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18"/>
  </p:notesMasterIdLst>
  <p:sldIdLst>
    <p:sldId id="256" r:id="rId3"/>
    <p:sldId id="273" r:id="rId4"/>
    <p:sldId id="258" r:id="rId5"/>
    <p:sldId id="267" r:id="rId6"/>
    <p:sldId id="283" r:id="rId7"/>
    <p:sldId id="286" r:id="rId8"/>
    <p:sldId id="295" r:id="rId9"/>
    <p:sldId id="296" r:id="rId10"/>
    <p:sldId id="269" r:id="rId11"/>
    <p:sldId id="279" r:id="rId12"/>
    <p:sldId id="293" r:id="rId13"/>
    <p:sldId id="284" r:id="rId14"/>
    <p:sldId id="271" r:id="rId15"/>
    <p:sldId id="285" r:id="rId16"/>
    <p:sldId id="26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8F"/>
    <a:srgbClr val="1AE05C"/>
    <a:srgbClr val="DF5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26" autoAdjust="0"/>
  </p:normalViewPr>
  <p:slideViewPr>
    <p:cSldViewPr snapToGrid="0">
      <p:cViewPr varScale="1">
        <p:scale>
          <a:sx n="67" d="100"/>
          <a:sy n="67" d="100"/>
        </p:scale>
        <p:origin x="-840" y="-108"/>
      </p:cViewPr>
      <p:guideLst>
        <p:guide orient="horz" pos="2160"/>
        <p:guide pos="3840"/>
      </p:guideLst>
    </p:cSldViewPr>
  </p:slideViewPr>
  <p:notesTextViewPr>
    <p:cViewPr>
      <p:scale>
        <a:sx n="1" d="1"/>
        <a:sy n="1" d="1"/>
      </p:scale>
      <p:origin x="0" y="0"/>
    </p:cViewPr>
  </p:notesTextViewPr>
  <p:sorterViewPr>
    <p:cViewPr>
      <p:scale>
        <a:sx n="91" d="100"/>
        <a:sy n="91" d="100"/>
      </p:scale>
      <p:origin x="0" y="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2B54-6606-476A-9C22-384023786D94}" type="datetimeFigureOut">
              <a:rPr lang="zh-CN" altLang="en-US" smtClean="0"/>
              <a:t>2018/11/20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21462-D095-4E59-A8AC-4FBA96965AB6}" type="slidenum">
              <a:rPr lang="zh-CN" altLang="en-US" smtClean="0"/>
              <a:t>‹#›</a:t>
            </a:fld>
            <a:endParaRPr lang="zh-CN" altLang="en-US"/>
          </a:p>
        </p:txBody>
      </p:sp>
    </p:spTree>
    <p:extLst>
      <p:ext uri="{BB962C8B-B14F-4D97-AF65-F5344CB8AC3E}">
        <p14:creationId xmlns:p14="http://schemas.microsoft.com/office/powerpoint/2010/main" val="361535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t>1</a:t>
            </a:fld>
            <a:endParaRPr lang="zh-CN" altLang="en-US"/>
          </a:p>
        </p:txBody>
      </p:sp>
    </p:spTree>
    <p:extLst>
      <p:ext uri="{BB962C8B-B14F-4D97-AF65-F5344CB8AC3E}">
        <p14:creationId xmlns:p14="http://schemas.microsoft.com/office/powerpoint/2010/main" val="284518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407131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224845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41863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001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446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857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442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001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837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44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344294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0619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2239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B7F2D0-5C61-4ECD-8EF0-7DC153D82996}" type="datetimeFigureOut">
              <a:rPr lang="zh-CN" altLang="en-US" smtClean="0">
                <a:solidFill>
                  <a:prstClr val="black">
                    <a:tint val="75000"/>
                  </a:prstClr>
                </a:solidFill>
              </a:rPr>
              <a:pPr/>
              <a:t>2018/11/20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50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172989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8080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166943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17401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376024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196075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AC7540C-0238-45C4-ABD0-A50CF6A0F0AF}" type="datetimeFigureOut">
              <a:rPr lang="zh-CN" altLang="en-US" smtClean="0"/>
              <a:t>2018/11/20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25875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237523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540C-0238-45C4-ABD0-A50CF6A0F0AF}" type="datetimeFigureOut">
              <a:rPr lang="zh-CN" altLang="en-US" smtClean="0"/>
              <a:t>2018/11/20</a:t>
            </a:fld>
            <a:endParaRPr lang="zh-CN" altLang="en-US"/>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CDEED-1B45-4D36-92C3-BD3BE56809F9}" type="slidenum">
              <a:rPr lang="zh-CN" altLang="en-US" smtClean="0"/>
              <a:t>‹#›</a:t>
            </a:fld>
            <a:endParaRPr lang="zh-CN" altLang="en-US"/>
          </a:p>
        </p:txBody>
      </p:sp>
    </p:spTree>
    <p:extLst>
      <p:ext uri="{BB962C8B-B14F-4D97-AF65-F5344CB8AC3E}">
        <p14:creationId xmlns:p14="http://schemas.microsoft.com/office/powerpoint/2010/main" val="13528557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www.myregent.cn/"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A_矩形 37"/>
          <p:cNvSpPr/>
          <p:nvPr>
            <p:custDataLst>
              <p:tags r:id="rId1"/>
            </p:custDataLst>
          </p:nvPr>
        </p:nvSpPr>
        <p:spPr>
          <a:xfrm rot="2700000">
            <a:off x="1881971" y="2790132"/>
            <a:ext cx="1489274" cy="1489277"/>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PA_矩形 38"/>
          <p:cNvSpPr/>
          <p:nvPr>
            <p:custDataLst>
              <p:tags r:id="rId2"/>
            </p:custDataLst>
          </p:nvPr>
        </p:nvSpPr>
        <p:spPr>
          <a:xfrm rot="2700000">
            <a:off x="932902" y="2963219"/>
            <a:ext cx="1143093" cy="1143095"/>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PA_矩形 41"/>
          <p:cNvSpPr/>
          <p:nvPr>
            <p:custDataLst>
              <p:tags r:id="rId3"/>
            </p:custDataLst>
          </p:nvPr>
        </p:nvSpPr>
        <p:spPr>
          <a:xfrm rot="13500000">
            <a:off x="8830662" y="2790132"/>
            <a:ext cx="1489274" cy="1489277"/>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PA_矩形 42"/>
          <p:cNvSpPr/>
          <p:nvPr>
            <p:custDataLst>
              <p:tags r:id="rId4"/>
            </p:custDataLst>
          </p:nvPr>
        </p:nvSpPr>
        <p:spPr>
          <a:xfrm rot="13500000">
            <a:off x="10125916" y="2963226"/>
            <a:ext cx="1143093" cy="1143095"/>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PA_圆角矩形 3"/>
          <p:cNvSpPr/>
          <p:nvPr>
            <p:custDataLst>
              <p:tags r:id="rId5"/>
            </p:custDataLst>
          </p:nvPr>
        </p:nvSpPr>
        <p:spPr>
          <a:xfrm rot="2700000">
            <a:off x="4300151" y="1739717"/>
            <a:ext cx="3590111" cy="359011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prstClr val="white"/>
              </a:solidFill>
            </a:endParaRPr>
          </a:p>
        </p:txBody>
      </p:sp>
      <p:sp>
        <p:nvSpPr>
          <p:cNvPr id="5" name="PA_椭圆 4"/>
          <p:cNvSpPr/>
          <p:nvPr>
            <p:custDataLst>
              <p:tags r:id="rId6"/>
            </p:custDataLst>
          </p:nvPr>
        </p:nvSpPr>
        <p:spPr>
          <a:xfrm>
            <a:off x="3665900" y="1105464"/>
            <a:ext cx="4858608" cy="4858608"/>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PA_矩形 28"/>
          <p:cNvSpPr/>
          <p:nvPr>
            <p:custDataLst>
              <p:tags r:id="rId7"/>
            </p:custDataLst>
          </p:nvPr>
        </p:nvSpPr>
        <p:spPr>
          <a:xfrm>
            <a:off x="4408135" y="3808476"/>
            <a:ext cx="3413245" cy="369332"/>
          </a:xfrm>
          <a:prstGeom prst="rect">
            <a:avLst/>
          </a:prstGeom>
          <a:ln>
            <a:noFill/>
          </a:ln>
        </p:spPr>
        <p:txBody>
          <a:bodyPr wrap="square">
            <a:spAutoFit/>
          </a:bodyPr>
          <a:lstStyle/>
          <a:p>
            <a:pPr algn="ctr"/>
            <a:r>
              <a:rPr lang="zh-CN" altLang="en-US" b="1" dirty="0" smtClean="0">
                <a:solidFill>
                  <a:prstClr val="black">
                    <a:lumMod val="50000"/>
                    <a:lumOff val="50000"/>
                  </a:prstClr>
                </a:solidFill>
                <a:latin typeface="Mistral" pitchFamily="66" charset="0"/>
                <a:ea typeface="Open Sans" panose="020B0606030504020204" pitchFamily="34" charset="0"/>
                <a:cs typeface="Open Sans" panose="020B0606030504020204" pitchFamily="34" charset="0"/>
              </a:rPr>
              <a:t>坐拥小方天地，亦可云揽全局</a:t>
            </a:r>
            <a:endParaRPr lang="pt-BR" altLang="zh-CN" b="1" dirty="0">
              <a:solidFill>
                <a:prstClr val="black">
                  <a:lumMod val="50000"/>
                  <a:lumOff val="50000"/>
                </a:prstClr>
              </a:solidFill>
              <a:latin typeface="Mistral" pitchFamily="66" charset="0"/>
              <a:ea typeface="Open Sans" panose="020B0606030504020204" pitchFamily="34" charset="0"/>
              <a:cs typeface="Open Sans" panose="020B0606030504020204" pitchFamily="34" charset="0"/>
            </a:endParaRPr>
          </a:p>
        </p:txBody>
      </p:sp>
      <p:sp>
        <p:nvSpPr>
          <p:cNvPr id="31" name="PA_矩形 30"/>
          <p:cNvSpPr/>
          <p:nvPr>
            <p:custDataLst>
              <p:tags r:id="rId8"/>
            </p:custDataLst>
          </p:nvPr>
        </p:nvSpPr>
        <p:spPr>
          <a:xfrm>
            <a:off x="5254282" y="2260599"/>
            <a:ext cx="1595309" cy="830997"/>
          </a:xfrm>
          <a:prstGeom prst="rect">
            <a:avLst/>
          </a:prstGeom>
          <a:ln>
            <a:noFill/>
          </a:ln>
        </p:spPr>
        <p:txBody>
          <a:bodyPr wrap="none">
            <a:spAutoFit/>
          </a:bodyPr>
          <a:lstStyle/>
          <a:p>
            <a:pPr algn="ctr"/>
            <a:r>
              <a:rPr lang="en-US" altLang="zh-CN" sz="48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2018</a:t>
            </a:r>
            <a:endParaRPr lang="zh-CN" altLang="en-US" sz="4800" dirty="0">
              <a:solidFill>
                <a:srgbClr val="18478F"/>
              </a:solidFill>
              <a:latin typeface="Open Sans" panose="020B0606030504020204" pitchFamily="34" charset="0"/>
              <a:cs typeface="Open Sans" panose="020B0606030504020204" pitchFamily="34" charset="0"/>
            </a:endParaRPr>
          </a:p>
        </p:txBody>
      </p:sp>
      <p:sp>
        <p:nvSpPr>
          <p:cNvPr id="33" name="PA_矩形 32"/>
          <p:cNvSpPr/>
          <p:nvPr>
            <p:custDataLst>
              <p:tags r:id="rId9"/>
            </p:custDataLst>
          </p:nvPr>
        </p:nvSpPr>
        <p:spPr>
          <a:xfrm>
            <a:off x="5501413" y="3091595"/>
            <a:ext cx="1486521" cy="523220"/>
          </a:xfrm>
          <a:prstGeom prst="rect">
            <a:avLst/>
          </a:prstGeom>
          <a:ln>
            <a:noFill/>
          </a:ln>
        </p:spPr>
        <p:txBody>
          <a:bodyPr wrap="square">
            <a:spAutoFit/>
          </a:bodyPr>
          <a:lstStyle/>
          <a:p>
            <a:r>
              <a:rPr lang="zh-CN" altLang="en-US" sz="2000" dirty="0" smtClean="0">
                <a:solidFill>
                  <a:schemeClr val="bg1"/>
                </a:solidFill>
                <a:latin typeface="华文细黑" panose="02010600040101010101" pitchFamily="2" charset="-122"/>
                <a:ea typeface="微软雅黑" panose="020B0503020204020204" pitchFamily="34" charset="-122"/>
                <a:sym typeface="华文细黑" panose="02010600040101010101" pitchFamily="2" charset="-122"/>
              </a:rPr>
              <a:t>  </a:t>
            </a:r>
            <a:r>
              <a:rPr lang="zh-CN" altLang="en-US" sz="2800" dirty="0" smtClean="0">
                <a:solidFill>
                  <a:srgbClr val="18478F"/>
                </a:solidFill>
                <a:latin typeface="华文细黑" panose="02010600040101010101" pitchFamily="2" charset="-122"/>
                <a:ea typeface="微软雅黑" panose="020B0503020204020204" pitchFamily="34" charset="-122"/>
                <a:sym typeface="华文细黑" panose="02010600040101010101" pitchFamily="2" charset="-122"/>
              </a:rPr>
              <a:t>丽晶云</a:t>
            </a:r>
            <a:endParaRPr lang="zh-CN" altLang="en-US" sz="2800" dirty="0">
              <a:solidFill>
                <a:srgbClr val="18478F"/>
              </a:solidFill>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3" name="PA_组合 2"/>
          <p:cNvGrpSpPr/>
          <p:nvPr>
            <p:custDataLst>
              <p:tags r:id="rId10"/>
            </p:custDataLst>
          </p:nvPr>
        </p:nvGrpSpPr>
        <p:grpSpPr>
          <a:xfrm>
            <a:off x="4218415" y="1840884"/>
            <a:ext cx="3799167" cy="3405278"/>
            <a:chOff x="4218413" y="1840884"/>
            <a:chExt cx="3799166" cy="3405278"/>
          </a:xfrm>
        </p:grpSpPr>
        <p:sp>
          <p:nvSpPr>
            <p:cNvPr id="44" name="椭圆 43"/>
            <p:cNvSpPr/>
            <p:nvPr/>
          </p:nvSpPr>
          <p:spPr>
            <a:xfrm>
              <a:off x="4218413" y="1840884"/>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7831128" y="5059711"/>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 name="PA_组合 1"/>
          <p:cNvGrpSpPr/>
          <p:nvPr>
            <p:custDataLst>
              <p:tags r:id="rId11"/>
            </p:custDataLst>
          </p:nvPr>
        </p:nvGrpSpPr>
        <p:grpSpPr>
          <a:xfrm>
            <a:off x="4221684" y="1840884"/>
            <a:ext cx="3786147" cy="3435128"/>
            <a:chOff x="4221683" y="1840884"/>
            <a:chExt cx="3786146" cy="3435128"/>
          </a:xfrm>
        </p:grpSpPr>
        <p:sp>
          <p:nvSpPr>
            <p:cNvPr id="46" name="椭圆 45"/>
            <p:cNvSpPr/>
            <p:nvPr/>
          </p:nvSpPr>
          <p:spPr>
            <a:xfrm>
              <a:off x="4221683" y="5089561"/>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7821378" y="1840884"/>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6" name="图片 5"/>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5300" y="204817"/>
            <a:ext cx="2466667" cy="447619"/>
          </a:xfrm>
          <a:prstGeom prst="rect">
            <a:avLst/>
          </a:prstGeom>
        </p:spPr>
      </p:pic>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27793" y="3134459"/>
            <a:ext cx="487908" cy="493582"/>
          </a:xfrm>
          <a:prstGeom prst="rect">
            <a:avLst/>
          </a:prstGeom>
        </p:spPr>
      </p:pic>
    </p:spTree>
    <p:extLst>
      <p:ext uri="{BB962C8B-B14F-4D97-AF65-F5344CB8AC3E}">
        <p14:creationId xmlns:p14="http://schemas.microsoft.com/office/powerpoint/2010/main" val="2483541958"/>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par>
                                <p:cTn id="13" presetID="10" presetClass="entr" presetSubtype="0" fill="hold" nodeType="withEffect">
                                  <p:stCondLst>
                                    <p:cond delay="1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17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8" presetClass="emph" presetSubtype="0" repeatCount="indefinite" fill="hold" nodeType="withEffect">
                                  <p:stCondLst>
                                    <p:cond delay="1750"/>
                                  </p:stCondLst>
                                  <p:childTnLst>
                                    <p:animRot by="-21600000">
                                      <p:cBhvr>
                                        <p:cTn id="20" dur="2000" fill="hold"/>
                                        <p:tgtEl>
                                          <p:spTgt spid="2"/>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8" presetClass="emph" presetSubtype="0" repeatCount="indefinite" fill="hold" nodeType="withEffect">
                                  <p:stCondLst>
                                    <p:cond delay="1750"/>
                                  </p:stCondLst>
                                  <p:childTnLst>
                                    <p:animRot by="-21600000">
                                      <p:cBhvr>
                                        <p:cTn id="25" dur="2000" fill="hold"/>
                                        <p:tgtEl>
                                          <p:spTgt spid="3"/>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38"/>
                                        </p:tgtEl>
                                        <p:attrNameLst>
                                          <p:attrName>ppt_x</p:attrName>
                                          <p:attrName>ppt_y</p:attrName>
                                        </p:attrNameLst>
                                      </p:cBhvr>
                                      <p:rCtr x="-8555" y="0"/>
                                    </p:animMotion>
                                  </p:childTnLst>
                                </p:cTn>
                              </p:par>
                              <p:par>
                                <p:cTn id="31" presetID="10" presetClass="entr" presetSubtype="0" fill="hold" grpId="0" nodeType="withEffect">
                                  <p:stCondLst>
                                    <p:cond delay="225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35" presetClass="path" presetSubtype="0" accel="50000" decel="50000" fill="hold" grpId="1" nodeType="withEffect">
                                  <p:stCondLst>
                                    <p:cond delay="2250"/>
                                  </p:stCondLst>
                                  <p:childTnLst>
                                    <p:animMotion origin="layout" path="M 0.1711 7.40741E-7 L 2.08333E-6 7.40741E-7 " pathEditMode="relative" rAng="0" ptsTypes="AA">
                                      <p:cBhvr>
                                        <p:cTn id="35" dur="2000" fill="hold"/>
                                        <p:tgtEl>
                                          <p:spTgt spid="39"/>
                                        </p:tgtEl>
                                        <p:attrNameLst>
                                          <p:attrName>ppt_x</p:attrName>
                                          <p:attrName>ppt_y</p:attrName>
                                        </p:attrNameLst>
                                      </p:cBhvr>
                                      <p:rCtr x="-8451" y="0"/>
                                    </p:animMotion>
                                  </p:childTnLst>
                                </p:cTn>
                              </p:par>
                              <p:par>
                                <p:cTn id="36" presetID="10" presetClass="entr" presetSubtype="0" fill="hold" grpId="0" nodeType="withEffect">
                                  <p:stCondLst>
                                    <p:cond delay="20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35" presetClass="path" presetSubtype="0" accel="50000" decel="50000" fill="hold" grpId="1" nodeType="withEffect">
                                  <p:stCondLst>
                                    <p:cond delay="2000"/>
                                  </p:stCondLst>
                                  <p:childTnLst>
                                    <p:animMotion origin="layout" path="M -0.16537 7.40741E-7 L 3.33333E-6 7.40741E-7 " pathEditMode="relative" rAng="0" ptsTypes="AA">
                                      <p:cBhvr>
                                        <p:cTn id="40" dur="2000" fill="hold"/>
                                        <p:tgtEl>
                                          <p:spTgt spid="42"/>
                                        </p:tgtEl>
                                        <p:attrNameLst>
                                          <p:attrName>ppt_x</p:attrName>
                                          <p:attrName>ppt_y</p:attrName>
                                        </p:attrNameLst>
                                      </p:cBhvr>
                                      <p:rCtr x="8268" y="0"/>
                                    </p:animMotion>
                                  </p:childTnLst>
                                </p:cTn>
                              </p:par>
                              <p:par>
                                <p:cTn id="41" presetID="10" presetClass="entr" presetSubtype="0" fill="hold" grpId="0" nodeType="withEffect">
                                  <p:stCondLst>
                                    <p:cond delay="20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35" presetClass="path" presetSubtype="0" accel="50000" decel="50000" fill="hold" grpId="1" nodeType="withEffect">
                                  <p:stCondLst>
                                    <p:cond delay="2000"/>
                                  </p:stCondLst>
                                  <p:childTnLst>
                                    <p:animMotion origin="layout" path="M -0.16537 7.40741E-7 L 3.33333E-6 7.40741E-7 " pathEditMode="relative" rAng="0" ptsTypes="AA">
                                      <p:cBhvr>
                                        <p:cTn id="45" dur="2000" fill="hold"/>
                                        <p:tgtEl>
                                          <p:spTgt spid="43"/>
                                        </p:tgtEl>
                                        <p:attrNameLst>
                                          <p:attrName>ppt_x</p:attrName>
                                          <p:attrName>ppt_y</p:attrName>
                                        </p:attrNameLst>
                                      </p:cBhvr>
                                      <p:rCtr x="8268" y="0"/>
                                    </p:animMotion>
                                  </p:childTnLst>
                                </p:cTn>
                              </p:par>
                              <p:par>
                                <p:cTn id="46" presetID="53" presetClass="entr" presetSubtype="16" fill="hold" grpId="0" nodeType="withEffect">
                                  <p:stCondLst>
                                    <p:cond delay="30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par>
                                <p:cTn id="51" presetID="22" presetClass="entr" presetSubtype="8" fill="hold" grpId="0" nodeType="withEffect">
                                  <p:stCondLst>
                                    <p:cond delay="300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53" presetClass="entr" presetSubtype="16" fill="hold" grpId="0" nodeType="withEffect">
                                  <p:stCondLst>
                                    <p:cond delay="325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2" grpId="0" animBg="1"/>
      <p:bldP spid="42" grpId="1" animBg="1"/>
      <p:bldP spid="43" grpId="0" animBg="1"/>
      <p:bldP spid="43" grpId="1" animBg="1"/>
      <p:bldP spid="4" grpId="0" animBg="1"/>
      <p:bldP spid="5" grpId="0" animBg="1"/>
      <p:bldP spid="29" grpId="0"/>
      <p:bldP spid="31"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8421436" y="2939948"/>
            <a:ext cx="2363195" cy="1496765"/>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18478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任意多边形 12"/>
          <p:cNvSpPr/>
          <p:nvPr/>
        </p:nvSpPr>
        <p:spPr>
          <a:xfrm rot="2700000">
            <a:off x="8757867" y="2893651"/>
            <a:ext cx="1624140" cy="16243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4" name="任意多边形 13"/>
          <p:cNvSpPr/>
          <p:nvPr/>
        </p:nvSpPr>
        <p:spPr>
          <a:xfrm>
            <a:off x="6018469" y="2940263"/>
            <a:ext cx="2363195" cy="1496765"/>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18478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2700000">
            <a:off x="6342858" y="2893964"/>
            <a:ext cx="1624140" cy="16243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1" name="任意多边形 20"/>
          <p:cNvSpPr/>
          <p:nvPr/>
        </p:nvSpPr>
        <p:spPr>
          <a:xfrm>
            <a:off x="3636965" y="2949833"/>
            <a:ext cx="2363195" cy="1496765"/>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18478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rot="2700000">
            <a:off x="3961357" y="2903535"/>
            <a:ext cx="1624140" cy="16243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 name="任意多边形 27"/>
          <p:cNvSpPr/>
          <p:nvPr/>
        </p:nvSpPr>
        <p:spPr>
          <a:xfrm>
            <a:off x="1221957" y="2950142"/>
            <a:ext cx="2363195" cy="1496765"/>
          </a:xfrm>
          <a:custGeom>
            <a:avLst/>
            <a:gdLst>
              <a:gd name="connsiteX0" fmla="*/ 1525272 w 1525272"/>
              <a:gd name="connsiteY0" fmla="*/ 483027 h 966054"/>
              <a:gd name="connsiteX1" fmla="*/ 1258806 w 1525272"/>
              <a:gd name="connsiteY1" fmla="*/ 966054 h 966054"/>
              <a:gd name="connsiteX2" fmla="*/ 0 w 1525272"/>
              <a:gd name="connsiteY2" fmla="*/ 966054 h 966054"/>
              <a:gd name="connsiteX3" fmla="*/ 324547 w 1525272"/>
              <a:gd name="connsiteY3" fmla="*/ 482479 h 966054"/>
              <a:gd name="connsiteX4" fmla="*/ 736 w 1525272"/>
              <a:gd name="connsiteY4" fmla="*/ 0 h 966054"/>
              <a:gd name="connsiteX5" fmla="*/ 1258806 w 1525272"/>
              <a:gd name="connsiteY5" fmla="*/ 0 h 966054"/>
              <a:gd name="connsiteX6" fmla="*/ 1525272 w 1525272"/>
              <a:gd name="connsiteY6" fmla="*/ 483027 h 9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272" h="966054">
                <a:moveTo>
                  <a:pt x="1525272" y="483027"/>
                </a:moveTo>
                <a:lnTo>
                  <a:pt x="1258806" y="966054"/>
                </a:lnTo>
                <a:lnTo>
                  <a:pt x="0" y="966054"/>
                </a:lnTo>
                <a:lnTo>
                  <a:pt x="324547" y="482479"/>
                </a:lnTo>
                <a:lnTo>
                  <a:pt x="736" y="0"/>
                </a:lnTo>
                <a:lnTo>
                  <a:pt x="1258806" y="0"/>
                </a:lnTo>
                <a:lnTo>
                  <a:pt x="1525272" y="483027"/>
                </a:lnTo>
                <a:close/>
              </a:path>
            </a:pathLst>
          </a:custGeom>
          <a:solidFill>
            <a:srgbClr val="18478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rot="2700000">
            <a:off x="1546346" y="2903847"/>
            <a:ext cx="1624140" cy="16243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5" name="矩形 34"/>
          <p:cNvSpPr/>
          <p:nvPr/>
        </p:nvSpPr>
        <p:spPr>
          <a:xfrm>
            <a:off x="1996419" y="3462881"/>
            <a:ext cx="618895" cy="461665"/>
          </a:xfrm>
          <a:prstGeom prst="rect">
            <a:avLst/>
          </a:prstGeom>
        </p:spPr>
        <p:txBody>
          <a:bodyPr wrap="square">
            <a:spAutoFit/>
          </a:bodyPr>
          <a:lstStyle/>
          <a:p>
            <a:pPr algn="ctr"/>
            <a:r>
              <a:rPr lang="en-US"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6" name="矩形 35"/>
          <p:cNvSpPr/>
          <p:nvPr/>
        </p:nvSpPr>
        <p:spPr>
          <a:xfrm>
            <a:off x="4354135" y="3300506"/>
            <a:ext cx="618895" cy="830997"/>
          </a:xfrm>
          <a:prstGeom prst="rect">
            <a:avLst/>
          </a:prstGeom>
        </p:spPr>
        <p:txBody>
          <a:bodyPr wrap="square">
            <a:spAutoFit/>
          </a:bodyPr>
          <a:lstStyle/>
          <a:p>
            <a:pPr algn="ctr"/>
            <a:r>
              <a:rPr lang="zh-CN" altLang="en-US" sz="2400" dirty="0" smtClean="0">
                <a:solidFill>
                  <a:schemeClr val="bg1"/>
                </a:solidFill>
                <a:latin typeface="Open Sans" panose="020B0606030504020204" pitchFamily="34" charset="0"/>
                <a:ea typeface="微软雅黑" panose="020B0503020204020204" pitchFamily="34" charset="-122"/>
                <a:cs typeface="Open Sans" panose="020B0606030504020204" pitchFamily="34" charset="0"/>
              </a:rPr>
              <a:t>订购</a:t>
            </a:r>
            <a:endParaRPr lang="zh-CN" altLang="en-US" sz="2400"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7" name="矩形 36"/>
          <p:cNvSpPr/>
          <p:nvPr/>
        </p:nvSpPr>
        <p:spPr>
          <a:xfrm>
            <a:off x="6749710" y="3474974"/>
            <a:ext cx="618895" cy="461665"/>
          </a:xfrm>
          <a:prstGeom prst="rect">
            <a:avLst/>
          </a:prstGeom>
        </p:spPr>
        <p:txBody>
          <a:bodyPr wrap="square">
            <a:spAutoFit/>
          </a:bodyPr>
          <a:lstStyle/>
          <a:p>
            <a:pPr algn="ctr"/>
            <a:r>
              <a:rPr lang="en-US" altLang="zh-CN"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400"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8" name="矩形 37"/>
          <p:cNvSpPr/>
          <p:nvPr/>
        </p:nvSpPr>
        <p:spPr>
          <a:xfrm>
            <a:off x="8998436" y="3300505"/>
            <a:ext cx="806189" cy="830997"/>
          </a:xfrm>
          <a:prstGeom prst="rect">
            <a:avLst/>
          </a:prstGeom>
        </p:spPr>
        <p:txBody>
          <a:bodyPr wrap="square">
            <a:spAutoFit/>
          </a:bodyPr>
          <a:lstStyle/>
          <a:p>
            <a:pPr algn="ctr"/>
            <a:r>
              <a:rPr lang="zh-CN" altLang="en-US" sz="2400" dirty="0">
                <a:solidFill>
                  <a:schemeClr val="bg1"/>
                </a:solidFill>
                <a:latin typeface="Open Sans" panose="020B0606030504020204" pitchFamily="34" charset="0"/>
                <a:ea typeface="微软雅黑" panose="020B0503020204020204" pitchFamily="34" charset="-122"/>
                <a:cs typeface="Open Sans" panose="020B0606030504020204" pitchFamily="34" charset="0"/>
              </a:rPr>
              <a:t>使用系统</a:t>
            </a:r>
          </a:p>
        </p:txBody>
      </p:sp>
      <p:sp>
        <p:nvSpPr>
          <p:cNvPr id="29" name="矩形 28"/>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41"/>
          <p:cNvSpPr/>
          <p:nvPr/>
        </p:nvSpPr>
        <p:spPr>
          <a:xfrm>
            <a:off x="1935447" y="393960"/>
            <a:ext cx="2418688" cy="523220"/>
          </a:xfrm>
          <a:prstGeom prst="rect">
            <a:avLst/>
          </a:prstGeom>
        </p:spPr>
        <p:txBody>
          <a:bodyPr wrap="square">
            <a:spAutoFit/>
          </a:bodyPr>
          <a:lstStyle/>
          <a:p>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订购上线流程</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圆角矩形 42"/>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486857" y="399272"/>
            <a:ext cx="652743" cy="584775"/>
          </a:xfrm>
          <a:prstGeom prst="rect">
            <a:avLst/>
          </a:prstGeom>
        </p:spPr>
        <p:txBody>
          <a:bodyPr wrap="none">
            <a:spAutoFit/>
          </a:bodyPr>
          <a:lstStyle/>
          <a:p>
            <a:r>
              <a:rPr lang="en-US" altLang="zh-CN" sz="32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3200" dirty="0">
              <a:solidFill>
                <a:srgbClr val="18478F"/>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11" y="4436715"/>
            <a:ext cx="3724432" cy="2347331"/>
          </a:xfrm>
          <a:prstGeom prst="rect">
            <a:avLst/>
          </a:prstGeom>
          <a:ln>
            <a:noFill/>
          </a:ln>
          <a:effectLst>
            <a:softEdge rad="112500"/>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717" y="0"/>
            <a:ext cx="4217385" cy="2743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41205847"/>
      </p:ext>
    </p:extLst>
  </p:cSld>
  <p:clrMapOvr>
    <a:masterClrMapping/>
  </p:clrMapOvr>
  <mc:AlternateContent xmlns:mc="http://schemas.openxmlformats.org/markup-compatibility/2006" xmlns:p14="http://schemas.microsoft.com/office/powerpoint/2010/main">
    <mc:Choice Requires="p14">
      <p:transition spd="slow" p14:dur="1250" advTm="0">
        <p14:flip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3"/>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29"/>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39"/>
                                            </p:tgtEl>
                                            <p:attrNameLst>
                                              <p:attrName>ppt_x</p:attrName>
                                              <p:attrName>ppt_y</p:attrName>
                                            </p:attrNameLst>
                                          </p:cBhvr>
                                          <p:rCtr x="8880" y="0"/>
                                        </p:animMotion>
                                      </p:childTnLst>
                                    </p:cTn>
                                  </p:par>
                                  <p:par>
                                    <p:cTn id="23" presetID="2" presetClass="entr" presetSubtype="8" fill="hold" grpId="0" nodeType="withEffect">
                                      <p:stCondLst>
                                        <p:cond delay="20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0-#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0-#ppt_w/2"/>
                                              </p:val>
                                            </p:tav>
                                            <p:tav tm="100000">
                                              <p:val>
                                                <p:strVal val="#ppt_x"/>
                                              </p:val>
                                            </p:tav>
                                          </p:tavLst>
                                        </p:anim>
                                        <p:anim calcmode="lin" valueType="num">
                                          <p:cBhvr additive="base">
                                            <p:cTn id="38" dur="10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50000">
                                      <p:stCondLst>
                                        <p:cond delay="2250"/>
                                      </p:stCondLst>
                                      <p:childTnLst>
                                        <p:set>
                                          <p:cBhvr>
                                            <p:cTn id="40" dur="1" fill="hold">
                                              <p:stCondLst>
                                                <p:cond delay="0"/>
                                              </p:stCondLst>
                                            </p:cTn>
                                            <p:tgtEl>
                                              <p:spTgt spid="13"/>
                                            </p:tgtEl>
                                            <p:attrNameLst>
                                              <p:attrName>style.visibility</p:attrName>
                                            </p:attrNameLst>
                                          </p:cBhvr>
                                          <p:to>
                                            <p:strVal val="visible"/>
                                          </p:to>
                                        </p:set>
                                        <p:anim calcmode="lin" valueType="num" p14:bounceEnd="50000">
                                          <p:cBhvr additive="base">
                                            <p:cTn id="41"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50000">
                                      <p:stCondLst>
                                        <p:cond delay="2250"/>
                                      </p:stCondLst>
                                      <p:childTnLst>
                                        <p:set>
                                          <p:cBhvr>
                                            <p:cTn id="44" dur="1" fill="hold">
                                              <p:stCondLst>
                                                <p:cond delay="0"/>
                                              </p:stCondLst>
                                            </p:cTn>
                                            <p:tgtEl>
                                              <p:spTgt spid="20"/>
                                            </p:tgtEl>
                                            <p:attrNameLst>
                                              <p:attrName>style.visibility</p:attrName>
                                            </p:attrNameLst>
                                          </p:cBhvr>
                                          <p:to>
                                            <p:strVal val="visible"/>
                                          </p:to>
                                        </p:set>
                                        <p:anim calcmode="lin" valueType="num" p14:bounceEnd="50000">
                                          <p:cBhvr additive="base">
                                            <p:cTn id="45"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0000">
                                      <p:stCondLst>
                                        <p:cond delay="2250"/>
                                      </p:stCondLst>
                                      <p:childTnLst>
                                        <p:set>
                                          <p:cBhvr>
                                            <p:cTn id="48" dur="1" fill="hold">
                                              <p:stCondLst>
                                                <p:cond delay="0"/>
                                              </p:stCondLst>
                                            </p:cTn>
                                            <p:tgtEl>
                                              <p:spTgt spid="23"/>
                                            </p:tgtEl>
                                            <p:attrNameLst>
                                              <p:attrName>style.visibility</p:attrName>
                                            </p:attrNameLst>
                                          </p:cBhvr>
                                          <p:to>
                                            <p:strVal val="visible"/>
                                          </p:to>
                                        </p:set>
                                        <p:anim calcmode="lin" valueType="num" p14:bounceEnd="50000">
                                          <p:cBhvr additive="base">
                                            <p:cTn id="49"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50" dur="10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0000">
                                      <p:stCondLst>
                                        <p:cond delay="2250"/>
                                      </p:stCondLst>
                                      <p:childTnLst>
                                        <p:set>
                                          <p:cBhvr>
                                            <p:cTn id="52" dur="1" fill="hold">
                                              <p:stCondLst>
                                                <p:cond delay="0"/>
                                              </p:stCondLst>
                                            </p:cTn>
                                            <p:tgtEl>
                                              <p:spTgt spid="30"/>
                                            </p:tgtEl>
                                            <p:attrNameLst>
                                              <p:attrName>style.visibility</p:attrName>
                                            </p:attrNameLst>
                                          </p:cBhvr>
                                          <p:to>
                                            <p:strVal val="visible"/>
                                          </p:to>
                                        </p:set>
                                        <p:anim calcmode="lin" valueType="num" p14:bounceEnd="50000">
                                          <p:cBhvr additive="base">
                                            <p:cTn id="53" dur="10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30"/>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275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275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6" presetClass="entr" presetSubtype="16" fill="hold" grpId="0" nodeType="withEffect">
                                      <p:stCondLst>
                                        <p:cond delay="2750"/>
                                      </p:stCondLst>
                                      <p:childTnLst>
                                        <p:set>
                                          <p:cBhvr>
                                            <p:cTn id="76" dur="1" fill="hold">
                                              <p:stCondLst>
                                                <p:cond delay="0"/>
                                              </p:stCondLst>
                                            </p:cTn>
                                            <p:tgtEl>
                                              <p:spTgt spid="42"/>
                                            </p:tgtEl>
                                            <p:attrNameLst>
                                              <p:attrName>style.visibility</p:attrName>
                                            </p:attrNameLst>
                                          </p:cBhvr>
                                          <p:to>
                                            <p:strVal val="visible"/>
                                          </p:to>
                                        </p:set>
                                        <p:animEffect transition="in" filter="circle(in)">
                                          <p:cBhvr>
                                            <p:cTn id="77" dur="2000"/>
                                            <p:tgtEl>
                                              <p:spTgt spid="42"/>
                                            </p:tgtEl>
                                          </p:cBhvr>
                                        </p:animEffect>
                                      </p:childTnLst>
                                    </p:cTn>
                                  </p:par>
                                  <p:par>
                                    <p:cTn id="78" presetID="2" presetClass="entr" presetSubtype="4" fill="hold" nodeType="withEffect">
                                      <p:stCondLst>
                                        <p:cond delay="275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500" fill="hold"/>
                                            <p:tgtEl>
                                              <p:spTgt spid="2"/>
                                            </p:tgtEl>
                                            <p:attrNameLst>
                                              <p:attrName>ppt_x</p:attrName>
                                            </p:attrNameLst>
                                          </p:cBhvr>
                                          <p:tavLst>
                                            <p:tav tm="0">
                                              <p:val>
                                                <p:strVal val="#ppt_x"/>
                                              </p:val>
                                            </p:tav>
                                            <p:tav tm="100000">
                                              <p:val>
                                                <p:strVal val="#ppt_x"/>
                                              </p:val>
                                            </p:tav>
                                          </p:tavLst>
                                        </p:anim>
                                        <p:anim calcmode="lin" valueType="num">
                                          <p:cBhvr additive="base">
                                            <p:cTn id="81" dur="500" fill="hold"/>
                                            <p:tgtEl>
                                              <p:spTgt spid="2"/>
                                            </p:tgtEl>
                                            <p:attrNameLst>
                                              <p:attrName>ppt_y</p:attrName>
                                            </p:attrNameLst>
                                          </p:cBhvr>
                                          <p:tavLst>
                                            <p:tav tm="0">
                                              <p:val>
                                                <p:strVal val="1+#ppt_h/2"/>
                                              </p:val>
                                            </p:tav>
                                            <p:tav tm="100000">
                                              <p:val>
                                                <p:strVal val="#ppt_y"/>
                                              </p:val>
                                            </p:tav>
                                          </p:tavLst>
                                        </p:anim>
                                      </p:childTnLst>
                                    </p:cTn>
                                  </p:par>
                                  <p:par>
                                    <p:cTn id="82" presetID="16" presetClass="entr" presetSubtype="21" fill="hold" nodeType="withEffect">
                                      <p:stCondLst>
                                        <p:cond delay="275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0" grpId="0" animBg="1"/>
          <p:bldP spid="21" grpId="0" animBg="1"/>
          <p:bldP spid="23" grpId="0" animBg="1"/>
          <p:bldP spid="28" grpId="0" animBg="1"/>
          <p:bldP spid="30" grpId="0" animBg="1"/>
          <p:bldP spid="35" grpId="0"/>
          <p:bldP spid="36" grpId="0"/>
          <p:bldP spid="37" grpId="0"/>
          <p:bldP spid="38" grpId="0"/>
          <p:bldP spid="29" grpId="0" animBg="1"/>
          <p:bldP spid="29" grpId="1" animBg="1"/>
          <p:bldP spid="39" grpId="0" animBg="1"/>
          <p:bldP spid="39" grpId="1" animBg="1"/>
          <p:bldP spid="42" grpId="0"/>
          <p:bldP spid="43" grpId="0" animBg="1"/>
          <p:bldP spid="43" grpId="1"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3"/>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29"/>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39"/>
                                            </p:tgtEl>
                                            <p:attrNameLst>
                                              <p:attrName>ppt_x</p:attrName>
                                              <p:attrName>ppt_y</p:attrName>
                                            </p:attrNameLst>
                                          </p:cBhvr>
                                          <p:rCtr x="8880" y="0"/>
                                        </p:animMotion>
                                      </p:childTnLst>
                                    </p:cTn>
                                  </p:par>
                                  <p:par>
                                    <p:cTn id="23" presetID="2" presetClass="entr" presetSubtype="8" fill="hold" grpId="0" nodeType="withEffect">
                                      <p:stCondLst>
                                        <p:cond delay="20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0-#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0-#ppt_w/2"/>
                                              </p:val>
                                            </p:tav>
                                            <p:tav tm="100000">
                                              <p:val>
                                                <p:strVal val="#ppt_x"/>
                                              </p:val>
                                            </p:tav>
                                          </p:tavLst>
                                        </p:anim>
                                        <p:anim calcmode="lin" valueType="num">
                                          <p:cBhvr additive="base">
                                            <p:cTn id="38" dur="1000" fill="hold"/>
                                            <p:tgtEl>
                                              <p:spTgt spid="2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2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0-#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225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225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1000" fill="hold"/>
                                            <p:tgtEl>
                                              <p:spTgt spid="23"/>
                                            </p:tgtEl>
                                            <p:attrNameLst>
                                              <p:attrName>ppt_x</p:attrName>
                                            </p:attrNameLst>
                                          </p:cBhvr>
                                          <p:tavLst>
                                            <p:tav tm="0">
                                              <p:val>
                                                <p:strVal val="0-#ppt_w/2"/>
                                              </p:val>
                                            </p:tav>
                                            <p:tav tm="100000">
                                              <p:val>
                                                <p:strVal val="#ppt_x"/>
                                              </p:val>
                                            </p:tav>
                                          </p:tavLst>
                                        </p:anim>
                                        <p:anim calcmode="lin" valueType="num">
                                          <p:cBhvr additive="base">
                                            <p:cTn id="50" dur="100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25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1000" fill="hold"/>
                                            <p:tgtEl>
                                              <p:spTgt spid="30"/>
                                            </p:tgtEl>
                                            <p:attrNameLst>
                                              <p:attrName>ppt_x</p:attrName>
                                            </p:attrNameLst>
                                          </p:cBhvr>
                                          <p:tavLst>
                                            <p:tav tm="0">
                                              <p:val>
                                                <p:strVal val="0-#ppt_w/2"/>
                                              </p:val>
                                            </p:tav>
                                            <p:tav tm="100000">
                                              <p:val>
                                                <p:strVal val="#ppt_x"/>
                                              </p:val>
                                            </p:tav>
                                          </p:tavLst>
                                        </p:anim>
                                        <p:anim calcmode="lin" valueType="num">
                                          <p:cBhvr additive="base">
                                            <p:cTn id="54" dur="1000" fill="hold"/>
                                            <p:tgtEl>
                                              <p:spTgt spid="30"/>
                                            </p:tgtEl>
                                            <p:attrNameLst>
                                              <p:attrName>ppt_y</p:attrName>
                                            </p:attrNameLst>
                                          </p:cBhvr>
                                          <p:tavLst>
                                            <p:tav tm="0">
                                              <p:val>
                                                <p:strVal val="#ppt_y"/>
                                              </p:val>
                                            </p:tav>
                                            <p:tav tm="100000">
                                              <p:val>
                                                <p:strVal val="#ppt_y"/>
                                              </p:val>
                                            </p:tav>
                                          </p:tavLst>
                                        </p:anim>
                                      </p:childTnLst>
                                    </p:cTn>
                                  </p:par>
                                  <p:par>
                                    <p:cTn id="55" presetID="53" presetClass="entr" presetSubtype="16" fill="hold" grpId="0" nodeType="withEffect">
                                      <p:stCondLst>
                                        <p:cond delay="275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275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6" presetClass="entr" presetSubtype="16" fill="hold" grpId="0" nodeType="withEffect">
                                      <p:stCondLst>
                                        <p:cond delay="2750"/>
                                      </p:stCondLst>
                                      <p:childTnLst>
                                        <p:set>
                                          <p:cBhvr>
                                            <p:cTn id="76" dur="1" fill="hold">
                                              <p:stCondLst>
                                                <p:cond delay="0"/>
                                              </p:stCondLst>
                                            </p:cTn>
                                            <p:tgtEl>
                                              <p:spTgt spid="42"/>
                                            </p:tgtEl>
                                            <p:attrNameLst>
                                              <p:attrName>style.visibility</p:attrName>
                                            </p:attrNameLst>
                                          </p:cBhvr>
                                          <p:to>
                                            <p:strVal val="visible"/>
                                          </p:to>
                                        </p:set>
                                        <p:animEffect transition="in" filter="circle(in)">
                                          <p:cBhvr>
                                            <p:cTn id="77" dur="2000"/>
                                            <p:tgtEl>
                                              <p:spTgt spid="42"/>
                                            </p:tgtEl>
                                          </p:cBhvr>
                                        </p:animEffect>
                                      </p:childTnLst>
                                    </p:cTn>
                                  </p:par>
                                  <p:par>
                                    <p:cTn id="78" presetID="2" presetClass="entr" presetSubtype="4" fill="hold" nodeType="withEffect">
                                      <p:stCondLst>
                                        <p:cond delay="2750"/>
                                      </p:stCondLst>
                                      <p:childTnLst>
                                        <p:set>
                                          <p:cBhvr>
                                            <p:cTn id="79" dur="1" fill="hold">
                                              <p:stCondLst>
                                                <p:cond delay="0"/>
                                              </p:stCondLst>
                                            </p:cTn>
                                            <p:tgtEl>
                                              <p:spTgt spid="2"/>
                                            </p:tgtEl>
                                            <p:attrNameLst>
                                              <p:attrName>style.visibility</p:attrName>
                                            </p:attrNameLst>
                                          </p:cBhvr>
                                          <p:to>
                                            <p:strVal val="visible"/>
                                          </p:to>
                                        </p:set>
                                        <p:anim calcmode="lin" valueType="num">
                                          <p:cBhvr additive="base">
                                            <p:cTn id="80" dur="500" fill="hold"/>
                                            <p:tgtEl>
                                              <p:spTgt spid="2"/>
                                            </p:tgtEl>
                                            <p:attrNameLst>
                                              <p:attrName>ppt_x</p:attrName>
                                            </p:attrNameLst>
                                          </p:cBhvr>
                                          <p:tavLst>
                                            <p:tav tm="0">
                                              <p:val>
                                                <p:strVal val="#ppt_x"/>
                                              </p:val>
                                            </p:tav>
                                            <p:tav tm="100000">
                                              <p:val>
                                                <p:strVal val="#ppt_x"/>
                                              </p:val>
                                            </p:tav>
                                          </p:tavLst>
                                        </p:anim>
                                        <p:anim calcmode="lin" valueType="num">
                                          <p:cBhvr additive="base">
                                            <p:cTn id="81" dur="500" fill="hold"/>
                                            <p:tgtEl>
                                              <p:spTgt spid="2"/>
                                            </p:tgtEl>
                                            <p:attrNameLst>
                                              <p:attrName>ppt_y</p:attrName>
                                            </p:attrNameLst>
                                          </p:cBhvr>
                                          <p:tavLst>
                                            <p:tav tm="0">
                                              <p:val>
                                                <p:strVal val="1+#ppt_h/2"/>
                                              </p:val>
                                            </p:tav>
                                            <p:tav tm="100000">
                                              <p:val>
                                                <p:strVal val="#ppt_y"/>
                                              </p:val>
                                            </p:tav>
                                          </p:tavLst>
                                        </p:anim>
                                      </p:childTnLst>
                                    </p:cTn>
                                  </p:par>
                                  <p:par>
                                    <p:cTn id="82" presetID="16" presetClass="entr" presetSubtype="21" fill="hold" nodeType="withEffect">
                                      <p:stCondLst>
                                        <p:cond delay="275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20" grpId="0" animBg="1"/>
          <p:bldP spid="21" grpId="0" animBg="1"/>
          <p:bldP spid="23" grpId="0" animBg="1"/>
          <p:bldP spid="28" grpId="0" animBg="1"/>
          <p:bldP spid="30" grpId="0" animBg="1"/>
          <p:bldP spid="35" grpId="0"/>
          <p:bldP spid="36" grpId="0"/>
          <p:bldP spid="37" grpId="0"/>
          <p:bldP spid="38" grpId="0"/>
          <p:bldP spid="29" grpId="0" animBg="1"/>
          <p:bldP spid="29" grpId="1" animBg="1"/>
          <p:bldP spid="39" grpId="0" animBg="1"/>
          <p:bldP spid="39" grpId="1" animBg="1"/>
          <p:bldP spid="42" grpId="0"/>
          <p:bldP spid="43" grpId="0" animBg="1"/>
          <p:bldP spid="43" grpId="1" animBg="1"/>
          <p:bldP spid="4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11240" y="3784401"/>
            <a:ext cx="1700213" cy="2060575"/>
            <a:chOff x="1011238" y="3784397"/>
            <a:chExt cx="1700213" cy="2060575"/>
          </a:xfrm>
        </p:grpSpPr>
        <p:sp>
          <p:nvSpPr>
            <p:cNvPr id="10" name="Freeform 6"/>
            <p:cNvSpPr>
              <a:spLocks/>
            </p:cNvSpPr>
            <p:nvPr/>
          </p:nvSpPr>
          <p:spPr bwMode="auto">
            <a:xfrm>
              <a:off x="130492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1" name="Oval 13"/>
            <p:cNvSpPr>
              <a:spLocks noChangeArrowheads="1"/>
            </p:cNvSpPr>
            <p:nvPr/>
          </p:nvSpPr>
          <p:spPr bwMode="auto">
            <a:xfrm>
              <a:off x="1011238" y="4168572"/>
              <a:ext cx="1700213" cy="1676400"/>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2" name="Oval 14"/>
          <p:cNvSpPr>
            <a:spLocks noChangeArrowheads="1"/>
          </p:cNvSpPr>
          <p:nvPr/>
        </p:nvSpPr>
        <p:spPr bwMode="auto">
          <a:xfrm>
            <a:off x="1279528" y="4424163"/>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2" name="组合 1"/>
          <p:cNvGrpSpPr/>
          <p:nvPr/>
        </p:nvGrpSpPr>
        <p:grpSpPr>
          <a:xfrm>
            <a:off x="3784964" y="1714301"/>
            <a:ext cx="1700213" cy="2060575"/>
            <a:chOff x="3784963" y="1714297"/>
            <a:chExt cx="1700213" cy="2060575"/>
          </a:xfrm>
        </p:grpSpPr>
        <p:sp>
          <p:nvSpPr>
            <p:cNvPr id="13" name="Freeform 6"/>
            <p:cNvSpPr>
              <a:spLocks/>
            </p:cNvSpPr>
            <p:nvPr/>
          </p:nvSpPr>
          <p:spPr bwMode="auto">
            <a:xfrm rot="10800000">
              <a:off x="4043725"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14" name="Oval 13"/>
            <p:cNvSpPr>
              <a:spLocks noChangeArrowheads="1"/>
            </p:cNvSpPr>
            <p:nvPr/>
          </p:nvSpPr>
          <p:spPr bwMode="auto">
            <a:xfrm rot="10800000">
              <a:off x="3784963" y="1714297"/>
              <a:ext cx="1700213" cy="1676400"/>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19" name="Oval 14"/>
          <p:cNvSpPr>
            <a:spLocks noChangeArrowheads="1"/>
          </p:cNvSpPr>
          <p:nvPr/>
        </p:nvSpPr>
        <p:spPr bwMode="auto">
          <a:xfrm rot="10800000">
            <a:off x="4038964" y="1963539"/>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5" name="组合 4"/>
          <p:cNvGrpSpPr/>
          <p:nvPr/>
        </p:nvGrpSpPr>
        <p:grpSpPr>
          <a:xfrm>
            <a:off x="6558688" y="3784401"/>
            <a:ext cx="1700213" cy="2060575"/>
            <a:chOff x="6558688" y="3784397"/>
            <a:chExt cx="1700213" cy="2060575"/>
          </a:xfrm>
        </p:grpSpPr>
        <p:sp>
          <p:nvSpPr>
            <p:cNvPr id="20" name="Freeform 6"/>
            <p:cNvSpPr>
              <a:spLocks/>
            </p:cNvSpPr>
            <p:nvPr/>
          </p:nvSpPr>
          <p:spPr bwMode="auto">
            <a:xfrm>
              <a:off x="6852376" y="37843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rgbClr val="18478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1" name="Oval 13"/>
            <p:cNvSpPr>
              <a:spLocks noChangeArrowheads="1"/>
            </p:cNvSpPr>
            <p:nvPr/>
          </p:nvSpPr>
          <p:spPr bwMode="auto">
            <a:xfrm>
              <a:off x="6558688" y="4168572"/>
              <a:ext cx="1700213" cy="1676400"/>
            </a:xfrm>
            <a:prstGeom prst="ellipse">
              <a:avLst/>
            </a:prstGeom>
            <a:solidFill>
              <a:srgbClr val="18478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sp>
        <p:nvSpPr>
          <p:cNvPr id="22" name="Oval 14"/>
          <p:cNvSpPr>
            <a:spLocks noChangeArrowheads="1"/>
          </p:cNvSpPr>
          <p:nvPr/>
        </p:nvSpPr>
        <p:spPr bwMode="auto">
          <a:xfrm>
            <a:off x="6826976" y="4424163"/>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grpSp>
        <p:nvGrpSpPr>
          <p:cNvPr id="4" name="组合 3"/>
          <p:cNvGrpSpPr/>
          <p:nvPr/>
        </p:nvGrpSpPr>
        <p:grpSpPr>
          <a:xfrm>
            <a:off x="9332412" y="1714301"/>
            <a:ext cx="1700213" cy="2060575"/>
            <a:chOff x="9332412" y="1714297"/>
            <a:chExt cx="1700213" cy="2060575"/>
          </a:xfrm>
        </p:grpSpPr>
        <p:sp>
          <p:nvSpPr>
            <p:cNvPr id="23" name="Freeform 6"/>
            <p:cNvSpPr>
              <a:spLocks/>
            </p:cNvSpPr>
            <p:nvPr/>
          </p:nvSpPr>
          <p:spPr bwMode="auto">
            <a:xfrm rot="10800000">
              <a:off x="9591174" y="3339897"/>
              <a:ext cx="1147763" cy="434975"/>
            </a:xfrm>
            <a:custGeom>
              <a:avLst/>
              <a:gdLst>
                <a:gd name="T0" fmla="*/ 115 w 230"/>
                <a:gd name="T1" fmla="*/ 61 h 87"/>
                <a:gd name="T2" fmla="*/ 20 w 230"/>
                <a:gd name="T3" fmla="*/ 87 h 87"/>
                <a:gd name="T4" fmla="*/ 0 w 230"/>
                <a:gd name="T5" fmla="*/ 53 h 87"/>
                <a:gd name="T6" fmla="*/ 84 w 230"/>
                <a:gd name="T7" fmla="*/ 24 h 87"/>
                <a:gd name="T8" fmla="*/ 115 w 230"/>
                <a:gd name="T9" fmla="*/ 0 h 87"/>
                <a:gd name="T10" fmla="*/ 146 w 230"/>
                <a:gd name="T11" fmla="*/ 24 h 87"/>
                <a:gd name="T12" fmla="*/ 230 w 230"/>
                <a:gd name="T13" fmla="*/ 53 h 87"/>
                <a:gd name="T14" fmla="*/ 210 w 230"/>
                <a:gd name="T15" fmla="*/ 87 h 87"/>
                <a:gd name="T16" fmla="*/ 115 w 230"/>
                <a:gd name="T17"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87">
                  <a:moveTo>
                    <a:pt x="115" y="61"/>
                  </a:moveTo>
                  <a:cubicBezTo>
                    <a:pt x="80" y="61"/>
                    <a:pt x="48" y="71"/>
                    <a:pt x="20" y="87"/>
                  </a:cubicBezTo>
                  <a:cubicBezTo>
                    <a:pt x="0" y="53"/>
                    <a:pt x="0" y="53"/>
                    <a:pt x="0" y="53"/>
                  </a:cubicBezTo>
                  <a:cubicBezTo>
                    <a:pt x="25" y="38"/>
                    <a:pt x="54" y="28"/>
                    <a:pt x="84" y="24"/>
                  </a:cubicBezTo>
                  <a:cubicBezTo>
                    <a:pt x="115" y="0"/>
                    <a:pt x="115" y="0"/>
                    <a:pt x="115" y="0"/>
                  </a:cubicBezTo>
                  <a:cubicBezTo>
                    <a:pt x="146" y="24"/>
                    <a:pt x="146" y="24"/>
                    <a:pt x="146" y="24"/>
                  </a:cubicBezTo>
                  <a:cubicBezTo>
                    <a:pt x="176" y="28"/>
                    <a:pt x="204" y="38"/>
                    <a:pt x="230" y="53"/>
                  </a:cubicBezTo>
                  <a:cubicBezTo>
                    <a:pt x="210" y="87"/>
                    <a:pt x="210" y="87"/>
                    <a:pt x="210" y="87"/>
                  </a:cubicBezTo>
                  <a:cubicBezTo>
                    <a:pt x="182" y="71"/>
                    <a:pt x="149" y="61"/>
                    <a:pt x="115" y="61"/>
                  </a:cubicBezTo>
                  <a:close/>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28" name="Oval 13"/>
            <p:cNvSpPr>
              <a:spLocks noChangeArrowheads="1"/>
            </p:cNvSpPr>
            <p:nvPr/>
          </p:nvSpPr>
          <p:spPr bwMode="auto">
            <a:xfrm rot="10800000">
              <a:off x="9332412" y="1714297"/>
              <a:ext cx="1700213" cy="1676400"/>
            </a:xfrm>
            <a:prstGeom prst="ellipse">
              <a:avLst/>
            </a:pr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Oval 14"/>
          <p:cNvSpPr>
            <a:spLocks noChangeArrowheads="1"/>
          </p:cNvSpPr>
          <p:nvPr/>
        </p:nvSpPr>
        <p:spPr bwMode="auto">
          <a:xfrm rot="10800000">
            <a:off x="9586412" y="1963539"/>
            <a:ext cx="1177925" cy="1171575"/>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8478F"/>
              </a:solidFill>
              <a:latin typeface="Open Sans" panose="020B0606030504020204" pitchFamily="34" charset="0"/>
              <a:cs typeface="Open Sans" panose="020B0606030504020204" pitchFamily="34" charset="0"/>
            </a:endParaRPr>
          </a:p>
        </p:txBody>
      </p:sp>
      <p:sp>
        <p:nvSpPr>
          <p:cNvPr id="30" name="任意多边形 29"/>
          <p:cNvSpPr/>
          <p:nvPr/>
        </p:nvSpPr>
        <p:spPr>
          <a:xfrm>
            <a:off x="990602" y="3771900"/>
            <a:ext cx="10182225" cy="0"/>
          </a:xfrm>
          <a:custGeom>
            <a:avLst/>
            <a:gdLst>
              <a:gd name="connsiteX0" fmla="*/ 0 w 10182225"/>
              <a:gd name="connsiteY0" fmla="*/ 0 h 0"/>
              <a:gd name="connsiteX1" fmla="*/ 10182225 w 10182225"/>
              <a:gd name="connsiteY1" fmla="*/ 0 h 0"/>
            </a:gdLst>
            <a:ahLst/>
            <a:cxnLst>
              <a:cxn ang="0">
                <a:pos x="connsiteX0" y="connsiteY0"/>
              </a:cxn>
              <a:cxn ang="0">
                <a:pos x="connsiteX1" y="connsiteY1"/>
              </a:cxn>
            </a:cxnLst>
            <a:rect l="l" t="t" r="r" b="b"/>
            <a:pathLst>
              <a:path w="10182225">
                <a:moveTo>
                  <a:pt x="0" y="0"/>
                </a:moveTo>
                <a:lnTo>
                  <a:pt x="101822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485178" y="2693569"/>
            <a:ext cx="890516" cy="646331"/>
          </a:xfrm>
          <a:prstGeom prst="rect">
            <a:avLst/>
          </a:prstGeom>
          <a:noFill/>
        </p:spPr>
        <p:txBody>
          <a:bodyPr wrap="square">
            <a:spAutoFit/>
          </a:bodyPr>
          <a:lstStyle/>
          <a:p>
            <a:pPr algn="ctr"/>
            <a:r>
              <a:rPr lang="en-US" altLang="zh-CN" sz="3600" dirty="0">
                <a:solidFill>
                  <a:srgbClr val="18478F"/>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36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4" name="矩形 33"/>
          <p:cNvSpPr/>
          <p:nvPr/>
        </p:nvSpPr>
        <p:spPr>
          <a:xfrm>
            <a:off x="8258902" y="3831455"/>
            <a:ext cx="890516" cy="646331"/>
          </a:xfrm>
          <a:prstGeom prst="rect">
            <a:avLst/>
          </a:prstGeom>
          <a:noFill/>
        </p:spPr>
        <p:txBody>
          <a:bodyPr wrap="square">
            <a:spAutoFit/>
          </a:bodyPr>
          <a:lstStyle/>
          <a:p>
            <a:pPr algn="ctr"/>
            <a:r>
              <a:rPr lang="en-US" altLang="zh-CN" sz="3600" dirty="0">
                <a:solidFill>
                  <a:srgbClr val="18478F"/>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36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056514" y="3200656"/>
            <a:ext cx="2509359" cy="646331"/>
          </a:xfrm>
          <a:prstGeom prst="rect">
            <a:avLst/>
          </a:prstGeom>
        </p:spPr>
        <p:txBody>
          <a:bodyPr wrap="square">
            <a:spAutoFit/>
          </a:bodyPr>
          <a:lstStyle/>
          <a:p>
            <a:pPr>
              <a:lnSpc>
                <a:spcPct val="200000"/>
              </a:lnSpc>
            </a:pP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需求调研</a:t>
            </a:r>
            <a:r>
              <a:rPr lang="en-US" altLang="zh-CN"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a:t>
            </a: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开通服务</a:t>
            </a:r>
            <a:endParaRPr lang="en-US" sz="12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矩形 38"/>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39"/>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2"/>
          <p:cNvSpPr/>
          <p:nvPr/>
        </p:nvSpPr>
        <p:spPr>
          <a:xfrm>
            <a:off x="1935446" y="441571"/>
            <a:ext cx="3836705" cy="461665"/>
          </a:xfrm>
          <a:prstGeom prst="rect">
            <a:avLst/>
          </a:prstGeom>
        </p:spPr>
        <p:txBody>
          <a:bodyPr wrap="square">
            <a:spAutoFit/>
          </a:bodyPr>
          <a:lstStyle/>
          <a:p>
            <a:r>
              <a:rPr lang="zh-CN" altLang="en-US" sz="24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丽</a:t>
            </a:r>
            <a:r>
              <a:rPr lang="zh-CN" altLang="en-US"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晶团队专业化服务保障</a:t>
            </a:r>
            <a:r>
              <a:rPr lang="en-US" altLang="zh-CN"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 </a:t>
            </a:r>
            <a:endParaRPr lang="en-US" altLang="zh-CN" sz="24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圆角矩形 43"/>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486857" y="399272"/>
            <a:ext cx="652743" cy="584775"/>
          </a:xfrm>
          <a:prstGeom prst="rect">
            <a:avLst/>
          </a:prstGeom>
        </p:spPr>
        <p:txBody>
          <a:bodyPr wrap="none">
            <a:spAutoFit/>
          </a:bodyPr>
          <a:lstStyle/>
          <a:p>
            <a:r>
              <a:rPr lang="en-US" altLang="zh-CN" sz="32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3200" dirty="0">
              <a:solidFill>
                <a:srgbClr val="18478F"/>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540" y="4344555"/>
            <a:ext cx="1460536" cy="1251183"/>
          </a:xfrm>
          <a:prstGeom prst="ellipse">
            <a:avLst/>
          </a:prstGeom>
          <a:ln>
            <a:noFill/>
          </a:ln>
          <a:effectLst>
            <a:softEdge rad="112500"/>
          </a:effectLst>
        </p:spPr>
      </p:pic>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3267871" y="3845409"/>
            <a:ext cx="3847236" cy="646331"/>
          </a:xfrm>
          <a:prstGeom prst="rect">
            <a:avLst/>
          </a:prstGeom>
        </p:spPr>
        <p:txBody>
          <a:bodyPr wrap="square">
            <a:spAutoFit/>
          </a:bodyPr>
          <a:lstStyle/>
          <a:p>
            <a:pPr>
              <a:lnSpc>
                <a:spcPct val="200000"/>
              </a:lnSpc>
            </a:pP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数据，系统初始化</a:t>
            </a:r>
            <a:r>
              <a:rPr lang="en-US" altLang="zh-CN"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a:t>
            </a: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系统部署</a:t>
            </a:r>
            <a:endParaRPr lang="en-US" sz="12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矩形 46"/>
          <p:cNvSpPr/>
          <p:nvPr/>
        </p:nvSpPr>
        <p:spPr>
          <a:xfrm>
            <a:off x="486855" y="2693570"/>
            <a:ext cx="890516" cy="646331"/>
          </a:xfrm>
          <a:prstGeom prst="rect">
            <a:avLst/>
          </a:prstGeom>
          <a:noFill/>
        </p:spPr>
        <p:txBody>
          <a:bodyPr wrap="square">
            <a:spAutoFit/>
          </a:bodyPr>
          <a:lstStyle/>
          <a:p>
            <a:pPr algn="ctr"/>
            <a:r>
              <a:rPr lang="en-US" altLang="zh-CN" sz="36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36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8" name="矩形 47"/>
          <p:cNvSpPr/>
          <p:nvPr/>
        </p:nvSpPr>
        <p:spPr>
          <a:xfrm>
            <a:off x="2510227" y="3849293"/>
            <a:ext cx="890516" cy="646331"/>
          </a:xfrm>
          <a:prstGeom prst="rect">
            <a:avLst/>
          </a:prstGeom>
          <a:noFill/>
        </p:spPr>
        <p:txBody>
          <a:bodyPr wrap="square">
            <a:spAutoFit/>
          </a:bodyPr>
          <a:lstStyle/>
          <a:p>
            <a:pPr algn="ctr"/>
            <a:r>
              <a:rPr lang="en-US" altLang="zh-CN" sz="36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36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685" y="1975164"/>
            <a:ext cx="1252772" cy="1154668"/>
          </a:xfrm>
          <a:prstGeom prst="ellipse">
            <a:avLst/>
          </a:prstGeom>
          <a:ln>
            <a:noFill/>
          </a:ln>
          <a:effectLst>
            <a:softEdge rad="112500"/>
          </a:effectLst>
        </p:spPr>
      </p:pic>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317819" y="3139858"/>
            <a:ext cx="3847236" cy="646331"/>
          </a:xfrm>
          <a:prstGeom prst="rect">
            <a:avLst/>
          </a:prstGeom>
        </p:spPr>
        <p:txBody>
          <a:bodyPr wrap="square">
            <a:spAutoFit/>
          </a:bodyPr>
          <a:lstStyle/>
          <a:p>
            <a:pPr>
              <a:lnSpc>
                <a:spcPct val="200000"/>
              </a:lnSpc>
            </a:pP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培训服务</a:t>
            </a:r>
            <a:r>
              <a:rPr lang="en-US" altLang="zh-CN"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a:t>
            </a: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系统上线</a:t>
            </a:r>
            <a:endParaRPr lang="en-US" sz="12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233" y="4373456"/>
            <a:ext cx="1379124" cy="1266636"/>
          </a:xfrm>
          <a:prstGeom prst="ellipse">
            <a:avLst/>
          </a:prstGeom>
          <a:ln>
            <a:noFill/>
          </a:ln>
          <a:effectLst>
            <a:softEdge rad="112500"/>
          </a:effectLst>
        </p:spPr>
      </p:pic>
      <p:sp>
        <p:nvSpPr>
          <p:cNvPr id="5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344765" y="3837076"/>
            <a:ext cx="3847236" cy="1200329"/>
          </a:xfrm>
          <a:prstGeom prst="rect">
            <a:avLst/>
          </a:prstGeom>
        </p:spPr>
        <p:txBody>
          <a:bodyPr wrap="square">
            <a:spAutoFit/>
          </a:bodyPr>
          <a:lstStyle/>
          <a:p>
            <a:pPr>
              <a:lnSpc>
                <a:spcPct val="200000"/>
              </a:lnSpc>
            </a:pPr>
            <a:r>
              <a:rPr lang="zh-CN" altLang="en-US"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          系统日常运营技术服务，软硬件运行监控升级</a:t>
            </a:r>
            <a:endParaRPr lang="en-US" sz="12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6685" y="1892185"/>
            <a:ext cx="1476739" cy="1320631"/>
          </a:xfrm>
          <a:prstGeom prst="ellipse">
            <a:avLst/>
          </a:prstGeom>
          <a:ln>
            <a:noFill/>
          </a:ln>
          <a:effectLst>
            <a:softEdge rad="112500"/>
          </a:effectLst>
        </p:spPr>
      </p:pic>
    </p:spTree>
    <p:extLst>
      <p:ext uri="{BB962C8B-B14F-4D97-AF65-F5344CB8AC3E}">
        <p14:creationId xmlns:p14="http://schemas.microsoft.com/office/powerpoint/2010/main" val="1199201390"/>
      </p:ext>
    </p:extLst>
  </p:cSld>
  <p:clrMapOvr>
    <a:masterClrMapping/>
  </p:clrMapOvr>
  <mc:AlternateContent xmlns:mc="http://schemas.openxmlformats.org/markup-compatibility/2006" xmlns:p14="http://schemas.microsoft.com/office/powerpoint/2010/main">
    <mc:Choice Requires="p14">
      <p:transition spd="slow" p14:dur="1250" advTm="0">
        <p14:flip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4"/>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39"/>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0"/>
                                        </p:tgtEl>
                                        <p:attrNameLst>
                                          <p:attrName>ppt_x</p:attrName>
                                          <p:attrName>ppt_y</p:attrName>
                                        </p:attrNameLst>
                                      </p:cBhvr>
                                      <p:rCtr x="8880" y="0"/>
                                    </p:animMotion>
                                  </p:childTnLst>
                                </p:cTn>
                              </p:par>
                              <p:par>
                                <p:cTn id="23" presetID="22" presetClass="entr" presetSubtype="8" fill="hold" grpId="0" nodeType="withEffect">
                                  <p:stCondLst>
                                    <p:cond delay="20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par>
                                <p:cTn id="26" presetID="2" presetClass="entr" presetSubtype="2" fill="hold" nodeType="withEffect">
                                  <p:stCondLst>
                                    <p:cond delay="27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25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300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300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325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35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3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grpId="0" nodeType="withEffect">
                                  <p:stCondLst>
                                    <p:cond delay="375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grpId="0" nodeType="withEffect">
                                  <p:stCondLst>
                                    <p:cond delay="400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par>
                                <p:cTn id="72" presetID="22" presetClass="entr" presetSubtype="1" fill="hold" grpId="0" nodeType="withEffect">
                                  <p:stCondLst>
                                    <p:cond delay="350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par>
                                <p:cTn id="75" presetID="22" presetClass="entr" presetSubtype="1" fill="hold" grpId="0" nodeType="withEffect">
                                  <p:stCondLst>
                                    <p:cond delay="350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53" presetClass="entr" presetSubtype="16" fill="hold" grpId="0" nodeType="withEffect">
                                  <p:stCondLst>
                                    <p:cond delay="375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ppt_w</p:attrName>
                                        </p:attrNameLst>
                                      </p:cBhvr>
                                      <p:tavLst>
                                        <p:tav tm="0">
                                          <p:val>
                                            <p:fltVal val="0"/>
                                          </p:val>
                                        </p:tav>
                                        <p:tav tm="100000">
                                          <p:val>
                                            <p:strVal val="#ppt_w"/>
                                          </p:val>
                                        </p:tav>
                                      </p:tavLst>
                                    </p:anim>
                                    <p:anim calcmode="lin" valueType="num">
                                      <p:cBhvr>
                                        <p:cTn id="81" dur="500" fill="hold"/>
                                        <p:tgtEl>
                                          <p:spTgt spid="47"/>
                                        </p:tgtEl>
                                        <p:attrNameLst>
                                          <p:attrName>ppt_h</p:attrName>
                                        </p:attrNameLst>
                                      </p:cBhvr>
                                      <p:tavLst>
                                        <p:tav tm="0">
                                          <p:val>
                                            <p:fltVal val="0"/>
                                          </p:val>
                                        </p:tav>
                                        <p:tav tm="100000">
                                          <p:val>
                                            <p:strVal val="#ppt_h"/>
                                          </p:val>
                                        </p:tav>
                                      </p:tavLst>
                                    </p:anim>
                                    <p:animEffect transition="in" filter="fade">
                                      <p:cBhvr>
                                        <p:cTn id="82" dur="500"/>
                                        <p:tgtEl>
                                          <p:spTgt spid="47"/>
                                        </p:tgtEl>
                                      </p:cBhvr>
                                    </p:animEffect>
                                  </p:childTnLst>
                                </p:cTn>
                              </p:par>
                              <p:par>
                                <p:cTn id="83" presetID="53" presetClass="entr" presetSubtype="16" fill="hold" grpId="0" nodeType="withEffect">
                                  <p:stCondLst>
                                    <p:cond delay="375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par>
                                <p:cTn id="88" presetID="22" presetClass="entr" presetSubtype="1" fill="hold" grpId="0" nodeType="withEffect">
                                  <p:stCondLst>
                                    <p:cond delay="350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par>
                                <p:cTn id="91" presetID="22" presetClass="entr" presetSubtype="1" fill="hold" grpId="0" nodeType="withEffect">
                                  <p:stCondLst>
                                    <p:cond delay="350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par>
                                <p:cTn id="94" presetID="2" presetClass="entr" presetSubtype="4" fill="hold" nodeType="withEffect">
                                  <p:stCondLst>
                                    <p:cond delay="3500"/>
                                  </p:stCondLst>
                                  <p:childTnLst>
                                    <p:set>
                                      <p:cBhvr>
                                        <p:cTn id="95" dur="1" fill="hold">
                                          <p:stCondLst>
                                            <p:cond delay="0"/>
                                          </p:stCondLst>
                                        </p:cTn>
                                        <p:tgtEl>
                                          <p:spTgt spid="6"/>
                                        </p:tgtEl>
                                        <p:attrNameLst>
                                          <p:attrName>style.visibility</p:attrName>
                                        </p:attrNameLst>
                                      </p:cBhvr>
                                      <p:to>
                                        <p:strVal val="visible"/>
                                      </p:to>
                                    </p:set>
                                    <p:anim calcmode="lin" valueType="num">
                                      <p:cBhvr additive="base">
                                        <p:cTn id="96" dur="500" fill="hold"/>
                                        <p:tgtEl>
                                          <p:spTgt spid="6"/>
                                        </p:tgtEl>
                                        <p:attrNameLst>
                                          <p:attrName>ppt_x</p:attrName>
                                        </p:attrNameLst>
                                      </p:cBhvr>
                                      <p:tavLst>
                                        <p:tav tm="0">
                                          <p:val>
                                            <p:strVal val="#ppt_x"/>
                                          </p:val>
                                        </p:tav>
                                        <p:tav tm="100000">
                                          <p:val>
                                            <p:strVal val="#ppt_x"/>
                                          </p:val>
                                        </p:tav>
                                      </p:tavLst>
                                    </p:anim>
                                    <p:anim calcmode="lin" valueType="num">
                                      <p:cBhvr additive="base">
                                        <p:cTn id="97" dur="500" fill="hold"/>
                                        <p:tgtEl>
                                          <p:spTgt spid="6"/>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350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ppt_x"/>
                                          </p:val>
                                        </p:tav>
                                        <p:tav tm="100000">
                                          <p:val>
                                            <p:strVal val="#ppt_x"/>
                                          </p:val>
                                        </p:tav>
                                      </p:tavLst>
                                    </p:anim>
                                    <p:anim calcmode="lin" valueType="num">
                                      <p:cBhvr additive="base">
                                        <p:cTn id="101" dur="500" fill="hold"/>
                                        <p:tgtEl>
                                          <p:spTgt spid="15"/>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350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35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500" fill="hold"/>
                                        <p:tgtEl>
                                          <p:spTgt spid="17"/>
                                        </p:tgtEl>
                                        <p:attrNameLst>
                                          <p:attrName>ppt_x</p:attrName>
                                        </p:attrNameLst>
                                      </p:cBhvr>
                                      <p:tavLst>
                                        <p:tav tm="0">
                                          <p:val>
                                            <p:strVal val="#ppt_x"/>
                                          </p:val>
                                        </p:tav>
                                        <p:tav tm="100000">
                                          <p:val>
                                            <p:strVal val="#ppt_x"/>
                                          </p:val>
                                        </p:tav>
                                      </p:tavLst>
                                    </p:anim>
                                    <p:anim calcmode="lin" valueType="num">
                                      <p:cBhvr additive="base">
                                        <p:cTn id="109" dur="500" fill="hold"/>
                                        <p:tgtEl>
                                          <p:spTgt spid="1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350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500" fill="hold"/>
                                        <p:tgtEl>
                                          <p:spTgt spid="43"/>
                                        </p:tgtEl>
                                        <p:attrNameLst>
                                          <p:attrName>ppt_x</p:attrName>
                                        </p:attrNameLst>
                                      </p:cBhvr>
                                      <p:tavLst>
                                        <p:tav tm="0">
                                          <p:val>
                                            <p:strVal val="#ppt_x"/>
                                          </p:val>
                                        </p:tav>
                                        <p:tav tm="100000">
                                          <p:val>
                                            <p:strVal val="#ppt_x"/>
                                          </p:val>
                                        </p:tav>
                                      </p:tavLst>
                                    </p:anim>
                                    <p:anim calcmode="lin" valueType="num">
                                      <p:cBhvr additive="base">
                                        <p:cTn id="11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2" grpId="0" animBg="1"/>
      <p:bldP spid="29" grpId="0" animBg="1"/>
      <p:bldP spid="30" grpId="0" animBg="1"/>
      <p:bldP spid="33" grpId="0"/>
      <p:bldP spid="34" grpId="0"/>
      <p:bldP spid="35" grpId="0"/>
      <p:bldP spid="39" grpId="0" animBg="1"/>
      <p:bldP spid="39" grpId="1" animBg="1"/>
      <p:bldP spid="40" grpId="0" animBg="1"/>
      <p:bldP spid="40" grpId="1" animBg="1"/>
      <p:bldP spid="43" grpId="0"/>
      <p:bldP spid="44" grpId="0" animBg="1"/>
      <p:bldP spid="44" grpId="1" animBg="1"/>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141841" y="1384339"/>
            <a:ext cx="1885203" cy="1885203"/>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饼形 10"/>
          <p:cNvSpPr/>
          <p:nvPr/>
        </p:nvSpPr>
        <p:spPr>
          <a:xfrm>
            <a:off x="1141841" y="1384339"/>
            <a:ext cx="1885203" cy="1885203"/>
          </a:xfrm>
          <a:prstGeom prst="pi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1500076" y="1742572"/>
            <a:ext cx="1168737" cy="1168737"/>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椭圆 12"/>
          <p:cNvSpPr/>
          <p:nvPr/>
        </p:nvSpPr>
        <p:spPr>
          <a:xfrm>
            <a:off x="6456269" y="1384339"/>
            <a:ext cx="1885203" cy="1885203"/>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 name="饼形 13"/>
          <p:cNvSpPr/>
          <p:nvPr/>
        </p:nvSpPr>
        <p:spPr>
          <a:xfrm>
            <a:off x="6456269" y="1384339"/>
            <a:ext cx="1885203" cy="1885203"/>
          </a:xfrm>
          <a:prstGeom prst="pi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6814502" y="1742572"/>
            <a:ext cx="1168737" cy="1168737"/>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0" name="椭圆 19"/>
          <p:cNvSpPr/>
          <p:nvPr/>
        </p:nvSpPr>
        <p:spPr>
          <a:xfrm>
            <a:off x="1141841" y="4126163"/>
            <a:ext cx="1885203" cy="1885203"/>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1" name="饼形 20"/>
          <p:cNvSpPr/>
          <p:nvPr/>
        </p:nvSpPr>
        <p:spPr>
          <a:xfrm>
            <a:off x="1141841" y="4126163"/>
            <a:ext cx="1885203" cy="1885203"/>
          </a:xfrm>
          <a:prstGeom prst="pi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椭圆 21"/>
          <p:cNvSpPr/>
          <p:nvPr/>
        </p:nvSpPr>
        <p:spPr>
          <a:xfrm>
            <a:off x="1500076" y="4484396"/>
            <a:ext cx="1168737" cy="1168737"/>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椭圆 22"/>
          <p:cNvSpPr/>
          <p:nvPr/>
        </p:nvSpPr>
        <p:spPr>
          <a:xfrm>
            <a:off x="6456269" y="4126163"/>
            <a:ext cx="1885203" cy="1885203"/>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8" name="饼形 27"/>
          <p:cNvSpPr/>
          <p:nvPr/>
        </p:nvSpPr>
        <p:spPr>
          <a:xfrm>
            <a:off x="6456269" y="4126163"/>
            <a:ext cx="1885203" cy="1885203"/>
          </a:xfrm>
          <a:prstGeom prst="pi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6814502" y="4484396"/>
            <a:ext cx="1168737" cy="1168737"/>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0" name="矩形 29"/>
          <p:cNvSpPr/>
          <p:nvPr/>
        </p:nvSpPr>
        <p:spPr>
          <a:xfrm>
            <a:off x="1434940" y="2096107"/>
            <a:ext cx="1376381" cy="461665"/>
          </a:xfrm>
          <a:prstGeom prst="rect">
            <a:avLst/>
          </a:prstGeom>
        </p:spPr>
        <p:txBody>
          <a:bodyPr wrap="square">
            <a:spAutoFit/>
          </a:bodyPr>
          <a:lstStyle/>
          <a:p>
            <a:pPr algn="ctr"/>
            <a:r>
              <a:rPr lang="en-US" altLang="zh-CN" sz="2400" dirty="0">
                <a:solidFill>
                  <a:srgbClr val="18478F"/>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1" name="矩形 30"/>
          <p:cNvSpPr/>
          <p:nvPr/>
        </p:nvSpPr>
        <p:spPr>
          <a:xfrm>
            <a:off x="6710679" y="2078302"/>
            <a:ext cx="1376381" cy="461665"/>
          </a:xfrm>
          <a:prstGeom prst="rect">
            <a:avLst/>
          </a:prstGeom>
        </p:spPr>
        <p:txBody>
          <a:bodyPr wrap="square">
            <a:spAutoFit/>
          </a:bodyPr>
          <a:lstStyle/>
          <a:p>
            <a:pPr algn="ctr"/>
            <a:r>
              <a:rPr lang="en-US" altLang="zh-CN" sz="2400" dirty="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4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1396252" y="4861078"/>
            <a:ext cx="1376381" cy="461665"/>
          </a:xfrm>
          <a:prstGeom prst="rect">
            <a:avLst/>
          </a:prstGeom>
        </p:spPr>
        <p:txBody>
          <a:bodyPr wrap="square">
            <a:spAutoFit/>
          </a:bodyPr>
          <a:lstStyle/>
          <a:p>
            <a:pPr algn="ctr"/>
            <a:r>
              <a:rPr lang="en-US" altLang="zh-CN" sz="2400" dirty="0">
                <a:solidFill>
                  <a:srgbClr val="18478F"/>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3" name="矩形 32"/>
          <p:cNvSpPr/>
          <p:nvPr/>
        </p:nvSpPr>
        <p:spPr>
          <a:xfrm>
            <a:off x="6752876" y="4861077"/>
            <a:ext cx="1376381" cy="461665"/>
          </a:xfrm>
          <a:prstGeom prst="rect">
            <a:avLst/>
          </a:prstGeom>
        </p:spPr>
        <p:txBody>
          <a:bodyPr wrap="square">
            <a:spAutoFit/>
          </a:bodyPr>
          <a:lstStyle/>
          <a:p>
            <a:pPr algn="ctr"/>
            <a:r>
              <a:rPr lang="en-US" altLang="zh-CN" sz="2400" dirty="0">
                <a:solidFill>
                  <a:srgbClr val="18478F"/>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2400" dirty="0">
              <a:solidFill>
                <a:srgbClr val="18478F"/>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34" name="组合 33"/>
          <p:cNvGrpSpPr/>
          <p:nvPr/>
        </p:nvGrpSpPr>
        <p:grpSpPr>
          <a:xfrm>
            <a:off x="3385276" y="1619403"/>
            <a:ext cx="2486421" cy="1597668"/>
            <a:chOff x="8548024" y="1246405"/>
            <a:chExt cx="2486421" cy="1597668"/>
          </a:xfrm>
        </p:grpSpPr>
        <p:sp>
          <p:nvSpPr>
            <p:cNvPr id="35" name="矩形 34"/>
            <p:cNvSpPr/>
            <p:nvPr/>
          </p:nvSpPr>
          <p:spPr>
            <a:xfrm>
              <a:off x="8548025" y="1766855"/>
              <a:ext cx="2486420" cy="1077218"/>
            </a:xfrm>
            <a:prstGeom prst="rect">
              <a:avLst/>
            </a:prstGeom>
          </p:spPr>
          <p:txBody>
            <a:bodyPr wrap="square">
              <a:spAutoFit/>
            </a:bodyPr>
            <a:lstStyle/>
            <a:p>
              <a:r>
                <a:rPr lang="zh-CN" altLang="en-US" sz="1600" dirty="0" smtClean="0">
                  <a:solidFill>
                    <a:schemeClr val="tx1">
                      <a:lumMod val="65000"/>
                      <a:lumOff val="35000"/>
                    </a:schemeClr>
                  </a:solidFill>
                  <a:latin typeface="+mn-ea"/>
                  <a:cs typeface="Segoe UI Semilight" panose="020B0402040204020203" pitchFamily="34" charset="0"/>
                </a:rPr>
                <a:t>不需专业</a:t>
              </a:r>
              <a:r>
                <a:rPr lang="en-US" altLang="zh-CN" sz="1600" dirty="0" smtClean="0">
                  <a:solidFill>
                    <a:schemeClr val="tx1">
                      <a:lumMod val="65000"/>
                      <a:lumOff val="35000"/>
                    </a:schemeClr>
                  </a:solidFill>
                  <a:latin typeface="+mn-ea"/>
                  <a:cs typeface="Segoe UI Semilight" panose="020B0402040204020203" pitchFamily="34" charset="0"/>
                </a:rPr>
                <a:t>IT</a:t>
              </a:r>
              <a:r>
                <a:rPr lang="zh-CN" altLang="en-US" sz="1600" dirty="0" smtClean="0">
                  <a:solidFill>
                    <a:schemeClr val="tx1">
                      <a:lumMod val="65000"/>
                      <a:lumOff val="35000"/>
                    </a:schemeClr>
                  </a:solidFill>
                  <a:latin typeface="+mn-ea"/>
                  <a:cs typeface="Segoe UI Semilight" panose="020B0402040204020203" pitchFamily="34" charset="0"/>
                </a:rPr>
                <a:t>人员，系统也可以得到及时维护，服务器的安全，数据的安全也都在丽晶云的保护之下。</a:t>
              </a:r>
              <a:endParaRPr lang="zh-CN" altLang="en-US" sz="1600" dirty="0">
                <a:solidFill>
                  <a:schemeClr val="tx1">
                    <a:lumMod val="65000"/>
                    <a:lumOff val="35000"/>
                  </a:schemeClr>
                </a:solidFill>
                <a:latin typeface="+mn-ea"/>
                <a:cs typeface="Segoe UI Semilight" panose="020B0402040204020203" pitchFamily="34" charset="0"/>
              </a:endParaRPr>
            </a:p>
          </p:txBody>
        </p:sp>
        <p:sp>
          <p:nvSpPr>
            <p:cNvPr id="36" name="矩形 35"/>
            <p:cNvSpPr/>
            <p:nvPr/>
          </p:nvSpPr>
          <p:spPr>
            <a:xfrm>
              <a:off x="8548024" y="1246405"/>
              <a:ext cx="1701073" cy="523220"/>
            </a:xfrm>
            <a:prstGeom prst="rect">
              <a:avLst/>
            </a:prstGeom>
          </p:spPr>
          <p:txBody>
            <a:bodyPr wrap="square">
              <a:spAutoFit/>
            </a:bodyPr>
            <a:lstStyle/>
            <a:p>
              <a:r>
                <a:rPr lang="zh-CN" altLang="en-US" sz="2800" b="1" dirty="0" smtClean="0">
                  <a:solidFill>
                    <a:srgbClr val="18478F"/>
                  </a:solidFill>
                  <a:latin typeface="+mn-ea"/>
                  <a:cs typeface="Segoe UI Semilight" panose="020B0402040204020203" pitchFamily="34" charset="0"/>
                </a:rPr>
                <a:t>安全保障</a:t>
              </a:r>
              <a:endParaRPr lang="zh-CN" altLang="en-US" sz="2800" b="1" dirty="0">
                <a:solidFill>
                  <a:srgbClr val="18478F"/>
                </a:solidFill>
                <a:latin typeface="+mn-ea"/>
                <a:cs typeface="Segoe UI Semilight" panose="020B0402040204020203" pitchFamily="34" charset="0"/>
              </a:endParaRPr>
            </a:p>
          </p:txBody>
        </p:sp>
      </p:grpSp>
      <p:grpSp>
        <p:nvGrpSpPr>
          <p:cNvPr id="40" name="组合 39"/>
          <p:cNvGrpSpPr/>
          <p:nvPr/>
        </p:nvGrpSpPr>
        <p:grpSpPr>
          <a:xfrm>
            <a:off x="3385278" y="4356791"/>
            <a:ext cx="2486420" cy="1866132"/>
            <a:chOff x="8548025" y="1224162"/>
            <a:chExt cx="2486420" cy="1866132"/>
          </a:xfrm>
        </p:grpSpPr>
        <p:sp>
          <p:nvSpPr>
            <p:cNvPr id="41" name="矩形 40"/>
            <p:cNvSpPr/>
            <p:nvPr/>
          </p:nvSpPr>
          <p:spPr>
            <a:xfrm>
              <a:off x="8548025" y="1766855"/>
              <a:ext cx="2486420" cy="1323439"/>
            </a:xfrm>
            <a:prstGeom prst="rect">
              <a:avLst/>
            </a:prstGeom>
          </p:spPr>
          <p:txBody>
            <a:bodyPr wrap="square">
              <a:spAutoFit/>
            </a:bodyPr>
            <a:lstStyle/>
            <a:p>
              <a:r>
                <a:rPr lang="zh-CN" altLang="en-US" sz="1600" dirty="0">
                  <a:solidFill>
                    <a:schemeClr val="tx1">
                      <a:lumMod val="65000"/>
                      <a:lumOff val="35000"/>
                    </a:schemeClr>
                  </a:solidFill>
                  <a:latin typeface="+mn-ea"/>
                  <a:cs typeface="Segoe UI Semilight" panose="020B0402040204020203" pitchFamily="34" charset="0"/>
                </a:rPr>
                <a:t>丽晶云服务保障客户第一时间得到系统的升级更新</a:t>
              </a:r>
              <a:r>
                <a:rPr lang="zh-CN" altLang="en-US" sz="1600" dirty="0" smtClean="0">
                  <a:solidFill>
                    <a:schemeClr val="tx1">
                      <a:lumMod val="65000"/>
                      <a:lumOff val="35000"/>
                    </a:schemeClr>
                  </a:solidFill>
                  <a:latin typeface="+mn-ea"/>
                  <a:cs typeface="Segoe UI Semilight" panose="020B0402040204020203" pitchFamily="34" charset="0"/>
                </a:rPr>
                <a:t>服务，</a:t>
              </a:r>
              <a:r>
                <a:rPr lang="zh-CN" altLang="en-US" sz="1600" dirty="0">
                  <a:solidFill>
                    <a:schemeClr val="tx1">
                      <a:lumMod val="65000"/>
                      <a:lumOff val="35000"/>
                    </a:schemeClr>
                  </a:solidFill>
                  <a:latin typeface="+mn-ea"/>
                  <a:cs typeface="Segoe UI Semilight" panose="020B0402040204020203" pitchFamily="34" charset="0"/>
                </a:rPr>
                <a:t>免去传统方式下系统升级更新的麻烦，避免问题和错误的发生。</a:t>
              </a:r>
            </a:p>
          </p:txBody>
        </p:sp>
        <p:sp>
          <p:nvSpPr>
            <p:cNvPr id="42" name="矩形 41"/>
            <p:cNvSpPr/>
            <p:nvPr/>
          </p:nvSpPr>
          <p:spPr>
            <a:xfrm>
              <a:off x="8548025" y="1224162"/>
              <a:ext cx="2486420" cy="523220"/>
            </a:xfrm>
            <a:prstGeom prst="rect">
              <a:avLst/>
            </a:prstGeom>
          </p:spPr>
          <p:txBody>
            <a:bodyPr wrap="square">
              <a:spAutoFit/>
            </a:bodyPr>
            <a:lstStyle/>
            <a:p>
              <a:r>
                <a:rPr lang="zh-CN" altLang="en-US" sz="2800" b="1" dirty="0">
                  <a:solidFill>
                    <a:srgbClr val="18478F"/>
                  </a:solidFill>
                  <a:latin typeface="+mn-ea"/>
                  <a:cs typeface="Segoe UI Semilight" panose="020B0402040204020203" pitchFamily="34" charset="0"/>
                </a:rPr>
                <a:t>系统升级保障</a:t>
              </a:r>
            </a:p>
          </p:txBody>
        </p:sp>
      </p:grpSp>
      <p:grpSp>
        <p:nvGrpSpPr>
          <p:cNvPr id="43" name="组合 42"/>
          <p:cNvGrpSpPr/>
          <p:nvPr/>
        </p:nvGrpSpPr>
        <p:grpSpPr>
          <a:xfrm>
            <a:off x="8698851" y="1619403"/>
            <a:ext cx="2486420" cy="1597668"/>
            <a:chOff x="8548025" y="1246405"/>
            <a:chExt cx="2486420" cy="1597668"/>
          </a:xfrm>
        </p:grpSpPr>
        <p:sp>
          <p:nvSpPr>
            <p:cNvPr id="44" name="矩形 43"/>
            <p:cNvSpPr/>
            <p:nvPr/>
          </p:nvSpPr>
          <p:spPr>
            <a:xfrm>
              <a:off x="8548025" y="1766855"/>
              <a:ext cx="2486420" cy="1077218"/>
            </a:xfrm>
            <a:prstGeom prst="rect">
              <a:avLst/>
            </a:prstGeom>
          </p:spPr>
          <p:txBody>
            <a:bodyPr wrap="square">
              <a:spAutoFit/>
            </a:bodyPr>
            <a:lstStyle/>
            <a:p>
              <a:r>
                <a:rPr lang="zh-CN" altLang="en-US" sz="1600" dirty="0" smtClean="0">
                  <a:solidFill>
                    <a:schemeClr val="tx1">
                      <a:lumMod val="65000"/>
                      <a:lumOff val="35000"/>
                    </a:schemeClr>
                  </a:solidFill>
                  <a:latin typeface="+mn-ea"/>
                  <a:cs typeface="Segoe UI Semilight" panose="020B0402040204020203" pitchFamily="34" charset="0"/>
                </a:rPr>
                <a:t>不再为系统宕机，服务器病毒的问题困扰，数据定期得到备份保护，不再担心数据丢失的问题。</a:t>
              </a:r>
              <a:endParaRPr lang="zh-CN" altLang="en-US" sz="1600" dirty="0">
                <a:solidFill>
                  <a:schemeClr val="tx1">
                    <a:lumMod val="65000"/>
                    <a:lumOff val="35000"/>
                  </a:schemeClr>
                </a:solidFill>
                <a:latin typeface="+mn-ea"/>
                <a:cs typeface="Segoe UI Semilight" panose="020B0402040204020203" pitchFamily="34" charset="0"/>
              </a:endParaRPr>
            </a:p>
          </p:txBody>
        </p:sp>
        <p:sp>
          <p:nvSpPr>
            <p:cNvPr id="45" name="矩形 44"/>
            <p:cNvSpPr/>
            <p:nvPr/>
          </p:nvSpPr>
          <p:spPr>
            <a:xfrm>
              <a:off x="8548025" y="1246405"/>
              <a:ext cx="2202512" cy="523220"/>
            </a:xfrm>
            <a:prstGeom prst="rect">
              <a:avLst/>
            </a:prstGeom>
          </p:spPr>
          <p:txBody>
            <a:bodyPr wrap="square">
              <a:spAutoFit/>
            </a:bodyPr>
            <a:lstStyle/>
            <a:p>
              <a:r>
                <a:rPr lang="zh-CN" altLang="en-US" sz="2800" b="1" dirty="0" smtClean="0">
                  <a:solidFill>
                    <a:srgbClr val="18478F"/>
                  </a:solidFill>
                  <a:latin typeface="+mn-ea"/>
                  <a:cs typeface="Segoe UI Semilight" panose="020B0402040204020203" pitchFamily="34" charset="0"/>
                </a:rPr>
                <a:t>数据库维护</a:t>
              </a:r>
              <a:endParaRPr lang="zh-CN" altLang="en-US" sz="2800" b="1" dirty="0">
                <a:solidFill>
                  <a:srgbClr val="18478F"/>
                </a:solidFill>
                <a:latin typeface="+mn-ea"/>
                <a:cs typeface="Segoe UI Semilight" panose="020B0402040204020203" pitchFamily="34" charset="0"/>
              </a:endParaRPr>
            </a:p>
          </p:txBody>
        </p:sp>
      </p:grpSp>
      <p:grpSp>
        <p:nvGrpSpPr>
          <p:cNvPr id="46" name="组合 45"/>
          <p:cNvGrpSpPr/>
          <p:nvPr/>
        </p:nvGrpSpPr>
        <p:grpSpPr>
          <a:xfrm>
            <a:off x="8698851" y="4484396"/>
            <a:ext cx="2959749" cy="1415365"/>
            <a:chOff x="8548024" y="1351766"/>
            <a:chExt cx="2959749" cy="1415365"/>
          </a:xfrm>
        </p:grpSpPr>
        <p:sp>
          <p:nvSpPr>
            <p:cNvPr id="47" name="矩形 46"/>
            <p:cNvSpPr/>
            <p:nvPr/>
          </p:nvSpPr>
          <p:spPr>
            <a:xfrm>
              <a:off x="8707423" y="1936134"/>
              <a:ext cx="2543176" cy="830997"/>
            </a:xfrm>
            <a:prstGeom prst="rect">
              <a:avLst/>
            </a:prstGeom>
          </p:spPr>
          <p:txBody>
            <a:bodyPr wrap="square">
              <a:spAutoFit/>
            </a:bodyPr>
            <a:lstStyle/>
            <a:p>
              <a:r>
                <a:rPr lang="zh-CN" altLang="en-US" sz="1600" dirty="0" smtClean="0">
                  <a:solidFill>
                    <a:schemeClr val="tx1">
                      <a:lumMod val="65000"/>
                      <a:lumOff val="35000"/>
                    </a:schemeClr>
                  </a:solidFill>
                  <a:latin typeface="+mn-ea"/>
                  <a:cs typeface="Segoe UI Semilight" panose="020B0402040204020203" pitchFamily="34" charset="0"/>
                </a:rPr>
                <a:t>企业将</a:t>
              </a:r>
              <a:r>
                <a:rPr lang="zh-CN" altLang="en-US" sz="1600" dirty="0">
                  <a:solidFill>
                    <a:schemeClr val="tx1">
                      <a:lumMod val="65000"/>
                      <a:lumOff val="35000"/>
                    </a:schemeClr>
                  </a:solidFill>
                  <a:latin typeface="+mn-ea"/>
                  <a:cs typeface="Segoe UI Semilight" panose="020B0402040204020203" pitchFamily="34" charset="0"/>
                </a:rPr>
                <a:t>系统上线实施相关工作和软硬件维护工作交由丽晶专业顾问团队完成</a:t>
              </a:r>
              <a:r>
                <a:rPr lang="zh-CN" altLang="en-US" sz="1600" dirty="0" smtClean="0">
                  <a:solidFill>
                    <a:schemeClr val="tx1">
                      <a:lumMod val="65000"/>
                      <a:lumOff val="35000"/>
                    </a:schemeClr>
                  </a:solidFill>
                  <a:latin typeface="+mn-ea"/>
                  <a:cs typeface="Segoe UI Semilight" panose="020B0402040204020203" pitchFamily="34" charset="0"/>
                </a:rPr>
                <a:t>。</a:t>
              </a:r>
              <a:endParaRPr lang="zh-CN" altLang="en-US" sz="1600" dirty="0">
                <a:solidFill>
                  <a:schemeClr val="tx1">
                    <a:lumMod val="65000"/>
                    <a:lumOff val="35000"/>
                  </a:schemeClr>
                </a:solidFill>
                <a:latin typeface="+mn-ea"/>
                <a:cs typeface="Segoe UI Semilight" panose="020B0402040204020203" pitchFamily="34" charset="0"/>
              </a:endParaRPr>
            </a:p>
          </p:txBody>
        </p:sp>
        <p:sp>
          <p:nvSpPr>
            <p:cNvPr id="48" name="矩形 47"/>
            <p:cNvSpPr/>
            <p:nvPr/>
          </p:nvSpPr>
          <p:spPr>
            <a:xfrm>
              <a:off x="8548024" y="1351766"/>
              <a:ext cx="2959749" cy="523220"/>
            </a:xfrm>
            <a:prstGeom prst="rect">
              <a:avLst/>
            </a:prstGeom>
          </p:spPr>
          <p:txBody>
            <a:bodyPr wrap="square">
              <a:spAutoFit/>
            </a:bodyPr>
            <a:lstStyle/>
            <a:p>
              <a:r>
                <a:rPr lang="zh-CN" altLang="en-US" sz="2800" b="1" dirty="0" smtClean="0">
                  <a:solidFill>
                    <a:srgbClr val="18478F"/>
                  </a:solidFill>
                  <a:latin typeface="+mn-ea"/>
                  <a:cs typeface="Segoe UI Semilight" panose="020B0402040204020203" pitchFamily="34" charset="0"/>
                </a:rPr>
                <a:t>专业化服务保障</a:t>
              </a:r>
              <a:endParaRPr lang="zh-CN" altLang="en-US" sz="2800" b="1" dirty="0">
                <a:solidFill>
                  <a:srgbClr val="18478F"/>
                </a:solidFill>
                <a:latin typeface="+mn-ea"/>
                <a:cs typeface="Segoe UI Semilight" panose="020B0402040204020203" pitchFamily="34" charset="0"/>
              </a:endParaRPr>
            </a:p>
          </p:txBody>
        </p:sp>
      </p:grpSp>
      <p:sp>
        <p:nvSpPr>
          <p:cNvPr id="38" name="矩形 37"/>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p:cNvSpPr/>
          <p:nvPr/>
        </p:nvSpPr>
        <p:spPr>
          <a:xfrm>
            <a:off x="1935444" y="393960"/>
            <a:ext cx="3936253" cy="523220"/>
          </a:xfrm>
          <a:prstGeom prst="rect">
            <a:avLst/>
          </a:prstGeom>
        </p:spPr>
        <p:txBody>
          <a:bodyPr wrap="square">
            <a:spAutoFit/>
          </a:bodyPr>
          <a:lstStyle/>
          <a:p>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低资源投入 高管理回报</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圆角矩形 51"/>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矩形 52"/>
          <p:cNvSpPr/>
          <p:nvPr/>
        </p:nvSpPr>
        <p:spPr>
          <a:xfrm>
            <a:off x="486857" y="399272"/>
            <a:ext cx="652743" cy="584775"/>
          </a:xfrm>
          <a:prstGeom prst="rect">
            <a:avLst/>
          </a:prstGeom>
        </p:spPr>
        <p:txBody>
          <a:bodyPr wrap="none">
            <a:spAutoFit/>
          </a:bodyPr>
          <a:lstStyle/>
          <a:p>
            <a:r>
              <a:rPr lang="en-US" altLang="zh-CN" sz="32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3200" dirty="0">
              <a:solidFill>
                <a:srgbClr val="18478F"/>
              </a:solidFill>
            </a:endParaRPr>
          </a:p>
        </p:txBody>
      </p:sp>
    </p:spTree>
    <p:extLst>
      <p:ext uri="{BB962C8B-B14F-4D97-AF65-F5344CB8AC3E}">
        <p14:creationId xmlns:p14="http://schemas.microsoft.com/office/powerpoint/2010/main" val="389430636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2"/>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38"/>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39"/>
                                        </p:tgtEl>
                                        <p:attrNameLst>
                                          <p:attrName>ppt_x</p:attrName>
                                          <p:attrName>ppt_y</p:attrName>
                                        </p:attrNameLst>
                                      </p:cBhvr>
                                      <p:rCtr x="8880" y="0"/>
                                    </p:animMotion>
                                  </p:childTnLst>
                                </p:cTn>
                              </p:par>
                              <p:par>
                                <p:cTn id="23" presetID="53" presetClass="entr" presetSubtype="16"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20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1" presetClass="entr" presetSubtype="1" fill="hold" grpId="0" nodeType="withEffect">
                                  <p:stCondLst>
                                    <p:cond delay="250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1000"/>
                                        <p:tgtEl>
                                          <p:spTgt spid="11"/>
                                        </p:tgtEl>
                                      </p:cBhvr>
                                    </p:animEffect>
                                  </p:childTnLst>
                                </p:cTn>
                              </p:par>
                              <p:par>
                                <p:cTn id="46" presetID="21" presetClass="entr" presetSubtype="1" fill="hold" grpId="0" nodeType="withEffect">
                                  <p:stCondLst>
                                    <p:cond delay="250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1000"/>
                                        <p:tgtEl>
                                          <p:spTgt spid="14"/>
                                        </p:tgtEl>
                                      </p:cBhvr>
                                    </p:animEffect>
                                  </p:childTnLst>
                                </p:cTn>
                              </p:par>
                              <p:par>
                                <p:cTn id="49" presetID="21" presetClass="entr" presetSubtype="1" fill="hold" grpId="0" nodeType="withEffect">
                                  <p:stCondLst>
                                    <p:cond delay="2500"/>
                                  </p:stCondLst>
                                  <p:childTnLst>
                                    <p:set>
                                      <p:cBhvr>
                                        <p:cTn id="50" dur="1" fill="hold">
                                          <p:stCondLst>
                                            <p:cond delay="0"/>
                                          </p:stCondLst>
                                        </p:cTn>
                                        <p:tgtEl>
                                          <p:spTgt spid="21"/>
                                        </p:tgtEl>
                                        <p:attrNameLst>
                                          <p:attrName>style.visibility</p:attrName>
                                        </p:attrNameLst>
                                      </p:cBhvr>
                                      <p:to>
                                        <p:strVal val="visible"/>
                                      </p:to>
                                    </p:set>
                                    <p:animEffect transition="in" filter="wheel(1)">
                                      <p:cBhvr>
                                        <p:cTn id="51" dur="1000"/>
                                        <p:tgtEl>
                                          <p:spTgt spid="21"/>
                                        </p:tgtEl>
                                      </p:cBhvr>
                                    </p:animEffect>
                                  </p:childTnLst>
                                </p:cTn>
                              </p:par>
                              <p:par>
                                <p:cTn id="52" presetID="21" presetClass="entr" presetSubtype="1" fill="hold" grpId="0" nodeType="withEffect">
                                  <p:stCondLst>
                                    <p:cond delay="250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1000"/>
                                        <p:tgtEl>
                                          <p:spTgt spid="28"/>
                                        </p:tgtEl>
                                      </p:cBhvr>
                                    </p:animEffect>
                                  </p:childTnLst>
                                </p:cTn>
                              </p:par>
                              <p:par>
                                <p:cTn id="55" presetID="53" presetClass="entr" presetSubtype="16" fill="hold" grpId="0" nodeType="withEffect">
                                  <p:stCondLst>
                                    <p:cond delay="275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2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275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Effect transition="in" filter="fade">
                                      <p:cBhvr>
                                        <p:cTn id="69" dur="500"/>
                                        <p:tgtEl>
                                          <p:spTgt spid="29"/>
                                        </p:tgtEl>
                                      </p:cBhvr>
                                    </p:animEffect>
                                  </p:childTnLst>
                                </p:cTn>
                              </p:par>
                              <p:par>
                                <p:cTn id="70" presetID="53" presetClass="entr" presetSubtype="16" fill="hold" grpId="0" nodeType="withEffect">
                                  <p:stCondLst>
                                    <p:cond delay="27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p:stCondLst>
                                    <p:cond delay="30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30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30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grpId="0" nodeType="withEffect">
                                  <p:stCondLst>
                                    <p:cond delay="300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Effect transition="in" filter="fade">
                                      <p:cBhvr>
                                        <p:cTn id="94" dur="500"/>
                                        <p:tgtEl>
                                          <p:spTgt spid="31"/>
                                        </p:tgtEl>
                                      </p:cBhvr>
                                    </p:animEffect>
                                  </p:childTnLst>
                                </p:cTn>
                              </p:par>
                              <p:par>
                                <p:cTn id="95" presetID="22" presetClass="entr" presetSubtype="8" fill="hold" nodeType="withEffect">
                                  <p:stCondLst>
                                    <p:cond delay="300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1000"/>
                                        <p:tgtEl>
                                          <p:spTgt spid="34"/>
                                        </p:tgtEl>
                                      </p:cBhvr>
                                    </p:animEffect>
                                  </p:childTnLst>
                                </p:cTn>
                              </p:par>
                              <p:par>
                                <p:cTn id="98" presetID="22" presetClass="entr" presetSubtype="8" fill="hold" nodeType="withEffect">
                                  <p:stCondLst>
                                    <p:cond delay="300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1000"/>
                                        <p:tgtEl>
                                          <p:spTgt spid="40"/>
                                        </p:tgtEl>
                                      </p:cBhvr>
                                    </p:animEffect>
                                  </p:childTnLst>
                                </p:cTn>
                              </p:par>
                              <p:par>
                                <p:cTn id="101" presetID="22" presetClass="entr" presetSubtype="8" fill="hold" nodeType="withEffect">
                                  <p:stCondLst>
                                    <p:cond delay="300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1000"/>
                                        <p:tgtEl>
                                          <p:spTgt spid="46"/>
                                        </p:tgtEl>
                                      </p:cBhvr>
                                    </p:animEffect>
                                  </p:childTnLst>
                                </p:cTn>
                              </p:par>
                              <p:par>
                                <p:cTn id="104" presetID="22" presetClass="entr" presetSubtype="8" fill="hold" nodeType="withEffect">
                                  <p:stCondLst>
                                    <p:cond delay="300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1000"/>
                                        <p:tgtEl>
                                          <p:spTgt spid="43"/>
                                        </p:tgtEl>
                                      </p:cBhvr>
                                    </p:animEffect>
                                  </p:childTnLst>
                                </p:cTn>
                              </p:par>
                              <p:par>
                                <p:cTn id="107" presetID="2" presetClass="entr" presetSubtype="4" fill="hold" grpId="0" nodeType="withEffect">
                                  <p:stCondLst>
                                    <p:cond delay="300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P spid="20" grpId="0" animBg="1"/>
      <p:bldP spid="21" grpId="0" animBg="1"/>
      <p:bldP spid="22" grpId="0" animBg="1"/>
      <p:bldP spid="23" grpId="0" animBg="1"/>
      <p:bldP spid="28" grpId="0" animBg="1"/>
      <p:bldP spid="29" grpId="0" animBg="1"/>
      <p:bldP spid="30" grpId="0"/>
      <p:bldP spid="31" grpId="0"/>
      <p:bldP spid="32" grpId="0"/>
      <p:bldP spid="33" grpId="0"/>
      <p:bldP spid="38" grpId="0" animBg="1"/>
      <p:bldP spid="38" grpId="1" animBg="1"/>
      <p:bldP spid="39" grpId="0" animBg="1"/>
      <p:bldP spid="39" grpId="1" animBg="1"/>
      <p:bldP spid="51" grpId="0"/>
      <p:bldP spid="52" grpId="0" animBg="1"/>
      <p:bldP spid="52" grpId="1"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5017150" y="2058862"/>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500487" y="1542198"/>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4950565" y="2141272"/>
            <a:ext cx="3094827" cy="2773962"/>
            <a:chOff x="4950565" y="2141272"/>
            <a:chExt cx="3094826" cy="2773962"/>
          </a:xfrm>
        </p:grpSpPr>
        <p:sp>
          <p:nvSpPr>
            <p:cNvPr id="17" name="椭圆 16"/>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4953231" y="2141272"/>
            <a:ext cx="3084220" cy="2798278"/>
            <a:chOff x="4953229" y="2141272"/>
            <a:chExt cx="3084220" cy="2798278"/>
          </a:xfrm>
        </p:grpSpPr>
        <p:sp>
          <p:nvSpPr>
            <p:cNvPr id="24" name="椭圆 23"/>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4817965" y="2983732"/>
            <a:ext cx="3210955" cy="523220"/>
          </a:xfrm>
          <a:prstGeom prst="rect">
            <a:avLst/>
          </a:prstGeom>
          <a:ln>
            <a:noFill/>
          </a:ln>
        </p:spPr>
        <p:txBody>
          <a:bodyPr wrap="square">
            <a:spAutoFit/>
          </a:bodyPr>
          <a:lstStyle/>
          <a:p>
            <a:pPr algn="ctr"/>
            <a:r>
              <a:rPr lang="zh-CN" altLang="en-US" sz="28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联系我们</a:t>
            </a:r>
            <a:endParaRPr lang="en-US" altLang="zh-CN" sz="28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矩形 26"/>
          <p:cNvSpPr/>
          <p:nvPr/>
        </p:nvSpPr>
        <p:spPr>
          <a:xfrm>
            <a:off x="5055341" y="3521120"/>
            <a:ext cx="2830224" cy="246221"/>
          </a:xfrm>
          <a:prstGeom prst="rect">
            <a:avLst/>
          </a:prstGeom>
          <a:ln>
            <a:noFill/>
          </a:ln>
        </p:spPr>
        <p:txBody>
          <a:bodyPr wrap="square">
            <a:spAutoFit/>
          </a:bodyPr>
          <a:lstStyle/>
          <a:p>
            <a:pPr algn="ctr"/>
            <a:r>
              <a:rPr lang="pt-BR" altLang="zh-CN" sz="1000" dirty="0" smtClean="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CONNECT US</a:t>
            </a:r>
            <a:endParaRPr lang="pt-BR" altLang="zh-CN" sz="10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rot="13500000">
            <a:off x="3197916"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3366535" y="3033290"/>
            <a:ext cx="889987" cy="830997"/>
          </a:xfrm>
          <a:prstGeom prst="rect">
            <a:avLst/>
          </a:prstGeom>
        </p:spPr>
        <p:txBody>
          <a:bodyPr wrap="none">
            <a:spAutoFit/>
          </a:bodyPr>
          <a:lstStyle/>
          <a:p>
            <a:r>
              <a:rPr lang="en-US" altLang="zh-CN" sz="48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4800" dirty="0">
              <a:solidFill>
                <a:prstClr val="white"/>
              </a:solidFill>
            </a:endParaRPr>
          </a:p>
        </p:txBody>
      </p:sp>
      <p:sp>
        <p:nvSpPr>
          <p:cNvPr id="21" name="矩形 20"/>
          <p:cNvSpPr/>
          <p:nvPr/>
        </p:nvSpPr>
        <p:spPr>
          <a:xfrm>
            <a:off x="405871" y="525383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pic>
        <p:nvPicPr>
          <p:cNvPr id="20" name="图片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6080" y="3744935"/>
            <a:ext cx="2466667" cy="447619"/>
          </a:xfrm>
          <a:prstGeom prst="rect">
            <a:avLst/>
          </a:prstGeom>
        </p:spPr>
      </p:pic>
    </p:spTree>
    <p:extLst>
      <p:ext uri="{BB962C8B-B14F-4D97-AF65-F5344CB8AC3E}">
        <p14:creationId xmlns:p14="http://schemas.microsoft.com/office/powerpoint/2010/main" val="329883601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0" presetClass="entr" presetSubtype="0"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175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175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8"/>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22" presetClass="entr" presetSubtype="8" fill="hold" grpId="0" nodeType="withEffect">
                                  <p:stCondLst>
                                    <p:cond delay="350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6" grpId="0"/>
      <p:bldP spid="27" grpId="0"/>
      <p:bldP spid="28" grpId="0" animBg="1"/>
      <p:bldP spid="28" grpId="1"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8663" y="2215290"/>
            <a:ext cx="2721764" cy="4108670"/>
            <a:chOff x="4648663" y="2215290"/>
            <a:chExt cx="2721764" cy="4108670"/>
          </a:xfrm>
        </p:grpSpPr>
        <p:sp>
          <p:nvSpPr>
            <p:cNvPr id="14" name="任意多边形 13"/>
            <p:cNvSpPr/>
            <p:nvPr/>
          </p:nvSpPr>
          <p:spPr>
            <a:xfrm>
              <a:off x="4648663" y="2215290"/>
              <a:ext cx="2721764" cy="3285383"/>
            </a:xfrm>
            <a:custGeom>
              <a:avLst/>
              <a:gdLst>
                <a:gd name="connsiteX0" fmla="*/ 1195827 w 2382916"/>
                <a:gd name="connsiteY0" fmla="*/ 0 h 2876366"/>
                <a:gd name="connsiteX1" fmla="*/ 1953127 w 2382916"/>
                <a:gd name="connsiteY1" fmla="*/ 2163140 h 2876366"/>
                <a:gd name="connsiteX2" fmla="*/ 1622815 w 2382916"/>
                <a:gd name="connsiteY2" fmla="*/ 2706946 h 2876366"/>
                <a:gd name="connsiteX3" fmla="*/ 1505998 w 2382916"/>
                <a:gd name="connsiteY3" fmla="*/ 2876130 h 2876366"/>
                <a:gd name="connsiteX4" fmla="*/ 893712 w 2382916"/>
                <a:gd name="connsiteY4" fmla="*/ 2876130 h 2876366"/>
                <a:gd name="connsiteX5" fmla="*/ 788979 w 2382916"/>
                <a:gd name="connsiteY5" fmla="*/ 2735143 h 2876366"/>
                <a:gd name="connsiteX6" fmla="*/ 438526 w 2382916"/>
                <a:gd name="connsiteY6" fmla="*/ 2187309 h 2876366"/>
                <a:gd name="connsiteX7" fmla="*/ 1195827 w 2382916"/>
                <a:gd name="connsiteY7" fmla="*/ 0 h 2876366"/>
                <a:gd name="connsiteX8" fmla="*/ 1191458 w 2382916"/>
                <a:gd name="connsiteY8" fmla="*/ 185295 h 2876366"/>
                <a:gd name="connsiteX9" fmla="*/ 194480 w 2382916"/>
                <a:gd name="connsiteY9" fmla="*/ 1182273 h 2876366"/>
                <a:gd name="connsiteX10" fmla="*/ 1191458 w 2382916"/>
                <a:gd name="connsiteY10" fmla="*/ 2179251 h 2876366"/>
                <a:gd name="connsiteX11" fmla="*/ 2188436 w 2382916"/>
                <a:gd name="connsiteY11" fmla="*/ 1182273 h 2876366"/>
                <a:gd name="connsiteX12" fmla="*/ 1191458 w 2382916"/>
                <a:gd name="connsiteY12" fmla="*/ 185295 h 287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2916" h="2876366">
                  <a:moveTo>
                    <a:pt x="1195827" y="0"/>
                  </a:moveTo>
                  <a:cubicBezTo>
                    <a:pt x="2036376" y="12085"/>
                    <a:pt x="2937349" y="1063442"/>
                    <a:pt x="1953127" y="2163140"/>
                  </a:cubicBezTo>
                  <a:cubicBezTo>
                    <a:pt x="1818853" y="2283986"/>
                    <a:pt x="1616101" y="2513592"/>
                    <a:pt x="1622815" y="2706946"/>
                  </a:cubicBezTo>
                  <a:cubicBezTo>
                    <a:pt x="1632215" y="2815707"/>
                    <a:pt x="1577163" y="2868074"/>
                    <a:pt x="1505998" y="2876130"/>
                  </a:cubicBezTo>
                  <a:lnTo>
                    <a:pt x="893712" y="2876130"/>
                  </a:lnTo>
                  <a:cubicBezTo>
                    <a:pt x="790322" y="2881501"/>
                    <a:pt x="815833" y="2794224"/>
                    <a:pt x="788979" y="2735143"/>
                  </a:cubicBezTo>
                  <a:cubicBezTo>
                    <a:pt x="712442" y="2463912"/>
                    <a:pt x="587570" y="2321582"/>
                    <a:pt x="438526" y="2187309"/>
                  </a:cubicBezTo>
                  <a:cubicBezTo>
                    <a:pt x="-537639" y="1232627"/>
                    <a:pt x="294854" y="12085"/>
                    <a:pt x="1195827" y="0"/>
                  </a:cubicBezTo>
                  <a:close/>
                  <a:moveTo>
                    <a:pt x="1191458" y="185295"/>
                  </a:moveTo>
                  <a:cubicBezTo>
                    <a:pt x="640842" y="185295"/>
                    <a:pt x="194480" y="631657"/>
                    <a:pt x="194480" y="1182273"/>
                  </a:cubicBezTo>
                  <a:cubicBezTo>
                    <a:pt x="194480" y="1732889"/>
                    <a:pt x="640842" y="2179251"/>
                    <a:pt x="1191458" y="2179251"/>
                  </a:cubicBezTo>
                  <a:cubicBezTo>
                    <a:pt x="1742074" y="2179251"/>
                    <a:pt x="2188436" y="1732889"/>
                    <a:pt x="2188436" y="1182273"/>
                  </a:cubicBezTo>
                  <a:cubicBezTo>
                    <a:pt x="2188436" y="631657"/>
                    <a:pt x="1742074" y="185295"/>
                    <a:pt x="1191458" y="185295"/>
                  </a:cubicBezTo>
                  <a:close/>
                </a:path>
              </a:pathLst>
            </a:cu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5649676" y="5624630"/>
              <a:ext cx="760544" cy="699330"/>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a:off x="5559036" y="5546412"/>
              <a:ext cx="920200" cy="556722"/>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任意多边形 28"/>
          <p:cNvSpPr/>
          <p:nvPr/>
        </p:nvSpPr>
        <p:spPr>
          <a:xfrm>
            <a:off x="4367585" y="1628174"/>
            <a:ext cx="1150043" cy="139648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0" name="任意多边形 29"/>
          <p:cNvSpPr/>
          <p:nvPr/>
        </p:nvSpPr>
        <p:spPr>
          <a:xfrm>
            <a:off x="3933386" y="4033876"/>
            <a:ext cx="1525567" cy="1103103"/>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1" name="任意多边形 30"/>
          <p:cNvSpPr/>
          <p:nvPr/>
        </p:nvSpPr>
        <p:spPr>
          <a:xfrm flipH="1">
            <a:off x="6445729" y="1628174"/>
            <a:ext cx="1150043" cy="139648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2" name="任意多边形 31"/>
          <p:cNvSpPr/>
          <p:nvPr/>
        </p:nvSpPr>
        <p:spPr>
          <a:xfrm flipH="1">
            <a:off x="6525487" y="4033876"/>
            <a:ext cx="1525567" cy="1103103"/>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en Sans" panose="020B0606030504020204" pitchFamily="34" charset="0"/>
              <a:cs typeface="Open Sans" panose="020B0606030504020204" pitchFamily="34" charset="0"/>
            </a:endParaRPr>
          </a:p>
        </p:txBody>
      </p:sp>
      <p:sp>
        <p:nvSpPr>
          <p:cNvPr id="34" name="椭圆 33"/>
          <p:cNvSpPr/>
          <p:nvPr/>
        </p:nvSpPr>
        <p:spPr>
          <a:xfrm>
            <a:off x="5014043" y="2564758"/>
            <a:ext cx="2006708" cy="2006709"/>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5" name="组合 34"/>
          <p:cNvGrpSpPr/>
          <p:nvPr/>
        </p:nvGrpSpPr>
        <p:grpSpPr>
          <a:xfrm>
            <a:off x="5457597" y="3024685"/>
            <a:ext cx="1038747" cy="998951"/>
            <a:chOff x="2607983" y="4241292"/>
            <a:chExt cx="490600" cy="471805"/>
          </a:xfrm>
          <a:solidFill>
            <a:srgbClr val="18478F"/>
          </a:solidFill>
        </p:grpSpPr>
        <p:sp>
          <p:nvSpPr>
            <p:cNvPr id="36"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Open Sans" panose="020B0606030504020204" pitchFamily="34" charset="0"/>
                <a:cs typeface="Open Sans" panose="020B0606030504020204" pitchFamily="34" charset="0"/>
              </a:endParaRPr>
            </a:p>
          </p:txBody>
        </p:sp>
        <p:sp>
          <p:nvSpPr>
            <p:cNvPr id="37"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Open Sans" panose="020B0606030504020204" pitchFamily="34" charset="0"/>
                <a:cs typeface="Open Sans" panose="020B0606030504020204" pitchFamily="34" charset="0"/>
              </a:endParaRPr>
            </a:p>
          </p:txBody>
        </p:sp>
      </p:grpSp>
      <p:sp>
        <p:nvSpPr>
          <p:cNvPr id="4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753877" y="1530161"/>
            <a:ext cx="3690411" cy="1077218"/>
          </a:xfrm>
          <a:prstGeom prst="rect">
            <a:avLst/>
          </a:prstGeom>
        </p:spPr>
        <p:txBody>
          <a:bodyPr wrap="square">
            <a:spAutoFit/>
          </a:bodyPr>
          <a:lstStyle/>
          <a:p>
            <a:pPr>
              <a:lnSpc>
                <a:spcPct val="200000"/>
              </a:lnSpc>
            </a:pPr>
            <a:r>
              <a:rPr lang="zh-CN" altLang="en-US" sz="2400" b="1" dirty="0" smtClean="0">
                <a:solidFill>
                  <a:srgbClr val="18478F"/>
                </a:solidFill>
                <a:latin typeface="+mn-ea"/>
                <a:cs typeface="Open Sans" panose="020B0606030504020204" pitchFamily="34" charset="0"/>
              </a:rPr>
              <a:t>联系电话</a:t>
            </a:r>
            <a:endParaRPr lang="en-US" sz="1600" b="1" dirty="0">
              <a:solidFill>
                <a:srgbClr val="18478F"/>
              </a:solidFill>
              <a:latin typeface="+mn-ea"/>
              <a:cs typeface="Open Sans" panose="020B0606030504020204" pitchFamily="34" charset="0"/>
            </a:endParaRPr>
          </a:p>
          <a:p>
            <a:r>
              <a:rPr lang="zh-CN" altLang="en-US" sz="1600" b="1" dirty="0" smtClean="0">
                <a:solidFill>
                  <a:schemeClr val="tx1">
                    <a:lumMod val="50000"/>
                    <a:lumOff val="50000"/>
                  </a:schemeClr>
                </a:solidFill>
                <a:latin typeface="+mn-ea"/>
                <a:cs typeface="Open Sans" panose="020B0606030504020204" pitchFamily="34" charset="0"/>
              </a:rPr>
              <a:t>电话：</a:t>
            </a:r>
            <a:r>
              <a:rPr lang="en-US" altLang="zh-CN" sz="1600" b="1" dirty="0" smtClean="0">
                <a:solidFill>
                  <a:schemeClr val="tx1">
                    <a:lumMod val="50000"/>
                    <a:lumOff val="50000"/>
                  </a:schemeClr>
                </a:solidFill>
                <a:latin typeface="+mn-ea"/>
                <a:cs typeface="Open Sans" panose="020B0606030504020204" pitchFamily="34" charset="0"/>
              </a:rPr>
              <a:t>020-31127391/020-31127392</a:t>
            </a:r>
          </a:p>
        </p:txBody>
      </p:sp>
      <p:sp>
        <p:nvSpPr>
          <p:cNvPr id="4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84323" y="1530161"/>
            <a:ext cx="3617371" cy="1323439"/>
          </a:xfrm>
          <a:prstGeom prst="rect">
            <a:avLst/>
          </a:prstGeom>
        </p:spPr>
        <p:txBody>
          <a:bodyPr wrap="square">
            <a:spAutoFit/>
          </a:bodyPr>
          <a:lstStyle/>
          <a:p>
            <a:pPr algn="r">
              <a:lnSpc>
                <a:spcPct val="200000"/>
              </a:lnSpc>
            </a:pPr>
            <a:r>
              <a:rPr lang="zh-CN" altLang="en-US" sz="2400" b="1" dirty="0" smtClean="0">
                <a:solidFill>
                  <a:srgbClr val="18478F"/>
                </a:solidFill>
                <a:latin typeface="Dotum"/>
                <a:ea typeface="Open Sans" panose="020B0606030504020204" pitchFamily="34" charset="0"/>
                <a:cs typeface="Open Sans" panose="020B0606030504020204" pitchFamily="34" charset="0"/>
              </a:rPr>
              <a:t>公司地址</a:t>
            </a:r>
            <a:endParaRPr lang="en-US" sz="1600" dirty="0">
              <a:solidFill>
                <a:srgbClr val="18478F"/>
              </a:solidFill>
              <a:latin typeface="Dotum"/>
              <a:ea typeface="Open Sans" panose="020B0606030504020204" pitchFamily="34" charset="0"/>
              <a:cs typeface="Open Sans" panose="020B0606030504020204" pitchFamily="34" charset="0"/>
            </a:endParaRPr>
          </a:p>
          <a:p>
            <a:r>
              <a:rPr lang="zh-CN" altLang="en-US" sz="1600" b="1" dirty="0" smtClean="0">
                <a:solidFill>
                  <a:schemeClr val="tx1">
                    <a:lumMod val="50000"/>
                    <a:lumOff val="50000"/>
                  </a:schemeClr>
                </a:solidFill>
                <a:latin typeface="Dotum"/>
                <a:ea typeface="Open Sans" panose="020B0606030504020204" pitchFamily="34" charset="0"/>
                <a:cs typeface="Open Sans" panose="020B0606030504020204" pitchFamily="34" charset="0"/>
              </a:rPr>
              <a:t>    广州市</a:t>
            </a:r>
            <a:r>
              <a:rPr lang="zh-CN" altLang="en-US" sz="1600" b="1" dirty="0">
                <a:solidFill>
                  <a:schemeClr val="tx1">
                    <a:lumMod val="50000"/>
                    <a:lumOff val="50000"/>
                  </a:schemeClr>
                </a:solidFill>
                <a:latin typeface="Dotum"/>
                <a:ea typeface="Open Sans" panose="020B0606030504020204" pitchFamily="34" charset="0"/>
                <a:cs typeface="Open Sans" panose="020B0606030504020204" pitchFamily="34" charset="0"/>
              </a:rPr>
              <a:t>番禺区番禺大道北</a:t>
            </a:r>
            <a:r>
              <a:rPr lang="en-US" altLang="zh-CN" sz="1600" b="1" dirty="0">
                <a:solidFill>
                  <a:schemeClr val="tx1">
                    <a:lumMod val="50000"/>
                    <a:lumOff val="50000"/>
                  </a:schemeClr>
                </a:solidFill>
                <a:latin typeface="Dotum"/>
                <a:ea typeface="Open Sans" panose="020B0606030504020204" pitchFamily="34" charset="0"/>
                <a:cs typeface="Open Sans" panose="020B0606030504020204" pitchFamily="34" charset="0"/>
              </a:rPr>
              <a:t>555</a:t>
            </a:r>
            <a:r>
              <a:rPr lang="zh-CN" altLang="en-US" sz="1600" b="1" dirty="0">
                <a:solidFill>
                  <a:schemeClr val="tx1">
                    <a:lumMod val="50000"/>
                    <a:lumOff val="50000"/>
                  </a:schemeClr>
                </a:solidFill>
                <a:latin typeface="Dotum"/>
                <a:ea typeface="Open Sans" panose="020B0606030504020204" pitchFamily="34" charset="0"/>
                <a:cs typeface="Open Sans" panose="020B0606030504020204" pitchFamily="34" charset="0"/>
              </a:rPr>
              <a:t>号天安节能科技园</a:t>
            </a:r>
            <a:r>
              <a:rPr lang="en-US" altLang="zh-CN" sz="1600" b="1" dirty="0">
                <a:solidFill>
                  <a:schemeClr val="tx1">
                    <a:lumMod val="50000"/>
                    <a:lumOff val="50000"/>
                  </a:schemeClr>
                </a:solidFill>
                <a:latin typeface="Dotum"/>
                <a:ea typeface="Open Sans" panose="020B0606030504020204" pitchFamily="34" charset="0"/>
                <a:cs typeface="Open Sans" panose="020B0606030504020204" pitchFamily="34" charset="0"/>
              </a:rPr>
              <a:t>15</a:t>
            </a:r>
            <a:r>
              <a:rPr lang="zh-CN" altLang="en-US" sz="1600" b="1" dirty="0">
                <a:solidFill>
                  <a:schemeClr val="tx1">
                    <a:lumMod val="50000"/>
                    <a:lumOff val="50000"/>
                  </a:schemeClr>
                </a:solidFill>
                <a:latin typeface="Dotum"/>
                <a:ea typeface="Open Sans" panose="020B0606030504020204" pitchFamily="34" charset="0"/>
                <a:cs typeface="Open Sans" panose="020B0606030504020204" pitchFamily="34" charset="0"/>
              </a:rPr>
              <a:t>号楼</a:t>
            </a:r>
            <a:r>
              <a:rPr lang="en-US" altLang="zh-CN" sz="1600" b="1" dirty="0">
                <a:solidFill>
                  <a:schemeClr val="tx1">
                    <a:lumMod val="50000"/>
                    <a:lumOff val="50000"/>
                  </a:schemeClr>
                </a:solidFill>
                <a:latin typeface="Dotum"/>
                <a:ea typeface="Open Sans" panose="020B0606030504020204" pitchFamily="34" charset="0"/>
                <a:cs typeface="Open Sans" panose="020B0606030504020204" pitchFamily="34" charset="0"/>
              </a:rPr>
              <a:t>102</a:t>
            </a:r>
            <a:r>
              <a:rPr lang="en-US" sz="1600" dirty="0" smtClean="0">
                <a:solidFill>
                  <a:schemeClr val="tx1">
                    <a:lumMod val="50000"/>
                    <a:lumOff val="50000"/>
                  </a:schemeClr>
                </a:solidFill>
                <a:latin typeface="Dotum"/>
                <a:ea typeface="Open Sans" panose="020B0606030504020204" pitchFamily="34" charset="0"/>
                <a:cs typeface="Open Sans" panose="020B0606030504020204" pitchFamily="34" charset="0"/>
              </a:rPr>
              <a:t>.</a:t>
            </a:r>
            <a:endParaRPr lang="en-US" sz="1600" dirty="0">
              <a:solidFill>
                <a:schemeClr val="tx1">
                  <a:lumMod val="50000"/>
                  <a:lumOff val="50000"/>
                </a:schemeClr>
              </a:solidFill>
              <a:latin typeface="Dotum"/>
              <a:ea typeface="Open Sans" panose="020B0606030504020204" pitchFamily="34" charset="0"/>
              <a:cs typeface="Open Sans" panose="020B0606030504020204" pitchFamily="34" charset="0"/>
            </a:endParaRP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254979" y="4712893"/>
            <a:ext cx="3732235" cy="1323439"/>
          </a:xfrm>
          <a:prstGeom prst="rect">
            <a:avLst/>
          </a:prstGeom>
        </p:spPr>
        <p:txBody>
          <a:bodyPr wrap="square">
            <a:spAutoFit/>
          </a:bodyPr>
          <a:lstStyle/>
          <a:p>
            <a:pPr>
              <a:lnSpc>
                <a:spcPct val="200000"/>
              </a:lnSpc>
            </a:pPr>
            <a:r>
              <a:rPr lang="zh-CN" altLang="en-US" sz="2400" b="1" dirty="0">
                <a:solidFill>
                  <a:srgbClr val="18478F"/>
                </a:solidFill>
                <a:latin typeface="+mn-ea"/>
                <a:cs typeface="Open Sans" panose="020B0606030504020204" pitchFamily="34" charset="0"/>
              </a:rPr>
              <a:t>丽晶</a:t>
            </a:r>
            <a:r>
              <a:rPr lang="zh-CN" altLang="en-US" sz="2400" b="1" dirty="0" smtClean="0">
                <a:solidFill>
                  <a:srgbClr val="18478F"/>
                </a:solidFill>
                <a:latin typeface="+mn-ea"/>
                <a:cs typeface="Open Sans" panose="020B0606030504020204" pitchFamily="34" charset="0"/>
              </a:rPr>
              <a:t>云平台团队联系方式</a:t>
            </a:r>
            <a:endParaRPr lang="en-US" sz="1600" b="1" dirty="0">
              <a:solidFill>
                <a:srgbClr val="18478F"/>
              </a:solidFill>
              <a:latin typeface="+mn-ea"/>
              <a:cs typeface="Open Sans" panose="020B0606030504020204" pitchFamily="34" charset="0"/>
            </a:endParaRPr>
          </a:p>
          <a:p>
            <a:r>
              <a:rPr lang="zh-CN" altLang="en-US" sz="1600" b="1" dirty="0" smtClean="0">
                <a:solidFill>
                  <a:schemeClr val="tx1">
                    <a:lumMod val="50000"/>
                    <a:lumOff val="50000"/>
                  </a:schemeClr>
                </a:solidFill>
                <a:latin typeface="+mn-ea"/>
                <a:cs typeface="Open Sans" panose="020B0606030504020204" pitchFamily="34" charset="0"/>
              </a:rPr>
              <a:t>联系人：赖先生</a:t>
            </a:r>
            <a:endParaRPr lang="en-US" altLang="zh-CN" sz="1600" b="1" dirty="0" smtClean="0">
              <a:solidFill>
                <a:schemeClr val="tx1">
                  <a:lumMod val="50000"/>
                  <a:lumOff val="50000"/>
                </a:schemeClr>
              </a:solidFill>
              <a:latin typeface="+mn-ea"/>
              <a:cs typeface="Open Sans" panose="020B0606030504020204" pitchFamily="34" charset="0"/>
            </a:endParaRPr>
          </a:p>
          <a:p>
            <a:r>
              <a:rPr lang="zh-CN" altLang="en-US" sz="1600" b="1" dirty="0" smtClean="0">
                <a:solidFill>
                  <a:schemeClr val="tx1">
                    <a:lumMod val="50000"/>
                    <a:lumOff val="50000"/>
                  </a:schemeClr>
                </a:solidFill>
                <a:latin typeface="+mn-ea"/>
                <a:cs typeface="Open Sans" panose="020B0606030504020204" pitchFamily="34" charset="0"/>
              </a:rPr>
              <a:t>联系电话：</a:t>
            </a:r>
            <a:r>
              <a:rPr lang="en-US" altLang="zh-CN" sz="1600" b="1" dirty="0" smtClean="0">
                <a:solidFill>
                  <a:schemeClr val="tx1">
                    <a:lumMod val="50000"/>
                    <a:lumOff val="50000"/>
                  </a:schemeClr>
                </a:solidFill>
                <a:latin typeface="+mn-ea"/>
                <a:cs typeface="Open Sans" panose="020B0606030504020204" pitchFamily="34" charset="0"/>
              </a:rPr>
              <a:t>13826403478</a:t>
            </a:r>
            <a:endParaRPr lang="en-US" sz="1600" b="1" dirty="0">
              <a:solidFill>
                <a:schemeClr val="tx1">
                  <a:lumMod val="50000"/>
                  <a:lumOff val="50000"/>
                </a:schemeClr>
              </a:solidFill>
              <a:latin typeface="+mn-ea"/>
              <a:cs typeface="Open Sans" panose="020B0606030504020204" pitchFamily="34" charset="0"/>
            </a:endParaRP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09702" y="4686002"/>
            <a:ext cx="3123684" cy="1138773"/>
          </a:xfrm>
          <a:prstGeom prst="rect">
            <a:avLst/>
          </a:prstGeom>
        </p:spPr>
        <p:txBody>
          <a:bodyPr wrap="square">
            <a:spAutoFit/>
          </a:bodyPr>
          <a:lstStyle/>
          <a:p>
            <a:pPr algn="r">
              <a:lnSpc>
                <a:spcPct val="200000"/>
              </a:lnSpc>
            </a:pPr>
            <a:r>
              <a:rPr lang="zh-CN" altLang="en-US" sz="2400" b="1" dirty="0" smtClean="0">
                <a:solidFill>
                  <a:srgbClr val="18478F"/>
                </a:solidFill>
                <a:latin typeface="+mn-ea"/>
                <a:cs typeface="Open Sans" panose="020B0606030504020204" pitchFamily="34" charset="0"/>
              </a:rPr>
              <a:t>网址</a:t>
            </a:r>
            <a:endParaRPr lang="en-US" sz="2400" b="1" dirty="0">
              <a:solidFill>
                <a:srgbClr val="18478F"/>
              </a:solidFill>
              <a:latin typeface="+mn-ea"/>
              <a:cs typeface="Open Sans" panose="020B0606030504020204" pitchFamily="34" charset="0"/>
            </a:endParaRPr>
          </a:p>
          <a:p>
            <a:pPr algn="r"/>
            <a:r>
              <a:rPr lang="en-US" altLang="zh-CN" sz="2000" b="1" u="sng" dirty="0">
                <a:latin typeface="+mn-ea"/>
                <a:hlinkClick r:id="rId2"/>
              </a:rPr>
              <a:t>www.myregent.cn</a:t>
            </a:r>
            <a:r>
              <a:rPr lang="en-US" altLang="zh-CN" sz="2000" dirty="0">
                <a:latin typeface="+mn-ea"/>
              </a:rPr>
              <a:t> </a:t>
            </a:r>
            <a:endParaRPr lang="en-US" sz="2000" dirty="0">
              <a:solidFill>
                <a:schemeClr val="tx1">
                  <a:lumMod val="50000"/>
                  <a:lumOff val="50000"/>
                </a:schemeClr>
              </a:solidFill>
              <a:latin typeface="+mn-ea"/>
              <a:cs typeface="Open Sans" panose="020B0606030504020204" pitchFamily="34" charset="0"/>
            </a:endParaRPr>
          </a:p>
        </p:txBody>
      </p:sp>
      <p:sp>
        <p:nvSpPr>
          <p:cNvPr id="46" name="矩形 45"/>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矩形 46"/>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组合 47"/>
          <p:cNvGrpSpPr/>
          <p:nvPr/>
        </p:nvGrpSpPr>
        <p:grpSpPr>
          <a:xfrm>
            <a:off x="1935446" y="393962"/>
            <a:ext cx="6937093" cy="641815"/>
            <a:chOff x="330188" y="329522"/>
            <a:chExt cx="6937093" cy="641815"/>
          </a:xfrm>
        </p:grpSpPr>
        <p:sp>
          <p:nvSpPr>
            <p:cNvPr id="49" name="TextBox 62"/>
            <p:cNvSpPr txBox="1"/>
            <p:nvPr/>
          </p:nvSpPr>
          <p:spPr>
            <a:xfrm>
              <a:off x="361533" y="709727"/>
              <a:ext cx="3674151" cy="261610"/>
            </a:xfrm>
            <a:prstGeom prst="rect">
              <a:avLst/>
            </a:prstGeom>
            <a:noFill/>
            <a:effectLst/>
          </p:spPr>
          <p:txBody>
            <a:bodyPr wrap="square" rtlCol="0">
              <a:spAutoFit/>
            </a:bodyPr>
            <a:lstStyle/>
            <a:p>
              <a:r>
                <a:rPr lang="en-US" altLang="zh-CN" sz="1100" dirty="0" smtClean="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HOW TO CONNECT WITH  US </a:t>
              </a:r>
              <a:endParaRPr lang="en-US" altLang="zh-CN" sz="11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矩形 49"/>
            <p:cNvSpPr/>
            <p:nvPr/>
          </p:nvSpPr>
          <p:spPr>
            <a:xfrm>
              <a:off x="330188" y="329522"/>
              <a:ext cx="6937093" cy="461665"/>
            </a:xfrm>
            <a:prstGeom prst="rect">
              <a:avLst/>
            </a:prstGeom>
          </p:spPr>
          <p:txBody>
            <a:bodyPr wrap="square">
              <a:spAutoFit/>
            </a:bodyPr>
            <a:lstStyle/>
            <a:p>
              <a:r>
                <a:rPr lang="zh-CN" altLang="en-US"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联系我们</a:t>
              </a:r>
              <a:r>
                <a:rPr lang="en-US" altLang="zh-CN"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a:t>
              </a:r>
              <a:r>
                <a:rPr lang="zh-CN" altLang="en-US" sz="24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广州丽晶软件科技股份有限公司</a:t>
              </a:r>
              <a:endParaRPr lang="en-US" altLang="zh-CN" sz="24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1" name="圆角矩形 50"/>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矩形 51"/>
          <p:cNvSpPr/>
          <p:nvPr/>
        </p:nvSpPr>
        <p:spPr>
          <a:xfrm>
            <a:off x="486857" y="399272"/>
            <a:ext cx="652743" cy="584775"/>
          </a:xfrm>
          <a:prstGeom prst="rect">
            <a:avLst/>
          </a:prstGeom>
        </p:spPr>
        <p:txBody>
          <a:bodyPr wrap="none">
            <a:spAutoFit/>
          </a:bodyPr>
          <a:lstStyle/>
          <a:p>
            <a:r>
              <a:rPr lang="en-US" altLang="zh-CN" sz="32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3200" dirty="0">
              <a:solidFill>
                <a:srgbClr val="18478F"/>
              </a:solidFill>
            </a:endParaRPr>
          </a:p>
        </p:txBody>
      </p:sp>
    </p:spTree>
    <p:extLst>
      <p:ext uri="{BB962C8B-B14F-4D97-AF65-F5344CB8AC3E}">
        <p14:creationId xmlns:p14="http://schemas.microsoft.com/office/powerpoint/2010/main" val="246381447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1"/>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46"/>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7"/>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1000"/>
                                        <p:tgtEl>
                                          <p:spTgt spid="48"/>
                                        </p:tgtEl>
                                      </p:cBhvr>
                                    </p:animEffect>
                                  </p:childTnLst>
                                </p:cTn>
                              </p:par>
                              <p:par>
                                <p:cTn id="26" presetID="53" presetClass="entr" presetSubtype="16" fill="hold" nodeType="withEffect">
                                  <p:stCondLst>
                                    <p:cond delay="200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53" presetClass="entr" presetSubtype="16" fill="hold" grpId="0" nodeType="withEffect">
                                  <p:stCondLst>
                                    <p:cond delay="225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22" presetClass="entr" presetSubtype="4" fill="hold" grpId="0" nodeType="withEffect">
                                  <p:stCondLst>
                                    <p:cond delay="275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1" fill="hold" grpId="0" nodeType="withEffect">
                                  <p:stCondLst>
                                    <p:cond delay="275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par>
                                <p:cTn id="42" presetID="22" presetClass="entr" presetSubtype="1" fill="hold" grpId="0" nodeType="withEffect">
                                  <p:stCondLst>
                                    <p:cond delay="275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par>
                                <p:cTn id="45" presetID="22" presetClass="entr" presetSubtype="4" fill="hold" grpId="0" nodeType="withEffect">
                                  <p:stCondLst>
                                    <p:cond delay="275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53" presetClass="entr" presetSubtype="16" fill="hold" nodeType="withEffect">
                                  <p:stCondLst>
                                    <p:cond delay="300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par>
                                <p:cTn id="53" presetID="22" presetClass="entr" presetSubtype="2" fill="hold" grpId="0" nodeType="withEffect">
                                  <p:stCondLst>
                                    <p:cond delay="3250"/>
                                  </p:stCondLst>
                                  <p:childTnLst>
                                    <p:set>
                                      <p:cBhvr>
                                        <p:cTn id="54" dur="1" fill="hold">
                                          <p:stCondLst>
                                            <p:cond delay="0"/>
                                          </p:stCondLst>
                                        </p:cTn>
                                        <p:tgtEl>
                                          <p:spTgt spid="43"/>
                                        </p:tgtEl>
                                        <p:attrNameLst>
                                          <p:attrName>style.visibility</p:attrName>
                                        </p:attrNameLst>
                                      </p:cBhvr>
                                      <p:to>
                                        <p:strVal val="visible"/>
                                      </p:to>
                                    </p:set>
                                    <p:animEffect transition="in" filter="wipe(right)">
                                      <p:cBhvr>
                                        <p:cTn id="55" dur="1000"/>
                                        <p:tgtEl>
                                          <p:spTgt spid="43"/>
                                        </p:tgtEl>
                                      </p:cBhvr>
                                    </p:animEffect>
                                  </p:childTnLst>
                                </p:cTn>
                              </p:par>
                              <p:par>
                                <p:cTn id="56" presetID="22" presetClass="entr" presetSubtype="2" fill="hold" grpId="0" nodeType="withEffect">
                                  <p:stCondLst>
                                    <p:cond delay="3250"/>
                                  </p:stCondLst>
                                  <p:childTnLst>
                                    <p:set>
                                      <p:cBhvr>
                                        <p:cTn id="57" dur="1" fill="hold">
                                          <p:stCondLst>
                                            <p:cond delay="0"/>
                                          </p:stCondLst>
                                        </p:cTn>
                                        <p:tgtEl>
                                          <p:spTgt spid="45"/>
                                        </p:tgtEl>
                                        <p:attrNameLst>
                                          <p:attrName>style.visibility</p:attrName>
                                        </p:attrNameLst>
                                      </p:cBhvr>
                                      <p:to>
                                        <p:strVal val="visible"/>
                                      </p:to>
                                    </p:set>
                                    <p:animEffect transition="in" filter="wipe(right)">
                                      <p:cBhvr>
                                        <p:cTn id="58" dur="1000"/>
                                        <p:tgtEl>
                                          <p:spTgt spid="45"/>
                                        </p:tgtEl>
                                      </p:cBhvr>
                                    </p:animEffect>
                                  </p:childTnLst>
                                </p:cTn>
                              </p:par>
                              <p:par>
                                <p:cTn id="59" presetID="22" presetClass="entr" presetSubtype="8" fill="hold" grpId="0" nodeType="withEffect">
                                  <p:stCondLst>
                                    <p:cond delay="325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1000"/>
                                        <p:tgtEl>
                                          <p:spTgt spid="44"/>
                                        </p:tgtEl>
                                      </p:cBhvr>
                                    </p:animEffect>
                                  </p:childTnLst>
                                </p:cTn>
                              </p:par>
                              <p:par>
                                <p:cTn id="62" presetID="22" presetClass="entr" presetSubtype="8" fill="hold" grpId="0" nodeType="withEffect">
                                  <p:stCondLst>
                                    <p:cond delay="325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animBg="1"/>
      <p:bldP spid="42" grpId="0"/>
      <p:bldP spid="43" grpId="0"/>
      <p:bldP spid="44" grpId="0"/>
      <p:bldP spid="45" grpId="0"/>
      <p:bldP spid="46" grpId="0" animBg="1"/>
      <p:bldP spid="46" grpId="1" animBg="1"/>
      <p:bldP spid="47" grpId="0" animBg="1"/>
      <p:bldP spid="47" grpId="1" animBg="1"/>
      <p:bldP spid="51" grpId="0" animBg="1"/>
      <p:bldP spid="51" grpId="1"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2700000">
            <a:off x="1881971" y="2790132"/>
            <a:ext cx="1489274" cy="1489277"/>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700000">
            <a:off x="932902" y="2963219"/>
            <a:ext cx="1143093" cy="1143095"/>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13500000">
            <a:off x="8830662" y="2790132"/>
            <a:ext cx="1489274" cy="1489277"/>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13500000">
            <a:off x="10125916" y="2963226"/>
            <a:ext cx="1143093" cy="1143095"/>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rot="2700000">
            <a:off x="4300151" y="1739717"/>
            <a:ext cx="3590111" cy="359011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3665900" y="1105464"/>
            <a:ext cx="4858608" cy="4858608"/>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4311641" y="3162956"/>
            <a:ext cx="3384519" cy="461665"/>
          </a:xfrm>
          <a:prstGeom prst="rect">
            <a:avLst/>
          </a:prstGeom>
          <a:ln>
            <a:noFill/>
          </a:ln>
        </p:spPr>
        <p:txBody>
          <a:bodyPr wrap="square">
            <a:spAutoFit/>
          </a:bodyPr>
          <a:lstStyle/>
          <a:p>
            <a:pPr algn="ctr"/>
            <a:r>
              <a:rPr lang="en-US" altLang="zh-CN" sz="24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 MANY THANKS !</a:t>
            </a:r>
          </a:p>
        </p:txBody>
      </p:sp>
      <p:sp>
        <p:nvSpPr>
          <p:cNvPr id="27" name="矩形 26"/>
          <p:cNvSpPr/>
          <p:nvPr/>
        </p:nvSpPr>
        <p:spPr>
          <a:xfrm>
            <a:off x="5254282" y="2260599"/>
            <a:ext cx="1595309" cy="830997"/>
          </a:xfrm>
          <a:prstGeom prst="rect">
            <a:avLst/>
          </a:prstGeom>
          <a:ln>
            <a:noFill/>
          </a:ln>
        </p:spPr>
        <p:txBody>
          <a:bodyPr wrap="none">
            <a:spAutoFit/>
          </a:bodyPr>
          <a:lstStyle/>
          <a:p>
            <a:pPr algn="ctr"/>
            <a:r>
              <a:rPr lang="en-US" altLang="zh-CN" sz="48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2018</a:t>
            </a:r>
            <a:endParaRPr lang="zh-CN" altLang="en-US" sz="4800" dirty="0">
              <a:solidFill>
                <a:srgbClr val="18478F"/>
              </a:solidFill>
              <a:latin typeface="Open Sans" panose="020B0606030504020204" pitchFamily="34" charset="0"/>
              <a:cs typeface="Open Sans" panose="020B0606030504020204" pitchFamily="34" charset="0"/>
            </a:endParaRPr>
          </a:p>
        </p:txBody>
      </p:sp>
      <p:sp>
        <p:nvSpPr>
          <p:cNvPr id="34" name="矩形 33"/>
          <p:cNvSpPr/>
          <p:nvPr/>
        </p:nvSpPr>
        <p:spPr>
          <a:xfrm>
            <a:off x="5543335" y="4343061"/>
            <a:ext cx="1158543" cy="461665"/>
          </a:xfrm>
          <a:prstGeom prst="rect">
            <a:avLst/>
          </a:prstGeom>
          <a:ln>
            <a:noFill/>
          </a:ln>
        </p:spPr>
        <p:txBody>
          <a:bodyPr wrap="square">
            <a:spAutoFit/>
          </a:bodyPr>
          <a:lstStyle/>
          <a:p>
            <a:pPr algn="ctr"/>
            <a:r>
              <a:rPr lang="en-US" altLang="zh-CN" sz="12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www.1ppt.com</a:t>
            </a:r>
            <a:endParaRPr lang="en-US" altLang="zh-CN"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组合 34"/>
          <p:cNvGrpSpPr/>
          <p:nvPr/>
        </p:nvGrpSpPr>
        <p:grpSpPr>
          <a:xfrm>
            <a:off x="4218415" y="1840884"/>
            <a:ext cx="3799167" cy="3405278"/>
            <a:chOff x="4218413" y="1840884"/>
            <a:chExt cx="3799166" cy="3405278"/>
          </a:xfrm>
        </p:grpSpPr>
        <p:sp>
          <p:nvSpPr>
            <p:cNvPr id="36" name="椭圆 35"/>
            <p:cNvSpPr/>
            <p:nvPr/>
          </p:nvSpPr>
          <p:spPr>
            <a:xfrm>
              <a:off x="4218413" y="1840884"/>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7831128" y="5059711"/>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8" name="组合 47"/>
          <p:cNvGrpSpPr/>
          <p:nvPr/>
        </p:nvGrpSpPr>
        <p:grpSpPr>
          <a:xfrm>
            <a:off x="4221684" y="1840884"/>
            <a:ext cx="3786147" cy="3435128"/>
            <a:chOff x="4221683" y="1840884"/>
            <a:chExt cx="3786146" cy="3435128"/>
          </a:xfrm>
        </p:grpSpPr>
        <p:sp>
          <p:nvSpPr>
            <p:cNvPr id="49" name="椭圆 48"/>
            <p:cNvSpPr/>
            <p:nvPr/>
          </p:nvSpPr>
          <p:spPr>
            <a:xfrm>
              <a:off x="4221683" y="5089561"/>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7821378" y="1840884"/>
              <a:ext cx="186451" cy="186451"/>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9" name="图片 2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0565" y="3744935"/>
            <a:ext cx="2466667" cy="447619"/>
          </a:xfrm>
          <a:prstGeom prst="rect">
            <a:avLst/>
          </a:prstGeom>
        </p:spPr>
      </p:pic>
    </p:spTree>
    <p:extLst>
      <p:ext uri="{BB962C8B-B14F-4D97-AF65-F5344CB8AC3E}">
        <p14:creationId xmlns:p14="http://schemas.microsoft.com/office/powerpoint/2010/main" val="1863134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par>
                                <p:cTn id="13" presetID="10" presetClass="entr" presetSubtype="0" fill="hold" nodeType="withEffect">
                                  <p:stCondLst>
                                    <p:cond delay="175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175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8" presetClass="emph" presetSubtype="0" repeatCount="indefinite" fill="hold" nodeType="withEffect">
                                  <p:stCondLst>
                                    <p:cond delay="1750"/>
                                  </p:stCondLst>
                                  <p:childTnLst>
                                    <p:animRot by="-21600000">
                                      <p:cBhvr>
                                        <p:cTn id="20" dur="2000" fill="hold"/>
                                        <p:tgtEl>
                                          <p:spTgt spid="48"/>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8" presetClass="emph" presetSubtype="0" repeatCount="indefinite" fill="hold" nodeType="withEffect">
                                  <p:stCondLst>
                                    <p:cond delay="1750"/>
                                  </p:stCondLst>
                                  <p:childTnLst>
                                    <p:animRot by="-21600000">
                                      <p:cBhvr>
                                        <p:cTn id="25" dur="2000" fill="hold"/>
                                        <p:tgtEl>
                                          <p:spTgt spid="35"/>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35" presetClass="path" presetSubtype="0" accel="50000" decel="50000" fill="hold" grpId="1" nodeType="withEffect">
                                  <p:stCondLst>
                                    <p:cond delay="2000"/>
                                  </p:stCondLst>
                                  <p:childTnLst>
                                    <p:animMotion origin="layout" path="M 0.1711 7.40741E-7 L 2.08333E-6 7.40741E-7 " pathEditMode="relative" rAng="0" ptsTypes="AA">
                                      <p:cBhvr>
                                        <p:cTn id="30" dur="2000" fill="hold"/>
                                        <p:tgtEl>
                                          <p:spTgt spid="19"/>
                                        </p:tgtEl>
                                        <p:attrNameLst>
                                          <p:attrName>ppt_x</p:attrName>
                                          <p:attrName>ppt_y</p:attrName>
                                        </p:attrNameLst>
                                      </p:cBhvr>
                                      <p:rCtr x="-8451" y="0"/>
                                    </p:animMotion>
                                  </p:childTnLst>
                                </p:cTn>
                              </p:par>
                              <p:par>
                                <p:cTn id="31" presetID="10" presetClass="entr" presetSubtype="0" fill="hold" grpId="0" nodeType="withEffect">
                                  <p:stCondLst>
                                    <p:cond delay="225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35" presetClass="path" presetSubtype="0" accel="50000" decel="50000" fill="hold" grpId="1" nodeType="withEffect">
                                  <p:stCondLst>
                                    <p:cond delay="2250"/>
                                  </p:stCondLst>
                                  <p:childTnLst>
                                    <p:animMotion origin="layout" path="M 0.1711 7.40741E-7 L 2.08333E-6 7.40741E-7 " pathEditMode="relative" rAng="0" ptsTypes="AA">
                                      <p:cBhvr>
                                        <p:cTn id="35" dur="2000" fill="hold"/>
                                        <p:tgtEl>
                                          <p:spTgt spid="20"/>
                                        </p:tgtEl>
                                        <p:attrNameLst>
                                          <p:attrName>ppt_x</p:attrName>
                                          <p:attrName>ppt_y</p:attrName>
                                        </p:attrNameLst>
                                      </p:cBhvr>
                                      <p:rCtr x="-8451" y="0"/>
                                    </p:animMotion>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35" presetClass="path" presetSubtype="0" accel="50000" decel="50000" fill="hold" grpId="1" nodeType="withEffect">
                                  <p:stCondLst>
                                    <p:cond delay="2000"/>
                                  </p:stCondLst>
                                  <p:childTnLst>
                                    <p:animMotion origin="layout" path="M -0.16537 7.40741E-7 L 3.33333E-6 7.40741E-7 " pathEditMode="relative" rAng="0" ptsTypes="AA">
                                      <p:cBhvr>
                                        <p:cTn id="40" dur="2000" fill="hold"/>
                                        <p:tgtEl>
                                          <p:spTgt spid="21"/>
                                        </p:tgtEl>
                                        <p:attrNameLst>
                                          <p:attrName>ppt_x</p:attrName>
                                          <p:attrName>ppt_y</p:attrName>
                                        </p:attrNameLst>
                                      </p:cBhvr>
                                      <p:rCtr x="8268" y="0"/>
                                    </p:animMotion>
                                  </p:childTnLst>
                                </p:cTn>
                              </p:par>
                              <p:par>
                                <p:cTn id="41" presetID="10" presetClass="entr" presetSubtype="0"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35" presetClass="path" presetSubtype="0" accel="50000" decel="50000" fill="hold" grpId="1" nodeType="withEffect">
                                  <p:stCondLst>
                                    <p:cond delay="2000"/>
                                  </p:stCondLst>
                                  <p:childTnLst>
                                    <p:animMotion origin="layout" path="M -0.16537 7.40741E-7 L 3.33333E-6 7.40741E-7 " pathEditMode="relative" rAng="0" ptsTypes="AA">
                                      <p:cBhvr>
                                        <p:cTn id="45" dur="2000" fill="hold"/>
                                        <p:tgtEl>
                                          <p:spTgt spid="22"/>
                                        </p:tgtEl>
                                        <p:attrNameLst>
                                          <p:attrName>ppt_x</p:attrName>
                                          <p:attrName>ppt_y</p:attrName>
                                        </p:attrNameLst>
                                      </p:cBhvr>
                                      <p:rCtr x="8268" y="0"/>
                                    </p:animMotion>
                                  </p:childTnLst>
                                </p:cTn>
                              </p:par>
                              <p:par>
                                <p:cTn id="46" presetID="53" presetClass="entr" presetSubtype="16" fill="hold" grpId="0" nodeType="withEffect">
                                  <p:stCondLst>
                                    <p:cond delay="300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22" presetClass="entr" presetSubtype="8" fill="hold" grpId="0" nodeType="withEffect">
                                  <p:stCondLst>
                                    <p:cond delay="300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53" presetClass="entr" presetSubtype="16" fill="hold" grpId="0" nodeType="withEffect">
                                  <p:stCondLst>
                                    <p:cond delay="325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6" grpId="0"/>
      <p:bldP spid="27"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rot="2700000">
            <a:off x="5131555" y="973635"/>
            <a:ext cx="1928895" cy="1928895"/>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rot="2700000">
            <a:off x="5233247" y="1075328"/>
            <a:ext cx="1725504" cy="1725504"/>
          </a:xfrm>
          <a:prstGeom prst="roundRect">
            <a:avLst/>
          </a:prstGeom>
          <a:noFill/>
          <a:ln w="3175">
            <a:solidFill>
              <a:srgbClr val="18478F"/>
            </a:solidFill>
            <a:prstDash val="solid"/>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946415" y="1461026"/>
            <a:ext cx="2299168" cy="954107"/>
          </a:xfrm>
          <a:prstGeom prst="rect">
            <a:avLst/>
          </a:prstGeom>
          <a:ln>
            <a:noFill/>
          </a:ln>
        </p:spPr>
        <p:txBody>
          <a:bodyPr wrap="square">
            <a:spAutoFit/>
          </a:bodyPr>
          <a:lstStyle/>
          <a:p>
            <a:pPr algn="ctr"/>
            <a:r>
              <a:rPr lang="en-US" altLang="zh-CN"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Content</a:t>
            </a:r>
          </a:p>
          <a:p>
            <a:pPr algn="ctr"/>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目录</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圆角矩形 21"/>
          <p:cNvSpPr/>
          <p:nvPr/>
        </p:nvSpPr>
        <p:spPr>
          <a:xfrm rot="2700000">
            <a:off x="1985262" y="3740813"/>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rot="13500000">
            <a:off x="1412782" y="4175440"/>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rot="2700000">
            <a:off x="4391919" y="3740812"/>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13500000">
            <a:off x="3819441" y="4175439"/>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圆角矩形 25"/>
          <p:cNvSpPr/>
          <p:nvPr/>
        </p:nvSpPr>
        <p:spPr>
          <a:xfrm rot="2700000">
            <a:off x="6783024" y="3740812"/>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13500000">
            <a:off x="6210548" y="4175439"/>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rot="2700000">
            <a:off x="9189682" y="3740811"/>
            <a:ext cx="1424261" cy="1424261"/>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rot="13500000">
            <a:off x="8617205" y="4175438"/>
            <a:ext cx="555003" cy="555004"/>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2008543" y="4291301"/>
            <a:ext cx="1499760" cy="369332"/>
          </a:xfrm>
          <a:prstGeom prst="rect">
            <a:avLst/>
          </a:prstGeom>
          <a:ln>
            <a:noFill/>
          </a:ln>
        </p:spPr>
        <p:txBody>
          <a:bodyPr wrap="square">
            <a:spAutoFit/>
          </a:bodyPr>
          <a:lstStyle/>
          <a:p>
            <a:pPr algn="ctr"/>
            <a:r>
              <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rPr>
              <a:t> </a:t>
            </a:r>
            <a:r>
              <a:rPr lang="zh-CN" altLang="en-US"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公司简介</a:t>
            </a:r>
            <a:endPar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矩形 35"/>
          <p:cNvSpPr/>
          <p:nvPr/>
        </p:nvSpPr>
        <p:spPr>
          <a:xfrm>
            <a:off x="4409995" y="4291300"/>
            <a:ext cx="1499760" cy="369332"/>
          </a:xfrm>
          <a:prstGeom prst="rect">
            <a:avLst/>
          </a:prstGeom>
          <a:ln>
            <a:noFill/>
          </a:ln>
        </p:spPr>
        <p:txBody>
          <a:bodyPr wrap="square">
            <a:spAutoFit/>
          </a:bodyPr>
          <a:lstStyle/>
          <a:p>
            <a:pPr algn="ctr"/>
            <a:r>
              <a:rPr lang="zh-CN" altLang="en-US"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产品介绍</a:t>
            </a:r>
            <a:endPar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矩形 36"/>
          <p:cNvSpPr/>
          <p:nvPr/>
        </p:nvSpPr>
        <p:spPr>
          <a:xfrm>
            <a:off x="6770539" y="4291301"/>
            <a:ext cx="1499760" cy="369332"/>
          </a:xfrm>
          <a:prstGeom prst="rect">
            <a:avLst/>
          </a:prstGeom>
          <a:ln>
            <a:noFill/>
          </a:ln>
        </p:spPr>
        <p:txBody>
          <a:bodyPr wrap="square">
            <a:spAutoFit/>
          </a:bodyPr>
          <a:lstStyle/>
          <a:p>
            <a:pPr algn="ctr"/>
            <a:r>
              <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rPr>
              <a:t> </a:t>
            </a:r>
            <a:r>
              <a:rPr lang="zh-CN" altLang="en-US"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服务保障</a:t>
            </a:r>
            <a:endPar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矩形 47"/>
          <p:cNvSpPr/>
          <p:nvPr/>
        </p:nvSpPr>
        <p:spPr>
          <a:xfrm>
            <a:off x="9171991" y="4291301"/>
            <a:ext cx="1499760" cy="369332"/>
          </a:xfrm>
          <a:prstGeom prst="rect">
            <a:avLst/>
          </a:prstGeom>
          <a:ln>
            <a:noFill/>
          </a:ln>
        </p:spPr>
        <p:txBody>
          <a:bodyPr wrap="square">
            <a:spAutoFit/>
          </a:bodyPr>
          <a:lstStyle/>
          <a:p>
            <a:pPr algn="ctr"/>
            <a:r>
              <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rPr>
              <a:t> </a:t>
            </a:r>
            <a:r>
              <a:rPr lang="zh-CN" altLang="en-US"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联系我们</a:t>
            </a:r>
            <a:endParaRPr lang="en-US" altLang="zh-CN"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矩形 48"/>
          <p:cNvSpPr/>
          <p:nvPr/>
        </p:nvSpPr>
        <p:spPr>
          <a:xfrm>
            <a:off x="1421621" y="4222109"/>
            <a:ext cx="537327" cy="461665"/>
          </a:xfrm>
          <a:prstGeom prst="rect">
            <a:avLst/>
          </a:prstGeom>
        </p:spPr>
        <p:txBody>
          <a:bodyPr wrap="none">
            <a:spAutoFit/>
          </a:bodyPr>
          <a:lstStyle/>
          <a:p>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prstClr val="white"/>
              </a:solidFill>
            </a:endParaRPr>
          </a:p>
        </p:txBody>
      </p:sp>
      <p:sp>
        <p:nvSpPr>
          <p:cNvPr id="50" name="矩形 49"/>
          <p:cNvSpPr/>
          <p:nvPr/>
        </p:nvSpPr>
        <p:spPr>
          <a:xfrm>
            <a:off x="3828278" y="4245136"/>
            <a:ext cx="537327" cy="461665"/>
          </a:xfrm>
          <a:prstGeom prst="rect">
            <a:avLst/>
          </a:prstGeom>
        </p:spPr>
        <p:txBody>
          <a:bodyPr wrap="none">
            <a:spAutoFit/>
          </a:bodyPr>
          <a:lstStyle/>
          <a:p>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400" dirty="0">
              <a:solidFill>
                <a:prstClr val="white"/>
              </a:solidFill>
            </a:endParaRPr>
          </a:p>
        </p:txBody>
      </p:sp>
      <p:sp>
        <p:nvSpPr>
          <p:cNvPr id="51" name="矩形 50"/>
          <p:cNvSpPr/>
          <p:nvPr/>
        </p:nvSpPr>
        <p:spPr>
          <a:xfrm>
            <a:off x="6235978" y="4222109"/>
            <a:ext cx="537327" cy="461665"/>
          </a:xfrm>
          <a:prstGeom prst="rect">
            <a:avLst/>
          </a:prstGeom>
        </p:spPr>
        <p:txBody>
          <a:bodyPr wrap="none">
            <a:spAutoFit/>
          </a:bodyPr>
          <a:lstStyle/>
          <a:p>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00" dirty="0">
              <a:solidFill>
                <a:prstClr val="white"/>
              </a:solidFill>
            </a:endParaRPr>
          </a:p>
        </p:txBody>
      </p:sp>
      <p:sp>
        <p:nvSpPr>
          <p:cNvPr id="52" name="矩形 51"/>
          <p:cNvSpPr/>
          <p:nvPr/>
        </p:nvSpPr>
        <p:spPr>
          <a:xfrm>
            <a:off x="8642634" y="4245136"/>
            <a:ext cx="537327" cy="461665"/>
          </a:xfrm>
          <a:prstGeom prst="rect">
            <a:avLst/>
          </a:prstGeom>
        </p:spPr>
        <p:txBody>
          <a:bodyPr wrap="none">
            <a:spAutoFit/>
          </a:bodyPr>
          <a:lstStyle/>
          <a:p>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2400" dirty="0">
              <a:solidFill>
                <a:prstClr val="white"/>
              </a:solidFill>
            </a:endParaRPr>
          </a:p>
        </p:txBody>
      </p:sp>
    </p:spTree>
    <p:extLst>
      <p:ext uri="{BB962C8B-B14F-4D97-AF65-F5344CB8AC3E}">
        <p14:creationId xmlns:p14="http://schemas.microsoft.com/office/powerpoint/2010/main" val="384679185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35" presetClass="path" presetSubtype="0" accel="50000" decel="50000" fill="hold" grpId="1" nodeType="withEffect">
                                  <p:stCondLst>
                                    <p:cond delay="1000"/>
                                  </p:stCondLst>
                                  <p:childTnLst>
                                    <p:animMotion origin="layout" path="M -0.16537 7.40741E-7 L 3.33333E-6 7.40741E-7 " pathEditMode="relative" rAng="0" ptsTypes="AA">
                                      <p:cBhvr>
                                        <p:cTn id="22" dur="2000" fill="hold"/>
                                        <p:tgtEl>
                                          <p:spTgt spid="23"/>
                                        </p:tgtEl>
                                        <p:attrNameLst>
                                          <p:attrName>ppt_x</p:attrName>
                                          <p:attrName>ppt_y</p:attrName>
                                        </p:attrNameLst>
                                      </p:cBhvr>
                                      <p:rCtr x="8268" y="0"/>
                                    </p:animMotion>
                                  </p:childTnLst>
                                </p:cTn>
                              </p:par>
                              <p:par>
                                <p:cTn id="23" presetID="10" presetClass="entr" presetSubtype="0" fill="hold" grpId="0" nodeType="withEffect">
                                  <p:stCondLst>
                                    <p:cond delay="1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35" presetClass="path" presetSubtype="0" accel="50000" decel="50000" fill="hold" grpId="1" nodeType="withEffect">
                                  <p:stCondLst>
                                    <p:cond delay="1250"/>
                                  </p:stCondLst>
                                  <p:childTnLst>
                                    <p:animMotion origin="layout" path="M -0.16537 7.40741E-7 L 3.33333E-6 7.40741E-7 " pathEditMode="relative" rAng="0" ptsTypes="AA">
                                      <p:cBhvr>
                                        <p:cTn id="27" dur="2000" fill="hold"/>
                                        <p:tgtEl>
                                          <p:spTgt spid="22"/>
                                        </p:tgtEl>
                                        <p:attrNameLst>
                                          <p:attrName>ppt_x</p:attrName>
                                          <p:attrName>ppt_y</p:attrName>
                                        </p:attrNameLst>
                                      </p:cBhvr>
                                      <p:rCtr x="8268" y="0"/>
                                    </p:animMotion>
                                  </p:childTnLst>
                                </p:cTn>
                              </p:par>
                              <p:par>
                                <p:cTn id="28" presetID="10" presetClass="entr" presetSubtype="0"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35" presetClass="path" presetSubtype="0" accel="50000" decel="50000" fill="hold" grpId="1" nodeType="withEffect">
                                  <p:stCondLst>
                                    <p:cond delay="1500"/>
                                  </p:stCondLst>
                                  <p:childTnLst>
                                    <p:animMotion origin="layout" path="M -0.16537 7.40741E-7 L 3.33333E-6 7.40741E-7 " pathEditMode="relative" rAng="0" ptsTypes="AA">
                                      <p:cBhvr>
                                        <p:cTn id="32" dur="2000" fill="hold"/>
                                        <p:tgtEl>
                                          <p:spTgt spid="25"/>
                                        </p:tgtEl>
                                        <p:attrNameLst>
                                          <p:attrName>ppt_x</p:attrName>
                                          <p:attrName>ppt_y</p:attrName>
                                        </p:attrNameLst>
                                      </p:cBhvr>
                                      <p:rCtr x="8268" y="0"/>
                                    </p:animMotion>
                                  </p:childTnLst>
                                </p:cTn>
                              </p:par>
                              <p:par>
                                <p:cTn id="33" presetID="10" presetClass="entr" presetSubtype="0" fill="hold" grpId="0" nodeType="withEffect">
                                  <p:stCondLst>
                                    <p:cond delay="17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35" presetClass="path" presetSubtype="0" accel="50000" decel="50000" fill="hold" grpId="1" nodeType="withEffect">
                                  <p:stCondLst>
                                    <p:cond delay="1750"/>
                                  </p:stCondLst>
                                  <p:childTnLst>
                                    <p:animMotion origin="layout" path="M -0.16537 7.40741E-7 L 3.33333E-6 7.40741E-7 " pathEditMode="relative" rAng="0" ptsTypes="AA">
                                      <p:cBhvr>
                                        <p:cTn id="37" dur="2000" fill="hold"/>
                                        <p:tgtEl>
                                          <p:spTgt spid="24"/>
                                        </p:tgtEl>
                                        <p:attrNameLst>
                                          <p:attrName>ppt_x</p:attrName>
                                          <p:attrName>ppt_y</p:attrName>
                                        </p:attrNameLst>
                                      </p:cBhvr>
                                      <p:rCtr x="8268" y="0"/>
                                    </p:animMotion>
                                  </p:childTnLst>
                                </p:cTn>
                              </p:par>
                              <p:par>
                                <p:cTn id="38" presetID="10" presetClass="entr" presetSubtype="0" fill="hold" grpId="0" nodeType="withEffect">
                                  <p:stCondLst>
                                    <p:cond delay="20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35" presetClass="path" presetSubtype="0" accel="50000" decel="50000" fill="hold" grpId="1" nodeType="withEffect">
                                  <p:stCondLst>
                                    <p:cond delay="2000"/>
                                  </p:stCondLst>
                                  <p:childTnLst>
                                    <p:animMotion origin="layout" path="M -0.16537 7.40741E-7 L 3.33333E-6 7.40741E-7 " pathEditMode="relative" rAng="0" ptsTypes="AA">
                                      <p:cBhvr>
                                        <p:cTn id="42" dur="2000" fill="hold"/>
                                        <p:tgtEl>
                                          <p:spTgt spid="27"/>
                                        </p:tgtEl>
                                        <p:attrNameLst>
                                          <p:attrName>ppt_x</p:attrName>
                                          <p:attrName>ppt_y</p:attrName>
                                        </p:attrNameLst>
                                      </p:cBhvr>
                                      <p:rCtr x="8268" y="0"/>
                                    </p:animMotion>
                                  </p:childTnLst>
                                </p:cTn>
                              </p:par>
                              <p:par>
                                <p:cTn id="43" presetID="10" presetClass="entr" presetSubtype="0" fill="hold" grpId="0" nodeType="withEffect">
                                  <p:stCondLst>
                                    <p:cond delay="225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35" presetClass="path" presetSubtype="0" accel="50000" decel="50000" fill="hold" grpId="1" nodeType="withEffect">
                                  <p:stCondLst>
                                    <p:cond delay="2250"/>
                                  </p:stCondLst>
                                  <p:childTnLst>
                                    <p:animMotion origin="layout" path="M -0.16537 7.40741E-7 L 3.33333E-6 7.40741E-7 " pathEditMode="relative" rAng="0" ptsTypes="AA">
                                      <p:cBhvr>
                                        <p:cTn id="47" dur="2000" fill="hold"/>
                                        <p:tgtEl>
                                          <p:spTgt spid="26"/>
                                        </p:tgtEl>
                                        <p:attrNameLst>
                                          <p:attrName>ppt_x</p:attrName>
                                          <p:attrName>ppt_y</p:attrName>
                                        </p:attrNameLst>
                                      </p:cBhvr>
                                      <p:rCtr x="8268" y="0"/>
                                    </p:animMotion>
                                  </p:childTnLst>
                                </p:cTn>
                              </p:par>
                              <p:par>
                                <p:cTn id="48" presetID="10" presetClass="entr" presetSubtype="0" fill="hold" grpId="0" nodeType="withEffect">
                                  <p:stCondLst>
                                    <p:cond delay="250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35" presetClass="path" presetSubtype="0" accel="50000" decel="50000" fill="hold" grpId="1" nodeType="withEffect">
                                  <p:stCondLst>
                                    <p:cond delay="2500"/>
                                  </p:stCondLst>
                                  <p:childTnLst>
                                    <p:animMotion origin="layout" path="M -0.16537 7.40741E-7 L 3.33333E-6 7.40741E-7 " pathEditMode="relative" rAng="0" ptsTypes="AA">
                                      <p:cBhvr>
                                        <p:cTn id="52" dur="2000" fill="hold"/>
                                        <p:tgtEl>
                                          <p:spTgt spid="34"/>
                                        </p:tgtEl>
                                        <p:attrNameLst>
                                          <p:attrName>ppt_x</p:attrName>
                                          <p:attrName>ppt_y</p:attrName>
                                        </p:attrNameLst>
                                      </p:cBhvr>
                                      <p:rCtr x="8268" y="0"/>
                                    </p:animMotion>
                                  </p:childTnLst>
                                </p:cTn>
                              </p:par>
                              <p:par>
                                <p:cTn id="53" presetID="10" presetClass="entr" presetSubtype="0" fill="hold" grpId="0" nodeType="withEffect">
                                  <p:stCondLst>
                                    <p:cond delay="27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35" presetClass="path" presetSubtype="0" accel="50000" decel="50000" fill="hold" grpId="1" nodeType="withEffect">
                                  <p:stCondLst>
                                    <p:cond delay="2750"/>
                                  </p:stCondLst>
                                  <p:childTnLst>
                                    <p:animMotion origin="layout" path="M -0.16537 7.40741E-7 L 3.33333E-6 7.40741E-7 " pathEditMode="relative" rAng="0" ptsTypes="AA">
                                      <p:cBhvr>
                                        <p:cTn id="57" dur="2000" fill="hold"/>
                                        <p:tgtEl>
                                          <p:spTgt spid="28"/>
                                        </p:tgtEl>
                                        <p:attrNameLst>
                                          <p:attrName>ppt_x</p:attrName>
                                          <p:attrName>ppt_y</p:attrName>
                                        </p:attrNameLst>
                                      </p:cBhvr>
                                      <p:rCtr x="8268" y="0"/>
                                    </p:animMotion>
                                  </p:childTnLst>
                                </p:cTn>
                              </p:par>
                              <p:par>
                                <p:cTn id="58" presetID="53" presetClass="entr" presetSubtype="16" fill="hold" grpId="0" nodeType="withEffect">
                                  <p:stCondLst>
                                    <p:cond delay="40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par>
                                <p:cTn id="63" presetID="53" presetClass="entr" presetSubtype="16" fill="hold" grpId="0" nodeType="withEffect">
                                  <p:stCondLst>
                                    <p:cond delay="40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grpId="0" nodeType="withEffect">
                                  <p:stCondLst>
                                    <p:cond delay="40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childTnLst>
                                </p:cTn>
                              </p:par>
                              <p:par>
                                <p:cTn id="73" presetID="53" presetClass="entr" presetSubtype="16" fill="hold" grpId="0" nodeType="withEffect">
                                  <p:stCondLst>
                                    <p:cond delay="40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400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53" presetClass="entr" presetSubtype="16" fill="hold" grpId="0" nodeType="withEffect">
                                  <p:stCondLst>
                                    <p:cond delay="400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par>
                                <p:cTn id="88" presetID="53" presetClass="entr" presetSubtype="16" fill="hold" grpId="0" nodeType="withEffect">
                                  <p:stCondLst>
                                    <p:cond delay="400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par>
                                <p:cTn id="93" presetID="53" presetClass="entr" presetSubtype="16" fill="hold" grpId="0" nodeType="withEffect">
                                  <p:stCondLst>
                                    <p:cond delay="4000"/>
                                  </p:stCondLst>
                                  <p:childTnLst>
                                    <p:set>
                                      <p:cBhvr>
                                        <p:cTn id="94" dur="1" fill="hold">
                                          <p:stCondLst>
                                            <p:cond delay="0"/>
                                          </p:stCondLst>
                                        </p:cTn>
                                        <p:tgtEl>
                                          <p:spTgt spid="48"/>
                                        </p:tgtEl>
                                        <p:attrNameLst>
                                          <p:attrName>style.visibility</p:attrName>
                                        </p:attrNameLst>
                                      </p:cBhvr>
                                      <p:to>
                                        <p:strVal val="visible"/>
                                      </p:to>
                                    </p:set>
                                    <p:anim calcmode="lin" valueType="num">
                                      <p:cBhvr>
                                        <p:cTn id="95" dur="500" fill="hold"/>
                                        <p:tgtEl>
                                          <p:spTgt spid="48"/>
                                        </p:tgtEl>
                                        <p:attrNameLst>
                                          <p:attrName>ppt_w</p:attrName>
                                        </p:attrNameLst>
                                      </p:cBhvr>
                                      <p:tavLst>
                                        <p:tav tm="0">
                                          <p:val>
                                            <p:fltVal val="0"/>
                                          </p:val>
                                        </p:tav>
                                        <p:tav tm="100000">
                                          <p:val>
                                            <p:strVal val="#ppt_w"/>
                                          </p:val>
                                        </p:tav>
                                      </p:tavLst>
                                    </p:anim>
                                    <p:anim calcmode="lin" valueType="num">
                                      <p:cBhvr>
                                        <p:cTn id="96" dur="500" fill="hold"/>
                                        <p:tgtEl>
                                          <p:spTgt spid="48"/>
                                        </p:tgtEl>
                                        <p:attrNameLst>
                                          <p:attrName>ppt_h</p:attrName>
                                        </p:attrNameLst>
                                      </p:cBhvr>
                                      <p:tavLst>
                                        <p:tav tm="0">
                                          <p:val>
                                            <p:fltVal val="0"/>
                                          </p:val>
                                        </p:tav>
                                        <p:tav tm="100000">
                                          <p:val>
                                            <p:strVal val="#ppt_h"/>
                                          </p:val>
                                        </p:tav>
                                      </p:tavLst>
                                    </p:anim>
                                    <p:animEffect transition="in" filter="fade">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4" grpId="0" animBg="1"/>
      <p:bldP spid="34" grpId="1" animBg="1"/>
      <p:bldP spid="35" grpId="0"/>
      <p:bldP spid="36" grpId="0"/>
      <p:bldP spid="3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1948877" y="492836"/>
            <a:ext cx="2418688" cy="630942"/>
          </a:xfrm>
          <a:prstGeom prst="rect">
            <a:avLst/>
          </a:prstGeom>
        </p:spPr>
        <p:txBody>
          <a:bodyPr wrap="square">
            <a:spAutoFit/>
          </a:bodyPr>
          <a:lstStyle/>
          <a:p>
            <a:r>
              <a:rPr lang="zh-CN" altLang="en-US"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公司简介</a:t>
            </a:r>
            <a:endParaRPr lang="en-US" altLang="zh-CN" sz="24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endParaRPr>
          </a:p>
          <a:p>
            <a:r>
              <a:rPr lang="en-US" altLang="zh-CN" sz="11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Brief Introduction of Regentsoft</a:t>
            </a:r>
            <a:endParaRPr lang="en-US" altLang="zh-CN" sz="11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reeform 5"/>
          <p:cNvSpPr>
            <a:spLocks/>
          </p:cNvSpPr>
          <p:nvPr/>
        </p:nvSpPr>
        <p:spPr bwMode="auto">
          <a:xfrm>
            <a:off x="932692"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Oval 6"/>
          <p:cNvSpPr>
            <a:spLocks noChangeArrowheads="1"/>
          </p:cNvSpPr>
          <p:nvPr/>
        </p:nvSpPr>
        <p:spPr bwMode="auto">
          <a:xfrm>
            <a:off x="1046626" y="1804335"/>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20年</a:t>
            </a:r>
          </a:p>
          <a:p>
            <a:pPr algn="ct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深耕行业</a:t>
            </a:r>
          </a:p>
          <a:p>
            <a:pPr algn="ctr"/>
            <a:endParaRPr lang="zh-CN" altLang="en-US" sz="1400" dirty="0">
              <a:solidFill>
                <a:schemeClr val="accent1">
                  <a:lumMod val="50000"/>
                </a:schemeClr>
              </a:solidFill>
            </a:endParaRPr>
          </a:p>
        </p:txBody>
      </p:sp>
      <p:sp>
        <p:nvSpPr>
          <p:cNvPr id="20" name="Freeform 11"/>
          <p:cNvSpPr>
            <a:spLocks/>
          </p:cNvSpPr>
          <p:nvPr/>
        </p:nvSpPr>
        <p:spPr bwMode="auto">
          <a:xfrm>
            <a:off x="3601927"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12"/>
          <p:cNvSpPr>
            <a:spLocks noChangeArrowheads="1"/>
          </p:cNvSpPr>
          <p:nvPr/>
        </p:nvSpPr>
        <p:spPr bwMode="auto">
          <a:xfrm>
            <a:off x="3697651" y="1806709"/>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30家</a:t>
            </a:r>
          </a:p>
          <a:p>
            <a:pPr algn="ct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服务中心</a:t>
            </a:r>
          </a:p>
          <a:p>
            <a:pPr algn="ctr"/>
            <a:endParaRPr lang="zh-CN" altLang="en-US" dirty="0">
              <a:solidFill>
                <a:schemeClr val="accent1">
                  <a:lumMod val="50000"/>
                </a:schemeClr>
              </a:solidFill>
            </a:endParaRPr>
          </a:p>
        </p:txBody>
      </p:sp>
      <p:sp>
        <p:nvSpPr>
          <p:cNvPr id="30" name="Freeform 17"/>
          <p:cNvSpPr>
            <a:spLocks/>
          </p:cNvSpPr>
          <p:nvPr/>
        </p:nvSpPr>
        <p:spPr bwMode="auto">
          <a:xfrm>
            <a:off x="8940395"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Oval 18"/>
          <p:cNvSpPr>
            <a:spLocks noChangeArrowheads="1"/>
          </p:cNvSpPr>
          <p:nvPr/>
        </p:nvSpPr>
        <p:spPr bwMode="auto">
          <a:xfrm>
            <a:off x="9036119" y="1806709"/>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300</a:t>
            </a:r>
            <a:r>
              <a:rPr lang="zh-CN" altLang="en-US" sz="32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人</a:t>
            </a:r>
          </a:p>
          <a:p>
            <a:pPr algn="ct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企业规模</a:t>
            </a:r>
          </a:p>
          <a:p>
            <a:pPr algn="ctr"/>
            <a:endParaRPr lang="zh-CN" altLang="en-US" sz="1600" dirty="0">
              <a:solidFill>
                <a:prstClr val="white"/>
              </a:solidFill>
            </a:endParaRPr>
          </a:p>
        </p:txBody>
      </p:sp>
      <p:sp>
        <p:nvSpPr>
          <p:cNvPr id="35" name="Freeform 22"/>
          <p:cNvSpPr>
            <a:spLocks/>
          </p:cNvSpPr>
          <p:nvPr/>
        </p:nvSpPr>
        <p:spPr bwMode="auto">
          <a:xfrm>
            <a:off x="6271161"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1847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23"/>
          <p:cNvSpPr>
            <a:spLocks noChangeArrowheads="1"/>
          </p:cNvSpPr>
          <p:nvPr/>
        </p:nvSpPr>
        <p:spPr bwMode="auto">
          <a:xfrm>
            <a:off x="6366886" y="1806709"/>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20万</a:t>
            </a:r>
          </a:p>
          <a:p>
            <a:pPr algn="ctr"/>
            <a:r>
              <a:rPr lang="zh-CN" altLang="zh-CN" sz="2400" b="1" dirty="0">
                <a:solidFill>
                  <a:schemeClr val="accent1">
                    <a:lumMod val="50000"/>
                  </a:schemeClr>
                </a:solidFill>
                <a:latin typeface="微软雅黑" panose="020B0503020204020204" charset="-122"/>
                <a:ea typeface="微软雅黑" panose="020B0503020204020204" charset="-122"/>
                <a:cs typeface="微软雅黑" panose="020B0503020204020204" charset="-122"/>
              </a:rPr>
              <a:t>零售终端</a:t>
            </a:r>
          </a:p>
          <a:p>
            <a:pPr algn="ctr"/>
            <a:endParaRPr lang="zh-CN" altLang="en-US" sz="2400" dirty="0">
              <a:solidFill>
                <a:schemeClr val="accent1">
                  <a:lumMod val="50000"/>
                </a:schemeClr>
              </a:solidFill>
            </a:endParaRPr>
          </a:p>
        </p:txBody>
      </p:sp>
      <p:grpSp>
        <p:nvGrpSpPr>
          <p:cNvPr id="40" name="组合 39"/>
          <p:cNvGrpSpPr/>
          <p:nvPr/>
        </p:nvGrpSpPr>
        <p:grpSpPr>
          <a:xfrm>
            <a:off x="1127991" y="4195992"/>
            <a:ext cx="1742721" cy="1569659"/>
            <a:chOff x="2851029" y="1977368"/>
            <a:chExt cx="11016146" cy="311065"/>
          </a:xfrm>
        </p:grpSpPr>
        <p:sp>
          <p:nvSpPr>
            <p:cNvPr id="41" name="矩形 40"/>
            <p:cNvSpPr/>
            <p:nvPr/>
          </p:nvSpPr>
          <p:spPr>
            <a:xfrm>
              <a:off x="2851029" y="2091810"/>
              <a:ext cx="1397524" cy="51844"/>
            </a:xfrm>
            <a:prstGeom prst="rect">
              <a:avLst/>
            </a:prstGeom>
          </p:spPr>
          <p:txBody>
            <a:bodyPr wrap="square">
              <a:spAutoFit/>
            </a:bodyPr>
            <a:lstStyle/>
            <a:p>
              <a:endParaRPr lang="zh-CN" altLang="en-US" sz="1100" dirty="0">
                <a:solidFill>
                  <a:schemeClr val="bg1"/>
                </a:solidFill>
                <a:latin typeface="Open Sans" panose="020B0606030504020204" pitchFamily="34" charset="0"/>
                <a:cs typeface="Open Sans" panose="020B0606030504020204" pitchFamily="34" charset="0"/>
              </a:endParaRPr>
            </a:p>
          </p:txBody>
        </p:sp>
        <p:sp>
          <p:nvSpPr>
            <p:cNvPr id="42" name="矩形 41"/>
            <p:cNvSpPr/>
            <p:nvPr/>
          </p:nvSpPr>
          <p:spPr>
            <a:xfrm>
              <a:off x="3549797" y="1977368"/>
              <a:ext cx="10317378" cy="311065"/>
            </a:xfrm>
            <a:prstGeom prst="rect">
              <a:avLst/>
            </a:prstGeom>
          </p:spPr>
          <p:txBody>
            <a:bodyPr wrap="none">
              <a:spAutoFit/>
            </a:bodyPr>
            <a:lstStyle/>
            <a:p>
              <a:pPr>
                <a:lnSpc>
                  <a:spcPct val="150000"/>
                </a:lnSpc>
              </a:pPr>
              <a:r>
                <a:rPr lang="zh-CN" alt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创</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于</a:t>
              </a:r>
              <a:r>
                <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1995</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年</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资深服饰行业</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解决方案供应商</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3" name="组合 42"/>
          <p:cNvGrpSpPr/>
          <p:nvPr/>
        </p:nvGrpSpPr>
        <p:grpSpPr>
          <a:xfrm>
            <a:off x="3896685" y="4249850"/>
            <a:ext cx="1859035" cy="1569660"/>
            <a:chOff x="2851028" y="2091810"/>
            <a:chExt cx="1859034" cy="1569660"/>
          </a:xfrm>
        </p:grpSpPr>
        <p:sp>
          <p:nvSpPr>
            <p:cNvPr id="44" name="矩形 43"/>
            <p:cNvSpPr/>
            <p:nvPr/>
          </p:nvSpPr>
          <p:spPr>
            <a:xfrm>
              <a:off x="2851029" y="2091810"/>
              <a:ext cx="1397522" cy="261610"/>
            </a:xfrm>
            <a:prstGeom prst="rect">
              <a:avLst/>
            </a:prstGeom>
          </p:spPr>
          <p:txBody>
            <a:bodyPr wrap="square">
              <a:spAutoFit/>
            </a:bodyPr>
            <a:lstStyle/>
            <a:p>
              <a:endParaRPr lang="zh-CN" altLang="en-US" sz="1100" dirty="0">
                <a:solidFill>
                  <a:schemeClr val="bg1"/>
                </a:solidFill>
                <a:latin typeface="Open Sans" panose="020B0606030504020204" pitchFamily="34" charset="0"/>
                <a:cs typeface="Open Sans" panose="020B0606030504020204" pitchFamily="34" charset="0"/>
              </a:endParaRPr>
            </a:p>
          </p:txBody>
        </p:sp>
        <p:sp>
          <p:nvSpPr>
            <p:cNvPr id="45" name="矩形 44"/>
            <p:cNvSpPr/>
            <p:nvPr/>
          </p:nvSpPr>
          <p:spPr>
            <a:xfrm>
              <a:off x="2851028" y="2091810"/>
              <a:ext cx="1859034" cy="1569660"/>
            </a:xfrm>
            <a:prstGeom prst="rect">
              <a:avLst/>
            </a:prstGeom>
          </p:spPr>
          <p:txBody>
            <a:bodyPr wrap="square">
              <a:spAutoFit/>
            </a:bodyPr>
            <a:lstStyle/>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完整</a:t>
              </a:r>
              <a:r>
                <a:rPr lang="zh-CN"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严格的</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实施</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规范流程</a:t>
              </a:r>
              <a:endParaRPr lang="en-US" altLang="zh-C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保障服务的专业化</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规范化</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 name="组合 45"/>
          <p:cNvGrpSpPr/>
          <p:nvPr/>
        </p:nvGrpSpPr>
        <p:grpSpPr>
          <a:xfrm>
            <a:off x="6572041" y="4290696"/>
            <a:ext cx="1714709" cy="1938992"/>
            <a:chOff x="2851029" y="1576688"/>
            <a:chExt cx="1714708" cy="1938992"/>
          </a:xfrm>
        </p:grpSpPr>
        <p:sp>
          <p:nvSpPr>
            <p:cNvPr id="47" name="矩形 46"/>
            <p:cNvSpPr/>
            <p:nvPr/>
          </p:nvSpPr>
          <p:spPr>
            <a:xfrm>
              <a:off x="2851029" y="2091810"/>
              <a:ext cx="1397522" cy="261610"/>
            </a:xfrm>
            <a:prstGeom prst="rect">
              <a:avLst/>
            </a:prstGeom>
          </p:spPr>
          <p:txBody>
            <a:bodyPr wrap="square">
              <a:spAutoFit/>
            </a:bodyPr>
            <a:lstStyle/>
            <a:p>
              <a:endParaRPr lang="zh-CN" altLang="en-US" sz="1100" dirty="0">
                <a:solidFill>
                  <a:schemeClr val="bg1"/>
                </a:solidFill>
                <a:latin typeface="Open Sans" panose="020B0606030504020204" pitchFamily="34" charset="0"/>
                <a:cs typeface="Open Sans" panose="020B0606030504020204" pitchFamily="34" charset="0"/>
              </a:endParaRPr>
            </a:p>
          </p:txBody>
        </p:sp>
        <p:sp>
          <p:nvSpPr>
            <p:cNvPr id="48" name="矩形 47"/>
            <p:cNvSpPr/>
            <p:nvPr/>
          </p:nvSpPr>
          <p:spPr>
            <a:xfrm>
              <a:off x="2851029" y="1576688"/>
              <a:ext cx="1714708" cy="1938992"/>
            </a:xfrm>
            <a:prstGeom prst="rect">
              <a:avLst/>
            </a:prstGeom>
          </p:spPr>
          <p:txBody>
            <a:bodyPr wrap="square">
              <a:spAutoFit/>
            </a:bodyPr>
            <a:lstStyle/>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先进</a:t>
              </a:r>
              <a:r>
                <a:rPr lang="zh-CN"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的</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管理</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理念和前沿</a:t>
              </a:r>
              <a:r>
                <a:rPr lang="zh-CN"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的</a:t>
              </a:r>
              <a:r>
                <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a:t>
              </a:r>
              <a:r>
                <a:rPr lang="zh-CN"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技术</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结合</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打造</a:t>
              </a:r>
              <a:r>
                <a:rPr lang="zh-CN" alt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时尚</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智慧型</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企业管理</a:t>
              </a:r>
              <a:r>
                <a:rPr lang="zh-CN" alt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利器</a:t>
              </a:r>
              <a:endParaRPr lang="en-US" altLang="zh-CN"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组合 48"/>
          <p:cNvGrpSpPr/>
          <p:nvPr/>
        </p:nvGrpSpPr>
        <p:grpSpPr>
          <a:xfrm>
            <a:off x="9357269" y="4345872"/>
            <a:ext cx="1630575" cy="1415772"/>
            <a:chOff x="2841904" y="1507464"/>
            <a:chExt cx="1630574" cy="1415772"/>
          </a:xfrm>
        </p:grpSpPr>
        <p:sp>
          <p:nvSpPr>
            <p:cNvPr id="50" name="矩形 49"/>
            <p:cNvSpPr/>
            <p:nvPr/>
          </p:nvSpPr>
          <p:spPr>
            <a:xfrm>
              <a:off x="2851029" y="2091810"/>
              <a:ext cx="1397522" cy="261610"/>
            </a:xfrm>
            <a:prstGeom prst="rect">
              <a:avLst/>
            </a:prstGeom>
          </p:spPr>
          <p:txBody>
            <a:bodyPr wrap="square">
              <a:spAutoFit/>
            </a:bodyPr>
            <a:lstStyle/>
            <a:p>
              <a:endParaRPr lang="zh-CN" altLang="en-US" sz="1100" dirty="0">
                <a:solidFill>
                  <a:schemeClr val="bg1"/>
                </a:solidFill>
                <a:latin typeface="Open Sans" panose="020B0606030504020204" pitchFamily="34" charset="0"/>
                <a:cs typeface="Open Sans" panose="020B0606030504020204" pitchFamily="34" charset="0"/>
              </a:endParaRPr>
            </a:p>
          </p:txBody>
        </p:sp>
        <p:sp>
          <p:nvSpPr>
            <p:cNvPr id="51" name="矩形 50"/>
            <p:cNvSpPr/>
            <p:nvPr/>
          </p:nvSpPr>
          <p:spPr>
            <a:xfrm>
              <a:off x="2841904" y="1507464"/>
              <a:ext cx="1630574" cy="1415772"/>
            </a:xfrm>
            <a:prstGeom prst="rect">
              <a:avLst/>
            </a:prstGeom>
          </p:spPr>
          <p:txBody>
            <a:bodyPr wrap="none">
              <a:spAutoFit/>
            </a:bodyPr>
            <a:lstStyle/>
            <a:p>
              <a:pPr>
                <a:lnSpc>
                  <a:spcPct val="150000"/>
                </a:lnSpc>
              </a:pPr>
              <a:r>
                <a:rPr lang="zh-CN" altLang="en-US" sz="3200" b="1" dirty="0" smtClean="0">
                  <a:solidFill>
                    <a:schemeClr val="bg1"/>
                  </a:solidFill>
                  <a:latin typeface="Open Sans"/>
                  <a:cs typeface="Open Sans" panose="020B0606030504020204" pitchFamily="34" charset="0"/>
                </a:rPr>
                <a:t>专</a:t>
              </a:r>
              <a:r>
                <a:rPr lang="zh-CN" altLang="en-US" sz="1600" b="1" dirty="0" smtClean="0">
                  <a:solidFill>
                    <a:schemeClr val="bg1"/>
                  </a:solidFill>
                  <a:latin typeface="Open Sans"/>
                  <a:cs typeface="Open Sans" panose="020B0606030504020204" pitchFamily="34" charset="0"/>
                </a:rPr>
                <a:t>注客户价值</a:t>
              </a:r>
              <a:endParaRPr lang="en-US" altLang="zh-CN" sz="1600" b="1" dirty="0" smtClean="0">
                <a:solidFill>
                  <a:schemeClr val="bg1"/>
                </a:solidFill>
                <a:latin typeface="Open Sans"/>
                <a:cs typeface="Open Sans" panose="020B0606030504020204" pitchFamily="34" charset="0"/>
              </a:endParaRPr>
            </a:p>
            <a:p>
              <a:pPr>
                <a:lnSpc>
                  <a:spcPct val="150000"/>
                </a:lnSpc>
              </a:pPr>
              <a:r>
                <a:rPr lang="zh-CN" altLang="en-US" sz="1600" b="1" dirty="0" smtClean="0">
                  <a:solidFill>
                    <a:schemeClr val="bg1"/>
                  </a:solidFill>
                  <a:latin typeface="Open Sans"/>
                  <a:cs typeface="Open Sans" panose="020B0606030504020204" pitchFamily="34" charset="0"/>
                </a:rPr>
                <a:t>注重员工成长</a:t>
              </a:r>
              <a:endParaRPr lang="en-US" altLang="zh-CN" sz="1600" b="1" dirty="0" smtClean="0">
                <a:solidFill>
                  <a:schemeClr val="bg1"/>
                </a:solidFill>
                <a:latin typeface="Open Sans"/>
                <a:cs typeface="Open Sans" panose="020B0606030504020204" pitchFamily="34" charset="0"/>
              </a:endParaRPr>
            </a:p>
            <a:p>
              <a:endParaRPr lang="zh-CN" altLang="en-US" sz="1400" dirty="0">
                <a:solidFill>
                  <a:schemeClr val="bg1"/>
                </a:solidFill>
                <a:latin typeface="Open Sans" panose="020B0606030504020204" pitchFamily="34" charset="0"/>
                <a:cs typeface="Open Sans" panose="020B0606030504020204" pitchFamily="34" charset="0"/>
              </a:endParaRPr>
            </a:p>
          </p:txBody>
        </p:sp>
      </p:grpSp>
      <p:sp>
        <p:nvSpPr>
          <p:cNvPr id="15" name="圆角矩形 14"/>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486857" y="399272"/>
            <a:ext cx="652743" cy="584775"/>
          </a:xfrm>
          <a:prstGeom prst="rect">
            <a:avLst/>
          </a:prstGeom>
        </p:spPr>
        <p:txBody>
          <a:bodyPr wrap="none">
            <a:spAutoFit/>
          </a:bodyPr>
          <a:lstStyle/>
          <a:p>
            <a:r>
              <a:rPr lang="en-US" altLang="zh-CN" sz="3200" dirty="0">
                <a:solidFill>
                  <a:srgbClr val="18478F"/>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3200" dirty="0">
              <a:solidFill>
                <a:srgbClr val="18478F"/>
              </a:solidFill>
            </a:endParaRPr>
          </a:p>
        </p:txBody>
      </p:sp>
      <p:pic>
        <p:nvPicPr>
          <p:cNvPr id="52" name="图片 5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01368" y="316925"/>
            <a:ext cx="2466667" cy="447619"/>
          </a:xfrm>
          <a:prstGeom prst="rect">
            <a:avLst/>
          </a:prstGeom>
        </p:spPr>
      </p:pic>
    </p:spTree>
    <p:extLst>
      <p:ext uri="{BB962C8B-B14F-4D97-AF65-F5344CB8AC3E}">
        <p14:creationId xmlns:p14="http://schemas.microsoft.com/office/powerpoint/2010/main" val="2549113813"/>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15"/>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7"/>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8"/>
                                            </p:tgtEl>
                                            <p:attrNameLst>
                                              <p:attrName>ppt_x</p:attrName>
                                              <p:attrName>ppt_y</p:attrName>
                                            </p:attrNameLst>
                                          </p:cBhvr>
                                          <p:rCtr x="8880" y="0"/>
                                        </p:animMotion>
                                      </p:childTnLst>
                                    </p:cTn>
                                  </p:par>
                                  <p:par>
                                    <p:cTn id="23" presetID="22" presetClass="entr" presetSubtype="4"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225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grpId="0" nodeType="withEffect">
                                      <p:stCondLst>
                                        <p:cond delay="275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 presetClass="entr" presetSubtype="4" fill="hold" grpId="0" nodeType="withEffect" p14:presetBounceEnd="40000">
                                      <p:stCondLst>
                                        <p:cond delay="2750"/>
                                      </p:stCondLst>
                                      <p:childTnLst>
                                        <p:set>
                                          <p:cBhvr>
                                            <p:cTn id="36" dur="1" fill="hold">
                                              <p:stCondLst>
                                                <p:cond delay="0"/>
                                              </p:stCondLst>
                                            </p:cTn>
                                            <p:tgtEl>
                                              <p:spTgt spid="11"/>
                                            </p:tgtEl>
                                            <p:attrNameLst>
                                              <p:attrName>style.visibility</p:attrName>
                                            </p:attrNameLst>
                                          </p:cBhvr>
                                          <p:to>
                                            <p:strVal val="visible"/>
                                          </p:to>
                                        </p:set>
                                        <p:anim calcmode="lin" valueType="num" p14:bounceEnd="40000">
                                          <p:cBhvr additive="base">
                                            <p:cTn id="3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40000">
                                      <p:stCondLst>
                                        <p:cond delay="3000"/>
                                      </p:stCondLst>
                                      <p:childTnLst>
                                        <p:set>
                                          <p:cBhvr>
                                            <p:cTn id="40" dur="1" fill="hold">
                                              <p:stCondLst>
                                                <p:cond delay="0"/>
                                              </p:stCondLst>
                                            </p:cTn>
                                            <p:tgtEl>
                                              <p:spTgt spid="21"/>
                                            </p:tgtEl>
                                            <p:attrNameLst>
                                              <p:attrName>style.visibility</p:attrName>
                                            </p:attrNameLst>
                                          </p:cBhvr>
                                          <p:to>
                                            <p:strVal val="visible"/>
                                          </p:to>
                                        </p:set>
                                        <p:anim calcmode="lin" valueType="num" p14:bounceEnd="40000">
                                          <p:cBhvr additive="base">
                                            <p:cTn id="41"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40000">
                                      <p:stCondLst>
                                        <p:cond delay="3250"/>
                                      </p:stCondLst>
                                      <p:childTnLst>
                                        <p:set>
                                          <p:cBhvr>
                                            <p:cTn id="44" dur="1" fill="hold">
                                              <p:stCondLst>
                                                <p:cond delay="0"/>
                                              </p:stCondLst>
                                            </p:cTn>
                                            <p:tgtEl>
                                              <p:spTgt spid="36"/>
                                            </p:tgtEl>
                                            <p:attrNameLst>
                                              <p:attrName>style.visibility</p:attrName>
                                            </p:attrNameLst>
                                          </p:cBhvr>
                                          <p:to>
                                            <p:strVal val="visible"/>
                                          </p:to>
                                        </p:set>
                                        <p:anim calcmode="lin" valueType="num" p14:bounceEnd="40000">
                                          <p:cBhvr additive="base">
                                            <p:cTn id="45" dur="50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14:presetBounceEnd="40000">
                                      <p:stCondLst>
                                        <p:cond delay="3500"/>
                                      </p:stCondLst>
                                      <p:childTnLst>
                                        <p:set>
                                          <p:cBhvr>
                                            <p:cTn id="48" dur="1" fill="hold">
                                              <p:stCondLst>
                                                <p:cond delay="0"/>
                                              </p:stCondLst>
                                            </p:cTn>
                                            <p:tgtEl>
                                              <p:spTgt spid="31"/>
                                            </p:tgtEl>
                                            <p:attrNameLst>
                                              <p:attrName>style.visibility</p:attrName>
                                            </p:attrNameLst>
                                          </p:cBhvr>
                                          <p:to>
                                            <p:strVal val="visible"/>
                                          </p:to>
                                        </p:set>
                                        <p:anim calcmode="lin" valueType="num" p14:bounceEnd="40000">
                                          <p:cBhvr additive="base">
                                            <p:cTn id="49"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2" presetClass="entr" presetSubtype="1" fill="hold" nodeType="withEffect">
                                      <p:stCondLst>
                                        <p:cond delay="325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par>
                                    <p:cTn id="54" presetID="22" presetClass="entr" presetSubtype="1" fill="hold" nodeType="withEffect">
                                      <p:stCondLst>
                                        <p:cond delay="350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par>
                                    <p:cTn id="57" presetID="22" presetClass="entr" presetSubtype="1" fill="hold" nodeType="withEffect">
                                      <p:stCondLst>
                                        <p:cond delay="375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par>
                                    <p:cTn id="60" presetID="22" presetClass="entr" presetSubtype="1" fill="hold" nodeType="withEffect">
                                      <p:stCondLst>
                                        <p:cond delay="400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0" grpId="0" animBg="1"/>
          <p:bldP spid="11" grpId="0" animBg="1"/>
          <p:bldP spid="20" grpId="0" animBg="1"/>
          <p:bldP spid="21" grpId="0" animBg="1"/>
          <p:bldP spid="30" grpId="0" animBg="1"/>
          <p:bldP spid="31" grpId="0" animBg="1"/>
          <p:bldP spid="35" grpId="0" animBg="1"/>
          <p:bldP spid="36" grpId="0" animBg="1"/>
          <p:bldP spid="15" grpId="0" animBg="1"/>
          <p:bldP spid="15" grpId="1"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15"/>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7"/>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8"/>
                                            </p:tgtEl>
                                            <p:attrNameLst>
                                              <p:attrName>ppt_x</p:attrName>
                                              <p:attrName>ppt_y</p:attrName>
                                            </p:attrNameLst>
                                          </p:cBhvr>
                                          <p:rCtr x="8880" y="0"/>
                                        </p:animMotion>
                                      </p:childTnLst>
                                    </p:cTn>
                                  </p:par>
                                  <p:par>
                                    <p:cTn id="23" presetID="22" presetClass="entr" presetSubtype="4"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225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4" fill="hold" grpId="0" nodeType="withEffect">
                                      <p:stCondLst>
                                        <p:cond delay="275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 presetClass="entr" presetSubtype="4" fill="hold" grpId="0" nodeType="withEffect">
                                      <p:stCondLst>
                                        <p:cond delay="275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325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350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2" presetClass="entr" presetSubtype="1" fill="hold" nodeType="withEffect">
                                      <p:stCondLst>
                                        <p:cond delay="325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par>
                                    <p:cTn id="54" presetID="22" presetClass="entr" presetSubtype="1" fill="hold" nodeType="withEffect">
                                      <p:stCondLst>
                                        <p:cond delay="350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par>
                                    <p:cTn id="57" presetID="22" presetClass="entr" presetSubtype="1" fill="hold" nodeType="withEffect">
                                      <p:stCondLst>
                                        <p:cond delay="375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500"/>
                                            <p:tgtEl>
                                              <p:spTgt spid="46"/>
                                            </p:tgtEl>
                                          </p:cBhvr>
                                        </p:animEffect>
                                      </p:childTnLst>
                                    </p:cTn>
                                  </p:par>
                                  <p:par>
                                    <p:cTn id="60" presetID="22" presetClass="entr" presetSubtype="1" fill="hold" nodeType="withEffect">
                                      <p:stCondLst>
                                        <p:cond delay="400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0" grpId="0" animBg="1"/>
          <p:bldP spid="11" grpId="0" animBg="1"/>
          <p:bldP spid="20" grpId="0" animBg="1"/>
          <p:bldP spid="21" grpId="0" animBg="1"/>
          <p:bldP spid="30" grpId="0" animBg="1"/>
          <p:bldP spid="31" grpId="0" animBg="1"/>
          <p:bldP spid="35" grpId="0" animBg="1"/>
          <p:bldP spid="36" grpId="0" animBg="1"/>
          <p:bldP spid="15" grpId="0" animBg="1"/>
          <p:bldP spid="15" grpId="1" animBg="1"/>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5622394" y="985840"/>
            <a:ext cx="5321833" cy="5247451"/>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671047" y="985840"/>
            <a:ext cx="1373535" cy="1342093"/>
            <a:chOff x="1255676" y="730291"/>
            <a:chExt cx="1373535" cy="1342093"/>
          </a:xfrm>
        </p:grpSpPr>
        <p:sp>
          <p:nvSpPr>
            <p:cNvPr id="28" name="矩形 27"/>
            <p:cNvSpPr/>
            <p:nvPr/>
          </p:nvSpPr>
          <p:spPr>
            <a:xfrm rot="13500000">
              <a:off x="1255677" y="730290"/>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1800138" y="985840"/>
              <a:ext cx="829073" cy="769441"/>
            </a:xfrm>
            <a:prstGeom prst="rect">
              <a:avLst/>
            </a:prstGeom>
          </p:spPr>
          <p:txBody>
            <a:bodyPr wrap="none">
              <a:spAutoFit/>
            </a:bodyPr>
            <a:lstStyle/>
            <a:p>
              <a:r>
                <a:rPr lang="en-US" altLang="zh-CN" sz="44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4400" dirty="0">
                <a:solidFill>
                  <a:prstClr val="white"/>
                </a:solidFill>
              </a:endParaRPr>
            </a:p>
          </p:txBody>
        </p:sp>
      </p:grpSp>
      <p:pic>
        <p:nvPicPr>
          <p:cNvPr id="2" name="图片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34240" y="292266"/>
            <a:ext cx="2466667" cy="44761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87" y="1250982"/>
            <a:ext cx="4628445" cy="4628445"/>
          </a:xfrm>
          <a:prstGeom prst="ellipse">
            <a:avLst/>
          </a:prstGeom>
          <a:ln>
            <a:noFill/>
          </a:ln>
          <a:effectLst>
            <a:softEdge rad="112500"/>
          </a:effectLst>
        </p:spPr>
      </p:pic>
      <p:sp>
        <p:nvSpPr>
          <p:cNvPr id="20" name="矩形 19"/>
          <p:cNvSpPr/>
          <p:nvPr/>
        </p:nvSpPr>
        <p:spPr>
          <a:xfrm>
            <a:off x="763402" y="2665981"/>
            <a:ext cx="4557713" cy="892552"/>
          </a:xfrm>
          <a:prstGeom prst="rect">
            <a:avLst/>
          </a:prstGeom>
        </p:spPr>
        <p:txBody>
          <a:bodyPr wrap="square">
            <a:spAutoFit/>
          </a:bodyPr>
          <a:lstStyle/>
          <a:p>
            <a:r>
              <a:rPr lang="zh-CN" altLang="en-US" sz="36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丽</a:t>
            </a:r>
            <a:r>
              <a:rPr lang="zh-CN" altLang="en-US" sz="3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晶云平台管理系统</a:t>
            </a:r>
            <a:endParaRPr lang="en-US" altLang="zh-CN" sz="3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endParaRPr>
          </a:p>
          <a:p>
            <a:r>
              <a:rPr lang="en-US" altLang="zh-CN" sz="16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Cloud   Myregent</a:t>
            </a:r>
            <a:r>
              <a:rPr lang="en-US" altLang="zh-CN" sz="1100" b="1"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altLang="zh-CN" sz="11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矩形 4"/>
          <p:cNvSpPr/>
          <p:nvPr/>
        </p:nvSpPr>
        <p:spPr>
          <a:xfrm>
            <a:off x="1" y="3843338"/>
            <a:ext cx="5622394" cy="142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628149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8120557" y="1822334"/>
            <a:ext cx="3066555" cy="1369606"/>
            <a:chOff x="8120556" y="1459078"/>
            <a:chExt cx="3066555" cy="1369606"/>
          </a:xfrm>
        </p:grpSpPr>
        <p:sp>
          <p:nvSpPr>
            <p:cNvPr id="20" name="矩形 19"/>
            <p:cNvSpPr/>
            <p:nvPr/>
          </p:nvSpPr>
          <p:spPr>
            <a:xfrm>
              <a:off x="8548024" y="1766855"/>
              <a:ext cx="2639087" cy="1061829"/>
            </a:xfrm>
            <a:prstGeom prst="rect">
              <a:avLst/>
            </a:prstGeom>
          </p:spPr>
          <p:txBody>
            <a:bodyPr wrap="square">
              <a:spAutoFit/>
            </a:bodyPr>
            <a:lstStyle/>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支持多种移动设备</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通过移动端可获取经营数据分析</a:t>
              </a:r>
              <a:endParaRPr lang="zh-CN" altLang="en-US" sz="1400" b="1" dirty="0">
                <a:solidFill>
                  <a:schemeClr val="tx1">
                    <a:lumMod val="65000"/>
                    <a:lumOff val="35000"/>
                  </a:schemeClr>
                </a:solidFill>
                <a:latin typeface="+mn-ea"/>
                <a:cs typeface="Segoe UI Semilight" panose="020B0402040204020203" pitchFamily="34" charset="0"/>
              </a:endParaRPr>
            </a:p>
          </p:txBody>
        </p:sp>
        <p:sp>
          <p:nvSpPr>
            <p:cNvPr id="21" name="矩形 20"/>
            <p:cNvSpPr/>
            <p:nvPr/>
          </p:nvSpPr>
          <p:spPr>
            <a:xfrm>
              <a:off x="8120556" y="1459078"/>
              <a:ext cx="2066431" cy="369332"/>
            </a:xfrm>
            <a:prstGeom prst="rect">
              <a:avLst/>
            </a:prstGeom>
          </p:spPr>
          <p:txBody>
            <a:bodyPr wrap="square">
              <a:spAutoFit/>
            </a:bodyPr>
            <a:lstStyle/>
            <a:p>
              <a:r>
                <a:rPr lang="zh-CN" altLang="en-US" b="1" dirty="0" smtClean="0">
                  <a:solidFill>
                    <a:srgbClr val="18478F"/>
                  </a:solidFill>
                  <a:latin typeface="+mj-ea"/>
                  <a:ea typeface="+mj-ea"/>
                  <a:cs typeface="Segoe UI Semilight" panose="020B0402040204020203" pitchFamily="34" charset="0"/>
                </a:rPr>
                <a:t>移动数据应用</a:t>
              </a:r>
              <a:endParaRPr lang="zh-CN" altLang="en-US" b="1" dirty="0">
                <a:solidFill>
                  <a:srgbClr val="18478F"/>
                </a:solidFill>
                <a:latin typeface="+mj-ea"/>
                <a:ea typeface="+mj-ea"/>
                <a:cs typeface="Segoe UI Semilight" panose="020B0402040204020203" pitchFamily="34" charset="0"/>
              </a:endParaRPr>
            </a:p>
          </p:txBody>
        </p:sp>
      </p:grpSp>
      <p:grpSp>
        <p:nvGrpSpPr>
          <p:cNvPr id="22" name="组合 21"/>
          <p:cNvGrpSpPr/>
          <p:nvPr/>
        </p:nvGrpSpPr>
        <p:grpSpPr>
          <a:xfrm>
            <a:off x="8548025" y="4391787"/>
            <a:ext cx="2772171" cy="1730110"/>
            <a:chOff x="8262274" y="1421740"/>
            <a:chExt cx="2772171" cy="1730110"/>
          </a:xfrm>
        </p:grpSpPr>
        <p:sp>
          <p:nvSpPr>
            <p:cNvPr id="23" name="矩形 22"/>
            <p:cNvSpPr/>
            <p:nvPr/>
          </p:nvSpPr>
          <p:spPr>
            <a:xfrm>
              <a:off x="8548025" y="1766855"/>
              <a:ext cx="2486420" cy="1384995"/>
            </a:xfrm>
            <a:prstGeom prst="rect">
              <a:avLst/>
            </a:prstGeom>
          </p:spPr>
          <p:txBody>
            <a:bodyPr wrap="square">
              <a:spAutoFit/>
            </a:bodyPr>
            <a:lstStyle/>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支持会员拓展</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个性化积分政策</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提供储值和预付功能</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a:solidFill>
                    <a:schemeClr val="tx1">
                      <a:lumMod val="65000"/>
                      <a:lumOff val="35000"/>
                    </a:schemeClr>
                  </a:solidFill>
                  <a:latin typeface="+mn-ea"/>
                  <a:cs typeface="Segoe UI Semilight" panose="020B0402040204020203" pitchFamily="34" charset="0"/>
                </a:rPr>
                <a:t>灵活</a:t>
              </a:r>
              <a:r>
                <a:rPr lang="zh-CN" altLang="en-US" sz="1400" b="1" dirty="0" smtClean="0">
                  <a:solidFill>
                    <a:schemeClr val="tx1">
                      <a:lumMod val="65000"/>
                      <a:lumOff val="35000"/>
                    </a:schemeClr>
                  </a:solidFill>
                  <a:latin typeface="+mn-ea"/>
                  <a:cs typeface="Segoe UI Semilight" panose="020B0402040204020203" pitchFamily="34" charset="0"/>
                </a:rPr>
                <a:t>的会员价格政策管理</a:t>
              </a:r>
              <a:endParaRPr lang="zh-CN" altLang="en-US" sz="1400" b="1" dirty="0">
                <a:solidFill>
                  <a:schemeClr val="tx1">
                    <a:lumMod val="65000"/>
                    <a:lumOff val="35000"/>
                  </a:schemeClr>
                </a:solidFill>
                <a:latin typeface="+mn-ea"/>
                <a:cs typeface="Segoe UI Semilight" panose="020B0402040204020203" pitchFamily="34" charset="0"/>
              </a:endParaRPr>
            </a:p>
          </p:txBody>
        </p:sp>
        <p:sp>
          <p:nvSpPr>
            <p:cNvPr id="28" name="矩形 27"/>
            <p:cNvSpPr/>
            <p:nvPr/>
          </p:nvSpPr>
          <p:spPr>
            <a:xfrm>
              <a:off x="8262274" y="1421740"/>
              <a:ext cx="1356208" cy="369332"/>
            </a:xfrm>
            <a:prstGeom prst="rect">
              <a:avLst/>
            </a:prstGeom>
          </p:spPr>
          <p:txBody>
            <a:bodyPr wrap="square">
              <a:spAutoFit/>
            </a:bodyPr>
            <a:lstStyle/>
            <a:p>
              <a:r>
                <a:rPr lang="zh-CN" altLang="en-US" b="1" dirty="0" smtClean="0">
                  <a:solidFill>
                    <a:srgbClr val="18478F"/>
                  </a:solidFill>
                  <a:latin typeface="+mj-ea"/>
                  <a:ea typeface="+mj-ea"/>
                  <a:cs typeface="Segoe UI Semilight" panose="020B0402040204020203" pitchFamily="34" charset="0"/>
                </a:rPr>
                <a:t>会员管理</a:t>
              </a:r>
              <a:endParaRPr lang="zh-CN" altLang="en-US" b="1" dirty="0">
                <a:solidFill>
                  <a:srgbClr val="18478F"/>
                </a:solidFill>
                <a:latin typeface="+mj-ea"/>
                <a:ea typeface="+mj-ea"/>
                <a:cs typeface="Segoe UI Semilight" panose="020B0402040204020203" pitchFamily="34" charset="0"/>
              </a:endParaRPr>
            </a:p>
          </p:txBody>
        </p:sp>
      </p:grpSp>
      <p:grpSp>
        <p:nvGrpSpPr>
          <p:cNvPr id="29" name="组合 28"/>
          <p:cNvGrpSpPr/>
          <p:nvPr/>
        </p:nvGrpSpPr>
        <p:grpSpPr>
          <a:xfrm>
            <a:off x="1966791" y="2007000"/>
            <a:ext cx="3280676" cy="1033367"/>
            <a:chOff x="8080889" y="1472152"/>
            <a:chExt cx="3280676" cy="1033367"/>
          </a:xfrm>
        </p:grpSpPr>
        <p:sp>
          <p:nvSpPr>
            <p:cNvPr id="30" name="矩形 29"/>
            <p:cNvSpPr/>
            <p:nvPr/>
          </p:nvSpPr>
          <p:spPr>
            <a:xfrm>
              <a:off x="8548025" y="1766855"/>
              <a:ext cx="2813540" cy="738664"/>
            </a:xfrm>
            <a:prstGeom prst="rect">
              <a:avLst/>
            </a:prstGeom>
          </p:spPr>
          <p:txBody>
            <a:bodyPr wrap="square">
              <a:spAutoFit/>
            </a:bodyPr>
            <a:lstStyle/>
            <a:p>
              <a:pPr marL="285750" indent="-2857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终端存货物流管理</a:t>
              </a:r>
              <a:endParaRPr lang="en-US" altLang="zh-CN" sz="1400" b="1" dirty="0" smtClean="0">
                <a:solidFill>
                  <a:schemeClr val="tx1">
                    <a:lumMod val="65000"/>
                    <a:lumOff val="35000"/>
                  </a:schemeClr>
                </a:solidFill>
                <a:latin typeface="+mn-ea"/>
                <a:cs typeface="Segoe UI Semilight" panose="020B0402040204020203" pitchFamily="34" charset="0"/>
              </a:endParaRPr>
            </a:p>
            <a:p>
              <a:pPr marL="285750" indent="-2857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支持零售业务的多种促销方式</a:t>
              </a:r>
              <a:endParaRPr lang="zh-CN" altLang="en-US" sz="1400" b="1" dirty="0">
                <a:solidFill>
                  <a:schemeClr val="tx1">
                    <a:lumMod val="65000"/>
                    <a:lumOff val="35000"/>
                  </a:schemeClr>
                </a:solidFill>
                <a:latin typeface="+mn-ea"/>
                <a:cs typeface="Segoe UI Semilight" panose="020B0402040204020203" pitchFamily="34" charset="0"/>
              </a:endParaRPr>
            </a:p>
          </p:txBody>
        </p:sp>
        <p:sp>
          <p:nvSpPr>
            <p:cNvPr id="31" name="矩形 30"/>
            <p:cNvSpPr/>
            <p:nvPr/>
          </p:nvSpPr>
          <p:spPr>
            <a:xfrm>
              <a:off x="8080889" y="1472152"/>
              <a:ext cx="2312435" cy="369332"/>
            </a:xfrm>
            <a:prstGeom prst="rect">
              <a:avLst/>
            </a:prstGeom>
          </p:spPr>
          <p:txBody>
            <a:bodyPr wrap="square">
              <a:spAutoFit/>
            </a:bodyPr>
            <a:lstStyle/>
            <a:p>
              <a:r>
                <a:rPr lang="zh-CN" altLang="en-US" b="1" dirty="0" smtClean="0">
                  <a:solidFill>
                    <a:srgbClr val="18478F"/>
                  </a:solidFill>
                  <a:latin typeface="+mn-ea"/>
                  <a:cs typeface="Segoe UI Semilight" panose="020B0402040204020203" pitchFamily="34" charset="0"/>
                </a:rPr>
                <a:t>零售业务管理</a:t>
              </a:r>
              <a:endParaRPr lang="zh-CN" altLang="en-US" b="1" dirty="0">
                <a:solidFill>
                  <a:srgbClr val="18478F"/>
                </a:solidFill>
                <a:latin typeface="+mn-ea"/>
                <a:cs typeface="Segoe UI Semilight" panose="020B0402040204020203" pitchFamily="34" charset="0"/>
              </a:endParaRPr>
            </a:p>
          </p:txBody>
        </p:sp>
      </p:grpSp>
      <p:grpSp>
        <p:nvGrpSpPr>
          <p:cNvPr id="32" name="组合 31"/>
          <p:cNvGrpSpPr/>
          <p:nvPr/>
        </p:nvGrpSpPr>
        <p:grpSpPr>
          <a:xfrm>
            <a:off x="1950598" y="4436071"/>
            <a:ext cx="3294467" cy="1704757"/>
            <a:chOff x="7900660" y="1459078"/>
            <a:chExt cx="3294467" cy="1704757"/>
          </a:xfrm>
        </p:grpSpPr>
        <p:sp>
          <p:nvSpPr>
            <p:cNvPr id="33" name="矩形 32"/>
            <p:cNvSpPr/>
            <p:nvPr/>
          </p:nvSpPr>
          <p:spPr>
            <a:xfrm>
              <a:off x="8242215" y="1778840"/>
              <a:ext cx="2952912" cy="1384995"/>
            </a:xfrm>
            <a:prstGeom prst="rect">
              <a:avLst/>
            </a:prstGeom>
          </p:spPr>
          <p:txBody>
            <a:bodyPr wrap="square">
              <a:spAutoFit/>
            </a:bodyPr>
            <a:lstStyle/>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复合型渠道，多品牌多层级管理</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处理分销的订单和货品分配</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核对渠道应收账款</a:t>
              </a:r>
              <a:endParaRPr lang="en-US" altLang="zh-CN" sz="1400" b="1" dirty="0" smtClean="0">
                <a:solidFill>
                  <a:schemeClr val="tx1">
                    <a:lumMod val="65000"/>
                    <a:lumOff val="35000"/>
                  </a:schemeClr>
                </a:solidFill>
                <a:latin typeface="+mn-ea"/>
                <a:cs typeface="Segoe UI Semilight" panose="020B0402040204020203" pitchFamily="34" charset="0"/>
              </a:endParaRPr>
            </a:p>
            <a:p>
              <a:pPr marL="171450" indent="-171450">
                <a:lnSpc>
                  <a:spcPct val="150000"/>
                </a:lnSpc>
                <a:buFont typeface="Wingdings" pitchFamily="2" charset="2"/>
                <a:buChar char="u"/>
              </a:pPr>
              <a:r>
                <a:rPr lang="zh-CN" altLang="en-US" sz="1400" b="1" dirty="0" smtClean="0">
                  <a:solidFill>
                    <a:schemeClr val="tx1">
                      <a:lumMod val="65000"/>
                      <a:lumOff val="35000"/>
                    </a:schemeClr>
                  </a:solidFill>
                  <a:latin typeface="+mn-ea"/>
                  <a:cs typeface="Segoe UI Semilight" panose="020B0402040204020203" pitchFamily="34" charset="0"/>
                </a:rPr>
                <a:t>管理存货的进出业务</a:t>
              </a:r>
              <a:endParaRPr lang="zh-CN" altLang="en-US" sz="1400" b="1" dirty="0">
                <a:solidFill>
                  <a:schemeClr val="tx1">
                    <a:lumMod val="65000"/>
                    <a:lumOff val="35000"/>
                  </a:schemeClr>
                </a:solidFill>
                <a:latin typeface="+mn-ea"/>
                <a:cs typeface="Segoe UI Semilight" panose="020B0402040204020203" pitchFamily="34" charset="0"/>
              </a:endParaRPr>
            </a:p>
          </p:txBody>
        </p:sp>
        <p:sp>
          <p:nvSpPr>
            <p:cNvPr id="34" name="矩形 33"/>
            <p:cNvSpPr/>
            <p:nvPr/>
          </p:nvSpPr>
          <p:spPr>
            <a:xfrm>
              <a:off x="7900660" y="1459078"/>
              <a:ext cx="3294467" cy="369332"/>
            </a:xfrm>
            <a:prstGeom prst="rect">
              <a:avLst/>
            </a:prstGeom>
          </p:spPr>
          <p:txBody>
            <a:bodyPr wrap="square">
              <a:spAutoFit/>
            </a:bodyPr>
            <a:lstStyle/>
            <a:p>
              <a:r>
                <a:rPr lang="zh-CN" altLang="en-US" b="1" dirty="0" smtClean="0">
                  <a:solidFill>
                    <a:srgbClr val="18478F"/>
                  </a:solidFill>
                  <a:latin typeface="+mn-ea"/>
                  <a:cs typeface="Segoe UI Semilight" panose="020B0402040204020203" pitchFamily="34" charset="0"/>
                </a:rPr>
                <a:t>企业分销渠道管理</a:t>
              </a:r>
              <a:endParaRPr lang="zh-CN" altLang="en-US" b="1" dirty="0">
                <a:solidFill>
                  <a:srgbClr val="18478F"/>
                </a:solidFill>
                <a:latin typeface="+mn-ea"/>
                <a:cs typeface="Segoe UI Semilight" panose="020B0402040204020203" pitchFamily="34" charset="0"/>
              </a:endParaRPr>
            </a:p>
          </p:txBody>
        </p:sp>
      </p:grpSp>
      <p:sp>
        <p:nvSpPr>
          <p:cNvPr id="39" name="矩形 38"/>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矩形 39"/>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组合 40"/>
          <p:cNvGrpSpPr/>
          <p:nvPr/>
        </p:nvGrpSpPr>
        <p:grpSpPr>
          <a:xfrm>
            <a:off x="1935447" y="393961"/>
            <a:ext cx="3705495" cy="767057"/>
            <a:chOff x="330189" y="329522"/>
            <a:chExt cx="3705495" cy="767057"/>
          </a:xfrm>
        </p:grpSpPr>
        <p:sp>
          <p:nvSpPr>
            <p:cNvPr id="42" name="TextBox 62"/>
            <p:cNvSpPr txBox="1"/>
            <p:nvPr/>
          </p:nvSpPr>
          <p:spPr>
            <a:xfrm>
              <a:off x="361533" y="788802"/>
              <a:ext cx="3674151" cy="307777"/>
            </a:xfrm>
            <a:prstGeom prst="rect">
              <a:avLst/>
            </a:prstGeom>
            <a:noFill/>
            <a:effectLst/>
          </p:spPr>
          <p:txBody>
            <a:bodyPr wrap="square" rtlCol="0">
              <a:spAutoFit/>
            </a:bodyPr>
            <a:lstStyle/>
            <a:p>
              <a:r>
                <a:rPr lang="zh-CN" altLang="en-US" sz="1400" b="1" dirty="0" smtClean="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专为中小企业度身定制的云平台管理系统</a:t>
              </a:r>
              <a:r>
                <a:rPr lang="en-US" altLang="zh-CN" sz="1100" dirty="0" smtClean="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a:t>
              </a:r>
              <a:endParaRPr lang="en-US" altLang="zh-CN" sz="11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矩形 42"/>
            <p:cNvSpPr/>
            <p:nvPr/>
          </p:nvSpPr>
          <p:spPr>
            <a:xfrm>
              <a:off x="330189" y="329522"/>
              <a:ext cx="2418688" cy="523220"/>
            </a:xfrm>
            <a:prstGeom prst="rect">
              <a:avLst/>
            </a:prstGeom>
          </p:spPr>
          <p:txBody>
            <a:bodyPr wrap="square">
              <a:spAutoFit/>
            </a:bodyPr>
            <a:lstStyle/>
            <a:p>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丽晶云</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圆角矩形 43"/>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486857" y="399272"/>
            <a:ext cx="652743" cy="584775"/>
          </a:xfrm>
          <a:prstGeom prst="rect">
            <a:avLst/>
          </a:prstGeom>
        </p:spPr>
        <p:txBody>
          <a:bodyPr wrap="none">
            <a:spAutoFit/>
          </a:bodyPr>
          <a:lstStyle/>
          <a:p>
            <a:r>
              <a:rPr lang="en-US" altLang="zh-CN" sz="3200" dirty="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3200" dirty="0">
              <a:solidFill>
                <a:srgbClr val="18478F"/>
              </a:solidFill>
            </a:endParaRPr>
          </a:p>
        </p:txBody>
      </p:sp>
      <p:cxnSp>
        <p:nvCxnSpPr>
          <p:cNvPr id="4" name="直接连接符 3"/>
          <p:cNvCxnSpPr/>
          <p:nvPr/>
        </p:nvCxnSpPr>
        <p:spPr>
          <a:xfrm flipV="1">
            <a:off x="305983" y="3514725"/>
            <a:ext cx="11886017" cy="2857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064" y="1765178"/>
            <a:ext cx="824400" cy="8244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064" y="4348919"/>
            <a:ext cx="824400" cy="8244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141" y="1765178"/>
            <a:ext cx="824400" cy="8244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6141" y="4348919"/>
            <a:ext cx="824400" cy="824400"/>
          </a:xfrm>
          <a:prstGeom prst="rect">
            <a:avLst/>
          </a:prstGeom>
        </p:spPr>
      </p:pic>
    </p:spTree>
    <p:extLst>
      <p:ext uri="{BB962C8B-B14F-4D97-AF65-F5344CB8AC3E}">
        <p14:creationId xmlns:p14="http://schemas.microsoft.com/office/powerpoint/2010/main" val="3016150611"/>
      </p:ext>
    </p:extLst>
  </p:cSld>
  <p:clrMapOvr>
    <a:masterClrMapping/>
  </p:clrMapOvr>
  <mc:AlternateContent xmlns:mc="http://schemas.openxmlformats.org/markup-compatibility/2006" xmlns:p14="http://schemas.microsoft.com/office/powerpoint/2010/main">
    <mc:Choice Requires="p14">
      <p:transition spd="slow" p14:dur="1250" advTm="0">
        <p14:flip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44"/>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39"/>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40"/>
                                        </p:tgtEl>
                                        <p:attrNameLst>
                                          <p:attrName>ppt_x</p:attrName>
                                          <p:attrName>ppt_y</p:attrName>
                                        </p:attrNameLst>
                                      </p:cBhvr>
                                      <p:rCtr x="8880" y="0"/>
                                    </p:animMotion>
                                  </p:childTnLst>
                                </p:cTn>
                              </p:par>
                              <p:par>
                                <p:cTn id="23" presetID="22" presetClass="entr" presetSubtype="8" fill="hold" nodeType="withEffect">
                                  <p:stCondLst>
                                    <p:cond delay="200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1000"/>
                                        <p:tgtEl>
                                          <p:spTgt spid="41"/>
                                        </p:tgtEl>
                                      </p:cBhvr>
                                    </p:animEffect>
                                  </p:childTnLst>
                                </p:cTn>
                              </p:par>
                              <p:par>
                                <p:cTn id="26" presetID="50" presetClass="entr" presetSubtype="0" decel="100000" fill="hold" nodeType="withEffect">
                                  <p:stCondLst>
                                    <p:cond delay="275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3"/>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par>
                                <p:cTn id="31" presetID="50" presetClass="entr" presetSubtype="0" decel="100000" fill="hold" nodeType="withEffect">
                                  <p:stCondLst>
                                    <p:cond delay="275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ppt_w</p:attrName>
                                        </p:attrNameLst>
                                      </p:cBhvr>
                                      <p:tavLst>
                                        <p:tav tm="0">
                                          <p:val>
                                            <p:strVal val="#ppt_w+.3"/>
                                          </p:val>
                                        </p:tav>
                                        <p:tav tm="100000">
                                          <p:val>
                                            <p:strVal val="#ppt_w"/>
                                          </p:val>
                                        </p:tav>
                                      </p:tavLst>
                                    </p:anim>
                                    <p:anim calcmode="lin" valueType="num">
                                      <p:cBhvr>
                                        <p:cTn id="34" dur="1000" fill="hold"/>
                                        <p:tgtEl>
                                          <p:spTgt spid="32"/>
                                        </p:tgtEl>
                                        <p:attrNameLst>
                                          <p:attrName>ppt_h</p:attrName>
                                        </p:attrNameLst>
                                      </p:cBhvr>
                                      <p:tavLst>
                                        <p:tav tm="0">
                                          <p:val>
                                            <p:strVal val="#ppt_h"/>
                                          </p:val>
                                        </p:tav>
                                        <p:tav tm="100000">
                                          <p:val>
                                            <p:strVal val="#ppt_h"/>
                                          </p:val>
                                        </p:tav>
                                      </p:tavLst>
                                    </p:anim>
                                    <p:animEffect transition="in" filter="fade">
                                      <p:cBhvr>
                                        <p:cTn id="35" dur="1000"/>
                                        <p:tgtEl>
                                          <p:spTgt spid="32"/>
                                        </p:tgtEl>
                                      </p:cBhvr>
                                    </p:animEffect>
                                  </p:childTnLst>
                                </p:cTn>
                              </p:par>
                              <p:par>
                                <p:cTn id="36" presetID="50" presetClass="entr" presetSubtype="0" decel="100000" fill="hold" nodeType="withEffect">
                                  <p:stCondLst>
                                    <p:cond delay="275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3"/>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par>
                                <p:cTn id="41" presetID="50" presetClass="entr" presetSubtype="0" decel="100000" fill="hold" nodeType="withEffect">
                                  <p:stCondLst>
                                    <p:cond delay="275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3"/>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4" grpId="0" animBg="1"/>
      <p:bldP spid="44" grpId="1"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2739" y="1981200"/>
            <a:ext cx="5365933" cy="4029392"/>
            <a:chOff x="802737" y="1981200"/>
            <a:chExt cx="5365933" cy="4029392"/>
          </a:xfrm>
        </p:grpSpPr>
        <p:pic>
          <p:nvPicPr>
            <p:cNvPr id="11" name="imac-mockup.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2737" y="1981200"/>
              <a:ext cx="5365933" cy="40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82" y="2080743"/>
              <a:ext cx="4385229" cy="2923486"/>
            </a:xfrm>
            <a:prstGeom prst="rect">
              <a:avLst/>
            </a:prstGeom>
          </p:spPr>
        </p:pic>
      </p:grpSp>
      <p:grpSp>
        <p:nvGrpSpPr>
          <p:cNvPr id="19" name="组合 1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815137" y="1643065"/>
            <a:ext cx="1166051" cy="1200149"/>
            <a:chOff x="7242071" y="1820434"/>
            <a:chExt cx="688368" cy="688368"/>
          </a:xfrm>
        </p:grpSpPr>
        <p:sp>
          <p:nvSpPr>
            <p:cNvPr id="20" name="椭圆 19"/>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7286625" y="1866019"/>
              <a:ext cx="608738" cy="608738"/>
            </a:xfrm>
            <a:prstGeom prst="ellipse">
              <a:avLst/>
            </a:prstGeom>
            <a:solidFill>
              <a:srgbClr val="18478F"/>
            </a:solidFill>
            <a:ln w="28575">
              <a:noFill/>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815137" y="3357563"/>
            <a:ext cx="1166051" cy="1100137"/>
            <a:chOff x="7242071" y="3488471"/>
            <a:chExt cx="688368" cy="688368"/>
          </a:xfrm>
        </p:grpSpPr>
        <p:sp>
          <p:nvSpPr>
            <p:cNvPr id="23" name="椭圆 22"/>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7286625" y="3534056"/>
              <a:ext cx="608738" cy="608738"/>
            </a:xfrm>
            <a:prstGeom prst="ellipse">
              <a:avLst/>
            </a:prstGeom>
            <a:solidFill>
              <a:srgbClr val="18478F"/>
            </a:solidFill>
            <a:ln w="28575">
              <a:noFill/>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6815137" y="4900614"/>
            <a:ext cx="1166051" cy="1109979"/>
            <a:chOff x="7242071" y="5103361"/>
            <a:chExt cx="688368" cy="688368"/>
          </a:xfrm>
        </p:grpSpPr>
        <p:sp>
          <p:nvSpPr>
            <p:cNvPr id="30" name="椭圆 29"/>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7286625" y="5148946"/>
              <a:ext cx="608738" cy="608738"/>
            </a:xfrm>
            <a:prstGeom prst="ellipse">
              <a:avLst/>
            </a:prstGeom>
            <a:solidFill>
              <a:srgbClr val="18478F"/>
            </a:solidFill>
            <a:ln w="28575">
              <a:noFill/>
            </a:ln>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8089771" y="5253811"/>
            <a:ext cx="2854851" cy="374010"/>
            <a:chOff x="8548025" y="1669844"/>
            <a:chExt cx="2854850" cy="374010"/>
          </a:xfrm>
        </p:grpSpPr>
        <p:sp>
          <p:nvSpPr>
            <p:cNvPr id="36" name="矩形 35"/>
            <p:cNvSpPr/>
            <p:nvPr/>
          </p:nvSpPr>
          <p:spPr>
            <a:xfrm>
              <a:off x="8548025" y="1766855"/>
              <a:ext cx="2854850" cy="276999"/>
            </a:xfrm>
            <a:prstGeom prst="rect">
              <a:avLst/>
            </a:prstGeom>
          </p:spPr>
          <p:txBody>
            <a:bodyPr wrap="square">
              <a:spAutoFit/>
            </a:bodyPr>
            <a:lstStyle/>
            <a:p>
              <a:endParaRPr lang="zh-CN" altLang="en-US" sz="1200" dirty="0">
                <a:solidFill>
                  <a:schemeClr val="tx1">
                    <a:lumMod val="65000"/>
                    <a:lumOff val="35000"/>
                  </a:schemeClr>
                </a:solidFill>
                <a:latin typeface="Segoe UI Semilight" panose="020B0402040204020203" pitchFamily="34" charset="0"/>
                <a:ea typeface="Dotum" panose="020B0600000101010101" pitchFamily="34" charset="-127"/>
                <a:cs typeface="Segoe UI Semilight" panose="020B0402040204020203" pitchFamily="34" charset="0"/>
              </a:endParaRPr>
            </a:p>
          </p:txBody>
        </p:sp>
        <p:sp>
          <p:nvSpPr>
            <p:cNvPr id="37" name="矩形 36"/>
            <p:cNvSpPr/>
            <p:nvPr/>
          </p:nvSpPr>
          <p:spPr>
            <a:xfrm>
              <a:off x="8763598" y="1669844"/>
              <a:ext cx="2517558" cy="369332"/>
            </a:xfrm>
            <a:prstGeom prst="rect">
              <a:avLst/>
            </a:prstGeom>
          </p:spPr>
          <p:txBody>
            <a:bodyPr wrap="square">
              <a:spAutoFit/>
            </a:bodyPr>
            <a:lstStyle/>
            <a:p>
              <a:pPr marL="285750" indent="-285750">
                <a:buFont typeface="Wingdings" pitchFamily="2" charset="2"/>
                <a:buChar char="u"/>
              </a:pPr>
              <a:r>
                <a:rPr lang="zh-CN" altLang="en-US" b="1" dirty="0" smtClean="0">
                  <a:solidFill>
                    <a:srgbClr val="18478F"/>
                  </a:solidFill>
                  <a:latin typeface="+mn-ea"/>
                  <a:cs typeface="Segoe UI Semilight" panose="020B0402040204020203" pitchFamily="34" charset="0"/>
                </a:rPr>
                <a:t>专门的</a:t>
              </a:r>
              <a:r>
                <a:rPr lang="en-US" altLang="zh-CN" b="1" dirty="0" smtClean="0">
                  <a:solidFill>
                    <a:srgbClr val="18478F"/>
                  </a:solidFill>
                  <a:latin typeface="+mn-ea"/>
                  <a:cs typeface="Segoe UI Semilight" panose="020B0402040204020203" pitchFamily="34" charset="0"/>
                </a:rPr>
                <a:t>IT</a:t>
              </a:r>
              <a:r>
                <a:rPr lang="zh-CN" altLang="en-US" b="1" dirty="0" smtClean="0">
                  <a:solidFill>
                    <a:srgbClr val="18478F"/>
                  </a:solidFill>
                  <a:latin typeface="+mn-ea"/>
                  <a:cs typeface="Segoe UI Semilight" panose="020B0402040204020203" pitchFamily="34" charset="0"/>
                </a:rPr>
                <a:t>维护人员</a:t>
              </a:r>
              <a:endParaRPr lang="zh-CN" altLang="en-US" b="1" dirty="0">
                <a:solidFill>
                  <a:srgbClr val="18478F"/>
                </a:solidFill>
                <a:latin typeface="+mn-ea"/>
                <a:cs typeface="Segoe UI Semilight" panose="020B0402040204020203" pitchFamily="34" charset="0"/>
              </a:endParaRPr>
            </a:p>
          </p:txBody>
        </p:sp>
      </p:grpSp>
      <p:grpSp>
        <p:nvGrpSpPr>
          <p:cNvPr id="41" name="组合 40"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10289267" y="2639047"/>
            <a:ext cx="719893" cy="672276"/>
            <a:chOff x="5287964" y="2994026"/>
            <a:chExt cx="879475" cy="876300"/>
          </a:xfrm>
          <a:solidFill>
            <a:schemeClr val="bg1"/>
          </a:solidFill>
        </p:grpSpPr>
        <p:sp>
          <p:nvSpPr>
            <p:cNvPr id="42"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矩形 53"/>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矩形 57"/>
          <p:cNvSpPr/>
          <p:nvPr/>
        </p:nvSpPr>
        <p:spPr>
          <a:xfrm>
            <a:off x="1935447" y="393962"/>
            <a:ext cx="3622392" cy="461665"/>
          </a:xfrm>
          <a:prstGeom prst="rect">
            <a:avLst/>
          </a:prstGeom>
        </p:spPr>
        <p:txBody>
          <a:bodyPr wrap="square">
            <a:spAutoFit/>
          </a:bodyPr>
          <a:lstStyle/>
          <a:p>
            <a:r>
              <a:rPr lang="zh-CN" altLang="en-US" sz="24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传统</a:t>
            </a:r>
            <a:r>
              <a:rPr lang="en-US" altLang="zh-CN" sz="24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ERP</a:t>
            </a:r>
            <a:r>
              <a:rPr lang="zh-CN" altLang="en-US" sz="2400" b="1" dirty="0">
                <a:solidFill>
                  <a:srgbClr val="18478F"/>
                </a:solidFill>
                <a:latin typeface="Open Sans" panose="020B0606030504020204" pitchFamily="34" charset="0"/>
                <a:ea typeface="Open Sans" panose="020B0606030504020204" pitchFamily="34" charset="0"/>
                <a:cs typeface="Open Sans" panose="020B0606030504020204" pitchFamily="34" charset="0"/>
              </a:rPr>
              <a:t>管理系统</a:t>
            </a:r>
            <a:endParaRPr lang="en-US" altLang="zh-CN" sz="24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圆角矩形 58"/>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59"/>
          <p:cNvSpPr/>
          <p:nvPr/>
        </p:nvSpPr>
        <p:spPr>
          <a:xfrm>
            <a:off x="486857" y="399272"/>
            <a:ext cx="652743" cy="584775"/>
          </a:xfrm>
          <a:prstGeom prst="rect">
            <a:avLst/>
          </a:prstGeom>
        </p:spPr>
        <p:txBody>
          <a:bodyPr wrap="none">
            <a:spAutoFit/>
          </a:bodyPr>
          <a:lstStyle/>
          <a:p>
            <a:r>
              <a:rPr lang="en-US" altLang="zh-CN" sz="3200" dirty="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3200" dirty="0">
              <a:solidFill>
                <a:srgbClr val="18478F"/>
              </a:solidFill>
            </a:endParaRPr>
          </a:p>
        </p:txBody>
      </p:sp>
      <p:sp>
        <p:nvSpPr>
          <p:cNvPr id="61" name="Freeform 13"/>
          <p:cNvSpPr>
            <a:spLocks noEditPoints="1"/>
          </p:cNvSpPr>
          <p:nvPr/>
        </p:nvSpPr>
        <p:spPr bwMode="auto">
          <a:xfrm>
            <a:off x="7196363" y="1880914"/>
            <a:ext cx="434667" cy="74456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2" name="组合 61"/>
          <p:cNvGrpSpPr/>
          <p:nvPr/>
        </p:nvGrpSpPr>
        <p:grpSpPr>
          <a:xfrm>
            <a:off x="7138917" y="3643114"/>
            <a:ext cx="534547" cy="529035"/>
            <a:chOff x="6967126" y="4092464"/>
            <a:chExt cx="453105" cy="448433"/>
          </a:xfrm>
          <a:solidFill>
            <a:schemeClr val="bg1"/>
          </a:solidFill>
        </p:grpSpPr>
        <p:sp>
          <p:nvSpPr>
            <p:cNvPr id="63"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6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grpSp>
      <p:grpSp>
        <p:nvGrpSpPr>
          <p:cNvPr id="65" name="组合 64"/>
          <p:cNvGrpSpPr/>
          <p:nvPr/>
        </p:nvGrpSpPr>
        <p:grpSpPr>
          <a:xfrm>
            <a:off x="7106428" y="5175042"/>
            <a:ext cx="583473" cy="561118"/>
            <a:chOff x="2607983" y="4241292"/>
            <a:chExt cx="490600" cy="471805"/>
          </a:xfrm>
          <a:effectLst/>
        </p:grpSpPr>
        <p:sp>
          <p:nvSpPr>
            <p:cNvPr id="66"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7"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70" name="组合 69"/>
          <p:cNvGrpSpPr/>
          <p:nvPr/>
        </p:nvGrpSpPr>
        <p:grpSpPr>
          <a:xfrm>
            <a:off x="7756347" y="1327089"/>
            <a:ext cx="2256235" cy="597267"/>
            <a:chOff x="146613" y="93356"/>
            <a:chExt cx="2256235" cy="597267"/>
          </a:xfrm>
          <a:noFill/>
        </p:grpSpPr>
        <p:sp>
          <p:nvSpPr>
            <p:cNvPr id="71" name="矩形 70"/>
            <p:cNvSpPr/>
            <p:nvPr/>
          </p:nvSpPr>
          <p:spPr>
            <a:xfrm>
              <a:off x="587028" y="93356"/>
              <a:ext cx="1815820" cy="553825"/>
            </a:xfrm>
            <a:prstGeom prst="rect">
              <a:avLst/>
            </a:prstGeom>
            <a:grpFill/>
            <a:ln>
              <a:noFill/>
            </a:ln>
          </p:spPr>
          <p:style>
            <a:lnRef idx="2">
              <a:schemeClr val="accent1"/>
            </a:lnRef>
            <a:fillRef idx="1">
              <a:schemeClr val="lt1"/>
            </a:fillRef>
            <a:effectRef idx="0">
              <a:schemeClr val="accent1"/>
            </a:effectRef>
            <a:fontRef idx="minor">
              <a:schemeClr val="dk1"/>
            </a:fontRef>
          </p:style>
        </p:sp>
        <p:sp>
          <p:nvSpPr>
            <p:cNvPr id="72" name="矩形 71"/>
            <p:cNvSpPr/>
            <p:nvPr/>
          </p:nvSpPr>
          <p:spPr>
            <a:xfrm>
              <a:off x="146613" y="136798"/>
              <a:ext cx="2256235" cy="55382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285750" lvl="0" indent="-285750" algn="r" defTabSz="800100" rtl="0">
                <a:lnSpc>
                  <a:spcPct val="90000"/>
                </a:lnSpc>
                <a:spcBef>
                  <a:spcPct val="0"/>
                </a:spcBef>
                <a:spcAft>
                  <a:spcPct val="35000"/>
                </a:spcAft>
                <a:buFont typeface="Wingdings" pitchFamily="2" charset="2"/>
                <a:buChar char="u"/>
              </a:pPr>
              <a:r>
                <a:rPr lang="en-US" sz="1800" b="1" kern="1200" dirty="0" smtClean="0">
                  <a:solidFill>
                    <a:srgbClr val="18478F"/>
                  </a:solidFill>
                </a:rPr>
                <a:t>ERP</a:t>
              </a:r>
              <a:r>
                <a:rPr lang="zh-CN" sz="1800" b="1" kern="1200" dirty="0" smtClean="0">
                  <a:solidFill>
                    <a:srgbClr val="18478F"/>
                  </a:solidFill>
                </a:rPr>
                <a:t>系统费用</a:t>
              </a:r>
              <a:endParaRPr lang="zh-CN" sz="1800" b="1" kern="1200" dirty="0">
                <a:solidFill>
                  <a:srgbClr val="18478F"/>
                </a:solidFill>
              </a:endParaRPr>
            </a:p>
          </p:txBody>
        </p:sp>
      </p:grpSp>
      <p:sp>
        <p:nvSpPr>
          <p:cNvPr id="73" name="矩形 72"/>
          <p:cNvSpPr/>
          <p:nvPr/>
        </p:nvSpPr>
        <p:spPr>
          <a:xfrm>
            <a:off x="7882865" y="1704287"/>
            <a:ext cx="2256235" cy="553825"/>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285750" lvl="0" indent="-285750" algn="r" defTabSz="800100" rtl="0">
              <a:lnSpc>
                <a:spcPct val="90000"/>
              </a:lnSpc>
              <a:spcBef>
                <a:spcPct val="0"/>
              </a:spcBef>
              <a:spcAft>
                <a:spcPct val="35000"/>
              </a:spcAft>
              <a:buFont typeface="Wingdings" pitchFamily="2" charset="2"/>
              <a:buChar char="u"/>
            </a:pPr>
            <a:r>
              <a:rPr lang="zh-CN" altLang="en-US" b="1" dirty="0" smtClean="0">
                <a:solidFill>
                  <a:srgbClr val="18478F"/>
                </a:solidFill>
              </a:rPr>
              <a:t>安全防护系统</a:t>
            </a:r>
            <a:endParaRPr lang="zh-CN" sz="1800" b="1" kern="1200" dirty="0">
              <a:solidFill>
                <a:srgbClr val="18478F"/>
              </a:solidFill>
            </a:endParaRPr>
          </a:p>
        </p:txBody>
      </p:sp>
      <p:sp>
        <p:nvSpPr>
          <p:cNvPr id="74" name="矩形 73"/>
          <p:cNvSpPr/>
          <p:nvPr/>
        </p:nvSpPr>
        <p:spPr>
          <a:xfrm>
            <a:off x="8391656" y="2092105"/>
            <a:ext cx="2256235" cy="553825"/>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285750" lvl="0" indent="-285750" defTabSz="800100" rtl="0">
              <a:lnSpc>
                <a:spcPct val="90000"/>
              </a:lnSpc>
              <a:spcBef>
                <a:spcPct val="0"/>
              </a:spcBef>
              <a:spcAft>
                <a:spcPct val="35000"/>
              </a:spcAft>
              <a:buFont typeface="Wingdings" pitchFamily="2" charset="2"/>
              <a:buChar char="u"/>
            </a:pPr>
            <a:r>
              <a:rPr lang="zh-CN" altLang="en-US" b="1" dirty="0" smtClean="0">
                <a:solidFill>
                  <a:srgbClr val="18478F"/>
                </a:solidFill>
              </a:rPr>
              <a:t>数据库系统</a:t>
            </a:r>
            <a:endParaRPr lang="zh-CN" sz="1800" b="1" kern="1200" dirty="0">
              <a:solidFill>
                <a:srgbClr val="18478F"/>
              </a:solidFill>
            </a:endParaRPr>
          </a:p>
        </p:txBody>
      </p:sp>
      <p:sp>
        <p:nvSpPr>
          <p:cNvPr id="75" name="矩形 74"/>
          <p:cNvSpPr/>
          <p:nvPr/>
        </p:nvSpPr>
        <p:spPr>
          <a:xfrm>
            <a:off x="8404832" y="2469682"/>
            <a:ext cx="2256235" cy="553825"/>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285750" lvl="0" indent="-285750" defTabSz="800100" rtl="0">
              <a:lnSpc>
                <a:spcPct val="90000"/>
              </a:lnSpc>
              <a:spcBef>
                <a:spcPct val="0"/>
              </a:spcBef>
              <a:spcAft>
                <a:spcPct val="35000"/>
              </a:spcAft>
              <a:buFont typeface="Wingdings" pitchFamily="2" charset="2"/>
              <a:buChar char="u"/>
            </a:pPr>
            <a:r>
              <a:rPr lang="zh-CN" altLang="en-US" b="1" dirty="0" smtClean="0">
                <a:solidFill>
                  <a:srgbClr val="18478F"/>
                </a:solidFill>
              </a:rPr>
              <a:t>服务器系统</a:t>
            </a:r>
            <a:endParaRPr lang="zh-CN" sz="1800" b="1" kern="1200" dirty="0">
              <a:solidFill>
                <a:srgbClr val="18478F"/>
              </a:solidFill>
            </a:endParaRPr>
          </a:p>
        </p:txBody>
      </p:sp>
      <p:sp>
        <p:nvSpPr>
          <p:cNvPr id="4" name="右大括号 3"/>
          <p:cNvSpPr/>
          <p:nvPr/>
        </p:nvSpPr>
        <p:spPr>
          <a:xfrm>
            <a:off x="10452997" y="1370529"/>
            <a:ext cx="320964" cy="1607092"/>
          </a:xfrm>
          <a:prstGeom prst="righ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b="1" dirty="0"/>
          </a:p>
        </p:txBody>
      </p:sp>
      <p:sp>
        <p:nvSpPr>
          <p:cNvPr id="5" name="TextBox 4"/>
          <p:cNvSpPr txBox="1"/>
          <p:nvPr/>
        </p:nvSpPr>
        <p:spPr>
          <a:xfrm>
            <a:off x="10941589" y="1491746"/>
            <a:ext cx="615553" cy="1502782"/>
          </a:xfrm>
          <a:prstGeom prst="rect">
            <a:avLst/>
          </a:prstGeom>
          <a:noFill/>
        </p:spPr>
        <p:txBody>
          <a:bodyPr vert="eaVert" wrap="square" rtlCol="0">
            <a:spAutoFit/>
          </a:bodyPr>
          <a:lstStyle/>
          <a:p>
            <a:r>
              <a:rPr lang="zh-CN" altLang="en-US" sz="2800" b="1" dirty="0">
                <a:solidFill>
                  <a:srgbClr val="FF0000"/>
                </a:solidFill>
              </a:rPr>
              <a:t>高额</a:t>
            </a:r>
            <a:r>
              <a:rPr lang="zh-CN" altLang="en-US" sz="2800" b="1" dirty="0" smtClean="0">
                <a:solidFill>
                  <a:srgbClr val="FF0000"/>
                </a:solidFill>
              </a:rPr>
              <a:t>投入</a:t>
            </a:r>
            <a:endParaRPr lang="zh-CN" altLang="en-US" sz="2800" b="1" dirty="0">
              <a:solidFill>
                <a:srgbClr val="FF0000"/>
              </a:solidFill>
            </a:endParaRPr>
          </a:p>
        </p:txBody>
      </p:sp>
      <p:sp>
        <p:nvSpPr>
          <p:cNvPr id="76" name="矩形 75"/>
          <p:cNvSpPr/>
          <p:nvPr/>
        </p:nvSpPr>
        <p:spPr>
          <a:xfrm>
            <a:off x="8391656" y="3638719"/>
            <a:ext cx="2322683" cy="752597"/>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marL="285750" lvl="0" indent="-285750" defTabSz="800100" rtl="0">
              <a:lnSpc>
                <a:spcPct val="90000"/>
              </a:lnSpc>
              <a:spcBef>
                <a:spcPct val="0"/>
              </a:spcBef>
              <a:spcAft>
                <a:spcPct val="35000"/>
              </a:spcAft>
              <a:buFont typeface="Wingdings" pitchFamily="2" charset="2"/>
              <a:buChar char="u"/>
            </a:pPr>
            <a:r>
              <a:rPr lang="zh-CN" altLang="en-US" sz="1800" b="1" kern="1200" dirty="0" smtClean="0">
                <a:solidFill>
                  <a:srgbClr val="18478F"/>
                </a:solidFill>
              </a:rPr>
              <a:t>专业的网络设备</a:t>
            </a:r>
            <a:endParaRPr lang="en-US" altLang="zh-CN" sz="1800" b="1" kern="1200" dirty="0" smtClean="0">
              <a:solidFill>
                <a:srgbClr val="18478F"/>
              </a:solidFill>
            </a:endParaRPr>
          </a:p>
          <a:p>
            <a:pPr marL="285750" lvl="0" indent="-285750" defTabSz="800100" rtl="0">
              <a:lnSpc>
                <a:spcPct val="90000"/>
              </a:lnSpc>
              <a:spcBef>
                <a:spcPct val="0"/>
              </a:spcBef>
              <a:spcAft>
                <a:spcPct val="35000"/>
              </a:spcAft>
              <a:buFont typeface="Wingdings" pitchFamily="2" charset="2"/>
              <a:buChar char="u"/>
            </a:pPr>
            <a:r>
              <a:rPr lang="zh-CN" altLang="en-US" b="1" dirty="0" smtClean="0">
                <a:solidFill>
                  <a:srgbClr val="18478F"/>
                </a:solidFill>
              </a:rPr>
              <a:t>专业服务器</a:t>
            </a:r>
            <a:endParaRPr lang="zh-CN" sz="1800" b="1" kern="1200" dirty="0">
              <a:solidFill>
                <a:srgbClr val="18478F"/>
              </a:solidFill>
            </a:endParaRPr>
          </a:p>
        </p:txBody>
      </p:sp>
      <p:sp>
        <p:nvSpPr>
          <p:cNvPr id="77" name="右大括号 76"/>
          <p:cNvSpPr/>
          <p:nvPr/>
        </p:nvSpPr>
        <p:spPr>
          <a:xfrm>
            <a:off x="10498747" y="3542488"/>
            <a:ext cx="320964" cy="945061"/>
          </a:xfrm>
          <a:prstGeom prst="righ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b="1" dirty="0"/>
          </a:p>
        </p:txBody>
      </p:sp>
      <p:sp>
        <p:nvSpPr>
          <p:cNvPr id="78" name="TextBox 77"/>
          <p:cNvSpPr txBox="1"/>
          <p:nvPr/>
        </p:nvSpPr>
        <p:spPr>
          <a:xfrm>
            <a:off x="10925593" y="3244505"/>
            <a:ext cx="615553" cy="1502782"/>
          </a:xfrm>
          <a:prstGeom prst="rect">
            <a:avLst/>
          </a:prstGeom>
          <a:noFill/>
        </p:spPr>
        <p:txBody>
          <a:bodyPr vert="eaVert" wrap="square" rtlCol="0">
            <a:spAutoFit/>
          </a:bodyPr>
          <a:lstStyle/>
          <a:p>
            <a:r>
              <a:rPr lang="zh-CN" altLang="en-US" sz="2800" b="1" dirty="0" smtClean="0">
                <a:solidFill>
                  <a:srgbClr val="18478F"/>
                </a:solidFill>
              </a:rPr>
              <a:t>硬件投入</a:t>
            </a:r>
            <a:endParaRPr lang="zh-CN" altLang="en-US" sz="2800" b="1" dirty="0">
              <a:solidFill>
                <a:srgbClr val="18478F"/>
              </a:solidFill>
            </a:endParaRPr>
          </a:p>
        </p:txBody>
      </p:sp>
    </p:spTree>
    <p:extLst>
      <p:ext uri="{BB962C8B-B14F-4D97-AF65-F5344CB8AC3E}">
        <p14:creationId xmlns:p14="http://schemas.microsoft.com/office/powerpoint/2010/main" val="4485227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75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17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7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225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10" presetClass="entr" presetSubtype="0" fill="hold" grpId="0" nodeType="withEffect">
                                      <p:stCondLst>
                                        <p:cond delay="225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63" presetClass="path" presetSubtype="0" accel="50000" decel="50000" fill="hold" grpId="1" nodeType="withEffect">
                                      <p:stCondLst>
                                        <p:cond delay="0"/>
                                      </p:stCondLst>
                                      <p:childTnLst>
                                        <p:animMotion origin="layout" path="M -0.16667 -1.85185E-6 L -2.5E-6 -1.85185E-6 " pathEditMode="relative" rAng="0" ptsTypes="AA">
                                          <p:cBhvr>
                                            <p:cTn id="35" dur="2000" fill="hold"/>
                                            <p:tgtEl>
                                              <p:spTgt spid="59"/>
                                            </p:tgtEl>
                                            <p:attrNameLst>
                                              <p:attrName>ppt_x</p:attrName>
                                              <p:attrName>ppt_y</p:attrName>
                                            </p:attrNameLst>
                                          </p:cBhvr>
                                          <p:rCtr x="8880" y="0"/>
                                        </p:animMotion>
                                      </p:childTnLst>
                                    </p:cTn>
                                  </p:par>
                                  <p:par>
                                    <p:cTn id="36" presetID="10" presetClass="entr" presetSubtype="0" fill="hold" grpId="0" nodeType="withEffect">
                                      <p:stCondLst>
                                        <p:cond delay="50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63" presetClass="path" presetSubtype="0" accel="50000" decel="50000" fill="hold" grpId="1" nodeType="withEffect">
                                      <p:stCondLst>
                                        <p:cond delay="500"/>
                                      </p:stCondLst>
                                      <p:childTnLst>
                                        <p:animMotion origin="layout" path="M -0.16667 -1.85185E-6 L -2.5E-6 -1.85185E-6 " pathEditMode="relative" rAng="0" ptsTypes="AA">
                                          <p:cBhvr>
                                            <p:cTn id="40" dur="2000" fill="hold"/>
                                            <p:tgtEl>
                                              <p:spTgt spid="54"/>
                                            </p:tgtEl>
                                            <p:attrNameLst>
                                              <p:attrName>ppt_x</p:attrName>
                                              <p:attrName>ppt_y</p:attrName>
                                            </p:attrNameLst>
                                          </p:cBhvr>
                                          <p:rCtr x="8880" y="0"/>
                                        </p:animMotion>
                                      </p:childTnLst>
                                    </p:cTn>
                                  </p:par>
                                  <p:par>
                                    <p:cTn id="41" presetID="10" presetClass="entr" presetSubtype="0" fill="hold" grpId="0" nodeType="withEffect">
                                      <p:stCondLst>
                                        <p:cond delay="75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63" presetClass="path" presetSubtype="0" accel="50000" decel="50000" fill="hold" grpId="1" nodeType="withEffect">
                                      <p:stCondLst>
                                        <p:cond delay="750"/>
                                      </p:stCondLst>
                                      <p:childTnLst>
                                        <p:animMotion origin="layout" path="M -0.16667 -1.85185E-6 L -2.5E-6 -1.85185E-6 " pathEditMode="relative" rAng="0" ptsTypes="AA">
                                          <p:cBhvr>
                                            <p:cTn id="45" dur="2000" fill="hold"/>
                                            <p:tgtEl>
                                              <p:spTgt spid="55"/>
                                            </p:tgtEl>
                                            <p:attrNameLst>
                                              <p:attrName>ppt_x</p:attrName>
                                              <p:attrName>ppt_y</p:attrName>
                                            </p:attrNameLst>
                                          </p:cBhvr>
                                          <p:rCtr x="8880" y="0"/>
                                        </p:animMotion>
                                      </p:childTnLst>
                                    </p:cTn>
                                  </p:par>
                                  <p:par>
                                    <p:cTn id="46" presetID="2" presetClass="entr" presetSubtype="8" fill="hold" nodeType="withEffect" p14:presetBounceEnd="60000">
                                      <p:stCondLst>
                                        <p:cond delay="2000"/>
                                      </p:stCondLst>
                                      <p:childTnLst>
                                        <p:set>
                                          <p:cBhvr>
                                            <p:cTn id="47" dur="1" fill="hold">
                                              <p:stCondLst>
                                                <p:cond delay="0"/>
                                              </p:stCondLst>
                                            </p:cTn>
                                            <p:tgtEl>
                                              <p:spTgt spid="3"/>
                                            </p:tgtEl>
                                            <p:attrNameLst>
                                              <p:attrName>style.visibility</p:attrName>
                                            </p:attrNameLst>
                                          </p:cBhvr>
                                          <p:to>
                                            <p:strVal val="visible"/>
                                          </p:to>
                                        </p:set>
                                        <p:anim calcmode="lin" valueType="num" p14:bounceEnd="60000">
                                          <p:cBhvr additive="base">
                                            <p:cTn id="48"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49" dur="1000" fill="hold"/>
                                            <p:tgtEl>
                                              <p:spTgt spid="3"/>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30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30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nodeType="withEffect">
                                      <p:stCondLst>
                                        <p:cond delay="30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childTnLst>
                              </p:cTn>
                            </p:par>
                            <p:par>
                              <p:cTn id="81" fill="hold">
                                <p:stCondLst>
                                  <p:cond delay="5500"/>
                                </p:stCondLst>
                                <p:childTnLst>
                                  <p:par>
                                    <p:cTn id="82" presetID="2" presetClass="entr" presetSubtype="4"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childTnLst>
                              </p:cTn>
                            </p:par>
                            <p:par>
                              <p:cTn id="86" fill="hold">
                                <p:stCondLst>
                                  <p:cond delay="6000"/>
                                </p:stCondLst>
                                <p:childTnLst>
                                  <p:par>
                                    <p:cTn id="87" presetID="2" presetClass="entr" presetSubtype="4" fill="hold" grpId="0"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1000" fill="hold"/>
                                            <p:tgtEl>
                                              <p:spTgt spid="5"/>
                                            </p:tgtEl>
                                            <p:attrNameLst>
                                              <p:attrName>ppt_x</p:attrName>
                                            </p:attrNameLst>
                                          </p:cBhvr>
                                          <p:tavLst>
                                            <p:tav tm="0">
                                              <p:val>
                                                <p:strVal val="#ppt_x"/>
                                              </p:val>
                                            </p:tav>
                                            <p:tav tm="100000">
                                              <p:val>
                                                <p:strVal val="#ppt_x"/>
                                              </p:val>
                                            </p:tav>
                                          </p:tavLst>
                                        </p:anim>
                                        <p:anim calcmode="lin" valueType="num">
                                          <p:cBhvr additive="base">
                                            <p:cTn id="90" dur="1000" fill="hold"/>
                                            <p:tgtEl>
                                              <p:spTgt spid="5"/>
                                            </p:tgtEl>
                                            <p:attrNameLst>
                                              <p:attrName>ppt_y</p:attrName>
                                            </p:attrNameLst>
                                          </p:cBhvr>
                                          <p:tavLst>
                                            <p:tav tm="0">
                                              <p:val>
                                                <p:strVal val="1+#ppt_h/2"/>
                                              </p:val>
                                            </p:tav>
                                            <p:tav tm="100000">
                                              <p:val>
                                                <p:strVal val="#ppt_y"/>
                                              </p:val>
                                            </p:tav>
                                          </p:tavLst>
                                        </p:anim>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par>
                              <p:cTn id="95" fill="hold">
                                <p:stCondLst>
                                  <p:cond delay="7500"/>
                                </p:stCondLst>
                                <p:childTnLst>
                                  <p:par>
                                    <p:cTn id="96" presetID="2" presetClass="entr" presetSubtype="4"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ppt_x"/>
                                              </p:val>
                                            </p:tav>
                                            <p:tav tm="100000">
                                              <p:val>
                                                <p:strVal val="#ppt_x"/>
                                              </p:val>
                                            </p:tav>
                                          </p:tavLst>
                                        </p:anim>
                                        <p:anim calcmode="lin" valueType="num">
                                          <p:cBhvr additive="base">
                                            <p:cTn id="99" dur="500" fill="hold"/>
                                            <p:tgtEl>
                                              <p:spTgt spid="77"/>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2" presetClass="entr" presetSubtype="4"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1000" fill="hold"/>
                                            <p:tgtEl>
                                              <p:spTgt spid="78"/>
                                            </p:tgtEl>
                                            <p:attrNameLst>
                                              <p:attrName>ppt_x</p:attrName>
                                            </p:attrNameLst>
                                          </p:cBhvr>
                                          <p:tavLst>
                                            <p:tav tm="0">
                                              <p:val>
                                                <p:strVal val="#ppt_x"/>
                                              </p:val>
                                            </p:tav>
                                            <p:tav tm="100000">
                                              <p:val>
                                                <p:strVal val="#ppt_x"/>
                                              </p:val>
                                            </p:tav>
                                          </p:tavLst>
                                        </p:anim>
                                        <p:anim calcmode="lin" valueType="num">
                                          <p:cBhvr additive="base">
                                            <p:cTn id="104" dur="1000" fill="hold"/>
                                            <p:tgtEl>
                                              <p:spTgt spid="7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2" presetClass="entr" presetSubtype="4"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ppt_x"/>
                                              </p:val>
                                            </p:tav>
                                            <p:tav tm="100000">
                                              <p:val>
                                                <p:strVal val="#ppt_x"/>
                                              </p:val>
                                            </p:tav>
                                          </p:tavLst>
                                        </p:anim>
                                        <p:anim calcmode="lin" valueType="num">
                                          <p:cBhvr additive="base">
                                            <p:cTn id="10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8" grpId="0"/>
          <p:bldP spid="59" grpId="0" animBg="1"/>
          <p:bldP spid="59" grpId="1" animBg="1"/>
          <p:bldP spid="60" grpId="0"/>
          <p:bldP spid="61" grpId="0" animBg="1"/>
          <p:bldP spid="73" grpId="0"/>
          <p:bldP spid="74" grpId="0"/>
          <p:bldP spid="75" grpId="0"/>
          <p:bldP spid="4" grpId="0" animBg="1"/>
          <p:bldP spid="5" grpId="0"/>
          <p:bldP spid="76" grpId="0"/>
          <p:bldP spid="77" grpId="0" animBg="1"/>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75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17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7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225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10" presetClass="entr" presetSubtype="0" fill="hold" grpId="0" nodeType="withEffect">
                                      <p:stCondLst>
                                        <p:cond delay="225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63" presetClass="path" presetSubtype="0" accel="50000" decel="50000" fill="hold" grpId="1" nodeType="withEffect">
                                      <p:stCondLst>
                                        <p:cond delay="0"/>
                                      </p:stCondLst>
                                      <p:childTnLst>
                                        <p:animMotion origin="layout" path="M -0.16667 -1.85185E-6 L -2.5E-6 -1.85185E-6 " pathEditMode="relative" rAng="0" ptsTypes="AA">
                                          <p:cBhvr>
                                            <p:cTn id="35" dur="2000" fill="hold"/>
                                            <p:tgtEl>
                                              <p:spTgt spid="59"/>
                                            </p:tgtEl>
                                            <p:attrNameLst>
                                              <p:attrName>ppt_x</p:attrName>
                                              <p:attrName>ppt_y</p:attrName>
                                            </p:attrNameLst>
                                          </p:cBhvr>
                                          <p:rCtr x="8880" y="0"/>
                                        </p:animMotion>
                                      </p:childTnLst>
                                    </p:cTn>
                                  </p:par>
                                  <p:par>
                                    <p:cTn id="36" presetID="10" presetClass="entr" presetSubtype="0" fill="hold" grpId="0" nodeType="withEffect">
                                      <p:stCondLst>
                                        <p:cond delay="50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63" presetClass="path" presetSubtype="0" accel="50000" decel="50000" fill="hold" grpId="1" nodeType="withEffect">
                                      <p:stCondLst>
                                        <p:cond delay="500"/>
                                      </p:stCondLst>
                                      <p:childTnLst>
                                        <p:animMotion origin="layout" path="M -0.16667 -1.85185E-6 L -2.5E-6 -1.85185E-6 " pathEditMode="relative" rAng="0" ptsTypes="AA">
                                          <p:cBhvr>
                                            <p:cTn id="40" dur="2000" fill="hold"/>
                                            <p:tgtEl>
                                              <p:spTgt spid="54"/>
                                            </p:tgtEl>
                                            <p:attrNameLst>
                                              <p:attrName>ppt_x</p:attrName>
                                              <p:attrName>ppt_y</p:attrName>
                                            </p:attrNameLst>
                                          </p:cBhvr>
                                          <p:rCtr x="8880" y="0"/>
                                        </p:animMotion>
                                      </p:childTnLst>
                                    </p:cTn>
                                  </p:par>
                                  <p:par>
                                    <p:cTn id="41" presetID="10" presetClass="entr" presetSubtype="0" fill="hold" grpId="0" nodeType="withEffect">
                                      <p:stCondLst>
                                        <p:cond delay="75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63" presetClass="path" presetSubtype="0" accel="50000" decel="50000" fill="hold" grpId="1" nodeType="withEffect">
                                      <p:stCondLst>
                                        <p:cond delay="750"/>
                                      </p:stCondLst>
                                      <p:childTnLst>
                                        <p:animMotion origin="layout" path="M -0.16667 -1.85185E-6 L -2.5E-6 -1.85185E-6 " pathEditMode="relative" rAng="0" ptsTypes="AA">
                                          <p:cBhvr>
                                            <p:cTn id="45" dur="2000" fill="hold"/>
                                            <p:tgtEl>
                                              <p:spTgt spid="55"/>
                                            </p:tgtEl>
                                            <p:attrNameLst>
                                              <p:attrName>ppt_x</p:attrName>
                                              <p:attrName>ppt_y</p:attrName>
                                            </p:attrNameLst>
                                          </p:cBhvr>
                                          <p:rCtr x="8880" y="0"/>
                                        </p:animMotion>
                                      </p:childTnLst>
                                    </p:cTn>
                                  </p:par>
                                  <p:par>
                                    <p:cTn id="46" presetID="2" presetClass="entr" presetSubtype="8" fill="hold" nodeType="withEffect">
                                      <p:stCondLst>
                                        <p:cond delay="200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1000" fill="hold"/>
                                            <p:tgtEl>
                                              <p:spTgt spid="3"/>
                                            </p:tgtEl>
                                            <p:attrNameLst>
                                              <p:attrName>ppt_x</p:attrName>
                                            </p:attrNameLst>
                                          </p:cBhvr>
                                          <p:tavLst>
                                            <p:tav tm="0">
                                              <p:val>
                                                <p:strVal val="0-#ppt_w/2"/>
                                              </p:val>
                                            </p:tav>
                                            <p:tav tm="100000">
                                              <p:val>
                                                <p:strVal val="#ppt_x"/>
                                              </p:val>
                                            </p:tav>
                                          </p:tavLst>
                                        </p:anim>
                                        <p:anim calcmode="lin" valueType="num">
                                          <p:cBhvr additive="base">
                                            <p:cTn id="49" dur="1000" fill="hold"/>
                                            <p:tgtEl>
                                              <p:spTgt spid="3"/>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30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nodeType="withEffect">
                                      <p:stCondLst>
                                        <p:cond delay="30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nodeType="withEffect">
                                      <p:stCondLst>
                                        <p:cond delay="30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500"/>
                                            <p:tgtEl>
                                              <p:spTgt spid="73"/>
                                            </p:tgtEl>
                                          </p:cBhvr>
                                        </p:animEffect>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childTnLst>
                              </p:cTn>
                            </p:par>
                            <p:par>
                              <p:cTn id="81" fill="hold">
                                <p:stCondLst>
                                  <p:cond delay="5500"/>
                                </p:stCondLst>
                                <p:childTnLst>
                                  <p:par>
                                    <p:cTn id="82" presetID="2" presetClass="entr" presetSubtype="4"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childTnLst>
                              </p:cTn>
                            </p:par>
                            <p:par>
                              <p:cTn id="86" fill="hold">
                                <p:stCondLst>
                                  <p:cond delay="6000"/>
                                </p:stCondLst>
                                <p:childTnLst>
                                  <p:par>
                                    <p:cTn id="87" presetID="2" presetClass="entr" presetSubtype="4" fill="hold" grpId="0"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1000" fill="hold"/>
                                            <p:tgtEl>
                                              <p:spTgt spid="5"/>
                                            </p:tgtEl>
                                            <p:attrNameLst>
                                              <p:attrName>ppt_x</p:attrName>
                                            </p:attrNameLst>
                                          </p:cBhvr>
                                          <p:tavLst>
                                            <p:tav tm="0">
                                              <p:val>
                                                <p:strVal val="#ppt_x"/>
                                              </p:val>
                                            </p:tav>
                                            <p:tav tm="100000">
                                              <p:val>
                                                <p:strVal val="#ppt_x"/>
                                              </p:val>
                                            </p:tav>
                                          </p:tavLst>
                                        </p:anim>
                                        <p:anim calcmode="lin" valueType="num">
                                          <p:cBhvr additive="base">
                                            <p:cTn id="90" dur="1000" fill="hold"/>
                                            <p:tgtEl>
                                              <p:spTgt spid="5"/>
                                            </p:tgtEl>
                                            <p:attrNameLst>
                                              <p:attrName>ppt_y</p:attrName>
                                            </p:attrNameLst>
                                          </p:cBhvr>
                                          <p:tavLst>
                                            <p:tav tm="0">
                                              <p:val>
                                                <p:strVal val="1+#ppt_h/2"/>
                                              </p:val>
                                            </p:tav>
                                            <p:tav tm="100000">
                                              <p:val>
                                                <p:strVal val="#ppt_y"/>
                                              </p:val>
                                            </p:tav>
                                          </p:tavLst>
                                        </p:anim>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par>
                              <p:cTn id="95" fill="hold">
                                <p:stCondLst>
                                  <p:cond delay="7500"/>
                                </p:stCondLst>
                                <p:childTnLst>
                                  <p:par>
                                    <p:cTn id="96" presetID="2" presetClass="entr" presetSubtype="4"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ppt_x"/>
                                              </p:val>
                                            </p:tav>
                                            <p:tav tm="100000">
                                              <p:val>
                                                <p:strVal val="#ppt_x"/>
                                              </p:val>
                                            </p:tav>
                                          </p:tavLst>
                                        </p:anim>
                                        <p:anim calcmode="lin" valueType="num">
                                          <p:cBhvr additive="base">
                                            <p:cTn id="99" dur="500" fill="hold"/>
                                            <p:tgtEl>
                                              <p:spTgt spid="77"/>
                                            </p:tgtEl>
                                            <p:attrNameLst>
                                              <p:attrName>ppt_y</p:attrName>
                                            </p:attrNameLst>
                                          </p:cBhvr>
                                          <p:tavLst>
                                            <p:tav tm="0">
                                              <p:val>
                                                <p:strVal val="1+#ppt_h/2"/>
                                              </p:val>
                                            </p:tav>
                                            <p:tav tm="100000">
                                              <p:val>
                                                <p:strVal val="#ppt_y"/>
                                              </p:val>
                                            </p:tav>
                                          </p:tavLst>
                                        </p:anim>
                                      </p:childTnLst>
                                    </p:cTn>
                                  </p:par>
                                </p:childTnLst>
                              </p:cTn>
                            </p:par>
                            <p:par>
                              <p:cTn id="100" fill="hold">
                                <p:stCondLst>
                                  <p:cond delay="8000"/>
                                </p:stCondLst>
                                <p:childTnLst>
                                  <p:par>
                                    <p:cTn id="101" presetID="2" presetClass="entr" presetSubtype="4"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1000" fill="hold"/>
                                            <p:tgtEl>
                                              <p:spTgt spid="78"/>
                                            </p:tgtEl>
                                            <p:attrNameLst>
                                              <p:attrName>ppt_x</p:attrName>
                                            </p:attrNameLst>
                                          </p:cBhvr>
                                          <p:tavLst>
                                            <p:tav tm="0">
                                              <p:val>
                                                <p:strVal val="#ppt_x"/>
                                              </p:val>
                                            </p:tav>
                                            <p:tav tm="100000">
                                              <p:val>
                                                <p:strVal val="#ppt_x"/>
                                              </p:val>
                                            </p:tav>
                                          </p:tavLst>
                                        </p:anim>
                                        <p:anim calcmode="lin" valueType="num">
                                          <p:cBhvr additive="base">
                                            <p:cTn id="104" dur="1000" fill="hold"/>
                                            <p:tgtEl>
                                              <p:spTgt spid="7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2" presetClass="entr" presetSubtype="4" fill="hold"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ppt_x"/>
                                              </p:val>
                                            </p:tav>
                                            <p:tav tm="100000">
                                              <p:val>
                                                <p:strVal val="#ppt_x"/>
                                              </p:val>
                                            </p:tav>
                                          </p:tavLst>
                                        </p:anim>
                                        <p:anim calcmode="lin" valueType="num">
                                          <p:cBhvr additive="base">
                                            <p:cTn id="10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5" grpId="0" animBg="1"/>
          <p:bldP spid="55" grpId="1" animBg="1"/>
          <p:bldP spid="58" grpId="0"/>
          <p:bldP spid="59" grpId="0" animBg="1"/>
          <p:bldP spid="59" grpId="1" animBg="1"/>
          <p:bldP spid="60" grpId="0"/>
          <p:bldP spid="61" grpId="0" animBg="1"/>
          <p:bldP spid="73" grpId="0"/>
          <p:bldP spid="74" grpId="0"/>
          <p:bldP spid="75" grpId="0"/>
          <p:bldP spid="4" grpId="0" animBg="1"/>
          <p:bldP spid="5" grpId="0"/>
          <p:bldP spid="76" grpId="0"/>
          <p:bldP spid="77" grpId="0" animBg="1"/>
          <p:bldP spid="7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3721" y="1935626"/>
            <a:ext cx="2375315" cy="4259247"/>
            <a:chOff x="5003720" y="1935625"/>
            <a:chExt cx="2375315" cy="4259247"/>
          </a:xfrm>
        </p:grpSpPr>
        <p:sp>
          <p:nvSpPr>
            <p:cNvPr id="10" name="泪滴形 9"/>
            <p:cNvSpPr/>
            <p:nvPr/>
          </p:nvSpPr>
          <p:spPr>
            <a:xfrm rot="8100000">
              <a:off x="5811084" y="5421789"/>
              <a:ext cx="768608" cy="773083"/>
            </a:xfrm>
            <a:prstGeom prst="teardrop">
              <a:avLst>
                <a:gd name="adj" fmla="val 154863"/>
              </a:avLst>
            </a:pr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5003720"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 fmla="*/ 269119 w 448024"/>
                <a:gd name="connsiteY0" fmla="*/ 0 h 1371600"/>
                <a:gd name="connsiteX1" fmla="*/ 90215 w 448024"/>
                <a:gd name="connsiteY1" fmla="*/ 1371600 h 1371600"/>
                <a:gd name="connsiteX2" fmla="*/ 448024 w 448024"/>
                <a:gd name="connsiteY2" fmla="*/ 506896 h 1371600"/>
                <a:gd name="connsiteX3" fmla="*/ 269119 w 448024"/>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Lst>
              <a:ahLst/>
              <a:cxnLst>
                <a:cxn ang="0">
                  <a:pos x="connsiteX0" y="connsiteY0"/>
                </a:cxn>
                <a:cxn ang="0">
                  <a:pos x="connsiteX1" y="connsiteY1"/>
                </a:cxn>
                <a:cxn ang="0">
                  <a:pos x="connsiteX2" y="connsiteY2"/>
                </a:cxn>
                <a:cxn ang="0">
                  <a:pos x="connsiteX3" y="connsiteY3"/>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flipH="1">
              <a:off x="6896356"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 fmla="*/ 269119 w 448024"/>
                <a:gd name="connsiteY0" fmla="*/ 0 h 1371600"/>
                <a:gd name="connsiteX1" fmla="*/ 90215 w 448024"/>
                <a:gd name="connsiteY1" fmla="*/ 1371600 h 1371600"/>
                <a:gd name="connsiteX2" fmla="*/ 448024 w 448024"/>
                <a:gd name="connsiteY2" fmla="*/ 506896 h 1371600"/>
                <a:gd name="connsiteX3" fmla="*/ 269119 w 448024"/>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 name="connsiteX0" fmla="*/ 303774 w 482679"/>
                <a:gd name="connsiteY0" fmla="*/ 0 h 1371600"/>
                <a:gd name="connsiteX1" fmla="*/ 124870 w 482679"/>
                <a:gd name="connsiteY1" fmla="*/ 1371600 h 1371600"/>
                <a:gd name="connsiteX2" fmla="*/ 482679 w 482679"/>
                <a:gd name="connsiteY2" fmla="*/ 506896 h 1371600"/>
                <a:gd name="connsiteX3" fmla="*/ 303774 w 482679"/>
                <a:gd name="connsiteY3" fmla="*/ 0 h 1371600"/>
              </a:gdLst>
              <a:ahLst/>
              <a:cxnLst>
                <a:cxn ang="0">
                  <a:pos x="connsiteX0" y="connsiteY0"/>
                </a:cxn>
                <a:cxn ang="0">
                  <a:pos x="connsiteX1" y="connsiteY1"/>
                </a:cxn>
                <a:cxn ang="0">
                  <a:pos x="connsiteX2" y="connsiteY2"/>
                </a:cxn>
                <a:cxn ang="0">
                  <a:pos x="connsiteX3" y="connsiteY3"/>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a:off x="5559536" y="1935625"/>
              <a:ext cx="1250184" cy="838966"/>
            </a:xfrm>
            <a:custGeom>
              <a:avLst/>
              <a:gdLst>
                <a:gd name="connsiteX0" fmla="*/ 642481 w 1250184"/>
                <a:gd name="connsiteY0" fmla="*/ 0 h 838966"/>
                <a:gd name="connsiteX1" fmla="*/ 1248768 w 1250184"/>
                <a:gd name="connsiteY1" fmla="*/ 835974 h 838966"/>
                <a:gd name="connsiteX2" fmla="*/ 1250184 w 1250184"/>
                <a:gd name="connsiteY2" fmla="*/ 838966 h 838966"/>
                <a:gd name="connsiteX3" fmla="*/ 0 w 1250184"/>
                <a:gd name="connsiteY3" fmla="*/ 838966 h 838966"/>
                <a:gd name="connsiteX4" fmla="*/ 25634 w 1250184"/>
                <a:gd name="connsiteY4" fmla="*/ 785657 h 838966"/>
                <a:gd name="connsiteX5" fmla="*/ 642481 w 1250184"/>
                <a:gd name="connsiteY5" fmla="*/ 0 h 8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184" h="838966">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5291001" y="2774591"/>
              <a:ext cx="1805119" cy="834137"/>
            </a:xfrm>
            <a:custGeom>
              <a:avLst/>
              <a:gdLst>
                <a:gd name="connsiteX0" fmla="*/ 268535 w 1805119"/>
                <a:gd name="connsiteY0" fmla="*/ 0 h 834137"/>
                <a:gd name="connsiteX1" fmla="*/ 1518719 w 1805119"/>
                <a:gd name="connsiteY1" fmla="*/ 0 h 834137"/>
                <a:gd name="connsiteX2" fmla="*/ 1619082 w 1805119"/>
                <a:gd name="connsiteY2" fmla="*/ 212153 h 834137"/>
                <a:gd name="connsiteX3" fmla="*/ 1800931 w 1805119"/>
                <a:gd name="connsiteY3" fmla="*/ 807761 h 834137"/>
                <a:gd name="connsiteX4" fmla="*/ 1805119 w 1805119"/>
                <a:gd name="connsiteY4" fmla="*/ 834137 h 834137"/>
                <a:gd name="connsiteX5" fmla="*/ 0 w 1805119"/>
                <a:gd name="connsiteY5" fmla="*/ 834137 h 834137"/>
                <a:gd name="connsiteX6" fmla="*/ 11006 w 1805119"/>
                <a:gd name="connsiteY6" fmla="*/ 761683 h 834137"/>
                <a:gd name="connsiteX7" fmla="*/ 191933 w 1805119"/>
                <a:gd name="connsiteY7" fmla="*/ 159303 h 834137"/>
                <a:gd name="connsiteX8" fmla="*/ 268535 w 1805119"/>
                <a:gd name="connsiteY8" fmla="*/ 0 h 83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19" h="834137">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a:off x="5257411" y="3608729"/>
              <a:ext cx="1880285" cy="855703"/>
            </a:xfrm>
            <a:custGeom>
              <a:avLst/>
              <a:gdLst>
                <a:gd name="connsiteX0" fmla="*/ 33590 w 1880285"/>
                <a:gd name="connsiteY0" fmla="*/ 0 h 855703"/>
                <a:gd name="connsiteX1" fmla="*/ 1838709 w 1880285"/>
                <a:gd name="connsiteY1" fmla="*/ 0 h 855703"/>
                <a:gd name="connsiteX2" fmla="*/ 1858126 w 1880285"/>
                <a:gd name="connsiteY2" fmla="*/ 122288 h 855703"/>
                <a:gd name="connsiteX3" fmla="*/ 1866730 w 1880285"/>
                <a:gd name="connsiteY3" fmla="*/ 727680 h 855703"/>
                <a:gd name="connsiteX4" fmla="*/ 1848586 w 1880285"/>
                <a:gd name="connsiteY4" fmla="*/ 855703 h 855703"/>
                <a:gd name="connsiteX5" fmla="*/ 33689 w 1880285"/>
                <a:gd name="connsiteY5" fmla="*/ 855703 h 855703"/>
                <a:gd name="connsiteX6" fmla="*/ 13554 w 1880285"/>
                <a:gd name="connsiteY6" fmla="*/ 705679 h 855703"/>
                <a:gd name="connsiteX7" fmla="*/ 21416 w 1880285"/>
                <a:gd name="connsiteY7" fmla="*/ 80135 h 855703"/>
                <a:gd name="connsiteX8" fmla="*/ 33590 w 1880285"/>
                <a:gd name="connsiteY8" fmla="*/ 0 h 85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285" h="855703">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291100" y="4464432"/>
              <a:ext cx="1814897" cy="820681"/>
            </a:xfrm>
            <a:custGeom>
              <a:avLst/>
              <a:gdLst>
                <a:gd name="connsiteX0" fmla="*/ 0 w 1814897"/>
                <a:gd name="connsiteY0" fmla="*/ 0 h 820681"/>
                <a:gd name="connsiteX1" fmla="*/ 1814897 w 1814897"/>
                <a:gd name="connsiteY1" fmla="*/ 0 h 820681"/>
                <a:gd name="connsiteX2" fmla="*/ 1805086 w 1814897"/>
                <a:gd name="connsiteY2" fmla="*/ 69221 h 820681"/>
                <a:gd name="connsiteX3" fmla="*/ 1547021 w 1814897"/>
                <a:gd name="connsiteY3" fmla="*/ 820681 h 820681"/>
                <a:gd name="connsiteX4" fmla="*/ 254934 w 1814897"/>
                <a:gd name="connsiteY4" fmla="*/ 820681 h 820681"/>
                <a:gd name="connsiteX5" fmla="*/ 7242 w 1814897"/>
                <a:gd name="connsiteY5" fmla="*/ 53961 h 820681"/>
                <a:gd name="connsiteX6" fmla="*/ 0 w 1814897"/>
                <a:gd name="connsiteY6" fmla="*/ 0 h 8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897" h="820681">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solidFill>
              <a:srgbClr val="18478F"/>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任意多边形 20"/>
          <p:cNvSpPr>
            <a:spLocks/>
          </p:cNvSpPr>
          <p:nvPr/>
        </p:nvSpPr>
        <p:spPr bwMode="auto">
          <a:xfrm>
            <a:off x="3657600" y="1208224"/>
            <a:ext cx="2047984" cy="1140083"/>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2" name="任意多边形 21"/>
          <p:cNvSpPr>
            <a:spLocks/>
          </p:cNvSpPr>
          <p:nvPr/>
        </p:nvSpPr>
        <p:spPr bwMode="auto">
          <a:xfrm>
            <a:off x="3657602" y="3397533"/>
            <a:ext cx="2005935" cy="1116674"/>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3" name="任意多边形 22"/>
          <p:cNvSpPr>
            <a:spLocks/>
          </p:cNvSpPr>
          <p:nvPr/>
        </p:nvSpPr>
        <p:spPr bwMode="auto">
          <a:xfrm>
            <a:off x="6778487" y="3892025"/>
            <a:ext cx="1844407" cy="1026754"/>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 name="任意多边形 27"/>
          <p:cNvSpPr>
            <a:spLocks/>
          </p:cNvSpPr>
          <p:nvPr/>
        </p:nvSpPr>
        <p:spPr bwMode="auto">
          <a:xfrm>
            <a:off x="6622774" y="1818771"/>
            <a:ext cx="1977471" cy="1100828"/>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9" name="矩形 28"/>
          <p:cNvSpPr/>
          <p:nvPr/>
        </p:nvSpPr>
        <p:spPr>
          <a:xfrm>
            <a:off x="5815404" y="4629934"/>
            <a:ext cx="735237" cy="461665"/>
          </a:xfrm>
          <a:prstGeom prst="rect">
            <a:avLst/>
          </a:prstGeom>
        </p:spPr>
        <p:txBody>
          <a:bodyPr wrap="square">
            <a:spAutoFit/>
          </a:bodyPr>
          <a:lstStyle/>
          <a:p>
            <a:pPr algn="ctr"/>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0" name="矩形 29"/>
          <p:cNvSpPr/>
          <p:nvPr/>
        </p:nvSpPr>
        <p:spPr>
          <a:xfrm>
            <a:off x="5815404" y="3800588"/>
            <a:ext cx="735237" cy="461665"/>
          </a:xfrm>
          <a:prstGeom prst="rect">
            <a:avLst/>
          </a:prstGeom>
        </p:spPr>
        <p:txBody>
          <a:bodyPr wrap="square">
            <a:spAutoFit/>
          </a:bodyPr>
          <a:lstStyle/>
          <a:p>
            <a:pPr algn="ctr"/>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24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1" name="矩形 30"/>
          <p:cNvSpPr/>
          <p:nvPr/>
        </p:nvSpPr>
        <p:spPr>
          <a:xfrm>
            <a:off x="5815404" y="3003374"/>
            <a:ext cx="735237" cy="461665"/>
          </a:xfrm>
          <a:prstGeom prst="rect">
            <a:avLst/>
          </a:prstGeom>
        </p:spPr>
        <p:txBody>
          <a:bodyPr wrap="square">
            <a:spAutoFit/>
          </a:bodyPr>
          <a:lstStyle/>
          <a:p>
            <a:pPr algn="ctr"/>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2" name="矩形 31"/>
          <p:cNvSpPr/>
          <p:nvPr/>
        </p:nvSpPr>
        <p:spPr>
          <a:xfrm>
            <a:off x="5796560" y="2257559"/>
            <a:ext cx="735237" cy="461665"/>
          </a:xfrm>
          <a:prstGeom prst="rect">
            <a:avLst/>
          </a:prstGeom>
        </p:spPr>
        <p:txBody>
          <a:bodyPr wrap="square">
            <a:spAutoFit/>
          </a:bodyPr>
          <a:lstStyle/>
          <a:p>
            <a:pPr algn="ctr"/>
            <a:r>
              <a:rPr lang="en-US" altLang="zh-CN"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04</a:t>
            </a:r>
            <a:endParaRPr lang="zh-CN" altLang="en-US" sz="2400" dirty="0">
              <a:solidFill>
                <a:prstClr val="white"/>
              </a:solidFill>
              <a:latin typeface="Open Sans" panose="020B0606030504020204" pitchFamily="34" charset="0"/>
              <a:ea typeface="微软雅黑" panose="020B0503020204020204" pitchFamily="34" charset="-122"/>
              <a:cs typeface="Open Sans" panose="020B0606030504020204" pitchFamily="34" charset="0"/>
            </a:endParaRPr>
          </a:p>
        </p:txBody>
      </p:sp>
      <p:grpSp>
        <p:nvGrpSpPr>
          <p:cNvPr id="33" name="组合 32"/>
          <p:cNvGrpSpPr/>
          <p:nvPr/>
        </p:nvGrpSpPr>
        <p:grpSpPr>
          <a:xfrm>
            <a:off x="4169341" y="3839320"/>
            <a:ext cx="822727" cy="625113"/>
            <a:chOff x="4268086" y="4221191"/>
            <a:chExt cx="509646" cy="387231"/>
          </a:xfrm>
          <a:solidFill>
            <a:srgbClr val="18478F"/>
          </a:solidFill>
        </p:grpSpPr>
        <p:sp>
          <p:nvSpPr>
            <p:cNvPr id="3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3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grpSp>
      <p:grpSp>
        <p:nvGrpSpPr>
          <p:cNvPr id="36" name="组合 35"/>
          <p:cNvGrpSpPr/>
          <p:nvPr/>
        </p:nvGrpSpPr>
        <p:grpSpPr>
          <a:xfrm>
            <a:off x="7327760" y="2209501"/>
            <a:ext cx="534547" cy="529035"/>
            <a:chOff x="6967126" y="4092464"/>
            <a:chExt cx="453105" cy="448433"/>
          </a:xfrm>
          <a:solidFill>
            <a:srgbClr val="18478F"/>
          </a:solidFill>
        </p:grpSpPr>
        <p:sp>
          <p:nvSpPr>
            <p:cNvPr id="37"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3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grpSp>
      <p:grpSp>
        <p:nvGrpSpPr>
          <p:cNvPr id="42" name="组合 41"/>
          <p:cNvGrpSpPr/>
          <p:nvPr/>
        </p:nvGrpSpPr>
        <p:grpSpPr>
          <a:xfrm>
            <a:off x="7356059" y="4161961"/>
            <a:ext cx="477947" cy="611237"/>
            <a:chOff x="1605187" y="572440"/>
            <a:chExt cx="563561" cy="720725"/>
          </a:xfrm>
          <a:solidFill>
            <a:srgbClr val="18478F"/>
          </a:solidFill>
        </p:grpSpPr>
        <p:sp>
          <p:nvSpPr>
            <p:cNvPr id="43" name="Freeform 32"/>
            <p:cNvSpPr>
              <a:spLocks/>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33"/>
            <p:cNvSpPr>
              <a:spLocks/>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22894" y="1533993"/>
            <a:ext cx="2664033" cy="1569660"/>
          </a:xfrm>
          <a:prstGeom prst="rect">
            <a:avLst/>
          </a:prstGeom>
        </p:spPr>
        <p:txBody>
          <a:bodyPr wrap="square">
            <a:spAutoFit/>
          </a:bodyPr>
          <a:lstStyle/>
          <a:p>
            <a:pPr>
              <a:lnSpc>
                <a:spcPct val="200000"/>
              </a:lnSpc>
            </a:pPr>
            <a:r>
              <a:rPr lang="zh-CN" altLang="en-US" sz="1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无需更多资源准备</a:t>
            </a:r>
            <a:endParaRPr lang="en-US" sz="11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免费云级安全</a:t>
            </a:r>
            <a:endParaRPr lang="en-US" altLang="zh-CN"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免费数据库</a:t>
            </a:r>
            <a:endParaRPr lang="en-US" altLang="zh-CN"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免费服务器系统</a:t>
            </a:r>
            <a:endParaRPr lang="en-US" altLang="zh-CN"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免费存储空间</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1483725" y="1530161"/>
            <a:ext cx="2022008" cy="1323439"/>
          </a:xfrm>
          <a:prstGeom prst="rect">
            <a:avLst/>
          </a:prstGeom>
        </p:spPr>
        <p:txBody>
          <a:bodyPr wrap="square">
            <a:spAutoFit/>
          </a:bodyPr>
          <a:lstStyle/>
          <a:p>
            <a:pPr algn="r">
              <a:lnSpc>
                <a:spcPct val="200000"/>
              </a:lnSpc>
            </a:pPr>
            <a:r>
              <a:rPr lang="zh-CN" altLang="en-US" sz="1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专业化服务保障</a:t>
            </a:r>
            <a:endParaRPr lang="en-US" sz="16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系统上线实施及软硬件维护工作交给丽晶专业顾问团队</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22894" y="4712892"/>
            <a:ext cx="2664033" cy="1077218"/>
          </a:xfrm>
          <a:prstGeom prst="rect">
            <a:avLst/>
          </a:prstGeom>
        </p:spPr>
        <p:txBody>
          <a:bodyPr wrap="square">
            <a:spAutoFit/>
          </a:bodyPr>
          <a:lstStyle/>
          <a:p>
            <a:pPr>
              <a:lnSpc>
                <a:spcPct val="200000"/>
              </a:lnSpc>
            </a:pPr>
            <a:r>
              <a:rPr lang="zh-CN" altLang="en-US" sz="1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交付快，费用低</a:t>
            </a:r>
            <a:r>
              <a:rPr lang="en-US" altLang="zh-CN" sz="1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 </a:t>
            </a:r>
            <a:endParaRPr lang="en-US" sz="11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endParaRPr>
          </a:p>
          <a:p>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绿色免安装，极大降低</a:t>
            </a:r>
            <a:r>
              <a:rPr lang="en-US" altLang="zh-CN"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IT</a:t>
            </a:r>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投入和使用成本</a:t>
            </a:r>
            <a:r>
              <a:rPr lang="en-US" sz="105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5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4671" y="4714692"/>
            <a:ext cx="2751063" cy="1077218"/>
          </a:xfrm>
          <a:prstGeom prst="rect">
            <a:avLst/>
          </a:prstGeom>
        </p:spPr>
        <p:txBody>
          <a:bodyPr wrap="square">
            <a:spAutoFit/>
          </a:bodyPr>
          <a:lstStyle/>
          <a:p>
            <a:pPr algn="r">
              <a:lnSpc>
                <a:spcPct val="200000"/>
              </a:lnSpc>
            </a:pPr>
            <a:r>
              <a:rPr lang="zh-CN" altLang="en-US" sz="16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服务开通简便易行</a:t>
            </a:r>
          </a:p>
          <a:p>
            <a:pPr algn="r">
              <a:lnSpc>
                <a:spcPct val="200000"/>
              </a:lnSpc>
            </a:pPr>
            <a:r>
              <a:rPr lang="zh-CN" alt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一键订购即可使用系统</a:t>
            </a:r>
            <a:r>
              <a:rPr lang="en-US" sz="1600"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矩形 49"/>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1935446" y="393962"/>
            <a:ext cx="3705495" cy="461665"/>
          </a:xfrm>
          <a:prstGeom prst="rect">
            <a:avLst/>
          </a:prstGeom>
        </p:spPr>
        <p:txBody>
          <a:bodyPr wrap="square">
            <a:spAutoFit/>
          </a:bodyPr>
          <a:lstStyle/>
          <a:p>
            <a:r>
              <a:rPr lang="zh-CN" altLang="en-US" sz="24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丽晶云平台</a:t>
            </a:r>
            <a:r>
              <a:rPr lang="en-US" altLang="zh-CN" sz="24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a:t>
            </a:r>
            <a:r>
              <a:rPr lang="en-US" altLang="zh-CN" sz="2400" dirty="0" err="1" smtClean="0">
                <a:solidFill>
                  <a:srgbClr val="18478F"/>
                </a:solidFill>
                <a:latin typeface="Open Sans" panose="020B0606030504020204" pitchFamily="34" charset="0"/>
                <a:ea typeface="Open Sans" panose="020B0606030504020204" pitchFamily="34" charset="0"/>
                <a:cs typeface="Open Sans" panose="020B0606030504020204" pitchFamily="34" charset="0"/>
              </a:rPr>
              <a:t>Saas</a:t>
            </a:r>
            <a:r>
              <a:rPr lang="zh-CN" altLang="en-US" sz="2400"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新模式</a:t>
            </a:r>
            <a:endParaRPr lang="en-US" altLang="zh-CN" sz="2400"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圆角矩形 54"/>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a:off x="486857" y="399272"/>
            <a:ext cx="652743" cy="584775"/>
          </a:xfrm>
          <a:prstGeom prst="rect">
            <a:avLst/>
          </a:prstGeom>
        </p:spPr>
        <p:txBody>
          <a:bodyPr wrap="none">
            <a:spAutoFit/>
          </a:bodyPr>
          <a:lstStyle/>
          <a:p>
            <a:r>
              <a:rPr lang="en-US" altLang="zh-CN" sz="3200" dirty="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3200" dirty="0">
              <a:solidFill>
                <a:srgbClr val="18478F"/>
              </a:solidFill>
            </a:endParaRPr>
          </a:p>
        </p:txBody>
      </p:sp>
      <p:grpSp>
        <p:nvGrpSpPr>
          <p:cNvPr id="52" name="组合 51"/>
          <p:cNvGrpSpPr/>
          <p:nvPr/>
        </p:nvGrpSpPr>
        <p:grpSpPr>
          <a:xfrm>
            <a:off x="4420249" y="1616211"/>
            <a:ext cx="583473" cy="561118"/>
            <a:chOff x="2607983" y="4241292"/>
            <a:chExt cx="490600" cy="471805"/>
          </a:xfrm>
          <a:solidFill>
            <a:srgbClr val="18478F"/>
          </a:solidFill>
          <a:effectLst/>
        </p:grpSpPr>
        <p:sp>
          <p:nvSpPr>
            <p:cNvPr id="5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Freeform 134"/>
            <p:cNvSpPr>
              <a:spLocks/>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xmlns:p14="http://schemas.microsoft.com/office/powerpoint/2010/main" val="144334436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55"/>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50"/>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51"/>
                                        </p:tgtEl>
                                        <p:attrNameLst>
                                          <p:attrName>ppt_x</p:attrName>
                                          <p:attrName>ppt_y</p:attrName>
                                        </p:attrNameLst>
                                      </p:cBhvr>
                                      <p:rCtr x="8880" y="0"/>
                                    </p:animMotion>
                                  </p:childTnLst>
                                </p:cTn>
                              </p:par>
                              <p:par>
                                <p:cTn id="23" presetID="2" presetClass="entr" presetSubtype="4" fill="hold" nodeType="withEffect">
                                  <p:stCondLst>
                                    <p:cond delay="20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63" presetClass="path" presetSubtype="0" accel="50000" decel="50000" fill="hold" grpId="1" nodeType="withEffect">
                                  <p:stCondLst>
                                    <p:cond delay="2500"/>
                                  </p:stCondLst>
                                  <p:childTnLst>
                                    <p:animMotion origin="layout" path="M -0.08398 7.40741E-7 L 4.16667E-6 7.40741E-7 " pathEditMode="relative" rAng="0" ptsTypes="AA">
                                      <p:cBhvr>
                                        <p:cTn id="31" dur="2000" fill="hold"/>
                                        <p:tgtEl>
                                          <p:spTgt spid="21"/>
                                        </p:tgtEl>
                                        <p:attrNameLst>
                                          <p:attrName>ppt_x</p:attrName>
                                          <p:attrName>ppt_y</p:attrName>
                                        </p:attrNameLst>
                                      </p:cBhvr>
                                      <p:rCtr x="4245" y="0"/>
                                    </p:animMotion>
                                  </p:childTnLst>
                                </p:cTn>
                              </p:par>
                              <p:par>
                                <p:cTn id="32" presetID="10" presetClass="entr" presetSubtype="0" fill="hold" grpId="0" nodeType="withEffect">
                                  <p:stCondLst>
                                    <p:cond delay="275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63" presetClass="path" presetSubtype="0" accel="50000" decel="50000" fill="hold" grpId="1" nodeType="withEffect">
                                  <p:stCondLst>
                                    <p:cond delay="2750"/>
                                  </p:stCondLst>
                                  <p:childTnLst>
                                    <p:animMotion origin="layout" path="M -0.08398 7.40741E-7 L 4.16667E-6 7.40741E-7 " pathEditMode="relative" rAng="0" ptsTypes="AA">
                                      <p:cBhvr>
                                        <p:cTn id="36" dur="2000" fill="hold"/>
                                        <p:tgtEl>
                                          <p:spTgt spid="22"/>
                                        </p:tgtEl>
                                        <p:attrNameLst>
                                          <p:attrName>ppt_x</p:attrName>
                                          <p:attrName>ppt_y</p:attrName>
                                        </p:attrNameLst>
                                      </p:cBhvr>
                                      <p:rCtr x="4245" y="0"/>
                                    </p:animMotion>
                                  </p:childTnLst>
                                </p:cTn>
                              </p:par>
                              <p:par>
                                <p:cTn id="37" presetID="10" presetClass="entr" presetSubtype="0" fill="hold" grpId="0" nodeType="withEffect">
                                  <p:stCondLst>
                                    <p:cond delay="25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63" presetClass="path" presetSubtype="0" accel="50000" decel="50000" fill="hold" grpId="1" nodeType="withEffect">
                                  <p:stCondLst>
                                    <p:cond delay="2500"/>
                                  </p:stCondLst>
                                  <p:childTnLst>
                                    <p:animMotion origin="layout" path="M 0.10638 -3.7037E-7 L 1.25E-6 -3.7037E-7 " pathEditMode="relative" rAng="0" ptsTypes="AA">
                                      <p:cBhvr>
                                        <p:cTn id="41" dur="2000" fill="hold"/>
                                        <p:tgtEl>
                                          <p:spTgt spid="28"/>
                                        </p:tgtEl>
                                        <p:attrNameLst>
                                          <p:attrName>ppt_x</p:attrName>
                                          <p:attrName>ppt_y</p:attrName>
                                        </p:attrNameLst>
                                      </p:cBhvr>
                                      <p:rCtr x="-5326" y="0"/>
                                    </p:animMotion>
                                  </p:childTnLst>
                                </p:cTn>
                              </p:par>
                              <p:par>
                                <p:cTn id="42" presetID="10" presetClass="entr" presetSubtype="0" fill="hold" grpId="0" nodeType="withEffect">
                                  <p:stCondLst>
                                    <p:cond delay="27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63" presetClass="path" presetSubtype="0" accel="50000" decel="50000" fill="hold" grpId="1" nodeType="withEffect">
                                  <p:stCondLst>
                                    <p:cond delay="2750"/>
                                  </p:stCondLst>
                                  <p:childTnLst>
                                    <p:animMotion origin="layout" path="M 0.10638 -3.7037E-7 L 1.25E-6 -3.7037E-7 " pathEditMode="relative" rAng="0" ptsTypes="AA">
                                      <p:cBhvr>
                                        <p:cTn id="46" dur="2000" fill="hold"/>
                                        <p:tgtEl>
                                          <p:spTgt spid="23"/>
                                        </p:tgtEl>
                                        <p:attrNameLst>
                                          <p:attrName>ppt_x</p:attrName>
                                          <p:attrName>ppt_y</p:attrName>
                                        </p:attrNameLst>
                                      </p:cBhvr>
                                      <p:rCtr x="-5326" y="0"/>
                                    </p:animMotion>
                                  </p:childTnLst>
                                </p:cTn>
                              </p:par>
                              <p:par>
                                <p:cTn id="47" presetID="53" presetClass="entr" presetSubtype="16" fill="hold" grpId="0" nodeType="withEffect">
                                  <p:stCondLst>
                                    <p:cond delay="40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53" presetClass="entr" presetSubtype="16" fill="hold" grpId="0" nodeType="withEffect">
                                  <p:stCondLst>
                                    <p:cond delay="400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40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40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par>
                                <p:cTn id="67" presetID="53" presetClass="entr" presetSubtype="16" fill="hold" nodeType="withEffect">
                                  <p:stCondLst>
                                    <p:cond delay="400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par>
                                <p:cTn id="72" presetID="53" presetClass="entr" presetSubtype="16" fill="hold" nodeType="withEffect">
                                  <p:stCondLst>
                                    <p:cond delay="40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40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par>
                                <p:cTn id="82" presetID="53" presetClass="entr" presetSubtype="16" fill="hold" nodeType="withEffect">
                                  <p:stCondLst>
                                    <p:cond delay="400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childTnLst>
                                </p:cTn>
                              </p:par>
                              <p:par>
                                <p:cTn id="87" presetID="22" presetClass="entr" presetSubtype="2" fill="hold" grpId="0" nodeType="withEffect">
                                  <p:stCondLst>
                                    <p:cond delay="4250"/>
                                  </p:stCondLst>
                                  <p:childTnLst>
                                    <p:set>
                                      <p:cBhvr>
                                        <p:cTn id="88" dur="1" fill="hold">
                                          <p:stCondLst>
                                            <p:cond delay="0"/>
                                          </p:stCondLst>
                                        </p:cTn>
                                        <p:tgtEl>
                                          <p:spTgt spid="47"/>
                                        </p:tgtEl>
                                        <p:attrNameLst>
                                          <p:attrName>style.visibility</p:attrName>
                                        </p:attrNameLst>
                                      </p:cBhvr>
                                      <p:to>
                                        <p:strVal val="visible"/>
                                      </p:to>
                                    </p:set>
                                    <p:animEffect transition="in" filter="wipe(right)">
                                      <p:cBhvr>
                                        <p:cTn id="89" dur="1000"/>
                                        <p:tgtEl>
                                          <p:spTgt spid="47"/>
                                        </p:tgtEl>
                                      </p:cBhvr>
                                    </p:animEffect>
                                  </p:childTnLst>
                                </p:cTn>
                              </p:par>
                              <p:par>
                                <p:cTn id="90" presetID="22" presetClass="entr" presetSubtype="2" fill="hold" grpId="0" nodeType="withEffect">
                                  <p:stCondLst>
                                    <p:cond delay="4250"/>
                                  </p:stCondLst>
                                  <p:childTnLst>
                                    <p:set>
                                      <p:cBhvr>
                                        <p:cTn id="91" dur="1" fill="hold">
                                          <p:stCondLst>
                                            <p:cond delay="0"/>
                                          </p:stCondLst>
                                        </p:cTn>
                                        <p:tgtEl>
                                          <p:spTgt spid="49"/>
                                        </p:tgtEl>
                                        <p:attrNameLst>
                                          <p:attrName>style.visibility</p:attrName>
                                        </p:attrNameLst>
                                      </p:cBhvr>
                                      <p:to>
                                        <p:strVal val="visible"/>
                                      </p:to>
                                    </p:set>
                                    <p:animEffect transition="in" filter="wipe(right)">
                                      <p:cBhvr>
                                        <p:cTn id="92" dur="1000"/>
                                        <p:tgtEl>
                                          <p:spTgt spid="49"/>
                                        </p:tgtEl>
                                      </p:cBhvr>
                                    </p:animEffect>
                                  </p:childTnLst>
                                </p:cTn>
                              </p:par>
                              <p:par>
                                <p:cTn id="93" presetID="22" presetClass="entr" presetSubtype="8" fill="hold" grpId="0" nodeType="withEffect">
                                  <p:stCondLst>
                                    <p:cond delay="425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1000"/>
                                        <p:tgtEl>
                                          <p:spTgt spid="46"/>
                                        </p:tgtEl>
                                      </p:cBhvr>
                                    </p:animEffect>
                                  </p:childTnLst>
                                </p:cTn>
                              </p:par>
                              <p:par>
                                <p:cTn id="96" presetID="22" presetClass="entr" presetSubtype="8" fill="hold" grpId="0" nodeType="withEffect">
                                  <p:stCondLst>
                                    <p:cond delay="4250"/>
                                  </p:stCondLst>
                                  <p:childTnLst>
                                    <p:set>
                                      <p:cBhvr>
                                        <p:cTn id="97" dur="1" fill="hold">
                                          <p:stCondLst>
                                            <p:cond delay="0"/>
                                          </p:stCondLst>
                                        </p:cTn>
                                        <p:tgtEl>
                                          <p:spTgt spid="48"/>
                                        </p:tgtEl>
                                        <p:attrNameLst>
                                          <p:attrName>style.visibility</p:attrName>
                                        </p:attrNameLst>
                                      </p:cBhvr>
                                      <p:to>
                                        <p:strVal val="visible"/>
                                      </p:to>
                                    </p:set>
                                    <p:animEffect transition="in" filter="wipe(left)">
                                      <p:cBhvr>
                                        <p:cTn id="98" dur="1000"/>
                                        <p:tgtEl>
                                          <p:spTgt spid="48"/>
                                        </p:tgtEl>
                                      </p:cBhvr>
                                    </p:animEffect>
                                  </p:childTnLst>
                                </p:cTn>
                              </p:par>
                              <p:par>
                                <p:cTn id="99" presetID="2" presetClass="entr" presetSubtype="4" fill="hold" grpId="0" nodeType="withEffect">
                                  <p:stCondLst>
                                    <p:cond delay="425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8" grpId="0" animBg="1"/>
      <p:bldP spid="28" grpId="1" animBg="1"/>
      <p:bldP spid="29" grpId="0"/>
      <p:bldP spid="30" grpId="0"/>
      <p:bldP spid="31" grpId="0"/>
      <p:bldP spid="32" grpId="0"/>
      <p:bldP spid="46" grpId="0"/>
      <p:bldP spid="47" grpId="0"/>
      <p:bldP spid="48" grpId="0"/>
      <p:bldP spid="49" grpId="0"/>
      <p:bldP spid="50" grpId="0" animBg="1"/>
      <p:bldP spid="50" grpId="1" animBg="1"/>
      <p:bldP spid="51" grpId="0" animBg="1"/>
      <p:bldP spid="51" grpId="1" animBg="1"/>
      <p:bldP spid="54" grpId="0"/>
      <p:bldP spid="55" grpId="0" animBg="1"/>
      <p:bldP spid="55" grpId="1"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
          <p:cNvSpPr>
            <a:spLocks noChangeArrowheads="1"/>
          </p:cNvSpPr>
          <p:nvPr/>
        </p:nvSpPr>
        <p:spPr bwMode="auto">
          <a:xfrm>
            <a:off x="4416326" y="2202281"/>
            <a:ext cx="3089921" cy="3084977"/>
          </a:xfrm>
          <a:prstGeom prst="ellipse">
            <a:avLst/>
          </a:prstGeom>
          <a:solidFill>
            <a:srgbClr val="18478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 name="组合 2"/>
          <p:cNvGrpSpPr/>
          <p:nvPr/>
        </p:nvGrpSpPr>
        <p:grpSpPr>
          <a:xfrm>
            <a:off x="4542532" y="2196507"/>
            <a:ext cx="2931717" cy="2836547"/>
            <a:chOff x="4544865" y="2176322"/>
            <a:chExt cx="2931717" cy="2836547"/>
          </a:xfrm>
        </p:grpSpPr>
        <p:sp>
          <p:nvSpPr>
            <p:cNvPr id="12" name="Freeform 6"/>
            <p:cNvSpPr>
              <a:spLocks/>
            </p:cNvSpPr>
            <p:nvPr/>
          </p:nvSpPr>
          <p:spPr bwMode="auto">
            <a:xfrm>
              <a:off x="6364211" y="2275200"/>
              <a:ext cx="61798" cy="46967"/>
            </a:xfrm>
            <a:custGeom>
              <a:avLst/>
              <a:gdLst>
                <a:gd name="T0" fmla="*/ 4 w 21"/>
                <a:gd name="T1" fmla="*/ 16 h 16"/>
                <a:gd name="T2" fmla="*/ 1 w 21"/>
                <a:gd name="T3" fmla="*/ 14 h 16"/>
                <a:gd name="T4" fmla="*/ 0 w 21"/>
                <a:gd name="T5" fmla="*/ 11 h 16"/>
                <a:gd name="T6" fmla="*/ 0 w 21"/>
                <a:gd name="T7" fmla="*/ 10 h 16"/>
                <a:gd name="T8" fmla="*/ 0 w 21"/>
                <a:gd name="T9" fmla="*/ 0 h 16"/>
                <a:gd name="T10" fmla="*/ 16 w 21"/>
                <a:gd name="T11" fmla="*/ 0 h 16"/>
                <a:gd name="T12" fmla="*/ 16 w 21"/>
                <a:gd name="T13" fmla="*/ 3 h 16"/>
                <a:gd name="T14" fmla="*/ 16 w 21"/>
                <a:gd name="T15" fmla="*/ 5 h 16"/>
                <a:gd name="T16" fmla="*/ 18 w 21"/>
                <a:gd name="T17" fmla="*/ 7 h 16"/>
                <a:gd name="T18" fmla="*/ 20 w 21"/>
                <a:gd name="T19" fmla="*/ 11 h 16"/>
                <a:gd name="T20" fmla="*/ 20 w 21"/>
                <a:gd name="T21" fmla="*/ 12 h 16"/>
                <a:gd name="T22" fmla="*/ 21 w 21"/>
                <a:gd name="T23" fmla="*/ 16 h 16"/>
                <a:gd name="T24" fmla="*/ 17 w 21"/>
                <a:gd name="T25" fmla="*/ 16 h 16"/>
                <a:gd name="T26" fmla="*/ 4 w 2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6364211" y="2301155"/>
              <a:ext cx="132249" cy="132249"/>
            </a:xfrm>
            <a:custGeom>
              <a:avLst/>
              <a:gdLst>
                <a:gd name="T0" fmla="*/ 23 w 45"/>
                <a:gd name="T1" fmla="*/ 45 h 45"/>
                <a:gd name="T2" fmla="*/ 20 w 45"/>
                <a:gd name="T3" fmla="*/ 45 h 45"/>
                <a:gd name="T4" fmla="*/ 17 w 45"/>
                <a:gd name="T5" fmla="*/ 45 h 45"/>
                <a:gd name="T6" fmla="*/ 11 w 45"/>
                <a:gd name="T7" fmla="*/ 42 h 45"/>
                <a:gd name="T8" fmla="*/ 10 w 45"/>
                <a:gd name="T9" fmla="*/ 36 h 45"/>
                <a:gd name="T10" fmla="*/ 10 w 45"/>
                <a:gd name="T11" fmla="*/ 35 h 45"/>
                <a:gd name="T12" fmla="*/ 10 w 45"/>
                <a:gd name="T13" fmla="*/ 35 h 45"/>
                <a:gd name="T14" fmla="*/ 8 w 45"/>
                <a:gd name="T15" fmla="*/ 35 h 45"/>
                <a:gd name="T16" fmla="*/ 4 w 45"/>
                <a:gd name="T17" fmla="*/ 35 h 45"/>
                <a:gd name="T18" fmla="*/ 5 w 45"/>
                <a:gd name="T19" fmla="*/ 31 h 45"/>
                <a:gd name="T20" fmla="*/ 5 w 45"/>
                <a:gd name="T21" fmla="*/ 31 h 45"/>
                <a:gd name="T22" fmla="*/ 5 w 45"/>
                <a:gd name="T23" fmla="*/ 31 h 45"/>
                <a:gd name="T24" fmla="*/ 3 w 45"/>
                <a:gd name="T25" fmla="*/ 30 h 45"/>
                <a:gd name="T26" fmla="*/ 0 w 45"/>
                <a:gd name="T27" fmla="*/ 30 h 45"/>
                <a:gd name="T28" fmla="*/ 0 w 45"/>
                <a:gd name="T29" fmla="*/ 20 h 45"/>
                <a:gd name="T30" fmla="*/ 0 w 45"/>
                <a:gd name="T31" fmla="*/ 20 h 45"/>
                <a:gd name="T32" fmla="*/ 1 w 45"/>
                <a:gd name="T33" fmla="*/ 16 h 45"/>
                <a:gd name="T34" fmla="*/ 4 w 45"/>
                <a:gd name="T35" fmla="*/ 15 h 45"/>
                <a:gd name="T36" fmla="*/ 8 w 45"/>
                <a:gd name="T37" fmla="*/ 15 h 45"/>
                <a:gd name="T38" fmla="*/ 9 w 45"/>
                <a:gd name="T39" fmla="*/ 15 h 45"/>
                <a:gd name="T40" fmla="*/ 9 w 45"/>
                <a:gd name="T41" fmla="*/ 15 h 45"/>
                <a:gd name="T42" fmla="*/ 9 w 45"/>
                <a:gd name="T43" fmla="*/ 15 h 45"/>
                <a:gd name="T44" fmla="*/ 10 w 45"/>
                <a:gd name="T45" fmla="*/ 13 h 45"/>
                <a:gd name="T46" fmla="*/ 10 w 45"/>
                <a:gd name="T47" fmla="*/ 10 h 45"/>
                <a:gd name="T48" fmla="*/ 13 w 45"/>
                <a:gd name="T49" fmla="*/ 10 h 45"/>
                <a:gd name="T50" fmla="*/ 14 w 45"/>
                <a:gd name="T51" fmla="*/ 10 h 45"/>
                <a:gd name="T52" fmla="*/ 16 w 45"/>
                <a:gd name="T53" fmla="*/ 10 h 45"/>
                <a:gd name="T54" fmla="*/ 18 w 45"/>
                <a:gd name="T55" fmla="*/ 9 h 45"/>
                <a:gd name="T56" fmla="*/ 19 w 45"/>
                <a:gd name="T57" fmla="*/ 7 h 45"/>
                <a:gd name="T58" fmla="*/ 19 w 45"/>
                <a:gd name="T59" fmla="*/ 6 h 45"/>
                <a:gd name="T60" fmla="*/ 19 w 45"/>
                <a:gd name="T61" fmla="*/ 4 h 45"/>
                <a:gd name="T62" fmla="*/ 23 w 45"/>
                <a:gd name="T63" fmla="*/ 0 h 45"/>
                <a:gd name="T64" fmla="*/ 24 w 45"/>
                <a:gd name="T65" fmla="*/ 1 h 45"/>
                <a:gd name="T66" fmla="*/ 25 w 45"/>
                <a:gd name="T67" fmla="*/ 1 h 45"/>
                <a:gd name="T68" fmla="*/ 26 w 45"/>
                <a:gd name="T69" fmla="*/ 1 h 45"/>
                <a:gd name="T70" fmla="*/ 28 w 45"/>
                <a:gd name="T71" fmla="*/ 1 h 45"/>
                <a:gd name="T72" fmla="*/ 37 w 45"/>
                <a:gd name="T73" fmla="*/ 3 h 45"/>
                <a:gd name="T74" fmla="*/ 40 w 45"/>
                <a:gd name="T75" fmla="*/ 5 h 45"/>
                <a:gd name="T76" fmla="*/ 41 w 45"/>
                <a:gd name="T77" fmla="*/ 5 h 45"/>
                <a:gd name="T78" fmla="*/ 44 w 45"/>
                <a:gd name="T79" fmla="*/ 5 h 45"/>
                <a:gd name="T80" fmla="*/ 44 w 45"/>
                <a:gd name="T81" fmla="*/ 8 h 45"/>
                <a:gd name="T82" fmla="*/ 44 w 45"/>
                <a:gd name="T83" fmla="*/ 12 h 45"/>
                <a:gd name="T84" fmla="*/ 41 w 45"/>
                <a:gd name="T85" fmla="*/ 17 h 45"/>
                <a:gd name="T86" fmla="*/ 40 w 45"/>
                <a:gd name="T87" fmla="*/ 17 h 45"/>
                <a:gd name="T88" fmla="*/ 40 w 45"/>
                <a:gd name="T89" fmla="*/ 17 h 45"/>
                <a:gd name="T90" fmla="*/ 41 w 45"/>
                <a:gd name="T91" fmla="*/ 23 h 45"/>
                <a:gd name="T92" fmla="*/ 43 w 45"/>
                <a:gd name="T93" fmla="*/ 25 h 45"/>
                <a:gd name="T94" fmla="*/ 39 w 45"/>
                <a:gd name="T95" fmla="*/ 39 h 45"/>
                <a:gd name="T96" fmla="*/ 35 w 45"/>
                <a:gd name="T97" fmla="*/ 40 h 45"/>
                <a:gd name="T98" fmla="*/ 34 w 45"/>
                <a:gd name="T99" fmla="*/ 40 h 45"/>
                <a:gd name="T100" fmla="*/ 33 w 45"/>
                <a:gd name="T101" fmla="*/ 42 h 45"/>
                <a:gd name="T102" fmla="*/ 31 w 45"/>
                <a:gd name="T103" fmla="*/ 43 h 45"/>
                <a:gd name="T104" fmla="*/ 23 w 45"/>
                <a:gd name="T10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p:cNvSpPr>
            <p:nvPr/>
          </p:nvSpPr>
          <p:spPr bwMode="auto">
            <a:xfrm>
              <a:off x="6490279" y="2328346"/>
              <a:ext cx="87754" cy="75394"/>
            </a:xfrm>
            <a:custGeom>
              <a:avLst/>
              <a:gdLst>
                <a:gd name="T0" fmla="*/ 14 w 30"/>
                <a:gd name="T1" fmla="*/ 26 h 26"/>
                <a:gd name="T2" fmla="*/ 14 w 30"/>
                <a:gd name="T3" fmla="*/ 23 h 26"/>
                <a:gd name="T4" fmla="*/ 13 w 30"/>
                <a:gd name="T5" fmla="*/ 21 h 26"/>
                <a:gd name="T6" fmla="*/ 13 w 30"/>
                <a:gd name="T7" fmla="*/ 21 h 26"/>
                <a:gd name="T8" fmla="*/ 10 w 30"/>
                <a:gd name="T9" fmla="*/ 22 h 26"/>
                <a:gd name="T10" fmla="*/ 9 w 30"/>
                <a:gd name="T11" fmla="*/ 19 h 26"/>
                <a:gd name="T12" fmla="*/ 5 w 30"/>
                <a:gd name="T13" fmla="*/ 14 h 26"/>
                <a:gd name="T14" fmla="*/ 2 w 30"/>
                <a:gd name="T15" fmla="*/ 12 h 26"/>
                <a:gd name="T16" fmla="*/ 0 w 30"/>
                <a:gd name="T17" fmla="*/ 9 h 26"/>
                <a:gd name="T18" fmla="*/ 1 w 30"/>
                <a:gd name="T19" fmla="*/ 4 h 26"/>
                <a:gd name="T20" fmla="*/ 12 w 30"/>
                <a:gd name="T21" fmla="*/ 0 h 26"/>
                <a:gd name="T22" fmla="*/ 18 w 30"/>
                <a:gd name="T23" fmla="*/ 1 h 26"/>
                <a:gd name="T24" fmla="*/ 22 w 30"/>
                <a:gd name="T25" fmla="*/ 1 h 26"/>
                <a:gd name="T26" fmla="*/ 25 w 30"/>
                <a:gd name="T27" fmla="*/ 1 h 26"/>
                <a:gd name="T28" fmla="*/ 25 w 30"/>
                <a:gd name="T29" fmla="*/ 5 h 26"/>
                <a:gd name="T30" fmla="*/ 25 w 30"/>
                <a:gd name="T31" fmla="*/ 5 h 26"/>
                <a:gd name="T32" fmla="*/ 25 w 30"/>
                <a:gd name="T33" fmla="*/ 5 h 26"/>
                <a:gd name="T34" fmla="*/ 27 w 30"/>
                <a:gd name="T35" fmla="*/ 6 h 26"/>
                <a:gd name="T36" fmla="*/ 29 w 30"/>
                <a:gd name="T37" fmla="*/ 6 h 26"/>
                <a:gd name="T38" fmla="*/ 29 w 30"/>
                <a:gd name="T39" fmla="*/ 9 h 26"/>
                <a:gd name="T40" fmla="*/ 30 w 30"/>
                <a:gd name="T41" fmla="*/ 11 h 26"/>
                <a:gd name="T42" fmla="*/ 28 w 30"/>
                <a:gd name="T43" fmla="*/ 21 h 26"/>
                <a:gd name="T44" fmla="*/ 19 w 30"/>
                <a:gd name="T45" fmla="*/ 26 h 26"/>
                <a:gd name="T46" fmla="*/ 14 w 30"/>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6">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p:cNvSpPr>
              <a:spLocks/>
            </p:cNvSpPr>
            <p:nvPr/>
          </p:nvSpPr>
          <p:spPr bwMode="auto">
            <a:xfrm>
              <a:off x="6487807" y="2401268"/>
              <a:ext cx="90226" cy="58091"/>
            </a:xfrm>
            <a:custGeom>
              <a:avLst/>
              <a:gdLst>
                <a:gd name="T0" fmla="*/ 27 w 31"/>
                <a:gd name="T1" fmla="*/ 20 h 20"/>
                <a:gd name="T2" fmla="*/ 26 w 31"/>
                <a:gd name="T3" fmla="*/ 20 h 20"/>
                <a:gd name="T4" fmla="*/ 10 w 31"/>
                <a:gd name="T5" fmla="*/ 20 h 20"/>
                <a:gd name="T6" fmla="*/ 10 w 31"/>
                <a:gd name="T7" fmla="*/ 15 h 20"/>
                <a:gd name="T8" fmla="*/ 1 w 31"/>
                <a:gd name="T9" fmla="*/ 15 h 20"/>
                <a:gd name="T10" fmla="*/ 1 w 31"/>
                <a:gd name="T11" fmla="*/ 5 h 20"/>
                <a:gd name="T12" fmla="*/ 1 w 31"/>
                <a:gd name="T13" fmla="*/ 4 h 20"/>
                <a:gd name="T14" fmla="*/ 1 w 31"/>
                <a:gd name="T15" fmla="*/ 1 h 20"/>
                <a:gd name="T16" fmla="*/ 5 w 31"/>
                <a:gd name="T17" fmla="*/ 0 h 20"/>
                <a:gd name="T18" fmla="*/ 21 w 31"/>
                <a:gd name="T19" fmla="*/ 0 h 20"/>
                <a:gd name="T20" fmla="*/ 21 w 31"/>
                <a:gd name="T21" fmla="*/ 2 h 20"/>
                <a:gd name="T22" fmla="*/ 21 w 31"/>
                <a:gd name="T23" fmla="*/ 4 h 20"/>
                <a:gd name="T24" fmla="*/ 23 w 31"/>
                <a:gd name="T25" fmla="*/ 4 h 20"/>
                <a:gd name="T26" fmla="*/ 23 w 31"/>
                <a:gd name="T27" fmla="*/ 4 h 20"/>
                <a:gd name="T28" fmla="*/ 24 w 31"/>
                <a:gd name="T29" fmla="*/ 4 h 20"/>
                <a:gd name="T30" fmla="*/ 30 w 31"/>
                <a:gd name="T31" fmla="*/ 10 h 20"/>
                <a:gd name="T32" fmla="*/ 30 w 31"/>
                <a:gd name="T33" fmla="*/ 15 h 20"/>
                <a:gd name="T34" fmla="*/ 30 w 31"/>
                <a:gd name="T35" fmla="*/ 15 h 20"/>
                <a:gd name="T36" fmla="*/ 30 w 31"/>
                <a:gd name="T37" fmla="*/ 19 h 20"/>
                <a:gd name="T38" fmla="*/ 27 w 31"/>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p:cNvSpPr>
              <a:spLocks/>
            </p:cNvSpPr>
            <p:nvPr/>
          </p:nvSpPr>
          <p:spPr bwMode="auto">
            <a:xfrm>
              <a:off x="5704203" y="2176322"/>
              <a:ext cx="321352" cy="227418"/>
            </a:xfrm>
            <a:custGeom>
              <a:avLst/>
              <a:gdLst>
                <a:gd name="T0" fmla="*/ 34 w 110"/>
                <a:gd name="T1" fmla="*/ 78 h 78"/>
                <a:gd name="T2" fmla="*/ 16 w 110"/>
                <a:gd name="T3" fmla="*/ 78 h 78"/>
                <a:gd name="T4" fmla="*/ 5 w 110"/>
                <a:gd name="T5" fmla="*/ 67 h 78"/>
                <a:gd name="T6" fmla="*/ 0 w 110"/>
                <a:gd name="T7" fmla="*/ 59 h 78"/>
                <a:gd name="T8" fmla="*/ 0 w 110"/>
                <a:gd name="T9" fmla="*/ 49 h 78"/>
                <a:gd name="T10" fmla="*/ 8 w 110"/>
                <a:gd name="T11" fmla="*/ 44 h 78"/>
                <a:gd name="T12" fmla="*/ 13 w 110"/>
                <a:gd name="T13" fmla="*/ 39 h 78"/>
                <a:gd name="T14" fmla="*/ 14 w 110"/>
                <a:gd name="T15" fmla="*/ 31 h 78"/>
                <a:gd name="T16" fmla="*/ 11 w 110"/>
                <a:gd name="T17" fmla="*/ 19 h 78"/>
                <a:gd name="T18" fmla="*/ 7 w 110"/>
                <a:gd name="T19" fmla="*/ 17 h 78"/>
                <a:gd name="T20" fmla="*/ 5 w 110"/>
                <a:gd name="T21" fmla="*/ 6 h 78"/>
                <a:gd name="T22" fmla="*/ 46 w 110"/>
                <a:gd name="T23" fmla="*/ 3 h 78"/>
                <a:gd name="T24" fmla="*/ 100 w 110"/>
                <a:gd name="T25" fmla="*/ 1 h 78"/>
                <a:gd name="T26" fmla="*/ 109 w 110"/>
                <a:gd name="T27" fmla="*/ 3 h 78"/>
                <a:gd name="T28" fmla="*/ 110 w 110"/>
                <a:gd name="T29" fmla="*/ 7 h 78"/>
                <a:gd name="T30" fmla="*/ 110 w 110"/>
                <a:gd name="T31" fmla="*/ 10 h 78"/>
                <a:gd name="T32" fmla="*/ 104 w 110"/>
                <a:gd name="T33" fmla="*/ 18 h 78"/>
                <a:gd name="T34" fmla="*/ 101 w 110"/>
                <a:gd name="T35" fmla="*/ 29 h 78"/>
                <a:gd name="T36" fmla="*/ 103 w 110"/>
                <a:gd name="T37" fmla="*/ 33 h 78"/>
                <a:gd name="T38" fmla="*/ 97 w 110"/>
                <a:gd name="T39" fmla="*/ 40 h 78"/>
                <a:gd name="T40" fmla="*/ 96 w 110"/>
                <a:gd name="T41" fmla="*/ 40 h 78"/>
                <a:gd name="T42" fmla="*/ 92 w 110"/>
                <a:gd name="T43" fmla="*/ 45 h 78"/>
                <a:gd name="T44" fmla="*/ 85 w 110"/>
                <a:gd name="T45" fmla="*/ 45 h 78"/>
                <a:gd name="T46" fmla="*/ 77 w 110"/>
                <a:gd name="T47" fmla="*/ 51 h 78"/>
                <a:gd name="T48" fmla="*/ 71 w 110"/>
                <a:gd name="T49" fmla="*/ 55 h 78"/>
                <a:gd name="T50" fmla="*/ 68 w 110"/>
                <a:gd name="T51" fmla="*/ 54 h 78"/>
                <a:gd name="T52" fmla="*/ 63 w 110"/>
                <a:gd name="T53" fmla="*/ 59 h 78"/>
                <a:gd name="T54" fmla="*/ 54 w 110"/>
                <a:gd name="T55" fmla="*/ 59 h 78"/>
                <a:gd name="T56" fmla="*/ 49 w 110"/>
                <a:gd name="T57" fmla="*/ 59 h 78"/>
                <a:gd name="T58" fmla="*/ 45 w 110"/>
                <a:gd name="T59" fmla="*/ 64 h 78"/>
                <a:gd name="T60" fmla="*/ 44 w 110"/>
                <a:gd name="T61" fmla="*/ 69 h 78"/>
                <a:gd name="T62" fmla="*/ 36 w 110"/>
                <a:gd name="T6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78">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p:cNvSpPr>
              <a:spLocks noEditPoints="1"/>
            </p:cNvSpPr>
            <p:nvPr/>
          </p:nvSpPr>
          <p:spPr bwMode="auto">
            <a:xfrm>
              <a:off x="6254209" y="2296211"/>
              <a:ext cx="1222373" cy="2356992"/>
            </a:xfrm>
            <a:custGeom>
              <a:avLst/>
              <a:gdLst>
                <a:gd name="T0" fmla="*/ 232 w 418"/>
                <a:gd name="T1" fmla="*/ 714 h 806"/>
                <a:gd name="T2" fmla="*/ 232 w 418"/>
                <a:gd name="T3" fmla="*/ 693 h 806"/>
                <a:gd name="T4" fmla="*/ 241 w 418"/>
                <a:gd name="T5" fmla="*/ 635 h 806"/>
                <a:gd name="T6" fmla="*/ 250 w 418"/>
                <a:gd name="T7" fmla="*/ 577 h 806"/>
                <a:gd name="T8" fmla="*/ 251 w 418"/>
                <a:gd name="T9" fmla="*/ 542 h 806"/>
                <a:gd name="T10" fmla="*/ 225 w 418"/>
                <a:gd name="T11" fmla="*/ 499 h 806"/>
                <a:gd name="T12" fmla="*/ 213 w 418"/>
                <a:gd name="T13" fmla="*/ 453 h 806"/>
                <a:gd name="T14" fmla="*/ 170 w 418"/>
                <a:gd name="T15" fmla="*/ 438 h 806"/>
                <a:gd name="T16" fmla="*/ 141 w 418"/>
                <a:gd name="T17" fmla="*/ 457 h 806"/>
                <a:gd name="T18" fmla="*/ 101 w 418"/>
                <a:gd name="T19" fmla="*/ 452 h 806"/>
                <a:gd name="T20" fmla="*/ 69 w 418"/>
                <a:gd name="T21" fmla="*/ 433 h 806"/>
                <a:gd name="T22" fmla="*/ 26 w 418"/>
                <a:gd name="T23" fmla="*/ 389 h 806"/>
                <a:gd name="T24" fmla="*/ 10 w 418"/>
                <a:gd name="T25" fmla="*/ 351 h 806"/>
                <a:gd name="T26" fmla="*/ 3 w 418"/>
                <a:gd name="T27" fmla="*/ 313 h 806"/>
                <a:gd name="T28" fmla="*/ 24 w 418"/>
                <a:gd name="T29" fmla="*/ 258 h 806"/>
                <a:gd name="T30" fmla="*/ 51 w 418"/>
                <a:gd name="T31" fmla="*/ 234 h 806"/>
                <a:gd name="T32" fmla="*/ 80 w 418"/>
                <a:gd name="T33" fmla="*/ 190 h 806"/>
                <a:gd name="T34" fmla="*/ 112 w 418"/>
                <a:gd name="T35" fmla="*/ 177 h 806"/>
                <a:gd name="T36" fmla="*/ 169 w 418"/>
                <a:gd name="T37" fmla="*/ 168 h 806"/>
                <a:gd name="T38" fmla="*/ 188 w 418"/>
                <a:gd name="T39" fmla="*/ 191 h 806"/>
                <a:gd name="T40" fmla="*/ 218 w 418"/>
                <a:gd name="T41" fmla="*/ 205 h 806"/>
                <a:gd name="T42" fmla="*/ 238 w 418"/>
                <a:gd name="T43" fmla="*/ 215 h 806"/>
                <a:gd name="T44" fmla="*/ 266 w 418"/>
                <a:gd name="T45" fmla="*/ 215 h 806"/>
                <a:gd name="T46" fmla="*/ 296 w 418"/>
                <a:gd name="T47" fmla="*/ 207 h 806"/>
                <a:gd name="T48" fmla="*/ 283 w 418"/>
                <a:gd name="T49" fmla="*/ 180 h 806"/>
                <a:gd name="T50" fmla="*/ 259 w 418"/>
                <a:gd name="T51" fmla="*/ 178 h 806"/>
                <a:gd name="T52" fmla="*/ 245 w 418"/>
                <a:gd name="T53" fmla="*/ 144 h 806"/>
                <a:gd name="T54" fmla="*/ 224 w 418"/>
                <a:gd name="T55" fmla="*/ 112 h 806"/>
                <a:gd name="T56" fmla="*/ 217 w 418"/>
                <a:gd name="T57" fmla="*/ 161 h 806"/>
                <a:gd name="T58" fmla="*/ 193 w 418"/>
                <a:gd name="T59" fmla="*/ 141 h 806"/>
                <a:gd name="T60" fmla="*/ 195 w 418"/>
                <a:gd name="T61" fmla="*/ 175 h 806"/>
                <a:gd name="T62" fmla="*/ 162 w 418"/>
                <a:gd name="T63" fmla="*/ 146 h 806"/>
                <a:gd name="T64" fmla="*/ 129 w 418"/>
                <a:gd name="T65" fmla="*/ 136 h 806"/>
                <a:gd name="T66" fmla="*/ 74 w 418"/>
                <a:gd name="T67" fmla="*/ 84 h 806"/>
                <a:gd name="T68" fmla="*/ 114 w 418"/>
                <a:gd name="T69" fmla="*/ 59 h 806"/>
                <a:gd name="T70" fmla="*/ 118 w 418"/>
                <a:gd name="T71" fmla="*/ 30 h 806"/>
                <a:gd name="T72" fmla="*/ 114 w 418"/>
                <a:gd name="T73" fmla="*/ 9 h 806"/>
                <a:gd name="T74" fmla="*/ 211 w 418"/>
                <a:gd name="T75" fmla="*/ 61 h 806"/>
                <a:gd name="T76" fmla="*/ 282 w 418"/>
                <a:gd name="T77" fmla="*/ 122 h 806"/>
                <a:gd name="T78" fmla="*/ 330 w 418"/>
                <a:gd name="T79" fmla="*/ 173 h 806"/>
                <a:gd name="T80" fmla="*/ 355 w 418"/>
                <a:gd name="T81" fmla="*/ 209 h 806"/>
                <a:gd name="T82" fmla="*/ 370 w 418"/>
                <a:gd name="T83" fmla="*/ 237 h 806"/>
                <a:gd name="T84" fmla="*/ 381 w 418"/>
                <a:gd name="T85" fmla="*/ 257 h 806"/>
                <a:gd name="T86" fmla="*/ 393 w 418"/>
                <a:gd name="T87" fmla="*/ 282 h 806"/>
                <a:gd name="T88" fmla="*/ 382 w 418"/>
                <a:gd name="T89" fmla="*/ 334 h 806"/>
                <a:gd name="T90" fmla="*/ 363 w 418"/>
                <a:gd name="T91" fmla="*/ 301 h 806"/>
                <a:gd name="T92" fmla="*/ 338 w 418"/>
                <a:gd name="T93" fmla="*/ 268 h 806"/>
                <a:gd name="T94" fmla="*/ 322 w 418"/>
                <a:gd name="T95" fmla="*/ 245 h 806"/>
                <a:gd name="T96" fmla="*/ 351 w 418"/>
                <a:gd name="T97" fmla="*/ 299 h 806"/>
                <a:gd name="T98" fmla="*/ 384 w 418"/>
                <a:gd name="T99" fmla="*/ 356 h 806"/>
                <a:gd name="T100" fmla="*/ 415 w 418"/>
                <a:gd name="T101" fmla="*/ 408 h 806"/>
                <a:gd name="T102" fmla="*/ 407 w 418"/>
                <a:gd name="T103" fmla="*/ 481 h 806"/>
                <a:gd name="T104" fmla="*/ 403 w 418"/>
                <a:gd name="T105" fmla="*/ 521 h 806"/>
                <a:gd name="T106" fmla="*/ 388 w 418"/>
                <a:gd name="T107" fmla="*/ 607 h 806"/>
                <a:gd name="T108" fmla="*/ 351 w 418"/>
                <a:gd name="T109" fmla="*/ 684 h 806"/>
                <a:gd name="T110" fmla="*/ 328 w 418"/>
                <a:gd name="T111" fmla="*/ 725 h 806"/>
                <a:gd name="T112" fmla="*/ 313 w 418"/>
                <a:gd name="T113" fmla="*/ 763 h 806"/>
                <a:gd name="T114" fmla="*/ 249 w 418"/>
                <a:gd name="T115" fmla="*/ 800 h 806"/>
                <a:gd name="T116" fmla="*/ 156 w 418"/>
                <a:gd name="T117" fmla="*/ 113 h 806"/>
                <a:gd name="T118" fmla="*/ 172 w 418"/>
                <a:gd name="T119" fmla="*/ 12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806">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p:cNvSpPr>
              <a:spLocks/>
            </p:cNvSpPr>
            <p:nvPr/>
          </p:nvSpPr>
          <p:spPr bwMode="auto">
            <a:xfrm>
              <a:off x="4544865" y="2290031"/>
              <a:ext cx="1301475" cy="2722838"/>
            </a:xfrm>
            <a:custGeom>
              <a:avLst/>
              <a:gdLst>
                <a:gd name="T0" fmla="*/ 255 w 445"/>
                <a:gd name="T1" fmla="*/ 921 h 931"/>
                <a:gd name="T2" fmla="*/ 231 w 445"/>
                <a:gd name="T3" fmla="*/ 895 h 931"/>
                <a:gd name="T4" fmla="*/ 203 w 445"/>
                <a:gd name="T5" fmla="*/ 859 h 931"/>
                <a:gd name="T6" fmla="*/ 184 w 445"/>
                <a:gd name="T7" fmla="*/ 805 h 931"/>
                <a:gd name="T8" fmla="*/ 174 w 445"/>
                <a:gd name="T9" fmla="*/ 723 h 931"/>
                <a:gd name="T10" fmla="*/ 164 w 445"/>
                <a:gd name="T11" fmla="*/ 704 h 931"/>
                <a:gd name="T12" fmla="*/ 144 w 445"/>
                <a:gd name="T13" fmla="*/ 671 h 931"/>
                <a:gd name="T14" fmla="*/ 113 w 445"/>
                <a:gd name="T15" fmla="*/ 642 h 931"/>
                <a:gd name="T16" fmla="*/ 99 w 445"/>
                <a:gd name="T17" fmla="*/ 602 h 931"/>
                <a:gd name="T18" fmla="*/ 83 w 445"/>
                <a:gd name="T19" fmla="*/ 571 h 931"/>
                <a:gd name="T20" fmla="*/ 75 w 445"/>
                <a:gd name="T21" fmla="*/ 517 h 931"/>
                <a:gd name="T22" fmla="*/ 84 w 445"/>
                <a:gd name="T23" fmla="*/ 481 h 931"/>
                <a:gd name="T24" fmla="*/ 77 w 445"/>
                <a:gd name="T25" fmla="*/ 426 h 931"/>
                <a:gd name="T26" fmla="*/ 54 w 445"/>
                <a:gd name="T27" fmla="*/ 397 h 931"/>
                <a:gd name="T28" fmla="*/ 38 w 445"/>
                <a:gd name="T29" fmla="*/ 375 h 931"/>
                <a:gd name="T30" fmla="*/ 14 w 445"/>
                <a:gd name="T31" fmla="*/ 355 h 931"/>
                <a:gd name="T32" fmla="*/ 9 w 445"/>
                <a:gd name="T33" fmla="*/ 274 h 931"/>
                <a:gd name="T34" fmla="*/ 276 w 445"/>
                <a:gd name="T35" fmla="*/ 0 h 931"/>
                <a:gd name="T36" fmla="*/ 265 w 445"/>
                <a:gd name="T37" fmla="*/ 30 h 931"/>
                <a:gd name="T38" fmla="*/ 246 w 445"/>
                <a:gd name="T39" fmla="*/ 47 h 931"/>
                <a:gd name="T40" fmla="*/ 240 w 445"/>
                <a:gd name="T41" fmla="*/ 75 h 931"/>
                <a:gd name="T42" fmla="*/ 268 w 445"/>
                <a:gd name="T43" fmla="*/ 38 h 931"/>
                <a:gd name="T44" fmla="*/ 318 w 445"/>
                <a:gd name="T45" fmla="*/ 39 h 931"/>
                <a:gd name="T46" fmla="*/ 336 w 445"/>
                <a:gd name="T47" fmla="*/ 77 h 931"/>
                <a:gd name="T48" fmla="*/ 308 w 445"/>
                <a:gd name="T49" fmla="*/ 86 h 931"/>
                <a:gd name="T50" fmla="*/ 251 w 445"/>
                <a:gd name="T51" fmla="*/ 101 h 931"/>
                <a:gd name="T52" fmla="*/ 257 w 445"/>
                <a:gd name="T53" fmla="*/ 114 h 931"/>
                <a:gd name="T54" fmla="*/ 233 w 445"/>
                <a:gd name="T55" fmla="*/ 129 h 931"/>
                <a:gd name="T56" fmla="*/ 210 w 445"/>
                <a:gd name="T57" fmla="*/ 152 h 931"/>
                <a:gd name="T58" fmla="*/ 176 w 445"/>
                <a:gd name="T59" fmla="*/ 192 h 931"/>
                <a:gd name="T60" fmla="*/ 147 w 445"/>
                <a:gd name="T61" fmla="*/ 220 h 931"/>
                <a:gd name="T62" fmla="*/ 129 w 445"/>
                <a:gd name="T63" fmla="*/ 243 h 931"/>
                <a:gd name="T64" fmla="*/ 107 w 445"/>
                <a:gd name="T65" fmla="*/ 266 h 931"/>
                <a:gd name="T66" fmla="*/ 72 w 445"/>
                <a:gd name="T67" fmla="*/ 239 h 931"/>
                <a:gd name="T68" fmla="*/ 45 w 445"/>
                <a:gd name="T69" fmla="*/ 270 h 931"/>
                <a:gd name="T70" fmla="*/ 34 w 445"/>
                <a:gd name="T71" fmla="*/ 304 h 931"/>
                <a:gd name="T72" fmla="*/ 30 w 445"/>
                <a:gd name="T73" fmla="*/ 320 h 931"/>
                <a:gd name="T74" fmla="*/ 51 w 445"/>
                <a:gd name="T75" fmla="*/ 311 h 931"/>
                <a:gd name="T76" fmla="*/ 58 w 445"/>
                <a:gd name="T77" fmla="*/ 327 h 931"/>
                <a:gd name="T78" fmla="*/ 67 w 445"/>
                <a:gd name="T79" fmla="*/ 349 h 931"/>
                <a:gd name="T80" fmla="*/ 67 w 445"/>
                <a:gd name="T81" fmla="*/ 400 h 931"/>
                <a:gd name="T82" fmla="*/ 99 w 445"/>
                <a:gd name="T83" fmla="*/ 413 h 931"/>
                <a:gd name="T84" fmla="*/ 108 w 445"/>
                <a:gd name="T85" fmla="*/ 396 h 931"/>
                <a:gd name="T86" fmla="*/ 147 w 445"/>
                <a:gd name="T87" fmla="*/ 386 h 931"/>
                <a:gd name="T88" fmla="*/ 202 w 445"/>
                <a:gd name="T89" fmla="*/ 401 h 931"/>
                <a:gd name="T90" fmla="*/ 232 w 445"/>
                <a:gd name="T91" fmla="*/ 424 h 931"/>
                <a:gd name="T92" fmla="*/ 280 w 445"/>
                <a:gd name="T93" fmla="*/ 449 h 931"/>
                <a:gd name="T94" fmla="*/ 304 w 445"/>
                <a:gd name="T95" fmla="*/ 473 h 931"/>
                <a:gd name="T96" fmla="*/ 295 w 445"/>
                <a:gd name="T97" fmla="*/ 504 h 931"/>
                <a:gd name="T98" fmla="*/ 341 w 445"/>
                <a:gd name="T99" fmla="*/ 513 h 931"/>
                <a:gd name="T100" fmla="*/ 394 w 445"/>
                <a:gd name="T101" fmla="*/ 523 h 931"/>
                <a:gd name="T102" fmla="*/ 441 w 445"/>
                <a:gd name="T103" fmla="*/ 542 h 931"/>
                <a:gd name="T104" fmla="*/ 445 w 445"/>
                <a:gd name="T105" fmla="*/ 578 h 931"/>
                <a:gd name="T106" fmla="*/ 417 w 445"/>
                <a:gd name="T107" fmla="*/ 613 h 931"/>
                <a:gd name="T108" fmla="*/ 407 w 445"/>
                <a:gd name="T109" fmla="*/ 673 h 931"/>
                <a:gd name="T110" fmla="*/ 369 w 445"/>
                <a:gd name="T111" fmla="*/ 714 h 931"/>
                <a:gd name="T112" fmla="*/ 327 w 445"/>
                <a:gd name="T113" fmla="*/ 734 h 931"/>
                <a:gd name="T114" fmla="*/ 303 w 445"/>
                <a:gd name="T115" fmla="*/ 804 h 931"/>
                <a:gd name="T116" fmla="*/ 283 w 445"/>
                <a:gd name="T117" fmla="*/ 836 h 931"/>
                <a:gd name="T118" fmla="*/ 256 w 445"/>
                <a:gd name="T119" fmla="*/ 856 h 931"/>
                <a:gd name="T120" fmla="*/ 270 w 445"/>
                <a:gd name="T121" fmla="*/ 899 h 931"/>
                <a:gd name="T122" fmla="*/ 279 w 445"/>
                <a:gd name="T123" fmla="*/ 9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931">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p:cNvSpPr>
              <a:spLocks/>
            </p:cNvSpPr>
            <p:nvPr/>
          </p:nvSpPr>
          <p:spPr bwMode="auto">
            <a:xfrm>
              <a:off x="7318378" y="4158815"/>
              <a:ext cx="123597" cy="216294"/>
            </a:xfrm>
            <a:custGeom>
              <a:avLst/>
              <a:gdLst>
                <a:gd name="T0" fmla="*/ 8 w 42"/>
                <a:gd name="T1" fmla="*/ 74 h 74"/>
                <a:gd name="T2" fmla="*/ 4 w 42"/>
                <a:gd name="T3" fmla="*/ 74 h 74"/>
                <a:gd name="T4" fmla="*/ 1 w 42"/>
                <a:gd name="T5" fmla="*/ 73 h 74"/>
                <a:gd name="T6" fmla="*/ 2 w 42"/>
                <a:gd name="T7" fmla="*/ 70 h 74"/>
                <a:gd name="T8" fmla="*/ 1 w 42"/>
                <a:gd name="T9" fmla="*/ 63 h 74"/>
                <a:gd name="T10" fmla="*/ 3 w 42"/>
                <a:gd name="T11" fmla="*/ 47 h 74"/>
                <a:gd name="T12" fmla="*/ 6 w 42"/>
                <a:gd name="T13" fmla="*/ 45 h 74"/>
                <a:gd name="T14" fmla="*/ 6 w 42"/>
                <a:gd name="T15" fmla="*/ 44 h 74"/>
                <a:gd name="T16" fmla="*/ 9 w 42"/>
                <a:gd name="T17" fmla="*/ 32 h 74"/>
                <a:gd name="T18" fmla="*/ 11 w 42"/>
                <a:gd name="T19" fmla="*/ 30 h 74"/>
                <a:gd name="T20" fmla="*/ 11 w 42"/>
                <a:gd name="T21" fmla="*/ 30 h 74"/>
                <a:gd name="T22" fmla="*/ 13 w 42"/>
                <a:gd name="T23" fmla="*/ 22 h 74"/>
                <a:gd name="T24" fmla="*/ 16 w 42"/>
                <a:gd name="T25" fmla="*/ 21 h 74"/>
                <a:gd name="T26" fmla="*/ 16 w 42"/>
                <a:gd name="T27" fmla="*/ 20 h 74"/>
                <a:gd name="T28" fmla="*/ 19 w 42"/>
                <a:gd name="T29" fmla="*/ 12 h 74"/>
                <a:gd name="T30" fmla="*/ 24 w 42"/>
                <a:gd name="T31" fmla="*/ 7 h 74"/>
                <a:gd name="T32" fmla="*/ 30 w 42"/>
                <a:gd name="T33" fmla="*/ 0 h 74"/>
                <a:gd name="T34" fmla="*/ 36 w 42"/>
                <a:gd name="T35" fmla="*/ 1 h 74"/>
                <a:gd name="T36" fmla="*/ 36 w 42"/>
                <a:gd name="T37" fmla="*/ 3 h 74"/>
                <a:gd name="T38" fmla="*/ 39 w 42"/>
                <a:gd name="T39" fmla="*/ 1 h 74"/>
                <a:gd name="T40" fmla="*/ 40 w 42"/>
                <a:gd name="T41" fmla="*/ 5 h 74"/>
                <a:gd name="T42" fmla="*/ 29 w 42"/>
                <a:gd name="T43" fmla="*/ 29 h 74"/>
                <a:gd name="T44" fmla="*/ 27 w 42"/>
                <a:gd name="T45" fmla="*/ 30 h 74"/>
                <a:gd name="T46" fmla="*/ 27 w 42"/>
                <a:gd name="T47" fmla="*/ 30 h 74"/>
                <a:gd name="T48" fmla="*/ 27 w 42"/>
                <a:gd name="T49" fmla="*/ 32 h 74"/>
                <a:gd name="T50" fmla="*/ 27 w 42"/>
                <a:gd name="T51" fmla="*/ 34 h 74"/>
                <a:gd name="T52" fmla="*/ 23 w 42"/>
                <a:gd name="T53" fmla="*/ 40 h 74"/>
                <a:gd name="T54" fmla="*/ 22 w 42"/>
                <a:gd name="T55" fmla="*/ 41 h 74"/>
                <a:gd name="T56" fmla="*/ 22 w 42"/>
                <a:gd name="T57" fmla="*/ 43 h 74"/>
                <a:gd name="T58" fmla="*/ 22 w 42"/>
                <a:gd name="T59" fmla="*/ 45 h 74"/>
                <a:gd name="T60" fmla="*/ 22 w 42"/>
                <a:gd name="T61" fmla="*/ 47 h 74"/>
                <a:gd name="T62" fmla="*/ 22 w 42"/>
                <a:gd name="T63" fmla="*/ 52 h 74"/>
                <a:gd name="T64" fmla="*/ 21 w 42"/>
                <a:gd name="T65" fmla="*/ 58 h 74"/>
                <a:gd name="T66" fmla="*/ 20 w 42"/>
                <a:gd name="T67" fmla="*/ 60 h 74"/>
                <a:gd name="T68" fmla="*/ 19 w 42"/>
                <a:gd name="T69" fmla="*/ 63 h 74"/>
                <a:gd name="T70" fmla="*/ 8 w 42"/>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74">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4"/>
            <p:cNvSpPr>
              <a:spLocks/>
            </p:cNvSpPr>
            <p:nvPr/>
          </p:nvSpPr>
          <p:spPr bwMode="auto">
            <a:xfrm>
              <a:off x="7412312" y="4150164"/>
              <a:ext cx="25955" cy="40787"/>
            </a:xfrm>
            <a:custGeom>
              <a:avLst/>
              <a:gdLst>
                <a:gd name="T0" fmla="*/ 2 w 9"/>
                <a:gd name="T1" fmla="*/ 9 h 14"/>
                <a:gd name="T2" fmla="*/ 0 w 9"/>
                <a:gd name="T3" fmla="*/ 6 h 14"/>
                <a:gd name="T4" fmla="*/ 2 w 9"/>
                <a:gd name="T5" fmla="*/ 0 h 14"/>
                <a:gd name="T6" fmla="*/ 9 w 9"/>
                <a:gd name="T7" fmla="*/ 8 h 14"/>
                <a:gd name="T8" fmla="*/ 7 w 9"/>
                <a:gd name="T9" fmla="*/ 11 h 14"/>
                <a:gd name="T10" fmla="*/ 3 w 9"/>
                <a:gd name="T11" fmla="*/ 14 h 14"/>
                <a:gd name="T12" fmla="*/ 2 w 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5"/>
            <p:cNvSpPr>
              <a:spLocks/>
            </p:cNvSpPr>
            <p:nvPr/>
          </p:nvSpPr>
          <p:spPr bwMode="auto">
            <a:xfrm>
              <a:off x="6374098" y="2283851"/>
              <a:ext cx="40787" cy="29663"/>
            </a:xfrm>
            <a:custGeom>
              <a:avLst/>
              <a:gdLst>
                <a:gd name="T0" fmla="*/ 14 w 14"/>
                <a:gd name="T1" fmla="*/ 10 h 10"/>
                <a:gd name="T2" fmla="*/ 11 w 14"/>
                <a:gd name="T3" fmla="*/ 4 h 10"/>
                <a:gd name="T4" fmla="*/ 10 w 14"/>
                <a:gd name="T5" fmla="*/ 0 h 10"/>
                <a:gd name="T6" fmla="*/ 3 w 14"/>
                <a:gd name="T7" fmla="*/ 0 h 10"/>
                <a:gd name="T8" fmla="*/ 0 w 14"/>
                <a:gd name="T9" fmla="*/ 0 h 10"/>
                <a:gd name="T10" fmla="*/ 0 w 14"/>
                <a:gd name="T11" fmla="*/ 4 h 10"/>
                <a:gd name="T12" fmla="*/ 0 w 14"/>
                <a:gd name="T13" fmla="*/ 7 h 10"/>
                <a:gd name="T14" fmla="*/ 1 w 14"/>
                <a:gd name="T15" fmla="*/ 10 h 10"/>
                <a:gd name="T16" fmla="*/ 14 w 14"/>
                <a:gd name="T17" fmla="*/ 10 h 10"/>
                <a:gd name="T18" fmla="*/ 14 w 1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p:cNvSpPr>
            <p:nvPr/>
          </p:nvSpPr>
          <p:spPr bwMode="auto">
            <a:xfrm>
              <a:off x="6374098" y="2311043"/>
              <a:ext cx="111237" cy="113709"/>
            </a:xfrm>
            <a:custGeom>
              <a:avLst/>
              <a:gdLst>
                <a:gd name="T0" fmla="*/ 5 w 38"/>
                <a:gd name="T1" fmla="*/ 29 h 39"/>
                <a:gd name="T2" fmla="*/ 10 w 38"/>
                <a:gd name="T3" fmla="*/ 34 h 39"/>
                <a:gd name="T4" fmla="*/ 14 w 38"/>
                <a:gd name="T5" fmla="*/ 38 h 39"/>
                <a:gd name="T6" fmla="*/ 26 w 38"/>
                <a:gd name="T7" fmla="*/ 37 h 39"/>
                <a:gd name="T8" fmla="*/ 30 w 38"/>
                <a:gd name="T9" fmla="*/ 35 h 39"/>
                <a:gd name="T10" fmla="*/ 34 w 38"/>
                <a:gd name="T11" fmla="*/ 33 h 39"/>
                <a:gd name="T12" fmla="*/ 37 w 38"/>
                <a:gd name="T13" fmla="*/ 23 h 39"/>
                <a:gd name="T14" fmla="*/ 34 w 38"/>
                <a:gd name="T15" fmla="*/ 13 h 39"/>
                <a:gd name="T16" fmla="*/ 35 w 38"/>
                <a:gd name="T17" fmla="*/ 11 h 39"/>
                <a:gd name="T18" fmla="*/ 38 w 38"/>
                <a:gd name="T19" fmla="*/ 9 h 39"/>
                <a:gd name="T20" fmla="*/ 38 w 38"/>
                <a:gd name="T21" fmla="*/ 5 h 39"/>
                <a:gd name="T22" fmla="*/ 36 w 38"/>
                <a:gd name="T23" fmla="*/ 5 h 39"/>
                <a:gd name="T24" fmla="*/ 32 w 38"/>
                <a:gd name="T25" fmla="*/ 3 h 39"/>
                <a:gd name="T26" fmla="*/ 22 w 38"/>
                <a:gd name="T27" fmla="*/ 1 h 39"/>
                <a:gd name="T28" fmla="*/ 19 w 38"/>
                <a:gd name="T29" fmla="*/ 1 h 39"/>
                <a:gd name="T30" fmla="*/ 19 w 38"/>
                <a:gd name="T31" fmla="*/ 3 h 39"/>
                <a:gd name="T32" fmla="*/ 18 w 38"/>
                <a:gd name="T33" fmla="*/ 7 h 39"/>
                <a:gd name="T34" fmla="*/ 10 w 38"/>
                <a:gd name="T35" fmla="*/ 10 h 39"/>
                <a:gd name="T36" fmla="*/ 5 w 38"/>
                <a:gd name="T37" fmla="*/ 15 h 39"/>
                <a:gd name="T38" fmla="*/ 1 w 38"/>
                <a:gd name="T39" fmla="*/ 15 h 39"/>
                <a:gd name="T40" fmla="*/ 0 w 38"/>
                <a:gd name="T41" fmla="*/ 17 h 39"/>
                <a:gd name="T42" fmla="*/ 0 w 38"/>
                <a:gd name="T43" fmla="*/ 24 h 39"/>
                <a:gd name="T44" fmla="*/ 5 w 38"/>
                <a:gd name="T45" fmla="*/ 29 h 39"/>
                <a:gd name="T46" fmla="*/ 5 w 38"/>
                <a:gd name="T4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9">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7"/>
            <p:cNvSpPr>
              <a:spLocks/>
            </p:cNvSpPr>
            <p:nvPr/>
          </p:nvSpPr>
          <p:spPr bwMode="auto">
            <a:xfrm>
              <a:off x="6496459" y="2333290"/>
              <a:ext cx="72922" cy="61798"/>
            </a:xfrm>
            <a:custGeom>
              <a:avLst/>
              <a:gdLst>
                <a:gd name="T0" fmla="*/ 10 w 25"/>
                <a:gd name="T1" fmla="*/ 16 h 21"/>
                <a:gd name="T2" fmla="*/ 15 w 25"/>
                <a:gd name="T3" fmla="*/ 21 h 21"/>
                <a:gd name="T4" fmla="*/ 24 w 25"/>
                <a:gd name="T5" fmla="*/ 18 h 21"/>
                <a:gd name="T6" fmla="*/ 24 w 25"/>
                <a:gd name="T7" fmla="*/ 7 h 21"/>
                <a:gd name="T8" fmla="*/ 20 w 25"/>
                <a:gd name="T9" fmla="*/ 2 h 21"/>
                <a:gd name="T10" fmla="*/ 2 w 25"/>
                <a:gd name="T11" fmla="*/ 4 h 21"/>
                <a:gd name="T12" fmla="*/ 2 w 25"/>
                <a:gd name="T13" fmla="*/ 7 h 21"/>
                <a:gd name="T14" fmla="*/ 5 w 25"/>
                <a:gd name="T15" fmla="*/ 9 h 21"/>
                <a:gd name="T16" fmla="*/ 10 w 25"/>
                <a:gd name="T17" fmla="*/ 16 h 21"/>
                <a:gd name="T18" fmla="*/ 10 w 25"/>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8"/>
            <p:cNvSpPr>
              <a:spLocks/>
            </p:cNvSpPr>
            <p:nvPr/>
          </p:nvSpPr>
          <p:spPr bwMode="auto">
            <a:xfrm>
              <a:off x="6496459" y="2409920"/>
              <a:ext cx="72922" cy="40787"/>
            </a:xfrm>
            <a:custGeom>
              <a:avLst/>
              <a:gdLst>
                <a:gd name="T0" fmla="*/ 10 w 25"/>
                <a:gd name="T1" fmla="*/ 14 h 14"/>
                <a:gd name="T2" fmla="*/ 21 w 25"/>
                <a:gd name="T3" fmla="*/ 14 h 14"/>
                <a:gd name="T4" fmla="*/ 23 w 25"/>
                <a:gd name="T5" fmla="*/ 14 h 14"/>
                <a:gd name="T6" fmla="*/ 24 w 25"/>
                <a:gd name="T7" fmla="*/ 13 h 14"/>
                <a:gd name="T8" fmla="*/ 24 w 25"/>
                <a:gd name="T9" fmla="*/ 8 h 14"/>
                <a:gd name="T10" fmla="*/ 21 w 25"/>
                <a:gd name="T11" fmla="*/ 4 h 14"/>
                <a:gd name="T12" fmla="*/ 15 w 25"/>
                <a:gd name="T13" fmla="*/ 2 h 14"/>
                <a:gd name="T14" fmla="*/ 15 w 25"/>
                <a:gd name="T15" fmla="*/ 0 h 14"/>
                <a:gd name="T16" fmla="*/ 9 w 25"/>
                <a:gd name="T17" fmla="*/ 0 h 14"/>
                <a:gd name="T18" fmla="*/ 4 w 25"/>
                <a:gd name="T19" fmla="*/ 0 h 14"/>
                <a:gd name="T20" fmla="*/ 2 w 25"/>
                <a:gd name="T21" fmla="*/ 0 h 14"/>
                <a:gd name="T22" fmla="*/ 1 w 25"/>
                <a:gd name="T23" fmla="*/ 2 h 14"/>
                <a:gd name="T24" fmla="*/ 1 w 25"/>
                <a:gd name="T25" fmla="*/ 7 h 14"/>
                <a:gd name="T26" fmla="*/ 1 w 25"/>
                <a:gd name="T27" fmla="*/ 9 h 14"/>
                <a:gd name="T28" fmla="*/ 4 w 25"/>
                <a:gd name="T29" fmla="*/ 9 h 14"/>
                <a:gd name="T30" fmla="*/ 9 w 25"/>
                <a:gd name="T31" fmla="*/ 9 h 14"/>
                <a:gd name="T32" fmla="*/ 10 w 25"/>
                <a:gd name="T33" fmla="*/ 10 h 14"/>
                <a:gd name="T34" fmla="*/ 10 w 25"/>
                <a:gd name="T35" fmla="*/ 14 h 14"/>
                <a:gd name="T36" fmla="*/ 10 w 25"/>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p:cNvSpPr>
            <p:nvPr/>
          </p:nvSpPr>
          <p:spPr bwMode="auto">
            <a:xfrm>
              <a:off x="5712855" y="2184974"/>
              <a:ext cx="304048" cy="212587"/>
            </a:xfrm>
            <a:custGeom>
              <a:avLst/>
              <a:gdLst>
                <a:gd name="T0" fmla="*/ 5 w 104"/>
                <a:gd name="T1" fmla="*/ 6 h 73"/>
                <a:gd name="T2" fmla="*/ 5 w 104"/>
                <a:gd name="T3" fmla="*/ 10 h 73"/>
                <a:gd name="T4" fmla="*/ 6 w 104"/>
                <a:gd name="T5" fmla="*/ 11 h 73"/>
                <a:gd name="T6" fmla="*/ 10 w 104"/>
                <a:gd name="T7" fmla="*/ 14 h 73"/>
                <a:gd name="T8" fmla="*/ 14 w 104"/>
                <a:gd name="T9" fmla="*/ 25 h 73"/>
                <a:gd name="T10" fmla="*/ 14 w 104"/>
                <a:gd name="T11" fmla="*/ 37 h 73"/>
                <a:gd name="T12" fmla="*/ 11 w 104"/>
                <a:gd name="T13" fmla="*/ 39 h 73"/>
                <a:gd name="T14" fmla="*/ 9 w 104"/>
                <a:gd name="T15" fmla="*/ 40 h 73"/>
                <a:gd name="T16" fmla="*/ 7 w 104"/>
                <a:gd name="T17" fmla="*/ 43 h 73"/>
                <a:gd name="T18" fmla="*/ 0 w 104"/>
                <a:gd name="T19" fmla="*/ 48 h 73"/>
                <a:gd name="T20" fmla="*/ 0 w 104"/>
                <a:gd name="T21" fmla="*/ 55 h 73"/>
                <a:gd name="T22" fmla="*/ 1 w 104"/>
                <a:gd name="T23" fmla="*/ 59 h 73"/>
                <a:gd name="T24" fmla="*/ 4 w 104"/>
                <a:gd name="T25" fmla="*/ 62 h 73"/>
                <a:gd name="T26" fmla="*/ 14 w 104"/>
                <a:gd name="T27" fmla="*/ 72 h 73"/>
                <a:gd name="T28" fmla="*/ 29 w 104"/>
                <a:gd name="T29" fmla="*/ 72 h 73"/>
                <a:gd name="T30" fmla="*/ 37 w 104"/>
                <a:gd name="T31" fmla="*/ 69 h 73"/>
                <a:gd name="T32" fmla="*/ 39 w 104"/>
                <a:gd name="T33" fmla="*/ 61 h 73"/>
                <a:gd name="T34" fmla="*/ 41 w 104"/>
                <a:gd name="T35" fmla="*/ 58 h 73"/>
                <a:gd name="T36" fmla="*/ 42 w 104"/>
                <a:gd name="T37" fmla="*/ 57 h 73"/>
                <a:gd name="T38" fmla="*/ 43 w 104"/>
                <a:gd name="T39" fmla="*/ 55 h 73"/>
                <a:gd name="T40" fmla="*/ 53 w 104"/>
                <a:gd name="T41" fmla="*/ 53 h 73"/>
                <a:gd name="T42" fmla="*/ 60 w 104"/>
                <a:gd name="T43" fmla="*/ 53 h 73"/>
                <a:gd name="T44" fmla="*/ 62 w 104"/>
                <a:gd name="T45" fmla="*/ 50 h 73"/>
                <a:gd name="T46" fmla="*/ 65 w 104"/>
                <a:gd name="T47" fmla="*/ 48 h 73"/>
                <a:gd name="T48" fmla="*/ 68 w 104"/>
                <a:gd name="T49" fmla="*/ 48 h 73"/>
                <a:gd name="T50" fmla="*/ 71 w 104"/>
                <a:gd name="T51" fmla="*/ 47 h 73"/>
                <a:gd name="T52" fmla="*/ 78 w 104"/>
                <a:gd name="T53" fmla="*/ 40 h 73"/>
                <a:gd name="T54" fmla="*/ 84 w 104"/>
                <a:gd name="T55" fmla="*/ 39 h 73"/>
                <a:gd name="T56" fmla="*/ 87 w 104"/>
                <a:gd name="T57" fmla="*/ 39 h 73"/>
                <a:gd name="T58" fmla="*/ 90 w 104"/>
                <a:gd name="T59" fmla="*/ 38 h 73"/>
                <a:gd name="T60" fmla="*/ 93 w 104"/>
                <a:gd name="T61" fmla="*/ 34 h 73"/>
                <a:gd name="T62" fmla="*/ 97 w 104"/>
                <a:gd name="T63" fmla="*/ 31 h 73"/>
                <a:gd name="T64" fmla="*/ 95 w 104"/>
                <a:gd name="T65" fmla="*/ 27 h 73"/>
                <a:gd name="T66" fmla="*/ 95 w 104"/>
                <a:gd name="T67" fmla="*/ 19 h 73"/>
                <a:gd name="T68" fmla="*/ 99 w 104"/>
                <a:gd name="T69" fmla="*/ 13 h 73"/>
                <a:gd name="T70" fmla="*/ 103 w 104"/>
                <a:gd name="T71" fmla="*/ 11 h 73"/>
                <a:gd name="T72" fmla="*/ 104 w 104"/>
                <a:gd name="T73" fmla="*/ 6 h 73"/>
                <a:gd name="T74" fmla="*/ 104 w 104"/>
                <a:gd name="T75" fmla="*/ 4 h 73"/>
                <a:gd name="T76" fmla="*/ 103 w 104"/>
                <a:gd name="T77" fmla="*/ 1 h 73"/>
                <a:gd name="T78" fmla="*/ 97 w 104"/>
                <a:gd name="T79" fmla="*/ 1 h 73"/>
                <a:gd name="T80" fmla="*/ 85 w 104"/>
                <a:gd name="T81" fmla="*/ 0 h 73"/>
                <a:gd name="T82" fmla="*/ 5 w 104"/>
                <a:gd name="T83" fmla="*/ 6 h 73"/>
                <a:gd name="T84" fmla="*/ 5 w 104"/>
                <a:gd name="T8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73">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p:cNvSpPr>
            <p:nvPr/>
          </p:nvSpPr>
          <p:spPr bwMode="auto">
            <a:xfrm>
              <a:off x="6265333" y="2313515"/>
              <a:ext cx="1202597" cy="2333508"/>
            </a:xfrm>
            <a:custGeom>
              <a:avLst/>
              <a:gdLst>
                <a:gd name="T0" fmla="*/ 382 w 411"/>
                <a:gd name="T1" fmla="*/ 360 h 798"/>
                <a:gd name="T2" fmla="*/ 358 w 411"/>
                <a:gd name="T3" fmla="*/ 312 h 798"/>
                <a:gd name="T4" fmla="*/ 321 w 411"/>
                <a:gd name="T5" fmla="*/ 256 h 798"/>
                <a:gd name="T6" fmla="*/ 325 w 411"/>
                <a:gd name="T7" fmla="*/ 240 h 798"/>
                <a:gd name="T8" fmla="*/ 352 w 411"/>
                <a:gd name="T9" fmla="*/ 276 h 798"/>
                <a:gd name="T10" fmla="*/ 368 w 411"/>
                <a:gd name="T11" fmla="*/ 308 h 798"/>
                <a:gd name="T12" fmla="*/ 386 w 411"/>
                <a:gd name="T13" fmla="*/ 343 h 798"/>
                <a:gd name="T14" fmla="*/ 384 w 411"/>
                <a:gd name="T15" fmla="*/ 273 h 798"/>
                <a:gd name="T16" fmla="*/ 367 w 411"/>
                <a:gd name="T17" fmla="*/ 240 h 798"/>
                <a:gd name="T18" fmla="*/ 353 w 411"/>
                <a:gd name="T19" fmla="*/ 215 h 798"/>
                <a:gd name="T20" fmla="*/ 335 w 411"/>
                <a:gd name="T21" fmla="*/ 184 h 798"/>
                <a:gd name="T22" fmla="*/ 305 w 411"/>
                <a:gd name="T23" fmla="*/ 147 h 798"/>
                <a:gd name="T24" fmla="*/ 229 w 411"/>
                <a:gd name="T25" fmla="*/ 76 h 798"/>
                <a:gd name="T26" fmla="*/ 189 w 411"/>
                <a:gd name="T27" fmla="*/ 44 h 798"/>
                <a:gd name="T28" fmla="*/ 114 w 411"/>
                <a:gd name="T29" fmla="*/ 5 h 798"/>
                <a:gd name="T30" fmla="*/ 118 w 411"/>
                <a:gd name="T31" fmla="*/ 38 h 798"/>
                <a:gd name="T32" fmla="*/ 112 w 411"/>
                <a:gd name="T33" fmla="*/ 56 h 798"/>
                <a:gd name="T34" fmla="*/ 76 w 411"/>
                <a:gd name="T35" fmla="*/ 74 h 798"/>
                <a:gd name="T36" fmla="*/ 125 w 411"/>
                <a:gd name="T37" fmla="*/ 127 h 798"/>
                <a:gd name="T38" fmla="*/ 154 w 411"/>
                <a:gd name="T39" fmla="*/ 135 h 798"/>
                <a:gd name="T40" fmla="*/ 189 w 411"/>
                <a:gd name="T41" fmla="*/ 166 h 798"/>
                <a:gd name="T42" fmla="*/ 146 w 411"/>
                <a:gd name="T43" fmla="*/ 109 h 798"/>
                <a:gd name="T44" fmla="*/ 179 w 411"/>
                <a:gd name="T45" fmla="*/ 122 h 798"/>
                <a:gd name="T46" fmla="*/ 215 w 411"/>
                <a:gd name="T47" fmla="*/ 152 h 798"/>
                <a:gd name="T48" fmla="*/ 212 w 411"/>
                <a:gd name="T49" fmla="*/ 113 h 798"/>
                <a:gd name="T50" fmla="*/ 246 w 411"/>
                <a:gd name="T51" fmla="*/ 118 h 798"/>
                <a:gd name="T52" fmla="*/ 252 w 411"/>
                <a:gd name="T53" fmla="*/ 136 h 798"/>
                <a:gd name="T54" fmla="*/ 259 w 411"/>
                <a:gd name="T55" fmla="*/ 169 h 798"/>
                <a:gd name="T56" fmla="*/ 289 w 411"/>
                <a:gd name="T57" fmla="*/ 188 h 798"/>
                <a:gd name="T58" fmla="*/ 266 w 411"/>
                <a:gd name="T59" fmla="*/ 212 h 798"/>
                <a:gd name="T60" fmla="*/ 202 w 411"/>
                <a:gd name="T61" fmla="*/ 198 h 798"/>
                <a:gd name="T62" fmla="*/ 174 w 411"/>
                <a:gd name="T63" fmla="*/ 171 h 798"/>
                <a:gd name="T64" fmla="*/ 85 w 411"/>
                <a:gd name="T65" fmla="*/ 179 h 798"/>
                <a:gd name="T66" fmla="*/ 56 w 411"/>
                <a:gd name="T67" fmla="*/ 208 h 798"/>
                <a:gd name="T68" fmla="*/ 26 w 411"/>
                <a:gd name="T69" fmla="*/ 238 h 798"/>
                <a:gd name="T70" fmla="*/ 3 w 411"/>
                <a:gd name="T71" fmla="*/ 290 h 798"/>
                <a:gd name="T72" fmla="*/ 12 w 411"/>
                <a:gd name="T73" fmla="*/ 321 h 798"/>
                <a:gd name="T74" fmla="*/ 12 w 411"/>
                <a:gd name="T75" fmla="*/ 366 h 798"/>
                <a:gd name="T76" fmla="*/ 61 w 411"/>
                <a:gd name="T77" fmla="*/ 423 h 798"/>
                <a:gd name="T78" fmla="*/ 90 w 411"/>
                <a:gd name="T79" fmla="*/ 448 h 798"/>
                <a:gd name="T80" fmla="*/ 119 w 411"/>
                <a:gd name="T81" fmla="*/ 443 h 798"/>
                <a:gd name="T82" fmla="*/ 152 w 411"/>
                <a:gd name="T83" fmla="*/ 435 h 798"/>
                <a:gd name="T84" fmla="*/ 212 w 411"/>
                <a:gd name="T85" fmla="*/ 448 h 798"/>
                <a:gd name="T86" fmla="*/ 226 w 411"/>
                <a:gd name="T87" fmla="*/ 497 h 798"/>
                <a:gd name="T88" fmla="*/ 250 w 411"/>
                <a:gd name="T89" fmla="*/ 540 h 798"/>
                <a:gd name="T90" fmla="*/ 255 w 411"/>
                <a:gd name="T91" fmla="*/ 587 h 798"/>
                <a:gd name="T92" fmla="*/ 235 w 411"/>
                <a:gd name="T93" fmla="*/ 632 h 798"/>
                <a:gd name="T94" fmla="*/ 231 w 411"/>
                <a:gd name="T95" fmla="*/ 689 h 798"/>
                <a:gd name="T96" fmla="*/ 239 w 411"/>
                <a:gd name="T97" fmla="*/ 761 h 798"/>
                <a:gd name="T98" fmla="*/ 247 w 411"/>
                <a:gd name="T99" fmla="*/ 791 h 798"/>
                <a:gd name="T100" fmla="*/ 317 w 411"/>
                <a:gd name="T101" fmla="*/ 754 h 798"/>
                <a:gd name="T102" fmla="*/ 321 w 411"/>
                <a:gd name="T103" fmla="*/ 719 h 798"/>
                <a:gd name="T104" fmla="*/ 350 w 411"/>
                <a:gd name="T105" fmla="*/ 666 h 798"/>
                <a:gd name="T106" fmla="*/ 382 w 411"/>
                <a:gd name="T107" fmla="*/ 617 h 798"/>
                <a:gd name="T108" fmla="*/ 396 w 411"/>
                <a:gd name="T109" fmla="*/ 514 h 798"/>
                <a:gd name="T110" fmla="*/ 403 w 411"/>
                <a:gd name="T111" fmla="*/ 458 h 798"/>
                <a:gd name="T112" fmla="*/ 396 w 411"/>
                <a:gd name="T113" fmla="*/ 39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98">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p:cNvSpPr>
            <p:nvPr/>
          </p:nvSpPr>
          <p:spPr bwMode="auto">
            <a:xfrm>
              <a:off x="4553517" y="2298683"/>
              <a:ext cx="1284171" cy="2708007"/>
            </a:xfrm>
            <a:custGeom>
              <a:avLst/>
              <a:gdLst>
                <a:gd name="T0" fmla="*/ 394 w 439"/>
                <a:gd name="T1" fmla="*/ 523 h 926"/>
                <a:gd name="T2" fmla="*/ 349 w 439"/>
                <a:gd name="T3" fmla="*/ 520 h 926"/>
                <a:gd name="T4" fmla="*/ 328 w 439"/>
                <a:gd name="T5" fmla="*/ 505 h 926"/>
                <a:gd name="T6" fmla="*/ 310 w 439"/>
                <a:gd name="T7" fmla="*/ 490 h 926"/>
                <a:gd name="T8" fmla="*/ 283 w 439"/>
                <a:gd name="T9" fmla="*/ 457 h 926"/>
                <a:gd name="T10" fmla="*/ 230 w 439"/>
                <a:gd name="T11" fmla="*/ 424 h 926"/>
                <a:gd name="T12" fmla="*/ 198 w 439"/>
                <a:gd name="T13" fmla="*/ 402 h 926"/>
                <a:gd name="T14" fmla="*/ 141 w 439"/>
                <a:gd name="T15" fmla="*/ 387 h 926"/>
                <a:gd name="T16" fmla="*/ 117 w 439"/>
                <a:gd name="T17" fmla="*/ 393 h 926"/>
                <a:gd name="T18" fmla="*/ 94 w 439"/>
                <a:gd name="T19" fmla="*/ 415 h 926"/>
                <a:gd name="T20" fmla="*/ 68 w 439"/>
                <a:gd name="T21" fmla="*/ 405 h 926"/>
                <a:gd name="T22" fmla="*/ 70 w 439"/>
                <a:gd name="T23" fmla="*/ 375 h 926"/>
                <a:gd name="T24" fmla="*/ 52 w 439"/>
                <a:gd name="T25" fmla="*/ 324 h 926"/>
                <a:gd name="T26" fmla="*/ 38 w 439"/>
                <a:gd name="T27" fmla="*/ 320 h 926"/>
                <a:gd name="T28" fmla="*/ 28 w 439"/>
                <a:gd name="T29" fmla="*/ 297 h 926"/>
                <a:gd name="T30" fmla="*/ 61 w 439"/>
                <a:gd name="T31" fmla="*/ 237 h 926"/>
                <a:gd name="T32" fmla="*/ 107 w 439"/>
                <a:gd name="T33" fmla="*/ 251 h 926"/>
                <a:gd name="T34" fmla="*/ 127 w 439"/>
                <a:gd name="T35" fmla="*/ 222 h 926"/>
                <a:gd name="T36" fmla="*/ 139 w 439"/>
                <a:gd name="T37" fmla="*/ 203 h 926"/>
                <a:gd name="T38" fmla="*/ 176 w 439"/>
                <a:gd name="T39" fmla="*/ 180 h 926"/>
                <a:gd name="T40" fmla="*/ 209 w 439"/>
                <a:gd name="T41" fmla="*/ 146 h 926"/>
                <a:gd name="T42" fmla="*/ 240 w 439"/>
                <a:gd name="T43" fmla="*/ 118 h 926"/>
                <a:gd name="T44" fmla="*/ 269 w 439"/>
                <a:gd name="T45" fmla="*/ 99 h 926"/>
                <a:gd name="T46" fmla="*/ 259 w 439"/>
                <a:gd name="T47" fmla="*/ 90 h 926"/>
                <a:gd name="T48" fmla="*/ 310 w 439"/>
                <a:gd name="T49" fmla="*/ 76 h 926"/>
                <a:gd name="T50" fmla="*/ 330 w 439"/>
                <a:gd name="T51" fmla="*/ 38 h 926"/>
                <a:gd name="T52" fmla="*/ 298 w 439"/>
                <a:gd name="T53" fmla="*/ 28 h 926"/>
                <a:gd name="T54" fmla="*/ 264 w 439"/>
                <a:gd name="T55" fmla="*/ 54 h 926"/>
                <a:gd name="T56" fmla="*/ 234 w 439"/>
                <a:gd name="T57" fmla="*/ 67 h 926"/>
                <a:gd name="T58" fmla="*/ 245 w 439"/>
                <a:gd name="T59" fmla="*/ 28 h 926"/>
                <a:gd name="T60" fmla="*/ 279 w 439"/>
                <a:gd name="T61" fmla="*/ 15 h 926"/>
                <a:gd name="T62" fmla="*/ 45 w 439"/>
                <a:gd name="T63" fmla="*/ 186 h 926"/>
                <a:gd name="T64" fmla="*/ 0 w 439"/>
                <a:gd name="T65" fmla="*/ 320 h 926"/>
                <a:gd name="T66" fmla="*/ 20 w 439"/>
                <a:gd name="T67" fmla="*/ 359 h 926"/>
                <a:gd name="T68" fmla="*/ 56 w 439"/>
                <a:gd name="T69" fmla="*/ 408 h 926"/>
                <a:gd name="T70" fmla="*/ 80 w 439"/>
                <a:gd name="T71" fmla="*/ 420 h 926"/>
                <a:gd name="T72" fmla="*/ 71 w 439"/>
                <a:gd name="T73" fmla="*/ 495 h 926"/>
                <a:gd name="T74" fmla="*/ 66 w 439"/>
                <a:gd name="T75" fmla="*/ 541 h 926"/>
                <a:gd name="T76" fmla="*/ 94 w 439"/>
                <a:gd name="T77" fmla="*/ 587 h 926"/>
                <a:gd name="T78" fmla="*/ 112 w 439"/>
                <a:gd name="T79" fmla="*/ 634 h 926"/>
                <a:gd name="T80" fmla="*/ 137 w 439"/>
                <a:gd name="T81" fmla="*/ 664 h 926"/>
                <a:gd name="T82" fmla="*/ 160 w 439"/>
                <a:gd name="T83" fmla="*/ 690 h 926"/>
                <a:gd name="T84" fmla="*/ 173 w 439"/>
                <a:gd name="T85" fmla="*/ 719 h 926"/>
                <a:gd name="T86" fmla="*/ 181 w 439"/>
                <a:gd name="T87" fmla="*/ 784 h 926"/>
                <a:gd name="T88" fmla="*/ 207 w 439"/>
                <a:gd name="T89" fmla="*/ 858 h 926"/>
                <a:gd name="T90" fmla="*/ 232 w 439"/>
                <a:gd name="T91" fmla="*/ 896 h 926"/>
                <a:gd name="T92" fmla="*/ 255 w 439"/>
                <a:gd name="T93" fmla="*/ 920 h 926"/>
                <a:gd name="T94" fmla="*/ 265 w 439"/>
                <a:gd name="T95" fmla="*/ 900 h 926"/>
                <a:gd name="T96" fmla="*/ 255 w 439"/>
                <a:gd name="T97" fmla="*/ 858 h 926"/>
                <a:gd name="T98" fmla="*/ 279 w 439"/>
                <a:gd name="T99" fmla="*/ 830 h 926"/>
                <a:gd name="T100" fmla="*/ 297 w 439"/>
                <a:gd name="T101" fmla="*/ 797 h 926"/>
                <a:gd name="T102" fmla="*/ 323 w 439"/>
                <a:gd name="T103" fmla="*/ 726 h 926"/>
                <a:gd name="T104" fmla="*/ 371 w 439"/>
                <a:gd name="T105" fmla="*/ 697 h 926"/>
                <a:gd name="T106" fmla="*/ 401 w 439"/>
                <a:gd name="T107" fmla="*/ 633 h 926"/>
                <a:gd name="T108" fmla="*/ 411 w 439"/>
                <a:gd name="T109" fmla="*/ 608 h 926"/>
                <a:gd name="T110" fmla="*/ 434 w 439"/>
                <a:gd name="T111" fmla="*/ 5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926">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7315906" y="4158815"/>
              <a:ext cx="117417" cy="213823"/>
            </a:xfrm>
            <a:custGeom>
              <a:avLst/>
              <a:gdLst>
                <a:gd name="T0" fmla="*/ 34 w 40"/>
                <a:gd name="T1" fmla="*/ 0 h 73"/>
                <a:gd name="T2" fmla="*/ 23 w 40"/>
                <a:gd name="T3" fmla="*/ 14 h 73"/>
                <a:gd name="T4" fmla="*/ 20 w 40"/>
                <a:gd name="T5" fmla="*/ 20 h 73"/>
                <a:gd name="T6" fmla="*/ 19 w 40"/>
                <a:gd name="T7" fmla="*/ 24 h 73"/>
                <a:gd name="T8" fmla="*/ 16 w 40"/>
                <a:gd name="T9" fmla="*/ 25 h 73"/>
                <a:gd name="T10" fmla="*/ 15 w 40"/>
                <a:gd name="T11" fmla="*/ 31 h 73"/>
                <a:gd name="T12" fmla="*/ 12 w 40"/>
                <a:gd name="T13" fmla="*/ 34 h 73"/>
                <a:gd name="T14" fmla="*/ 10 w 40"/>
                <a:gd name="T15" fmla="*/ 47 h 73"/>
                <a:gd name="T16" fmla="*/ 6 w 40"/>
                <a:gd name="T17" fmla="*/ 71 h 73"/>
                <a:gd name="T18" fmla="*/ 17 w 40"/>
                <a:gd name="T19" fmla="*/ 62 h 73"/>
                <a:gd name="T20" fmla="*/ 19 w 40"/>
                <a:gd name="T21" fmla="*/ 57 h 73"/>
                <a:gd name="T22" fmla="*/ 20 w 40"/>
                <a:gd name="T23" fmla="*/ 52 h 73"/>
                <a:gd name="T24" fmla="*/ 20 w 40"/>
                <a:gd name="T25" fmla="*/ 45 h 73"/>
                <a:gd name="T26" fmla="*/ 20 w 40"/>
                <a:gd name="T27" fmla="*/ 38 h 73"/>
                <a:gd name="T28" fmla="*/ 23 w 40"/>
                <a:gd name="T29" fmla="*/ 37 h 73"/>
                <a:gd name="T30" fmla="*/ 25 w 40"/>
                <a:gd name="T31" fmla="*/ 34 h 73"/>
                <a:gd name="T32" fmla="*/ 25 w 40"/>
                <a:gd name="T33" fmla="*/ 29 h 73"/>
                <a:gd name="T34" fmla="*/ 28 w 40"/>
                <a:gd name="T35" fmla="*/ 27 h 73"/>
                <a:gd name="T36" fmla="*/ 38 w 40"/>
                <a:gd name="T37" fmla="*/ 6 h 73"/>
                <a:gd name="T38" fmla="*/ 34 w 40"/>
                <a:gd name="T39" fmla="*/ 0 h 73"/>
                <a:gd name="T40" fmla="*/ 34 w 4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7414784" y="4158815"/>
              <a:ext cx="18540" cy="17304"/>
            </a:xfrm>
            <a:custGeom>
              <a:avLst/>
              <a:gdLst>
                <a:gd name="T0" fmla="*/ 0 w 6"/>
                <a:gd name="T1" fmla="*/ 0 h 6"/>
                <a:gd name="T2" fmla="*/ 4 w 6"/>
                <a:gd name="T3" fmla="*/ 6 h 6"/>
                <a:gd name="T4" fmla="*/ 0 w 6"/>
                <a:gd name="T5" fmla="*/ 0 h 6"/>
              </a:gdLst>
              <a:ahLst/>
              <a:cxnLst>
                <a:cxn ang="0">
                  <a:pos x="T0" y="T1"/>
                </a:cxn>
                <a:cxn ang="0">
                  <a:pos x="T2" y="T3"/>
                </a:cxn>
                <a:cxn ang="0">
                  <a:pos x="T4" y="T5"/>
                </a:cxn>
              </a:cxnLst>
              <a:rect l="0" t="0" r="r" b="b"/>
              <a:pathLst>
                <a:path w="6" h="6">
                  <a:moveTo>
                    <a:pt x="0" y="0"/>
                  </a:moveTo>
                  <a:cubicBezTo>
                    <a:pt x="3" y="2"/>
                    <a:pt x="4" y="4"/>
                    <a:pt x="4" y="6"/>
                  </a:cubicBezTo>
                  <a:cubicBezTo>
                    <a:pt x="6" y="5"/>
                    <a:pt x="5" y="3"/>
                    <a:pt x="0"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12" name="Oval 98"/>
          <p:cNvSpPr>
            <a:spLocks noChangeArrowheads="1"/>
          </p:cNvSpPr>
          <p:nvPr/>
        </p:nvSpPr>
        <p:spPr bwMode="auto">
          <a:xfrm>
            <a:off x="7613777" y="4614892"/>
            <a:ext cx="342363"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Oval 99"/>
          <p:cNvSpPr>
            <a:spLocks noChangeArrowheads="1"/>
          </p:cNvSpPr>
          <p:nvPr/>
        </p:nvSpPr>
        <p:spPr bwMode="auto">
          <a:xfrm>
            <a:off x="7617485" y="4614892"/>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Oval 100"/>
          <p:cNvSpPr>
            <a:spLocks noChangeArrowheads="1"/>
          </p:cNvSpPr>
          <p:nvPr/>
        </p:nvSpPr>
        <p:spPr bwMode="auto">
          <a:xfrm>
            <a:off x="7617485" y="4614892"/>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Oval 101"/>
          <p:cNvSpPr>
            <a:spLocks noChangeArrowheads="1"/>
          </p:cNvSpPr>
          <p:nvPr/>
        </p:nvSpPr>
        <p:spPr bwMode="auto">
          <a:xfrm>
            <a:off x="7617485" y="4614892"/>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Oval 102"/>
          <p:cNvSpPr>
            <a:spLocks noChangeArrowheads="1"/>
          </p:cNvSpPr>
          <p:nvPr/>
        </p:nvSpPr>
        <p:spPr bwMode="auto">
          <a:xfrm>
            <a:off x="7617485" y="4614892"/>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Oval 103"/>
          <p:cNvSpPr>
            <a:spLocks noChangeArrowheads="1"/>
          </p:cNvSpPr>
          <p:nvPr/>
        </p:nvSpPr>
        <p:spPr bwMode="auto">
          <a:xfrm>
            <a:off x="7617485" y="4614892"/>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Oval 104"/>
          <p:cNvSpPr>
            <a:spLocks noChangeArrowheads="1"/>
          </p:cNvSpPr>
          <p:nvPr/>
        </p:nvSpPr>
        <p:spPr bwMode="auto">
          <a:xfrm>
            <a:off x="7617485" y="4617364"/>
            <a:ext cx="336183"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Oval 105"/>
          <p:cNvSpPr>
            <a:spLocks noChangeArrowheads="1"/>
          </p:cNvSpPr>
          <p:nvPr/>
        </p:nvSpPr>
        <p:spPr bwMode="auto">
          <a:xfrm>
            <a:off x="7619957" y="4617364"/>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Oval 106"/>
          <p:cNvSpPr>
            <a:spLocks noChangeArrowheads="1"/>
          </p:cNvSpPr>
          <p:nvPr/>
        </p:nvSpPr>
        <p:spPr bwMode="auto">
          <a:xfrm>
            <a:off x="7619957" y="4617364"/>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Oval 107"/>
          <p:cNvSpPr>
            <a:spLocks noChangeArrowheads="1"/>
          </p:cNvSpPr>
          <p:nvPr/>
        </p:nvSpPr>
        <p:spPr bwMode="auto">
          <a:xfrm>
            <a:off x="7619957" y="4617364"/>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Oval 108"/>
          <p:cNvSpPr>
            <a:spLocks noChangeArrowheads="1"/>
          </p:cNvSpPr>
          <p:nvPr/>
        </p:nvSpPr>
        <p:spPr bwMode="auto">
          <a:xfrm>
            <a:off x="7619957" y="4617364"/>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Oval 109"/>
          <p:cNvSpPr>
            <a:spLocks noChangeArrowheads="1"/>
          </p:cNvSpPr>
          <p:nvPr/>
        </p:nvSpPr>
        <p:spPr bwMode="auto">
          <a:xfrm>
            <a:off x="7619957" y="4617364"/>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Oval 110"/>
          <p:cNvSpPr>
            <a:spLocks noChangeArrowheads="1"/>
          </p:cNvSpPr>
          <p:nvPr/>
        </p:nvSpPr>
        <p:spPr bwMode="auto">
          <a:xfrm>
            <a:off x="7619955" y="4621067"/>
            <a:ext cx="331240"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Oval 111"/>
          <p:cNvSpPr>
            <a:spLocks noChangeArrowheads="1"/>
          </p:cNvSpPr>
          <p:nvPr/>
        </p:nvSpPr>
        <p:spPr bwMode="auto">
          <a:xfrm>
            <a:off x="7622427" y="4621067"/>
            <a:ext cx="328768"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Oval 112"/>
          <p:cNvSpPr>
            <a:spLocks noChangeArrowheads="1"/>
          </p:cNvSpPr>
          <p:nvPr/>
        </p:nvSpPr>
        <p:spPr bwMode="auto">
          <a:xfrm>
            <a:off x="7622427" y="4621067"/>
            <a:ext cx="328768"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8" name="矩形 177"/>
          <p:cNvSpPr/>
          <p:nvPr/>
        </p:nvSpPr>
        <p:spPr>
          <a:xfrm rot="13500000">
            <a:off x="1338014" y="553193"/>
            <a:ext cx="291422" cy="29142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矩形 178"/>
          <p:cNvSpPr/>
          <p:nvPr/>
        </p:nvSpPr>
        <p:spPr>
          <a:xfrm rot="13500000">
            <a:off x="1591474" y="587060"/>
            <a:ext cx="223681" cy="223683"/>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矩形 181"/>
          <p:cNvSpPr/>
          <p:nvPr/>
        </p:nvSpPr>
        <p:spPr>
          <a:xfrm>
            <a:off x="1935445" y="393960"/>
            <a:ext cx="4037187" cy="523220"/>
          </a:xfrm>
          <a:prstGeom prst="rect">
            <a:avLst/>
          </a:prstGeom>
        </p:spPr>
        <p:txBody>
          <a:bodyPr wrap="square">
            <a:spAutoFit/>
          </a:bodyPr>
          <a:lstStyle/>
          <a:p>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联网即用  移动化办公</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3" name="圆角矩形 182"/>
          <p:cNvSpPr/>
          <p:nvPr/>
        </p:nvSpPr>
        <p:spPr>
          <a:xfrm rot="2700000">
            <a:off x="451479" y="347644"/>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矩形 183"/>
          <p:cNvSpPr/>
          <p:nvPr/>
        </p:nvSpPr>
        <p:spPr>
          <a:xfrm>
            <a:off x="486857" y="399272"/>
            <a:ext cx="652743" cy="584775"/>
          </a:xfrm>
          <a:prstGeom prst="rect">
            <a:avLst/>
          </a:prstGeom>
        </p:spPr>
        <p:txBody>
          <a:bodyPr wrap="none">
            <a:spAutoFit/>
          </a:bodyPr>
          <a:lstStyle/>
          <a:p>
            <a:r>
              <a:rPr lang="en-US" altLang="zh-CN" sz="3200" dirty="0">
                <a:solidFill>
                  <a:srgbClr val="18478F"/>
                </a:solidFill>
                <a:latin typeface="Open Sans" panose="020B0606030504020204" pitchFamily="34" charset="0"/>
                <a:ea typeface="Open Sans" panose="020B0606030504020204" pitchFamily="34" charset="0"/>
                <a:cs typeface="Open Sans" panose="020B0606030504020204" pitchFamily="34" charset="0"/>
              </a:rPr>
              <a:t>02</a:t>
            </a:r>
            <a:endParaRPr lang="zh-CN" altLang="en-US" sz="3200" dirty="0">
              <a:solidFill>
                <a:srgbClr val="18478F"/>
              </a:solidFill>
            </a:endParaRPr>
          </a:p>
        </p:txBody>
      </p:sp>
      <p:sp>
        <p:nvSpPr>
          <p:cNvPr id="186" name="Freeform 24"/>
          <p:cNvSpPr>
            <a:spLocks/>
          </p:cNvSpPr>
          <p:nvPr/>
        </p:nvSpPr>
        <p:spPr bwMode="auto">
          <a:xfrm>
            <a:off x="3968906" y="2495202"/>
            <a:ext cx="385623" cy="2488004"/>
          </a:xfrm>
          <a:custGeom>
            <a:avLst/>
            <a:gdLst>
              <a:gd name="T0" fmla="*/ 116 w 132"/>
              <a:gd name="T1" fmla="*/ 755 h 851"/>
              <a:gd name="T2" fmla="*/ 106 w 132"/>
              <a:gd name="T3" fmla="*/ 742 h 851"/>
              <a:gd name="T4" fmla="*/ 106 w 132"/>
              <a:gd name="T5" fmla="*/ 742 h 851"/>
              <a:gd name="T6" fmla="*/ 106 w 132"/>
              <a:gd name="T7" fmla="*/ 108 h 851"/>
              <a:gd name="T8" fmla="*/ 106 w 132"/>
              <a:gd name="T9" fmla="*/ 108 h 851"/>
              <a:gd name="T10" fmla="*/ 115 w 132"/>
              <a:gd name="T11" fmla="*/ 96 h 851"/>
              <a:gd name="T12" fmla="*/ 94 w 132"/>
              <a:gd name="T13" fmla="*/ 16 h 851"/>
              <a:gd name="T14" fmla="*/ 14 w 132"/>
              <a:gd name="T15" fmla="*/ 38 h 851"/>
              <a:gd name="T16" fmla="*/ 23 w 132"/>
              <a:gd name="T17" fmla="*/ 108 h 851"/>
              <a:gd name="T18" fmla="*/ 23 w 132"/>
              <a:gd name="T19" fmla="*/ 108 h 851"/>
              <a:gd name="T20" fmla="*/ 24 w 132"/>
              <a:gd name="T21" fmla="*/ 743 h 851"/>
              <a:gd name="T22" fmla="*/ 24 w 132"/>
              <a:gd name="T23" fmla="*/ 743 h 851"/>
              <a:gd name="T24" fmla="*/ 14 w 132"/>
              <a:gd name="T25" fmla="*/ 813 h 851"/>
              <a:gd name="T26" fmla="*/ 94 w 132"/>
              <a:gd name="T27" fmla="*/ 834 h 851"/>
              <a:gd name="T28" fmla="*/ 116 w 132"/>
              <a:gd name="T29" fmla="*/ 75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1">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solidFill>
            <a:srgbClr val="18478F"/>
          </a:solidFill>
          <a:ln w="22225">
            <a:no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25"/>
          <p:cNvSpPr>
            <a:spLocks/>
          </p:cNvSpPr>
          <p:nvPr/>
        </p:nvSpPr>
        <p:spPr bwMode="auto">
          <a:xfrm>
            <a:off x="3962724" y="4591404"/>
            <a:ext cx="2185192" cy="1412712"/>
          </a:xfrm>
          <a:custGeom>
            <a:avLst/>
            <a:gdLst>
              <a:gd name="T0" fmla="*/ 688 w 747"/>
              <a:gd name="T1" fmla="*/ 366 h 483"/>
              <a:gd name="T2" fmla="*/ 673 w 747"/>
              <a:gd name="T3" fmla="*/ 368 h 483"/>
              <a:gd name="T4" fmla="*/ 673 w 747"/>
              <a:gd name="T5" fmla="*/ 368 h 483"/>
              <a:gd name="T6" fmla="*/ 124 w 747"/>
              <a:gd name="T7" fmla="*/ 52 h 483"/>
              <a:gd name="T8" fmla="*/ 123 w 747"/>
              <a:gd name="T9" fmla="*/ 52 h 483"/>
              <a:gd name="T10" fmla="*/ 118 w 747"/>
              <a:gd name="T11" fmla="*/ 38 h 483"/>
              <a:gd name="T12" fmla="*/ 38 w 747"/>
              <a:gd name="T13" fmla="*/ 16 h 483"/>
              <a:gd name="T14" fmla="*/ 16 w 747"/>
              <a:gd name="T15" fmla="*/ 96 h 483"/>
              <a:gd name="T16" fmla="*/ 82 w 747"/>
              <a:gd name="T17" fmla="*/ 123 h 483"/>
              <a:gd name="T18" fmla="*/ 82 w 747"/>
              <a:gd name="T19" fmla="*/ 123 h 483"/>
              <a:gd name="T20" fmla="*/ 632 w 747"/>
              <a:gd name="T21" fmla="*/ 440 h 483"/>
              <a:gd name="T22" fmla="*/ 632 w 747"/>
              <a:gd name="T23" fmla="*/ 440 h 483"/>
              <a:gd name="T24" fmla="*/ 688 w 747"/>
              <a:gd name="T25" fmla="*/ 483 h 483"/>
              <a:gd name="T26" fmla="*/ 747 w 747"/>
              <a:gd name="T27" fmla="*/ 425 h 483"/>
              <a:gd name="T28" fmla="*/ 688 w 747"/>
              <a:gd name="T29" fmla="*/ 36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483">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solidFill>
            <a:srgbClr val="18478F"/>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26"/>
          <p:cNvSpPr>
            <a:spLocks/>
          </p:cNvSpPr>
          <p:nvPr/>
        </p:nvSpPr>
        <p:spPr bwMode="auto">
          <a:xfrm>
            <a:off x="5805553" y="4588932"/>
            <a:ext cx="2180248" cy="1415184"/>
          </a:xfrm>
          <a:custGeom>
            <a:avLst/>
            <a:gdLst>
              <a:gd name="T0" fmla="*/ 708 w 745"/>
              <a:gd name="T1" fmla="*/ 16 h 484"/>
              <a:gd name="T2" fmla="*/ 628 w 745"/>
              <a:gd name="T3" fmla="*/ 37 h 484"/>
              <a:gd name="T4" fmla="*/ 622 w 745"/>
              <a:gd name="T5" fmla="*/ 51 h 484"/>
              <a:gd name="T6" fmla="*/ 622 w 745"/>
              <a:gd name="T7" fmla="*/ 51 h 484"/>
              <a:gd name="T8" fmla="*/ 73 w 745"/>
              <a:gd name="T9" fmla="*/ 369 h 484"/>
              <a:gd name="T10" fmla="*/ 73 w 745"/>
              <a:gd name="T11" fmla="*/ 369 h 484"/>
              <a:gd name="T12" fmla="*/ 58 w 745"/>
              <a:gd name="T13" fmla="*/ 367 h 484"/>
              <a:gd name="T14" fmla="*/ 0 w 745"/>
              <a:gd name="T15" fmla="*/ 426 h 484"/>
              <a:gd name="T16" fmla="*/ 58 w 745"/>
              <a:gd name="T17" fmla="*/ 484 h 484"/>
              <a:gd name="T18" fmla="*/ 115 w 745"/>
              <a:gd name="T19" fmla="*/ 441 h 484"/>
              <a:gd name="T20" fmla="*/ 115 w 745"/>
              <a:gd name="T21" fmla="*/ 441 h 484"/>
              <a:gd name="T22" fmla="*/ 663 w 745"/>
              <a:gd name="T23" fmla="*/ 123 h 484"/>
              <a:gd name="T24" fmla="*/ 663 w 745"/>
              <a:gd name="T25" fmla="*/ 123 h 484"/>
              <a:gd name="T26" fmla="*/ 729 w 745"/>
              <a:gd name="T27" fmla="*/ 96 h 484"/>
              <a:gd name="T28" fmla="*/ 708 w 745"/>
              <a:gd name="T29"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484">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solidFill>
            <a:srgbClr val="18478F"/>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27"/>
          <p:cNvSpPr>
            <a:spLocks/>
          </p:cNvSpPr>
          <p:nvPr/>
        </p:nvSpPr>
        <p:spPr bwMode="auto">
          <a:xfrm>
            <a:off x="7594001" y="2491494"/>
            <a:ext cx="385623" cy="2486768"/>
          </a:xfrm>
          <a:custGeom>
            <a:avLst/>
            <a:gdLst>
              <a:gd name="T0" fmla="*/ 109 w 132"/>
              <a:gd name="T1" fmla="*/ 742 h 850"/>
              <a:gd name="T2" fmla="*/ 109 w 132"/>
              <a:gd name="T3" fmla="*/ 742 h 850"/>
              <a:gd name="T4" fmla="*/ 108 w 132"/>
              <a:gd name="T5" fmla="*/ 108 h 850"/>
              <a:gd name="T6" fmla="*/ 108 w 132"/>
              <a:gd name="T7" fmla="*/ 108 h 850"/>
              <a:gd name="T8" fmla="*/ 117 w 132"/>
              <a:gd name="T9" fmla="*/ 38 h 850"/>
              <a:gd name="T10" fmla="*/ 37 w 132"/>
              <a:gd name="T11" fmla="*/ 16 h 850"/>
              <a:gd name="T12" fmla="*/ 16 w 132"/>
              <a:gd name="T13" fmla="*/ 96 h 850"/>
              <a:gd name="T14" fmla="*/ 25 w 132"/>
              <a:gd name="T15" fmla="*/ 108 h 850"/>
              <a:gd name="T16" fmla="*/ 25 w 132"/>
              <a:gd name="T17" fmla="*/ 108 h 850"/>
              <a:gd name="T18" fmla="*/ 26 w 132"/>
              <a:gd name="T19" fmla="*/ 742 h 850"/>
              <a:gd name="T20" fmla="*/ 26 w 132"/>
              <a:gd name="T21" fmla="*/ 742 h 850"/>
              <a:gd name="T22" fmla="*/ 17 w 132"/>
              <a:gd name="T23" fmla="*/ 754 h 850"/>
              <a:gd name="T24" fmla="*/ 38 w 132"/>
              <a:gd name="T25" fmla="*/ 834 h 850"/>
              <a:gd name="T26" fmla="*/ 118 w 132"/>
              <a:gd name="T27" fmla="*/ 813 h 850"/>
              <a:gd name="T28" fmla="*/ 109 w 132"/>
              <a:gd name="T29" fmla="*/ 74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0">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solidFill>
            <a:srgbClr val="18478F"/>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28"/>
          <p:cNvSpPr>
            <a:spLocks/>
          </p:cNvSpPr>
          <p:nvPr/>
        </p:nvSpPr>
        <p:spPr bwMode="auto">
          <a:xfrm>
            <a:off x="3962726" y="1442161"/>
            <a:ext cx="2206204" cy="1444847"/>
          </a:xfrm>
          <a:custGeom>
            <a:avLst/>
            <a:gdLst>
              <a:gd name="T0" fmla="*/ 716 w 754"/>
              <a:gd name="T1" fmla="*/ 16 h 494"/>
              <a:gd name="T2" fmla="*/ 636 w 754"/>
              <a:gd name="T3" fmla="*/ 37 h 494"/>
              <a:gd name="T4" fmla="*/ 630 w 754"/>
              <a:gd name="T5" fmla="*/ 53 h 494"/>
              <a:gd name="T6" fmla="*/ 630 w 754"/>
              <a:gd name="T7" fmla="*/ 53 h 494"/>
              <a:gd name="T8" fmla="*/ 81 w 754"/>
              <a:gd name="T9" fmla="*/ 371 h 494"/>
              <a:gd name="T10" fmla="*/ 81 w 754"/>
              <a:gd name="T11" fmla="*/ 371 h 494"/>
              <a:gd name="T12" fmla="*/ 16 w 754"/>
              <a:gd name="T13" fmla="*/ 398 h 494"/>
              <a:gd name="T14" fmla="*/ 37 w 754"/>
              <a:gd name="T15" fmla="*/ 478 h 494"/>
              <a:gd name="T16" fmla="*/ 117 w 754"/>
              <a:gd name="T17" fmla="*/ 456 h 494"/>
              <a:gd name="T18" fmla="*/ 123 w 754"/>
              <a:gd name="T19" fmla="*/ 442 h 494"/>
              <a:gd name="T20" fmla="*/ 123 w 754"/>
              <a:gd name="T21" fmla="*/ 442 h 494"/>
              <a:gd name="T22" fmla="*/ 672 w 754"/>
              <a:gd name="T23" fmla="*/ 125 h 494"/>
              <a:gd name="T24" fmla="*/ 670 w 754"/>
              <a:gd name="T25" fmla="*/ 123 h 494"/>
              <a:gd name="T26" fmla="*/ 738 w 754"/>
              <a:gd name="T27" fmla="*/ 96 h 494"/>
              <a:gd name="T28" fmla="*/ 716 w 754"/>
              <a:gd name="T29" fmla="*/ 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4" h="49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solidFill>
            <a:srgbClr val="18478F"/>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29"/>
          <p:cNvSpPr>
            <a:spLocks/>
          </p:cNvSpPr>
          <p:nvPr/>
        </p:nvSpPr>
        <p:spPr bwMode="auto">
          <a:xfrm>
            <a:off x="5800609" y="1470584"/>
            <a:ext cx="2182720" cy="1410240"/>
          </a:xfrm>
          <a:custGeom>
            <a:avLst/>
            <a:gdLst>
              <a:gd name="T0" fmla="*/ 730 w 746"/>
              <a:gd name="T1" fmla="*/ 387 h 482"/>
              <a:gd name="T2" fmla="*/ 664 w 746"/>
              <a:gd name="T3" fmla="*/ 359 h 482"/>
              <a:gd name="T4" fmla="*/ 665 w 746"/>
              <a:gd name="T5" fmla="*/ 359 h 482"/>
              <a:gd name="T6" fmla="*/ 115 w 746"/>
              <a:gd name="T7" fmla="*/ 43 h 482"/>
              <a:gd name="T8" fmla="*/ 115 w 746"/>
              <a:gd name="T9" fmla="*/ 43 h 482"/>
              <a:gd name="T10" fmla="*/ 59 w 746"/>
              <a:gd name="T11" fmla="*/ 0 h 482"/>
              <a:gd name="T12" fmla="*/ 0 w 746"/>
              <a:gd name="T13" fmla="*/ 58 h 482"/>
              <a:gd name="T14" fmla="*/ 59 w 746"/>
              <a:gd name="T15" fmla="*/ 117 h 482"/>
              <a:gd name="T16" fmla="*/ 74 w 746"/>
              <a:gd name="T17" fmla="*/ 114 h 482"/>
              <a:gd name="T18" fmla="*/ 74 w 746"/>
              <a:gd name="T19" fmla="*/ 115 h 482"/>
              <a:gd name="T20" fmla="*/ 623 w 746"/>
              <a:gd name="T21" fmla="*/ 431 h 482"/>
              <a:gd name="T22" fmla="*/ 623 w 746"/>
              <a:gd name="T23" fmla="*/ 431 h 482"/>
              <a:gd name="T24" fmla="*/ 629 w 746"/>
              <a:gd name="T25" fmla="*/ 445 h 482"/>
              <a:gd name="T26" fmla="*/ 709 w 746"/>
              <a:gd name="T27" fmla="*/ 466 h 482"/>
              <a:gd name="T28" fmla="*/ 730 w 746"/>
              <a:gd name="T29" fmla="*/ 38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 h="482">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solidFill>
            <a:srgbClr val="18478F"/>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Oval 63"/>
          <p:cNvSpPr>
            <a:spLocks noChangeArrowheads="1"/>
          </p:cNvSpPr>
          <p:nvPr/>
        </p:nvSpPr>
        <p:spPr bwMode="auto">
          <a:xfrm>
            <a:off x="3983735" y="2532281"/>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Oval 80"/>
          <p:cNvSpPr>
            <a:spLocks noChangeArrowheads="1"/>
          </p:cNvSpPr>
          <p:nvPr/>
        </p:nvSpPr>
        <p:spPr bwMode="auto">
          <a:xfrm>
            <a:off x="3983735" y="4614888"/>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Oval 97"/>
          <p:cNvSpPr>
            <a:spLocks noChangeArrowheads="1"/>
          </p:cNvSpPr>
          <p:nvPr/>
        </p:nvSpPr>
        <p:spPr bwMode="auto">
          <a:xfrm>
            <a:off x="5805555" y="5670405"/>
            <a:ext cx="327532" cy="325060"/>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Oval 114"/>
          <p:cNvSpPr>
            <a:spLocks noChangeArrowheads="1"/>
          </p:cNvSpPr>
          <p:nvPr/>
        </p:nvSpPr>
        <p:spPr bwMode="auto">
          <a:xfrm>
            <a:off x="7622427" y="4621067"/>
            <a:ext cx="328768"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Oval 131"/>
          <p:cNvSpPr>
            <a:spLocks noChangeArrowheads="1"/>
          </p:cNvSpPr>
          <p:nvPr/>
        </p:nvSpPr>
        <p:spPr bwMode="auto">
          <a:xfrm>
            <a:off x="7628607" y="2527337"/>
            <a:ext cx="327532" cy="323824"/>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Oval 63"/>
          <p:cNvSpPr>
            <a:spLocks noChangeArrowheads="1"/>
          </p:cNvSpPr>
          <p:nvPr/>
        </p:nvSpPr>
        <p:spPr bwMode="auto">
          <a:xfrm>
            <a:off x="5808867" y="1434173"/>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429" y="425038"/>
            <a:ext cx="3707784" cy="24619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428" y="3885578"/>
            <a:ext cx="3610757" cy="2411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6" y="3968309"/>
            <a:ext cx="3940271" cy="2624220"/>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45" y="991954"/>
            <a:ext cx="3514435" cy="21789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8844943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63" presetClass="path" presetSubtype="0" accel="50000" decel="50000" fill="hold" grpId="1" nodeType="withEffect">
                                  <p:stCondLst>
                                    <p:cond delay="0"/>
                                  </p:stCondLst>
                                  <p:childTnLst>
                                    <p:animMotion origin="layout" path="M -0.16667 -1.85185E-6 L -2.5E-6 -1.85185E-6 " pathEditMode="relative" rAng="0" ptsTypes="AA">
                                      <p:cBhvr>
                                        <p:cTn id="12" dur="2000" fill="hold"/>
                                        <p:tgtEl>
                                          <p:spTgt spid="183"/>
                                        </p:tgtEl>
                                        <p:attrNameLst>
                                          <p:attrName>ppt_x</p:attrName>
                                          <p:attrName>ppt_y</p:attrName>
                                        </p:attrNameLst>
                                      </p:cBhvr>
                                      <p:rCtr x="8880" y="0"/>
                                    </p:animMotion>
                                  </p:childTnLst>
                                </p:cTn>
                              </p:par>
                              <p:par>
                                <p:cTn id="13" presetID="10" presetClass="entr" presetSubtype="0" fill="hold" grpId="0" nodeType="withEffect">
                                  <p:stCondLst>
                                    <p:cond delay="500"/>
                                  </p:stCondLst>
                                  <p:childTnLst>
                                    <p:set>
                                      <p:cBhvr>
                                        <p:cTn id="14" dur="1" fill="hold">
                                          <p:stCondLst>
                                            <p:cond delay="0"/>
                                          </p:stCondLst>
                                        </p:cTn>
                                        <p:tgtEl>
                                          <p:spTgt spid="178"/>
                                        </p:tgtEl>
                                        <p:attrNameLst>
                                          <p:attrName>style.visibility</p:attrName>
                                        </p:attrNameLst>
                                      </p:cBhvr>
                                      <p:to>
                                        <p:strVal val="visible"/>
                                      </p:to>
                                    </p:set>
                                    <p:animEffect transition="in" filter="fade">
                                      <p:cBhvr>
                                        <p:cTn id="15" dur="500"/>
                                        <p:tgtEl>
                                          <p:spTgt spid="178"/>
                                        </p:tgtEl>
                                      </p:cBhvr>
                                    </p:animEffect>
                                  </p:childTnLst>
                                </p:cTn>
                              </p:par>
                              <p:par>
                                <p:cTn id="16" presetID="63" presetClass="path" presetSubtype="0" accel="50000" decel="50000" fill="hold" grpId="1" nodeType="withEffect">
                                  <p:stCondLst>
                                    <p:cond delay="500"/>
                                  </p:stCondLst>
                                  <p:childTnLst>
                                    <p:animMotion origin="layout" path="M -0.16667 -1.85185E-6 L -2.5E-6 -1.85185E-6 " pathEditMode="relative" rAng="0" ptsTypes="AA">
                                      <p:cBhvr>
                                        <p:cTn id="17" dur="2000" fill="hold"/>
                                        <p:tgtEl>
                                          <p:spTgt spid="178"/>
                                        </p:tgtEl>
                                        <p:attrNameLst>
                                          <p:attrName>ppt_x</p:attrName>
                                          <p:attrName>ppt_y</p:attrName>
                                        </p:attrNameLst>
                                      </p:cBhvr>
                                      <p:rCtr x="8880" y="0"/>
                                    </p:animMotion>
                                  </p:childTnLst>
                                </p:cTn>
                              </p:par>
                              <p:par>
                                <p:cTn id="18" presetID="10" presetClass="entr" presetSubtype="0" fill="hold" grpId="0" nodeType="withEffect">
                                  <p:stCondLst>
                                    <p:cond delay="750"/>
                                  </p:stCondLst>
                                  <p:childTnLst>
                                    <p:set>
                                      <p:cBhvr>
                                        <p:cTn id="19" dur="1" fill="hold">
                                          <p:stCondLst>
                                            <p:cond delay="0"/>
                                          </p:stCondLst>
                                        </p:cTn>
                                        <p:tgtEl>
                                          <p:spTgt spid="179"/>
                                        </p:tgtEl>
                                        <p:attrNameLst>
                                          <p:attrName>style.visibility</p:attrName>
                                        </p:attrNameLst>
                                      </p:cBhvr>
                                      <p:to>
                                        <p:strVal val="visible"/>
                                      </p:to>
                                    </p:set>
                                    <p:animEffect transition="in" filter="fade">
                                      <p:cBhvr>
                                        <p:cTn id="20" dur="500"/>
                                        <p:tgtEl>
                                          <p:spTgt spid="179"/>
                                        </p:tgtEl>
                                      </p:cBhvr>
                                    </p:animEffect>
                                  </p:childTnLst>
                                </p:cTn>
                              </p:par>
                              <p:par>
                                <p:cTn id="21" presetID="63" presetClass="path" presetSubtype="0" accel="50000" decel="50000" fill="hold" grpId="1" nodeType="withEffect">
                                  <p:stCondLst>
                                    <p:cond delay="750"/>
                                  </p:stCondLst>
                                  <p:childTnLst>
                                    <p:animMotion origin="layout" path="M -0.16667 -1.85185E-6 L -2.5E-6 -1.85185E-6 " pathEditMode="relative" rAng="0" ptsTypes="AA">
                                      <p:cBhvr>
                                        <p:cTn id="22" dur="2000" fill="hold"/>
                                        <p:tgtEl>
                                          <p:spTgt spid="179"/>
                                        </p:tgtEl>
                                        <p:attrNameLst>
                                          <p:attrName>ppt_x</p:attrName>
                                          <p:attrName>ppt_y</p:attrName>
                                        </p:attrNameLst>
                                      </p:cBhvr>
                                      <p:rCtr x="8880" y="0"/>
                                    </p:animMotion>
                                  </p:childTnLst>
                                </p:cTn>
                              </p:par>
                              <p:par>
                                <p:cTn id="23" presetID="10" presetClass="entr" presetSubtype="0" fill="hold" grpId="0" nodeType="withEffect">
                                  <p:stCondLst>
                                    <p:cond delay="2000"/>
                                  </p:stCondLst>
                                  <p:childTnLst>
                                    <p:set>
                                      <p:cBhvr>
                                        <p:cTn id="24" dur="1" fill="hold">
                                          <p:stCondLst>
                                            <p:cond delay="0"/>
                                          </p:stCondLst>
                                        </p:cTn>
                                        <p:tgtEl>
                                          <p:spTgt spid="192"/>
                                        </p:tgtEl>
                                        <p:attrNameLst>
                                          <p:attrName>style.visibility</p:attrName>
                                        </p:attrNameLst>
                                      </p:cBhvr>
                                      <p:to>
                                        <p:strVal val="visible"/>
                                      </p:to>
                                    </p:set>
                                    <p:animEffect transition="in" filter="fade">
                                      <p:cBhvr>
                                        <p:cTn id="25" dur="500"/>
                                        <p:tgtEl>
                                          <p:spTgt spid="192"/>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93"/>
                                        </p:tgtEl>
                                        <p:attrNameLst>
                                          <p:attrName>style.visibility</p:attrName>
                                        </p:attrNameLst>
                                      </p:cBhvr>
                                      <p:to>
                                        <p:strVal val="visible"/>
                                      </p:to>
                                    </p:set>
                                    <p:animEffect transition="in" filter="fade">
                                      <p:cBhvr>
                                        <p:cTn id="28" dur="500"/>
                                        <p:tgtEl>
                                          <p:spTgt spid="193"/>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500"/>
                                        <p:tgtEl>
                                          <p:spTgt spid="19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95"/>
                                        </p:tgtEl>
                                        <p:attrNameLst>
                                          <p:attrName>style.visibility</p:attrName>
                                        </p:attrNameLst>
                                      </p:cBhvr>
                                      <p:to>
                                        <p:strVal val="visible"/>
                                      </p:to>
                                    </p:set>
                                    <p:animEffect transition="in" filter="fade">
                                      <p:cBhvr>
                                        <p:cTn id="34" dur="500"/>
                                        <p:tgtEl>
                                          <p:spTgt spid="195"/>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96"/>
                                        </p:tgtEl>
                                        <p:attrNameLst>
                                          <p:attrName>style.visibility</p:attrName>
                                        </p:attrNameLst>
                                      </p:cBhvr>
                                      <p:to>
                                        <p:strVal val="visible"/>
                                      </p:to>
                                    </p:set>
                                    <p:animEffect transition="in" filter="fade">
                                      <p:cBhvr>
                                        <p:cTn id="37" dur="500"/>
                                        <p:tgtEl>
                                          <p:spTgt spid="196"/>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par>
                                <p:cTn id="41" presetID="22" presetClass="entr" presetSubtype="4" fill="hold" grpId="0" nodeType="withEffect">
                                  <p:stCondLst>
                                    <p:cond delay="2250"/>
                                  </p:stCondLst>
                                  <p:childTnLst>
                                    <p:set>
                                      <p:cBhvr>
                                        <p:cTn id="42" dur="1" fill="hold">
                                          <p:stCondLst>
                                            <p:cond delay="0"/>
                                          </p:stCondLst>
                                        </p:cTn>
                                        <p:tgtEl>
                                          <p:spTgt spid="186"/>
                                        </p:tgtEl>
                                        <p:attrNameLst>
                                          <p:attrName>style.visibility</p:attrName>
                                        </p:attrNameLst>
                                      </p:cBhvr>
                                      <p:to>
                                        <p:strVal val="visible"/>
                                      </p:to>
                                    </p:set>
                                    <p:animEffect transition="in" filter="wipe(down)">
                                      <p:cBhvr>
                                        <p:cTn id="43" dur="500"/>
                                        <p:tgtEl>
                                          <p:spTgt spid="186"/>
                                        </p:tgtEl>
                                      </p:cBhvr>
                                    </p:animEffect>
                                  </p:childTnLst>
                                </p:cTn>
                              </p:par>
                              <p:par>
                                <p:cTn id="44" presetID="22" presetClass="entr" presetSubtype="4" fill="hold" grpId="0" nodeType="withEffect">
                                  <p:stCondLst>
                                    <p:cond delay="2250"/>
                                  </p:stCondLst>
                                  <p:childTnLst>
                                    <p:set>
                                      <p:cBhvr>
                                        <p:cTn id="45" dur="1" fill="hold">
                                          <p:stCondLst>
                                            <p:cond delay="0"/>
                                          </p:stCondLst>
                                        </p:cTn>
                                        <p:tgtEl>
                                          <p:spTgt spid="190"/>
                                        </p:tgtEl>
                                        <p:attrNameLst>
                                          <p:attrName>style.visibility</p:attrName>
                                        </p:attrNameLst>
                                      </p:cBhvr>
                                      <p:to>
                                        <p:strVal val="visible"/>
                                      </p:to>
                                    </p:set>
                                    <p:animEffect transition="in" filter="wipe(down)">
                                      <p:cBhvr>
                                        <p:cTn id="46" dur="500"/>
                                        <p:tgtEl>
                                          <p:spTgt spid="190"/>
                                        </p:tgtEl>
                                      </p:cBhvr>
                                    </p:animEffect>
                                  </p:childTnLst>
                                </p:cTn>
                              </p:par>
                              <p:par>
                                <p:cTn id="47" presetID="22" presetClass="entr" presetSubtype="4" fill="hold" grpId="0" nodeType="withEffect">
                                  <p:stCondLst>
                                    <p:cond delay="2250"/>
                                  </p:stCondLst>
                                  <p:childTnLst>
                                    <p:set>
                                      <p:cBhvr>
                                        <p:cTn id="48" dur="1" fill="hold">
                                          <p:stCondLst>
                                            <p:cond delay="0"/>
                                          </p:stCondLst>
                                        </p:cTn>
                                        <p:tgtEl>
                                          <p:spTgt spid="191"/>
                                        </p:tgtEl>
                                        <p:attrNameLst>
                                          <p:attrName>style.visibility</p:attrName>
                                        </p:attrNameLst>
                                      </p:cBhvr>
                                      <p:to>
                                        <p:strVal val="visible"/>
                                      </p:to>
                                    </p:set>
                                    <p:animEffect transition="in" filter="wipe(down)">
                                      <p:cBhvr>
                                        <p:cTn id="49" dur="500"/>
                                        <p:tgtEl>
                                          <p:spTgt spid="191"/>
                                        </p:tgtEl>
                                      </p:cBhvr>
                                    </p:animEffect>
                                  </p:childTnLst>
                                </p:cTn>
                              </p:par>
                              <p:par>
                                <p:cTn id="50" presetID="22" presetClass="entr" presetSubtype="4" fill="hold" grpId="0" nodeType="withEffect">
                                  <p:stCondLst>
                                    <p:cond delay="2250"/>
                                  </p:stCondLst>
                                  <p:childTnLst>
                                    <p:set>
                                      <p:cBhvr>
                                        <p:cTn id="51" dur="1" fill="hold">
                                          <p:stCondLst>
                                            <p:cond delay="0"/>
                                          </p:stCondLst>
                                        </p:cTn>
                                        <p:tgtEl>
                                          <p:spTgt spid="189"/>
                                        </p:tgtEl>
                                        <p:attrNameLst>
                                          <p:attrName>style.visibility</p:attrName>
                                        </p:attrNameLst>
                                      </p:cBhvr>
                                      <p:to>
                                        <p:strVal val="visible"/>
                                      </p:to>
                                    </p:set>
                                    <p:animEffect transition="in" filter="wipe(down)">
                                      <p:cBhvr>
                                        <p:cTn id="52" dur="500"/>
                                        <p:tgtEl>
                                          <p:spTgt spid="189"/>
                                        </p:tgtEl>
                                      </p:cBhvr>
                                    </p:animEffect>
                                  </p:childTnLst>
                                </p:cTn>
                              </p:par>
                              <p:par>
                                <p:cTn id="53" presetID="22" presetClass="entr" presetSubtype="4" fill="hold" grpId="0" nodeType="withEffect">
                                  <p:stCondLst>
                                    <p:cond delay="2250"/>
                                  </p:stCondLst>
                                  <p:childTnLst>
                                    <p:set>
                                      <p:cBhvr>
                                        <p:cTn id="54" dur="1" fill="hold">
                                          <p:stCondLst>
                                            <p:cond delay="0"/>
                                          </p:stCondLst>
                                        </p:cTn>
                                        <p:tgtEl>
                                          <p:spTgt spid="188"/>
                                        </p:tgtEl>
                                        <p:attrNameLst>
                                          <p:attrName>style.visibility</p:attrName>
                                        </p:attrNameLst>
                                      </p:cBhvr>
                                      <p:to>
                                        <p:strVal val="visible"/>
                                      </p:to>
                                    </p:set>
                                    <p:animEffect transition="in" filter="wipe(down)">
                                      <p:cBhvr>
                                        <p:cTn id="55" dur="500"/>
                                        <p:tgtEl>
                                          <p:spTgt spid="188"/>
                                        </p:tgtEl>
                                      </p:cBhvr>
                                    </p:animEffect>
                                  </p:childTnLst>
                                </p:cTn>
                              </p:par>
                              <p:par>
                                <p:cTn id="56" presetID="22" presetClass="entr" presetSubtype="4" fill="hold" grpId="0" nodeType="withEffect">
                                  <p:stCondLst>
                                    <p:cond delay="2250"/>
                                  </p:stCondLst>
                                  <p:childTnLst>
                                    <p:set>
                                      <p:cBhvr>
                                        <p:cTn id="57" dur="1" fill="hold">
                                          <p:stCondLst>
                                            <p:cond delay="0"/>
                                          </p:stCondLst>
                                        </p:cTn>
                                        <p:tgtEl>
                                          <p:spTgt spid="187"/>
                                        </p:tgtEl>
                                        <p:attrNameLst>
                                          <p:attrName>style.visibility</p:attrName>
                                        </p:attrNameLst>
                                      </p:cBhvr>
                                      <p:to>
                                        <p:strVal val="visible"/>
                                      </p:to>
                                    </p:set>
                                    <p:animEffect transition="in" filter="wipe(down)">
                                      <p:cBhvr>
                                        <p:cTn id="58" dur="500"/>
                                        <p:tgtEl>
                                          <p:spTgt spid="187"/>
                                        </p:tgtEl>
                                      </p:cBhvr>
                                    </p:animEffect>
                                  </p:childTnLst>
                                </p:cTn>
                              </p:par>
                              <p:par>
                                <p:cTn id="59" presetID="53" presetClass="entr" presetSubtype="16" fill="hold" grpId="0" nodeType="withEffect">
                                  <p:stCondLst>
                                    <p:cond delay="275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21600000">
                                      <p:cBhvr>
                                        <p:cTn id="6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8" grpId="0" animBg="1"/>
      <p:bldP spid="178" grpId="1" animBg="1"/>
      <p:bldP spid="179" grpId="0" animBg="1"/>
      <p:bldP spid="179" grpId="1" animBg="1"/>
      <p:bldP spid="183" grpId="0" animBg="1"/>
      <p:bldP spid="183" grpId="1" animBg="1"/>
      <p:bldP spid="184" grpId="0"/>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5017150" y="2058862"/>
            <a:ext cx="2924529" cy="292452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500487" y="1542198"/>
            <a:ext cx="3957855" cy="3957855"/>
          </a:xfrm>
          <a:prstGeom prst="ellipse">
            <a:avLst/>
          </a:prstGeom>
          <a:noFill/>
          <a:ln w="28575">
            <a:solidFill>
              <a:srgbClr val="184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4950565" y="2141272"/>
            <a:ext cx="3094827" cy="2773962"/>
            <a:chOff x="4950565" y="2141272"/>
            <a:chExt cx="3094826" cy="2773962"/>
          </a:xfrm>
        </p:grpSpPr>
        <p:sp>
          <p:nvSpPr>
            <p:cNvPr id="17" name="椭圆 16"/>
            <p:cNvSpPr/>
            <p:nvPr/>
          </p:nvSpPr>
          <p:spPr>
            <a:xfrm>
              <a:off x="4950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7893507" y="4763350"/>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4953231" y="2141272"/>
            <a:ext cx="3084220" cy="2798278"/>
            <a:chOff x="4953229" y="2141272"/>
            <a:chExt cx="3084220" cy="2798278"/>
          </a:xfrm>
        </p:grpSpPr>
        <p:sp>
          <p:nvSpPr>
            <p:cNvPr id="24" name="椭圆 23"/>
            <p:cNvSpPr/>
            <p:nvPr/>
          </p:nvSpPr>
          <p:spPr>
            <a:xfrm>
              <a:off x="4953229" y="4787666"/>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7885565" y="2141272"/>
              <a:ext cx="151884" cy="151884"/>
            </a:xfrm>
            <a:prstGeom prst="ellipse">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矩形 25"/>
          <p:cNvSpPr/>
          <p:nvPr/>
        </p:nvSpPr>
        <p:spPr>
          <a:xfrm>
            <a:off x="4817965" y="2983732"/>
            <a:ext cx="3210955" cy="523220"/>
          </a:xfrm>
          <a:prstGeom prst="rect">
            <a:avLst/>
          </a:prstGeom>
          <a:ln>
            <a:noFill/>
          </a:ln>
        </p:spPr>
        <p:txBody>
          <a:bodyPr wrap="square">
            <a:spAutoFit/>
          </a:bodyPr>
          <a:lstStyle/>
          <a:p>
            <a:pPr algn="ctr"/>
            <a:r>
              <a:rPr lang="en-US" altLang="zh-CN" sz="2800" dirty="0">
                <a:solidFill>
                  <a:srgbClr val="18478F"/>
                </a:solidFill>
                <a:latin typeface="Open Sans" panose="020B0606030504020204" pitchFamily="34" charset="0"/>
                <a:ea typeface="Open Sans" panose="020B0606030504020204" pitchFamily="34" charset="0"/>
                <a:cs typeface="Open Sans" panose="020B0606030504020204" pitchFamily="34" charset="0"/>
              </a:rPr>
              <a:t> </a:t>
            </a:r>
            <a:r>
              <a:rPr lang="zh-CN" altLang="en-US" sz="2800" b="1" dirty="0" smtClean="0">
                <a:solidFill>
                  <a:srgbClr val="18478F"/>
                </a:solidFill>
                <a:latin typeface="Open Sans" panose="020B0606030504020204" pitchFamily="34" charset="0"/>
                <a:ea typeface="Open Sans" panose="020B0606030504020204" pitchFamily="34" charset="0"/>
                <a:cs typeface="Open Sans" panose="020B0606030504020204" pitchFamily="34" charset="0"/>
              </a:rPr>
              <a:t>服务保障</a:t>
            </a:r>
            <a:endParaRPr lang="en-US" altLang="zh-CN" sz="2800" b="1" dirty="0">
              <a:solidFill>
                <a:srgbClr val="18478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rot="13500000">
            <a:off x="3197916" y="2850072"/>
            <a:ext cx="1342093" cy="1342095"/>
          </a:xfrm>
          <a:prstGeom prst="rect">
            <a:avLst/>
          </a:prstGeom>
          <a:solidFill>
            <a:srgbClr val="1847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3366535" y="3033290"/>
            <a:ext cx="889987" cy="830997"/>
          </a:xfrm>
          <a:prstGeom prst="rect">
            <a:avLst/>
          </a:prstGeom>
        </p:spPr>
        <p:txBody>
          <a:bodyPr wrap="none">
            <a:spAutoFit/>
          </a:bodyPr>
          <a:lstStyle/>
          <a:p>
            <a:r>
              <a:rPr lang="en-US" altLang="zh-CN" sz="4800" dirty="0">
                <a:solidFill>
                  <a:prstClr val="white"/>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4800" dirty="0">
              <a:solidFill>
                <a:prstClr val="white"/>
              </a:solidFill>
            </a:endParaRPr>
          </a:p>
        </p:txBody>
      </p:sp>
      <p:pic>
        <p:nvPicPr>
          <p:cNvPr id="20" name="图片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0109" y="3521126"/>
            <a:ext cx="2466667" cy="447619"/>
          </a:xfrm>
          <a:prstGeom prst="rect">
            <a:avLst/>
          </a:prstGeom>
        </p:spPr>
      </p:pic>
    </p:spTree>
    <p:extLst>
      <p:ext uri="{BB962C8B-B14F-4D97-AF65-F5344CB8AC3E}">
        <p14:creationId xmlns:p14="http://schemas.microsoft.com/office/powerpoint/2010/main" val="3686115143"/>
      </p:ext>
    </p:extLst>
  </p:cSld>
  <p:clrMapOvr>
    <a:masterClrMapping/>
  </p:clrMapOvr>
  <mc:AlternateContent xmlns:mc="http://schemas.openxmlformats.org/markup-compatibility/2006" xmlns:p14="http://schemas.microsoft.com/office/powerpoint/2010/main">
    <mc:Choice Requires="p14">
      <p:transition spd="slow" p14:dur="1250" advTm="0">
        <p14:flip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21" presetClass="entr" presetSubtype="1"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0" presetClass="entr" presetSubtype="0"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nodeType="withEffect">
                                  <p:stCondLst>
                                    <p:cond delay="1750"/>
                                  </p:stCondLst>
                                  <p:childTnLst>
                                    <p:animRot by="-21600000">
                                      <p:cBhvr>
                                        <p:cTn id="20" dur="2000" fill="hold"/>
                                        <p:tgtEl>
                                          <p:spTgt spid="19"/>
                                        </p:tgtEl>
                                        <p:attrNameLst>
                                          <p:attrName>r</p:attrName>
                                        </p:attrNameLst>
                                      </p:cBhvr>
                                    </p:animRot>
                                  </p:childTnLst>
                                </p:cTn>
                              </p:par>
                              <p:par>
                                <p:cTn id="21" presetID="10" presetClass="entr" presetSubtype="0" fill="hold" nodeType="withEffect">
                                  <p:stCondLst>
                                    <p:cond delay="1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8" presetClass="emph" presetSubtype="0" repeatCount="indefinite" fill="hold" nodeType="withEffect">
                                  <p:stCondLst>
                                    <p:cond delay="1750"/>
                                  </p:stCondLst>
                                  <p:childTnLst>
                                    <p:animRot by="-21600000">
                                      <p:cBhvr>
                                        <p:cTn id="25" dur="2000" fill="hold"/>
                                        <p:tgtEl>
                                          <p:spTgt spid="16"/>
                                        </p:tgtEl>
                                        <p:attrNameLst>
                                          <p:attrName>r</p:attrName>
                                        </p:attrNameLst>
                                      </p:cBhvr>
                                    </p:animRot>
                                  </p:childTnLst>
                                </p:cTn>
                              </p:par>
                              <p:par>
                                <p:cTn id="26" presetID="10" presetClass="entr" presetSubtype="0" fill="hold" grpId="0"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35" presetClass="path" presetSubtype="0" accel="50000" decel="50000" fill="hold" grpId="1" nodeType="withEffect">
                                  <p:stCondLst>
                                    <p:cond delay="2000"/>
                                  </p:stCondLst>
                                  <p:childTnLst>
                                    <p:animMotion origin="layout" path="M 0.1711 7.40741E-7 L -4.58333E-6 7.40741E-7 " pathEditMode="relative" rAng="0" ptsTypes="AA">
                                      <p:cBhvr>
                                        <p:cTn id="30" dur="2000" fill="hold"/>
                                        <p:tgtEl>
                                          <p:spTgt spid="28"/>
                                        </p:tgtEl>
                                        <p:attrNameLst>
                                          <p:attrName>ppt_x</p:attrName>
                                          <p:attrName>ppt_y</p:attrName>
                                        </p:attrNameLst>
                                      </p:cBhvr>
                                      <p:rCtr x="-8555" y="0"/>
                                    </p:animMotion>
                                  </p:childTnLst>
                                </p:cTn>
                              </p:par>
                              <p:par>
                                <p:cTn id="31" presetID="53" presetClass="entr" presetSubtype="16" fill="hold" grpId="0" nodeType="withEffect">
                                  <p:stCondLst>
                                    <p:cond delay="32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par>
                                <p:cTn id="36" presetID="53" presetClass="entr" presetSubtype="16" fill="hold" grpId="0" nodeType="withEffect">
                                  <p:stCondLst>
                                    <p:cond delay="30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6" grpId="0"/>
      <p:bldP spid="28" grpId="0" animBg="1"/>
      <p:bldP spid="28" grpId="1" animBg="1"/>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TotalTime>
  <Words>636</Words>
  <Application>Microsoft Office PowerPoint</Application>
  <PresentationFormat>自定义</PresentationFormat>
  <Paragraphs>150</Paragraphs>
  <Slides>15</Slides>
  <Notes>1</Notes>
  <HiddenSlides>0</HiddenSlides>
  <MMClips>0</MMClips>
  <ScaleCrop>false</ScaleCrop>
  <HeadingPairs>
    <vt:vector size="4" baseType="variant">
      <vt:variant>
        <vt:lpstr>主题</vt:lpstr>
      </vt:variant>
      <vt:variant>
        <vt:i4>2</vt:i4>
      </vt:variant>
      <vt:variant>
        <vt:lpstr>幻灯片标题</vt:lpstr>
      </vt:variant>
      <vt:variant>
        <vt:i4>15</vt:i4>
      </vt:variant>
    </vt:vector>
  </HeadingPairs>
  <TitlesOfParts>
    <vt:vector size="17"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极简微立体</dc:title>
  <dc:creator>第一PPT</dc:creator>
  <cp:keywords>www.1ppt.com</cp:keywords>
  <dc:description>www.1ppt.com</dc:description>
  <cp:lastModifiedBy>Administrator</cp:lastModifiedBy>
  <cp:revision>170</cp:revision>
  <dcterms:created xsi:type="dcterms:W3CDTF">2016-06-30T07:01:47Z</dcterms:created>
  <dcterms:modified xsi:type="dcterms:W3CDTF">2018-11-20T07:21:32Z</dcterms:modified>
</cp:coreProperties>
</file>