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601" r:id="rId5"/>
    <p:sldId id="258" r:id="rId6"/>
    <p:sldId id="294" r:id="rId7"/>
    <p:sldId id="295" r:id="rId8"/>
    <p:sldId id="625" r:id="rId9"/>
    <p:sldId id="297" r:id="rId10"/>
    <p:sldId id="296" r:id="rId11"/>
    <p:sldId id="640" r:id="rId12"/>
    <p:sldId id="604" r:id="rId13"/>
    <p:sldId id="298" r:id="rId14"/>
    <p:sldId id="629" r:id="rId15"/>
    <p:sldId id="630" r:id="rId16"/>
    <p:sldId id="631" r:id="rId17"/>
    <p:sldId id="321" r:id="rId18"/>
    <p:sldId id="60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646"/>
    <a:srgbClr val="4F6C8F"/>
    <a:srgbClr val="FF3300"/>
    <a:srgbClr val="177A4B"/>
    <a:srgbClr val="FFB366"/>
    <a:srgbClr val="F4C9A4"/>
    <a:srgbClr val="01BEA2"/>
    <a:srgbClr val="A5A5A5"/>
    <a:srgbClr val="E6BF54"/>
    <a:srgbClr val="6C90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5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216" y="736"/>
      </p:cViewPr>
      <p:guideLst>
        <p:guide orient="horz" pos="2356"/>
        <p:guide pos="37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12530-C3C7-4FAA-BCBF-8577C47A5B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77961-68D8-4A72-9CFF-8B4D42D5FD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77961-68D8-4A72-9CFF-8B4D42D5FD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77961-68D8-4A72-9CFF-8B4D42D5FD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7845F-A6AD-4EDD-9EA7-3A6AD07006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215F3-7132-432C-A6D4-B2FA1341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D57D7-5C64-4A42-8B31-BF5FCE5FB3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slide" Target="slide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hyperlink" Target="https://mp.weixin.qq.com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slide" Target="slide4.xml"/><Relationship Id="rId3" Type="http://schemas.openxmlformats.org/officeDocument/2006/relationships/image" Target="NULL" TargetMode="External"/><Relationship Id="rId2" Type="http://schemas.openxmlformats.org/officeDocument/2006/relationships/image" Target="../media/image9.jpeg"/><Relationship Id="rId1" Type="http://schemas.openxmlformats.org/officeDocument/2006/relationships/hyperlink" Target="https://mp.weixin.qq.com/" TargetMode="Externa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hyperlink" Target="https://smartprogram.baidu.com/developer/index.html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5.png"/><Relationship Id="rId3" Type="http://schemas.openxmlformats.org/officeDocument/2006/relationships/hyperlink" Target="https://open.alipay.com/channel/miniIndex.htm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hyperlink" Target="https://smartprogram.baidu.com/docs/introduction/enter_application/#%E7%99%BB%E5%BD%95%E6%B3%A8%E5%86%8C/" TargetMode="External"/><Relationship Id="rId2" Type="http://schemas.openxmlformats.org/officeDocument/2006/relationships/hyperlink" Target="https://docs.alipay.com/mini/introduce/register" TargetMode="External"/><Relationship Id="rId1" Type="http://schemas.openxmlformats.org/officeDocument/2006/relationships/hyperlink" Target="https://developers.weixin.qq.com/miniprogram/introduction/#%E5%B0%8F%E7%A8%8B%E5%BA%8F%E6%B3%A8%E5%86%8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0" y="0"/>
            <a:ext cx="12192001" cy="6858001"/>
            <a:chOff x="0" y="0"/>
            <a:chExt cx="12192001" cy="6858001"/>
          </a:xfrm>
        </p:grpSpPr>
        <p:sp>
          <p:nvSpPr>
            <p:cNvPr id="78" name="矩形 77"/>
            <p:cNvSpPr/>
            <p:nvPr/>
          </p:nvSpPr>
          <p:spPr>
            <a:xfrm>
              <a:off x="0" y="0"/>
              <a:ext cx="315785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629807" y="-1704192"/>
              <a:ext cx="6858001" cy="10266386"/>
            </a:xfrm>
            <a:prstGeom prst="rect">
              <a:avLst/>
            </a:prstGeom>
            <a:noFill/>
          </p:spPr>
        </p:pic>
      </p:grpSp>
      <p:sp>
        <p:nvSpPr>
          <p:cNvPr id="81" name="TextBox 6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 txBox="1"/>
          <p:nvPr/>
        </p:nvSpPr>
        <p:spPr>
          <a:xfrm>
            <a:off x="795692" y="1678920"/>
            <a:ext cx="7279242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50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</a:rPr>
              <a:t>小程序申请及发布</a:t>
            </a:r>
            <a:endParaRPr kumimoji="0" lang="zh-CN" altLang="en-US" sz="650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Segoe UI Light" panose="020B0502040204020203" pitchFamily="34" charset="0"/>
            </a:endParaRPr>
          </a:p>
        </p:txBody>
      </p:sp>
      <p:sp>
        <p:nvSpPr>
          <p:cNvPr id="82" name="椭圆 81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7991337" y="1689212"/>
            <a:ext cx="139588" cy="1395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7079339" y="5408861"/>
            <a:ext cx="139588" cy="1395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6662568" y="929529"/>
            <a:ext cx="55991" cy="5599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183643" y="3404843"/>
            <a:ext cx="673015" cy="673015"/>
            <a:chOff x="11183643" y="3404843"/>
            <a:chExt cx="673015" cy="673015"/>
          </a:xfrm>
        </p:grpSpPr>
        <p:sp>
          <p:nvSpPr>
            <p:cNvPr id="86" name="椭圆 85"/>
            <p:cNvSpPr/>
            <p:nvPr/>
          </p:nvSpPr>
          <p:spPr>
            <a:xfrm>
              <a:off x="11331836" y="3551388"/>
              <a:ext cx="379926" cy="37992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1259356" y="3482819"/>
              <a:ext cx="521591" cy="521591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1183643" y="3404843"/>
              <a:ext cx="673015" cy="673015"/>
            </a:xfrm>
            <a:prstGeom prst="ellips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箭头: V 形 88"/>
            <p:cNvSpPr/>
            <p:nvPr/>
          </p:nvSpPr>
          <p:spPr>
            <a:xfrm>
              <a:off x="11479530" y="3644195"/>
              <a:ext cx="110966" cy="194310"/>
            </a:xfrm>
            <a:prstGeom prst="chevron">
              <a:avLst>
                <a:gd name="adj" fmla="val 6724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5" name="文本框 9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 txBox="1"/>
          <p:nvPr/>
        </p:nvSpPr>
        <p:spPr>
          <a:xfrm>
            <a:off x="7218927" y="223520"/>
            <a:ext cx="911998" cy="426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6" name="TextBox 6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 txBox="1"/>
          <p:nvPr/>
        </p:nvSpPr>
        <p:spPr>
          <a:xfrm>
            <a:off x="795694" y="2905635"/>
            <a:ext cx="5605106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rPr>
              <a:t>掌客多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rPr>
              <a:t>--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rPr>
              <a:t>为中小微企业赋能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Segoe UI Light" panose="020B0502040204020203" pitchFamily="34" charset="0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75067" y="3643952"/>
            <a:ext cx="9289212" cy="344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书体坊于右任标准草书" panose="02010600030101010101" charset="-122"/>
                <a:ea typeface="书体坊于右任标准草书" panose="02010600030101010101" charset="-122"/>
              </a:rPr>
              <a:t>EMPOWERING TRADITIONAL SMALL AND MEDIUM-SIZED ENTERPRISES </a:t>
            </a:r>
            <a:endParaRPr lang="en-US" altLang="zh-CN" sz="1100" dirty="0">
              <a:solidFill>
                <a:schemeClr val="bg1"/>
              </a:solidFill>
              <a:latin typeface="书体坊于右任标准草书" panose="02010600030101010101" charset="-122"/>
              <a:ea typeface="书体坊于右任标准草书" panose="0201060003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142" y="68444"/>
            <a:ext cx="11401805" cy="807720"/>
            <a:chOff x="608580" y="96187"/>
            <a:chExt cx="11401805" cy="807720"/>
          </a:xfrm>
        </p:grpSpPr>
        <p:grpSp>
          <p:nvGrpSpPr>
            <p:cNvPr id="91" name="组合 9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  <p:cNvGrpSpPr/>
            <p:nvPr/>
          </p:nvGrpSpPr>
          <p:grpSpPr>
            <a:xfrm>
              <a:off x="11670860" y="303257"/>
              <a:ext cx="220174" cy="193040"/>
              <a:chOff x="11670860" y="303257"/>
              <a:chExt cx="220174" cy="193040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11670860" y="30325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1670860" y="39977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1670860" y="49629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文本框 1"/>
            <p:cNvSpPr txBox="1"/>
            <p:nvPr/>
          </p:nvSpPr>
          <p:spPr>
            <a:xfrm>
              <a:off x="10495280" y="20701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pic>
          <p:nvPicPr>
            <p:cNvPr id="7" name="图片 6" descr="logo 白色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580" y="96187"/>
              <a:ext cx="1397635" cy="80772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0532105" y="58683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sp>
        <p:nvSpPr>
          <p:cNvPr id="4" name="流程图: 可选过程 3"/>
          <p:cNvSpPr/>
          <p:nvPr/>
        </p:nvSpPr>
        <p:spPr>
          <a:xfrm>
            <a:off x="9175115" y="5939155"/>
            <a:ext cx="2684780" cy="654050"/>
          </a:xfrm>
          <a:prstGeom prst="flowChartAlternate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 i="1"/>
              <a:t>021-64198763</a:t>
            </a:r>
            <a:endParaRPr lang="en-US" altLang="zh-CN" sz="2000" b="1" i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075" y="6037580"/>
            <a:ext cx="45720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2" tmFilter="0, 0; 0.125,0.2665; 0.25,0.4; 0.375,0.465; 0.5,0.5;  0.625,0.535; 0.75,0.6; 0.875,0.7335; 1,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" decel="50000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 animBg="1"/>
      <p:bldP spid="83" grpId="0" animBg="1"/>
      <p:bldP spid="84" grpId="0" animBg="1"/>
      <p:bldP spid="96" grpId="0"/>
      <p:bldP spid="10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96"/>
          <a:stretch>
            <a:fillRect/>
          </a:stretch>
        </p:blipFill>
        <p:spPr>
          <a:xfrm rot="16200000" flipH="1">
            <a:off x="138773" y="-138773"/>
            <a:ext cx="6858001" cy="7135547"/>
          </a:xfrm>
          <a:custGeom>
            <a:avLst/>
            <a:gdLst>
              <a:gd name="connsiteX0" fmla="*/ 0 w 6858001"/>
              <a:gd name="connsiteY0" fmla="*/ 7135547 h 7135547"/>
              <a:gd name="connsiteX1" fmla="*/ 0 w 6858001"/>
              <a:gd name="connsiteY1" fmla="*/ 0 h 7135547"/>
              <a:gd name="connsiteX2" fmla="*/ 6858001 w 6858001"/>
              <a:gd name="connsiteY2" fmla="*/ 0 h 7135547"/>
              <a:gd name="connsiteX3" fmla="*/ 6858001 w 6858001"/>
              <a:gd name="connsiteY3" fmla="*/ 6814121 h 7135547"/>
              <a:gd name="connsiteX4" fmla="*/ 3871609 w 6858001"/>
              <a:gd name="connsiteY4" fmla="*/ 4293140 h 7135547"/>
              <a:gd name="connsiteX5" fmla="*/ 19455 w 6858001"/>
              <a:gd name="connsiteY5" fmla="*/ 7133617 h 7135547"/>
              <a:gd name="connsiteX6" fmla="*/ 19348 w 6858001"/>
              <a:gd name="connsiteY6" fmla="*/ 7135547 h 713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1" h="7135547">
                <a:moveTo>
                  <a:pt x="0" y="7135547"/>
                </a:moveTo>
                <a:lnTo>
                  <a:pt x="0" y="0"/>
                </a:lnTo>
                <a:lnTo>
                  <a:pt x="6858001" y="0"/>
                </a:lnTo>
                <a:lnTo>
                  <a:pt x="6858001" y="6814121"/>
                </a:lnTo>
                <a:lnTo>
                  <a:pt x="3871609" y="4293140"/>
                </a:lnTo>
                <a:lnTo>
                  <a:pt x="19455" y="7133617"/>
                </a:lnTo>
                <a:lnTo>
                  <a:pt x="19348" y="7135547"/>
                </a:lnTo>
                <a:close/>
              </a:path>
            </a:pathLst>
          </a:custGeom>
          <a:noFill/>
        </p:spPr>
      </p:pic>
      <p:sp>
        <p:nvSpPr>
          <p:cNvPr id="13" name="椭圆 1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4072487" y="1130735"/>
            <a:ext cx="139588" cy="1395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3356486" y="5463188"/>
            <a:ext cx="139588" cy="139588"/>
          </a:xfrm>
          <a:prstGeom prst="ellipse">
            <a:avLst/>
          </a:prstGeom>
          <a:solidFill>
            <a:srgbClr val="FFD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 rot="3399940">
            <a:off x="880145" y="1616370"/>
            <a:ext cx="611125" cy="596238"/>
            <a:chOff x="1325880" y="1376314"/>
            <a:chExt cx="823055" cy="803006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1325880" y="1376314"/>
              <a:ext cx="413237" cy="3305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1735698" y="1376314"/>
              <a:ext cx="413237" cy="3305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735698" y="1376314"/>
              <a:ext cx="0" cy="80300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836380" y="1537631"/>
            <a:ext cx="4403770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>
                <a:solidFill>
                  <a:schemeClr val="bg1">
                    <a:alpha val="37000"/>
                  </a:schemeClr>
                </a:solidFill>
                <a:latin typeface="今昔豪龙" panose="02000503000000000000" charset="-128"/>
                <a:ea typeface="今昔豪龙" panose="02000503000000000000" charset="-128"/>
                <a:cs typeface="Segoe UI Light" panose="020B0502040204020203" pitchFamily="34" charset="0"/>
              </a:rPr>
              <a:t>02</a:t>
            </a:r>
            <a:endParaRPr lang="en-US" altLang="zh-CN" sz="28700" b="1" dirty="0">
              <a:solidFill>
                <a:schemeClr val="bg1">
                  <a:alpha val="37000"/>
                </a:schemeClr>
              </a:solidFill>
              <a:latin typeface="今昔豪龙" panose="02000503000000000000" charset="-128"/>
              <a:ea typeface="今昔豪龙" panose="02000503000000000000" charset="-128"/>
              <a:cs typeface="Segoe UI Light" panose="020B0502040204020203" pitchFamily="34" charset="0"/>
            </a:endParaRPr>
          </a:p>
        </p:txBody>
      </p:sp>
      <p:sp>
        <p:nvSpPr>
          <p:cNvPr id="46" name="任意多边形: 形状 45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872868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901901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930935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959968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989002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018035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047069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076102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105136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134169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163203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e7d195523061f1c093d753f9ae026c02ea2377d8e563bb0a6AD317B17F88BFF3CFA045DFD56CE85E8FE70343E6872691953A13787B687769404B6FACEB7BEB2E9466EABD072654A937E8A0C33F7F4B89C44C110212432A1346BD27542D927BADC6F8149197D2C1E2F7C3A5AFAECC4A356CF09FABFBDDC94B23AC6DCE34EB25D48141543C2C4DAF93</a:t>
            </a:r>
            <a:endParaRPr lang="zh-CN" altLang="en-US" sz="100"/>
          </a:p>
        </p:txBody>
      </p:sp>
      <p:sp>
        <p:nvSpPr>
          <p:cNvPr id="83" name="文本框 82" descr="e7d195523061f1c0220a3acd2f99070e22f7f2176c6c61f4AB5BC6AF3DF28E09514168BD2F6654DA4347BEC42B9A9B38EB2139F52FD80B94EB8F1B847F5BC18ECD11DB8433CCABD6DAEA8D49E99C31D350EAFDAACB317BB3E14408BF66FC528EA6910C26B7E1A625BBC728711ADC406678A592B428A68BC3E54D155740563EF32107E6C5936A62C02D5975A6FA4CF8FB"/>
          <p:cNvSpPr txBox="1"/>
          <p:nvPr/>
        </p:nvSpPr>
        <p:spPr>
          <a:xfrm>
            <a:off x="6259195" y="2722880"/>
            <a:ext cx="63068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ZKEDUO</a:t>
            </a: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小程序发布</a:t>
            </a:r>
            <a:endParaRPr lang="zh-CN" altLang="en-US" sz="4800" spc="300" dirty="0">
              <a:solidFill>
                <a:srgbClr val="FFC000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4" name="矩形 83" descr="e7d195523061f1c0220a3acd2f99070e22f7f2176c6c61f4AB5BC6AF3DF28E09514168BD2F6654DA4347BEC42B9A9B38EB2139F52FD80B94EB8F1B847F5BC18ECD11DB8433CCABD6DAEA8D49E99C31D350EAFDAACB317BB3E14408BF66FC528EA6910C26B7E1A625BBC728711ADC406678A592B428A68BC3E54D155740563EF32107E6C5936A62C02D5975A6FA4CF8FB"/>
          <p:cNvSpPr/>
          <p:nvPr/>
        </p:nvSpPr>
        <p:spPr>
          <a:xfrm>
            <a:off x="6263005" y="4093210"/>
            <a:ext cx="45847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ZKEDUO small app launched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85" name="直接连接符 84" descr="e7d195523061f1c0220a3acd2f99070e22f7f2176c6c61f4AB5BC6AF3DF28E09514168BD2F6654DA4347BEC42B9A9B38EB2139F52FD80B94EB8F1B847F5BC18ECD11DB8433CCABD6DAEA8D49E99C31D3DFA65C87AB47BEF2EBD72A926FB0AF1199505237C234A284873CCE3328CA643726F81DDAFEDC2CBF8D8B176CEDE7716E3C4F3629C7CA82035F0EFC4174C3580C"/>
          <p:cNvCxnSpPr/>
          <p:nvPr/>
        </p:nvCxnSpPr>
        <p:spPr>
          <a:xfrm flipV="1">
            <a:off x="6381768" y="3889626"/>
            <a:ext cx="752968" cy="1"/>
          </a:xfrm>
          <a:prstGeom prst="line">
            <a:avLst/>
          </a:prstGeom>
          <a:ln w="25400">
            <a:solidFill>
              <a:srgbClr val="FFDA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6381750" y="5005705"/>
            <a:ext cx="1079500" cy="45720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01460" y="5050155"/>
            <a:ext cx="6426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微信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10475" y="5005705"/>
            <a:ext cx="1079500" cy="45720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30185" y="5050155"/>
            <a:ext cx="6426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百度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36025" y="5005705"/>
            <a:ext cx="1079500" cy="45720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939530" y="5050155"/>
            <a:ext cx="8724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支付宝</a:t>
            </a:r>
            <a:endParaRPr lang="zh-CN" altLang="en-US" b="1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9142" y="68444"/>
            <a:ext cx="11401805" cy="807720"/>
            <a:chOff x="608580" y="96187"/>
            <a:chExt cx="11401805" cy="807720"/>
          </a:xfrm>
        </p:grpSpPr>
        <p:grpSp>
          <p:nvGrpSpPr>
            <p:cNvPr id="91" name="组合 9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  <p:cNvGrpSpPr/>
            <p:nvPr/>
          </p:nvGrpSpPr>
          <p:grpSpPr>
            <a:xfrm>
              <a:off x="11670860" y="303257"/>
              <a:ext cx="220174" cy="193040"/>
              <a:chOff x="11670860" y="303257"/>
              <a:chExt cx="220174" cy="193040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11670860" y="303257"/>
                <a:ext cx="22017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1670860" y="399777"/>
                <a:ext cx="22017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1670860" y="496297"/>
                <a:ext cx="22017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10495280" y="20701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pic>
          <p:nvPicPr>
            <p:cNvPr id="12" name="图片 11" descr="logo 白色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580" y="96187"/>
              <a:ext cx="1397635" cy="80772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0532105" y="58683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/>
      <p:bldP spid="83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542358" y="411509"/>
            <a:ext cx="220174" cy="193040"/>
            <a:chOff x="11670860" y="303257"/>
            <a:chExt cx="220174" cy="19304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1670860" y="30325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1670860" y="39977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1670860" y="49629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0371887" y="309442"/>
            <a:ext cx="1501135" cy="674461"/>
            <a:chOff x="10441305" y="586740"/>
            <a:chExt cx="1501135" cy="674461"/>
          </a:xfrm>
        </p:grpSpPr>
        <p:sp>
          <p:nvSpPr>
            <p:cNvPr id="15" name="文本框 14"/>
            <p:cNvSpPr txBox="1"/>
            <p:nvPr/>
          </p:nvSpPr>
          <p:spPr>
            <a:xfrm>
              <a:off x="10441305" y="58674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464160" y="98561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pic>
        <p:nvPicPr>
          <p:cNvPr id="42" name="图片 41" descr="logo 黑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253365"/>
            <a:ext cx="1214755" cy="701675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219710" y="164465"/>
            <a:ext cx="2222500" cy="880745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<p:cNvSpPr txBox="1"/>
          <p:nvPr/>
        </p:nvSpPr>
        <p:spPr>
          <a:xfrm>
            <a:off x="711835" y="503555"/>
            <a:ext cx="4576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ZKEDUO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小程序发布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微信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sym typeface="Calibri" panose="020F0502020204030204" pitchFamily="34" charset="0"/>
            </a:endParaRPr>
          </a:p>
        </p:txBody>
      </p:sp>
      <p:pic>
        <p:nvPicPr>
          <p:cNvPr id="43" name="图片 42"/>
          <p:cNvPicPr/>
          <p:nvPr/>
        </p:nvPicPr>
        <p:blipFill>
          <a:blip r:embed="rId2"/>
          <a:stretch>
            <a:fillRect/>
          </a:stretch>
        </p:blipFill>
        <p:spPr>
          <a:xfrm>
            <a:off x="1337359" y="1619917"/>
            <a:ext cx="9032736" cy="4929185"/>
          </a:xfrm>
          <a:prstGeom prst="rect">
            <a:avLst/>
          </a:prstGeom>
        </p:spPr>
      </p:pic>
      <p:pic>
        <p:nvPicPr>
          <p:cNvPr id="3" name="图片 2" descr="企业微信截图_15607384973050"/>
          <p:cNvPicPr>
            <a:picLocks noChangeAspect="1"/>
          </p:cNvPicPr>
          <p:nvPr/>
        </p:nvPicPr>
        <p:blipFill>
          <a:blip r:embed="rId3"/>
          <a:srcRect b="2897"/>
          <a:stretch>
            <a:fillRect/>
          </a:stretch>
        </p:blipFill>
        <p:spPr>
          <a:xfrm>
            <a:off x="6352491" y="1865977"/>
            <a:ext cx="9004300" cy="4683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5010" y="993140"/>
            <a:ext cx="7726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dirty="0">
                <a:sym typeface="+mn-ea"/>
              </a:rPr>
              <a:t>申请好的</a:t>
            </a:r>
            <a:r>
              <a:rPr kumimoji="1" lang="en-US" altLang="zh-CN" dirty="0" err="1">
                <a:sym typeface="+mn-ea"/>
              </a:rPr>
              <a:t>AppId</a:t>
            </a:r>
            <a:r>
              <a:rPr kumimoji="1" lang="zh-CN" altLang="en-US" dirty="0">
                <a:sym typeface="+mn-ea"/>
              </a:rPr>
              <a:t>、</a:t>
            </a:r>
            <a:r>
              <a:rPr kumimoji="1" lang="en-US" altLang="zh-CN" dirty="0" err="1">
                <a:sym typeface="+mn-ea"/>
              </a:rPr>
              <a:t>AppSerect</a:t>
            </a:r>
            <a:r>
              <a:rPr kumimoji="1" lang="zh-CN" altLang="en-US" dirty="0">
                <a:sym typeface="+mn-ea"/>
              </a:rPr>
              <a:t>等信息从微信小程序后台</a:t>
            </a:r>
            <a:r>
              <a:rPr kumimoji="1" lang="zh-CN" altLang="en-US" dirty="0">
                <a:solidFill>
                  <a:srgbClr val="FF0000"/>
                </a:solidFill>
                <a:sym typeface="+mn-ea"/>
              </a:rPr>
              <a:t>复制</a:t>
            </a:r>
            <a:r>
              <a:rPr kumimoji="1" lang="zh-CN" altLang="en-US" dirty="0">
                <a:sym typeface="+mn-ea"/>
              </a:rPr>
              <a:t>到</a:t>
            </a:r>
            <a:r>
              <a:rPr kumimoji="1" lang="zh-CN" altLang="en-US" dirty="0">
                <a:solidFill>
                  <a:srgbClr val="FF0000"/>
                </a:solidFill>
                <a:sym typeface="+mn-ea"/>
              </a:rPr>
              <a:t>掌客多后台</a:t>
            </a:r>
            <a:r>
              <a:rPr kumimoji="1" lang="zh-CN" altLang="en-US" dirty="0">
                <a:sym typeface="+mn-ea"/>
              </a:rPr>
              <a:t>即可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350" y="-19050"/>
            <a:ext cx="12192000" cy="125730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759" y="1435900"/>
            <a:ext cx="8420100" cy="2565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689" y="1681010"/>
            <a:ext cx="11252200" cy="4851400"/>
          </a:xfrm>
          <a:prstGeom prst="rect">
            <a:avLst/>
          </a:prstGeom>
        </p:spPr>
      </p:pic>
      <p:grpSp>
        <p:nvGrpSpPr>
          <p:cNvPr id="25" name="组合 2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542358" y="411509"/>
            <a:ext cx="220174" cy="193040"/>
            <a:chOff x="11670860" y="303257"/>
            <a:chExt cx="220174" cy="19304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1670860" y="303257"/>
              <a:ext cx="22017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1670860" y="399777"/>
              <a:ext cx="22017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1670860" y="496297"/>
              <a:ext cx="22017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0371887" y="309442"/>
            <a:ext cx="1501135" cy="674461"/>
            <a:chOff x="10441305" y="586740"/>
            <a:chExt cx="1501135" cy="674461"/>
          </a:xfrm>
        </p:grpSpPr>
        <p:sp>
          <p:nvSpPr>
            <p:cNvPr id="30" name="文本框 29"/>
            <p:cNvSpPr txBox="1"/>
            <p:nvPr/>
          </p:nvSpPr>
          <p:spPr>
            <a:xfrm>
              <a:off x="10441305" y="58674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464160" y="98561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pic>
        <p:nvPicPr>
          <p:cNvPr id="32" name="图片 31" descr="logo 黑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253365"/>
            <a:ext cx="1214755" cy="70167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219710" y="164465"/>
            <a:ext cx="2222500" cy="880745"/>
          </a:xfrm>
          <a:prstGeom prst="rect">
            <a:avLst/>
          </a:prstGeom>
          <a:solidFill>
            <a:schemeClr val="accent4">
              <a:alpha val="93000"/>
            </a:schemeClr>
          </a:solidFill>
          <a:ln>
            <a:solidFill>
              <a:schemeClr val="accent4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<p:cNvSpPr txBox="1"/>
          <p:nvPr/>
        </p:nvSpPr>
        <p:spPr>
          <a:xfrm>
            <a:off x="600710" y="297180"/>
            <a:ext cx="4576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ZKEDUO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小程序发布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百度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010" y="757555"/>
            <a:ext cx="7726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dirty="0">
                <a:solidFill>
                  <a:schemeClr val="bg1"/>
                </a:solidFill>
                <a:sym typeface="+mn-ea"/>
              </a:rPr>
              <a:t>申请好的</a:t>
            </a:r>
            <a:r>
              <a:rPr kumimoji="1" lang="en-US" altLang="zh-CN" dirty="0" err="1">
                <a:solidFill>
                  <a:schemeClr val="bg1"/>
                </a:solidFill>
                <a:sym typeface="+mn-ea"/>
              </a:rPr>
              <a:t>AppId</a:t>
            </a:r>
            <a:r>
              <a:rPr kumimoji="1" lang="zh-CN" altLang="en-US" dirty="0">
                <a:solidFill>
                  <a:schemeClr val="bg1"/>
                </a:solidFill>
                <a:sym typeface="+mn-ea"/>
              </a:rPr>
              <a:t>、</a:t>
            </a:r>
            <a:r>
              <a:rPr kumimoji="1" lang="en-US" altLang="zh-CN" dirty="0" err="1">
                <a:solidFill>
                  <a:schemeClr val="bg1"/>
                </a:solidFill>
                <a:sym typeface="+mn-ea"/>
              </a:rPr>
              <a:t>AppSerect</a:t>
            </a:r>
            <a:r>
              <a:rPr kumimoji="1" lang="zh-CN" altLang="en-US" dirty="0">
                <a:solidFill>
                  <a:schemeClr val="bg1"/>
                </a:solidFill>
                <a:sym typeface="+mn-ea"/>
              </a:rPr>
              <a:t>等信息从百度小程序后台复制到掌客多后台即可</a:t>
            </a:r>
            <a:endParaRPr kumimoji="1" lang="zh-CN" altLang="en-US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350" y="-101282"/>
            <a:ext cx="12192000" cy="1257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1127085"/>
            <a:ext cx="10970381" cy="57309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6624" y="1173251"/>
            <a:ext cx="9485376" cy="48912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3042395"/>
            <a:ext cx="12192000" cy="379210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79142" y="68444"/>
            <a:ext cx="11401805" cy="807720"/>
            <a:chOff x="608580" y="96187"/>
            <a:chExt cx="11401805" cy="807720"/>
          </a:xfrm>
        </p:grpSpPr>
        <p:grpSp>
          <p:nvGrpSpPr>
            <p:cNvPr id="91" name="组合 9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  <p:cNvGrpSpPr/>
            <p:nvPr/>
          </p:nvGrpSpPr>
          <p:grpSpPr>
            <a:xfrm>
              <a:off x="11670860" y="303257"/>
              <a:ext cx="220174" cy="193040"/>
              <a:chOff x="11670860" y="303257"/>
              <a:chExt cx="220174" cy="193040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11670860" y="30325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1670860" y="39977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1670860" y="49629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10495280" y="20701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pic>
          <p:nvPicPr>
            <p:cNvPr id="18" name="图片 17" descr="logo 白色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580" y="96187"/>
              <a:ext cx="1397635" cy="80772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0532105" y="58683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9710" y="164465"/>
            <a:ext cx="2222500" cy="880745"/>
          </a:xfrm>
          <a:prstGeom prst="rect">
            <a:avLst/>
          </a:prstGeom>
          <a:solidFill>
            <a:schemeClr val="tx1">
              <a:alpha val="74000"/>
            </a:schemeClr>
          </a:solidFill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<p:cNvSpPr txBox="1"/>
          <p:nvPr/>
        </p:nvSpPr>
        <p:spPr>
          <a:xfrm>
            <a:off x="600710" y="297180"/>
            <a:ext cx="4576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ZKEDUO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小程序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装修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350" y="-101282"/>
            <a:ext cx="12192000" cy="1257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260043" y="430848"/>
            <a:ext cx="220174" cy="193040"/>
            <a:chOff x="11670860" y="303257"/>
            <a:chExt cx="220174" cy="19304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1670860" y="303257"/>
              <a:ext cx="22017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670860" y="399777"/>
              <a:ext cx="22017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670860" y="496297"/>
              <a:ext cx="22017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072" y="1156018"/>
            <a:ext cx="10941855" cy="57281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925" y="3261995"/>
            <a:ext cx="3173879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9142" y="68444"/>
            <a:ext cx="11401805" cy="807720"/>
            <a:chOff x="608580" y="96187"/>
            <a:chExt cx="11401805" cy="807720"/>
          </a:xfrm>
        </p:grpSpPr>
        <p:grpSp>
          <p:nvGrpSpPr>
            <p:cNvPr id="91" name="组合 9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  <p:cNvGrpSpPr/>
            <p:nvPr/>
          </p:nvGrpSpPr>
          <p:grpSpPr>
            <a:xfrm>
              <a:off x="11670860" y="303257"/>
              <a:ext cx="220174" cy="193040"/>
              <a:chOff x="11670860" y="303257"/>
              <a:chExt cx="220174" cy="193040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11670860" y="30325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1670860" y="39977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1670860" y="49629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文本框 3"/>
            <p:cNvSpPr txBox="1"/>
            <p:nvPr/>
          </p:nvSpPr>
          <p:spPr>
            <a:xfrm>
              <a:off x="10495280" y="20701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pic>
          <p:nvPicPr>
            <p:cNvPr id="5" name="图片 4" descr="logo 白色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580" y="96187"/>
              <a:ext cx="1397635" cy="8077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0532105" y="58683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9710" y="164465"/>
            <a:ext cx="2222500" cy="880745"/>
          </a:xfrm>
          <a:prstGeom prst="rect">
            <a:avLst/>
          </a:prstGeom>
          <a:solidFill>
            <a:schemeClr val="tx1">
              <a:alpha val="74000"/>
            </a:schemeClr>
          </a:solidFill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<p:cNvSpPr txBox="1"/>
          <p:nvPr/>
        </p:nvSpPr>
        <p:spPr>
          <a:xfrm>
            <a:off x="600710" y="297180"/>
            <a:ext cx="4576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ZKEDUO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小程序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发布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-1" y="-1"/>
            <a:ext cx="12192001" cy="6858001"/>
            <a:chOff x="0" y="0"/>
            <a:chExt cx="12192001" cy="6858001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15785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629807" y="-1704192"/>
              <a:ext cx="6858001" cy="10266386"/>
            </a:xfrm>
            <a:prstGeom prst="rect">
              <a:avLst/>
            </a:prstGeom>
            <a:noFill/>
          </p:spPr>
        </p:pic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509510"/>
            <a:ext cx="12192000" cy="133350"/>
          </a:xfrm>
          <a:prstGeom prst="rect">
            <a:avLst/>
          </a:prstGeom>
          <a:solidFill>
            <a:srgbClr val="E1E3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162240" y="3034848"/>
            <a:ext cx="9948672" cy="1082674"/>
            <a:chOff x="1162240" y="3034848"/>
            <a:chExt cx="9948672" cy="1082674"/>
          </a:xfrm>
        </p:grpSpPr>
        <p:sp>
          <p:nvSpPr>
            <p:cNvPr id="15" name="右箭头 14"/>
            <p:cNvSpPr/>
            <p:nvPr/>
          </p:nvSpPr>
          <p:spPr>
            <a:xfrm>
              <a:off x="1162240" y="3034848"/>
              <a:ext cx="9948672" cy="1082674"/>
            </a:xfrm>
            <a:prstGeom prst="rightArrow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778186" y="3139623"/>
              <a:ext cx="2253486" cy="85916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/>
                <a:t>装修、预览及发布</a:t>
              </a:r>
              <a:endParaRPr kumimoji="1" lang="zh-CN" altLang="en-US" dirty="0"/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4695830" y="3146599"/>
            <a:ext cx="2253486" cy="8591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关联掌客多后台</a:t>
            </a:r>
            <a:endParaRPr kumimoji="1" lang="zh-CN" altLang="en-US" dirty="0"/>
          </a:p>
        </p:txBody>
      </p:sp>
      <p:sp>
        <p:nvSpPr>
          <p:cNvPr id="19" name="圆角矩形 18"/>
          <p:cNvSpPr/>
          <p:nvPr/>
        </p:nvSpPr>
        <p:spPr>
          <a:xfrm>
            <a:off x="1613474" y="3146600"/>
            <a:ext cx="2253486" cy="8591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多平台注册</a:t>
            </a:r>
            <a:endParaRPr kumimoji="1"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79142" y="68444"/>
            <a:ext cx="11401805" cy="807720"/>
            <a:chOff x="608580" y="96187"/>
            <a:chExt cx="11401805" cy="807720"/>
          </a:xfrm>
        </p:grpSpPr>
        <p:grpSp>
          <p:nvGrpSpPr>
            <p:cNvPr id="12" name="组合 11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  <p:cNvGrpSpPr/>
            <p:nvPr/>
          </p:nvGrpSpPr>
          <p:grpSpPr>
            <a:xfrm>
              <a:off x="11670860" y="303257"/>
              <a:ext cx="220174" cy="193040"/>
              <a:chOff x="11670860" y="303257"/>
              <a:chExt cx="220174" cy="193040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1670860" y="30325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1670860" y="39977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1670860" y="49629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10495280" y="20701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pic>
          <p:nvPicPr>
            <p:cNvPr id="23" name="图片 22" descr="logo 白色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580" y="96187"/>
              <a:ext cx="1397635" cy="80772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0532105" y="58683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19710" y="164465"/>
            <a:ext cx="2222500" cy="880745"/>
          </a:xfrm>
          <a:prstGeom prst="rect">
            <a:avLst/>
          </a:prstGeom>
          <a:solidFill>
            <a:schemeClr val="tx1">
              <a:alpha val="74000"/>
            </a:schemeClr>
          </a:solidFill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<p:cNvSpPr txBox="1"/>
          <p:nvPr/>
        </p:nvSpPr>
        <p:spPr>
          <a:xfrm>
            <a:off x="723265" y="387350"/>
            <a:ext cx="4576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ZKEDUO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小程序发布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4" name="矩形 83" descr="e7d195523061f1c0220a3acd2f99070e22f7f2176c6c61f4AB5BC6AF3DF28E09514168BD2F6654DA4347BEC42B9A9B38EB2139F52FD80B94EB8F1B847F5BC18ECD11DB8433CCABD6DAEA8D49E99C31D350EAFDAACB317BB3E14408BF66FC528EA6910C26B7E1A625BBC728711ADC406678A592B428A68BC3E54D155740563EF32107E6C5936A62C02D5975A6FA4CF8FB"/>
          <p:cNvSpPr/>
          <p:nvPr/>
        </p:nvSpPr>
        <p:spPr>
          <a:xfrm>
            <a:off x="723265" y="796925"/>
            <a:ext cx="45847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ZKEDUO small app launched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0865" y="421034"/>
            <a:ext cx="75565" cy="749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-1" y="-1"/>
            <a:ext cx="12192001" cy="6858001"/>
            <a:chOff x="0" y="0"/>
            <a:chExt cx="12192001" cy="6858001"/>
          </a:xfrm>
        </p:grpSpPr>
        <p:sp>
          <p:nvSpPr>
            <p:cNvPr id="78" name="矩形 77"/>
            <p:cNvSpPr/>
            <p:nvPr/>
          </p:nvSpPr>
          <p:spPr>
            <a:xfrm>
              <a:off x="0" y="0"/>
              <a:ext cx="315785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629807" y="-1704192"/>
              <a:ext cx="6858001" cy="10266386"/>
            </a:xfrm>
            <a:prstGeom prst="rect">
              <a:avLst/>
            </a:prstGeom>
            <a:noFill/>
          </p:spPr>
        </p:pic>
      </p:grpSp>
      <p:sp>
        <p:nvSpPr>
          <p:cNvPr id="81" name="TextBox 6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 txBox="1"/>
          <p:nvPr/>
        </p:nvSpPr>
        <p:spPr>
          <a:xfrm>
            <a:off x="1925320" y="2968625"/>
            <a:ext cx="5499210" cy="1190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50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</a:rPr>
              <a:t>感谢您的支持</a:t>
            </a:r>
            <a:endParaRPr kumimoji="0" lang="zh-CN" altLang="en-US" sz="650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Segoe UI Light" panose="020B0502040204020203" pitchFamily="34" charset="0"/>
            </a:endParaRPr>
          </a:p>
        </p:txBody>
      </p:sp>
      <p:sp>
        <p:nvSpPr>
          <p:cNvPr id="82" name="椭圆 81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7991337" y="1689212"/>
            <a:ext cx="139588" cy="1395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7079339" y="5408861"/>
            <a:ext cx="139588" cy="1395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6662568" y="929529"/>
            <a:ext cx="55991" cy="5599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183643" y="3404843"/>
            <a:ext cx="673015" cy="673015"/>
            <a:chOff x="11183643" y="3404843"/>
            <a:chExt cx="673015" cy="673015"/>
          </a:xfrm>
        </p:grpSpPr>
        <p:sp>
          <p:nvSpPr>
            <p:cNvPr id="86" name="椭圆 85"/>
            <p:cNvSpPr/>
            <p:nvPr/>
          </p:nvSpPr>
          <p:spPr>
            <a:xfrm>
              <a:off x="11331836" y="3551388"/>
              <a:ext cx="379926" cy="37992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1259356" y="3482819"/>
              <a:ext cx="521591" cy="521591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1183643" y="3404843"/>
              <a:ext cx="673015" cy="673015"/>
            </a:xfrm>
            <a:prstGeom prst="ellips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箭头: V 形 88"/>
            <p:cNvSpPr/>
            <p:nvPr/>
          </p:nvSpPr>
          <p:spPr>
            <a:xfrm>
              <a:off x="11479530" y="3644195"/>
              <a:ext cx="110966" cy="194310"/>
            </a:xfrm>
            <a:prstGeom prst="chevron">
              <a:avLst>
                <a:gd name="adj" fmla="val 6724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5" name="文本框 9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 txBox="1"/>
          <p:nvPr/>
        </p:nvSpPr>
        <p:spPr>
          <a:xfrm>
            <a:off x="7218927" y="223520"/>
            <a:ext cx="911998" cy="426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79142" y="68444"/>
            <a:ext cx="11401805" cy="807720"/>
            <a:chOff x="608580" y="96187"/>
            <a:chExt cx="11401805" cy="807720"/>
          </a:xfrm>
        </p:grpSpPr>
        <p:grpSp>
          <p:nvGrpSpPr>
            <p:cNvPr id="2" name="组合 1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  <p:cNvGrpSpPr/>
            <p:nvPr/>
          </p:nvGrpSpPr>
          <p:grpSpPr>
            <a:xfrm>
              <a:off x="11670860" y="303257"/>
              <a:ext cx="220174" cy="193040"/>
              <a:chOff x="11670860" y="303257"/>
              <a:chExt cx="220174" cy="193040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11670860" y="30325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11670860" y="39977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1670860" y="49629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/>
            <p:cNvSpPr txBox="1"/>
            <p:nvPr/>
          </p:nvSpPr>
          <p:spPr>
            <a:xfrm>
              <a:off x="10495280" y="20701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pic>
          <p:nvPicPr>
            <p:cNvPr id="8" name="图片 7" descr="logo 白色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580" y="96187"/>
              <a:ext cx="1397635" cy="80772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0532105" y="58683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" decel="50000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 animBg="1"/>
      <p:bldP spid="83" grpId="0" animBg="1"/>
      <p:bldP spid="8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4072487" y="1130735"/>
            <a:ext cx="139588" cy="139588"/>
          </a:xfrm>
          <a:prstGeom prst="ellipse">
            <a:avLst/>
          </a:prstGeom>
          <a:solidFill>
            <a:srgbClr val="FFD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 rot="3399940">
            <a:off x="880145" y="1616370"/>
            <a:ext cx="611125" cy="596238"/>
            <a:chOff x="1325880" y="1376314"/>
            <a:chExt cx="823055" cy="803006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1325880" y="1376314"/>
              <a:ext cx="413237" cy="3305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1735698" y="1376314"/>
              <a:ext cx="413237" cy="3305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735698" y="1376314"/>
              <a:ext cx="0" cy="80300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e7d195523061f1c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e7d195523061f1c093d753f9ae026c02ea2377d8e563bb0a6AD317B17F88BFF3CFA045DFD56CE85E8FE70343E6872691953A13787B687769404B6FACEB7BEB2E9466EABD072654A937E8A0C33F7F4B89C44C110212432A1346BD27542D927BADC6F8149197D2C1E2F7C3A5AFAECC4A356CF09FABFBDDC94B23AC6DCE34EB25D48141543C2C4DAF93</a:t>
            </a:r>
            <a:endParaRPr lang="zh-CN" altLang="en-US" sz="100"/>
          </a:p>
        </p:txBody>
      </p:sp>
      <p:pic>
        <p:nvPicPr>
          <p:cNvPr id="82" name="图片 81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" b="31022"/>
          <a:stretch>
            <a:fillRect/>
          </a:stretch>
        </p:blipFill>
        <p:spPr>
          <a:xfrm flipH="1">
            <a:off x="0" y="-4959"/>
            <a:ext cx="12192000" cy="3225087"/>
          </a:xfrm>
          <a:prstGeom prst="rect">
            <a:avLst/>
          </a:prstGeom>
          <a:noFill/>
        </p:spPr>
      </p:pic>
      <p:sp>
        <p:nvSpPr>
          <p:cNvPr id="12" name="矩形 11" descr="e7d195523061f1c0220a3acd2f99070e22f7f2176c6c61f4AB5BC6AF3DF28E09514168BD2F6654DA4347BEC42B9A9B38EB2139F52FD80B94EB8F1B847F5BC18ECD11DB8433CCABD6DAEA8D49E99C31D350EAFDAACB317BB3E14408BF66FC528EA6910C26B7E1A625BBC728711ADC406678A592B428A68BC3E54D155740563EF32107E6C5936A62C02D5975A6FA4CF8FB"/>
          <p:cNvSpPr/>
          <p:nvPr/>
        </p:nvSpPr>
        <p:spPr>
          <a:xfrm>
            <a:off x="559591" y="1833721"/>
            <a:ext cx="5398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CONTENTS</a:t>
            </a:r>
            <a:endParaRPr lang="en-US" altLang="zh-CN" sz="7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4" name="矩形 33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 rot="16200000">
            <a:off x="435822" y="5204865"/>
            <a:ext cx="326055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 txBox="1"/>
          <p:nvPr/>
        </p:nvSpPr>
        <p:spPr>
          <a:xfrm>
            <a:off x="645739" y="3467703"/>
            <a:ext cx="1205798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</a:rPr>
              <a:t>目录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35号-经典雅黑" panose="02000000000000000000" pitchFamily="2" charset="-122"/>
              <a:ea typeface="字魂35号-经典雅黑" panose="02000000000000000000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00899" y="3946462"/>
            <a:ext cx="3634740" cy="952971"/>
            <a:chOff x="1148207" y="4155830"/>
            <a:chExt cx="3634740" cy="952971"/>
          </a:xfrm>
        </p:grpSpPr>
        <p:sp>
          <p:nvSpPr>
            <p:cNvPr id="35" name="文本框 34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 txBox="1"/>
            <p:nvPr/>
          </p:nvSpPr>
          <p:spPr>
            <a:xfrm>
              <a:off x="1148207" y="4155830"/>
              <a:ext cx="24307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多平台小程序申请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6" name="AutoShape 2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/>
            <p:nvPr/>
          </p:nvSpPr>
          <p:spPr bwMode="auto">
            <a:xfrm>
              <a:off x="1240282" y="4613665"/>
              <a:ext cx="3542665" cy="4951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1pPr>
              <a:lvl2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2pPr>
              <a:lvl3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3pPr>
              <a:lvl4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4pPr>
              <a:lvl5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5pPr>
              <a:lvl6pPr marL="39243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6pPr>
              <a:lvl7pPr marL="43815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7pPr>
              <a:lvl8pPr marL="48387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8pPr>
              <a:lvl9pPr marL="52959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Multi-platform applet application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endPara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endParaRPr>
            </a:p>
          </p:txBody>
        </p:sp>
      </p:grpSp>
      <p:grpSp>
        <p:nvGrpSpPr>
          <p:cNvPr id="50" name="组合 49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110179" y="5787382"/>
            <a:ext cx="739850" cy="739850"/>
            <a:chOff x="11183643" y="3404843"/>
            <a:chExt cx="673015" cy="673015"/>
          </a:xfrm>
        </p:grpSpPr>
        <p:sp>
          <p:nvSpPr>
            <p:cNvPr id="51" name="椭圆 50"/>
            <p:cNvSpPr/>
            <p:nvPr/>
          </p:nvSpPr>
          <p:spPr>
            <a:xfrm>
              <a:off x="11331836" y="3551388"/>
              <a:ext cx="379926" cy="37992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1259356" y="3482819"/>
              <a:ext cx="521591" cy="521591"/>
            </a:xfrm>
            <a:prstGeom prst="ellipse">
              <a:avLst/>
            </a:prstGeom>
            <a:noFill/>
            <a:ln>
              <a:solidFill>
                <a:srgbClr val="4C4C4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183643" y="3404843"/>
              <a:ext cx="673015" cy="673015"/>
            </a:xfrm>
            <a:prstGeom prst="ellipse">
              <a:avLst/>
            </a:prstGeom>
            <a:noFill/>
            <a:ln>
              <a:solidFill>
                <a:srgbClr val="4C4C4C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箭头: V 形 53"/>
            <p:cNvSpPr/>
            <p:nvPr/>
          </p:nvSpPr>
          <p:spPr>
            <a:xfrm>
              <a:off x="11479530" y="3644195"/>
              <a:ext cx="110966" cy="194310"/>
            </a:xfrm>
            <a:prstGeom prst="chevron">
              <a:avLst>
                <a:gd name="adj" fmla="val 6724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3" name="矩形 32" descr="e7d195523061f1c0220a3acd2f99070e22f7f2176c6c61f4AB5BC6AF3DF28E09514168BD2F6654DA4347BEC42B9A9B38EB2139F52FD80B94EB8F1B847F5BC18ECD11DB8433CCABD6DAEA8D49E99C31D32BD1A5D9040EC338BA972BA5389FA7AEBAA21C5E4831CA25D54AE4D1FD1511CD7365C5946EA5078362C01BE7003BADF0DD456F911F164097"/>
          <p:cNvSpPr/>
          <p:nvPr/>
        </p:nvSpPr>
        <p:spPr>
          <a:xfrm>
            <a:off x="2490717" y="3942558"/>
            <a:ext cx="739850" cy="73985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C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2800" b="1" dirty="0">
              <a:solidFill>
                <a:srgbClr val="FFC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9" name="矩形 48" descr="e7d195523061f1c0220a3acd2f99070e22f7f2176c6c61f4AB5BC6AF3DF28E09514168BD2F6654DA4347BEC42B9A9B38EB2139F52FD80B94EB8F1B847F5BC18ECD11DB8433CCABD6DAEA8D49E99C31D32BD1A5D9040EC338BA972BA5389FA7AEBAA21C5E4831CA25D54AE4D1FD1511CD7365C5946EA5078362C01BE7003BADF0DD456F911F164097"/>
          <p:cNvSpPr/>
          <p:nvPr/>
        </p:nvSpPr>
        <p:spPr>
          <a:xfrm>
            <a:off x="6826361" y="5328467"/>
            <a:ext cx="739850" cy="73985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C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2800" b="1" dirty="0">
              <a:solidFill>
                <a:srgbClr val="FFC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68160" y="5305290"/>
            <a:ext cx="3416180" cy="1003711"/>
            <a:chOff x="7668160" y="5305290"/>
            <a:chExt cx="3416180" cy="1003711"/>
          </a:xfrm>
        </p:grpSpPr>
        <p:sp>
          <p:nvSpPr>
            <p:cNvPr id="41" name="文本框 40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 txBox="1"/>
            <p:nvPr/>
          </p:nvSpPr>
          <p:spPr>
            <a:xfrm>
              <a:off x="7668160" y="5305290"/>
              <a:ext cx="281749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ZKEDUO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小程序发布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6" name="AutoShape 2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/>
            <p:nvPr/>
          </p:nvSpPr>
          <p:spPr bwMode="auto">
            <a:xfrm>
              <a:off x="7743248" y="5792746"/>
              <a:ext cx="3341092" cy="5162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1pPr>
              <a:lvl2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2pPr>
              <a:lvl3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3pPr>
              <a:lvl4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4pPr>
              <a:lvl5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5pPr>
              <a:lvl6pPr marL="39243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6pPr>
              <a:lvl7pPr marL="43815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7pPr>
              <a:lvl8pPr marL="48387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8pPr>
              <a:lvl9pPr marL="52959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ZKEDUO small app launched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endPara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9142" y="68444"/>
            <a:ext cx="11401805" cy="807720"/>
            <a:chOff x="608580" y="96187"/>
            <a:chExt cx="11401805" cy="807720"/>
          </a:xfrm>
        </p:grpSpPr>
        <p:grpSp>
          <p:nvGrpSpPr>
            <p:cNvPr id="91" name="组合 9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  <p:cNvGrpSpPr/>
            <p:nvPr/>
          </p:nvGrpSpPr>
          <p:grpSpPr>
            <a:xfrm>
              <a:off x="11670860" y="303257"/>
              <a:ext cx="220174" cy="193040"/>
              <a:chOff x="11670860" y="303257"/>
              <a:chExt cx="220174" cy="193040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11670860" y="30325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1670860" y="39977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1670860" y="496297"/>
                <a:ext cx="220174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文本框 7"/>
            <p:cNvSpPr txBox="1"/>
            <p:nvPr/>
          </p:nvSpPr>
          <p:spPr>
            <a:xfrm>
              <a:off x="10495280" y="20701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pic>
          <p:nvPicPr>
            <p:cNvPr id="9" name="图片 8" descr="logo 白色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580" y="96187"/>
              <a:ext cx="1397635" cy="80772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0532105" y="58683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4" grpId="0" animBg="1"/>
      <p:bldP spid="11" grpId="0"/>
      <p:bldP spid="33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96"/>
          <a:stretch>
            <a:fillRect/>
          </a:stretch>
        </p:blipFill>
        <p:spPr>
          <a:xfrm rot="16200000" flipH="1">
            <a:off x="138773" y="-138773"/>
            <a:ext cx="6858001" cy="7135547"/>
          </a:xfrm>
          <a:custGeom>
            <a:avLst/>
            <a:gdLst>
              <a:gd name="connsiteX0" fmla="*/ 0 w 6858001"/>
              <a:gd name="connsiteY0" fmla="*/ 7135547 h 7135547"/>
              <a:gd name="connsiteX1" fmla="*/ 0 w 6858001"/>
              <a:gd name="connsiteY1" fmla="*/ 0 h 7135547"/>
              <a:gd name="connsiteX2" fmla="*/ 6858001 w 6858001"/>
              <a:gd name="connsiteY2" fmla="*/ 0 h 7135547"/>
              <a:gd name="connsiteX3" fmla="*/ 6858001 w 6858001"/>
              <a:gd name="connsiteY3" fmla="*/ 6814121 h 7135547"/>
              <a:gd name="connsiteX4" fmla="*/ 3871609 w 6858001"/>
              <a:gd name="connsiteY4" fmla="*/ 4293140 h 7135547"/>
              <a:gd name="connsiteX5" fmla="*/ 19455 w 6858001"/>
              <a:gd name="connsiteY5" fmla="*/ 7133617 h 7135547"/>
              <a:gd name="connsiteX6" fmla="*/ 19348 w 6858001"/>
              <a:gd name="connsiteY6" fmla="*/ 7135547 h 713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1" h="7135547">
                <a:moveTo>
                  <a:pt x="0" y="7135547"/>
                </a:moveTo>
                <a:lnTo>
                  <a:pt x="0" y="0"/>
                </a:lnTo>
                <a:lnTo>
                  <a:pt x="6858001" y="0"/>
                </a:lnTo>
                <a:lnTo>
                  <a:pt x="6858001" y="6814121"/>
                </a:lnTo>
                <a:lnTo>
                  <a:pt x="3871609" y="4293140"/>
                </a:lnTo>
                <a:lnTo>
                  <a:pt x="19455" y="7133617"/>
                </a:lnTo>
                <a:lnTo>
                  <a:pt x="19348" y="7135547"/>
                </a:lnTo>
                <a:close/>
              </a:path>
            </a:pathLst>
          </a:custGeom>
          <a:noFill/>
        </p:spPr>
      </p:pic>
      <p:sp>
        <p:nvSpPr>
          <p:cNvPr id="13" name="椭圆 1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4072487" y="1130735"/>
            <a:ext cx="139588" cy="1395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3356486" y="5463188"/>
            <a:ext cx="139588" cy="139588"/>
          </a:xfrm>
          <a:prstGeom prst="ellipse">
            <a:avLst/>
          </a:prstGeom>
          <a:solidFill>
            <a:srgbClr val="FFD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 rot="3399940">
            <a:off x="880145" y="1616370"/>
            <a:ext cx="611125" cy="596238"/>
            <a:chOff x="1325880" y="1376314"/>
            <a:chExt cx="823055" cy="803006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1325880" y="1376314"/>
              <a:ext cx="413237" cy="3305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1735698" y="1376314"/>
              <a:ext cx="413237" cy="3305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735698" y="1376314"/>
              <a:ext cx="0" cy="80300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836380" y="1537631"/>
            <a:ext cx="4178300" cy="4507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>
                <a:solidFill>
                  <a:schemeClr val="bg1">
                    <a:alpha val="37000"/>
                  </a:schemeClr>
                </a:solidFill>
                <a:latin typeface="今昔豪龙" panose="02000503000000000000" charset="-128"/>
                <a:ea typeface="今昔豪龙" panose="02000503000000000000" charset="-128"/>
                <a:cs typeface="Segoe UI Light" panose="020B0502040204020203" pitchFamily="34" charset="0"/>
              </a:rPr>
              <a:t>01</a:t>
            </a:r>
            <a:endParaRPr lang="en-US" altLang="zh-CN" sz="28700" b="1" dirty="0">
              <a:solidFill>
                <a:schemeClr val="bg1">
                  <a:alpha val="37000"/>
                </a:schemeClr>
              </a:solidFill>
              <a:latin typeface="今昔豪龙" panose="02000503000000000000" charset="-128"/>
              <a:ea typeface="今昔豪龙" panose="02000503000000000000" charset="-128"/>
              <a:cs typeface="Segoe UI Light" panose="020B0502040204020203" pitchFamily="34" charset="0"/>
            </a:endParaRPr>
          </a:p>
        </p:txBody>
      </p:sp>
      <p:sp>
        <p:nvSpPr>
          <p:cNvPr id="46" name="任意多边形: 形状 45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872868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901901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930935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959968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989002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018035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047069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076102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105136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1341696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SpPr/>
          <p:nvPr/>
        </p:nvSpPr>
        <p:spPr>
          <a:xfrm>
            <a:off x="11632031" y="5787"/>
            <a:ext cx="2835798" cy="6852213"/>
          </a:xfrm>
          <a:custGeom>
            <a:avLst/>
            <a:gdLst>
              <a:gd name="connsiteX0" fmla="*/ 2835798 w 2835798"/>
              <a:gd name="connsiteY0" fmla="*/ 0 h 6852213"/>
              <a:gd name="connsiteX1" fmla="*/ 0 w 2835798"/>
              <a:gd name="connsiteY1" fmla="*/ 3854370 h 6852213"/>
              <a:gd name="connsiteX2" fmla="*/ 2534856 w 2835798"/>
              <a:gd name="connsiteY2" fmla="*/ 6852213 h 68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6852213">
                <a:moveTo>
                  <a:pt x="2835798" y="0"/>
                </a:moveTo>
                <a:lnTo>
                  <a:pt x="0" y="3854370"/>
                </a:lnTo>
                <a:lnTo>
                  <a:pt x="2534856" y="6852213"/>
                </a:lnTo>
              </a:path>
            </a:pathLst>
          </a:custGeom>
          <a:noFill/>
          <a:ln w="254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e7d195523061f1c093d753f9ae026c02ea2377d8e563bb0a6AD317B17F88BFF3CFA045DFD56CE85E8FE70343E6872691953A13787B687769404B6FACEB7BEB2E9466EABD072654A937E8A0C33F7F4B89C44C110212432A1346BD27542D927BADC6F8149197D2C1E2F7C3A5AFAECC4A356CF09FABFBDDC94B23AC6DCE34EB25D48141543C2C4DAF93</a:t>
            </a:r>
            <a:endParaRPr lang="zh-CN" altLang="en-US" sz="100"/>
          </a:p>
        </p:txBody>
      </p:sp>
      <p:sp>
        <p:nvSpPr>
          <p:cNvPr id="83" name="文本框 82" descr="e7d195523061f1c0220a3acd2f99070e22f7f2176c6c61f4AB5BC6AF3DF28E09514168BD2F6654DA4347BEC42B9A9B38EB2139F52FD80B94EB8F1B847F5BC18ECD11DB8433CCABD6DAEA8D49E99C31D350EAFDAACB317BB3E14408BF66FC528EA6910C26B7E1A625BBC728711ADC406678A592B428A68BC3E54D155740563EF32107E6C5936A62C02D5975A6FA4CF8FB"/>
          <p:cNvSpPr txBox="1"/>
          <p:nvPr/>
        </p:nvSpPr>
        <p:spPr>
          <a:xfrm>
            <a:off x="6259195" y="2722880"/>
            <a:ext cx="6376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rgbClr val="FFC000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Calibri" panose="020F0502020204030204" pitchFamily="34" charset="0"/>
              </a:rPr>
              <a:t>多平台小程序申请</a:t>
            </a:r>
            <a:endParaRPr lang="zh-CN" altLang="en-US" sz="5400" spc="300" dirty="0">
              <a:solidFill>
                <a:srgbClr val="FFC000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4" name="矩形 83" descr="e7d195523061f1c0220a3acd2f99070e22f7f2176c6c61f4AB5BC6AF3DF28E09514168BD2F6654DA4347BEC42B9A9B38EB2139F52FD80B94EB8F1B847F5BC18ECD11DB8433CCABD6DAEA8D49E99C31D350EAFDAACB317BB3E14408BF66FC528EA6910C26B7E1A625BBC728711ADC406678A592B428A68BC3E54D155740563EF32107E6C5936A62C02D5975A6FA4CF8FB"/>
          <p:cNvSpPr/>
          <p:nvPr/>
        </p:nvSpPr>
        <p:spPr>
          <a:xfrm>
            <a:off x="6263005" y="4093210"/>
            <a:ext cx="5079365" cy="430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Multi-platform applet application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85" name="直接连接符 84" descr="e7d195523061f1c0220a3acd2f99070e22f7f2176c6c61f4AB5BC6AF3DF28E09514168BD2F6654DA4347BEC42B9A9B38EB2139F52FD80B94EB8F1B847F5BC18ECD11DB8433CCABD6DAEA8D49E99C31D3DFA65C87AB47BEF2EBD72A926FB0AF1199505237C234A284873CCE3328CA643726F81DDAFEDC2CBF8D8B176CEDE7716E3C4F3629C7CA82035F0EFC4174C3580C"/>
          <p:cNvCxnSpPr/>
          <p:nvPr/>
        </p:nvCxnSpPr>
        <p:spPr>
          <a:xfrm flipV="1">
            <a:off x="6381768" y="3889626"/>
            <a:ext cx="752968" cy="1"/>
          </a:xfrm>
          <a:prstGeom prst="line">
            <a:avLst/>
          </a:prstGeom>
          <a:ln w="25400">
            <a:solidFill>
              <a:srgbClr val="FFDA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79142" y="68444"/>
            <a:ext cx="11401805" cy="807720"/>
            <a:chOff x="608580" y="96187"/>
            <a:chExt cx="11401805" cy="807720"/>
          </a:xfrm>
        </p:grpSpPr>
        <p:grpSp>
          <p:nvGrpSpPr>
            <p:cNvPr id="91" name="组合 90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  <p:cNvGrpSpPr/>
            <p:nvPr/>
          </p:nvGrpSpPr>
          <p:grpSpPr>
            <a:xfrm>
              <a:off x="11670860" y="303257"/>
              <a:ext cx="220174" cy="193040"/>
              <a:chOff x="11670860" y="303257"/>
              <a:chExt cx="220174" cy="193040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11670860" y="303257"/>
                <a:ext cx="22017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1670860" y="399777"/>
                <a:ext cx="22017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1670860" y="496297"/>
                <a:ext cx="22017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文本框 7"/>
            <p:cNvSpPr txBox="1"/>
            <p:nvPr/>
          </p:nvSpPr>
          <p:spPr>
            <a:xfrm>
              <a:off x="10495280" y="20701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pic>
          <p:nvPicPr>
            <p:cNvPr id="9" name="图片 8" descr="logo 白色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580" y="96187"/>
              <a:ext cx="1397635" cy="80772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0532105" y="58683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/>
      <p:bldP spid="83" grpId="0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íśḷíḑè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0617835" y="4534535"/>
            <a:ext cx="1271270" cy="1417955"/>
            <a:chOff x="1155689" y="1269514"/>
            <a:chExt cx="3995334" cy="4455508"/>
          </a:xfrm>
        </p:grpSpPr>
        <p:sp>
          <p:nvSpPr>
            <p:cNvPr id="15" name="ï$ľîdè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íSḻíḋê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ïŝḷíḋê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íšḻîďè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îṡḷiďe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î$1íḑè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ïṧ1îḓe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2" name="iS1íḑé"/>
            <p:cNvGrpSpPr/>
            <p:nvPr/>
          </p:nvGrpSpPr>
          <p:grpSpPr>
            <a:xfrm rot="18972328" flipH="1">
              <a:off x="1710884" y="1269514"/>
              <a:ext cx="907690" cy="2899257"/>
              <a:chOff x="943993" y="1899821"/>
              <a:chExt cx="584445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23" name="i$lïḑê"/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îšḷíḓè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rgbClr val="020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îṡľidé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rgbClr val="0202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s1îḑe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" name="流程图: 可选过程 2"/>
          <p:cNvSpPr/>
          <p:nvPr/>
        </p:nvSpPr>
        <p:spPr>
          <a:xfrm>
            <a:off x="712788" y="2289810"/>
            <a:ext cx="1003935" cy="53721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94715" y="237426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开始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1781175" y="2558415"/>
            <a:ext cx="39751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1480" y="2191703"/>
            <a:ext cx="1186180" cy="733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35930" y="223583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注册接入</a:t>
            </a:r>
            <a:endParaRPr lang="zh-CN" altLang="en-US">
              <a:solidFill>
                <a:schemeClr val="bg1"/>
              </a:solidFill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</a:rPr>
              <a:t>小程序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6802755" y="2558415"/>
            <a:ext cx="298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244715" y="2191703"/>
            <a:ext cx="1186180" cy="733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289165" y="223583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小程序</a:t>
            </a:r>
            <a:endParaRPr lang="zh-CN" altLang="en-US">
              <a:solidFill>
                <a:schemeClr val="bg1"/>
              </a:solidFill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</a:rPr>
              <a:t>审核通过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8564245" y="2558415"/>
            <a:ext cx="298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8987155" y="2191703"/>
            <a:ext cx="1186180" cy="733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917305" y="2235835"/>
            <a:ext cx="1325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掌客多</a:t>
            </a:r>
            <a:endParaRPr lang="zh-CN" altLang="en-US">
              <a:solidFill>
                <a:schemeClr val="bg1"/>
              </a:solidFill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</a:rPr>
              <a:t>发布小程序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10695305" y="2281555"/>
            <a:ext cx="1051560" cy="55372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0901045" y="237426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结束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10276840" y="2558415"/>
            <a:ext cx="298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流程图: 决策 37"/>
          <p:cNvSpPr/>
          <p:nvPr/>
        </p:nvSpPr>
        <p:spPr>
          <a:xfrm>
            <a:off x="2269490" y="2109470"/>
            <a:ext cx="1614805" cy="89789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413953" y="237426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服务号需求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流程图: 过程 42"/>
          <p:cNvSpPr/>
          <p:nvPr/>
        </p:nvSpPr>
        <p:spPr>
          <a:xfrm>
            <a:off x="4446270" y="2276158"/>
            <a:ext cx="564515" cy="56451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523105" y="237426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无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5093335" y="2558415"/>
            <a:ext cx="298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4120515" y="3854768"/>
            <a:ext cx="1186180" cy="733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4050665" y="3898900"/>
            <a:ext cx="1325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注册微信</a:t>
            </a:r>
            <a:endParaRPr lang="zh-CN" altLang="en-US">
              <a:solidFill>
                <a:schemeClr val="bg1"/>
              </a:solidFill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</a:rPr>
              <a:t>企业服务号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5616575" y="4221480"/>
            <a:ext cx="298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6154103" y="3805873"/>
            <a:ext cx="1467485" cy="8312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6224905" y="3898900"/>
            <a:ext cx="1325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微信服务号</a:t>
            </a:r>
            <a:endParaRPr lang="zh-CN" altLang="en-US">
              <a:solidFill>
                <a:schemeClr val="bg1"/>
              </a:solidFill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</a:rPr>
              <a:t>审核通过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7856855" y="4224655"/>
            <a:ext cx="298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8380095" y="3760788"/>
            <a:ext cx="1584960" cy="9264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8395335" y="3901440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快速认证审</a:t>
            </a:r>
            <a:endParaRPr lang="zh-CN" altLang="en-US">
              <a:solidFill>
                <a:schemeClr val="bg1"/>
              </a:solidFill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</a:rPr>
              <a:t>核微信小程序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流程图: 过程 58"/>
          <p:cNvSpPr/>
          <p:nvPr/>
        </p:nvSpPr>
        <p:spPr>
          <a:xfrm>
            <a:off x="2794635" y="3939540"/>
            <a:ext cx="564515" cy="56451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2871470" y="4037330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有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1" name="直接箭头连接符 60"/>
          <p:cNvCxnSpPr/>
          <p:nvPr/>
        </p:nvCxnSpPr>
        <p:spPr>
          <a:xfrm>
            <a:off x="3585845" y="4222115"/>
            <a:ext cx="298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箭头连接符 61"/>
          <p:cNvCxnSpPr/>
          <p:nvPr/>
        </p:nvCxnSpPr>
        <p:spPr>
          <a:xfrm>
            <a:off x="3957955" y="2558415"/>
            <a:ext cx="39751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>
            <a:off x="3077210" y="3142615"/>
            <a:ext cx="0" cy="731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3120390" y="332422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暂无服务号</a:t>
            </a:r>
            <a:endParaRPr lang="zh-CN" altLang="en-US"/>
          </a:p>
        </p:txBody>
      </p:sp>
      <p:cxnSp>
        <p:nvCxnSpPr>
          <p:cNvPr id="65" name="直接连接符 64"/>
          <p:cNvCxnSpPr/>
          <p:nvPr/>
        </p:nvCxnSpPr>
        <p:spPr>
          <a:xfrm>
            <a:off x="2469515" y="2680335"/>
            <a:ext cx="0" cy="2409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469515" y="5083175"/>
            <a:ext cx="67405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/>
          <p:nvPr/>
        </p:nvCxnSpPr>
        <p:spPr>
          <a:xfrm flipH="1" flipV="1">
            <a:off x="9210040" y="4769485"/>
            <a:ext cx="3810" cy="3181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1987550" y="3336925"/>
            <a:ext cx="459740" cy="1234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/>
              <a:t>已有服务号</a:t>
            </a:r>
            <a:endParaRPr lang="zh-CN" altLang="en-US"/>
          </a:p>
        </p:txBody>
      </p:sp>
      <p:cxnSp>
        <p:nvCxnSpPr>
          <p:cNvPr id="69" name="直接连接符 68"/>
          <p:cNvCxnSpPr/>
          <p:nvPr/>
        </p:nvCxnSpPr>
        <p:spPr>
          <a:xfrm>
            <a:off x="10019030" y="4196080"/>
            <a:ext cx="11880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 flipH="1" flipV="1">
            <a:off x="11191875" y="2902585"/>
            <a:ext cx="14605" cy="12960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466158" y="456594"/>
            <a:ext cx="220174" cy="193040"/>
            <a:chOff x="11670860" y="303257"/>
            <a:chExt cx="220174" cy="193040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11670860" y="30325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11670860" y="39977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11670860" y="49629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10295687" y="354527"/>
            <a:ext cx="1501135" cy="674461"/>
            <a:chOff x="10441305" y="586740"/>
            <a:chExt cx="1501135" cy="674461"/>
          </a:xfrm>
        </p:grpSpPr>
        <p:sp>
          <p:nvSpPr>
            <p:cNvPr id="75" name="文本框 74"/>
            <p:cNvSpPr txBox="1"/>
            <p:nvPr/>
          </p:nvSpPr>
          <p:spPr>
            <a:xfrm>
              <a:off x="10441305" y="58674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0464160" y="98561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pic>
        <p:nvPicPr>
          <p:cNvPr id="77" name="图片 76" descr="logo 黑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535" y="60960"/>
            <a:ext cx="1214755" cy="701675"/>
          </a:xfrm>
          <a:prstGeom prst="rect">
            <a:avLst/>
          </a:prstGeom>
        </p:spPr>
      </p:pic>
      <p:sp>
        <p:nvSpPr>
          <p:cNvPr id="78" name="矩形 77"/>
          <p:cNvSpPr/>
          <p:nvPr/>
        </p:nvSpPr>
        <p:spPr>
          <a:xfrm>
            <a:off x="502285" y="60960"/>
            <a:ext cx="2222500" cy="880745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502233" y="542976"/>
            <a:ext cx="6614795" cy="521970"/>
            <a:chOff x="937386" y="4130430"/>
            <a:chExt cx="6614795" cy="521970"/>
          </a:xfrm>
        </p:grpSpPr>
        <p:sp>
          <p:nvSpPr>
            <p:cNvPr id="80" name="文本框 79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 txBox="1"/>
            <p:nvPr/>
          </p:nvSpPr>
          <p:spPr>
            <a:xfrm>
              <a:off x="937386" y="4130430"/>
              <a:ext cx="20421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Calibri" panose="020F0502020204030204" pitchFamily="34" charset="0"/>
                </a:rPr>
                <a:t>微信小程序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81" name="AutoShape 2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/>
            <p:nvPr/>
          </p:nvSpPr>
          <p:spPr bwMode="auto">
            <a:xfrm>
              <a:off x="3081146" y="4207265"/>
              <a:ext cx="4471035" cy="3689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1pPr>
              <a:lvl2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2pPr>
              <a:lvl3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3pPr>
              <a:lvl4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4pPr>
              <a:lvl5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5pPr>
              <a:lvl6pPr marL="39243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6pPr>
              <a:lvl7pPr marL="43815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7pPr>
              <a:lvl8pPr marL="48387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8pPr>
              <a:lvl9pPr marL="52959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00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Mini Program</a:t>
              </a:r>
              <a:endParaRPr lang="en-US" altLang="zh-CN" sz="20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cxnSp>
        <p:nvCxnSpPr>
          <p:cNvPr id="82" name="直接连接符 81"/>
          <p:cNvCxnSpPr/>
          <p:nvPr/>
        </p:nvCxnSpPr>
        <p:spPr>
          <a:xfrm flipV="1">
            <a:off x="653207" y="1085215"/>
            <a:ext cx="11033125" cy="10160"/>
          </a:xfrm>
          <a:prstGeom prst="line">
            <a:avLst/>
          </a:prstGeom>
          <a:ln w="28575" cmpd="sng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1783" y="1746885"/>
            <a:ext cx="8072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进入微信公众平台  </a:t>
            </a:r>
            <a:r>
              <a:rPr kumimoji="1" lang="en-GB" altLang="zh-CN" dirty="0">
                <a:hlinkClick r:id="rId1"/>
              </a:rPr>
              <a:t>https://mp.weixin.qq.com</a:t>
            </a:r>
            <a:r>
              <a:rPr kumimoji="1" lang="zh-CN" altLang="en-US" dirty="0"/>
              <a:t>   注册小程序</a:t>
            </a:r>
            <a:r>
              <a:rPr kumimoji="1" lang="en-US" altLang="zh-CN" dirty="0"/>
              <a:t>or</a:t>
            </a:r>
            <a:r>
              <a:rPr kumimoji="1" lang="zh-CN" altLang="en-US" dirty="0"/>
              <a:t>服务号</a:t>
            </a:r>
            <a:endParaRPr kumimoji="1"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6276"/>
          <a:stretch>
            <a:fillRect/>
          </a:stretch>
        </p:blipFill>
        <p:spPr>
          <a:xfrm>
            <a:off x="733425" y="2239645"/>
            <a:ext cx="11426825" cy="3366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18469" r="18937"/>
          <a:stretch>
            <a:fillRect/>
          </a:stretch>
        </p:blipFill>
        <p:spPr>
          <a:xfrm>
            <a:off x="2251710" y="2437765"/>
            <a:ext cx="7631430" cy="441261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885950" y="2239645"/>
            <a:ext cx="8108950" cy="4578350"/>
            <a:chOff x="1098550" y="930942"/>
            <a:chExt cx="9537700" cy="5384800"/>
          </a:xfrm>
        </p:grpSpPr>
        <p:pic>
          <p:nvPicPr>
            <p:cNvPr id="5" name="图片 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8550" y="930942"/>
              <a:ext cx="9537700" cy="538480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6718851" y="4665187"/>
              <a:ext cx="2395331" cy="433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/>
                <a:t>选择</a:t>
              </a:r>
              <a:r>
                <a:rPr kumimoji="1" lang="zh-CN" altLang="en-US" dirty="0">
                  <a:solidFill>
                    <a:srgbClr val="FF0000"/>
                  </a:solidFill>
                </a:rPr>
                <a:t>企业</a:t>
              </a:r>
              <a:r>
                <a:rPr kumimoji="1" lang="zh-CN" altLang="en-US" dirty="0"/>
                <a:t>主体类型</a:t>
              </a:r>
              <a:endParaRPr kumimoji="1" lang="zh-CN" altLang="en-US" dirty="0"/>
            </a:p>
          </p:txBody>
        </p:sp>
      </p:grpSp>
      <p:grpSp>
        <p:nvGrpSpPr>
          <p:cNvPr id="16" name="组合 15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466158" y="456594"/>
            <a:ext cx="220174" cy="193040"/>
            <a:chOff x="11670860" y="303257"/>
            <a:chExt cx="220174" cy="1930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1670860" y="30325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670860" y="39977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670860" y="49629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0295687" y="354527"/>
            <a:ext cx="1501135" cy="674461"/>
            <a:chOff x="10441305" y="586740"/>
            <a:chExt cx="1501135" cy="674461"/>
          </a:xfrm>
        </p:grpSpPr>
        <p:sp>
          <p:nvSpPr>
            <p:cNvPr id="21" name="文本框 20"/>
            <p:cNvSpPr txBox="1"/>
            <p:nvPr/>
          </p:nvSpPr>
          <p:spPr>
            <a:xfrm>
              <a:off x="10441305" y="58674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464160" y="98561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pic>
        <p:nvPicPr>
          <p:cNvPr id="23" name="图片 22" descr="logo 黑色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535" y="60960"/>
            <a:ext cx="1214755" cy="70167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02285" y="60960"/>
            <a:ext cx="2222500" cy="880745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02233" y="542976"/>
            <a:ext cx="6614795" cy="521970"/>
            <a:chOff x="937386" y="4130430"/>
            <a:chExt cx="6614795" cy="521970"/>
          </a:xfrm>
        </p:grpSpPr>
        <p:sp>
          <p:nvSpPr>
            <p:cNvPr id="26" name="文本框 25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 txBox="1"/>
            <p:nvPr/>
          </p:nvSpPr>
          <p:spPr>
            <a:xfrm>
              <a:off x="937386" y="4130430"/>
              <a:ext cx="20421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Calibri" panose="020F0502020204030204" pitchFamily="34" charset="0"/>
                </a:rPr>
                <a:t>微信小程序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7" name="AutoShape 2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/>
            <p:nvPr/>
          </p:nvSpPr>
          <p:spPr bwMode="auto">
            <a:xfrm>
              <a:off x="3081146" y="4207265"/>
              <a:ext cx="4471035" cy="3689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1pPr>
              <a:lvl2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2pPr>
              <a:lvl3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3pPr>
              <a:lvl4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4pPr>
              <a:lvl5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5pPr>
              <a:lvl6pPr marL="39243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6pPr>
              <a:lvl7pPr marL="43815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7pPr>
              <a:lvl8pPr marL="48387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8pPr>
              <a:lvl9pPr marL="52959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00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Mini Program</a:t>
              </a:r>
              <a:endParaRPr lang="en-US" altLang="zh-CN" sz="20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V="1">
            <a:off x="653207" y="1085215"/>
            <a:ext cx="11033125" cy="10160"/>
          </a:xfrm>
          <a:prstGeom prst="line">
            <a:avLst/>
          </a:prstGeom>
          <a:ln w="28575" cmpd="sng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7620" y="4606925"/>
            <a:ext cx="12207875" cy="2254885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文本框 251"/>
          <p:cNvSpPr txBox="1"/>
          <p:nvPr/>
        </p:nvSpPr>
        <p:spPr>
          <a:xfrm>
            <a:off x="711783" y="1666907"/>
            <a:ext cx="7324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登陆微信公众平台  </a:t>
            </a:r>
            <a:r>
              <a:rPr kumimoji="1" lang="en-GB" altLang="zh-CN" dirty="0">
                <a:hlinkClick r:id="rId1"/>
              </a:rPr>
              <a:t>https://mp.weixin.qq.com</a:t>
            </a:r>
            <a:r>
              <a:rPr kumimoji="1" lang="zh-CN" altLang="en-US" dirty="0"/>
              <a:t>  进入小程序管理</a:t>
            </a:r>
            <a:endParaRPr kumimoji="1" lang="en-US" altLang="zh-CN" dirty="0"/>
          </a:p>
        </p:txBody>
      </p:sp>
      <p:pic>
        <p:nvPicPr>
          <p:cNvPr id="1025" name="图片 19" descr="/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78"/>
          <a:stretch>
            <a:fillRect/>
          </a:stretch>
        </p:blipFill>
        <p:spPr bwMode="auto">
          <a:xfrm>
            <a:off x="2004060" y="2152015"/>
            <a:ext cx="8150225" cy="345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20" descr="/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22"/>
          <a:stretch>
            <a:fillRect/>
          </a:stretch>
        </p:blipFill>
        <p:spPr bwMode="auto">
          <a:xfrm>
            <a:off x="2439035" y="2152015"/>
            <a:ext cx="8150225" cy="365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721100" y="626427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20783" y="6130290"/>
            <a:ext cx="47739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400" b="1" dirty="0">
                <a:solidFill>
                  <a:schemeClr val="bg1"/>
                </a:solidFill>
                <a:sym typeface="+mn-ea"/>
              </a:rPr>
              <a:t>选择小程序快速注册并认证小程序</a:t>
            </a:r>
            <a:endParaRPr kumimoji="1" lang="zh-CN" altLang="en-US" sz="2400" b="1" dirty="0">
              <a:solidFill>
                <a:schemeClr val="bg1"/>
              </a:solidFill>
              <a:sym typeface="+mn-ea"/>
            </a:endParaRPr>
          </a:p>
        </p:txBody>
      </p:sp>
      <p:grpSp>
        <p:nvGrpSpPr>
          <p:cNvPr id="5" name="组合 4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466158" y="456594"/>
            <a:ext cx="220174" cy="193040"/>
            <a:chOff x="11670860" y="303257"/>
            <a:chExt cx="220174" cy="19304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1670860" y="30325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1670860" y="39977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1670860" y="49629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0295687" y="354527"/>
            <a:ext cx="1501135" cy="674461"/>
            <a:chOff x="10441305" y="586740"/>
            <a:chExt cx="1501135" cy="674461"/>
          </a:xfrm>
        </p:grpSpPr>
        <p:sp>
          <p:nvSpPr>
            <p:cNvPr id="37" name="文本框 36"/>
            <p:cNvSpPr txBox="1"/>
            <p:nvPr/>
          </p:nvSpPr>
          <p:spPr>
            <a:xfrm>
              <a:off x="10441305" y="58674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464160" y="98561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pic>
        <p:nvPicPr>
          <p:cNvPr id="42" name="图片 41" descr="logo 黑色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535" y="60960"/>
            <a:ext cx="1214755" cy="701675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502285" y="60960"/>
            <a:ext cx="2222500" cy="880745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02233" y="542976"/>
            <a:ext cx="6614795" cy="521970"/>
            <a:chOff x="937386" y="4130430"/>
            <a:chExt cx="6614795" cy="521970"/>
          </a:xfrm>
        </p:grpSpPr>
        <p:sp>
          <p:nvSpPr>
            <p:cNvPr id="12" name="文本框 11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 txBox="1"/>
            <p:nvPr/>
          </p:nvSpPr>
          <p:spPr>
            <a:xfrm>
              <a:off x="937386" y="4130430"/>
              <a:ext cx="20421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Calibri" panose="020F0502020204030204" pitchFamily="34" charset="0"/>
                </a:rPr>
                <a:t>微信小程序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AutoShape 2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/>
            <p:nvPr/>
          </p:nvSpPr>
          <p:spPr bwMode="auto">
            <a:xfrm>
              <a:off x="3081146" y="4207265"/>
              <a:ext cx="4471035" cy="3689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1pPr>
              <a:lvl2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2pPr>
              <a:lvl3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3pPr>
              <a:lvl4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4pPr>
              <a:lvl5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5pPr>
              <a:lvl6pPr marL="39243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6pPr>
              <a:lvl7pPr marL="43815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7pPr>
              <a:lvl8pPr marL="48387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8pPr>
              <a:lvl9pPr marL="52959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00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Mini Program</a:t>
              </a:r>
              <a:endParaRPr lang="en-US" altLang="zh-CN" sz="20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653207" y="1085215"/>
            <a:ext cx="11033125" cy="10160"/>
          </a:xfrm>
          <a:prstGeom prst="line">
            <a:avLst/>
          </a:prstGeom>
          <a:ln w="28575" cmpd="sng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3240" y="1290320"/>
            <a:ext cx="10473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进入百度智能小程序  </a:t>
            </a:r>
            <a:r>
              <a:rPr lang="en-GB" altLang="zh-CN" u="sng" dirty="0">
                <a:hlinkClick r:id="rId1"/>
              </a:rPr>
              <a:t>https://smartprogram.baidu.com/developer/index.html</a:t>
            </a:r>
            <a:r>
              <a:rPr lang="zh-CN" altLang="en-US" u="sng" dirty="0"/>
              <a:t> </a:t>
            </a:r>
            <a:r>
              <a:rPr kumimoji="1" lang="zh-CN" altLang="en-US" dirty="0"/>
              <a:t>使用</a:t>
            </a:r>
            <a:r>
              <a:rPr kumimoji="1" lang="zh-CN" altLang="en-US" dirty="0">
                <a:solidFill>
                  <a:srgbClr val="FF0000"/>
                </a:solidFill>
              </a:rPr>
              <a:t>百度账号</a:t>
            </a:r>
            <a:r>
              <a:rPr kumimoji="1" lang="zh-CN" altLang="en-US" dirty="0"/>
              <a:t>登录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023745"/>
            <a:ext cx="11176000" cy="468185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953318" y="1868391"/>
            <a:ext cx="8471477" cy="4895536"/>
            <a:chOff x="1558348" y="1530737"/>
            <a:chExt cx="8471477" cy="48955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8348" y="1530737"/>
              <a:ext cx="8471477" cy="489553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825505" y="5873502"/>
              <a:ext cx="1856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/>
                <a:t>选择企业身份</a:t>
              </a:r>
              <a:endParaRPr kumimoji="1" lang="zh-CN" altLang="en-US" dirty="0"/>
            </a:p>
          </p:txBody>
        </p:sp>
      </p:grpSp>
      <p:grpSp>
        <p:nvGrpSpPr>
          <p:cNvPr id="6" name="组合 5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391863" y="441354"/>
            <a:ext cx="220174" cy="193040"/>
            <a:chOff x="11670860" y="303257"/>
            <a:chExt cx="220174" cy="19304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1670860" y="30325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670860" y="39977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670860" y="49629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0221392" y="339287"/>
            <a:ext cx="1501135" cy="674461"/>
            <a:chOff x="10441305" y="586740"/>
            <a:chExt cx="1501135" cy="674461"/>
          </a:xfrm>
        </p:grpSpPr>
        <p:sp>
          <p:nvSpPr>
            <p:cNvPr id="37" name="文本框 36"/>
            <p:cNvSpPr txBox="1"/>
            <p:nvPr/>
          </p:nvSpPr>
          <p:spPr>
            <a:xfrm>
              <a:off x="10441305" y="58674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464160" y="98561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pic>
        <p:nvPicPr>
          <p:cNvPr id="42" name="图片 41" descr="logo 黑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45720"/>
            <a:ext cx="1214755" cy="701675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427990" y="45720"/>
            <a:ext cx="2222500" cy="880745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27938" y="527736"/>
            <a:ext cx="6614795" cy="521970"/>
            <a:chOff x="937386" y="4130430"/>
            <a:chExt cx="6614795" cy="521970"/>
          </a:xfrm>
        </p:grpSpPr>
        <p:sp>
          <p:nvSpPr>
            <p:cNvPr id="12" name="文本框 11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 txBox="1"/>
            <p:nvPr/>
          </p:nvSpPr>
          <p:spPr>
            <a:xfrm>
              <a:off x="937386" y="4130430"/>
              <a:ext cx="20421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Calibri" panose="020F0502020204030204" pitchFamily="34" charset="0"/>
                </a:rPr>
                <a:t>百度小程序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AutoShape 2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/>
            <p:nvPr/>
          </p:nvSpPr>
          <p:spPr bwMode="auto">
            <a:xfrm>
              <a:off x="3081146" y="4207265"/>
              <a:ext cx="4471035" cy="3689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1pPr>
              <a:lvl2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2pPr>
              <a:lvl3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3pPr>
              <a:lvl4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4pPr>
              <a:lvl5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5pPr>
              <a:lvl6pPr marL="39243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6pPr>
              <a:lvl7pPr marL="43815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7pPr>
              <a:lvl8pPr marL="48387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8pPr>
              <a:lvl9pPr marL="52959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00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Baidu small program application</a:t>
              </a:r>
              <a:endParaRPr lang="en-US" altLang="zh-CN" sz="20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578912" y="1069975"/>
            <a:ext cx="11033125" cy="10160"/>
          </a:xfrm>
          <a:prstGeom prst="line">
            <a:avLst/>
          </a:prstGeom>
          <a:ln w="28575" cmpd="sng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78" y="1801495"/>
            <a:ext cx="12192000" cy="51083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5208" r="5682"/>
          <a:stretch>
            <a:fillRect/>
          </a:stretch>
        </p:blipFill>
        <p:spPr>
          <a:xfrm>
            <a:off x="690671" y="2896281"/>
            <a:ext cx="10864215" cy="393573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711835" y="1617345"/>
            <a:ext cx="11041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dirty="0">
                <a:sym typeface="+mn-ea"/>
              </a:rPr>
              <a:t>进入蚂蚁金服开放平台  </a:t>
            </a:r>
            <a:r>
              <a:rPr lang="en-GB" altLang="zh-CN" u="sng" dirty="0">
                <a:sym typeface="+mn-ea"/>
                <a:hlinkClick r:id="rId3"/>
              </a:rPr>
              <a:t>https://open.alipay.com/channel/miniIndex.htm</a:t>
            </a:r>
            <a:r>
              <a:rPr lang="zh-CN" altLang="en-GB" u="sng" dirty="0">
                <a:sym typeface="+mn-ea"/>
              </a:rPr>
              <a:t>使用</a:t>
            </a:r>
            <a:r>
              <a:rPr lang="zh-CN" altLang="en-US" u="sng" dirty="0">
                <a:sym typeface="+mn-ea"/>
              </a:rPr>
              <a:t>您的</a:t>
            </a:r>
            <a:r>
              <a:rPr lang="zh-CN" altLang="en-US" u="sng" dirty="0">
                <a:solidFill>
                  <a:srgbClr val="FF0000"/>
                </a:solidFill>
                <a:sym typeface="+mn-ea"/>
              </a:rPr>
              <a:t>企业支付宝</a:t>
            </a:r>
            <a:r>
              <a:rPr kumimoji="1" lang="zh-CN" altLang="en-US" dirty="0">
                <a:sym typeface="+mn-ea"/>
              </a:rPr>
              <a:t>注册小程序</a:t>
            </a:r>
            <a:endParaRPr lang="zh-CN" altLang="en-US"/>
          </a:p>
        </p:txBody>
      </p:sp>
      <p:grpSp>
        <p:nvGrpSpPr>
          <p:cNvPr id="6" name="组合 5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419168" y="471199"/>
            <a:ext cx="220174" cy="193040"/>
            <a:chOff x="11670860" y="303257"/>
            <a:chExt cx="220174" cy="19304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1670860" y="30325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670860" y="39977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670860" y="49629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0248697" y="369132"/>
            <a:ext cx="1501135" cy="674461"/>
            <a:chOff x="10441305" y="586740"/>
            <a:chExt cx="1501135" cy="674461"/>
          </a:xfrm>
        </p:grpSpPr>
        <p:sp>
          <p:nvSpPr>
            <p:cNvPr id="5" name="文本框 4"/>
            <p:cNvSpPr txBox="1"/>
            <p:nvPr/>
          </p:nvSpPr>
          <p:spPr>
            <a:xfrm>
              <a:off x="10441305" y="58674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464160" y="98561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pic>
        <p:nvPicPr>
          <p:cNvPr id="42" name="图片 41" descr="logo 黑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45" y="75565"/>
            <a:ext cx="1214755" cy="701675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455295" y="75565"/>
            <a:ext cx="2222500" cy="880745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55243" y="557581"/>
            <a:ext cx="6814185" cy="521970"/>
            <a:chOff x="937386" y="4130430"/>
            <a:chExt cx="6814185" cy="521970"/>
          </a:xfrm>
        </p:grpSpPr>
        <p:sp>
          <p:nvSpPr>
            <p:cNvPr id="13" name="文本框 12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 txBox="1"/>
            <p:nvPr/>
          </p:nvSpPr>
          <p:spPr>
            <a:xfrm>
              <a:off x="937386" y="4130430"/>
              <a:ext cx="234251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Calibri" panose="020F0502020204030204" pitchFamily="34" charset="0"/>
                </a:rPr>
                <a:t>支付宝小程序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AutoShape 2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  <p:cNvSpPr/>
            <p:nvPr/>
          </p:nvSpPr>
          <p:spPr bwMode="auto">
            <a:xfrm>
              <a:off x="3280536" y="4207265"/>
              <a:ext cx="4471035" cy="3689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1pPr>
              <a:lvl2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2pPr>
              <a:lvl3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3pPr>
              <a:lvl4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4pPr>
              <a:lvl5pPr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5pPr>
              <a:lvl6pPr marL="39243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6pPr>
              <a:lvl7pPr marL="43815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7pPr>
              <a:lvl8pPr marL="48387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8pPr>
              <a:lvl9pPr marL="5295900" indent="-927100" algn="ctr" defTabSz="82550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>
                  <a:solidFill>
                    <a:srgbClr val="777776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Open Sans" panose="020B0606030504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00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Pay treasure small program</a:t>
              </a:r>
              <a:endParaRPr lang="en-US" altLang="zh-CN" sz="20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606217" y="1099820"/>
            <a:ext cx="11033125" cy="10160"/>
          </a:xfrm>
          <a:prstGeom prst="line">
            <a:avLst/>
          </a:prstGeom>
          <a:ln w="28575" cmpd="sng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304337" y="2174286"/>
            <a:ext cx="7543800" cy="4724400"/>
            <a:chOff x="2068068" y="1844676"/>
            <a:chExt cx="7543800" cy="47244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68068" y="1844676"/>
              <a:ext cx="7543800" cy="472440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48683" y="3171158"/>
              <a:ext cx="5041900" cy="27559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02330" y="660586"/>
            <a:ext cx="5336540" cy="1041671"/>
            <a:chOff x="1014730" y="2948669"/>
            <a:chExt cx="5336540" cy="1041671"/>
          </a:xfrm>
        </p:grpSpPr>
        <p:grpSp>
          <p:nvGrpSpPr>
            <p:cNvPr id="3" name="组合 2"/>
            <p:cNvGrpSpPr/>
            <p:nvPr/>
          </p:nvGrpSpPr>
          <p:grpSpPr>
            <a:xfrm>
              <a:off x="1461770" y="2948669"/>
              <a:ext cx="4555490" cy="753381"/>
              <a:chOff x="1156970" y="2948669"/>
              <a:chExt cx="4555490" cy="753381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156970" y="2948669"/>
                <a:ext cx="4555490" cy="67183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173536" y="3525836"/>
                <a:ext cx="176214" cy="17621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 bwMode="auto">
            <a:xfrm>
              <a:off x="1014730" y="3714750"/>
              <a:ext cx="5336540" cy="27559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Apply for Small Procedures - Enterprise Information</a:t>
              </a:r>
              <a:endPara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</p:grpSp>
      <p:grpSp>
        <p:nvGrpSpPr>
          <p:cNvPr id="81" name="Group 31"/>
          <p:cNvGrpSpPr/>
          <p:nvPr/>
        </p:nvGrpSpPr>
        <p:grpSpPr>
          <a:xfrm>
            <a:off x="1239610" y="2059214"/>
            <a:ext cx="2798082" cy="3323772"/>
            <a:chOff x="1166811" y="2465614"/>
            <a:chExt cx="2798082" cy="3323772"/>
          </a:xfrm>
        </p:grpSpPr>
        <p:sp>
          <p:nvSpPr>
            <p:cNvPr id="82" name="矩形 81"/>
            <p:cNvSpPr/>
            <p:nvPr/>
          </p:nvSpPr>
          <p:spPr>
            <a:xfrm>
              <a:off x="1166811" y="2465614"/>
              <a:ext cx="2798082" cy="3323772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166811" y="2465614"/>
              <a:ext cx="1081089" cy="1759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2394402" y="3505200"/>
              <a:ext cx="342900" cy="0"/>
            </a:xfrm>
            <a:prstGeom prst="lin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7" name="Group 32"/>
          <p:cNvGrpSpPr/>
          <p:nvPr/>
        </p:nvGrpSpPr>
        <p:grpSpPr>
          <a:xfrm>
            <a:off x="4696959" y="2059214"/>
            <a:ext cx="2798082" cy="3323772"/>
            <a:chOff x="1166811" y="2465614"/>
            <a:chExt cx="2798082" cy="3323772"/>
          </a:xfrm>
        </p:grpSpPr>
        <p:sp>
          <p:nvSpPr>
            <p:cNvPr id="58" name="矩形 57"/>
            <p:cNvSpPr/>
            <p:nvPr/>
          </p:nvSpPr>
          <p:spPr>
            <a:xfrm>
              <a:off x="1166811" y="2465614"/>
              <a:ext cx="2798082" cy="3323772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66811" y="2465614"/>
              <a:ext cx="1081089" cy="1759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2394402" y="3505200"/>
              <a:ext cx="342900" cy="0"/>
            </a:xfrm>
            <a:prstGeom prst="lin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5" name="Group 40"/>
          <p:cNvGrpSpPr/>
          <p:nvPr/>
        </p:nvGrpSpPr>
        <p:grpSpPr>
          <a:xfrm>
            <a:off x="8154308" y="2059214"/>
            <a:ext cx="2798082" cy="3323772"/>
            <a:chOff x="1166811" y="2465614"/>
            <a:chExt cx="2798082" cy="3323772"/>
          </a:xfrm>
        </p:grpSpPr>
        <p:sp>
          <p:nvSpPr>
            <p:cNvPr id="66" name="矩形 65"/>
            <p:cNvSpPr/>
            <p:nvPr/>
          </p:nvSpPr>
          <p:spPr>
            <a:xfrm>
              <a:off x="1166811" y="2465614"/>
              <a:ext cx="2798082" cy="3323772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1166811" y="2465614"/>
              <a:ext cx="1081089" cy="1759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2393767" y="3505200"/>
              <a:ext cx="342900" cy="0"/>
            </a:xfrm>
            <a:prstGeom prst="lin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3" name="文本框 12" descr="e7d195523061f1c0220a3acd2f99070e22f7f2176c6c61f4AB5BC6AF3DF28E09514168BD2F6654DA4347BEC42B9A9B38EB2139F52FD80B94EB8F1B847F5BC18ECD11DB8433CCABD6DAEA8D49E99C31D3DFA65C87AB47BEF22E7091100B95F7EB9063B311ACF53306D85C27B5A91A374FC8D0A47885948E52CC1AF70D740300A5601AB3F19CEEC2D4"/>
          <p:cNvSpPr txBox="1"/>
          <p:nvPr/>
        </p:nvSpPr>
        <p:spPr>
          <a:xfrm>
            <a:off x="4108768" y="735330"/>
            <a:ext cx="3923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800" dirty="0">
                <a:solidFill>
                  <a:schemeClr val="tx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Calibri" panose="020F0502020204030204" pitchFamily="34" charset="0"/>
              </a:rPr>
              <a:t>申请小程序</a:t>
            </a:r>
            <a:r>
              <a:rPr lang="en-US" altLang="zh-CN" sz="2800" dirty="0">
                <a:solidFill>
                  <a:schemeClr val="tx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Calibri" panose="020F0502020204030204" pitchFamily="34" charset="0"/>
              </a:rPr>
              <a:t>--</a:t>
            </a:r>
            <a:r>
              <a:rPr lang="zh-CN" altLang="en-US" sz="2800" dirty="0">
                <a:solidFill>
                  <a:schemeClr val="tx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Calibri" panose="020F0502020204030204" pitchFamily="34" charset="0"/>
              </a:rPr>
              <a:t>企业信息</a:t>
            </a:r>
            <a:endParaRPr lang="zh-CN" altLang="en-US" sz="2800" dirty="0">
              <a:solidFill>
                <a:schemeClr val="tx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50630" y="3306457"/>
            <a:ext cx="3182889" cy="193675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企业名称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营业执照号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管理员姓名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管理员身份证号码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管理员手机号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管理员本人微信认证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241141" y="2540890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微信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11272" y="3460444"/>
            <a:ext cx="2969525" cy="1628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企业名称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营业执照号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管理员姓名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管理员身份证号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企业业务简介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545490" y="2540890"/>
            <a:ext cx="11010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支付宝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115300" y="3460444"/>
            <a:ext cx="2921635" cy="1628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企业名称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营业执照号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执照电子版</a:t>
            </a:r>
            <a:r>
              <a:rPr lang="en-US" altLang="zh-CN" sz="2000" dirty="0">
                <a:solidFill>
                  <a:schemeClr val="tx1"/>
                </a:solidFill>
              </a:rPr>
              <a:t>(</a:t>
            </a:r>
            <a:r>
              <a:rPr lang="zh-CN" altLang="en-US" sz="2000" dirty="0">
                <a:solidFill>
                  <a:schemeClr val="tx1"/>
                </a:solidFill>
              </a:rPr>
              <a:t>加盖公章</a:t>
            </a:r>
            <a:r>
              <a:rPr lang="en-US" altLang="zh-CN" sz="2000" dirty="0">
                <a:solidFill>
                  <a:schemeClr val="tx1"/>
                </a:solidFill>
              </a:rPr>
              <a:t>)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管理员本人百度认证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管理员手机号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155839" y="2540890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百度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9510" y="560380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微信小程序注册指导文档</a:t>
            </a:r>
            <a:endParaRPr lang="en-US" altLang="zh-CN" dirty="0"/>
          </a:p>
        </p:txBody>
      </p:sp>
      <p:sp>
        <p:nvSpPr>
          <p:cNvPr id="24" name="矩形 23"/>
          <p:cNvSpPr/>
          <p:nvPr/>
        </p:nvSpPr>
        <p:spPr>
          <a:xfrm>
            <a:off x="219510" y="5973651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支付宝小程序注册指导文档</a:t>
            </a:r>
            <a:endParaRPr lang="en-US" altLang="zh-CN" dirty="0"/>
          </a:p>
        </p:txBody>
      </p:sp>
      <p:sp>
        <p:nvSpPr>
          <p:cNvPr id="27" name="矩形 26"/>
          <p:cNvSpPr/>
          <p:nvPr/>
        </p:nvSpPr>
        <p:spPr>
          <a:xfrm>
            <a:off x="219510" y="6343247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百度小程序注册指导文档</a:t>
            </a:r>
            <a:endParaRPr lang="en-US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3174365" y="5650676"/>
            <a:ext cx="869886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hlinkClick r:id="rId1"/>
              </a:rPr>
              <a:t>https://developers.weixin.qq.com/miniprogram/introduction/#%E5%B0%8F%E7%A8%8B%E5%BA%8F%E6%B3%A8%E5%86%8C</a:t>
            </a:r>
            <a:endParaRPr lang="zh-CN" altLang="en-US" sz="1200" dirty="0"/>
          </a:p>
        </p:txBody>
      </p:sp>
      <p:sp>
        <p:nvSpPr>
          <p:cNvPr id="25" name="矩形 24"/>
          <p:cNvSpPr/>
          <p:nvPr/>
        </p:nvSpPr>
        <p:spPr>
          <a:xfrm>
            <a:off x="3174365" y="6020522"/>
            <a:ext cx="583247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hlinkClick r:id="rId2"/>
              </a:rPr>
              <a:t>https://docs.alipay.com/mini/introduce/register</a:t>
            </a:r>
            <a:endParaRPr lang="zh-CN" altLang="en-US" sz="1200" dirty="0"/>
          </a:p>
        </p:txBody>
      </p:sp>
      <p:sp>
        <p:nvSpPr>
          <p:cNvPr id="26" name="矩形 25"/>
          <p:cNvSpPr/>
          <p:nvPr/>
        </p:nvSpPr>
        <p:spPr>
          <a:xfrm>
            <a:off x="3174365" y="6390118"/>
            <a:ext cx="859980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hlinkClick r:id="rId3"/>
              </a:rPr>
              <a:t>https://smartprogram.baidu.com/docs/introduction/enter_application/#%E7%99%BB%E5%BD%95%E6%B3%A8%E5%86%8C/</a:t>
            </a:r>
            <a:endParaRPr lang="zh-CN" altLang="en-US" sz="1200" dirty="0"/>
          </a:p>
        </p:txBody>
      </p:sp>
      <p:grpSp>
        <p:nvGrpSpPr>
          <p:cNvPr id="8" name="组合 7" descr="e7d195523061f1c093d753f9ae026c02ea2377d8e563bb0a6AD317B17F88BFF3CFA045DFD56CE85E8FE70343E6872691953A13787B687769404B6FACEB7BEB2E9466EABD072654A937E8A0C33F7F4B89C44C110212432A1346BD27542D927BADC6F8149197D2C1E2F7C3A5AFAECC4A356CF09FABFBDDC94B23AC6DCE34EB25D48141543C2C4DAF93"/>
          <p:cNvGrpSpPr/>
          <p:nvPr/>
        </p:nvGrpSpPr>
        <p:grpSpPr>
          <a:xfrm>
            <a:off x="11542358" y="411509"/>
            <a:ext cx="220174" cy="193040"/>
            <a:chOff x="11670860" y="303257"/>
            <a:chExt cx="220174" cy="19304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1670860" y="30325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670860" y="39977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1670860" y="496297"/>
              <a:ext cx="22017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0371887" y="309442"/>
            <a:ext cx="1501135" cy="674461"/>
            <a:chOff x="10441305" y="586740"/>
            <a:chExt cx="1501135" cy="674461"/>
          </a:xfrm>
        </p:grpSpPr>
        <p:sp>
          <p:nvSpPr>
            <p:cNvPr id="12" name="文本框 11"/>
            <p:cNvSpPr txBox="1"/>
            <p:nvPr/>
          </p:nvSpPr>
          <p:spPr>
            <a:xfrm>
              <a:off x="10441305" y="58674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运营学院</a:t>
              </a:r>
              <a:endParaRPr lang="zh-CN" altLang="en-US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464160" y="985611"/>
              <a:ext cx="1478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字魂35号-经典雅黑" panose="02000000000000000000" pitchFamily="2" charset="-122"/>
                  <a:ea typeface="字魂35号-经典雅黑" panose="02000000000000000000" pitchFamily="2" charset="-122"/>
                  <a:cs typeface="Segoe UI Light" panose="020B0502040204020203" pitchFamily="34" charset="0"/>
                  <a:sym typeface="+mn-ea"/>
                </a:rPr>
                <a:t>顺势而为 舞在风口</a:t>
              </a:r>
              <a:endParaRPr lang="zh-CN" altLang="en-US" sz="120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字魂35号-经典雅黑" panose="02000000000000000000" pitchFamily="2" charset="-122"/>
                <a:ea typeface="字魂35号-经典雅黑" panose="02000000000000000000" pitchFamily="2" charset="-122"/>
                <a:cs typeface="Segoe UI Light" panose="020B0502040204020203" pitchFamily="34" charset="0"/>
                <a:sym typeface="+mn-ea"/>
              </a:endParaRPr>
            </a:p>
          </p:txBody>
        </p:sp>
      </p:grpSp>
      <p:pic>
        <p:nvPicPr>
          <p:cNvPr id="42" name="图片 41" descr="logo 黑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00" y="253365"/>
            <a:ext cx="1214755" cy="701675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219710" y="164465"/>
            <a:ext cx="2222500" cy="880745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2402</Words>
  <Application>WPS 演示</Application>
  <PresentationFormat>宽屏</PresentationFormat>
  <Paragraphs>245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8" baseType="lpstr">
      <vt:lpstr>Arial</vt:lpstr>
      <vt:lpstr>宋体</vt:lpstr>
      <vt:lpstr>Wingdings</vt:lpstr>
      <vt:lpstr>字魂35号-经典雅黑</vt:lpstr>
      <vt:lpstr>黑体</vt:lpstr>
      <vt:lpstr>Segoe UI Light</vt:lpstr>
      <vt:lpstr>书体坊于右任标准草书</vt:lpstr>
      <vt:lpstr>微软雅黑</vt:lpstr>
      <vt:lpstr>Calibri</vt:lpstr>
      <vt:lpstr>Open Sans</vt:lpstr>
      <vt:lpstr>今昔豪龙</vt:lpstr>
      <vt:lpstr>MS UI Gothic</vt:lpstr>
      <vt:lpstr>仓耳明楷 W03</vt:lpstr>
      <vt:lpstr>等线</vt:lpstr>
      <vt:lpstr>Arial Unicode MS</vt:lpstr>
      <vt:lpstr>等线 Light</vt:lpstr>
      <vt:lpstr>书体坊于右任标准草书</vt:lpstr>
      <vt:lpstr>今昔豪龙</vt:lpstr>
      <vt:lpstr>仓耳明楷 W03</vt:lpstr>
      <vt:lpstr>字魂35号-经典雅黑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Selena1119@outlook.com</dc:creator>
  <cp:lastModifiedBy>不忘初心</cp:lastModifiedBy>
  <cp:revision>312</cp:revision>
  <dcterms:created xsi:type="dcterms:W3CDTF">2019-01-20T02:06:00Z</dcterms:created>
  <dcterms:modified xsi:type="dcterms:W3CDTF">2019-08-13T11:04:34Z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