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69" r:id="rId3"/>
    <p:sldId id="258" r:id="rId4"/>
    <p:sldId id="280" r:id="rId5"/>
    <p:sldId id="282" r:id="rId6"/>
    <p:sldId id="283" r:id="rId7"/>
    <p:sldId id="285" r:id="rId8"/>
    <p:sldId id="316" r:id="rId9"/>
    <p:sldId id="319" r:id="rId10"/>
    <p:sldId id="317" r:id="rId11"/>
    <p:sldId id="287" r:id="rId12"/>
    <p:sldId id="292" r:id="rId13"/>
    <p:sldId id="355" r:id="rId14"/>
    <p:sldId id="294" r:id="rId15"/>
    <p:sldId id="295" r:id="rId16"/>
    <p:sldId id="356" r:id="rId17"/>
    <p:sldId id="298" r:id="rId18"/>
    <p:sldId id="359" r:id="rId19"/>
    <p:sldId id="328" r:id="rId20"/>
    <p:sldId id="358" r:id="rId21"/>
    <p:sldId id="30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6E5DD"/>
    <a:srgbClr val="C00000"/>
    <a:srgbClr val="FF0000"/>
    <a:srgbClr val="792929"/>
    <a:srgbClr val="F8F8F8"/>
    <a:srgbClr val="F2F2F2"/>
    <a:srgbClr val="F5F5F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56"/>
      </p:cViewPr>
      <p:guideLst>
        <p:guide orient="horz" pos="204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2020-03-09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82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1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85D984-A687-4CF6-BAD4-B91A3EA862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anglina\Desktop\新建文件夹\B1 办公事务系统-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5"/>
          <a:stretch>
            <a:fillRect/>
          </a:stretch>
        </p:blipFill>
        <p:spPr bwMode="auto">
          <a:xfrm>
            <a:off x="-143933" y="442913"/>
            <a:ext cx="912071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yanglina\Desktop\新建文件夹\B1 办公事务系统-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0"/>
          <a:stretch>
            <a:fillRect/>
          </a:stretch>
        </p:blipFill>
        <p:spPr bwMode="auto">
          <a:xfrm>
            <a:off x="8879418" y="188913"/>
            <a:ext cx="292523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anglina\Desktop\新建文件夹\B1 办公事务系统-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5"/>
          <a:stretch>
            <a:fillRect/>
          </a:stretch>
        </p:blipFill>
        <p:spPr bwMode="auto">
          <a:xfrm>
            <a:off x="-143933" y="442913"/>
            <a:ext cx="9120717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yanglina\Desktop\新建文件夹\B1 办公事务系统-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0"/>
          <a:stretch>
            <a:fillRect/>
          </a:stretch>
        </p:blipFill>
        <p:spPr bwMode="auto">
          <a:xfrm>
            <a:off x="8879418" y="188913"/>
            <a:ext cx="2925233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914400" y="1844677"/>
            <a:ext cx="10363200" cy="20415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865"/>
              <a:t>标题文本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9394" name="Picture 2" descr="C:\Users\Administrator\Desktop\未命名-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7" r="4208" b="52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" name="Picture 18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3214" y="353060"/>
            <a:ext cx="2351193" cy="87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nglina\Desktop\B1 办公事务系统-2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1505" r="79625" b="1505"/>
          <a:stretch>
            <a:fillRect/>
          </a:stretch>
        </p:blipFill>
        <p:spPr bwMode="auto">
          <a:xfrm>
            <a:off x="143934" y="0"/>
            <a:ext cx="191981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C:\Users\yanglina\Desktop\新建文件夹\B1 办公事务系统-4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5229226"/>
            <a:ext cx="3479800" cy="969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D788-84B2-4DFB-83D6-9255DA03BEF7}" type="datetime1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88102"/>
            <a:ext cx="284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BC8167-0334-4321-861B-8398C87DBC9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4.png"/>
          <p:cNvPicPr>
            <a:picLocks noChangeAspect="1" noChangeArrowheads="1"/>
          </p:cNvPicPr>
          <p:nvPr userDrawn="1"/>
        </p:nvPicPr>
        <p:blipFill>
          <a:blip r:embed="rId2" cstate="print"/>
          <a:srcRect l="552" b="4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-5927" y="-12703"/>
            <a:ext cx="9563947" cy="963947"/>
          </a:xfrm>
          <a:prstGeom prst="rect">
            <a:avLst/>
          </a:prstGeom>
          <a:solidFill>
            <a:srgbClr val="2C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3"/>
          <p:cNvGrpSpPr/>
          <p:nvPr userDrawn="1"/>
        </p:nvGrpSpPr>
        <p:grpSpPr bwMode="auto">
          <a:xfrm>
            <a:off x="391409" y="269739"/>
            <a:ext cx="543560" cy="332740"/>
            <a:chOff x="0" y="0"/>
            <a:chExt cx="714375" cy="438150"/>
          </a:xfrm>
        </p:grpSpPr>
        <p:sp>
          <p:nvSpPr>
            <p:cNvPr id="8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9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13" name="Picture 18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6819" y="176107"/>
            <a:ext cx="1973103" cy="73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4531" l="893" r="95179">
                        <a14:foregroundMark x1="44464" y1="25000" x2="44464" y2="25000"/>
                        <a14:foregroundMark x1="42321" y1="42188" x2="42321" y2="42188"/>
                        <a14:foregroundMark x1="47500" y1="24609" x2="47500" y2="24609"/>
                        <a14:foregroundMark x1="47500" y1="33984" x2="47500" y2="33984"/>
                        <a14:foregroundMark x1="50357" y1="33203" x2="50357" y2="33203"/>
                        <a14:foregroundMark x1="57679" y1="25000" x2="57679" y2="25000"/>
                        <a14:foregroundMark x1="57500" y1="32422" x2="57500" y2="32422"/>
                        <a14:foregroundMark x1="59464" y1="58203" x2="59464" y2="58203"/>
                        <a14:foregroundMark x1="50000" y1="54297" x2="50000" y2="54297"/>
                        <a14:foregroundMark x1="49821" y1="60938" x2="49821" y2="60938"/>
                        <a14:foregroundMark x1="54286" y1="53125" x2="54286" y2="53125"/>
                        <a14:foregroundMark x1="55179" y1="59375" x2="55179" y2="59375"/>
                        <a14:foregroundMark x1="64643" y1="66016" x2="64643" y2="66016"/>
                        <a14:foregroundMark x1="64464" y1="62500" x2="64464" y2="62500"/>
                        <a14:foregroundMark x1="64464" y1="57422" x2="64464" y2="57422"/>
                        <a14:foregroundMark x1="64286" y1="53125" x2="64286" y2="53125"/>
                        <a14:foregroundMark x1="64464" y1="71094" x2="64464" y2="71094"/>
                        <a14:foregroundMark x1="59643" y1="69922" x2="59643" y2="69922"/>
                        <a14:foregroundMark x1="68571" y1="62891" x2="68571" y2="62891"/>
                        <a14:foregroundMark x1="63571" y1="35547" x2="63571" y2="35547"/>
                        <a14:foregroundMark x1="66429" y1="35547" x2="66429" y2="35547"/>
                        <a14:foregroundMark x1="72857" y1="31641" x2="72857" y2="31641"/>
                        <a14:foregroundMark x1="79464" y1="32813" x2="79464" y2="32813"/>
                        <a14:foregroundMark x1="85000" y1="35547" x2="85000" y2="35547"/>
                        <a14:foregroundMark x1="46071" y1="61328" x2="46071" y2="61328"/>
                        <a14:foregroundMark x1="41250" y1="59766" x2="41250" y2="59766"/>
                        <a14:foregroundMark x1="62857" y1="55078" x2="62857" y2="55078"/>
                        <a14:foregroundMark x1="62857" y1="60938" x2="62857" y2="60938"/>
                        <a14:foregroundMark x1="42321" y1="68750" x2="42321" y2="68750"/>
                        <a14:foregroundMark x1="40893" y1="69141" x2="40893" y2="69141"/>
                        <a14:foregroundMark x1="41786" y1="71094" x2="41786" y2="71094"/>
                        <a14:backgroundMark x1="10357" y1="44531" x2="10357" y2="44531"/>
                        <a14:backgroundMark x1="7857" y1="47656" x2="7857" y2="47656"/>
                        <a14:backgroundMark x1="14286" y1="39844" x2="14107" y2="39844"/>
                        <a14:backgroundMark x1="31429" y1="52344" x2="31429" y2="52344"/>
                        <a14:backgroundMark x1="34107" y1="47656" x2="34107" y2="47656"/>
                        <a14:backgroundMark x1="72857" y1="63281" x2="72857" y2="6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6" y="345080"/>
            <a:ext cx="1359180" cy="62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4531" l="893" r="95179">
                        <a14:foregroundMark x1="44464" y1="25000" x2="44464" y2="25000"/>
                        <a14:foregroundMark x1="42321" y1="42188" x2="42321" y2="42188"/>
                        <a14:foregroundMark x1="47500" y1="24609" x2="47500" y2="24609"/>
                        <a14:foregroundMark x1="47500" y1="33984" x2="47500" y2="33984"/>
                        <a14:foregroundMark x1="50357" y1="33203" x2="50357" y2="33203"/>
                        <a14:foregroundMark x1="57679" y1="25000" x2="57679" y2="25000"/>
                        <a14:foregroundMark x1="57500" y1="32422" x2="57500" y2="32422"/>
                        <a14:foregroundMark x1="59464" y1="58203" x2="59464" y2="58203"/>
                        <a14:foregroundMark x1="50000" y1="54297" x2="50000" y2="54297"/>
                        <a14:foregroundMark x1="49821" y1="60938" x2="49821" y2="60938"/>
                        <a14:foregroundMark x1="54286" y1="53125" x2="54286" y2="53125"/>
                        <a14:foregroundMark x1="55179" y1="59375" x2="55179" y2="59375"/>
                        <a14:foregroundMark x1="64643" y1="66016" x2="64643" y2="66016"/>
                        <a14:foregroundMark x1="64464" y1="62500" x2="64464" y2="62500"/>
                        <a14:foregroundMark x1="64464" y1="57422" x2="64464" y2="57422"/>
                        <a14:foregroundMark x1="64286" y1="53125" x2="64286" y2="53125"/>
                        <a14:foregroundMark x1="64464" y1="71094" x2="64464" y2="71094"/>
                        <a14:foregroundMark x1="59643" y1="69922" x2="59643" y2="69922"/>
                        <a14:foregroundMark x1="68571" y1="62891" x2="68571" y2="62891"/>
                        <a14:foregroundMark x1="63571" y1="35547" x2="63571" y2="35547"/>
                        <a14:foregroundMark x1="66429" y1="35547" x2="66429" y2="35547"/>
                        <a14:foregroundMark x1="72857" y1="31641" x2="72857" y2="31641"/>
                        <a14:foregroundMark x1="79464" y1="32813" x2="79464" y2="32813"/>
                        <a14:foregroundMark x1="85000" y1="35547" x2="85000" y2="35547"/>
                        <a14:foregroundMark x1="46071" y1="61328" x2="46071" y2="61328"/>
                        <a14:foregroundMark x1="41250" y1="59766" x2="41250" y2="59766"/>
                        <a14:foregroundMark x1="62857" y1="55078" x2="62857" y2="55078"/>
                        <a14:foregroundMark x1="62857" y1="60938" x2="62857" y2="60938"/>
                        <a14:foregroundMark x1="42321" y1="68750" x2="42321" y2="68750"/>
                        <a14:foregroundMark x1="40893" y1="69141" x2="40893" y2="69141"/>
                        <a14:foregroundMark x1="41786" y1="71094" x2="41786" y2="71094"/>
                        <a14:backgroundMark x1="10357" y1="44531" x2="10357" y2="44531"/>
                        <a14:backgroundMark x1="7857" y1="47656" x2="7857" y2="47656"/>
                        <a14:backgroundMark x1="14286" y1="39844" x2="14107" y2="39844"/>
                        <a14:backgroundMark x1="31429" y1="52344" x2="31429" y2="52344"/>
                        <a14:backgroundMark x1="34107" y1="47656" x2="34107" y2="47656"/>
                        <a14:backgroundMark x1="72857" y1="63281" x2="72857" y2="6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6" y="345080"/>
            <a:ext cx="1359180" cy="62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anglina\Desktop\新建文件夹\B1 办公事务系统-4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0"/>
          <a:stretch>
            <a:fillRect/>
          </a:stretch>
        </p:blipFill>
        <p:spPr bwMode="auto">
          <a:xfrm>
            <a:off x="9264352" y="6026960"/>
            <a:ext cx="2785493" cy="7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2020-03-09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E070-98A5-4335-8692-41B9398EE3A1}" type="datetimeFigureOut">
              <a:rPr lang="zh-CN" altLang="en-US" smtClean="0"/>
              <a:t>2020-03-09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F0A9-23F2-4073-B0D9-4FF7BB747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3.jpeg"/><Relationship Id="rId7" Type="http://schemas.microsoft.com/office/2007/relationships/hdphoto" Target="../media/hdphoto3.wdp"/><Relationship Id="rId12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1443318" y="2712486"/>
            <a:ext cx="9305365" cy="628650"/>
          </a:xfrm>
          <a:prstGeom prst="rect">
            <a:avLst/>
          </a:prstGeom>
          <a:noFill/>
        </p:spPr>
        <p:txBody>
          <a:bodyPr vert="horz" wrap="square" lIns="91437" tIns="45719" rIns="91437" bIns="45719" rtlCol="0">
            <a:spAutoFit/>
          </a:bodyPr>
          <a:lstStyle>
            <a:lvl1pPr indent="0" algn="ctr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  <a:lvl2pPr marL="43815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175260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zh-CN" sz="6000" kern="2600" spc="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5G</a:t>
            </a:r>
            <a:r>
              <a:rPr lang="en-US" altLang="zh-CN" sz="8000" kern="2600" spc="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6000" kern="2600" spc="2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智慧停车系统</a:t>
            </a:r>
            <a:endParaRPr lang="en-US" altLang="zh-CN" sz="6000" kern="2600" spc="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4236435" y="2282587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智能停车系统的现状及痛点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3089697" y="2296419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</a:p>
        </p:txBody>
      </p:sp>
      <p:sp>
        <p:nvSpPr>
          <p:cNvPr id="54" name="矩形 53"/>
          <p:cNvSpPr/>
          <p:nvPr/>
        </p:nvSpPr>
        <p:spPr>
          <a:xfrm>
            <a:off x="4236435" y="3146683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智能停车系统5G解决方案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3089697" y="3160515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buClrTx/>
              <a:buSzTx/>
              <a:buFontTx/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</a:p>
        </p:txBody>
      </p:sp>
      <p:sp>
        <p:nvSpPr>
          <p:cNvPr id="56" name="矩形 55"/>
          <p:cNvSpPr/>
          <p:nvPr/>
        </p:nvSpPr>
        <p:spPr>
          <a:xfrm>
            <a:off x="4236435" y="4010779"/>
            <a:ext cx="5045950" cy="634240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铁塔智慧停车系统功能介绍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3089697" y="4024611"/>
            <a:ext cx="926259" cy="634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buClrTx/>
              <a:buSzTx/>
              <a:buFontTx/>
            </a:pPr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</a:t>
            </a:r>
          </a:p>
        </p:txBody>
      </p:sp>
      <p:sp>
        <p:nvSpPr>
          <p:cNvPr id="58" name="矩形 57"/>
          <p:cNvSpPr/>
          <p:nvPr/>
        </p:nvSpPr>
        <p:spPr>
          <a:xfrm>
            <a:off x="4236435" y="4874875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铁塔智慧停车系统运营模式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089697" y="4888707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3.1 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铁塔智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慧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停车系统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功能</a:t>
            </a:r>
          </a:p>
        </p:txBody>
      </p:sp>
      <p:sp>
        <p:nvSpPr>
          <p:cNvPr id="9" name="矩形 8"/>
          <p:cNvSpPr/>
          <p:nvPr/>
        </p:nvSpPr>
        <p:spPr>
          <a:xfrm>
            <a:off x="385435" y="5908449"/>
            <a:ext cx="11595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可通过摇一摇、扫一扫等方式关联公众号，也可以嵌入指定页面内。</a:t>
            </a:r>
            <a:endParaRPr lang="en-US" altLang="zh-CN" kern="0" dirty="0">
              <a:solidFill>
                <a:srgbClr val="0099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地面</a:t>
            </a:r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停车，可利用地图及</a:t>
            </a:r>
            <a:r>
              <a:rPr lang="en-US" altLang="zh-CN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GPS</a:t>
            </a:r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寻空；手动标记及</a:t>
            </a:r>
            <a:r>
              <a:rPr lang="en-US" altLang="zh-CN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GPS</a:t>
            </a:r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寻车。</a:t>
            </a:r>
            <a:endParaRPr lang="en-US" altLang="zh-CN" kern="0" dirty="0">
              <a:solidFill>
                <a:srgbClr val="009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991F619-ADF1-4752-9CB7-2A1DB590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" y="1446145"/>
            <a:ext cx="2228243" cy="40219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E301EC-DAFA-462B-BD2E-3D1279E6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020" y="1446145"/>
            <a:ext cx="2228243" cy="3984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6BB7E2-85A5-4394-9641-A0C772FFE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339" y="1426906"/>
            <a:ext cx="2207321" cy="40041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381191-D5BF-416F-9E9B-3F3AB82E8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736" y="1426906"/>
            <a:ext cx="2256403" cy="40041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BCC84D-D557-4F08-BD64-B5E0AED9C1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215" y="1426907"/>
            <a:ext cx="2239785" cy="4004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Wangyuqi\Desktop\7d5aef85bed0c6184f730b06e3ef497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b="3804"/>
          <a:stretch/>
        </p:blipFill>
        <p:spPr bwMode="auto">
          <a:xfrm>
            <a:off x="1002247" y="3942847"/>
            <a:ext cx="14688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Wangyuqi\Desktop\bb4461b924bf679ba3f6b9b86416daf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3804"/>
          <a:stretch/>
        </p:blipFill>
        <p:spPr bwMode="auto">
          <a:xfrm>
            <a:off x="2654865" y="3923943"/>
            <a:ext cx="14688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Wangyuqi\Desktop\e8123f41e119259be4113b02e6574c9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20923" r="9591" b="13443"/>
          <a:stretch/>
        </p:blipFill>
        <p:spPr bwMode="auto">
          <a:xfrm>
            <a:off x="9710959" y="1067073"/>
            <a:ext cx="14693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angyuqi\Desktop\14e66354d36cf69ac7344689e9412ea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b="11144"/>
          <a:stretch/>
        </p:blipFill>
        <p:spPr bwMode="auto">
          <a:xfrm>
            <a:off x="8058341" y="1067073"/>
            <a:ext cx="14688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10334"/>
          <a:stretch/>
        </p:blipFill>
        <p:spPr bwMode="auto">
          <a:xfrm>
            <a:off x="1001653" y="1067073"/>
            <a:ext cx="146939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10335"/>
          <a:stretch/>
        </p:blipFill>
        <p:spPr bwMode="auto">
          <a:xfrm>
            <a:off x="2654865" y="1067073"/>
            <a:ext cx="14688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Wangyuqi\Desktop\e1d1e02301474ba1f90a956eec9cc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4895266" y="1073170"/>
            <a:ext cx="2401468" cy="454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angyuqi\Desktop\产品\GOS蜂寻\3层次\PPT素材\抠图\679669817621909115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741">
            <a:off x="6901652" y="2424390"/>
            <a:ext cx="1523380" cy="13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284945" y="361466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车位引导</a:t>
            </a:r>
          </a:p>
        </p:txBody>
      </p:sp>
      <p:sp>
        <p:nvSpPr>
          <p:cNvPr id="10" name="矩形 9"/>
          <p:cNvSpPr/>
          <p:nvPr/>
        </p:nvSpPr>
        <p:spPr>
          <a:xfrm>
            <a:off x="2848091" y="361466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兴趣点引导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3.2 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铁塔智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慧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停车系统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软件功能</a:t>
            </a:r>
          </a:p>
        </p:txBody>
      </p:sp>
      <p:sp>
        <p:nvSpPr>
          <p:cNvPr id="12" name="矩形 11"/>
          <p:cNvSpPr/>
          <p:nvPr/>
        </p:nvSpPr>
        <p:spPr>
          <a:xfrm>
            <a:off x="4814584" y="6039631"/>
            <a:ext cx="608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车库内</a:t>
            </a:r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停车、兴趣点引导、寻车、缴费等应用，可在一个公众号内完成，大大提升用户体验。</a:t>
            </a:r>
            <a:endParaRPr lang="en-US" altLang="zh-CN" kern="0" dirty="0">
              <a:solidFill>
                <a:srgbClr val="009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41336" y="362810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确认车辆</a:t>
            </a:r>
          </a:p>
        </p:txBody>
      </p:sp>
      <p:sp>
        <p:nvSpPr>
          <p:cNvPr id="16" name="矩形 15"/>
          <p:cNvSpPr/>
          <p:nvPr/>
        </p:nvSpPr>
        <p:spPr>
          <a:xfrm>
            <a:off x="9994248" y="362810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动态寻车</a:t>
            </a:r>
          </a:p>
        </p:txBody>
      </p:sp>
      <p:sp>
        <p:nvSpPr>
          <p:cNvPr id="19" name="矩形 18"/>
          <p:cNvSpPr/>
          <p:nvPr/>
        </p:nvSpPr>
        <p:spPr>
          <a:xfrm>
            <a:off x="1285241" y="64790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缴费链接</a:t>
            </a:r>
          </a:p>
        </p:txBody>
      </p:sp>
      <p:sp>
        <p:nvSpPr>
          <p:cNvPr id="20" name="矩形 19"/>
          <p:cNvSpPr/>
          <p:nvPr/>
        </p:nvSpPr>
        <p:spPr>
          <a:xfrm>
            <a:off x="2937859" y="647909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支付界面</a:t>
            </a:r>
          </a:p>
        </p:txBody>
      </p:sp>
      <p:pic>
        <p:nvPicPr>
          <p:cNvPr id="23" name="Picture 3" descr="C:\Users\Wangyuqi\Desktop\产品\GOS蜂寻\3层次\PPT素材\抠图\679669817621909115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741" flipH="1">
            <a:off x="3967953" y="2519985"/>
            <a:ext cx="1294383" cy="13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Wangyuqi\Desktop\产品\GOS蜂寻\3层次\PPT素材\抠图\679669817621909115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125" flipH="1" flipV="1">
            <a:off x="3906433" y="4313669"/>
            <a:ext cx="1465228" cy="11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Wangyuqi\Desktop\产品\GOS蜂寻\3层次\PPT素材\抠图\679669817621909115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835">
            <a:off x="6901652" y="3894169"/>
            <a:ext cx="1523380" cy="13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278579" y="4439760"/>
            <a:ext cx="3648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车位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预定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、共享汽车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使用、充电桩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查询</a:t>
            </a:r>
            <a:r>
              <a:rPr lang="zh-CN" altLang="zh-CN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等需求</a:t>
            </a:r>
            <a:r>
              <a:rPr lang="zh-CN" altLang="en-US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可在此处嵌入。</a:t>
            </a:r>
          </a:p>
        </p:txBody>
      </p:sp>
    </p:spTree>
    <p:extLst>
      <p:ext uri="{BB962C8B-B14F-4D97-AF65-F5344CB8AC3E}">
        <p14:creationId xmlns:p14="http://schemas.microsoft.com/office/powerpoint/2010/main" val="230510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Wangyuqi\Desktop\63fc34fb73aa94f4f4f964f537a963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78"/>
          <a:stretch/>
        </p:blipFill>
        <p:spPr bwMode="auto">
          <a:xfrm>
            <a:off x="6405394" y="1294652"/>
            <a:ext cx="2192960" cy="461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Wangyuqi\Desktop\f1d4edb4b87091d59520181636363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78"/>
          <a:stretch/>
        </p:blipFill>
        <p:spPr bwMode="auto">
          <a:xfrm>
            <a:off x="3554487" y="1294652"/>
            <a:ext cx="2194561" cy="46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73"/>
          <a:stretch>
            <a:fillRect/>
          </a:stretch>
        </p:blipFill>
        <p:spPr bwMode="auto">
          <a:xfrm>
            <a:off x="9256300" y="1294652"/>
            <a:ext cx="2185200" cy="46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3.3 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铁塔智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慧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停车系统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功能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>
            <a:fillRect/>
          </a:stretch>
        </p:blipFill>
        <p:spPr bwMode="auto">
          <a:xfrm>
            <a:off x="703580" y="1291590"/>
            <a:ext cx="2185130" cy="461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9639" y="6165226"/>
            <a:ext cx="1075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charset="-122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5G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版车辆管理系统不仅服务</a:t>
            </a: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C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端，</a:t>
            </a:r>
            <a:r>
              <a:rPr lang="zh-CN" altLang="en-US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也为</a:t>
            </a: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B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端用户也设计了极为实用的</a:t>
            </a:r>
            <a:endParaRPr lang="en-US" altLang="zh-CN" sz="1800" b="0" kern="0" dirty="0">
              <a:solidFill>
                <a:srgbClr val="00B050"/>
              </a:solidFill>
              <a:latin typeface="微软雅黑" panose="020B0503020204020204" charset="-122"/>
            </a:endParaRPr>
          </a:p>
          <a:p>
            <a:pPr algn="ctr">
              <a:lnSpc>
                <a:spcPct val="100000"/>
              </a:lnSpc>
              <a:defRPr/>
            </a:pP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管理功能。</a:t>
            </a:r>
            <a:r>
              <a:rPr lang="zh-CN" altLang="en-US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让物业人员装上慧眼，提升管理水平。</a:t>
            </a:r>
            <a:endParaRPr lang="zh-CN" altLang="zh-CN" sz="1800" b="0" kern="0" dirty="0">
              <a:solidFill>
                <a:srgbClr val="00B0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angyuqi\Desktop\f05b461bdc3b85ca3e53f9e9972c69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/>
        </p:blipFill>
        <p:spPr bwMode="auto">
          <a:xfrm>
            <a:off x="6419082" y="1294652"/>
            <a:ext cx="2196773" cy="46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angyuqi\Desktop\5eaba2cb525e76fafab3fac6695c0c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/>
        </p:blipFill>
        <p:spPr bwMode="auto">
          <a:xfrm>
            <a:off x="9264906" y="1294652"/>
            <a:ext cx="2196773" cy="46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9" y="1294652"/>
            <a:ext cx="2185200" cy="46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73"/>
          <a:stretch>
            <a:fillRect/>
          </a:stretch>
        </p:blipFill>
        <p:spPr bwMode="auto">
          <a:xfrm>
            <a:off x="3545502" y="1294652"/>
            <a:ext cx="2185200" cy="46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3.4 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铁塔智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慧</a:t>
            </a:r>
            <a:r>
              <a:rPr lang="en-US" altLang="zh-CN" sz="2800" b="1" dirty="0" err="1">
                <a:latin typeface="微软雅黑" panose="020B0503020204020204" charset="-122"/>
                <a:ea typeface="微软雅黑" panose="020B0503020204020204" charset="-122"/>
              </a:rPr>
              <a:t>停车系统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功能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639" y="6165226"/>
            <a:ext cx="1075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charset="-122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5G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版车辆管理系统不仅服务</a:t>
            </a: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C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端，</a:t>
            </a:r>
            <a:r>
              <a:rPr lang="zh-CN" altLang="en-US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也为</a:t>
            </a:r>
            <a:r>
              <a:rPr lang="en-US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B</a:t>
            </a: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端用户也设计了极为实用的</a:t>
            </a:r>
            <a:endParaRPr lang="en-US" altLang="zh-CN" sz="1800" b="0" kern="0" dirty="0">
              <a:solidFill>
                <a:srgbClr val="00B050"/>
              </a:solidFill>
              <a:latin typeface="微软雅黑" panose="020B0503020204020204" charset="-122"/>
            </a:endParaRPr>
          </a:p>
          <a:p>
            <a:pPr algn="ctr">
              <a:lnSpc>
                <a:spcPct val="100000"/>
              </a:lnSpc>
              <a:defRPr/>
            </a:pPr>
            <a:r>
              <a:rPr lang="zh-CN" altLang="zh-CN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管理功能。</a:t>
            </a:r>
            <a:r>
              <a:rPr lang="zh-CN" altLang="en-US" sz="1800" b="0" kern="0" dirty="0">
                <a:solidFill>
                  <a:srgbClr val="00B050"/>
                </a:solidFill>
                <a:latin typeface="微软雅黑" panose="020B0503020204020204" charset="-122"/>
              </a:rPr>
              <a:t>让物业人员装上慧眼，提升管理水平。</a:t>
            </a:r>
            <a:endParaRPr lang="zh-CN" altLang="zh-CN" sz="1800" b="0" kern="0" dirty="0">
              <a:solidFill>
                <a:srgbClr val="00B0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3.5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与传统系统的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优势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2269765" y="2421771"/>
            <a:ext cx="3474393" cy="10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通讯利用</a:t>
            </a:r>
            <a:r>
              <a:rPr lang="zh-CN" altLang="en-US" sz="20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室分天线，安装利用照明桥架，造价为传统系统的</a:t>
            </a:r>
            <a:r>
              <a:rPr lang="en-US" altLang="zh-CN" sz="20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60-80%</a:t>
            </a:r>
            <a:r>
              <a:rPr lang="zh-CN" altLang="en-US" sz="20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000" spc="1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2269765" y="1812711"/>
            <a:ext cx="2151690" cy="52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成本低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421206" y="2362980"/>
            <a:ext cx="297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"/>
          <p:cNvSpPr txBox="1"/>
          <p:nvPr/>
        </p:nvSpPr>
        <p:spPr>
          <a:xfrm>
            <a:off x="2369558" y="5036634"/>
            <a:ext cx="3474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边缘计算、单体运行、能力到端，对于层出不穷的新兴需求可轻松应对。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2356427" y="4398432"/>
            <a:ext cx="2409928" cy="52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高灵活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464100" y="4944577"/>
            <a:ext cx="297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1" b="7823"/>
          <a:stretch>
            <a:fillRect/>
          </a:stretch>
        </p:blipFill>
        <p:spPr>
          <a:xfrm>
            <a:off x="932180" y="1554480"/>
            <a:ext cx="1234289" cy="170205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9" y="4113063"/>
            <a:ext cx="1151128" cy="1702053"/>
          </a:xfrm>
          <a:prstGeom prst="rect">
            <a:avLst/>
          </a:prstGeom>
        </p:spPr>
      </p:pic>
      <p:sp>
        <p:nvSpPr>
          <p:cNvPr id="48" name="TextBox 9"/>
          <p:cNvSpPr txBox="1"/>
          <p:nvPr/>
        </p:nvSpPr>
        <p:spPr>
          <a:xfrm>
            <a:off x="7883593" y="2421771"/>
            <a:ext cx="3482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用户及管理人员的需求均可在移动端解决，大幅提升了应用体验。</a:t>
            </a:r>
            <a:endParaRPr lang="en-US" altLang="zh-CN" sz="1600" spc="1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7883593" y="1816345"/>
            <a:ext cx="2409928" cy="52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体验佳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978134" y="2362980"/>
            <a:ext cx="297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84" y="1554480"/>
            <a:ext cx="1140624" cy="1702053"/>
          </a:xfrm>
          <a:prstGeom prst="rect">
            <a:avLst/>
          </a:prstGeom>
        </p:spPr>
      </p:pic>
      <p:sp>
        <p:nvSpPr>
          <p:cNvPr id="52" name="TextBox 15"/>
          <p:cNvSpPr txBox="1"/>
          <p:nvPr/>
        </p:nvSpPr>
        <p:spPr>
          <a:xfrm>
            <a:off x="7874839" y="4360532"/>
            <a:ext cx="2762707" cy="52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联未来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978134" y="4909239"/>
            <a:ext cx="297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71" y="4211123"/>
            <a:ext cx="1147627" cy="1702053"/>
          </a:xfrm>
          <a:prstGeom prst="rect">
            <a:avLst/>
          </a:prstGeom>
        </p:spPr>
      </p:pic>
      <p:sp>
        <p:nvSpPr>
          <p:cNvPr id="55" name="TextBox 18"/>
          <p:cNvSpPr txBox="1"/>
          <p:nvPr/>
        </p:nvSpPr>
        <p:spPr>
          <a:xfrm>
            <a:off x="7891472" y="4996170"/>
            <a:ext cx="3474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应用中，自动驾驶十分令人期待。车与车场的协同将是无人自动泊车的必经之路。</a:t>
            </a:r>
          </a:p>
        </p:txBody>
      </p:sp>
    </p:spTree>
    <p:extLst>
      <p:ext uri="{BB962C8B-B14F-4D97-AF65-F5344CB8AC3E}">
        <p14:creationId xmlns:p14="http://schemas.microsoft.com/office/powerpoint/2010/main" val="101159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4236435" y="2282587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智能停车系统的现状及痛点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3089697" y="2296419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</a:p>
        </p:txBody>
      </p:sp>
      <p:sp>
        <p:nvSpPr>
          <p:cNvPr id="54" name="矩形 53"/>
          <p:cNvSpPr/>
          <p:nvPr/>
        </p:nvSpPr>
        <p:spPr>
          <a:xfrm>
            <a:off x="4236435" y="3146683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智能停车系统4G5G解决方案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3089697" y="3160515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buClrTx/>
              <a:buSzTx/>
              <a:buFontTx/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</a:p>
        </p:txBody>
      </p:sp>
      <p:sp>
        <p:nvSpPr>
          <p:cNvPr id="56" name="矩形 55"/>
          <p:cNvSpPr/>
          <p:nvPr/>
        </p:nvSpPr>
        <p:spPr>
          <a:xfrm>
            <a:off x="4236435" y="4010779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铁塔智慧停车系统功能介绍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3089697" y="4024611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</a:t>
            </a:r>
            <a:endParaRPr kumimoji="1" lang="zh-CN" altLang="en-US" sz="2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36435" y="4874875"/>
            <a:ext cx="5045950" cy="634240"/>
          </a:xfrm>
          <a:prstGeom prst="rect">
            <a:avLst/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铁塔智慧停车系统运营模式</a:t>
            </a:r>
            <a:endParaRPr lang="zh-CN" altLang="en-US" sz="2400" b="1" dirty="0">
              <a:solidFill>
                <a:srgbClr val="00B0F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089697" y="4888707"/>
            <a:ext cx="926259" cy="634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buClrTx/>
              <a:buSzTx/>
              <a:buFontTx/>
            </a:pPr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4.1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关于无人自主泊车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0453" y="1389828"/>
            <a:ext cx="7680512" cy="16619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由于缺乏动态高清地图和定位信标，地下车库一直是导航上的</a:t>
            </a:r>
            <a:r>
              <a:rPr lang="zh-CN" altLang="en-US" b="1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“黑点”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。蓝牙、</a:t>
            </a:r>
            <a:r>
              <a:rPr lang="en-US" altLang="zh-CN" kern="0" dirty="0" err="1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ea"/>
                <a:cs typeface="Times New Roman" panose="02020603050405020304" pitchFamily="18" charset="0"/>
              </a:rPr>
              <a:t>wifi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ea"/>
                <a:cs typeface="Times New Roman" panose="02020603050405020304" pitchFamily="18" charset="0"/>
              </a:rPr>
              <a:t>等定位信标精度低且硬件需另外部署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r>
              <a:rPr lang="en-US" altLang="zh-CN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ea"/>
                <a:cs typeface="Times New Roman" panose="02020603050405020304" pitchFamily="18" charset="0"/>
              </a:rPr>
              <a:t> 4G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ea"/>
                <a:cs typeface="Times New Roman" panose="02020603050405020304" pitchFamily="18" charset="0"/>
              </a:rPr>
              <a:t>室分虽然覆盖程度较高，但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于其速率、时延及场强定位方案的限制，依旧无法提供亚米级定位。自动驾驶提到日程上时，急需全新的汽车库内自主定位方案。</a:t>
            </a:r>
            <a:endParaRPr lang="en-US" altLang="zh-CN" kern="0" dirty="0">
              <a:ln w="18415" cmpd="sng">
                <a:noFill/>
                <a:prstDash val="solid"/>
              </a:ln>
              <a:solidFill>
                <a:srgbClr val="00B050"/>
              </a:solidFill>
              <a:latin typeface="Adidas Unity" pitchFamily="2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0451" y="4645581"/>
            <a:ext cx="76805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室分天线可时刻发射包含时间戳的数据包，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车载模块接收到数据后，通过融合定位算法，可快速实现高精度的库内定位。这张电子地图可为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AVP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（无人自主泊车）系统提供协同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定位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接口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，节省车载系统的算力和通讯需求。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室分参与到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AVP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行业，必将促进其快速发展。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 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5" descr="https://timgsa.baidu.com/timg?image&amp;quality=80&amp;size=b9999_10000&amp;sec=1566485827308&amp;di=1a8bf83fc3d149250262c3a2b9e7619f&amp;imgtype=0&amp;src=http%3A%2F%2Fclub1.autoimg.cn%2Falbum%2Fuserphotos%2F2015%2F04%2F11%2F18%2F500_01415170-8170-m31f-h529-n202atc54mb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22" b="9840"/>
          <a:stretch>
            <a:fillRect/>
          </a:stretch>
        </p:blipFill>
        <p:spPr bwMode="auto">
          <a:xfrm>
            <a:off x="8518571" y="1389828"/>
            <a:ext cx="296297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angyuqi\Desktop\181228124400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5394" r="1943" b="21680"/>
          <a:stretch>
            <a:fillRect/>
          </a:stretch>
        </p:blipFill>
        <p:spPr bwMode="auto">
          <a:xfrm>
            <a:off x="8518571" y="4631246"/>
            <a:ext cx="296297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10453" y="3164425"/>
            <a:ext cx="10771094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室分天线具备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高速率、低时延、密度高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4G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的两倍）的特性，完全符合亚米级定位信标的要求。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铁塔智慧停车系统地图的绘制时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，预留了定义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室分天线类型、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、位置等参数的字符串。</a:t>
            </a:r>
            <a:r>
              <a:rPr lang="zh-CN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待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我们将</a:t>
            </a:r>
            <a:r>
              <a:rPr lang="zh-CN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车库内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覆盖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，以上参数写入地图数据库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，我们会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得到一张包含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室分参数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的电子地图。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11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yuqi\Desktop\f74f553562aa715aa9703faa8752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89" y="1650134"/>
            <a:ext cx="40100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1003490" y="3274974"/>
            <a:ext cx="4845981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矢量地图；车位号反寻；兴趣点查询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路径规划；车场状态远程查询；缴费链接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4.2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高精地图的覆盖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1754967" y="1126914"/>
            <a:ext cx="868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为此我们推出，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平方，智慧停车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公众号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普及活动。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003490" y="2164325"/>
            <a:ext cx="6481230" cy="52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公众号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包含六大功能，既实用又有趣。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3489" y="4569454"/>
            <a:ext cx="64812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业主可毫无压力的提升现有车库的功能；</a:t>
            </a:r>
            <a:endParaRPr lang="en-US" altLang="zh-CN" kern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Adidas Unity" pitchFamily="2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铁塔则在为业主提供服务的同时积累了地图数据。</a:t>
            </a:r>
            <a:endParaRPr lang="en-US" altLang="zh-CN" kern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Adidas Unity" pitchFamily="2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大家可静待自动驾驶技术成熟，为</a:t>
            </a:r>
            <a:r>
              <a:rPr lang="en-US" altLang="zh-CN" kern="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AVP</a:t>
            </a:r>
            <a:r>
              <a:rPr lang="zh-CN" altLang="en-US" kern="0" dirty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didas Unity" pitchFamily="2" charset="0"/>
                <a:ea typeface="微软雅黑" panose="020B0503020204020204" charset="-122"/>
                <a:cs typeface="Times New Roman" panose="02020603050405020304" pitchFamily="18" charset="0"/>
              </a:rPr>
              <a:t>提供接口调用。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4.3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企业发展与社会责任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0516" y="5173981"/>
            <a:ext cx="10990502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</a:rPr>
              <a:t>让我们携手共进，消灭地图上的“黑点”，为智慧停车行业贡献力量！</a:t>
            </a:r>
            <a:endParaRPr lang="zh-CN" altLang="zh-C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516" y="3277394"/>
            <a:ext cx="11244472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牢记央企责任，秉承</a:t>
            </a:r>
            <a:r>
              <a:rPr lang="zh-CN" altLang="zh-CN" sz="2400" dirty="0">
                <a:solidFill>
                  <a:srgbClr val="FF0000"/>
                </a:solidFill>
              </a:rPr>
              <a:t>开放</a:t>
            </a:r>
            <a:r>
              <a:rPr lang="zh-CN" altLang="en-US" sz="2400" dirty="0">
                <a:solidFill>
                  <a:srgbClr val="FF0000"/>
                </a:solidFill>
              </a:rPr>
              <a:t>心态</a:t>
            </a:r>
            <a:r>
              <a:rPr lang="zh-CN" altLang="zh-CN" sz="2400" dirty="0">
                <a:solidFill>
                  <a:srgbClr val="FF0000"/>
                </a:solidFill>
              </a:rPr>
              <a:t>。</a:t>
            </a:r>
          </a:p>
          <a:p>
            <a:pPr>
              <a:lnSpc>
                <a:spcPts val="2880"/>
              </a:lnSpc>
            </a:pP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对于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</a:rPr>
              <a:t>客户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我们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提供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</a:rPr>
              <a:t>整套系统解决方案；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880"/>
              </a:lnSpc>
            </a:pP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对于同类产品的制造厂商，我们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</a:rPr>
              <a:t>也可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提供</a:t>
            </a:r>
            <a:r>
              <a:rPr lang="zh-CN" altLang="en-US" sz="2200" dirty="0">
                <a:solidFill>
                  <a:schemeClr val="accent2">
                    <a:lumMod val="75000"/>
                  </a:schemeClr>
                </a:solidFill>
              </a:rPr>
              <a:t>地图绘制、</a:t>
            </a:r>
            <a:r>
              <a:rPr lang="zh-CN" altLang="zh-CN" sz="2200" dirty="0">
                <a:solidFill>
                  <a:schemeClr val="accent2">
                    <a:lumMod val="75000"/>
                  </a:schemeClr>
                </a:solidFill>
              </a:rPr>
              <a:t>网络补强、</a:t>
            </a:r>
            <a:r>
              <a:rPr lang="zh-CN" altLang="en-US" sz="2200" dirty="0">
                <a:solidFill>
                  <a:schemeClr val="accent2">
                    <a:lumMod val="75000"/>
                  </a:schemeClr>
                </a:solidFill>
              </a:rPr>
              <a:t>通讯</a:t>
            </a:r>
            <a:r>
              <a:rPr lang="zh-CN" altLang="zh-CN" sz="2200" dirty="0">
                <a:solidFill>
                  <a:schemeClr val="accent2">
                    <a:lumMod val="75000"/>
                  </a:schemeClr>
                </a:solidFill>
              </a:rPr>
              <a:t>代维</a:t>
            </a:r>
            <a:r>
              <a:rPr lang="zh-CN" altLang="en-US" sz="2200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zh-CN" sz="2200" dirty="0">
                <a:solidFill>
                  <a:schemeClr val="accent2">
                    <a:lumMod val="75000"/>
                  </a:schemeClr>
                </a:solidFill>
              </a:rPr>
              <a:t>专利授权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</a:rPr>
              <a:t>等</a:t>
            </a:r>
            <a:r>
              <a:rPr lang="zh-CN" altLang="zh-CN" sz="2000" dirty="0">
                <a:solidFill>
                  <a:schemeClr val="accent6">
                    <a:lumMod val="50000"/>
                  </a:schemeClr>
                </a:solidFill>
              </a:rPr>
              <a:t>服务。</a:t>
            </a:r>
            <a:endParaRPr lang="zh-CN" altLang="zh-C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516" y="1458764"/>
            <a:ext cx="91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中国铁塔上海市分公司关于智慧停车系统的专利：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、车位信息采集处理设备及系统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201920423940.X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版车位引导系统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、一种车库车位引导设备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2019211284664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5G+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短距离通讯版车位引导系统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地下车库</a:t>
            </a:r>
            <a:r>
              <a:rPr lang="zh-CN" altLang="zh-CN" sz="1600" dirty="0"/>
              <a:t>的车位引导设备及方法</a:t>
            </a:r>
            <a:r>
              <a:rPr lang="en-US" altLang="zh-CN" sz="1600" dirty="0"/>
              <a:t>2019106464638</a:t>
            </a:r>
            <a:r>
              <a:rPr lang="zh-CN" altLang="en-US" sz="1600" dirty="0"/>
              <a:t>：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5G+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短距离通讯版车位引导系统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2" descr="C:\Users\Wangyuqi\Desktop\e3292d62783c957a6aa9d8ab7918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11" y="1289113"/>
            <a:ext cx="2122665" cy="15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3" name="矩形 22"/>
          <p:cNvSpPr/>
          <p:nvPr/>
        </p:nvSpPr>
        <p:spPr>
          <a:xfrm>
            <a:off x="4236435" y="2282587"/>
            <a:ext cx="5045950" cy="634240"/>
          </a:xfrm>
          <a:prstGeom prst="rect">
            <a:avLst/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智能停车系统的现状及痛点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3089697" y="2296419"/>
            <a:ext cx="926259" cy="634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</a:p>
        </p:txBody>
      </p:sp>
      <p:sp>
        <p:nvSpPr>
          <p:cNvPr id="25" name="矩形 24"/>
          <p:cNvSpPr/>
          <p:nvPr/>
        </p:nvSpPr>
        <p:spPr>
          <a:xfrm>
            <a:off x="4236435" y="3146683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5G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解决方案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089697" y="3160515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</a:p>
        </p:txBody>
      </p:sp>
      <p:sp>
        <p:nvSpPr>
          <p:cNvPr id="27" name="矩形 26"/>
          <p:cNvSpPr/>
          <p:nvPr/>
        </p:nvSpPr>
        <p:spPr>
          <a:xfrm>
            <a:off x="4236435" y="4010779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铁塔智慧停车系统功能介绍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089697" y="4024611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</a:t>
            </a:r>
          </a:p>
        </p:txBody>
      </p:sp>
      <p:sp>
        <p:nvSpPr>
          <p:cNvPr id="29" name="矩形 28"/>
          <p:cNvSpPr/>
          <p:nvPr/>
        </p:nvSpPr>
        <p:spPr>
          <a:xfrm>
            <a:off x="4236435" y="4874875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铁塔智慧停车系统运营模式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089697" y="4888707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2326244" y="2044019"/>
            <a:ext cx="8346859" cy="2446822"/>
          </a:xfrm>
          <a:prstGeom prst="rect">
            <a:avLst/>
          </a:prstGeom>
          <a:noFill/>
        </p:spPr>
        <p:txBody>
          <a:bodyPr vert="horz" wrap="square" lIns="91437" tIns="45719" rIns="91437" bIns="45719" rtlCol="0">
            <a:spAutoFit/>
          </a:bodyPr>
          <a:lstStyle>
            <a:lvl1pPr indent="0" algn="ctr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  <a:lvl2pPr marL="43815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1752600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 defTabSz="875665">
              <a:spcBef>
                <a:spcPct val="20000"/>
              </a:spcBef>
              <a:buFont typeface="Arial" panose="020B0604020202020204" pitchFamily="34" charset="0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200"/>
              </a:lnSpc>
            </a:pPr>
            <a:endParaRPr lang="en-US" altLang="zh-CN" sz="6600" kern="2600" spc="250" dirty="0">
              <a:solidFill>
                <a:schemeClr val="accent5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200"/>
              </a:lnSpc>
            </a:pPr>
            <a:r>
              <a:rPr lang="zh-CN" altLang="zh-CN" sz="8000" kern="2600" spc="2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</a:t>
            </a:r>
            <a:r>
              <a:rPr lang="en-US" altLang="zh-CN" sz="8000" kern="2600" spc="2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8000" kern="2600" spc="2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</a:t>
            </a:r>
            <a:r>
              <a:rPr lang="zh-CN" altLang="en-US" sz="8000" kern="2600" spc="25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en-US" altLang="zh-CN" sz="8000" kern="2600" spc="25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200"/>
              </a:lnSpc>
            </a:pPr>
            <a:endParaRPr lang="zh-CN" altLang="zh-CN" sz="6600" kern="2600" spc="250" dirty="0">
              <a:solidFill>
                <a:schemeClr val="accent5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1.1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智能停车系统的现状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5559" y="1511226"/>
            <a:ext cx="4286884" cy="4156149"/>
            <a:chOff x="-56" y="2209"/>
            <a:chExt cx="6933" cy="6107"/>
          </a:xfrm>
        </p:grpSpPr>
        <p:sp>
          <p:nvSpPr>
            <p:cNvPr id="36" name="椭圆 4"/>
            <p:cNvSpPr/>
            <p:nvPr/>
          </p:nvSpPr>
          <p:spPr>
            <a:xfrm>
              <a:off x="14" y="3864"/>
              <a:ext cx="3700" cy="3624"/>
            </a:xfrm>
            <a:custGeom>
              <a:avLst/>
              <a:gdLst>
                <a:gd name="connsiteX0" fmla="*/ 0 w 3635896"/>
                <a:gd name="connsiteY0" fmla="*/ 156860 h 4104456"/>
                <a:gd name="connsiteX1" fmla="*/ 1007604 w 3635896"/>
                <a:gd name="connsiteY1" fmla="*/ 0 h 4104456"/>
                <a:gd name="connsiteX2" fmla="*/ 3635896 w 3635896"/>
                <a:gd name="connsiteY2" fmla="*/ 2052228 h 4104456"/>
                <a:gd name="connsiteX3" fmla="*/ 1007604 w 3635896"/>
                <a:gd name="connsiteY3" fmla="*/ 4104456 h 4104456"/>
                <a:gd name="connsiteX4" fmla="*/ 0 w 3635896"/>
                <a:gd name="connsiteY4" fmla="*/ 3947596 h 4104456"/>
                <a:gd name="connsiteX5" fmla="*/ 91440 w 3635896"/>
                <a:gd name="connsiteY5" fmla="*/ 248300 h 4104456"/>
                <a:gd name="connsiteX0-1" fmla="*/ 0 w 3635896"/>
                <a:gd name="connsiteY0-2" fmla="*/ 156860 h 4104456"/>
                <a:gd name="connsiteX1-3" fmla="*/ 1007604 w 3635896"/>
                <a:gd name="connsiteY1-4" fmla="*/ 0 h 4104456"/>
                <a:gd name="connsiteX2-5" fmla="*/ 3635896 w 3635896"/>
                <a:gd name="connsiteY2-6" fmla="*/ 2052228 h 4104456"/>
                <a:gd name="connsiteX3-7" fmla="*/ 1007604 w 3635896"/>
                <a:gd name="connsiteY3-8" fmla="*/ 4104456 h 4104456"/>
                <a:gd name="connsiteX4-9" fmla="*/ 0 w 3635896"/>
                <a:gd name="connsiteY4-10" fmla="*/ 3947596 h 41044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35896" h="4104456">
                  <a:moveTo>
                    <a:pt x="0" y="156860"/>
                  </a:moveTo>
                  <a:cubicBezTo>
                    <a:pt x="310168" y="55586"/>
                    <a:pt x="650573" y="0"/>
                    <a:pt x="1007604" y="0"/>
                  </a:cubicBezTo>
                  <a:cubicBezTo>
                    <a:pt x="2459170" y="0"/>
                    <a:pt x="3635896" y="918814"/>
                    <a:pt x="3635896" y="2052228"/>
                  </a:cubicBezTo>
                  <a:cubicBezTo>
                    <a:pt x="3635896" y="3185642"/>
                    <a:pt x="2459170" y="4104456"/>
                    <a:pt x="1007604" y="4104456"/>
                  </a:cubicBezTo>
                  <a:cubicBezTo>
                    <a:pt x="650573" y="4104456"/>
                    <a:pt x="310168" y="4048870"/>
                    <a:pt x="0" y="3947596"/>
                  </a:cubicBezTo>
                </a:path>
              </a:pathLst>
            </a:custGeom>
            <a:noFill/>
            <a:ln w="127000" cap="flat" cmpd="sng" algn="ctr">
              <a:solidFill>
                <a:srgbClr val="00B0F0"/>
              </a:solidFill>
              <a:prstDash val="soli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" y="2209"/>
              <a:ext cx="3186" cy="283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1834">
              <a:off x="3496" y="6156"/>
              <a:ext cx="3123" cy="216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272" y="3059"/>
              <a:ext cx="1653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B0F0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cs typeface="Times New Roman" panose="02020603050405020304" pitchFamily="18" charset="0"/>
                </a:rPr>
                <a:t>道闸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80" y="6765"/>
              <a:ext cx="1608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2400" b="0" dirty="0">
                  <a:solidFill>
                    <a:srgbClr val="00B0F0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引导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56" y="5205"/>
              <a:ext cx="3522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anose="020B050302020402020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didas Unity" pitchFamily="2" charset="0"/>
                </a:rPr>
                <a:t>智能停车</a:t>
              </a:r>
              <a:endParaRPr lang="en-US" altLang="zh-CN" sz="2400" b="0" kern="0" dirty="0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idas Unity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didas Unity" pitchFamily="2" charset="0"/>
                </a:rPr>
                <a:t>管理</a:t>
              </a:r>
              <a:r>
                <a:rPr kumimoji="0" lang="zh-CN" altLang="en-US" sz="2400" b="0" i="0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didas Unity" pitchFamily="2" charset="0"/>
                </a:rPr>
                <a:t>系统</a:t>
              </a:r>
              <a:endParaRPr kumimoji="0" lang="en-US" altLang="zh-CN" sz="2400" b="0" i="0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didas Unity" pitchFamily="2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151938" y="1725662"/>
            <a:ext cx="4572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kern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牌照识别、自动道闸。</a:t>
            </a:r>
            <a:endParaRPr lang="en-US" altLang="zh-CN" sz="2000" kern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kern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方案成熟，应用较为普遍。</a:t>
            </a:r>
            <a:endParaRPr lang="en-US" altLang="zh-CN" sz="2000" kern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54997" y="3550920"/>
            <a:ext cx="2771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摄像头、服务器、网络</a:t>
            </a:r>
            <a:r>
              <a:rPr lang="zh-CN" altLang="en-US" sz="16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sz="1600" spc="1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16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单车位造价千元以上</a:t>
            </a:r>
            <a:r>
              <a:rPr lang="zh-CN" altLang="en-US" sz="1300" spc="1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300" spc="1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41662" y="3140710"/>
            <a:ext cx="3566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造价高</a:t>
            </a:r>
            <a:r>
              <a:rPr lang="zh-CN" altLang="en-US" sz="14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（甲方）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5974377" y="3519170"/>
            <a:ext cx="2157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54997" y="5079365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有线通讯网络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，增减设备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极其麻烦。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17862" y="4664075"/>
            <a:ext cx="2094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不灵活</a:t>
            </a:r>
            <a:r>
              <a:rPr lang="zh-CN" altLang="en-US" sz="14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（施工方）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5997760" y="5060315"/>
            <a:ext cx="2157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165887" y="3561080"/>
            <a:ext cx="2788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正向红绿灯反向查询机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大型车库体验不佳。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90652" y="3140710"/>
            <a:ext cx="2094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体验差</a:t>
            </a:r>
            <a:r>
              <a:rPr lang="zh-CN" altLang="en-US" sz="14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（用户）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1" b="7823"/>
          <a:stretch>
            <a:fillRect/>
          </a:stretch>
        </p:blipFill>
        <p:spPr>
          <a:xfrm>
            <a:off x="5154592" y="3119755"/>
            <a:ext cx="715645" cy="86296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92" y="4476115"/>
            <a:ext cx="666750" cy="86296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07" y="3119755"/>
            <a:ext cx="661035" cy="86296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183032" y="4664075"/>
            <a:ext cx="240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难平衡</a:t>
            </a:r>
            <a:r>
              <a:rPr lang="zh-CN" altLang="en-US" sz="1400" dirty="0">
                <a:solidFill>
                  <a:srgbClr val="2E4860"/>
                </a:solidFill>
                <a:latin typeface="微软雅黑" panose="020B0503020204020204" charset="-122"/>
                <a:ea typeface="微软雅黑" panose="020B0503020204020204" charset="-122"/>
              </a:rPr>
              <a:t>（设计方）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07" y="4476115"/>
            <a:ext cx="665480" cy="86296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165887" y="5083810"/>
            <a:ext cx="2788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独立桥架、控制箱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，增加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汽车库负担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9272567" y="3530600"/>
            <a:ext cx="2157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9272567" y="5060315"/>
            <a:ext cx="2157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03952" y="6264910"/>
            <a:ext cx="858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charset="-122"/>
                <a:cs typeface="Calibri" panose="020F050202020403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zh-CN" altLang="en-US" sz="2400" b="0" kern="0" dirty="0">
                <a:solidFill>
                  <a:srgbClr val="00B050"/>
                </a:solidFill>
                <a:latin typeface="Arial Rounded MT Bold" pitchFamily="34" charset="0"/>
              </a:rPr>
              <a:t>出入口尚可接受，车库内部问题较多，对未来更鲜有考量。</a:t>
            </a:r>
            <a:endParaRPr lang="zh-CN" altLang="en-US" sz="2400" b="0" kern="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1.2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传统车辆引导系统的架构及问题</a:t>
            </a:r>
          </a:p>
        </p:txBody>
      </p:sp>
      <p:pic>
        <p:nvPicPr>
          <p:cNvPr id="20" name="Picture 3" descr="C:\Users\Wangyuqi\Desktop\云端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74" y="1120140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angyuqi\Desktop\路由器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75" y="1120140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spect="1"/>
          </p:cNvSpPr>
          <p:nvPr/>
        </p:nvSpPr>
        <p:spPr>
          <a:xfrm>
            <a:off x="4858571" y="1288516"/>
            <a:ext cx="1723988" cy="2346088"/>
          </a:xfrm>
          <a:prstGeom prst="rect">
            <a:avLst/>
          </a:prstGeom>
          <a:noFill/>
          <a:ln w="31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6582559" y="1288516"/>
            <a:ext cx="3813039" cy="2346088"/>
          </a:xfrm>
          <a:prstGeom prst="rect">
            <a:avLst/>
          </a:prstGeom>
          <a:noFill/>
          <a:ln w="31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858571" y="3633859"/>
            <a:ext cx="5537028" cy="2995006"/>
          </a:xfrm>
          <a:prstGeom prst="rect">
            <a:avLst/>
          </a:prstGeom>
          <a:noFill/>
          <a:ln w="31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798048" y="4759594"/>
            <a:ext cx="0" cy="298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9380129" y="4753634"/>
            <a:ext cx="0" cy="298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Wangyuqi\Desktop\交换机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14" y="2278656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4871981" y="5538147"/>
            <a:ext cx="832193" cy="715970"/>
          </a:xfrm>
          <a:prstGeom prst="rect">
            <a:avLst/>
          </a:prstGeom>
          <a:ln>
            <a:noFill/>
          </a:ln>
        </p:spPr>
      </p:pic>
      <p:cxnSp>
        <p:nvCxnSpPr>
          <p:cNvPr id="24" name="直接箭头连接符 23"/>
          <p:cNvCxnSpPr/>
          <p:nvPr/>
        </p:nvCxnSpPr>
        <p:spPr>
          <a:xfrm>
            <a:off x="6262943" y="1716906"/>
            <a:ext cx="7457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605479" y="2073029"/>
            <a:ext cx="0" cy="487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C:\Users\Wangyuqi\Desktop\pc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71" y="2281636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8737172" y="3240485"/>
            <a:ext cx="1382022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本地服务器</a:t>
            </a:r>
          </a:p>
        </p:txBody>
      </p:sp>
      <p:sp>
        <p:nvSpPr>
          <p:cNvPr id="28" name="矩形 27"/>
          <p:cNvSpPr/>
          <p:nvPr/>
        </p:nvSpPr>
        <p:spPr>
          <a:xfrm>
            <a:off x="5000871" y="2044718"/>
            <a:ext cx="1382022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云端服务器</a:t>
            </a:r>
          </a:p>
        </p:txBody>
      </p:sp>
      <p:sp>
        <p:nvSpPr>
          <p:cNvPr id="29" name="矩形 28"/>
          <p:cNvSpPr/>
          <p:nvPr/>
        </p:nvSpPr>
        <p:spPr>
          <a:xfrm>
            <a:off x="7294803" y="2044718"/>
            <a:ext cx="1382022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路由器</a:t>
            </a:r>
          </a:p>
        </p:txBody>
      </p:sp>
      <p:sp>
        <p:nvSpPr>
          <p:cNvPr id="30" name="矩形 29"/>
          <p:cNvSpPr/>
          <p:nvPr/>
        </p:nvSpPr>
        <p:spPr>
          <a:xfrm>
            <a:off x="6041671" y="6201966"/>
            <a:ext cx="1540712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牌照识别摄像头</a:t>
            </a:r>
          </a:p>
        </p:txBody>
      </p:sp>
      <p:sp>
        <p:nvSpPr>
          <p:cNvPr id="31" name="矩形 30"/>
          <p:cNvSpPr>
            <a:spLocks noChangeAspect="1"/>
          </p:cNvSpPr>
          <p:nvPr/>
        </p:nvSpPr>
        <p:spPr>
          <a:xfrm>
            <a:off x="9354798" y="3709107"/>
            <a:ext cx="1075816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停车区域</a:t>
            </a:r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>
            <a:off x="9453142" y="1336943"/>
            <a:ext cx="940222" cy="2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弱电机房</a:t>
            </a:r>
          </a:p>
        </p:txBody>
      </p:sp>
      <p:sp>
        <p:nvSpPr>
          <p:cNvPr id="33" name="矩形 32"/>
          <p:cNvSpPr>
            <a:spLocks noChangeAspect="1"/>
          </p:cNvSpPr>
          <p:nvPr/>
        </p:nvSpPr>
        <p:spPr>
          <a:xfrm>
            <a:off x="4858571" y="3259856"/>
            <a:ext cx="935007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室外</a:t>
            </a:r>
          </a:p>
        </p:txBody>
      </p:sp>
      <p:cxnSp>
        <p:nvCxnSpPr>
          <p:cNvPr id="34" name="直接箭头连接符 33"/>
          <p:cNvCxnSpPr>
            <a:cxnSpLocks noChangeAspect="1"/>
          </p:cNvCxnSpPr>
          <p:nvPr/>
        </p:nvCxnSpPr>
        <p:spPr>
          <a:xfrm>
            <a:off x="8202244" y="2875422"/>
            <a:ext cx="6198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>
            <a:spLocks noChangeAspect="1"/>
          </p:cNvSpPr>
          <p:nvPr/>
        </p:nvSpPr>
        <p:spPr>
          <a:xfrm>
            <a:off x="7615164" y="3172688"/>
            <a:ext cx="1246427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核心交换机</a:t>
            </a:r>
          </a:p>
        </p:txBody>
      </p:sp>
      <p:cxnSp>
        <p:nvCxnSpPr>
          <p:cNvPr id="36" name="直接连接符 35"/>
          <p:cNvCxnSpPr>
            <a:cxnSpLocks noChangeAspect="1"/>
          </p:cNvCxnSpPr>
          <p:nvPr/>
        </p:nvCxnSpPr>
        <p:spPr>
          <a:xfrm>
            <a:off x="7605479" y="3247191"/>
            <a:ext cx="0" cy="63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cxnSpLocks noChangeAspect="1"/>
          </p:cNvCxnSpPr>
          <p:nvPr/>
        </p:nvCxnSpPr>
        <p:spPr>
          <a:xfrm flipH="1">
            <a:off x="5828594" y="3878228"/>
            <a:ext cx="1776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828594" y="3878228"/>
            <a:ext cx="0" cy="274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7615164" y="3872268"/>
            <a:ext cx="1770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9386089" y="3884188"/>
            <a:ext cx="0" cy="274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838848" y="3963161"/>
            <a:ext cx="1382022" cy="5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82059" y="5424158"/>
            <a:ext cx="1382022" cy="5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3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5592421" y="5538147"/>
            <a:ext cx="832193" cy="715970"/>
          </a:xfrm>
          <a:prstGeom prst="rect">
            <a:avLst/>
          </a:prstGeom>
          <a:ln>
            <a:noFill/>
          </a:ln>
        </p:spPr>
      </p:pic>
      <p:pic>
        <p:nvPicPr>
          <p:cNvPr id="44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6312860" y="5538147"/>
            <a:ext cx="832193" cy="715970"/>
          </a:xfrm>
          <a:prstGeom prst="rect">
            <a:avLst/>
          </a:prstGeom>
          <a:ln>
            <a:noFill/>
          </a:ln>
        </p:spPr>
      </p:pic>
      <p:cxnSp>
        <p:nvCxnSpPr>
          <p:cNvPr id="45" name="直接箭头连接符 44"/>
          <p:cNvCxnSpPr/>
          <p:nvPr/>
        </p:nvCxnSpPr>
        <p:spPr>
          <a:xfrm>
            <a:off x="6715919" y="5046429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8007048" y="5538147"/>
            <a:ext cx="832193" cy="715970"/>
          </a:xfrm>
          <a:prstGeom prst="rect">
            <a:avLst/>
          </a:prstGeom>
          <a:ln>
            <a:noFill/>
          </a:ln>
        </p:spPr>
      </p:pic>
      <p:pic>
        <p:nvPicPr>
          <p:cNvPr id="47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8726742" y="5538147"/>
            <a:ext cx="832193" cy="715970"/>
          </a:xfrm>
          <a:prstGeom prst="rect">
            <a:avLst/>
          </a:prstGeom>
          <a:ln>
            <a:noFill/>
          </a:ln>
        </p:spPr>
      </p:pic>
      <p:pic>
        <p:nvPicPr>
          <p:cNvPr id="48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5929"/>
          <a:stretch>
            <a:fillRect/>
          </a:stretch>
        </p:blipFill>
        <p:spPr bwMode="auto">
          <a:xfrm>
            <a:off x="9447181" y="5538147"/>
            <a:ext cx="832193" cy="715970"/>
          </a:xfrm>
          <a:prstGeom prst="rect">
            <a:avLst/>
          </a:prstGeom>
          <a:ln>
            <a:noFill/>
          </a:ln>
        </p:spPr>
      </p:pic>
      <p:cxnSp>
        <p:nvCxnSpPr>
          <p:cNvPr id="49" name="直接连接符 48"/>
          <p:cNvCxnSpPr>
            <a:cxnSpLocks noChangeAspect="1"/>
          </p:cNvCxnSpPr>
          <p:nvPr/>
        </p:nvCxnSpPr>
        <p:spPr>
          <a:xfrm flipH="1">
            <a:off x="5267590" y="5056115"/>
            <a:ext cx="1449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cxnSpLocks noChangeAspect="1"/>
          </p:cNvCxnSpPr>
          <p:nvPr/>
        </p:nvCxnSpPr>
        <p:spPr>
          <a:xfrm flipH="1">
            <a:off x="8418302" y="5050155"/>
            <a:ext cx="1434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525328" y="4254269"/>
            <a:ext cx="3055349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以上均为通讯设备、设施及配套的安装支架、电源。占系统总投资的</a:t>
            </a:r>
            <a:r>
              <a:rPr lang="en-US" altLang="zh-CN" sz="2000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  <a:r>
              <a:rPr lang="zh-CN" altLang="en-US" sz="2000" kern="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以上。</a:t>
            </a:r>
          </a:p>
        </p:txBody>
      </p:sp>
      <p:pic>
        <p:nvPicPr>
          <p:cNvPr id="52" name="Picture 4" descr="C:\Users\Wangyuqi\Desktop\交换机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83" y="3828311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Wangyuqi\Desktop\交换机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19" y="3828311"/>
            <a:ext cx="1193530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箭头连接符 53"/>
          <p:cNvCxnSpPr/>
          <p:nvPr/>
        </p:nvCxnSpPr>
        <p:spPr>
          <a:xfrm>
            <a:off x="8412341" y="5045684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9143211" y="5056115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9848750" y="5040469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6008145" y="5052390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264610" y="5059095"/>
            <a:ext cx="3725" cy="32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65"/>
          <p:cNvCxnSpPr/>
          <p:nvPr/>
        </p:nvCxnSpPr>
        <p:spPr>
          <a:xfrm>
            <a:off x="1382283" y="5424158"/>
            <a:ext cx="9291955" cy="0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57"/>
          <p:cNvSpPr txBox="1"/>
          <p:nvPr/>
        </p:nvSpPr>
        <p:spPr>
          <a:xfrm>
            <a:off x="1610349" y="5494190"/>
            <a:ext cx="2831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charset="-122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200" b="0" kern="0" dirty="0">
                <a:solidFill>
                  <a:srgbClr val="009900"/>
                </a:solidFill>
                <a:latin typeface="微软雅黑" panose="020B0503020204020204" charset="-122"/>
                <a:cs typeface="+mn-cs"/>
              </a:rPr>
              <a:t>有线网络，速度虽快，</a:t>
            </a:r>
            <a:endParaRPr lang="en-US" altLang="zh-CN" sz="2200" b="0" kern="0" dirty="0">
              <a:solidFill>
                <a:srgbClr val="009900"/>
              </a:solidFill>
              <a:latin typeface="微软雅黑" panose="020B0503020204020204" charset="-122"/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sz="2200" b="0" kern="0" dirty="0">
                <a:solidFill>
                  <a:srgbClr val="009900"/>
                </a:solidFill>
                <a:latin typeface="微软雅黑" panose="020B0503020204020204" charset="-122"/>
                <a:cs typeface="+mn-cs"/>
              </a:rPr>
              <a:t>设施过多，臃肿复杂。</a:t>
            </a:r>
          </a:p>
        </p:txBody>
      </p:sp>
      <p:sp>
        <p:nvSpPr>
          <p:cNvPr id="62" name="矩形 61"/>
          <p:cNvSpPr>
            <a:spLocks noChangeAspect="1"/>
          </p:cNvSpPr>
          <p:nvPr/>
        </p:nvSpPr>
        <p:spPr>
          <a:xfrm>
            <a:off x="6051194" y="4559964"/>
            <a:ext cx="1246427" cy="30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节点管理器</a:t>
            </a:r>
          </a:p>
        </p:txBody>
      </p:sp>
      <p:sp>
        <p:nvSpPr>
          <p:cNvPr id="65" name="矩形 64"/>
          <p:cNvSpPr/>
          <p:nvPr/>
        </p:nvSpPr>
        <p:spPr>
          <a:xfrm>
            <a:off x="1525328" y="1972359"/>
            <a:ext cx="3055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644A7B"/>
                </a:solidFill>
                <a:latin typeface="微软雅黑" panose="020B0503020204020204" charset="-122"/>
                <a:ea typeface="微软雅黑" panose="020B0503020204020204" charset="-122"/>
              </a:rPr>
              <a:t>地下停车的管理和服务尚处在</a:t>
            </a:r>
            <a:r>
              <a:rPr lang="zh-CN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“局域网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本地服务器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分区</a:t>
            </a:r>
            <a:r>
              <a:rPr lang="zh-CN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控制器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末端设备”</a:t>
            </a:r>
            <a:r>
              <a:rPr lang="zh-CN" altLang="zh-CN" sz="2000" dirty="0">
                <a:solidFill>
                  <a:srgbClr val="644A7B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000" dirty="0">
                <a:solidFill>
                  <a:srgbClr val="644A7B"/>
                </a:solidFill>
                <a:latin typeface="微软雅黑" panose="020B0503020204020204" charset="-122"/>
                <a:ea typeface="微软雅黑" panose="020B0503020204020204" charset="-122"/>
              </a:rPr>
              <a:t>初代网络</a:t>
            </a:r>
            <a:r>
              <a:rPr lang="zh-CN" altLang="zh-CN" sz="2000" dirty="0">
                <a:solidFill>
                  <a:srgbClr val="644A7B"/>
                </a:solidFill>
                <a:latin typeface="微软雅黑" panose="020B0503020204020204" charset="-122"/>
                <a:ea typeface="微软雅黑" panose="020B0503020204020204" charset="-122"/>
              </a:rPr>
              <a:t>架构中。</a:t>
            </a:r>
            <a:endParaRPr lang="zh-CN" altLang="en-US" sz="2000" dirty="0">
              <a:solidFill>
                <a:srgbClr val="644A7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4236435" y="2282587"/>
            <a:ext cx="5045950" cy="634240"/>
          </a:xfrm>
          <a:prstGeom prst="rect">
            <a:avLst/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智能停车系统的现状及痛点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089697" y="2296419"/>
            <a:ext cx="926259" cy="6342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</a:t>
            </a:r>
          </a:p>
        </p:txBody>
      </p:sp>
      <p:sp>
        <p:nvSpPr>
          <p:cNvPr id="6" name="矩形 5"/>
          <p:cNvSpPr/>
          <p:nvPr/>
        </p:nvSpPr>
        <p:spPr>
          <a:xfrm>
            <a:off x="4236435" y="3146683"/>
            <a:ext cx="5045950" cy="634240"/>
          </a:xfrm>
          <a:prstGeom prst="rect">
            <a:avLst/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智能停车系统</a:t>
            </a:r>
            <a:r>
              <a:rPr lang="en-US" altLang="zh-CN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5G</a:t>
            </a:r>
            <a:r>
              <a:rPr lang="zh-CN" altLang="en-US" sz="2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解决方案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89697" y="3160515"/>
            <a:ext cx="926259" cy="634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</a:p>
        </p:txBody>
      </p:sp>
      <p:sp>
        <p:nvSpPr>
          <p:cNvPr id="13" name="矩形 12"/>
          <p:cNvSpPr/>
          <p:nvPr/>
        </p:nvSpPr>
        <p:spPr>
          <a:xfrm>
            <a:off x="4236435" y="4010779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铁塔智慧停车系统功能介绍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089697" y="4024611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</a:t>
            </a:r>
          </a:p>
        </p:txBody>
      </p:sp>
      <p:sp>
        <p:nvSpPr>
          <p:cNvPr id="15" name="矩形 14"/>
          <p:cNvSpPr/>
          <p:nvPr/>
        </p:nvSpPr>
        <p:spPr>
          <a:xfrm>
            <a:off x="4236435" y="4874875"/>
            <a:ext cx="5045950" cy="63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铁塔智慧停车系统运营模式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089697" y="4888707"/>
            <a:ext cx="926259" cy="63424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B6E5D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3480" tIns="41735" rIns="83480" bIns="4173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2.1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5G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版车辆引导系统的解决方案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3573" y="1276068"/>
            <a:ext cx="697950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20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技术的发展，为兼顾通讯速度与系统轻量化提供了可能。</a:t>
            </a:r>
            <a:endParaRPr lang="en-US" altLang="zh-CN" sz="2000" dirty="0">
              <a:solidFill>
                <a:srgbClr val="604A7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我们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研发了一款利用</a:t>
            </a:r>
            <a:r>
              <a:rPr lang="en-US" altLang="zh-CN" sz="19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19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室分系统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通讯的车辆引导装置，</a:t>
            </a:r>
            <a:endParaRPr lang="en-US" altLang="zh-CN" sz="1900" dirty="0">
              <a:solidFill>
                <a:srgbClr val="604A7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我们将</a:t>
            </a:r>
            <a:r>
              <a:rPr lang="en-US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模块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、蓝牙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模块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2.4G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模块等</a:t>
            </a:r>
            <a:r>
              <a:rPr lang="zh-CN" altLang="zh-CN" sz="1900" b="1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通讯组件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；摄像头、红绿灯、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物联网卡、</a:t>
            </a:r>
            <a:r>
              <a:rPr lang="en-US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SD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卡等</a:t>
            </a:r>
            <a:r>
              <a:rPr lang="zh-CN" altLang="zh-CN" sz="1900" b="1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硬件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；物体识别、牌照识别、动态侦测等</a:t>
            </a:r>
            <a:r>
              <a:rPr lang="zh-CN" altLang="zh-CN" sz="1900" b="1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算法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全部集成到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车辆引导摄像头内。</a:t>
            </a:r>
            <a:endParaRPr lang="en-US" altLang="zh-CN" sz="1900" dirty="0">
              <a:solidFill>
                <a:srgbClr val="604A7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 2" descr="C:\Users\Wangyuqi\Desktop\未命名154218529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/>
          <a:stretch>
            <a:fillRect/>
          </a:stretch>
        </p:blipFill>
        <p:spPr bwMode="auto">
          <a:xfrm>
            <a:off x="9005878" y="1506071"/>
            <a:ext cx="2132488" cy="178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873573" y="5361959"/>
            <a:ext cx="10041947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5G</a:t>
            </a:r>
            <a:r>
              <a:rPr lang="zh-CN" altLang="en-US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车辆引导装置可单体运行，也可组成系统。</a:t>
            </a:r>
            <a:endParaRPr lang="en-US" altLang="zh-CN" sz="1900" dirty="0">
              <a:solidFill>
                <a:srgbClr val="604A7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车位分时租赁、共享汽车入库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、充电桩管理</a:t>
            </a:r>
            <a:r>
              <a:rPr lang="zh-CN" altLang="zh-CN" sz="1900" dirty="0">
                <a:solidFill>
                  <a:srgbClr val="604A7B"/>
                </a:solidFill>
                <a:latin typeface="微软雅黑" panose="020B0503020204020204" charset="-122"/>
                <a:ea typeface="微软雅黑" panose="020B0503020204020204" charset="-122"/>
              </a:rPr>
              <a:t>等新兴场景有极高的适应性。</a:t>
            </a:r>
            <a:endParaRPr lang="zh-CN" altLang="en-US" sz="1900" dirty="0">
              <a:solidFill>
                <a:srgbClr val="604A7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3573" y="3896095"/>
            <a:ext cx="10226506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我们</a:t>
            </a:r>
            <a:r>
              <a:rPr lang="zh-CN" altLang="zh-CN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如同制造手机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一样</a:t>
            </a:r>
            <a:r>
              <a:rPr lang="zh-CN" altLang="zh-CN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，追求极致性能和极简架构。</a:t>
            </a:r>
            <a:r>
              <a:rPr lang="zh-CN" altLang="en-US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消灭了近</a:t>
            </a:r>
            <a:r>
              <a:rPr lang="en-US" altLang="zh-CN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90%</a:t>
            </a:r>
            <a:r>
              <a:rPr lang="zh-CN" altLang="en-US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的辅助设施，令系统</a:t>
            </a:r>
            <a:r>
              <a:rPr lang="zh-CN" altLang="zh-CN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成本下降</a:t>
            </a:r>
            <a:r>
              <a:rPr lang="en-US" altLang="zh-CN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30%</a:t>
            </a:r>
            <a:r>
              <a:rPr lang="zh-CN" altLang="en-US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以上。同时，</a:t>
            </a:r>
            <a:r>
              <a:rPr lang="en-US" altLang="zh-CN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5G</a:t>
            </a:r>
            <a:r>
              <a:rPr lang="zh-CN" altLang="en-US" sz="2100" spc="-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的高速率和低时也延确保了用户体验。</a:t>
            </a:r>
            <a:endParaRPr lang="zh-CN" altLang="zh-CN" sz="2100" spc="-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angyuqi\Desktop\5a26789a946b273afd31b2220410a9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10706" r="17885" b="25062"/>
          <a:stretch>
            <a:fillRect/>
          </a:stretch>
        </p:blipFill>
        <p:spPr bwMode="auto">
          <a:xfrm>
            <a:off x="963650" y="1437713"/>
            <a:ext cx="3401060" cy="4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Wangyuqi\Desktop\GOS系统培训资料20190214\5海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04" y="1437714"/>
            <a:ext cx="3401060" cy="4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Wangyuqi\Desktop\GOS系统培训资料20190214\6海康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22084" b="50000"/>
          <a:stretch>
            <a:fillRect/>
          </a:stretch>
        </p:blipFill>
        <p:spPr bwMode="auto">
          <a:xfrm>
            <a:off x="7827290" y="1444699"/>
            <a:ext cx="3401060" cy="4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2.2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传统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停车系统现场照片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616075" y="6248400"/>
            <a:ext cx="8888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kern="0" dirty="0">
                <a:solidFill>
                  <a:srgbClr val="00B050"/>
                </a:solidFill>
                <a:latin typeface="Arial Rounded MT Bold" pitchFamily="34" charset="0"/>
                <a:ea typeface="微软雅黑" panose="020B0503020204020204" charset="-122"/>
                <a:cs typeface="Calibri" panose="020F0502020204030204" pitchFamily="34" charset="0"/>
              </a:rPr>
              <a:t>安装位置与照明桥架位置重叠，线路复杂</a:t>
            </a:r>
            <a:endParaRPr lang="en-US" altLang="zh-CN" sz="2400" kern="0" dirty="0">
              <a:solidFill>
                <a:srgbClr val="00B050"/>
              </a:solidFill>
              <a:latin typeface="Arial Rounded MT Bold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101" y="1410822"/>
            <a:ext cx="10363799" cy="4590566"/>
            <a:chOff x="853550" y="1410822"/>
            <a:chExt cx="10363799" cy="4590566"/>
          </a:xfrm>
        </p:grpSpPr>
        <p:pic>
          <p:nvPicPr>
            <p:cNvPr id="10" name="Picture 3" descr="C:\Users\Wangyuqi\Desktop\产品线\93656b593e63e580909b3bb4133f34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" t="13869" r="40757"/>
            <a:stretch>
              <a:fillRect/>
            </a:stretch>
          </p:blipFill>
          <p:spPr bwMode="auto">
            <a:xfrm rot="5400000">
              <a:off x="6341164" y="1125203"/>
              <a:ext cx="4590565" cy="516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Wangyuqi\Desktop\产品线\92bacae4d90d7d3d387e58457f2772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8" t="2523" r="1890" b="15762"/>
            <a:stretch>
              <a:fillRect/>
            </a:stretch>
          </p:blipFill>
          <p:spPr bwMode="auto">
            <a:xfrm>
              <a:off x="853550" y="1410822"/>
              <a:ext cx="5161805" cy="459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2.3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铁塔智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慧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停车系统现场照片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2675" y="6224905"/>
            <a:ext cx="986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charset="-122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CN" altLang="en-US" sz="2400" b="0" kern="0" dirty="0">
                <a:solidFill>
                  <a:srgbClr val="00B050"/>
                </a:solidFill>
                <a:latin typeface="Arial Rounded MT Bold" pitchFamily="34" charset="0"/>
              </a:rPr>
              <a:t>简洁美观，避免重复建设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0"/>
          <p:cNvSpPr txBox="1">
            <a:spLocks noChangeArrowheads="1"/>
          </p:cNvSpPr>
          <p:nvPr/>
        </p:nvSpPr>
        <p:spPr bwMode="auto">
          <a:xfrm>
            <a:off x="291306" y="169861"/>
            <a:ext cx="7920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传统系统与铁塔停车系统的比较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03311"/>
              </p:ext>
            </p:extLst>
          </p:nvPr>
        </p:nvGraphicFramePr>
        <p:xfrm>
          <a:off x="1043305" y="1559858"/>
          <a:ext cx="10095230" cy="4242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732">
                <a:tc>
                  <a:txBody>
                    <a:bodyPr/>
                    <a:lstStyle/>
                    <a:p>
                      <a:pPr marL="0" algn="ctr" defTabSz="876300" rtl="0" eaLnBrk="1" fontAlgn="ctr" latinLnBrk="0" hangingPunct="1"/>
                      <a:r>
                        <a:rPr lang="zh-CN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类型</a:t>
                      </a:r>
                    </a:p>
                  </a:txBody>
                  <a:tcPr marL="9525" marR="9525" marT="9525" marB="0" anchor="ctr">
                    <a:solidFill>
                      <a:srgbClr val="792929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6300" rtl="0" eaLnBrk="1" fontAlgn="ctr" latinLnBrk="0" hangingPunct="1"/>
                      <a:r>
                        <a:rPr lang="zh-CN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传统智慧停车系统</a:t>
                      </a:r>
                    </a:p>
                  </a:txBody>
                  <a:tcPr marL="9525" marR="9525" marT="9525" marB="0" anchor="ctr">
                    <a:solidFill>
                      <a:srgbClr val="792929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6300" rtl="0" eaLnBrk="1" fontAlgn="ctr" latinLnBrk="0" hangingPunct="1"/>
                      <a:r>
                        <a:rPr lang="zh-CN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铁塔智慧停车系统</a:t>
                      </a:r>
                    </a:p>
                  </a:txBody>
                  <a:tcPr marL="9525" marR="9525" marT="9525" marB="0" anchor="ctr">
                    <a:solidFill>
                      <a:srgbClr val="792929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设备</a:t>
                      </a:r>
                      <a:endParaRPr lang="zh-CN" altLang="en-US" sz="2000" b="0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材料</a:t>
                      </a:r>
                      <a:endParaRPr lang="zh-CN" altLang="en-US" sz="2000" b="0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摄像头</a:t>
                      </a:r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、路由器、交换机、 服务器</a:t>
                      </a:r>
                      <a:endParaRPr lang="en-US" altLang="zh-CN" sz="200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硬盘录像机、引导管理器、寻车机</a:t>
                      </a:r>
                      <a:endParaRPr lang="zh-CN" alt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网线、光纤、金属桥架、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电源线</a:t>
                      </a:r>
                      <a:endParaRPr lang="zh-CN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摄像头、电源线</a:t>
                      </a:r>
                      <a:endParaRPr lang="zh-CN" alt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安装</a:t>
                      </a:r>
                      <a:endParaRPr lang="zh-CN" altLang="en-US" sz="2000" b="0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需铺设专用桥架    </a:t>
                      </a:r>
                      <a:endParaRPr lang="en-US" altLang="zh-CN" sz="200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rtl="0" fontAlgn="ctr"/>
                      <a:r>
                        <a:rPr lang="zh-CN" altLang="en-US" sz="2000" u="none" strike="noStrike" baseline="0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周期长、费用高</a:t>
                      </a:r>
                      <a:endParaRPr lang="zh-CN" alt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通讯利用室分模块</a:t>
                      </a:r>
                      <a:endParaRPr lang="en-US" altLang="zh-CN" sz="200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安装利用照明桥架        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维保</a:t>
                      </a:r>
                      <a:endParaRPr lang="zh-CN" altLang="en-US" sz="2000" b="0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复杂，系统性强、故障点多</a:t>
                      </a:r>
                      <a:endParaRPr lang="zh-CN" alt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仅关注单体设备即可</a:t>
                      </a:r>
                      <a:endParaRPr lang="zh-CN" alt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1385</Words>
  <Application>Microsoft Office PowerPoint</Application>
  <PresentationFormat>宽屏</PresentationFormat>
  <Paragraphs>168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Adidas Unity</vt:lpstr>
      <vt:lpstr>等线</vt:lpstr>
      <vt:lpstr>等线 Light</vt:lpstr>
      <vt:lpstr>华文细黑</vt:lpstr>
      <vt:lpstr>华文中宋</vt:lpstr>
      <vt:lpstr>宋体</vt:lpstr>
      <vt:lpstr>微软雅黑</vt:lpstr>
      <vt:lpstr>Arial</vt:lpstr>
      <vt:lpstr>Arial Rounded MT Bold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Wangyuqi</dc:creator>
  <cp:lastModifiedBy>86186</cp:lastModifiedBy>
  <cp:revision>430</cp:revision>
  <dcterms:created xsi:type="dcterms:W3CDTF">2019-07-17T07:29:00Z</dcterms:created>
  <dcterms:modified xsi:type="dcterms:W3CDTF">2020-03-09T01:22:51Z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