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67" r:id="rId2"/>
    <p:sldId id="773" r:id="rId3"/>
    <p:sldId id="757" r:id="rId4"/>
    <p:sldId id="768" r:id="rId5"/>
    <p:sldId id="817" r:id="rId6"/>
    <p:sldId id="826" r:id="rId7"/>
    <p:sldId id="827" r:id="rId8"/>
    <p:sldId id="828" r:id="rId9"/>
    <p:sldId id="829" r:id="rId10"/>
    <p:sldId id="830" r:id="rId11"/>
    <p:sldId id="815" r:id="rId12"/>
    <p:sldId id="816" r:id="rId13"/>
    <p:sldId id="819" r:id="rId14"/>
    <p:sldId id="776" r:id="rId15"/>
    <p:sldId id="820" r:id="rId16"/>
    <p:sldId id="831" r:id="rId17"/>
    <p:sldId id="822" r:id="rId18"/>
    <p:sldId id="832" r:id="rId19"/>
    <p:sldId id="833" r:id="rId20"/>
    <p:sldId id="790" r:id="rId21"/>
    <p:sldId id="834" r:id="rId22"/>
    <p:sldId id="835" r:id="rId23"/>
    <p:sldId id="836" r:id="rId24"/>
    <p:sldId id="837" r:id="rId25"/>
    <p:sldId id="838" r:id="rId26"/>
    <p:sldId id="839" r:id="rId27"/>
    <p:sldId id="840" r:id="rId2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99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499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499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499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499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499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499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499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4991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3" autoAdjust="0"/>
    <p:restoredTop sz="94676"/>
  </p:normalViewPr>
  <p:slideViewPr>
    <p:cSldViewPr snapToGrid="0" snapToObjects="1">
      <p:cViewPr varScale="1">
        <p:scale>
          <a:sx n="84" d="100"/>
          <a:sy n="84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61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5053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微软雅黑" panose="020B0503020204020204" charset="-122"/>
        <a:ea typeface="微软雅黑" panose="020B0503020204020204" charset="-122"/>
        <a:cs typeface="微软雅黑" panose="020B0503020204020204" charset="-122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zhanjiebg.png" descr="zhanjie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680200" cy="9144001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4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请输入主标题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53121" y="209504"/>
            <a:ext cx="2838383" cy="62239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"/>
              </a:defRPr>
            </a:lvl1pPr>
          </a:lstStyle>
          <a:p>
            <a:r>
              <a:rPr dirty="0"/>
              <a:t>请输入主标题</a:t>
            </a:r>
          </a:p>
        </p:txBody>
      </p:sp>
      <p:pic>
        <p:nvPicPr>
          <p:cNvPr id="50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34" y="3844"/>
            <a:ext cx="230562" cy="922245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5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jpe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1684000" cy="65722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" name="Shape 21"/>
          <p:cNvSpPr/>
          <p:nvPr userDrawn="1"/>
        </p:nvSpPr>
        <p:spPr>
          <a:xfrm>
            <a:off x="3" y="3"/>
            <a:ext cx="11684000" cy="6572251"/>
          </a:xfrm>
          <a:prstGeom prst="rect">
            <a:avLst/>
          </a:prstGeom>
          <a:solidFill>
            <a:srgbClr val="E7E6E6">
              <a:alpha val="19999"/>
            </a:srgbClr>
          </a:solidFill>
          <a:ln w="12700">
            <a:miter lim="400000"/>
          </a:ln>
        </p:spPr>
        <p:txBody>
          <a:bodyPr lIns="81276" tIns="81276" rIns="81276" bIns="81276" anchor="ctr"/>
          <a:lstStyle/>
          <a:p>
            <a:pPr algn="ctr">
              <a:def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sz="569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658913" y="1938728"/>
            <a:ext cx="14597087" cy="3717560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265"/>
          </a:p>
        </p:txBody>
      </p:sp>
      <p:sp>
        <p:nvSpPr>
          <p:cNvPr id="16" name="矩形 15"/>
          <p:cNvSpPr/>
          <p:nvPr userDrawn="1"/>
        </p:nvSpPr>
        <p:spPr>
          <a:xfrm>
            <a:off x="2" y="1938728"/>
            <a:ext cx="819461" cy="3717560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265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mbined Shape.png" descr="Combined Shap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7"/>
            <a:ext cx="16256001" cy="2971801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668866" y="347133"/>
            <a:ext cx="14003869" cy="1524001"/>
          </a:xfrm>
          <a:prstGeom prst="rect">
            <a:avLst/>
          </a:prstGeom>
          <a:ln w="3175">
            <a:miter lim="400000"/>
          </a:ln>
        </p:spPr>
        <p:txBody>
          <a:bodyPr lIns="33866" tIns="33866" rIns="33866" bIns="33866" anchor="ctr">
            <a:normAutofit/>
          </a:bodyPr>
          <a:lstStyle/>
          <a:p>
            <a:r>
              <a:rPr dirty="0"/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905933" y="3869266"/>
            <a:ext cx="14003868" cy="6138334"/>
          </a:xfrm>
          <a:prstGeom prst="rect">
            <a:avLst/>
          </a:prstGeom>
          <a:ln w="3175">
            <a:miter lim="400000"/>
          </a:ln>
        </p:spPr>
        <p:txBody>
          <a:bodyPr lIns="33866" tIns="33866" rIns="33866" bIns="33866" anchor="ctr">
            <a:normAutofit/>
          </a:bodyPr>
          <a:lstStyle/>
          <a:p>
            <a:r>
              <a:rPr dirty="0"/>
              <a:t>正文级别 1</a:t>
            </a:r>
          </a:p>
          <a:p>
            <a:pPr lvl="1"/>
            <a:r>
              <a:rPr dirty="0"/>
              <a:t>正文级别 2</a:t>
            </a:r>
          </a:p>
          <a:p>
            <a:pPr lvl="2"/>
            <a:r>
              <a:rPr dirty="0"/>
              <a:t>正文级别 3</a:t>
            </a:r>
          </a:p>
          <a:p>
            <a:pPr lvl="3"/>
            <a:r>
              <a:rPr dirty="0"/>
              <a:t>正文级别 4</a:t>
            </a:r>
          </a:p>
          <a:p>
            <a:pPr lvl="4"/>
            <a:r>
              <a:rPr dirty="0"/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7949308" y="8720666"/>
            <a:ext cx="348919" cy="31461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5499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0" i="0" u="none" strike="noStrike" cap="none" spc="0" baseline="0">
          <a:ln>
            <a:noFill/>
          </a:ln>
          <a:solidFill>
            <a:srgbClr val="E0453F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Helvetica"/>
        </a:defRPr>
      </a:lvl1pPr>
      <a:lvl2pPr marL="0" marR="0" indent="228600" algn="l" defTabSz="5499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0" i="0" u="none" strike="noStrike" cap="none" spc="0" baseline="0">
          <a:ln>
            <a:noFill/>
          </a:ln>
          <a:solidFill>
            <a:srgbClr val="E0453F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457200" algn="l" defTabSz="5499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0" i="0" u="none" strike="noStrike" cap="none" spc="0" baseline="0">
          <a:ln>
            <a:noFill/>
          </a:ln>
          <a:solidFill>
            <a:srgbClr val="E0453F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685800" algn="l" defTabSz="5499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0" i="0" u="none" strike="noStrike" cap="none" spc="0" baseline="0">
          <a:ln>
            <a:noFill/>
          </a:ln>
          <a:solidFill>
            <a:srgbClr val="E0453F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914400" algn="l" defTabSz="5499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0" i="0" u="none" strike="noStrike" cap="none" spc="0" baseline="0">
          <a:ln>
            <a:noFill/>
          </a:ln>
          <a:solidFill>
            <a:srgbClr val="E0453F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1143000" algn="l" defTabSz="5499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0" i="0" u="none" strike="noStrike" cap="none" spc="0" baseline="0">
          <a:ln>
            <a:noFill/>
          </a:ln>
          <a:solidFill>
            <a:srgbClr val="E0453F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1371600" algn="l" defTabSz="5499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0" i="0" u="none" strike="noStrike" cap="none" spc="0" baseline="0">
          <a:ln>
            <a:noFill/>
          </a:ln>
          <a:solidFill>
            <a:srgbClr val="E0453F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1600200" algn="l" defTabSz="5499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0" i="0" u="none" strike="noStrike" cap="none" spc="0" baseline="0">
          <a:ln>
            <a:noFill/>
          </a:ln>
          <a:solidFill>
            <a:srgbClr val="E0453F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1828800" algn="l" defTabSz="54991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0" i="0" u="none" strike="noStrike" cap="none" spc="0" baseline="0">
          <a:ln>
            <a:noFill/>
          </a:ln>
          <a:solidFill>
            <a:srgbClr val="E0453F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415290" marR="0" indent="-415290" algn="l" defTabSz="549910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Helvetica Light"/>
        </a:defRPr>
      </a:lvl1pPr>
      <a:lvl2pPr marL="1050290" marR="0" indent="-415290" algn="l" defTabSz="549910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Helvetica Light"/>
        </a:defRPr>
      </a:lvl2pPr>
      <a:lvl3pPr marL="1685290" marR="0" indent="-415290" algn="l" defTabSz="549910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Helvetica Light"/>
        </a:defRPr>
      </a:lvl3pPr>
      <a:lvl4pPr marL="2320290" marR="0" indent="-415290" algn="l" defTabSz="549910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Helvetica Light"/>
        </a:defRPr>
      </a:lvl4pPr>
      <a:lvl5pPr marL="2955290" marR="0" indent="-415290" algn="l" defTabSz="549910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Helvetica Light"/>
        </a:defRPr>
      </a:lvl5pPr>
      <a:lvl6pPr marL="3590290" marR="0" indent="-415290" algn="l" defTabSz="549910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225290" marR="0" indent="-415290" algn="l" defTabSz="549910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4860290" marR="0" indent="-415290" algn="l" defTabSz="549910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495290" marR="0" indent="-415290" algn="l" defTabSz="549910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99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499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499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499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499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499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499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499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499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76557" y="3075454"/>
            <a:ext cx="7571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督查督办操作手册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8" name="这里是主标题"/>
          <p:cNvSpPr txBox="1"/>
          <p:nvPr/>
        </p:nvSpPr>
        <p:spPr>
          <a:xfrm>
            <a:off x="8526308" y="1161185"/>
            <a:ext cx="396369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催办记录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/>
          <p:cNvSpPr txBox="1"/>
          <p:nvPr/>
        </p:nvSpPr>
        <p:spPr>
          <a:xfrm>
            <a:off x="8526308" y="2051168"/>
            <a:ext cx="6260455" cy="99172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查看所有催办提醒记录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负责人可以查看所有发出的催办提醒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被催人员，只能与自己相关的提醒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集团彩云是浙江移动面向集团客户推出的移动信息化应…"/>
          <p:cNvSpPr txBox="1"/>
          <p:nvPr/>
        </p:nvSpPr>
        <p:spPr>
          <a:xfrm>
            <a:off x="8526308" y="3798163"/>
            <a:ext cx="6260455" cy="683947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被催人员操作：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签收：将催办签收代表被催办人员对任务已关注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5" y="1161185"/>
            <a:ext cx="7200000" cy="39171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5" y="5408284"/>
            <a:ext cx="6743700" cy="3149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05547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5" name="这里是主标题">
            <a:extLst>
              <a:ext uri="{FF2B5EF4-FFF2-40B4-BE49-F238E27FC236}">
                <a16:creationId xmlns="" xmlns:a16="http://schemas.microsoft.com/office/drawing/2014/main" id="{D102148F-E35D-4F1E-8D29-B747DD6B1DFC}"/>
              </a:ext>
            </a:extLst>
          </p:cNvPr>
          <p:cNvSpPr txBox="1"/>
          <p:nvPr/>
        </p:nvSpPr>
        <p:spPr>
          <a:xfrm>
            <a:off x="8526308" y="1161185"/>
            <a:ext cx="2838383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我的督办列表</a:t>
            </a:r>
          </a:p>
        </p:txBody>
      </p:sp>
      <p:sp>
        <p:nvSpPr>
          <p:cNvPr id="6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60BD5017-7689-4088-90D8-DDFC623C0402}"/>
              </a:ext>
            </a:extLst>
          </p:cNvPr>
          <p:cNvSpPr txBox="1"/>
          <p:nvPr/>
        </p:nvSpPr>
        <p:spPr>
          <a:xfrm>
            <a:off x="8526308" y="2241979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我的督办：显示所有“我负责审核”的督办任务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C034F00D-A1EB-41F2-A0A1-56201D635027}"/>
              </a:ext>
            </a:extLst>
          </p:cNvPr>
          <p:cNvSpPr txBox="1"/>
          <p:nvPr/>
        </p:nvSpPr>
        <p:spPr>
          <a:xfrm>
            <a:off x="8526307" y="3006119"/>
            <a:ext cx="685883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领导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督办：显示所有“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我作为领导”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的督办任务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" y="1161185"/>
            <a:ext cx="7200000" cy="3456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" y="4947932"/>
            <a:ext cx="7200000" cy="31565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C034F00D-A1EB-41F2-A0A1-56201D635027}"/>
              </a:ext>
            </a:extLst>
          </p:cNvPr>
          <p:cNvSpPr txBox="1"/>
          <p:nvPr/>
        </p:nvSpPr>
        <p:spPr>
          <a:xfrm>
            <a:off x="8526308" y="3770259"/>
            <a:ext cx="6858835" cy="1030195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操作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办结：对督办任务进行办结。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催办：选择任务成员，提醒催促办理。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36314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5" name="这里是主标题">
            <a:extLst>
              <a:ext uri="{FF2B5EF4-FFF2-40B4-BE49-F238E27FC236}">
                <a16:creationId xmlns="" xmlns:a16="http://schemas.microsoft.com/office/drawing/2014/main" id="{179FD194-2C78-4A71-91EC-678ACA36E63B}"/>
              </a:ext>
            </a:extLst>
          </p:cNvPr>
          <p:cNvSpPr txBox="1"/>
          <p:nvPr/>
        </p:nvSpPr>
        <p:spPr>
          <a:xfrm>
            <a:off x="8526308" y="1161185"/>
            <a:ext cx="2838383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任务办理列表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EE997004-B400-4D77-92A4-DE64BD3983DB}"/>
              </a:ext>
            </a:extLst>
          </p:cNvPr>
          <p:cNvSpPr txBox="1"/>
          <p:nvPr/>
        </p:nvSpPr>
        <p:spPr>
          <a:xfrm>
            <a:off x="8526308" y="2060342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我的任务：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显示所有待我办理的督办任务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4E5893CE-5BF6-4F4E-8C60-D760DE720168}"/>
              </a:ext>
            </a:extLst>
          </p:cNvPr>
          <p:cNvSpPr txBox="1"/>
          <p:nvPr/>
        </p:nvSpPr>
        <p:spPr>
          <a:xfrm>
            <a:off x="8526308" y="2742906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完结督办：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显示所有已经完结的督办任务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F030B763-0F85-4979-A52C-66EE3FB7ED7E}"/>
              </a:ext>
            </a:extLst>
          </p:cNvPr>
          <p:cNvSpPr txBox="1"/>
          <p:nvPr/>
        </p:nvSpPr>
        <p:spPr>
          <a:xfrm>
            <a:off x="8526308" y="3802448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签收：接收督办任务后，首先要进行签收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7F38E0F6-B8AB-4F67-AA4E-92C72B3B7B48}"/>
              </a:ext>
            </a:extLst>
          </p:cNvPr>
          <p:cNvSpPr txBox="1"/>
          <p:nvPr/>
        </p:nvSpPr>
        <p:spPr>
          <a:xfrm>
            <a:off x="8526307" y="4435289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反馈：给督办负责人提交反馈记录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8AD529F7-03D0-4A96-8C1F-AC68D6E834C1}"/>
              </a:ext>
            </a:extLst>
          </p:cNvPr>
          <p:cNvSpPr txBox="1"/>
          <p:nvPr/>
        </p:nvSpPr>
        <p:spPr>
          <a:xfrm>
            <a:off x="8526308" y="5119897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转办：将督办任务转交给他人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" y="1405051"/>
            <a:ext cx="7200000" cy="33853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" y="5098994"/>
            <a:ext cx="7200000" cy="30121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45983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5" name="这里是主标题">
            <a:extLst>
              <a:ext uri="{FF2B5EF4-FFF2-40B4-BE49-F238E27FC236}">
                <a16:creationId xmlns="" xmlns:a16="http://schemas.microsoft.com/office/drawing/2014/main" id="{179FD194-2C78-4A71-91EC-678ACA36E63B}"/>
              </a:ext>
            </a:extLst>
          </p:cNvPr>
          <p:cNvSpPr txBox="1"/>
          <p:nvPr/>
        </p:nvSpPr>
        <p:spPr>
          <a:xfrm>
            <a:off x="8526308" y="1773955"/>
            <a:ext cx="2838383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督办审核列表</a:t>
            </a:r>
          </a:p>
        </p:txBody>
      </p:sp>
      <p:sp>
        <p:nvSpPr>
          <p:cNvPr id="6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EE997004-B400-4D77-92A4-DE64BD3983DB}"/>
              </a:ext>
            </a:extLst>
          </p:cNvPr>
          <p:cNvSpPr txBox="1"/>
          <p:nvPr/>
        </p:nvSpPr>
        <p:spPr>
          <a:xfrm>
            <a:off x="8526308" y="2673112"/>
            <a:ext cx="7247092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显示所有督办任务中，需要“我”审核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反馈记录和延期申请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EC1627A7-AC8D-4953-9CEF-92A1853DE8BD}"/>
              </a:ext>
            </a:extLst>
          </p:cNvPr>
          <p:cNvSpPr txBox="1"/>
          <p:nvPr/>
        </p:nvSpPr>
        <p:spPr>
          <a:xfrm>
            <a:off x="8526308" y="3474360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 marL="342900" indent="-3429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审核：可快速发起审核工作，查看反馈内容以及附件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" y="1773955"/>
            <a:ext cx="7200000" cy="28249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" y="5070937"/>
            <a:ext cx="7200000" cy="28790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3998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115" y="4170275"/>
            <a:ext cx="1552223" cy="1693334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101" name="01"/>
          <p:cNvSpPr txBox="1"/>
          <p:nvPr/>
        </p:nvSpPr>
        <p:spPr>
          <a:xfrm>
            <a:off x="5226664" y="4674969"/>
            <a:ext cx="671124" cy="683947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</a:p>
        </p:txBody>
      </p:sp>
      <p:sp>
        <p:nvSpPr>
          <p:cNvPr id="102" name="请输入主标题"/>
          <p:cNvSpPr txBox="1"/>
          <p:nvPr/>
        </p:nvSpPr>
        <p:spPr>
          <a:xfrm>
            <a:off x="7955310" y="4521081"/>
            <a:ext cx="2376718" cy="991723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>
              <a:defRPr sz="6000">
                <a:solidFill>
                  <a:srgbClr val="333333"/>
                </a:solidFill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移动端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8" name="这里是主标题"/>
          <p:cNvSpPr txBox="1"/>
          <p:nvPr/>
        </p:nvSpPr>
        <p:spPr>
          <a:xfrm>
            <a:off x="8526306" y="1249609"/>
            <a:ext cx="1915053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新建督办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9246897-5A06-4458-8580-103CD1E94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47" y="1872000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集团彩云是浙江移动面向集团客户推出的移动信息化应…"/>
          <p:cNvSpPr txBox="1"/>
          <p:nvPr/>
        </p:nvSpPr>
        <p:spPr>
          <a:xfrm>
            <a:off x="8526306" y="2373497"/>
            <a:ext cx="6260455" cy="1607276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督办任务默认分</a:t>
            </a:r>
            <a:r>
              <a:rPr lang="en-US" altLang="zh-CN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类：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上级单位交办，上级单位发来的文件或工作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领导交办，本单位领导交办工作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会议决议，会议中确定的工作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重点工作，本单位年度或季度重点工作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4492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8" name="这里是主标题"/>
          <p:cNvSpPr txBox="1"/>
          <p:nvPr/>
        </p:nvSpPr>
        <p:spPr>
          <a:xfrm>
            <a:off x="8526306" y="1249609"/>
            <a:ext cx="1915053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新建督办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9246897-5A06-4458-8580-103CD1E94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1872000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集团彩云是浙江移动面向集团客户推出的移动信息化应…"/>
          <p:cNvSpPr txBox="1"/>
          <p:nvPr/>
        </p:nvSpPr>
        <p:spPr>
          <a:xfrm>
            <a:off x="8526306" y="2065720"/>
            <a:ext cx="6260455" cy="2222829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督办基本信息，用于描述督办的整体信息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督办名称：设置督办的标题名称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主管领导：设置主管督办的领导，领导可以对工作进行评价；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责任人：选择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，用于审核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承办单位的反馈记录；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起止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时间：设置督办任务的开始结束时间，到期督办自动超时；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附件：上传督办任务的附件，例如公文、会议纪要等；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督办描述：填写督办任务的具体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工作。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023D464D-8375-41D0-B4C5-9DA4E23A041F}"/>
              </a:ext>
            </a:extLst>
          </p:cNvPr>
          <p:cNvSpPr txBox="1"/>
          <p:nvPr/>
        </p:nvSpPr>
        <p:spPr>
          <a:xfrm>
            <a:off x="8526308" y="4727628"/>
            <a:ext cx="6260455" cy="2810298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任务基本信息，用于描述具体任务的信息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任务名称：设置任务的标题名称；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主办部门：设置督办任务的主要办理部门；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主办人：必填，设置督办任务的主要办理人；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协办部门：设置督办任务的协助办理部门；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协办人：设置督办任务的协助办理人；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起止时间：设置子任务的开始结束时间，到期督办自动超时；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附件：上传督办任务的附件，例如公文、会议纪要等；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任务描述：填写具体任务点的说明信息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023D464D-8375-41D0-B4C5-9DA4E23A041F}"/>
              </a:ext>
            </a:extLst>
          </p:cNvPr>
          <p:cNvSpPr txBox="1"/>
          <p:nvPr/>
        </p:nvSpPr>
        <p:spPr>
          <a:xfrm>
            <a:off x="8526306" y="7977005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分发</a:t>
            </a:r>
            <a:r>
              <a:rPr lang="en-US" altLang="zh-CN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，将工作发给指定的主办人和协办人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20" y="1872000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53957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1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3D26941B-2C4E-4EBC-A812-8F54F4D980B8}"/>
              </a:ext>
            </a:extLst>
          </p:cNvPr>
          <p:cNvSpPr txBox="1"/>
          <p:nvPr/>
        </p:nvSpPr>
        <p:spPr>
          <a:xfrm>
            <a:off x="7492579" y="2514077"/>
            <a:ext cx="5276840" cy="417976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基本信息：显示督办任务的基础信息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这里是主标题">
            <a:extLst>
              <a:ext uri="{FF2B5EF4-FFF2-40B4-BE49-F238E27FC236}">
                <a16:creationId xmlns="" xmlns:a16="http://schemas.microsoft.com/office/drawing/2014/main" id="{BC9E716C-37EE-4C02-909B-99D09957C066}"/>
              </a:ext>
            </a:extLst>
          </p:cNvPr>
          <p:cNvSpPr txBox="1"/>
          <p:nvPr/>
        </p:nvSpPr>
        <p:spPr>
          <a:xfrm>
            <a:off x="7492579" y="1620600"/>
            <a:ext cx="2838383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督办任务详情</a:t>
            </a:r>
          </a:p>
        </p:txBody>
      </p:sp>
      <p:sp>
        <p:nvSpPr>
          <p:cNvPr id="14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42E62F86-9631-4EF5-885E-F3A33944C541}"/>
              </a:ext>
            </a:extLst>
          </p:cNvPr>
          <p:cNvSpPr txBox="1"/>
          <p:nvPr/>
        </p:nvSpPr>
        <p:spPr>
          <a:xfrm>
            <a:off x="7492579" y="3229908"/>
            <a:ext cx="6897438" cy="417976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办理情况：显示所有牵头人、主办人、协办人的办理情况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18E341FE-9C7F-4874-B593-E0CA828F6353}"/>
              </a:ext>
            </a:extLst>
          </p:cNvPr>
          <p:cNvSpPr txBox="1"/>
          <p:nvPr/>
        </p:nvSpPr>
        <p:spPr>
          <a:xfrm>
            <a:off x="7492579" y="3971381"/>
            <a:ext cx="6762488" cy="417976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反馈记录：显示所有承办人的反馈记录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7" y="1509357"/>
            <a:ext cx="1620000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22" y="1509357"/>
            <a:ext cx="1620000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35" y="5067499"/>
            <a:ext cx="1620000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7" y="5067499"/>
            <a:ext cx="1620000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35" y="1509357"/>
            <a:ext cx="1620000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248838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8" name="这里是主标题"/>
          <p:cNvSpPr txBox="1"/>
          <p:nvPr/>
        </p:nvSpPr>
        <p:spPr>
          <a:xfrm>
            <a:off x="8526308" y="1161185"/>
            <a:ext cx="396369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基本信息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/>
          <p:cNvSpPr txBox="1"/>
          <p:nvPr/>
        </p:nvSpPr>
        <p:spPr>
          <a:xfrm>
            <a:off x="8526308" y="2051168"/>
            <a:ext cx="6260455" cy="99172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基本信息，显示所有的任务情况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负责人、主管领导，可以查看所有任务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承办人，特指主办人和协办人，只能查看自己相关的任务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集团彩云是浙江移动面向集团客户推出的移动信息化应…"/>
          <p:cNvSpPr txBox="1"/>
          <p:nvPr/>
        </p:nvSpPr>
        <p:spPr>
          <a:xfrm>
            <a:off x="8526307" y="3310483"/>
            <a:ext cx="6774653" cy="129950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办结：将督办任务设为完结状态，办结后所有人承办人不可再办理。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修改：修改任务信息。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催办：对任务的办理人进行催办提醒。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集团彩云是浙江移动面向集团客户推出的移动信息化应…"/>
          <p:cNvSpPr txBox="1"/>
          <p:nvPr/>
        </p:nvSpPr>
        <p:spPr>
          <a:xfrm>
            <a:off x="8526307" y="4912594"/>
            <a:ext cx="6260455" cy="683947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主管领导操作：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评价：可以对所有的任务添加评价。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集团彩云是浙江移动面向集团客户推出的移动信息化应…"/>
          <p:cNvSpPr txBox="1"/>
          <p:nvPr/>
        </p:nvSpPr>
        <p:spPr>
          <a:xfrm>
            <a:off x="8526307" y="5899152"/>
            <a:ext cx="6260455" cy="191505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承办人操作：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签收：收到的任务需要先签收，签收后才可以做其他操作。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转办：将任务转交给他人办理，自己不再负责。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反馈：对任务进行反馈，并通知负责人审核。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延期：对负责人的任务进行延期申请，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并通知负责人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审核。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任务分解：承办人可以对任务进行再次分解，分配到下属成员。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57" y="1161185"/>
            <a:ext cx="4050000" cy="72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02192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8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06FAF3CC-CA3D-4D81-9B5E-09A312BAE644}"/>
              </a:ext>
            </a:extLst>
          </p:cNvPr>
          <p:cNvSpPr txBox="1"/>
          <p:nvPr/>
        </p:nvSpPr>
        <p:spPr>
          <a:xfrm>
            <a:off x="9574277" y="2570017"/>
            <a:ext cx="6260455" cy="417976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反馈：发起反馈记录，提交反馈内容、完成情况和附件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9177E422-AFC5-428B-9415-1993F106B620}"/>
              </a:ext>
            </a:extLst>
          </p:cNvPr>
          <p:cNvSpPr txBox="1"/>
          <p:nvPr/>
        </p:nvSpPr>
        <p:spPr>
          <a:xfrm>
            <a:off x="9574277" y="5131121"/>
            <a:ext cx="6260455" cy="417976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审核：可快速发起审核工作，查看反馈内容以及附件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738BE171-C46A-40F9-8EB8-28794ED04FDA}"/>
              </a:ext>
            </a:extLst>
          </p:cNvPr>
          <p:cNvSpPr txBox="1"/>
          <p:nvPr/>
        </p:nvSpPr>
        <p:spPr>
          <a:xfrm>
            <a:off x="9574277" y="3128212"/>
            <a:ext cx="6260455" cy="1187418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反馈描述：填写反馈的信息描述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完成情况：默认进行中，用户可修改为已完成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附件：用户可上传本地附件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6BC860F2-6EFA-425C-A0A6-AEA708CDF713}"/>
              </a:ext>
            </a:extLst>
          </p:cNvPr>
          <p:cNvSpPr txBox="1"/>
          <p:nvPr/>
        </p:nvSpPr>
        <p:spPr>
          <a:xfrm>
            <a:off x="9574277" y="5831189"/>
            <a:ext cx="6260455" cy="1187418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修改：负责人可修改任务的完成情况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通过：将承办方的反馈记录通过确认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退回：将承办方的反馈记录打回重做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12E1D50-6BA1-4F40-BEEA-9D7300ABF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"/>
          <a:stretch/>
        </p:blipFill>
        <p:spPr>
          <a:xfrm>
            <a:off x="2019544" y="1229581"/>
            <a:ext cx="4320000" cy="42781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CBC57E9-936F-4A94-A227-91A5B9F5F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"/>
          <a:stretch/>
        </p:blipFill>
        <p:spPr>
          <a:xfrm>
            <a:off x="2163996" y="5831189"/>
            <a:ext cx="4320000" cy="29967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这里是主标题"/>
          <p:cNvSpPr txBox="1"/>
          <p:nvPr/>
        </p:nvSpPr>
        <p:spPr>
          <a:xfrm>
            <a:off x="9574277" y="1229581"/>
            <a:ext cx="304036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12702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115" y="4170275"/>
            <a:ext cx="1552223" cy="1693334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101" name="01"/>
          <p:cNvSpPr txBox="1"/>
          <p:nvPr/>
        </p:nvSpPr>
        <p:spPr>
          <a:xfrm>
            <a:off x="5226664" y="4674969"/>
            <a:ext cx="671124" cy="683947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</a:p>
        </p:txBody>
      </p:sp>
      <p:sp>
        <p:nvSpPr>
          <p:cNvPr id="102" name="请输入主标题"/>
          <p:cNvSpPr txBox="1"/>
          <p:nvPr/>
        </p:nvSpPr>
        <p:spPr>
          <a:xfrm>
            <a:off x="8231827" y="4521081"/>
            <a:ext cx="1823682" cy="991723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>
              <a:defRPr sz="6000">
                <a:solidFill>
                  <a:srgbClr val="333333"/>
                </a:solidFill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</a:t>
            </a:r>
            <a:endParaRPr 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8" name="这里是主标题"/>
          <p:cNvSpPr txBox="1"/>
          <p:nvPr/>
        </p:nvSpPr>
        <p:spPr>
          <a:xfrm>
            <a:off x="9574277" y="1671279"/>
            <a:ext cx="2376718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反馈和审核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D522C06-DCA4-462C-8DBE-EB24E59B6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2" y="1740678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6AC5FF7-7D4D-47F6-BB97-20017E22D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59" y="1740678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8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06FAF3CC-CA3D-4D81-9B5E-09A312BAE644}"/>
              </a:ext>
            </a:extLst>
          </p:cNvPr>
          <p:cNvSpPr txBox="1"/>
          <p:nvPr/>
        </p:nvSpPr>
        <p:spPr>
          <a:xfrm>
            <a:off x="9574277" y="2570017"/>
            <a:ext cx="6260455" cy="417976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反馈：发起反馈记录，提交反馈内容、完成情况和附件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9177E422-AFC5-428B-9415-1993F106B620}"/>
              </a:ext>
            </a:extLst>
          </p:cNvPr>
          <p:cNvSpPr txBox="1"/>
          <p:nvPr/>
        </p:nvSpPr>
        <p:spPr>
          <a:xfrm>
            <a:off x="9574277" y="5131121"/>
            <a:ext cx="6260455" cy="417976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审核：可快速发起审核工作，查看反馈内容以及附件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738BE171-C46A-40F9-8EB8-28794ED04FDA}"/>
              </a:ext>
            </a:extLst>
          </p:cNvPr>
          <p:cNvSpPr txBox="1"/>
          <p:nvPr/>
        </p:nvSpPr>
        <p:spPr>
          <a:xfrm>
            <a:off x="9574277" y="3128212"/>
            <a:ext cx="6260455" cy="1187418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反馈描述：填写反馈的信息描述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完成情况：默认进行中，用户可修改为已完成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附件：用户可上传本地附件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6BC860F2-6EFA-425C-A0A6-AEA708CDF713}"/>
              </a:ext>
            </a:extLst>
          </p:cNvPr>
          <p:cNvSpPr txBox="1"/>
          <p:nvPr/>
        </p:nvSpPr>
        <p:spPr>
          <a:xfrm>
            <a:off x="9574277" y="5831189"/>
            <a:ext cx="6260455" cy="1187418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修改：负责人可修改任务的完成情况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通过：将承办方的反馈记录通过确认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退回：将承办方的反馈记录打回重做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8" name="这里是主标题"/>
          <p:cNvSpPr txBox="1"/>
          <p:nvPr/>
        </p:nvSpPr>
        <p:spPr>
          <a:xfrm>
            <a:off x="8526308" y="1161185"/>
            <a:ext cx="396369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办理情况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/>
          <p:cNvSpPr txBox="1"/>
          <p:nvPr/>
        </p:nvSpPr>
        <p:spPr>
          <a:xfrm>
            <a:off x="8526308" y="2358944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办理情况，图标形式展示任务结构以及办理人状态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集团彩云是浙江移动面向集团客户推出的移动信息化应…"/>
          <p:cNvSpPr txBox="1"/>
          <p:nvPr/>
        </p:nvSpPr>
        <p:spPr>
          <a:xfrm>
            <a:off x="8526308" y="3043220"/>
            <a:ext cx="6260455" cy="99172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基本规则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负责人、主管领导，可以查看所有任务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承办人，特指主办人和协办人，只能查看自己相关的任务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522" y="1161185"/>
            <a:ext cx="4050000" cy="72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584544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8" name="这里是主标题"/>
          <p:cNvSpPr txBox="1"/>
          <p:nvPr/>
        </p:nvSpPr>
        <p:spPr>
          <a:xfrm>
            <a:off x="8526308" y="1161185"/>
            <a:ext cx="396369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反馈记录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/>
          <p:cNvSpPr txBox="1"/>
          <p:nvPr/>
        </p:nvSpPr>
        <p:spPr>
          <a:xfrm>
            <a:off x="8526308" y="2051168"/>
            <a:ext cx="6260455" cy="99172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查看所有反馈的记录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负责人可以查看所有反馈记录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承办人只能查看同组成员内的反馈记录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集团彩云是浙江移动面向集团客户推出的移动信息化应…"/>
          <p:cNvSpPr txBox="1"/>
          <p:nvPr/>
        </p:nvSpPr>
        <p:spPr>
          <a:xfrm>
            <a:off x="8526308" y="3490387"/>
            <a:ext cx="6260455" cy="129950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审核：审核承办人提交的反馈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通过：通过承办人的任务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退回：将任务打回，承办人重新办理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355" y="2970694"/>
            <a:ext cx="3849720" cy="2338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1472380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748007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8" name="这里是主标题"/>
          <p:cNvSpPr txBox="1"/>
          <p:nvPr/>
        </p:nvSpPr>
        <p:spPr>
          <a:xfrm>
            <a:off x="8526308" y="1161185"/>
            <a:ext cx="396369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延期记录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/>
          <p:cNvSpPr txBox="1"/>
          <p:nvPr/>
        </p:nvSpPr>
        <p:spPr>
          <a:xfrm>
            <a:off x="8526308" y="2051168"/>
            <a:ext cx="6260455" cy="99172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查看所有延期的记录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负责人可以查看所有延期记录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承办人只能查看同组成员内的延期记录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集团彩云是浙江移动面向集团客户推出的移动信息化应…"/>
          <p:cNvSpPr txBox="1"/>
          <p:nvPr/>
        </p:nvSpPr>
        <p:spPr>
          <a:xfrm>
            <a:off x="8526308" y="3490387"/>
            <a:ext cx="6260455" cy="129950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审核：审核承办人提交的反馈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通过：通过承办人的延期申请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退回：将延期申请打回，承办人重新办理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20" y="3042891"/>
            <a:ext cx="4038529" cy="2717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1668979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1375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8" name="这里是主标题"/>
          <p:cNvSpPr txBox="1"/>
          <p:nvPr/>
        </p:nvSpPr>
        <p:spPr>
          <a:xfrm>
            <a:off x="8526308" y="1161185"/>
            <a:ext cx="396369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催办记录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/>
          <p:cNvSpPr txBox="1"/>
          <p:nvPr/>
        </p:nvSpPr>
        <p:spPr>
          <a:xfrm>
            <a:off x="8526308" y="2051168"/>
            <a:ext cx="6260455" cy="99172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查看所有催办提醒记录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负责人可以查看所有发出的催办提醒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被催人员，只能与自己相关的提醒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集团彩云是浙江移动面向集团客户推出的移动信息化应…"/>
          <p:cNvSpPr txBox="1"/>
          <p:nvPr/>
        </p:nvSpPr>
        <p:spPr>
          <a:xfrm>
            <a:off x="8526308" y="3798163"/>
            <a:ext cx="6260455" cy="683947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被催人员操作：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签收：将催办签收代表被催办人员对任务已关注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519" y="3446122"/>
            <a:ext cx="4442645" cy="20749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5" y="1783576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509749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5" name="这里是主标题">
            <a:extLst>
              <a:ext uri="{FF2B5EF4-FFF2-40B4-BE49-F238E27FC236}">
                <a16:creationId xmlns="" xmlns:a16="http://schemas.microsoft.com/office/drawing/2014/main" id="{D102148F-E35D-4F1E-8D29-B747DD6B1DFC}"/>
              </a:ext>
            </a:extLst>
          </p:cNvPr>
          <p:cNvSpPr txBox="1"/>
          <p:nvPr/>
        </p:nvSpPr>
        <p:spPr>
          <a:xfrm>
            <a:off x="8526308" y="1161185"/>
            <a:ext cx="2838383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我的督办列表</a:t>
            </a:r>
          </a:p>
        </p:txBody>
      </p:sp>
      <p:sp>
        <p:nvSpPr>
          <p:cNvPr id="6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60BD5017-7689-4088-90D8-DDFC623C0402}"/>
              </a:ext>
            </a:extLst>
          </p:cNvPr>
          <p:cNvSpPr txBox="1"/>
          <p:nvPr/>
        </p:nvSpPr>
        <p:spPr>
          <a:xfrm>
            <a:off x="8526308" y="2241979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我的督办：显示所有“我负责审核”的督办任务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C034F00D-A1EB-41F2-A0A1-56201D635027}"/>
              </a:ext>
            </a:extLst>
          </p:cNvPr>
          <p:cNvSpPr txBox="1"/>
          <p:nvPr/>
        </p:nvSpPr>
        <p:spPr>
          <a:xfrm>
            <a:off x="8526307" y="3006119"/>
            <a:ext cx="685883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领导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督办：显示所有“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我作为领导”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的督办任务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80" y="1585356"/>
            <a:ext cx="3037500" cy="540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7" y="1585356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714321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5" name="这里是主标题">
            <a:extLst>
              <a:ext uri="{FF2B5EF4-FFF2-40B4-BE49-F238E27FC236}">
                <a16:creationId xmlns="" xmlns:a16="http://schemas.microsoft.com/office/drawing/2014/main" id="{179FD194-2C78-4A71-91EC-678ACA36E63B}"/>
              </a:ext>
            </a:extLst>
          </p:cNvPr>
          <p:cNvSpPr txBox="1"/>
          <p:nvPr/>
        </p:nvSpPr>
        <p:spPr>
          <a:xfrm>
            <a:off x="8526308" y="1161185"/>
            <a:ext cx="2838383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任务办理列表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EE997004-B400-4D77-92A4-DE64BD3983DB}"/>
              </a:ext>
            </a:extLst>
          </p:cNvPr>
          <p:cNvSpPr txBox="1"/>
          <p:nvPr/>
        </p:nvSpPr>
        <p:spPr>
          <a:xfrm>
            <a:off x="8526308" y="2060342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我的任务：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显示所有待我办理的督办任务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4E5893CE-5BF6-4F4E-8C60-D760DE720168}"/>
              </a:ext>
            </a:extLst>
          </p:cNvPr>
          <p:cNvSpPr txBox="1"/>
          <p:nvPr/>
        </p:nvSpPr>
        <p:spPr>
          <a:xfrm>
            <a:off x="8526308" y="2742906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完结督办：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显示所有已经完结的督办任务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3" y="1735289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51" y="1735289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46850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5" name="这里是主标题">
            <a:extLst>
              <a:ext uri="{FF2B5EF4-FFF2-40B4-BE49-F238E27FC236}">
                <a16:creationId xmlns="" xmlns:a16="http://schemas.microsoft.com/office/drawing/2014/main" id="{179FD194-2C78-4A71-91EC-678ACA36E63B}"/>
              </a:ext>
            </a:extLst>
          </p:cNvPr>
          <p:cNvSpPr txBox="1"/>
          <p:nvPr/>
        </p:nvSpPr>
        <p:spPr>
          <a:xfrm>
            <a:off x="8526308" y="1773955"/>
            <a:ext cx="2838383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督办审核列表</a:t>
            </a:r>
          </a:p>
        </p:txBody>
      </p:sp>
      <p:sp>
        <p:nvSpPr>
          <p:cNvPr id="6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EE997004-B400-4D77-92A4-DE64BD3983DB}"/>
              </a:ext>
            </a:extLst>
          </p:cNvPr>
          <p:cNvSpPr txBox="1"/>
          <p:nvPr/>
        </p:nvSpPr>
        <p:spPr>
          <a:xfrm>
            <a:off x="8526308" y="2673112"/>
            <a:ext cx="7247092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显示所有督办任务中，需要“我”审核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1600" kern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反馈记录和延期申请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EC1627A7-AC8D-4953-9CEF-92A1853DE8BD}"/>
              </a:ext>
            </a:extLst>
          </p:cNvPr>
          <p:cNvSpPr txBox="1"/>
          <p:nvPr/>
        </p:nvSpPr>
        <p:spPr>
          <a:xfrm>
            <a:off x="8526308" y="3474360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 marL="342900" indent="-3429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审核：可快速发起审核工作，查看反馈内容以及附件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7" y="1341120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35" y="1341120"/>
            <a:ext cx="3037500" cy="54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208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8" name="这里是主标题"/>
          <p:cNvSpPr txBox="1"/>
          <p:nvPr/>
        </p:nvSpPr>
        <p:spPr>
          <a:xfrm>
            <a:off x="9574277" y="2176359"/>
            <a:ext cx="1915053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新建督办</a:t>
            </a:r>
          </a:p>
        </p:txBody>
      </p:sp>
      <p:sp>
        <p:nvSpPr>
          <p:cNvPr id="9" name="集团彩云是浙江移动面向集团客户推出的移动信息化应…"/>
          <p:cNvSpPr txBox="1"/>
          <p:nvPr/>
        </p:nvSpPr>
        <p:spPr>
          <a:xfrm>
            <a:off x="9574276" y="3864640"/>
            <a:ext cx="5286375" cy="1421777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上级单位交办：新建上级单位交单的督办任务</a:t>
            </a:r>
            <a:endParaRPr lang="en-US" altLang="zh-CN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领导交办：	新建领导交办的督办任务</a:t>
            </a:r>
          </a:p>
          <a:p>
            <a:pPr>
              <a:lnSpc>
                <a:spcPct val="125000"/>
              </a:lnSpc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会议决议	：新建会议决议的督办任务</a:t>
            </a:r>
          </a:p>
          <a:p>
            <a:pPr>
              <a:lnSpc>
                <a:spcPct val="125000"/>
              </a:lnSpc>
            </a:pPr>
            <a:r>
              <a:rPr lang="zh-CN" alt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重点工作：新建重点工作的督办任务</a:t>
            </a:r>
            <a:endParaRPr lang="en-GB" altLang="zh-CN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集团彩云是浙江移动面向集团客户推出的移动信息化应…"/>
          <p:cNvSpPr txBox="1"/>
          <p:nvPr/>
        </p:nvSpPr>
        <p:spPr>
          <a:xfrm>
            <a:off x="9574277" y="3193550"/>
            <a:ext cx="5286375" cy="437725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督办类型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121920" y="2022923"/>
            <a:ext cx="9204960" cy="4371857"/>
            <a:chOff x="121920" y="2022923"/>
            <a:chExt cx="9204960" cy="437185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" y="2073834"/>
              <a:ext cx="9204960" cy="432094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341120" y="2022923"/>
              <a:ext cx="7985760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3866" tIns="33866" rIns="33866" bIns="33866" numCol="1" spcCol="38100" rtlCol="0" anchor="ctr">
              <a:spAutoFit/>
            </a:bodyPr>
            <a:lstStyle/>
            <a:p>
              <a:pPr marL="0" marR="0" indent="0" algn="ctr" defTabSz="54991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8" name="这里是主标题"/>
          <p:cNvSpPr txBox="1"/>
          <p:nvPr/>
        </p:nvSpPr>
        <p:spPr>
          <a:xfrm>
            <a:off x="8526308" y="1161185"/>
            <a:ext cx="2838383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新建督办任务</a:t>
            </a:r>
          </a:p>
        </p:txBody>
      </p:sp>
      <p:sp>
        <p:nvSpPr>
          <p:cNvPr id="15" name="集团彩云是浙江移动面向集团客户推出的移动信息化应…"/>
          <p:cNvSpPr txBox="1"/>
          <p:nvPr/>
        </p:nvSpPr>
        <p:spPr>
          <a:xfrm>
            <a:off x="8526306" y="2065720"/>
            <a:ext cx="6260455" cy="2222829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督办基本信息，用于描述督办的整体信息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督办名称：设置督办的标题名称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主管领导：设置主管督办的领导，领导可以对工作进行评价；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责任人：选择</a:t>
            </a:r>
            <a:r>
              <a:rPr lang="en-US" altLang="zh-CN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，用于审核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承办单位的反馈记录；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起止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时间：设置督办任务的开始结束时间，到期督办自动超时；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附件：上传督办任务的附件，例如公文、会议纪要等；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督办描述：填写督办任务的具体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工作。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023D464D-8375-41D0-B4C5-9DA4E23A041F}"/>
              </a:ext>
            </a:extLst>
          </p:cNvPr>
          <p:cNvSpPr txBox="1"/>
          <p:nvPr/>
        </p:nvSpPr>
        <p:spPr>
          <a:xfrm>
            <a:off x="8526308" y="4727628"/>
            <a:ext cx="6260455" cy="2810298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任务基本信息，用于描述具体任务的信息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任务名称：设置任务的标题名称；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主办部门：设置督办任务的主要办理部门；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主办人：必填，设置督办任务的主要办理人；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协办部门：设置督办任务的协助办理部门；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协办人：设置督办任务的协助办理人；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起止时间：设置子任务的开始结束时间，到期督办自动超时；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附件：上传督办任务的附件，例如公文、会议纪要等；</a:t>
            </a:r>
            <a:endParaRPr lang="en-US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任务描述：填写具体任务点的说明信息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8" y="1161185"/>
            <a:ext cx="7200000" cy="31468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" y="4308058"/>
            <a:ext cx="7200000" cy="4574709"/>
          </a:xfrm>
          <a:prstGeom prst="rect">
            <a:avLst/>
          </a:prstGeom>
        </p:spPr>
      </p:pic>
      <p:sp>
        <p:nvSpPr>
          <p:cNvPr id="10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023D464D-8375-41D0-B4C5-9DA4E23A041F}"/>
              </a:ext>
            </a:extLst>
          </p:cNvPr>
          <p:cNvSpPr txBox="1"/>
          <p:nvPr/>
        </p:nvSpPr>
        <p:spPr>
          <a:xfrm>
            <a:off x="8526306" y="7977005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en-US" altLang="zh-CN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分发</a:t>
            </a:r>
            <a:r>
              <a:rPr lang="en-US" altLang="zh-CN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，将工作发给指定的主办人和协办人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" y="1237541"/>
            <a:ext cx="5803900" cy="36107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8" name="这里是主标题"/>
          <p:cNvSpPr txBox="1"/>
          <p:nvPr/>
        </p:nvSpPr>
        <p:spPr>
          <a:xfrm>
            <a:off x="8526308" y="1161185"/>
            <a:ext cx="396369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基本信息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/>
          <p:cNvSpPr txBox="1"/>
          <p:nvPr/>
        </p:nvSpPr>
        <p:spPr>
          <a:xfrm>
            <a:off x="8526308" y="2051168"/>
            <a:ext cx="6260455" cy="99172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基本信息，显示所有的任务情况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负责人、主管领导，可以查看所有任务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承办人，特指主办人和协办人，只能查看自己相关的任务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" y="5254567"/>
            <a:ext cx="5803900" cy="34228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集团彩云是浙江移动面向集团客户推出的移动信息化应…"/>
          <p:cNvSpPr txBox="1"/>
          <p:nvPr/>
        </p:nvSpPr>
        <p:spPr>
          <a:xfrm>
            <a:off x="8526307" y="3310483"/>
            <a:ext cx="6774653" cy="129950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办结：将督办任务设为完结状态，办结后所有人承办人不可再办理。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修改：修改任务信息。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催办：对任务的办理人进行催办提醒。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集团彩云是浙江移动面向集团客户推出的移动信息化应…"/>
          <p:cNvSpPr txBox="1"/>
          <p:nvPr/>
        </p:nvSpPr>
        <p:spPr>
          <a:xfrm>
            <a:off x="8526307" y="4912594"/>
            <a:ext cx="6260455" cy="683947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主管领导操作：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评价：可以对所有的任务添加评价。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集团彩云是浙江移动面向集团客户推出的移动信息化应…"/>
          <p:cNvSpPr txBox="1"/>
          <p:nvPr/>
        </p:nvSpPr>
        <p:spPr>
          <a:xfrm>
            <a:off x="8526307" y="5899152"/>
            <a:ext cx="6260455" cy="191505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承办人操作：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签收：收到的任务需要先签收，签收后才可以做其他操作。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转办：将任务转交给他人办理，自己不再负责。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反馈：对任务进行反馈，并通知负责人审核。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延期：对负责人的任务进行延期申请，</a:t>
            </a: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并通知负责人</a:t>
            </a: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审核。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任务分解：承办人可以对任务进行再次分解，分配到下属成员。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52263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8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06FAF3CC-CA3D-4D81-9B5E-09A312BAE644}"/>
              </a:ext>
            </a:extLst>
          </p:cNvPr>
          <p:cNvSpPr txBox="1"/>
          <p:nvPr/>
        </p:nvSpPr>
        <p:spPr>
          <a:xfrm>
            <a:off x="9574277" y="2570017"/>
            <a:ext cx="6260455" cy="417976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反馈：发起反馈记录，提交反馈内容、完成情况和附件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9177E422-AFC5-428B-9415-1993F106B620}"/>
              </a:ext>
            </a:extLst>
          </p:cNvPr>
          <p:cNvSpPr txBox="1"/>
          <p:nvPr/>
        </p:nvSpPr>
        <p:spPr>
          <a:xfrm>
            <a:off x="9574277" y="5131121"/>
            <a:ext cx="6260455" cy="417976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审核：可快速发起审核工作，查看反馈内容以及附件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738BE171-C46A-40F9-8EB8-28794ED04FDA}"/>
              </a:ext>
            </a:extLst>
          </p:cNvPr>
          <p:cNvSpPr txBox="1"/>
          <p:nvPr/>
        </p:nvSpPr>
        <p:spPr>
          <a:xfrm>
            <a:off x="9574277" y="3128212"/>
            <a:ext cx="6260455" cy="1187418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反馈描述：填写反馈的信息描述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完成情况：默认进行中，用户可修改为已完成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附件：用户可上传本地附件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集团彩云是浙江移动面向集团客户推出的移动信息化应…">
            <a:extLst>
              <a:ext uri="{FF2B5EF4-FFF2-40B4-BE49-F238E27FC236}">
                <a16:creationId xmlns="" xmlns:a16="http://schemas.microsoft.com/office/drawing/2014/main" id="{6BC860F2-6EFA-425C-A0A6-AEA708CDF713}"/>
              </a:ext>
            </a:extLst>
          </p:cNvPr>
          <p:cNvSpPr txBox="1"/>
          <p:nvPr/>
        </p:nvSpPr>
        <p:spPr>
          <a:xfrm>
            <a:off x="9574277" y="5831189"/>
            <a:ext cx="6260455" cy="1187418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修改：负责人可修改任务的完成情况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通过：将承办方的反馈记录通过确认</a:t>
            </a:r>
            <a:endParaRPr lang="en-US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退回：将承办方的反馈记录打回重做</a:t>
            </a:r>
            <a:endParaRPr lang="en-GB" altLang="zh-CN" sz="20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12E1D50-6BA1-4F40-BEEA-9D7300ABF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"/>
          <a:stretch/>
        </p:blipFill>
        <p:spPr>
          <a:xfrm>
            <a:off x="2019544" y="1229581"/>
            <a:ext cx="4320000" cy="42781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DCBC57E9-936F-4A94-A227-91A5B9F5F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"/>
          <a:stretch/>
        </p:blipFill>
        <p:spPr>
          <a:xfrm>
            <a:off x="2163996" y="5831189"/>
            <a:ext cx="4320000" cy="29967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这里是主标题"/>
          <p:cNvSpPr txBox="1"/>
          <p:nvPr/>
        </p:nvSpPr>
        <p:spPr>
          <a:xfrm>
            <a:off x="9574277" y="1229581"/>
            <a:ext cx="304036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36593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8" name="这里是主标题"/>
          <p:cNvSpPr txBox="1"/>
          <p:nvPr/>
        </p:nvSpPr>
        <p:spPr>
          <a:xfrm>
            <a:off x="8526308" y="1161185"/>
            <a:ext cx="396369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办理情况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/>
          <p:cNvSpPr txBox="1"/>
          <p:nvPr/>
        </p:nvSpPr>
        <p:spPr>
          <a:xfrm>
            <a:off x="8526308" y="2358944"/>
            <a:ext cx="6260455" cy="37617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办理情况，图标形式展示任务结构以及办理人状态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5" y="1472380"/>
            <a:ext cx="7200000" cy="448968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集团彩云是浙江移动面向集团客户推出的移动信息化应…"/>
          <p:cNvSpPr txBox="1"/>
          <p:nvPr/>
        </p:nvSpPr>
        <p:spPr>
          <a:xfrm>
            <a:off x="8526308" y="3043220"/>
            <a:ext cx="6260455" cy="99172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基本规则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负责人、主管领导，可以查看所有任务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承办人，特指主办人和协办人，只能查看自己相关的任务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0457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8" name="这里是主标题"/>
          <p:cNvSpPr txBox="1"/>
          <p:nvPr/>
        </p:nvSpPr>
        <p:spPr>
          <a:xfrm>
            <a:off x="8526308" y="1161185"/>
            <a:ext cx="396369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反馈记录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/>
          <p:cNvSpPr txBox="1"/>
          <p:nvPr/>
        </p:nvSpPr>
        <p:spPr>
          <a:xfrm>
            <a:off x="8526308" y="2051168"/>
            <a:ext cx="6260455" cy="99172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查看所有反馈的记录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负责人可以查看所有反馈记录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承办人只能查看同组成员内的反馈记录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集团彩云是浙江移动面向集团客户推出的移动信息化应…"/>
          <p:cNvSpPr txBox="1"/>
          <p:nvPr/>
        </p:nvSpPr>
        <p:spPr>
          <a:xfrm>
            <a:off x="8526308" y="3490387"/>
            <a:ext cx="6260455" cy="129950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审核：审核承办人提交的反馈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通过：通过承办人的任务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退回：将任务打回，承办人重新办理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35" y="1161185"/>
            <a:ext cx="7200000" cy="40855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5" y="5420161"/>
            <a:ext cx="5426936" cy="32971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21479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请输入主标题"/>
          <p:cNvSpPr txBox="1">
            <a:spLocks noGrp="1"/>
          </p:cNvSpPr>
          <p:nvPr>
            <p:ph type="body" idx="13"/>
          </p:nvPr>
        </p:nvSpPr>
        <p:spPr>
          <a:xfrm>
            <a:off x="353060" y="210185"/>
            <a:ext cx="3787775" cy="621030"/>
          </a:xfrm>
          <a:prstGeom prst="rect">
            <a:avLst/>
          </a:prstGeom>
        </p:spPr>
        <p:txBody>
          <a:bodyPr wrap="square"/>
          <a:lstStyle/>
          <a:p>
            <a:r>
              <a:rPr lang="zh-CN" altLang="en-US" dirty="0"/>
              <a:t>督查督办</a:t>
            </a:r>
          </a:p>
        </p:txBody>
      </p:sp>
      <p:sp>
        <p:nvSpPr>
          <p:cNvPr id="18" name="这里是主标题"/>
          <p:cNvSpPr txBox="1"/>
          <p:nvPr/>
        </p:nvSpPr>
        <p:spPr>
          <a:xfrm>
            <a:off x="8526308" y="1161185"/>
            <a:ext cx="3963691" cy="622391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 anchor="ctr">
            <a:spAutoFit/>
          </a:bodyPr>
          <a:lstStyle>
            <a:lvl1pPr algn="just" defTabSz="12700">
              <a:defRPr sz="3600" b="1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督办详情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延期记录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集团彩云是浙江移动面向集团客户推出的移动信息化应…"/>
          <p:cNvSpPr txBox="1"/>
          <p:nvPr/>
        </p:nvSpPr>
        <p:spPr>
          <a:xfrm>
            <a:off x="8526308" y="2051168"/>
            <a:ext cx="6260455" cy="991723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查看所有延期的记录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负责人可以查看所有延期记录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承办人只能查看同组成员内的延期记录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集团彩云是浙江移动面向集团客户推出的移动信息化应…"/>
          <p:cNvSpPr txBox="1"/>
          <p:nvPr/>
        </p:nvSpPr>
        <p:spPr>
          <a:xfrm>
            <a:off x="8526308" y="3490387"/>
            <a:ext cx="6260455" cy="1299500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2700" eaLnBrk="1">
              <a:defRPr sz="1800" kern="1200">
                <a:solidFill>
                  <a:srgbClr val="A9A9A9"/>
                </a:solidFill>
                <a:latin typeface="苹方-简 常规体" charset="-122"/>
                <a:ea typeface="苹方-简 常规体" charset="-122"/>
                <a:cs typeface="苹方-简 常规体" charset="-122"/>
              </a:defRPr>
            </a:lvl1pPr>
            <a:lvl2pPr eaLnBrk="1">
              <a:defRPr kern="1200"/>
            </a:lvl2pPr>
            <a:lvl3pPr eaLnBrk="1">
              <a:defRPr kern="1200"/>
            </a:lvl3pPr>
            <a:lvl4pPr eaLnBrk="1">
              <a:defRPr kern="1200"/>
            </a:lvl4pPr>
            <a:lvl5pPr eaLnBrk="1">
              <a:defRPr kern="1200"/>
            </a:lvl5pPr>
            <a:lvl6pPr eaLnBrk="1">
              <a:defRPr kern="1200"/>
            </a:lvl6pPr>
            <a:lvl7pPr eaLnBrk="1">
              <a:defRPr kern="1200"/>
            </a:lvl7pPr>
            <a:lvl8pPr eaLnBrk="1">
              <a:defRPr kern="1200"/>
            </a:lvl8pPr>
            <a:lvl9pPr eaLnBrk="1">
              <a:defRPr kern="1200"/>
            </a:lvl9pPr>
          </a:lstStyle>
          <a:p>
            <a:pPr>
              <a:lnSpc>
                <a:spcPct val="125000"/>
              </a:lnSpc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负责人操作：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审核：审核承办人提交的反馈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通过：通过承办人的延期申请</a:t>
            </a:r>
            <a:endParaRPr lang="en-US" altLang="zh-CN" sz="16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5000"/>
              </a:lnSpc>
              <a:buFont typeface="Arial" charset="0"/>
              <a:buChar char="•"/>
            </a:pPr>
            <a:r>
              <a:rPr lang="zh-CN" altLang="en-US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退回：将延期申请打回，承办人重新办理</a:t>
            </a:r>
            <a:endParaRPr lang="en-GB" altLang="zh-CN" sz="16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" y="985673"/>
            <a:ext cx="7200000" cy="38042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" y="5288280"/>
            <a:ext cx="4038529" cy="27178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326323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4991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4991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4991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4991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1789</Words>
  <Application>Microsoft Macintosh PowerPoint</Application>
  <PresentationFormat>自定义</PresentationFormat>
  <Paragraphs>218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Calibri</vt:lpstr>
      <vt:lpstr>Helvetica</vt:lpstr>
      <vt:lpstr>Helvetica Light</vt:lpstr>
      <vt:lpstr>Helvetica Neue</vt:lpstr>
      <vt:lpstr>苹方 常规</vt:lpstr>
      <vt:lpstr>苹方-简 常规体</vt:lpstr>
      <vt:lpstr>宋体</vt:lpstr>
      <vt:lpstr>微软雅黑</vt:lpstr>
      <vt:lpstr>Arial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 Office 用户</cp:lastModifiedBy>
  <cp:revision>380</cp:revision>
  <dcterms:created xsi:type="dcterms:W3CDTF">2018-01-03T11:10:00Z</dcterms:created>
  <dcterms:modified xsi:type="dcterms:W3CDTF">2020-06-09T11:35:25Z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2052-11.8.2.8361</vt:lpwstr>
  </property>
</Properties>
</file>