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96" r:id="rId3"/>
    <p:sldId id="258" r:id="rId4"/>
    <p:sldId id="462" r:id="rId5"/>
    <p:sldId id="259" r:id="rId6"/>
    <p:sldId id="498" r:id="rId7"/>
    <p:sldId id="499" r:id="rId8"/>
    <p:sldId id="260" r:id="rId9"/>
    <p:sldId id="261" r:id="rId10"/>
    <p:sldId id="500" r:id="rId12"/>
    <p:sldId id="501" r:id="rId13"/>
    <p:sldId id="502" r:id="rId14"/>
    <p:sldId id="463" r:id="rId15"/>
    <p:sldId id="464" r:id="rId16"/>
    <p:sldId id="465" r:id="rId17"/>
    <p:sldId id="466" r:id="rId18"/>
    <p:sldId id="329" r:id="rId19"/>
    <p:sldId id="264" r:id="rId20"/>
    <p:sldId id="322" r:id="rId21"/>
    <p:sldId id="467" r:id="rId22"/>
    <p:sldId id="503" r:id="rId23"/>
    <p:sldId id="431" r:id="rId24"/>
    <p:sldId id="504" r:id="rId25"/>
    <p:sldId id="324" r:id="rId26"/>
    <p:sldId id="433" r:id="rId27"/>
    <p:sldId id="468" r:id="rId28"/>
    <p:sldId id="469" r:id="rId29"/>
    <p:sldId id="470" r:id="rId30"/>
    <p:sldId id="471" r:id="rId31"/>
    <p:sldId id="326" r:id="rId32"/>
    <p:sldId id="366" r:id="rId33"/>
    <p:sldId id="472" r:id="rId34"/>
    <p:sldId id="362" r:id="rId35"/>
    <p:sldId id="365" r:id="rId36"/>
    <p:sldId id="371" r:id="rId37"/>
    <p:sldId id="283" r:id="rId38"/>
    <p:sldId id="367" r:id="rId39"/>
    <p:sldId id="368" r:id="rId40"/>
    <p:sldId id="369" r:id="rId41"/>
    <p:sldId id="370" r:id="rId42"/>
    <p:sldId id="400" r:id="rId43"/>
    <p:sldId id="540" r:id="rId44"/>
    <p:sldId id="294" r:id="rId4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C61"/>
    <a:srgbClr val="444444"/>
    <a:srgbClr val="808D99"/>
    <a:srgbClr val="293354"/>
    <a:srgbClr val="333333"/>
    <a:srgbClr val="B7E1FA"/>
    <a:srgbClr val="419BFF"/>
    <a:srgbClr val="59A2F9"/>
    <a:srgbClr val="143A86"/>
    <a:srgbClr val="FF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9640" y="1908175"/>
            <a:ext cx="4067175" cy="1450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zh-CN" sz="50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教育</a:t>
            </a:r>
            <a:endParaRPr lang="zh-CN" altLang="zh-CN" sz="500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zh-CN">
                <a:solidFill>
                  <a:schemeClr val="bg1">
                    <a:alpha val="20000"/>
                  </a:schemeClr>
                </a:solidFill>
                <a:latin typeface="Impact" panose="020B0806030902050204" charset="0"/>
                <a:cs typeface="Impact" panose="020B0806030902050204" charset="0"/>
              </a:rPr>
              <a:t>E D U C A T I O N   </a:t>
            </a:r>
            <a:endParaRPr lang="zh-CN" altLang="zh-CN">
              <a:solidFill>
                <a:schemeClr val="bg1">
                  <a:alpha val="20000"/>
                </a:schemeClr>
              </a:solidFill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9480" y="4090035"/>
            <a:ext cx="5640705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600">
                <a:solidFill>
                  <a:srgbClr val="9DCEEC"/>
                </a:solidFill>
                <a:latin typeface="思源黑体 CN Medium" panose="020B0600000000000000" charset="-122"/>
                <a:ea typeface="思源黑体 CN Medium" panose="020B0600000000000000" charset="-122"/>
                <a:cs typeface="方正粗黑宋简体" panose="02000000000000000000" charset="-122"/>
                <a:sym typeface="+mn-ea"/>
              </a:rPr>
              <a:t>助力教培机构数字化转型升级 </a:t>
            </a:r>
            <a:endParaRPr lang="zh-CN" altLang="zh-CN" sz="2600">
              <a:solidFill>
                <a:srgbClr val="419BFF"/>
              </a:solidFill>
              <a:latin typeface="思源黑体 CN Medium" panose="020B0600000000000000" charset="-122"/>
              <a:ea typeface="思源黑体 CN Medium" panose="020B06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40000"/>
              </a:lnSpc>
            </a:pPr>
            <a:endParaRPr lang="zh-CN" altLang="zh-CN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  <a:cs typeface="方正粗黑宋简体" panose="02000000000000000000" charset="-122"/>
              <a:sym typeface="+mn-ea"/>
            </a:endParaRPr>
          </a:p>
          <a:p>
            <a:r>
              <a:rPr altLang="zh-CN" sz="1300">
                <a:solidFill>
                  <a:srgbClr val="B7E1FA">
                    <a:alpha val="20000"/>
                  </a:srgbClr>
                </a:solidFill>
                <a:latin typeface="思源黑体 CN Heavy" panose="020B0A00000000000000" charset="-122"/>
                <a:ea typeface="思源黑体 CN Heavy" panose="020B0A00000000000000" charset="-122"/>
                <a:cs typeface="方正粗黑宋简体" panose="02000000000000000000" charset="-122"/>
                <a:sym typeface="+mn-ea"/>
              </a:rPr>
              <a:t>HELP THE TEACHING AND TRAINING INSTITUTIONS</a:t>
            </a:r>
            <a:endParaRPr lang="zh-CN" altLang="zh-CN" sz="1300">
              <a:solidFill>
                <a:srgbClr val="B7E1FA">
                  <a:alpha val="20000"/>
                </a:srgbClr>
              </a:solidFill>
              <a:latin typeface="思源黑体 CN Heavy" panose="020B0A00000000000000" charset="-122"/>
              <a:ea typeface="思源黑体 CN Heavy" panose="020B0A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40435" y="5899785"/>
            <a:ext cx="2343785" cy="546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  <a:sym typeface="+mn-ea"/>
              </a:rPr>
              <a:t>免费音视频录播课程，吸引用户进</a:t>
            </a: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90000"/>
              </a:lnSpc>
            </a:pP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  <a:sym typeface="+mn-ea"/>
              </a:rPr>
              <a:t>去手机网站/小程序 </a:t>
            </a: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8975" y="5899785"/>
            <a:ext cx="2343785" cy="546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  <a:sym typeface="+mn-ea"/>
              </a:rPr>
              <a:t>低价噱头课程，吸引冲动消费。先</a:t>
            </a: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90000"/>
              </a:lnSpc>
            </a:pP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  <a:sym typeface="+mn-ea"/>
              </a:rPr>
              <a:t>圈住用户。 </a:t>
            </a: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71155" y="5899785"/>
            <a:ext cx="2343785" cy="546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  <a:sym typeface="+mn-ea"/>
              </a:rPr>
              <a:t>知名企业也是用这套玩法，吸引用</a:t>
            </a: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90000"/>
              </a:lnSpc>
            </a:pP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  <a:sym typeface="+mn-ea"/>
              </a:rPr>
              <a:t>户。低价引流。</a:t>
            </a:r>
            <a:endParaRPr lang="zh-CN" altLang="en-US" sz="1100" b="1">
              <a:solidFill>
                <a:srgbClr val="798695">
                  <a:alpha val="80000"/>
                </a:srgbClr>
              </a:solidFill>
              <a:latin typeface="思源黑体 CN Bold" panose="020B0800000000000000" charset="-122"/>
              <a:ea typeface="思源黑体 CN Bold" panose="020B0800000000000000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6905" y="389890"/>
            <a:ext cx="3843020" cy="589915"/>
            <a:chOff x="928" y="539"/>
            <a:chExt cx="6052" cy="929"/>
          </a:xfrm>
        </p:grpSpPr>
        <p:sp>
          <p:nvSpPr>
            <p:cNvPr id="9" name="矩形 8"/>
            <p:cNvSpPr/>
            <p:nvPr/>
          </p:nvSpPr>
          <p:spPr>
            <a:xfrm>
              <a:off x="928" y="539"/>
              <a:ext cx="6052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部分个体机构和知名机构场景示例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584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EXAMPLES OF INDIVIDUAL WELL-KNOWN INSTITUTIONS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42950" y="1076325"/>
            <a:ext cx="6558915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1600">
                <a:solidFill>
                  <a:srgbClr val="808D99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通过低价引流到到手机网站或者小程序，再进一步吸引用户进一步付费。 </a:t>
            </a:r>
            <a:endParaRPr lang="zh-CN" altLang="en-US" sz="1600">
              <a:solidFill>
                <a:srgbClr val="808D99">
                  <a:alpha val="80000"/>
                </a:srgb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5" name="图片 4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55955" y="389890"/>
            <a:ext cx="3752215" cy="589915"/>
            <a:chOff x="928" y="539"/>
            <a:chExt cx="5909" cy="929"/>
          </a:xfrm>
        </p:grpSpPr>
        <p:sp>
          <p:nvSpPr>
            <p:cNvPr id="9" name="矩形 8"/>
            <p:cNvSpPr/>
            <p:nvPr/>
          </p:nvSpPr>
          <p:spPr>
            <a:xfrm>
              <a:off x="928" y="539"/>
              <a:ext cx="5518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教学效果不理想？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584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TEACHING EFFECT IS NOT IDEAL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5955" y="979805"/>
            <a:ext cx="7318375" cy="1414145"/>
            <a:chOff x="1033" y="1367"/>
            <a:chExt cx="11525" cy="2227"/>
          </a:xfrm>
        </p:grpSpPr>
        <p:sp>
          <p:nvSpPr>
            <p:cNvPr id="5" name="文本框 4"/>
            <p:cNvSpPr txBox="1"/>
            <p:nvPr/>
          </p:nvSpPr>
          <p:spPr>
            <a:xfrm>
              <a:off x="1033" y="2057"/>
              <a:ext cx="6181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1、教学：图文、音频、视频、专栏、直播教学 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2、练：答题、打卡训练、激励式教学 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3、答考：多题型、答案解析、随机出题、自动评分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3" y="1367"/>
              <a:ext cx="11525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60000"/>
                </a:lnSpc>
              </a:pPr>
              <a:r>
                <a:rPr lang="zh-CN" altLang="en-US" sz="16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教育，助力丰富课程形式和内容，做好效果评估，不断提升教学质量。</a:t>
              </a:r>
              <a:endParaRPr lang="zh-CN" altLang="en-US" sz="16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23815" y="687070"/>
            <a:ext cx="19475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2000" b="1">
                <a:solidFill>
                  <a:srgbClr val="29335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 育 </a:t>
            </a:r>
            <a:endParaRPr lang="en-US" altLang="zh-CN" sz="2000" b="1">
              <a:solidFill>
                <a:srgbClr val="29335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1620" y="1743075"/>
            <a:ext cx="1106805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引流获客</a:t>
            </a:r>
            <a:endParaRPr lang="zh-CN" altLang="en-US" sz="130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02445" y="1743075"/>
            <a:ext cx="1106805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运营管理</a:t>
            </a:r>
            <a:endParaRPr lang="zh-CN" altLang="en-US" sz="130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71795" y="1743075"/>
            <a:ext cx="1106805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助学工具</a:t>
            </a:r>
            <a:endParaRPr lang="zh-CN" altLang="en-US" sz="130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37120" y="1743075"/>
            <a:ext cx="1106805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商机转化</a:t>
            </a:r>
            <a:endParaRPr lang="zh-CN" altLang="en-US" sz="130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92500" y="1743075"/>
            <a:ext cx="1106805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内容展示</a:t>
            </a:r>
            <a:endParaRPr lang="zh-CN" altLang="en-US" sz="130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70330" y="2976880"/>
            <a:ext cx="1430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新人有礼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92500" y="236537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付费文章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92500" y="297688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付费音频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92500" y="362712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付费视频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92500" y="430085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在线直播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71795" y="236537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闯关打卡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71795" y="297688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答题活动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71795" y="362712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在线题库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71795" y="430085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文件下载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71795" y="492506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查询系统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08545" y="236537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商机雷达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08545" y="297688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等级会员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09180" y="362712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关注公众号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46950" y="4300855"/>
            <a:ext cx="1230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流量主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02445" y="236537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运营数据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02445" y="297688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员工权限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92500" y="492506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信息系统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7540" y="405765"/>
            <a:ext cx="5133340" cy="601980"/>
            <a:chOff x="958" y="730"/>
            <a:chExt cx="8069" cy="948"/>
          </a:xfrm>
        </p:grpSpPr>
        <p:sp>
          <p:nvSpPr>
            <p:cNvPr id="9" name="矩形 8"/>
            <p:cNvSpPr/>
            <p:nvPr/>
          </p:nvSpPr>
          <p:spPr>
            <a:xfrm>
              <a:off x="958" y="730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收入不理想？管理复杂，浪费时间？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88" y="129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FANKE LIGHT STATION EDUCATION INDUSTRY SOLUTIONS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70330" y="3627120"/>
            <a:ext cx="1430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投票活动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0330" y="2365375"/>
            <a:ext cx="1430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表单系统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0330" y="4300855"/>
            <a:ext cx="1430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预约系统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70330" y="4925060"/>
            <a:ext cx="1430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计算报价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70330" y="5604510"/>
            <a:ext cx="1430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集Call解锁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471795" y="560451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在线留言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2500" y="5604510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付费专栏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50920" y="625538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付费信息发布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31620" y="6255385"/>
            <a:ext cx="11068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</a:rPr>
              <a:t>推广员分销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pic>
        <p:nvPicPr>
          <p:cNvPr id="34" name="图片 33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924003" y="3262630"/>
            <a:ext cx="2343720" cy="751205"/>
            <a:chOff x="1507" y="4905"/>
            <a:chExt cx="4249" cy="1183"/>
          </a:xfrm>
        </p:grpSpPr>
        <p:sp>
          <p:nvSpPr>
            <p:cNvPr id="6" name="文本框 5"/>
            <p:cNvSpPr txBox="1"/>
            <p:nvPr/>
          </p:nvSpPr>
          <p:spPr>
            <a:xfrm>
              <a:off x="1507" y="5678"/>
              <a:ext cx="4249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1100" b="1">
                  <a:solidFill>
                    <a:srgbClr val="798695">
                      <a:alpha val="80000"/>
                    </a:srgb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微软雅黑" panose="020B0503020204020204" charset="-122"/>
                </a:rPr>
                <a:t>FUNCTION INTRODUCTION</a:t>
              </a:r>
              <a:endPara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21" y="4905"/>
              <a:ext cx="262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功能介绍</a:t>
              </a:r>
              <a:endParaRPr lang="en-US" altLang="zh-CN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342505" y="1964055"/>
            <a:ext cx="385508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表单系统，解决教育行业客户数据收集渠道单一，成本高效率低等问题。在线客户数据收集系统，实现精准高效获客。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505" y="2940050"/>
            <a:ext cx="4348480" cy="25082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应用场景丰富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在线即可预约看房，避免繁琐流程 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9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多种表单项类型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合理配置预约时间，资源价值最大化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实时提醒功能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有效采集客户信息，便于促活留存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7380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引流获客：表单系统，在线收集客户数据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CUSTOMER DRAINAGE: FORM SYSTEM, ONLINE COLLECTION OF CUSTOMER DATA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275830" y="1984375"/>
            <a:ext cx="382714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新人有礼，是一种快速精准获客的营销活动。对于中小型的在线教育培训机构，担心“冷启动”，为避免流量不优质的情况，利用优惠券或免费礼品的形式可提前锁定潜在客户。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85355" y="3285490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智能识别“新人”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自动识别筛选“新人”，多种“好礼”主动分发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客户主动找上门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客户主动留下联系方式，坐享精准优质流量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轻松达成合作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快速联系潜在客户，助力交易合作达成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7380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引流获客：新人有礼，让客户主动找上门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DRAINAGE CUSTOMERS: NEW POLITE, LET CUSTOMERS TAKE THE INITIATIVE TO FIND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285355" y="1574165"/>
            <a:ext cx="387794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提高品牌曝光和口碑是引流获客的必要环节。创建在线投票活动，如“我最喜欢的明星教师”、“年度优秀学员”等投票活动，通过分享行为拉取投票的同时，展示品牌实力，带来爆发式流量增长。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32980" y="3005455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在线投票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创建便捷，投票数据，排行榜实时更新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分享传播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一键分享给好友、朋友群，拉取投票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品牌曝光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展示品牌实力、提高品牌口碑、提升覆盖人群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7855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引流获客：投票活动，快速裂变传播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DRAINAGE OF CUSTOMERS: VOTING ACTIVITIES, RAPID FISSION SPREAD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3" name="图片 2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285355" y="1339850"/>
            <a:ext cx="371284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新的教育场景不单单是专注于在线教育，仍有大部分仍专注于线下、或线上线下相结合的教育机构。针对这一场景，预约系统可以很好的将线上客户引流线下，适合做一些线下课程、活动的报名预约。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32980" y="2672080"/>
            <a:ext cx="4348480" cy="3439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在线预约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创建便捷，投票数据、排行榜实时更新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</a:t>
            </a:r>
            <a:r>
              <a:rPr lang="zh-CN" altLang="en-US" sz="1400" b="1">
                <a:solidFill>
                  <a:srgbClr val="293354"/>
                </a:solidFill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预约时间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一键分享给好友、朋友群，拉取投票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 信息采集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展示品牌实力、提高品牌口碑、提升覆盖人群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      </a:t>
            </a:r>
            <a:r>
              <a:rPr lang="zh-CN" altLang="en-US" sz="1700" b="1">
                <a:solidFill>
                  <a:srgbClr val="293354"/>
                </a:solidFill>
                <a:effectLst/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微信支付</a:t>
            </a:r>
            <a:endParaRPr lang="zh-CN" altLang="en-US" sz="1700" b="1">
              <a:solidFill>
                <a:srgbClr val="293354"/>
              </a:solidFill>
              <a:effectLst/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在线即可支付，多种支付方式可选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7380" y="389890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引流获客：在线预约支付，打通线上线下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CUSTOMER DRAINAGE: ONLINE BOOKING PAYMENT, THROUGH ONLINE AND OFFLINE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1270000" y="1524635"/>
            <a:ext cx="374269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管理员自定义计算值和运算规则，客户输入相应值，即可在线完成自动计算，给出结果，满足课程报价、兴趣推荐等述求。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7625" y="2635885"/>
            <a:ext cx="4348480" cy="3402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配置参数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后台配置计算参数和运算规则，高度灵活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    自动报价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自动运算，输出结果，无需繁琐人工计算</a:t>
            </a:r>
            <a:r>
              <a:rPr lang="en-US" altLang="zh-CN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	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消息通知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实时推送客户报价消息，及时跟进转化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1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  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客户线索</a:t>
            </a: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	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记录客户报价信息和联系方式，沉淀客户资源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6905" y="389890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引流获客：计算报价，提前锁客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DRAINAGE OF CUSTOMERS: CALCULATE THE PRICE, IN ADVANCE OF THE LOCK CUSTOMERS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36905" y="389890"/>
            <a:ext cx="4892040" cy="589915"/>
            <a:chOff x="898" y="539"/>
            <a:chExt cx="7704" cy="929"/>
          </a:xfrm>
        </p:grpSpPr>
        <p:sp>
          <p:nvSpPr>
            <p:cNvPr id="5" name="矩形 4"/>
            <p:cNvSpPr/>
            <p:nvPr/>
          </p:nvSpPr>
          <p:spPr>
            <a:xfrm>
              <a:off x="898" y="539"/>
              <a:ext cx="745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引流获客：集Call解锁，邀请好友助力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DRAINAGE WINNER: SET CALL TO UNLOCK, INVITE FRIENDS TO HELP (GOING ONLINE SOON)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97940" y="2005965"/>
            <a:ext cx="3742690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集Call解锁内容，是一种基于好友助力的营销活动。用户可在有效时间内通过邀请好友为自己打Call，完成目标邀请人数，免费解锁内容。裂变传播，增强内容曝光，为小程序带来更多潜在客户。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07465" y="3277235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集Call解锁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好友打Call，助力获取免费解锁内容权限 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分享传播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一键分享、生成邀请海报分享至朋友圈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循环裂变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循环裂变，有效吸引更多潜在客户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924638" y="3233420"/>
            <a:ext cx="2343720" cy="751205"/>
            <a:chOff x="1507" y="4905"/>
            <a:chExt cx="4249" cy="1183"/>
          </a:xfrm>
        </p:grpSpPr>
        <p:sp>
          <p:nvSpPr>
            <p:cNvPr id="3" name="文本框 2"/>
            <p:cNvSpPr txBox="1"/>
            <p:nvPr/>
          </p:nvSpPr>
          <p:spPr>
            <a:xfrm>
              <a:off x="1507" y="5678"/>
              <a:ext cx="4249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1100" b="1">
                  <a:solidFill>
                    <a:srgbClr val="798695">
                      <a:alpha val="80000"/>
                    </a:srgb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微软雅黑" panose="020B0503020204020204" charset="-122"/>
                </a:rPr>
                <a:t>INDUSTRY BACKGROUND</a:t>
              </a:r>
              <a:endPara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321" y="4905"/>
              <a:ext cx="262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行业背景</a:t>
              </a:r>
              <a:endParaRPr lang="en-US" altLang="zh-CN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</p:grpSp>
      <p:pic>
        <p:nvPicPr>
          <p:cNvPr id="5" name="图片 4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36905" y="389890"/>
            <a:ext cx="4141470" cy="589915"/>
            <a:chOff x="928" y="539"/>
            <a:chExt cx="6522" cy="929"/>
          </a:xfrm>
        </p:grpSpPr>
        <p:sp>
          <p:nvSpPr>
            <p:cNvPr id="9" name="矩形 8"/>
            <p:cNvSpPr/>
            <p:nvPr/>
          </p:nvSpPr>
          <p:spPr>
            <a:xfrm>
              <a:off x="928" y="539"/>
              <a:ext cx="6522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引流获客：推广员分销（即将上线）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584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ATTRACT CUSTOMERS: PROMOTERS DISTRIBUTION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36905" y="1078865"/>
            <a:ext cx="491109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推广员，是一种可以帮助企业快速拓宽推广渠道的营销功能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招募推广员，推广员通过分销产品可获取收益，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助力企业教培机构实现快速获客和提升销售额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227570" y="1659255"/>
            <a:ext cx="370141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文章、音视多种形式展示课程，知识付费，实现内容商业价值，访客利用碎片化时间，随时随地在线学习。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6905" y="389890"/>
            <a:ext cx="5876925" cy="589915"/>
            <a:chOff x="898" y="539"/>
            <a:chExt cx="9255" cy="929"/>
          </a:xfrm>
        </p:grpSpPr>
        <p:sp>
          <p:nvSpPr>
            <p:cNvPr id="5" name="矩形 4"/>
            <p:cNvSpPr/>
            <p:nvPr/>
          </p:nvSpPr>
          <p:spPr>
            <a:xfrm>
              <a:off x="898" y="539"/>
              <a:ext cx="9255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内容展示：图文、音视频三大知识载体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CONTENT DISPLAY: THREE KNOWLEDGE CARRIERS OF TEXT, TEXT, AUDIO AND VIDEO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227570" y="2652395"/>
            <a:ext cx="4348480" cy="3676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多种信息载体</a:t>
            </a:r>
            <a:r>
              <a:rPr lang="en-US" altLang="zh-CN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	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图文、音视频，多载体展示课程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9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试听试看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试听试看，订阅量，增加潜在客户信心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付费订阅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微信支付，付费即可订阅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2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  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互动交流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支持点赞、评论，促进交流沟通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1343660" y="1691640"/>
            <a:ext cx="405574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访客可通过内容付费专栏，查看到包括文章、音频、视频在内的系列内容，如专题知识、培训内容、有声读物等。 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58265" y="2673350"/>
            <a:ext cx="34683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提供系统性学习体验</a:t>
            </a:r>
            <a:r>
              <a:rPr lang="en-US" altLang="zh-CN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	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内容专栏是系列内容的集合，将系统内容打包为专栏出售，可为客户提供系统性的学习体验，提高客单价。   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有效吸引潜在用户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专栏中的内容支持设置试读、试听、试看，通过这些功能，企业可有效吸引潜在用户，提高内容变现效率。 </a:t>
            </a:r>
            <a:r>
              <a:rPr lang="en-US" altLang="zh-CN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	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2981" y="399415"/>
            <a:ext cx="4959585" cy="608965"/>
            <a:chOff x="902" y="509"/>
            <a:chExt cx="6513" cy="959"/>
          </a:xfrm>
        </p:grpSpPr>
        <p:sp>
          <p:nvSpPr>
            <p:cNvPr id="5" name="矩形 4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455163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内容展示：专栏，构建知识体系，提高客单价</a:t>
              </a:r>
              <a:endParaRPr lang="zh-CN" altLang="en-US">
                <a:solidFill>
                  <a:srgbClr val="455163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3" y="1082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CONTENT DISPLAY: COLUMN, BUILD KNOWLEDGE SYSTEM, IMPROVE CUSTOM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0315" y="1533525"/>
            <a:ext cx="353885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小程序直播是微信官方提供的商家经营功能，用户可通过小程序直播实现客户互动、教学以及服务销售的闭环。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5565" y="2661920"/>
            <a:ext cx="4348480" cy="36791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沉淀私域流量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客户观看直播，下单均在自己小程序完成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低门槛、快运营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免直播资质，优惠券、点赞等丰富的互动能力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强社交互动、强转化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支持一键订阅、分享，加快潜在客户购买决策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1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 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提高品牌曝光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轻松收获学员、家长信任，快速实现品牌曝光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6905" y="399415"/>
            <a:ext cx="4152900" cy="589915"/>
            <a:chOff x="898" y="539"/>
            <a:chExt cx="9255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9255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内容展示：直播，实时在线教学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CONTENT DISPLAY: LIVE BROADCAST, REAL-TIME ONLINE TEACHING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3" name="图片 2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323455" y="2058670"/>
            <a:ext cx="377761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中小企教育培训机构，往往因为知名度而丢失机会，为提升客户信心，可全方位多角度展示企业品牌实力信息系统，实现快速展示多信息内容。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23455" y="3092450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多维度信息展示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低价格优惠有效激活客户 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沟通及时</a:t>
            </a:r>
            <a:endParaRPr lang="zh-CN" altLang="en-US" sz="1700" b="1">
              <a:solidFill>
                <a:srgbClr val="13273D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在线即可抵扣使用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提升客户信心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助力拉新促活、复购、提升客单价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6430" y="389890"/>
            <a:ext cx="5876925" cy="589915"/>
            <a:chOff x="898" y="539"/>
            <a:chExt cx="9255" cy="929"/>
          </a:xfrm>
        </p:grpSpPr>
        <p:sp>
          <p:nvSpPr>
            <p:cNvPr id="5" name="矩形 4"/>
            <p:cNvSpPr/>
            <p:nvPr/>
          </p:nvSpPr>
          <p:spPr>
            <a:xfrm>
              <a:off x="898" y="539"/>
              <a:ext cx="9255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内容展示：信息系统，提升客户信任度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BRAND OFFICIAL WEBSITE: DECORATION CASE, IMPROVE CUSTOMER TRUST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275830" y="1658620"/>
            <a:ext cx="377761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闯关打卡，是一种以任务关卡为基础的打卡模式。管理员可配置活动任务关卡，成员加入活动后需依次解锁、打卡完成任务，最终实现像闯关游戏一样完成所有活动任务,有效保证学员活跃度。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23455" y="3025140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场景丰富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促进学员学习目标达成，且活动支持变现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趣味闯关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成员加入时间自由，随时加入随时开始闯关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互动激励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打卡内容评论点赞互动，一键邀请好友参与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6430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助学工具：闯关打卡,趣味互动圈子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EDUCATIONAL TOOLS: PUNCH CARDS, FUN INTERACTIVE CIRCLE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285355" y="1885950"/>
            <a:ext cx="377761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在线答题，是一种在线练习、考试、测评的答题系统适用于企业培训、评测考核、知识竞赛、模拟考试等场景,有效督学督练。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2980" y="2958465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多种题目类型、两种答题模式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多题型选择，考试型和练习型两种模式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系统自动判分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根据答题情况自动判分，结果一目了然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高效录题组题方式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手动、批量录题，支持题库选题和随机组题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5955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助学工具：答题系统，智能判分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EDUCATIONAL TOOLS: ANSWER SYSTEM, INTELLIGENT GRADING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313930" y="2172970"/>
            <a:ext cx="391223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教育行业，上传招生手册、试题考卷等文件，方便学员和家长自助查看下载，资料同步高效便捷。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13930" y="2929890"/>
            <a:ext cx="434848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多种文件类型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支持上传Word，Excel，PPT和PDF等多种类型文件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9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下载预览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既可在线预览，也可一键下载保存文件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1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插入详情</a:t>
            </a:r>
            <a:r>
              <a:rPr lang="en-US" altLang="zh-CN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	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文章、服务详情等支持指定位置插入文件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5955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助学工具：文件下载，资料同步更便捷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TOOLS: FILE DOWNLOaAD, DATA SYNCHRONIZATION MORE CONVENIENT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7275830" y="1951990"/>
            <a:ext cx="391223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查询系统，解决教育行业信息通知、费用缴纳耗时费力的问题。提供在线查询系统，便于信息和费用的自助查询与缴费，高效便捷。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2980" y="3063240"/>
            <a:ext cx="434848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信息查询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成绩档案、活动报名等信息可在线自助查询 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9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查询缴费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在线查询，一键即可缴纳学费、报名费等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1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信息录入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支持批量导入或手动添加，信息添加自由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6430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助学工具：信息查询、查询缴费</a:t>
              </a:r>
              <a:r>
                <a:rPr lang="en-US" altLang="zh-CN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	</a:t>
              </a:r>
              <a:endParaRPr lang="en-US" altLang="zh-CN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FINANCIAL AID TOOL: INFORMATION INQUIRY INQUIRY PAYMENT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7334885" y="2046605"/>
            <a:ext cx="390779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即时性的消息沟通方式优点是沟通方便，但信息难以展示。提供留言板功能，访客可随时留言，管理员进行回复解答，便于学员、家长、教育机构三方的信息交流。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34885" y="3070225"/>
            <a:ext cx="4348480" cy="2733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留言标签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区分留言类型与目的，便于信息归类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图文留言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支持图片留言，提高留言效率与表达</a:t>
            </a:r>
            <a:r>
              <a:rPr lang="en-US" altLang="zh-CN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	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留言审核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管理员自主审核留言内容公开与否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1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5955" y="399415"/>
            <a:ext cx="5123815" cy="589915"/>
            <a:chOff x="898" y="539"/>
            <a:chExt cx="8069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806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助学工具：在线留言，收集反馈</a:t>
              </a:r>
              <a:endParaRPr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TOOLS: ONLINE MESSAGE, COLLECT FEEDBACK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4" name="图片 3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36905" y="408940"/>
            <a:ext cx="4941570" cy="589915"/>
            <a:chOff x="928" y="539"/>
            <a:chExt cx="7782" cy="929"/>
          </a:xfrm>
        </p:grpSpPr>
        <p:sp>
          <p:nvSpPr>
            <p:cNvPr id="5" name="矩形 4"/>
            <p:cNvSpPr/>
            <p:nvPr/>
          </p:nvSpPr>
          <p:spPr>
            <a:xfrm>
              <a:off x="928" y="539"/>
              <a:ext cx="7782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市场前景：用户、市场规模持续扩大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635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MARKET PROSPECT: USER MARKET SCALE CONTINUES TO EXPAND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20440" y="1375410"/>
            <a:ext cx="515112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互联网的普及和发展带来的“互联网+教育”使得在线教育用户不断攀升，同时，各类在线教育平台不断开发下沉市场，扩大了在线教育市场，致使在线教育用户规模进一步扩大。预计2020年仍旧持持续扩大。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1291590" y="1924685"/>
            <a:ext cx="370776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想要做好商机转化，对线索的跟进和管理至关重要。商机雷达系统，让课程顾问、销售推广更高效，实现线索有效管理，快速筛选高意向客户，提高商机转化效益。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91590" y="3263265"/>
            <a:ext cx="4348480" cy="253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智能名片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快速传播，覆盖更多潜在客户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AI雷达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实时跟踪反馈客户行为轨迹</a:t>
            </a:r>
            <a:r>
              <a:rPr lang="en-US" altLang="zh-CN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	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CRM客户关系管理系统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有效采集客户信息，便于客户数据运营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2981" y="370840"/>
            <a:ext cx="4959585" cy="608965"/>
            <a:chOff x="902" y="509"/>
            <a:chExt cx="6513" cy="959"/>
          </a:xfrm>
        </p:grpSpPr>
        <p:sp>
          <p:nvSpPr>
            <p:cNvPr id="5" name="矩形 4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455163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商机转化：商机雷达，智能CRM</a:t>
              </a:r>
              <a:endParaRPr lang="zh-CN" altLang="en-US">
                <a:solidFill>
                  <a:srgbClr val="455163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3" y="1082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BUSINESS OPPORTUNITY TRANSFORMATION: BUSINESS OPPORTUNITY RADAR, INTELLIGENT CRM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39520" y="1484630"/>
            <a:ext cx="378841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等级会员，是一种实现精准营销的客户成长体系。提升客户活跃度，实现差异化运营，最终沉淀忠实客户实现商机转化。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6670" y="2536825"/>
            <a:ext cx="4348480" cy="3731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成长值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访客通过登录、消费、下单等行为可累计成长值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8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会员等级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成长值越多，会员等级越高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1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会员权益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会员等级越高，可享受的会员权限越多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 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会员权限</a:t>
            </a:r>
            <a:endParaRPr lang="zh-CN" altLang="en-US" sz="17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页面、文章音频等详情页支持设置浏览权限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6905" y="389890"/>
            <a:ext cx="5876925" cy="589915"/>
            <a:chOff x="898" y="539"/>
            <a:chExt cx="9255" cy="929"/>
          </a:xfrm>
        </p:grpSpPr>
        <p:sp>
          <p:nvSpPr>
            <p:cNvPr id="9" name="矩形 8"/>
            <p:cNvSpPr/>
            <p:nvPr/>
          </p:nvSpPr>
          <p:spPr>
            <a:xfrm>
              <a:off x="898" y="539"/>
              <a:ext cx="9255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商机转化：等级会员，沉淀忠实客户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28" y="1082"/>
              <a:ext cx="7674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BUSINESS OPPORTUNITY TRANSFORMATION: GRADE MEMBER, PRECIPITATION LOYAL CUSTOMER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3" name="图片 2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346950" y="2018665"/>
            <a:ext cx="393890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关注公众号组件，可帮助小程序流量沉淀到公众号，在公众号内做多次的消息触达，能有小提升潜在客户的购买率或者复购率。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6950" y="3110865"/>
            <a:ext cx="434848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</a:t>
            </a:r>
            <a:r>
              <a:rPr lang="en-US" altLang="zh-CN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关注公众号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小程序内引导关注公众号，沉淀用户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9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effectLst/>
                <a:latin typeface="思源黑体 CN Heavy" panose="020B0A00000000000000" charset="-122"/>
                <a:ea typeface="思源黑体 CN Heavy" panose="020B0A00000000000000" charset="-122"/>
              </a:rPr>
              <a:t>互通互导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公众号引流小程序，提高业务转化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1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消息触达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持续消息触达，有效提升客户粘性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2981" y="380365"/>
            <a:ext cx="4959585" cy="608965"/>
            <a:chOff x="902" y="509"/>
            <a:chExt cx="6513" cy="959"/>
          </a:xfrm>
        </p:grpSpPr>
        <p:sp>
          <p:nvSpPr>
            <p:cNvPr id="5" name="矩形 4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商机转化：关注公众号组件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3" y="1082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BUSINESS OPPORTUNITIES TRANSFORMATION: FOCUS ON THE PUBLIC NUMBER COMPONENT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299960" y="1894840"/>
            <a:ext cx="371602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流量主功能可轻松实现流量变现，获取可持续收入，并在高价值的内容属性和鲜明的特色下，不断塑造个人品牌，提升品牌形象。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9010" y="2994660"/>
            <a:ext cx="4348480" cy="25082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成为流量主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 独立访客UV 1000 以上，且无违规行为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>
              <a:lnSpc>
                <a:spcPct val="9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创建广告位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页面创建广告位，根据访客画像个性化推荐广告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>
                <a:latin typeface="思源黑体 CN Heavy" panose="020B0A00000000000000" charset="-122"/>
                <a:ea typeface="思源黑体 CN Heavy" panose="020B0A00000000000000" charset="-122"/>
              </a:rPr>
              <a:t>    </a:t>
            </a:r>
            <a:r>
              <a:rPr lang="zh-CN" altLang="en-US" sz="17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坐享收益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轻松实现流量变现，增加额外收益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2981" y="370840"/>
            <a:ext cx="5577153" cy="608965"/>
            <a:chOff x="902" y="509"/>
            <a:chExt cx="7324" cy="959"/>
          </a:xfrm>
        </p:grpSpPr>
        <p:sp>
          <p:nvSpPr>
            <p:cNvPr id="6" name="矩形 5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商机转化：小程序流量主，增加额外收益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3" y="1082"/>
              <a:ext cx="730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BUSINESS OPPORTUNITIES CONVERSION: SMALL PROGRAM TRAFFIC MAIN, INCREASE ADDITIONAL REVENUE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4" name="图片 3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2777490" y="1613535"/>
            <a:ext cx="680910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缺少运营数据分析，往往造成盲目运营和投放，无法精准触发客户。轻应用小程序支持实时统计访问数据、了解数据概况以及用户画像，数据可视化，直观反馈小程序运营情况和客户群共性，依据数据可及时调整运营策略，实现精准化运营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2506" y="380365"/>
            <a:ext cx="5577153" cy="608965"/>
            <a:chOff x="902" y="509"/>
            <a:chExt cx="7324" cy="959"/>
          </a:xfrm>
        </p:grpSpPr>
        <p:sp>
          <p:nvSpPr>
            <p:cNvPr id="6" name="矩形 5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effectLst/>
                  <a:latin typeface="思源黑体 CN Bold" panose="020B0800000000000000" charset="-122"/>
                  <a:ea typeface="思源黑体 CN Bold" panose="020B0800000000000000" charset="-122"/>
                </a:rPr>
                <a:t>运营管理：数据分析，实现精准运营</a:t>
              </a:r>
              <a:endParaRPr lang="zh-CN" altLang="en-US">
                <a:solidFill>
                  <a:srgbClr val="293354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3" y="1082"/>
              <a:ext cx="7303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OPERATION MANAGEMENT: DATA ANALYSIS, ACCURATE OPERATION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3" name="图片 2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760730" y="2053590"/>
            <a:ext cx="293814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按需分配下小程序员工权限，有效实现各部分、员工间的协同合作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6530" y="2063115"/>
            <a:ext cx="5288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rPr>
              <a:t>小程序所有权限</a:t>
            </a:r>
            <a:endParaRPr lang="en-US" altLang="zh-CN" sz="2000" b="1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  <a:cs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51915" y="3190875"/>
            <a:ext cx="1939925" cy="1649095"/>
            <a:chOff x="2054" y="4920"/>
            <a:chExt cx="3055" cy="2597"/>
          </a:xfrm>
        </p:grpSpPr>
        <p:sp>
          <p:nvSpPr>
            <p:cNvPr id="2" name="文本框 1"/>
            <p:cNvSpPr txBox="1"/>
            <p:nvPr/>
          </p:nvSpPr>
          <p:spPr>
            <a:xfrm>
              <a:off x="2069" y="4920"/>
              <a:ext cx="304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solidFill>
                    <a:srgbClr val="13273D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运营者负责小程序数据管理</a:t>
              </a:r>
              <a:endParaRPr lang="zh-CN" altLang="en-US" sz="1000">
                <a:solidFill>
                  <a:srgbClr val="13273D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059" y="6018"/>
              <a:ext cx="304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solidFill>
                    <a:srgbClr val="13273D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UI设计师负责小程序搭建设计</a:t>
              </a:r>
              <a:endParaRPr lang="zh-CN" altLang="en-US" sz="1000">
                <a:solidFill>
                  <a:srgbClr val="13273D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054" y="7131"/>
              <a:ext cx="304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solidFill>
                    <a:srgbClr val="13273D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课程顾问负责商机雷达</a:t>
              </a:r>
              <a:endParaRPr lang="zh-CN" altLang="en-US" sz="1000">
                <a:solidFill>
                  <a:srgbClr val="13273D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038080" y="3152775"/>
            <a:ext cx="147066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 b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小程序配置管理</a:t>
            </a:r>
            <a:endParaRPr lang="zh-CN" altLang="en-US" sz="1300" b="1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03700" y="3162300"/>
            <a:ext cx="1470660" cy="874395"/>
            <a:chOff x="6515" y="4860"/>
            <a:chExt cx="2316" cy="1377"/>
          </a:xfrm>
        </p:grpSpPr>
        <p:sp>
          <p:nvSpPr>
            <p:cNvPr id="8" name="文本框 7"/>
            <p:cNvSpPr txBox="1"/>
            <p:nvPr/>
          </p:nvSpPr>
          <p:spPr>
            <a:xfrm>
              <a:off x="6515" y="4860"/>
              <a:ext cx="2316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300" b="1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小程序设计管理</a:t>
              </a:r>
              <a:endParaRPr lang="zh-CN" altLang="en-US" sz="1300" b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60" y="5629"/>
              <a:ext cx="2211" cy="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设计、审核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36005" y="3162300"/>
            <a:ext cx="1470660" cy="1451610"/>
            <a:chOff x="9543" y="4860"/>
            <a:chExt cx="2316" cy="2286"/>
          </a:xfrm>
        </p:grpSpPr>
        <p:sp>
          <p:nvSpPr>
            <p:cNvPr id="5" name="文本框 4"/>
            <p:cNvSpPr txBox="1"/>
            <p:nvPr/>
          </p:nvSpPr>
          <p:spPr>
            <a:xfrm>
              <a:off x="9543" y="4860"/>
              <a:ext cx="2316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300" b="1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小程序数据管理</a:t>
              </a:r>
              <a:endParaRPr lang="zh-CN" altLang="en-US" sz="1300" b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618" y="5609"/>
              <a:ext cx="2211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文章、服务、音频</a:t>
              </a:r>
              <a:b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</a:b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信息系统、商机雷达、资源库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05775" y="3157855"/>
            <a:ext cx="1470660" cy="1174115"/>
            <a:chOff x="12630" y="4853"/>
            <a:chExt cx="2316" cy="1849"/>
          </a:xfrm>
        </p:grpSpPr>
        <p:sp>
          <p:nvSpPr>
            <p:cNvPr id="6" name="文本框 5"/>
            <p:cNvSpPr txBox="1"/>
            <p:nvPr/>
          </p:nvSpPr>
          <p:spPr>
            <a:xfrm>
              <a:off x="12630" y="4853"/>
              <a:ext cx="2316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300" b="1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访客数据管理</a:t>
              </a:r>
              <a:endParaRPr lang="zh-CN" altLang="en-US" sz="1300" b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698" y="5629"/>
              <a:ext cx="2211" cy="1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表单、留言、投票查询、营销、会员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095230" y="3651250"/>
            <a:ext cx="140398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微信小程序配置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百度小程序配置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8696" y="400685"/>
            <a:ext cx="4997660" cy="609600"/>
            <a:chOff x="902" y="509"/>
            <a:chExt cx="6563" cy="960"/>
          </a:xfrm>
        </p:grpSpPr>
        <p:sp>
          <p:nvSpPr>
            <p:cNvPr id="26" name="矩形 25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运营管理：员工权限，实现有序运营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73" y="1083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ACHIEVE ORDERLY OPERATION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17" name="图片 16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040843" y="3155315"/>
            <a:ext cx="2343720" cy="751205"/>
            <a:chOff x="1507" y="4905"/>
            <a:chExt cx="4249" cy="1183"/>
          </a:xfrm>
        </p:grpSpPr>
        <p:sp>
          <p:nvSpPr>
            <p:cNvPr id="6" name="文本框 5"/>
            <p:cNvSpPr txBox="1"/>
            <p:nvPr/>
          </p:nvSpPr>
          <p:spPr>
            <a:xfrm>
              <a:off x="1507" y="5678"/>
              <a:ext cx="4249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1100" b="1">
                  <a:solidFill>
                    <a:srgbClr val="6B7A8F">
                      <a:alpha val="80000"/>
                    </a:srgb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微软雅黑" panose="020B0503020204020204" charset="-122"/>
                </a:rPr>
                <a:t>PRODUCT SUPERIORITY</a:t>
              </a:r>
              <a:endParaRPr lang="zh-CN" altLang="en-US" sz="1100" b="1">
                <a:solidFill>
                  <a:srgbClr val="6B7A8F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21" y="4905"/>
              <a:ext cx="262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产品优势</a:t>
              </a:r>
              <a:endParaRPr lang="en-US" altLang="zh-CN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1672590" y="2444750"/>
            <a:ext cx="3797300" cy="2912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1700" b="1">
                <a:latin typeface="思源黑体 CN Heavy" panose="020B0A00000000000000" charset="-122"/>
                <a:ea typeface="思源黑体 CN Heavy" panose="020B0A00000000000000" charset="-122"/>
              </a:rPr>
              <a:t>  </a:t>
            </a:r>
            <a:r>
              <a:rPr lang="zh-CN" altLang="en-US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功能齐全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 集引流获客、内容展示、助学工具、商机转化、运营管理于一体。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8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 algn="l">
              <a:lnSpc>
                <a:spcPct val="80000"/>
              </a:lnSpc>
            </a:pPr>
            <a:endParaRPr lang="zh-CN" altLang="en-US" sz="1400">
              <a:latin typeface="华文细黑" panose="02010600040101010101" charset="-122"/>
              <a:ea typeface="华文细黑" panose="0201060004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1400" b="1">
                <a:latin typeface="华文细黑" panose="02010600040101010101" charset="-122"/>
                <a:ea typeface="华文细黑" panose="02010600040101010101" charset="-122"/>
              </a:rPr>
              <a:t>  </a:t>
            </a:r>
            <a:r>
              <a:rPr lang="zh-CN" altLang="en-US" sz="1700" b="1">
                <a:solidFill>
                  <a:srgbClr val="3D2D13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每周更新</a:t>
            </a:r>
            <a:endParaRPr lang="zh-CN" altLang="en-US" sz="1700" b="1">
              <a:latin typeface="思源黑体 CN Heavy" panose="020B0A00000000000000" charset="-122"/>
              <a:ea typeface="思源黑体 CN Heavy" panose="020B0A00000000000000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 每周更新迭代模板、功能，倾听客户声音，不断优化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 版本付费后更新功能无需重复付费，直接可用，增值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 空间大。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90000"/>
              </a:lnSpc>
            </a:pP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7746" y="389890"/>
            <a:ext cx="4959585" cy="608965"/>
            <a:chOff x="902" y="509"/>
            <a:chExt cx="6513" cy="959"/>
          </a:xfrm>
        </p:grpSpPr>
        <p:sp>
          <p:nvSpPr>
            <p:cNvPr id="2" name="矩形 1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>
                  <a:solidFill>
                    <a:srgbClr val="293354"/>
                  </a:solidFill>
                  <a:effectLst/>
                  <a:latin typeface="思源黑体 CN Bold" panose="020B0800000000000000" charset="-122"/>
                  <a:ea typeface="思源黑体 CN Bold" panose="020B0800000000000000" charset="-122"/>
                </a:rPr>
                <a:t>功能：功能齐全、每周更新</a:t>
              </a:r>
              <a:endParaRPr>
                <a:solidFill>
                  <a:srgbClr val="293354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3" y="1082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ADVANTAGE 1: FULL FEATURED WEEKLY UPDATES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3" name="图片 2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72590" y="2611755"/>
            <a:ext cx="3797300" cy="2273300"/>
            <a:chOff x="2544" y="3273"/>
            <a:chExt cx="5980" cy="3580"/>
          </a:xfrm>
        </p:grpSpPr>
        <p:sp>
          <p:nvSpPr>
            <p:cNvPr id="12" name="文本框 11"/>
            <p:cNvSpPr txBox="1"/>
            <p:nvPr/>
          </p:nvSpPr>
          <p:spPr>
            <a:xfrm>
              <a:off x="2544" y="3273"/>
              <a:ext cx="5980" cy="1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60000"/>
                </a:lnSpc>
              </a:pPr>
              <a:r>
                <a:rPr lang="en-US" altLang="zh-CN" sz="1700" b="1">
                  <a:latin typeface="思源黑体 CN Heavy" panose="020B0A00000000000000" charset="-122"/>
                  <a:ea typeface="思源黑体 CN Heavy" panose="020B0A00000000000000" charset="-122"/>
                </a:rPr>
                <a:t>  </a:t>
              </a:r>
              <a:r>
                <a:rPr lang="zh-CN" altLang="en-US" sz="1700" b="1">
                  <a:solidFill>
                    <a:srgbClr val="13273D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一键套用</a:t>
              </a:r>
              <a:endParaRPr lang="zh-CN" altLang="en-US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endParaRPr>
            </a:p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  300+优质模块，一键即可套用，轻松搭建小程序。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l">
                <a:lnSpc>
                  <a:spcPct val="90000"/>
                </a:lnSpc>
              </a:pP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575" y="4861"/>
              <a:ext cx="5737" cy="1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60000"/>
                </a:lnSpc>
              </a:pPr>
              <a:r>
                <a:rPr lang="en-US" altLang="zh-CN" sz="1700" b="1">
                  <a:latin typeface="思源黑体 CN Heavy" panose="020B0A00000000000000" charset="-122"/>
                  <a:ea typeface="思源黑体 CN Heavy" panose="020B0A00000000000000" charset="-122"/>
                </a:rPr>
                <a:t> </a:t>
              </a:r>
              <a:r>
                <a:rPr lang="zh-CN" altLang="en-US" sz="1700" b="1">
                  <a:solidFill>
                    <a:srgbClr val="49231D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风格个性化</a:t>
              </a:r>
              <a:endParaRPr lang="zh-CN" altLang="en-US" sz="1700" b="1">
                <a:solidFill>
                  <a:srgbClr val="13273D"/>
                </a:solidFill>
                <a:latin typeface="思源黑体 CN Heavy" panose="020B0A00000000000000" charset="-122"/>
                <a:ea typeface="思源黑体 CN Heavy" panose="020B0A00000000000000" charset="-122"/>
              </a:endParaRPr>
            </a:p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  支持个性化自主设置风格，更加贴合企业、品牌形 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  象与调性。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l">
                <a:lnSpc>
                  <a:spcPct val="90000"/>
                </a:lnSpc>
              </a:pP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0121" y="380365"/>
            <a:ext cx="4959585" cy="608965"/>
            <a:chOff x="902" y="509"/>
            <a:chExt cx="6513" cy="959"/>
          </a:xfrm>
        </p:grpSpPr>
        <p:sp>
          <p:nvSpPr>
            <p:cNvPr id="2" name="矩形 1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设计：搭建自由灵活，全方位满足设计需求</a:t>
              </a:r>
              <a:endParaRPr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3" y="1082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DESIGN: FREE AND FLEXIBLE CONSTRUCTION TO MEET THE DESIGN REQUIREMENTS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4" name="图片 3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701800" y="2444750"/>
            <a:ext cx="4163695" cy="2598420"/>
            <a:chOff x="2620" y="3760"/>
            <a:chExt cx="6557" cy="4092"/>
          </a:xfrm>
        </p:grpSpPr>
        <p:sp>
          <p:nvSpPr>
            <p:cNvPr id="12" name="文本框 11"/>
            <p:cNvSpPr txBox="1"/>
            <p:nvPr/>
          </p:nvSpPr>
          <p:spPr>
            <a:xfrm>
              <a:off x="2620" y="3760"/>
              <a:ext cx="6557" cy="1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60000"/>
                </a:lnSpc>
              </a:pPr>
              <a:r>
                <a:rPr lang="en-US" altLang="zh-CN" sz="1700" b="1">
                  <a:latin typeface="思源黑体 CN Heavy" panose="020B0A00000000000000" charset="-122"/>
                  <a:ea typeface="思源黑体 CN Heavy" panose="020B0A00000000000000" charset="-122"/>
                </a:rPr>
                <a:t> </a:t>
              </a:r>
              <a:r>
                <a:rPr sz="1700" b="1">
                  <a:solidFill>
                    <a:srgbClr val="25133D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专业团队</a:t>
              </a:r>
              <a:endParaRPr sz="1700" b="1">
                <a:latin typeface="思源黑体 CN Heavy" panose="020B0A00000000000000" charset="-122"/>
                <a:ea typeface="思源黑体 CN Heavy" panose="020B0A00000000000000" charset="-122"/>
              </a:endParaRPr>
            </a:p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 专业的技术、客服团队为您提供7×12h售后服务</a:t>
              </a:r>
              <a:r>
                <a:rPr lang="en-US" altLang="zh-CN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,  </a:t>
              </a: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7×24h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l">
                <a:lnSpc>
                  <a:spcPct val="160000"/>
                </a:lnSpc>
              </a:pPr>
              <a:r>
                <a:rPr lang="zh-CN" altLang="en-US"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 安全监控服务,为小程序的运行保驾护航。</a:t>
              </a: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l">
                <a:lnSpc>
                  <a:spcPct val="90000"/>
                </a:lnSpc>
              </a:pP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97" y="5860"/>
              <a:ext cx="6375" cy="1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60000"/>
                </a:lnSpc>
              </a:pPr>
              <a:r>
                <a:rPr sz="1700" b="1">
                  <a:solidFill>
                    <a:srgbClr val="53110D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实力保障</a:t>
              </a:r>
              <a:endParaRPr sz="1700" b="1">
                <a:latin typeface="思源黑体 CN Heavy" panose="020B0A00000000000000" charset="-122"/>
                <a:ea typeface="思源黑体 CN Heavy" panose="020B0A00000000000000" charset="-122"/>
              </a:endParaRPr>
            </a:p>
            <a:p>
              <a:pPr algn="l">
                <a:lnSpc>
                  <a:spcPct val="160000"/>
                </a:lnSpc>
              </a:pPr>
              <a:r>
                <a:rPr sz="12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专业的客服团队提供7x1h售后服务，为您答疑解惑，助您解决问题。	</a:t>
              </a:r>
              <a:endParaRPr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l">
                <a:lnSpc>
                  <a:spcPct val="90000"/>
                </a:lnSpc>
              </a:pPr>
              <a:endPara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8221" y="389890"/>
            <a:ext cx="4959585" cy="608965"/>
            <a:chOff x="902" y="509"/>
            <a:chExt cx="6513" cy="959"/>
          </a:xfrm>
        </p:grpSpPr>
        <p:sp>
          <p:nvSpPr>
            <p:cNvPr id="2" name="矩形 1"/>
            <p:cNvSpPr/>
            <p:nvPr/>
          </p:nvSpPr>
          <p:spPr>
            <a:xfrm>
              <a:off x="902" y="509"/>
              <a:ext cx="6399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服务：专业团队，服务保障</a:t>
              </a:r>
              <a:endParaRPr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3" y="1082"/>
              <a:ext cx="649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SERVICE: PROFESSIONAL TEAM, SERVICE GUARANTEE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pic>
        <p:nvPicPr>
          <p:cNvPr id="4" name="图片 3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36905" y="408940"/>
            <a:ext cx="3784600" cy="589915"/>
            <a:chOff x="928" y="539"/>
            <a:chExt cx="5960" cy="929"/>
          </a:xfrm>
        </p:grpSpPr>
        <p:sp>
          <p:nvSpPr>
            <p:cNvPr id="4" name="矩形 3"/>
            <p:cNvSpPr/>
            <p:nvPr/>
          </p:nvSpPr>
          <p:spPr>
            <a:xfrm>
              <a:off x="928" y="539"/>
              <a:ext cx="5960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市场特点：行业门槛低，竞争激烈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478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PROBLEMS IN THE EDUCATION INDUSTRY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31495" y="1180465"/>
            <a:ext cx="34029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solidFill>
                  <a:srgbClr val="808D99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rPr>
              <a:t>以小初高生教育（k12）为例</a:t>
            </a:r>
            <a:endParaRPr lang="zh-CN" altLang="en-US" sz="1200">
              <a:solidFill>
                <a:srgbClr val="808D99"/>
              </a:solidFill>
              <a:latin typeface="思源黑体 CN Heavy" panose="020B0A00000000000000" charset="-122"/>
              <a:ea typeface="思源黑体 CN Heavy" panose="020B0A00000000000000" charset="-122"/>
              <a:cs typeface="思源黑体 CN Heavy" panose="020B0A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51320" y="1180465"/>
            <a:ext cx="34029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solidFill>
                  <a:srgbClr val="808D99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rPr>
              <a:t>2019年中国k12培训机构分层</a:t>
            </a:r>
            <a:endParaRPr lang="zh-CN" altLang="en-US" sz="1200">
              <a:solidFill>
                <a:srgbClr val="808D99"/>
              </a:solidFill>
              <a:latin typeface="思源黑体 CN Heavy" panose="020B0A00000000000000" charset="-122"/>
              <a:ea typeface="思源黑体 CN Heavy" panose="020B0A00000000000000" charset="-122"/>
              <a:cs typeface="思源黑体 CN Heavy" panose="020B0A00000000000000" charset="-122"/>
            </a:endParaRPr>
          </a:p>
        </p:txBody>
      </p:sp>
      <p:pic>
        <p:nvPicPr>
          <p:cNvPr id="3" name="图片 2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924638" y="3165475"/>
            <a:ext cx="2343720" cy="751205"/>
            <a:chOff x="1507" y="4905"/>
            <a:chExt cx="4249" cy="1183"/>
          </a:xfrm>
        </p:grpSpPr>
        <p:sp>
          <p:nvSpPr>
            <p:cNvPr id="3" name="文本框 2"/>
            <p:cNvSpPr txBox="1"/>
            <p:nvPr/>
          </p:nvSpPr>
          <p:spPr>
            <a:xfrm>
              <a:off x="1507" y="5678"/>
              <a:ext cx="4249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1100" b="1">
                  <a:solidFill>
                    <a:srgbClr val="6B7A8F">
                      <a:alpha val="80000"/>
                    </a:srgb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微软雅黑" panose="020B0503020204020204" charset="-122"/>
                </a:rPr>
                <a:t>VERSION OF THE CONTRAST</a:t>
              </a:r>
              <a:endParaRPr lang="zh-CN" altLang="en-US" sz="1100" b="1">
                <a:solidFill>
                  <a:srgbClr val="6B7A8F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321" y="4905"/>
              <a:ext cx="262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版本对比</a:t>
              </a:r>
              <a:endParaRPr lang="en-US" altLang="zh-CN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32175" y="2456180"/>
            <a:ext cx="2029460" cy="796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适合知识付费从业者，和尝试开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展线上教学业务的团队及小型机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构。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115" y="2456180"/>
            <a:ext cx="1835785" cy="561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适合重视教学结果和服务的团队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及机构。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6845" y="2458085"/>
            <a:ext cx="1835785" cy="561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适合线上有较大规模和体量的团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队及机构。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493135"/>
            <a:ext cx="2029460" cy="796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满足常见内容形式的在线学习、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内容交易支付、会员管理等经营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需求。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9115" y="3493135"/>
            <a:ext cx="2029460" cy="1032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丰富各种</a:t>
            </a:r>
            <a:r>
              <a:rPr lang="zh-CN" altLang="en-US" sz="900" b="1">
                <a:solidFill>
                  <a:srgbClr val="E94C61"/>
                </a:solidFill>
                <a:latin typeface="微软雅黑" panose="020B0503020204020204" charset="-122"/>
                <a:ea typeface="微软雅黑" panose="020B0503020204020204" charset="-122"/>
              </a:rPr>
              <a:t>教、学、练、考一体化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知识传授服务，满足热门营销推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广玩法、渠道拓展等深度运营需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求。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6845" y="3474085"/>
            <a:ext cx="2029460" cy="796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满足更全面的线上流量渠道覆盖、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更具个性化的品牌塑造、更大团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900" b="1">
                <a:solidFill>
                  <a:srgbClr val="444444"/>
                </a:solidFill>
                <a:latin typeface="微软雅黑" panose="020B0503020204020204" charset="-122"/>
                <a:ea typeface="微软雅黑" panose="020B0503020204020204" charset="-122"/>
              </a:rPr>
              <a:t>队参与等规模化精英需求。</a:t>
            </a:r>
            <a:endParaRPr lang="zh-CN" altLang="en-US" sz="900" b="1">
              <a:solidFill>
                <a:srgbClr val="44444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6960" y="1861820"/>
            <a:ext cx="1372235" cy="431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70000"/>
              </a:lnSpc>
            </a:pPr>
            <a:r>
              <a:rPr lang="zh-CN" altLang="en-US" sz="13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初级版</a:t>
            </a:r>
            <a:endParaRPr lang="zh-CN" altLang="en-US" sz="13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63895" y="1861820"/>
            <a:ext cx="1372235" cy="431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70000"/>
              </a:lnSpc>
            </a:pPr>
            <a:r>
              <a:rPr lang="zh-CN" altLang="en-US" sz="13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高级版</a:t>
            </a:r>
            <a:endParaRPr lang="zh-CN" altLang="en-US" sz="13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0995" y="1861820"/>
            <a:ext cx="1372235" cy="431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70000"/>
              </a:lnSpc>
            </a:pPr>
            <a:r>
              <a:rPr lang="zh-CN" altLang="en-US" sz="13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至尊版</a:t>
            </a:r>
            <a:endParaRPr lang="zh-CN" altLang="en-US" sz="13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3305" y="1995170"/>
            <a:ext cx="4755515" cy="1450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zh-CN" sz="50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感谢观看</a:t>
            </a:r>
            <a:endParaRPr lang="zh-CN" altLang="zh-CN" sz="500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zh-CN">
                <a:solidFill>
                  <a:srgbClr val="EDF9FF">
                    <a:alpha val="20000"/>
                  </a:srgbClr>
                </a:solidFill>
                <a:latin typeface="Impact" panose="020B0806030902050204" charset="0"/>
                <a:cs typeface="Impact" panose="020B0806030902050204" charset="0"/>
              </a:rPr>
              <a:t>T H A N K S   F O R   W A T C H I N G</a:t>
            </a:r>
            <a:endParaRPr lang="zh-CN" altLang="zh-CN">
              <a:solidFill>
                <a:srgbClr val="EDF9FF">
                  <a:alpha val="20000"/>
                </a:srgbClr>
              </a:solidFill>
              <a:latin typeface="Impact" panose="020B0806030902050204" charset="0"/>
              <a:cs typeface="Impact" panose="020B080603090205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255" y="4109085"/>
            <a:ext cx="4449445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600">
                <a:solidFill>
                  <a:srgbClr val="419BFF"/>
                </a:solidFill>
                <a:latin typeface="思源黑体 CN Medium" panose="020B0600000000000000" charset="-122"/>
                <a:ea typeface="思源黑体 CN Medium" panose="020B0600000000000000" charset="-122"/>
                <a:cs typeface="方正粗黑宋简体" panose="02000000000000000000" charset="-122"/>
                <a:sym typeface="+mn-ea"/>
              </a:rPr>
              <a:t>期待与您的合作</a:t>
            </a:r>
            <a:endParaRPr lang="zh-CN" altLang="zh-CN" sz="2600">
              <a:solidFill>
                <a:srgbClr val="46D7BE"/>
              </a:solidFill>
              <a:latin typeface="思源黑体 CN Medium" panose="020B0600000000000000" charset="-122"/>
              <a:ea typeface="思源黑体 CN Medium" panose="020B06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40000"/>
              </a:lnSpc>
            </a:pPr>
            <a:endParaRPr lang="zh-CN" altLang="zh-CN">
              <a:solidFill>
                <a:srgbClr val="419BFF"/>
              </a:solidFill>
              <a:latin typeface="思源黑体 CN Bold" panose="020B0800000000000000" charset="-122"/>
              <a:ea typeface="思源黑体 CN Bold" panose="020B08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zh-CN" altLang="zh-CN" sz="1300">
                <a:solidFill>
                  <a:srgbClr val="419BFF">
                    <a:alpha val="20000"/>
                  </a:srgbClr>
                </a:solidFill>
                <a:latin typeface="思源黑体 CN Heavy" panose="020B0A00000000000000" charset="-122"/>
                <a:ea typeface="思源黑体 CN Heavy" panose="020B0A00000000000000" charset="-122"/>
                <a:cs typeface="方正粗黑宋简体" panose="02000000000000000000" charset="-122"/>
                <a:sym typeface="+mn-ea"/>
              </a:rPr>
              <a:t>LOOK FORWARD TO COOPERATING WITH YOU</a:t>
            </a:r>
            <a:endParaRPr lang="zh-CN" altLang="zh-CN" sz="1300">
              <a:solidFill>
                <a:srgbClr val="419BFF">
                  <a:alpha val="20000"/>
                </a:srgbClr>
              </a:solidFill>
              <a:latin typeface="思源黑体 CN Heavy" panose="020B0A00000000000000" charset="-122"/>
              <a:ea typeface="思源黑体 CN Heavy" panose="020B0A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4" name="图片 3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456565" y="2470150"/>
            <a:ext cx="2676784" cy="1456055"/>
            <a:chOff x="404" y="4333"/>
            <a:chExt cx="4681" cy="2293"/>
          </a:xfrm>
        </p:grpSpPr>
        <p:sp>
          <p:nvSpPr>
            <p:cNvPr id="5" name="文本框 4"/>
            <p:cNvSpPr txBox="1"/>
            <p:nvPr/>
          </p:nvSpPr>
          <p:spPr>
            <a:xfrm>
              <a:off x="404" y="4333"/>
              <a:ext cx="33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招生难？</a:t>
              </a:r>
              <a:endParaRPr lang="zh-CN" altLang="en-US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36" y="5495"/>
              <a:ext cx="4349" cy="1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lang="zh-CN" altLang="en-US" sz="1200">
                  <a:solidFill>
                    <a:srgbClr val="333333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</a:rPr>
                <a:t>不会做营销，获取不到意向家长和学生，推广方式渠道单一。 </a:t>
              </a:r>
              <a:endParaRPr lang="zh-CN" altLang="en-US" sz="1200">
                <a:solidFill>
                  <a:srgbClr val="333333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03999" y="2470150"/>
            <a:ext cx="2686352" cy="1456055"/>
            <a:chOff x="432" y="4453"/>
            <a:chExt cx="3929" cy="2293"/>
          </a:xfrm>
        </p:grpSpPr>
        <p:sp>
          <p:nvSpPr>
            <p:cNvPr id="10" name="文本框 9"/>
            <p:cNvSpPr txBox="1"/>
            <p:nvPr/>
          </p:nvSpPr>
          <p:spPr>
            <a:xfrm>
              <a:off x="432" y="4453"/>
              <a:ext cx="33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  <a:sym typeface="+mn-ea"/>
                </a:rPr>
                <a:t>教学效果不理想？</a:t>
              </a:r>
              <a:endParaRPr lang="zh-CN" altLang="en-US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8" y="5615"/>
              <a:ext cx="3723" cy="1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lang="zh-CN" altLang="en-US" sz="1200">
                  <a:solidFill>
                    <a:srgbClr val="333333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  <a:sym typeface="+mn-ea"/>
                </a:rPr>
                <a:t>教学形式单一。教学质量难以查看和管理。 </a:t>
              </a:r>
              <a:endParaRPr lang="zh-CN" altLang="en-US" sz="1200">
                <a:solidFill>
                  <a:srgbClr val="333333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77576" y="2470150"/>
            <a:ext cx="2652849" cy="1456055"/>
            <a:chOff x="384" y="4453"/>
            <a:chExt cx="3880" cy="2293"/>
          </a:xfrm>
        </p:grpSpPr>
        <p:sp>
          <p:nvSpPr>
            <p:cNvPr id="13" name="文本框 12"/>
            <p:cNvSpPr txBox="1"/>
            <p:nvPr/>
          </p:nvSpPr>
          <p:spPr>
            <a:xfrm>
              <a:off x="384" y="4453"/>
              <a:ext cx="33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  <a:sym typeface="+mn-ea"/>
                </a:rPr>
                <a:t>收入不理想？</a:t>
              </a:r>
              <a:endParaRPr lang="zh-CN" altLang="en-US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41" y="5615"/>
              <a:ext cx="3723" cy="1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lang="zh-CN" altLang="en-US" sz="1200">
                  <a:solidFill>
                    <a:srgbClr val="333333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  <a:sym typeface="+mn-ea"/>
                </a:rPr>
                <a:t>仅有课程付费，付费模式单一，没有多重付费点。 </a:t>
              </a:r>
              <a:endParaRPr lang="en-US" altLang="zh-CN" sz="1200">
                <a:solidFill>
                  <a:srgbClr val="333333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6430" y="380365"/>
            <a:ext cx="3076575" cy="589915"/>
            <a:chOff x="928" y="539"/>
            <a:chExt cx="4845" cy="929"/>
          </a:xfrm>
        </p:grpSpPr>
        <p:sp>
          <p:nvSpPr>
            <p:cNvPr id="4" name="矩形 3"/>
            <p:cNvSpPr/>
            <p:nvPr/>
          </p:nvSpPr>
          <p:spPr>
            <a:xfrm>
              <a:off x="928" y="539"/>
              <a:ext cx="4407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教培行业遇到的共同问题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478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PROBLEMS IN THE EDUCATION INDUSTRY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52560" y="2470150"/>
            <a:ext cx="2691130" cy="1456055"/>
            <a:chOff x="14256" y="3890"/>
            <a:chExt cx="4238" cy="2293"/>
          </a:xfrm>
        </p:grpSpPr>
        <p:sp>
          <p:nvSpPr>
            <p:cNvPr id="3" name="文本框 2"/>
            <p:cNvSpPr txBox="1"/>
            <p:nvPr/>
          </p:nvSpPr>
          <p:spPr>
            <a:xfrm>
              <a:off x="14370" y="5052"/>
              <a:ext cx="4009" cy="1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sz="1200">
                  <a:solidFill>
                    <a:srgbClr val="333333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  <a:sym typeface="+mn-ea"/>
                </a:rPr>
                <a:t>信息收集、数据管理、教务安排耗时耗力，不懂技术，依赖人工处理 </a:t>
              </a:r>
              <a:endParaRPr sz="1200">
                <a:solidFill>
                  <a:srgbClr val="333333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256" y="3890"/>
              <a:ext cx="423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404C60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  <a:sym typeface="+mn-ea"/>
                </a:rPr>
                <a:t>管理复杂，浪费时间？</a:t>
              </a:r>
              <a:endParaRPr lang="zh-CN" altLang="en-US" sz="2000" b="1">
                <a:solidFill>
                  <a:srgbClr val="404C60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  <a:sym typeface="+mn-ea"/>
              </a:endParaRPr>
            </a:p>
          </p:txBody>
        </p:sp>
      </p:grpSp>
      <p:pic>
        <p:nvPicPr>
          <p:cNvPr id="8" name="图片 7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466090" y="2460625"/>
            <a:ext cx="2609878" cy="1789430"/>
            <a:chOff x="404" y="4333"/>
            <a:chExt cx="4564" cy="2818"/>
          </a:xfrm>
        </p:grpSpPr>
        <p:sp>
          <p:nvSpPr>
            <p:cNvPr id="5" name="文本框 4"/>
            <p:cNvSpPr txBox="1"/>
            <p:nvPr/>
          </p:nvSpPr>
          <p:spPr>
            <a:xfrm>
              <a:off x="404" y="4333"/>
              <a:ext cx="43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多样化推广、营销</a:t>
              </a:r>
              <a:endParaRPr lang="zh-CN" altLang="en-US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36" y="5526"/>
              <a:ext cx="4232" cy="1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lang="zh-CN" altLang="en-US" sz="1200">
                  <a:solidFill>
                    <a:srgbClr val="293354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</a:rPr>
                <a:t>拥抱互联网，获得更多样化的推广、营销方式，获得更多学生家长资源； </a:t>
              </a:r>
              <a:endParaRPr lang="zh-CN" altLang="en-US" sz="1200">
                <a:solidFill>
                  <a:srgbClr val="293354"/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2460" y="2460625"/>
            <a:ext cx="2697291" cy="1789430"/>
            <a:chOff x="459" y="4438"/>
            <a:chExt cx="3945" cy="2818"/>
          </a:xfrm>
        </p:grpSpPr>
        <p:sp>
          <p:nvSpPr>
            <p:cNvPr id="10" name="文本框 9"/>
            <p:cNvSpPr txBox="1"/>
            <p:nvPr/>
          </p:nvSpPr>
          <p:spPr>
            <a:xfrm>
              <a:off x="459" y="4438"/>
              <a:ext cx="33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  <a:sym typeface="+mn-ea"/>
                </a:rPr>
                <a:t>多样化教学方式</a:t>
              </a:r>
              <a:endParaRPr lang="zh-CN" altLang="en-US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1" y="5631"/>
              <a:ext cx="3723" cy="1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lang="zh-CN" altLang="en-US" sz="1200">
                  <a:solidFill>
                    <a:srgbClr val="293354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  <a:sym typeface="+mn-ea"/>
                </a:rPr>
                <a:t>拥抱互联网，获得多样化的教学方式，获得更多教学质量监控，提高教学质量，快速提升教学方式； </a:t>
              </a:r>
              <a:endParaRPr lang="zh-CN" altLang="en-US" sz="1200">
                <a:solidFill>
                  <a:srgbClr val="293354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90566" y="2460625"/>
            <a:ext cx="2861385" cy="1789430"/>
            <a:chOff x="403" y="4438"/>
            <a:chExt cx="4185" cy="2818"/>
          </a:xfrm>
        </p:grpSpPr>
        <p:sp>
          <p:nvSpPr>
            <p:cNvPr id="13" name="文本框 12"/>
            <p:cNvSpPr txBox="1"/>
            <p:nvPr/>
          </p:nvSpPr>
          <p:spPr>
            <a:xfrm>
              <a:off x="403" y="4438"/>
              <a:ext cx="41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  <a:sym typeface="+mn-ea"/>
                </a:rPr>
                <a:t>多付费模式，提高收入</a:t>
              </a:r>
              <a:endParaRPr lang="zh-CN" altLang="en-US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3" y="5631"/>
              <a:ext cx="3723" cy="1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lang="zh-CN" altLang="en-US" sz="1200">
                  <a:solidFill>
                    <a:srgbClr val="293354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  <a:sym typeface="+mn-ea"/>
                </a:rPr>
                <a:t>拥抱互联网，使用更多付费模式，让一份投入多份收获，提升收入能力；</a:t>
              </a:r>
              <a:endParaRPr lang="zh-CN" altLang="en-US" sz="1200">
                <a:solidFill>
                  <a:srgbClr val="293354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5955" y="389890"/>
            <a:ext cx="3752215" cy="589915"/>
            <a:chOff x="928" y="539"/>
            <a:chExt cx="5909" cy="929"/>
          </a:xfrm>
        </p:grpSpPr>
        <p:sp>
          <p:nvSpPr>
            <p:cNvPr id="4" name="矩形 3"/>
            <p:cNvSpPr/>
            <p:nvPr/>
          </p:nvSpPr>
          <p:spPr>
            <a:xfrm>
              <a:off x="928" y="539"/>
              <a:ext cx="5518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机会与危机当前：拥抱互联网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584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OPPORTUNITY AND CRISIS PRESENT: EMBRACING THE INTERNET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51925" y="2460625"/>
            <a:ext cx="2715260" cy="1789430"/>
            <a:chOff x="14255" y="3875"/>
            <a:chExt cx="4276" cy="2818"/>
          </a:xfrm>
        </p:grpSpPr>
        <p:sp>
          <p:nvSpPr>
            <p:cNvPr id="3" name="文本框 2"/>
            <p:cNvSpPr txBox="1"/>
            <p:nvPr/>
          </p:nvSpPr>
          <p:spPr>
            <a:xfrm>
              <a:off x="14522" y="5068"/>
              <a:ext cx="4009" cy="1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70000"/>
                </a:lnSpc>
              </a:pPr>
              <a:r>
                <a:rPr sz="1200">
                  <a:solidFill>
                    <a:srgbClr val="293354">
                      <a:alpha val="80000"/>
                    </a:srgb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微软雅黑" panose="020B0503020204020204" charset="-122"/>
                  <a:sym typeface="+mn-ea"/>
                </a:rPr>
                <a:t>拥抱互联网，使用科学管理方式，线上化管理，减少不必要的时间浪费，提升工作效率，节省开支。 </a:t>
              </a:r>
              <a:endParaRPr sz="1200">
                <a:solidFill>
                  <a:srgbClr val="293354">
                    <a:alpha val="80000"/>
                  </a:srgbClr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255" y="3875"/>
              <a:ext cx="39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2000" b="1">
                  <a:solidFill>
                    <a:srgbClr val="404C60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  <a:sym typeface="+mn-ea"/>
                </a:rPr>
                <a:t>提升效率，开源节流</a:t>
              </a:r>
              <a:endParaRPr lang="zh-CN" altLang="en-US" sz="2000" b="1">
                <a:solidFill>
                  <a:srgbClr val="404C60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  <a:sym typeface="+mn-ea"/>
              </a:endParaRPr>
            </a:p>
          </p:txBody>
        </p:sp>
      </p:grpSp>
      <p:pic>
        <p:nvPicPr>
          <p:cNvPr id="8" name="图片 7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924003" y="3281045"/>
            <a:ext cx="2343720" cy="751205"/>
            <a:chOff x="1507" y="4905"/>
            <a:chExt cx="4249" cy="1183"/>
          </a:xfrm>
        </p:grpSpPr>
        <p:sp>
          <p:nvSpPr>
            <p:cNvPr id="6" name="文本框 5"/>
            <p:cNvSpPr txBox="1"/>
            <p:nvPr/>
          </p:nvSpPr>
          <p:spPr>
            <a:xfrm>
              <a:off x="1507" y="5678"/>
              <a:ext cx="4249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1100" b="1">
                  <a:solidFill>
                    <a:srgbClr val="798695">
                      <a:alpha val="80000"/>
                    </a:srgb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微软雅黑" panose="020B0503020204020204" charset="-122"/>
                  <a:sym typeface="+mn-ea"/>
                </a:rPr>
                <a:t>PRODUCT INTRODUCTION</a:t>
              </a:r>
              <a:endParaRPr lang="zh-CN" altLang="en-US" sz="1100" b="1">
                <a:solidFill>
                  <a:srgbClr val="798695">
                    <a:alpha val="80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cs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21" y="4905"/>
              <a:ext cx="2621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2000" b="1">
                  <a:solidFill>
                    <a:srgbClr val="293354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微软雅黑" panose="020B0503020204020204" charset="-122"/>
                </a:rPr>
                <a:t>产品介绍</a:t>
              </a:r>
              <a:endParaRPr lang="en-US" altLang="zh-CN" sz="2000" b="1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  <a:cs typeface="微软雅黑" panose="020B0503020204020204" charset="-122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916045" y="1328420"/>
            <a:ext cx="436054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60000"/>
              </a:lnSpc>
            </a:pPr>
            <a:r>
              <a:rPr lang="zh-CN" altLang="en-US" sz="12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教育，是一款功能强大的在线教育搭建和营销工具，帮助中小微企业进行线上营销拓客、知识管理、线上教学、线上互动助学等，通过小程序、手机网站、电脑网站等多终端全覆盖的方式，实现提升教学质量，提升销售转化。</a:t>
            </a:r>
            <a:endParaRPr lang="zh-CN" altLang="en-US" sz="1200">
              <a:solidFill>
                <a:srgbClr val="808D99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7150" y="678815"/>
            <a:ext cx="7018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293354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教 育</a:t>
            </a:r>
            <a:endParaRPr lang="zh-CN" altLang="en-US" sz="2400">
              <a:solidFill>
                <a:srgbClr val="293354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5485" y="3099435"/>
            <a:ext cx="110490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 b="1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一键发布</a:t>
            </a:r>
            <a:endParaRPr lang="zh-CN" altLang="en-US" sz="1300" b="1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4465" y="3099435"/>
            <a:ext cx="110490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00" b="1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同步上线</a:t>
            </a:r>
            <a:endParaRPr lang="zh-CN" altLang="en-US" sz="1300" b="1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55955" y="389890"/>
            <a:ext cx="3752215" cy="589915"/>
            <a:chOff x="928" y="539"/>
            <a:chExt cx="5909" cy="929"/>
          </a:xfrm>
        </p:grpSpPr>
        <p:sp>
          <p:nvSpPr>
            <p:cNvPr id="9" name="矩形 8"/>
            <p:cNvSpPr/>
            <p:nvPr/>
          </p:nvSpPr>
          <p:spPr>
            <a:xfrm>
              <a:off x="928" y="539"/>
              <a:ext cx="5518" cy="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zh-CN" altLang="en-US">
                  <a:solidFill>
                    <a:srgbClr val="293354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招生难</a:t>
              </a:r>
              <a:endParaRPr lang="zh-CN" altLang="en-US">
                <a:solidFill>
                  <a:srgbClr val="293354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8" y="1082"/>
              <a:ext cx="584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000">
                  <a:solidFill>
                    <a:srgbClr val="6B7A8F">
                      <a:alpha val="30000"/>
                    </a:srgbClr>
                  </a:solidFill>
                  <a:latin typeface="Impact" panose="020B0806030902050204" charset="0"/>
                  <a:ea typeface="思源黑体 CN Heavy" panose="020B0A00000000000000" charset="-122"/>
                  <a:cs typeface="Impact" panose="020B0806030902050204" charset="0"/>
                </a:rPr>
                <a:t>HARD ENROLLMENT</a:t>
              </a:r>
              <a:endParaRPr sz="1000">
                <a:solidFill>
                  <a:srgbClr val="6B7A8F">
                    <a:alpha val="30000"/>
                  </a:srgbClr>
                </a:solidFill>
                <a:latin typeface="Impact" panose="020B0806030902050204" charset="0"/>
                <a:ea typeface="思源黑体 CN Heavy" panose="020B0A00000000000000" charset="-122"/>
                <a:cs typeface="Impact" panose="020B080603090205020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1205" y="848995"/>
            <a:ext cx="3924300" cy="1485265"/>
            <a:chOff x="1033" y="1352"/>
            <a:chExt cx="6180" cy="2339"/>
          </a:xfrm>
        </p:grpSpPr>
        <p:sp>
          <p:nvSpPr>
            <p:cNvPr id="5" name="文本框 4"/>
            <p:cNvSpPr txBox="1"/>
            <p:nvPr/>
          </p:nvSpPr>
          <p:spPr>
            <a:xfrm>
              <a:off x="1033" y="2057"/>
              <a:ext cx="6181" cy="1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11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1、扩大渠道，尽可能挖掘更多潜在客户</a:t>
              </a:r>
              <a:endParaRPr lang="zh-CN" altLang="en-US" sz="11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1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2、识别优质客户，尽可能获取用户联系方式</a:t>
              </a:r>
              <a:endParaRPr lang="zh-CN" altLang="en-US" sz="11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1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3、做好客户留存和转化</a:t>
              </a:r>
              <a:endParaRPr lang="zh-CN" altLang="en-US" sz="11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1100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4、做好内容和口碑，带来更优质流量</a:t>
              </a:r>
              <a:endParaRPr lang="zh-CN" altLang="en-US" sz="1100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3" y="1352"/>
              <a:ext cx="6181" cy="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60000"/>
                </a:lnSpc>
              </a:pPr>
              <a:r>
                <a:rPr lang="zh-CN" altLang="en-US">
                  <a:solidFill>
                    <a:srgbClr val="808D99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教育招生四部曲 </a:t>
              </a:r>
              <a:endParaRPr lang="zh-CN" altLang="en-US">
                <a:solidFill>
                  <a:srgbClr val="808D99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pic>
        <p:nvPicPr>
          <p:cNvPr id="2" name="图片 1" descr="百云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190" y="193675"/>
            <a:ext cx="1565910" cy="46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7266</Words>
  <Application>WPS 演示</Application>
  <PresentationFormat>宽屏</PresentationFormat>
  <Paragraphs>618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微软雅黑 Light</vt:lpstr>
      <vt:lpstr>微软雅黑</vt:lpstr>
      <vt:lpstr>思源黑体 CN Bold</vt:lpstr>
      <vt:lpstr>Impact</vt:lpstr>
      <vt:lpstr>思源黑体 CN Medium</vt:lpstr>
      <vt:lpstr>方正粗黑宋简体</vt:lpstr>
      <vt:lpstr>思源黑体 CN Heavy</vt:lpstr>
      <vt:lpstr>Arial Unicode MS</vt:lpstr>
      <vt:lpstr>Calibri</vt:lpstr>
      <vt:lpstr>思源黑体 CN Light</vt:lpstr>
      <vt:lpstr>华文细黑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野芳</cp:lastModifiedBy>
  <cp:revision>283</cp:revision>
  <dcterms:created xsi:type="dcterms:W3CDTF">2017-08-03T09:01:00Z</dcterms:created>
  <dcterms:modified xsi:type="dcterms:W3CDTF">2020-09-22T03:06:27Z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