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673" r:id="rId3"/>
    <p:sldId id="262" r:id="rId4"/>
    <p:sldId id="270" r:id="rId5"/>
    <p:sldId id="271" r:id="rId6"/>
    <p:sldId id="272" r:id="rId7"/>
    <p:sldId id="273" r:id="rId8"/>
    <p:sldId id="269"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Lst>
  <p:sldSz cx="12192000" cy="6858000"/>
  <p:notesSz cx="12192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userDrawn="1">
          <p15:clr>
            <a:srgbClr val="A4A3A4"/>
          </p15:clr>
        </p15:guide>
        <p15:guide id="2" pos="4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A1C8"/>
    <a:srgbClr val="5B9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678" y="102"/>
      </p:cViewPr>
      <p:guideLst>
        <p:guide orient="horz" pos="4080"/>
        <p:guide pos="4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B5D5A5A-055D-4416-A6D2-C308638597A1}" type="datetimeFigureOut">
              <a:rPr lang="zh-CN" altLang="en-US" smtClean="0"/>
              <a:t>2020/12/28</a:t>
            </a:fld>
            <a:endParaRPr lang="zh-CN" altLang="en-US"/>
          </a:p>
        </p:txBody>
      </p:sp>
      <p:sp>
        <p:nvSpPr>
          <p:cNvPr id="4" name="幻灯片图像占位符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9162CC1-0B72-41C2-BA7F-5BE545222769}" type="slidenum">
              <a:rPr lang="zh-CN" altLang="en-US" smtClean="0"/>
              <a:t>‹#›</a:t>
            </a:fld>
            <a:endParaRPr lang="zh-CN" altLang="en-US"/>
          </a:p>
        </p:txBody>
      </p:sp>
    </p:spTree>
    <p:extLst>
      <p:ext uri="{BB962C8B-B14F-4D97-AF65-F5344CB8AC3E}">
        <p14:creationId xmlns:p14="http://schemas.microsoft.com/office/powerpoint/2010/main" val="51674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E16B2DB-1479-4AA1-BB52-5B070FFB6E2D}" type="slidenum">
              <a:rPr lang="zh-CN" altLang="en-US" smtClean="0"/>
              <a:t>2</a:t>
            </a:fld>
            <a:endParaRPr lang="zh-CN" altLang="en-US"/>
          </a:p>
        </p:txBody>
      </p:sp>
    </p:spTree>
    <p:extLst>
      <p:ext uri="{BB962C8B-B14F-4D97-AF65-F5344CB8AC3E}">
        <p14:creationId xmlns:p14="http://schemas.microsoft.com/office/powerpoint/2010/main" val="312926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819144" y="6629399"/>
            <a:ext cx="8373109" cy="228600"/>
          </a:xfrm>
          <a:custGeom>
            <a:avLst/>
            <a:gdLst/>
            <a:ahLst/>
            <a:cxnLst/>
            <a:rect l="l" t="t" r="r" b="b"/>
            <a:pathLst>
              <a:path w="8373109" h="228600">
                <a:moveTo>
                  <a:pt x="0" y="228600"/>
                </a:moveTo>
                <a:lnTo>
                  <a:pt x="8372856" y="228600"/>
                </a:lnTo>
                <a:lnTo>
                  <a:pt x="8372856" y="0"/>
                </a:lnTo>
                <a:lnTo>
                  <a:pt x="0" y="0"/>
                </a:lnTo>
                <a:lnTo>
                  <a:pt x="0" y="228600"/>
                </a:lnTo>
                <a:close/>
              </a:path>
            </a:pathLst>
          </a:custGeom>
          <a:solidFill>
            <a:srgbClr val="2CB1A3"/>
          </a:solidFill>
        </p:spPr>
        <p:txBody>
          <a:bodyPr wrap="square" lIns="0" tIns="0" rIns="0" bIns="0" rtlCol="0"/>
          <a:lstStyle/>
          <a:p>
            <a:endParaRPr/>
          </a:p>
        </p:txBody>
      </p:sp>
      <p:sp>
        <p:nvSpPr>
          <p:cNvPr id="17" name="bk object 17"/>
          <p:cNvSpPr/>
          <p:nvPr/>
        </p:nvSpPr>
        <p:spPr>
          <a:xfrm>
            <a:off x="0" y="6629399"/>
            <a:ext cx="3819525" cy="228600"/>
          </a:xfrm>
          <a:custGeom>
            <a:avLst/>
            <a:gdLst/>
            <a:ahLst/>
            <a:cxnLst/>
            <a:rect l="l" t="t" r="r" b="b"/>
            <a:pathLst>
              <a:path w="3819525" h="228600">
                <a:moveTo>
                  <a:pt x="0" y="228600"/>
                </a:moveTo>
                <a:lnTo>
                  <a:pt x="3819144" y="228600"/>
                </a:lnTo>
                <a:lnTo>
                  <a:pt x="3819144" y="0"/>
                </a:lnTo>
                <a:lnTo>
                  <a:pt x="0" y="0"/>
                </a:lnTo>
                <a:lnTo>
                  <a:pt x="0" y="228600"/>
                </a:lnTo>
                <a:close/>
              </a:path>
            </a:pathLst>
          </a:custGeom>
          <a:solidFill>
            <a:srgbClr val="0D637B"/>
          </a:solidFill>
        </p:spPr>
        <p:txBody>
          <a:bodyPr wrap="square" lIns="0" tIns="0" rIns="0" bIns="0" rtlCol="0"/>
          <a:lstStyle/>
          <a:p>
            <a:endParaRPr/>
          </a:p>
        </p:txBody>
      </p:sp>
      <p:sp>
        <p:nvSpPr>
          <p:cNvPr id="19" name="bk object 19"/>
          <p:cNvSpPr/>
          <p:nvPr/>
        </p:nvSpPr>
        <p:spPr>
          <a:xfrm>
            <a:off x="0" y="352043"/>
            <a:ext cx="451484" cy="384175"/>
          </a:xfrm>
          <a:custGeom>
            <a:avLst/>
            <a:gdLst/>
            <a:ahLst/>
            <a:cxnLst/>
            <a:rect l="l" t="t" r="r" b="b"/>
            <a:pathLst>
              <a:path w="451484" h="384175">
                <a:moveTo>
                  <a:pt x="241884" y="0"/>
                </a:moveTo>
                <a:lnTo>
                  <a:pt x="0" y="0"/>
                </a:lnTo>
                <a:lnTo>
                  <a:pt x="0" y="384047"/>
                </a:lnTo>
                <a:lnTo>
                  <a:pt x="301472" y="384047"/>
                </a:lnTo>
                <a:lnTo>
                  <a:pt x="451104" y="258571"/>
                </a:lnTo>
                <a:lnTo>
                  <a:pt x="241884" y="0"/>
                </a:lnTo>
                <a:close/>
              </a:path>
            </a:pathLst>
          </a:custGeom>
          <a:solidFill>
            <a:srgbClr val="0D637B"/>
          </a:solidFill>
        </p:spPr>
        <p:txBody>
          <a:bodyPr wrap="square" lIns="0" tIns="0" rIns="0" bIns="0" rtlCol="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0"/>
            <a:ext cx="12192000" cy="4764024"/>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150876" y="3047"/>
            <a:ext cx="5090160" cy="5061204"/>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164592" y="54864"/>
            <a:ext cx="4988814" cy="4959858"/>
          </a:xfrm>
          <a:prstGeom prst="rect">
            <a:avLst/>
          </a:prstGeom>
          <a:blipFill>
            <a:blip r:embed="rId4" cstate="print"/>
            <a:stretch>
              <a:fillRect/>
            </a:stretch>
          </a:blipFill>
        </p:spPr>
        <p:txBody>
          <a:bodyPr wrap="square" lIns="0" tIns="0" rIns="0" bIns="0" rtlCol="0"/>
          <a:lstStyle/>
          <a:p>
            <a:endParaRPr/>
          </a:p>
        </p:txBody>
      </p:sp>
      <p:sp>
        <p:nvSpPr>
          <p:cNvPr id="21" name="bk object 21"/>
          <p:cNvSpPr/>
          <p:nvPr/>
        </p:nvSpPr>
        <p:spPr>
          <a:xfrm>
            <a:off x="3819144" y="4747259"/>
            <a:ext cx="8366759" cy="90170"/>
          </a:xfrm>
          <a:custGeom>
            <a:avLst/>
            <a:gdLst/>
            <a:ahLst/>
            <a:cxnLst/>
            <a:rect l="l" t="t" r="r" b="b"/>
            <a:pathLst>
              <a:path w="8366759" h="90170">
                <a:moveTo>
                  <a:pt x="0" y="89916"/>
                </a:moveTo>
                <a:lnTo>
                  <a:pt x="8366759" y="89916"/>
                </a:lnTo>
                <a:lnTo>
                  <a:pt x="8366759" y="0"/>
                </a:lnTo>
                <a:lnTo>
                  <a:pt x="0" y="0"/>
                </a:lnTo>
                <a:lnTo>
                  <a:pt x="0" y="89916"/>
                </a:lnTo>
                <a:close/>
              </a:path>
            </a:pathLst>
          </a:custGeom>
          <a:solidFill>
            <a:srgbClr val="2CB1A3"/>
          </a:solidFill>
        </p:spPr>
        <p:txBody>
          <a:bodyPr wrap="square" lIns="0" tIns="0" rIns="0" bIns="0" rtlCol="0"/>
          <a:lstStyle/>
          <a:p>
            <a:endParaRPr/>
          </a:p>
        </p:txBody>
      </p:sp>
      <p:sp>
        <p:nvSpPr>
          <p:cNvPr id="22" name="bk object 22"/>
          <p:cNvSpPr/>
          <p:nvPr/>
        </p:nvSpPr>
        <p:spPr>
          <a:xfrm>
            <a:off x="0" y="4747259"/>
            <a:ext cx="3819525" cy="90170"/>
          </a:xfrm>
          <a:custGeom>
            <a:avLst/>
            <a:gdLst/>
            <a:ahLst/>
            <a:cxnLst/>
            <a:rect l="l" t="t" r="r" b="b"/>
            <a:pathLst>
              <a:path w="3819525" h="90170">
                <a:moveTo>
                  <a:pt x="0" y="89916"/>
                </a:moveTo>
                <a:lnTo>
                  <a:pt x="3819144" y="89916"/>
                </a:lnTo>
                <a:lnTo>
                  <a:pt x="3819144" y="0"/>
                </a:lnTo>
                <a:lnTo>
                  <a:pt x="0" y="0"/>
                </a:lnTo>
                <a:lnTo>
                  <a:pt x="0" y="89916"/>
                </a:lnTo>
                <a:close/>
              </a:path>
            </a:pathLst>
          </a:custGeom>
          <a:solidFill>
            <a:srgbClr val="0D637B"/>
          </a:solidFill>
        </p:spPr>
        <p:txBody>
          <a:bodyPr wrap="square" lIns="0" tIns="0" rIns="0" bIns="0" rtlCol="0"/>
          <a:lstStyle/>
          <a:p>
            <a:endParaRPr/>
          </a:p>
        </p:txBody>
      </p:sp>
      <p:pic>
        <p:nvPicPr>
          <p:cNvPr id="12" name="图片 11">
            <a:extLst>
              <a:ext uri="{FF2B5EF4-FFF2-40B4-BE49-F238E27FC236}">
                <a16:creationId xmlns:a16="http://schemas.microsoft.com/office/drawing/2014/main" id="{123EC8C1-7D2B-408C-8CAF-9FBA61361FC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934" y="4671984"/>
            <a:ext cx="12183533" cy="2182368"/>
          </a:xfrm>
          <a:prstGeom prst="rect">
            <a:avLst/>
          </a:prstGeom>
        </p:spPr>
      </p:pic>
      <p:sp>
        <p:nvSpPr>
          <p:cNvPr id="16" name="bk object 16"/>
          <p:cNvSpPr/>
          <p:nvPr/>
        </p:nvSpPr>
        <p:spPr>
          <a:xfrm>
            <a:off x="0" y="4795992"/>
            <a:ext cx="12192000" cy="2062008"/>
          </a:xfrm>
          <a:prstGeom prst="rect">
            <a:avLst/>
          </a:prstGeom>
          <a:blipFill dpi="0" rotWithShape="1">
            <a:blip r:embed="rId6" cstate="print">
              <a:alphaModFix amt="88000"/>
            </a:blip>
            <a:srcRect/>
            <a:stretch>
              <a:fillRect/>
            </a:stretch>
          </a:blipFill>
        </p:spPr>
        <p:txBody>
          <a:bodyPr wrap="square" lIns="0" tIns="0" rIns="0" bIns="0" rtlCol="0"/>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B66E3DB-3489-4208-B8F2-D654BEC46865}" type="datetimeFigureOut">
              <a:rPr lang="zh-CN" altLang="en-US" smtClean="0"/>
              <a:t>2020/12/28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C3D2F-FF22-4EED-9651-07A0F25BCB94}" type="slidenum">
              <a:rPr lang="zh-CN" altLang="en-US" smtClean="0"/>
              <a:t>‹#›</a:t>
            </a:fld>
            <a:endParaRPr lang="zh-CN" altLang="en-US"/>
          </a:p>
        </p:txBody>
      </p:sp>
    </p:spTree>
    <p:extLst>
      <p:ext uri="{BB962C8B-B14F-4D97-AF65-F5344CB8AC3E}">
        <p14:creationId xmlns:p14="http://schemas.microsoft.com/office/powerpoint/2010/main" val="859468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819144" y="6629399"/>
            <a:ext cx="8373109" cy="228600"/>
          </a:xfrm>
          <a:custGeom>
            <a:avLst/>
            <a:gdLst/>
            <a:ahLst/>
            <a:cxnLst/>
            <a:rect l="l" t="t" r="r" b="b"/>
            <a:pathLst>
              <a:path w="8373109" h="228600">
                <a:moveTo>
                  <a:pt x="0" y="228600"/>
                </a:moveTo>
                <a:lnTo>
                  <a:pt x="8372856" y="228600"/>
                </a:lnTo>
                <a:lnTo>
                  <a:pt x="8372856" y="0"/>
                </a:lnTo>
                <a:lnTo>
                  <a:pt x="0" y="0"/>
                </a:lnTo>
                <a:lnTo>
                  <a:pt x="0" y="228600"/>
                </a:lnTo>
                <a:close/>
              </a:path>
            </a:pathLst>
          </a:custGeom>
          <a:solidFill>
            <a:srgbClr val="2CB1A3"/>
          </a:solidFill>
        </p:spPr>
        <p:txBody>
          <a:bodyPr wrap="square" lIns="0" tIns="0" rIns="0" bIns="0" rtlCol="0"/>
          <a:lstStyle/>
          <a:p>
            <a:endParaRPr/>
          </a:p>
        </p:txBody>
      </p:sp>
      <p:sp>
        <p:nvSpPr>
          <p:cNvPr id="17" name="bk object 17"/>
          <p:cNvSpPr/>
          <p:nvPr/>
        </p:nvSpPr>
        <p:spPr>
          <a:xfrm>
            <a:off x="0" y="6629399"/>
            <a:ext cx="3819525" cy="228600"/>
          </a:xfrm>
          <a:custGeom>
            <a:avLst/>
            <a:gdLst/>
            <a:ahLst/>
            <a:cxnLst/>
            <a:rect l="l" t="t" r="r" b="b"/>
            <a:pathLst>
              <a:path w="3819525" h="228600">
                <a:moveTo>
                  <a:pt x="0" y="228600"/>
                </a:moveTo>
                <a:lnTo>
                  <a:pt x="3819144" y="228600"/>
                </a:lnTo>
                <a:lnTo>
                  <a:pt x="3819144" y="0"/>
                </a:lnTo>
                <a:lnTo>
                  <a:pt x="0" y="0"/>
                </a:lnTo>
                <a:lnTo>
                  <a:pt x="0" y="228600"/>
                </a:lnTo>
                <a:close/>
              </a:path>
            </a:pathLst>
          </a:custGeom>
          <a:solidFill>
            <a:srgbClr val="0D637B"/>
          </a:solid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62" r:id="rId1"/>
    <p:sldLayoutId id="2147483665" r:id="rId2"/>
    <p:sldLayoutId id="2147483666" r:id="rId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package" Target="../embeddings/Microsoft_Visio_Drawing.vsdx"/><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95637" y="2285631"/>
            <a:ext cx="480695" cy="294640"/>
          </a:xfrm>
          <a:prstGeom prst="rect">
            <a:avLst/>
          </a:prstGeom>
        </p:spPr>
        <p:txBody>
          <a:bodyPr vert="horz" wrap="square" lIns="0" tIns="0" rIns="0" bIns="0" rtlCol="0">
            <a:spAutoFit/>
          </a:bodyPr>
          <a:lstStyle/>
          <a:p>
            <a:pPr marL="12700">
              <a:lnSpc>
                <a:spcPct val="100000"/>
              </a:lnSpc>
            </a:pPr>
            <a:r>
              <a:rPr sz="1800" b="1" spc="-5" dirty="0">
                <a:solidFill>
                  <a:srgbClr val="B4C6E7"/>
                </a:solidFill>
                <a:latin typeface="等线"/>
                <a:cs typeface="等线"/>
              </a:rPr>
              <a:t>M</a:t>
            </a:r>
            <a:r>
              <a:rPr sz="1800" b="1" spc="5" dirty="0">
                <a:solidFill>
                  <a:srgbClr val="B4C6E7"/>
                </a:solidFill>
                <a:latin typeface="等线"/>
                <a:cs typeface="等线"/>
              </a:rPr>
              <a:t>E</a:t>
            </a:r>
            <a:r>
              <a:rPr sz="1800" b="1" dirty="0">
                <a:solidFill>
                  <a:srgbClr val="B4C6E7"/>
                </a:solidFill>
                <a:latin typeface="等线"/>
                <a:cs typeface="等线"/>
              </a:rPr>
              <a:t>S</a:t>
            </a:r>
            <a:endParaRPr sz="1800" dirty="0">
              <a:latin typeface="等线"/>
              <a:cs typeface="等线"/>
            </a:endParaRPr>
          </a:p>
        </p:txBody>
      </p:sp>
      <p:sp>
        <p:nvSpPr>
          <p:cNvPr id="4" name="object 4"/>
          <p:cNvSpPr txBox="1"/>
          <p:nvPr/>
        </p:nvSpPr>
        <p:spPr>
          <a:xfrm>
            <a:off x="3026537" y="1541488"/>
            <a:ext cx="535940" cy="276999"/>
          </a:xfrm>
          <a:prstGeom prst="rect">
            <a:avLst/>
          </a:prstGeom>
        </p:spPr>
        <p:txBody>
          <a:bodyPr vert="horz" wrap="square" lIns="0" tIns="0" rIns="0" bIns="0" rtlCol="0">
            <a:spAutoFit/>
          </a:bodyPr>
          <a:lstStyle/>
          <a:p>
            <a:pPr marL="12700">
              <a:lnSpc>
                <a:spcPct val="100000"/>
              </a:lnSpc>
            </a:pPr>
            <a:r>
              <a:rPr lang="en-US" sz="1800" b="1" dirty="0">
                <a:solidFill>
                  <a:srgbClr val="B4C6E7"/>
                </a:solidFill>
                <a:latin typeface="等线"/>
                <a:cs typeface="等线"/>
              </a:rPr>
              <a:t>SCM</a:t>
            </a:r>
            <a:endParaRPr sz="1800" dirty="0">
              <a:latin typeface="等线"/>
              <a:cs typeface="等线"/>
            </a:endParaRPr>
          </a:p>
        </p:txBody>
      </p:sp>
      <p:sp>
        <p:nvSpPr>
          <p:cNvPr id="7" name="object 7"/>
          <p:cNvSpPr txBox="1"/>
          <p:nvPr/>
        </p:nvSpPr>
        <p:spPr>
          <a:xfrm>
            <a:off x="1219200" y="1560008"/>
            <a:ext cx="544830" cy="276999"/>
          </a:xfrm>
          <a:prstGeom prst="rect">
            <a:avLst/>
          </a:prstGeom>
        </p:spPr>
        <p:txBody>
          <a:bodyPr vert="horz" wrap="square" lIns="0" tIns="0" rIns="0" bIns="0" rtlCol="0">
            <a:spAutoFit/>
          </a:bodyPr>
          <a:lstStyle/>
          <a:p>
            <a:pPr marL="12700">
              <a:lnSpc>
                <a:spcPct val="100000"/>
              </a:lnSpc>
            </a:pPr>
            <a:r>
              <a:rPr lang="en-US" sz="1800" b="1" dirty="0">
                <a:solidFill>
                  <a:srgbClr val="B4C6E7"/>
                </a:solidFill>
                <a:latin typeface="等线"/>
                <a:cs typeface="等线"/>
              </a:rPr>
              <a:t>CRM</a:t>
            </a:r>
            <a:endParaRPr sz="1800" dirty="0">
              <a:latin typeface="等线"/>
              <a:cs typeface="等线"/>
            </a:endParaRPr>
          </a:p>
        </p:txBody>
      </p:sp>
      <p:sp>
        <p:nvSpPr>
          <p:cNvPr id="8" name="object 8"/>
          <p:cNvSpPr txBox="1"/>
          <p:nvPr/>
        </p:nvSpPr>
        <p:spPr>
          <a:xfrm>
            <a:off x="1981200" y="3031054"/>
            <a:ext cx="764540" cy="294640"/>
          </a:xfrm>
          <a:prstGeom prst="rect">
            <a:avLst/>
          </a:prstGeom>
        </p:spPr>
        <p:txBody>
          <a:bodyPr vert="horz" wrap="square" lIns="0" tIns="0" rIns="0" bIns="0" rtlCol="0">
            <a:spAutoFit/>
          </a:bodyPr>
          <a:lstStyle/>
          <a:p>
            <a:pPr marL="12700">
              <a:lnSpc>
                <a:spcPct val="100000"/>
              </a:lnSpc>
            </a:pPr>
            <a:r>
              <a:rPr sz="1800" b="1" spc="-5" dirty="0">
                <a:solidFill>
                  <a:srgbClr val="B4C6E7"/>
                </a:solidFill>
                <a:latin typeface="等线"/>
                <a:cs typeface="等线"/>
              </a:rPr>
              <a:t>SCADA</a:t>
            </a:r>
            <a:endParaRPr sz="1800" dirty="0">
              <a:latin typeface="等线"/>
              <a:cs typeface="等线"/>
            </a:endParaRPr>
          </a:p>
        </p:txBody>
      </p:sp>
      <p:sp>
        <p:nvSpPr>
          <p:cNvPr id="9" name="object 9"/>
          <p:cNvSpPr txBox="1"/>
          <p:nvPr/>
        </p:nvSpPr>
        <p:spPr>
          <a:xfrm>
            <a:off x="2218309" y="1837007"/>
            <a:ext cx="808228" cy="276999"/>
          </a:xfrm>
          <a:prstGeom prst="rect">
            <a:avLst/>
          </a:prstGeom>
        </p:spPr>
        <p:txBody>
          <a:bodyPr vert="horz" wrap="square" lIns="0" tIns="0" rIns="0" bIns="0" rtlCol="0">
            <a:spAutoFit/>
          </a:bodyPr>
          <a:lstStyle/>
          <a:p>
            <a:pPr marL="12700">
              <a:lnSpc>
                <a:spcPct val="100000"/>
              </a:lnSpc>
            </a:pPr>
            <a:r>
              <a:rPr lang="en-US" sz="1800" b="1" dirty="0">
                <a:solidFill>
                  <a:srgbClr val="B4C6E7"/>
                </a:solidFill>
                <a:latin typeface="等线"/>
                <a:cs typeface="等线"/>
              </a:rPr>
              <a:t>ERP</a:t>
            </a:r>
            <a:endParaRPr sz="1800" dirty="0">
              <a:latin typeface="等线"/>
              <a:cs typeface="等线"/>
            </a:endParaRPr>
          </a:p>
        </p:txBody>
      </p:sp>
      <p:sp>
        <p:nvSpPr>
          <p:cNvPr id="11" name="object 11"/>
          <p:cNvSpPr txBox="1"/>
          <p:nvPr/>
        </p:nvSpPr>
        <p:spPr>
          <a:xfrm>
            <a:off x="4495800" y="3894892"/>
            <a:ext cx="7315200" cy="677108"/>
          </a:xfrm>
          <a:prstGeom prst="rect">
            <a:avLst/>
          </a:prstGeom>
        </p:spPr>
        <p:txBody>
          <a:bodyPr vert="horz" wrap="square" lIns="0" tIns="0" rIns="0" bIns="0" rtlCol="0">
            <a:spAutoFit/>
          </a:bodyPr>
          <a:lstStyle/>
          <a:p>
            <a:pPr marL="12700">
              <a:lnSpc>
                <a:spcPct val="100000"/>
              </a:lnSpc>
            </a:pPr>
            <a:r>
              <a:rPr lang="zh-CN" altLang="en-US" sz="4400" b="1" dirty="0">
                <a:solidFill>
                  <a:schemeClr val="bg1"/>
                </a:solidFill>
                <a:latin typeface="微软雅黑" panose="020B0503020204020204" pitchFamily="34" charset="-122"/>
                <a:ea typeface="微软雅黑" panose="020B0503020204020204" pitchFamily="34" charset="-122"/>
                <a:cs typeface="黑体"/>
              </a:rPr>
              <a:t>畅通数据生产计划与控制系统</a:t>
            </a:r>
            <a:endParaRPr sz="4400" dirty="0">
              <a:solidFill>
                <a:schemeClr val="bg1"/>
              </a:solidFill>
              <a:latin typeface="微软雅黑" panose="020B0503020204020204" pitchFamily="34" charset="-122"/>
              <a:ea typeface="微软雅黑" panose="020B0503020204020204" pitchFamily="34" charset="-122"/>
              <a:cs typeface="黑体"/>
            </a:endParaRPr>
          </a:p>
        </p:txBody>
      </p:sp>
      <p:sp>
        <p:nvSpPr>
          <p:cNvPr id="10" name="object 11">
            <a:extLst>
              <a:ext uri="{FF2B5EF4-FFF2-40B4-BE49-F238E27FC236}">
                <a16:creationId xmlns:a16="http://schemas.microsoft.com/office/drawing/2014/main" id="{2546E54B-1C77-4735-8601-0B4C4C834DC6}"/>
              </a:ext>
            </a:extLst>
          </p:cNvPr>
          <p:cNvSpPr txBox="1"/>
          <p:nvPr/>
        </p:nvSpPr>
        <p:spPr>
          <a:xfrm>
            <a:off x="9525000" y="5029200"/>
            <a:ext cx="2438400" cy="615553"/>
          </a:xfrm>
          <a:prstGeom prst="rect">
            <a:avLst/>
          </a:prstGeom>
        </p:spPr>
        <p:txBody>
          <a:bodyPr vert="horz" wrap="square" lIns="0" tIns="0" rIns="0" bIns="0" rtlCol="0">
            <a:spAutoFit/>
          </a:bodyPr>
          <a:lstStyle/>
          <a:p>
            <a:pPr marL="12700">
              <a:lnSpc>
                <a:spcPct val="100000"/>
              </a:lnSpc>
            </a:pPr>
            <a:r>
              <a:rPr lang="zh-CN" altLang="en-US" sz="4000" b="1" dirty="0">
                <a:solidFill>
                  <a:schemeClr val="tx1">
                    <a:lumMod val="65000"/>
                    <a:lumOff val="35000"/>
                  </a:schemeClr>
                </a:solidFill>
                <a:latin typeface="微软雅黑" panose="020B0503020204020204" pitchFamily="34" charset="-122"/>
                <a:ea typeface="微软雅黑" panose="020B0503020204020204" pitchFamily="34" charset="-122"/>
                <a:cs typeface="黑体"/>
              </a:rPr>
              <a:t>操作指南</a:t>
            </a:r>
            <a:endParaRPr sz="4000" dirty="0">
              <a:solidFill>
                <a:schemeClr val="tx1">
                  <a:lumMod val="65000"/>
                  <a:lumOff val="35000"/>
                </a:schemeClr>
              </a:solidFill>
              <a:latin typeface="微软雅黑" panose="020B0503020204020204" pitchFamily="34" charset="-122"/>
              <a:ea typeface="微软雅黑" panose="020B0503020204020204" pitchFamily="34" charset="-122"/>
              <a:cs typeface="黑体"/>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工单管理</a:t>
            </a:r>
          </a:p>
        </p:txBody>
      </p:sp>
      <p:grpSp>
        <p:nvGrpSpPr>
          <p:cNvPr id="23" name="组合 22">
            <a:extLst>
              <a:ext uri="{FF2B5EF4-FFF2-40B4-BE49-F238E27FC236}">
                <a16:creationId xmlns:a16="http://schemas.microsoft.com/office/drawing/2014/main" id="{834B1DCC-D727-4CA9-B4D3-ADF1E2FE33B2}"/>
              </a:ext>
            </a:extLst>
          </p:cNvPr>
          <p:cNvGrpSpPr/>
          <p:nvPr/>
        </p:nvGrpSpPr>
        <p:grpSpPr>
          <a:xfrm>
            <a:off x="762000" y="1077000"/>
            <a:ext cx="10800000" cy="5400000"/>
            <a:chOff x="89731" y="555526"/>
            <a:chExt cx="9175576" cy="4412060"/>
          </a:xfrm>
        </p:grpSpPr>
        <p:sp>
          <p:nvSpPr>
            <p:cNvPr id="24" name="Rounded Rectangle 5">
              <a:extLst>
                <a:ext uri="{FF2B5EF4-FFF2-40B4-BE49-F238E27FC236}">
                  <a16:creationId xmlns:a16="http://schemas.microsoft.com/office/drawing/2014/main" id="{B29B1DF4-F83C-40DD-8970-26022DDE30A4}"/>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
              <a:extLst>
                <a:ext uri="{FF2B5EF4-FFF2-40B4-BE49-F238E27FC236}">
                  <a16:creationId xmlns:a16="http://schemas.microsoft.com/office/drawing/2014/main" id="{3EDD1452-6910-4A03-A15F-EA664FA9DF02}"/>
                </a:ext>
              </a:extLst>
            </p:cNvPr>
            <p:cNvSpPr>
              <a:spLocks noChangeArrowheads="1"/>
            </p:cNvSpPr>
            <p:nvPr/>
          </p:nvSpPr>
          <p:spPr bwMode="auto">
            <a:xfrm>
              <a:off x="121307" y="9875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6" name="Rounded Rectangle 5">
              <a:extLst>
                <a:ext uri="{FF2B5EF4-FFF2-40B4-BE49-F238E27FC236}">
                  <a16:creationId xmlns:a16="http://schemas.microsoft.com/office/drawing/2014/main" id="{68B50068-C11C-490E-9926-FA3F42A71B73}"/>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6">
              <a:extLst>
                <a:ext uri="{FF2B5EF4-FFF2-40B4-BE49-F238E27FC236}">
                  <a16:creationId xmlns:a16="http://schemas.microsoft.com/office/drawing/2014/main" id="{EA56C48B-5179-4465-9F32-388AFE506D41}"/>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7">
              <a:extLst>
                <a:ext uri="{FF2B5EF4-FFF2-40B4-BE49-F238E27FC236}">
                  <a16:creationId xmlns:a16="http://schemas.microsoft.com/office/drawing/2014/main" id="{748ECEBB-A9AA-4565-B5D0-4FCABB55D1F9}"/>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9" name="Rounded Rectangle 8">
              <a:extLst>
                <a:ext uri="{FF2B5EF4-FFF2-40B4-BE49-F238E27FC236}">
                  <a16:creationId xmlns:a16="http://schemas.microsoft.com/office/drawing/2014/main" id="{74AEC11F-AE2A-440F-85D6-5DDE9293C673}"/>
                </a:ext>
              </a:extLst>
            </p:cNvPr>
            <p:cNvSpPr/>
            <p:nvPr/>
          </p:nvSpPr>
          <p:spPr>
            <a:xfrm>
              <a:off x="199991" y="600878"/>
              <a:ext cx="1049668"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工单状态控制</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D003A30E-B659-4485-8322-91EF74623159}"/>
                </a:ext>
              </a:extLst>
            </p:cNvPr>
            <p:cNvSpPr/>
            <p:nvPr/>
          </p:nvSpPr>
          <p:spPr>
            <a:xfrm>
              <a:off x="1331640" y="630657"/>
              <a:ext cx="1715445" cy="230832"/>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对完成工单的批量关闭的操作。</a:t>
              </a:r>
              <a:endParaRPr lang="zh-CN"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1" name="图片 30">
              <a:extLst>
                <a:ext uri="{FF2B5EF4-FFF2-40B4-BE49-F238E27FC236}">
                  <a16:creationId xmlns:a16="http://schemas.microsoft.com/office/drawing/2014/main" id="{BEBF8640-CF36-4A8E-8207-15DCA3502DE8}"/>
                </a:ext>
              </a:extLst>
            </p:cNvPr>
            <p:cNvPicPr/>
            <p:nvPr/>
          </p:nvPicPr>
          <p:blipFill rotWithShape="1">
            <a:blip r:embed="rId2"/>
            <a:srcRect t="10735" b="44847"/>
            <a:stretch/>
          </p:blipFill>
          <p:spPr>
            <a:xfrm>
              <a:off x="135640" y="1133052"/>
              <a:ext cx="6193155" cy="161081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32" name="图片 31">
              <a:extLst>
                <a:ext uri="{FF2B5EF4-FFF2-40B4-BE49-F238E27FC236}">
                  <a16:creationId xmlns:a16="http://schemas.microsoft.com/office/drawing/2014/main" id="{77A00BE9-7271-4924-B7FD-53F620D3DFBA}"/>
                </a:ext>
              </a:extLst>
            </p:cNvPr>
            <p:cNvPicPr/>
            <p:nvPr/>
          </p:nvPicPr>
          <p:blipFill>
            <a:blip r:embed="rId3"/>
            <a:stretch>
              <a:fillRect/>
            </a:stretch>
          </p:blipFill>
          <p:spPr>
            <a:xfrm>
              <a:off x="2411760" y="3003798"/>
              <a:ext cx="6193155" cy="138938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84005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工单管理</a:t>
            </a:r>
          </a:p>
        </p:txBody>
      </p:sp>
      <p:grpSp>
        <p:nvGrpSpPr>
          <p:cNvPr id="13" name="组合 12">
            <a:extLst>
              <a:ext uri="{FF2B5EF4-FFF2-40B4-BE49-F238E27FC236}">
                <a16:creationId xmlns:a16="http://schemas.microsoft.com/office/drawing/2014/main" id="{7F93DFDD-A63D-4532-95B4-98948A1A2A2A}"/>
              </a:ext>
            </a:extLst>
          </p:cNvPr>
          <p:cNvGrpSpPr/>
          <p:nvPr/>
        </p:nvGrpSpPr>
        <p:grpSpPr>
          <a:xfrm>
            <a:off x="762000" y="1077000"/>
            <a:ext cx="10800000" cy="5400000"/>
            <a:chOff x="89731" y="555526"/>
            <a:chExt cx="8972478" cy="4452362"/>
          </a:xfrm>
        </p:grpSpPr>
        <p:sp>
          <p:nvSpPr>
            <p:cNvPr id="14" name="Rounded Rectangle 5">
              <a:extLst>
                <a:ext uri="{FF2B5EF4-FFF2-40B4-BE49-F238E27FC236}">
                  <a16:creationId xmlns:a16="http://schemas.microsoft.com/office/drawing/2014/main" id="{E26D87F2-88D6-465F-A69A-0F6DD49CC73C}"/>
                </a:ext>
              </a:extLst>
            </p:cNvPr>
            <p:cNvSpPr/>
            <p:nvPr/>
          </p:nvSpPr>
          <p:spPr>
            <a:xfrm>
              <a:off x="105611" y="699542"/>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5">
              <a:extLst>
                <a:ext uri="{FF2B5EF4-FFF2-40B4-BE49-F238E27FC236}">
                  <a16:creationId xmlns:a16="http://schemas.microsoft.com/office/drawing/2014/main" id="{073538A0-0455-4587-B6B6-8BD50D42D283}"/>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6">
              <a:extLst>
                <a:ext uri="{FF2B5EF4-FFF2-40B4-BE49-F238E27FC236}">
                  <a16:creationId xmlns:a16="http://schemas.microsoft.com/office/drawing/2014/main" id="{5E68317D-7F7B-4B5B-BAD9-AAA47612892C}"/>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7">
              <a:extLst>
                <a:ext uri="{FF2B5EF4-FFF2-40B4-BE49-F238E27FC236}">
                  <a16:creationId xmlns:a16="http://schemas.microsoft.com/office/drawing/2014/main" id="{AE7B27DC-5558-42AB-9E6E-7F798FF8788F}"/>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Rounded Rectangle 8">
              <a:extLst>
                <a:ext uri="{FF2B5EF4-FFF2-40B4-BE49-F238E27FC236}">
                  <a16:creationId xmlns:a16="http://schemas.microsoft.com/office/drawing/2014/main" id="{40880E83-F26D-4237-96CC-2858E6415EA9}"/>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工单导入</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19" name="Rectangle 2">
              <a:extLst>
                <a:ext uri="{FF2B5EF4-FFF2-40B4-BE49-F238E27FC236}">
                  <a16:creationId xmlns:a16="http://schemas.microsoft.com/office/drawing/2014/main" id="{52927B97-5657-452E-90E8-58B208B03A43}"/>
                </a:ext>
              </a:extLst>
            </p:cNvPr>
            <p:cNvSpPr>
              <a:spLocks noChangeArrowheads="1"/>
            </p:cNvSpPr>
            <p:nvPr/>
          </p:nvSpPr>
          <p:spPr bwMode="auto">
            <a:xfrm>
              <a:off x="524258" y="1972757"/>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20" name="矩形 19">
              <a:extLst>
                <a:ext uri="{FF2B5EF4-FFF2-40B4-BE49-F238E27FC236}">
                  <a16:creationId xmlns:a16="http://schemas.microsoft.com/office/drawing/2014/main" id="{1FC440CC-3516-46C6-B5F1-D0FDE5D6F811}"/>
                </a:ext>
              </a:extLst>
            </p:cNvPr>
            <p:cNvSpPr/>
            <p:nvPr/>
          </p:nvSpPr>
          <p:spPr>
            <a:xfrm>
              <a:off x="1331640" y="555526"/>
              <a:ext cx="7612370" cy="369332"/>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工单从</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ERP</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导入至</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MES</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系统的功能。按指令单号从</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ERP</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抓取工单头、工序行、物料需求行数据写入</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MES</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工单头、工序行、物料需求行表。注：该程序在做批量导入时被调用。</a:t>
              </a:r>
            </a:p>
          </p:txBody>
        </p:sp>
        <p:pic>
          <p:nvPicPr>
            <p:cNvPr id="21" name="图片 20">
              <a:extLst>
                <a:ext uri="{FF2B5EF4-FFF2-40B4-BE49-F238E27FC236}">
                  <a16:creationId xmlns:a16="http://schemas.microsoft.com/office/drawing/2014/main" id="{ABBA0EA1-7C53-4258-89F9-857F509C4BE0}"/>
                </a:ext>
              </a:extLst>
            </p:cNvPr>
            <p:cNvPicPr/>
            <p:nvPr/>
          </p:nvPicPr>
          <p:blipFill rotWithShape="1">
            <a:blip r:embed="rId2"/>
            <a:srcRect l="11627" t="10655"/>
            <a:stretch/>
          </p:blipFill>
          <p:spPr>
            <a:xfrm>
              <a:off x="1216958" y="1123164"/>
              <a:ext cx="6277975" cy="3715696"/>
            </a:xfrm>
            <a:prstGeom prst="rect">
              <a:avLst/>
            </a:prstGeom>
          </p:spPr>
        </p:pic>
      </p:grpSp>
    </p:spTree>
    <p:extLst>
      <p:ext uri="{BB962C8B-B14F-4D97-AF65-F5344CB8AC3E}">
        <p14:creationId xmlns:p14="http://schemas.microsoft.com/office/powerpoint/2010/main" val="1263340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派工管理</a:t>
            </a:r>
          </a:p>
        </p:txBody>
      </p:sp>
      <p:grpSp>
        <p:nvGrpSpPr>
          <p:cNvPr id="12" name="组合 11">
            <a:extLst>
              <a:ext uri="{FF2B5EF4-FFF2-40B4-BE49-F238E27FC236}">
                <a16:creationId xmlns:a16="http://schemas.microsoft.com/office/drawing/2014/main" id="{621C1307-3DCF-4C3C-96E7-F99C26A8E855}"/>
              </a:ext>
            </a:extLst>
          </p:cNvPr>
          <p:cNvGrpSpPr/>
          <p:nvPr/>
        </p:nvGrpSpPr>
        <p:grpSpPr>
          <a:xfrm>
            <a:off x="762000" y="1077000"/>
            <a:ext cx="10800000" cy="5400000"/>
            <a:chOff x="89731" y="555526"/>
            <a:chExt cx="8964538" cy="4412060"/>
          </a:xfrm>
        </p:grpSpPr>
        <p:sp>
          <p:nvSpPr>
            <p:cNvPr id="22" name="Rounded Rectangle 5">
              <a:extLst>
                <a:ext uri="{FF2B5EF4-FFF2-40B4-BE49-F238E27FC236}">
                  <a16:creationId xmlns:a16="http://schemas.microsoft.com/office/drawing/2014/main" id="{C75A6F86-CB96-403B-A1C0-19B4770CC9DC}"/>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5">
              <a:extLst>
                <a:ext uri="{FF2B5EF4-FFF2-40B4-BE49-F238E27FC236}">
                  <a16:creationId xmlns:a16="http://schemas.microsoft.com/office/drawing/2014/main" id="{DC72558E-4EFC-4E01-A5E7-C821B7EFFC91}"/>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6">
              <a:extLst>
                <a:ext uri="{FF2B5EF4-FFF2-40B4-BE49-F238E27FC236}">
                  <a16:creationId xmlns:a16="http://schemas.microsoft.com/office/drawing/2014/main" id="{95A18797-4161-4956-BE6B-5CF06D8D78CB}"/>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7">
              <a:extLst>
                <a:ext uri="{FF2B5EF4-FFF2-40B4-BE49-F238E27FC236}">
                  <a16:creationId xmlns:a16="http://schemas.microsoft.com/office/drawing/2014/main" id="{C8C68F08-7D4B-4F23-A842-636CA0998243}"/>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Rounded Rectangle 8">
              <a:extLst>
                <a:ext uri="{FF2B5EF4-FFF2-40B4-BE49-F238E27FC236}">
                  <a16:creationId xmlns:a16="http://schemas.microsoft.com/office/drawing/2014/main" id="{F18C0834-C789-4160-8EA9-878F0FEBD863}"/>
                </a:ext>
              </a:extLst>
            </p:cNvPr>
            <p:cNvSpPr/>
            <p:nvPr/>
          </p:nvSpPr>
          <p:spPr>
            <a:xfrm>
              <a:off x="199991" y="600878"/>
              <a:ext cx="1049668"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工序派工（单）</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4DE76485-EE88-40CA-B445-B925E2EF5F13}"/>
                </a:ext>
              </a:extLst>
            </p:cNvPr>
            <p:cNvSpPr/>
            <p:nvPr/>
          </p:nvSpPr>
          <p:spPr>
            <a:xfrm>
              <a:off x="1331640" y="630657"/>
              <a:ext cx="3600400" cy="230832"/>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对单个工单的工序进行派工，指定工作单元和操作者。</a:t>
              </a:r>
              <a:endParaRPr lang="zh-CN"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Rectangle 2">
              <a:extLst>
                <a:ext uri="{FF2B5EF4-FFF2-40B4-BE49-F238E27FC236}">
                  <a16:creationId xmlns:a16="http://schemas.microsoft.com/office/drawing/2014/main" id="{181E5FEF-F125-4DFF-B85A-04E72EA50530}"/>
                </a:ext>
              </a:extLst>
            </p:cNvPr>
            <p:cNvSpPr>
              <a:spLocks noChangeArrowheads="1"/>
            </p:cNvSpPr>
            <p:nvPr/>
          </p:nvSpPr>
          <p:spPr bwMode="auto">
            <a:xfrm>
              <a:off x="438782" y="1505646"/>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29" name="图片 28">
              <a:extLst>
                <a:ext uri="{FF2B5EF4-FFF2-40B4-BE49-F238E27FC236}">
                  <a16:creationId xmlns:a16="http://schemas.microsoft.com/office/drawing/2014/main" id="{7E3DB91F-5062-4299-BC67-7A2943CE5E4D}"/>
                </a:ext>
              </a:extLst>
            </p:cNvPr>
            <p:cNvPicPr>
              <a:picLocks noChangeAspect="1"/>
            </p:cNvPicPr>
            <p:nvPr/>
          </p:nvPicPr>
          <p:blipFill>
            <a:blip r:embed="rId2"/>
            <a:stretch>
              <a:fillRect/>
            </a:stretch>
          </p:blipFill>
          <p:spPr>
            <a:xfrm>
              <a:off x="338860" y="1681189"/>
              <a:ext cx="2546350" cy="2679700"/>
            </a:xfrm>
            <a:prstGeom prst="rect">
              <a:avLst/>
            </a:prstGeom>
          </p:spPr>
        </p:pic>
        <p:pic>
          <p:nvPicPr>
            <p:cNvPr id="30" name="图片 29">
              <a:extLst>
                <a:ext uri="{FF2B5EF4-FFF2-40B4-BE49-F238E27FC236}">
                  <a16:creationId xmlns:a16="http://schemas.microsoft.com/office/drawing/2014/main" id="{3D3CDBAE-164F-4ECE-B756-5326A266D9AC}"/>
                </a:ext>
              </a:extLst>
            </p:cNvPr>
            <p:cNvPicPr/>
            <p:nvPr/>
          </p:nvPicPr>
          <p:blipFill rotWithShape="1">
            <a:blip r:embed="rId3"/>
            <a:srcRect t="11681"/>
            <a:stretch/>
          </p:blipFill>
          <p:spPr>
            <a:xfrm>
              <a:off x="2969099" y="1555262"/>
              <a:ext cx="6002857" cy="312906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4537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派工管理</a:t>
            </a:r>
          </a:p>
        </p:txBody>
      </p:sp>
      <p:grpSp>
        <p:nvGrpSpPr>
          <p:cNvPr id="13" name="组合 12">
            <a:extLst>
              <a:ext uri="{FF2B5EF4-FFF2-40B4-BE49-F238E27FC236}">
                <a16:creationId xmlns:a16="http://schemas.microsoft.com/office/drawing/2014/main" id="{EC4737CA-5FE3-44B8-AEC9-4A8741A2C358}"/>
              </a:ext>
            </a:extLst>
          </p:cNvPr>
          <p:cNvGrpSpPr/>
          <p:nvPr/>
        </p:nvGrpSpPr>
        <p:grpSpPr>
          <a:xfrm>
            <a:off x="762000" y="1077000"/>
            <a:ext cx="10800000" cy="5400000"/>
            <a:chOff x="89731" y="555526"/>
            <a:chExt cx="8964538" cy="4412060"/>
          </a:xfrm>
        </p:grpSpPr>
        <p:sp>
          <p:nvSpPr>
            <p:cNvPr id="14" name="Rounded Rectangle 5">
              <a:extLst>
                <a:ext uri="{FF2B5EF4-FFF2-40B4-BE49-F238E27FC236}">
                  <a16:creationId xmlns:a16="http://schemas.microsoft.com/office/drawing/2014/main" id="{7A398852-62E9-4AF8-961E-C3A981F66064}"/>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5">
              <a:extLst>
                <a:ext uri="{FF2B5EF4-FFF2-40B4-BE49-F238E27FC236}">
                  <a16:creationId xmlns:a16="http://schemas.microsoft.com/office/drawing/2014/main" id="{8B527033-1377-4B82-8BE2-E3D852657B0A}"/>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6">
              <a:extLst>
                <a:ext uri="{FF2B5EF4-FFF2-40B4-BE49-F238E27FC236}">
                  <a16:creationId xmlns:a16="http://schemas.microsoft.com/office/drawing/2014/main" id="{A4C3E99B-4E76-40E6-98DD-0F91A990425B}"/>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7">
              <a:extLst>
                <a:ext uri="{FF2B5EF4-FFF2-40B4-BE49-F238E27FC236}">
                  <a16:creationId xmlns:a16="http://schemas.microsoft.com/office/drawing/2014/main" id="{6D52112B-7595-4C4E-8A30-2015061DE565}"/>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Rounded Rectangle 8">
              <a:extLst>
                <a:ext uri="{FF2B5EF4-FFF2-40B4-BE49-F238E27FC236}">
                  <a16:creationId xmlns:a16="http://schemas.microsoft.com/office/drawing/2014/main" id="{7A6BBB7D-36D9-4A43-8F10-0D5826386C4E}"/>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工序派工（批量）</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60491DF1-A71C-4714-A93E-6D729EFB12EE}"/>
                </a:ext>
              </a:extLst>
            </p:cNvPr>
            <p:cNvSpPr/>
            <p:nvPr/>
          </p:nvSpPr>
          <p:spPr>
            <a:xfrm>
              <a:off x="1331640" y="630657"/>
              <a:ext cx="3600400" cy="230832"/>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对多个工单的工序进行批量派工，指定工作单元和操作者。</a:t>
              </a:r>
              <a:endParaRPr lang="zh-CN"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Rectangle 2">
              <a:extLst>
                <a:ext uri="{FF2B5EF4-FFF2-40B4-BE49-F238E27FC236}">
                  <a16:creationId xmlns:a16="http://schemas.microsoft.com/office/drawing/2014/main" id="{A216C3E1-A372-4663-879F-141233F60497}"/>
                </a:ext>
              </a:extLst>
            </p:cNvPr>
            <p:cNvSpPr>
              <a:spLocks noChangeArrowheads="1"/>
            </p:cNvSpPr>
            <p:nvPr/>
          </p:nvSpPr>
          <p:spPr bwMode="auto">
            <a:xfrm>
              <a:off x="438782" y="1505646"/>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21" name="图片 20">
              <a:extLst>
                <a:ext uri="{FF2B5EF4-FFF2-40B4-BE49-F238E27FC236}">
                  <a16:creationId xmlns:a16="http://schemas.microsoft.com/office/drawing/2014/main" id="{7E06739B-8EFF-4628-BBCB-883D3A36492E}"/>
                </a:ext>
              </a:extLst>
            </p:cNvPr>
            <p:cNvPicPr/>
            <p:nvPr/>
          </p:nvPicPr>
          <p:blipFill rotWithShape="1">
            <a:blip r:embed="rId2"/>
            <a:srcRect l="12793" t="10616" b="31377"/>
            <a:stretch/>
          </p:blipFill>
          <p:spPr>
            <a:xfrm>
              <a:off x="112067" y="1139894"/>
              <a:ext cx="5400833" cy="2103632"/>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31" name="图片 30">
              <a:extLst>
                <a:ext uri="{FF2B5EF4-FFF2-40B4-BE49-F238E27FC236}">
                  <a16:creationId xmlns:a16="http://schemas.microsoft.com/office/drawing/2014/main" id="{453DFC2B-1E7E-4AB1-B1D4-72E96764BE09}"/>
                </a:ext>
              </a:extLst>
            </p:cNvPr>
            <p:cNvPicPr/>
            <p:nvPr/>
          </p:nvPicPr>
          <p:blipFill rotWithShape="1">
            <a:blip r:embed="rId3"/>
            <a:srcRect l="12793" t="11038"/>
            <a:stretch/>
          </p:blipFill>
          <p:spPr>
            <a:xfrm>
              <a:off x="4053778" y="2139702"/>
              <a:ext cx="4975547" cy="281939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327025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派工管理</a:t>
            </a:r>
          </a:p>
        </p:txBody>
      </p:sp>
      <p:grpSp>
        <p:nvGrpSpPr>
          <p:cNvPr id="22" name="组合 21">
            <a:extLst>
              <a:ext uri="{FF2B5EF4-FFF2-40B4-BE49-F238E27FC236}">
                <a16:creationId xmlns:a16="http://schemas.microsoft.com/office/drawing/2014/main" id="{165FB404-D935-4B09-9C38-8B74625EA08B}"/>
              </a:ext>
            </a:extLst>
          </p:cNvPr>
          <p:cNvGrpSpPr/>
          <p:nvPr/>
        </p:nvGrpSpPr>
        <p:grpSpPr>
          <a:xfrm>
            <a:off x="762000" y="1077000"/>
            <a:ext cx="10800000" cy="5400000"/>
            <a:chOff x="89731" y="555526"/>
            <a:chExt cx="8964538" cy="4412060"/>
          </a:xfrm>
        </p:grpSpPr>
        <p:sp>
          <p:nvSpPr>
            <p:cNvPr id="23" name="Rounded Rectangle 5">
              <a:extLst>
                <a:ext uri="{FF2B5EF4-FFF2-40B4-BE49-F238E27FC236}">
                  <a16:creationId xmlns:a16="http://schemas.microsoft.com/office/drawing/2014/main" id="{59D9B382-DAAC-42A8-8631-DA4DD2266EA2}"/>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5">
              <a:extLst>
                <a:ext uri="{FF2B5EF4-FFF2-40B4-BE49-F238E27FC236}">
                  <a16:creationId xmlns:a16="http://schemas.microsoft.com/office/drawing/2014/main" id="{8CE8C521-7FDA-4969-9C82-06AF9FC527ED}"/>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6">
              <a:extLst>
                <a:ext uri="{FF2B5EF4-FFF2-40B4-BE49-F238E27FC236}">
                  <a16:creationId xmlns:a16="http://schemas.microsoft.com/office/drawing/2014/main" id="{54DB7D63-B8D0-4825-9BA4-17ED3DF92DE9}"/>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7">
              <a:extLst>
                <a:ext uri="{FF2B5EF4-FFF2-40B4-BE49-F238E27FC236}">
                  <a16:creationId xmlns:a16="http://schemas.microsoft.com/office/drawing/2014/main" id="{7276F211-589C-41EB-BBFF-CC9103590DE3}"/>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Rounded Rectangle 8">
              <a:extLst>
                <a:ext uri="{FF2B5EF4-FFF2-40B4-BE49-F238E27FC236}">
                  <a16:creationId xmlns:a16="http://schemas.microsoft.com/office/drawing/2014/main" id="{D47C13C4-91C0-41BF-9292-E55FD7AD233A}"/>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派工撤销</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1DABB0DA-D4D1-4BF7-8F2D-77F72E4A2495}"/>
                </a:ext>
              </a:extLst>
            </p:cNvPr>
            <p:cNvSpPr/>
            <p:nvPr/>
          </p:nvSpPr>
          <p:spPr>
            <a:xfrm>
              <a:off x="1331640" y="630657"/>
              <a:ext cx="3600400" cy="230832"/>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对未报开工的派工单的批量撤销。</a:t>
              </a:r>
              <a:endParaRPr lang="zh-CN"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Rectangle 2">
              <a:extLst>
                <a:ext uri="{FF2B5EF4-FFF2-40B4-BE49-F238E27FC236}">
                  <a16:creationId xmlns:a16="http://schemas.microsoft.com/office/drawing/2014/main" id="{64CFE360-C9CF-472D-B9AE-8A435B455F02}"/>
                </a:ext>
              </a:extLst>
            </p:cNvPr>
            <p:cNvSpPr>
              <a:spLocks noChangeArrowheads="1"/>
            </p:cNvSpPr>
            <p:nvPr/>
          </p:nvSpPr>
          <p:spPr bwMode="auto">
            <a:xfrm>
              <a:off x="438782" y="1505646"/>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30" name="图片 29">
              <a:extLst>
                <a:ext uri="{FF2B5EF4-FFF2-40B4-BE49-F238E27FC236}">
                  <a16:creationId xmlns:a16="http://schemas.microsoft.com/office/drawing/2014/main" id="{D3B71504-1D07-45D2-A9E3-A547858813A2}"/>
                </a:ext>
              </a:extLst>
            </p:cNvPr>
            <p:cNvPicPr/>
            <p:nvPr/>
          </p:nvPicPr>
          <p:blipFill rotWithShape="1">
            <a:blip r:embed="rId2"/>
            <a:srcRect t="11064"/>
            <a:stretch/>
          </p:blipFill>
          <p:spPr>
            <a:xfrm>
              <a:off x="971600" y="1129465"/>
              <a:ext cx="7301466" cy="374654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42145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完工管理</a:t>
            </a:r>
          </a:p>
        </p:txBody>
      </p:sp>
      <p:grpSp>
        <p:nvGrpSpPr>
          <p:cNvPr id="12" name="组合 11">
            <a:extLst>
              <a:ext uri="{FF2B5EF4-FFF2-40B4-BE49-F238E27FC236}">
                <a16:creationId xmlns:a16="http://schemas.microsoft.com/office/drawing/2014/main" id="{E2065C78-3818-4D86-81B3-746FAD2B681C}"/>
              </a:ext>
            </a:extLst>
          </p:cNvPr>
          <p:cNvGrpSpPr/>
          <p:nvPr/>
        </p:nvGrpSpPr>
        <p:grpSpPr>
          <a:xfrm>
            <a:off x="782782" y="1070073"/>
            <a:ext cx="10800000" cy="5400000"/>
            <a:chOff x="89731" y="555526"/>
            <a:chExt cx="8964538" cy="4412060"/>
          </a:xfrm>
        </p:grpSpPr>
        <p:sp>
          <p:nvSpPr>
            <p:cNvPr id="13" name="Rounded Rectangle 5">
              <a:extLst>
                <a:ext uri="{FF2B5EF4-FFF2-40B4-BE49-F238E27FC236}">
                  <a16:creationId xmlns:a16="http://schemas.microsoft.com/office/drawing/2014/main" id="{1B57FA40-013D-4688-B150-EDAAFA8C685F}"/>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5">
              <a:extLst>
                <a:ext uri="{FF2B5EF4-FFF2-40B4-BE49-F238E27FC236}">
                  <a16:creationId xmlns:a16="http://schemas.microsoft.com/office/drawing/2014/main" id="{BBFAFCA7-48C9-4058-AABE-CE2953A569FC}"/>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6">
              <a:extLst>
                <a:ext uri="{FF2B5EF4-FFF2-40B4-BE49-F238E27FC236}">
                  <a16:creationId xmlns:a16="http://schemas.microsoft.com/office/drawing/2014/main" id="{494EAAE6-EC23-4315-8B67-ABF36E1A1635}"/>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7">
              <a:extLst>
                <a:ext uri="{FF2B5EF4-FFF2-40B4-BE49-F238E27FC236}">
                  <a16:creationId xmlns:a16="http://schemas.microsoft.com/office/drawing/2014/main" id="{1BCE9CFC-956E-4CC9-8F55-5035388CC1EC}"/>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Rounded Rectangle 8">
              <a:extLst>
                <a:ext uri="{FF2B5EF4-FFF2-40B4-BE49-F238E27FC236}">
                  <a16:creationId xmlns:a16="http://schemas.microsoft.com/office/drawing/2014/main" id="{70214F64-F3F8-40E2-8106-0C96D30A68DB}"/>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工序完工</a:t>
              </a:r>
              <a:r>
                <a:rPr lang="en-US" altLang="zh-CN" sz="1000" b="1" dirty="0">
                  <a:solidFill>
                    <a:schemeClr val="bg1"/>
                  </a:solidFill>
                  <a:latin typeface="微软雅黑" panose="020B0503020204020204" pitchFamily="34" charset="-122"/>
                  <a:ea typeface="微软雅黑" panose="020B0503020204020204" pitchFamily="34" charset="-122"/>
                </a:rPr>
                <a:t>(</a:t>
              </a:r>
              <a:r>
                <a:rPr lang="zh-CN" altLang="en-US" sz="1000" b="1" dirty="0">
                  <a:solidFill>
                    <a:schemeClr val="bg1"/>
                  </a:solidFill>
                  <a:latin typeface="微软雅黑" panose="020B0503020204020204" pitchFamily="34" charset="-122"/>
                  <a:ea typeface="微软雅黑" panose="020B0503020204020204" pitchFamily="34" charset="-122"/>
                </a:rPr>
                <a:t>批量</a:t>
              </a:r>
              <a:r>
                <a:rPr lang="en-US" altLang="zh-CN" sz="1000" b="1" dirty="0">
                  <a:solidFill>
                    <a:schemeClr val="bg1"/>
                  </a:solidFill>
                  <a:latin typeface="微软雅黑" panose="020B0503020204020204" pitchFamily="34" charset="-122"/>
                  <a:ea typeface="微软雅黑" panose="020B0503020204020204" pitchFamily="34" charset="-122"/>
                </a:rPr>
                <a:t>)</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3F1C3DE1-3495-481D-B156-8A4A667B3908}"/>
                </a:ext>
              </a:extLst>
            </p:cNvPr>
            <p:cNvSpPr/>
            <p:nvPr/>
          </p:nvSpPr>
          <p:spPr>
            <a:xfrm>
              <a:off x="1331640" y="630657"/>
              <a:ext cx="3600400" cy="230832"/>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对本车间派工单进行批量报完工，填写完工数量。</a:t>
              </a:r>
              <a:endParaRPr lang="zh-CN"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Rectangle 2">
              <a:extLst>
                <a:ext uri="{FF2B5EF4-FFF2-40B4-BE49-F238E27FC236}">
                  <a16:creationId xmlns:a16="http://schemas.microsoft.com/office/drawing/2014/main" id="{BFE248B8-CA1A-4DD3-A8CE-F7C78E1F8209}"/>
                </a:ext>
              </a:extLst>
            </p:cNvPr>
            <p:cNvSpPr>
              <a:spLocks noChangeArrowheads="1"/>
            </p:cNvSpPr>
            <p:nvPr/>
          </p:nvSpPr>
          <p:spPr bwMode="auto">
            <a:xfrm>
              <a:off x="438782" y="1505646"/>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20" name="图片 19">
              <a:extLst>
                <a:ext uri="{FF2B5EF4-FFF2-40B4-BE49-F238E27FC236}">
                  <a16:creationId xmlns:a16="http://schemas.microsoft.com/office/drawing/2014/main" id="{CA5A6666-BFB9-4472-B21F-E126B693E871}"/>
                </a:ext>
              </a:extLst>
            </p:cNvPr>
            <p:cNvPicPr/>
            <p:nvPr/>
          </p:nvPicPr>
          <p:blipFill rotWithShape="1">
            <a:blip r:embed="rId2"/>
            <a:srcRect t="10748"/>
            <a:stretch/>
          </p:blipFill>
          <p:spPr>
            <a:xfrm>
              <a:off x="679195" y="1137007"/>
              <a:ext cx="7565213" cy="3739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1" name="图片 20">
              <a:extLst>
                <a:ext uri="{FF2B5EF4-FFF2-40B4-BE49-F238E27FC236}">
                  <a16:creationId xmlns:a16="http://schemas.microsoft.com/office/drawing/2014/main" id="{32BE069F-A814-4DDB-A06E-EC14FC00030B}"/>
                </a:ext>
              </a:extLst>
            </p:cNvPr>
            <p:cNvPicPr/>
            <p:nvPr/>
          </p:nvPicPr>
          <p:blipFill>
            <a:blip r:embed="rId3"/>
            <a:stretch>
              <a:fillRect/>
            </a:stretch>
          </p:blipFill>
          <p:spPr>
            <a:xfrm>
              <a:off x="2822093" y="3424397"/>
              <a:ext cx="6193155" cy="145161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253079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完工管理</a:t>
            </a:r>
          </a:p>
        </p:txBody>
      </p:sp>
      <p:grpSp>
        <p:nvGrpSpPr>
          <p:cNvPr id="32" name="组合 31">
            <a:extLst>
              <a:ext uri="{FF2B5EF4-FFF2-40B4-BE49-F238E27FC236}">
                <a16:creationId xmlns:a16="http://schemas.microsoft.com/office/drawing/2014/main" id="{C7FC9B19-3D61-4357-909C-E7483C1F77F9}"/>
              </a:ext>
            </a:extLst>
          </p:cNvPr>
          <p:cNvGrpSpPr/>
          <p:nvPr/>
        </p:nvGrpSpPr>
        <p:grpSpPr>
          <a:xfrm>
            <a:off x="762000" y="1077000"/>
            <a:ext cx="10800000" cy="5400000"/>
            <a:chOff x="89731" y="555526"/>
            <a:chExt cx="8964538" cy="4412060"/>
          </a:xfrm>
        </p:grpSpPr>
        <p:sp>
          <p:nvSpPr>
            <p:cNvPr id="33" name="Rounded Rectangle 5">
              <a:extLst>
                <a:ext uri="{FF2B5EF4-FFF2-40B4-BE49-F238E27FC236}">
                  <a16:creationId xmlns:a16="http://schemas.microsoft.com/office/drawing/2014/main" id="{5B2AF45E-F05A-4FB2-AAC0-8359405C089A}"/>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5">
              <a:extLst>
                <a:ext uri="{FF2B5EF4-FFF2-40B4-BE49-F238E27FC236}">
                  <a16:creationId xmlns:a16="http://schemas.microsoft.com/office/drawing/2014/main" id="{91A064EE-FB87-43BD-884C-D9041130EFEB}"/>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6">
              <a:extLst>
                <a:ext uri="{FF2B5EF4-FFF2-40B4-BE49-F238E27FC236}">
                  <a16:creationId xmlns:a16="http://schemas.microsoft.com/office/drawing/2014/main" id="{2B9EA776-EC00-40CB-B209-EDF2C0A76092}"/>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7">
              <a:extLst>
                <a:ext uri="{FF2B5EF4-FFF2-40B4-BE49-F238E27FC236}">
                  <a16:creationId xmlns:a16="http://schemas.microsoft.com/office/drawing/2014/main" id="{384DA6DD-7A88-45D5-92DD-89729CFA30A6}"/>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37" name="Rounded Rectangle 8">
              <a:extLst>
                <a:ext uri="{FF2B5EF4-FFF2-40B4-BE49-F238E27FC236}">
                  <a16:creationId xmlns:a16="http://schemas.microsoft.com/office/drawing/2014/main" id="{78E0A164-1D50-4805-8B79-D4F306C0EB36}"/>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工序完工</a:t>
              </a:r>
              <a:r>
                <a:rPr lang="en-US" altLang="zh-CN" sz="1000" b="1" dirty="0">
                  <a:solidFill>
                    <a:schemeClr val="bg1"/>
                  </a:solidFill>
                  <a:latin typeface="微软雅黑" panose="020B0503020204020204" pitchFamily="34" charset="-122"/>
                  <a:ea typeface="微软雅黑" panose="020B0503020204020204" pitchFamily="34" charset="-122"/>
                </a:rPr>
                <a:t>(</a:t>
              </a:r>
              <a:r>
                <a:rPr lang="zh-CN" altLang="en-US" sz="1000" b="1" dirty="0">
                  <a:solidFill>
                    <a:schemeClr val="bg1"/>
                  </a:solidFill>
                  <a:latin typeface="微软雅黑" panose="020B0503020204020204" pitchFamily="34" charset="-122"/>
                  <a:ea typeface="微软雅黑" panose="020B0503020204020204" pitchFamily="34" charset="-122"/>
                </a:rPr>
                <a:t>简单</a:t>
              </a:r>
              <a:r>
                <a:rPr lang="en-US" altLang="zh-CN" sz="1000" b="1" dirty="0">
                  <a:solidFill>
                    <a:schemeClr val="bg1"/>
                  </a:solidFill>
                  <a:latin typeface="微软雅黑" panose="020B0503020204020204" pitchFamily="34" charset="-122"/>
                  <a:ea typeface="微软雅黑" panose="020B0503020204020204" pitchFamily="34" charset="-122"/>
                </a:rPr>
                <a:t>)</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38" name="矩形 37">
              <a:extLst>
                <a:ext uri="{FF2B5EF4-FFF2-40B4-BE49-F238E27FC236}">
                  <a16:creationId xmlns:a16="http://schemas.microsoft.com/office/drawing/2014/main" id="{127B1703-4EEC-4534-A5DC-DA521C486C99}"/>
                </a:ext>
              </a:extLst>
            </p:cNvPr>
            <p:cNvSpPr/>
            <p:nvPr/>
          </p:nvSpPr>
          <p:spPr>
            <a:xfrm>
              <a:off x="1331640" y="630657"/>
              <a:ext cx="6624736" cy="230832"/>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对本车间未派工的工单工序进行批量报完工，填写完工数量，选择操作者，直接计入个人工时。</a:t>
              </a:r>
              <a:endParaRPr lang="zh-CN"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9" name="Rectangle 2">
              <a:extLst>
                <a:ext uri="{FF2B5EF4-FFF2-40B4-BE49-F238E27FC236}">
                  <a16:creationId xmlns:a16="http://schemas.microsoft.com/office/drawing/2014/main" id="{B067DFA2-E75A-45AE-8F7A-5C5AB38BA9C3}"/>
                </a:ext>
              </a:extLst>
            </p:cNvPr>
            <p:cNvSpPr>
              <a:spLocks noChangeArrowheads="1"/>
            </p:cNvSpPr>
            <p:nvPr/>
          </p:nvSpPr>
          <p:spPr bwMode="auto">
            <a:xfrm>
              <a:off x="438782" y="1505646"/>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40" name="图片 39">
              <a:extLst>
                <a:ext uri="{FF2B5EF4-FFF2-40B4-BE49-F238E27FC236}">
                  <a16:creationId xmlns:a16="http://schemas.microsoft.com/office/drawing/2014/main" id="{B788DBAB-FF85-4406-AC09-7C7A75200676}"/>
                </a:ext>
              </a:extLst>
            </p:cNvPr>
            <p:cNvPicPr/>
            <p:nvPr/>
          </p:nvPicPr>
          <p:blipFill rotWithShape="1">
            <a:blip r:embed="rId2"/>
            <a:srcRect t="11997"/>
            <a:stretch/>
          </p:blipFill>
          <p:spPr>
            <a:xfrm>
              <a:off x="467077" y="1129465"/>
              <a:ext cx="6193155" cy="319141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41" name="图片 40">
              <a:extLst>
                <a:ext uri="{FF2B5EF4-FFF2-40B4-BE49-F238E27FC236}">
                  <a16:creationId xmlns:a16="http://schemas.microsoft.com/office/drawing/2014/main" id="{5242D425-63E8-49A3-A830-9836347C0715}"/>
                </a:ext>
              </a:extLst>
            </p:cNvPr>
            <p:cNvPicPr/>
            <p:nvPr/>
          </p:nvPicPr>
          <p:blipFill>
            <a:blip r:embed="rId3"/>
            <a:stretch>
              <a:fillRect/>
            </a:stretch>
          </p:blipFill>
          <p:spPr>
            <a:xfrm>
              <a:off x="2771800" y="3455137"/>
              <a:ext cx="6193155" cy="145542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9456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完工管理</a:t>
            </a:r>
          </a:p>
        </p:txBody>
      </p:sp>
      <p:grpSp>
        <p:nvGrpSpPr>
          <p:cNvPr id="13" name="组合 12">
            <a:extLst>
              <a:ext uri="{FF2B5EF4-FFF2-40B4-BE49-F238E27FC236}">
                <a16:creationId xmlns:a16="http://schemas.microsoft.com/office/drawing/2014/main" id="{98DF5A25-9613-4858-A50C-0530D705F9A7}"/>
              </a:ext>
            </a:extLst>
          </p:cNvPr>
          <p:cNvGrpSpPr/>
          <p:nvPr/>
        </p:nvGrpSpPr>
        <p:grpSpPr>
          <a:xfrm>
            <a:off x="762000" y="1077000"/>
            <a:ext cx="10800000" cy="5400000"/>
            <a:chOff x="89731" y="555526"/>
            <a:chExt cx="8964538" cy="4607055"/>
          </a:xfrm>
        </p:grpSpPr>
        <p:sp>
          <p:nvSpPr>
            <p:cNvPr id="14" name="Rounded Rectangle 5">
              <a:extLst>
                <a:ext uri="{FF2B5EF4-FFF2-40B4-BE49-F238E27FC236}">
                  <a16:creationId xmlns:a16="http://schemas.microsoft.com/office/drawing/2014/main" id="{41A96AE9-25EF-4DDC-95A2-5341F06CEBFC}"/>
                </a:ext>
              </a:extLst>
            </p:cNvPr>
            <p:cNvSpPr/>
            <p:nvPr/>
          </p:nvSpPr>
          <p:spPr>
            <a:xfrm>
              <a:off x="89731" y="854235"/>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5">
              <a:extLst>
                <a:ext uri="{FF2B5EF4-FFF2-40B4-BE49-F238E27FC236}">
                  <a16:creationId xmlns:a16="http://schemas.microsoft.com/office/drawing/2014/main" id="{91FDD27F-750F-450F-B621-6D11F3E107E7}"/>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6">
              <a:extLst>
                <a:ext uri="{FF2B5EF4-FFF2-40B4-BE49-F238E27FC236}">
                  <a16:creationId xmlns:a16="http://schemas.microsoft.com/office/drawing/2014/main" id="{ACD7438C-D877-4097-BEE9-03E0AD0F8315}"/>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7">
              <a:extLst>
                <a:ext uri="{FF2B5EF4-FFF2-40B4-BE49-F238E27FC236}">
                  <a16:creationId xmlns:a16="http://schemas.microsoft.com/office/drawing/2014/main" id="{15BF1A08-749E-4A09-B899-70120C39BAE5}"/>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Rounded Rectangle 8">
              <a:extLst>
                <a:ext uri="{FF2B5EF4-FFF2-40B4-BE49-F238E27FC236}">
                  <a16:creationId xmlns:a16="http://schemas.microsoft.com/office/drawing/2014/main" id="{AADDD7F6-460B-4D90-BD44-3EC5CC17ED3C}"/>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完工反馈</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19" name="Rectangle 2">
              <a:extLst>
                <a:ext uri="{FF2B5EF4-FFF2-40B4-BE49-F238E27FC236}">
                  <a16:creationId xmlns:a16="http://schemas.microsoft.com/office/drawing/2014/main" id="{36D3AC19-5715-46D8-AC53-391BE89F6B85}"/>
                </a:ext>
              </a:extLst>
            </p:cNvPr>
            <p:cNvSpPr>
              <a:spLocks noChangeArrowheads="1"/>
            </p:cNvSpPr>
            <p:nvPr/>
          </p:nvSpPr>
          <p:spPr bwMode="auto">
            <a:xfrm>
              <a:off x="524258" y="1972757"/>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20" name="矩形 19">
              <a:extLst>
                <a:ext uri="{FF2B5EF4-FFF2-40B4-BE49-F238E27FC236}">
                  <a16:creationId xmlns:a16="http://schemas.microsoft.com/office/drawing/2014/main" id="{74585822-C011-489D-B1D7-39AF6ACBADB2}"/>
                </a:ext>
              </a:extLst>
            </p:cNvPr>
            <p:cNvSpPr/>
            <p:nvPr/>
          </p:nvSpPr>
          <p:spPr>
            <a:xfrm>
              <a:off x="1331640" y="555526"/>
              <a:ext cx="7612370" cy="369332"/>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从</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ERP</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同步过来的工单，在报完工后都要把工单及工单工序状态回写至</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ERP</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中。从完工表中抓取</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ERP</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的数据，启动</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ERP</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同步程序，将数据写入，写入成功后设置为</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Yes</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。注：完工程序结束后调用。</a:t>
              </a:r>
            </a:p>
          </p:txBody>
        </p:sp>
        <p:pic>
          <p:nvPicPr>
            <p:cNvPr id="21" name="图片 20">
              <a:extLst>
                <a:ext uri="{FF2B5EF4-FFF2-40B4-BE49-F238E27FC236}">
                  <a16:creationId xmlns:a16="http://schemas.microsoft.com/office/drawing/2014/main" id="{3633C694-FD76-4A19-B8A9-AED074EBCDC7}"/>
                </a:ext>
              </a:extLst>
            </p:cNvPr>
            <p:cNvPicPr/>
            <p:nvPr/>
          </p:nvPicPr>
          <p:blipFill rotWithShape="1">
            <a:blip r:embed="rId2"/>
            <a:srcRect l="-789" t="10603" r="789" b="-127"/>
            <a:stretch/>
          </p:blipFill>
          <p:spPr>
            <a:xfrm>
              <a:off x="870934" y="1150506"/>
              <a:ext cx="7445482" cy="378738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624630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质检管理</a:t>
            </a:r>
          </a:p>
        </p:txBody>
      </p:sp>
      <p:grpSp>
        <p:nvGrpSpPr>
          <p:cNvPr id="12" name="组合 11">
            <a:extLst>
              <a:ext uri="{FF2B5EF4-FFF2-40B4-BE49-F238E27FC236}">
                <a16:creationId xmlns:a16="http://schemas.microsoft.com/office/drawing/2014/main" id="{1F3E7948-E7AC-4890-A7FD-0BC2CD3DF195}"/>
              </a:ext>
            </a:extLst>
          </p:cNvPr>
          <p:cNvGrpSpPr/>
          <p:nvPr/>
        </p:nvGrpSpPr>
        <p:grpSpPr>
          <a:xfrm>
            <a:off x="768927" y="1097782"/>
            <a:ext cx="10800000" cy="5400000"/>
            <a:chOff x="89731" y="555526"/>
            <a:chExt cx="8964538" cy="4412060"/>
          </a:xfrm>
        </p:grpSpPr>
        <p:sp>
          <p:nvSpPr>
            <p:cNvPr id="22" name="Rounded Rectangle 5">
              <a:extLst>
                <a:ext uri="{FF2B5EF4-FFF2-40B4-BE49-F238E27FC236}">
                  <a16:creationId xmlns:a16="http://schemas.microsoft.com/office/drawing/2014/main" id="{BF1F7853-A74D-4975-A8BC-45BE852F5CDA}"/>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5">
              <a:extLst>
                <a:ext uri="{FF2B5EF4-FFF2-40B4-BE49-F238E27FC236}">
                  <a16:creationId xmlns:a16="http://schemas.microsoft.com/office/drawing/2014/main" id="{9E683CF8-7523-482C-9F5B-EC35AF5A2B8D}"/>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6">
              <a:extLst>
                <a:ext uri="{FF2B5EF4-FFF2-40B4-BE49-F238E27FC236}">
                  <a16:creationId xmlns:a16="http://schemas.microsoft.com/office/drawing/2014/main" id="{185B227A-64EE-4E0C-97EB-B0ACA3E8D7D8}"/>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7">
              <a:extLst>
                <a:ext uri="{FF2B5EF4-FFF2-40B4-BE49-F238E27FC236}">
                  <a16:creationId xmlns:a16="http://schemas.microsoft.com/office/drawing/2014/main" id="{51EE8D0A-D751-4D7A-9333-94E64E1DDF19}"/>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Rounded Rectangle 8">
              <a:extLst>
                <a:ext uri="{FF2B5EF4-FFF2-40B4-BE49-F238E27FC236}">
                  <a16:creationId xmlns:a16="http://schemas.microsoft.com/office/drawing/2014/main" id="{4D0B12CB-7D34-4F7C-A937-984EF6EBF28A}"/>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质检通知</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F5CBBB8E-0D19-4AAA-9AA0-92252E37BAE6}"/>
                </a:ext>
              </a:extLst>
            </p:cNvPr>
            <p:cNvSpPr/>
            <p:nvPr/>
          </p:nvSpPr>
          <p:spPr>
            <a:xfrm>
              <a:off x="1331640" y="630657"/>
              <a:ext cx="6624736" cy="230832"/>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工序报完工后，若该工序“质检需求标识”</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，则自动发向对应质检组发送质检通知，质检组内质检员都可以查看并处理。</a:t>
              </a:r>
              <a:endParaRPr lang="zh-CN"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Rectangle 2">
              <a:extLst>
                <a:ext uri="{FF2B5EF4-FFF2-40B4-BE49-F238E27FC236}">
                  <a16:creationId xmlns:a16="http://schemas.microsoft.com/office/drawing/2014/main" id="{CA74A410-F869-48EF-8A13-D9DCAEF750D9}"/>
                </a:ext>
              </a:extLst>
            </p:cNvPr>
            <p:cNvSpPr>
              <a:spLocks noChangeArrowheads="1"/>
            </p:cNvSpPr>
            <p:nvPr/>
          </p:nvSpPr>
          <p:spPr bwMode="auto">
            <a:xfrm>
              <a:off x="438782" y="1505646"/>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29" name="图片 28">
              <a:extLst>
                <a:ext uri="{FF2B5EF4-FFF2-40B4-BE49-F238E27FC236}">
                  <a16:creationId xmlns:a16="http://schemas.microsoft.com/office/drawing/2014/main" id="{5DF56644-5DE7-484A-ADFE-2B2A2F91CF20}"/>
                </a:ext>
              </a:extLst>
            </p:cNvPr>
            <p:cNvPicPr>
              <a:picLocks noChangeAspect="1"/>
            </p:cNvPicPr>
            <p:nvPr/>
          </p:nvPicPr>
          <p:blipFill rotWithShape="1">
            <a:blip r:embed="rId2"/>
            <a:srcRect b="63601"/>
            <a:stretch/>
          </p:blipFill>
          <p:spPr>
            <a:xfrm>
              <a:off x="1331639" y="1171036"/>
              <a:ext cx="6181880" cy="341740"/>
            </a:xfrm>
            <a:prstGeom prst="rect">
              <a:avLst/>
            </a:prstGeom>
          </p:spPr>
        </p:pic>
        <p:pic>
          <p:nvPicPr>
            <p:cNvPr id="30" name="图片 29">
              <a:extLst>
                <a:ext uri="{FF2B5EF4-FFF2-40B4-BE49-F238E27FC236}">
                  <a16:creationId xmlns:a16="http://schemas.microsoft.com/office/drawing/2014/main" id="{23D7FBB5-B666-4B0F-BA3B-DBDB0C4BC65C}"/>
                </a:ext>
              </a:extLst>
            </p:cNvPr>
            <p:cNvPicPr/>
            <p:nvPr/>
          </p:nvPicPr>
          <p:blipFill rotWithShape="1">
            <a:blip r:embed="rId3"/>
            <a:srcRect l="12503" t="9779" b="10335"/>
            <a:stretch/>
          </p:blipFill>
          <p:spPr>
            <a:xfrm>
              <a:off x="121307" y="1503151"/>
              <a:ext cx="4162661" cy="2247012"/>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31" name="图片 30">
              <a:extLst>
                <a:ext uri="{FF2B5EF4-FFF2-40B4-BE49-F238E27FC236}">
                  <a16:creationId xmlns:a16="http://schemas.microsoft.com/office/drawing/2014/main" id="{1AC8155C-3E27-446D-9591-BF3EDBCA825E}"/>
                </a:ext>
              </a:extLst>
            </p:cNvPr>
            <p:cNvPicPr/>
            <p:nvPr/>
          </p:nvPicPr>
          <p:blipFill rotWithShape="1">
            <a:blip r:embed="rId4"/>
            <a:srcRect l="13956" t="10755"/>
            <a:stretch/>
          </p:blipFill>
          <p:spPr>
            <a:xfrm>
              <a:off x="4414181" y="2265749"/>
              <a:ext cx="4608512" cy="265277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495700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质检管理</a:t>
            </a:r>
          </a:p>
        </p:txBody>
      </p:sp>
      <p:grpSp>
        <p:nvGrpSpPr>
          <p:cNvPr id="14" name="组合 13">
            <a:extLst>
              <a:ext uri="{FF2B5EF4-FFF2-40B4-BE49-F238E27FC236}">
                <a16:creationId xmlns:a16="http://schemas.microsoft.com/office/drawing/2014/main" id="{952E9E2E-C9C2-4E48-9F07-94B67E71BF54}"/>
              </a:ext>
            </a:extLst>
          </p:cNvPr>
          <p:cNvGrpSpPr/>
          <p:nvPr/>
        </p:nvGrpSpPr>
        <p:grpSpPr>
          <a:xfrm>
            <a:off x="762000" y="1077000"/>
            <a:ext cx="10800000" cy="5400000"/>
            <a:chOff x="89731" y="555526"/>
            <a:chExt cx="8964538" cy="4412060"/>
          </a:xfrm>
        </p:grpSpPr>
        <p:sp>
          <p:nvSpPr>
            <p:cNvPr id="15" name="Rounded Rectangle 5">
              <a:extLst>
                <a:ext uri="{FF2B5EF4-FFF2-40B4-BE49-F238E27FC236}">
                  <a16:creationId xmlns:a16="http://schemas.microsoft.com/office/drawing/2014/main" id="{4B305213-46BE-4D9D-A3F3-7808E1189462}"/>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5">
              <a:extLst>
                <a:ext uri="{FF2B5EF4-FFF2-40B4-BE49-F238E27FC236}">
                  <a16:creationId xmlns:a16="http://schemas.microsoft.com/office/drawing/2014/main" id="{B797AF98-62FA-4ADD-BAFE-773163400714}"/>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6">
              <a:extLst>
                <a:ext uri="{FF2B5EF4-FFF2-40B4-BE49-F238E27FC236}">
                  <a16:creationId xmlns:a16="http://schemas.microsoft.com/office/drawing/2014/main" id="{96A78953-DFCB-4A8C-BBB1-88B371639108}"/>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7">
              <a:extLst>
                <a:ext uri="{FF2B5EF4-FFF2-40B4-BE49-F238E27FC236}">
                  <a16:creationId xmlns:a16="http://schemas.microsoft.com/office/drawing/2014/main" id="{CDD00071-5844-4368-8BB4-23A60752EE53}"/>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ounded Rectangle 8">
              <a:extLst>
                <a:ext uri="{FF2B5EF4-FFF2-40B4-BE49-F238E27FC236}">
                  <a16:creationId xmlns:a16="http://schemas.microsoft.com/office/drawing/2014/main" id="{ABBB3EB3-967B-439E-A402-3C5C85D9262F}"/>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质检信息查询</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CB241D95-19E0-4F2B-A81C-557BF37411D1}"/>
                </a:ext>
              </a:extLst>
            </p:cNvPr>
            <p:cNvSpPr/>
            <p:nvPr/>
          </p:nvSpPr>
          <p:spPr>
            <a:xfrm>
              <a:off x="1331640" y="630657"/>
              <a:ext cx="6624736" cy="230832"/>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按产品号、工单号、报废类型、报废原因等条件查询质检结果信息，能够追溯原工单和报废工单信息。</a:t>
              </a:r>
              <a:endParaRPr lang="zh-CN"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Rectangle 2">
              <a:extLst>
                <a:ext uri="{FF2B5EF4-FFF2-40B4-BE49-F238E27FC236}">
                  <a16:creationId xmlns:a16="http://schemas.microsoft.com/office/drawing/2014/main" id="{127AFF12-C1E9-47E1-847C-8156718FC08D}"/>
                </a:ext>
              </a:extLst>
            </p:cNvPr>
            <p:cNvSpPr>
              <a:spLocks noChangeArrowheads="1"/>
            </p:cNvSpPr>
            <p:nvPr/>
          </p:nvSpPr>
          <p:spPr bwMode="auto">
            <a:xfrm>
              <a:off x="438782" y="1505646"/>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32" name="图片 31">
              <a:extLst>
                <a:ext uri="{FF2B5EF4-FFF2-40B4-BE49-F238E27FC236}">
                  <a16:creationId xmlns:a16="http://schemas.microsoft.com/office/drawing/2014/main" id="{08A9C0F4-C0B2-4BD8-87ED-084F499DC0FA}"/>
                </a:ext>
              </a:extLst>
            </p:cNvPr>
            <p:cNvPicPr/>
            <p:nvPr/>
          </p:nvPicPr>
          <p:blipFill rotWithShape="1">
            <a:blip r:embed="rId2"/>
            <a:srcRect l="12790" t="10127"/>
            <a:stretch/>
          </p:blipFill>
          <p:spPr>
            <a:xfrm>
              <a:off x="1212918" y="1116455"/>
              <a:ext cx="6710224" cy="383812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522181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7A148-5AA2-48B1-A4AB-7EE3D5A9EE01}"/>
              </a:ext>
            </a:extLst>
          </p:cNvPr>
          <p:cNvPicPr>
            <a:picLocks noChangeAspect="1"/>
          </p:cNvPicPr>
          <p:nvPr/>
        </p:nvPicPr>
        <p:blipFill>
          <a:blip r:embed="rId3"/>
          <a:stretch>
            <a:fillRect/>
          </a:stretch>
        </p:blipFill>
        <p:spPr>
          <a:xfrm>
            <a:off x="0" y="2953"/>
            <a:ext cx="12192000" cy="6855047"/>
          </a:xfrm>
          <a:prstGeom prst="rect">
            <a:avLst/>
          </a:prstGeom>
        </p:spPr>
      </p:pic>
      <p:sp>
        <p:nvSpPr>
          <p:cNvPr id="25" name="矩形 24">
            <a:extLst>
              <a:ext uri="{FF2B5EF4-FFF2-40B4-BE49-F238E27FC236}">
                <a16:creationId xmlns:a16="http://schemas.microsoft.com/office/drawing/2014/main" id="{994D1C8B-E07E-4690-AEEF-EF6A007CB3F1}"/>
              </a:ext>
            </a:extLst>
          </p:cNvPr>
          <p:cNvSpPr/>
          <p:nvPr/>
        </p:nvSpPr>
        <p:spPr>
          <a:xfrm>
            <a:off x="0" y="1806204"/>
            <a:ext cx="10416480" cy="297633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p>
        </p:txBody>
      </p:sp>
      <p:sp>
        <p:nvSpPr>
          <p:cNvPr id="26" name="TextBox 36">
            <a:extLst>
              <a:ext uri="{FF2B5EF4-FFF2-40B4-BE49-F238E27FC236}">
                <a16:creationId xmlns:a16="http://schemas.microsoft.com/office/drawing/2014/main" id="{63680ED7-0EA5-4FB5-ACC6-648AE580CAD8}"/>
              </a:ext>
            </a:extLst>
          </p:cNvPr>
          <p:cNvSpPr txBox="1"/>
          <p:nvPr/>
        </p:nvSpPr>
        <p:spPr>
          <a:xfrm>
            <a:off x="2831637" y="2276872"/>
            <a:ext cx="5568619" cy="1219200"/>
          </a:xfrm>
          <a:prstGeom prst="rect">
            <a:avLst/>
          </a:prstGeom>
          <a:noFill/>
        </p:spPr>
        <p:txBody>
          <a:bodyPr wrap="none" lIns="0" tIns="0" rIns="0" bIns="0" rtlCol="0">
            <a:noAutofit/>
          </a:bodyPr>
          <a:lstStyle/>
          <a:p>
            <a:pPr>
              <a:lnSpc>
                <a:spcPct val="150000"/>
              </a:lnSpc>
            </a:pPr>
            <a:r>
              <a:rPr lang="zh-CN" altLang="en-US" sz="6400" b="1" dirty="0">
                <a:solidFill>
                  <a:schemeClr val="bg1"/>
                </a:solidFill>
                <a:latin typeface="微软雅黑" panose="020B0503020204020204" pitchFamily="34" charset="-122"/>
                <a:ea typeface="微软雅黑" panose="020B0503020204020204" pitchFamily="34" charset="-122"/>
              </a:rPr>
              <a:t>系统简述</a:t>
            </a:r>
          </a:p>
        </p:txBody>
      </p:sp>
      <p:sp>
        <p:nvSpPr>
          <p:cNvPr id="27" name="燕尾形 37">
            <a:extLst>
              <a:ext uri="{FF2B5EF4-FFF2-40B4-BE49-F238E27FC236}">
                <a16:creationId xmlns:a16="http://schemas.microsoft.com/office/drawing/2014/main" id="{A4DD6FA8-6CD9-4753-B15B-3F3E439D8FE8}"/>
              </a:ext>
            </a:extLst>
          </p:cNvPr>
          <p:cNvSpPr/>
          <p:nvPr/>
        </p:nvSpPr>
        <p:spPr>
          <a:xfrm>
            <a:off x="1662695" y="2756925"/>
            <a:ext cx="609693" cy="739147"/>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solidFill>
                <a:schemeClr val="tx1"/>
              </a:solidFill>
            </a:endParaRPr>
          </a:p>
        </p:txBody>
      </p:sp>
      <p:sp>
        <p:nvSpPr>
          <p:cNvPr id="24" name="矩形 23">
            <a:extLst>
              <a:ext uri="{FF2B5EF4-FFF2-40B4-BE49-F238E27FC236}">
                <a16:creationId xmlns:a16="http://schemas.microsoft.com/office/drawing/2014/main" id="{46CCA0CD-9F4A-4486-BB66-3C09493257D7}"/>
              </a:ext>
            </a:extLst>
          </p:cNvPr>
          <p:cNvSpPr/>
          <p:nvPr/>
        </p:nvSpPr>
        <p:spPr>
          <a:xfrm>
            <a:off x="3695733" y="4075207"/>
            <a:ext cx="8496267" cy="13441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p>
        </p:txBody>
      </p:sp>
      <p:sp>
        <p:nvSpPr>
          <p:cNvPr id="28" name="虚尾箭头 38">
            <a:extLst>
              <a:ext uri="{FF2B5EF4-FFF2-40B4-BE49-F238E27FC236}">
                <a16:creationId xmlns:a16="http://schemas.microsoft.com/office/drawing/2014/main" id="{0626DC6B-2E94-4F33-B9A0-BF1B794AE6CD}"/>
              </a:ext>
            </a:extLst>
          </p:cNvPr>
          <p:cNvSpPr/>
          <p:nvPr/>
        </p:nvSpPr>
        <p:spPr>
          <a:xfrm>
            <a:off x="11280576" y="4459249"/>
            <a:ext cx="576064" cy="576064"/>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p>
        </p:txBody>
      </p:sp>
    </p:spTree>
    <p:extLst>
      <p:ext uri="{BB962C8B-B14F-4D97-AF65-F5344CB8AC3E}">
        <p14:creationId xmlns:p14="http://schemas.microsoft.com/office/powerpoint/2010/main" val="220930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工时管理</a:t>
            </a:r>
          </a:p>
        </p:txBody>
      </p:sp>
      <p:grpSp>
        <p:nvGrpSpPr>
          <p:cNvPr id="12" name="组合 11">
            <a:extLst>
              <a:ext uri="{FF2B5EF4-FFF2-40B4-BE49-F238E27FC236}">
                <a16:creationId xmlns:a16="http://schemas.microsoft.com/office/drawing/2014/main" id="{B88DE0EC-DCFB-4A2F-B66F-7A3730389269}"/>
              </a:ext>
            </a:extLst>
          </p:cNvPr>
          <p:cNvGrpSpPr/>
          <p:nvPr/>
        </p:nvGrpSpPr>
        <p:grpSpPr>
          <a:xfrm>
            <a:off x="741218" y="1077000"/>
            <a:ext cx="10800000" cy="5400000"/>
            <a:chOff x="-126293" y="515223"/>
            <a:chExt cx="8988174" cy="4384101"/>
          </a:xfrm>
        </p:grpSpPr>
        <p:sp>
          <p:nvSpPr>
            <p:cNvPr id="13" name="Rounded Rectangle 5">
              <a:extLst>
                <a:ext uri="{FF2B5EF4-FFF2-40B4-BE49-F238E27FC236}">
                  <a16:creationId xmlns:a16="http://schemas.microsoft.com/office/drawing/2014/main" id="{9577D9E1-8579-4E9E-8C62-34501A7CFD23}"/>
                </a:ext>
              </a:extLst>
            </p:cNvPr>
            <p:cNvSpPr/>
            <p:nvPr/>
          </p:nvSpPr>
          <p:spPr>
            <a:xfrm>
              <a:off x="-94717" y="590978"/>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5">
              <a:extLst>
                <a:ext uri="{FF2B5EF4-FFF2-40B4-BE49-F238E27FC236}">
                  <a16:creationId xmlns:a16="http://schemas.microsoft.com/office/drawing/2014/main" id="{F2E86EDE-487F-4A0E-AB74-AD4A9EBF24E0}"/>
                </a:ext>
              </a:extLst>
            </p:cNvPr>
            <p:cNvSpPr/>
            <p:nvPr/>
          </p:nvSpPr>
          <p:spPr>
            <a:xfrm>
              <a:off x="-118353" y="515223"/>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6">
              <a:extLst>
                <a:ext uri="{FF2B5EF4-FFF2-40B4-BE49-F238E27FC236}">
                  <a16:creationId xmlns:a16="http://schemas.microsoft.com/office/drawing/2014/main" id="{F6ABC331-C498-44A8-8A68-C112D3B033C1}"/>
                </a:ext>
              </a:extLst>
            </p:cNvPr>
            <p:cNvCxnSpPr>
              <a:cxnSpLocks/>
            </p:cNvCxnSpPr>
            <p:nvPr/>
          </p:nvCxnSpPr>
          <p:spPr>
            <a:xfrm>
              <a:off x="-122323" y="920350"/>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7">
              <a:extLst>
                <a:ext uri="{FF2B5EF4-FFF2-40B4-BE49-F238E27FC236}">
                  <a16:creationId xmlns:a16="http://schemas.microsoft.com/office/drawing/2014/main" id="{0B36C828-D900-4903-B69E-01C575521422}"/>
                </a:ext>
              </a:extLst>
            </p:cNvPr>
            <p:cNvCxnSpPr>
              <a:cxnSpLocks/>
            </p:cNvCxnSpPr>
            <p:nvPr/>
          </p:nvCxnSpPr>
          <p:spPr>
            <a:xfrm flipV="1">
              <a:off x="-126293" y="947271"/>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Rounded Rectangle 8">
              <a:extLst>
                <a:ext uri="{FF2B5EF4-FFF2-40B4-BE49-F238E27FC236}">
                  <a16:creationId xmlns:a16="http://schemas.microsoft.com/office/drawing/2014/main" id="{F7D870D9-A623-4B1B-8619-D829A107530D}"/>
                </a:ext>
              </a:extLst>
            </p:cNvPr>
            <p:cNvSpPr/>
            <p:nvPr/>
          </p:nvSpPr>
          <p:spPr>
            <a:xfrm>
              <a:off x="-16034" y="560575"/>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工时分配通知</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0C97BCDE-6EC7-4A4A-9292-5D6DD37E12AE}"/>
                </a:ext>
              </a:extLst>
            </p:cNvPr>
            <p:cNvSpPr/>
            <p:nvPr/>
          </p:nvSpPr>
          <p:spPr>
            <a:xfrm>
              <a:off x="1115616" y="590354"/>
              <a:ext cx="6624736" cy="230832"/>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在报完工后，车间管理员可查看车间所有的工时分配通知，并可进行工时分配处理。</a:t>
              </a:r>
              <a:endParaRPr lang="zh-CN"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Rectangle 2">
              <a:extLst>
                <a:ext uri="{FF2B5EF4-FFF2-40B4-BE49-F238E27FC236}">
                  <a16:creationId xmlns:a16="http://schemas.microsoft.com/office/drawing/2014/main" id="{F996FB22-2946-4A31-AA1B-F91DCFE82CCB}"/>
                </a:ext>
              </a:extLst>
            </p:cNvPr>
            <p:cNvSpPr>
              <a:spLocks noChangeArrowheads="1"/>
            </p:cNvSpPr>
            <p:nvPr/>
          </p:nvSpPr>
          <p:spPr bwMode="auto">
            <a:xfrm>
              <a:off x="222758" y="1465343"/>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28" name="对象 27">
              <a:extLst>
                <a:ext uri="{FF2B5EF4-FFF2-40B4-BE49-F238E27FC236}">
                  <a16:creationId xmlns:a16="http://schemas.microsoft.com/office/drawing/2014/main" id="{76BB0282-86B8-4C3D-99C6-AA2BE2089B6F}"/>
                </a:ext>
              </a:extLst>
            </p:cNvPr>
            <p:cNvGraphicFramePr>
              <a:graphicFrameLocks noChangeAspect="1"/>
            </p:cNvGraphicFramePr>
            <p:nvPr>
              <p:extLst>
                <p:ext uri="{D42A27DB-BD31-4B8C-83A1-F6EECF244321}">
                  <p14:modId xmlns:p14="http://schemas.microsoft.com/office/powerpoint/2010/main" val="3181806379"/>
                </p:ext>
              </p:extLst>
            </p:nvPr>
          </p:nvGraphicFramePr>
          <p:xfrm>
            <a:off x="1361689" y="1172344"/>
            <a:ext cx="6184900" cy="758293"/>
          </p:xfrm>
          <a:graphic>
            <a:graphicData uri="http://schemas.openxmlformats.org/presentationml/2006/ole">
              <mc:AlternateContent xmlns:mc="http://schemas.openxmlformats.org/markup-compatibility/2006">
                <mc:Choice xmlns:v="urn:schemas-microsoft-com:vml" Requires="v">
                  <p:oleObj name="Visio" r:id="rId2" imgW="10756866" imgH="1321006" progId="Visio.Drawing.15">
                    <p:embed/>
                  </p:oleObj>
                </mc:Choice>
                <mc:Fallback>
                  <p:oleObj name="Visio" r:id="rId2" imgW="10756866" imgH="1321006" progId="Visio.Drawing.15">
                    <p:embed/>
                    <p:pic>
                      <p:nvPicPr>
                        <p:cNvPr id="15" name="对象 14">
                          <a:extLst>
                            <a:ext uri="{FF2B5EF4-FFF2-40B4-BE49-F238E27FC236}">
                              <a16:creationId xmlns:a16="http://schemas.microsoft.com/office/drawing/2014/main" id="{314B0D6A-FD5D-4A15-A369-560D7AF1AEBE}"/>
                            </a:ext>
                          </a:extLst>
                        </p:cNvPr>
                        <p:cNvPicPr>
                          <a:picLocks noChangeAspect="1" noChangeArrowheads="1"/>
                        </p:cNvPicPr>
                        <p:nvPr/>
                      </p:nvPicPr>
                      <p:blipFill>
                        <a:blip r:embed="rId3"/>
                        <a:srcRect/>
                        <a:stretch>
                          <a:fillRect/>
                        </a:stretch>
                      </p:blipFill>
                      <p:spPr bwMode="auto">
                        <a:xfrm>
                          <a:off x="1361689" y="1172344"/>
                          <a:ext cx="6184900" cy="758293"/>
                        </a:xfrm>
                        <a:prstGeom prst="rect">
                          <a:avLst/>
                        </a:prstGeom>
                        <a:noFill/>
                      </p:spPr>
                    </p:pic>
                  </p:oleObj>
                </mc:Fallback>
              </mc:AlternateContent>
            </a:graphicData>
          </a:graphic>
        </p:graphicFrame>
        <p:pic>
          <p:nvPicPr>
            <p:cNvPr id="29" name="图片 28">
              <a:extLst>
                <a:ext uri="{FF2B5EF4-FFF2-40B4-BE49-F238E27FC236}">
                  <a16:creationId xmlns:a16="http://schemas.microsoft.com/office/drawing/2014/main" id="{CEE4E3F6-1D0B-46A0-AFC7-F2A3F83D12FA}"/>
                </a:ext>
              </a:extLst>
            </p:cNvPr>
            <p:cNvPicPr/>
            <p:nvPr/>
          </p:nvPicPr>
          <p:blipFill rotWithShape="1">
            <a:blip r:embed="rId4"/>
            <a:srcRect l="12376" t="10185" b="12453"/>
            <a:stretch/>
          </p:blipFill>
          <p:spPr>
            <a:xfrm>
              <a:off x="-94717" y="1492471"/>
              <a:ext cx="5426655" cy="280552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30" name="图片 29">
              <a:extLst>
                <a:ext uri="{FF2B5EF4-FFF2-40B4-BE49-F238E27FC236}">
                  <a16:creationId xmlns:a16="http://schemas.microsoft.com/office/drawing/2014/main" id="{85C0FEA5-4565-4073-A8E9-8FCFC7A0CB0A}"/>
                </a:ext>
              </a:extLst>
            </p:cNvPr>
            <p:cNvPicPr/>
            <p:nvPr/>
          </p:nvPicPr>
          <p:blipFill rotWithShape="1">
            <a:blip r:embed="rId5"/>
            <a:srcRect l="12793" t="11354" b="16245"/>
            <a:stretch/>
          </p:blipFill>
          <p:spPr>
            <a:xfrm>
              <a:off x="3405836" y="2273705"/>
              <a:ext cx="5400833" cy="262561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5746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查询统计</a:t>
            </a:r>
          </a:p>
        </p:txBody>
      </p:sp>
      <p:grpSp>
        <p:nvGrpSpPr>
          <p:cNvPr id="14" name="组合 13">
            <a:extLst>
              <a:ext uri="{FF2B5EF4-FFF2-40B4-BE49-F238E27FC236}">
                <a16:creationId xmlns:a16="http://schemas.microsoft.com/office/drawing/2014/main" id="{7807E196-01F5-4B67-A96A-8818353ACC72}"/>
              </a:ext>
            </a:extLst>
          </p:cNvPr>
          <p:cNvGrpSpPr/>
          <p:nvPr/>
        </p:nvGrpSpPr>
        <p:grpSpPr>
          <a:xfrm>
            <a:off x="762000" y="1077000"/>
            <a:ext cx="10800000" cy="5400000"/>
            <a:chOff x="89731" y="555526"/>
            <a:chExt cx="8964538" cy="4412060"/>
          </a:xfrm>
        </p:grpSpPr>
        <p:sp>
          <p:nvSpPr>
            <p:cNvPr id="15" name="Rounded Rectangle 5">
              <a:extLst>
                <a:ext uri="{FF2B5EF4-FFF2-40B4-BE49-F238E27FC236}">
                  <a16:creationId xmlns:a16="http://schemas.microsoft.com/office/drawing/2014/main" id="{A5A5D18A-15B5-41D6-93BF-A5E13FAFBCEA}"/>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5">
              <a:extLst>
                <a:ext uri="{FF2B5EF4-FFF2-40B4-BE49-F238E27FC236}">
                  <a16:creationId xmlns:a16="http://schemas.microsoft.com/office/drawing/2014/main" id="{BFA18FA7-98BD-4293-9F37-6FA7DD374E4F}"/>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6">
              <a:extLst>
                <a:ext uri="{FF2B5EF4-FFF2-40B4-BE49-F238E27FC236}">
                  <a16:creationId xmlns:a16="http://schemas.microsoft.com/office/drawing/2014/main" id="{26B97BD4-4BDD-4742-B3D6-A805011F74F9}"/>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7">
              <a:extLst>
                <a:ext uri="{FF2B5EF4-FFF2-40B4-BE49-F238E27FC236}">
                  <a16:creationId xmlns:a16="http://schemas.microsoft.com/office/drawing/2014/main" id="{B65E0253-934A-44BA-BDB7-D8520B023819}"/>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ounded Rectangle 8">
              <a:extLst>
                <a:ext uri="{FF2B5EF4-FFF2-40B4-BE49-F238E27FC236}">
                  <a16:creationId xmlns:a16="http://schemas.microsoft.com/office/drawing/2014/main" id="{057E8931-B208-4EE9-A941-505CF07E7DE1}"/>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数据统计</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20" name="Rectangle 2">
              <a:extLst>
                <a:ext uri="{FF2B5EF4-FFF2-40B4-BE49-F238E27FC236}">
                  <a16:creationId xmlns:a16="http://schemas.microsoft.com/office/drawing/2014/main" id="{49D6B1C4-F72A-41CF-A4C2-2190A4D5BE0F}"/>
                </a:ext>
              </a:extLst>
            </p:cNvPr>
            <p:cNvSpPr>
              <a:spLocks noChangeArrowheads="1"/>
            </p:cNvSpPr>
            <p:nvPr/>
          </p:nvSpPr>
          <p:spPr bwMode="auto">
            <a:xfrm>
              <a:off x="524258" y="1972757"/>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21" name="Rounded Rectangle 8">
              <a:extLst>
                <a:ext uri="{FF2B5EF4-FFF2-40B4-BE49-F238E27FC236}">
                  <a16:creationId xmlns:a16="http://schemas.microsoft.com/office/drawing/2014/main" id="{C67D1252-3947-44D7-9DEB-F14C79A7B5CF}"/>
                </a:ext>
              </a:extLst>
            </p:cNvPr>
            <p:cNvSpPr/>
            <p:nvPr/>
          </p:nvSpPr>
          <p:spPr>
            <a:xfrm>
              <a:off x="316819" y="1154761"/>
              <a:ext cx="358336" cy="1207574"/>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合同生产进度</a:t>
              </a:r>
              <a:endParaRPr lang="en-GB" sz="1000" b="1" dirty="0">
                <a:solidFill>
                  <a:schemeClr val="bg1"/>
                </a:solidFill>
                <a:latin typeface="微软雅黑" panose="020B0503020204020204" pitchFamily="34" charset="-122"/>
                <a:ea typeface="微软雅黑" panose="020B0503020204020204" pitchFamily="34" charset="-122"/>
              </a:endParaRPr>
            </a:p>
          </p:txBody>
        </p:sp>
        <p:pic>
          <p:nvPicPr>
            <p:cNvPr id="31" name="图片 30">
              <a:extLst>
                <a:ext uri="{FF2B5EF4-FFF2-40B4-BE49-F238E27FC236}">
                  <a16:creationId xmlns:a16="http://schemas.microsoft.com/office/drawing/2014/main" id="{CD31C8D2-9B09-45FB-8314-A846B84C1576}"/>
                </a:ext>
              </a:extLst>
            </p:cNvPr>
            <p:cNvPicPr/>
            <p:nvPr/>
          </p:nvPicPr>
          <p:blipFill rotWithShape="1">
            <a:blip r:embed="rId2">
              <a:extLst>
                <a:ext uri="{28A0092B-C50C-407E-A947-70E740481C1C}">
                  <a14:useLocalDpi xmlns:a14="http://schemas.microsoft.com/office/drawing/2010/main" val="0"/>
                </a:ext>
              </a:extLst>
            </a:blip>
            <a:srcRect/>
            <a:stretch/>
          </p:blipFill>
          <p:spPr>
            <a:xfrm>
              <a:off x="724703" y="1186908"/>
              <a:ext cx="5835725" cy="110578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32" name="Rounded Rectangle 8">
              <a:extLst>
                <a:ext uri="{FF2B5EF4-FFF2-40B4-BE49-F238E27FC236}">
                  <a16:creationId xmlns:a16="http://schemas.microsoft.com/office/drawing/2014/main" id="{D7F3231D-645B-486F-BB34-024000E10FB9}"/>
                </a:ext>
              </a:extLst>
            </p:cNvPr>
            <p:cNvSpPr/>
            <p:nvPr/>
          </p:nvSpPr>
          <p:spPr>
            <a:xfrm>
              <a:off x="316819" y="2424067"/>
              <a:ext cx="358336" cy="1207574"/>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项目生产进度</a:t>
              </a:r>
              <a:endParaRPr lang="en-GB" sz="1000" b="1" dirty="0">
                <a:solidFill>
                  <a:schemeClr val="bg1"/>
                </a:solidFill>
                <a:latin typeface="微软雅黑" panose="020B0503020204020204" pitchFamily="34" charset="-122"/>
                <a:ea typeface="微软雅黑" panose="020B0503020204020204" pitchFamily="34" charset="-122"/>
              </a:endParaRPr>
            </a:p>
          </p:txBody>
        </p:sp>
        <p:pic>
          <p:nvPicPr>
            <p:cNvPr id="33" name="图片 32">
              <a:extLst>
                <a:ext uri="{FF2B5EF4-FFF2-40B4-BE49-F238E27FC236}">
                  <a16:creationId xmlns:a16="http://schemas.microsoft.com/office/drawing/2014/main" id="{479C874C-1B12-4595-91CF-53510E4A45A5}"/>
                </a:ext>
              </a:extLst>
            </p:cNvPr>
            <p:cNvPicPr/>
            <p:nvPr/>
          </p:nvPicPr>
          <p:blipFill rotWithShape="1">
            <a:blip r:embed="rId3">
              <a:extLst>
                <a:ext uri="{28A0092B-C50C-407E-A947-70E740481C1C}">
                  <a14:useLocalDpi xmlns:a14="http://schemas.microsoft.com/office/drawing/2010/main" val="0"/>
                </a:ext>
              </a:extLst>
            </a:blip>
            <a:srcRect/>
            <a:stretch/>
          </p:blipFill>
          <p:spPr>
            <a:xfrm>
              <a:off x="718684" y="2476974"/>
              <a:ext cx="5841745" cy="110577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34" name="Rounded Rectangle 8">
              <a:extLst>
                <a:ext uri="{FF2B5EF4-FFF2-40B4-BE49-F238E27FC236}">
                  <a16:creationId xmlns:a16="http://schemas.microsoft.com/office/drawing/2014/main" id="{ECD43F65-91EF-4DE8-891D-5A47119F2228}"/>
                </a:ext>
              </a:extLst>
            </p:cNvPr>
            <p:cNvSpPr/>
            <p:nvPr/>
          </p:nvSpPr>
          <p:spPr>
            <a:xfrm>
              <a:off x="321577" y="3676395"/>
              <a:ext cx="358336" cy="1207574"/>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工单开完工</a:t>
              </a:r>
              <a:endParaRPr lang="en-GB" sz="1000" b="1" dirty="0">
                <a:solidFill>
                  <a:schemeClr val="bg1"/>
                </a:solidFill>
                <a:latin typeface="微软雅黑" panose="020B0503020204020204" pitchFamily="34" charset="-122"/>
                <a:ea typeface="微软雅黑" panose="020B0503020204020204" pitchFamily="34" charset="-122"/>
              </a:endParaRPr>
            </a:p>
          </p:txBody>
        </p:sp>
        <p:pic>
          <p:nvPicPr>
            <p:cNvPr id="35" name="图片 34">
              <a:extLst>
                <a:ext uri="{FF2B5EF4-FFF2-40B4-BE49-F238E27FC236}">
                  <a16:creationId xmlns:a16="http://schemas.microsoft.com/office/drawing/2014/main" id="{82D40722-A558-44D1-8B02-7D4609B37852}"/>
                </a:ext>
              </a:extLst>
            </p:cNvPr>
            <p:cNvPicPr/>
            <p:nvPr/>
          </p:nvPicPr>
          <p:blipFill rotWithShape="1">
            <a:blip r:embed="rId4">
              <a:extLst>
                <a:ext uri="{28A0092B-C50C-407E-A947-70E740481C1C}">
                  <a14:useLocalDpi xmlns:a14="http://schemas.microsoft.com/office/drawing/2010/main" val="0"/>
                </a:ext>
              </a:extLst>
            </a:blip>
            <a:srcRect/>
            <a:stretch/>
          </p:blipFill>
          <p:spPr>
            <a:xfrm>
              <a:off x="694364" y="3723878"/>
              <a:ext cx="5866064" cy="110577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73339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查询统计</a:t>
            </a:r>
          </a:p>
        </p:txBody>
      </p:sp>
      <p:grpSp>
        <p:nvGrpSpPr>
          <p:cNvPr id="22" name="组合 21">
            <a:extLst>
              <a:ext uri="{FF2B5EF4-FFF2-40B4-BE49-F238E27FC236}">
                <a16:creationId xmlns:a16="http://schemas.microsoft.com/office/drawing/2014/main" id="{068F2631-016E-4C4B-9AC5-C513CE7741D3}"/>
              </a:ext>
            </a:extLst>
          </p:cNvPr>
          <p:cNvGrpSpPr/>
          <p:nvPr/>
        </p:nvGrpSpPr>
        <p:grpSpPr>
          <a:xfrm>
            <a:off x="768927" y="1070073"/>
            <a:ext cx="10800000" cy="5400000"/>
            <a:chOff x="89731" y="555526"/>
            <a:chExt cx="8964538" cy="4412060"/>
          </a:xfrm>
        </p:grpSpPr>
        <p:sp>
          <p:nvSpPr>
            <p:cNvPr id="23" name="Rounded Rectangle 5">
              <a:extLst>
                <a:ext uri="{FF2B5EF4-FFF2-40B4-BE49-F238E27FC236}">
                  <a16:creationId xmlns:a16="http://schemas.microsoft.com/office/drawing/2014/main" id="{B6139426-5710-482B-A29A-1286E7DDA6EE}"/>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5">
              <a:extLst>
                <a:ext uri="{FF2B5EF4-FFF2-40B4-BE49-F238E27FC236}">
                  <a16:creationId xmlns:a16="http://schemas.microsoft.com/office/drawing/2014/main" id="{623EA809-863D-4AE3-ADA6-E1F3212F30F1}"/>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6">
              <a:extLst>
                <a:ext uri="{FF2B5EF4-FFF2-40B4-BE49-F238E27FC236}">
                  <a16:creationId xmlns:a16="http://schemas.microsoft.com/office/drawing/2014/main" id="{0D625218-43CB-4865-A987-EC635979F9FC}"/>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7">
              <a:extLst>
                <a:ext uri="{FF2B5EF4-FFF2-40B4-BE49-F238E27FC236}">
                  <a16:creationId xmlns:a16="http://schemas.microsoft.com/office/drawing/2014/main" id="{8BB643FD-8A37-481C-967E-E9350B456549}"/>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Rounded Rectangle 8">
              <a:extLst>
                <a:ext uri="{FF2B5EF4-FFF2-40B4-BE49-F238E27FC236}">
                  <a16:creationId xmlns:a16="http://schemas.microsoft.com/office/drawing/2014/main" id="{FEE4D31A-7148-4466-943F-90086C131D24}"/>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数据统计</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28" name="Rectangle 2">
              <a:extLst>
                <a:ext uri="{FF2B5EF4-FFF2-40B4-BE49-F238E27FC236}">
                  <a16:creationId xmlns:a16="http://schemas.microsoft.com/office/drawing/2014/main" id="{8035973E-BDAB-4591-AEB5-6D14696073E4}"/>
                </a:ext>
              </a:extLst>
            </p:cNvPr>
            <p:cNvSpPr>
              <a:spLocks noChangeArrowheads="1"/>
            </p:cNvSpPr>
            <p:nvPr/>
          </p:nvSpPr>
          <p:spPr bwMode="auto">
            <a:xfrm>
              <a:off x="524258" y="1972757"/>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29" name="Rounded Rectangle 8">
              <a:extLst>
                <a:ext uri="{FF2B5EF4-FFF2-40B4-BE49-F238E27FC236}">
                  <a16:creationId xmlns:a16="http://schemas.microsoft.com/office/drawing/2014/main" id="{2892910B-2D65-40FE-AD3A-B1422D42899F}"/>
                </a:ext>
              </a:extLst>
            </p:cNvPr>
            <p:cNvSpPr/>
            <p:nvPr/>
          </p:nvSpPr>
          <p:spPr>
            <a:xfrm>
              <a:off x="316819" y="1154761"/>
              <a:ext cx="358336" cy="1207574"/>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工序开完工</a:t>
              </a:r>
              <a:endParaRPr lang="en-GB" sz="1000" b="1" dirty="0">
                <a:solidFill>
                  <a:schemeClr val="bg1"/>
                </a:solidFill>
                <a:latin typeface="微软雅黑" panose="020B0503020204020204" pitchFamily="34" charset="-122"/>
                <a:ea typeface="微软雅黑" panose="020B0503020204020204" pitchFamily="34" charset="-122"/>
              </a:endParaRPr>
            </a:p>
          </p:txBody>
        </p:sp>
        <p:pic>
          <p:nvPicPr>
            <p:cNvPr id="30" name="图片 29">
              <a:extLst>
                <a:ext uri="{FF2B5EF4-FFF2-40B4-BE49-F238E27FC236}">
                  <a16:creationId xmlns:a16="http://schemas.microsoft.com/office/drawing/2014/main" id="{32F9A5A9-D52C-438B-9811-26027F5B565A}"/>
                </a:ext>
              </a:extLst>
            </p:cNvPr>
            <p:cNvPicPr/>
            <p:nvPr/>
          </p:nvPicPr>
          <p:blipFill rotWithShape="1">
            <a:blip r:embed="rId2">
              <a:extLst>
                <a:ext uri="{28A0092B-C50C-407E-A947-70E740481C1C}">
                  <a14:useLocalDpi xmlns:a14="http://schemas.microsoft.com/office/drawing/2010/main" val="0"/>
                </a:ext>
              </a:extLst>
            </a:blip>
            <a:srcRect/>
            <a:stretch/>
          </p:blipFill>
          <p:spPr>
            <a:xfrm>
              <a:off x="707154" y="1174817"/>
              <a:ext cx="5953078" cy="116103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36" name="Rounded Rectangle 8">
              <a:extLst>
                <a:ext uri="{FF2B5EF4-FFF2-40B4-BE49-F238E27FC236}">
                  <a16:creationId xmlns:a16="http://schemas.microsoft.com/office/drawing/2014/main" id="{7A7E4850-4EFE-474D-BDE9-7106359AF465}"/>
                </a:ext>
              </a:extLst>
            </p:cNvPr>
            <p:cNvSpPr/>
            <p:nvPr/>
          </p:nvSpPr>
          <p:spPr>
            <a:xfrm>
              <a:off x="316819" y="2424067"/>
              <a:ext cx="358336" cy="1207574"/>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派工查询</a:t>
              </a:r>
              <a:endParaRPr lang="en-GB" sz="1000" b="1" dirty="0">
                <a:solidFill>
                  <a:schemeClr val="bg1"/>
                </a:solidFill>
                <a:latin typeface="微软雅黑" panose="020B0503020204020204" pitchFamily="34" charset="-122"/>
                <a:ea typeface="微软雅黑" panose="020B0503020204020204" pitchFamily="34" charset="-122"/>
              </a:endParaRPr>
            </a:p>
          </p:txBody>
        </p:sp>
        <p:pic>
          <p:nvPicPr>
            <p:cNvPr id="37" name="图片 36">
              <a:extLst>
                <a:ext uri="{FF2B5EF4-FFF2-40B4-BE49-F238E27FC236}">
                  <a16:creationId xmlns:a16="http://schemas.microsoft.com/office/drawing/2014/main" id="{1FFE8279-6CD5-423E-9EAE-F50D0AB55EB6}"/>
                </a:ext>
              </a:extLst>
            </p:cNvPr>
            <p:cNvPicPr/>
            <p:nvPr/>
          </p:nvPicPr>
          <p:blipFill rotWithShape="1">
            <a:blip r:embed="rId3">
              <a:extLst>
                <a:ext uri="{28A0092B-C50C-407E-A947-70E740481C1C}">
                  <a14:useLocalDpi xmlns:a14="http://schemas.microsoft.com/office/drawing/2010/main" val="0"/>
                </a:ext>
              </a:extLst>
            </a:blip>
            <a:srcRect/>
            <a:stretch/>
          </p:blipFill>
          <p:spPr>
            <a:xfrm>
              <a:off x="700759" y="2483579"/>
              <a:ext cx="5965867" cy="1092566"/>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38" name="Rounded Rectangle 8">
              <a:extLst>
                <a:ext uri="{FF2B5EF4-FFF2-40B4-BE49-F238E27FC236}">
                  <a16:creationId xmlns:a16="http://schemas.microsoft.com/office/drawing/2014/main" id="{7C3C57A0-0E45-411F-AF05-2649BB7AF5DC}"/>
                </a:ext>
              </a:extLst>
            </p:cNvPr>
            <p:cNvSpPr/>
            <p:nvPr/>
          </p:nvSpPr>
          <p:spPr>
            <a:xfrm>
              <a:off x="321577" y="3676395"/>
              <a:ext cx="358336" cy="1207574"/>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报工查询</a:t>
              </a:r>
              <a:endParaRPr lang="en-GB" sz="1000" b="1" dirty="0">
                <a:solidFill>
                  <a:schemeClr val="bg1"/>
                </a:solidFill>
                <a:latin typeface="微软雅黑" panose="020B0503020204020204" pitchFamily="34" charset="-122"/>
                <a:ea typeface="微软雅黑" panose="020B0503020204020204" pitchFamily="34" charset="-122"/>
              </a:endParaRPr>
            </a:p>
          </p:txBody>
        </p:sp>
        <p:pic>
          <p:nvPicPr>
            <p:cNvPr id="39" name="图片 38">
              <a:extLst>
                <a:ext uri="{FF2B5EF4-FFF2-40B4-BE49-F238E27FC236}">
                  <a16:creationId xmlns:a16="http://schemas.microsoft.com/office/drawing/2014/main" id="{88747319-1136-4ABD-B0CA-79D8617C4567}"/>
                </a:ext>
              </a:extLst>
            </p:cNvPr>
            <p:cNvPicPr/>
            <p:nvPr/>
          </p:nvPicPr>
          <p:blipFill rotWithShape="1">
            <a:blip r:embed="rId4">
              <a:extLst>
                <a:ext uri="{28A0092B-C50C-407E-A947-70E740481C1C}">
                  <a14:useLocalDpi xmlns:a14="http://schemas.microsoft.com/office/drawing/2010/main" val="0"/>
                </a:ext>
              </a:extLst>
            </a:blip>
            <a:srcRect/>
            <a:stretch/>
          </p:blipFill>
          <p:spPr>
            <a:xfrm>
              <a:off x="707154" y="3717229"/>
              <a:ext cx="5941492" cy="1119076"/>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652916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查询统计</a:t>
            </a:r>
          </a:p>
        </p:txBody>
      </p:sp>
      <p:grpSp>
        <p:nvGrpSpPr>
          <p:cNvPr id="16" name="组合 15">
            <a:extLst>
              <a:ext uri="{FF2B5EF4-FFF2-40B4-BE49-F238E27FC236}">
                <a16:creationId xmlns:a16="http://schemas.microsoft.com/office/drawing/2014/main" id="{572922DB-ECBA-4437-B9A5-529D8004C75E}"/>
              </a:ext>
            </a:extLst>
          </p:cNvPr>
          <p:cNvGrpSpPr/>
          <p:nvPr/>
        </p:nvGrpSpPr>
        <p:grpSpPr>
          <a:xfrm>
            <a:off x="762000" y="1077000"/>
            <a:ext cx="10800000" cy="5400000"/>
            <a:chOff x="89731" y="555526"/>
            <a:chExt cx="8964538" cy="4412060"/>
          </a:xfrm>
        </p:grpSpPr>
        <p:sp>
          <p:nvSpPr>
            <p:cNvPr id="17" name="Rounded Rectangle 5">
              <a:extLst>
                <a:ext uri="{FF2B5EF4-FFF2-40B4-BE49-F238E27FC236}">
                  <a16:creationId xmlns:a16="http://schemas.microsoft.com/office/drawing/2014/main" id="{7F4AB23E-65F7-471A-9F04-AAAED33B78A8}"/>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5">
              <a:extLst>
                <a:ext uri="{FF2B5EF4-FFF2-40B4-BE49-F238E27FC236}">
                  <a16:creationId xmlns:a16="http://schemas.microsoft.com/office/drawing/2014/main" id="{4BF2F9DF-1875-4BF6-8F89-E610C62D4F31}"/>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6">
              <a:extLst>
                <a:ext uri="{FF2B5EF4-FFF2-40B4-BE49-F238E27FC236}">
                  <a16:creationId xmlns:a16="http://schemas.microsoft.com/office/drawing/2014/main" id="{098DAB36-08D9-424E-80DA-0E84E75DFC6E}"/>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7">
              <a:extLst>
                <a:ext uri="{FF2B5EF4-FFF2-40B4-BE49-F238E27FC236}">
                  <a16:creationId xmlns:a16="http://schemas.microsoft.com/office/drawing/2014/main" id="{79E3865D-802D-4E42-A710-523F847B3268}"/>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Rounded Rectangle 8">
              <a:extLst>
                <a:ext uri="{FF2B5EF4-FFF2-40B4-BE49-F238E27FC236}">
                  <a16:creationId xmlns:a16="http://schemas.microsoft.com/office/drawing/2014/main" id="{FFA7A68E-488A-4267-9AEE-D9A3C0453006}"/>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数据分析</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31" name="Rectangle 2">
              <a:extLst>
                <a:ext uri="{FF2B5EF4-FFF2-40B4-BE49-F238E27FC236}">
                  <a16:creationId xmlns:a16="http://schemas.microsoft.com/office/drawing/2014/main" id="{F0D594FC-A496-488C-AFEA-E506AB7D9A8E}"/>
                </a:ext>
              </a:extLst>
            </p:cNvPr>
            <p:cNvSpPr>
              <a:spLocks noChangeArrowheads="1"/>
            </p:cNvSpPr>
            <p:nvPr/>
          </p:nvSpPr>
          <p:spPr bwMode="auto">
            <a:xfrm>
              <a:off x="524258" y="1972757"/>
              <a:ext cx="49755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32" name="图片 31">
              <a:extLst>
                <a:ext uri="{FF2B5EF4-FFF2-40B4-BE49-F238E27FC236}">
                  <a16:creationId xmlns:a16="http://schemas.microsoft.com/office/drawing/2014/main" id="{4009AF37-A153-42D3-A036-7DB7050A87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79" t="10496" r="8794" b="10148"/>
            <a:stretch/>
          </p:blipFill>
          <p:spPr>
            <a:xfrm>
              <a:off x="611560" y="1228001"/>
              <a:ext cx="3096344" cy="214505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33" name="图片 32">
              <a:extLst>
                <a:ext uri="{FF2B5EF4-FFF2-40B4-BE49-F238E27FC236}">
                  <a16:creationId xmlns:a16="http://schemas.microsoft.com/office/drawing/2014/main" id="{38EA9B1F-60BC-4A89-A605-2B8A7673F6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38" t="16578" r="19009" b="16739"/>
            <a:stretch/>
          </p:blipFill>
          <p:spPr>
            <a:xfrm>
              <a:off x="5533796" y="1202197"/>
              <a:ext cx="3275714" cy="214505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34" name="图片 33">
              <a:extLst>
                <a:ext uri="{FF2B5EF4-FFF2-40B4-BE49-F238E27FC236}">
                  <a16:creationId xmlns:a16="http://schemas.microsoft.com/office/drawing/2014/main" id="{027D789B-041B-4E98-BA3B-550E69D2B1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430" t="18350" r="25825" b="22952"/>
            <a:stretch/>
          </p:blipFill>
          <p:spPr>
            <a:xfrm>
              <a:off x="2771800" y="2435291"/>
              <a:ext cx="3456385" cy="241114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2018773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查询统计</a:t>
            </a:r>
          </a:p>
        </p:txBody>
      </p:sp>
      <p:grpSp>
        <p:nvGrpSpPr>
          <p:cNvPr id="13" name="组合 12">
            <a:extLst>
              <a:ext uri="{FF2B5EF4-FFF2-40B4-BE49-F238E27FC236}">
                <a16:creationId xmlns:a16="http://schemas.microsoft.com/office/drawing/2014/main" id="{618E829B-9F83-453E-80FB-F7C5C40A64CD}"/>
              </a:ext>
            </a:extLst>
          </p:cNvPr>
          <p:cNvGrpSpPr/>
          <p:nvPr/>
        </p:nvGrpSpPr>
        <p:grpSpPr>
          <a:xfrm>
            <a:off x="762000" y="1090855"/>
            <a:ext cx="10800000" cy="5400000"/>
            <a:chOff x="89731" y="555526"/>
            <a:chExt cx="8964538" cy="4412060"/>
          </a:xfrm>
        </p:grpSpPr>
        <p:sp>
          <p:nvSpPr>
            <p:cNvPr id="14" name="Rounded Rectangle 5">
              <a:extLst>
                <a:ext uri="{FF2B5EF4-FFF2-40B4-BE49-F238E27FC236}">
                  <a16:creationId xmlns:a16="http://schemas.microsoft.com/office/drawing/2014/main" id="{0758DDB9-832A-410C-B441-8FB46DF03EC6}"/>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5">
              <a:extLst>
                <a:ext uri="{FF2B5EF4-FFF2-40B4-BE49-F238E27FC236}">
                  <a16:creationId xmlns:a16="http://schemas.microsoft.com/office/drawing/2014/main" id="{B19B7D11-4394-41D8-B43C-D12416D67895}"/>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6">
              <a:extLst>
                <a:ext uri="{FF2B5EF4-FFF2-40B4-BE49-F238E27FC236}">
                  <a16:creationId xmlns:a16="http://schemas.microsoft.com/office/drawing/2014/main" id="{6AC3E02B-C4C2-47CF-A5AF-3E4B0BD7A8F4}"/>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7">
              <a:extLst>
                <a:ext uri="{FF2B5EF4-FFF2-40B4-BE49-F238E27FC236}">
                  <a16:creationId xmlns:a16="http://schemas.microsoft.com/office/drawing/2014/main" id="{D55003DF-8D40-4EE0-ACF7-F4D1701C249E}"/>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Rounded Rectangle 8">
              <a:extLst>
                <a:ext uri="{FF2B5EF4-FFF2-40B4-BE49-F238E27FC236}">
                  <a16:creationId xmlns:a16="http://schemas.microsoft.com/office/drawing/2014/main" id="{828C5F03-EEB5-4F9B-8172-ED6B264D87F8}"/>
                </a:ext>
              </a:extLst>
            </p:cNvPr>
            <p:cNvSpPr/>
            <p:nvPr/>
          </p:nvSpPr>
          <p:spPr>
            <a:xfrm>
              <a:off x="199990" y="600878"/>
              <a:ext cx="1131649"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数据展示</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pic>
          <p:nvPicPr>
            <p:cNvPr id="25" name="图片 24">
              <a:extLst>
                <a:ext uri="{FF2B5EF4-FFF2-40B4-BE49-F238E27FC236}">
                  <a16:creationId xmlns:a16="http://schemas.microsoft.com/office/drawing/2014/main" id="{2F8C9E8F-B04D-4E30-8FB5-7EBA3C149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15" y="1172053"/>
              <a:ext cx="8602202" cy="3676207"/>
            </a:xfrm>
            <a:prstGeom prst="rect">
              <a:avLst/>
            </a:prstGeom>
          </p:spPr>
        </p:pic>
      </p:grpSp>
    </p:spTree>
    <p:extLst>
      <p:ext uri="{BB962C8B-B14F-4D97-AF65-F5344CB8AC3E}">
        <p14:creationId xmlns:p14="http://schemas.microsoft.com/office/powerpoint/2010/main" val="23745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数据管理</a:t>
            </a:r>
          </a:p>
        </p:txBody>
      </p:sp>
      <p:grpSp>
        <p:nvGrpSpPr>
          <p:cNvPr id="10" name="组合 9">
            <a:extLst>
              <a:ext uri="{FF2B5EF4-FFF2-40B4-BE49-F238E27FC236}">
                <a16:creationId xmlns:a16="http://schemas.microsoft.com/office/drawing/2014/main" id="{0F0BB822-F2E9-4158-8CA6-913FBEDAE7A5}"/>
              </a:ext>
            </a:extLst>
          </p:cNvPr>
          <p:cNvGrpSpPr/>
          <p:nvPr/>
        </p:nvGrpSpPr>
        <p:grpSpPr>
          <a:xfrm>
            <a:off x="762000" y="1077000"/>
            <a:ext cx="10800000" cy="5400000"/>
            <a:chOff x="89731" y="555526"/>
            <a:chExt cx="8960568" cy="4412060"/>
          </a:xfrm>
        </p:grpSpPr>
        <p:sp>
          <p:nvSpPr>
            <p:cNvPr id="11" name="Rounded Rectangle 5">
              <a:extLst>
                <a:ext uri="{FF2B5EF4-FFF2-40B4-BE49-F238E27FC236}">
                  <a16:creationId xmlns:a16="http://schemas.microsoft.com/office/drawing/2014/main" id="{C7F6E929-5EA4-461C-AEDE-3FAFA9430F28}"/>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5">
              <a:extLst>
                <a:ext uri="{FF2B5EF4-FFF2-40B4-BE49-F238E27FC236}">
                  <a16:creationId xmlns:a16="http://schemas.microsoft.com/office/drawing/2014/main" id="{BA9A3860-8C1A-4B99-8639-35D3D6A9046D}"/>
                </a:ext>
              </a:extLst>
            </p:cNvPr>
            <p:cNvSpPr/>
            <p:nvPr/>
          </p:nvSpPr>
          <p:spPr>
            <a:xfrm>
              <a:off x="9370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6">
              <a:extLst>
                <a:ext uri="{FF2B5EF4-FFF2-40B4-BE49-F238E27FC236}">
                  <a16:creationId xmlns:a16="http://schemas.microsoft.com/office/drawing/2014/main" id="{4F4B723C-39EE-4463-AD16-BC33C9365F97}"/>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7">
              <a:extLst>
                <a:ext uri="{FF2B5EF4-FFF2-40B4-BE49-F238E27FC236}">
                  <a16:creationId xmlns:a16="http://schemas.microsoft.com/office/drawing/2014/main" id="{44319619-189F-401B-965A-3934EE3F2CFB}"/>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Rounded Rectangle 8">
              <a:extLst>
                <a:ext uri="{FF2B5EF4-FFF2-40B4-BE49-F238E27FC236}">
                  <a16:creationId xmlns:a16="http://schemas.microsoft.com/office/drawing/2014/main" id="{F0E54933-F6B9-412F-8B22-EF6AE1CC64DB}"/>
                </a:ext>
              </a:extLst>
            </p:cNvPr>
            <p:cNvSpPr/>
            <p:nvPr/>
          </p:nvSpPr>
          <p:spPr>
            <a:xfrm>
              <a:off x="181217" y="637401"/>
              <a:ext cx="784856"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客户资料</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Rounded Rectangle 8">
              <a:extLst>
                <a:ext uri="{FF2B5EF4-FFF2-40B4-BE49-F238E27FC236}">
                  <a16:creationId xmlns:a16="http://schemas.microsoft.com/office/drawing/2014/main" id="{1D04B1B8-8E2E-43C6-B617-EEBD248FE5EF}"/>
                </a:ext>
              </a:extLst>
            </p:cNvPr>
            <p:cNvSpPr/>
            <p:nvPr/>
          </p:nvSpPr>
          <p:spPr>
            <a:xfrm>
              <a:off x="1196387" y="637401"/>
              <a:ext cx="890520"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供应商资料</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Rounded Rectangle 8">
              <a:extLst>
                <a:ext uri="{FF2B5EF4-FFF2-40B4-BE49-F238E27FC236}">
                  <a16:creationId xmlns:a16="http://schemas.microsoft.com/office/drawing/2014/main" id="{A5B527BA-4BBC-4C35-B979-8816D4D213D5}"/>
                </a:ext>
              </a:extLst>
            </p:cNvPr>
            <p:cNvSpPr/>
            <p:nvPr/>
          </p:nvSpPr>
          <p:spPr>
            <a:xfrm>
              <a:off x="2317221" y="637401"/>
              <a:ext cx="784857" cy="251065"/>
            </a:xfrm>
            <a:prstGeom prst="round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库房数据</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Rounded Rectangle 8">
              <a:extLst>
                <a:ext uri="{FF2B5EF4-FFF2-40B4-BE49-F238E27FC236}">
                  <a16:creationId xmlns:a16="http://schemas.microsoft.com/office/drawing/2014/main" id="{AC093BD3-5448-450D-A55A-3E98A7DDE08D}"/>
                </a:ext>
              </a:extLst>
            </p:cNvPr>
            <p:cNvSpPr/>
            <p:nvPr/>
          </p:nvSpPr>
          <p:spPr>
            <a:xfrm>
              <a:off x="3332392" y="637401"/>
              <a:ext cx="784856" cy="251065"/>
            </a:xfrm>
            <a:prstGeom prst="round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物料数据</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Rounded Rectangle 8">
              <a:extLst>
                <a:ext uri="{FF2B5EF4-FFF2-40B4-BE49-F238E27FC236}">
                  <a16:creationId xmlns:a16="http://schemas.microsoft.com/office/drawing/2014/main" id="{ACA34BCD-7C0C-433C-8264-02D187B37A00}"/>
                </a:ext>
              </a:extLst>
            </p:cNvPr>
            <p:cNvSpPr/>
            <p:nvPr/>
          </p:nvSpPr>
          <p:spPr>
            <a:xfrm>
              <a:off x="4347562" y="637401"/>
              <a:ext cx="784856" cy="251065"/>
            </a:xfrm>
            <a:prstGeom prst="round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产品结构</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Rounded Rectangle 8">
              <a:extLst>
                <a:ext uri="{FF2B5EF4-FFF2-40B4-BE49-F238E27FC236}">
                  <a16:creationId xmlns:a16="http://schemas.microsoft.com/office/drawing/2014/main" id="{0A94F065-3E77-4B37-A5F9-031FE0A1309D}"/>
                </a:ext>
              </a:extLst>
            </p:cNvPr>
            <p:cNvSpPr/>
            <p:nvPr/>
          </p:nvSpPr>
          <p:spPr>
            <a:xfrm>
              <a:off x="5362732" y="642403"/>
              <a:ext cx="784857" cy="251065"/>
            </a:xfrm>
            <a:prstGeom prst="round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工作中心</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Rounded Rectangle 8">
              <a:extLst>
                <a:ext uri="{FF2B5EF4-FFF2-40B4-BE49-F238E27FC236}">
                  <a16:creationId xmlns:a16="http://schemas.microsoft.com/office/drawing/2014/main" id="{F31983F9-62FE-4386-AEE2-711851B395AE}"/>
                </a:ext>
              </a:extLst>
            </p:cNvPr>
            <p:cNvSpPr/>
            <p:nvPr/>
          </p:nvSpPr>
          <p:spPr>
            <a:xfrm>
              <a:off x="7393072" y="642403"/>
              <a:ext cx="784856" cy="251065"/>
            </a:xfrm>
            <a:prstGeom prst="round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工艺路线</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Rounded Rectangle 8">
              <a:extLst>
                <a:ext uri="{FF2B5EF4-FFF2-40B4-BE49-F238E27FC236}">
                  <a16:creationId xmlns:a16="http://schemas.microsoft.com/office/drawing/2014/main" id="{CFA880B2-B456-4FCA-A63E-C833DE11882E}"/>
                </a:ext>
              </a:extLst>
            </p:cNvPr>
            <p:cNvSpPr/>
            <p:nvPr/>
          </p:nvSpPr>
          <p:spPr>
            <a:xfrm>
              <a:off x="6377903" y="640805"/>
              <a:ext cx="784856"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工厂日历</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0" name="图片 29">
              <a:extLst>
                <a:ext uri="{FF2B5EF4-FFF2-40B4-BE49-F238E27FC236}">
                  <a16:creationId xmlns:a16="http://schemas.microsoft.com/office/drawing/2014/main" id="{777405E0-C4DA-48E1-8075-89FA071C7E88}"/>
                </a:ext>
              </a:extLst>
            </p:cNvPr>
            <p:cNvPicPr>
              <a:picLocks noChangeAspect="1"/>
            </p:cNvPicPr>
            <p:nvPr/>
          </p:nvPicPr>
          <p:blipFill>
            <a:blip r:embed="rId2"/>
            <a:stretch>
              <a:fillRect/>
            </a:stretch>
          </p:blipFill>
          <p:spPr>
            <a:xfrm>
              <a:off x="557808" y="1115311"/>
              <a:ext cx="8028384" cy="3037994"/>
            </a:xfrm>
            <a:prstGeom prst="rect">
              <a:avLst/>
            </a:prstGeom>
          </p:spPr>
        </p:pic>
      </p:grpSp>
      <p:pic>
        <p:nvPicPr>
          <p:cNvPr id="38" name="图片 37">
            <a:extLst>
              <a:ext uri="{FF2B5EF4-FFF2-40B4-BE49-F238E27FC236}">
                <a16:creationId xmlns:a16="http://schemas.microsoft.com/office/drawing/2014/main" id="{8A68E9D8-EBA4-4F56-A838-DB9E4BDDE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4469" y="1795223"/>
            <a:ext cx="9676457" cy="3718256"/>
          </a:xfrm>
          <a:prstGeom prst="rect">
            <a:avLst/>
          </a:prstGeom>
        </p:spPr>
      </p:pic>
      <p:pic>
        <p:nvPicPr>
          <p:cNvPr id="39" name="图片 38">
            <a:extLst>
              <a:ext uri="{FF2B5EF4-FFF2-40B4-BE49-F238E27FC236}">
                <a16:creationId xmlns:a16="http://schemas.microsoft.com/office/drawing/2014/main" id="{C87CD26F-975F-4684-BA78-E9AC259D253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19684" y="1754406"/>
            <a:ext cx="9676457" cy="4341593"/>
          </a:xfrm>
          <a:prstGeom prst="rect">
            <a:avLst/>
          </a:prstGeom>
        </p:spPr>
      </p:pic>
      <p:pic>
        <p:nvPicPr>
          <p:cNvPr id="40" name="图片 39">
            <a:extLst>
              <a:ext uri="{FF2B5EF4-FFF2-40B4-BE49-F238E27FC236}">
                <a16:creationId xmlns:a16="http://schemas.microsoft.com/office/drawing/2014/main" id="{D359D1CA-24C0-4271-8413-ADCEF034C16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13204" y="1762131"/>
            <a:ext cx="10049629" cy="4333868"/>
          </a:xfrm>
          <a:prstGeom prst="rect">
            <a:avLst/>
          </a:prstGeom>
        </p:spPr>
      </p:pic>
      <p:pic>
        <p:nvPicPr>
          <p:cNvPr id="41" name="图片 40">
            <a:extLst>
              <a:ext uri="{FF2B5EF4-FFF2-40B4-BE49-F238E27FC236}">
                <a16:creationId xmlns:a16="http://schemas.microsoft.com/office/drawing/2014/main" id="{FF772C5B-9A81-40EA-8EF9-E14847E3F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45252" y="1790253"/>
            <a:ext cx="7795570" cy="4610547"/>
          </a:xfrm>
          <a:prstGeom prst="rect">
            <a:avLst/>
          </a:prstGeom>
        </p:spPr>
      </p:pic>
      <p:pic>
        <p:nvPicPr>
          <p:cNvPr id="42" name="图片 41">
            <a:extLst>
              <a:ext uri="{FF2B5EF4-FFF2-40B4-BE49-F238E27FC236}">
                <a16:creationId xmlns:a16="http://schemas.microsoft.com/office/drawing/2014/main" id="{90517CC3-2CAD-466C-8004-F658A26C587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19684" y="1729039"/>
            <a:ext cx="10109940" cy="4519361"/>
          </a:xfrm>
          <a:prstGeom prst="rect">
            <a:avLst/>
          </a:prstGeom>
        </p:spPr>
      </p:pic>
      <p:pic>
        <p:nvPicPr>
          <p:cNvPr id="43" name="图片 42">
            <a:extLst>
              <a:ext uri="{FF2B5EF4-FFF2-40B4-BE49-F238E27FC236}">
                <a16:creationId xmlns:a16="http://schemas.microsoft.com/office/drawing/2014/main" id="{05004C80-70A2-46E2-9410-8F19CA9B854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10357" y="1747479"/>
            <a:ext cx="9749473" cy="4119921"/>
          </a:xfrm>
          <a:prstGeom prst="rect">
            <a:avLst/>
          </a:prstGeom>
        </p:spPr>
      </p:pic>
      <p:pic>
        <p:nvPicPr>
          <p:cNvPr id="44" name="图片 43">
            <a:extLst>
              <a:ext uri="{FF2B5EF4-FFF2-40B4-BE49-F238E27FC236}">
                <a16:creationId xmlns:a16="http://schemas.microsoft.com/office/drawing/2014/main" id="{A3236FE5-7714-4CDB-AE49-BDFEC18A92E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306201" y="1742660"/>
            <a:ext cx="9903551" cy="3591340"/>
          </a:xfrm>
          <a:prstGeom prst="rect">
            <a:avLst/>
          </a:prstGeom>
        </p:spPr>
      </p:pic>
    </p:spTree>
    <p:extLst>
      <p:ext uri="{BB962C8B-B14F-4D97-AF65-F5344CB8AC3E}">
        <p14:creationId xmlns:p14="http://schemas.microsoft.com/office/powerpoint/2010/main" val="193883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CF5A68-EA8E-468D-B6CF-59A6BD206C4D}"/>
              </a:ext>
            </a:extLst>
          </p:cNvPr>
          <p:cNvPicPr>
            <a:picLocks noChangeAspect="1"/>
          </p:cNvPicPr>
          <p:nvPr/>
        </p:nvPicPr>
        <p:blipFill>
          <a:blip r:embed="rId2"/>
          <a:stretch>
            <a:fillRect/>
          </a:stretch>
        </p:blipFill>
        <p:spPr>
          <a:xfrm>
            <a:off x="0" y="0"/>
            <a:ext cx="12192000" cy="6858000"/>
          </a:xfrm>
          <a:prstGeom prst="rect">
            <a:avLst/>
          </a:prstGeom>
        </p:spPr>
      </p:pic>
      <p:sp>
        <p:nvSpPr>
          <p:cNvPr id="25" name="TextBox 1">
            <a:extLst>
              <a:ext uri="{FF2B5EF4-FFF2-40B4-BE49-F238E27FC236}">
                <a16:creationId xmlns:a16="http://schemas.microsoft.com/office/drawing/2014/main" id="{F824ABA5-3989-4608-8AF1-6F98576BB529}"/>
              </a:ext>
            </a:extLst>
          </p:cNvPr>
          <p:cNvSpPr txBox="1"/>
          <p:nvPr/>
        </p:nvSpPr>
        <p:spPr>
          <a:xfrm>
            <a:off x="762000" y="2785208"/>
            <a:ext cx="5410200" cy="643792"/>
          </a:xfrm>
          <a:prstGeom prst="rect">
            <a:avLst/>
          </a:prstGeom>
          <a:noFill/>
        </p:spPr>
        <p:txBody>
          <a:bodyPr wrap="square" lIns="0" tIns="0" rIns="0" bIns="0" rtlCol="0" anchor="ctr">
            <a:noAutofit/>
          </a:bodyPr>
          <a:lstStyle/>
          <a:p>
            <a:pPr>
              <a:lnSpc>
                <a:spcPct val="150000"/>
              </a:lnSpc>
            </a:pPr>
            <a:r>
              <a:rPr lang="zh-CN" altLang="en-US" sz="3200" b="1" dirty="0">
                <a:solidFill>
                  <a:schemeClr val="bg1">
                    <a:lumMod val="85000"/>
                  </a:schemeClr>
                </a:solidFill>
                <a:latin typeface="微软雅黑" pitchFamily="34" charset="-122"/>
                <a:ea typeface="微软雅黑" pitchFamily="34" charset="-122"/>
              </a:rPr>
              <a:t>服务注重细节</a:t>
            </a:r>
            <a:r>
              <a:rPr lang="en-US" altLang="zh-CN" sz="3200" b="1" dirty="0">
                <a:solidFill>
                  <a:schemeClr val="bg1">
                    <a:lumMod val="85000"/>
                  </a:schemeClr>
                </a:solidFill>
                <a:latin typeface="微软雅黑" pitchFamily="34" charset="-122"/>
                <a:ea typeface="微软雅黑" pitchFamily="34" charset="-122"/>
              </a:rPr>
              <a:t>.</a:t>
            </a:r>
            <a:r>
              <a:rPr lang="zh-CN" altLang="en-US" sz="3200" b="1" dirty="0">
                <a:solidFill>
                  <a:schemeClr val="bg1">
                    <a:lumMod val="85000"/>
                  </a:schemeClr>
                </a:solidFill>
                <a:latin typeface="微软雅黑" pitchFamily="34" charset="-122"/>
                <a:ea typeface="微软雅黑" pitchFamily="34" charset="-122"/>
              </a:rPr>
              <a:t>真诚赢得信赖</a:t>
            </a:r>
          </a:p>
        </p:txBody>
      </p:sp>
    </p:spTree>
    <p:extLst>
      <p:ext uri="{BB962C8B-B14F-4D97-AF65-F5344CB8AC3E}">
        <p14:creationId xmlns:p14="http://schemas.microsoft.com/office/powerpoint/2010/main" val="3091225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5BCF91E9-D5AC-4751-9F34-6C8F6C68B49A}"/>
              </a:ext>
            </a:extLst>
          </p:cNvPr>
          <p:cNvGrpSpPr/>
          <p:nvPr/>
        </p:nvGrpSpPr>
        <p:grpSpPr>
          <a:xfrm rot="13500000" flipH="1">
            <a:off x="2986132" y="1828483"/>
            <a:ext cx="3227458" cy="3308640"/>
            <a:chOff x="661303" y="454074"/>
            <a:chExt cx="2476499" cy="2479675"/>
          </a:xfrm>
          <a:effectLst>
            <a:outerShdw blurRad="50800" dist="38100" dir="5400000" algn="t" rotWithShape="0">
              <a:prstClr val="black">
                <a:alpha val="40000"/>
              </a:prstClr>
            </a:outerShdw>
          </a:effectLst>
        </p:grpSpPr>
        <p:sp>
          <p:nvSpPr>
            <p:cNvPr id="39" name="Freeform 67">
              <a:extLst>
                <a:ext uri="{FF2B5EF4-FFF2-40B4-BE49-F238E27FC236}">
                  <a16:creationId xmlns:a16="http://schemas.microsoft.com/office/drawing/2014/main" id="{9B578524-AC32-418C-A396-5CFA5F0F3439}"/>
                </a:ext>
              </a:extLst>
            </p:cNvPr>
            <p:cNvSpPr>
              <a:spLocks/>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43" name="Freeform 72">
              <a:extLst>
                <a:ext uri="{FF2B5EF4-FFF2-40B4-BE49-F238E27FC236}">
                  <a16:creationId xmlns:a16="http://schemas.microsoft.com/office/drawing/2014/main" id="{F9766F7F-EC10-43FB-9A89-6AA67BEAFB5B}"/>
                </a:ext>
              </a:extLst>
            </p:cNvPr>
            <p:cNvSpPr>
              <a:spLocks/>
            </p:cNvSpPr>
            <p:nvPr/>
          </p:nvSpPr>
          <p:spPr bwMode="auto">
            <a:xfrm>
              <a:off x="701766" y="49557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chemeClr val="accent1">
                <a:lumMod val="75000"/>
              </a:schemeClr>
            </a:solidFill>
            <a:ln w="25400">
              <a:gradFill flip="none" rotWithShape="1">
                <a:gsLst>
                  <a:gs pos="0">
                    <a:schemeClr val="bg1">
                      <a:lumMod val="65000"/>
                    </a:schemeClr>
                  </a:gs>
                  <a:gs pos="100000">
                    <a:schemeClr val="bg1"/>
                  </a:gs>
                </a:gsLst>
                <a:lin ang="8100000" scaled="0"/>
                <a:tileRect/>
              </a:gradFill>
              <a:round/>
              <a:headEnd/>
              <a:tailEnd/>
            </a:ln>
            <a:effectLst>
              <a:innerShdw blurRad="1016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22" name="组合 21">
            <a:extLst>
              <a:ext uri="{FF2B5EF4-FFF2-40B4-BE49-F238E27FC236}">
                <a16:creationId xmlns:a16="http://schemas.microsoft.com/office/drawing/2014/main" id="{699C1153-11DF-473F-9B8E-56324D753AFD}"/>
              </a:ext>
            </a:extLst>
          </p:cNvPr>
          <p:cNvGrpSpPr/>
          <p:nvPr/>
        </p:nvGrpSpPr>
        <p:grpSpPr>
          <a:xfrm rot="2700000" flipH="1">
            <a:off x="6460224" y="3432931"/>
            <a:ext cx="2312738" cy="2499287"/>
            <a:chOff x="661303" y="454074"/>
            <a:chExt cx="2476499" cy="2479675"/>
          </a:xfrm>
          <a:effectLst>
            <a:outerShdw blurRad="50800" dist="38100" dir="5400000" algn="t" rotWithShape="0">
              <a:prstClr val="black">
                <a:alpha val="40000"/>
              </a:prstClr>
            </a:outerShdw>
          </a:effectLst>
        </p:grpSpPr>
        <p:sp>
          <p:nvSpPr>
            <p:cNvPr id="37" name="Freeform 67">
              <a:extLst>
                <a:ext uri="{FF2B5EF4-FFF2-40B4-BE49-F238E27FC236}">
                  <a16:creationId xmlns:a16="http://schemas.microsoft.com/office/drawing/2014/main" id="{3E76919B-FB92-4F14-9DE3-0DA908AC36FC}"/>
                </a:ext>
              </a:extLst>
            </p:cNvPr>
            <p:cNvSpPr>
              <a:spLocks/>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38" name="Freeform 72">
              <a:extLst>
                <a:ext uri="{FF2B5EF4-FFF2-40B4-BE49-F238E27FC236}">
                  <a16:creationId xmlns:a16="http://schemas.microsoft.com/office/drawing/2014/main" id="{306DF126-4305-4FED-B398-8FB8E3B5739A}"/>
                </a:ext>
              </a:extLst>
            </p:cNvPr>
            <p:cNvSpPr>
              <a:spLocks/>
            </p:cNvSpPr>
            <p:nvPr/>
          </p:nvSpPr>
          <p:spPr bwMode="auto">
            <a:xfrm>
              <a:off x="742770" y="536624"/>
              <a:ext cx="2362200" cy="2365374"/>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chemeClr val="accent6">
                <a:lumMod val="75000"/>
              </a:schemeClr>
            </a:solidFill>
            <a:ln w="25400">
              <a:gradFill flip="none" rotWithShape="1">
                <a:gsLst>
                  <a:gs pos="0">
                    <a:schemeClr val="bg1">
                      <a:lumMod val="65000"/>
                    </a:schemeClr>
                  </a:gs>
                  <a:gs pos="100000">
                    <a:schemeClr val="bg1"/>
                  </a:gs>
                </a:gsLst>
                <a:lin ang="8100000" scaled="0"/>
                <a:tileRect/>
              </a:gradFill>
              <a:round/>
              <a:headEnd/>
              <a:tailEnd/>
            </a:ln>
            <a:effectLst>
              <a:innerShdw blurRad="1016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sp>
        <p:nvSpPr>
          <p:cNvPr id="30" name="TextBox 78">
            <a:extLst>
              <a:ext uri="{FF2B5EF4-FFF2-40B4-BE49-F238E27FC236}">
                <a16:creationId xmlns:a16="http://schemas.microsoft.com/office/drawing/2014/main" id="{1CB7BD92-5DB1-411E-9FFB-A6C5852A545D}"/>
              </a:ext>
            </a:extLst>
          </p:cNvPr>
          <p:cNvSpPr txBox="1"/>
          <p:nvPr/>
        </p:nvSpPr>
        <p:spPr>
          <a:xfrm>
            <a:off x="6910721" y="3732452"/>
            <a:ext cx="1753327" cy="2101922"/>
          </a:xfrm>
          <a:prstGeom prst="rect">
            <a:avLst/>
          </a:prstGeom>
          <a:noFill/>
        </p:spPr>
        <p:txBody>
          <a:bodyPr wrap="square" lIns="0" tIns="0" rIns="0" bIns="0" rtlCol="0">
            <a:spAutoFit/>
          </a:bodyPr>
          <a:lstStyle>
            <a:defPPr>
              <a:defRPr lang="zh-CN"/>
            </a:defPPr>
            <a:lvl1pPr algn="just">
              <a:lnSpc>
                <a:spcPct val="150000"/>
              </a:lnSpc>
              <a:defRPr sz="1000">
                <a:solidFill>
                  <a:schemeClr val="bg1"/>
                </a:solidFill>
                <a:latin typeface="微软雅黑" pitchFamily="34" charset="-122"/>
                <a:ea typeface="微软雅黑" pitchFamily="34" charset="-122"/>
              </a:defRPr>
            </a:lvl1pPr>
          </a:lstStyle>
          <a:p>
            <a:pPr marL="285750">
              <a:buFont typeface="Wingdings" panose="05000000000000000000" pitchFamily="2" charset="2"/>
              <a:buChar char="p"/>
            </a:pPr>
            <a:r>
              <a:rPr lang="zh-CN" altLang="en-US" sz="1050" b="1" dirty="0"/>
              <a:t>  智能监控</a:t>
            </a:r>
            <a:endParaRPr lang="en-US" altLang="zh-CN" sz="1050" b="1" dirty="0"/>
          </a:p>
          <a:p>
            <a:pPr marL="285750">
              <a:buFont typeface="Wingdings" panose="05000000000000000000" pitchFamily="2" charset="2"/>
              <a:buChar char="p"/>
            </a:pPr>
            <a:r>
              <a:rPr lang="zh-CN" altLang="en-US" sz="1050" b="1" dirty="0"/>
              <a:t>  订单跟踪</a:t>
            </a:r>
            <a:endParaRPr lang="en-US" altLang="zh-CN" sz="1050" b="1" dirty="0"/>
          </a:p>
          <a:p>
            <a:pPr marL="285750">
              <a:buFont typeface="Wingdings" panose="05000000000000000000" pitchFamily="2" charset="2"/>
              <a:buChar char="p"/>
            </a:pPr>
            <a:r>
              <a:rPr lang="zh-CN" altLang="en-US" sz="1050" b="1" dirty="0"/>
              <a:t>  产能分析</a:t>
            </a:r>
            <a:endParaRPr lang="en-US" altLang="zh-CN" sz="1050" b="1" dirty="0"/>
          </a:p>
          <a:p>
            <a:pPr marL="285750">
              <a:buFont typeface="Wingdings" panose="05000000000000000000" pitchFamily="2" charset="2"/>
              <a:buChar char="p"/>
            </a:pPr>
            <a:r>
              <a:rPr lang="zh-CN" altLang="en-US" sz="1050" b="1" dirty="0"/>
              <a:t>  在线支持</a:t>
            </a:r>
            <a:endParaRPr lang="en-US" altLang="zh-CN" sz="1050" b="1" dirty="0"/>
          </a:p>
          <a:p>
            <a:pPr marL="285750">
              <a:buFont typeface="Wingdings" panose="05000000000000000000" pitchFamily="2" charset="2"/>
              <a:buChar char="p"/>
            </a:pPr>
            <a:r>
              <a:rPr lang="zh-CN" altLang="en-US" sz="1050" b="1" dirty="0"/>
              <a:t>  质量评估</a:t>
            </a:r>
            <a:endParaRPr lang="en-US" altLang="zh-CN" sz="1050" b="1" dirty="0"/>
          </a:p>
          <a:p>
            <a:pPr marL="285750">
              <a:buFont typeface="Wingdings" panose="05000000000000000000" pitchFamily="2" charset="2"/>
              <a:buChar char="p"/>
            </a:pPr>
            <a:r>
              <a:rPr lang="zh-CN" altLang="en-US" sz="1050" b="1" dirty="0"/>
              <a:t>  行业对标</a:t>
            </a:r>
            <a:endParaRPr lang="en-US" altLang="zh-CN" sz="1050" b="1" dirty="0"/>
          </a:p>
          <a:p>
            <a:pPr marL="285750">
              <a:buFont typeface="Wingdings" panose="05000000000000000000" pitchFamily="2" charset="2"/>
              <a:buChar char="p"/>
            </a:pPr>
            <a:r>
              <a:rPr lang="zh-CN" altLang="en-US" sz="1050" b="1" dirty="0"/>
              <a:t>  履约协同</a:t>
            </a:r>
            <a:endParaRPr lang="en-US" altLang="zh-CN" sz="1050" b="1" dirty="0"/>
          </a:p>
          <a:p>
            <a:pPr marL="285750">
              <a:buFont typeface="Wingdings" panose="05000000000000000000" pitchFamily="2" charset="2"/>
              <a:buChar char="p"/>
            </a:pPr>
            <a:r>
              <a:rPr lang="zh-CN" altLang="en-US" sz="1050" b="1" dirty="0"/>
              <a:t>  产融融合</a:t>
            </a:r>
            <a:endParaRPr lang="en-US" altLang="zh-CN" sz="1050" b="1" dirty="0"/>
          </a:p>
          <a:p>
            <a:endParaRPr lang="en-US" altLang="zh-CN" sz="700" b="1" dirty="0"/>
          </a:p>
        </p:txBody>
      </p:sp>
      <p:grpSp>
        <p:nvGrpSpPr>
          <p:cNvPr id="58" name="组合 57">
            <a:extLst>
              <a:ext uri="{FF2B5EF4-FFF2-40B4-BE49-F238E27FC236}">
                <a16:creationId xmlns:a16="http://schemas.microsoft.com/office/drawing/2014/main" id="{1436158F-46FF-43D7-807A-79EF4DE7E937}"/>
              </a:ext>
            </a:extLst>
          </p:cNvPr>
          <p:cNvGrpSpPr/>
          <p:nvPr/>
        </p:nvGrpSpPr>
        <p:grpSpPr>
          <a:xfrm>
            <a:off x="7620000" y="3061781"/>
            <a:ext cx="1447800" cy="798203"/>
            <a:chOff x="6568166" y="924297"/>
            <a:chExt cx="1012754" cy="563944"/>
          </a:xfrm>
        </p:grpSpPr>
        <p:sp>
          <p:nvSpPr>
            <p:cNvPr id="59" name="Freeform 51">
              <a:extLst>
                <a:ext uri="{FF2B5EF4-FFF2-40B4-BE49-F238E27FC236}">
                  <a16:creationId xmlns:a16="http://schemas.microsoft.com/office/drawing/2014/main" id="{CCACB020-C058-4D7E-9E82-2AACBB63F161}"/>
                </a:ext>
              </a:extLst>
            </p:cNvPr>
            <p:cNvSpPr>
              <a:spLocks/>
            </p:cNvSpPr>
            <p:nvPr/>
          </p:nvSpPr>
          <p:spPr bwMode="auto">
            <a:xfrm>
              <a:off x="6732339" y="1028771"/>
              <a:ext cx="848581" cy="459470"/>
            </a:xfrm>
            <a:custGeom>
              <a:avLst/>
              <a:gdLst>
                <a:gd name="T0" fmla="*/ 147 w 674"/>
                <a:gd name="T1" fmla="*/ 365 h 365"/>
                <a:gd name="T2" fmla="*/ 0 w 674"/>
                <a:gd name="T3" fmla="*/ 236 h 365"/>
                <a:gd name="T4" fmla="*/ 78 w 674"/>
                <a:gd name="T5" fmla="*/ 123 h 365"/>
                <a:gd name="T6" fmla="*/ 88 w 674"/>
                <a:gd name="T7" fmla="*/ 118 h 365"/>
                <a:gd name="T8" fmla="*/ 89 w 674"/>
                <a:gd name="T9" fmla="*/ 107 h 365"/>
                <a:gd name="T10" fmla="*/ 255 w 674"/>
                <a:gd name="T11" fmla="*/ 0 h 365"/>
                <a:gd name="T12" fmla="*/ 394 w 674"/>
                <a:gd name="T13" fmla="*/ 52 h 365"/>
                <a:gd name="T14" fmla="*/ 404 w 674"/>
                <a:gd name="T15" fmla="*/ 62 h 365"/>
                <a:gd name="T16" fmla="*/ 417 w 674"/>
                <a:gd name="T17" fmla="*/ 56 h 365"/>
                <a:gd name="T18" fmla="*/ 471 w 674"/>
                <a:gd name="T19" fmla="*/ 45 h 365"/>
                <a:gd name="T20" fmla="*/ 576 w 674"/>
                <a:gd name="T21" fmla="*/ 107 h 365"/>
                <a:gd name="T22" fmla="*/ 579 w 674"/>
                <a:gd name="T23" fmla="*/ 116 h 365"/>
                <a:gd name="T24" fmla="*/ 588 w 674"/>
                <a:gd name="T25" fmla="*/ 119 h 365"/>
                <a:gd name="T26" fmla="*/ 674 w 674"/>
                <a:gd name="T27" fmla="*/ 236 h 365"/>
                <a:gd name="T28" fmla="*/ 527 w 674"/>
                <a:gd name="T29" fmla="*/ 365 h 365"/>
                <a:gd name="T30" fmla="*/ 147 w 674"/>
                <a:gd name="T31"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4" h="365">
                  <a:moveTo>
                    <a:pt x="147" y="365"/>
                  </a:moveTo>
                  <a:cubicBezTo>
                    <a:pt x="66" y="365"/>
                    <a:pt x="0" y="307"/>
                    <a:pt x="0" y="236"/>
                  </a:cubicBezTo>
                  <a:cubicBezTo>
                    <a:pt x="0" y="189"/>
                    <a:pt x="30" y="145"/>
                    <a:pt x="78" y="123"/>
                  </a:cubicBezTo>
                  <a:cubicBezTo>
                    <a:pt x="88" y="118"/>
                    <a:pt x="88" y="118"/>
                    <a:pt x="88" y="118"/>
                  </a:cubicBezTo>
                  <a:cubicBezTo>
                    <a:pt x="89" y="107"/>
                    <a:pt x="89" y="107"/>
                    <a:pt x="89" y="107"/>
                  </a:cubicBezTo>
                  <a:cubicBezTo>
                    <a:pt x="95" y="47"/>
                    <a:pt x="168" y="0"/>
                    <a:pt x="255" y="0"/>
                  </a:cubicBezTo>
                  <a:cubicBezTo>
                    <a:pt x="311" y="0"/>
                    <a:pt x="363" y="20"/>
                    <a:pt x="394" y="52"/>
                  </a:cubicBezTo>
                  <a:cubicBezTo>
                    <a:pt x="404" y="62"/>
                    <a:pt x="404" y="62"/>
                    <a:pt x="404" y="62"/>
                  </a:cubicBezTo>
                  <a:cubicBezTo>
                    <a:pt x="417" y="56"/>
                    <a:pt x="417" y="56"/>
                    <a:pt x="417" y="56"/>
                  </a:cubicBezTo>
                  <a:cubicBezTo>
                    <a:pt x="433" y="49"/>
                    <a:pt x="452" y="45"/>
                    <a:pt x="471" y="45"/>
                  </a:cubicBezTo>
                  <a:cubicBezTo>
                    <a:pt x="520" y="45"/>
                    <a:pt x="563" y="71"/>
                    <a:pt x="576" y="107"/>
                  </a:cubicBezTo>
                  <a:cubicBezTo>
                    <a:pt x="579" y="116"/>
                    <a:pt x="579" y="116"/>
                    <a:pt x="579" y="116"/>
                  </a:cubicBezTo>
                  <a:cubicBezTo>
                    <a:pt x="588" y="119"/>
                    <a:pt x="588" y="119"/>
                    <a:pt x="588" y="119"/>
                  </a:cubicBezTo>
                  <a:cubicBezTo>
                    <a:pt x="640" y="140"/>
                    <a:pt x="674" y="186"/>
                    <a:pt x="674" y="236"/>
                  </a:cubicBezTo>
                  <a:cubicBezTo>
                    <a:pt x="674" y="307"/>
                    <a:pt x="608" y="365"/>
                    <a:pt x="527" y="365"/>
                  </a:cubicBezTo>
                  <a:cubicBezTo>
                    <a:pt x="147" y="365"/>
                    <a:pt x="147" y="365"/>
                    <a:pt x="147" y="365"/>
                  </a:cubicBezTo>
                </a:path>
              </a:pathLst>
            </a:custGeom>
            <a:solidFill>
              <a:srgbClr val="D9E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52">
              <a:extLst>
                <a:ext uri="{FF2B5EF4-FFF2-40B4-BE49-F238E27FC236}">
                  <a16:creationId xmlns:a16="http://schemas.microsoft.com/office/drawing/2014/main" id="{D43456BD-8D9D-4723-AD7D-86F3DD00B0FF}"/>
                </a:ext>
              </a:extLst>
            </p:cNvPr>
            <p:cNvSpPr>
              <a:spLocks/>
            </p:cNvSpPr>
            <p:nvPr/>
          </p:nvSpPr>
          <p:spPr bwMode="auto">
            <a:xfrm>
              <a:off x="6568166" y="924297"/>
              <a:ext cx="859242" cy="533028"/>
            </a:xfrm>
            <a:custGeom>
              <a:avLst/>
              <a:gdLst>
                <a:gd name="T0" fmla="*/ 588 w 682"/>
                <a:gd name="T1" fmla="*/ 126 h 423"/>
                <a:gd name="T2" fmla="*/ 469 w 682"/>
                <a:gd name="T3" fmla="*/ 46 h 423"/>
                <a:gd name="T4" fmla="*/ 410 w 682"/>
                <a:gd name="T5" fmla="*/ 60 h 423"/>
                <a:gd name="T6" fmla="*/ 263 w 682"/>
                <a:gd name="T7" fmla="*/ 0 h 423"/>
                <a:gd name="T8" fmla="*/ 86 w 682"/>
                <a:gd name="T9" fmla="*/ 130 h 423"/>
                <a:gd name="T10" fmla="*/ 0 w 682"/>
                <a:gd name="T11" fmla="*/ 268 h 423"/>
                <a:gd name="T12" fmla="*/ 0 w 682"/>
                <a:gd name="T13" fmla="*/ 268 h 423"/>
                <a:gd name="T14" fmla="*/ 160 w 682"/>
                <a:gd name="T15" fmla="*/ 423 h 423"/>
                <a:gd name="T16" fmla="*/ 522 w 682"/>
                <a:gd name="T17" fmla="*/ 423 h 423"/>
                <a:gd name="T18" fmla="*/ 682 w 682"/>
                <a:gd name="T19" fmla="*/ 268 h 423"/>
                <a:gd name="T20" fmla="*/ 682 w 682"/>
                <a:gd name="T21" fmla="*/ 268 h 423"/>
                <a:gd name="T22" fmla="*/ 588 w 682"/>
                <a:gd name="T23" fmla="*/ 12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2" h="423">
                  <a:moveTo>
                    <a:pt x="588" y="126"/>
                  </a:moveTo>
                  <a:cubicBezTo>
                    <a:pt x="573" y="80"/>
                    <a:pt x="525" y="46"/>
                    <a:pt x="469" y="46"/>
                  </a:cubicBezTo>
                  <a:cubicBezTo>
                    <a:pt x="448" y="46"/>
                    <a:pt x="427" y="51"/>
                    <a:pt x="410" y="60"/>
                  </a:cubicBezTo>
                  <a:cubicBezTo>
                    <a:pt x="378" y="23"/>
                    <a:pt x="324" y="0"/>
                    <a:pt x="263" y="0"/>
                  </a:cubicBezTo>
                  <a:cubicBezTo>
                    <a:pt x="169" y="0"/>
                    <a:pt x="91" y="57"/>
                    <a:pt x="86" y="130"/>
                  </a:cubicBezTo>
                  <a:cubicBezTo>
                    <a:pt x="35" y="156"/>
                    <a:pt x="0" y="208"/>
                    <a:pt x="0" y="268"/>
                  </a:cubicBezTo>
                  <a:cubicBezTo>
                    <a:pt x="0" y="268"/>
                    <a:pt x="0" y="268"/>
                    <a:pt x="0" y="268"/>
                  </a:cubicBezTo>
                  <a:cubicBezTo>
                    <a:pt x="0" y="354"/>
                    <a:pt x="71" y="423"/>
                    <a:pt x="160" y="423"/>
                  </a:cubicBezTo>
                  <a:cubicBezTo>
                    <a:pt x="522" y="423"/>
                    <a:pt x="522" y="423"/>
                    <a:pt x="522" y="423"/>
                  </a:cubicBezTo>
                  <a:cubicBezTo>
                    <a:pt x="611" y="423"/>
                    <a:pt x="682" y="354"/>
                    <a:pt x="682" y="268"/>
                  </a:cubicBezTo>
                  <a:cubicBezTo>
                    <a:pt x="682" y="268"/>
                    <a:pt x="682" y="268"/>
                    <a:pt x="682" y="268"/>
                  </a:cubicBezTo>
                  <a:cubicBezTo>
                    <a:pt x="682" y="204"/>
                    <a:pt x="643" y="150"/>
                    <a:pt x="588" y="126"/>
                  </a:cubicBezTo>
                </a:path>
              </a:pathLst>
            </a:custGeom>
            <a:solidFill>
              <a:srgbClr val="E5F2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53">
              <a:extLst>
                <a:ext uri="{FF2B5EF4-FFF2-40B4-BE49-F238E27FC236}">
                  <a16:creationId xmlns:a16="http://schemas.microsoft.com/office/drawing/2014/main" id="{ADD1CBAF-D602-468B-A6BF-CD13580E8BF8}"/>
                </a:ext>
              </a:extLst>
            </p:cNvPr>
            <p:cNvSpPr>
              <a:spLocks/>
            </p:cNvSpPr>
            <p:nvPr/>
          </p:nvSpPr>
          <p:spPr bwMode="auto">
            <a:xfrm>
              <a:off x="6600148" y="958411"/>
              <a:ext cx="811269" cy="480792"/>
            </a:xfrm>
            <a:custGeom>
              <a:avLst/>
              <a:gdLst>
                <a:gd name="T0" fmla="*/ 245 w 644"/>
                <a:gd name="T1" fmla="*/ 0 h 382"/>
                <a:gd name="T2" fmla="*/ 86 w 644"/>
                <a:gd name="T3" fmla="*/ 112 h 382"/>
                <a:gd name="T4" fmla="*/ 85 w 644"/>
                <a:gd name="T5" fmla="*/ 123 h 382"/>
                <a:gd name="T6" fmla="*/ 75 w 644"/>
                <a:gd name="T7" fmla="*/ 128 h 382"/>
                <a:gd name="T8" fmla="*/ 0 w 644"/>
                <a:gd name="T9" fmla="*/ 248 h 382"/>
                <a:gd name="T10" fmla="*/ 141 w 644"/>
                <a:gd name="T11" fmla="*/ 382 h 382"/>
                <a:gd name="T12" fmla="*/ 504 w 644"/>
                <a:gd name="T13" fmla="*/ 382 h 382"/>
                <a:gd name="T14" fmla="*/ 644 w 644"/>
                <a:gd name="T15" fmla="*/ 247 h 382"/>
                <a:gd name="T16" fmla="*/ 562 w 644"/>
                <a:gd name="T17" fmla="*/ 125 h 382"/>
                <a:gd name="T18" fmla="*/ 554 w 644"/>
                <a:gd name="T19" fmla="*/ 121 h 382"/>
                <a:gd name="T20" fmla="*/ 551 w 644"/>
                <a:gd name="T21" fmla="*/ 112 h 382"/>
                <a:gd name="T22" fmla="*/ 450 w 644"/>
                <a:gd name="T23" fmla="*/ 47 h 382"/>
                <a:gd name="T24" fmla="*/ 399 w 644"/>
                <a:gd name="T25" fmla="*/ 58 h 382"/>
                <a:gd name="T26" fmla="*/ 387 w 644"/>
                <a:gd name="T27" fmla="*/ 64 h 382"/>
                <a:gd name="T28" fmla="*/ 377 w 644"/>
                <a:gd name="T29" fmla="*/ 54 h 382"/>
                <a:gd name="T30" fmla="*/ 245 w 644"/>
                <a:gd name="T3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4" h="382">
                  <a:moveTo>
                    <a:pt x="245" y="0"/>
                  </a:moveTo>
                  <a:cubicBezTo>
                    <a:pt x="161" y="0"/>
                    <a:pt x="91" y="49"/>
                    <a:pt x="86" y="112"/>
                  </a:cubicBezTo>
                  <a:cubicBezTo>
                    <a:pt x="85" y="123"/>
                    <a:pt x="85" y="123"/>
                    <a:pt x="85" y="123"/>
                  </a:cubicBezTo>
                  <a:cubicBezTo>
                    <a:pt x="75" y="128"/>
                    <a:pt x="75" y="128"/>
                    <a:pt x="75" y="128"/>
                  </a:cubicBezTo>
                  <a:cubicBezTo>
                    <a:pt x="29" y="152"/>
                    <a:pt x="0" y="198"/>
                    <a:pt x="0" y="248"/>
                  </a:cubicBezTo>
                  <a:cubicBezTo>
                    <a:pt x="0" y="322"/>
                    <a:pt x="64" y="382"/>
                    <a:pt x="141" y="382"/>
                  </a:cubicBezTo>
                  <a:cubicBezTo>
                    <a:pt x="504" y="382"/>
                    <a:pt x="504" y="382"/>
                    <a:pt x="504" y="382"/>
                  </a:cubicBezTo>
                  <a:cubicBezTo>
                    <a:pt x="581" y="382"/>
                    <a:pt x="644" y="322"/>
                    <a:pt x="644" y="247"/>
                  </a:cubicBezTo>
                  <a:cubicBezTo>
                    <a:pt x="644" y="195"/>
                    <a:pt x="612" y="147"/>
                    <a:pt x="562" y="125"/>
                  </a:cubicBezTo>
                  <a:cubicBezTo>
                    <a:pt x="554" y="121"/>
                    <a:pt x="554" y="121"/>
                    <a:pt x="554" y="121"/>
                  </a:cubicBezTo>
                  <a:cubicBezTo>
                    <a:pt x="551" y="112"/>
                    <a:pt x="551" y="112"/>
                    <a:pt x="551" y="112"/>
                  </a:cubicBezTo>
                  <a:cubicBezTo>
                    <a:pt x="539" y="74"/>
                    <a:pt x="497" y="47"/>
                    <a:pt x="450" y="47"/>
                  </a:cubicBezTo>
                  <a:cubicBezTo>
                    <a:pt x="432" y="47"/>
                    <a:pt x="415" y="51"/>
                    <a:pt x="399" y="58"/>
                  </a:cubicBezTo>
                  <a:cubicBezTo>
                    <a:pt x="387" y="64"/>
                    <a:pt x="387" y="64"/>
                    <a:pt x="387" y="64"/>
                  </a:cubicBezTo>
                  <a:cubicBezTo>
                    <a:pt x="377" y="54"/>
                    <a:pt x="377" y="54"/>
                    <a:pt x="377" y="54"/>
                  </a:cubicBezTo>
                  <a:cubicBezTo>
                    <a:pt x="347" y="20"/>
                    <a:pt x="298" y="0"/>
                    <a:pt x="245" y="0"/>
                  </a:cubicBezTo>
                </a:path>
              </a:pathLst>
            </a:custGeom>
            <a:solidFill>
              <a:srgbClr val="EFF7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2" name="TextBox 73">
            <a:extLst>
              <a:ext uri="{FF2B5EF4-FFF2-40B4-BE49-F238E27FC236}">
                <a16:creationId xmlns:a16="http://schemas.microsoft.com/office/drawing/2014/main" id="{81AEBEF6-8B82-4101-9A53-8B7460759A52}"/>
              </a:ext>
            </a:extLst>
          </p:cNvPr>
          <p:cNvSpPr txBox="1"/>
          <p:nvPr/>
        </p:nvSpPr>
        <p:spPr>
          <a:xfrm>
            <a:off x="7918378" y="3360011"/>
            <a:ext cx="616022" cy="244362"/>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200" dirty="0">
                <a:solidFill>
                  <a:schemeClr val="tx1"/>
                </a:solidFill>
              </a:rPr>
              <a:t>企业生产</a:t>
            </a:r>
            <a:endParaRPr lang="en-US" altLang="zh-CN" sz="1200" dirty="0">
              <a:solidFill>
                <a:schemeClr val="tx1"/>
              </a:solidFill>
            </a:endParaRPr>
          </a:p>
        </p:txBody>
      </p:sp>
      <p:grpSp>
        <p:nvGrpSpPr>
          <p:cNvPr id="63" name="组合 62">
            <a:extLst>
              <a:ext uri="{FF2B5EF4-FFF2-40B4-BE49-F238E27FC236}">
                <a16:creationId xmlns:a16="http://schemas.microsoft.com/office/drawing/2014/main" id="{AD577E6A-C993-4CC6-ADCF-D34A22CFF400}"/>
              </a:ext>
            </a:extLst>
          </p:cNvPr>
          <p:cNvGrpSpPr/>
          <p:nvPr/>
        </p:nvGrpSpPr>
        <p:grpSpPr>
          <a:xfrm>
            <a:off x="2832039" y="1718377"/>
            <a:ext cx="1447800" cy="798203"/>
            <a:chOff x="6568166" y="924297"/>
            <a:chExt cx="1012754" cy="563944"/>
          </a:xfrm>
        </p:grpSpPr>
        <p:sp>
          <p:nvSpPr>
            <p:cNvPr id="64" name="Freeform 51">
              <a:extLst>
                <a:ext uri="{FF2B5EF4-FFF2-40B4-BE49-F238E27FC236}">
                  <a16:creationId xmlns:a16="http://schemas.microsoft.com/office/drawing/2014/main" id="{F2CDC788-2672-4221-B7F6-62F41B8C01D8}"/>
                </a:ext>
              </a:extLst>
            </p:cNvPr>
            <p:cNvSpPr>
              <a:spLocks/>
            </p:cNvSpPr>
            <p:nvPr/>
          </p:nvSpPr>
          <p:spPr bwMode="auto">
            <a:xfrm>
              <a:off x="6732339" y="1028771"/>
              <a:ext cx="848581" cy="459470"/>
            </a:xfrm>
            <a:custGeom>
              <a:avLst/>
              <a:gdLst>
                <a:gd name="T0" fmla="*/ 147 w 674"/>
                <a:gd name="T1" fmla="*/ 365 h 365"/>
                <a:gd name="T2" fmla="*/ 0 w 674"/>
                <a:gd name="T3" fmla="*/ 236 h 365"/>
                <a:gd name="T4" fmla="*/ 78 w 674"/>
                <a:gd name="T5" fmla="*/ 123 h 365"/>
                <a:gd name="T6" fmla="*/ 88 w 674"/>
                <a:gd name="T7" fmla="*/ 118 h 365"/>
                <a:gd name="T8" fmla="*/ 89 w 674"/>
                <a:gd name="T9" fmla="*/ 107 h 365"/>
                <a:gd name="T10" fmla="*/ 255 w 674"/>
                <a:gd name="T11" fmla="*/ 0 h 365"/>
                <a:gd name="T12" fmla="*/ 394 w 674"/>
                <a:gd name="T13" fmla="*/ 52 h 365"/>
                <a:gd name="T14" fmla="*/ 404 w 674"/>
                <a:gd name="T15" fmla="*/ 62 h 365"/>
                <a:gd name="T16" fmla="*/ 417 w 674"/>
                <a:gd name="T17" fmla="*/ 56 h 365"/>
                <a:gd name="T18" fmla="*/ 471 w 674"/>
                <a:gd name="T19" fmla="*/ 45 h 365"/>
                <a:gd name="T20" fmla="*/ 576 w 674"/>
                <a:gd name="T21" fmla="*/ 107 h 365"/>
                <a:gd name="T22" fmla="*/ 579 w 674"/>
                <a:gd name="T23" fmla="*/ 116 h 365"/>
                <a:gd name="T24" fmla="*/ 588 w 674"/>
                <a:gd name="T25" fmla="*/ 119 h 365"/>
                <a:gd name="T26" fmla="*/ 674 w 674"/>
                <a:gd name="T27" fmla="*/ 236 h 365"/>
                <a:gd name="T28" fmla="*/ 527 w 674"/>
                <a:gd name="T29" fmla="*/ 365 h 365"/>
                <a:gd name="T30" fmla="*/ 147 w 674"/>
                <a:gd name="T31" fmla="*/ 36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4" h="365">
                  <a:moveTo>
                    <a:pt x="147" y="365"/>
                  </a:moveTo>
                  <a:cubicBezTo>
                    <a:pt x="66" y="365"/>
                    <a:pt x="0" y="307"/>
                    <a:pt x="0" y="236"/>
                  </a:cubicBezTo>
                  <a:cubicBezTo>
                    <a:pt x="0" y="189"/>
                    <a:pt x="30" y="145"/>
                    <a:pt x="78" y="123"/>
                  </a:cubicBezTo>
                  <a:cubicBezTo>
                    <a:pt x="88" y="118"/>
                    <a:pt x="88" y="118"/>
                    <a:pt x="88" y="118"/>
                  </a:cubicBezTo>
                  <a:cubicBezTo>
                    <a:pt x="89" y="107"/>
                    <a:pt x="89" y="107"/>
                    <a:pt x="89" y="107"/>
                  </a:cubicBezTo>
                  <a:cubicBezTo>
                    <a:pt x="95" y="47"/>
                    <a:pt x="168" y="0"/>
                    <a:pt x="255" y="0"/>
                  </a:cubicBezTo>
                  <a:cubicBezTo>
                    <a:pt x="311" y="0"/>
                    <a:pt x="363" y="20"/>
                    <a:pt x="394" y="52"/>
                  </a:cubicBezTo>
                  <a:cubicBezTo>
                    <a:pt x="404" y="62"/>
                    <a:pt x="404" y="62"/>
                    <a:pt x="404" y="62"/>
                  </a:cubicBezTo>
                  <a:cubicBezTo>
                    <a:pt x="417" y="56"/>
                    <a:pt x="417" y="56"/>
                    <a:pt x="417" y="56"/>
                  </a:cubicBezTo>
                  <a:cubicBezTo>
                    <a:pt x="433" y="49"/>
                    <a:pt x="452" y="45"/>
                    <a:pt x="471" y="45"/>
                  </a:cubicBezTo>
                  <a:cubicBezTo>
                    <a:pt x="520" y="45"/>
                    <a:pt x="563" y="71"/>
                    <a:pt x="576" y="107"/>
                  </a:cubicBezTo>
                  <a:cubicBezTo>
                    <a:pt x="579" y="116"/>
                    <a:pt x="579" y="116"/>
                    <a:pt x="579" y="116"/>
                  </a:cubicBezTo>
                  <a:cubicBezTo>
                    <a:pt x="588" y="119"/>
                    <a:pt x="588" y="119"/>
                    <a:pt x="588" y="119"/>
                  </a:cubicBezTo>
                  <a:cubicBezTo>
                    <a:pt x="640" y="140"/>
                    <a:pt x="674" y="186"/>
                    <a:pt x="674" y="236"/>
                  </a:cubicBezTo>
                  <a:cubicBezTo>
                    <a:pt x="674" y="307"/>
                    <a:pt x="608" y="365"/>
                    <a:pt x="527" y="365"/>
                  </a:cubicBezTo>
                  <a:cubicBezTo>
                    <a:pt x="147" y="365"/>
                    <a:pt x="147" y="365"/>
                    <a:pt x="147" y="365"/>
                  </a:cubicBezTo>
                </a:path>
              </a:pathLst>
            </a:custGeom>
            <a:solidFill>
              <a:srgbClr val="D9E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52">
              <a:extLst>
                <a:ext uri="{FF2B5EF4-FFF2-40B4-BE49-F238E27FC236}">
                  <a16:creationId xmlns:a16="http://schemas.microsoft.com/office/drawing/2014/main" id="{28625FEB-37D2-483A-BE6D-18232F85EC10}"/>
                </a:ext>
              </a:extLst>
            </p:cNvPr>
            <p:cNvSpPr>
              <a:spLocks/>
            </p:cNvSpPr>
            <p:nvPr/>
          </p:nvSpPr>
          <p:spPr bwMode="auto">
            <a:xfrm>
              <a:off x="6568166" y="924297"/>
              <a:ext cx="859242" cy="533028"/>
            </a:xfrm>
            <a:custGeom>
              <a:avLst/>
              <a:gdLst>
                <a:gd name="T0" fmla="*/ 588 w 682"/>
                <a:gd name="T1" fmla="*/ 126 h 423"/>
                <a:gd name="T2" fmla="*/ 469 w 682"/>
                <a:gd name="T3" fmla="*/ 46 h 423"/>
                <a:gd name="T4" fmla="*/ 410 w 682"/>
                <a:gd name="T5" fmla="*/ 60 h 423"/>
                <a:gd name="T6" fmla="*/ 263 w 682"/>
                <a:gd name="T7" fmla="*/ 0 h 423"/>
                <a:gd name="T8" fmla="*/ 86 w 682"/>
                <a:gd name="T9" fmla="*/ 130 h 423"/>
                <a:gd name="T10" fmla="*/ 0 w 682"/>
                <a:gd name="T11" fmla="*/ 268 h 423"/>
                <a:gd name="T12" fmla="*/ 0 w 682"/>
                <a:gd name="T13" fmla="*/ 268 h 423"/>
                <a:gd name="T14" fmla="*/ 160 w 682"/>
                <a:gd name="T15" fmla="*/ 423 h 423"/>
                <a:gd name="T16" fmla="*/ 522 w 682"/>
                <a:gd name="T17" fmla="*/ 423 h 423"/>
                <a:gd name="T18" fmla="*/ 682 w 682"/>
                <a:gd name="T19" fmla="*/ 268 h 423"/>
                <a:gd name="T20" fmla="*/ 682 w 682"/>
                <a:gd name="T21" fmla="*/ 268 h 423"/>
                <a:gd name="T22" fmla="*/ 588 w 682"/>
                <a:gd name="T23" fmla="*/ 12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2" h="423">
                  <a:moveTo>
                    <a:pt x="588" y="126"/>
                  </a:moveTo>
                  <a:cubicBezTo>
                    <a:pt x="573" y="80"/>
                    <a:pt x="525" y="46"/>
                    <a:pt x="469" y="46"/>
                  </a:cubicBezTo>
                  <a:cubicBezTo>
                    <a:pt x="448" y="46"/>
                    <a:pt x="427" y="51"/>
                    <a:pt x="410" y="60"/>
                  </a:cubicBezTo>
                  <a:cubicBezTo>
                    <a:pt x="378" y="23"/>
                    <a:pt x="324" y="0"/>
                    <a:pt x="263" y="0"/>
                  </a:cubicBezTo>
                  <a:cubicBezTo>
                    <a:pt x="169" y="0"/>
                    <a:pt x="91" y="57"/>
                    <a:pt x="86" y="130"/>
                  </a:cubicBezTo>
                  <a:cubicBezTo>
                    <a:pt x="35" y="156"/>
                    <a:pt x="0" y="208"/>
                    <a:pt x="0" y="268"/>
                  </a:cubicBezTo>
                  <a:cubicBezTo>
                    <a:pt x="0" y="268"/>
                    <a:pt x="0" y="268"/>
                    <a:pt x="0" y="268"/>
                  </a:cubicBezTo>
                  <a:cubicBezTo>
                    <a:pt x="0" y="354"/>
                    <a:pt x="71" y="423"/>
                    <a:pt x="160" y="423"/>
                  </a:cubicBezTo>
                  <a:cubicBezTo>
                    <a:pt x="522" y="423"/>
                    <a:pt x="522" y="423"/>
                    <a:pt x="522" y="423"/>
                  </a:cubicBezTo>
                  <a:cubicBezTo>
                    <a:pt x="611" y="423"/>
                    <a:pt x="682" y="354"/>
                    <a:pt x="682" y="268"/>
                  </a:cubicBezTo>
                  <a:cubicBezTo>
                    <a:pt x="682" y="268"/>
                    <a:pt x="682" y="268"/>
                    <a:pt x="682" y="268"/>
                  </a:cubicBezTo>
                  <a:cubicBezTo>
                    <a:pt x="682" y="204"/>
                    <a:pt x="643" y="150"/>
                    <a:pt x="588" y="126"/>
                  </a:cubicBezTo>
                </a:path>
              </a:pathLst>
            </a:custGeom>
            <a:solidFill>
              <a:srgbClr val="E5F2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53">
              <a:extLst>
                <a:ext uri="{FF2B5EF4-FFF2-40B4-BE49-F238E27FC236}">
                  <a16:creationId xmlns:a16="http://schemas.microsoft.com/office/drawing/2014/main" id="{403CD144-BF8E-493E-8BFF-5855588E7A95}"/>
                </a:ext>
              </a:extLst>
            </p:cNvPr>
            <p:cNvSpPr>
              <a:spLocks/>
            </p:cNvSpPr>
            <p:nvPr/>
          </p:nvSpPr>
          <p:spPr bwMode="auto">
            <a:xfrm>
              <a:off x="6600148" y="958411"/>
              <a:ext cx="811269" cy="480792"/>
            </a:xfrm>
            <a:custGeom>
              <a:avLst/>
              <a:gdLst>
                <a:gd name="T0" fmla="*/ 245 w 644"/>
                <a:gd name="T1" fmla="*/ 0 h 382"/>
                <a:gd name="T2" fmla="*/ 86 w 644"/>
                <a:gd name="T3" fmla="*/ 112 h 382"/>
                <a:gd name="T4" fmla="*/ 85 w 644"/>
                <a:gd name="T5" fmla="*/ 123 h 382"/>
                <a:gd name="T6" fmla="*/ 75 w 644"/>
                <a:gd name="T7" fmla="*/ 128 h 382"/>
                <a:gd name="T8" fmla="*/ 0 w 644"/>
                <a:gd name="T9" fmla="*/ 248 h 382"/>
                <a:gd name="T10" fmla="*/ 141 w 644"/>
                <a:gd name="T11" fmla="*/ 382 h 382"/>
                <a:gd name="T12" fmla="*/ 504 w 644"/>
                <a:gd name="T13" fmla="*/ 382 h 382"/>
                <a:gd name="T14" fmla="*/ 644 w 644"/>
                <a:gd name="T15" fmla="*/ 247 h 382"/>
                <a:gd name="T16" fmla="*/ 562 w 644"/>
                <a:gd name="T17" fmla="*/ 125 h 382"/>
                <a:gd name="T18" fmla="*/ 554 w 644"/>
                <a:gd name="T19" fmla="*/ 121 h 382"/>
                <a:gd name="T20" fmla="*/ 551 w 644"/>
                <a:gd name="T21" fmla="*/ 112 h 382"/>
                <a:gd name="T22" fmla="*/ 450 w 644"/>
                <a:gd name="T23" fmla="*/ 47 h 382"/>
                <a:gd name="T24" fmla="*/ 399 w 644"/>
                <a:gd name="T25" fmla="*/ 58 h 382"/>
                <a:gd name="T26" fmla="*/ 387 w 644"/>
                <a:gd name="T27" fmla="*/ 64 h 382"/>
                <a:gd name="T28" fmla="*/ 377 w 644"/>
                <a:gd name="T29" fmla="*/ 54 h 382"/>
                <a:gd name="T30" fmla="*/ 245 w 644"/>
                <a:gd name="T3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4" h="382">
                  <a:moveTo>
                    <a:pt x="245" y="0"/>
                  </a:moveTo>
                  <a:cubicBezTo>
                    <a:pt x="161" y="0"/>
                    <a:pt x="91" y="49"/>
                    <a:pt x="86" y="112"/>
                  </a:cubicBezTo>
                  <a:cubicBezTo>
                    <a:pt x="85" y="123"/>
                    <a:pt x="85" y="123"/>
                    <a:pt x="85" y="123"/>
                  </a:cubicBezTo>
                  <a:cubicBezTo>
                    <a:pt x="75" y="128"/>
                    <a:pt x="75" y="128"/>
                    <a:pt x="75" y="128"/>
                  </a:cubicBezTo>
                  <a:cubicBezTo>
                    <a:pt x="29" y="152"/>
                    <a:pt x="0" y="198"/>
                    <a:pt x="0" y="248"/>
                  </a:cubicBezTo>
                  <a:cubicBezTo>
                    <a:pt x="0" y="322"/>
                    <a:pt x="64" y="382"/>
                    <a:pt x="141" y="382"/>
                  </a:cubicBezTo>
                  <a:cubicBezTo>
                    <a:pt x="504" y="382"/>
                    <a:pt x="504" y="382"/>
                    <a:pt x="504" y="382"/>
                  </a:cubicBezTo>
                  <a:cubicBezTo>
                    <a:pt x="581" y="382"/>
                    <a:pt x="644" y="322"/>
                    <a:pt x="644" y="247"/>
                  </a:cubicBezTo>
                  <a:cubicBezTo>
                    <a:pt x="644" y="195"/>
                    <a:pt x="612" y="147"/>
                    <a:pt x="562" y="125"/>
                  </a:cubicBezTo>
                  <a:cubicBezTo>
                    <a:pt x="554" y="121"/>
                    <a:pt x="554" y="121"/>
                    <a:pt x="554" y="121"/>
                  </a:cubicBezTo>
                  <a:cubicBezTo>
                    <a:pt x="551" y="112"/>
                    <a:pt x="551" y="112"/>
                    <a:pt x="551" y="112"/>
                  </a:cubicBezTo>
                  <a:cubicBezTo>
                    <a:pt x="539" y="74"/>
                    <a:pt x="497" y="47"/>
                    <a:pt x="450" y="47"/>
                  </a:cubicBezTo>
                  <a:cubicBezTo>
                    <a:pt x="432" y="47"/>
                    <a:pt x="415" y="51"/>
                    <a:pt x="399" y="58"/>
                  </a:cubicBezTo>
                  <a:cubicBezTo>
                    <a:pt x="387" y="64"/>
                    <a:pt x="387" y="64"/>
                    <a:pt x="387" y="64"/>
                  </a:cubicBezTo>
                  <a:cubicBezTo>
                    <a:pt x="377" y="54"/>
                    <a:pt x="377" y="54"/>
                    <a:pt x="377" y="54"/>
                  </a:cubicBezTo>
                  <a:cubicBezTo>
                    <a:pt x="347" y="20"/>
                    <a:pt x="298" y="0"/>
                    <a:pt x="245" y="0"/>
                  </a:cubicBezTo>
                </a:path>
              </a:pathLst>
            </a:custGeom>
            <a:solidFill>
              <a:srgbClr val="EFF7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7" name="TextBox 73">
            <a:extLst>
              <a:ext uri="{FF2B5EF4-FFF2-40B4-BE49-F238E27FC236}">
                <a16:creationId xmlns:a16="http://schemas.microsoft.com/office/drawing/2014/main" id="{AC9CAA64-5C4A-43DD-85AA-67345D5B07E4}"/>
              </a:ext>
            </a:extLst>
          </p:cNvPr>
          <p:cNvSpPr txBox="1"/>
          <p:nvPr/>
        </p:nvSpPr>
        <p:spPr>
          <a:xfrm>
            <a:off x="3124200" y="2016607"/>
            <a:ext cx="734377" cy="244362"/>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200" dirty="0">
                <a:solidFill>
                  <a:schemeClr val="tx1"/>
                </a:solidFill>
              </a:rPr>
              <a:t>企业经营</a:t>
            </a:r>
            <a:endParaRPr lang="en-US" altLang="zh-CN" sz="1200" dirty="0">
              <a:solidFill>
                <a:schemeClr val="tx1"/>
              </a:solidFill>
            </a:endParaRPr>
          </a:p>
        </p:txBody>
      </p:sp>
      <p:sp>
        <p:nvSpPr>
          <p:cNvPr id="69" name="TextBox 78">
            <a:extLst>
              <a:ext uri="{FF2B5EF4-FFF2-40B4-BE49-F238E27FC236}">
                <a16:creationId xmlns:a16="http://schemas.microsoft.com/office/drawing/2014/main" id="{59D5E643-375C-453F-80A8-83659C218CFD}"/>
              </a:ext>
            </a:extLst>
          </p:cNvPr>
          <p:cNvSpPr txBox="1"/>
          <p:nvPr/>
        </p:nvSpPr>
        <p:spPr>
          <a:xfrm>
            <a:off x="3994858" y="2516580"/>
            <a:ext cx="1753327" cy="1910459"/>
          </a:xfrm>
          <a:prstGeom prst="rect">
            <a:avLst/>
          </a:prstGeom>
          <a:noFill/>
        </p:spPr>
        <p:txBody>
          <a:bodyPr wrap="square" lIns="0" tIns="0" rIns="0" bIns="0" rtlCol="0">
            <a:spAutoFit/>
          </a:bodyPr>
          <a:lstStyle>
            <a:defPPr>
              <a:defRPr lang="zh-CN"/>
            </a:defPPr>
            <a:lvl1pPr algn="just">
              <a:lnSpc>
                <a:spcPct val="150000"/>
              </a:lnSpc>
              <a:defRPr sz="1000">
                <a:solidFill>
                  <a:schemeClr val="bg1"/>
                </a:solidFill>
                <a:latin typeface="微软雅黑" pitchFamily="34" charset="-122"/>
                <a:ea typeface="微软雅黑" pitchFamily="34" charset="-122"/>
              </a:defRPr>
            </a:lvl1pPr>
          </a:lstStyle>
          <a:p>
            <a:pPr marL="285750">
              <a:buFont typeface="Wingdings" panose="05000000000000000000" pitchFamily="2" charset="2"/>
              <a:buChar char="p"/>
            </a:pPr>
            <a:r>
              <a:rPr lang="zh-CN" altLang="en-US" sz="1050" b="1" dirty="0"/>
              <a:t>  销售管理</a:t>
            </a:r>
            <a:endParaRPr lang="en-US" altLang="zh-CN" sz="1050" b="1" dirty="0"/>
          </a:p>
          <a:p>
            <a:pPr marL="285750">
              <a:buFont typeface="Wingdings" panose="05000000000000000000" pitchFamily="2" charset="2"/>
              <a:buChar char="p"/>
            </a:pPr>
            <a:r>
              <a:rPr lang="zh-CN" altLang="en-US" sz="1050" b="1" dirty="0"/>
              <a:t>  采购管理</a:t>
            </a:r>
            <a:endParaRPr lang="en-US" altLang="zh-CN" sz="1050" b="1" dirty="0"/>
          </a:p>
          <a:p>
            <a:pPr marL="285750">
              <a:buFont typeface="Wingdings" panose="05000000000000000000" pitchFamily="2" charset="2"/>
              <a:buChar char="p"/>
            </a:pPr>
            <a:r>
              <a:rPr lang="zh-CN" altLang="en-US" sz="1050" b="1" dirty="0"/>
              <a:t>  计划管理</a:t>
            </a:r>
            <a:endParaRPr lang="en-US" altLang="zh-CN" sz="1050" b="1" dirty="0"/>
          </a:p>
          <a:p>
            <a:pPr marL="285750">
              <a:buFont typeface="Wingdings" panose="05000000000000000000" pitchFamily="2" charset="2"/>
              <a:buChar char="p"/>
            </a:pPr>
            <a:r>
              <a:rPr lang="zh-CN" altLang="en-US" sz="1050" b="1" dirty="0"/>
              <a:t>  生产管理</a:t>
            </a:r>
            <a:endParaRPr lang="en-US" altLang="zh-CN" sz="1050" b="1" dirty="0"/>
          </a:p>
          <a:p>
            <a:pPr marL="285750">
              <a:buFont typeface="Wingdings" panose="05000000000000000000" pitchFamily="2" charset="2"/>
              <a:buChar char="p"/>
            </a:pPr>
            <a:r>
              <a:rPr lang="zh-CN" altLang="en-US" sz="1050" b="1" dirty="0"/>
              <a:t>  库房管理</a:t>
            </a:r>
            <a:endParaRPr lang="en-US" altLang="zh-CN" sz="1050" b="1" dirty="0"/>
          </a:p>
          <a:p>
            <a:pPr marL="285750">
              <a:buFont typeface="Wingdings" panose="05000000000000000000" pitchFamily="2" charset="2"/>
              <a:buChar char="p"/>
            </a:pPr>
            <a:r>
              <a:rPr lang="zh-CN" altLang="en-US" sz="1050" b="1" dirty="0"/>
              <a:t>  售后管理</a:t>
            </a:r>
            <a:endParaRPr lang="en-US" altLang="zh-CN" sz="1050" b="1" dirty="0"/>
          </a:p>
          <a:p>
            <a:pPr marL="285750">
              <a:buFont typeface="Wingdings" panose="05000000000000000000" pitchFamily="2" charset="2"/>
              <a:buChar char="p"/>
            </a:pPr>
            <a:r>
              <a:rPr lang="zh-CN" altLang="en-US" sz="1050" b="1" dirty="0"/>
              <a:t>  数据分析</a:t>
            </a:r>
            <a:endParaRPr lang="en-US" altLang="zh-CN" sz="1050" b="1" dirty="0"/>
          </a:p>
          <a:p>
            <a:pPr marL="285750">
              <a:buFont typeface="Wingdings" panose="05000000000000000000" pitchFamily="2" charset="2"/>
              <a:buChar char="p"/>
            </a:pPr>
            <a:r>
              <a:rPr lang="zh-CN" altLang="en-US" sz="1050" b="1" dirty="0"/>
              <a:t>  数据对接</a:t>
            </a:r>
            <a:endParaRPr lang="en-US" altLang="zh-CN" sz="700" b="1" dirty="0"/>
          </a:p>
        </p:txBody>
      </p:sp>
      <p:sp>
        <p:nvSpPr>
          <p:cNvPr id="70" name="矩形 69">
            <a:extLst>
              <a:ext uri="{FF2B5EF4-FFF2-40B4-BE49-F238E27FC236}">
                <a16:creationId xmlns:a16="http://schemas.microsoft.com/office/drawing/2014/main" id="{C10558CC-A113-4A1B-99CD-CDCD9A3F5EA8}"/>
              </a:ext>
            </a:extLst>
          </p:cNvPr>
          <p:cNvSpPr/>
          <p:nvPr/>
        </p:nvSpPr>
        <p:spPr>
          <a:xfrm>
            <a:off x="6215138" y="1026292"/>
            <a:ext cx="5599087" cy="1444691"/>
          </a:xfrm>
          <a:prstGeom prst="rect">
            <a:avLst/>
          </a:prstGeom>
        </p:spPr>
        <p:txBody>
          <a:bodyPr wrap="square">
            <a:spAutoFit/>
          </a:bodyPr>
          <a:lstStyle/>
          <a:p>
            <a:pPr algn="just">
              <a:lnSpc>
                <a:spcPct val="150000"/>
              </a:lnSpc>
              <a:spcAft>
                <a:spcPts val="0"/>
              </a:spcAft>
            </a:pPr>
            <a:r>
              <a:rPr lang="zh-CN" altLang="en-US" sz="1200" kern="1600" dirty="0">
                <a:latin typeface="微软雅黑" panose="020B0503020204020204" pitchFamily="34" charset="-122"/>
                <a:ea typeface="微软雅黑" panose="020B0503020204020204" pitchFamily="34" charset="-122"/>
                <a:cs typeface="Times New Roman" panose="02020603050405020304" pitchFamily="18" charset="0"/>
              </a:rPr>
              <a:t>系统可以对企业的销售、采购、生产计划和库存进行管理，并且实现数据共享。为企业搭建一个可扩展的生产管理信息平台，以精益生产为指导，对生产任务下发到成品入库的整个生产过程实时采集数据、控制和监控。使生产过程透明化、高效化、柔性化、可追溯化，满足客户始终高效控制，低成本运行的要求，提升企业核心竞争力。</a:t>
            </a:r>
            <a:endParaRPr lang="en-US" altLang="zh-CN" sz="1200" kern="16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71" name="组合 70">
            <a:extLst>
              <a:ext uri="{FF2B5EF4-FFF2-40B4-BE49-F238E27FC236}">
                <a16:creationId xmlns:a16="http://schemas.microsoft.com/office/drawing/2014/main" id="{A0004905-EBA0-4527-BE8B-1886CE405FC9}"/>
              </a:ext>
            </a:extLst>
          </p:cNvPr>
          <p:cNvGrpSpPr/>
          <p:nvPr/>
        </p:nvGrpSpPr>
        <p:grpSpPr>
          <a:xfrm>
            <a:off x="5954878" y="1099204"/>
            <a:ext cx="190238" cy="201316"/>
            <a:chOff x="8493126" y="4538663"/>
            <a:chExt cx="487363" cy="487363"/>
          </a:xfrm>
          <a:solidFill>
            <a:schemeClr val="accent6">
              <a:lumMod val="75000"/>
            </a:schemeClr>
          </a:solidFill>
        </p:grpSpPr>
        <p:sp>
          <p:nvSpPr>
            <p:cNvPr id="72" name="Freeform 166">
              <a:extLst>
                <a:ext uri="{FF2B5EF4-FFF2-40B4-BE49-F238E27FC236}">
                  <a16:creationId xmlns:a16="http://schemas.microsoft.com/office/drawing/2014/main" id="{D7AC0B8B-7FA3-4356-8E90-562DFBB8A03E}"/>
                </a:ext>
              </a:extLst>
            </p:cNvPr>
            <p:cNvSpPr>
              <a:spLocks/>
            </p:cNvSpPr>
            <p:nvPr/>
          </p:nvSpPr>
          <p:spPr bwMode="auto">
            <a:xfrm>
              <a:off x="8767763" y="4813300"/>
              <a:ext cx="212725" cy="212725"/>
            </a:xfrm>
            <a:custGeom>
              <a:avLst/>
              <a:gdLst>
                <a:gd name="T0" fmla="*/ 83 w 84"/>
                <a:gd name="T1" fmla="*/ 0 h 84"/>
                <a:gd name="T2" fmla="*/ 42 w 84"/>
                <a:gd name="T3" fmla="*/ 0 h 84"/>
                <a:gd name="T4" fmla="*/ 41 w 84"/>
                <a:gd name="T5" fmla="*/ 1 h 84"/>
                <a:gd name="T6" fmla="*/ 1 w 84"/>
                <a:gd name="T7" fmla="*/ 42 h 84"/>
                <a:gd name="T8" fmla="*/ 0 w 84"/>
                <a:gd name="T9" fmla="*/ 43 h 84"/>
                <a:gd name="T10" fmla="*/ 0 w 84"/>
                <a:gd name="T11" fmla="*/ 83 h 84"/>
                <a:gd name="T12" fmla="*/ 0 w 84"/>
                <a:gd name="T13" fmla="*/ 84 h 84"/>
                <a:gd name="T14" fmla="*/ 1 w 84"/>
                <a:gd name="T15" fmla="*/ 84 h 84"/>
                <a:gd name="T16" fmla="*/ 1 w 84"/>
                <a:gd name="T17" fmla="*/ 84 h 84"/>
                <a:gd name="T18" fmla="*/ 84 w 84"/>
                <a:gd name="T19" fmla="*/ 1 h 84"/>
                <a:gd name="T20" fmla="*/ 83 w 84"/>
                <a:gd name="T21" fmla="*/ 1 h 84"/>
                <a:gd name="T22" fmla="*/ 83 w 84"/>
                <a:gd name="T2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4">
                  <a:moveTo>
                    <a:pt x="83" y="0"/>
                  </a:moveTo>
                  <a:cubicBezTo>
                    <a:pt x="42" y="0"/>
                    <a:pt x="42" y="0"/>
                    <a:pt x="42" y="0"/>
                  </a:cubicBezTo>
                  <a:cubicBezTo>
                    <a:pt x="42" y="0"/>
                    <a:pt x="41" y="1"/>
                    <a:pt x="41" y="1"/>
                  </a:cubicBezTo>
                  <a:cubicBezTo>
                    <a:pt x="36" y="21"/>
                    <a:pt x="20" y="37"/>
                    <a:pt x="1" y="42"/>
                  </a:cubicBezTo>
                  <a:cubicBezTo>
                    <a:pt x="0" y="42"/>
                    <a:pt x="0" y="42"/>
                    <a:pt x="0" y="43"/>
                  </a:cubicBezTo>
                  <a:cubicBezTo>
                    <a:pt x="0" y="83"/>
                    <a:pt x="0" y="83"/>
                    <a:pt x="0" y="83"/>
                  </a:cubicBezTo>
                  <a:cubicBezTo>
                    <a:pt x="0" y="83"/>
                    <a:pt x="0" y="84"/>
                    <a:pt x="0" y="84"/>
                  </a:cubicBezTo>
                  <a:cubicBezTo>
                    <a:pt x="0" y="84"/>
                    <a:pt x="1" y="84"/>
                    <a:pt x="1" y="84"/>
                  </a:cubicBezTo>
                  <a:cubicBezTo>
                    <a:pt x="1" y="84"/>
                    <a:pt x="1" y="84"/>
                    <a:pt x="1" y="84"/>
                  </a:cubicBezTo>
                  <a:cubicBezTo>
                    <a:pt x="44" y="78"/>
                    <a:pt x="78" y="44"/>
                    <a:pt x="84" y="1"/>
                  </a:cubicBezTo>
                  <a:cubicBezTo>
                    <a:pt x="84" y="1"/>
                    <a:pt x="83" y="1"/>
                    <a:pt x="83" y="1"/>
                  </a:cubicBezTo>
                  <a:cubicBezTo>
                    <a:pt x="83" y="0"/>
                    <a:pt x="83" y="0"/>
                    <a:pt x="83"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167">
              <a:extLst>
                <a:ext uri="{FF2B5EF4-FFF2-40B4-BE49-F238E27FC236}">
                  <a16:creationId xmlns:a16="http://schemas.microsoft.com/office/drawing/2014/main" id="{00908196-C0F8-4F00-AC03-4F6080F248AA}"/>
                </a:ext>
              </a:extLst>
            </p:cNvPr>
            <p:cNvSpPr>
              <a:spLocks/>
            </p:cNvSpPr>
            <p:nvPr/>
          </p:nvSpPr>
          <p:spPr bwMode="auto">
            <a:xfrm>
              <a:off x="8493126" y="4538663"/>
              <a:ext cx="487363" cy="487363"/>
            </a:xfrm>
            <a:custGeom>
              <a:avLst/>
              <a:gdLst>
                <a:gd name="T0" fmla="*/ 96 w 192"/>
                <a:gd name="T1" fmla="*/ 42 h 192"/>
                <a:gd name="T2" fmla="*/ 149 w 192"/>
                <a:gd name="T3" fmla="*/ 84 h 192"/>
                <a:gd name="T4" fmla="*/ 150 w 192"/>
                <a:gd name="T5" fmla="*/ 85 h 192"/>
                <a:gd name="T6" fmla="*/ 191 w 192"/>
                <a:gd name="T7" fmla="*/ 85 h 192"/>
                <a:gd name="T8" fmla="*/ 191 w 192"/>
                <a:gd name="T9" fmla="*/ 85 h 192"/>
                <a:gd name="T10" fmla="*/ 192 w 192"/>
                <a:gd name="T11" fmla="*/ 84 h 192"/>
                <a:gd name="T12" fmla="*/ 191 w 192"/>
                <a:gd name="T13" fmla="*/ 83 h 192"/>
                <a:gd name="T14" fmla="*/ 96 w 192"/>
                <a:gd name="T15" fmla="*/ 0 h 192"/>
                <a:gd name="T16" fmla="*/ 0 w 192"/>
                <a:gd name="T17" fmla="*/ 97 h 192"/>
                <a:gd name="T18" fmla="*/ 83 w 192"/>
                <a:gd name="T19" fmla="*/ 192 h 192"/>
                <a:gd name="T20" fmla="*/ 83 w 192"/>
                <a:gd name="T21" fmla="*/ 192 h 192"/>
                <a:gd name="T22" fmla="*/ 84 w 192"/>
                <a:gd name="T23" fmla="*/ 192 h 192"/>
                <a:gd name="T24" fmla="*/ 84 w 192"/>
                <a:gd name="T25" fmla="*/ 191 h 192"/>
                <a:gd name="T26" fmla="*/ 84 w 192"/>
                <a:gd name="T27" fmla="*/ 151 h 192"/>
                <a:gd name="T28" fmla="*/ 84 w 192"/>
                <a:gd name="T29" fmla="*/ 150 h 192"/>
                <a:gd name="T30" fmla="*/ 41 w 192"/>
                <a:gd name="T31" fmla="*/ 97 h 192"/>
                <a:gd name="T32" fmla="*/ 96 w 192"/>
                <a:gd name="T33" fmla="*/ 4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92">
                  <a:moveTo>
                    <a:pt x="96" y="42"/>
                  </a:moveTo>
                  <a:cubicBezTo>
                    <a:pt x="121" y="42"/>
                    <a:pt x="143" y="59"/>
                    <a:pt x="149" y="84"/>
                  </a:cubicBezTo>
                  <a:cubicBezTo>
                    <a:pt x="149" y="85"/>
                    <a:pt x="150" y="85"/>
                    <a:pt x="150" y="85"/>
                  </a:cubicBezTo>
                  <a:cubicBezTo>
                    <a:pt x="191" y="85"/>
                    <a:pt x="191" y="85"/>
                    <a:pt x="191" y="85"/>
                  </a:cubicBezTo>
                  <a:cubicBezTo>
                    <a:pt x="191" y="85"/>
                    <a:pt x="191" y="85"/>
                    <a:pt x="191" y="85"/>
                  </a:cubicBezTo>
                  <a:cubicBezTo>
                    <a:pt x="191" y="85"/>
                    <a:pt x="192" y="84"/>
                    <a:pt x="192" y="84"/>
                  </a:cubicBezTo>
                  <a:cubicBezTo>
                    <a:pt x="192" y="84"/>
                    <a:pt x="192" y="84"/>
                    <a:pt x="191" y="83"/>
                  </a:cubicBezTo>
                  <a:cubicBezTo>
                    <a:pt x="185" y="36"/>
                    <a:pt x="144" y="0"/>
                    <a:pt x="96" y="0"/>
                  </a:cubicBezTo>
                  <a:cubicBezTo>
                    <a:pt x="43" y="0"/>
                    <a:pt x="0" y="43"/>
                    <a:pt x="0" y="97"/>
                  </a:cubicBezTo>
                  <a:cubicBezTo>
                    <a:pt x="0" y="145"/>
                    <a:pt x="36" y="186"/>
                    <a:pt x="83" y="192"/>
                  </a:cubicBezTo>
                  <a:cubicBezTo>
                    <a:pt x="83" y="192"/>
                    <a:pt x="83" y="192"/>
                    <a:pt x="83" y="192"/>
                  </a:cubicBezTo>
                  <a:cubicBezTo>
                    <a:pt x="84" y="192"/>
                    <a:pt x="84" y="192"/>
                    <a:pt x="84" y="192"/>
                  </a:cubicBezTo>
                  <a:cubicBezTo>
                    <a:pt x="84" y="192"/>
                    <a:pt x="84" y="191"/>
                    <a:pt x="84" y="191"/>
                  </a:cubicBezTo>
                  <a:cubicBezTo>
                    <a:pt x="84" y="151"/>
                    <a:pt x="84" y="151"/>
                    <a:pt x="84" y="151"/>
                  </a:cubicBezTo>
                  <a:cubicBezTo>
                    <a:pt x="84" y="150"/>
                    <a:pt x="84" y="150"/>
                    <a:pt x="84" y="150"/>
                  </a:cubicBezTo>
                  <a:cubicBezTo>
                    <a:pt x="59" y="144"/>
                    <a:pt x="41" y="122"/>
                    <a:pt x="41" y="97"/>
                  </a:cubicBezTo>
                  <a:cubicBezTo>
                    <a:pt x="41" y="67"/>
                    <a:pt x="66" y="42"/>
                    <a:pt x="9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4" name="矩形 73">
            <a:extLst>
              <a:ext uri="{FF2B5EF4-FFF2-40B4-BE49-F238E27FC236}">
                <a16:creationId xmlns:a16="http://schemas.microsoft.com/office/drawing/2014/main" id="{DA2F3FAE-F7F9-4814-B40F-1D6CDFE4B369}"/>
              </a:ext>
            </a:extLst>
          </p:cNvPr>
          <p:cNvSpPr/>
          <p:nvPr/>
        </p:nvSpPr>
        <p:spPr>
          <a:xfrm>
            <a:off x="568871" y="5316481"/>
            <a:ext cx="6157554" cy="1167692"/>
          </a:xfrm>
          <a:prstGeom prst="rect">
            <a:avLst/>
          </a:prstGeom>
        </p:spPr>
        <p:txBody>
          <a:bodyPr wrap="square">
            <a:spAutoFit/>
          </a:bodyPr>
          <a:lstStyle/>
          <a:p>
            <a:pPr algn="just">
              <a:lnSpc>
                <a:spcPct val="150000"/>
              </a:lnSpc>
            </a:pPr>
            <a:r>
              <a:rPr lang="zh-CN" altLang="en-US" sz="1200" kern="1600" dirty="0">
                <a:latin typeface="微软雅黑" panose="020B0503020204020204" pitchFamily="34" charset="-122"/>
                <a:ea typeface="微软雅黑" panose="020B0503020204020204" pitchFamily="34" charset="-122"/>
                <a:cs typeface="Times New Roman" panose="02020603050405020304" pitchFamily="18" charset="0"/>
              </a:rPr>
              <a:t>致力于为离散型中小企业提供一站式企业经营管理系统支撑服务。面向企业的物流、订单流、业务流，基于</a:t>
            </a:r>
            <a:r>
              <a:rPr lang="en-US" altLang="zh-CN" sz="1200" kern="1600" dirty="0" err="1">
                <a:latin typeface="微软雅黑" panose="020B0503020204020204" pitchFamily="34" charset="-122"/>
                <a:ea typeface="微软雅黑" panose="020B0503020204020204" pitchFamily="34" charset="-122"/>
                <a:cs typeface="Times New Roman" panose="02020603050405020304" pitchFamily="18" charset="0"/>
              </a:rPr>
              <a:t>MRPⅡ</a:t>
            </a:r>
            <a:r>
              <a:rPr lang="zh-CN" altLang="en-US" sz="1200" kern="1600" dirty="0">
                <a:latin typeface="微软雅黑" panose="020B0503020204020204" pitchFamily="34" charset="-122"/>
                <a:ea typeface="微软雅黑" panose="020B0503020204020204" pitchFamily="34" charset="-122"/>
                <a:cs typeface="Times New Roman" panose="02020603050405020304" pitchFamily="18" charset="0"/>
              </a:rPr>
              <a:t>技术，对企业资源进行计划性统筹调配；针对企业实际业务，快速建立业务模型，满足企业订单从销售到发货全过程流转与管理；通过系统软件支撑企业订单在不同部门流转过程中所开展的业务协同、审批、统计工作。</a:t>
            </a:r>
            <a:endParaRPr lang="en-US" altLang="zh-CN" sz="1200" kern="16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75" name="组合 74">
            <a:extLst>
              <a:ext uri="{FF2B5EF4-FFF2-40B4-BE49-F238E27FC236}">
                <a16:creationId xmlns:a16="http://schemas.microsoft.com/office/drawing/2014/main" id="{AD5DA32B-76E1-4511-9D36-0CB7D8B2D88F}"/>
              </a:ext>
            </a:extLst>
          </p:cNvPr>
          <p:cNvGrpSpPr/>
          <p:nvPr/>
        </p:nvGrpSpPr>
        <p:grpSpPr>
          <a:xfrm>
            <a:off x="228600" y="5389393"/>
            <a:ext cx="190238" cy="201316"/>
            <a:chOff x="8493126" y="4538663"/>
            <a:chExt cx="487363" cy="487363"/>
          </a:xfrm>
          <a:solidFill>
            <a:schemeClr val="accent6">
              <a:lumMod val="75000"/>
            </a:schemeClr>
          </a:solidFill>
        </p:grpSpPr>
        <p:sp>
          <p:nvSpPr>
            <p:cNvPr id="76" name="Freeform 166">
              <a:extLst>
                <a:ext uri="{FF2B5EF4-FFF2-40B4-BE49-F238E27FC236}">
                  <a16:creationId xmlns:a16="http://schemas.microsoft.com/office/drawing/2014/main" id="{06B28F97-7CC2-4E4C-AF2C-3F10861E485A}"/>
                </a:ext>
              </a:extLst>
            </p:cNvPr>
            <p:cNvSpPr>
              <a:spLocks/>
            </p:cNvSpPr>
            <p:nvPr/>
          </p:nvSpPr>
          <p:spPr bwMode="auto">
            <a:xfrm>
              <a:off x="8767763" y="4813300"/>
              <a:ext cx="212725" cy="212725"/>
            </a:xfrm>
            <a:custGeom>
              <a:avLst/>
              <a:gdLst>
                <a:gd name="T0" fmla="*/ 83 w 84"/>
                <a:gd name="T1" fmla="*/ 0 h 84"/>
                <a:gd name="T2" fmla="*/ 42 w 84"/>
                <a:gd name="T3" fmla="*/ 0 h 84"/>
                <a:gd name="T4" fmla="*/ 41 w 84"/>
                <a:gd name="T5" fmla="*/ 1 h 84"/>
                <a:gd name="T6" fmla="*/ 1 w 84"/>
                <a:gd name="T7" fmla="*/ 42 h 84"/>
                <a:gd name="T8" fmla="*/ 0 w 84"/>
                <a:gd name="T9" fmla="*/ 43 h 84"/>
                <a:gd name="T10" fmla="*/ 0 w 84"/>
                <a:gd name="T11" fmla="*/ 83 h 84"/>
                <a:gd name="T12" fmla="*/ 0 w 84"/>
                <a:gd name="T13" fmla="*/ 84 h 84"/>
                <a:gd name="T14" fmla="*/ 1 w 84"/>
                <a:gd name="T15" fmla="*/ 84 h 84"/>
                <a:gd name="T16" fmla="*/ 1 w 84"/>
                <a:gd name="T17" fmla="*/ 84 h 84"/>
                <a:gd name="T18" fmla="*/ 84 w 84"/>
                <a:gd name="T19" fmla="*/ 1 h 84"/>
                <a:gd name="T20" fmla="*/ 83 w 84"/>
                <a:gd name="T21" fmla="*/ 1 h 84"/>
                <a:gd name="T22" fmla="*/ 83 w 84"/>
                <a:gd name="T2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4">
                  <a:moveTo>
                    <a:pt x="83" y="0"/>
                  </a:moveTo>
                  <a:cubicBezTo>
                    <a:pt x="42" y="0"/>
                    <a:pt x="42" y="0"/>
                    <a:pt x="42" y="0"/>
                  </a:cubicBezTo>
                  <a:cubicBezTo>
                    <a:pt x="42" y="0"/>
                    <a:pt x="41" y="1"/>
                    <a:pt x="41" y="1"/>
                  </a:cubicBezTo>
                  <a:cubicBezTo>
                    <a:pt x="36" y="21"/>
                    <a:pt x="20" y="37"/>
                    <a:pt x="1" y="42"/>
                  </a:cubicBezTo>
                  <a:cubicBezTo>
                    <a:pt x="0" y="42"/>
                    <a:pt x="0" y="42"/>
                    <a:pt x="0" y="43"/>
                  </a:cubicBezTo>
                  <a:cubicBezTo>
                    <a:pt x="0" y="83"/>
                    <a:pt x="0" y="83"/>
                    <a:pt x="0" y="83"/>
                  </a:cubicBezTo>
                  <a:cubicBezTo>
                    <a:pt x="0" y="83"/>
                    <a:pt x="0" y="84"/>
                    <a:pt x="0" y="84"/>
                  </a:cubicBezTo>
                  <a:cubicBezTo>
                    <a:pt x="0" y="84"/>
                    <a:pt x="1" y="84"/>
                    <a:pt x="1" y="84"/>
                  </a:cubicBezTo>
                  <a:cubicBezTo>
                    <a:pt x="1" y="84"/>
                    <a:pt x="1" y="84"/>
                    <a:pt x="1" y="84"/>
                  </a:cubicBezTo>
                  <a:cubicBezTo>
                    <a:pt x="44" y="78"/>
                    <a:pt x="78" y="44"/>
                    <a:pt x="84" y="1"/>
                  </a:cubicBezTo>
                  <a:cubicBezTo>
                    <a:pt x="84" y="1"/>
                    <a:pt x="83" y="1"/>
                    <a:pt x="83" y="1"/>
                  </a:cubicBezTo>
                  <a:cubicBezTo>
                    <a:pt x="83" y="0"/>
                    <a:pt x="83" y="0"/>
                    <a:pt x="83"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167">
              <a:extLst>
                <a:ext uri="{FF2B5EF4-FFF2-40B4-BE49-F238E27FC236}">
                  <a16:creationId xmlns:a16="http://schemas.microsoft.com/office/drawing/2014/main" id="{6BF2FB61-83B4-471B-BEDF-B2ADE20FB149}"/>
                </a:ext>
              </a:extLst>
            </p:cNvPr>
            <p:cNvSpPr>
              <a:spLocks/>
            </p:cNvSpPr>
            <p:nvPr/>
          </p:nvSpPr>
          <p:spPr bwMode="auto">
            <a:xfrm>
              <a:off x="8493126" y="4538663"/>
              <a:ext cx="487363" cy="487363"/>
            </a:xfrm>
            <a:custGeom>
              <a:avLst/>
              <a:gdLst>
                <a:gd name="T0" fmla="*/ 96 w 192"/>
                <a:gd name="T1" fmla="*/ 42 h 192"/>
                <a:gd name="T2" fmla="*/ 149 w 192"/>
                <a:gd name="T3" fmla="*/ 84 h 192"/>
                <a:gd name="T4" fmla="*/ 150 w 192"/>
                <a:gd name="T5" fmla="*/ 85 h 192"/>
                <a:gd name="T6" fmla="*/ 191 w 192"/>
                <a:gd name="T7" fmla="*/ 85 h 192"/>
                <a:gd name="T8" fmla="*/ 191 w 192"/>
                <a:gd name="T9" fmla="*/ 85 h 192"/>
                <a:gd name="T10" fmla="*/ 192 w 192"/>
                <a:gd name="T11" fmla="*/ 84 h 192"/>
                <a:gd name="T12" fmla="*/ 191 w 192"/>
                <a:gd name="T13" fmla="*/ 83 h 192"/>
                <a:gd name="T14" fmla="*/ 96 w 192"/>
                <a:gd name="T15" fmla="*/ 0 h 192"/>
                <a:gd name="T16" fmla="*/ 0 w 192"/>
                <a:gd name="T17" fmla="*/ 97 h 192"/>
                <a:gd name="T18" fmla="*/ 83 w 192"/>
                <a:gd name="T19" fmla="*/ 192 h 192"/>
                <a:gd name="T20" fmla="*/ 83 w 192"/>
                <a:gd name="T21" fmla="*/ 192 h 192"/>
                <a:gd name="T22" fmla="*/ 84 w 192"/>
                <a:gd name="T23" fmla="*/ 192 h 192"/>
                <a:gd name="T24" fmla="*/ 84 w 192"/>
                <a:gd name="T25" fmla="*/ 191 h 192"/>
                <a:gd name="T26" fmla="*/ 84 w 192"/>
                <a:gd name="T27" fmla="*/ 151 h 192"/>
                <a:gd name="T28" fmla="*/ 84 w 192"/>
                <a:gd name="T29" fmla="*/ 150 h 192"/>
                <a:gd name="T30" fmla="*/ 41 w 192"/>
                <a:gd name="T31" fmla="*/ 97 h 192"/>
                <a:gd name="T32" fmla="*/ 96 w 192"/>
                <a:gd name="T33" fmla="*/ 4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92">
                  <a:moveTo>
                    <a:pt x="96" y="42"/>
                  </a:moveTo>
                  <a:cubicBezTo>
                    <a:pt x="121" y="42"/>
                    <a:pt x="143" y="59"/>
                    <a:pt x="149" y="84"/>
                  </a:cubicBezTo>
                  <a:cubicBezTo>
                    <a:pt x="149" y="85"/>
                    <a:pt x="150" y="85"/>
                    <a:pt x="150" y="85"/>
                  </a:cubicBezTo>
                  <a:cubicBezTo>
                    <a:pt x="191" y="85"/>
                    <a:pt x="191" y="85"/>
                    <a:pt x="191" y="85"/>
                  </a:cubicBezTo>
                  <a:cubicBezTo>
                    <a:pt x="191" y="85"/>
                    <a:pt x="191" y="85"/>
                    <a:pt x="191" y="85"/>
                  </a:cubicBezTo>
                  <a:cubicBezTo>
                    <a:pt x="191" y="85"/>
                    <a:pt x="192" y="84"/>
                    <a:pt x="192" y="84"/>
                  </a:cubicBezTo>
                  <a:cubicBezTo>
                    <a:pt x="192" y="84"/>
                    <a:pt x="192" y="84"/>
                    <a:pt x="191" y="83"/>
                  </a:cubicBezTo>
                  <a:cubicBezTo>
                    <a:pt x="185" y="36"/>
                    <a:pt x="144" y="0"/>
                    <a:pt x="96" y="0"/>
                  </a:cubicBezTo>
                  <a:cubicBezTo>
                    <a:pt x="43" y="0"/>
                    <a:pt x="0" y="43"/>
                    <a:pt x="0" y="97"/>
                  </a:cubicBezTo>
                  <a:cubicBezTo>
                    <a:pt x="0" y="145"/>
                    <a:pt x="36" y="186"/>
                    <a:pt x="83" y="192"/>
                  </a:cubicBezTo>
                  <a:cubicBezTo>
                    <a:pt x="83" y="192"/>
                    <a:pt x="83" y="192"/>
                    <a:pt x="83" y="192"/>
                  </a:cubicBezTo>
                  <a:cubicBezTo>
                    <a:pt x="84" y="192"/>
                    <a:pt x="84" y="192"/>
                    <a:pt x="84" y="192"/>
                  </a:cubicBezTo>
                  <a:cubicBezTo>
                    <a:pt x="84" y="192"/>
                    <a:pt x="84" y="191"/>
                    <a:pt x="84" y="191"/>
                  </a:cubicBezTo>
                  <a:cubicBezTo>
                    <a:pt x="84" y="151"/>
                    <a:pt x="84" y="151"/>
                    <a:pt x="84" y="151"/>
                  </a:cubicBezTo>
                  <a:cubicBezTo>
                    <a:pt x="84" y="150"/>
                    <a:pt x="84" y="150"/>
                    <a:pt x="84" y="150"/>
                  </a:cubicBezTo>
                  <a:cubicBezTo>
                    <a:pt x="59" y="144"/>
                    <a:pt x="41" y="122"/>
                    <a:pt x="41" y="97"/>
                  </a:cubicBezTo>
                  <a:cubicBezTo>
                    <a:pt x="41" y="67"/>
                    <a:pt x="66" y="42"/>
                    <a:pt x="9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9" name="TextBox 1">
            <a:extLst>
              <a:ext uri="{FF2B5EF4-FFF2-40B4-BE49-F238E27FC236}">
                <a16:creationId xmlns:a16="http://schemas.microsoft.com/office/drawing/2014/main" id="{ECAFDC49-2394-4C11-A8A7-646ABB42D6A3}"/>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系统目标</a:t>
            </a:r>
          </a:p>
        </p:txBody>
      </p:sp>
    </p:spTree>
    <p:extLst>
      <p:ext uri="{BB962C8B-B14F-4D97-AF65-F5344CB8AC3E}">
        <p14:creationId xmlns:p14="http://schemas.microsoft.com/office/powerpoint/2010/main" val="218963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销售管理</a:t>
            </a:r>
          </a:p>
        </p:txBody>
      </p:sp>
      <p:grpSp>
        <p:nvGrpSpPr>
          <p:cNvPr id="125" name="组合 124">
            <a:extLst>
              <a:ext uri="{FF2B5EF4-FFF2-40B4-BE49-F238E27FC236}">
                <a16:creationId xmlns:a16="http://schemas.microsoft.com/office/drawing/2014/main" id="{65E0583C-5D1B-40B9-871E-5C44CD146E5E}"/>
              </a:ext>
            </a:extLst>
          </p:cNvPr>
          <p:cNvGrpSpPr/>
          <p:nvPr/>
        </p:nvGrpSpPr>
        <p:grpSpPr>
          <a:xfrm>
            <a:off x="762000" y="1077000"/>
            <a:ext cx="10800000" cy="5400000"/>
            <a:chOff x="89731" y="555526"/>
            <a:chExt cx="9175576" cy="4412060"/>
          </a:xfrm>
        </p:grpSpPr>
        <p:sp>
          <p:nvSpPr>
            <p:cNvPr id="126" name="Rounded Rectangle 5">
              <a:extLst>
                <a:ext uri="{FF2B5EF4-FFF2-40B4-BE49-F238E27FC236}">
                  <a16:creationId xmlns:a16="http://schemas.microsoft.com/office/drawing/2014/main" id="{2BAC8A74-C09D-4CCB-AC1D-36FCC9A34825}"/>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2">
              <a:extLst>
                <a:ext uri="{FF2B5EF4-FFF2-40B4-BE49-F238E27FC236}">
                  <a16:creationId xmlns:a16="http://schemas.microsoft.com/office/drawing/2014/main" id="{1BE71317-0F77-41F2-853A-2DCA32762D91}"/>
                </a:ext>
              </a:extLst>
            </p:cNvPr>
            <p:cNvSpPr>
              <a:spLocks noChangeArrowheads="1"/>
            </p:cNvSpPr>
            <p:nvPr/>
          </p:nvSpPr>
          <p:spPr bwMode="auto">
            <a:xfrm>
              <a:off x="121307" y="9875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32" name="图片 131">
              <a:extLst>
                <a:ext uri="{FF2B5EF4-FFF2-40B4-BE49-F238E27FC236}">
                  <a16:creationId xmlns:a16="http://schemas.microsoft.com/office/drawing/2014/main" id="{67B9F415-6C9B-45F8-8A30-5314A1FE298F}"/>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968710" y="1103390"/>
              <a:ext cx="7200000" cy="3780000"/>
            </a:xfrm>
            <a:prstGeom prst="rect">
              <a:avLst/>
            </a:prstGeom>
          </p:spPr>
        </p:pic>
        <p:grpSp>
          <p:nvGrpSpPr>
            <p:cNvPr id="185" name="组合 184">
              <a:extLst>
                <a:ext uri="{FF2B5EF4-FFF2-40B4-BE49-F238E27FC236}">
                  <a16:creationId xmlns:a16="http://schemas.microsoft.com/office/drawing/2014/main" id="{A2C61D1F-EFF1-4621-9D9F-7EFED97B0AB0}"/>
                </a:ext>
              </a:extLst>
            </p:cNvPr>
            <p:cNvGrpSpPr/>
            <p:nvPr/>
          </p:nvGrpSpPr>
          <p:grpSpPr>
            <a:xfrm>
              <a:off x="89731" y="555526"/>
              <a:ext cx="8960568" cy="515577"/>
              <a:chOff x="89731" y="555526"/>
              <a:chExt cx="8960568" cy="515577"/>
            </a:xfrm>
          </p:grpSpPr>
          <p:sp>
            <p:nvSpPr>
              <p:cNvPr id="186" name="Rounded Rectangle 5">
                <a:extLst>
                  <a:ext uri="{FF2B5EF4-FFF2-40B4-BE49-F238E27FC236}">
                    <a16:creationId xmlns:a16="http://schemas.microsoft.com/office/drawing/2014/main" id="{F64B13BD-9504-4560-896C-D812DF686796}"/>
                  </a:ext>
                </a:extLst>
              </p:cNvPr>
              <p:cNvSpPr/>
              <p:nvPr/>
            </p:nvSpPr>
            <p:spPr>
              <a:xfrm>
                <a:off x="9370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9" name="Straight Connector 6">
                <a:extLst>
                  <a:ext uri="{FF2B5EF4-FFF2-40B4-BE49-F238E27FC236}">
                    <a16:creationId xmlns:a16="http://schemas.microsoft.com/office/drawing/2014/main" id="{9B472132-D5A3-4EF2-AE13-F41C503ED65E}"/>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0" name="Straight Connector 7">
                <a:extLst>
                  <a:ext uri="{FF2B5EF4-FFF2-40B4-BE49-F238E27FC236}">
                    <a16:creationId xmlns:a16="http://schemas.microsoft.com/office/drawing/2014/main" id="{E876F97A-055B-4736-B86E-D6CA9CA84CB1}"/>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191" name="Rounded Rectangle 8">
                <a:extLst>
                  <a:ext uri="{FF2B5EF4-FFF2-40B4-BE49-F238E27FC236}">
                    <a16:creationId xmlns:a16="http://schemas.microsoft.com/office/drawing/2014/main" id="{BE17E702-B0CA-4EAB-9DB6-BE3B65A4CEFC}"/>
                  </a:ext>
                </a:extLst>
              </p:cNvPr>
              <p:cNvSpPr/>
              <p:nvPr/>
            </p:nvSpPr>
            <p:spPr>
              <a:xfrm>
                <a:off x="181217" y="637401"/>
                <a:ext cx="784856"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市场活动</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2" name="Rounded Rectangle 8">
                <a:extLst>
                  <a:ext uri="{FF2B5EF4-FFF2-40B4-BE49-F238E27FC236}">
                    <a16:creationId xmlns:a16="http://schemas.microsoft.com/office/drawing/2014/main" id="{5820D9F9-C66D-45D5-86D3-D079C27BBF8E}"/>
                  </a:ext>
                </a:extLst>
              </p:cNvPr>
              <p:cNvSpPr/>
              <p:nvPr/>
            </p:nvSpPr>
            <p:spPr>
              <a:xfrm>
                <a:off x="1069792" y="637401"/>
                <a:ext cx="784856"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销售线索</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3" name="Rounded Rectangle 8">
                <a:extLst>
                  <a:ext uri="{FF2B5EF4-FFF2-40B4-BE49-F238E27FC236}">
                    <a16:creationId xmlns:a16="http://schemas.microsoft.com/office/drawing/2014/main" id="{C9401826-4E67-4627-AA01-6F4B7EA32031}"/>
                  </a:ext>
                </a:extLst>
              </p:cNvPr>
              <p:cNvSpPr/>
              <p:nvPr/>
            </p:nvSpPr>
            <p:spPr>
              <a:xfrm>
                <a:off x="1958367" y="637401"/>
                <a:ext cx="784856"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a:solidFill>
                      <a:schemeClr val="tx1">
                        <a:lumMod val="65000"/>
                        <a:lumOff val="35000"/>
                      </a:schemeClr>
                    </a:solidFill>
                    <a:latin typeface="微软雅黑" panose="020B0503020204020204" pitchFamily="34" charset="-122"/>
                    <a:ea typeface="微软雅黑" panose="020B0503020204020204" pitchFamily="34" charset="-122"/>
                  </a:rPr>
                  <a:t>销售报价</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4" name="Rounded Rectangle 8">
                <a:extLst>
                  <a:ext uri="{FF2B5EF4-FFF2-40B4-BE49-F238E27FC236}">
                    <a16:creationId xmlns:a16="http://schemas.microsoft.com/office/drawing/2014/main" id="{EBFEAD03-3B14-4F2C-A4F3-F8DA0B574715}"/>
                  </a:ext>
                </a:extLst>
              </p:cNvPr>
              <p:cNvSpPr/>
              <p:nvPr/>
            </p:nvSpPr>
            <p:spPr>
              <a:xfrm>
                <a:off x="2846942" y="637401"/>
                <a:ext cx="784856" cy="251065"/>
              </a:xfrm>
              <a:prstGeom prst="round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销售合同</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5" name="Rounded Rectangle 8">
                <a:extLst>
                  <a:ext uri="{FF2B5EF4-FFF2-40B4-BE49-F238E27FC236}">
                    <a16:creationId xmlns:a16="http://schemas.microsoft.com/office/drawing/2014/main" id="{0F0B55E7-6993-42ED-A02D-940477D87978}"/>
                  </a:ext>
                </a:extLst>
              </p:cNvPr>
              <p:cNvSpPr/>
              <p:nvPr/>
            </p:nvSpPr>
            <p:spPr>
              <a:xfrm>
                <a:off x="3735517" y="637401"/>
                <a:ext cx="784856" cy="251065"/>
              </a:xfrm>
              <a:prstGeom prst="round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a:solidFill>
                      <a:schemeClr val="tx1">
                        <a:lumMod val="65000"/>
                        <a:lumOff val="35000"/>
                      </a:schemeClr>
                    </a:solidFill>
                    <a:latin typeface="微软雅黑" panose="020B0503020204020204" pitchFamily="34" charset="-122"/>
                    <a:ea typeface="微软雅黑" panose="020B0503020204020204" pitchFamily="34" charset="-122"/>
                  </a:rPr>
                  <a:t>销售订单</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0" name="Rounded Rectangle 8">
                <a:extLst>
                  <a:ext uri="{FF2B5EF4-FFF2-40B4-BE49-F238E27FC236}">
                    <a16:creationId xmlns:a16="http://schemas.microsoft.com/office/drawing/2014/main" id="{5ED448E8-E543-49ED-8081-0482215D575E}"/>
                  </a:ext>
                </a:extLst>
              </p:cNvPr>
              <p:cNvSpPr/>
              <p:nvPr/>
            </p:nvSpPr>
            <p:spPr>
              <a:xfrm>
                <a:off x="4624092" y="637401"/>
                <a:ext cx="784856" cy="251065"/>
              </a:xfrm>
              <a:prstGeom prst="round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销售发货</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3" name="Rounded Rectangle 8">
                <a:extLst>
                  <a:ext uri="{FF2B5EF4-FFF2-40B4-BE49-F238E27FC236}">
                    <a16:creationId xmlns:a16="http://schemas.microsoft.com/office/drawing/2014/main" id="{C957C5D7-897B-459D-BE8D-0E4E5AF718FF}"/>
                  </a:ext>
                </a:extLst>
              </p:cNvPr>
              <p:cNvSpPr/>
              <p:nvPr/>
            </p:nvSpPr>
            <p:spPr>
              <a:xfrm>
                <a:off x="5512667" y="637401"/>
                <a:ext cx="784856" cy="251065"/>
              </a:xfrm>
              <a:prstGeom prst="round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销售退货</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1" name="Rounded Rectangle 8">
                <a:extLst>
                  <a:ext uri="{FF2B5EF4-FFF2-40B4-BE49-F238E27FC236}">
                    <a16:creationId xmlns:a16="http://schemas.microsoft.com/office/drawing/2014/main" id="{0BCCBB87-F201-4F7A-9CE0-87599964A1A7}"/>
                  </a:ext>
                </a:extLst>
              </p:cNvPr>
              <p:cNvSpPr/>
              <p:nvPr/>
            </p:nvSpPr>
            <p:spPr>
              <a:xfrm>
                <a:off x="6401242" y="637401"/>
                <a:ext cx="784856" cy="251065"/>
              </a:xfrm>
              <a:prstGeom prst="round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销售发票</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pic>
        <p:nvPicPr>
          <p:cNvPr id="19" name="图片 18">
            <a:extLst>
              <a:ext uri="{FF2B5EF4-FFF2-40B4-BE49-F238E27FC236}">
                <a16:creationId xmlns:a16="http://schemas.microsoft.com/office/drawing/2014/main" id="{EA162549-249B-4BE8-AB90-C5B50E581FEC}"/>
              </a:ext>
            </a:extLst>
          </p:cNvPr>
          <p:cNvPicPr>
            <a:picLocks/>
          </p:cNvPicPr>
          <p:nvPr/>
        </p:nvPicPr>
        <p:blipFill>
          <a:blip r:embed="rId3"/>
          <a:stretch>
            <a:fillRect/>
          </a:stretch>
        </p:blipFill>
        <p:spPr>
          <a:xfrm>
            <a:off x="1798846" y="1740971"/>
            <a:ext cx="8472417" cy="4632979"/>
          </a:xfrm>
          <a:prstGeom prst="rect">
            <a:avLst/>
          </a:prstGeom>
        </p:spPr>
      </p:pic>
      <p:pic>
        <p:nvPicPr>
          <p:cNvPr id="20" name="图片 19">
            <a:extLst>
              <a:ext uri="{FF2B5EF4-FFF2-40B4-BE49-F238E27FC236}">
                <a16:creationId xmlns:a16="http://schemas.microsoft.com/office/drawing/2014/main" id="{1B6060BE-BAAF-4B86-8F68-0A178709A989}"/>
              </a:ext>
            </a:extLst>
          </p:cNvPr>
          <p:cNvPicPr>
            <a:picLocks/>
          </p:cNvPicPr>
          <p:nvPr/>
        </p:nvPicPr>
        <p:blipFill>
          <a:blip r:embed="rId4"/>
          <a:stretch>
            <a:fillRect/>
          </a:stretch>
        </p:blipFill>
        <p:spPr>
          <a:xfrm>
            <a:off x="1798845" y="1727114"/>
            <a:ext cx="8472416" cy="4646835"/>
          </a:xfrm>
          <a:prstGeom prst="rect">
            <a:avLst/>
          </a:prstGeom>
        </p:spPr>
      </p:pic>
      <p:pic>
        <p:nvPicPr>
          <p:cNvPr id="21" name="图片 20">
            <a:extLst>
              <a:ext uri="{FF2B5EF4-FFF2-40B4-BE49-F238E27FC236}">
                <a16:creationId xmlns:a16="http://schemas.microsoft.com/office/drawing/2014/main" id="{B533CF26-EC7A-487D-81E9-ED7CE1BD4826}"/>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798845" y="1721881"/>
            <a:ext cx="8488157" cy="4651780"/>
          </a:xfrm>
          <a:prstGeom prst="rect">
            <a:avLst/>
          </a:prstGeom>
        </p:spPr>
      </p:pic>
      <p:pic>
        <p:nvPicPr>
          <p:cNvPr id="22" name="图片 21">
            <a:extLst>
              <a:ext uri="{FF2B5EF4-FFF2-40B4-BE49-F238E27FC236}">
                <a16:creationId xmlns:a16="http://schemas.microsoft.com/office/drawing/2014/main" id="{198D01E9-4909-49DB-A914-3353C5109B74}"/>
              </a:ext>
            </a:extLst>
          </p:cNvPr>
          <p:cNvPicPr>
            <a:picLocks/>
          </p:cNvPicPr>
          <p:nvPr/>
        </p:nvPicPr>
        <p:blipFill>
          <a:blip r:embed="rId6" cstate="print">
            <a:extLst>
              <a:ext uri="{28A0092B-C50C-407E-A947-70E740481C1C}">
                <a14:useLocalDpi xmlns:a14="http://schemas.microsoft.com/office/drawing/2010/main" val="0"/>
              </a:ext>
            </a:extLst>
          </a:blip>
          <a:srcRect/>
          <a:stretch/>
        </p:blipFill>
        <p:spPr>
          <a:xfrm>
            <a:off x="1791920" y="1696095"/>
            <a:ext cx="8495082" cy="4677566"/>
          </a:xfrm>
          <a:prstGeom prst="rect">
            <a:avLst/>
          </a:prstGeom>
        </p:spPr>
      </p:pic>
      <p:pic>
        <p:nvPicPr>
          <p:cNvPr id="23" name="图片 22">
            <a:extLst>
              <a:ext uri="{FF2B5EF4-FFF2-40B4-BE49-F238E27FC236}">
                <a16:creationId xmlns:a16="http://schemas.microsoft.com/office/drawing/2014/main" id="{D30DE7E3-E08D-4C90-A918-345EECFCF964}"/>
              </a:ext>
            </a:extLst>
          </p:cNvPr>
          <p:cNvPicPr>
            <a:picLocks/>
          </p:cNvPicPr>
          <p:nvPr/>
        </p:nvPicPr>
        <p:blipFill>
          <a:blip r:embed="rId7" cstate="print">
            <a:extLst>
              <a:ext uri="{28A0092B-C50C-407E-A947-70E740481C1C}">
                <a14:useLocalDpi xmlns:a14="http://schemas.microsoft.com/office/drawing/2010/main" val="0"/>
              </a:ext>
            </a:extLst>
          </a:blip>
          <a:srcRect/>
          <a:stretch/>
        </p:blipFill>
        <p:spPr>
          <a:xfrm>
            <a:off x="1798842" y="1708024"/>
            <a:ext cx="8472415" cy="4677566"/>
          </a:xfrm>
          <a:prstGeom prst="rect">
            <a:avLst/>
          </a:prstGeom>
        </p:spPr>
      </p:pic>
      <p:pic>
        <p:nvPicPr>
          <p:cNvPr id="24" name="图片 23">
            <a:extLst>
              <a:ext uri="{FF2B5EF4-FFF2-40B4-BE49-F238E27FC236}">
                <a16:creationId xmlns:a16="http://schemas.microsoft.com/office/drawing/2014/main" id="{8FAEFCEC-9960-47BE-A40C-5C6A413454CA}"/>
              </a:ext>
            </a:extLst>
          </p:cNvPr>
          <p:cNvPicPr>
            <a:picLocks/>
          </p:cNvPicPr>
          <p:nvPr/>
        </p:nvPicPr>
        <p:blipFill>
          <a:blip r:embed="rId8" cstate="print">
            <a:extLst>
              <a:ext uri="{28A0092B-C50C-407E-A947-70E740481C1C}">
                <a14:useLocalDpi xmlns:a14="http://schemas.microsoft.com/office/drawing/2010/main" val="0"/>
              </a:ext>
            </a:extLst>
          </a:blip>
          <a:srcRect/>
          <a:stretch/>
        </p:blipFill>
        <p:spPr>
          <a:xfrm>
            <a:off x="1798835" y="1708024"/>
            <a:ext cx="8472414" cy="4651780"/>
          </a:xfrm>
          <a:prstGeom prst="rect">
            <a:avLst/>
          </a:prstGeom>
        </p:spPr>
      </p:pic>
      <p:pic>
        <p:nvPicPr>
          <p:cNvPr id="25" name="图片 24">
            <a:extLst>
              <a:ext uri="{FF2B5EF4-FFF2-40B4-BE49-F238E27FC236}">
                <a16:creationId xmlns:a16="http://schemas.microsoft.com/office/drawing/2014/main" id="{4F27DB7D-93C5-4DE6-9638-844A60AD8866}"/>
              </a:ext>
            </a:extLst>
          </p:cNvPr>
          <p:cNvPicPr>
            <a:picLocks/>
          </p:cNvPicPr>
          <p:nvPr/>
        </p:nvPicPr>
        <p:blipFill>
          <a:blip r:embed="rId9" cstate="print">
            <a:extLst>
              <a:ext uri="{28A0092B-C50C-407E-A947-70E740481C1C}">
                <a14:useLocalDpi xmlns:a14="http://schemas.microsoft.com/office/drawing/2010/main" val="0"/>
              </a:ext>
            </a:extLst>
          </a:blip>
          <a:srcRect/>
          <a:stretch/>
        </p:blipFill>
        <p:spPr>
          <a:xfrm>
            <a:off x="1798826" y="1701599"/>
            <a:ext cx="8411973" cy="4651779"/>
          </a:xfrm>
          <a:prstGeom prst="rect">
            <a:avLst/>
          </a:prstGeom>
        </p:spPr>
      </p:pic>
    </p:spTree>
    <p:extLst>
      <p:ext uri="{BB962C8B-B14F-4D97-AF65-F5344CB8AC3E}">
        <p14:creationId xmlns:p14="http://schemas.microsoft.com/office/powerpoint/2010/main" val="124243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采购管理</a:t>
            </a:r>
          </a:p>
        </p:txBody>
      </p:sp>
      <p:grpSp>
        <p:nvGrpSpPr>
          <p:cNvPr id="26" name="组合 25">
            <a:extLst>
              <a:ext uri="{FF2B5EF4-FFF2-40B4-BE49-F238E27FC236}">
                <a16:creationId xmlns:a16="http://schemas.microsoft.com/office/drawing/2014/main" id="{B94A702C-4973-48FE-8BF9-AAF84B860DEB}"/>
              </a:ext>
            </a:extLst>
          </p:cNvPr>
          <p:cNvGrpSpPr/>
          <p:nvPr/>
        </p:nvGrpSpPr>
        <p:grpSpPr>
          <a:xfrm>
            <a:off x="762000" y="1066800"/>
            <a:ext cx="10800000" cy="5400000"/>
            <a:chOff x="89731" y="555526"/>
            <a:chExt cx="9175576" cy="4412060"/>
          </a:xfrm>
        </p:grpSpPr>
        <p:sp>
          <p:nvSpPr>
            <p:cNvPr id="27" name="Rounded Rectangle 5">
              <a:extLst>
                <a:ext uri="{FF2B5EF4-FFF2-40B4-BE49-F238E27FC236}">
                  <a16:creationId xmlns:a16="http://schemas.microsoft.com/office/drawing/2014/main" id="{749E1A6A-F9AC-4A8F-B4BA-8988CC1B4EFE}"/>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
              <a:extLst>
                <a:ext uri="{FF2B5EF4-FFF2-40B4-BE49-F238E27FC236}">
                  <a16:creationId xmlns:a16="http://schemas.microsoft.com/office/drawing/2014/main" id="{FE12CC0E-E3D5-47C2-89A3-712DF60F1EC6}"/>
                </a:ext>
              </a:extLst>
            </p:cNvPr>
            <p:cNvSpPr>
              <a:spLocks noChangeArrowheads="1"/>
            </p:cNvSpPr>
            <p:nvPr/>
          </p:nvSpPr>
          <p:spPr bwMode="auto">
            <a:xfrm>
              <a:off x="121307" y="9875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9" name="图片 28">
              <a:extLst>
                <a:ext uri="{FF2B5EF4-FFF2-40B4-BE49-F238E27FC236}">
                  <a16:creationId xmlns:a16="http://schemas.microsoft.com/office/drawing/2014/main" id="{959B85C0-0A40-4FDD-B0D2-0AB773C1B7BD}"/>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972000" y="1109001"/>
              <a:ext cx="7200000" cy="3780000"/>
            </a:xfrm>
            <a:prstGeom prst="rect">
              <a:avLst/>
            </a:prstGeom>
          </p:spPr>
        </p:pic>
        <p:grpSp>
          <p:nvGrpSpPr>
            <p:cNvPr id="30" name="组合 29">
              <a:extLst>
                <a:ext uri="{FF2B5EF4-FFF2-40B4-BE49-F238E27FC236}">
                  <a16:creationId xmlns:a16="http://schemas.microsoft.com/office/drawing/2014/main" id="{0183C886-2FF1-4AC5-A27B-6F3920E53B9F}"/>
                </a:ext>
              </a:extLst>
            </p:cNvPr>
            <p:cNvGrpSpPr/>
            <p:nvPr/>
          </p:nvGrpSpPr>
          <p:grpSpPr>
            <a:xfrm>
              <a:off x="89731" y="555526"/>
              <a:ext cx="8960568" cy="515577"/>
              <a:chOff x="89731" y="555526"/>
              <a:chExt cx="8960568" cy="515577"/>
            </a:xfrm>
          </p:grpSpPr>
          <p:sp>
            <p:nvSpPr>
              <p:cNvPr id="31" name="Rounded Rectangle 5">
                <a:extLst>
                  <a:ext uri="{FF2B5EF4-FFF2-40B4-BE49-F238E27FC236}">
                    <a16:creationId xmlns:a16="http://schemas.microsoft.com/office/drawing/2014/main" id="{6BA734B9-6B84-4A15-AC36-5416E3D254D2}"/>
                  </a:ext>
                </a:extLst>
              </p:cNvPr>
              <p:cNvSpPr/>
              <p:nvPr/>
            </p:nvSpPr>
            <p:spPr>
              <a:xfrm>
                <a:off x="9370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6">
                <a:extLst>
                  <a:ext uri="{FF2B5EF4-FFF2-40B4-BE49-F238E27FC236}">
                    <a16:creationId xmlns:a16="http://schemas.microsoft.com/office/drawing/2014/main" id="{C4E3D9A7-AD28-43B6-8A99-35EA34E05A49}"/>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7">
                <a:extLst>
                  <a:ext uri="{FF2B5EF4-FFF2-40B4-BE49-F238E27FC236}">
                    <a16:creationId xmlns:a16="http://schemas.microsoft.com/office/drawing/2014/main" id="{7F6C6326-590B-44E1-9944-3E5B97406CC1}"/>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Rounded Rectangle 8">
                <a:extLst>
                  <a:ext uri="{FF2B5EF4-FFF2-40B4-BE49-F238E27FC236}">
                    <a16:creationId xmlns:a16="http://schemas.microsoft.com/office/drawing/2014/main" id="{BCEA31F7-948B-481F-A801-8EE15F37902A}"/>
                  </a:ext>
                </a:extLst>
              </p:cNvPr>
              <p:cNvSpPr/>
              <p:nvPr/>
            </p:nvSpPr>
            <p:spPr>
              <a:xfrm>
                <a:off x="181217" y="637401"/>
                <a:ext cx="784856"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采购计划</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Rounded Rectangle 8">
                <a:extLst>
                  <a:ext uri="{FF2B5EF4-FFF2-40B4-BE49-F238E27FC236}">
                    <a16:creationId xmlns:a16="http://schemas.microsoft.com/office/drawing/2014/main" id="{42F23D69-4252-45A4-9B74-5B03C94DCC0E}"/>
                  </a:ext>
                </a:extLst>
              </p:cNvPr>
              <p:cNvSpPr/>
              <p:nvPr/>
            </p:nvSpPr>
            <p:spPr>
              <a:xfrm>
                <a:off x="1069792" y="637401"/>
                <a:ext cx="784856"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采购申请</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Rounded Rectangle 8">
                <a:extLst>
                  <a:ext uri="{FF2B5EF4-FFF2-40B4-BE49-F238E27FC236}">
                    <a16:creationId xmlns:a16="http://schemas.microsoft.com/office/drawing/2014/main" id="{6B70C4AA-9AC6-4049-86EE-60BB6A23FBF1}"/>
                  </a:ext>
                </a:extLst>
              </p:cNvPr>
              <p:cNvSpPr/>
              <p:nvPr/>
            </p:nvSpPr>
            <p:spPr>
              <a:xfrm>
                <a:off x="1958367" y="637401"/>
                <a:ext cx="784856" cy="251065"/>
              </a:xfrm>
              <a:prstGeom prst="round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采购订单</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Rounded Rectangle 8">
                <a:extLst>
                  <a:ext uri="{FF2B5EF4-FFF2-40B4-BE49-F238E27FC236}">
                    <a16:creationId xmlns:a16="http://schemas.microsoft.com/office/drawing/2014/main" id="{EB112D08-0FB1-4438-B864-06D4804B69F3}"/>
                  </a:ext>
                </a:extLst>
              </p:cNvPr>
              <p:cNvSpPr/>
              <p:nvPr/>
            </p:nvSpPr>
            <p:spPr>
              <a:xfrm>
                <a:off x="2846942" y="637401"/>
                <a:ext cx="784856" cy="251065"/>
              </a:xfrm>
              <a:prstGeom prst="round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询价比价</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Rounded Rectangle 8">
                <a:extLst>
                  <a:ext uri="{FF2B5EF4-FFF2-40B4-BE49-F238E27FC236}">
                    <a16:creationId xmlns:a16="http://schemas.microsoft.com/office/drawing/2014/main" id="{2FFF4AA2-CB56-4BCD-8A21-A3FA2DC3D390}"/>
                  </a:ext>
                </a:extLst>
              </p:cNvPr>
              <p:cNvSpPr/>
              <p:nvPr/>
            </p:nvSpPr>
            <p:spPr>
              <a:xfrm>
                <a:off x="3735517" y="637401"/>
                <a:ext cx="784856" cy="251065"/>
              </a:xfrm>
              <a:prstGeom prst="round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采购到货</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Rounded Rectangle 8">
                <a:extLst>
                  <a:ext uri="{FF2B5EF4-FFF2-40B4-BE49-F238E27FC236}">
                    <a16:creationId xmlns:a16="http://schemas.microsoft.com/office/drawing/2014/main" id="{14D36BC5-679B-473C-A796-373733E89EA9}"/>
                  </a:ext>
                </a:extLst>
              </p:cNvPr>
              <p:cNvSpPr/>
              <p:nvPr/>
            </p:nvSpPr>
            <p:spPr>
              <a:xfrm>
                <a:off x="4624092" y="637401"/>
                <a:ext cx="784856" cy="251065"/>
              </a:xfrm>
              <a:prstGeom prst="round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到货验收</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Rounded Rectangle 8">
                <a:extLst>
                  <a:ext uri="{FF2B5EF4-FFF2-40B4-BE49-F238E27FC236}">
                    <a16:creationId xmlns:a16="http://schemas.microsoft.com/office/drawing/2014/main" id="{D218743B-689B-4079-BCA9-94CD19C05947}"/>
                  </a:ext>
                </a:extLst>
              </p:cNvPr>
              <p:cNvSpPr/>
              <p:nvPr/>
            </p:nvSpPr>
            <p:spPr>
              <a:xfrm>
                <a:off x="5512667" y="637401"/>
                <a:ext cx="784856" cy="251065"/>
              </a:xfrm>
              <a:prstGeom prst="round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采购退货</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Rounded Rectangle 8">
                <a:extLst>
                  <a:ext uri="{FF2B5EF4-FFF2-40B4-BE49-F238E27FC236}">
                    <a16:creationId xmlns:a16="http://schemas.microsoft.com/office/drawing/2014/main" id="{29072C72-9065-423C-B98F-1B5AD1FDEE77}"/>
                  </a:ext>
                </a:extLst>
              </p:cNvPr>
              <p:cNvSpPr/>
              <p:nvPr/>
            </p:nvSpPr>
            <p:spPr>
              <a:xfrm>
                <a:off x="6401242" y="637401"/>
                <a:ext cx="784856" cy="251065"/>
              </a:xfrm>
              <a:prstGeom prst="round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采购发票</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pic>
        <p:nvPicPr>
          <p:cNvPr id="42" name="图片 41">
            <a:extLst>
              <a:ext uri="{FF2B5EF4-FFF2-40B4-BE49-F238E27FC236}">
                <a16:creationId xmlns:a16="http://schemas.microsoft.com/office/drawing/2014/main" id="{5CA01617-F84F-4E18-87FE-EE8EFE72B3AC}"/>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800464" y="1778842"/>
            <a:ext cx="8474672" cy="4591775"/>
          </a:xfrm>
          <a:prstGeom prst="rect">
            <a:avLst/>
          </a:prstGeom>
        </p:spPr>
      </p:pic>
      <p:pic>
        <p:nvPicPr>
          <p:cNvPr id="43" name="图片 42">
            <a:extLst>
              <a:ext uri="{FF2B5EF4-FFF2-40B4-BE49-F238E27FC236}">
                <a16:creationId xmlns:a16="http://schemas.microsoft.com/office/drawing/2014/main" id="{7204E7CB-F8D4-42B6-92D0-F6E348023200}"/>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800464" y="1730772"/>
            <a:ext cx="8474672" cy="4666574"/>
          </a:xfrm>
          <a:prstGeom prst="rect">
            <a:avLst/>
          </a:prstGeom>
        </p:spPr>
      </p:pic>
      <p:pic>
        <p:nvPicPr>
          <p:cNvPr id="44" name="图片 43">
            <a:extLst>
              <a:ext uri="{FF2B5EF4-FFF2-40B4-BE49-F238E27FC236}">
                <a16:creationId xmlns:a16="http://schemas.microsoft.com/office/drawing/2014/main" id="{4BF06AC0-25AB-460E-AD47-A0AF2EBAC4BC}"/>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793486" y="1713818"/>
            <a:ext cx="8474671" cy="4683528"/>
          </a:xfrm>
          <a:prstGeom prst="rect">
            <a:avLst/>
          </a:prstGeom>
        </p:spPr>
      </p:pic>
      <p:pic>
        <p:nvPicPr>
          <p:cNvPr id="45" name="图片 44">
            <a:extLst>
              <a:ext uri="{FF2B5EF4-FFF2-40B4-BE49-F238E27FC236}">
                <a16:creationId xmlns:a16="http://schemas.microsoft.com/office/drawing/2014/main" id="{CF22290B-46D4-42AD-A50A-8CE49C95DF48}"/>
              </a:ext>
            </a:extLst>
          </p:cNvPr>
          <p:cNvPicPr>
            <a:picLocks/>
          </p:cNvPicPr>
          <p:nvPr/>
        </p:nvPicPr>
        <p:blipFill>
          <a:blip r:embed="rId6" cstate="print">
            <a:extLst>
              <a:ext uri="{28A0092B-C50C-407E-A947-70E740481C1C}">
                <a14:useLocalDpi xmlns:a14="http://schemas.microsoft.com/office/drawing/2010/main" val="0"/>
              </a:ext>
            </a:extLst>
          </a:blip>
          <a:srcRect/>
          <a:stretch/>
        </p:blipFill>
        <p:spPr>
          <a:xfrm>
            <a:off x="1786507" y="1697824"/>
            <a:ext cx="8481650" cy="4699522"/>
          </a:xfrm>
          <a:prstGeom prst="rect">
            <a:avLst/>
          </a:prstGeom>
        </p:spPr>
      </p:pic>
      <p:pic>
        <p:nvPicPr>
          <p:cNvPr id="46" name="图片 45">
            <a:extLst>
              <a:ext uri="{FF2B5EF4-FFF2-40B4-BE49-F238E27FC236}">
                <a16:creationId xmlns:a16="http://schemas.microsoft.com/office/drawing/2014/main" id="{4FA54033-FFA8-4913-B595-579F1E342454}"/>
              </a:ext>
            </a:extLst>
          </p:cNvPr>
          <p:cNvPicPr>
            <a:picLocks/>
          </p:cNvPicPr>
          <p:nvPr/>
        </p:nvPicPr>
        <p:blipFill>
          <a:blip r:embed="rId7" cstate="print">
            <a:extLst>
              <a:ext uri="{28A0092B-C50C-407E-A947-70E740481C1C}">
                <a14:useLocalDpi xmlns:a14="http://schemas.microsoft.com/office/drawing/2010/main" val="0"/>
              </a:ext>
            </a:extLst>
          </a:blip>
          <a:srcRect/>
          <a:stretch/>
        </p:blipFill>
        <p:spPr>
          <a:xfrm>
            <a:off x="1786506" y="1697823"/>
            <a:ext cx="8474671" cy="4683527"/>
          </a:xfrm>
          <a:prstGeom prst="rect">
            <a:avLst/>
          </a:prstGeom>
        </p:spPr>
      </p:pic>
      <p:pic>
        <p:nvPicPr>
          <p:cNvPr id="47" name="图片 46">
            <a:extLst>
              <a:ext uri="{FF2B5EF4-FFF2-40B4-BE49-F238E27FC236}">
                <a16:creationId xmlns:a16="http://schemas.microsoft.com/office/drawing/2014/main" id="{B84CCE8C-3021-4E4E-8C8F-C290ACEF6B40}"/>
              </a:ext>
            </a:extLst>
          </p:cNvPr>
          <p:cNvPicPr>
            <a:picLocks/>
          </p:cNvPicPr>
          <p:nvPr/>
        </p:nvPicPr>
        <p:blipFill>
          <a:blip r:embed="rId8" cstate="print">
            <a:extLst>
              <a:ext uri="{28A0092B-C50C-407E-A947-70E740481C1C}">
                <a14:useLocalDpi xmlns:a14="http://schemas.microsoft.com/office/drawing/2010/main" val="0"/>
              </a:ext>
            </a:extLst>
          </a:blip>
          <a:srcRect/>
          <a:stretch/>
        </p:blipFill>
        <p:spPr>
          <a:xfrm>
            <a:off x="1786504" y="1710361"/>
            <a:ext cx="8488631" cy="4713713"/>
          </a:xfrm>
          <a:prstGeom prst="rect">
            <a:avLst/>
          </a:prstGeom>
        </p:spPr>
      </p:pic>
    </p:spTree>
    <p:extLst>
      <p:ext uri="{BB962C8B-B14F-4D97-AF65-F5344CB8AC3E}">
        <p14:creationId xmlns:p14="http://schemas.microsoft.com/office/powerpoint/2010/main" val="76559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计划管理</a:t>
            </a:r>
          </a:p>
        </p:txBody>
      </p:sp>
      <p:grpSp>
        <p:nvGrpSpPr>
          <p:cNvPr id="25" name="组合 24">
            <a:extLst>
              <a:ext uri="{FF2B5EF4-FFF2-40B4-BE49-F238E27FC236}">
                <a16:creationId xmlns:a16="http://schemas.microsoft.com/office/drawing/2014/main" id="{5031535D-6F14-4D62-8F6B-D55606200DD5}"/>
              </a:ext>
            </a:extLst>
          </p:cNvPr>
          <p:cNvGrpSpPr/>
          <p:nvPr/>
        </p:nvGrpSpPr>
        <p:grpSpPr>
          <a:xfrm>
            <a:off x="768927" y="1077000"/>
            <a:ext cx="10800000" cy="5400000"/>
            <a:chOff x="89731" y="555526"/>
            <a:chExt cx="9175576" cy="4412060"/>
          </a:xfrm>
        </p:grpSpPr>
        <p:sp>
          <p:nvSpPr>
            <p:cNvPr id="48" name="Rounded Rectangle 5">
              <a:extLst>
                <a:ext uri="{FF2B5EF4-FFF2-40B4-BE49-F238E27FC236}">
                  <a16:creationId xmlns:a16="http://schemas.microsoft.com/office/drawing/2014/main" id="{C195DED1-B80C-48DC-9C1D-3338474C7D7F}"/>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图片 48">
              <a:extLst>
                <a:ext uri="{FF2B5EF4-FFF2-40B4-BE49-F238E27FC236}">
                  <a16:creationId xmlns:a16="http://schemas.microsoft.com/office/drawing/2014/main" id="{BFA2E701-DA3D-4FCC-BD15-DF700775CF16}"/>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972000" y="1131590"/>
              <a:ext cx="7200000" cy="3780000"/>
            </a:xfrm>
            <a:prstGeom prst="rect">
              <a:avLst/>
            </a:prstGeom>
          </p:spPr>
        </p:pic>
        <p:grpSp>
          <p:nvGrpSpPr>
            <p:cNvPr id="50" name="组合 49">
              <a:extLst>
                <a:ext uri="{FF2B5EF4-FFF2-40B4-BE49-F238E27FC236}">
                  <a16:creationId xmlns:a16="http://schemas.microsoft.com/office/drawing/2014/main" id="{B85538AE-4600-43A5-8DF6-6034EFDF0474}"/>
                </a:ext>
              </a:extLst>
            </p:cNvPr>
            <p:cNvGrpSpPr/>
            <p:nvPr/>
          </p:nvGrpSpPr>
          <p:grpSpPr>
            <a:xfrm>
              <a:off x="89731" y="555526"/>
              <a:ext cx="9175576" cy="515577"/>
              <a:chOff x="89731" y="555526"/>
              <a:chExt cx="9175576" cy="515577"/>
            </a:xfrm>
          </p:grpSpPr>
          <p:sp>
            <p:nvSpPr>
              <p:cNvPr id="51" name="Rectangle 2">
                <a:extLst>
                  <a:ext uri="{FF2B5EF4-FFF2-40B4-BE49-F238E27FC236}">
                    <a16:creationId xmlns:a16="http://schemas.microsoft.com/office/drawing/2014/main" id="{EC42105E-F240-42A4-BD63-C31D9E001DED}"/>
                  </a:ext>
                </a:extLst>
              </p:cNvPr>
              <p:cNvSpPr>
                <a:spLocks noChangeArrowheads="1"/>
              </p:cNvSpPr>
              <p:nvPr/>
            </p:nvSpPr>
            <p:spPr bwMode="auto">
              <a:xfrm>
                <a:off x="121307" y="9875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2" name="Rounded Rectangle 5">
                <a:extLst>
                  <a:ext uri="{FF2B5EF4-FFF2-40B4-BE49-F238E27FC236}">
                    <a16:creationId xmlns:a16="http://schemas.microsoft.com/office/drawing/2014/main" id="{4CB87D4A-07F1-4DB3-B760-412BDF73D680}"/>
                  </a:ext>
                </a:extLst>
              </p:cNvPr>
              <p:cNvSpPr/>
              <p:nvPr/>
            </p:nvSpPr>
            <p:spPr>
              <a:xfrm>
                <a:off x="9370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Straight Connector 6">
                <a:extLst>
                  <a:ext uri="{FF2B5EF4-FFF2-40B4-BE49-F238E27FC236}">
                    <a16:creationId xmlns:a16="http://schemas.microsoft.com/office/drawing/2014/main" id="{5F432D93-B4E0-48BC-BC00-F2E6FBCB0B54}"/>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7">
                <a:extLst>
                  <a:ext uri="{FF2B5EF4-FFF2-40B4-BE49-F238E27FC236}">
                    <a16:creationId xmlns:a16="http://schemas.microsoft.com/office/drawing/2014/main" id="{A71B0150-18D1-41E6-B998-9DC4C85199AA}"/>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Rounded Rectangle 8">
                <a:extLst>
                  <a:ext uri="{FF2B5EF4-FFF2-40B4-BE49-F238E27FC236}">
                    <a16:creationId xmlns:a16="http://schemas.microsoft.com/office/drawing/2014/main" id="{F1FD55E7-B061-4757-AE8E-E8CF71707892}"/>
                  </a:ext>
                </a:extLst>
              </p:cNvPr>
              <p:cNvSpPr/>
              <p:nvPr/>
            </p:nvSpPr>
            <p:spPr>
              <a:xfrm>
                <a:off x="181217" y="637401"/>
                <a:ext cx="784856"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生产计划</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6" name="Rounded Rectangle 8">
                <a:extLst>
                  <a:ext uri="{FF2B5EF4-FFF2-40B4-BE49-F238E27FC236}">
                    <a16:creationId xmlns:a16="http://schemas.microsoft.com/office/drawing/2014/main" id="{CE5D296E-96BD-4EAF-8BBF-A8640ECB0790}"/>
                  </a:ext>
                </a:extLst>
              </p:cNvPr>
              <p:cNvSpPr/>
              <p:nvPr/>
            </p:nvSpPr>
            <p:spPr>
              <a:xfrm>
                <a:off x="1110908" y="637401"/>
                <a:ext cx="1029457"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粗能力分析</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8" name="Rounded Rectangle 8">
                <a:extLst>
                  <a:ext uri="{FF2B5EF4-FFF2-40B4-BE49-F238E27FC236}">
                    <a16:creationId xmlns:a16="http://schemas.microsoft.com/office/drawing/2014/main" id="{07FC0789-8EA6-463E-96CC-52F8CDBC2EF8}"/>
                  </a:ext>
                </a:extLst>
              </p:cNvPr>
              <p:cNvSpPr/>
              <p:nvPr/>
            </p:nvSpPr>
            <p:spPr>
              <a:xfrm>
                <a:off x="2285200" y="637401"/>
                <a:ext cx="1029457" cy="251065"/>
              </a:xfrm>
              <a:prstGeom prst="round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物料需求计划</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9" name="Rounded Rectangle 8">
                <a:extLst>
                  <a:ext uri="{FF2B5EF4-FFF2-40B4-BE49-F238E27FC236}">
                    <a16:creationId xmlns:a16="http://schemas.microsoft.com/office/drawing/2014/main" id="{B4EF2141-159A-4B7C-9099-BED0B5D8C3E5}"/>
                  </a:ext>
                </a:extLst>
              </p:cNvPr>
              <p:cNvSpPr/>
              <p:nvPr/>
            </p:nvSpPr>
            <p:spPr>
              <a:xfrm>
                <a:off x="3459492" y="637401"/>
                <a:ext cx="784856" cy="251065"/>
              </a:xfrm>
              <a:prstGeom prst="round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生产任务</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0" name="Rounded Rectangle 8">
                <a:extLst>
                  <a:ext uri="{FF2B5EF4-FFF2-40B4-BE49-F238E27FC236}">
                    <a16:creationId xmlns:a16="http://schemas.microsoft.com/office/drawing/2014/main" id="{E3E5F12F-2A7F-4563-9434-73C8DD232B4A}"/>
                  </a:ext>
                </a:extLst>
              </p:cNvPr>
              <p:cNvSpPr/>
              <p:nvPr/>
            </p:nvSpPr>
            <p:spPr>
              <a:xfrm>
                <a:off x="4389183" y="637401"/>
                <a:ext cx="937533" cy="251065"/>
              </a:xfrm>
              <a:prstGeom prst="round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车间管控台</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1" name="Rounded Rectangle 8">
                <a:extLst>
                  <a:ext uri="{FF2B5EF4-FFF2-40B4-BE49-F238E27FC236}">
                    <a16:creationId xmlns:a16="http://schemas.microsoft.com/office/drawing/2014/main" id="{3716F149-810B-477B-982E-F989EF214D9B}"/>
                  </a:ext>
                </a:extLst>
              </p:cNvPr>
              <p:cNvSpPr/>
              <p:nvPr/>
            </p:nvSpPr>
            <p:spPr>
              <a:xfrm>
                <a:off x="5471551" y="637401"/>
                <a:ext cx="784856" cy="251065"/>
              </a:xfrm>
              <a:prstGeom prst="round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完工上报</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2" name="Rounded Rectangle 8">
                <a:extLst>
                  <a:ext uri="{FF2B5EF4-FFF2-40B4-BE49-F238E27FC236}">
                    <a16:creationId xmlns:a16="http://schemas.microsoft.com/office/drawing/2014/main" id="{752F8B1B-2BC2-4CE5-8A31-C76BC418CA46}"/>
                  </a:ext>
                </a:extLst>
              </p:cNvPr>
              <p:cNvSpPr/>
              <p:nvPr/>
            </p:nvSpPr>
            <p:spPr>
              <a:xfrm>
                <a:off x="6401242" y="637401"/>
                <a:ext cx="784856" cy="251065"/>
              </a:xfrm>
              <a:prstGeom prst="round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临时任务</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pic>
        <p:nvPicPr>
          <p:cNvPr id="63" name="图片 62">
            <a:extLst>
              <a:ext uri="{FF2B5EF4-FFF2-40B4-BE49-F238E27FC236}">
                <a16:creationId xmlns:a16="http://schemas.microsoft.com/office/drawing/2014/main" id="{29B09CCB-AD0A-4EDE-8966-B3D616C82D16}"/>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828123" y="1802837"/>
            <a:ext cx="8453940" cy="4605628"/>
          </a:xfrm>
          <a:prstGeom prst="rect">
            <a:avLst/>
          </a:prstGeom>
        </p:spPr>
      </p:pic>
      <p:pic>
        <p:nvPicPr>
          <p:cNvPr id="64" name="图片 63">
            <a:extLst>
              <a:ext uri="{FF2B5EF4-FFF2-40B4-BE49-F238E27FC236}">
                <a16:creationId xmlns:a16="http://schemas.microsoft.com/office/drawing/2014/main" id="{3EF556BE-1903-4522-9D1C-4DA2A88AC37A}"/>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823450" y="1796375"/>
            <a:ext cx="8453940" cy="4605628"/>
          </a:xfrm>
          <a:prstGeom prst="rect">
            <a:avLst/>
          </a:prstGeom>
        </p:spPr>
      </p:pic>
      <p:pic>
        <p:nvPicPr>
          <p:cNvPr id="65" name="图片 64">
            <a:extLst>
              <a:ext uri="{FF2B5EF4-FFF2-40B4-BE49-F238E27FC236}">
                <a16:creationId xmlns:a16="http://schemas.microsoft.com/office/drawing/2014/main" id="{1B2AAC16-2036-4B91-A57D-8C3933B039FB}"/>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807390" y="1813413"/>
            <a:ext cx="8469999" cy="4595052"/>
          </a:xfrm>
          <a:prstGeom prst="rect">
            <a:avLst/>
          </a:prstGeom>
        </p:spPr>
      </p:pic>
      <p:grpSp>
        <p:nvGrpSpPr>
          <p:cNvPr id="66" name="组合 65">
            <a:extLst>
              <a:ext uri="{FF2B5EF4-FFF2-40B4-BE49-F238E27FC236}">
                <a16:creationId xmlns:a16="http://schemas.microsoft.com/office/drawing/2014/main" id="{F4E8C97E-39AA-4E28-8C76-33C7B2A66426}"/>
              </a:ext>
            </a:extLst>
          </p:cNvPr>
          <p:cNvGrpSpPr/>
          <p:nvPr/>
        </p:nvGrpSpPr>
        <p:grpSpPr>
          <a:xfrm>
            <a:off x="1800414" y="1775818"/>
            <a:ext cx="8502381" cy="4632647"/>
            <a:chOff x="972000" y="1098023"/>
            <a:chExt cx="7204337" cy="3859025"/>
          </a:xfrm>
        </p:grpSpPr>
        <p:pic>
          <p:nvPicPr>
            <p:cNvPr id="67" name="图片 66">
              <a:extLst>
                <a:ext uri="{FF2B5EF4-FFF2-40B4-BE49-F238E27FC236}">
                  <a16:creationId xmlns:a16="http://schemas.microsoft.com/office/drawing/2014/main" id="{92EA9271-E79C-48CC-8E07-39B2F20510BD}"/>
                </a:ext>
              </a:extLst>
            </p:cNvPr>
            <p:cNvPicPr>
              <a:picLocks/>
            </p:cNvPicPr>
            <p:nvPr/>
          </p:nvPicPr>
          <p:blipFill>
            <a:blip r:embed="rId6" cstate="print">
              <a:extLst>
                <a:ext uri="{28A0092B-C50C-407E-A947-70E740481C1C}">
                  <a14:useLocalDpi xmlns:a14="http://schemas.microsoft.com/office/drawing/2010/main" val="0"/>
                </a:ext>
              </a:extLst>
            </a:blip>
            <a:srcRect/>
            <a:stretch/>
          </p:blipFill>
          <p:spPr>
            <a:xfrm>
              <a:off x="972000" y="1098023"/>
              <a:ext cx="7200000" cy="2820465"/>
            </a:xfrm>
            <a:prstGeom prst="rect">
              <a:avLst/>
            </a:prstGeom>
          </p:spPr>
        </p:pic>
        <p:pic>
          <p:nvPicPr>
            <p:cNvPr id="68" name="图片 67">
              <a:extLst>
                <a:ext uri="{FF2B5EF4-FFF2-40B4-BE49-F238E27FC236}">
                  <a16:creationId xmlns:a16="http://schemas.microsoft.com/office/drawing/2014/main" id="{E3DB1279-B448-4189-B847-B5DC73835004}"/>
                </a:ext>
              </a:extLst>
            </p:cNvPr>
            <p:cNvPicPr>
              <a:picLocks noChangeAspect="1"/>
            </p:cNvPicPr>
            <p:nvPr/>
          </p:nvPicPr>
          <p:blipFill>
            <a:blip r:embed="rId7"/>
            <a:stretch>
              <a:fillRect/>
            </a:stretch>
          </p:blipFill>
          <p:spPr>
            <a:xfrm>
              <a:off x="976337" y="2683568"/>
              <a:ext cx="7200000" cy="2273480"/>
            </a:xfrm>
            <a:prstGeom prst="rect">
              <a:avLst/>
            </a:prstGeom>
          </p:spPr>
        </p:pic>
      </p:grpSp>
      <p:pic>
        <p:nvPicPr>
          <p:cNvPr id="69" name="图片 68">
            <a:extLst>
              <a:ext uri="{FF2B5EF4-FFF2-40B4-BE49-F238E27FC236}">
                <a16:creationId xmlns:a16="http://schemas.microsoft.com/office/drawing/2014/main" id="{11C0DA00-5C19-44EE-B1F7-99473E1C5A72}"/>
              </a:ext>
            </a:extLst>
          </p:cNvPr>
          <p:cNvPicPr>
            <a:picLocks/>
          </p:cNvPicPr>
          <p:nvPr/>
        </p:nvPicPr>
        <p:blipFill>
          <a:blip r:embed="rId8" cstate="print">
            <a:extLst>
              <a:ext uri="{28A0092B-C50C-407E-A947-70E740481C1C}">
                <a14:useLocalDpi xmlns:a14="http://schemas.microsoft.com/office/drawing/2010/main" val="0"/>
              </a:ext>
            </a:extLst>
          </a:blip>
          <a:srcRect/>
          <a:stretch/>
        </p:blipFill>
        <p:spPr>
          <a:xfrm>
            <a:off x="1812508" y="1776915"/>
            <a:ext cx="8453939" cy="4625088"/>
          </a:xfrm>
          <a:prstGeom prst="rect">
            <a:avLst/>
          </a:prstGeom>
        </p:spPr>
      </p:pic>
      <p:pic>
        <p:nvPicPr>
          <p:cNvPr id="70" name="图片 69">
            <a:extLst>
              <a:ext uri="{FF2B5EF4-FFF2-40B4-BE49-F238E27FC236}">
                <a16:creationId xmlns:a16="http://schemas.microsoft.com/office/drawing/2014/main" id="{75FDFED0-E727-4508-A026-93A2E7E566A9}"/>
              </a:ext>
            </a:extLst>
          </p:cNvPr>
          <p:cNvPicPr>
            <a:picLocks/>
          </p:cNvPicPr>
          <p:nvPr/>
        </p:nvPicPr>
        <p:blipFill>
          <a:blip r:embed="rId9" cstate="print">
            <a:extLst>
              <a:ext uri="{28A0092B-C50C-407E-A947-70E740481C1C}">
                <a14:useLocalDpi xmlns:a14="http://schemas.microsoft.com/office/drawing/2010/main" val="0"/>
              </a:ext>
            </a:extLst>
          </a:blip>
          <a:srcRect/>
          <a:stretch/>
        </p:blipFill>
        <p:spPr>
          <a:xfrm>
            <a:off x="1836415" y="1776283"/>
            <a:ext cx="8430031" cy="4595052"/>
          </a:xfrm>
          <a:prstGeom prst="rect">
            <a:avLst/>
          </a:prstGeom>
        </p:spPr>
      </p:pic>
    </p:spTree>
    <p:extLst>
      <p:ext uri="{BB962C8B-B14F-4D97-AF65-F5344CB8AC3E}">
        <p14:creationId xmlns:p14="http://schemas.microsoft.com/office/powerpoint/2010/main" val="12568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库存管理</a:t>
            </a:r>
          </a:p>
        </p:txBody>
      </p:sp>
      <p:grpSp>
        <p:nvGrpSpPr>
          <p:cNvPr id="26" name="组合 25">
            <a:extLst>
              <a:ext uri="{FF2B5EF4-FFF2-40B4-BE49-F238E27FC236}">
                <a16:creationId xmlns:a16="http://schemas.microsoft.com/office/drawing/2014/main" id="{A3B6505A-5D23-4F3C-9F08-88DE3CCBBC4D}"/>
              </a:ext>
            </a:extLst>
          </p:cNvPr>
          <p:cNvGrpSpPr/>
          <p:nvPr/>
        </p:nvGrpSpPr>
        <p:grpSpPr>
          <a:xfrm>
            <a:off x="762000" y="1077000"/>
            <a:ext cx="10800000" cy="5400000"/>
            <a:chOff x="89731" y="555526"/>
            <a:chExt cx="9175576" cy="4412060"/>
          </a:xfrm>
        </p:grpSpPr>
        <p:sp>
          <p:nvSpPr>
            <p:cNvPr id="27" name="Rounded Rectangle 5">
              <a:extLst>
                <a:ext uri="{FF2B5EF4-FFF2-40B4-BE49-F238E27FC236}">
                  <a16:creationId xmlns:a16="http://schemas.microsoft.com/office/drawing/2014/main" id="{FF929F6C-8FA5-4A25-9C2E-D1DE24E0D1C3}"/>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图片 27">
              <a:extLst>
                <a:ext uri="{FF2B5EF4-FFF2-40B4-BE49-F238E27FC236}">
                  <a16:creationId xmlns:a16="http://schemas.microsoft.com/office/drawing/2014/main" id="{5717B56F-A68E-42A0-A6C8-0C283E32B02F}"/>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972000" y="1214934"/>
              <a:ext cx="7200000" cy="3613312"/>
            </a:xfrm>
            <a:prstGeom prst="rect">
              <a:avLst/>
            </a:prstGeom>
          </p:spPr>
        </p:pic>
        <p:grpSp>
          <p:nvGrpSpPr>
            <p:cNvPr id="29" name="组合 28">
              <a:extLst>
                <a:ext uri="{FF2B5EF4-FFF2-40B4-BE49-F238E27FC236}">
                  <a16:creationId xmlns:a16="http://schemas.microsoft.com/office/drawing/2014/main" id="{9F26DE73-4D86-4D88-9E0C-75826BA11060}"/>
                </a:ext>
              </a:extLst>
            </p:cNvPr>
            <p:cNvGrpSpPr/>
            <p:nvPr/>
          </p:nvGrpSpPr>
          <p:grpSpPr>
            <a:xfrm>
              <a:off x="89731" y="555526"/>
              <a:ext cx="9175576" cy="515577"/>
              <a:chOff x="89731" y="555526"/>
              <a:chExt cx="9175576" cy="515577"/>
            </a:xfrm>
          </p:grpSpPr>
          <p:sp>
            <p:nvSpPr>
              <p:cNvPr id="30" name="Rectangle 2">
                <a:extLst>
                  <a:ext uri="{FF2B5EF4-FFF2-40B4-BE49-F238E27FC236}">
                    <a16:creationId xmlns:a16="http://schemas.microsoft.com/office/drawing/2014/main" id="{696748FA-E1CC-468B-83E7-796207D6F81D}"/>
                  </a:ext>
                </a:extLst>
              </p:cNvPr>
              <p:cNvSpPr>
                <a:spLocks noChangeArrowheads="1"/>
              </p:cNvSpPr>
              <p:nvPr/>
            </p:nvSpPr>
            <p:spPr bwMode="auto">
              <a:xfrm>
                <a:off x="121307" y="9875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1" name="Rounded Rectangle 5">
                <a:extLst>
                  <a:ext uri="{FF2B5EF4-FFF2-40B4-BE49-F238E27FC236}">
                    <a16:creationId xmlns:a16="http://schemas.microsoft.com/office/drawing/2014/main" id="{F8747481-1D2C-487A-97BE-B07A427A16C3}"/>
                  </a:ext>
                </a:extLst>
              </p:cNvPr>
              <p:cNvSpPr/>
              <p:nvPr/>
            </p:nvSpPr>
            <p:spPr>
              <a:xfrm>
                <a:off x="9370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6">
                <a:extLst>
                  <a:ext uri="{FF2B5EF4-FFF2-40B4-BE49-F238E27FC236}">
                    <a16:creationId xmlns:a16="http://schemas.microsoft.com/office/drawing/2014/main" id="{F6FB868C-95AC-4808-9570-CD56AD26D2AB}"/>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7">
                <a:extLst>
                  <a:ext uri="{FF2B5EF4-FFF2-40B4-BE49-F238E27FC236}">
                    <a16:creationId xmlns:a16="http://schemas.microsoft.com/office/drawing/2014/main" id="{ACD21578-561D-409F-BABA-1C4BF069C22E}"/>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Rounded Rectangle 8">
                <a:extLst>
                  <a:ext uri="{FF2B5EF4-FFF2-40B4-BE49-F238E27FC236}">
                    <a16:creationId xmlns:a16="http://schemas.microsoft.com/office/drawing/2014/main" id="{C6585615-0281-4E0E-8089-86324121859D}"/>
                  </a:ext>
                </a:extLst>
              </p:cNvPr>
              <p:cNvSpPr/>
              <p:nvPr/>
            </p:nvSpPr>
            <p:spPr>
              <a:xfrm>
                <a:off x="181217" y="637401"/>
                <a:ext cx="784856"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计划入库</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Rounded Rectangle 8">
                <a:extLst>
                  <a:ext uri="{FF2B5EF4-FFF2-40B4-BE49-F238E27FC236}">
                    <a16:creationId xmlns:a16="http://schemas.microsoft.com/office/drawing/2014/main" id="{A392195F-A9EB-48FF-9C9C-7146F43D243C}"/>
                  </a:ext>
                </a:extLst>
              </p:cNvPr>
              <p:cNvSpPr/>
              <p:nvPr/>
            </p:nvSpPr>
            <p:spPr>
              <a:xfrm>
                <a:off x="1233208" y="637401"/>
                <a:ext cx="784857"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计划出库</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Rounded Rectangle 8">
                <a:extLst>
                  <a:ext uri="{FF2B5EF4-FFF2-40B4-BE49-F238E27FC236}">
                    <a16:creationId xmlns:a16="http://schemas.microsoft.com/office/drawing/2014/main" id="{4223CFE9-2497-43F6-AAEE-36BBDCA25B2E}"/>
                  </a:ext>
                </a:extLst>
              </p:cNvPr>
              <p:cNvSpPr/>
              <p:nvPr/>
            </p:nvSpPr>
            <p:spPr>
              <a:xfrm>
                <a:off x="2285200" y="637401"/>
                <a:ext cx="784857" cy="251065"/>
              </a:xfrm>
              <a:prstGeom prst="roundRect">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调拨管理</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Rounded Rectangle 8">
                <a:extLst>
                  <a:ext uri="{FF2B5EF4-FFF2-40B4-BE49-F238E27FC236}">
                    <a16:creationId xmlns:a16="http://schemas.microsoft.com/office/drawing/2014/main" id="{F3CE98AD-DF4D-46D0-B239-FC21DF19CEE7}"/>
                  </a:ext>
                </a:extLst>
              </p:cNvPr>
              <p:cNvSpPr/>
              <p:nvPr/>
            </p:nvSpPr>
            <p:spPr>
              <a:xfrm>
                <a:off x="3337192" y="637401"/>
                <a:ext cx="784856" cy="251065"/>
              </a:xfrm>
              <a:prstGeom prst="round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库存盘点</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Rounded Rectangle 8">
                <a:extLst>
                  <a:ext uri="{FF2B5EF4-FFF2-40B4-BE49-F238E27FC236}">
                    <a16:creationId xmlns:a16="http://schemas.microsoft.com/office/drawing/2014/main" id="{C3E6063E-96AF-467F-AF8B-AFAFFB7D3A69}"/>
                  </a:ext>
                </a:extLst>
              </p:cNvPr>
              <p:cNvSpPr/>
              <p:nvPr/>
            </p:nvSpPr>
            <p:spPr>
              <a:xfrm>
                <a:off x="4389184" y="637401"/>
                <a:ext cx="784856" cy="251065"/>
              </a:xfrm>
              <a:prstGeom prst="round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tx1">
                        <a:lumMod val="65000"/>
                        <a:lumOff val="35000"/>
                      </a:schemeClr>
                    </a:solidFill>
                    <a:latin typeface="微软雅黑" panose="020B0503020204020204" pitchFamily="34" charset="-122"/>
                    <a:ea typeface="微软雅黑" panose="020B0503020204020204" pitchFamily="34" charset="-122"/>
                  </a:rPr>
                  <a:t>实时库存</a:t>
                </a:r>
                <a:endParaRPr lang="en-GB" sz="1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pic>
        <p:nvPicPr>
          <p:cNvPr id="39" name="图片 38">
            <a:extLst>
              <a:ext uri="{FF2B5EF4-FFF2-40B4-BE49-F238E27FC236}">
                <a16:creationId xmlns:a16="http://schemas.microsoft.com/office/drawing/2014/main" id="{D3A030F0-58B6-4123-9407-CD07BD4CA3CA}"/>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793487" y="1879477"/>
            <a:ext cx="8474671" cy="4422397"/>
          </a:xfrm>
          <a:prstGeom prst="rect">
            <a:avLst/>
          </a:prstGeom>
        </p:spPr>
      </p:pic>
      <p:pic>
        <p:nvPicPr>
          <p:cNvPr id="40" name="图片 39">
            <a:extLst>
              <a:ext uri="{FF2B5EF4-FFF2-40B4-BE49-F238E27FC236}">
                <a16:creationId xmlns:a16="http://schemas.microsoft.com/office/drawing/2014/main" id="{5D355BEE-5558-4B60-A003-CCAA459E2A75}"/>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1807442" y="1884061"/>
            <a:ext cx="8467693" cy="4392418"/>
          </a:xfrm>
          <a:prstGeom prst="rect">
            <a:avLst/>
          </a:prstGeom>
        </p:spPr>
      </p:pic>
      <p:pic>
        <p:nvPicPr>
          <p:cNvPr id="41" name="图片 40">
            <a:extLst>
              <a:ext uri="{FF2B5EF4-FFF2-40B4-BE49-F238E27FC236}">
                <a16:creationId xmlns:a16="http://schemas.microsoft.com/office/drawing/2014/main" id="{9A5EDF4F-15C1-4A39-9790-975AB8F7FCD2}"/>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807440" y="1891230"/>
            <a:ext cx="8460717" cy="4410644"/>
          </a:xfrm>
          <a:prstGeom prst="rect">
            <a:avLst/>
          </a:prstGeom>
        </p:spPr>
      </p:pic>
      <p:pic>
        <p:nvPicPr>
          <p:cNvPr id="42" name="图片 41">
            <a:extLst>
              <a:ext uri="{FF2B5EF4-FFF2-40B4-BE49-F238E27FC236}">
                <a16:creationId xmlns:a16="http://schemas.microsoft.com/office/drawing/2014/main" id="{39A763F6-1055-4F9A-818F-83EFD4B4E88A}"/>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1786509" y="1891230"/>
            <a:ext cx="8488626" cy="4437373"/>
          </a:xfrm>
          <a:prstGeom prst="rect">
            <a:avLst/>
          </a:prstGeom>
        </p:spPr>
      </p:pic>
    </p:spTree>
    <p:extLst>
      <p:ext uri="{BB962C8B-B14F-4D97-AF65-F5344CB8AC3E}">
        <p14:creationId xmlns:p14="http://schemas.microsoft.com/office/powerpoint/2010/main" val="312845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车间系统</a:t>
            </a:r>
          </a:p>
        </p:txBody>
      </p:sp>
      <p:grpSp>
        <p:nvGrpSpPr>
          <p:cNvPr id="4" name="组合 3">
            <a:extLst>
              <a:ext uri="{FF2B5EF4-FFF2-40B4-BE49-F238E27FC236}">
                <a16:creationId xmlns:a16="http://schemas.microsoft.com/office/drawing/2014/main" id="{2A70FF4B-EA79-4E6F-BFFA-D4DC71CEAF07}"/>
              </a:ext>
            </a:extLst>
          </p:cNvPr>
          <p:cNvGrpSpPr/>
          <p:nvPr/>
        </p:nvGrpSpPr>
        <p:grpSpPr>
          <a:xfrm>
            <a:off x="762000" y="1077000"/>
            <a:ext cx="10800000" cy="5400000"/>
            <a:chOff x="6927" y="835838"/>
            <a:chExt cx="8980236" cy="4412060"/>
          </a:xfrm>
        </p:grpSpPr>
        <p:sp>
          <p:nvSpPr>
            <p:cNvPr id="115" name="Rounded Rectangle 5">
              <a:extLst>
                <a:ext uri="{FF2B5EF4-FFF2-40B4-BE49-F238E27FC236}">
                  <a16:creationId xmlns:a16="http://schemas.microsoft.com/office/drawing/2014/main" id="{7AEC1E7D-D680-45B5-863D-57FC7E1618E3}"/>
                </a:ext>
              </a:extLst>
            </p:cNvPr>
            <p:cNvSpPr/>
            <p:nvPr/>
          </p:nvSpPr>
          <p:spPr>
            <a:xfrm>
              <a:off x="6927" y="939552"/>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ounded Rectangle 5">
              <a:extLst>
                <a:ext uri="{FF2B5EF4-FFF2-40B4-BE49-F238E27FC236}">
                  <a16:creationId xmlns:a16="http://schemas.microsoft.com/office/drawing/2014/main" id="{F5820035-2AC1-481F-A15E-178C9D82C30E}"/>
                </a:ext>
              </a:extLst>
            </p:cNvPr>
            <p:cNvSpPr/>
            <p:nvPr/>
          </p:nvSpPr>
          <p:spPr>
            <a:xfrm>
              <a:off x="10897" y="835838"/>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7" name="Straight Connector 6">
              <a:extLst>
                <a:ext uri="{FF2B5EF4-FFF2-40B4-BE49-F238E27FC236}">
                  <a16:creationId xmlns:a16="http://schemas.microsoft.com/office/drawing/2014/main" id="{60F111F1-603F-4B79-8CAD-C88188585785}"/>
                </a:ext>
              </a:extLst>
            </p:cNvPr>
            <p:cNvCxnSpPr>
              <a:cxnSpLocks/>
            </p:cNvCxnSpPr>
            <p:nvPr/>
          </p:nvCxnSpPr>
          <p:spPr>
            <a:xfrm>
              <a:off x="10897" y="1240965"/>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8" name="Straight Connector 7">
              <a:extLst>
                <a:ext uri="{FF2B5EF4-FFF2-40B4-BE49-F238E27FC236}">
                  <a16:creationId xmlns:a16="http://schemas.microsoft.com/office/drawing/2014/main" id="{3B322DFD-7B1C-4F10-9971-772AC4A24E9B}"/>
                </a:ext>
              </a:extLst>
            </p:cNvPr>
            <p:cNvCxnSpPr>
              <a:cxnSpLocks/>
            </p:cNvCxnSpPr>
            <p:nvPr/>
          </p:nvCxnSpPr>
          <p:spPr>
            <a:xfrm flipV="1">
              <a:off x="6927" y="1267886"/>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119" name="Rounded Rectangle 8">
              <a:extLst>
                <a:ext uri="{FF2B5EF4-FFF2-40B4-BE49-F238E27FC236}">
                  <a16:creationId xmlns:a16="http://schemas.microsoft.com/office/drawing/2014/main" id="{9829389D-FE74-4A7F-8D50-501894793F36}"/>
                </a:ext>
              </a:extLst>
            </p:cNvPr>
            <p:cNvSpPr/>
            <p:nvPr/>
          </p:nvSpPr>
          <p:spPr>
            <a:xfrm>
              <a:off x="98413" y="917713"/>
              <a:ext cx="784856" cy="251065"/>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首页</a:t>
              </a:r>
              <a:endParaRPr lang="en-GB" sz="1000" b="1" dirty="0">
                <a:solidFill>
                  <a:schemeClr val="bg1"/>
                </a:solidFill>
                <a:latin typeface="微软雅黑" panose="020B0503020204020204" pitchFamily="34" charset="-122"/>
                <a:ea typeface="微软雅黑" panose="020B0503020204020204" pitchFamily="34" charset="-122"/>
              </a:endParaRPr>
            </a:p>
          </p:txBody>
        </p:sp>
        <p:pic>
          <p:nvPicPr>
            <p:cNvPr id="120" name="图片 119">
              <a:extLst>
                <a:ext uri="{FF2B5EF4-FFF2-40B4-BE49-F238E27FC236}">
                  <a16:creationId xmlns:a16="http://schemas.microsoft.com/office/drawing/2014/main" id="{34140942-00B2-4CDB-A543-9CFADAA26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8" y="1371600"/>
              <a:ext cx="8957057" cy="3876297"/>
            </a:xfrm>
            <a:prstGeom prst="rect">
              <a:avLst/>
            </a:prstGeom>
          </p:spPr>
        </p:pic>
        <p:sp>
          <p:nvSpPr>
            <p:cNvPr id="121" name="矩形 120">
              <a:extLst>
                <a:ext uri="{FF2B5EF4-FFF2-40B4-BE49-F238E27FC236}">
                  <a16:creationId xmlns:a16="http://schemas.microsoft.com/office/drawing/2014/main" id="{6EC75AC6-104F-44E4-9503-2B2DF0531595}"/>
                </a:ext>
              </a:extLst>
            </p:cNvPr>
            <p:cNvSpPr/>
            <p:nvPr/>
          </p:nvSpPr>
          <p:spPr>
            <a:xfrm>
              <a:off x="906907" y="901394"/>
              <a:ext cx="8080256" cy="215661"/>
            </a:xfrm>
            <a:prstGeom prst="rect">
              <a:avLst/>
            </a:prstGeom>
          </p:spPr>
          <p:txBody>
            <a:bodyPr wrap="square">
              <a:spAutoFit/>
            </a:bodyPr>
            <a:lstStyle/>
            <a:p>
              <a:pPr algn="just">
                <a:lnSpc>
                  <a:spcPct val="150000"/>
                </a:lnSpc>
              </a:pP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系统登陆后的现实页，可以在首页左侧列表中下拉选择需要的功能，首页设置了快捷入口：我的任务、文档通知、我的工时和我的设备，点击可快速进入对应功能模块界面。</a:t>
              </a:r>
              <a:endPar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56682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
            <a:extLst>
              <a:ext uri="{FF2B5EF4-FFF2-40B4-BE49-F238E27FC236}">
                <a16:creationId xmlns:a16="http://schemas.microsoft.com/office/drawing/2014/main" id="{2B320281-BEB0-4AB8-8606-BBE426D8E80D}"/>
              </a:ext>
            </a:extLst>
          </p:cNvPr>
          <p:cNvSpPr txBox="1"/>
          <p:nvPr/>
        </p:nvSpPr>
        <p:spPr>
          <a:xfrm>
            <a:off x="536930" y="185941"/>
            <a:ext cx="4038600" cy="643792"/>
          </a:xfrm>
          <a:prstGeom prst="rect">
            <a:avLst/>
          </a:prstGeom>
          <a:noFill/>
        </p:spPr>
        <p:txBody>
          <a:bodyPr wrap="square" lIns="0" tIns="0" rIns="0" bIns="0" rtlCol="0" anchor="ctr">
            <a:noAutofit/>
          </a:bodyPr>
          <a:lstStyle/>
          <a:p>
            <a:pPr>
              <a:lnSpc>
                <a:spcPct val="150000"/>
              </a:lnSpc>
            </a:pPr>
            <a:r>
              <a:rPr lang="zh-CN" altLang="en-US" sz="2400" b="1" dirty="0">
                <a:solidFill>
                  <a:srgbClr val="F79646">
                    <a:lumMod val="75000"/>
                  </a:srgbClr>
                </a:solidFill>
                <a:latin typeface="微软雅黑" pitchFamily="34" charset="-122"/>
                <a:ea typeface="微软雅黑" pitchFamily="34" charset="-122"/>
              </a:rPr>
              <a:t>系统简述</a:t>
            </a:r>
            <a:r>
              <a:rPr lang="en-US" altLang="zh-CN" sz="2400" b="1" dirty="0">
                <a:solidFill>
                  <a:prstClr val="black">
                    <a:lumMod val="65000"/>
                    <a:lumOff val="35000"/>
                  </a:prstClr>
                </a:solidFill>
                <a:latin typeface="微软雅黑" pitchFamily="34" charset="-122"/>
                <a:ea typeface="微软雅黑" pitchFamily="34" charset="-122"/>
              </a:rPr>
              <a:t>——</a:t>
            </a:r>
            <a:r>
              <a:rPr lang="zh-CN" altLang="en-US" sz="2400" b="1" dirty="0">
                <a:solidFill>
                  <a:prstClr val="black">
                    <a:lumMod val="65000"/>
                    <a:lumOff val="35000"/>
                  </a:prstClr>
                </a:solidFill>
                <a:latin typeface="微软雅黑" pitchFamily="34" charset="-122"/>
                <a:ea typeface="微软雅黑" pitchFamily="34" charset="-122"/>
              </a:rPr>
              <a:t>工单管理</a:t>
            </a:r>
          </a:p>
        </p:txBody>
      </p:sp>
      <p:grpSp>
        <p:nvGrpSpPr>
          <p:cNvPr id="11" name="组合 10">
            <a:extLst>
              <a:ext uri="{FF2B5EF4-FFF2-40B4-BE49-F238E27FC236}">
                <a16:creationId xmlns:a16="http://schemas.microsoft.com/office/drawing/2014/main" id="{257ADFA1-BE40-4BC0-84CA-931885F0F236}"/>
              </a:ext>
            </a:extLst>
          </p:cNvPr>
          <p:cNvGrpSpPr/>
          <p:nvPr/>
        </p:nvGrpSpPr>
        <p:grpSpPr>
          <a:xfrm>
            <a:off x="762000" y="1077000"/>
            <a:ext cx="10800000" cy="5400000"/>
            <a:chOff x="89731" y="555526"/>
            <a:chExt cx="9175576" cy="4412060"/>
          </a:xfrm>
        </p:grpSpPr>
        <p:sp>
          <p:nvSpPr>
            <p:cNvPr id="12" name="Rounded Rectangle 5">
              <a:extLst>
                <a:ext uri="{FF2B5EF4-FFF2-40B4-BE49-F238E27FC236}">
                  <a16:creationId xmlns:a16="http://schemas.microsoft.com/office/drawing/2014/main" id="{B3F5D36E-1DB5-443C-9303-35E1A2B6D902}"/>
                </a:ext>
              </a:extLst>
            </p:cNvPr>
            <p:cNvSpPr/>
            <p:nvPr/>
          </p:nvSpPr>
          <p:spPr>
            <a:xfrm>
              <a:off x="89731" y="659240"/>
              <a:ext cx="8956598" cy="430834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2">
              <a:extLst>
                <a:ext uri="{FF2B5EF4-FFF2-40B4-BE49-F238E27FC236}">
                  <a16:creationId xmlns:a16="http://schemas.microsoft.com/office/drawing/2014/main" id="{084BB9DA-7443-4D3D-A0CE-380FCB803ACE}"/>
                </a:ext>
              </a:extLst>
            </p:cNvPr>
            <p:cNvSpPr>
              <a:spLocks noChangeArrowheads="1"/>
            </p:cNvSpPr>
            <p:nvPr/>
          </p:nvSpPr>
          <p:spPr bwMode="auto">
            <a:xfrm>
              <a:off x="121307" y="98757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Rounded Rectangle 5">
              <a:extLst>
                <a:ext uri="{FF2B5EF4-FFF2-40B4-BE49-F238E27FC236}">
                  <a16:creationId xmlns:a16="http://schemas.microsoft.com/office/drawing/2014/main" id="{656ECCA6-301B-4133-A6ED-E43A685ED542}"/>
                </a:ext>
              </a:extLst>
            </p:cNvPr>
            <p:cNvSpPr/>
            <p:nvPr/>
          </p:nvSpPr>
          <p:spPr>
            <a:xfrm>
              <a:off x="97671" y="555526"/>
              <a:ext cx="8956598" cy="515577"/>
            </a:xfrm>
            <a:prstGeom prst="roundRect">
              <a:avLst>
                <a:gd name="adj" fmla="val 516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6">
              <a:extLst>
                <a:ext uri="{FF2B5EF4-FFF2-40B4-BE49-F238E27FC236}">
                  <a16:creationId xmlns:a16="http://schemas.microsoft.com/office/drawing/2014/main" id="{5DC11E17-D31E-4BF3-9993-6CEBDADB5E43}"/>
                </a:ext>
              </a:extLst>
            </p:cNvPr>
            <p:cNvCxnSpPr>
              <a:cxnSpLocks/>
            </p:cNvCxnSpPr>
            <p:nvPr/>
          </p:nvCxnSpPr>
          <p:spPr>
            <a:xfrm>
              <a:off x="93701" y="960653"/>
              <a:ext cx="895659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7">
              <a:extLst>
                <a:ext uri="{FF2B5EF4-FFF2-40B4-BE49-F238E27FC236}">
                  <a16:creationId xmlns:a16="http://schemas.microsoft.com/office/drawing/2014/main" id="{D4208698-15F5-4518-B2D9-DCDCF23D1C48}"/>
                </a:ext>
              </a:extLst>
            </p:cNvPr>
            <p:cNvCxnSpPr>
              <a:cxnSpLocks/>
            </p:cNvCxnSpPr>
            <p:nvPr/>
          </p:nvCxnSpPr>
          <p:spPr>
            <a:xfrm flipV="1">
              <a:off x="89731" y="987574"/>
              <a:ext cx="8960568" cy="17713"/>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Rounded Rectangle 8">
              <a:extLst>
                <a:ext uri="{FF2B5EF4-FFF2-40B4-BE49-F238E27FC236}">
                  <a16:creationId xmlns:a16="http://schemas.microsoft.com/office/drawing/2014/main" id="{3F5F9D80-1C6F-4B5D-B7D1-4E7C52474EF9}"/>
                </a:ext>
              </a:extLst>
            </p:cNvPr>
            <p:cNvSpPr/>
            <p:nvPr/>
          </p:nvSpPr>
          <p:spPr>
            <a:xfrm>
              <a:off x="199991" y="600878"/>
              <a:ext cx="1049668" cy="287503"/>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工单管理</a:t>
              </a:r>
              <a:endParaRPr lang="en-GB" altLang="zh-CN" sz="1000" b="1" dirty="0">
                <a:solidFill>
                  <a:schemeClr val="bg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28C1D94D-46EA-4231-A904-F0D76FEBED1A}"/>
                </a:ext>
              </a:extLst>
            </p:cNvPr>
            <p:cNvSpPr/>
            <p:nvPr/>
          </p:nvSpPr>
          <p:spPr>
            <a:xfrm>
              <a:off x="1344387" y="669887"/>
              <a:ext cx="7599622" cy="188601"/>
            </a:xfrm>
            <a:prstGeom prst="rect">
              <a:avLst/>
            </a:prstGeom>
          </p:spPr>
          <p:txBody>
            <a:bodyPr wrap="square">
              <a:spAutoFit/>
            </a:bodyPr>
            <a:lstStyle/>
            <a:p>
              <a:pPr algn="just"/>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工单及工单工序、工单物料等数据可以来源于</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ERP</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系统定时导入，或通过</a:t>
              </a:r>
              <a:r>
                <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Excel</a:t>
              </a:r>
              <a:r>
                <a:rPr lang="zh-CN" altLang="en-US"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导入，也可在本系统中对物料数据进行新增、编辑等操作，以“行编辑模式”实现。</a:t>
              </a:r>
              <a:endParaRPr lang="en-US" altLang="zh-CN" sz="900" kern="1600"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9" name="图片 18">
              <a:extLst>
                <a:ext uri="{FF2B5EF4-FFF2-40B4-BE49-F238E27FC236}">
                  <a16:creationId xmlns:a16="http://schemas.microsoft.com/office/drawing/2014/main" id="{4913CE2E-B391-4F00-A52C-A22FBC6E0BAC}"/>
                </a:ext>
              </a:extLst>
            </p:cNvPr>
            <p:cNvPicPr>
              <a:picLocks noChangeAspect="1"/>
            </p:cNvPicPr>
            <p:nvPr/>
          </p:nvPicPr>
          <p:blipFill>
            <a:blip r:embed="rId2"/>
            <a:stretch>
              <a:fillRect/>
            </a:stretch>
          </p:blipFill>
          <p:spPr>
            <a:xfrm>
              <a:off x="183519" y="1393510"/>
              <a:ext cx="2514148" cy="3205140"/>
            </a:xfrm>
            <a:prstGeom prst="rect">
              <a:avLst/>
            </a:prstGeom>
          </p:spPr>
        </p:pic>
        <p:pic>
          <p:nvPicPr>
            <p:cNvPr id="20" name="图片 19">
              <a:extLst>
                <a:ext uri="{FF2B5EF4-FFF2-40B4-BE49-F238E27FC236}">
                  <a16:creationId xmlns:a16="http://schemas.microsoft.com/office/drawing/2014/main" id="{93A26C97-076C-4B26-8CA0-9807C8C5AB98}"/>
                </a:ext>
              </a:extLst>
            </p:cNvPr>
            <p:cNvPicPr/>
            <p:nvPr/>
          </p:nvPicPr>
          <p:blipFill>
            <a:blip r:embed="rId3"/>
            <a:stretch>
              <a:fillRect/>
            </a:stretch>
          </p:blipFill>
          <p:spPr>
            <a:xfrm>
              <a:off x="2792459" y="1201325"/>
              <a:ext cx="6193155" cy="123888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1" name="图片 20">
              <a:extLst>
                <a:ext uri="{FF2B5EF4-FFF2-40B4-BE49-F238E27FC236}">
                  <a16:creationId xmlns:a16="http://schemas.microsoft.com/office/drawing/2014/main" id="{07782CC9-3EDD-42DE-B5E3-976232C32A11}"/>
                </a:ext>
              </a:extLst>
            </p:cNvPr>
            <p:cNvPicPr/>
            <p:nvPr/>
          </p:nvPicPr>
          <p:blipFill>
            <a:blip r:embed="rId4"/>
            <a:stretch>
              <a:fillRect/>
            </a:stretch>
          </p:blipFill>
          <p:spPr>
            <a:xfrm>
              <a:off x="2792459" y="2705092"/>
              <a:ext cx="6193155" cy="75120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2" name="图片 21">
              <a:extLst>
                <a:ext uri="{FF2B5EF4-FFF2-40B4-BE49-F238E27FC236}">
                  <a16:creationId xmlns:a16="http://schemas.microsoft.com/office/drawing/2014/main" id="{23163827-482B-4E8D-901C-18C9BD4BF170}"/>
                </a:ext>
              </a:extLst>
            </p:cNvPr>
            <p:cNvPicPr/>
            <p:nvPr/>
          </p:nvPicPr>
          <p:blipFill>
            <a:blip r:embed="rId5"/>
            <a:stretch>
              <a:fillRect/>
            </a:stretch>
          </p:blipFill>
          <p:spPr>
            <a:xfrm>
              <a:off x="2793379" y="3795886"/>
              <a:ext cx="6193155" cy="115189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787482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638</TotalTime>
  <Words>917</Words>
  <Application>Microsoft Office PowerPoint</Application>
  <PresentationFormat>宽屏</PresentationFormat>
  <Paragraphs>125</Paragraphs>
  <Slides>26</Slides>
  <Notes>1</Notes>
  <HiddenSlides>0</HiddenSlides>
  <MMClips>0</MMClips>
  <ScaleCrop>false</ScaleCrop>
  <HeadingPairs>
    <vt:vector size="8" baseType="variant">
      <vt:variant>
        <vt:lpstr>已用的字体</vt:lpstr>
      </vt:variant>
      <vt:variant>
        <vt:i4>4</vt:i4>
      </vt:variant>
      <vt:variant>
        <vt:lpstr>主题</vt:lpstr>
      </vt:variant>
      <vt:variant>
        <vt:i4>1</vt:i4>
      </vt:variant>
      <vt:variant>
        <vt:lpstr>嵌入 OLE 服务器</vt:lpstr>
      </vt:variant>
      <vt:variant>
        <vt:i4>1</vt:i4>
      </vt:variant>
      <vt:variant>
        <vt:lpstr>幻灯片标题</vt:lpstr>
      </vt:variant>
      <vt:variant>
        <vt:i4>26</vt:i4>
      </vt:variant>
    </vt:vector>
  </HeadingPairs>
  <TitlesOfParts>
    <vt:vector size="32" baseType="lpstr">
      <vt:lpstr>等线</vt:lpstr>
      <vt:lpstr>微软雅黑</vt:lpstr>
      <vt:lpstr>Calibri</vt:lpstr>
      <vt:lpstr>Wingdings</vt:lpstr>
      <vt:lpstr>Office Theme</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杜强</dc:creator>
  <cp:lastModifiedBy>杜 强</cp:lastModifiedBy>
  <cp:revision>57</cp:revision>
  <dcterms:created xsi:type="dcterms:W3CDTF">2020-04-09T09:18:35Z</dcterms:created>
  <dcterms:modified xsi:type="dcterms:W3CDTF">2020-12-28T05:54:59Z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2019-05-29T00:00:00Z</vt:filetime>
  </property>
  <property fmtid="{D5CDD505-2E9C-101B-9397-08002B2CF9AE}" pid="3" name="LastSaved">
    <vt:filetime>2020-04-09T00:00:00Z</vt:filetime>
  </property>
</Properties>
</file>