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53"/>
  </p:notesMasterIdLst>
  <p:sldIdLst>
    <p:sldId id="393" r:id="rId2"/>
    <p:sldId id="373" r:id="rId3"/>
    <p:sldId id="394" r:id="rId4"/>
    <p:sldId id="396" r:id="rId5"/>
    <p:sldId id="397" r:id="rId6"/>
    <p:sldId id="442" r:id="rId7"/>
    <p:sldId id="443" r:id="rId8"/>
    <p:sldId id="444" r:id="rId9"/>
    <p:sldId id="445" r:id="rId10"/>
    <p:sldId id="399" r:id="rId11"/>
    <p:sldId id="398" r:id="rId12"/>
    <p:sldId id="400" r:id="rId13"/>
    <p:sldId id="403" r:id="rId14"/>
    <p:sldId id="402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427" r:id="rId37"/>
    <p:sldId id="428" r:id="rId38"/>
    <p:sldId id="426" r:id="rId39"/>
    <p:sldId id="429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8" r:id="rId48"/>
    <p:sldId id="437" r:id="rId49"/>
    <p:sldId id="439" r:id="rId50"/>
    <p:sldId id="441" r:id="rId51"/>
    <p:sldId id="395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0D0D"/>
    <a:srgbClr val="3E008D"/>
    <a:srgbClr val="F0F0F0"/>
    <a:srgbClr val="FCFCFC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3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C2BDA-58F5-446B-8F69-2584D01A2E17}" type="doc">
      <dgm:prSet loTypeId="urn:microsoft.com/office/officeart/2005/8/layout/chevron1" loCatId="process" qsTypeId="urn:microsoft.com/office/officeart/2005/8/quickstyle/simple1#1" qsCatId="simple" csTypeId="urn:microsoft.com/office/officeart/2005/8/colors/accent2_2#1" csCatId="accent2" phldr="1"/>
      <dgm:spPr/>
    </dgm:pt>
    <dgm:pt modelId="{0034B156-ACE8-447E-863C-5263E8E1AC63}" type="pres">
      <dgm:prSet presAssocID="{04FC2BDA-58F5-446B-8F69-2584D01A2E1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BDD78B7-F73A-4C92-8C19-CDEEC3BD0137}" type="presOf" srcId="{04FC2BDA-58F5-446B-8F69-2584D01A2E17}" destId="{0034B156-ACE8-447E-863C-5263E8E1AC6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82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89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89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89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" y="-1"/>
            <a:ext cx="11912303" cy="68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" y="-1"/>
            <a:ext cx="11912303" cy="68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物料设计\PPT\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93252" y="6146975"/>
            <a:ext cx="12191999" cy="375734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zh-CN" altLang="en-US" sz="1800" dirty="0" smtClean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深圳市深科特信息技术有限公司</a:t>
            </a:r>
            <a:endParaRPr lang="en-US" altLang="zh-CN" sz="1800" dirty="0" smtClean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白色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949" y="5638985"/>
            <a:ext cx="1850603" cy="3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148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及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95"/>
            <a:ext cx="12192000" cy="3727030"/>
          </a:xfrm>
          <a:prstGeom prst="rect">
            <a:avLst/>
          </a:prstGeom>
        </p:spPr>
      </p:pic>
      <p:pic>
        <p:nvPicPr>
          <p:cNvPr id="11" name="Picture 3" descr="E:\品牌物料设计\ppt模板\图片3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89" b="14417"/>
          <a:stretch/>
        </p:blipFill>
        <p:spPr bwMode="auto">
          <a:xfrm>
            <a:off x="1" y="3733825"/>
            <a:ext cx="12192000" cy="3122312"/>
          </a:xfrm>
          <a:prstGeom prst="rect">
            <a:avLst/>
          </a:prstGeom>
          <a:noFill/>
        </p:spPr>
      </p:pic>
      <p:sp>
        <p:nvSpPr>
          <p:cNvPr id="13" name="TextBox 5"/>
          <p:cNvSpPr txBox="1"/>
          <p:nvPr userDrawn="1"/>
        </p:nvSpPr>
        <p:spPr>
          <a:xfrm>
            <a:off x="-76624" y="3837265"/>
            <a:ext cx="12192000" cy="375734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zh-CN" altLang="en-US" sz="18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深圳市深科特信息技术有限公司</a:t>
            </a:r>
            <a:endParaRPr lang="en-US" altLang="zh-CN" sz="1800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8"/>
          <p:cNvSpPr txBox="1"/>
          <p:nvPr userDrawn="1"/>
        </p:nvSpPr>
        <p:spPr>
          <a:xfrm>
            <a:off x="-419" y="2860100"/>
            <a:ext cx="12191999" cy="977165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en-US" altLang="zh-CN" sz="5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Time</a:t>
            </a:r>
            <a:r>
              <a:rPr lang="en-US" altLang="zh-CN" sz="5700" b="1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Today</a:t>
            </a:r>
            <a:endParaRPr lang="zh-CN" altLang="en-US" sz="5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61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490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" y="-1"/>
            <a:ext cx="11912303" cy="68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tags" Target="../tags/tag9.xml"/><Relationship Id="rId6" Type="http://schemas.openxmlformats.org/officeDocument/2006/relationships/image" Target="../media/image51.GIF"/><Relationship Id="rId11" Type="http://schemas.openxmlformats.org/officeDocument/2006/relationships/image" Target="../media/image56.emf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emf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0.png"/><Relationship Id="rId11" Type="http://schemas.openxmlformats.org/officeDocument/2006/relationships/image" Target="../media/image56.emf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3.png"/><Relationship Id="rId5" Type="http://schemas.openxmlformats.org/officeDocument/2006/relationships/diagramData" Target="../diagrams/data1.xml"/><Relationship Id="rId10" Type="http://schemas.openxmlformats.org/officeDocument/2006/relationships/image" Target="../media/image70.png"/><Relationship Id="rId4" Type="http://schemas.openxmlformats.org/officeDocument/2006/relationships/image" Target="../media/image102.png"/><Relationship Id="rId9" Type="http://schemas.microsoft.com/office/2007/relationships/diagramDrawing" Target="../diagrams/drawing1.xml"/><Relationship Id="rId1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10.png"/><Relationship Id="rId7" Type="http://schemas.openxmlformats.org/officeDocument/2006/relationships/image" Target="../media/image1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2.png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21.png"/><Relationship Id="rId7" Type="http://schemas.openxmlformats.org/officeDocument/2006/relationships/image" Target="../media/image114.wmf"/><Relationship Id="rId12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13.emf"/><Relationship Id="rId11" Type="http://schemas.openxmlformats.org/officeDocument/2006/relationships/image" Target="../media/image127.png"/><Relationship Id="rId5" Type="http://schemas.openxmlformats.org/officeDocument/2006/relationships/image" Target="../media/image123.pn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0" y="2516366"/>
            <a:ext cx="12192000" cy="682482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zh-CN"/>
            </a:defPPr>
            <a:lvl1pPr algn="ctr">
              <a:defRPr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深科</a:t>
            </a:r>
            <a:r>
              <a:rPr lang="zh-CN" altLang="en-US" sz="3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特</a:t>
            </a:r>
            <a:r>
              <a:rPr lang="en-US" altLang="zh-CN" sz="3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MES</a:t>
            </a:r>
            <a:r>
              <a:rPr lang="zh-CN" altLang="en-US" sz="3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产品介绍</a:t>
            </a:r>
            <a:r>
              <a:rPr lang="en-US" altLang="zh-CN" sz="3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</a:t>
            </a:r>
            <a:r>
              <a:rPr lang="zh-CN" altLang="en-US" sz="3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应用方案讲解</a:t>
            </a:r>
            <a:endParaRPr lang="en-US" altLang="zh-CN" sz="3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27212" y="1076399"/>
            <a:ext cx="11537576" cy="943450"/>
            <a:chOff x="-13447" y="2728685"/>
            <a:chExt cx="11537576" cy="943450"/>
          </a:xfrm>
        </p:grpSpPr>
        <p:grpSp>
          <p:nvGrpSpPr>
            <p:cNvPr id="10" name="组合 9"/>
            <p:cNvGrpSpPr/>
            <p:nvPr/>
          </p:nvGrpSpPr>
          <p:grpSpPr>
            <a:xfrm>
              <a:off x="-13358" y="2733812"/>
              <a:ext cx="11533846" cy="938323"/>
              <a:chOff x="89" y="2243203"/>
              <a:chExt cx="11533846" cy="938323"/>
            </a:xfrm>
          </p:grpSpPr>
          <p:sp>
            <p:nvSpPr>
              <p:cNvPr id="13" name="Rectangle 32"/>
              <p:cNvSpPr/>
              <p:nvPr/>
            </p:nvSpPr>
            <p:spPr>
              <a:xfrm>
                <a:off x="89" y="2243203"/>
                <a:ext cx="11533846" cy="938323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90"/>
              </a:p>
            </p:txBody>
          </p:sp>
          <p:sp>
            <p:nvSpPr>
              <p:cNvPr id="14" name="Rectangle 24"/>
              <p:cNvSpPr/>
              <p:nvPr/>
            </p:nvSpPr>
            <p:spPr>
              <a:xfrm>
                <a:off x="440796" y="2298691"/>
                <a:ext cx="10638896" cy="872397"/>
              </a:xfrm>
              <a:prstGeom prst="rect">
                <a:avLst/>
              </a:prstGeom>
              <a:noFill/>
            </p:spPr>
            <p:txBody>
              <a:bodyPr wrap="none" lIns="86402" tIns="43201" rIns="86402" bIns="43201">
                <a:spAutoFit/>
              </a:bodyPr>
              <a:lstStyle/>
              <a:p>
                <a:pPr algn="ctr"/>
                <a:r>
                  <a:rPr lang="zh-CN" altLang="en-US" sz="5102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智能制造巅峰之作，中国品牌深科特</a:t>
                </a:r>
                <a:endParaRPr lang="en-US" altLang="zh-CN" sz="5102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 flipV="1">
              <a:off x="-13447" y="2728685"/>
              <a:ext cx="1153757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7226" tIns="58613" rIns="117226" bIns="58613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V="1">
              <a:off x="-13447" y="3659734"/>
              <a:ext cx="11524129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7226" tIns="58613" rIns="117226" bIns="58613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2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112" y="255997"/>
            <a:ext cx="12192000" cy="584775"/>
            <a:chOff x="338138" y="5494785"/>
            <a:chExt cx="12192000" cy="584775"/>
          </a:xfrm>
        </p:grpSpPr>
        <p:sp>
          <p:nvSpPr>
            <p:cNvPr id="3" name="文本框 8"/>
            <p:cNvSpPr txBox="1"/>
            <p:nvPr/>
          </p:nvSpPr>
          <p:spPr>
            <a:xfrm>
              <a:off x="3757523" y="5494785"/>
              <a:ext cx="5081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深科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</a:t>
              </a:r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LEAN</a:t>
              </a:r>
              <a:r>
                <a:rPr lang="en-US" altLang="zh-CN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MES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" name="直接连接符 3"/>
            <p:cNvCxnSpPr>
              <a:endCxn id="3" idx="1"/>
            </p:cNvCxnSpPr>
            <p:nvPr/>
          </p:nvCxnSpPr>
          <p:spPr>
            <a:xfrm flipV="1">
              <a:off x="338138" y="5787173"/>
              <a:ext cx="3419385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>
              <a:stCxn id="3" idx="3"/>
            </p:cNvCxnSpPr>
            <p:nvPr/>
          </p:nvCxnSpPr>
          <p:spPr>
            <a:xfrm>
              <a:off x="8838786" y="5787173"/>
              <a:ext cx="3691352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8433" r="9527" b="8990"/>
          <a:stretch/>
        </p:blipFill>
        <p:spPr>
          <a:xfrm>
            <a:off x="704039" y="1066122"/>
            <a:ext cx="5100122" cy="5100198"/>
          </a:xfrm>
          <a:prstGeom prst="ellipse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6099776" y="2485553"/>
            <a:ext cx="5254387" cy="609861"/>
            <a:chOff x="6099776" y="2485553"/>
            <a:chExt cx="5254387" cy="609861"/>
          </a:xfrm>
        </p:grpSpPr>
        <p:sp>
          <p:nvSpPr>
            <p:cNvPr id="12" name="流程图: 可选过程 11"/>
            <p:cNvSpPr/>
            <p:nvPr/>
          </p:nvSpPr>
          <p:spPr>
            <a:xfrm>
              <a:off x="6357313" y="2489134"/>
              <a:ext cx="4996850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业务解决方案</a:t>
              </a:r>
            </a:p>
          </p:txBody>
        </p:sp>
        <p:grpSp>
          <p:nvGrpSpPr>
            <p:cNvPr id="20" name="组合 85"/>
            <p:cNvGrpSpPr>
              <a:grpSpLocks/>
            </p:cNvGrpSpPr>
            <p:nvPr/>
          </p:nvGrpSpPr>
          <p:grpSpPr bwMode="auto">
            <a:xfrm>
              <a:off x="6099776" y="2485553"/>
              <a:ext cx="630013" cy="609861"/>
              <a:chOff x="1986" y="4503"/>
              <a:chExt cx="936" cy="908"/>
            </a:xfrm>
          </p:grpSpPr>
          <p:sp>
            <p:nvSpPr>
              <p:cNvPr id="2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2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组合 40"/>
          <p:cNvGrpSpPr/>
          <p:nvPr/>
        </p:nvGrpSpPr>
        <p:grpSpPr>
          <a:xfrm>
            <a:off x="6330765" y="3252049"/>
            <a:ext cx="5023398" cy="609861"/>
            <a:chOff x="6330765" y="3252049"/>
            <a:chExt cx="5023398" cy="609861"/>
          </a:xfrm>
        </p:grpSpPr>
        <p:sp>
          <p:nvSpPr>
            <p:cNvPr id="13" name="流程图: 可选过程 12"/>
            <p:cNvSpPr/>
            <p:nvPr/>
          </p:nvSpPr>
          <p:spPr>
            <a:xfrm>
              <a:off x="6644932" y="3258601"/>
              <a:ext cx="4709231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4.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综合部分</a:t>
              </a:r>
            </a:p>
          </p:txBody>
        </p:sp>
        <p:grpSp>
          <p:nvGrpSpPr>
            <p:cNvPr id="23" name="组合 90"/>
            <p:cNvGrpSpPr>
              <a:grpSpLocks/>
            </p:cNvGrpSpPr>
            <p:nvPr/>
          </p:nvGrpSpPr>
          <p:grpSpPr bwMode="auto">
            <a:xfrm>
              <a:off x="6330765" y="3252049"/>
              <a:ext cx="628332" cy="609861"/>
              <a:chOff x="1986" y="4503"/>
              <a:chExt cx="936" cy="908"/>
            </a:xfrm>
          </p:grpSpPr>
          <p:sp>
            <p:nvSpPr>
              <p:cNvPr id="24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5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2" name="组合 41"/>
          <p:cNvGrpSpPr/>
          <p:nvPr/>
        </p:nvGrpSpPr>
        <p:grpSpPr>
          <a:xfrm>
            <a:off x="6156688" y="4040333"/>
            <a:ext cx="5197475" cy="609862"/>
            <a:chOff x="6156688" y="4040333"/>
            <a:chExt cx="5197475" cy="609862"/>
          </a:xfrm>
        </p:grpSpPr>
        <p:sp>
          <p:nvSpPr>
            <p:cNvPr id="14" name="流程图: 可选过程 13"/>
            <p:cNvSpPr/>
            <p:nvPr/>
          </p:nvSpPr>
          <p:spPr>
            <a:xfrm>
              <a:off x="6357314" y="4046885"/>
              <a:ext cx="4996849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5.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数据分析</a:t>
              </a:r>
            </a:p>
          </p:txBody>
        </p:sp>
        <p:grpSp>
          <p:nvGrpSpPr>
            <p:cNvPr id="26" name="组合 93"/>
            <p:cNvGrpSpPr>
              <a:grpSpLocks/>
            </p:cNvGrpSpPr>
            <p:nvPr/>
          </p:nvGrpSpPr>
          <p:grpSpPr bwMode="auto">
            <a:xfrm>
              <a:off x="6156688" y="4040333"/>
              <a:ext cx="630013" cy="609862"/>
              <a:chOff x="1986" y="4503"/>
              <a:chExt cx="936" cy="908"/>
            </a:xfrm>
          </p:grpSpPr>
          <p:sp>
            <p:nvSpPr>
              <p:cNvPr id="27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8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组合 42"/>
          <p:cNvGrpSpPr/>
          <p:nvPr/>
        </p:nvGrpSpPr>
        <p:grpSpPr>
          <a:xfrm>
            <a:off x="5528356" y="4835168"/>
            <a:ext cx="5825807" cy="609861"/>
            <a:chOff x="5528356" y="4835168"/>
            <a:chExt cx="5825807" cy="609861"/>
          </a:xfrm>
        </p:grpSpPr>
        <p:sp>
          <p:nvSpPr>
            <p:cNvPr id="16" name="流程图: 可选过程 15"/>
            <p:cNvSpPr/>
            <p:nvPr/>
          </p:nvSpPr>
          <p:spPr>
            <a:xfrm>
              <a:off x="5791180" y="4835168"/>
              <a:ext cx="5562983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6.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资源配置  </a:t>
              </a:r>
            </a:p>
          </p:txBody>
        </p:sp>
        <p:grpSp>
          <p:nvGrpSpPr>
            <p:cNvPr id="29" name="组合 96"/>
            <p:cNvGrpSpPr>
              <a:grpSpLocks/>
            </p:cNvGrpSpPr>
            <p:nvPr/>
          </p:nvGrpSpPr>
          <p:grpSpPr bwMode="auto">
            <a:xfrm>
              <a:off x="5528356" y="4835168"/>
              <a:ext cx="628332" cy="609861"/>
              <a:chOff x="1986" y="4503"/>
              <a:chExt cx="936" cy="908"/>
            </a:xfrm>
          </p:grpSpPr>
          <p:sp>
            <p:nvSpPr>
              <p:cNvPr id="30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1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组合 7"/>
          <p:cNvGrpSpPr/>
          <p:nvPr/>
        </p:nvGrpSpPr>
        <p:grpSpPr>
          <a:xfrm>
            <a:off x="5031618" y="5579306"/>
            <a:ext cx="6322545" cy="613350"/>
            <a:chOff x="5031618" y="5579306"/>
            <a:chExt cx="6322545" cy="613350"/>
          </a:xfrm>
        </p:grpSpPr>
        <p:sp>
          <p:nvSpPr>
            <p:cNvPr id="15" name="流程图: 可选过程 14"/>
            <p:cNvSpPr/>
            <p:nvPr/>
          </p:nvSpPr>
          <p:spPr>
            <a:xfrm>
              <a:off x="5257743" y="5595899"/>
              <a:ext cx="6096420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    7.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项目管理系统</a:t>
              </a:r>
            </a:p>
          </p:txBody>
        </p:sp>
        <p:grpSp>
          <p:nvGrpSpPr>
            <p:cNvPr id="32" name="组合 99"/>
            <p:cNvGrpSpPr>
              <a:grpSpLocks/>
            </p:cNvGrpSpPr>
            <p:nvPr/>
          </p:nvGrpSpPr>
          <p:grpSpPr bwMode="auto">
            <a:xfrm>
              <a:off x="5031618" y="5579306"/>
              <a:ext cx="628332" cy="611541"/>
              <a:chOff x="1986" y="4503"/>
              <a:chExt cx="936" cy="908"/>
            </a:xfrm>
          </p:grpSpPr>
          <p:sp>
            <p:nvSpPr>
              <p:cNvPr id="33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组合 6"/>
          <p:cNvGrpSpPr/>
          <p:nvPr/>
        </p:nvGrpSpPr>
        <p:grpSpPr>
          <a:xfrm>
            <a:off x="5385289" y="1728747"/>
            <a:ext cx="5968873" cy="610534"/>
            <a:chOff x="5385289" y="1728747"/>
            <a:chExt cx="5968873" cy="610534"/>
          </a:xfrm>
        </p:grpSpPr>
        <p:sp>
          <p:nvSpPr>
            <p:cNvPr id="11" name="流程图: 可选过程 10"/>
            <p:cNvSpPr/>
            <p:nvPr/>
          </p:nvSpPr>
          <p:spPr>
            <a:xfrm>
              <a:off x="5867385" y="1729076"/>
              <a:ext cx="5486777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系统业务场景         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5" name="Picture 3" descr="Glossy Button round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lum bright="1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5289" y="1728747"/>
              <a:ext cx="630013" cy="61053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5016909" y="971707"/>
            <a:ext cx="6337253" cy="611541"/>
            <a:chOff x="5016909" y="971707"/>
            <a:chExt cx="6337253" cy="611541"/>
          </a:xfrm>
        </p:grpSpPr>
        <p:sp>
          <p:nvSpPr>
            <p:cNvPr id="10" name="流程图: 可选过程 9"/>
            <p:cNvSpPr/>
            <p:nvPr/>
          </p:nvSpPr>
          <p:spPr>
            <a:xfrm>
              <a:off x="5257743" y="987163"/>
              <a:ext cx="6096419" cy="596085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pPr algn="ctr"/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架构</a:t>
              </a:r>
            </a:p>
          </p:txBody>
        </p:sp>
        <p:grpSp>
          <p:nvGrpSpPr>
            <p:cNvPr id="48" name="组合 99"/>
            <p:cNvGrpSpPr>
              <a:grpSpLocks/>
            </p:cNvGrpSpPr>
            <p:nvPr/>
          </p:nvGrpSpPr>
          <p:grpSpPr bwMode="auto">
            <a:xfrm>
              <a:off x="5016909" y="971707"/>
              <a:ext cx="628332" cy="611541"/>
              <a:chOff x="1986" y="4503"/>
              <a:chExt cx="936" cy="908"/>
            </a:xfrm>
          </p:grpSpPr>
          <p:sp>
            <p:nvSpPr>
              <p:cNvPr id="4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0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479422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15585"/>
            <a:ext cx="5386165" cy="738664"/>
            <a:chOff x="0" y="236608"/>
            <a:chExt cx="5386165" cy="738664"/>
          </a:xfrm>
        </p:grpSpPr>
        <p:sp>
          <p:nvSpPr>
            <p:cNvPr id="28" name="TextBox 27"/>
            <p:cNvSpPr txBox="1"/>
            <p:nvPr/>
          </p:nvSpPr>
          <p:spPr>
            <a:xfrm>
              <a:off x="278279" y="236608"/>
              <a:ext cx="51078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smtClean="0"/>
                <a:t>LEANMES</a:t>
              </a:r>
              <a:r>
                <a:rPr lang="zh-CN" altLang="en-US" sz="2800" b="1" dirty="0" smtClean="0"/>
                <a:t>系统</a:t>
              </a:r>
              <a:r>
                <a:rPr lang="zh-CN" altLang="en-US" sz="2800" b="1" dirty="0"/>
                <a:t>业务场景</a:t>
              </a:r>
              <a:endParaRPr lang="zh-CN" altLang="en-US" sz="2800" dirty="0">
                <a:latin typeface="+mn-ea"/>
              </a:endParaRPr>
            </a:p>
          </p:txBody>
        </p:sp>
        <p:sp>
          <p:nvSpPr>
            <p:cNvPr id="29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8" name="Rectangle 8"/>
          <p:cNvSpPr>
            <a:spLocks noChangeArrowheads="1"/>
          </p:cNvSpPr>
          <p:nvPr/>
        </p:nvSpPr>
        <p:spPr bwMode="auto">
          <a:xfrm>
            <a:off x="10448163" y="1545800"/>
            <a:ext cx="1139459" cy="279591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171450" indent="-171450" algn="ctr" eaLnBrk="1" fontAlgn="ctr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ERP Scope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149" name="Rectangle 81"/>
          <p:cNvSpPr>
            <a:spLocks noChangeArrowheads="1"/>
          </p:cNvSpPr>
          <p:nvPr/>
        </p:nvSpPr>
        <p:spPr bwMode="auto">
          <a:xfrm>
            <a:off x="10448163" y="1110223"/>
            <a:ext cx="1139459" cy="298121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1450" indent="-171450" algn="ctr" fontAlgn="ctr">
              <a:buFont typeface="Wingdings" panose="05000000000000000000" pitchFamily="2" charset="2"/>
              <a:buChar char="Ø"/>
            </a:pP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MES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Scope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50" name="Rectangle 8"/>
          <p:cNvSpPr>
            <a:spLocks noChangeArrowheads="1"/>
          </p:cNvSpPr>
          <p:nvPr/>
        </p:nvSpPr>
        <p:spPr bwMode="auto">
          <a:xfrm>
            <a:off x="3110040" y="1606923"/>
            <a:ext cx="1031680" cy="26143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下达</a:t>
            </a:r>
            <a:r>
              <a:rPr lang="en-US" altLang="zh-CN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PO</a:t>
            </a:r>
          </a:p>
        </p:txBody>
      </p:sp>
      <p:sp>
        <p:nvSpPr>
          <p:cNvPr id="151" name="Rectangle 15"/>
          <p:cNvSpPr>
            <a:spLocks noChangeArrowheads="1"/>
          </p:cNvSpPr>
          <p:nvPr/>
        </p:nvSpPr>
        <p:spPr bwMode="auto">
          <a:xfrm>
            <a:off x="3110646" y="2024258"/>
            <a:ext cx="1031073" cy="25817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下送货通知</a:t>
            </a:r>
          </a:p>
        </p:txBody>
      </p:sp>
      <p:cxnSp>
        <p:nvCxnSpPr>
          <p:cNvPr id="152" name="AutoShape 16"/>
          <p:cNvCxnSpPr>
            <a:cxnSpLocks noChangeShapeType="1"/>
            <a:stCxn id="150" idx="2"/>
            <a:endCxn id="151" idx="0"/>
          </p:cNvCxnSpPr>
          <p:nvPr/>
        </p:nvCxnSpPr>
        <p:spPr bwMode="auto">
          <a:xfrm>
            <a:off x="3625881" y="1868359"/>
            <a:ext cx="302" cy="155899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" name="Rectangle 8"/>
          <p:cNvSpPr>
            <a:spLocks noChangeArrowheads="1"/>
          </p:cNvSpPr>
          <p:nvPr/>
        </p:nvSpPr>
        <p:spPr bwMode="auto">
          <a:xfrm>
            <a:off x="4351287" y="2024258"/>
            <a:ext cx="1036752" cy="25817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供应商确认</a:t>
            </a:r>
            <a:endParaRPr lang="en-US" altLang="zh-CN" sz="1108"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154" name="Rectangle 15"/>
          <p:cNvSpPr>
            <a:spLocks noChangeArrowheads="1"/>
          </p:cNvSpPr>
          <p:nvPr/>
        </p:nvSpPr>
        <p:spPr bwMode="auto">
          <a:xfrm>
            <a:off x="4351287" y="2871600"/>
            <a:ext cx="1036753" cy="261857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打印物料标签</a:t>
            </a:r>
          </a:p>
        </p:txBody>
      </p:sp>
      <p:cxnSp>
        <p:nvCxnSpPr>
          <p:cNvPr id="155" name="AutoShape 16"/>
          <p:cNvCxnSpPr>
            <a:cxnSpLocks noChangeShapeType="1"/>
            <a:stCxn id="153" idx="2"/>
            <a:endCxn id="160" idx="0"/>
          </p:cNvCxnSpPr>
          <p:nvPr/>
        </p:nvCxnSpPr>
        <p:spPr bwMode="auto">
          <a:xfrm flipH="1">
            <a:off x="4866458" y="2282429"/>
            <a:ext cx="3206" cy="173469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" name="Rectangle 81"/>
          <p:cNvSpPr>
            <a:spLocks noChangeArrowheads="1"/>
          </p:cNvSpPr>
          <p:nvPr/>
        </p:nvSpPr>
        <p:spPr bwMode="auto">
          <a:xfrm>
            <a:off x="5577554" y="2028616"/>
            <a:ext cx="1030431" cy="269798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入库</a:t>
            </a:r>
          </a:p>
        </p:txBody>
      </p:sp>
      <p:sp>
        <p:nvSpPr>
          <p:cNvPr id="157" name="Rectangle 32"/>
          <p:cNvSpPr>
            <a:spLocks noChangeArrowheads="1"/>
          </p:cNvSpPr>
          <p:nvPr/>
        </p:nvSpPr>
        <p:spPr bwMode="auto">
          <a:xfrm>
            <a:off x="5576811" y="2875965"/>
            <a:ext cx="1031174" cy="257490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来料接收</a:t>
            </a:r>
          </a:p>
        </p:txBody>
      </p:sp>
      <p:sp>
        <p:nvSpPr>
          <p:cNvPr id="158" name="Rectangle 36"/>
          <p:cNvSpPr>
            <a:spLocks noChangeArrowheads="1"/>
          </p:cNvSpPr>
          <p:nvPr/>
        </p:nvSpPr>
        <p:spPr bwMode="auto">
          <a:xfrm>
            <a:off x="6833258" y="2866911"/>
            <a:ext cx="1022418" cy="262842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en-US" altLang="zh-CN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IQC</a:t>
            </a:r>
          </a:p>
        </p:txBody>
      </p:sp>
      <p:sp>
        <p:nvSpPr>
          <p:cNvPr id="159" name="Rectangle 34"/>
          <p:cNvSpPr>
            <a:spLocks noChangeArrowheads="1"/>
          </p:cNvSpPr>
          <p:nvPr/>
        </p:nvSpPr>
        <p:spPr bwMode="auto">
          <a:xfrm>
            <a:off x="5589596" y="3296930"/>
            <a:ext cx="1031681" cy="265354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向供应商退货</a:t>
            </a:r>
          </a:p>
        </p:txBody>
      </p:sp>
      <p:sp>
        <p:nvSpPr>
          <p:cNvPr id="160" name="Rectangle 33"/>
          <p:cNvSpPr>
            <a:spLocks noChangeArrowheads="1"/>
          </p:cNvSpPr>
          <p:nvPr/>
        </p:nvSpPr>
        <p:spPr bwMode="auto">
          <a:xfrm>
            <a:off x="4351122" y="2455898"/>
            <a:ext cx="1030674" cy="25526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打印送货单</a:t>
            </a:r>
          </a:p>
        </p:txBody>
      </p:sp>
      <p:cxnSp>
        <p:nvCxnSpPr>
          <p:cNvPr id="161" name="AutoShape 16"/>
          <p:cNvCxnSpPr>
            <a:cxnSpLocks noChangeShapeType="1"/>
            <a:stCxn id="151" idx="3"/>
            <a:endCxn id="153" idx="1"/>
          </p:cNvCxnSpPr>
          <p:nvPr/>
        </p:nvCxnSpPr>
        <p:spPr bwMode="auto">
          <a:xfrm>
            <a:off x="4141720" y="2153343"/>
            <a:ext cx="209570" cy="0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AutoShape 16"/>
          <p:cNvCxnSpPr>
            <a:cxnSpLocks noChangeShapeType="1"/>
            <a:stCxn id="157" idx="3"/>
            <a:endCxn id="158" idx="1"/>
          </p:cNvCxnSpPr>
          <p:nvPr/>
        </p:nvCxnSpPr>
        <p:spPr bwMode="auto">
          <a:xfrm flipV="1">
            <a:off x="6607985" y="2998331"/>
            <a:ext cx="225274" cy="6379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" name="Text Box 130"/>
          <p:cNvSpPr txBox="1">
            <a:spLocks noChangeArrowheads="1"/>
          </p:cNvSpPr>
          <p:nvPr/>
        </p:nvSpPr>
        <p:spPr bwMode="auto">
          <a:xfrm>
            <a:off x="9134859" y="3190494"/>
            <a:ext cx="710919" cy="270009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FF0000"/>
                </a:solidFill>
              </a:rPr>
              <a:t>不合格</a:t>
            </a:r>
          </a:p>
        </p:txBody>
      </p:sp>
      <p:sp>
        <p:nvSpPr>
          <p:cNvPr id="164" name="Rectangle 33"/>
          <p:cNvSpPr>
            <a:spLocks noChangeArrowheads="1"/>
          </p:cNvSpPr>
          <p:nvPr/>
        </p:nvSpPr>
        <p:spPr bwMode="auto">
          <a:xfrm>
            <a:off x="9316643" y="2866911"/>
            <a:ext cx="1031681" cy="262842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特采</a:t>
            </a:r>
          </a:p>
        </p:txBody>
      </p:sp>
      <p:cxnSp>
        <p:nvCxnSpPr>
          <p:cNvPr id="165" name="AutoShape 113"/>
          <p:cNvCxnSpPr>
            <a:cxnSpLocks noChangeShapeType="1"/>
            <a:stCxn id="164" idx="0"/>
          </p:cNvCxnSpPr>
          <p:nvPr/>
        </p:nvCxnSpPr>
        <p:spPr bwMode="auto">
          <a:xfrm rot="16200000" flipV="1">
            <a:off x="8790073" y="1823982"/>
            <a:ext cx="13545" cy="2085858"/>
          </a:xfrm>
          <a:prstGeom prst="bentConnector4">
            <a:avLst>
              <a:gd name="adj1" fmla="val 2018181"/>
              <a:gd name="adj2" fmla="val 98974"/>
            </a:avLst>
          </a:prstGeom>
          <a:noFill/>
          <a:ln w="63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6" name="AutoShape 113"/>
          <p:cNvCxnSpPr>
            <a:cxnSpLocks noChangeShapeType="1"/>
            <a:stCxn id="164" idx="2"/>
            <a:endCxn id="159" idx="3"/>
          </p:cNvCxnSpPr>
          <p:nvPr/>
        </p:nvCxnSpPr>
        <p:spPr bwMode="auto">
          <a:xfrm rot="5400000">
            <a:off x="8076955" y="1674077"/>
            <a:ext cx="299855" cy="3211206"/>
          </a:xfrm>
          <a:prstGeom prst="bentConnector2">
            <a:avLst/>
          </a:prstGeom>
          <a:noFill/>
          <a:ln w="63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" name="Rectangle 81"/>
          <p:cNvSpPr>
            <a:spLocks noChangeArrowheads="1"/>
          </p:cNvSpPr>
          <p:nvPr/>
        </p:nvSpPr>
        <p:spPr bwMode="auto">
          <a:xfrm>
            <a:off x="5577554" y="1606923"/>
            <a:ext cx="1030431" cy="261437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出库</a:t>
            </a:r>
            <a:r>
              <a:rPr lang="en-US" altLang="zh-CN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/</a:t>
            </a:r>
            <a:r>
              <a:rPr lang="zh-CN" altLang="en-US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发料</a:t>
            </a:r>
          </a:p>
        </p:txBody>
      </p:sp>
      <p:cxnSp>
        <p:nvCxnSpPr>
          <p:cNvPr id="168" name="直接箭头连接符 167"/>
          <p:cNvCxnSpPr>
            <a:stCxn id="156" idx="0"/>
            <a:endCxn id="167" idx="2"/>
          </p:cNvCxnSpPr>
          <p:nvPr/>
        </p:nvCxnSpPr>
        <p:spPr>
          <a:xfrm flipV="1">
            <a:off x="6092770" y="1868360"/>
            <a:ext cx="0" cy="160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9" name="Rectangle 81"/>
          <p:cNvSpPr>
            <a:spLocks noChangeArrowheads="1"/>
          </p:cNvSpPr>
          <p:nvPr/>
        </p:nvSpPr>
        <p:spPr bwMode="auto">
          <a:xfrm>
            <a:off x="8070321" y="1612363"/>
            <a:ext cx="1031679" cy="249437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工位接收</a:t>
            </a:r>
          </a:p>
        </p:txBody>
      </p:sp>
      <p:cxnSp>
        <p:nvCxnSpPr>
          <p:cNvPr id="170" name="AutoShape 16"/>
          <p:cNvCxnSpPr>
            <a:cxnSpLocks noChangeShapeType="1"/>
            <a:stCxn id="167" idx="3"/>
            <a:endCxn id="169" idx="1"/>
          </p:cNvCxnSpPr>
          <p:nvPr/>
        </p:nvCxnSpPr>
        <p:spPr bwMode="auto">
          <a:xfrm flipV="1">
            <a:off x="6607985" y="1737081"/>
            <a:ext cx="1462336" cy="560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" name="肘形连接符 170"/>
          <p:cNvCxnSpPr>
            <a:stCxn id="169" idx="2"/>
          </p:cNvCxnSpPr>
          <p:nvPr/>
        </p:nvCxnSpPr>
        <p:spPr>
          <a:xfrm rot="5400000">
            <a:off x="7568268" y="1862706"/>
            <a:ext cx="1018800" cy="1016986"/>
          </a:xfrm>
          <a:prstGeom prst="bentConnector3">
            <a:avLst>
              <a:gd name="adj1" fmla="val 4331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Text Box 130"/>
          <p:cNvSpPr txBox="1">
            <a:spLocks noChangeArrowheads="1"/>
          </p:cNvSpPr>
          <p:nvPr/>
        </p:nvSpPr>
        <p:spPr bwMode="auto">
          <a:xfrm>
            <a:off x="7855677" y="2029373"/>
            <a:ext cx="825130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FF0000"/>
                </a:solidFill>
              </a:rPr>
              <a:t>生产退料</a:t>
            </a:r>
          </a:p>
        </p:txBody>
      </p:sp>
      <p:sp>
        <p:nvSpPr>
          <p:cNvPr id="173" name="Text Box 130"/>
          <p:cNvSpPr txBox="1">
            <a:spLocks noChangeArrowheads="1"/>
          </p:cNvSpPr>
          <p:nvPr/>
        </p:nvSpPr>
        <p:spPr bwMode="auto">
          <a:xfrm>
            <a:off x="6777480" y="1464522"/>
            <a:ext cx="825130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002060"/>
                </a:solidFill>
              </a:rPr>
              <a:t>生产领料</a:t>
            </a:r>
          </a:p>
        </p:txBody>
      </p:sp>
      <p:sp>
        <p:nvSpPr>
          <p:cNvPr id="174" name="Text Box 130"/>
          <p:cNvSpPr txBox="1">
            <a:spLocks noChangeArrowheads="1"/>
          </p:cNvSpPr>
          <p:nvPr/>
        </p:nvSpPr>
        <p:spPr bwMode="auto">
          <a:xfrm>
            <a:off x="8326871" y="2955175"/>
            <a:ext cx="635837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1058" b="0">
                <a:solidFill>
                  <a:srgbClr val="FF0000"/>
                </a:solidFill>
              </a:rPr>
              <a:t>MRB</a:t>
            </a:r>
            <a:endParaRPr lang="zh-CN" altLang="en-US" sz="1058" b="0">
              <a:solidFill>
                <a:srgbClr val="FF0000"/>
              </a:solidFill>
            </a:endParaRPr>
          </a:p>
        </p:txBody>
      </p:sp>
      <p:cxnSp>
        <p:nvCxnSpPr>
          <p:cNvPr id="175" name="AutoShape 16"/>
          <p:cNvCxnSpPr>
            <a:cxnSpLocks noChangeShapeType="1"/>
            <a:stCxn id="154" idx="3"/>
            <a:endCxn id="157" idx="1"/>
          </p:cNvCxnSpPr>
          <p:nvPr/>
        </p:nvCxnSpPr>
        <p:spPr bwMode="auto">
          <a:xfrm>
            <a:off x="5388042" y="3002528"/>
            <a:ext cx="188769" cy="2182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6" name="Text Box 130"/>
          <p:cNvSpPr txBox="1">
            <a:spLocks noChangeArrowheads="1"/>
          </p:cNvSpPr>
          <p:nvPr/>
        </p:nvSpPr>
        <p:spPr bwMode="auto">
          <a:xfrm>
            <a:off x="4170251" y="2253067"/>
            <a:ext cx="825130" cy="24544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907" b="0">
                <a:solidFill>
                  <a:srgbClr val="002060"/>
                </a:solidFill>
              </a:rPr>
              <a:t>生产备货</a:t>
            </a:r>
          </a:p>
        </p:txBody>
      </p:sp>
      <p:cxnSp>
        <p:nvCxnSpPr>
          <p:cNvPr id="177" name="肘形连接符 176"/>
          <p:cNvCxnSpPr>
            <a:stCxn id="158" idx="2"/>
            <a:endCxn id="159" idx="3"/>
          </p:cNvCxnSpPr>
          <p:nvPr/>
        </p:nvCxnSpPr>
        <p:spPr>
          <a:xfrm rot="5400000">
            <a:off x="6832947" y="2918085"/>
            <a:ext cx="299855" cy="72319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8"/>
          <p:cNvSpPr>
            <a:spLocks noChangeArrowheads="1"/>
          </p:cNvSpPr>
          <p:nvPr/>
        </p:nvSpPr>
        <p:spPr bwMode="auto">
          <a:xfrm>
            <a:off x="642408" y="1606928"/>
            <a:ext cx="1031680" cy="258155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销售订单</a:t>
            </a:r>
            <a:endParaRPr lang="en-US" altLang="zh-CN" sz="1108" dirty="0"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179" name="Rectangle 81"/>
          <p:cNvSpPr>
            <a:spLocks noChangeArrowheads="1"/>
          </p:cNvSpPr>
          <p:nvPr/>
        </p:nvSpPr>
        <p:spPr bwMode="auto">
          <a:xfrm>
            <a:off x="1868393" y="2871600"/>
            <a:ext cx="1032680" cy="258155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工单管理</a:t>
            </a:r>
          </a:p>
        </p:txBody>
      </p:sp>
      <p:sp>
        <p:nvSpPr>
          <p:cNvPr id="180" name="Rectangle 4"/>
          <p:cNvSpPr>
            <a:spLocks noChangeArrowheads="1"/>
          </p:cNvSpPr>
          <p:nvPr/>
        </p:nvSpPr>
        <p:spPr bwMode="auto">
          <a:xfrm>
            <a:off x="1868391" y="1606929"/>
            <a:ext cx="1032684" cy="26143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 dirty="0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订单评审</a:t>
            </a:r>
          </a:p>
        </p:txBody>
      </p:sp>
      <p:sp>
        <p:nvSpPr>
          <p:cNvPr id="181" name="Rectangle 4"/>
          <p:cNvSpPr>
            <a:spLocks noChangeArrowheads="1"/>
          </p:cNvSpPr>
          <p:nvPr/>
        </p:nvSpPr>
        <p:spPr bwMode="auto">
          <a:xfrm>
            <a:off x="1869394" y="2028616"/>
            <a:ext cx="1031681" cy="25815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生产订单</a:t>
            </a:r>
          </a:p>
        </p:txBody>
      </p: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1868393" y="2447027"/>
            <a:ext cx="1032680" cy="25708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工单发放</a:t>
            </a:r>
          </a:p>
        </p:txBody>
      </p:sp>
      <p:cxnSp>
        <p:nvCxnSpPr>
          <p:cNvPr id="183" name="直接箭头连接符 182"/>
          <p:cNvCxnSpPr>
            <a:stCxn id="178" idx="3"/>
            <a:endCxn id="180" idx="1"/>
          </p:cNvCxnSpPr>
          <p:nvPr/>
        </p:nvCxnSpPr>
        <p:spPr>
          <a:xfrm>
            <a:off x="1674087" y="1736006"/>
            <a:ext cx="194305" cy="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直接箭头连接符 183"/>
          <p:cNvCxnSpPr>
            <a:stCxn id="180" idx="2"/>
            <a:endCxn id="181" idx="0"/>
          </p:cNvCxnSpPr>
          <p:nvPr/>
        </p:nvCxnSpPr>
        <p:spPr>
          <a:xfrm>
            <a:off x="2384733" y="1868359"/>
            <a:ext cx="501" cy="160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直接箭头连接符 184"/>
          <p:cNvCxnSpPr>
            <a:stCxn id="181" idx="2"/>
            <a:endCxn id="182" idx="0"/>
          </p:cNvCxnSpPr>
          <p:nvPr/>
        </p:nvCxnSpPr>
        <p:spPr>
          <a:xfrm flipH="1">
            <a:off x="2384733" y="2286771"/>
            <a:ext cx="501" cy="160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Rectangle 81"/>
          <p:cNvSpPr>
            <a:spLocks noChangeArrowheads="1"/>
          </p:cNvSpPr>
          <p:nvPr/>
        </p:nvSpPr>
        <p:spPr bwMode="auto">
          <a:xfrm>
            <a:off x="1868391" y="3709961"/>
            <a:ext cx="1032682" cy="279472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产品条码管理</a:t>
            </a:r>
          </a:p>
        </p:txBody>
      </p:sp>
      <p:cxnSp>
        <p:nvCxnSpPr>
          <p:cNvPr id="187" name="直接箭头连接符 186"/>
          <p:cNvCxnSpPr>
            <a:stCxn id="182" idx="2"/>
            <a:endCxn id="179" idx="0"/>
          </p:cNvCxnSpPr>
          <p:nvPr/>
        </p:nvCxnSpPr>
        <p:spPr>
          <a:xfrm>
            <a:off x="2384733" y="2704106"/>
            <a:ext cx="0" cy="167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>
            <a:stCxn id="179" idx="2"/>
            <a:endCxn id="186" idx="0"/>
          </p:cNvCxnSpPr>
          <p:nvPr/>
        </p:nvCxnSpPr>
        <p:spPr>
          <a:xfrm>
            <a:off x="2384733" y="3129753"/>
            <a:ext cx="0" cy="580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9" name="Rectangle 81"/>
          <p:cNvSpPr>
            <a:spLocks noChangeArrowheads="1"/>
          </p:cNvSpPr>
          <p:nvPr/>
        </p:nvSpPr>
        <p:spPr bwMode="auto">
          <a:xfrm>
            <a:off x="1868393" y="4962296"/>
            <a:ext cx="1032680" cy="27090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 dirty="0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工单关闭</a:t>
            </a:r>
          </a:p>
        </p:txBody>
      </p:sp>
      <p:sp>
        <p:nvSpPr>
          <p:cNvPr id="190" name="Rectangle 8"/>
          <p:cNvSpPr>
            <a:spLocks noChangeArrowheads="1"/>
          </p:cNvSpPr>
          <p:nvPr/>
        </p:nvSpPr>
        <p:spPr bwMode="auto">
          <a:xfrm>
            <a:off x="642406" y="5793580"/>
            <a:ext cx="1031681" cy="24947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ctr"/>
            <a:r>
              <a:rPr lang="zh-CN" altLang="en-US" sz="1108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销售发运</a:t>
            </a:r>
            <a:endParaRPr lang="en-US" altLang="zh-CN" sz="1108"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cxnSp>
        <p:nvCxnSpPr>
          <p:cNvPr id="191" name="肘形连接符 190"/>
          <p:cNvCxnSpPr>
            <a:stCxn id="189" idx="1"/>
            <a:endCxn id="181" idx="1"/>
          </p:cNvCxnSpPr>
          <p:nvPr/>
        </p:nvCxnSpPr>
        <p:spPr>
          <a:xfrm rot="10800000" flipH="1">
            <a:off x="1868393" y="2157693"/>
            <a:ext cx="1001" cy="2940057"/>
          </a:xfrm>
          <a:prstGeom prst="bentConnector3">
            <a:avLst>
              <a:gd name="adj1" fmla="val -2621559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2" name="Text Box 130"/>
          <p:cNvSpPr txBox="1">
            <a:spLocks noChangeArrowheads="1"/>
          </p:cNvSpPr>
          <p:nvPr/>
        </p:nvSpPr>
        <p:spPr bwMode="auto">
          <a:xfrm>
            <a:off x="793095" y="3396157"/>
            <a:ext cx="825130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 dirty="0">
                <a:solidFill>
                  <a:srgbClr val="002060"/>
                </a:solidFill>
              </a:rPr>
              <a:t>订单完成</a:t>
            </a:r>
          </a:p>
        </p:txBody>
      </p:sp>
      <p:cxnSp>
        <p:nvCxnSpPr>
          <p:cNvPr id="193" name="肘形连接符 192"/>
          <p:cNvCxnSpPr>
            <a:stCxn id="181" idx="3"/>
            <a:endCxn id="150" idx="1"/>
          </p:cNvCxnSpPr>
          <p:nvPr/>
        </p:nvCxnSpPr>
        <p:spPr>
          <a:xfrm flipV="1">
            <a:off x="2901075" y="1737641"/>
            <a:ext cx="208965" cy="4200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肘形连接符 193"/>
          <p:cNvCxnSpPr>
            <a:stCxn id="179" idx="3"/>
            <a:endCxn id="167" idx="1"/>
          </p:cNvCxnSpPr>
          <p:nvPr/>
        </p:nvCxnSpPr>
        <p:spPr>
          <a:xfrm flipV="1">
            <a:off x="2901073" y="1737641"/>
            <a:ext cx="2676484" cy="12630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5" name="Text Box 132"/>
          <p:cNvSpPr txBox="1">
            <a:spLocks noChangeArrowheads="1"/>
          </p:cNvSpPr>
          <p:nvPr/>
        </p:nvSpPr>
        <p:spPr bwMode="auto">
          <a:xfrm>
            <a:off x="7287834" y="4438937"/>
            <a:ext cx="698552" cy="2700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buClrTx/>
              <a:buFontTx/>
              <a:buNone/>
              <a:defRPr sz="14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1058"/>
              <a:t>不合格</a:t>
            </a:r>
          </a:p>
        </p:txBody>
      </p:sp>
      <p:sp>
        <p:nvSpPr>
          <p:cNvPr id="196" name="Rectangle 81"/>
          <p:cNvSpPr>
            <a:spLocks noChangeArrowheads="1"/>
          </p:cNvSpPr>
          <p:nvPr/>
        </p:nvSpPr>
        <p:spPr bwMode="auto">
          <a:xfrm>
            <a:off x="6823997" y="4129144"/>
            <a:ext cx="1031679" cy="258155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en-US" altLang="zh-CN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PQC</a:t>
            </a:r>
            <a:endParaRPr lang="zh-CN" altLang="en-US" sz="1108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97" name="Rectangle 81"/>
          <p:cNvSpPr>
            <a:spLocks noChangeArrowheads="1"/>
          </p:cNvSpPr>
          <p:nvPr/>
        </p:nvSpPr>
        <p:spPr bwMode="auto">
          <a:xfrm>
            <a:off x="8070319" y="4129144"/>
            <a:ext cx="1031681" cy="258155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装配</a:t>
            </a:r>
          </a:p>
        </p:txBody>
      </p:sp>
      <p:sp>
        <p:nvSpPr>
          <p:cNvPr id="198" name="Rectangle 81"/>
          <p:cNvSpPr>
            <a:spLocks noChangeArrowheads="1"/>
          </p:cNvSpPr>
          <p:nvPr/>
        </p:nvSpPr>
        <p:spPr bwMode="auto">
          <a:xfrm>
            <a:off x="8070319" y="4543505"/>
            <a:ext cx="1031681" cy="262973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维修</a:t>
            </a:r>
          </a:p>
        </p:txBody>
      </p:sp>
      <p:cxnSp>
        <p:nvCxnSpPr>
          <p:cNvPr id="199" name="直接箭头连接符 198"/>
          <p:cNvCxnSpPr>
            <a:stCxn id="197" idx="1"/>
            <a:endCxn id="196" idx="3"/>
          </p:cNvCxnSpPr>
          <p:nvPr/>
        </p:nvCxnSpPr>
        <p:spPr>
          <a:xfrm flipH="1">
            <a:off x="7855675" y="4258221"/>
            <a:ext cx="2146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肘形连接符 199"/>
          <p:cNvCxnSpPr>
            <a:stCxn id="196" idx="2"/>
            <a:endCxn id="198" idx="1"/>
          </p:cNvCxnSpPr>
          <p:nvPr/>
        </p:nvCxnSpPr>
        <p:spPr>
          <a:xfrm rot="16200000" flipH="1">
            <a:off x="7561231" y="4165902"/>
            <a:ext cx="287695" cy="73048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直接箭头连接符 200"/>
          <p:cNvCxnSpPr>
            <a:stCxn id="198" idx="0"/>
            <a:endCxn id="197" idx="2"/>
          </p:cNvCxnSpPr>
          <p:nvPr/>
        </p:nvCxnSpPr>
        <p:spPr>
          <a:xfrm flipV="1">
            <a:off x="8586160" y="4387298"/>
            <a:ext cx="0" cy="156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Rectangle 81"/>
          <p:cNvSpPr>
            <a:spLocks noChangeArrowheads="1"/>
          </p:cNvSpPr>
          <p:nvPr/>
        </p:nvSpPr>
        <p:spPr bwMode="auto">
          <a:xfrm>
            <a:off x="8067986" y="4967505"/>
            <a:ext cx="1031678" cy="258155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包装</a:t>
            </a:r>
          </a:p>
        </p:txBody>
      </p:sp>
      <p:sp>
        <p:nvSpPr>
          <p:cNvPr id="203" name="Rectangle 81"/>
          <p:cNvSpPr>
            <a:spLocks noChangeArrowheads="1"/>
          </p:cNvSpPr>
          <p:nvPr/>
        </p:nvSpPr>
        <p:spPr bwMode="auto">
          <a:xfrm>
            <a:off x="6833259" y="4967505"/>
            <a:ext cx="1025429" cy="265699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en-US" altLang="zh-CN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OQC</a:t>
            </a:r>
            <a:endParaRPr lang="zh-CN" altLang="en-US" sz="1108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204" name="肘形连接符 203"/>
          <p:cNvCxnSpPr>
            <a:stCxn id="196" idx="1"/>
            <a:endCxn id="202" idx="0"/>
          </p:cNvCxnSpPr>
          <p:nvPr/>
        </p:nvCxnSpPr>
        <p:spPr>
          <a:xfrm rot="10800000" flipH="1" flipV="1">
            <a:off x="6823995" y="4258221"/>
            <a:ext cx="1759827" cy="709285"/>
          </a:xfrm>
          <a:prstGeom prst="bentConnector4">
            <a:avLst>
              <a:gd name="adj1" fmla="val -6581"/>
              <a:gd name="adj2" fmla="val 8488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>
            <a:stCxn id="202" idx="1"/>
            <a:endCxn id="203" idx="3"/>
          </p:cNvCxnSpPr>
          <p:nvPr/>
        </p:nvCxnSpPr>
        <p:spPr>
          <a:xfrm flipH="1">
            <a:off x="7858690" y="5096583"/>
            <a:ext cx="209295" cy="3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6" name="Rectangle 81"/>
          <p:cNvSpPr>
            <a:spLocks noChangeArrowheads="1"/>
          </p:cNvSpPr>
          <p:nvPr/>
        </p:nvSpPr>
        <p:spPr bwMode="auto">
          <a:xfrm>
            <a:off x="5577311" y="4967506"/>
            <a:ext cx="1028800" cy="265698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完工入库</a:t>
            </a:r>
          </a:p>
        </p:txBody>
      </p:sp>
      <p:sp>
        <p:nvSpPr>
          <p:cNvPr id="207" name="Rectangle 81"/>
          <p:cNvSpPr>
            <a:spLocks noChangeArrowheads="1"/>
          </p:cNvSpPr>
          <p:nvPr/>
        </p:nvSpPr>
        <p:spPr bwMode="auto">
          <a:xfrm>
            <a:off x="5576811" y="5793581"/>
            <a:ext cx="1031174" cy="249471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成品出仓</a:t>
            </a:r>
          </a:p>
        </p:txBody>
      </p:sp>
      <p:cxnSp>
        <p:nvCxnSpPr>
          <p:cNvPr id="208" name="肘形连接符 207"/>
          <p:cNvCxnSpPr>
            <a:stCxn id="203" idx="2"/>
            <a:endCxn id="222" idx="1"/>
          </p:cNvCxnSpPr>
          <p:nvPr/>
        </p:nvCxnSpPr>
        <p:spPr>
          <a:xfrm rot="16200000" flipH="1">
            <a:off x="7565302" y="5013877"/>
            <a:ext cx="283355" cy="72200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 Box 132"/>
          <p:cNvSpPr txBox="1">
            <a:spLocks noChangeArrowheads="1"/>
          </p:cNvSpPr>
          <p:nvPr/>
        </p:nvSpPr>
        <p:spPr bwMode="auto">
          <a:xfrm>
            <a:off x="7304167" y="5270544"/>
            <a:ext cx="680970" cy="2700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buClrTx/>
              <a:buFontTx/>
              <a:buNone/>
              <a:defRPr sz="14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1058"/>
              <a:t>不合格</a:t>
            </a:r>
          </a:p>
        </p:txBody>
      </p:sp>
      <p:cxnSp>
        <p:nvCxnSpPr>
          <p:cNvPr id="210" name="直接箭头连接符 209"/>
          <p:cNvCxnSpPr>
            <a:stCxn id="206" idx="2"/>
            <a:endCxn id="207" idx="0"/>
          </p:cNvCxnSpPr>
          <p:nvPr/>
        </p:nvCxnSpPr>
        <p:spPr>
          <a:xfrm>
            <a:off x="6091711" y="5233204"/>
            <a:ext cx="686" cy="560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1" name="Rectangle 81"/>
          <p:cNvSpPr>
            <a:spLocks noChangeArrowheads="1"/>
          </p:cNvSpPr>
          <p:nvPr/>
        </p:nvSpPr>
        <p:spPr bwMode="auto">
          <a:xfrm>
            <a:off x="9322171" y="4775699"/>
            <a:ext cx="1031679" cy="262973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en-US" altLang="zh-CN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BOM</a:t>
            </a:r>
            <a:r>
              <a:rPr lang="zh-CN" altLang="en-US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管理</a:t>
            </a:r>
          </a:p>
        </p:txBody>
      </p:sp>
      <p:sp>
        <p:nvSpPr>
          <p:cNvPr id="212" name="Rectangle 81"/>
          <p:cNvSpPr>
            <a:spLocks noChangeArrowheads="1"/>
          </p:cNvSpPr>
          <p:nvPr/>
        </p:nvSpPr>
        <p:spPr bwMode="auto">
          <a:xfrm>
            <a:off x="9322649" y="4271643"/>
            <a:ext cx="1031679" cy="258154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生产变更</a:t>
            </a:r>
            <a:endParaRPr lang="zh-CN" altLang="en-US" sz="1108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13" name="Rectangle 81"/>
          <p:cNvSpPr>
            <a:spLocks noChangeArrowheads="1"/>
          </p:cNvSpPr>
          <p:nvPr/>
        </p:nvSpPr>
        <p:spPr bwMode="auto">
          <a:xfrm>
            <a:off x="9322649" y="5279755"/>
            <a:ext cx="1031679" cy="254294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首件管理</a:t>
            </a:r>
          </a:p>
        </p:txBody>
      </p:sp>
      <p:sp>
        <p:nvSpPr>
          <p:cNvPr id="214" name="Rectangle 81"/>
          <p:cNvSpPr>
            <a:spLocks noChangeArrowheads="1"/>
          </p:cNvSpPr>
          <p:nvPr/>
        </p:nvSpPr>
        <p:spPr bwMode="auto">
          <a:xfrm>
            <a:off x="9320947" y="3709961"/>
            <a:ext cx="1031679" cy="279275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工艺路线</a:t>
            </a:r>
          </a:p>
        </p:txBody>
      </p:sp>
      <p:sp>
        <p:nvSpPr>
          <p:cNvPr id="215" name="Text Box 130"/>
          <p:cNvSpPr txBox="1">
            <a:spLocks noChangeArrowheads="1"/>
          </p:cNvSpPr>
          <p:nvPr/>
        </p:nvSpPr>
        <p:spPr bwMode="auto">
          <a:xfrm>
            <a:off x="3059220" y="3632341"/>
            <a:ext cx="825130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002060"/>
                </a:solidFill>
              </a:rPr>
              <a:t>条码领用</a:t>
            </a:r>
          </a:p>
        </p:txBody>
      </p:sp>
      <p:sp>
        <p:nvSpPr>
          <p:cNvPr id="216" name="Text Box 130"/>
          <p:cNvSpPr txBox="1">
            <a:spLocks noChangeArrowheads="1"/>
          </p:cNvSpPr>
          <p:nvPr/>
        </p:nvSpPr>
        <p:spPr bwMode="auto">
          <a:xfrm>
            <a:off x="6549243" y="3182005"/>
            <a:ext cx="790592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FF0000"/>
                </a:solidFill>
              </a:rPr>
              <a:t>不合格</a:t>
            </a:r>
          </a:p>
        </p:txBody>
      </p:sp>
      <p:cxnSp>
        <p:nvCxnSpPr>
          <p:cNvPr id="217" name="直接箭头连接符 216"/>
          <p:cNvCxnSpPr>
            <a:stCxn id="158" idx="3"/>
            <a:endCxn id="164" idx="1"/>
          </p:cNvCxnSpPr>
          <p:nvPr/>
        </p:nvCxnSpPr>
        <p:spPr>
          <a:xfrm>
            <a:off x="7855677" y="2998332"/>
            <a:ext cx="146096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肘形连接符 217"/>
          <p:cNvCxnSpPr>
            <a:stCxn id="169" idx="3"/>
            <a:endCxn id="226" idx="3"/>
          </p:cNvCxnSpPr>
          <p:nvPr/>
        </p:nvCxnSpPr>
        <p:spPr>
          <a:xfrm>
            <a:off x="9102000" y="1737081"/>
            <a:ext cx="5468" cy="1929084"/>
          </a:xfrm>
          <a:prstGeom prst="bentConnector3">
            <a:avLst>
              <a:gd name="adj1" fmla="val 170016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肘形连接符 218"/>
          <p:cNvCxnSpPr>
            <a:stCxn id="186" idx="3"/>
          </p:cNvCxnSpPr>
          <p:nvPr/>
        </p:nvCxnSpPr>
        <p:spPr>
          <a:xfrm>
            <a:off x="2901074" y="3849697"/>
            <a:ext cx="5319845" cy="269980"/>
          </a:xfrm>
          <a:prstGeom prst="bentConnector3">
            <a:avLst>
              <a:gd name="adj1" fmla="val 9994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箭头连接符 219"/>
          <p:cNvCxnSpPr>
            <a:stCxn id="203" idx="1"/>
            <a:endCxn id="206" idx="3"/>
          </p:cNvCxnSpPr>
          <p:nvPr/>
        </p:nvCxnSpPr>
        <p:spPr>
          <a:xfrm flipH="1">
            <a:off x="6606111" y="5100355"/>
            <a:ext cx="22714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接箭头连接符 220"/>
          <p:cNvCxnSpPr>
            <a:stCxn id="207" idx="1"/>
            <a:endCxn id="190" idx="3"/>
          </p:cNvCxnSpPr>
          <p:nvPr/>
        </p:nvCxnSpPr>
        <p:spPr>
          <a:xfrm flipH="1" flipV="1">
            <a:off x="1674087" y="5918316"/>
            <a:ext cx="390272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ectangle 81"/>
          <p:cNvSpPr>
            <a:spLocks noChangeArrowheads="1"/>
          </p:cNvSpPr>
          <p:nvPr/>
        </p:nvSpPr>
        <p:spPr bwMode="auto">
          <a:xfrm>
            <a:off x="8067984" y="5389411"/>
            <a:ext cx="1031679" cy="254294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返工管理</a:t>
            </a:r>
          </a:p>
        </p:txBody>
      </p:sp>
      <p:sp>
        <p:nvSpPr>
          <p:cNvPr id="223" name="Rectangle 81"/>
          <p:cNvSpPr>
            <a:spLocks noChangeArrowheads="1"/>
          </p:cNvSpPr>
          <p:nvPr/>
        </p:nvSpPr>
        <p:spPr bwMode="auto">
          <a:xfrm>
            <a:off x="6830135" y="6177589"/>
            <a:ext cx="1031679" cy="254294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en-US" altLang="zh-CN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RMA</a:t>
            </a: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管理</a:t>
            </a:r>
          </a:p>
        </p:txBody>
      </p:sp>
      <p:cxnSp>
        <p:nvCxnSpPr>
          <p:cNvPr id="224" name="直接箭头连接符 223"/>
          <p:cNvCxnSpPr>
            <a:stCxn id="206" idx="1"/>
            <a:endCxn id="189" idx="3"/>
          </p:cNvCxnSpPr>
          <p:nvPr/>
        </p:nvCxnSpPr>
        <p:spPr>
          <a:xfrm flipH="1" flipV="1">
            <a:off x="2901073" y="5097750"/>
            <a:ext cx="2676239" cy="2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 Box 130"/>
          <p:cNvSpPr txBox="1">
            <a:spLocks noChangeArrowheads="1"/>
          </p:cNvSpPr>
          <p:nvPr/>
        </p:nvSpPr>
        <p:spPr bwMode="auto">
          <a:xfrm>
            <a:off x="8220918" y="2355016"/>
            <a:ext cx="825130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002060"/>
                </a:solidFill>
              </a:rPr>
              <a:t>回用</a:t>
            </a:r>
          </a:p>
        </p:txBody>
      </p:sp>
      <p:sp>
        <p:nvSpPr>
          <p:cNvPr id="226" name="Rectangle 33"/>
          <p:cNvSpPr>
            <a:spLocks noChangeArrowheads="1"/>
          </p:cNvSpPr>
          <p:nvPr/>
        </p:nvSpPr>
        <p:spPr bwMode="auto">
          <a:xfrm>
            <a:off x="8075787" y="3534744"/>
            <a:ext cx="1031681" cy="262842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上料防错</a:t>
            </a:r>
          </a:p>
        </p:txBody>
      </p:sp>
      <p:cxnSp>
        <p:nvCxnSpPr>
          <p:cNvPr id="227" name="直接箭头连接符 226"/>
          <p:cNvCxnSpPr>
            <a:stCxn id="226" idx="2"/>
            <a:endCxn id="197" idx="0"/>
          </p:cNvCxnSpPr>
          <p:nvPr/>
        </p:nvCxnSpPr>
        <p:spPr>
          <a:xfrm flipH="1">
            <a:off x="8586160" y="3797587"/>
            <a:ext cx="5468" cy="331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肘形连接符 227"/>
          <p:cNvCxnSpPr>
            <a:stCxn id="206" idx="2"/>
            <a:endCxn id="167" idx="1"/>
          </p:cNvCxnSpPr>
          <p:nvPr/>
        </p:nvCxnSpPr>
        <p:spPr>
          <a:xfrm rot="5400000" flipH="1">
            <a:off x="4086851" y="3228344"/>
            <a:ext cx="3495563" cy="514157"/>
          </a:xfrm>
          <a:prstGeom prst="bentConnector4">
            <a:avLst>
              <a:gd name="adj1" fmla="val -6975"/>
              <a:gd name="adj2" fmla="val 12325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9" name="Text Box 130"/>
          <p:cNvSpPr txBox="1">
            <a:spLocks noChangeArrowheads="1"/>
          </p:cNvSpPr>
          <p:nvPr/>
        </p:nvSpPr>
        <p:spPr bwMode="auto">
          <a:xfrm>
            <a:off x="4741032" y="4778636"/>
            <a:ext cx="825130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 dirty="0">
                <a:solidFill>
                  <a:srgbClr val="002060"/>
                </a:solidFill>
              </a:rPr>
              <a:t>半成品</a:t>
            </a:r>
          </a:p>
        </p:txBody>
      </p:sp>
      <p:sp>
        <p:nvSpPr>
          <p:cNvPr id="230" name="Text Box 130"/>
          <p:cNvSpPr txBox="1">
            <a:spLocks noChangeArrowheads="1"/>
          </p:cNvSpPr>
          <p:nvPr/>
        </p:nvSpPr>
        <p:spPr bwMode="auto">
          <a:xfrm>
            <a:off x="5867467" y="5489044"/>
            <a:ext cx="825130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002060"/>
                </a:solidFill>
              </a:rPr>
              <a:t>成品</a:t>
            </a:r>
          </a:p>
        </p:txBody>
      </p:sp>
      <p:cxnSp>
        <p:nvCxnSpPr>
          <p:cNvPr id="231" name="肘形连接符 230"/>
          <p:cNvCxnSpPr>
            <a:stCxn id="190" idx="2"/>
            <a:endCxn id="223" idx="1"/>
          </p:cNvCxnSpPr>
          <p:nvPr/>
        </p:nvCxnSpPr>
        <p:spPr>
          <a:xfrm rot="16200000" flipH="1">
            <a:off x="3863349" y="3337949"/>
            <a:ext cx="261685" cy="56718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 Box 130"/>
          <p:cNvSpPr txBox="1">
            <a:spLocks noChangeArrowheads="1"/>
          </p:cNvSpPr>
          <p:nvPr/>
        </p:nvSpPr>
        <p:spPr bwMode="auto">
          <a:xfrm>
            <a:off x="3471786" y="6060779"/>
            <a:ext cx="1835711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FF0000"/>
                </a:solidFill>
              </a:rPr>
              <a:t>客户退货</a:t>
            </a:r>
            <a:r>
              <a:rPr lang="en-US" altLang="zh-CN" sz="1058" b="0">
                <a:solidFill>
                  <a:srgbClr val="FF0000"/>
                </a:solidFill>
              </a:rPr>
              <a:t>/</a:t>
            </a:r>
            <a:r>
              <a:rPr lang="zh-CN" altLang="en-US" sz="1058" b="0">
                <a:solidFill>
                  <a:srgbClr val="FF0000"/>
                </a:solidFill>
              </a:rPr>
              <a:t>市场保修</a:t>
            </a:r>
          </a:p>
        </p:txBody>
      </p:sp>
      <p:cxnSp>
        <p:nvCxnSpPr>
          <p:cNvPr id="233" name="直接箭头连接符 232"/>
          <p:cNvCxnSpPr>
            <a:stCxn id="160" idx="2"/>
            <a:endCxn id="154" idx="0"/>
          </p:cNvCxnSpPr>
          <p:nvPr/>
        </p:nvCxnSpPr>
        <p:spPr>
          <a:xfrm>
            <a:off x="4866458" y="2711158"/>
            <a:ext cx="3207" cy="160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肘形连接符 233"/>
          <p:cNvCxnSpPr>
            <a:stCxn id="158" idx="0"/>
            <a:endCxn id="156" idx="2"/>
          </p:cNvCxnSpPr>
          <p:nvPr/>
        </p:nvCxnSpPr>
        <p:spPr>
          <a:xfrm rot="16200000" flipV="1">
            <a:off x="6434370" y="1956813"/>
            <a:ext cx="568497" cy="12516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Text Box 130"/>
          <p:cNvSpPr txBox="1">
            <a:spLocks noChangeArrowheads="1"/>
          </p:cNvSpPr>
          <p:nvPr/>
        </p:nvSpPr>
        <p:spPr bwMode="auto">
          <a:xfrm>
            <a:off x="3085857" y="2774449"/>
            <a:ext cx="1076307" cy="27000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058" b="0">
                <a:solidFill>
                  <a:srgbClr val="002060"/>
                </a:solidFill>
              </a:rPr>
              <a:t>工单领料单</a:t>
            </a:r>
          </a:p>
        </p:txBody>
      </p:sp>
      <p:sp>
        <p:nvSpPr>
          <p:cNvPr id="236" name="Rectangle 81"/>
          <p:cNvSpPr>
            <a:spLocks noChangeArrowheads="1"/>
          </p:cNvSpPr>
          <p:nvPr/>
        </p:nvSpPr>
        <p:spPr bwMode="auto">
          <a:xfrm>
            <a:off x="9300734" y="5845553"/>
            <a:ext cx="1031679" cy="254294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设备管理</a:t>
            </a:r>
          </a:p>
        </p:txBody>
      </p:sp>
      <p:sp>
        <p:nvSpPr>
          <p:cNvPr id="237" name="Rectangle 81"/>
          <p:cNvSpPr>
            <a:spLocks noChangeArrowheads="1"/>
          </p:cNvSpPr>
          <p:nvPr/>
        </p:nvSpPr>
        <p:spPr bwMode="auto">
          <a:xfrm>
            <a:off x="6783171" y="5684280"/>
            <a:ext cx="1031678" cy="254294"/>
          </a:xfrm>
          <a:prstGeom prst="rect">
            <a:avLst/>
          </a:prstGeom>
          <a:solidFill>
            <a:schemeClr val="tx1"/>
          </a:solidFill>
          <a:ln w="63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ctr">
              <a:buFont typeface="Wingdings" pitchFamily="2" charset="2"/>
              <a:buNone/>
            </a:pPr>
            <a:r>
              <a:rPr lang="en-US" altLang="zh-CN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SPC</a:t>
            </a:r>
            <a:r>
              <a:rPr lang="zh-CN" altLang="en-US" sz="1108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分析</a:t>
            </a:r>
          </a:p>
        </p:txBody>
      </p:sp>
      <p:sp>
        <p:nvSpPr>
          <p:cNvPr id="238" name="流程图: 库存数据 237"/>
          <p:cNvSpPr/>
          <p:nvPr/>
        </p:nvSpPr>
        <p:spPr>
          <a:xfrm flipH="1">
            <a:off x="498388" y="1016553"/>
            <a:ext cx="1334876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销售</a:t>
            </a:r>
          </a:p>
        </p:txBody>
      </p:sp>
      <p:sp>
        <p:nvSpPr>
          <p:cNvPr id="239" name="流程图: 库存数据 238"/>
          <p:cNvSpPr/>
          <p:nvPr/>
        </p:nvSpPr>
        <p:spPr>
          <a:xfrm flipH="1">
            <a:off x="1683721" y="1015774"/>
            <a:ext cx="1334876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计划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40" name="流程图: 库存数据 239"/>
          <p:cNvSpPr/>
          <p:nvPr/>
        </p:nvSpPr>
        <p:spPr>
          <a:xfrm flipH="1">
            <a:off x="2861207" y="1015773"/>
            <a:ext cx="1334876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采购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41" name="流程图: 库存数据 240"/>
          <p:cNvSpPr/>
          <p:nvPr/>
        </p:nvSpPr>
        <p:spPr>
          <a:xfrm flipH="1">
            <a:off x="4046611" y="1014910"/>
            <a:ext cx="1334876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供应商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42" name="流程图: 库存数据 241"/>
          <p:cNvSpPr/>
          <p:nvPr/>
        </p:nvSpPr>
        <p:spPr>
          <a:xfrm flipH="1">
            <a:off x="5222999" y="1015864"/>
            <a:ext cx="1397097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仓库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43" name="流程图: 库存数据 242"/>
          <p:cNvSpPr/>
          <p:nvPr/>
        </p:nvSpPr>
        <p:spPr>
          <a:xfrm flipH="1">
            <a:off x="6464824" y="1016981"/>
            <a:ext cx="1334876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品质</a:t>
            </a:r>
          </a:p>
        </p:txBody>
      </p:sp>
      <p:sp>
        <p:nvSpPr>
          <p:cNvPr id="244" name="流程图: 库存数据 243"/>
          <p:cNvSpPr/>
          <p:nvPr/>
        </p:nvSpPr>
        <p:spPr>
          <a:xfrm flipH="1">
            <a:off x="7654076" y="1016131"/>
            <a:ext cx="1334876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生产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45" name="流程图: 库存数据 244"/>
          <p:cNvSpPr/>
          <p:nvPr/>
        </p:nvSpPr>
        <p:spPr>
          <a:xfrm flipH="1">
            <a:off x="8832137" y="1015101"/>
            <a:ext cx="1459339" cy="435577"/>
          </a:xfrm>
          <a:prstGeom prst="flowChartOnlineStorag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工程</a:t>
            </a:r>
          </a:p>
        </p:txBody>
      </p:sp>
    </p:spTree>
    <p:extLst>
      <p:ext uri="{BB962C8B-B14F-4D97-AF65-F5344CB8AC3E}">
        <p14:creationId xmlns:p14="http://schemas.microsoft.com/office/powerpoint/2010/main" val="19851348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3" grpId="0" animBg="1"/>
      <p:bldP spid="154" grpId="0" animBg="1"/>
      <p:bldP spid="156" grpId="0" animBg="1"/>
      <p:bldP spid="158" grpId="0" animBg="1"/>
      <p:bldP spid="159" grpId="0" animBg="1"/>
      <p:bldP spid="160" grpId="0" animBg="1"/>
      <p:bldP spid="164" grpId="0" animBg="1"/>
      <p:bldP spid="167" grpId="0" animBg="1"/>
      <p:bldP spid="169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6" grpId="0" animBg="1"/>
      <p:bldP spid="189" grpId="0" animBg="1"/>
      <p:bldP spid="190" grpId="0" animBg="1"/>
      <p:bldP spid="196" grpId="0" animBg="1"/>
      <p:bldP spid="197" grpId="0" animBg="1"/>
      <p:bldP spid="198" grpId="0" animBg="1"/>
      <p:bldP spid="202" grpId="0" animBg="1"/>
      <p:bldP spid="203" grpId="0" animBg="1"/>
      <p:bldP spid="206" grpId="0" animBg="1"/>
      <p:bldP spid="207" grpId="0" animBg="1"/>
      <p:bldP spid="211" grpId="0" animBg="1"/>
      <p:bldP spid="212" grpId="0" animBg="1"/>
      <p:bldP spid="213" grpId="0" animBg="1"/>
      <p:bldP spid="214" grpId="0" animBg="1"/>
      <p:bldP spid="222" grpId="0" animBg="1"/>
      <p:bldP spid="223" grpId="0" animBg="1"/>
      <p:bldP spid="226" grpId="0" animBg="1"/>
      <p:bldP spid="236" grpId="0" animBg="1"/>
      <p:bldP spid="2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8433" r="9527" b="8990"/>
          <a:stretch/>
        </p:blipFill>
        <p:spPr>
          <a:xfrm>
            <a:off x="704039" y="1066122"/>
            <a:ext cx="5100122" cy="5100198"/>
          </a:xfrm>
          <a:prstGeom prst="ellipse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6330765" y="3252049"/>
            <a:ext cx="5023398" cy="609861"/>
            <a:chOff x="6330765" y="3252049"/>
            <a:chExt cx="5023398" cy="609861"/>
          </a:xfrm>
        </p:grpSpPr>
        <p:sp>
          <p:nvSpPr>
            <p:cNvPr id="13" name="流程图: 可选过程 12"/>
            <p:cNvSpPr/>
            <p:nvPr/>
          </p:nvSpPr>
          <p:spPr>
            <a:xfrm>
              <a:off x="6644932" y="3258601"/>
              <a:ext cx="4709231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4.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综合部分</a:t>
              </a:r>
            </a:p>
          </p:txBody>
        </p:sp>
        <p:grpSp>
          <p:nvGrpSpPr>
            <p:cNvPr id="23" name="组合 90"/>
            <p:cNvGrpSpPr>
              <a:grpSpLocks/>
            </p:cNvGrpSpPr>
            <p:nvPr/>
          </p:nvGrpSpPr>
          <p:grpSpPr bwMode="auto">
            <a:xfrm>
              <a:off x="6330765" y="3252049"/>
              <a:ext cx="628332" cy="609861"/>
              <a:chOff x="1986" y="4503"/>
              <a:chExt cx="936" cy="908"/>
            </a:xfrm>
          </p:grpSpPr>
          <p:sp>
            <p:nvSpPr>
              <p:cNvPr id="24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5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2" name="组合 41"/>
          <p:cNvGrpSpPr/>
          <p:nvPr/>
        </p:nvGrpSpPr>
        <p:grpSpPr>
          <a:xfrm>
            <a:off x="6156688" y="4040333"/>
            <a:ext cx="5197475" cy="609862"/>
            <a:chOff x="6156688" y="4040333"/>
            <a:chExt cx="5197475" cy="609862"/>
          </a:xfrm>
        </p:grpSpPr>
        <p:sp>
          <p:nvSpPr>
            <p:cNvPr id="14" name="流程图: 可选过程 13"/>
            <p:cNvSpPr/>
            <p:nvPr/>
          </p:nvSpPr>
          <p:spPr>
            <a:xfrm>
              <a:off x="6357314" y="4046885"/>
              <a:ext cx="4996849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5.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数据分析</a:t>
              </a:r>
            </a:p>
          </p:txBody>
        </p:sp>
        <p:grpSp>
          <p:nvGrpSpPr>
            <p:cNvPr id="26" name="组合 93"/>
            <p:cNvGrpSpPr>
              <a:grpSpLocks/>
            </p:cNvGrpSpPr>
            <p:nvPr/>
          </p:nvGrpSpPr>
          <p:grpSpPr bwMode="auto">
            <a:xfrm>
              <a:off x="6156688" y="4040333"/>
              <a:ext cx="630013" cy="609862"/>
              <a:chOff x="1986" y="4503"/>
              <a:chExt cx="936" cy="908"/>
            </a:xfrm>
          </p:grpSpPr>
          <p:sp>
            <p:nvSpPr>
              <p:cNvPr id="27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8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组合 42"/>
          <p:cNvGrpSpPr/>
          <p:nvPr/>
        </p:nvGrpSpPr>
        <p:grpSpPr>
          <a:xfrm>
            <a:off x="5528356" y="4835168"/>
            <a:ext cx="5825807" cy="609861"/>
            <a:chOff x="5528356" y="4835168"/>
            <a:chExt cx="5825807" cy="609861"/>
          </a:xfrm>
        </p:grpSpPr>
        <p:sp>
          <p:nvSpPr>
            <p:cNvPr id="16" name="流程图: 可选过程 15"/>
            <p:cNvSpPr/>
            <p:nvPr/>
          </p:nvSpPr>
          <p:spPr>
            <a:xfrm>
              <a:off x="5791180" y="4835168"/>
              <a:ext cx="5562983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6.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资源配置  </a:t>
              </a:r>
            </a:p>
          </p:txBody>
        </p:sp>
        <p:grpSp>
          <p:nvGrpSpPr>
            <p:cNvPr id="29" name="组合 96"/>
            <p:cNvGrpSpPr>
              <a:grpSpLocks/>
            </p:cNvGrpSpPr>
            <p:nvPr/>
          </p:nvGrpSpPr>
          <p:grpSpPr bwMode="auto">
            <a:xfrm>
              <a:off x="5528356" y="4835168"/>
              <a:ext cx="628332" cy="609861"/>
              <a:chOff x="1986" y="4503"/>
              <a:chExt cx="936" cy="908"/>
            </a:xfrm>
          </p:grpSpPr>
          <p:sp>
            <p:nvSpPr>
              <p:cNvPr id="30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1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5031618" y="5579306"/>
            <a:ext cx="6322545" cy="613350"/>
            <a:chOff x="5031618" y="5579306"/>
            <a:chExt cx="6322545" cy="613350"/>
          </a:xfrm>
        </p:grpSpPr>
        <p:sp>
          <p:nvSpPr>
            <p:cNvPr id="15" name="流程图: 可选过程 14"/>
            <p:cNvSpPr/>
            <p:nvPr/>
          </p:nvSpPr>
          <p:spPr>
            <a:xfrm>
              <a:off x="5257743" y="5595899"/>
              <a:ext cx="6096420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    7.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项目管理系统</a:t>
              </a:r>
            </a:p>
          </p:txBody>
        </p:sp>
        <p:grpSp>
          <p:nvGrpSpPr>
            <p:cNvPr id="32" name="组合 99"/>
            <p:cNvGrpSpPr>
              <a:grpSpLocks/>
            </p:cNvGrpSpPr>
            <p:nvPr/>
          </p:nvGrpSpPr>
          <p:grpSpPr bwMode="auto">
            <a:xfrm>
              <a:off x="5031618" y="5579306"/>
              <a:ext cx="628332" cy="611541"/>
              <a:chOff x="1986" y="4503"/>
              <a:chExt cx="936" cy="908"/>
            </a:xfrm>
          </p:grpSpPr>
          <p:sp>
            <p:nvSpPr>
              <p:cNvPr id="33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5016909" y="971707"/>
            <a:ext cx="6337253" cy="611541"/>
            <a:chOff x="5016909" y="971707"/>
            <a:chExt cx="6337253" cy="611541"/>
          </a:xfrm>
        </p:grpSpPr>
        <p:sp>
          <p:nvSpPr>
            <p:cNvPr id="10" name="流程图: 可选过程 9"/>
            <p:cNvSpPr/>
            <p:nvPr/>
          </p:nvSpPr>
          <p:spPr>
            <a:xfrm>
              <a:off x="5257743" y="987163"/>
              <a:ext cx="6096419" cy="596085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pPr algn="ctr"/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架构</a:t>
              </a:r>
            </a:p>
          </p:txBody>
        </p:sp>
        <p:grpSp>
          <p:nvGrpSpPr>
            <p:cNvPr id="48" name="组合 99"/>
            <p:cNvGrpSpPr>
              <a:grpSpLocks/>
            </p:cNvGrpSpPr>
            <p:nvPr/>
          </p:nvGrpSpPr>
          <p:grpSpPr bwMode="auto">
            <a:xfrm>
              <a:off x="5016909" y="971707"/>
              <a:ext cx="628332" cy="611541"/>
              <a:chOff x="1986" y="4503"/>
              <a:chExt cx="936" cy="908"/>
            </a:xfrm>
          </p:grpSpPr>
          <p:sp>
            <p:nvSpPr>
              <p:cNvPr id="4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0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组合 3"/>
          <p:cNvGrpSpPr/>
          <p:nvPr/>
        </p:nvGrpSpPr>
        <p:grpSpPr>
          <a:xfrm>
            <a:off x="6059000" y="2475358"/>
            <a:ext cx="5295163" cy="610534"/>
            <a:chOff x="6059000" y="2475358"/>
            <a:chExt cx="5295163" cy="610534"/>
          </a:xfrm>
        </p:grpSpPr>
        <p:sp>
          <p:nvSpPr>
            <p:cNvPr id="12" name="流程图: 可选过程 11"/>
            <p:cNvSpPr/>
            <p:nvPr/>
          </p:nvSpPr>
          <p:spPr>
            <a:xfrm>
              <a:off x="6357313" y="2489134"/>
              <a:ext cx="4996850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业务解决方案</a:t>
              </a:r>
            </a:p>
          </p:txBody>
        </p:sp>
        <p:pic>
          <p:nvPicPr>
            <p:cNvPr id="37" name="Picture 3" descr="Glossy Button round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lum bright="1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000" y="2475358"/>
              <a:ext cx="630013" cy="61053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5553219" y="1729076"/>
            <a:ext cx="5800943" cy="611541"/>
            <a:chOff x="5553219" y="1729076"/>
            <a:chExt cx="5800943" cy="611541"/>
          </a:xfrm>
        </p:grpSpPr>
        <p:sp>
          <p:nvSpPr>
            <p:cNvPr id="11" name="流程图: 可选过程 10"/>
            <p:cNvSpPr/>
            <p:nvPr/>
          </p:nvSpPr>
          <p:spPr>
            <a:xfrm>
              <a:off x="5867385" y="1729076"/>
              <a:ext cx="5486777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系统业务场景         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8" name="组合 99"/>
            <p:cNvGrpSpPr>
              <a:grpSpLocks/>
            </p:cNvGrpSpPr>
            <p:nvPr/>
          </p:nvGrpSpPr>
          <p:grpSpPr bwMode="auto">
            <a:xfrm>
              <a:off x="5553219" y="1729076"/>
              <a:ext cx="628332" cy="611541"/>
              <a:chOff x="1986" y="4503"/>
              <a:chExt cx="936" cy="908"/>
            </a:xfrm>
          </p:grpSpPr>
          <p:sp>
            <p:nvSpPr>
              <p:cNvPr id="3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4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36112" y="255997"/>
            <a:ext cx="12192000" cy="584775"/>
            <a:chOff x="338138" y="5494785"/>
            <a:chExt cx="12192000" cy="584775"/>
          </a:xfrm>
        </p:grpSpPr>
        <p:sp>
          <p:nvSpPr>
            <p:cNvPr id="40" name="文本框 8"/>
            <p:cNvSpPr txBox="1"/>
            <p:nvPr/>
          </p:nvSpPr>
          <p:spPr>
            <a:xfrm>
              <a:off x="3757523" y="5494785"/>
              <a:ext cx="5081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深科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</a:t>
              </a:r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LEAN</a:t>
              </a:r>
              <a:r>
                <a:rPr lang="en-US" altLang="zh-CN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MES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5" name="直接连接符 44"/>
            <p:cNvCxnSpPr>
              <a:endCxn id="40" idx="1"/>
            </p:cNvCxnSpPr>
            <p:nvPr/>
          </p:nvCxnSpPr>
          <p:spPr>
            <a:xfrm flipV="1">
              <a:off x="338138" y="5787173"/>
              <a:ext cx="3419385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0" idx="3"/>
            </p:cNvCxnSpPr>
            <p:nvPr/>
          </p:nvCxnSpPr>
          <p:spPr>
            <a:xfrm>
              <a:off x="8838786" y="5787173"/>
              <a:ext cx="3691352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93720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586657"/>
            <a:ext cx="12192000" cy="203200"/>
            <a:chOff x="0" y="586657"/>
            <a:chExt cx="12192000" cy="20320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0" y="789857"/>
              <a:ext cx="121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/>
            <p:cNvGrpSpPr/>
            <p:nvPr/>
          </p:nvGrpSpPr>
          <p:grpSpPr>
            <a:xfrm>
              <a:off x="7906658" y="586657"/>
              <a:ext cx="3922486" cy="203200"/>
              <a:chOff x="2344057" y="740229"/>
              <a:chExt cx="7844972" cy="40640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638386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8403771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34405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363962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文本框 25"/>
          <p:cNvSpPr txBox="1"/>
          <p:nvPr/>
        </p:nvSpPr>
        <p:spPr>
          <a:xfrm>
            <a:off x="471603" y="20857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业务解决方案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127624" y="1029181"/>
            <a:ext cx="1936750" cy="1258887"/>
            <a:chOff x="3095624" y="232"/>
            <a:chExt cx="1936750" cy="1258887"/>
          </a:xfrm>
        </p:grpSpPr>
        <p:sp>
          <p:nvSpPr>
            <p:cNvPr id="56" name="圆角矩形 55"/>
            <p:cNvSpPr/>
            <p:nvPr/>
          </p:nvSpPr>
          <p:spPr>
            <a:xfrm>
              <a:off x="3095624" y="232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圆角矩形 4"/>
            <p:cNvSpPr/>
            <p:nvPr/>
          </p:nvSpPr>
          <p:spPr>
            <a:xfrm>
              <a:off x="3157078" y="61686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仓库管理</a:t>
              </a:r>
              <a:endParaRPr lang="zh-CN" altLang="en-US" sz="3100" kern="1200" dirty="0"/>
            </a:p>
          </p:txBody>
        </p:sp>
      </p:grpSp>
      <p:sp>
        <p:nvSpPr>
          <p:cNvPr id="43" name="直接连接符 5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61980" y="246622"/>
                </a:moveTo>
                <a:arcTo wR="2079657" hR="2079657" stAng="178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" name="组合 43"/>
          <p:cNvGrpSpPr/>
          <p:nvPr/>
        </p:nvGrpSpPr>
        <p:grpSpPr>
          <a:xfrm>
            <a:off x="7207282" y="3108838"/>
            <a:ext cx="1936750" cy="1258887"/>
            <a:chOff x="5175282" y="2079889"/>
            <a:chExt cx="1936750" cy="1258887"/>
          </a:xfrm>
        </p:grpSpPr>
        <p:sp>
          <p:nvSpPr>
            <p:cNvPr id="54" name="圆角矩形 53"/>
            <p:cNvSpPr/>
            <p:nvPr/>
          </p:nvSpPr>
          <p:spPr>
            <a:xfrm>
              <a:off x="5175282" y="2079889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圆角矩形 7"/>
            <p:cNvSpPr/>
            <p:nvPr/>
          </p:nvSpPr>
          <p:spPr>
            <a:xfrm>
              <a:off x="5236736" y="2141343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生产管理</a:t>
              </a:r>
              <a:endParaRPr lang="zh-CN" altLang="en-US" sz="3100" kern="1200" dirty="0"/>
            </a:p>
          </p:txBody>
        </p:sp>
      </p:grpSp>
      <p:sp>
        <p:nvSpPr>
          <p:cNvPr id="45" name="直接连接符 8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56933" y="2724134"/>
                </a:moveTo>
                <a:arcTo wR="2079657" hR="2079657" stAng="10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6" name="组合 45"/>
          <p:cNvGrpSpPr/>
          <p:nvPr/>
        </p:nvGrpSpPr>
        <p:grpSpPr>
          <a:xfrm>
            <a:off x="5127625" y="5188495"/>
            <a:ext cx="1936750" cy="1258887"/>
            <a:chOff x="3095625" y="4159546"/>
            <a:chExt cx="1936750" cy="1258887"/>
          </a:xfrm>
        </p:grpSpPr>
        <p:sp>
          <p:nvSpPr>
            <p:cNvPr id="52" name="圆角矩形 51"/>
            <p:cNvSpPr/>
            <p:nvPr/>
          </p:nvSpPr>
          <p:spPr>
            <a:xfrm>
              <a:off x="3095625" y="4159546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圆角矩形 10"/>
            <p:cNvSpPr/>
            <p:nvPr/>
          </p:nvSpPr>
          <p:spPr>
            <a:xfrm>
              <a:off x="3157079" y="4221000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品质管理</a:t>
              </a:r>
              <a:endParaRPr lang="zh-CN" altLang="en-US" sz="3100" kern="1200" dirty="0"/>
            </a:p>
          </p:txBody>
        </p:sp>
      </p:grpSp>
      <p:sp>
        <p:nvSpPr>
          <p:cNvPr id="47" name="直接连接符 11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97333" y="3912691"/>
                </a:moveTo>
                <a:arcTo wR="2079657" hR="2079657" stAng="70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8" name="组合 47"/>
          <p:cNvGrpSpPr/>
          <p:nvPr/>
        </p:nvGrpSpPr>
        <p:grpSpPr>
          <a:xfrm>
            <a:off x="3047967" y="3108838"/>
            <a:ext cx="1936750" cy="1258887"/>
            <a:chOff x="1015967" y="2079889"/>
            <a:chExt cx="1936750" cy="1258887"/>
          </a:xfrm>
        </p:grpSpPr>
        <p:sp>
          <p:nvSpPr>
            <p:cNvPr id="50" name="圆角矩形 49"/>
            <p:cNvSpPr/>
            <p:nvPr/>
          </p:nvSpPr>
          <p:spPr>
            <a:xfrm>
              <a:off x="1015967" y="2079889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圆角矩形 13"/>
            <p:cNvSpPr/>
            <p:nvPr/>
          </p:nvSpPr>
          <p:spPr>
            <a:xfrm>
              <a:off x="1077421" y="2141343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设备管理</a:t>
              </a:r>
              <a:endParaRPr lang="zh-CN" altLang="en-US" sz="3100" kern="1200" dirty="0"/>
            </a:p>
          </p:txBody>
        </p:sp>
      </p:grpSp>
      <p:sp>
        <p:nvSpPr>
          <p:cNvPr id="49" name="直接连接符 14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2380" y="1435179"/>
                </a:moveTo>
                <a:arcTo wR="2079657" hR="2079657" stAng="118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9" name="组合 58"/>
          <p:cNvGrpSpPr/>
          <p:nvPr/>
        </p:nvGrpSpPr>
        <p:grpSpPr>
          <a:xfrm>
            <a:off x="5127625" y="1029181"/>
            <a:ext cx="1936750" cy="1258887"/>
            <a:chOff x="3095624" y="232"/>
            <a:chExt cx="1936750" cy="1258887"/>
          </a:xfrm>
          <a:solidFill>
            <a:srgbClr val="FFC000"/>
          </a:solidFill>
        </p:grpSpPr>
        <p:sp>
          <p:nvSpPr>
            <p:cNvPr id="60" name="圆角矩形 59"/>
            <p:cNvSpPr/>
            <p:nvPr/>
          </p:nvSpPr>
          <p:spPr>
            <a:xfrm>
              <a:off x="3095624" y="232"/>
              <a:ext cx="1936750" cy="125888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圆角矩形 4"/>
            <p:cNvSpPr/>
            <p:nvPr/>
          </p:nvSpPr>
          <p:spPr>
            <a:xfrm>
              <a:off x="3157078" y="61686"/>
              <a:ext cx="1813842" cy="1135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仓库管理</a:t>
              </a:r>
              <a:endParaRPr lang="zh-CN" altLang="en-US" sz="3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68892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28" name="TextBox 27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+mj-ea"/>
                  <a:ea typeface="+mj-ea"/>
                </a:rPr>
                <a:t>物料</a:t>
              </a:r>
              <a:r>
                <a:rPr lang="zh-CN" altLang="en-US" sz="2800" b="1" dirty="0">
                  <a:latin typeface="+mj-ea"/>
                  <a:ea typeface="+mj-ea"/>
                </a:rPr>
                <a:t>条码、规则</a:t>
              </a:r>
              <a:r>
                <a:rPr lang="en-US" altLang="zh-CN" sz="2800" b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&amp;</a:t>
              </a:r>
              <a:r>
                <a:rPr lang="zh-CN" altLang="en-US" sz="2800" b="1" dirty="0">
                  <a:latin typeface="+mj-ea"/>
                  <a:ea typeface="+mj-ea"/>
                </a:rPr>
                <a:t>打印</a:t>
              </a:r>
            </a:p>
          </p:txBody>
        </p:sp>
        <p:sp>
          <p:nvSpPr>
            <p:cNvPr id="29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1" name="图片 110"/>
          <p:cNvPicPr>
            <a:picLocks noChangeAspect="1"/>
          </p:cNvPicPr>
          <p:nvPr/>
        </p:nvPicPr>
        <p:blipFill rotWithShape="1">
          <a:blip r:embed="rId4"/>
          <a:srcRect r="7244"/>
          <a:stretch/>
        </p:blipFill>
        <p:spPr>
          <a:xfrm>
            <a:off x="3247599" y="885706"/>
            <a:ext cx="8916013" cy="5134291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98" y="2438296"/>
            <a:ext cx="4115083" cy="3581701"/>
          </a:xfrm>
          <a:prstGeom prst="rect">
            <a:avLst/>
          </a:prstGeom>
        </p:spPr>
      </p:pic>
      <p:sp>
        <p:nvSpPr>
          <p:cNvPr id="113" name="矩形 112"/>
          <p:cNvSpPr/>
          <p:nvPr/>
        </p:nvSpPr>
        <p:spPr>
          <a:xfrm>
            <a:off x="2421964" y="6183678"/>
            <a:ext cx="9770036" cy="374706"/>
          </a:xfrm>
          <a:prstGeom prst="rect">
            <a:avLst/>
          </a:prstGeom>
        </p:spPr>
        <p:txBody>
          <a:bodyPr wrap="square" lIns="96762" tIns="48381" rIns="96762" bIns="48381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支持条码在线和离线打印，条码规则模板不限，自由设置，所有的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GRN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条码在系统都是唯一的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0" y="1461060"/>
            <a:ext cx="3428817" cy="2867696"/>
          </a:xfrm>
          <a:prstGeom prst="rect">
            <a:avLst/>
          </a:prstGeom>
        </p:spPr>
        <p:txBody>
          <a:bodyPr wrap="square" lIns="96762" tIns="48381" rIns="96762" bIns="48381">
            <a:spAutoFit/>
          </a:bodyPr>
          <a:lstStyle/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新增删查，编辑序列号规则；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物料条码、序列号规则模板化；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支持条码前、后缀自定义函数；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支持10，16，32进制法则；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可指定最小、最大序号值；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可指定具体的递增值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奇偶数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可选择系统标准复位方式及自定义复位方式（日周月年）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流程图: 库存数据 114"/>
          <p:cNvSpPr/>
          <p:nvPr/>
        </p:nvSpPr>
        <p:spPr bwMode="auto">
          <a:xfrm>
            <a:off x="75786" y="892938"/>
            <a:ext cx="1752720" cy="547500"/>
          </a:xfrm>
          <a:prstGeom prst="flowChartOnlineStorag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6762" tIns="48381" rIns="96762" bIns="48381" numCol="1" rtlCol="0" anchor="ctr" anchorCtr="0" compatLnSpc="1">
            <a:prstTxWarp prst="textNoShape">
              <a:avLst/>
            </a:prstTxWarp>
          </a:bodyPr>
          <a:lstStyle/>
          <a:p>
            <a:pPr defTabSz="9676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116" name="流程图: 库存数据 115"/>
          <p:cNvSpPr/>
          <p:nvPr/>
        </p:nvSpPr>
        <p:spPr bwMode="auto">
          <a:xfrm>
            <a:off x="40137" y="4374847"/>
            <a:ext cx="1788370" cy="547500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6762" tIns="48381" rIns="96762" bIns="48381" numCol="1" rtlCol="0" anchor="ctr" anchorCtr="0" compatLnSpc="1">
            <a:prstTxWarp prst="textNoShape">
              <a:avLst/>
            </a:prstTxWarp>
          </a:bodyPr>
          <a:lstStyle/>
          <a:p>
            <a:pPr defTabSz="9676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sp>
        <p:nvSpPr>
          <p:cNvPr id="117" name="矩形 116"/>
          <p:cNvSpPr/>
          <p:nvPr/>
        </p:nvSpPr>
        <p:spPr>
          <a:xfrm>
            <a:off x="7560" y="4859096"/>
            <a:ext cx="3878489" cy="1828950"/>
          </a:xfrm>
          <a:prstGeom prst="rect">
            <a:avLst/>
          </a:prstGeom>
        </p:spPr>
        <p:txBody>
          <a:bodyPr wrap="square" lIns="96762" tIns="48381" rIns="96762" bIns="48381">
            <a:spAutoFit/>
          </a:bodyPr>
          <a:lstStyle/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扫码识别，操作简单了 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物料编码直观了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数据准确了  </a:t>
            </a: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消除手抄记录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02381" indent="-3023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不同供应商多元化格式</a:t>
            </a:r>
          </a:p>
        </p:txBody>
      </p:sp>
    </p:spTree>
    <p:extLst>
      <p:ext uri="{BB962C8B-B14F-4D97-AF65-F5344CB8AC3E}">
        <p14:creationId xmlns:p14="http://schemas.microsoft.com/office/powerpoint/2010/main" val="2443713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  <p:bldP spid="115" grpId="0" animBg="1"/>
      <p:bldP spid="116" grpId="0" animBg="1"/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554858" y="1524797"/>
            <a:ext cx="11031143" cy="1844224"/>
            <a:chOff x="554858" y="1524797"/>
            <a:chExt cx="11031143" cy="1844224"/>
          </a:xfrm>
        </p:grpSpPr>
        <p:sp>
          <p:nvSpPr>
            <p:cNvPr id="5" name="右箭头 4"/>
            <p:cNvSpPr/>
            <p:nvPr/>
          </p:nvSpPr>
          <p:spPr>
            <a:xfrm>
              <a:off x="2942419" y="2107377"/>
              <a:ext cx="279063" cy="358775"/>
            </a:xfrm>
            <a:prstGeom prst="rightArrow">
              <a:avLst/>
            </a:prstGeom>
            <a:noFill/>
            <a:ln w="22225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7" name="직사각형 424"/>
            <p:cNvSpPr/>
            <p:nvPr/>
          </p:nvSpPr>
          <p:spPr bwMode="auto">
            <a:xfrm>
              <a:off x="812054" y="3006089"/>
              <a:ext cx="1541119" cy="29192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algn="ctr">
                <a:defRPr/>
              </a:pPr>
              <a:r>
                <a:rPr lang="en-US" altLang="zh-CN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1.</a:t>
              </a:r>
              <a:r>
                <a:rPr lang="zh-CN" altLang="en-US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物料</a:t>
              </a:r>
              <a:r>
                <a:rPr lang="zh-CN" altLang="en-US" sz="1800" kern="0" noProof="1" smtClean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接收</a:t>
              </a:r>
              <a:endParaRPr lang="zh-CN" altLang="en-US" sz="1800" kern="0" noProof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8" name="직사각형 424"/>
            <p:cNvSpPr/>
            <p:nvPr/>
          </p:nvSpPr>
          <p:spPr bwMode="auto">
            <a:xfrm>
              <a:off x="4018577" y="2975018"/>
              <a:ext cx="1289738" cy="30852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algn="ctr">
                <a:defRPr/>
              </a:pPr>
              <a:r>
                <a:rPr lang="en-US" altLang="zh-CN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2.IQC</a:t>
              </a:r>
              <a:r>
                <a:rPr lang="zh-CN" altLang="en-US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抽检</a:t>
              </a:r>
            </a:p>
          </p:txBody>
        </p:sp>
        <p:sp>
          <p:nvSpPr>
            <p:cNvPr id="9" name="직사각형 424"/>
            <p:cNvSpPr/>
            <p:nvPr/>
          </p:nvSpPr>
          <p:spPr bwMode="auto">
            <a:xfrm>
              <a:off x="7059523" y="2975018"/>
              <a:ext cx="1098307" cy="35383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algn="ctr">
                <a:defRPr/>
              </a:pPr>
              <a:r>
                <a:rPr lang="en-US" altLang="zh-CN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3.</a:t>
              </a:r>
              <a:r>
                <a:rPr lang="zh-CN" altLang="en-US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待入库</a:t>
              </a:r>
            </a:p>
          </p:txBody>
        </p:sp>
        <p:sp>
          <p:nvSpPr>
            <p:cNvPr id="10" name="직사각형 424"/>
            <p:cNvSpPr/>
            <p:nvPr/>
          </p:nvSpPr>
          <p:spPr bwMode="auto">
            <a:xfrm>
              <a:off x="10133953" y="3000418"/>
              <a:ext cx="1452048" cy="3686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algn="ctr">
                <a:defRPr/>
              </a:pPr>
              <a:r>
                <a:rPr lang="en-US" altLang="zh-CN" sz="16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4.</a:t>
              </a:r>
              <a:r>
                <a:rPr lang="zh-CN" altLang="en-US" sz="16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打印物料条码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326649" y="1587976"/>
              <a:ext cx="2270112" cy="1201456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6677442" y="1643507"/>
              <a:ext cx="1862471" cy="118548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9472344" y="1776220"/>
              <a:ext cx="692523" cy="576451"/>
            </a:xfrm>
            <a:prstGeom prst="rect">
              <a:avLst/>
            </a:prstGeom>
          </p:spPr>
        </p:pic>
        <p:pic>
          <p:nvPicPr>
            <p:cNvPr id="16" name="Picture 2" descr="http://www.iteco.it/images/gocce_grandi.gif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410081" y="2371148"/>
              <a:ext cx="67945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0183122" y="1711675"/>
              <a:ext cx="1233593" cy="496547"/>
            </a:xfrm>
            <a:prstGeom prst="rect">
              <a:avLst/>
            </a:prstGeom>
          </p:spPr>
        </p:pic>
        <p:pic>
          <p:nvPicPr>
            <p:cNvPr id="18" name="圖片 75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1276440">
              <a:off x="5290305" y="1972571"/>
              <a:ext cx="810062" cy="51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554858" y="1682991"/>
              <a:ext cx="819722" cy="978948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1811711" y="1719178"/>
              <a:ext cx="927027" cy="860075"/>
            </a:xfrm>
            <a:prstGeom prst="rect">
              <a:avLst/>
            </a:prstGeom>
          </p:spPr>
        </p:pic>
        <p:sp>
          <p:nvSpPr>
            <p:cNvPr id="22" name="右箭头 21"/>
            <p:cNvSpPr/>
            <p:nvPr/>
          </p:nvSpPr>
          <p:spPr>
            <a:xfrm>
              <a:off x="8714650" y="2009315"/>
              <a:ext cx="279063" cy="358775"/>
            </a:xfrm>
            <a:prstGeom prst="rightArrow">
              <a:avLst/>
            </a:prstGeom>
            <a:noFill/>
            <a:ln w="22225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23" name="右箭头 22"/>
            <p:cNvSpPr/>
            <p:nvPr/>
          </p:nvSpPr>
          <p:spPr>
            <a:xfrm>
              <a:off x="6266378" y="2064446"/>
              <a:ext cx="279063" cy="358775"/>
            </a:xfrm>
            <a:prstGeom prst="rightArrow">
              <a:avLst/>
            </a:prstGeom>
            <a:noFill/>
            <a:ln w="22225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4294223" y="1524797"/>
              <a:ext cx="978893" cy="82213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0183122" y="2236251"/>
              <a:ext cx="1233593" cy="496547"/>
            </a:xfrm>
            <a:prstGeom prst="rect">
              <a:avLst/>
            </a:prstGeom>
          </p:spPr>
        </p:pic>
        <p:pic>
          <p:nvPicPr>
            <p:cNvPr id="32" name="图片 31"/>
            <p:cNvPicPr/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1338600" y="1598515"/>
              <a:ext cx="439620" cy="440116"/>
            </a:xfrm>
            <a:prstGeom prst="ellipse">
              <a:avLst/>
            </a:prstGeom>
            <a:noFill/>
            <a:ln w="9525">
              <a:noFill/>
              <a:miter/>
            </a:ln>
            <a:effectLst/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4852486" y="2323664"/>
              <a:ext cx="573939" cy="467654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1676367" y="1633415"/>
              <a:ext cx="573939" cy="467654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558416" y="3337388"/>
            <a:ext cx="11027585" cy="2119158"/>
            <a:chOff x="558416" y="3337388"/>
            <a:chExt cx="11027585" cy="211915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558416" y="3382472"/>
              <a:ext cx="1738553" cy="1600573"/>
            </a:xfrm>
            <a:prstGeom prst="roundRect">
              <a:avLst/>
            </a:prstGeom>
          </p:spPr>
        </p:pic>
        <p:pic>
          <p:nvPicPr>
            <p:cNvPr id="4" name="Picture 5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37300" y="3887765"/>
              <a:ext cx="900569" cy="978679"/>
            </a:xfrm>
            <a:prstGeom prst="rect">
              <a:avLst/>
            </a:prstGeom>
          </p:spPr>
        </p:pic>
        <p:sp>
          <p:nvSpPr>
            <p:cNvPr id="6" name="右箭头 5"/>
            <p:cNvSpPr/>
            <p:nvPr/>
          </p:nvSpPr>
          <p:spPr>
            <a:xfrm rot="10800000">
              <a:off x="8953706" y="4104197"/>
              <a:ext cx="328039" cy="360045"/>
            </a:xfrm>
            <a:prstGeom prst="rightArrow">
              <a:avLst/>
            </a:prstGeom>
            <a:noFill/>
            <a:ln w="22225" cmpd="sng">
              <a:solidFill>
                <a:schemeClr val="bg1">
                  <a:lumMod val="65000"/>
                </a:schemeClr>
              </a:solidFill>
              <a:prstDash val="solid"/>
            </a:ln>
            <a:scene3d>
              <a:camera prst="orthographicFront">
                <a:rot lat="0" lon="3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11" name="직사각형 424"/>
            <p:cNvSpPr/>
            <p:nvPr/>
          </p:nvSpPr>
          <p:spPr bwMode="auto">
            <a:xfrm>
              <a:off x="7059522" y="5138805"/>
              <a:ext cx="1098307" cy="31774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algn="ctr">
                <a:defRPr/>
              </a:pPr>
              <a:r>
                <a:rPr lang="en-US" altLang="zh-CN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6.</a:t>
              </a:r>
              <a:r>
                <a:rPr lang="zh-CN" altLang="en-US" sz="18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物料入库</a:t>
              </a:r>
            </a:p>
          </p:txBody>
        </p:sp>
        <p:sp>
          <p:nvSpPr>
            <p:cNvPr id="12" name="직사각형 424"/>
            <p:cNvSpPr/>
            <p:nvPr/>
          </p:nvSpPr>
          <p:spPr bwMode="auto">
            <a:xfrm>
              <a:off x="848371" y="5107920"/>
              <a:ext cx="1541119" cy="30494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30885"/>
              <a:r>
                <a:rPr lang="en-US" altLang="zh-CN" sz="18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8.</a:t>
              </a:r>
              <a:r>
                <a:rPr lang="zh-CN" altLang="en-US" sz="18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生产线</a:t>
              </a:r>
              <a:endParaRPr lang="zh-CN" altLang="en-US" sz="1800" kern="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6892426" y="3453897"/>
              <a:ext cx="857624" cy="1010347"/>
            </a:xfrm>
            <a:prstGeom prst="rect">
              <a:avLst/>
            </a:prstGeom>
          </p:spPr>
        </p:pic>
        <p:pic>
          <p:nvPicPr>
            <p:cNvPr id="24" name="Picture 16"/>
            <p:cNvPicPr>
              <a:picLocks noChangeAspect="1" noChangeArrowheads="1"/>
            </p:cNvPicPr>
            <p:nvPr/>
          </p:nvPicPr>
          <p:blipFill>
            <a:blip r:embed="rId1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260811">
              <a:off x="7460288" y="4480713"/>
              <a:ext cx="623509" cy="62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右箭头 24"/>
            <p:cNvSpPr/>
            <p:nvPr/>
          </p:nvSpPr>
          <p:spPr>
            <a:xfrm rot="10800000">
              <a:off x="5969098" y="4091475"/>
              <a:ext cx="274123" cy="360045"/>
            </a:xfrm>
            <a:prstGeom prst="rightArrow">
              <a:avLst/>
            </a:prstGeom>
            <a:noFill/>
            <a:ln w="22225" cmpd="sng">
              <a:solidFill>
                <a:schemeClr val="bg1">
                  <a:lumMod val="65000"/>
                </a:schemeClr>
              </a:solidFill>
              <a:prstDash val="solid"/>
            </a:ln>
            <a:scene3d>
              <a:camera prst="orthographicFront">
                <a:rot lat="0" lon="3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24599" y="3426695"/>
              <a:ext cx="1941018" cy="157247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7" name="Picture 16"/>
            <p:cNvPicPr>
              <a:picLocks noChangeAspect="1" noChangeArrowheads="1"/>
            </p:cNvPicPr>
            <p:nvPr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260811">
              <a:off x="5564988" y="4372427"/>
              <a:ext cx="557511" cy="558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右箭头 27"/>
            <p:cNvSpPr/>
            <p:nvPr/>
          </p:nvSpPr>
          <p:spPr>
            <a:xfrm rot="10800000">
              <a:off x="2726396" y="4096240"/>
              <a:ext cx="278725" cy="360045"/>
            </a:xfrm>
            <a:prstGeom prst="rightArrow">
              <a:avLst/>
            </a:prstGeom>
            <a:noFill/>
            <a:ln w="22225" cmpd="sng">
              <a:solidFill>
                <a:schemeClr val="bg1">
                  <a:lumMod val="65000"/>
                </a:schemeClr>
              </a:solidFill>
              <a:prstDash val="solid"/>
            </a:ln>
            <a:scene3d>
              <a:camera prst="orthographicFront">
                <a:rot lat="0" lon="3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29" name="직사각형 424"/>
            <p:cNvSpPr/>
            <p:nvPr/>
          </p:nvSpPr>
          <p:spPr bwMode="auto">
            <a:xfrm>
              <a:off x="4097169" y="5105831"/>
              <a:ext cx="1284137" cy="30494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30885"/>
              <a:r>
                <a:rPr lang="en-US" altLang="zh-CN" sz="18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7.</a:t>
              </a:r>
              <a:r>
                <a:rPr lang="zh-CN" altLang="en-US" sz="18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备料出库</a:t>
              </a:r>
              <a:endParaRPr lang="zh-CN" altLang="en-US" sz="1800" kern="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0" cstate="email"/>
            <a:stretch>
              <a:fillRect/>
            </a:stretch>
          </p:blipFill>
          <p:spPr>
            <a:xfrm>
              <a:off x="9358675" y="3829404"/>
              <a:ext cx="1177045" cy="1169763"/>
            </a:xfrm>
            <a:prstGeom prst="ellipse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6952958" y="4618980"/>
              <a:ext cx="573939" cy="46765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5015469" y="3532268"/>
              <a:ext cx="573939" cy="46765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2438690" y="4464243"/>
              <a:ext cx="573939" cy="467654"/>
            </a:xfrm>
            <a:prstGeom prst="rect">
              <a:avLst/>
            </a:prstGeom>
          </p:spPr>
        </p:pic>
        <p:sp>
          <p:nvSpPr>
            <p:cNvPr id="38" name="직사각형 424"/>
            <p:cNvSpPr/>
            <p:nvPr/>
          </p:nvSpPr>
          <p:spPr bwMode="auto">
            <a:xfrm>
              <a:off x="10133953" y="5021155"/>
              <a:ext cx="1452048" cy="3686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triangl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algn="ctr">
                <a:defRPr/>
              </a:pPr>
              <a:r>
                <a:rPr lang="en-US" altLang="zh-CN" sz="16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5.</a:t>
              </a:r>
              <a:r>
                <a:rPr lang="zh-CN" altLang="en-US" sz="1600" kern="0" noProof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贴于最小包装</a:t>
              </a: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4554695" y="4118361"/>
              <a:ext cx="978893" cy="822131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1" cstate="email"/>
            <a:stretch>
              <a:fillRect/>
            </a:stretch>
          </p:blipFill>
          <p:spPr>
            <a:xfrm>
              <a:off x="10274053" y="3999922"/>
              <a:ext cx="1171848" cy="859938"/>
            </a:xfrm>
            <a:prstGeom prst="rect">
              <a:avLst/>
            </a:prstGeom>
          </p:spPr>
        </p:pic>
        <p:sp>
          <p:nvSpPr>
            <p:cNvPr id="42" name="右箭头 73"/>
            <p:cNvSpPr/>
            <p:nvPr/>
          </p:nvSpPr>
          <p:spPr>
            <a:xfrm rot="5233153">
              <a:off x="10660387" y="3297532"/>
              <a:ext cx="279063" cy="358775"/>
            </a:xfrm>
            <a:prstGeom prst="rightArrow">
              <a:avLst/>
            </a:prstGeom>
            <a:noFill/>
            <a:ln w="22225" cmpd="sng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noProof="1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44" name="TextBox 43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</a:t>
              </a: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物料运作流程方案</a:t>
              </a:r>
            </a:p>
          </p:txBody>
        </p:sp>
        <p:sp>
          <p:nvSpPr>
            <p:cNvPr id="45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637154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95404" y="1184257"/>
            <a:ext cx="3316831" cy="5538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84376" y="1146203"/>
            <a:ext cx="1541849" cy="16328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82874" y="3227852"/>
            <a:ext cx="1543352" cy="1356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82873" y="5028001"/>
            <a:ext cx="1543351" cy="14399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圆角矩形 7"/>
          <p:cNvSpPr/>
          <p:nvPr/>
        </p:nvSpPr>
        <p:spPr bwMode="auto">
          <a:xfrm>
            <a:off x="3086571" y="3850653"/>
            <a:ext cx="432048" cy="140003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Segoe UI" panose="020B0502040204020203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0891" flipH="1">
            <a:off x="2599445" y="3976700"/>
            <a:ext cx="615717" cy="55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圆角矩形 9"/>
          <p:cNvSpPr/>
          <p:nvPr/>
        </p:nvSpPr>
        <p:spPr bwMode="auto">
          <a:xfrm>
            <a:off x="2827407" y="6089844"/>
            <a:ext cx="347553" cy="148121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17443" y="2779011"/>
            <a:ext cx="113901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待入库物料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93931" y="4606499"/>
            <a:ext cx="176962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2.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扫描原材料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GRN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44396" y="6608937"/>
            <a:ext cx="1276747" cy="2790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3.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扫描库位条码</a:t>
            </a:r>
          </a:p>
        </p:txBody>
      </p:sp>
      <p:sp>
        <p:nvSpPr>
          <p:cNvPr id="14" name="矩形 13"/>
          <p:cNvSpPr/>
          <p:nvPr/>
        </p:nvSpPr>
        <p:spPr>
          <a:xfrm>
            <a:off x="7845622" y="4696239"/>
            <a:ext cx="70474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匹配</a:t>
            </a:r>
          </a:p>
        </p:txBody>
      </p:sp>
      <p:sp>
        <p:nvSpPr>
          <p:cNvPr id="15" name="矩形 14"/>
          <p:cNvSpPr/>
          <p:nvPr/>
        </p:nvSpPr>
        <p:spPr>
          <a:xfrm>
            <a:off x="7835499" y="6183269"/>
            <a:ext cx="70474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不匹配</a:t>
            </a:r>
          </a:p>
        </p:txBody>
      </p:sp>
      <p:sp>
        <p:nvSpPr>
          <p:cNvPr id="16" name="矩形 15"/>
          <p:cNvSpPr/>
          <p:nvPr/>
        </p:nvSpPr>
        <p:spPr>
          <a:xfrm>
            <a:off x="9257362" y="6509485"/>
            <a:ext cx="151969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错误提示、复检、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 bwMode="auto">
          <a:xfrm>
            <a:off x="8463502" y="1184257"/>
            <a:ext cx="3320932" cy="1973129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8" name="矩形 17"/>
          <p:cNvSpPr/>
          <p:nvPr/>
        </p:nvSpPr>
        <p:spPr>
          <a:xfrm>
            <a:off x="8760098" y="3411196"/>
            <a:ext cx="2845509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仓库物料信息看板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展示物料对应库位信息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展示库存余量信息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展示物料状态信息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</a:p>
          <a:p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9" name="Picture 16" descr="C:\WebDrive\kuaipan.lucuslau\icon\99-Graphics\TiMMS-614.png"/>
          <p:cNvPicPr>
            <a:picLocks noChangeAspect="1" noChangeArrowheads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 bwMode="auto">
          <a:xfrm>
            <a:off x="10204305" y="4384026"/>
            <a:ext cx="1519547" cy="11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9410216" y="5024211"/>
            <a:ext cx="10060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物料入库</a:t>
            </a:r>
          </a:p>
        </p:txBody>
      </p:sp>
      <p:sp>
        <p:nvSpPr>
          <p:cNvPr id="21" name="矩形 20"/>
          <p:cNvSpPr/>
          <p:nvPr/>
        </p:nvSpPr>
        <p:spPr>
          <a:xfrm>
            <a:off x="542758" y="1134765"/>
            <a:ext cx="1160556" cy="3870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仓库收料</a:t>
            </a:r>
          </a:p>
        </p:txBody>
      </p:sp>
      <p:sp>
        <p:nvSpPr>
          <p:cNvPr id="22" name="矩形 21"/>
          <p:cNvSpPr/>
          <p:nvPr/>
        </p:nvSpPr>
        <p:spPr>
          <a:xfrm>
            <a:off x="542758" y="1648914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库位管理</a:t>
            </a:r>
          </a:p>
        </p:txBody>
      </p:sp>
      <p:sp>
        <p:nvSpPr>
          <p:cNvPr id="23" name="矩形 22"/>
          <p:cNvSpPr/>
          <p:nvPr/>
        </p:nvSpPr>
        <p:spPr>
          <a:xfrm>
            <a:off x="542758" y="2189062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仓库备料</a:t>
            </a:r>
          </a:p>
        </p:txBody>
      </p:sp>
      <p:sp>
        <p:nvSpPr>
          <p:cNvPr id="24" name="矩形 23"/>
          <p:cNvSpPr/>
          <p:nvPr/>
        </p:nvSpPr>
        <p:spPr>
          <a:xfrm>
            <a:off x="542758" y="2672373"/>
            <a:ext cx="1115672" cy="37316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分料截料</a:t>
            </a:r>
            <a:endParaRPr lang="zh-CN" altLang="en-US" sz="189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42758" y="3212519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仓库发料</a:t>
            </a:r>
          </a:p>
        </p:txBody>
      </p:sp>
      <p:sp>
        <p:nvSpPr>
          <p:cNvPr id="26" name="等腰三角形 25"/>
          <p:cNvSpPr/>
          <p:nvPr/>
        </p:nvSpPr>
        <p:spPr bwMode="auto">
          <a:xfrm rot="16200000" flipH="1">
            <a:off x="1712917" y="1199271"/>
            <a:ext cx="288032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effectLst/>
              <a:latin typeface="Tahoma" panose="020B060403050404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42758" y="3699079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库位转移</a:t>
            </a:r>
          </a:p>
        </p:txBody>
      </p:sp>
      <p:sp>
        <p:nvSpPr>
          <p:cNvPr id="28" name="矩形 27"/>
          <p:cNvSpPr/>
          <p:nvPr/>
        </p:nvSpPr>
        <p:spPr>
          <a:xfrm>
            <a:off x="542758" y="4239225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仓库盘点</a:t>
            </a:r>
          </a:p>
        </p:txBody>
      </p:sp>
      <p:cxnSp>
        <p:nvCxnSpPr>
          <p:cNvPr id="29" name="肘形连接符 28"/>
          <p:cNvCxnSpPr>
            <a:stCxn id="5" idx="3"/>
            <a:endCxn id="6" idx="3"/>
          </p:cNvCxnSpPr>
          <p:nvPr/>
        </p:nvCxnSpPr>
        <p:spPr>
          <a:xfrm>
            <a:off x="3726180" y="1976120"/>
            <a:ext cx="3175" cy="1943735"/>
          </a:xfrm>
          <a:prstGeom prst="bentConnector3">
            <a:avLst>
              <a:gd name="adj1" fmla="val 75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29"/>
          <p:cNvCxnSpPr>
            <a:stCxn id="6" idx="3"/>
            <a:endCxn id="7" idx="3"/>
          </p:cNvCxnSpPr>
          <p:nvPr/>
        </p:nvCxnSpPr>
        <p:spPr>
          <a:xfrm>
            <a:off x="3726180" y="3919855"/>
            <a:ext cx="3175" cy="1841500"/>
          </a:xfrm>
          <a:prstGeom prst="bentConnector3">
            <a:avLst>
              <a:gd name="adj1" fmla="val 75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0891" flipH="1">
            <a:off x="2263113" y="6193070"/>
            <a:ext cx="596641" cy="53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肘形连接符 31"/>
          <p:cNvCxnSpPr/>
          <p:nvPr/>
        </p:nvCxnSpPr>
        <p:spPr>
          <a:xfrm>
            <a:off x="7912235" y="6426444"/>
            <a:ext cx="2292070" cy="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/>
          <p:cNvCxnSpPr/>
          <p:nvPr/>
        </p:nvCxnSpPr>
        <p:spPr>
          <a:xfrm>
            <a:off x="7890782" y="4983397"/>
            <a:ext cx="2292070" cy="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0368231" y="5669083"/>
            <a:ext cx="1416203" cy="118940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594347" y="1184256"/>
            <a:ext cx="3317888" cy="553814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仓库收料 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94467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860622" y="987147"/>
            <a:ext cx="3936492" cy="278217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71783" y="838344"/>
            <a:ext cx="3280936" cy="1798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057001F02P140201</a:t>
            </a: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物理区域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建筑物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楼层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仓库内区域代码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货架代码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层数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储位代码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TW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057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TW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001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TW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F02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TW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TW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TW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3281" y="4349416"/>
            <a:ext cx="913913" cy="391636"/>
          </a:xfrm>
          <a:prstGeom prst="rect">
            <a:avLst/>
          </a:prstGeom>
          <a:noFill/>
          <a:ln w="19050" algn="ctr">
            <a:solidFill>
              <a:srgbClr val="C00000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货架</a:t>
            </a:r>
            <a:endParaRPr lang="en-US" altLang="zh-TW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225647" y="3566143"/>
            <a:ext cx="921548" cy="391636"/>
          </a:xfrm>
          <a:prstGeom prst="rect">
            <a:avLst/>
          </a:prstGeom>
          <a:noFill/>
          <a:ln w="19050" algn="ctr">
            <a:solidFill>
              <a:srgbClr val="C00000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货架</a:t>
            </a:r>
            <a:endParaRPr lang="en-US" altLang="zh-TW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225647" y="3957780"/>
            <a:ext cx="921548" cy="391636"/>
          </a:xfrm>
          <a:prstGeom prst="rect">
            <a:avLst/>
          </a:prstGeom>
          <a:noFill/>
          <a:ln w="19050" algn="ctr">
            <a:solidFill>
              <a:srgbClr val="C00000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货架</a:t>
            </a:r>
            <a:endParaRPr lang="en-US" altLang="zh-TW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3225648" y="5262685"/>
            <a:ext cx="921548" cy="241685"/>
          </a:xfrm>
          <a:prstGeom prst="rect">
            <a:avLst/>
          </a:prstGeom>
          <a:noFill/>
          <a:ln w="19050" algn="ctr">
            <a:solidFill>
              <a:srgbClr val="C00000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货架</a:t>
            </a:r>
            <a:endParaRPr lang="en-US" altLang="zh-TW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 flipH="1">
            <a:off x="2789665" y="2636713"/>
            <a:ext cx="569550" cy="966847"/>
          </a:xfrm>
          <a:prstGeom prst="line">
            <a:avLst/>
          </a:prstGeom>
          <a:ln w="28575">
            <a:solidFill>
              <a:srgbClr val="C00000"/>
            </a:solidFill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15" b="1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3701819" y="2606407"/>
            <a:ext cx="9392" cy="970146"/>
          </a:xfrm>
          <a:prstGeom prst="line">
            <a:avLst/>
          </a:prstGeom>
          <a:ln w="28575">
            <a:solidFill>
              <a:srgbClr val="C00000"/>
            </a:solidFill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15" b="1"/>
          </a:p>
        </p:txBody>
      </p:sp>
      <p:grpSp>
        <p:nvGrpSpPr>
          <p:cNvPr id="12" name="组合 25"/>
          <p:cNvGrpSpPr/>
          <p:nvPr/>
        </p:nvGrpSpPr>
        <p:grpSpPr>
          <a:xfrm>
            <a:off x="1868117" y="3534537"/>
            <a:ext cx="921548" cy="1958535"/>
            <a:chOff x="576852" y="3682637"/>
            <a:chExt cx="921548" cy="1958535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76852" y="4143412"/>
              <a:ext cx="921548" cy="383979"/>
            </a:xfrm>
            <a:prstGeom prst="rect">
              <a:avLst/>
            </a:prstGeom>
            <a:noFill/>
            <a:ln w="19050" algn="ctr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 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辅料房</a:t>
              </a:r>
              <a:endPara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76852" y="4911369"/>
              <a:ext cx="921548" cy="383979"/>
            </a:xfrm>
            <a:prstGeom prst="rect">
              <a:avLst/>
            </a:prstGeom>
            <a:noFill/>
            <a:ln w="19050" algn="ctr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G </a:t>
              </a:r>
              <a:r>
                <a:rPr lang="zh-CN" altLang="en-US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贵重房</a:t>
              </a:r>
              <a:endParaRPr lang="en-US" altLang="zh-TW" sz="1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576852" y="4527390"/>
              <a:ext cx="921548" cy="383979"/>
            </a:xfrm>
            <a:prstGeom prst="rect">
              <a:avLst/>
            </a:prstGeom>
            <a:noFill/>
            <a:ln w="19050" algn="ctr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K </a:t>
              </a:r>
              <a:r>
                <a:rPr lang="zh-CN" altLang="en-US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看板区</a:t>
              </a:r>
              <a:endParaRPr lang="en-US" altLang="zh-TW" sz="1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576852" y="5410785"/>
              <a:ext cx="921548" cy="230387"/>
            </a:xfrm>
            <a:prstGeom prst="rect">
              <a:avLst/>
            </a:prstGeom>
            <a:noFill/>
            <a:ln w="19050" algn="ctr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区域</a:t>
              </a:r>
              <a:endPara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576852" y="3682637"/>
              <a:ext cx="921548" cy="460775"/>
            </a:xfrm>
            <a:prstGeom prst="rect">
              <a:avLst/>
            </a:prstGeom>
            <a:noFill/>
            <a:ln w="19050" algn="ctr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 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普通料</a:t>
              </a:r>
              <a:endPara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3" t="4637" r="3966"/>
          <a:stretch>
            <a:fillRect/>
          </a:stretch>
        </p:blipFill>
        <p:spPr bwMode="auto">
          <a:xfrm>
            <a:off x="4410648" y="1855113"/>
            <a:ext cx="2750543" cy="281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4620538" y="4298991"/>
            <a:ext cx="415453" cy="1551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620538" y="3872069"/>
            <a:ext cx="415453" cy="1551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4584034" y="3489690"/>
            <a:ext cx="415453" cy="1551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3233281" y="4730641"/>
            <a:ext cx="913913" cy="391636"/>
          </a:xfrm>
          <a:prstGeom prst="rect">
            <a:avLst/>
          </a:prstGeom>
          <a:noFill/>
          <a:ln w="19050" algn="ctr">
            <a:solidFill>
              <a:srgbClr val="C00000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货架</a:t>
            </a:r>
            <a:endParaRPr lang="en-US" altLang="zh-TW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02287" y="663715"/>
            <a:ext cx="1148457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自定义</a:t>
            </a:r>
            <a:endParaRPr lang="zh-CN" altLang="en-US" sz="1400" b="1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8112422" y="3929943"/>
            <a:ext cx="3684693" cy="2516506"/>
          </a:xfrm>
          <a:prstGeom prst="cloud">
            <a:avLst/>
          </a:prstGeom>
        </p:spPr>
      </p:pic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3974663" y="2608896"/>
            <a:ext cx="608514" cy="896149"/>
          </a:xfrm>
          <a:prstGeom prst="line">
            <a:avLst/>
          </a:prstGeom>
          <a:ln w="28575">
            <a:solidFill>
              <a:srgbClr val="C00000"/>
            </a:solidFill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15" b="1"/>
          </a:p>
        </p:txBody>
      </p:sp>
      <p:sp>
        <p:nvSpPr>
          <p:cNvPr id="26" name="矩形 25"/>
          <p:cNvSpPr/>
          <p:nvPr/>
        </p:nvSpPr>
        <p:spPr>
          <a:xfrm>
            <a:off x="7302287" y="4428447"/>
            <a:ext cx="1148457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实际效果</a:t>
            </a:r>
            <a:endParaRPr lang="zh-CN" altLang="en-US" sz="1600" b="1" dirty="0"/>
          </a:p>
        </p:txBody>
      </p: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4527259" y="4659780"/>
            <a:ext cx="2465352" cy="5234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/>
            <a:r>
              <a:rPr kumimoji="1"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一个或多个货架</a:t>
            </a:r>
            <a:endParaRPr kumimoji="1"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/>
            <a:r>
              <a:rPr kumimoji="1"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可作为一个物料类别专属区</a:t>
            </a:r>
            <a:endParaRPr kumimoji="1" lang="en-US" altLang="ko-KR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71147" y="873425"/>
            <a:ext cx="1160556" cy="387019"/>
          </a:xfrm>
          <a:prstGeom prst="rect">
            <a:avLst/>
          </a:prstGeom>
          <a:noFill/>
          <a:ln>
            <a:noFill/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仓库收料</a:t>
            </a:r>
          </a:p>
        </p:txBody>
      </p:sp>
      <p:sp>
        <p:nvSpPr>
          <p:cNvPr id="29" name="矩形 28"/>
          <p:cNvSpPr/>
          <p:nvPr/>
        </p:nvSpPr>
        <p:spPr>
          <a:xfrm>
            <a:off x="471147" y="1387573"/>
            <a:ext cx="1160556" cy="3870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库位管理</a:t>
            </a:r>
          </a:p>
        </p:txBody>
      </p:sp>
      <p:sp>
        <p:nvSpPr>
          <p:cNvPr id="30" name="矩形 29"/>
          <p:cNvSpPr/>
          <p:nvPr/>
        </p:nvSpPr>
        <p:spPr>
          <a:xfrm>
            <a:off x="471147" y="1927722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仓库备料</a:t>
            </a:r>
          </a:p>
        </p:txBody>
      </p:sp>
      <p:sp>
        <p:nvSpPr>
          <p:cNvPr id="31" name="矩形 30"/>
          <p:cNvSpPr/>
          <p:nvPr/>
        </p:nvSpPr>
        <p:spPr>
          <a:xfrm>
            <a:off x="471147" y="2411032"/>
            <a:ext cx="1115672" cy="373297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分料截料</a:t>
            </a:r>
            <a:endParaRPr lang="zh-CN" altLang="en-US" sz="189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71147" y="2951179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仓库发料</a:t>
            </a:r>
          </a:p>
        </p:txBody>
      </p:sp>
      <p:sp>
        <p:nvSpPr>
          <p:cNvPr id="33" name="等腰三角形 32"/>
          <p:cNvSpPr/>
          <p:nvPr/>
        </p:nvSpPr>
        <p:spPr bwMode="auto">
          <a:xfrm rot="16200000" flipH="1">
            <a:off x="1641305" y="1454482"/>
            <a:ext cx="288033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latin typeface="Tahoma" panose="020B060403050404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71147" y="3437738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库位转移</a:t>
            </a:r>
          </a:p>
        </p:txBody>
      </p:sp>
      <p:sp>
        <p:nvSpPr>
          <p:cNvPr id="35" name="矩形 34"/>
          <p:cNvSpPr/>
          <p:nvPr/>
        </p:nvSpPr>
        <p:spPr>
          <a:xfrm>
            <a:off x="471147" y="3977885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仓库盘点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-507" y="6389199"/>
            <a:ext cx="11520884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latinLnBrk="1">
              <a:buFont typeface="Arial" panose="020B0604020202020204" pitchFamily="34" charset="0"/>
              <a:buChar char="•"/>
            </a:pPr>
            <a:r>
              <a:rPr kumimoji="1"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导入库位管理，可以通过条码，</a:t>
            </a:r>
            <a:r>
              <a:rPr kumimoji="1"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RFID</a:t>
            </a:r>
            <a:r>
              <a:rPr kumimoji="1"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，电子标签等形式，实现仓库、线边仓</a:t>
            </a:r>
            <a:r>
              <a:rPr kumimoji="1"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定点、定物、定额</a:t>
            </a:r>
            <a:r>
              <a:rPr kumimoji="1"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kumimoji="1" lang="en-US" altLang="ko-KR" sz="1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38" name="TextBox 37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库</a:t>
              </a:r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位管理 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90074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282330" y="3790612"/>
            <a:ext cx="1219199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3"/>
          <p:cNvSpPr txBox="1"/>
          <p:nvPr/>
        </p:nvSpPr>
        <p:spPr>
          <a:xfrm flipH="1">
            <a:off x="7805481" y="4517360"/>
            <a:ext cx="1386667" cy="523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7536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2.PDA&amp;PC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端操作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24047" y="4162842"/>
            <a:ext cx="1427339" cy="13232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66583" y="4129225"/>
            <a:ext cx="1281293" cy="13568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3134" y="4111440"/>
            <a:ext cx="2171701" cy="1343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398977" y="1179657"/>
            <a:ext cx="4402144" cy="2610573"/>
          </a:xfrm>
          <a:prstGeom prst="rect">
            <a:avLst/>
          </a:prstGeom>
          <a:ln w="88900" cap="sq" cmpd="thickThin">
            <a:solidFill>
              <a:schemeClr val="accent4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2" name="文本框 3"/>
          <p:cNvSpPr txBox="1"/>
          <p:nvPr/>
        </p:nvSpPr>
        <p:spPr>
          <a:xfrm flipH="1">
            <a:off x="4202605" y="5799376"/>
            <a:ext cx="2088233" cy="307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7536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1.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物料备料</a:t>
            </a:r>
          </a:p>
        </p:txBody>
      </p:sp>
      <p:sp>
        <p:nvSpPr>
          <p:cNvPr id="13" name="椭圆 12"/>
          <p:cNvSpPr/>
          <p:nvPr/>
        </p:nvSpPr>
        <p:spPr>
          <a:xfrm>
            <a:off x="4306252" y="4935279"/>
            <a:ext cx="572105" cy="1579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标题 1"/>
          <p:cNvSpPr txBox="1"/>
          <p:nvPr/>
        </p:nvSpPr>
        <p:spPr bwMode="auto">
          <a:xfrm>
            <a:off x="2118675" y="6125445"/>
            <a:ext cx="6933150" cy="72392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3134" tIns="36568" rIns="73134" bIns="36568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" indent="0">
              <a:spcBef>
                <a:spcPts val="0"/>
              </a:spcBef>
              <a:buNone/>
            </a:pPr>
            <a:r>
              <a:rPr lang="en-US" altLang="zh-CN" sz="1400" dirty="0"/>
              <a:t>1.</a:t>
            </a:r>
            <a:r>
              <a:rPr lang="zh-CN" altLang="en-US" sz="1400" dirty="0"/>
              <a:t>根据工单生成备料单，仓库根据备料单进行备料；</a:t>
            </a:r>
            <a:endParaRPr lang="en-US" altLang="zh-CN" sz="1400" dirty="0"/>
          </a:p>
          <a:p>
            <a:pPr marL="71755" indent="0">
              <a:spcBef>
                <a:spcPts val="0"/>
              </a:spcBef>
              <a:buNone/>
            </a:pPr>
            <a:r>
              <a:rPr lang="en-US" altLang="zh-CN" sz="1400" dirty="0"/>
              <a:t>2.</a:t>
            </a:r>
            <a:r>
              <a:rPr lang="zh-CN" altLang="en-US" sz="1400" dirty="0"/>
              <a:t>备料信息会实时显示在仓库备料看板上，备料员根据备料看板的优先级进行备料；</a:t>
            </a:r>
            <a:endParaRPr lang="en-US" altLang="zh-CN" sz="1400" dirty="0"/>
          </a:p>
          <a:p>
            <a:pPr marL="71755" indent="0">
              <a:spcBef>
                <a:spcPts val="0"/>
              </a:spcBef>
              <a:buNone/>
            </a:pPr>
            <a:r>
              <a:rPr lang="en-US" altLang="zh-CN" sz="1400" dirty="0"/>
              <a:t>3.</a:t>
            </a:r>
            <a:r>
              <a:rPr lang="zh-CN" altLang="en-US" sz="1400" dirty="0"/>
              <a:t>备料完成后，备料信息自动从备料看板上移除；</a:t>
            </a:r>
            <a:endParaRPr lang="en-US" altLang="zh-CN" sz="1400" dirty="0"/>
          </a:p>
        </p:txBody>
      </p:sp>
      <p:sp>
        <p:nvSpPr>
          <p:cNvPr id="15" name="椭圆 14"/>
          <p:cNvSpPr/>
          <p:nvPr/>
        </p:nvSpPr>
        <p:spPr>
          <a:xfrm>
            <a:off x="6006274" y="5012233"/>
            <a:ext cx="660268" cy="716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6071" y="1083759"/>
            <a:ext cx="1160556" cy="387019"/>
          </a:xfrm>
          <a:prstGeom prst="rect">
            <a:avLst/>
          </a:prstGeom>
          <a:noFill/>
          <a:ln>
            <a:noFill/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仓库收料</a:t>
            </a:r>
          </a:p>
        </p:txBody>
      </p:sp>
      <p:sp>
        <p:nvSpPr>
          <p:cNvPr id="17" name="矩形 16"/>
          <p:cNvSpPr/>
          <p:nvPr/>
        </p:nvSpPr>
        <p:spPr>
          <a:xfrm>
            <a:off x="526071" y="1597907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库位管理</a:t>
            </a:r>
          </a:p>
        </p:txBody>
      </p:sp>
      <p:sp>
        <p:nvSpPr>
          <p:cNvPr id="18" name="矩形 17"/>
          <p:cNvSpPr/>
          <p:nvPr/>
        </p:nvSpPr>
        <p:spPr>
          <a:xfrm>
            <a:off x="526071" y="2138056"/>
            <a:ext cx="1160556" cy="3870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仓库备料</a:t>
            </a:r>
          </a:p>
        </p:txBody>
      </p:sp>
      <p:sp>
        <p:nvSpPr>
          <p:cNvPr id="19" name="矩形 18"/>
          <p:cNvSpPr/>
          <p:nvPr/>
        </p:nvSpPr>
        <p:spPr>
          <a:xfrm>
            <a:off x="526071" y="2621366"/>
            <a:ext cx="1115672" cy="373297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分料截料</a:t>
            </a:r>
            <a:endParaRPr lang="zh-CN" altLang="en-US" sz="189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6071" y="3161513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仓库发料</a:t>
            </a:r>
          </a:p>
        </p:txBody>
      </p:sp>
      <p:sp>
        <p:nvSpPr>
          <p:cNvPr id="21" name="等腰三角形 20"/>
          <p:cNvSpPr/>
          <p:nvPr/>
        </p:nvSpPr>
        <p:spPr bwMode="auto">
          <a:xfrm rot="16200000" flipH="1">
            <a:off x="1696229" y="2213986"/>
            <a:ext cx="288033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26071" y="3648072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库位转移</a:t>
            </a:r>
          </a:p>
        </p:txBody>
      </p:sp>
      <p:sp>
        <p:nvSpPr>
          <p:cNvPr id="23" name="矩形 22"/>
          <p:cNvSpPr/>
          <p:nvPr/>
        </p:nvSpPr>
        <p:spPr>
          <a:xfrm>
            <a:off x="526071" y="4188219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仓库盘点</a:t>
            </a:r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0557" y="5110582"/>
            <a:ext cx="661975" cy="63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椭圆 24"/>
          <p:cNvSpPr/>
          <p:nvPr/>
        </p:nvSpPr>
        <p:spPr>
          <a:xfrm>
            <a:off x="2748728" y="4955312"/>
            <a:ext cx="340544" cy="1001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4309" y="5174237"/>
            <a:ext cx="661975" cy="63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9927" y="5055467"/>
            <a:ext cx="661975" cy="63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email"/>
          <a:srcRect l="2986" t="1389" r="2946" b="1463"/>
          <a:stretch>
            <a:fillRect/>
          </a:stretch>
        </p:blipFill>
        <p:spPr>
          <a:xfrm>
            <a:off x="9192149" y="2414998"/>
            <a:ext cx="2540453" cy="4401257"/>
          </a:xfrm>
          <a:prstGeom prst="roundRect">
            <a:avLst>
              <a:gd name="adj" fmla="val 15942"/>
            </a:avLst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9334624" y="2644706"/>
            <a:ext cx="2257654" cy="4155141"/>
          </a:xfrm>
          <a:prstGeom prst="roundRect">
            <a:avLst>
              <a:gd name="adj" fmla="val 8328"/>
            </a:avLst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166583" y="1078805"/>
            <a:ext cx="4962842" cy="283596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365172" y="1464086"/>
            <a:ext cx="14287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物料备料看板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33" name="TextBox 32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仓库备料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80782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3558" y="978069"/>
            <a:ext cx="9720684" cy="5400598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 bwMode="auto">
          <a:xfrm>
            <a:off x="375761" y="6446324"/>
            <a:ext cx="11520488" cy="386372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3134" tIns="36568" rIns="73134" bIns="3656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C00000"/>
                </a:solidFill>
              </a:rPr>
              <a:t> </a:t>
            </a:r>
            <a:r>
              <a:rPr lang="zh-CN" altLang="en-US" sz="1800" b="1" dirty="0">
                <a:solidFill>
                  <a:srgbClr val="C00000"/>
                </a:solidFill>
              </a:rPr>
              <a:t>物料分料</a:t>
            </a:r>
            <a:r>
              <a:rPr lang="en-US" altLang="zh-CN" sz="1800" b="1" dirty="0">
                <a:solidFill>
                  <a:srgbClr val="C00000"/>
                </a:solidFill>
              </a:rPr>
              <a:t>\</a:t>
            </a:r>
            <a:r>
              <a:rPr lang="zh-CN" altLang="en-US" sz="1800" b="1" dirty="0">
                <a:solidFill>
                  <a:srgbClr val="C00000"/>
                </a:solidFill>
              </a:rPr>
              <a:t>合并以后，系统会自动记录原物料条码与子物料条码的关系；</a:t>
            </a:r>
            <a:endParaRPr lang="en-US" altLang="zh-CN" sz="1800" b="1" dirty="0">
              <a:solidFill>
                <a:srgbClr val="C00000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9863225" y="5559243"/>
            <a:ext cx="592720" cy="508913"/>
          </a:xfrm>
          <a:prstGeom prst="ellipse">
            <a:avLst/>
          </a:prstGeom>
          <a:noFill/>
          <a:ln w="9525">
            <a:noFill/>
            <a:miter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345876" y="5537679"/>
            <a:ext cx="1833943" cy="723528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4966488" y="4817033"/>
            <a:ext cx="592720" cy="508913"/>
          </a:xfrm>
          <a:prstGeom prst="ellipse">
            <a:avLst/>
          </a:prstGeom>
          <a:noFill/>
          <a:ln w="9525">
            <a:noFill/>
            <a:miter/>
          </a:ln>
          <a:effectLst/>
        </p:spPr>
      </p:pic>
      <p:sp>
        <p:nvSpPr>
          <p:cNvPr id="9" name="文本框 6"/>
          <p:cNvSpPr txBox="1"/>
          <p:nvPr/>
        </p:nvSpPr>
        <p:spPr>
          <a:xfrm>
            <a:off x="5491005" y="4794491"/>
            <a:ext cx="83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5000pcs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箭头连接符 9"/>
          <p:cNvCxnSpPr>
            <a:stCxn id="8" idx="3"/>
          </p:cNvCxnSpPr>
          <p:nvPr/>
        </p:nvCxnSpPr>
        <p:spPr>
          <a:xfrm flipH="1">
            <a:off x="4654960" y="5264753"/>
            <a:ext cx="398328" cy="361719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endCxn id="6" idx="1"/>
          </p:cNvCxnSpPr>
          <p:nvPr/>
        </p:nvCxnSpPr>
        <p:spPr>
          <a:xfrm>
            <a:off x="9691212" y="5230114"/>
            <a:ext cx="259448" cy="416993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7"/>
          <p:cNvSpPr txBox="1"/>
          <p:nvPr/>
        </p:nvSpPr>
        <p:spPr>
          <a:xfrm>
            <a:off x="4123759" y="6089621"/>
            <a:ext cx="83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1500pcs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8"/>
          <p:cNvSpPr txBox="1"/>
          <p:nvPr/>
        </p:nvSpPr>
        <p:spPr>
          <a:xfrm>
            <a:off x="5661990" y="6069250"/>
            <a:ext cx="83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3500pcs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872668" y="5436806"/>
            <a:ext cx="768366" cy="6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1" descr="Reel-full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259814" y="4736146"/>
            <a:ext cx="634609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" descr="Reel-ful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344000" y="4722480"/>
            <a:ext cx="6483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接箭头连接符 16"/>
          <p:cNvCxnSpPr>
            <a:endCxn id="6" idx="7"/>
          </p:cNvCxnSpPr>
          <p:nvPr/>
        </p:nvCxnSpPr>
        <p:spPr>
          <a:xfrm flipH="1">
            <a:off x="10369142" y="5241643"/>
            <a:ext cx="200096" cy="40546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8" idx="5"/>
          </p:cNvCxnSpPr>
          <p:nvPr/>
        </p:nvCxnSpPr>
        <p:spPr>
          <a:xfrm>
            <a:off x="5471771" y="5264750"/>
            <a:ext cx="398328" cy="408916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31"/>
          <p:cNvSpPr txBox="1"/>
          <p:nvPr/>
        </p:nvSpPr>
        <p:spPr>
          <a:xfrm>
            <a:off x="8872310" y="5216923"/>
            <a:ext cx="83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99pcs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2"/>
          <p:cNvSpPr txBox="1"/>
          <p:nvPr/>
        </p:nvSpPr>
        <p:spPr>
          <a:xfrm>
            <a:off x="10543877" y="5211833"/>
            <a:ext cx="83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1001pcs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33"/>
          <p:cNvSpPr txBox="1"/>
          <p:nvPr/>
        </p:nvSpPr>
        <p:spPr>
          <a:xfrm>
            <a:off x="9742903" y="6084147"/>
            <a:ext cx="83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1100pcs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0954" y="1086987"/>
            <a:ext cx="1160556" cy="387019"/>
          </a:xfrm>
          <a:prstGeom prst="rect">
            <a:avLst/>
          </a:prstGeom>
          <a:noFill/>
          <a:ln>
            <a:noFill/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仓库收料</a:t>
            </a:r>
          </a:p>
        </p:txBody>
      </p:sp>
      <p:sp>
        <p:nvSpPr>
          <p:cNvPr id="23" name="矩形 22"/>
          <p:cNvSpPr/>
          <p:nvPr/>
        </p:nvSpPr>
        <p:spPr>
          <a:xfrm>
            <a:off x="510954" y="1601135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库位管理</a:t>
            </a:r>
          </a:p>
        </p:txBody>
      </p:sp>
      <p:sp>
        <p:nvSpPr>
          <p:cNvPr id="24" name="矩形 23"/>
          <p:cNvSpPr/>
          <p:nvPr/>
        </p:nvSpPr>
        <p:spPr>
          <a:xfrm>
            <a:off x="510954" y="2141284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仓库备料</a:t>
            </a:r>
          </a:p>
        </p:txBody>
      </p:sp>
      <p:sp>
        <p:nvSpPr>
          <p:cNvPr id="25" name="矩形 24"/>
          <p:cNvSpPr/>
          <p:nvPr/>
        </p:nvSpPr>
        <p:spPr>
          <a:xfrm>
            <a:off x="510955" y="2624595"/>
            <a:ext cx="1160556" cy="3732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分料截料</a:t>
            </a:r>
            <a:endParaRPr lang="zh-CN" altLang="en-US" sz="189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0954" y="3164741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仓库发料</a:t>
            </a:r>
          </a:p>
        </p:txBody>
      </p:sp>
      <p:sp>
        <p:nvSpPr>
          <p:cNvPr id="27" name="等腰三角形 26"/>
          <p:cNvSpPr/>
          <p:nvPr/>
        </p:nvSpPr>
        <p:spPr bwMode="auto">
          <a:xfrm rot="16200000" flipH="1">
            <a:off x="1681112" y="2649261"/>
            <a:ext cx="288033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latin typeface="Tahoma" panose="020B060403050404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10954" y="3651300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库位转移</a:t>
            </a:r>
          </a:p>
        </p:txBody>
      </p:sp>
      <p:sp>
        <p:nvSpPr>
          <p:cNvPr id="29" name="矩形 28"/>
          <p:cNvSpPr/>
          <p:nvPr/>
        </p:nvSpPr>
        <p:spPr>
          <a:xfrm>
            <a:off x="510954" y="4191447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仓库盘点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72028" y="5309891"/>
            <a:ext cx="768366" cy="6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组合 30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32" name="TextBox 31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分料截料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7737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86657"/>
            <a:ext cx="12192000" cy="203200"/>
            <a:chOff x="0" y="586657"/>
            <a:chExt cx="12192000" cy="2032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0" y="789857"/>
              <a:ext cx="121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7906658" y="586657"/>
              <a:ext cx="3922486" cy="203200"/>
              <a:chOff x="2344057" y="740229"/>
              <a:chExt cx="7844972" cy="406400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638386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8403771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34405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4363962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6882" y="2416051"/>
            <a:ext cx="3273333" cy="3161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矩形 56"/>
          <p:cNvSpPr/>
          <p:nvPr/>
        </p:nvSpPr>
        <p:spPr>
          <a:xfrm>
            <a:off x="7066326" y="310573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报表统计难？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536034" y="175197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生产成本高？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952764" y="2600528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设备台账管理？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11953" y="3602428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信息缺乏共享？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315835" y="1776469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产品无追溯体系？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099987" y="4709710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客户交期不及时？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58248" y="531542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生产过程不防呆？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99865" y="4458973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产能跟不上？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422516" y="245766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品质不良多？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7354358" y="3903956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生产效率低？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3830228" y="1167202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查询数据滞后？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250536" y="6005854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数据不准确、不透明？</a:t>
            </a:r>
            <a:endParaRPr lang="zh-CN" altLang="en-US" sz="4400" dirty="0">
              <a:latin typeface="+mj-ea"/>
              <a:ea typeface="+mj-ea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311066" y="5381314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latin typeface="+mj-ea"/>
                <a:ea typeface="+mj-ea"/>
              </a:rPr>
              <a:t>人员、管理成本高？</a:t>
            </a:r>
            <a:endParaRPr lang="zh-CN" altLang="en-US" sz="4400" dirty="0">
              <a:latin typeface="+mj-ea"/>
              <a:ea typeface="+mj-ea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10325502" y="1247900"/>
            <a:ext cx="1397914" cy="1313909"/>
            <a:chOff x="9882882" y="993702"/>
            <a:chExt cx="1397914" cy="1313909"/>
          </a:xfrm>
        </p:grpSpPr>
        <p:sp>
          <p:nvSpPr>
            <p:cNvPr id="72" name="椭圆 71"/>
            <p:cNvSpPr/>
            <p:nvPr/>
          </p:nvSpPr>
          <p:spPr>
            <a:xfrm rot="13890513">
              <a:off x="9882882" y="993702"/>
              <a:ext cx="1313909" cy="1313909"/>
            </a:xfrm>
            <a:prstGeom prst="ellipse">
              <a:avLst/>
            </a:prstGeom>
            <a:solidFill>
              <a:srgbClr val="00206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3" name="TextBox 7"/>
            <p:cNvSpPr txBox="1"/>
            <p:nvPr/>
          </p:nvSpPr>
          <p:spPr>
            <a:xfrm>
              <a:off x="9926523" y="1290312"/>
              <a:ext cx="135427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如何预防</a:t>
              </a:r>
              <a:r>
                <a:rPr lang="zh-CN" altLang="en-US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  <a:endPara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975468" y="2323036"/>
            <a:ext cx="1338828" cy="1313909"/>
            <a:chOff x="9532848" y="2068838"/>
            <a:chExt cx="1338828" cy="1313909"/>
          </a:xfrm>
        </p:grpSpPr>
        <p:sp>
          <p:nvSpPr>
            <p:cNvPr id="75" name="椭圆 74"/>
            <p:cNvSpPr/>
            <p:nvPr/>
          </p:nvSpPr>
          <p:spPr>
            <a:xfrm rot="19055605">
              <a:off x="9532910" y="2068838"/>
              <a:ext cx="1313909" cy="1313909"/>
            </a:xfrm>
            <a:prstGeom prst="ellipse">
              <a:avLst/>
            </a:prstGeom>
            <a:solidFill>
              <a:schemeClr val="accent4">
                <a:lumMod val="65000"/>
                <a:lumOff val="3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6" name="TextBox 12"/>
            <p:cNvSpPr txBox="1"/>
            <p:nvPr/>
          </p:nvSpPr>
          <p:spPr>
            <a:xfrm>
              <a:off x="9532848" y="2449663"/>
              <a:ext cx="1338828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如何决策</a:t>
              </a:r>
              <a:r>
                <a:rPr lang="zh-CN" altLang="en-US" sz="18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9108025" y="1427346"/>
            <a:ext cx="1343311" cy="1322823"/>
            <a:chOff x="8665405" y="1173148"/>
            <a:chExt cx="1343311" cy="1322823"/>
          </a:xfrm>
        </p:grpSpPr>
        <p:sp>
          <p:nvSpPr>
            <p:cNvPr id="78" name="椭圆 77"/>
            <p:cNvSpPr/>
            <p:nvPr/>
          </p:nvSpPr>
          <p:spPr>
            <a:xfrm rot="5557516">
              <a:off x="8665405" y="1173148"/>
              <a:ext cx="1313909" cy="1313909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9" name="TextBox 17"/>
            <p:cNvSpPr txBox="1"/>
            <p:nvPr/>
          </p:nvSpPr>
          <p:spPr>
            <a:xfrm>
              <a:off x="8779710" y="1480308"/>
              <a:ext cx="122900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</a:t>
              </a:r>
              <a:r>
                <a:rPr lang="zh-CN" altLang="en-US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  <a:endPara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0" name="文本框 25"/>
          <p:cNvSpPr txBox="1"/>
          <p:nvPr/>
        </p:nvSpPr>
        <p:spPr>
          <a:xfrm>
            <a:off x="471603" y="208579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制造行业普遍面临哪些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困扰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6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Reel-ful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39473" y="5925656"/>
            <a:ext cx="60830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4" cstate="email"/>
          <a:srcRect l="179"/>
          <a:stretch>
            <a:fillRect/>
          </a:stretch>
        </p:blipFill>
        <p:spPr bwMode="auto">
          <a:xfrm>
            <a:off x="2014929" y="1001711"/>
            <a:ext cx="9816131" cy="4453636"/>
          </a:xfrm>
          <a:prstGeom prst="rect">
            <a:avLst/>
          </a:prstGeom>
          <a:ln w="635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标题 1"/>
          <p:cNvSpPr txBox="1"/>
          <p:nvPr/>
        </p:nvSpPr>
        <p:spPr bwMode="auto">
          <a:xfrm>
            <a:off x="364661" y="5524239"/>
            <a:ext cx="5918270" cy="1295872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3134" tIns="36568" rIns="73134" bIns="3656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/>
              <a:t>根据工单或备料单，扫描物料条码进行发料，只有在库状态的物料才能进行发料。</a:t>
            </a:r>
            <a:endParaRPr lang="en-US" altLang="zh-CN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/>
              <a:t>物料状态更新为在产线或者线边仓状态。</a:t>
            </a:r>
            <a:endParaRPr lang="en-US" altLang="zh-CN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/>
              <a:t>仓库发料默认遵循</a:t>
            </a:r>
            <a:r>
              <a:rPr lang="en-US" altLang="zh-CN" sz="1400" dirty="0"/>
              <a:t>FIFO</a:t>
            </a:r>
            <a:r>
              <a:rPr lang="zh-CN" altLang="en-US" sz="1400" dirty="0"/>
              <a:t>先进先出的原则。</a:t>
            </a:r>
            <a:endParaRPr lang="en-US" altLang="zh-CN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/>
              <a:t>针对不遵循先进先出原则的发料，需要特定权限的人才可以进行操作。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/>
              <a:t>发料以后物料库存数量自动更新、库位库存自动更新。</a:t>
            </a:r>
            <a:endParaRPr lang="en-US" altLang="zh-CN" sz="1400" dirty="0"/>
          </a:p>
        </p:txBody>
      </p:sp>
      <p:pic>
        <p:nvPicPr>
          <p:cNvPr id="7" name="图片 6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9581899" y="5830609"/>
            <a:ext cx="768531" cy="703275"/>
          </a:xfrm>
          <a:prstGeom prst="ellipse">
            <a:avLst/>
          </a:prstGeom>
          <a:noFill/>
          <a:ln w="9525">
            <a:noFill/>
            <a:miter/>
          </a:ln>
          <a:effectLst/>
        </p:spPr>
      </p:pic>
      <p:pic>
        <p:nvPicPr>
          <p:cNvPr id="8" name="Picture 19" descr="Warehouse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277165" y="5640036"/>
            <a:ext cx="497496" cy="99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Warehouse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892972" y="5656660"/>
            <a:ext cx="497496" cy="99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圆角矩形标注 9"/>
          <p:cNvSpPr/>
          <p:nvPr/>
        </p:nvSpPr>
        <p:spPr bwMode="auto">
          <a:xfrm>
            <a:off x="6773039" y="5640036"/>
            <a:ext cx="5058021" cy="990600"/>
          </a:xfrm>
          <a:prstGeom prst="wedgeRoundRectCallout">
            <a:avLst>
              <a:gd name="adj1" fmla="val -35578"/>
              <a:gd name="adj2" fmla="val -82635"/>
              <a:gd name="adj3" fmla="val 16667"/>
            </a:avLst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79" tIns="91440" rIns="91436" bIns="182879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Segoe UI" panose="020B0502040204020203"/>
            </a:endParaRPr>
          </a:p>
        </p:txBody>
      </p:sp>
      <p:pic>
        <p:nvPicPr>
          <p:cNvPr id="11" name="Picture 31" descr="Reel-ful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85330" y="5641268"/>
            <a:ext cx="60830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 descr="Reel-ful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66682" y="5604607"/>
            <a:ext cx="60830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0344352" y="5855134"/>
            <a:ext cx="689827" cy="7310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96132" y="1033009"/>
            <a:ext cx="1160556" cy="387019"/>
          </a:xfrm>
          <a:prstGeom prst="rect">
            <a:avLst/>
          </a:prstGeom>
          <a:noFill/>
          <a:ln>
            <a:noFill/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仓库收料</a:t>
            </a:r>
          </a:p>
        </p:txBody>
      </p:sp>
      <p:sp>
        <p:nvSpPr>
          <p:cNvPr id="15" name="矩形 14"/>
          <p:cNvSpPr/>
          <p:nvPr/>
        </p:nvSpPr>
        <p:spPr>
          <a:xfrm>
            <a:off x="496132" y="1547157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库位管理</a:t>
            </a:r>
          </a:p>
        </p:txBody>
      </p:sp>
      <p:sp>
        <p:nvSpPr>
          <p:cNvPr id="16" name="矩形 15"/>
          <p:cNvSpPr/>
          <p:nvPr/>
        </p:nvSpPr>
        <p:spPr>
          <a:xfrm>
            <a:off x="496132" y="2087306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仓库备料</a:t>
            </a:r>
          </a:p>
        </p:txBody>
      </p:sp>
      <p:sp>
        <p:nvSpPr>
          <p:cNvPr id="17" name="矩形 16"/>
          <p:cNvSpPr/>
          <p:nvPr/>
        </p:nvSpPr>
        <p:spPr>
          <a:xfrm>
            <a:off x="496133" y="2570617"/>
            <a:ext cx="1160556" cy="373297"/>
          </a:xfrm>
          <a:prstGeom prst="rect">
            <a:avLst/>
          </a:prstGeom>
          <a:noFill/>
        </p:spPr>
        <p:txBody>
          <a:bodyPr wrap="squar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分料截料</a:t>
            </a:r>
            <a:endParaRPr lang="zh-CN" altLang="en-US" sz="189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6132" y="3110763"/>
            <a:ext cx="1160556" cy="3870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仓库发料</a:t>
            </a:r>
          </a:p>
        </p:txBody>
      </p:sp>
      <p:sp>
        <p:nvSpPr>
          <p:cNvPr id="19" name="等腰三角形 18"/>
          <p:cNvSpPr/>
          <p:nvPr/>
        </p:nvSpPr>
        <p:spPr bwMode="auto">
          <a:xfrm rot="16200000" flipH="1">
            <a:off x="1666290" y="3171347"/>
            <a:ext cx="288033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6132" y="3597322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库位转移</a:t>
            </a:r>
          </a:p>
        </p:txBody>
      </p:sp>
      <p:sp>
        <p:nvSpPr>
          <p:cNvPr id="21" name="矩形 20"/>
          <p:cNvSpPr/>
          <p:nvPr/>
        </p:nvSpPr>
        <p:spPr>
          <a:xfrm>
            <a:off x="496132" y="4137469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仓库盘点</a:t>
            </a:r>
          </a:p>
        </p:txBody>
      </p:sp>
      <p:sp>
        <p:nvSpPr>
          <p:cNvPr id="22" name="矩形 21"/>
          <p:cNvSpPr/>
          <p:nvPr/>
        </p:nvSpPr>
        <p:spPr bwMode="auto">
          <a:xfrm>
            <a:off x="5761146" y="2760471"/>
            <a:ext cx="1323325" cy="2016225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latin typeface="Tahoma" panose="020B0604030504040204" pitchFamily="34" charset="0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9747102" y="6065335"/>
            <a:ext cx="432048" cy="140002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79" tIns="91440" rIns="91436" bIns="182879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Segoe UI" panose="020B0502040204020203"/>
            </a:endParaRPr>
          </a:p>
        </p:txBody>
      </p:sp>
      <p:sp>
        <p:nvSpPr>
          <p:cNvPr id="24" name="圆角矩形 23"/>
          <p:cNvSpPr/>
          <p:nvPr/>
        </p:nvSpPr>
        <p:spPr bwMode="auto">
          <a:xfrm>
            <a:off x="10487650" y="6199872"/>
            <a:ext cx="432048" cy="140002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79" tIns="91440" rIns="91436" bIns="182879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Segoe UI" panose="020B0502040204020203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7287219" y="5909032"/>
            <a:ext cx="432048" cy="140002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79" tIns="91440" rIns="91436" bIns="182879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Segoe UI" panose="020B0502040204020203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8352089" y="5926959"/>
            <a:ext cx="432048" cy="140002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79" tIns="91440" rIns="91436" bIns="182879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Segoe UI" panose="020B0502040204020203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8939863" y="5767970"/>
            <a:ext cx="432048" cy="140002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79" tIns="91440" rIns="91436" bIns="182879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latin typeface="Segoe UI" panose="020B0502040204020203"/>
            </a:endParaRPr>
          </a:p>
        </p:txBody>
      </p:sp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00879" y="6139220"/>
            <a:ext cx="708256" cy="67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组合 28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仓库发料</a:t>
              </a:r>
            </a:p>
          </p:txBody>
        </p:sp>
        <p:sp>
          <p:nvSpPr>
            <p:cNvPr id="31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7590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0428" y="793154"/>
            <a:ext cx="9713413" cy="5624187"/>
          </a:xfrm>
          <a:prstGeom prst="rect">
            <a:avLst/>
          </a:prstGeom>
        </p:spPr>
      </p:pic>
      <p:pic>
        <p:nvPicPr>
          <p:cNvPr id="5" name="Picture 25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845" y="2269852"/>
            <a:ext cx="2093662" cy="17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2083178065"/>
              </p:ext>
            </p:extLst>
          </p:nvPr>
        </p:nvGraphicFramePr>
        <p:xfrm>
          <a:off x="356881" y="865060"/>
          <a:ext cx="11499362" cy="304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标题 1"/>
          <p:cNvSpPr txBox="1"/>
          <p:nvPr/>
        </p:nvSpPr>
        <p:spPr bwMode="auto">
          <a:xfrm>
            <a:off x="322729" y="6385465"/>
            <a:ext cx="11533515" cy="35808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3134" tIns="36568" rIns="73134" bIns="3656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1800" b="1" dirty="0">
                <a:solidFill>
                  <a:srgbClr val="C00000"/>
                </a:solidFill>
              </a:rPr>
              <a:t>通过扫描物料</a:t>
            </a:r>
            <a:r>
              <a:rPr lang="en-US" altLang="zh-CN" sz="1800" b="1" dirty="0">
                <a:solidFill>
                  <a:srgbClr val="C00000"/>
                </a:solidFill>
              </a:rPr>
              <a:t>GRN</a:t>
            </a:r>
            <a:r>
              <a:rPr lang="zh-CN" altLang="en-US" sz="1800" b="1" dirty="0">
                <a:solidFill>
                  <a:srgbClr val="C00000"/>
                </a:solidFill>
              </a:rPr>
              <a:t>和库位条码，可以快速实现库位转移，支持一个库位多个物料存放，备料时实现防错；</a:t>
            </a:r>
            <a:endParaRPr lang="en-US" altLang="zh-CN" sz="1800" b="1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9322841" y="2069967"/>
            <a:ext cx="1597694" cy="33007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71999" tIns="71999" rIns="71999" bIns="71999" numCol="1" rtlCol="0" anchor="ctr" anchorCtr="0" compatLnSpc="1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86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123</a:t>
            </a:r>
            <a:endParaRPr lang="zh-CN" altLang="en-US" sz="12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9322841" y="2456901"/>
            <a:ext cx="1597694" cy="330070"/>
          </a:xfrm>
          <a:prstGeom prst="rect">
            <a:avLst/>
          </a:prstGeom>
          <a:solidFill>
            <a:srgbClr val="0000CC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71999" tIns="71999" rIns="71999" bIns="71999" numCol="1" rtlCol="0" anchor="ctr" anchorCtr="0" compatLnSpc="1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86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</a:t>
            </a:r>
            <a:endParaRPr lang="zh-CN" altLang="en-US" sz="12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96555" y="4183505"/>
            <a:ext cx="1546264" cy="142699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 bwMode="auto">
          <a:xfrm>
            <a:off x="4436187" y="5636341"/>
            <a:ext cx="1302856" cy="276945"/>
          </a:xfrm>
          <a:prstGeom prst="rect">
            <a:avLst/>
          </a:prstGeom>
          <a:solidFill>
            <a:srgbClr val="0000CC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79" tIns="91440" rIns="91436" bIns="182879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Location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142158" y="3441796"/>
            <a:ext cx="1402112" cy="1762125"/>
          </a:xfrm>
          <a:prstGeom prst="round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412453" y="2724991"/>
            <a:ext cx="886053" cy="880572"/>
          </a:xfrm>
          <a:prstGeom prst="ellipse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4429960" y="2989914"/>
            <a:ext cx="905488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GRN:123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5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0878" y="3072259"/>
            <a:ext cx="1922655" cy="15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0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23933" y="4599982"/>
            <a:ext cx="1974121" cy="131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470947" y="990319"/>
            <a:ext cx="1160556" cy="387019"/>
          </a:xfrm>
          <a:prstGeom prst="rect">
            <a:avLst/>
          </a:prstGeom>
          <a:noFill/>
          <a:ln>
            <a:noFill/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仓库收料</a:t>
            </a:r>
          </a:p>
        </p:txBody>
      </p:sp>
      <p:sp>
        <p:nvSpPr>
          <p:cNvPr id="18" name="矩形 17"/>
          <p:cNvSpPr/>
          <p:nvPr/>
        </p:nvSpPr>
        <p:spPr>
          <a:xfrm>
            <a:off x="470947" y="1504467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库位管理</a:t>
            </a:r>
          </a:p>
        </p:txBody>
      </p:sp>
      <p:sp>
        <p:nvSpPr>
          <p:cNvPr id="19" name="矩形 18"/>
          <p:cNvSpPr/>
          <p:nvPr/>
        </p:nvSpPr>
        <p:spPr>
          <a:xfrm>
            <a:off x="470947" y="2044616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仓库备料</a:t>
            </a:r>
          </a:p>
        </p:txBody>
      </p:sp>
      <p:sp>
        <p:nvSpPr>
          <p:cNvPr id="20" name="矩形 19"/>
          <p:cNvSpPr/>
          <p:nvPr/>
        </p:nvSpPr>
        <p:spPr>
          <a:xfrm>
            <a:off x="470948" y="2527927"/>
            <a:ext cx="1160556" cy="373297"/>
          </a:xfrm>
          <a:prstGeom prst="rect">
            <a:avLst/>
          </a:prstGeom>
          <a:noFill/>
        </p:spPr>
        <p:txBody>
          <a:bodyPr wrap="squar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分料截料</a:t>
            </a:r>
            <a:endParaRPr lang="zh-CN" altLang="en-US" sz="189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0947" y="3068073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仓库发料</a:t>
            </a:r>
          </a:p>
        </p:txBody>
      </p:sp>
      <p:sp>
        <p:nvSpPr>
          <p:cNvPr id="22" name="等腰三角形 21"/>
          <p:cNvSpPr/>
          <p:nvPr/>
        </p:nvSpPr>
        <p:spPr bwMode="auto">
          <a:xfrm rot="16200000" flipH="1">
            <a:off x="1641105" y="3632715"/>
            <a:ext cx="288033" cy="258006"/>
          </a:xfrm>
          <a:prstGeom prst="triangle">
            <a:avLst/>
          </a:prstGeom>
          <a:solidFill>
            <a:srgbClr val="9933FF">
              <a:alpha val="78000"/>
            </a:srgbClr>
          </a:solidFill>
          <a:ln w="9525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latin typeface="Tahoma" panose="020B060403050404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0947" y="3554632"/>
            <a:ext cx="1160556" cy="387019"/>
          </a:xfrm>
          <a:prstGeom prst="rect">
            <a:avLst/>
          </a:prstGeom>
          <a:solidFill>
            <a:srgbClr val="7030A0"/>
          </a:solidFill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库位转移</a:t>
            </a:r>
          </a:p>
        </p:txBody>
      </p:sp>
      <p:sp>
        <p:nvSpPr>
          <p:cNvPr id="24" name="矩形 23"/>
          <p:cNvSpPr/>
          <p:nvPr/>
        </p:nvSpPr>
        <p:spPr>
          <a:xfrm>
            <a:off x="470947" y="4094779"/>
            <a:ext cx="1160556" cy="387019"/>
          </a:xfrm>
          <a:prstGeom prst="rect">
            <a:avLst/>
          </a:prstGeom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仓库盘点</a:t>
            </a:r>
          </a:p>
        </p:txBody>
      </p:sp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7476" y="3178570"/>
            <a:ext cx="1028190" cy="92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4476" y="3305570"/>
            <a:ext cx="1028190" cy="92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组合 26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28" name="TextBox 27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库</a:t>
              </a:r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位转移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68022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006471" y="893910"/>
            <a:ext cx="9864700" cy="49757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592556" y="5383010"/>
            <a:ext cx="2260049" cy="1441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851698" y="5427114"/>
            <a:ext cx="2028161" cy="139234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343" y="1082032"/>
            <a:ext cx="1160556" cy="387019"/>
          </a:xfrm>
          <a:prstGeom prst="rect">
            <a:avLst/>
          </a:prstGeom>
          <a:noFill/>
          <a:ln>
            <a:noFill/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仓库收料</a:t>
            </a:r>
          </a:p>
        </p:txBody>
      </p:sp>
      <p:sp>
        <p:nvSpPr>
          <p:cNvPr id="6" name="矩形 5"/>
          <p:cNvSpPr/>
          <p:nvPr/>
        </p:nvSpPr>
        <p:spPr>
          <a:xfrm>
            <a:off x="527343" y="1596180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库位管理</a:t>
            </a:r>
          </a:p>
        </p:txBody>
      </p:sp>
      <p:sp>
        <p:nvSpPr>
          <p:cNvPr id="7" name="矩形 6"/>
          <p:cNvSpPr/>
          <p:nvPr/>
        </p:nvSpPr>
        <p:spPr>
          <a:xfrm>
            <a:off x="527343" y="2136329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仓库备料</a:t>
            </a:r>
          </a:p>
        </p:txBody>
      </p:sp>
      <p:sp>
        <p:nvSpPr>
          <p:cNvPr id="8" name="矩形 7"/>
          <p:cNvSpPr/>
          <p:nvPr/>
        </p:nvSpPr>
        <p:spPr>
          <a:xfrm>
            <a:off x="527344" y="2619640"/>
            <a:ext cx="1160556" cy="373297"/>
          </a:xfrm>
          <a:prstGeom prst="rect">
            <a:avLst/>
          </a:prstGeom>
          <a:noFill/>
        </p:spPr>
        <p:txBody>
          <a:bodyPr wrap="squar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分料截料</a:t>
            </a:r>
            <a:endParaRPr lang="zh-CN" altLang="en-US" sz="189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7343" y="3159786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仓库发料</a:t>
            </a:r>
          </a:p>
        </p:txBody>
      </p:sp>
      <p:sp>
        <p:nvSpPr>
          <p:cNvPr id="10" name="等腰三角形 9"/>
          <p:cNvSpPr/>
          <p:nvPr/>
        </p:nvSpPr>
        <p:spPr bwMode="auto">
          <a:xfrm rot="16200000" flipH="1">
            <a:off x="1697501" y="4255376"/>
            <a:ext cx="288033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7343" y="3646345"/>
            <a:ext cx="1160556" cy="387019"/>
          </a:xfrm>
          <a:prstGeom prst="rect">
            <a:avLst/>
          </a:prstGeom>
          <a:noFill/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库位转移</a:t>
            </a:r>
          </a:p>
        </p:txBody>
      </p:sp>
      <p:sp>
        <p:nvSpPr>
          <p:cNvPr id="12" name="矩形 11"/>
          <p:cNvSpPr/>
          <p:nvPr/>
        </p:nvSpPr>
        <p:spPr>
          <a:xfrm>
            <a:off x="527343" y="4186492"/>
            <a:ext cx="1160556" cy="3870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lIns="95241" tIns="47620" rIns="95241" bIns="4762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9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仓库盘点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仓库盘点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0084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586657"/>
            <a:ext cx="12192000" cy="203200"/>
            <a:chOff x="0" y="586657"/>
            <a:chExt cx="12192000" cy="20320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0" y="789857"/>
              <a:ext cx="121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/>
            <p:cNvGrpSpPr/>
            <p:nvPr/>
          </p:nvGrpSpPr>
          <p:grpSpPr>
            <a:xfrm>
              <a:off x="7906658" y="586657"/>
              <a:ext cx="3922486" cy="203200"/>
              <a:chOff x="2344057" y="740229"/>
              <a:chExt cx="7844972" cy="40640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638386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8403771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34405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363962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文本框 25"/>
          <p:cNvSpPr txBox="1"/>
          <p:nvPr/>
        </p:nvSpPr>
        <p:spPr>
          <a:xfrm>
            <a:off x="471603" y="20857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业务解决方案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127624" y="1029181"/>
            <a:ext cx="1936750" cy="1258887"/>
            <a:chOff x="3095624" y="232"/>
            <a:chExt cx="1936750" cy="1258887"/>
          </a:xfrm>
        </p:grpSpPr>
        <p:sp>
          <p:nvSpPr>
            <p:cNvPr id="56" name="圆角矩形 55"/>
            <p:cNvSpPr/>
            <p:nvPr/>
          </p:nvSpPr>
          <p:spPr>
            <a:xfrm>
              <a:off x="3095624" y="232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圆角矩形 4"/>
            <p:cNvSpPr/>
            <p:nvPr/>
          </p:nvSpPr>
          <p:spPr>
            <a:xfrm>
              <a:off x="3157078" y="61686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仓库管理</a:t>
              </a:r>
              <a:endParaRPr lang="zh-CN" altLang="en-US" sz="3100" kern="1200" dirty="0"/>
            </a:p>
          </p:txBody>
        </p:sp>
      </p:grpSp>
      <p:sp>
        <p:nvSpPr>
          <p:cNvPr id="43" name="直接连接符 5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61980" y="246622"/>
                </a:moveTo>
                <a:arcTo wR="2079657" hR="2079657" stAng="178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" name="组合 43"/>
          <p:cNvGrpSpPr/>
          <p:nvPr/>
        </p:nvGrpSpPr>
        <p:grpSpPr>
          <a:xfrm>
            <a:off x="7207282" y="3108838"/>
            <a:ext cx="1936750" cy="1258887"/>
            <a:chOff x="5175282" y="2079889"/>
            <a:chExt cx="1936750" cy="1258887"/>
          </a:xfrm>
          <a:solidFill>
            <a:srgbClr val="FFC000"/>
          </a:solidFill>
        </p:grpSpPr>
        <p:sp>
          <p:nvSpPr>
            <p:cNvPr id="54" name="圆角矩形 53"/>
            <p:cNvSpPr/>
            <p:nvPr/>
          </p:nvSpPr>
          <p:spPr>
            <a:xfrm>
              <a:off x="5175282" y="2079889"/>
              <a:ext cx="1936750" cy="125888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圆角矩形 7"/>
            <p:cNvSpPr/>
            <p:nvPr/>
          </p:nvSpPr>
          <p:spPr>
            <a:xfrm>
              <a:off x="5236736" y="2141343"/>
              <a:ext cx="1813842" cy="1135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生产管理</a:t>
              </a:r>
              <a:endParaRPr lang="zh-CN" altLang="en-US" sz="3100" kern="1200" dirty="0"/>
            </a:p>
          </p:txBody>
        </p:sp>
      </p:grpSp>
      <p:sp>
        <p:nvSpPr>
          <p:cNvPr id="45" name="直接连接符 8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56933" y="2724134"/>
                </a:moveTo>
                <a:arcTo wR="2079657" hR="2079657" stAng="10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6" name="组合 45"/>
          <p:cNvGrpSpPr/>
          <p:nvPr/>
        </p:nvGrpSpPr>
        <p:grpSpPr>
          <a:xfrm>
            <a:off x="5127625" y="5188495"/>
            <a:ext cx="1936750" cy="1258887"/>
            <a:chOff x="3095625" y="4159546"/>
            <a:chExt cx="1936750" cy="1258887"/>
          </a:xfrm>
        </p:grpSpPr>
        <p:sp>
          <p:nvSpPr>
            <p:cNvPr id="52" name="圆角矩形 51"/>
            <p:cNvSpPr/>
            <p:nvPr/>
          </p:nvSpPr>
          <p:spPr>
            <a:xfrm>
              <a:off x="3095625" y="4159546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圆角矩形 10"/>
            <p:cNvSpPr/>
            <p:nvPr/>
          </p:nvSpPr>
          <p:spPr>
            <a:xfrm>
              <a:off x="3157079" y="4221000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品质管理</a:t>
              </a:r>
              <a:endParaRPr lang="zh-CN" altLang="en-US" sz="3100" kern="1200" dirty="0"/>
            </a:p>
          </p:txBody>
        </p:sp>
      </p:grpSp>
      <p:sp>
        <p:nvSpPr>
          <p:cNvPr id="47" name="直接连接符 11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97333" y="3912691"/>
                </a:moveTo>
                <a:arcTo wR="2079657" hR="2079657" stAng="70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8" name="组合 47"/>
          <p:cNvGrpSpPr/>
          <p:nvPr/>
        </p:nvGrpSpPr>
        <p:grpSpPr>
          <a:xfrm>
            <a:off x="3047967" y="3108838"/>
            <a:ext cx="1936750" cy="1258887"/>
            <a:chOff x="1015967" y="2079889"/>
            <a:chExt cx="1936750" cy="1258887"/>
          </a:xfrm>
        </p:grpSpPr>
        <p:sp>
          <p:nvSpPr>
            <p:cNvPr id="50" name="圆角矩形 49"/>
            <p:cNvSpPr/>
            <p:nvPr/>
          </p:nvSpPr>
          <p:spPr>
            <a:xfrm>
              <a:off x="1015967" y="2079889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圆角矩形 13"/>
            <p:cNvSpPr/>
            <p:nvPr/>
          </p:nvSpPr>
          <p:spPr>
            <a:xfrm>
              <a:off x="1077421" y="2141343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设备管理</a:t>
              </a:r>
              <a:endParaRPr lang="zh-CN" altLang="en-US" sz="3100" kern="1200" dirty="0"/>
            </a:p>
          </p:txBody>
        </p:sp>
      </p:grpSp>
      <p:sp>
        <p:nvSpPr>
          <p:cNvPr id="49" name="直接连接符 14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2380" y="1435179"/>
                </a:moveTo>
                <a:arcTo wR="2079657" hR="2079657" stAng="118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866080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53797"/>
            <a:ext cx="5381487" cy="523220"/>
            <a:chOff x="0" y="374820"/>
            <a:chExt cx="5381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273601" y="374820"/>
              <a:ext cx="5107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ERP&amp;MES</a:t>
              </a:r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数据接口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3"/>
          <p:cNvSpPr txBox="1"/>
          <p:nvPr/>
        </p:nvSpPr>
        <p:spPr>
          <a:xfrm flipH="1">
            <a:off x="468787" y="1399044"/>
            <a:ext cx="288032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7472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计划导入的方案：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0050" indent="-40005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ea1JpnChsDbPeriod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自动导入计划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-(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可选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defTabSz="9747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自动导入支持以下几种方式：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36930" lvl="1" indent="-34290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中间表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36930" lvl="1" indent="-34290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service</a:t>
            </a:r>
          </a:p>
          <a:p>
            <a:pPr marL="836930" lvl="1" indent="-34290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XML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0050" indent="-40005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ea1JpnChsDbPeriod" startAt="2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手动导入计划；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0050" indent="-40005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ea1JpnChsDbPeriod" startAt="3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创建计划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 txBox="1"/>
          <p:nvPr/>
        </p:nvSpPr>
        <p:spPr bwMode="auto">
          <a:xfrm>
            <a:off x="332090" y="6051731"/>
            <a:ext cx="11520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计划编排好导入计划到</a:t>
            </a:r>
            <a:r>
              <a:rPr lang="en-US" altLang="zh-CN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，然后</a:t>
            </a:r>
            <a:r>
              <a:rPr lang="en-US" altLang="zh-CN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PMC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进行排程细化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，支持计划调整、异动、插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、增删修改，计划到线等计划管理</a:t>
            </a:r>
            <a:endParaRPr lang="en-US" altLang="zh-CN" sz="1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3249" y="4444736"/>
            <a:ext cx="2152701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准确了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纸档减少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工作量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降低了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人员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管理便捷了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348645" y="649113"/>
            <a:ext cx="7288305" cy="5473713"/>
            <a:chOff x="4016555" y="575791"/>
            <a:chExt cx="7288305" cy="547371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9024780" y="4496609"/>
              <a:ext cx="2229803" cy="127088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 bwMode="auto">
            <a:xfrm>
              <a:off x="4054830" y="798939"/>
              <a:ext cx="2260543" cy="3278986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HK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4302694" y="1591027"/>
              <a:ext cx="1873181" cy="5208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HK" sz="1800" b="1" dirty="0" smtClean="0">
                  <a:solidFill>
                    <a:schemeClr val="tx1"/>
                  </a:solidFill>
                </a:rPr>
                <a:t>XXX ERP</a:t>
              </a:r>
              <a:endParaRPr lang="zh-HK" altLang="en-US" sz="1800" b="1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389" y="2286486"/>
              <a:ext cx="1713062" cy="175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6840785" y="1127221"/>
              <a:ext cx="1539791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1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产品信息</a:t>
              </a:r>
              <a:endPara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840784" y="1708385"/>
              <a:ext cx="1539791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工单</a:t>
              </a:r>
              <a:r>
                <a:rPr lang="zh-CN" altLang="en-US" sz="1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</a:t>
              </a:r>
              <a:endPara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848966" y="2259476"/>
              <a:ext cx="1539791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BOM</a:t>
              </a:r>
              <a:r>
                <a:rPr lang="zh-CN" altLang="en-US" sz="1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</a:t>
              </a:r>
              <a:endPara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848966" y="2842057"/>
              <a:ext cx="1539791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1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物料信息</a:t>
              </a:r>
              <a:endPara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862413" y="3500884"/>
              <a:ext cx="1539791" cy="451406"/>
            </a:xfrm>
            <a:prstGeom prst="rect">
              <a:avLst/>
            </a:prstGeom>
            <a:solidFill>
              <a:srgbClr val="FF0066"/>
            </a:solidFill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库存账目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9024781" y="798939"/>
              <a:ext cx="2259144" cy="3278986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zh-HK" sz="1800" dirty="0">
                <a:solidFill>
                  <a:schemeClr val="tx1"/>
                </a:solidFill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zh-HK" sz="1800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602" y="2277160"/>
              <a:ext cx="1713062" cy="175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21" descr="白色LOGO.pn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9362939" y="1014963"/>
              <a:ext cx="1748675" cy="334164"/>
            </a:xfrm>
            <a:prstGeom prst="rect">
              <a:avLst/>
            </a:prstGeom>
          </p:spPr>
        </p:pic>
        <p:cxnSp>
          <p:nvCxnSpPr>
            <p:cNvPr id="23" name="直接箭头连接符 22"/>
            <p:cNvCxnSpPr/>
            <p:nvPr/>
          </p:nvCxnSpPr>
          <p:spPr bwMode="auto">
            <a:xfrm>
              <a:off x="6648519" y="1591027"/>
              <a:ext cx="2088232" cy="0"/>
            </a:xfrm>
            <a:prstGeom prst="straightConnector1">
              <a:avLst/>
            </a:prstGeom>
            <a:ln w="76200">
              <a:headEnd type="none" w="med" len="med"/>
              <a:tailEnd type="stealt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 bwMode="auto">
            <a:xfrm>
              <a:off x="6647118" y="2167091"/>
              <a:ext cx="2088232" cy="0"/>
            </a:xfrm>
            <a:prstGeom prst="straightConnector1">
              <a:avLst/>
            </a:prstGeom>
            <a:ln w="76200">
              <a:headEnd type="none" w="med" len="med"/>
              <a:tailEnd type="stealt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 bwMode="auto">
            <a:xfrm>
              <a:off x="6648519" y="2714758"/>
              <a:ext cx="2088232" cy="0"/>
            </a:xfrm>
            <a:prstGeom prst="straightConnector1">
              <a:avLst/>
            </a:prstGeom>
            <a:ln w="76200">
              <a:headEnd type="none" w="med" len="med"/>
              <a:tailEnd type="stealt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 bwMode="auto">
            <a:xfrm>
              <a:off x="6648519" y="3301634"/>
              <a:ext cx="2088232" cy="0"/>
            </a:xfrm>
            <a:prstGeom prst="straightConnector1">
              <a:avLst/>
            </a:prstGeom>
            <a:ln w="76200">
              <a:headEnd type="none" w="med" len="med"/>
              <a:tailEnd type="stealt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 bwMode="auto">
            <a:xfrm>
              <a:off x="6503102" y="4034879"/>
              <a:ext cx="2232248" cy="0"/>
            </a:xfrm>
            <a:prstGeom prst="straightConnector1">
              <a:avLst/>
            </a:prstGeom>
            <a:ln w="76200">
              <a:solidFill>
                <a:srgbClr val="00FF00"/>
              </a:solidFill>
              <a:headEnd type="stealth" w="med" len="med"/>
              <a:tailEnd type="stealt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圆角矩形 27"/>
            <p:cNvSpPr/>
            <p:nvPr/>
          </p:nvSpPr>
          <p:spPr bwMode="auto">
            <a:xfrm>
              <a:off x="4016555" y="575791"/>
              <a:ext cx="7288305" cy="5274464"/>
            </a:xfrm>
            <a:prstGeom prst="roundRect">
              <a:avLst>
                <a:gd name="adj" fmla="val 5774"/>
              </a:avLst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085940" y="59532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自动导入</a:t>
              </a:r>
              <a:endParaRPr lang="zh-CN" altLang="en-US" dirty="0"/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9228677" y="1662473"/>
              <a:ext cx="1873181" cy="5208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HK" sz="1800" b="1" dirty="0" smtClean="0">
                  <a:solidFill>
                    <a:schemeClr val="tx1"/>
                  </a:solidFill>
                </a:rPr>
                <a:t>MES System</a:t>
              </a:r>
              <a:endParaRPr lang="zh-HK" altLang="en-US" sz="1800" b="1" dirty="0">
                <a:solidFill>
                  <a:schemeClr val="tx1"/>
                </a:solidFill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6596445" y="4381313"/>
              <a:ext cx="2197386" cy="1668191"/>
            </a:xfrm>
            <a:prstGeom prst="rect">
              <a:avLst/>
            </a:prstGeom>
          </p:spPr>
        </p:pic>
        <p:cxnSp>
          <p:nvCxnSpPr>
            <p:cNvPr id="32" name="直接箭头连接符 31"/>
            <p:cNvCxnSpPr>
              <a:endCxn id="11" idx="1"/>
            </p:cNvCxnSpPr>
            <p:nvPr/>
          </p:nvCxnSpPr>
          <p:spPr bwMode="auto">
            <a:xfrm>
              <a:off x="8359954" y="5124810"/>
              <a:ext cx="664826" cy="7240"/>
            </a:xfrm>
            <a:prstGeom prst="straightConnector1">
              <a:avLst/>
            </a:prstGeom>
            <a:ln w="28575">
              <a:solidFill>
                <a:srgbClr val="00FF00"/>
              </a:solidFill>
              <a:headEnd type="stealth" w="med" len="med"/>
              <a:tailEnd type="stealt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4044438" y="4920192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手动导入、创建计划</a:t>
              </a:r>
              <a:endParaRPr lang="zh-CN" altLang="en-US" sz="1800" dirty="0"/>
            </a:p>
          </p:txBody>
        </p:sp>
        <p:cxnSp>
          <p:nvCxnSpPr>
            <p:cNvPr id="34" name="直接箭头连接符 33"/>
            <p:cNvCxnSpPr/>
            <p:nvPr/>
          </p:nvCxnSpPr>
          <p:spPr bwMode="auto">
            <a:xfrm>
              <a:off x="6264032" y="5101266"/>
              <a:ext cx="664826" cy="7240"/>
            </a:xfrm>
            <a:prstGeom prst="straightConnector1">
              <a:avLst/>
            </a:prstGeom>
            <a:ln w="28575">
              <a:solidFill>
                <a:srgbClr val="00FF00"/>
              </a:solidFill>
              <a:headEnd type="stealth" w="med" len="med"/>
              <a:tailEnd type="stealt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5" name="流程图: 库存数据 34"/>
          <p:cNvSpPr/>
          <p:nvPr/>
        </p:nvSpPr>
        <p:spPr bwMode="auto">
          <a:xfrm flipH="1">
            <a:off x="468787" y="865137"/>
            <a:ext cx="1689241" cy="517337"/>
          </a:xfrm>
          <a:prstGeom prst="flowChartOnlineStorag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36" name="流程图: 库存数据 35"/>
          <p:cNvSpPr/>
          <p:nvPr/>
        </p:nvSpPr>
        <p:spPr bwMode="auto">
          <a:xfrm flipH="1">
            <a:off x="437388" y="3855114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5066394" y="1026105"/>
            <a:ext cx="992121" cy="709690"/>
            <a:chOff x="2334571" y="766885"/>
            <a:chExt cx="816943" cy="519014"/>
          </a:xfrm>
        </p:grpSpPr>
        <p:pic>
          <p:nvPicPr>
            <p:cNvPr id="38" name="Object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24400" y="965200"/>
              <a:ext cx="787400" cy="685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39" name="Picture 6" descr="图形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10800000" flipH="1" flipV="1">
              <a:off x="2693053" y="766885"/>
              <a:ext cx="458461" cy="51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4936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2712" y="1717757"/>
            <a:ext cx="3167757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通过手动导入或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自动计划下载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，计划部在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系统进行日常计划排产、计划到线、工作中心、计划开工、完工情况；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用户可实时掌握生产计划达成、出货交付能力；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流程图: 库存数据 2"/>
          <p:cNvSpPr/>
          <p:nvPr/>
        </p:nvSpPr>
        <p:spPr bwMode="auto">
          <a:xfrm flipH="1">
            <a:off x="571218" y="1160810"/>
            <a:ext cx="1689241" cy="517337"/>
          </a:xfrm>
          <a:prstGeom prst="flowChartOnlineStorag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4" name="流程图: 库存数据 3"/>
          <p:cNvSpPr/>
          <p:nvPr/>
        </p:nvSpPr>
        <p:spPr bwMode="auto">
          <a:xfrm flipH="1">
            <a:off x="547437" y="3875004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sp>
        <p:nvSpPr>
          <p:cNvPr id="5" name="标题 1"/>
          <p:cNvSpPr txBox="1"/>
          <p:nvPr/>
        </p:nvSpPr>
        <p:spPr bwMode="auto">
          <a:xfrm>
            <a:off x="454839" y="6213619"/>
            <a:ext cx="10367142" cy="31660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3133" tIns="36568" rIns="73133" bIns="3656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1800" b="1" dirty="0" smtClean="0">
                <a:solidFill>
                  <a:srgbClr val="C00000"/>
                </a:solidFill>
              </a:rPr>
              <a:t>解决因人、机、料、法等因素造成计划暂停或取消工单；也可以将工单取消冻结继续生产，不耽误其他计划的情况行下，使计划排程变得更加灵活性；</a:t>
            </a:r>
            <a:endParaRPr lang="en-US" altLang="zh-CN" sz="1800" b="1" dirty="0">
              <a:solidFill>
                <a:srgbClr val="C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69198" y="958024"/>
            <a:ext cx="8010425" cy="4334298"/>
          </a:xfrm>
          <a:prstGeom prst="rect">
            <a:avLst/>
          </a:prstGeom>
        </p:spPr>
      </p:pic>
      <p:pic>
        <p:nvPicPr>
          <p:cNvPr id="7" name="Picture 2" descr="D:\Jack.wang\客户现场照片\看板报表标准化\看板报表标准化-Jebel\车间总看板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82110" y="4133672"/>
            <a:ext cx="2726093" cy="1424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Jack.wang\SKT公司介绍\客户现场照片\微信图片_2017091518283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62147" y="4133672"/>
            <a:ext cx="2542734" cy="1417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593298" y="4464626"/>
            <a:ext cx="277860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计划准确性 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计划执行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力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↑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订单交付能力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↑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周期缩短 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物料周转率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排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程简易化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细化排产、计划开工、计划达成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724139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6929" y="805919"/>
            <a:ext cx="8554591" cy="5286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3209718" y="1180141"/>
            <a:ext cx="8640960" cy="511256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9958" y="963342"/>
            <a:ext cx="8771529" cy="5546165"/>
          </a:xfrm>
          <a:prstGeom prst="rect">
            <a:avLst/>
          </a:prstGeom>
        </p:spPr>
      </p:pic>
      <p:sp>
        <p:nvSpPr>
          <p:cNvPr id="11" name="标题 1"/>
          <p:cNvSpPr txBox="1"/>
          <p:nvPr/>
        </p:nvSpPr>
        <p:spPr bwMode="auto">
          <a:xfrm>
            <a:off x="357900" y="1085133"/>
            <a:ext cx="2738755" cy="47282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3133" tIns="36568" rIns="73133" bIns="36568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altLang="zh-CN" sz="1650" dirty="0"/>
              <a:t>  </a:t>
            </a:r>
            <a:r>
              <a:rPr lang="zh-CN" altLang="en-US" sz="1650" dirty="0"/>
              <a:t>支持</a:t>
            </a:r>
            <a:r>
              <a:rPr lang="zh-CN" altLang="en-US" sz="1650" b="1" dirty="0">
                <a:solidFill>
                  <a:srgbClr val="C00000"/>
                </a:solidFill>
              </a:rPr>
              <a:t>图形化拖拉式</a:t>
            </a:r>
            <a:r>
              <a:rPr lang="zh-CN" altLang="en-US" sz="1650" dirty="0"/>
              <a:t>的工艺流程</a:t>
            </a:r>
            <a:r>
              <a:rPr lang="zh-CN" altLang="en-US" sz="1650" dirty="0" smtClean="0"/>
              <a:t>建模</a:t>
            </a:r>
            <a:r>
              <a:rPr lang="zh-CN" altLang="en-US" sz="1650" dirty="0"/>
              <a:t>；</a:t>
            </a:r>
            <a:endParaRPr lang="en-US" altLang="zh-CN" sz="1650" dirty="0" smtClean="0"/>
          </a:p>
          <a:p>
            <a:pPr>
              <a:lnSpc>
                <a:spcPct val="140000"/>
              </a:lnSpc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</a:pPr>
            <a:r>
              <a:rPr lang="zh-CN" altLang="en-US" sz="1650" dirty="0" smtClean="0"/>
              <a:t>  根据</a:t>
            </a:r>
            <a:r>
              <a:rPr lang="zh-CN" altLang="en-US" sz="1650" b="1" dirty="0">
                <a:solidFill>
                  <a:srgbClr val="C00000"/>
                </a:solidFill>
              </a:rPr>
              <a:t>产品类型、生产资源</a:t>
            </a:r>
            <a:r>
              <a:rPr lang="zh-CN" altLang="en-US" sz="1650" dirty="0"/>
              <a:t>制定不同的生产</a:t>
            </a:r>
            <a:r>
              <a:rPr lang="zh-CN" altLang="en-US" sz="1650" dirty="0" smtClean="0"/>
              <a:t>工艺流程；</a:t>
            </a:r>
            <a:endParaRPr lang="en-US" altLang="zh-CN" sz="1650" dirty="0" smtClean="0"/>
          </a:p>
          <a:p>
            <a:pPr>
              <a:lnSpc>
                <a:spcPct val="140000"/>
              </a:lnSpc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</a:pPr>
            <a:r>
              <a:rPr lang="zh-CN" altLang="en-US" sz="1650" dirty="0" smtClean="0"/>
              <a:t>  相似工艺路线</a:t>
            </a:r>
            <a:r>
              <a:rPr lang="zh-CN" altLang="en-US" sz="1650" b="1" dirty="0" smtClean="0">
                <a:solidFill>
                  <a:srgbClr val="C00000"/>
                </a:solidFill>
              </a:rPr>
              <a:t>可以复制修改</a:t>
            </a:r>
            <a:r>
              <a:rPr lang="zh-CN" altLang="en-US" sz="1650" dirty="0" smtClean="0"/>
              <a:t>，快速实现流程设计；</a:t>
            </a:r>
            <a:endParaRPr lang="en-US" altLang="zh-CN" sz="1650" dirty="0" smtClean="0"/>
          </a:p>
          <a:p>
            <a:pPr>
              <a:lnSpc>
                <a:spcPct val="140000"/>
              </a:lnSpc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</a:pPr>
            <a:r>
              <a:rPr lang="zh-CN" altLang="en-US" sz="1650" dirty="0" smtClean="0"/>
              <a:t>  操作</a:t>
            </a:r>
            <a:r>
              <a:rPr lang="zh-CN" altLang="en-US" sz="1650" b="1" dirty="0" smtClean="0">
                <a:solidFill>
                  <a:srgbClr val="C00000"/>
                </a:solidFill>
              </a:rPr>
              <a:t>简单高效，流程上下游工序之间的业务逻辑直接修改</a:t>
            </a:r>
            <a:r>
              <a:rPr lang="zh-CN" altLang="en-US" sz="1650" dirty="0" smtClean="0"/>
              <a:t>；</a:t>
            </a:r>
            <a:endParaRPr lang="en-US" altLang="zh-CN" sz="1650" dirty="0" smtClean="0"/>
          </a:p>
          <a:p>
            <a:pPr>
              <a:lnSpc>
                <a:spcPct val="140000"/>
              </a:lnSpc>
              <a:buClr>
                <a:srgbClr val="C00000"/>
              </a:buClr>
              <a:buSzPct val="130000"/>
              <a:buFont typeface="Arial" panose="020B0604020202020204" pitchFamily="34" charset="0"/>
              <a:buChar char="•"/>
            </a:pPr>
            <a:r>
              <a:rPr lang="zh-CN" altLang="en-US" sz="1650" dirty="0" smtClean="0"/>
              <a:t>  在</a:t>
            </a:r>
            <a:r>
              <a:rPr lang="zh-CN" altLang="en-US" sz="1650" dirty="0"/>
              <a:t>生产过程中，系统自动根据产品所关联的工艺流程进行</a:t>
            </a:r>
            <a:r>
              <a:rPr lang="zh-CN" altLang="en-US" sz="1650" b="1" dirty="0">
                <a:solidFill>
                  <a:srgbClr val="C00000"/>
                </a:solidFill>
              </a:rPr>
              <a:t>防</a:t>
            </a:r>
            <a:r>
              <a:rPr lang="zh-CN" altLang="en-US" sz="1650" b="1" dirty="0" smtClean="0">
                <a:solidFill>
                  <a:srgbClr val="C00000"/>
                </a:solidFill>
              </a:rPr>
              <a:t>错、防</a:t>
            </a:r>
            <a:r>
              <a:rPr lang="zh-CN" altLang="en-US" sz="1650" b="1" dirty="0">
                <a:solidFill>
                  <a:srgbClr val="C00000"/>
                </a:solidFill>
              </a:rPr>
              <a:t>漏扫、防跳</a:t>
            </a:r>
            <a:r>
              <a:rPr lang="zh-CN" altLang="en-US" sz="1650" b="1" dirty="0" smtClean="0">
                <a:solidFill>
                  <a:srgbClr val="C00000"/>
                </a:solidFill>
              </a:rPr>
              <a:t>站</a:t>
            </a:r>
            <a:endParaRPr lang="en-US" altLang="zh-CN" sz="1650" b="1" dirty="0" smtClean="0">
              <a:solidFill>
                <a:srgbClr val="C00000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3" name="TextBox 12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zh-CN" altLang="en-US" sz="2800" b="1" dirty="0" smtClean="0"/>
                <a:t>工艺</a:t>
              </a:r>
              <a:r>
                <a:rPr lang="zh-CN" altLang="en-US" sz="2800" b="1" dirty="0"/>
                <a:t>仿真，流程设计器</a:t>
              </a:r>
            </a:p>
          </p:txBody>
        </p:sp>
        <p:sp>
          <p:nvSpPr>
            <p:cNvPr id="14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73751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073743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8342" y="2663888"/>
            <a:ext cx="1602643" cy="18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08"/>
          <p:cNvCxnSpPr/>
          <p:nvPr/>
        </p:nvCxnSpPr>
        <p:spPr>
          <a:xfrm>
            <a:off x="-6040" y="3998306"/>
            <a:ext cx="11490062" cy="69394"/>
          </a:xfrm>
          <a:prstGeom prst="line">
            <a:avLst/>
          </a:prstGeom>
          <a:ln>
            <a:noFill/>
          </a:ln>
          <a:effectLst>
            <a:outerShdw blurRad="50800" dist="38100" dir="5400000" algn="t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424"/>
          <p:cNvSpPr/>
          <p:nvPr/>
        </p:nvSpPr>
        <p:spPr bwMode="auto">
          <a:xfrm>
            <a:off x="3673154" y="4485191"/>
            <a:ext cx="2225625" cy="31384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triangl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 algn="ctr">
              <a:defRPr/>
            </a:pPr>
            <a:r>
              <a:rPr lang="en-US" altLang="zh-CN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2.</a:t>
            </a:r>
            <a:r>
              <a:rPr lang="zh-CN" altLang="en-US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扫描贴片机器</a:t>
            </a:r>
            <a:r>
              <a:rPr lang="en-US" altLang="zh-CN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Slot,</a:t>
            </a:r>
            <a:r>
              <a:rPr lang="zh-CN" altLang="en-US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物料</a:t>
            </a:r>
            <a:r>
              <a:rPr lang="en-US" altLang="zh-CN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GRN</a:t>
            </a:r>
            <a:endParaRPr lang="en-US" altLang="zh-CN" sz="1200" b="1" kern="0" noProof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9" name="직사각형 424"/>
          <p:cNvSpPr/>
          <p:nvPr/>
        </p:nvSpPr>
        <p:spPr bwMode="auto">
          <a:xfrm>
            <a:off x="3736901" y="2317176"/>
            <a:ext cx="2061665" cy="362502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triangl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 algn="ctr">
              <a:defRPr/>
            </a:pPr>
            <a:r>
              <a:rPr lang="en-US" altLang="zh-CN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1.</a:t>
            </a:r>
            <a:r>
              <a:rPr lang="zh-CN" altLang="en-US" sz="1200" b="1" kern="0" noProof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导入</a:t>
            </a:r>
            <a:r>
              <a:rPr lang="zh-CN" altLang="en-US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上料表到</a:t>
            </a:r>
            <a:r>
              <a:rPr lang="en-US" altLang="zh-CN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MES</a:t>
            </a:r>
            <a:endParaRPr lang="en-US" altLang="zh-CN" sz="1200" b="1" kern="0" noProof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30" name="文本框 3"/>
          <p:cNvSpPr txBox="1"/>
          <p:nvPr/>
        </p:nvSpPr>
        <p:spPr>
          <a:xfrm flipH="1">
            <a:off x="366931" y="1454360"/>
            <a:ext cx="3540530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7472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料防错步骤：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36930" lvl="1" indent="-34290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入料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表到机台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36930" lvl="1" indent="-34290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PDA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扫描机台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Slot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，物料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GRN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Feeder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条码；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36930" lvl="1" indent="-342900" defTabSz="974725" fontAlgn="base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系统自动判断机台上料和料站表比对是否正确，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NG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则报错预警提示；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81393" y="4473577"/>
            <a:ext cx="316081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  ↑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料站表纸档减少了 ↑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物料核对，效率提高了 ↑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系统化防错、防呆 ↑ 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物料批次实现追溯了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管理水平提高了 ↑  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流程图: 库存数据 31"/>
          <p:cNvSpPr/>
          <p:nvPr/>
        </p:nvSpPr>
        <p:spPr bwMode="auto">
          <a:xfrm flipH="1">
            <a:off x="366931" y="893978"/>
            <a:ext cx="1689241" cy="517337"/>
          </a:xfrm>
          <a:prstGeom prst="flowChartOnlineStorag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33" name="流程图: 库存数据 32"/>
          <p:cNvSpPr/>
          <p:nvPr/>
        </p:nvSpPr>
        <p:spPr bwMode="auto">
          <a:xfrm flipH="1">
            <a:off x="335532" y="3883955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3930834" y="4919637"/>
            <a:ext cx="1694767" cy="1259625"/>
            <a:chOff x="4101480" y="1599113"/>
            <a:chExt cx="3145185" cy="2568799"/>
          </a:xfrm>
        </p:grpSpPr>
        <p:pic>
          <p:nvPicPr>
            <p:cNvPr id="35" name="Picture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480" y="1599113"/>
              <a:ext cx="3145185" cy="256879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4349611" y="1723358"/>
              <a:ext cx="2669754" cy="1665301"/>
            </a:xfrm>
            <a:prstGeom prst="rect">
              <a:avLst/>
            </a:prstGeom>
          </p:spPr>
        </p:pic>
      </p:grpSp>
      <p:sp>
        <p:nvSpPr>
          <p:cNvPr id="37" name="직사각형 424"/>
          <p:cNvSpPr/>
          <p:nvPr/>
        </p:nvSpPr>
        <p:spPr bwMode="auto">
          <a:xfrm>
            <a:off x="3642169" y="6111410"/>
            <a:ext cx="2225625" cy="31384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triangl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 algn="ctr">
              <a:defRPr/>
            </a:pPr>
            <a:r>
              <a:rPr lang="en-US" altLang="zh-CN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3.</a:t>
            </a:r>
            <a:r>
              <a:rPr lang="zh-CN" altLang="en-US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上料记录</a:t>
            </a:r>
            <a:r>
              <a:rPr lang="en-US" altLang="zh-CN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&amp;</a:t>
            </a:r>
            <a:r>
              <a:rPr lang="zh-CN" altLang="en-US" sz="1200" b="1" kern="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物料追溯</a:t>
            </a:r>
            <a:endParaRPr lang="en-US" altLang="zh-CN" sz="1200" b="1" kern="0" noProof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577158" y="1264560"/>
            <a:ext cx="1660323" cy="967254"/>
            <a:chOff x="2334570" y="766885"/>
            <a:chExt cx="816944" cy="519014"/>
          </a:xfrm>
        </p:grpSpPr>
        <p:pic>
          <p:nvPicPr>
            <p:cNvPr id="39" name="Object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75100" y="1104900"/>
              <a:ext cx="1308100" cy="9271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40" name="Picture 6" descr="图形2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 rot="10800000" flipH="1" flipV="1">
              <a:off x="2693053" y="766885"/>
              <a:ext cx="458461" cy="51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图片 6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38" y="4377720"/>
            <a:ext cx="2430389" cy="20539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94" y="4372939"/>
            <a:ext cx="2370347" cy="205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虚尾箭头 42"/>
          <p:cNvSpPr/>
          <p:nvPr/>
        </p:nvSpPr>
        <p:spPr bwMode="auto">
          <a:xfrm>
            <a:off x="8532090" y="5281640"/>
            <a:ext cx="216024" cy="351531"/>
          </a:xfrm>
          <a:prstGeom prst="stripedRightArrow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867793" y="1020509"/>
            <a:ext cx="5539187" cy="303557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50" y="2088121"/>
            <a:ext cx="2549316" cy="456960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44" y="2086738"/>
            <a:ext cx="2532841" cy="457143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61" y="2086240"/>
            <a:ext cx="2565888" cy="4571183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49" name="TextBox 48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zh-CN" altLang="en-US" sz="2800" b="1" dirty="0" smtClean="0"/>
                <a:t>上料防错</a:t>
              </a:r>
              <a:endParaRPr lang="zh-CN" altLang="en-US" sz="2800" b="1" dirty="0"/>
            </a:p>
          </p:txBody>
        </p:sp>
        <p:sp>
          <p:nvSpPr>
            <p:cNvPr id="50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27317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虚尾箭头 19"/>
          <p:cNvSpPr/>
          <p:nvPr/>
        </p:nvSpPr>
        <p:spPr bwMode="auto">
          <a:xfrm>
            <a:off x="8900014" y="1137981"/>
            <a:ext cx="212645" cy="299839"/>
          </a:xfrm>
          <a:prstGeom prst="stripedRightArrow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875678" y="933867"/>
            <a:ext cx="976449" cy="818778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3645" y="1864388"/>
            <a:ext cx="7882255" cy="4507230"/>
          </a:xfrm>
          <a:prstGeom prst="rect">
            <a:avLst/>
          </a:prstGeom>
        </p:spPr>
      </p:pic>
      <p:sp>
        <p:nvSpPr>
          <p:cNvPr id="23" name="流程图: 库存数据 22"/>
          <p:cNvSpPr/>
          <p:nvPr/>
        </p:nvSpPr>
        <p:spPr bwMode="auto">
          <a:xfrm flipH="1">
            <a:off x="324139" y="816642"/>
            <a:ext cx="1689241" cy="517337"/>
          </a:xfrm>
          <a:prstGeom prst="flowChartOnlineStorag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24" name="流程图: 库存数据 23"/>
          <p:cNvSpPr/>
          <p:nvPr/>
        </p:nvSpPr>
        <p:spPr bwMode="auto">
          <a:xfrm flipH="1">
            <a:off x="292740" y="3959058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sp>
        <p:nvSpPr>
          <p:cNvPr id="25" name="文本框 3"/>
          <p:cNvSpPr txBox="1"/>
          <p:nvPr/>
        </p:nvSpPr>
        <p:spPr>
          <a:xfrm flipH="1">
            <a:off x="324137" y="1350130"/>
            <a:ext cx="3535317" cy="2451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设置成品包装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站，在线式或离线式生成包装条码；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系统防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错、防混装、多装少装；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对于有附件的包装，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系统可以灵活配置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界面满足包装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附件，线材、备件、电源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说明书等，扫描附件批次号进行关联；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38601" y="4548680"/>
            <a:ext cx="3304829" cy="21558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包装多层级管理 ↑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卡通箱号、栈板、唛头生成 ↑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防止混、漏、多装 ↑ 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附件批次与成品关联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在线、离线打印包规条码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满箱自动关提示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支持重新开箱返工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" descr="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332062" y="744634"/>
            <a:ext cx="1282348" cy="10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459854" y="928341"/>
            <a:ext cx="1242058" cy="757488"/>
          </a:xfrm>
          <a:prstGeom prst="rect">
            <a:avLst/>
          </a:prstGeom>
        </p:spPr>
      </p:pic>
      <p:sp>
        <p:nvSpPr>
          <p:cNvPr id="29" name="虚尾箭头 28"/>
          <p:cNvSpPr/>
          <p:nvPr/>
        </p:nvSpPr>
        <p:spPr bwMode="auto">
          <a:xfrm>
            <a:off x="7027806" y="1137981"/>
            <a:ext cx="212645" cy="299839"/>
          </a:xfrm>
          <a:prstGeom prst="stripedRightArrow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8895" y="2018058"/>
            <a:ext cx="7882255" cy="449643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10884034" y="820436"/>
            <a:ext cx="720392" cy="90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虚尾箭头 31"/>
          <p:cNvSpPr/>
          <p:nvPr/>
        </p:nvSpPr>
        <p:spPr bwMode="auto">
          <a:xfrm>
            <a:off x="5375001" y="1157165"/>
            <a:ext cx="212645" cy="299839"/>
          </a:xfrm>
          <a:prstGeom prst="stripedRightArrow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11" y="852117"/>
            <a:ext cx="797944" cy="953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84791">
            <a:off x="4651172" y="1208045"/>
            <a:ext cx="611010" cy="54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18585" y="2136803"/>
            <a:ext cx="7822565" cy="450723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zh-CN" altLang="en-US" sz="2800" b="1" dirty="0" smtClean="0"/>
                <a:t>成品包装，多层级包装关联</a:t>
              </a:r>
              <a:endParaRPr lang="zh-CN" altLang="en-US" sz="2800" b="1" dirty="0"/>
            </a:p>
          </p:txBody>
        </p:sp>
        <p:sp>
          <p:nvSpPr>
            <p:cNvPr id="38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0334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586657"/>
            <a:ext cx="12192000" cy="203200"/>
            <a:chOff x="0" y="586657"/>
            <a:chExt cx="12192000" cy="20320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0" y="789857"/>
              <a:ext cx="121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/>
            <p:cNvGrpSpPr/>
            <p:nvPr/>
          </p:nvGrpSpPr>
          <p:grpSpPr>
            <a:xfrm>
              <a:off x="7906658" y="586657"/>
              <a:ext cx="3922486" cy="203200"/>
              <a:chOff x="2344057" y="740229"/>
              <a:chExt cx="7844972" cy="40640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638386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8403771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34405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363962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文本框 25"/>
          <p:cNvSpPr txBox="1"/>
          <p:nvPr/>
        </p:nvSpPr>
        <p:spPr>
          <a:xfrm>
            <a:off x="471603" y="20857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业务解决方案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127624" y="1029181"/>
            <a:ext cx="1936750" cy="1258887"/>
            <a:chOff x="3095624" y="232"/>
            <a:chExt cx="1936750" cy="1258887"/>
          </a:xfrm>
        </p:grpSpPr>
        <p:sp>
          <p:nvSpPr>
            <p:cNvPr id="56" name="圆角矩形 55"/>
            <p:cNvSpPr/>
            <p:nvPr/>
          </p:nvSpPr>
          <p:spPr>
            <a:xfrm>
              <a:off x="3095624" y="232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圆角矩形 4"/>
            <p:cNvSpPr/>
            <p:nvPr/>
          </p:nvSpPr>
          <p:spPr>
            <a:xfrm>
              <a:off x="3157078" y="61686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仓库管理</a:t>
              </a:r>
              <a:endParaRPr lang="zh-CN" altLang="en-US" sz="3100" kern="1200" dirty="0"/>
            </a:p>
          </p:txBody>
        </p:sp>
      </p:grpSp>
      <p:sp>
        <p:nvSpPr>
          <p:cNvPr id="43" name="直接连接符 5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61980" y="246622"/>
                </a:moveTo>
                <a:arcTo wR="2079657" hR="2079657" stAng="178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" name="组合 43"/>
          <p:cNvGrpSpPr/>
          <p:nvPr/>
        </p:nvGrpSpPr>
        <p:grpSpPr>
          <a:xfrm>
            <a:off x="7207282" y="3108838"/>
            <a:ext cx="1936750" cy="1258887"/>
            <a:chOff x="5175282" y="2079889"/>
            <a:chExt cx="1936750" cy="1258887"/>
          </a:xfrm>
        </p:grpSpPr>
        <p:sp>
          <p:nvSpPr>
            <p:cNvPr id="54" name="圆角矩形 53"/>
            <p:cNvSpPr/>
            <p:nvPr/>
          </p:nvSpPr>
          <p:spPr>
            <a:xfrm>
              <a:off x="5175282" y="2079889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圆角矩形 7"/>
            <p:cNvSpPr/>
            <p:nvPr/>
          </p:nvSpPr>
          <p:spPr>
            <a:xfrm>
              <a:off x="5236736" y="2141343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生产管理</a:t>
              </a:r>
              <a:endParaRPr lang="zh-CN" altLang="en-US" sz="3100" kern="1200" dirty="0"/>
            </a:p>
          </p:txBody>
        </p:sp>
      </p:grpSp>
      <p:sp>
        <p:nvSpPr>
          <p:cNvPr id="45" name="直接连接符 8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56933" y="2724134"/>
                </a:moveTo>
                <a:arcTo wR="2079657" hR="2079657" stAng="10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6" name="组合 45"/>
          <p:cNvGrpSpPr/>
          <p:nvPr/>
        </p:nvGrpSpPr>
        <p:grpSpPr>
          <a:xfrm>
            <a:off x="5127625" y="5188495"/>
            <a:ext cx="1936750" cy="1258887"/>
            <a:chOff x="3095625" y="4159546"/>
            <a:chExt cx="1936750" cy="1258887"/>
          </a:xfrm>
          <a:solidFill>
            <a:srgbClr val="FFC000"/>
          </a:solidFill>
        </p:grpSpPr>
        <p:sp>
          <p:nvSpPr>
            <p:cNvPr id="52" name="圆角矩形 51"/>
            <p:cNvSpPr/>
            <p:nvPr/>
          </p:nvSpPr>
          <p:spPr>
            <a:xfrm>
              <a:off x="3095625" y="4159546"/>
              <a:ext cx="1936750" cy="125888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圆角矩形 10"/>
            <p:cNvSpPr/>
            <p:nvPr/>
          </p:nvSpPr>
          <p:spPr>
            <a:xfrm>
              <a:off x="3157079" y="4221000"/>
              <a:ext cx="1813842" cy="1135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品质管理</a:t>
              </a:r>
              <a:endParaRPr lang="zh-CN" altLang="en-US" sz="3100" kern="1200" dirty="0"/>
            </a:p>
          </p:txBody>
        </p:sp>
      </p:grpSp>
      <p:sp>
        <p:nvSpPr>
          <p:cNvPr id="47" name="直接连接符 11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97333" y="3912691"/>
                </a:moveTo>
                <a:arcTo wR="2079657" hR="2079657" stAng="70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8" name="组合 47"/>
          <p:cNvGrpSpPr/>
          <p:nvPr/>
        </p:nvGrpSpPr>
        <p:grpSpPr>
          <a:xfrm>
            <a:off x="3047967" y="3108838"/>
            <a:ext cx="1936750" cy="1258887"/>
            <a:chOff x="1015967" y="2079889"/>
            <a:chExt cx="1936750" cy="1258887"/>
          </a:xfrm>
        </p:grpSpPr>
        <p:sp>
          <p:nvSpPr>
            <p:cNvPr id="50" name="圆角矩形 49"/>
            <p:cNvSpPr/>
            <p:nvPr/>
          </p:nvSpPr>
          <p:spPr>
            <a:xfrm>
              <a:off x="1015967" y="2079889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圆角矩形 13"/>
            <p:cNvSpPr/>
            <p:nvPr/>
          </p:nvSpPr>
          <p:spPr>
            <a:xfrm>
              <a:off x="1077421" y="2141343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设备管理</a:t>
              </a:r>
              <a:endParaRPr lang="zh-CN" altLang="en-US" sz="3100" kern="1200" dirty="0"/>
            </a:p>
          </p:txBody>
        </p:sp>
      </p:grpSp>
      <p:sp>
        <p:nvSpPr>
          <p:cNvPr id="49" name="直接连接符 14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2380" y="1435179"/>
                </a:moveTo>
                <a:arcTo wR="2079657" hR="2079657" stAng="118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359984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flipH="1">
            <a:off x="7689232" y="1718433"/>
            <a:ext cx="3329023" cy="861746"/>
          </a:xfrm>
          <a:prstGeom prst="rect">
            <a:avLst/>
          </a:prstGeom>
          <a:effectLst/>
        </p:spPr>
        <p:txBody>
          <a:bodyPr wrap="square" lIns="121893" tIns="60946" rIns="121893" bIns="60946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信息标准化是</a:t>
            </a:r>
            <a:r>
              <a: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打造数字化工厂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的根基，根基不稳如何迈向智能制造的下一个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里程碑；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699601" y="1472855"/>
            <a:ext cx="2338167" cy="338013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just" defTabSz="12189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信息标准化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 flipH="1">
            <a:off x="8352531" y="3258689"/>
            <a:ext cx="3167956" cy="861746"/>
          </a:xfrm>
          <a:prstGeom prst="rect">
            <a:avLst/>
          </a:prstGeom>
          <a:effectLst/>
        </p:spPr>
        <p:txBody>
          <a:bodyPr wrap="square" lIns="121893" tIns="60946" rIns="121893" bIns="60946">
            <a:spAutoFit/>
          </a:bodyPr>
          <a:lstStyle/>
          <a:p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通过标准化管理，采用最高的效率来实现最佳的产品品质，制造型企业讲究的是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高质高效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52532" y="3009744"/>
            <a:ext cx="2338167" cy="338013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just" defTabSz="12189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品质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与效率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 flipH="1">
            <a:off x="7488436" y="5199538"/>
            <a:ext cx="3527995" cy="861746"/>
          </a:xfrm>
          <a:prstGeom prst="rect">
            <a:avLst/>
          </a:prstGeom>
          <a:effectLst/>
        </p:spPr>
        <p:txBody>
          <a:bodyPr wrap="square" lIns="121893" tIns="60946" rIns="121893" bIns="60946">
            <a:spAutoFit/>
          </a:bodyPr>
          <a:lstStyle/>
          <a:p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通过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LEAN MES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系统性管理，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消除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生产过程中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的所有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浪费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，包含但不限于人机料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的浪费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498804" y="4953960"/>
            <a:ext cx="2338167" cy="338013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just" defTabSz="12189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现场改善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249691" y="5117426"/>
            <a:ext cx="3566337" cy="1107967"/>
          </a:xfrm>
          <a:prstGeom prst="rect">
            <a:avLst/>
          </a:prstGeom>
          <a:effectLst/>
        </p:spPr>
        <p:txBody>
          <a:bodyPr wrap="square" lIns="121893" tIns="60946" rIns="121893" bIns="60946">
            <a:spAutoFit/>
          </a:bodyPr>
          <a:lstStyle/>
          <a:p>
            <a:r>
              <a:rPr lang="zh-CN" altLang="en-US" sz="1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以系统贯穿全厂用数据说话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，企业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快速响应时间越短，越能把握更多商机，从而给企业带来更大的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利润，市场永远不等人；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86421" y="4809944"/>
            <a:ext cx="1493365" cy="338013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r" defTabSz="12189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快速响应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 flipH="1">
            <a:off x="143620" y="3499589"/>
            <a:ext cx="2992359" cy="1107967"/>
          </a:xfrm>
          <a:prstGeom prst="rect">
            <a:avLst/>
          </a:prstGeom>
          <a:effectLst/>
        </p:spPr>
        <p:txBody>
          <a:bodyPr wrap="square" lIns="121893" tIns="60946" rIns="121893" bIns="60946">
            <a:spAutoFit/>
          </a:bodyPr>
          <a:lstStyle/>
          <a:p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透明化精益管理，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消除制造过程中的瓶颈和一切不增值的活动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，效率越高质量越好的生产企业，才有生存空间；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97579" y="3219552"/>
            <a:ext cx="1690094" cy="338013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r" defTabSz="12189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工厂透明化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 flipH="1">
            <a:off x="924288" y="1611493"/>
            <a:ext cx="3035756" cy="861746"/>
          </a:xfrm>
          <a:prstGeom prst="rect">
            <a:avLst/>
          </a:prstGeom>
          <a:effectLst/>
        </p:spPr>
        <p:txBody>
          <a:bodyPr wrap="square" lIns="121893" tIns="60946" rIns="121893" bIns="60946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提高数据的利用率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有价值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更容易被使用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从而为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高层提供有利的决策</a:t>
            </a:r>
            <a:endParaRPr lang="en-US" altLang="zh-CN" sz="1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5133" y="1331456"/>
            <a:ext cx="1690094" cy="338013"/>
          </a:xfrm>
          <a:prstGeom prst="rect">
            <a:avLst/>
          </a:prstGeom>
        </p:spPr>
        <p:txBody>
          <a:bodyPr wrap="square" lIns="121893" tIns="60946" rIns="121893" bIns="60946">
            <a:spAutoFit/>
          </a:bodyPr>
          <a:lstStyle/>
          <a:p>
            <a:pPr algn="just" defTabSz="12189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数据共享性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978826" y="919868"/>
            <a:ext cx="5306473" cy="5108970"/>
            <a:chOff x="2978826" y="919868"/>
            <a:chExt cx="5306473" cy="5108970"/>
          </a:xfrm>
        </p:grpSpPr>
        <p:sp>
          <p:nvSpPr>
            <p:cNvPr id="2" name="六边形 1"/>
            <p:cNvSpPr/>
            <p:nvPr/>
          </p:nvSpPr>
          <p:spPr>
            <a:xfrm rot="16200000">
              <a:off x="5563136" y="1030933"/>
              <a:ext cx="1954079" cy="1757324"/>
            </a:xfrm>
            <a:prstGeom prst="hexagon">
              <a:avLst/>
            </a:prstGeom>
            <a:solidFill>
              <a:schemeClr val="accent1"/>
            </a:solidFill>
            <a:ln w="158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六边形 2"/>
            <p:cNvSpPr/>
            <p:nvPr/>
          </p:nvSpPr>
          <p:spPr>
            <a:xfrm rot="16200000">
              <a:off x="2846912" y="2587322"/>
              <a:ext cx="1984103" cy="1720276"/>
            </a:xfrm>
            <a:prstGeom prst="hexagon">
              <a:avLst/>
            </a:prstGeom>
            <a:solidFill>
              <a:srgbClr val="FFC000"/>
            </a:solidFill>
            <a:ln w="158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六边形 3"/>
            <p:cNvSpPr/>
            <p:nvPr/>
          </p:nvSpPr>
          <p:spPr>
            <a:xfrm rot="16200000">
              <a:off x="3775562" y="1018246"/>
              <a:ext cx="1954079" cy="1757324"/>
            </a:xfrm>
            <a:prstGeom prst="hexagon">
              <a:avLst/>
            </a:prstGeom>
            <a:solidFill>
              <a:schemeClr val="accent3">
                <a:lumMod val="50000"/>
              </a:schemeClr>
            </a:solidFill>
            <a:ln w="158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241" y="1469603"/>
              <a:ext cx="792800" cy="7974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5136" y="2930170"/>
              <a:ext cx="792800" cy="797456"/>
            </a:xfrm>
            <a:prstGeom prst="rect">
              <a:avLst/>
            </a:prstGeom>
          </p:spPr>
        </p:pic>
        <p:sp>
          <p:nvSpPr>
            <p:cNvPr id="7" name="六边形 6"/>
            <p:cNvSpPr/>
            <p:nvPr/>
          </p:nvSpPr>
          <p:spPr>
            <a:xfrm rot="16200000">
              <a:off x="3760398" y="4118587"/>
              <a:ext cx="1984103" cy="1782612"/>
            </a:xfrm>
            <a:prstGeom prst="hexagon">
              <a:avLst/>
            </a:prstGeom>
            <a:solidFill>
              <a:srgbClr val="7030A0"/>
            </a:solidFill>
            <a:ln w="158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135" y="4548778"/>
              <a:ext cx="792800" cy="797456"/>
            </a:xfrm>
            <a:prstGeom prst="rect">
              <a:avLst/>
            </a:prstGeom>
          </p:spPr>
        </p:pic>
        <p:sp>
          <p:nvSpPr>
            <p:cNvPr id="9" name="六边形 8"/>
            <p:cNvSpPr/>
            <p:nvPr/>
          </p:nvSpPr>
          <p:spPr>
            <a:xfrm rot="16200000">
              <a:off x="5597527" y="4164820"/>
              <a:ext cx="1984103" cy="1743934"/>
            </a:xfrm>
            <a:prstGeom prst="hexagon">
              <a:avLst/>
            </a:prstGeom>
            <a:solidFill>
              <a:srgbClr val="00FF00"/>
            </a:solidFill>
            <a:ln w="158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4702" y="4505116"/>
              <a:ext cx="792800" cy="853308"/>
            </a:xfrm>
            <a:prstGeom prst="rect">
              <a:avLst/>
            </a:prstGeom>
          </p:spPr>
        </p:pic>
        <p:sp>
          <p:nvSpPr>
            <p:cNvPr id="11" name="六边形 10"/>
            <p:cNvSpPr/>
            <p:nvPr/>
          </p:nvSpPr>
          <p:spPr>
            <a:xfrm rot="16200000">
              <a:off x="6471783" y="2634317"/>
              <a:ext cx="1984103" cy="1642929"/>
            </a:xfrm>
            <a:prstGeom prst="hexagon">
              <a:avLst/>
            </a:prstGeom>
            <a:solidFill>
              <a:srgbClr val="0000CC"/>
            </a:solidFill>
            <a:ln w="158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8335" y="3193093"/>
              <a:ext cx="829506" cy="463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3220" y="1198744"/>
              <a:ext cx="1152716" cy="1159486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4739120" y="2449401"/>
              <a:ext cx="1842842" cy="1984103"/>
              <a:chOff x="4587617" y="2117345"/>
              <a:chExt cx="1884138" cy="1984103"/>
            </a:xfrm>
            <a:solidFill>
              <a:srgbClr val="FF0000"/>
            </a:solidFill>
          </p:grpSpPr>
          <p:sp>
            <p:nvSpPr>
              <p:cNvPr id="27" name="六边形 26"/>
              <p:cNvSpPr/>
              <p:nvPr/>
            </p:nvSpPr>
            <p:spPr>
              <a:xfrm rot="16200000">
                <a:off x="4537634" y="2167328"/>
                <a:ext cx="1984103" cy="1884138"/>
              </a:xfrm>
              <a:prstGeom prst="hexagon">
                <a:avLst/>
              </a:prstGeom>
              <a:grpFill/>
              <a:ln w="15875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897995" y="2752034"/>
                <a:ext cx="1347000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CN" sz="4800" b="1" cap="none" spc="0" dirty="0" smtClean="0">
                    <a:ln/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ROI</a:t>
                </a:r>
                <a:endParaRPr lang="zh-CN" altLang="en-US" sz="4800" b="1" cap="none" spc="0" dirty="0">
                  <a:ln/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0" y="586657"/>
            <a:ext cx="12192000" cy="203200"/>
            <a:chOff x="0" y="586657"/>
            <a:chExt cx="12192000" cy="203200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0" y="789857"/>
              <a:ext cx="121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/>
          </p:nvGrpSpPr>
          <p:grpSpPr>
            <a:xfrm>
              <a:off x="7906658" y="586657"/>
              <a:ext cx="3922486" cy="203200"/>
              <a:chOff x="2344057" y="740229"/>
              <a:chExt cx="7844972" cy="406400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638386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8403771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234405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363962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8" name="文本框 25"/>
          <p:cNvSpPr txBox="1"/>
          <p:nvPr/>
        </p:nvSpPr>
        <p:spPr>
          <a:xfrm>
            <a:off x="305376" y="175425"/>
            <a:ext cx="64219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altLang="en-US" sz="3200" b="1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系统能帮助企业带来哪些改善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803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9786" y="173842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抽样计划</a:t>
            </a:r>
          </a:p>
        </p:txBody>
      </p:sp>
      <p:sp>
        <p:nvSpPr>
          <p:cNvPr id="3" name="矩形 2"/>
          <p:cNvSpPr/>
          <p:nvPr/>
        </p:nvSpPr>
        <p:spPr>
          <a:xfrm>
            <a:off x="319786" y="227856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检验模板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9786" y="281871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检验判定</a:t>
            </a:r>
          </a:p>
        </p:txBody>
      </p:sp>
      <p:sp>
        <p:nvSpPr>
          <p:cNvPr id="6" name="矩形 5"/>
          <p:cNvSpPr/>
          <p:nvPr/>
        </p:nvSpPr>
        <p:spPr>
          <a:xfrm>
            <a:off x="319787" y="328804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检验历史</a:t>
            </a:r>
          </a:p>
        </p:txBody>
      </p:sp>
      <p:sp>
        <p:nvSpPr>
          <p:cNvPr id="7" name="矩形 6"/>
          <p:cNvSpPr/>
          <p:nvPr/>
        </p:nvSpPr>
        <p:spPr>
          <a:xfrm>
            <a:off x="319788" y="375268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SPC/CPK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9786" y="1194094"/>
            <a:ext cx="1107996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检验流程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1705629" y="1123286"/>
            <a:ext cx="545491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中进行检验标准及检验基础信息管理，通过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手动生成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报检单，通过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检验看板实时显示检验优先级、检验进度、检验结果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检验标准及基础管理：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567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建立单独的质量分类，根据分类维护检验周期、抽样方案，缺陷代码，检验项目，回用设置及严格度（如免检次数、超期报检、有害物质检测定期判定、没有经过型式试验物料不允许判定）等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报检：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567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仓管员直接在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中报检，信息发布在看板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检验判定：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567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检验员根据报检信息进行检验，对于超过检验周期（根据车间生产时间）及紧急的报检单，系统将以显著颜色加以区分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567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检验员发布检验结果，对于不合格物料及特采物料，系统将向相关主管发送邮件及手机短信，并且保存回用审批信息供追溯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06567" y="1526765"/>
            <a:ext cx="1971346" cy="40351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自动</a:t>
            </a:r>
            <a:r>
              <a:rPr lang="en-US" altLang="zh-CN" sz="1323" b="1" dirty="0">
                <a:latin typeface="楷体_GB2312" pitchFamily="49" charset="-122"/>
                <a:ea typeface="楷体_GB2312" pitchFamily="49" charset="-122"/>
              </a:rPr>
              <a:t>/</a:t>
            </a:r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手工报检</a:t>
            </a:r>
            <a:endParaRPr lang="en-US" altLang="zh-CN" sz="1323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489259" y="4041301"/>
            <a:ext cx="1077031" cy="40201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>
                <a:latin typeface="楷体_GB2312" pitchFamily="49" charset="-122"/>
                <a:ea typeface="楷体_GB2312" pitchFamily="49" charset="-122"/>
              </a:rPr>
              <a:t>不合格</a:t>
            </a:r>
            <a:endParaRPr lang="en-US" altLang="zh-CN" sz="1323" b="1">
              <a:latin typeface="楷体_GB2312" pitchFamily="49" charset="-122"/>
              <a:ea typeface="楷体_GB2312" pitchFamily="49" charset="-122"/>
            </a:endParaRPr>
          </a:p>
        </p:txBody>
      </p:sp>
      <p:cxnSp>
        <p:nvCxnSpPr>
          <p:cNvPr id="12" name="AutoShape 13"/>
          <p:cNvCxnSpPr>
            <a:cxnSpLocks noChangeShapeType="1"/>
            <a:stCxn id="10" idx="2"/>
            <a:endCxn id="13" idx="0"/>
          </p:cNvCxnSpPr>
          <p:nvPr/>
        </p:nvCxnSpPr>
        <p:spPr bwMode="auto">
          <a:xfrm>
            <a:off x="8592240" y="1930275"/>
            <a:ext cx="0" cy="229507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7606567" y="2159782"/>
            <a:ext cx="1971346" cy="405011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>
                <a:latin typeface="楷体_GB2312" pitchFamily="49" charset="-122"/>
                <a:ea typeface="楷体_GB2312" pitchFamily="49" charset="-122"/>
              </a:rPr>
              <a:t>打印检验单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0178986" y="2708797"/>
            <a:ext cx="1230031" cy="40501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质量分类</a:t>
            </a:r>
          </a:p>
        </p:txBody>
      </p:sp>
      <p:cxnSp>
        <p:nvCxnSpPr>
          <p:cNvPr id="15" name="AutoShape 23"/>
          <p:cNvCxnSpPr>
            <a:cxnSpLocks noChangeShapeType="1"/>
            <a:stCxn id="14" idx="1"/>
            <a:endCxn id="13" idx="3"/>
          </p:cNvCxnSpPr>
          <p:nvPr/>
        </p:nvCxnSpPr>
        <p:spPr bwMode="auto">
          <a:xfrm rot="10800000">
            <a:off x="9577913" y="2362289"/>
            <a:ext cx="601073" cy="54901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7060400" y="4041301"/>
            <a:ext cx="1092334" cy="40351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>
                <a:latin typeface="楷体_GB2312" pitchFamily="49" charset="-122"/>
                <a:ea typeface="楷体_GB2312" pitchFamily="49" charset="-122"/>
              </a:rPr>
              <a:t>合格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0180483" y="1795272"/>
            <a:ext cx="1228533" cy="40501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抽检方案</a:t>
            </a:r>
            <a:endParaRPr lang="en-US" altLang="zh-CN" sz="1323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0180483" y="2248284"/>
            <a:ext cx="1228533" cy="40501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检验项目、缺陷</a:t>
            </a:r>
            <a:endParaRPr lang="en-US" altLang="zh-CN" sz="1323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0178985" y="3149809"/>
            <a:ext cx="1230031" cy="40501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严格度设置</a:t>
            </a:r>
            <a:endParaRPr lang="en-US" altLang="zh-CN" sz="1323" b="1" dirty="0">
              <a:latin typeface="楷体_GB2312" pitchFamily="49" charset="-122"/>
              <a:ea typeface="楷体_GB2312" pitchFamily="49" charset="-122"/>
            </a:endParaRPr>
          </a:p>
        </p:txBody>
      </p:sp>
      <p:cxnSp>
        <p:nvCxnSpPr>
          <p:cNvPr id="20" name="AutoShape 23"/>
          <p:cNvCxnSpPr>
            <a:cxnSpLocks noChangeShapeType="1"/>
            <a:stCxn id="17" idx="1"/>
            <a:endCxn id="13" idx="3"/>
          </p:cNvCxnSpPr>
          <p:nvPr/>
        </p:nvCxnSpPr>
        <p:spPr bwMode="auto">
          <a:xfrm rot="10800000" flipV="1">
            <a:off x="9577914" y="1997777"/>
            <a:ext cx="602570" cy="36451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23"/>
          <p:cNvCxnSpPr>
            <a:cxnSpLocks noChangeShapeType="1"/>
            <a:stCxn id="18" idx="1"/>
            <a:endCxn id="13" idx="3"/>
          </p:cNvCxnSpPr>
          <p:nvPr/>
        </p:nvCxnSpPr>
        <p:spPr bwMode="auto">
          <a:xfrm rot="10800000">
            <a:off x="9577914" y="2362288"/>
            <a:ext cx="602570" cy="88502"/>
          </a:xfrm>
          <a:prstGeom prst="bentConnector3">
            <a:avLst>
              <a:gd name="adj1" fmla="val -1327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23"/>
          <p:cNvCxnSpPr>
            <a:cxnSpLocks noChangeShapeType="1"/>
            <a:stCxn id="19" idx="1"/>
            <a:endCxn id="34" idx="3"/>
          </p:cNvCxnSpPr>
          <p:nvPr/>
        </p:nvCxnSpPr>
        <p:spPr bwMode="auto">
          <a:xfrm rot="10800000">
            <a:off x="9573414" y="3080784"/>
            <a:ext cx="605570" cy="27153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9986158" y="4048778"/>
            <a:ext cx="1156695" cy="39453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免检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7336712" y="4824322"/>
            <a:ext cx="1159672" cy="402011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回用</a:t>
            </a:r>
          </a:p>
        </p:txBody>
      </p:sp>
      <p:cxnSp>
        <p:nvCxnSpPr>
          <p:cNvPr id="25" name="AutoShape 23"/>
          <p:cNvCxnSpPr>
            <a:cxnSpLocks noChangeShapeType="1"/>
            <a:stCxn id="34" idx="2"/>
            <a:endCxn id="16" idx="0"/>
          </p:cNvCxnSpPr>
          <p:nvPr/>
        </p:nvCxnSpPr>
        <p:spPr bwMode="auto">
          <a:xfrm rot="5400000">
            <a:off x="7710143" y="3161454"/>
            <a:ext cx="776272" cy="98342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23"/>
          <p:cNvCxnSpPr>
            <a:cxnSpLocks noChangeShapeType="1"/>
            <a:stCxn id="34" idx="2"/>
            <a:endCxn id="11" idx="0"/>
          </p:cNvCxnSpPr>
          <p:nvPr/>
        </p:nvCxnSpPr>
        <p:spPr bwMode="auto">
          <a:xfrm rot="16200000" flipH="1">
            <a:off x="8420746" y="3434273"/>
            <a:ext cx="776272" cy="43778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23"/>
          <p:cNvCxnSpPr>
            <a:cxnSpLocks noChangeShapeType="1"/>
            <a:stCxn id="34" idx="2"/>
            <a:endCxn id="23" idx="0"/>
          </p:cNvCxnSpPr>
          <p:nvPr/>
        </p:nvCxnSpPr>
        <p:spPr bwMode="auto">
          <a:xfrm rot="16200000" flipH="1">
            <a:off x="9185374" y="2669645"/>
            <a:ext cx="783749" cy="197451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23"/>
          <p:cNvCxnSpPr>
            <a:cxnSpLocks noChangeShapeType="1"/>
            <a:stCxn id="11" idx="2"/>
            <a:endCxn id="24" idx="0"/>
          </p:cNvCxnSpPr>
          <p:nvPr/>
        </p:nvCxnSpPr>
        <p:spPr bwMode="auto">
          <a:xfrm rot="5400000">
            <a:off x="8281657" y="4078204"/>
            <a:ext cx="381010" cy="111122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0183483" y="1343760"/>
            <a:ext cx="1225533" cy="40501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检验周期</a:t>
            </a:r>
            <a:endParaRPr lang="en-US" altLang="zh-CN" sz="1323" b="1" dirty="0">
              <a:latin typeface="楷体_GB2312" pitchFamily="49" charset="-122"/>
              <a:ea typeface="楷体_GB2312" pitchFamily="49" charset="-122"/>
            </a:endParaRPr>
          </a:p>
        </p:txBody>
      </p:sp>
      <p:cxnSp>
        <p:nvCxnSpPr>
          <p:cNvPr id="30" name="AutoShape 23"/>
          <p:cNvCxnSpPr>
            <a:cxnSpLocks noChangeShapeType="1"/>
            <a:stCxn id="29" idx="1"/>
            <a:endCxn id="13" idx="3"/>
          </p:cNvCxnSpPr>
          <p:nvPr/>
        </p:nvCxnSpPr>
        <p:spPr bwMode="auto">
          <a:xfrm rot="10800000" flipV="1">
            <a:off x="9577913" y="1546266"/>
            <a:ext cx="605570" cy="81602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60400" y="5902851"/>
            <a:ext cx="1518344" cy="405011"/>
          </a:xfrm>
          <a:prstGeom prst="rect">
            <a:avLst/>
          </a:prstGeom>
          <a:solidFill>
            <a:srgbClr val="00B7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236" tIns="43116" rIns="86236" bIns="43116" anchor="ctr"/>
          <a:lstStyle/>
          <a:p>
            <a:pPr algn="ctr">
              <a:defRPr/>
            </a:pPr>
            <a:r>
              <a:rPr lang="en-US" altLang="zh-CN" sz="1134" b="1" dirty="0">
                <a:latin typeface="楷体_GB2312" pitchFamily="49" charset="-122"/>
                <a:ea typeface="楷体_GB2312" pitchFamily="49" charset="-122"/>
              </a:rPr>
              <a:t>IQC</a:t>
            </a:r>
            <a:r>
              <a:rPr lang="zh-CN" altLang="en-US" sz="1134" b="1" dirty="0">
                <a:latin typeface="楷体_GB2312" pitchFamily="49" charset="-122"/>
                <a:ea typeface="楷体_GB2312" pitchFamily="49" charset="-122"/>
              </a:rPr>
              <a:t>检验日报</a:t>
            </a: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10178985" y="5902851"/>
            <a:ext cx="1230031" cy="405011"/>
          </a:xfrm>
          <a:prstGeom prst="rect">
            <a:avLst/>
          </a:prstGeom>
          <a:solidFill>
            <a:srgbClr val="00B7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236" tIns="43116" rIns="86236" bIns="43116" anchor="ctr"/>
          <a:lstStyle/>
          <a:p>
            <a:pPr algn="ctr">
              <a:defRPr/>
            </a:pPr>
            <a:r>
              <a:rPr lang="zh-CN" altLang="en-US" sz="1134" b="1" dirty="0">
                <a:latin typeface="楷体_GB2312" pitchFamily="49" charset="-122"/>
                <a:ea typeface="楷体_GB2312" pitchFamily="49" charset="-122"/>
              </a:rPr>
              <a:t>供应商不合格率</a:t>
            </a:r>
            <a:br>
              <a:rPr lang="zh-CN" altLang="en-US" sz="1134" b="1" dirty="0"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134" b="1" dirty="0">
                <a:latin typeface="楷体_GB2312" pitchFamily="49" charset="-122"/>
                <a:ea typeface="楷体_GB2312" pitchFamily="49" charset="-122"/>
              </a:rPr>
              <a:t>月报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7060401" y="5448339"/>
            <a:ext cx="4348617" cy="405011"/>
          </a:xfrm>
          <a:prstGeom prst="rect">
            <a:avLst/>
          </a:prstGeom>
          <a:solidFill>
            <a:srgbClr val="00B7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236" tIns="43116" rIns="86236" bIns="43116" anchor="ctr"/>
          <a:lstStyle/>
          <a:p>
            <a:pPr algn="ctr">
              <a:defRPr/>
            </a:pPr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品质改善对策及效果跟踪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7606567" y="2896536"/>
            <a:ext cx="1966847" cy="368494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323" b="1" dirty="0">
                <a:latin typeface="楷体_GB2312" pitchFamily="49" charset="-122"/>
                <a:ea typeface="楷体_GB2312" pitchFamily="49" charset="-122"/>
              </a:rPr>
              <a:t>IQC</a:t>
            </a:r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检验</a:t>
            </a:r>
          </a:p>
        </p:txBody>
      </p:sp>
      <p:cxnSp>
        <p:nvCxnSpPr>
          <p:cNvPr id="35" name="AutoShape 13"/>
          <p:cNvCxnSpPr>
            <a:cxnSpLocks noChangeShapeType="1"/>
            <a:stCxn id="13" idx="2"/>
            <a:endCxn id="34" idx="0"/>
          </p:cNvCxnSpPr>
          <p:nvPr/>
        </p:nvCxnSpPr>
        <p:spPr bwMode="auto">
          <a:xfrm flipH="1">
            <a:off x="8589991" y="2564793"/>
            <a:ext cx="2250" cy="331743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9237709" y="4824322"/>
            <a:ext cx="1076889" cy="40201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236" tIns="43116" rIns="86236" bIns="4311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323" b="1" dirty="0">
                <a:latin typeface="楷体_GB2312" pitchFamily="49" charset="-122"/>
                <a:ea typeface="楷体_GB2312" pitchFamily="49" charset="-122"/>
              </a:rPr>
              <a:t>退货</a:t>
            </a:r>
          </a:p>
        </p:txBody>
      </p:sp>
      <p:cxnSp>
        <p:nvCxnSpPr>
          <p:cNvPr id="37" name="AutoShape 23"/>
          <p:cNvCxnSpPr>
            <a:cxnSpLocks noChangeShapeType="1"/>
            <a:stCxn id="11" idx="2"/>
            <a:endCxn id="36" idx="0"/>
          </p:cNvCxnSpPr>
          <p:nvPr/>
        </p:nvCxnSpPr>
        <p:spPr bwMode="auto">
          <a:xfrm rot="16200000" flipH="1">
            <a:off x="9211459" y="4259627"/>
            <a:ext cx="381010" cy="748379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3"/>
          <p:cNvCxnSpPr>
            <a:cxnSpLocks noChangeShapeType="1"/>
            <a:stCxn id="36" idx="2"/>
            <a:endCxn id="33" idx="0"/>
          </p:cNvCxnSpPr>
          <p:nvPr/>
        </p:nvCxnSpPr>
        <p:spPr bwMode="auto">
          <a:xfrm rot="5400000">
            <a:off x="9394429" y="5066615"/>
            <a:ext cx="222006" cy="541444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C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8614558" y="5902851"/>
            <a:ext cx="1518344" cy="405011"/>
          </a:xfrm>
          <a:prstGeom prst="rect">
            <a:avLst/>
          </a:prstGeom>
          <a:solidFill>
            <a:srgbClr val="00B7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6236" tIns="43116" rIns="86236" bIns="43116" anchor="ctr"/>
          <a:lstStyle/>
          <a:p>
            <a:pPr algn="ctr">
              <a:defRPr/>
            </a:pPr>
            <a:r>
              <a:rPr lang="en-US" altLang="zh-CN" sz="1134" b="1" dirty="0">
                <a:latin typeface="楷体_GB2312" pitchFamily="49" charset="-122"/>
                <a:ea typeface="楷体_GB2312" pitchFamily="49" charset="-122"/>
              </a:rPr>
              <a:t>IQC</a:t>
            </a:r>
            <a:r>
              <a:rPr lang="zh-CN" altLang="en-US" sz="1134" b="1" dirty="0">
                <a:latin typeface="楷体_GB2312" pitchFamily="49" charset="-122"/>
                <a:ea typeface="楷体_GB2312" pitchFamily="49" charset="-122"/>
              </a:rPr>
              <a:t>检验月报</a:t>
            </a:r>
          </a:p>
        </p:txBody>
      </p:sp>
      <p:pic>
        <p:nvPicPr>
          <p:cNvPr id="40" name="Picture 15" descr="mobil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8426" r="34063" b="17388"/>
          <a:stretch/>
        </p:blipFill>
        <p:spPr bwMode="auto">
          <a:xfrm>
            <a:off x="8691248" y="3791495"/>
            <a:ext cx="185105" cy="37627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5" descr="mobil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t="8426" r="34063" b="17388"/>
          <a:stretch/>
        </p:blipFill>
        <p:spPr bwMode="auto">
          <a:xfrm>
            <a:off x="7559408" y="4568799"/>
            <a:ext cx="169954" cy="34548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等腰三角形 41"/>
          <p:cNvSpPr/>
          <p:nvPr/>
        </p:nvSpPr>
        <p:spPr bwMode="auto">
          <a:xfrm rot="16200000" flipH="1">
            <a:off x="1428366" y="1263158"/>
            <a:ext cx="288032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1984" y="4818478"/>
            <a:ext cx="573939" cy="467654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45" name="TextBox 44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en-US" altLang="zh-CN" sz="2800" b="1" dirty="0" smtClean="0"/>
                <a:t>IQC</a:t>
              </a:r>
              <a:r>
                <a:rPr lang="zh-CN" altLang="en-US" sz="2800" b="1" dirty="0" smtClean="0"/>
                <a:t>来料检验流程</a:t>
              </a:r>
              <a:endParaRPr lang="zh-CN" altLang="en-US" sz="2800" b="1" dirty="0"/>
            </a:p>
          </p:txBody>
        </p:sp>
        <p:sp>
          <p:nvSpPr>
            <p:cNvPr id="46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377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070" y="1088655"/>
            <a:ext cx="9743143" cy="5031920"/>
          </a:xfrm>
          <a:prstGeom prst="rect">
            <a:avLst/>
          </a:prstGeom>
        </p:spPr>
      </p:pic>
      <p:sp>
        <p:nvSpPr>
          <p:cNvPr id="3" name="标题 1"/>
          <p:cNvSpPr txBox="1">
            <a:spLocks/>
          </p:cNvSpPr>
          <p:nvPr/>
        </p:nvSpPr>
        <p:spPr bwMode="auto">
          <a:xfrm>
            <a:off x="1692109" y="6363632"/>
            <a:ext cx="993710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+mj-ea"/>
              <a:buAutoNum type="circleNumDbPlain"/>
              <a:defRPr sz="1700">
                <a:solidFill>
                  <a:srgbClr val="0000FF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WMS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中可维护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抽样计划，支持抽样方案的新增、修改、导出；</a:t>
            </a:r>
            <a:endParaRPr lang="en-US" altLang="zh-CN" sz="1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204" y="1695150"/>
            <a:ext cx="1107996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抽样计划</a:t>
            </a:r>
          </a:p>
        </p:txBody>
      </p:sp>
      <p:sp>
        <p:nvSpPr>
          <p:cNvPr id="5" name="矩形 4"/>
          <p:cNvSpPr/>
          <p:nvPr/>
        </p:nvSpPr>
        <p:spPr>
          <a:xfrm>
            <a:off x="323204" y="223529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检验模板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204" y="277544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检验判定</a:t>
            </a:r>
          </a:p>
        </p:txBody>
      </p:sp>
      <p:sp>
        <p:nvSpPr>
          <p:cNvPr id="8" name="矩形 7"/>
          <p:cNvSpPr/>
          <p:nvPr/>
        </p:nvSpPr>
        <p:spPr>
          <a:xfrm>
            <a:off x="323205" y="324345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检验历史</a:t>
            </a:r>
          </a:p>
        </p:txBody>
      </p:sp>
      <p:sp>
        <p:nvSpPr>
          <p:cNvPr id="9" name="矩形 8"/>
          <p:cNvSpPr/>
          <p:nvPr/>
        </p:nvSpPr>
        <p:spPr>
          <a:xfrm>
            <a:off x="323206" y="3708093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SPC/CPK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204" y="115082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检验流程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070" y="1080015"/>
            <a:ext cx="9622918" cy="5040560"/>
          </a:xfrm>
          <a:prstGeom prst="rect">
            <a:avLst/>
          </a:prstGeom>
        </p:spPr>
      </p:pic>
      <p:sp>
        <p:nvSpPr>
          <p:cNvPr id="12" name="等腰三角形 11"/>
          <p:cNvSpPr/>
          <p:nvPr/>
        </p:nvSpPr>
        <p:spPr bwMode="auto">
          <a:xfrm rot="16200000" flipH="1">
            <a:off x="1429405" y="1743101"/>
            <a:ext cx="288032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zh-CN" altLang="en-US" sz="2800" b="1" dirty="0" smtClean="0"/>
                <a:t>抽样计划</a:t>
              </a:r>
              <a:endParaRPr lang="zh-CN" altLang="en-US" sz="2800" b="1" dirty="0"/>
            </a:p>
          </p:txBody>
        </p:sp>
        <p:sp>
          <p:nvSpPr>
            <p:cNvPr id="15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990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53" y="825203"/>
            <a:ext cx="9933735" cy="50338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2220" y="150560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抽样计划</a:t>
            </a:r>
          </a:p>
        </p:txBody>
      </p:sp>
      <p:sp>
        <p:nvSpPr>
          <p:cNvPr id="4" name="矩形 3"/>
          <p:cNvSpPr/>
          <p:nvPr/>
        </p:nvSpPr>
        <p:spPr>
          <a:xfrm>
            <a:off x="372220" y="2045753"/>
            <a:ext cx="1107996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</a:t>
            </a:r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2220" y="258589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检验判定</a:t>
            </a:r>
          </a:p>
        </p:txBody>
      </p:sp>
      <p:sp>
        <p:nvSpPr>
          <p:cNvPr id="7" name="矩形 6"/>
          <p:cNvSpPr/>
          <p:nvPr/>
        </p:nvSpPr>
        <p:spPr>
          <a:xfrm>
            <a:off x="372220" y="315744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检验历史</a:t>
            </a:r>
          </a:p>
        </p:txBody>
      </p:sp>
      <p:sp>
        <p:nvSpPr>
          <p:cNvPr id="8" name="矩形 7"/>
          <p:cNvSpPr/>
          <p:nvPr/>
        </p:nvSpPr>
        <p:spPr>
          <a:xfrm>
            <a:off x="394664" y="3756148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SPC/CPK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2220" y="96128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检验流程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 bwMode="auto">
          <a:xfrm>
            <a:off x="1734671" y="6008295"/>
            <a:ext cx="996427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+mj-ea"/>
              <a:buAutoNum type="circleNumDbPlain"/>
              <a:defRPr sz="1700">
                <a:solidFill>
                  <a:srgbClr val="0000FF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自定义检验模板，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可维护检验项目、检验方案、检验参数、判定标准等信息，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检验扫描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GRN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自动带出已维护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的检验模板进行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检验明细的录入；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等腰三角形 10"/>
          <p:cNvSpPr/>
          <p:nvPr/>
        </p:nvSpPr>
        <p:spPr bwMode="auto">
          <a:xfrm rot="16200000" flipH="1">
            <a:off x="1494246" y="2116174"/>
            <a:ext cx="288032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238" y="844441"/>
            <a:ext cx="9817237" cy="496054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zh-CN" altLang="en-US" sz="2800" b="1" dirty="0" smtClean="0"/>
                <a:t>检验模板</a:t>
              </a:r>
              <a:endParaRPr lang="zh-CN" altLang="en-US" sz="2800" b="1" dirty="0"/>
            </a:p>
          </p:txBody>
        </p:sp>
        <p:sp>
          <p:nvSpPr>
            <p:cNvPr id="15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976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4671" y="864674"/>
            <a:ext cx="9875571" cy="2704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4671" y="3643642"/>
            <a:ext cx="9875570" cy="21721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538" y="14090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抽样计划</a:t>
            </a:r>
          </a:p>
        </p:txBody>
      </p:sp>
      <p:sp>
        <p:nvSpPr>
          <p:cNvPr id="5" name="矩形 4"/>
          <p:cNvSpPr/>
          <p:nvPr/>
        </p:nvSpPr>
        <p:spPr>
          <a:xfrm>
            <a:off x="291538" y="194914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检验模板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1538" y="2489292"/>
            <a:ext cx="1107996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检验判定</a:t>
            </a:r>
          </a:p>
        </p:txBody>
      </p:sp>
      <p:sp>
        <p:nvSpPr>
          <p:cNvPr id="8" name="矩形 7"/>
          <p:cNvSpPr/>
          <p:nvPr/>
        </p:nvSpPr>
        <p:spPr>
          <a:xfrm>
            <a:off x="291539" y="304017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检验历史</a:t>
            </a:r>
          </a:p>
        </p:txBody>
      </p:sp>
      <p:sp>
        <p:nvSpPr>
          <p:cNvPr id="9" name="矩形 8"/>
          <p:cNvSpPr/>
          <p:nvPr/>
        </p:nvSpPr>
        <p:spPr>
          <a:xfrm>
            <a:off x="291540" y="3576824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SPC/CPK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1538" y="86467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检验流程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 bwMode="auto">
          <a:xfrm>
            <a:off x="1670007" y="5815841"/>
            <a:ext cx="995472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+mj-ea"/>
              <a:buAutoNum type="circleNumDbPlain"/>
              <a:defRPr sz="1700">
                <a:solidFill>
                  <a:srgbClr val="0000FF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检验员根据检验单进行检验信息的录入及检验结果的自动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手动判定；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针对不良支持挑选、特采、拒收等多种处理方式选择；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可根据检验结果，自动进行检验标准的放宽或加严；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等腰三角形 11"/>
          <p:cNvSpPr/>
          <p:nvPr/>
        </p:nvSpPr>
        <p:spPr bwMode="auto">
          <a:xfrm rot="16200000" flipH="1">
            <a:off x="1396986" y="2568737"/>
            <a:ext cx="288032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zh-CN" altLang="en-US" sz="2800" b="1" dirty="0" smtClean="0"/>
                <a:t>检验判定</a:t>
              </a:r>
              <a:endParaRPr lang="zh-CN" altLang="en-US" sz="2800" b="1" dirty="0"/>
            </a:p>
          </p:txBody>
        </p:sp>
        <p:sp>
          <p:nvSpPr>
            <p:cNvPr id="15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7540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6726" y="133494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抽样计划</a:t>
            </a:r>
          </a:p>
        </p:txBody>
      </p:sp>
      <p:sp>
        <p:nvSpPr>
          <p:cNvPr id="3" name="矩形 2"/>
          <p:cNvSpPr/>
          <p:nvPr/>
        </p:nvSpPr>
        <p:spPr>
          <a:xfrm>
            <a:off x="116726" y="187508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检验模板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726" y="24152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检验判定</a:t>
            </a:r>
          </a:p>
        </p:txBody>
      </p:sp>
      <p:sp>
        <p:nvSpPr>
          <p:cNvPr id="6" name="矩形 5"/>
          <p:cNvSpPr/>
          <p:nvPr/>
        </p:nvSpPr>
        <p:spPr>
          <a:xfrm>
            <a:off x="116727" y="2921674"/>
            <a:ext cx="1107996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检验历史</a:t>
            </a:r>
          </a:p>
        </p:txBody>
      </p:sp>
      <p:sp>
        <p:nvSpPr>
          <p:cNvPr id="7" name="矩形 6"/>
          <p:cNvSpPr/>
          <p:nvPr/>
        </p:nvSpPr>
        <p:spPr>
          <a:xfrm>
            <a:off x="116728" y="3490261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SPC/CPK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726" y="79061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检验流程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693168" y="6140995"/>
            <a:ext cx="107869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+mj-ea"/>
              <a:buAutoNum type="circleNumDbPlain"/>
              <a:defRPr sz="1700">
                <a:solidFill>
                  <a:srgbClr val="0000FF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IQC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检验历史记录，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可根据物料</a:t>
            </a:r>
            <a:r>
              <a:rPr lang="zh-CN" altLang="en-US" sz="1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编码、抽检批次号、抽检状态、结果、日期进行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历史检验记录的查询；</a:t>
            </a:r>
            <a:endParaRPr lang="en-US" altLang="zh-CN" sz="1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等腰三角形 9"/>
          <p:cNvSpPr/>
          <p:nvPr/>
        </p:nvSpPr>
        <p:spPr bwMode="auto">
          <a:xfrm rot="16200000" flipH="1">
            <a:off x="1222175" y="2996174"/>
            <a:ext cx="288032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54" y="694720"/>
            <a:ext cx="9829800" cy="52096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b="25605"/>
          <a:stretch/>
        </p:blipFill>
        <p:spPr>
          <a:xfrm>
            <a:off x="4415679" y="3476608"/>
            <a:ext cx="7000875" cy="26643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3" name="组合 12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zh-CN" altLang="en-US" sz="2800" b="1" dirty="0" smtClean="0"/>
                <a:t>检验历史</a:t>
              </a:r>
              <a:endParaRPr lang="zh-CN" altLang="en-US" sz="2800" b="1" dirty="0"/>
            </a:p>
          </p:txBody>
        </p:sp>
        <p:sp>
          <p:nvSpPr>
            <p:cNvPr id="15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711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29" y="751451"/>
            <a:ext cx="9837095" cy="49369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2409" y="3419766"/>
            <a:ext cx="1208985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SPC/CPK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1917" y="79061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检验流程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2232" y="1060949"/>
            <a:ext cx="9334772" cy="47704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1917" y="133494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抽样计划</a:t>
            </a:r>
          </a:p>
        </p:txBody>
      </p:sp>
      <p:sp>
        <p:nvSpPr>
          <p:cNvPr id="7" name="矩形 6"/>
          <p:cNvSpPr/>
          <p:nvPr/>
        </p:nvSpPr>
        <p:spPr>
          <a:xfrm>
            <a:off x="311917" y="187508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检验模板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1917" y="24152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检验判定</a:t>
            </a:r>
          </a:p>
        </p:txBody>
      </p:sp>
      <p:sp>
        <p:nvSpPr>
          <p:cNvPr id="10" name="矩形 9"/>
          <p:cNvSpPr/>
          <p:nvPr/>
        </p:nvSpPr>
        <p:spPr>
          <a:xfrm>
            <a:off x="362410" y="288311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检验历史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 bwMode="auto">
          <a:xfrm>
            <a:off x="282388" y="6172670"/>
            <a:ext cx="11477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+mj-ea"/>
              <a:buAutoNum type="circleNumDbPlain"/>
              <a:defRPr sz="1700">
                <a:solidFill>
                  <a:srgbClr val="0000FF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根据系统内置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模版，可配置相应的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项目及任务，支持自定义样本组、数据源选择、不良组设置、超规超控预警设置等；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490" y="1518693"/>
            <a:ext cx="8547534" cy="4529706"/>
          </a:xfrm>
          <a:prstGeom prst="rect">
            <a:avLst/>
          </a:prstGeom>
        </p:spPr>
      </p:pic>
      <p:sp>
        <p:nvSpPr>
          <p:cNvPr id="13" name="等腰三角形 12"/>
          <p:cNvSpPr/>
          <p:nvPr/>
        </p:nvSpPr>
        <p:spPr bwMode="auto">
          <a:xfrm rot="16200000" flipH="1">
            <a:off x="1585081" y="3475120"/>
            <a:ext cx="288032" cy="258006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en-US" altLang="zh-C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SPC/CPK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7901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5420" y="831963"/>
            <a:ext cx="2034156" cy="152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3842" y="2416416"/>
            <a:ext cx="6394969" cy="345610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204162" y="966926"/>
            <a:ext cx="1991120" cy="1377205"/>
            <a:chOff x="7006230" y="668306"/>
            <a:chExt cx="1902686" cy="127212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email"/>
            <a:stretch>
              <a:fillRect/>
            </a:stretch>
          </p:blipFill>
          <p:spPr bwMode="auto">
            <a:xfrm>
              <a:off x="7036708" y="698179"/>
              <a:ext cx="1872208" cy="124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FE8637">
                  <a:gamma/>
                  <a:shade val="60000"/>
                  <a:invGamma/>
                  <a:alpha val="50000"/>
                </a:srgbClr>
              </a:prst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006230" y="668306"/>
              <a:ext cx="838055" cy="702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/>
          <a:srcRect t="7781"/>
          <a:stretch>
            <a:fillRect/>
          </a:stretch>
        </p:blipFill>
        <p:spPr>
          <a:xfrm>
            <a:off x="5187938" y="3263541"/>
            <a:ext cx="6602425" cy="32945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9758745" y="831963"/>
            <a:ext cx="2053929" cy="150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C:\Users\Texas\Documents\Graphics\TiMMS-72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804248">
            <a:off x="5785996" y="1495205"/>
            <a:ext cx="652507" cy="63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 9"/>
          <p:cNvSpPr/>
          <p:nvPr/>
        </p:nvSpPr>
        <p:spPr bwMode="auto">
          <a:xfrm rot="2600546">
            <a:off x="5568679" y="1943763"/>
            <a:ext cx="432048" cy="140003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sp>
        <p:nvSpPr>
          <p:cNvPr id="12" name="虚尾箭头 11"/>
          <p:cNvSpPr/>
          <p:nvPr/>
        </p:nvSpPr>
        <p:spPr bwMode="auto">
          <a:xfrm>
            <a:off x="9436410" y="1576895"/>
            <a:ext cx="216024" cy="351531"/>
          </a:xfrm>
          <a:prstGeom prst="stripedRightArrow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sp>
        <p:nvSpPr>
          <p:cNvPr id="13" name="虚尾箭头 12"/>
          <p:cNvSpPr/>
          <p:nvPr/>
        </p:nvSpPr>
        <p:spPr bwMode="auto">
          <a:xfrm>
            <a:off x="6772114" y="1576895"/>
            <a:ext cx="216024" cy="351531"/>
          </a:xfrm>
          <a:prstGeom prst="stripedRightArrow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pic>
        <p:nvPicPr>
          <p:cNvPr id="14" name="Picture 9" descr="C:\Users\Texas\Documents\Graphics\TiMMS-72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804248">
            <a:off x="10003592" y="1252056"/>
            <a:ext cx="652507" cy="63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圆角矩形 14"/>
          <p:cNvSpPr/>
          <p:nvPr/>
        </p:nvSpPr>
        <p:spPr bwMode="auto">
          <a:xfrm rot="2600546">
            <a:off x="9786275" y="1700614"/>
            <a:ext cx="432048" cy="140003"/>
          </a:xfrm>
          <a:prstGeom prst="roundRect">
            <a:avLst/>
          </a:prstGeom>
          <a:pattFill prst="lgConfetti">
            <a:fgClr>
              <a:srgbClr val="FF0000"/>
            </a:fgClr>
            <a:bgClr>
              <a:schemeClr val="bg1"/>
            </a:bgClr>
          </a:patt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82880" tIns="91440" rIns="91436" bIns="182880" numCol="1" rtlCol="0" anchor="b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8675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 smtClean="0">
              <a:latin typeface="Segoe UI" panose="020B0502040204020203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957" y="4392581"/>
            <a:ext cx="3952900" cy="24511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报表电子化，纸档减少了 ↑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无需写报表，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检查效率提高了 ↑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系统化防错、防呆 ↑ 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目视检查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履历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，可追溯了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不良汇总，分析，数据真实性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品质提高了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数据实时性提高了 ↑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QM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系统化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 ↑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流程图: 库存数据 16"/>
          <p:cNvSpPr/>
          <p:nvPr/>
        </p:nvSpPr>
        <p:spPr bwMode="auto">
          <a:xfrm flipH="1">
            <a:off x="500495" y="975979"/>
            <a:ext cx="1689241" cy="517337"/>
          </a:xfrm>
          <a:prstGeom prst="flowChartOnlineStorag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18" name="流程图: 库存数据 17"/>
          <p:cNvSpPr/>
          <p:nvPr/>
        </p:nvSpPr>
        <p:spPr bwMode="auto">
          <a:xfrm flipH="1">
            <a:off x="469096" y="3856299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sp>
        <p:nvSpPr>
          <p:cNvPr id="19" name="文本框 3"/>
          <p:cNvSpPr txBox="1"/>
          <p:nvPr/>
        </p:nvSpPr>
        <p:spPr>
          <a:xfrm flipH="1">
            <a:off x="500494" y="1536361"/>
            <a:ext cx="3967363" cy="2011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747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检查出来的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FAIL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不良，扫描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FAIL PCBA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条码，选择或扫描不良代码标记不良品；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747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PASS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良品，直接扫码过站；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747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系统记录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目检结果和不良明细，可生成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报表和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实时数据看板；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21" name="TextBox 20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87425"/>
              <a:r>
                <a:rPr lang="en-US" altLang="zh-C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QC</a:t>
              </a:r>
              <a:r>
                <a:rPr lang="zh-CN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目视检查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5533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/>
          <a:srcRect b="3609"/>
          <a:stretch>
            <a:fillRect/>
          </a:stretch>
        </p:blipFill>
        <p:spPr>
          <a:xfrm>
            <a:off x="4040505" y="1120643"/>
            <a:ext cx="7750175" cy="4565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63695" y="1702303"/>
            <a:ext cx="7750810" cy="49542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667" y="4617798"/>
            <a:ext cx="3952900" cy="21202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报表电子化，纸档减少了 ↑  </a:t>
            </a:r>
            <a:endParaRPr lang="zh-CN" altLang="en-US" sz="14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系统化防错、防呆 ↑ 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维修闭环可追溯了 ↑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不良</a:t>
            </a:r>
            <a:r>
              <a:rPr lang="zh-CN" altLang="en-US" sz="14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维修</a:t>
            </a: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，分析，数据真实性 ↑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管理水平提高了 ↑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数据实时性提高了 ↑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维修</a:t>
            </a: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14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系统化</a:t>
            </a: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 ↑</a:t>
            </a:r>
            <a:endParaRPr lang="en-US" altLang="zh-CN" sz="14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流程图: 库存数据 4"/>
          <p:cNvSpPr/>
          <p:nvPr/>
        </p:nvSpPr>
        <p:spPr bwMode="auto">
          <a:xfrm flipH="1">
            <a:off x="398205" y="867821"/>
            <a:ext cx="1689241" cy="517337"/>
          </a:xfrm>
          <a:prstGeom prst="flowChartOnlineStorage">
            <a:avLst/>
          </a:prstGeom>
          <a:solidFill>
            <a:srgbClr val="FF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6" name="流程图: 库存数据 5"/>
          <p:cNvSpPr/>
          <p:nvPr/>
        </p:nvSpPr>
        <p:spPr bwMode="auto">
          <a:xfrm flipH="1">
            <a:off x="366806" y="4028176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sp>
        <p:nvSpPr>
          <p:cNvPr id="7" name="文本框 3"/>
          <p:cNvSpPr txBox="1"/>
          <p:nvPr/>
        </p:nvSpPr>
        <p:spPr>
          <a:xfrm flipH="1">
            <a:off x="398204" y="1428203"/>
            <a:ext cx="3319292" cy="2409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747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扫描不良产品条码，选择或扫描</a:t>
            </a:r>
            <a:r>
              <a:rPr lang="zh-CN" altLang="en-US" sz="14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维修</a:t>
            </a:r>
            <a:r>
              <a:rPr lang="zh-CN" altLang="en-US" sz="14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代码标记已维修不良品；</a:t>
            </a:r>
            <a:endParaRPr lang="en-US" altLang="zh-CN" sz="14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747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记录维修更换零件，确保更换物料使用正确性，条码变更涉及换板；</a:t>
            </a:r>
            <a:endParaRPr lang="en-US" altLang="zh-CN" sz="14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747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记录维修分析，维修时间，维修根本原因；</a:t>
            </a:r>
            <a:endParaRPr lang="en-US" altLang="zh-CN" sz="14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74725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系统自动生成不良维修明细，可生成不同维度的维修报表；</a:t>
            </a:r>
            <a:endParaRPr lang="en-US" altLang="zh-CN" sz="14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/>
                <a:t>不良</a:t>
              </a:r>
              <a:r>
                <a:rPr lang="zh-CN" altLang="en-US" sz="2800" b="1" dirty="0"/>
                <a:t>维修管理，闭环追溯</a:t>
              </a:r>
            </a:p>
          </p:txBody>
        </p:sp>
        <p:sp>
          <p:nvSpPr>
            <p:cNvPr id="10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4224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97316" y="1122460"/>
            <a:ext cx="8136904" cy="46805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2979" y="1626516"/>
            <a:ext cx="3024337" cy="34359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将作业指导书（</a:t>
            </a:r>
            <a:r>
              <a:rPr lang="en-US" altLang="zh-CN" sz="1600" dirty="0"/>
              <a:t>SOP</a:t>
            </a:r>
            <a:r>
              <a:rPr lang="zh-CN" altLang="en-US" sz="1600" dirty="0"/>
              <a:t>）、或相关的工艺文件发布到</a:t>
            </a:r>
            <a:r>
              <a:rPr lang="en-US" altLang="zh-CN" sz="1600" dirty="0"/>
              <a:t>MES</a:t>
            </a:r>
            <a:r>
              <a:rPr lang="zh-CN" altLang="en-US" sz="1600" dirty="0"/>
              <a:t>系统，通过客户端展示；</a:t>
            </a:r>
            <a:endParaRPr lang="en-US" altLang="zh-CN" sz="1600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大幅减少打印耗材的浪费；</a:t>
            </a:r>
            <a:endParaRPr lang="en-US" altLang="zh-CN" sz="1600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解决</a:t>
            </a:r>
            <a:r>
              <a:rPr lang="en-US" altLang="zh-CN" sz="1600" dirty="0"/>
              <a:t>SOP【</a:t>
            </a:r>
            <a:r>
              <a:rPr lang="zh-CN" altLang="en-US" sz="1600" dirty="0"/>
              <a:t>作业指导书</a:t>
            </a:r>
            <a:r>
              <a:rPr lang="en-US" altLang="zh-CN" sz="1600" dirty="0"/>
              <a:t>】</a:t>
            </a:r>
            <a:r>
              <a:rPr lang="zh-CN" altLang="en-US" sz="1600" dirty="0"/>
              <a:t>更新的实时性；</a:t>
            </a:r>
            <a:endParaRPr lang="en-US" altLang="zh-CN" sz="1600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减少班组长收发</a:t>
            </a:r>
            <a:r>
              <a:rPr lang="en-US" altLang="zh-CN" sz="1600" dirty="0"/>
              <a:t>SOP</a:t>
            </a:r>
            <a:r>
              <a:rPr lang="zh-CN" altLang="en-US" sz="1600" dirty="0"/>
              <a:t>资料的时间，提高效率；</a:t>
            </a:r>
            <a:endParaRPr lang="en-US" altLang="zh-CN" sz="1600" dirty="0"/>
          </a:p>
        </p:txBody>
      </p:sp>
      <p:sp>
        <p:nvSpPr>
          <p:cNvPr id="4" name="流程图: 库存数据 3"/>
          <p:cNvSpPr/>
          <p:nvPr/>
        </p:nvSpPr>
        <p:spPr bwMode="auto">
          <a:xfrm flipH="1">
            <a:off x="400973" y="1122460"/>
            <a:ext cx="1838521" cy="517337"/>
          </a:xfrm>
          <a:prstGeom prst="flowChartOnlineStorag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  <a:endPara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41090" y="1625600"/>
            <a:ext cx="8260080" cy="51136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ESOP</a:t>
              </a:r>
              <a:r>
                <a:rPr lang="zh-CN" altLang="en-US" sz="2800" b="1" dirty="0"/>
                <a:t>无纸化作业指导书 </a:t>
              </a:r>
            </a:p>
          </p:txBody>
        </p:sp>
        <p:sp>
          <p:nvSpPr>
            <p:cNvPr id="8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4208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586657"/>
            <a:ext cx="12192000" cy="203200"/>
            <a:chOff x="0" y="586657"/>
            <a:chExt cx="12192000" cy="20320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0" y="789857"/>
              <a:ext cx="121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/>
            <p:cNvGrpSpPr/>
            <p:nvPr/>
          </p:nvGrpSpPr>
          <p:grpSpPr>
            <a:xfrm>
              <a:off x="7906658" y="586657"/>
              <a:ext cx="3922486" cy="203200"/>
              <a:chOff x="2344057" y="740229"/>
              <a:chExt cx="7844972" cy="40640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638386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8403771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344057" y="740229"/>
                <a:ext cx="1785258" cy="4064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363962" y="740229"/>
                <a:ext cx="1785258" cy="406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文本框 25"/>
          <p:cNvSpPr txBox="1"/>
          <p:nvPr/>
        </p:nvSpPr>
        <p:spPr>
          <a:xfrm>
            <a:off x="471603" y="20857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业务解决方案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127624" y="1029181"/>
            <a:ext cx="1936750" cy="1258887"/>
            <a:chOff x="3095624" y="232"/>
            <a:chExt cx="1936750" cy="1258887"/>
          </a:xfrm>
        </p:grpSpPr>
        <p:sp>
          <p:nvSpPr>
            <p:cNvPr id="56" name="圆角矩形 55"/>
            <p:cNvSpPr/>
            <p:nvPr/>
          </p:nvSpPr>
          <p:spPr>
            <a:xfrm>
              <a:off x="3095624" y="232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圆角矩形 4"/>
            <p:cNvSpPr/>
            <p:nvPr/>
          </p:nvSpPr>
          <p:spPr>
            <a:xfrm>
              <a:off x="3157078" y="61686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仓库管理</a:t>
              </a:r>
              <a:endParaRPr lang="zh-CN" altLang="en-US" sz="3100" kern="1200" dirty="0"/>
            </a:p>
          </p:txBody>
        </p:sp>
      </p:grpSp>
      <p:sp>
        <p:nvSpPr>
          <p:cNvPr id="43" name="直接连接符 5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61980" y="246622"/>
                </a:moveTo>
                <a:arcTo wR="2079657" hR="2079657" stAng="178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" name="组合 43"/>
          <p:cNvGrpSpPr/>
          <p:nvPr/>
        </p:nvGrpSpPr>
        <p:grpSpPr>
          <a:xfrm>
            <a:off x="7207282" y="3108838"/>
            <a:ext cx="1936750" cy="1258887"/>
            <a:chOff x="5175282" y="2079889"/>
            <a:chExt cx="1936750" cy="1258887"/>
          </a:xfrm>
        </p:grpSpPr>
        <p:sp>
          <p:nvSpPr>
            <p:cNvPr id="54" name="圆角矩形 53"/>
            <p:cNvSpPr/>
            <p:nvPr/>
          </p:nvSpPr>
          <p:spPr>
            <a:xfrm>
              <a:off x="5175282" y="2079889"/>
              <a:ext cx="1936750" cy="1258887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圆角矩形 7"/>
            <p:cNvSpPr/>
            <p:nvPr/>
          </p:nvSpPr>
          <p:spPr>
            <a:xfrm>
              <a:off x="5236736" y="2141343"/>
              <a:ext cx="1813842" cy="1135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生产管理</a:t>
              </a:r>
              <a:endParaRPr lang="zh-CN" altLang="en-US" sz="3100" kern="1200" dirty="0"/>
            </a:p>
          </p:txBody>
        </p:sp>
      </p:grpSp>
      <p:sp>
        <p:nvSpPr>
          <p:cNvPr id="45" name="直接连接符 8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56933" y="2724134"/>
                </a:moveTo>
                <a:arcTo wR="2079657" hR="2079657" stAng="10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6" name="组合 45"/>
          <p:cNvGrpSpPr/>
          <p:nvPr/>
        </p:nvGrpSpPr>
        <p:grpSpPr>
          <a:xfrm>
            <a:off x="5127625" y="5188495"/>
            <a:ext cx="1936750" cy="1258887"/>
            <a:chOff x="3095625" y="4159546"/>
            <a:chExt cx="1936750" cy="1258887"/>
          </a:xfrm>
          <a:solidFill>
            <a:srgbClr val="C00000"/>
          </a:solidFill>
        </p:grpSpPr>
        <p:sp>
          <p:nvSpPr>
            <p:cNvPr id="52" name="圆角矩形 51"/>
            <p:cNvSpPr/>
            <p:nvPr/>
          </p:nvSpPr>
          <p:spPr>
            <a:xfrm>
              <a:off x="3095625" y="4159546"/>
              <a:ext cx="1936750" cy="125888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圆角矩形 10"/>
            <p:cNvSpPr/>
            <p:nvPr/>
          </p:nvSpPr>
          <p:spPr>
            <a:xfrm>
              <a:off x="3157079" y="4221000"/>
              <a:ext cx="1813842" cy="1135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品质管理</a:t>
              </a:r>
              <a:endParaRPr lang="zh-CN" altLang="en-US" sz="3100" kern="1200" dirty="0"/>
            </a:p>
          </p:txBody>
        </p:sp>
      </p:grpSp>
      <p:sp>
        <p:nvSpPr>
          <p:cNvPr id="47" name="直接连接符 11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97333" y="3912691"/>
                </a:moveTo>
                <a:arcTo wR="2079657" hR="2079657" stAng="7091212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8" name="组合 47"/>
          <p:cNvGrpSpPr/>
          <p:nvPr/>
        </p:nvGrpSpPr>
        <p:grpSpPr>
          <a:xfrm>
            <a:off x="3047967" y="3108838"/>
            <a:ext cx="1936750" cy="1258887"/>
            <a:chOff x="1015967" y="2079889"/>
            <a:chExt cx="1936750" cy="1258887"/>
          </a:xfrm>
          <a:solidFill>
            <a:srgbClr val="FFC000"/>
          </a:solidFill>
        </p:grpSpPr>
        <p:sp>
          <p:nvSpPr>
            <p:cNvPr id="50" name="圆角矩形 49"/>
            <p:cNvSpPr/>
            <p:nvPr/>
          </p:nvSpPr>
          <p:spPr>
            <a:xfrm>
              <a:off x="1015967" y="2079889"/>
              <a:ext cx="1936750" cy="125888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圆角矩形 13"/>
            <p:cNvSpPr/>
            <p:nvPr/>
          </p:nvSpPr>
          <p:spPr>
            <a:xfrm>
              <a:off x="1077421" y="2141343"/>
              <a:ext cx="1813842" cy="1135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100" kern="1200" dirty="0" smtClean="0"/>
                <a:t>设备管理</a:t>
              </a:r>
              <a:endParaRPr lang="zh-CN" altLang="en-US" sz="3100" kern="1200" dirty="0"/>
            </a:p>
          </p:txBody>
        </p:sp>
      </p:grpSp>
      <p:sp>
        <p:nvSpPr>
          <p:cNvPr id="49" name="直接连接符 14"/>
          <p:cNvSpPr/>
          <p:nvPr/>
        </p:nvSpPr>
        <p:spPr>
          <a:xfrm>
            <a:off x="4016342" y="1658625"/>
            <a:ext cx="4159314" cy="41593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2380" y="1435179"/>
                </a:moveTo>
                <a:arcTo wR="2079657" hR="2079657" stAng="11883178" swAng="2625610"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319491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8433" r="9527" b="8990"/>
          <a:stretch/>
        </p:blipFill>
        <p:spPr>
          <a:xfrm>
            <a:off x="704039" y="1066122"/>
            <a:ext cx="5100122" cy="5100198"/>
          </a:xfrm>
          <a:prstGeom prst="ellipse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019144" y="980273"/>
            <a:ext cx="6335018" cy="609862"/>
            <a:chOff x="5019144" y="980273"/>
            <a:chExt cx="6335018" cy="609862"/>
          </a:xfrm>
        </p:grpSpPr>
        <p:sp>
          <p:nvSpPr>
            <p:cNvPr id="10" name="流程图: 可选过程 9"/>
            <p:cNvSpPr/>
            <p:nvPr/>
          </p:nvSpPr>
          <p:spPr>
            <a:xfrm>
              <a:off x="5257743" y="987163"/>
              <a:ext cx="6096419" cy="596085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pPr algn="ctr"/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介绍</a:t>
              </a:r>
            </a:p>
          </p:txBody>
        </p:sp>
        <p:grpSp>
          <p:nvGrpSpPr>
            <p:cNvPr id="17" name="组合 35"/>
            <p:cNvGrpSpPr>
              <a:grpSpLocks/>
            </p:cNvGrpSpPr>
            <p:nvPr/>
          </p:nvGrpSpPr>
          <p:grpSpPr bwMode="auto">
            <a:xfrm>
              <a:off x="5019144" y="980273"/>
              <a:ext cx="630013" cy="609862"/>
              <a:chOff x="1986" y="4503"/>
              <a:chExt cx="936" cy="908"/>
            </a:xfrm>
            <a:solidFill>
              <a:srgbClr val="33CC33"/>
            </a:solidFill>
          </p:grpSpPr>
          <p:sp>
            <p:nvSpPr>
              <p:cNvPr id="18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19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0" name="组合 39"/>
          <p:cNvGrpSpPr/>
          <p:nvPr/>
        </p:nvGrpSpPr>
        <p:grpSpPr>
          <a:xfrm>
            <a:off x="6099776" y="2485553"/>
            <a:ext cx="5254387" cy="609861"/>
            <a:chOff x="6099776" y="2485553"/>
            <a:chExt cx="5254387" cy="609861"/>
          </a:xfrm>
        </p:grpSpPr>
        <p:sp>
          <p:nvSpPr>
            <p:cNvPr id="12" name="流程图: 可选过程 11"/>
            <p:cNvSpPr/>
            <p:nvPr/>
          </p:nvSpPr>
          <p:spPr>
            <a:xfrm>
              <a:off x="6357313" y="2489134"/>
              <a:ext cx="4996850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业务解决方案</a:t>
              </a:r>
            </a:p>
          </p:txBody>
        </p:sp>
        <p:grpSp>
          <p:nvGrpSpPr>
            <p:cNvPr id="20" name="组合 85"/>
            <p:cNvGrpSpPr>
              <a:grpSpLocks/>
            </p:cNvGrpSpPr>
            <p:nvPr/>
          </p:nvGrpSpPr>
          <p:grpSpPr bwMode="auto">
            <a:xfrm>
              <a:off x="6099776" y="2485553"/>
              <a:ext cx="630013" cy="609861"/>
              <a:chOff x="1986" y="4503"/>
              <a:chExt cx="936" cy="908"/>
            </a:xfrm>
          </p:grpSpPr>
          <p:sp>
            <p:nvSpPr>
              <p:cNvPr id="2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2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组合 40"/>
          <p:cNvGrpSpPr/>
          <p:nvPr/>
        </p:nvGrpSpPr>
        <p:grpSpPr>
          <a:xfrm>
            <a:off x="6330765" y="3252049"/>
            <a:ext cx="5023398" cy="609861"/>
            <a:chOff x="6330765" y="3252049"/>
            <a:chExt cx="5023398" cy="609861"/>
          </a:xfrm>
        </p:grpSpPr>
        <p:sp>
          <p:nvSpPr>
            <p:cNvPr id="13" name="流程图: 可选过程 12"/>
            <p:cNvSpPr/>
            <p:nvPr/>
          </p:nvSpPr>
          <p:spPr>
            <a:xfrm>
              <a:off x="6644932" y="3258601"/>
              <a:ext cx="4709231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4.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综合部分</a:t>
              </a:r>
            </a:p>
          </p:txBody>
        </p:sp>
        <p:grpSp>
          <p:nvGrpSpPr>
            <p:cNvPr id="23" name="组合 90"/>
            <p:cNvGrpSpPr>
              <a:grpSpLocks/>
            </p:cNvGrpSpPr>
            <p:nvPr/>
          </p:nvGrpSpPr>
          <p:grpSpPr bwMode="auto">
            <a:xfrm>
              <a:off x="6330765" y="3252049"/>
              <a:ext cx="628332" cy="609861"/>
              <a:chOff x="1986" y="4503"/>
              <a:chExt cx="936" cy="908"/>
            </a:xfrm>
          </p:grpSpPr>
          <p:sp>
            <p:nvSpPr>
              <p:cNvPr id="24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5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2" name="组合 41"/>
          <p:cNvGrpSpPr/>
          <p:nvPr/>
        </p:nvGrpSpPr>
        <p:grpSpPr>
          <a:xfrm>
            <a:off x="6156688" y="4040333"/>
            <a:ext cx="5197475" cy="609862"/>
            <a:chOff x="6156688" y="4040333"/>
            <a:chExt cx="5197475" cy="609862"/>
          </a:xfrm>
        </p:grpSpPr>
        <p:sp>
          <p:nvSpPr>
            <p:cNvPr id="14" name="流程图: 可选过程 13"/>
            <p:cNvSpPr/>
            <p:nvPr/>
          </p:nvSpPr>
          <p:spPr>
            <a:xfrm>
              <a:off x="6357314" y="4046885"/>
              <a:ext cx="4996849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5.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数据分析</a:t>
              </a:r>
            </a:p>
          </p:txBody>
        </p:sp>
        <p:grpSp>
          <p:nvGrpSpPr>
            <p:cNvPr id="26" name="组合 93"/>
            <p:cNvGrpSpPr>
              <a:grpSpLocks/>
            </p:cNvGrpSpPr>
            <p:nvPr/>
          </p:nvGrpSpPr>
          <p:grpSpPr bwMode="auto">
            <a:xfrm>
              <a:off x="6156688" y="4040333"/>
              <a:ext cx="630013" cy="609862"/>
              <a:chOff x="1986" y="4503"/>
              <a:chExt cx="936" cy="908"/>
            </a:xfrm>
          </p:grpSpPr>
          <p:sp>
            <p:nvSpPr>
              <p:cNvPr id="27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8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组合 42"/>
          <p:cNvGrpSpPr/>
          <p:nvPr/>
        </p:nvGrpSpPr>
        <p:grpSpPr>
          <a:xfrm>
            <a:off x="5528356" y="4835168"/>
            <a:ext cx="5825807" cy="609861"/>
            <a:chOff x="5528356" y="4835168"/>
            <a:chExt cx="5825807" cy="609861"/>
          </a:xfrm>
        </p:grpSpPr>
        <p:sp>
          <p:nvSpPr>
            <p:cNvPr id="16" name="流程图: 可选过程 15"/>
            <p:cNvSpPr/>
            <p:nvPr/>
          </p:nvSpPr>
          <p:spPr>
            <a:xfrm>
              <a:off x="5791180" y="4835168"/>
              <a:ext cx="5562983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6.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资源配置  </a:t>
              </a:r>
            </a:p>
          </p:txBody>
        </p:sp>
        <p:grpSp>
          <p:nvGrpSpPr>
            <p:cNvPr id="29" name="组合 96"/>
            <p:cNvGrpSpPr>
              <a:grpSpLocks/>
            </p:cNvGrpSpPr>
            <p:nvPr/>
          </p:nvGrpSpPr>
          <p:grpSpPr bwMode="auto">
            <a:xfrm>
              <a:off x="5528356" y="4835168"/>
              <a:ext cx="628332" cy="609861"/>
              <a:chOff x="1986" y="4503"/>
              <a:chExt cx="936" cy="908"/>
            </a:xfrm>
          </p:grpSpPr>
          <p:sp>
            <p:nvSpPr>
              <p:cNvPr id="30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1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4" name="组合 43"/>
          <p:cNvGrpSpPr/>
          <p:nvPr/>
        </p:nvGrpSpPr>
        <p:grpSpPr>
          <a:xfrm>
            <a:off x="5031618" y="5579306"/>
            <a:ext cx="6322545" cy="613350"/>
            <a:chOff x="5031618" y="5579306"/>
            <a:chExt cx="6322545" cy="613350"/>
          </a:xfrm>
        </p:grpSpPr>
        <p:sp>
          <p:nvSpPr>
            <p:cNvPr id="15" name="流程图: 可选过程 14"/>
            <p:cNvSpPr/>
            <p:nvPr/>
          </p:nvSpPr>
          <p:spPr>
            <a:xfrm>
              <a:off x="5257743" y="5595899"/>
              <a:ext cx="6096420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    7.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项目管理系统</a:t>
              </a:r>
            </a:p>
          </p:txBody>
        </p:sp>
        <p:grpSp>
          <p:nvGrpSpPr>
            <p:cNvPr id="32" name="组合 99"/>
            <p:cNvGrpSpPr>
              <a:grpSpLocks/>
            </p:cNvGrpSpPr>
            <p:nvPr/>
          </p:nvGrpSpPr>
          <p:grpSpPr bwMode="auto">
            <a:xfrm>
              <a:off x="5031618" y="5579306"/>
              <a:ext cx="628332" cy="611541"/>
              <a:chOff x="1986" y="4503"/>
              <a:chExt cx="936" cy="908"/>
            </a:xfrm>
          </p:grpSpPr>
          <p:sp>
            <p:nvSpPr>
              <p:cNvPr id="33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9" name="组合 38"/>
          <p:cNvGrpSpPr/>
          <p:nvPr/>
        </p:nvGrpSpPr>
        <p:grpSpPr>
          <a:xfrm>
            <a:off x="5562564" y="1729076"/>
            <a:ext cx="5791598" cy="624062"/>
            <a:chOff x="5562564" y="1729076"/>
            <a:chExt cx="5791598" cy="624062"/>
          </a:xfrm>
        </p:grpSpPr>
        <p:sp>
          <p:nvSpPr>
            <p:cNvPr id="11" name="流程图: 可选过程 10"/>
            <p:cNvSpPr/>
            <p:nvPr/>
          </p:nvSpPr>
          <p:spPr>
            <a:xfrm>
              <a:off x="5867385" y="1729076"/>
              <a:ext cx="5486777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系统业务场景         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5" name="组合 85"/>
            <p:cNvGrpSpPr>
              <a:grpSpLocks/>
            </p:cNvGrpSpPr>
            <p:nvPr/>
          </p:nvGrpSpPr>
          <p:grpSpPr bwMode="auto">
            <a:xfrm>
              <a:off x="5562564" y="1743277"/>
              <a:ext cx="630013" cy="609861"/>
              <a:chOff x="1986" y="4503"/>
              <a:chExt cx="936" cy="908"/>
            </a:xfrm>
          </p:grpSpPr>
          <p:sp>
            <p:nvSpPr>
              <p:cNvPr id="36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7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5" name="组合 44"/>
          <p:cNvGrpSpPr/>
          <p:nvPr/>
        </p:nvGrpSpPr>
        <p:grpSpPr>
          <a:xfrm>
            <a:off x="36112" y="255997"/>
            <a:ext cx="12192000" cy="584775"/>
            <a:chOff x="338138" y="5494785"/>
            <a:chExt cx="12192000" cy="584775"/>
          </a:xfrm>
        </p:grpSpPr>
        <p:sp>
          <p:nvSpPr>
            <p:cNvPr id="46" name="文本框 8"/>
            <p:cNvSpPr txBox="1"/>
            <p:nvPr/>
          </p:nvSpPr>
          <p:spPr>
            <a:xfrm>
              <a:off x="3757523" y="5494785"/>
              <a:ext cx="5081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深科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</a:t>
              </a:r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LEAN</a:t>
              </a:r>
              <a:r>
                <a:rPr lang="en-US" altLang="zh-CN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MES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7" name="直接连接符 46"/>
            <p:cNvCxnSpPr>
              <a:endCxn id="46" idx="1"/>
            </p:cNvCxnSpPr>
            <p:nvPr/>
          </p:nvCxnSpPr>
          <p:spPr>
            <a:xfrm flipV="1">
              <a:off x="338138" y="5787173"/>
              <a:ext cx="3419385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>
              <a:stCxn id="46" idx="3"/>
            </p:cNvCxnSpPr>
            <p:nvPr/>
          </p:nvCxnSpPr>
          <p:spPr>
            <a:xfrm>
              <a:off x="8838786" y="5787173"/>
              <a:ext cx="3691352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55446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6445" y="984885"/>
            <a:ext cx="8063865" cy="45281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6805" y="1480820"/>
            <a:ext cx="79927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8571" y="2313427"/>
            <a:ext cx="7885405" cy="43924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5264" y="3137182"/>
            <a:ext cx="6264696" cy="31432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5100" y="1681628"/>
            <a:ext cx="2881204" cy="38318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设备基础数据管理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设备存放位置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设备领用归还原因管理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设备类型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工具清单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出入库历史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设备类型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设备列表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维修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流程图: 库存数据 6"/>
          <p:cNvSpPr/>
          <p:nvPr/>
        </p:nvSpPr>
        <p:spPr bwMode="auto">
          <a:xfrm flipH="1">
            <a:off x="424705" y="1048950"/>
            <a:ext cx="1838521" cy="517337"/>
          </a:xfrm>
          <a:prstGeom prst="flowChartOnlineStorag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/>
                <a:t>设备管理</a:t>
              </a:r>
              <a:endParaRPr lang="zh-CN" altLang="en-US" sz="2800" b="1" dirty="0"/>
            </a:p>
          </p:txBody>
        </p:sp>
        <p:sp>
          <p:nvSpPr>
            <p:cNvPr id="10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9255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559183" y="1063904"/>
            <a:ext cx="9403582" cy="5072098"/>
          </a:xfrm>
          <a:prstGeom prst="rect">
            <a:avLst/>
          </a:prstGeom>
        </p:spPr>
      </p:pic>
      <p:sp>
        <p:nvSpPr>
          <p:cNvPr id="8" name="流程图: 库存数据 12"/>
          <p:cNvSpPr/>
          <p:nvPr/>
        </p:nvSpPr>
        <p:spPr bwMode="auto">
          <a:xfrm flipH="1">
            <a:off x="441882" y="1043954"/>
            <a:ext cx="1838521" cy="517337"/>
          </a:xfrm>
          <a:prstGeom prst="flowChartOnlineStorag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应用场景</a:t>
            </a:r>
          </a:p>
        </p:txBody>
      </p:sp>
      <p:sp>
        <p:nvSpPr>
          <p:cNvPr id="9" name="矩形 11"/>
          <p:cNvSpPr/>
          <p:nvPr/>
        </p:nvSpPr>
        <p:spPr>
          <a:xfrm>
            <a:off x="442277" y="1676632"/>
            <a:ext cx="2881204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保养项目建立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保养计划制定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保养预警设置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保养记录查询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3033" y="1478924"/>
            <a:ext cx="8969375" cy="51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组合 10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/>
                <a:t>设备保养与预警管理</a:t>
              </a:r>
              <a:endParaRPr lang="zh-CN" altLang="en-US" sz="2800" b="1" dirty="0"/>
            </a:p>
          </p:txBody>
        </p:sp>
        <p:sp>
          <p:nvSpPr>
            <p:cNvPr id="13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3825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8433" r="9527" b="8990"/>
          <a:stretch/>
        </p:blipFill>
        <p:spPr>
          <a:xfrm>
            <a:off x="704039" y="1066122"/>
            <a:ext cx="5100122" cy="5100198"/>
          </a:xfrm>
          <a:prstGeom prst="ellipse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6156688" y="4040333"/>
            <a:ext cx="5197475" cy="609862"/>
            <a:chOff x="6156688" y="4040333"/>
            <a:chExt cx="5197475" cy="609862"/>
          </a:xfrm>
        </p:grpSpPr>
        <p:sp>
          <p:nvSpPr>
            <p:cNvPr id="14" name="流程图: 可选过程 13"/>
            <p:cNvSpPr/>
            <p:nvPr/>
          </p:nvSpPr>
          <p:spPr>
            <a:xfrm>
              <a:off x="6357314" y="4046885"/>
              <a:ext cx="4996849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5.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数据分析</a:t>
              </a:r>
            </a:p>
          </p:txBody>
        </p:sp>
        <p:grpSp>
          <p:nvGrpSpPr>
            <p:cNvPr id="26" name="组合 93"/>
            <p:cNvGrpSpPr>
              <a:grpSpLocks/>
            </p:cNvGrpSpPr>
            <p:nvPr/>
          </p:nvGrpSpPr>
          <p:grpSpPr bwMode="auto">
            <a:xfrm>
              <a:off x="6156688" y="4040333"/>
              <a:ext cx="630013" cy="609862"/>
              <a:chOff x="1986" y="4503"/>
              <a:chExt cx="936" cy="908"/>
            </a:xfrm>
          </p:grpSpPr>
          <p:sp>
            <p:nvSpPr>
              <p:cNvPr id="27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28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组合 42"/>
          <p:cNvGrpSpPr/>
          <p:nvPr/>
        </p:nvGrpSpPr>
        <p:grpSpPr>
          <a:xfrm>
            <a:off x="5528356" y="4835168"/>
            <a:ext cx="5825807" cy="609861"/>
            <a:chOff x="5528356" y="4835168"/>
            <a:chExt cx="5825807" cy="609861"/>
          </a:xfrm>
        </p:grpSpPr>
        <p:sp>
          <p:nvSpPr>
            <p:cNvPr id="16" name="流程图: 可选过程 15"/>
            <p:cNvSpPr/>
            <p:nvPr/>
          </p:nvSpPr>
          <p:spPr>
            <a:xfrm>
              <a:off x="5791180" y="4835168"/>
              <a:ext cx="5562983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6.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资源配置  </a:t>
              </a:r>
            </a:p>
          </p:txBody>
        </p:sp>
        <p:grpSp>
          <p:nvGrpSpPr>
            <p:cNvPr id="29" name="组合 96"/>
            <p:cNvGrpSpPr>
              <a:grpSpLocks/>
            </p:cNvGrpSpPr>
            <p:nvPr/>
          </p:nvGrpSpPr>
          <p:grpSpPr bwMode="auto">
            <a:xfrm>
              <a:off x="5528356" y="4835168"/>
              <a:ext cx="628332" cy="609861"/>
              <a:chOff x="1986" y="4503"/>
              <a:chExt cx="936" cy="908"/>
            </a:xfrm>
          </p:grpSpPr>
          <p:sp>
            <p:nvSpPr>
              <p:cNvPr id="30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1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5031618" y="5579306"/>
            <a:ext cx="6322545" cy="613350"/>
            <a:chOff x="5031618" y="5579306"/>
            <a:chExt cx="6322545" cy="613350"/>
          </a:xfrm>
        </p:grpSpPr>
        <p:sp>
          <p:nvSpPr>
            <p:cNvPr id="15" name="流程图: 可选过程 14"/>
            <p:cNvSpPr/>
            <p:nvPr/>
          </p:nvSpPr>
          <p:spPr>
            <a:xfrm>
              <a:off x="5257743" y="5595899"/>
              <a:ext cx="6096420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    7.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项目管理系统</a:t>
              </a:r>
            </a:p>
          </p:txBody>
        </p:sp>
        <p:grpSp>
          <p:nvGrpSpPr>
            <p:cNvPr id="32" name="组合 99"/>
            <p:cNvGrpSpPr>
              <a:grpSpLocks/>
            </p:cNvGrpSpPr>
            <p:nvPr/>
          </p:nvGrpSpPr>
          <p:grpSpPr bwMode="auto">
            <a:xfrm>
              <a:off x="5031618" y="5579306"/>
              <a:ext cx="628332" cy="611541"/>
              <a:chOff x="1986" y="4503"/>
              <a:chExt cx="936" cy="908"/>
            </a:xfrm>
          </p:grpSpPr>
          <p:sp>
            <p:nvSpPr>
              <p:cNvPr id="33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5016909" y="971707"/>
            <a:ext cx="6337253" cy="611541"/>
            <a:chOff x="5016909" y="971707"/>
            <a:chExt cx="6337253" cy="611541"/>
          </a:xfrm>
        </p:grpSpPr>
        <p:sp>
          <p:nvSpPr>
            <p:cNvPr id="10" name="流程图: 可选过程 9"/>
            <p:cNvSpPr/>
            <p:nvPr/>
          </p:nvSpPr>
          <p:spPr>
            <a:xfrm>
              <a:off x="5257743" y="987163"/>
              <a:ext cx="6096419" cy="596085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pPr algn="ctr"/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架构</a:t>
              </a:r>
            </a:p>
          </p:txBody>
        </p:sp>
        <p:grpSp>
          <p:nvGrpSpPr>
            <p:cNvPr id="48" name="组合 99"/>
            <p:cNvGrpSpPr>
              <a:grpSpLocks/>
            </p:cNvGrpSpPr>
            <p:nvPr/>
          </p:nvGrpSpPr>
          <p:grpSpPr bwMode="auto">
            <a:xfrm>
              <a:off x="5016909" y="971707"/>
              <a:ext cx="628332" cy="611541"/>
              <a:chOff x="1986" y="4503"/>
              <a:chExt cx="936" cy="908"/>
            </a:xfrm>
          </p:grpSpPr>
          <p:sp>
            <p:nvSpPr>
              <p:cNvPr id="4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0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6357313" y="3258601"/>
            <a:ext cx="4996850" cy="620736"/>
            <a:chOff x="6357313" y="3258601"/>
            <a:chExt cx="4996850" cy="620736"/>
          </a:xfrm>
        </p:grpSpPr>
        <p:sp>
          <p:nvSpPr>
            <p:cNvPr id="13" name="流程图: 可选过程 12"/>
            <p:cNvSpPr/>
            <p:nvPr/>
          </p:nvSpPr>
          <p:spPr>
            <a:xfrm>
              <a:off x="6644932" y="3258601"/>
              <a:ext cx="4709231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4.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综合部分</a:t>
              </a:r>
            </a:p>
          </p:txBody>
        </p:sp>
        <p:pic>
          <p:nvPicPr>
            <p:cNvPr id="37" name="Picture 3" descr="Glossy Button round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lum bright="1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313" y="3268803"/>
              <a:ext cx="630013" cy="61053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5553219" y="1729076"/>
            <a:ext cx="5800943" cy="611541"/>
            <a:chOff x="5553219" y="1729076"/>
            <a:chExt cx="5800943" cy="611541"/>
          </a:xfrm>
        </p:grpSpPr>
        <p:sp>
          <p:nvSpPr>
            <p:cNvPr id="11" name="流程图: 可选过程 10"/>
            <p:cNvSpPr/>
            <p:nvPr/>
          </p:nvSpPr>
          <p:spPr>
            <a:xfrm>
              <a:off x="5867385" y="1729076"/>
              <a:ext cx="5486777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系统业务场景         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8" name="组合 99"/>
            <p:cNvGrpSpPr>
              <a:grpSpLocks/>
            </p:cNvGrpSpPr>
            <p:nvPr/>
          </p:nvGrpSpPr>
          <p:grpSpPr bwMode="auto">
            <a:xfrm>
              <a:off x="5553219" y="1729076"/>
              <a:ext cx="628332" cy="611541"/>
              <a:chOff x="1986" y="4503"/>
              <a:chExt cx="936" cy="908"/>
            </a:xfrm>
          </p:grpSpPr>
          <p:sp>
            <p:nvSpPr>
              <p:cNvPr id="3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4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36112" y="255997"/>
            <a:ext cx="12192000" cy="584775"/>
            <a:chOff x="338138" y="5494785"/>
            <a:chExt cx="12192000" cy="584775"/>
          </a:xfrm>
        </p:grpSpPr>
        <p:sp>
          <p:nvSpPr>
            <p:cNvPr id="40" name="文本框 8"/>
            <p:cNvSpPr txBox="1"/>
            <p:nvPr/>
          </p:nvSpPr>
          <p:spPr>
            <a:xfrm>
              <a:off x="3757523" y="5494785"/>
              <a:ext cx="5081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深科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</a:t>
              </a:r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LEAN</a:t>
              </a:r>
              <a:r>
                <a:rPr lang="en-US" altLang="zh-CN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MES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5" name="直接连接符 44"/>
            <p:cNvCxnSpPr>
              <a:endCxn id="40" idx="1"/>
            </p:cNvCxnSpPr>
            <p:nvPr/>
          </p:nvCxnSpPr>
          <p:spPr>
            <a:xfrm flipV="1">
              <a:off x="338138" y="5787173"/>
              <a:ext cx="3419385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0" idx="3"/>
            </p:cNvCxnSpPr>
            <p:nvPr/>
          </p:nvCxnSpPr>
          <p:spPr>
            <a:xfrm>
              <a:off x="8838786" y="5787173"/>
              <a:ext cx="3691352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6054910" y="2474351"/>
            <a:ext cx="5299253" cy="611541"/>
            <a:chOff x="6054910" y="2474351"/>
            <a:chExt cx="5299253" cy="611541"/>
          </a:xfrm>
        </p:grpSpPr>
        <p:sp>
          <p:nvSpPr>
            <p:cNvPr id="12" name="流程图: 可选过程 11"/>
            <p:cNvSpPr/>
            <p:nvPr/>
          </p:nvSpPr>
          <p:spPr>
            <a:xfrm>
              <a:off x="6357313" y="2489134"/>
              <a:ext cx="4996850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业务解决方案</a:t>
              </a:r>
            </a:p>
          </p:txBody>
        </p:sp>
        <p:grpSp>
          <p:nvGrpSpPr>
            <p:cNvPr id="47" name="组合 99"/>
            <p:cNvGrpSpPr>
              <a:grpSpLocks/>
            </p:cNvGrpSpPr>
            <p:nvPr/>
          </p:nvGrpSpPr>
          <p:grpSpPr bwMode="auto">
            <a:xfrm>
              <a:off x="6054910" y="2474351"/>
              <a:ext cx="628332" cy="611541"/>
              <a:chOff x="1986" y="4503"/>
              <a:chExt cx="936" cy="908"/>
            </a:xfrm>
          </p:grpSpPr>
          <p:sp>
            <p:nvSpPr>
              <p:cNvPr id="5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2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495673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/>
          <a:srcRect r="18120" b="9788"/>
          <a:stretch>
            <a:fillRect/>
          </a:stretch>
        </p:blipFill>
        <p:spPr>
          <a:xfrm>
            <a:off x="3750346" y="1010708"/>
            <a:ext cx="7395895" cy="450246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45061" y="4456979"/>
            <a:ext cx="3344035" cy="2154403"/>
            <a:chOff x="2777984" y="949806"/>
            <a:chExt cx="3560059" cy="2417867"/>
          </a:xfrm>
        </p:grpSpPr>
        <p:grpSp>
          <p:nvGrpSpPr>
            <p:cNvPr id="4" name="Group 83"/>
            <p:cNvGrpSpPr/>
            <p:nvPr/>
          </p:nvGrpSpPr>
          <p:grpSpPr bwMode="auto">
            <a:xfrm>
              <a:off x="4331711" y="2301138"/>
              <a:ext cx="1398607" cy="296069"/>
              <a:chOff x="4564562" y="6022838"/>
              <a:chExt cx="1398303" cy="295841"/>
            </a:xfrm>
          </p:grpSpPr>
          <p:sp>
            <p:nvSpPr>
              <p:cNvPr id="23" name="Rounded Rectangle 81"/>
              <p:cNvSpPr/>
              <p:nvPr/>
            </p:nvSpPr>
            <p:spPr>
              <a:xfrm>
                <a:off x="5346540" y="6022838"/>
                <a:ext cx="616325" cy="295841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403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8742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8145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7485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6888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6227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5630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4970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900" b="1" noProof="1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PCB:2</a:t>
                </a:r>
                <a:endParaRPr lang="en-US" altLang="zh-HK" sz="9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Rounded Rectangle 82"/>
              <p:cNvSpPr/>
              <p:nvPr/>
            </p:nvSpPr>
            <p:spPr>
              <a:xfrm>
                <a:off x="4564562" y="6022839"/>
                <a:ext cx="604908" cy="295834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403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8742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8145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7485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6888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6227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5630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4970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900" b="1" noProof="1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PCB:1</a:t>
                </a:r>
                <a:endParaRPr lang="en-US" altLang="zh-HK" sz="9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ounded Rectangle 22"/>
            <p:cNvSpPr/>
            <p:nvPr/>
          </p:nvSpPr>
          <p:spPr>
            <a:xfrm>
              <a:off x="3671669" y="1537614"/>
              <a:ext cx="1181100" cy="287338"/>
            </a:xfrm>
            <a:prstGeom prst="roundRect">
              <a:avLst/>
            </a:prstGeom>
            <a:solidFill>
              <a:srgbClr val="00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 b="1" noProof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成品</a:t>
              </a:r>
              <a:r>
                <a:rPr lang="en-US" sz="900" b="1" noProof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SN:001</a:t>
              </a:r>
              <a:endParaRPr lang="en-US" sz="9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6" name="Elbow Connector 61"/>
            <p:cNvCxnSpPr/>
            <p:nvPr/>
          </p:nvCxnSpPr>
          <p:spPr>
            <a:xfrm rot="5400000">
              <a:off x="3430006" y="1477651"/>
              <a:ext cx="484912" cy="1179515"/>
            </a:xfrm>
            <a:prstGeom prst="bentConnector3">
              <a:avLst>
                <a:gd name="adj1" fmla="val 50000"/>
              </a:avLst>
            </a:prstGeom>
            <a:ln w="3175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lbow Connector 66"/>
            <p:cNvCxnSpPr/>
            <p:nvPr/>
          </p:nvCxnSpPr>
          <p:spPr>
            <a:xfrm rot="16200000" flipH="1">
              <a:off x="4604059" y="1483112"/>
              <a:ext cx="476186" cy="1159866"/>
            </a:xfrm>
            <a:prstGeom prst="bentConnector3">
              <a:avLst>
                <a:gd name="adj1" fmla="val 50000"/>
              </a:avLst>
            </a:prstGeom>
            <a:ln w="3175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83"/>
            <p:cNvGrpSpPr/>
            <p:nvPr/>
          </p:nvGrpSpPr>
          <p:grpSpPr bwMode="auto">
            <a:xfrm>
              <a:off x="2777981" y="2309864"/>
              <a:ext cx="1368153" cy="287338"/>
              <a:chOff x="4525045" y="6022839"/>
              <a:chExt cx="1367858" cy="287117"/>
            </a:xfrm>
            <a:solidFill>
              <a:srgbClr val="FFC000"/>
            </a:solidFill>
          </p:grpSpPr>
          <p:sp>
            <p:nvSpPr>
              <p:cNvPr id="21" name="Rounded Rectangle 81"/>
              <p:cNvSpPr/>
              <p:nvPr/>
            </p:nvSpPr>
            <p:spPr>
              <a:xfrm>
                <a:off x="5323114" y="6022839"/>
                <a:ext cx="569789" cy="287117"/>
              </a:xfrm>
              <a:prstGeom prst="round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403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8742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8145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7485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6888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6227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5630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4970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TW" sz="900" b="1" noProof="1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PN:B</a:t>
                </a:r>
                <a:endParaRPr lang="en-US" altLang="zh-HK" sz="9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Rounded Rectangle 82"/>
              <p:cNvSpPr/>
              <p:nvPr/>
            </p:nvSpPr>
            <p:spPr>
              <a:xfrm>
                <a:off x="4525045" y="6022839"/>
                <a:ext cx="609307" cy="287117"/>
              </a:xfrm>
              <a:prstGeom prst="round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403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8742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8145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7485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6888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6227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56305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49700" algn="l" defTabSz="987425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HK" sz="900" b="1" noProof="1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PN:A</a:t>
                </a:r>
                <a:endParaRPr lang="en-US" altLang="zh-HK" sz="9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ounded Rectangle 81"/>
            <p:cNvSpPr/>
            <p:nvPr/>
          </p:nvSpPr>
          <p:spPr bwMode="auto">
            <a:xfrm>
              <a:off x="5761979" y="3080334"/>
              <a:ext cx="576064" cy="28733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3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3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900" b="1" noProof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PN:E</a:t>
              </a:r>
              <a:endParaRPr lang="en-US" altLang="zh-HK" sz="9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0" name="Elbow Connector 61"/>
            <p:cNvCxnSpPr>
              <a:stCxn id="23" idx="2"/>
              <a:endCxn id="12" idx="0"/>
            </p:cNvCxnSpPr>
            <p:nvPr/>
          </p:nvCxnSpPr>
          <p:spPr>
            <a:xfrm rot="5400000">
              <a:off x="5178793" y="2837041"/>
              <a:ext cx="483127" cy="3458"/>
            </a:xfrm>
            <a:prstGeom prst="bentConnector3">
              <a:avLst>
                <a:gd name="adj1" fmla="val 50000"/>
              </a:avLst>
            </a:prstGeom>
            <a:ln w="3175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66"/>
            <p:cNvCxnSpPr>
              <a:stCxn id="23" idx="2"/>
              <a:endCxn id="9" idx="0"/>
            </p:cNvCxnSpPr>
            <p:nvPr/>
          </p:nvCxnSpPr>
          <p:spPr>
            <a:xfrm rot="16200000" flipH="1">
              <a:off x="5494485" y="2524807"/>
              <a:ext cx="483127" cy="627926"/>
            </a:xfrm>
            <a:prstGeom prst="bentConnector3">
              <a:avLst>
                <a:gd name="adj1" fmla="val 50000"/>
              </a:avLst>
            </a:prstGeom>
            <a:ln w="3175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82"/>
            <p:cNvSpPr/>
            <p:nvPr/>
          </p:nvSpPr>
          <p:spPr bwMode="auto">
            <a:xfrm>
              <a:off x="5113907" y="3080334"/>
              <a:ext cx="609439" cy="28733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100000">
                  <a:srgbClr val="990000">
                    <a:lumMod val="65000"/>
                    <a:lumOff val="35000"/>
                  </a:srgbClr>
                </a:gs>
              </a:gsLst>
              <a:lin ang="54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HK" sz="900" b="1" noProof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PN:C</a:t>
              </a:r>
              <a:endParaRPr lang="en-US" altLang="zh-HK" sz="9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81"/>
            <p:cNvSpPr/>
            <p:nvPr/>
          </p:nvSpPr>
          <p:spPr bwMode="auto">
            <a:xfrm>
              <a:off x="4353410" y="3071610"/>
              <a:ext cx="576064" cy="296063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900" b="1" noProof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PN:D</a:t>
              </a:r>
              <a:endParaRPr lang="en-US" altLang="zh-HK" sz="9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4" name="Elbow Connector 61"/>
            <p:cNvCxnSpPr>
              <a:stCxn id="24" idx="2"/>
              <a:endCxn id="16" idx="0"/>
            </p:cNvCxnSpPr>
            <p:nvPr/>
          </p:nvCxnSpPr>
          <p:spPr>
            <a:xfrm rot="5400000">
              <a:off x="4073851" y="2519961"/>
              <a:ext cx="483134" cy="637614"/>
            </a:xfrm>
            <a:prstGeom prst="bentConnector3">
              <a:avLst>
                <a:gd name="adj1" fmla="val 50000"/>
              </a:avLst>
            </a:prstGeom>
            <a:ln w="3175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66"/>
            <p:cNvCxnSpPr>
              <a:stCxn id="24" idx="2"/>
              <a:endCxn id="13" idx="0"/>
            </p:cNvCxnSpPr>
            <p:nvPr/>
          </p:nvCxnSpPr>
          <p:spPr>
            <a:xfrm rot="16200000" flipH="1">
              <a:off x="4400629" y="2830796"/>
              <a:ext cx="474409" cy="7217"/>
            </a:xfrm>
            <a:prstGeom prst="bentConnector3">
              <a:avLst>
                <a:gd name="adj1" fmla="val 50000"/>
              </a:avLst>
            </a:prstGeom>
            <a:ln w="3175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82"/>
            <p:cNvSpPr/>
            <p:nvPr/>
          </p:nvSpPr>
          <p:spPr bwMode="auto">
            <a:xfrm>
              <a:off x="3691891" y="3080335"/>
              <a:ext cx="609439" cy="28733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100000">
                  <a:srgbClr val="990000">
                    <a:lumMod val="65000"/>
                    <a:lumOff val="35000"/>
                  </a:srgbClr>
                </a:gs>
              </a:gsLst>
              <a:lin ang="54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HK" sz="900" b="1" noProof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PN:C</a:t>
              </a:r>
              <a:endParaRPr lang="en-US" altLang="zh-HK" sz="9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7" name="直接连接符 16"/>
            <p:cNvCxnSpPr>
              <a:stCxn id="21" idx="0"/>
            </p:cNvCxnSpPr>
            <p:nvPr/>
          </p:nvCxnSpPr>
          <p:spPr>
            <a:xfrm flipV="1">
              <a:off x="3861182" y="2068813"/>
              <a:ext cx="296" cy="241051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24" idx="0"/>
            </p:cNvCxnSpPr>
            <p:nvPr/>
          </p:nvCxnSpPr>
          <p:spPr>
            <a:xfrm flipH="1" flipV="1">
              <a:off x="4634225" y="2063044"/>
              <a:ext cx="3" cy="238095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22"/>
            <p:cNvSpPr/>
            <p:nvPr/>
          </p:nvSpPr>
          <p:spPr>
            <a:xfrm>
              <a:off x="3672012" y="949806"/>
              <a:ext cx="1181100" cy="287338"/>
            </a:xfrm>
            <a:prstGeom prst="round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外箱</a:t>
              </a:r>
              <a:r>
                <a:rPr lang="en-US" sz="900" b="1" noProof="1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SN:001</a:t>
              </a:r>
              <a:endParaRPr lang="en-US" sz="9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0" name="直接连接符 19"/>
            <p:cNvCxnSpPr>
              <a:stCxn id="5" idx="0"/>
              <a:endCxn id="19" idx="2"/>
            </p:cNvCxnSpPr>
            <p:nvPr/>
          </p:nvCxnSpPr>
          <p:spPr>
            <a:xfrm flipV="1">
              <a:off x="4262219" y="1237144"/>
              <a:ext cx="343" cy="30047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57777" y="1584449"/>
            <a:ext cx="2962910" cy="276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根据外箱条码，可以追溯到成品条码；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成品条码追溯到主板条码；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主板条码关联的物料及子板条码；</a:t>
            </a:r>
            <a:endParaRPr lang="en-US" altLang="zh-CN" sz="14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子板包含的物料信息等</a:t>
            </a:r>
            <a:r>
              <a:rPr lang="en-US" altLang="zh-CN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多层级</a:t>
            </a:r>
            <a:r>
              <a:rPr lang="en-US" altLang="zh-CN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追溯</a:t>
            </a:r>
            <a:r>
              <a:rPr lang="zh-CN" altLang="en-US" sz="14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通过系统管控，能有效预防多装、少装、混装成品等人为性错误的</a:t>
            </a:r>
            <a:r>
              <a:rPr lang="zh-CN" altLang="en-US" sz="14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避免</a:t>
            </a:r>
            <a:r>
              <a:rPr lang="en-US" altLang="zh-CN" sz="14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</p:txBody>
      </p:sp>
      <p:sp>
        <p:nvSpPr>
          <p:cNvPr id="26" name="流程图: 库存数据 25"/>
          <p:cNvSpPr/>
          <p:nvPr/>
        </p:nvSpPr>
        <p:spPr bwMode="auto">
          <a:xfrm flipH="1">
            <a:off x="524184" y="922750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6712" y="1714838"/>
            <a:ext cx="7332859" cy="44284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7565" y="2136868"/>
            <a:ext cx="7163398" cy="442912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/>
                <a:t>正反向追溯</a:t>
              </a:r>
              <a:endParaRPr lang="zh-CN" altLang="en-US" sz="2800" b="1" dirty="0"/>
            </a:p>
          </p:txBody>
        </p:sp>
        <p:sp>
          <p:nvSpPr>
            <p:cNvPr id="31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9746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14392" y="1621395"/>
            <a:ext cx="2668298" cy="46628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用户列表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角色列表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授权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记录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部门列表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全局参数配置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错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误日志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用户工序配置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动态信息显示配置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站位权限配置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模板列表</a:t>
            </a:r>
          </a:p>
          <a:p>
            <a:pPr marL="342900" indent="-342900" defTabSz="863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绑定逻辑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87589" y="1106169"/>
            <a:ext cx="8763000" cy="5048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2615" y="1537970"/>
            <a:ext cx="8669655" cy="5013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7451" y="1867146"/>
            <a:ext cx="8536594" cy="4914900"/>
          </a:xfrm>
          <a:prstGeom prst="rect">
            <a:avLst/>
          </a:prstGeom>
        </p:spPr>
      </p:pic>
      <p:sp>
        <p:nvSpPr>
          <p:cNvPr id="13" name="流程图: 库存数据 12"/>
          <p:cNvSpPr/>
          <p:nvPr/>
        </p:nvSpPr>
        <p:spPr bwMode="auto">
          <a:xfrm flipH="1">
            <a:off x="511326" y="1106169"/>
            <a:ext cx="1838521" cy="517337"/>
          </a:xfrm>
          <a:prstGeom prst="flowChartOnlineStorag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客户价值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/>
                <a:t>系统设置</a:t>
              </a:r>
              <a:endParaRPr lang="zh-CN" altLang="en-US" sz="2800" b="1" dirty="0"/>
            </a:p>
          </p:txBody>
        </p:sp>
        <p:sp>
          <p:nvSpPr>
            <p:cNvPr id="16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7525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8433" r="9527" b="8990"/>
          <a:stretch/>
        </p:blipFill>
        <p:spPr>
          <a:xfrm>
            <a:off x="704039" y="1066122"/>
            <a:ext cx="5100122" cy="5100198"/>
          </a:xfrm>
          <a:prstGeom prst="ellipse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5528356" y="4835168"/>
            <a:ext cx="5825807" cy="609861"/>
            <a:chOff x="5528356" y="4835168"/>
            <a:chExt cx="5825807" cy="609861"/>
          </a:xfrm>
        </p:grpSpPr>
        <p:sp>
          <p:nvSpPr>
            <p:cNvPr id="16" name="流程图: 可选过程 15"/>
            <p:cNvSpPr/>
            <p:nvPr/>
          </p:nvSpPr>
          <p:spPr>
            <a:xfrm>
              <a:off x="5791180" y="4835168"/>
              <a:ext cx="5562983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6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电子看板应用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9" name="组合 96"/>
            <p:cNvGrpSpPr>
              <a:grpSpLocks/>
            </p:cNvGrpSpPr>
            <p:nvPr/>
          </p:nvGrpSpPr>
          <p:grpSpPr bwMode="auto">
            <a:xfrm>
              <a:off x="5528356" y="4835168"/>
              <a:ext cx="628332" cy="609861"/>
              <a:chOff x="1986" y="4503"/>
              <a:chExt cx="936" cy="908"/>
            </a:xfrm>
          </p:grpSpPr>
          <p:sp>
            <p:nvSpPr>
              <p:cNvPr id="30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1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组合 6"/>
          <p:cNvGrpSpPr/>
          <p:nvPr/>
        </p:nvGrpSpPr>
        <p:grpSpPr>
          <a:xfrm>
            <a:off x="5031618" y="5579306"/>
            <a:ext cx="6322545" cy="613350"/>
            <a:chOff x="5031618" y="5579306"/>
            <a:chExt cx="6322545" cy="613350"/>
          </a:xfrm>
        </p:grpSpPr>
        <p:sp>
          <p:nvSpPr>
            <p:cNvPr id="15" name="流程图: 可选过程 14"/>
            <p:cNvSpPr/>
            <p:nvPr/>
          </p:nvSpPr>
          <p:spPr>
            <a:xfrm>
              <a:off x="5257743" y="5595899"/>
              <a:ext cx="6096420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7.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实施项目计划及软硬件投入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" name="组合 99"/>
            <p:cNvGrpSpPr>
              <a:grpSpLocks/>
            </p:cNvGrpSpPr>
            <p:nvPr/>
          </p:nvGrpSpPr>
          <p:grpSpPr bwMode="auto">
            <a:xfrm>
              <a:off x="5031618" y="5579306"/>
              <a:ext cx="628332" cy="611541"/>
              <a:chOff x="1986" y="4503"/>
              <a:chExt cx="936" cy="908"/>
            </a:xfrm>
          </p:grpSpPr>
          <p:sp>
            <p:nvSpPr>
              <p:cNvPr id="33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组合 1"/>
          <p:cNvGrpSpPr/>
          <p:nvPr/>
        </p:nvGrpSpPr>
        <p:grpSpPr>
          <a:xfrm>
            <a:off x="5016909" y="971707"/>
            <a:ext cx="6337253" cy="611541"/>
            <a:chOff x="5016909" y="971707"/>
            <a:chExt cx="6337253" cy="611541"/>
          </a:xfrm>
        </p:grpSpPr>
        <p:sp>
          <p:nvSpPr>
            <p:cNvPr id="10" name="流程图: 可选过程 9"/>
            <p:cNvSpPr/>
            <p:nvPr/>
          </p:nvSpPr>
          <p:spPr>
            <a:xfrm>
              <a:off x="5257743" y="987163"/>
              <a:ext cx="6096419" cy="596085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pPr algn="ctr"/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架构</a:t>
              </a:r>
            </a:p>
          </p:txBody>
        </p:sp>
        <p:grpSp>
          <p:nvGrpSpPr>
            <p:cNvPr id="48" name="组合 99"/>
            <p:cNvGrpSpPr>
              <a:grpSpLocks/>
            </p:cNvGrpSpPr>
            <p:nvPr/>
          </p:nvGrpSpPr>
          <p:grpSpPr bwMode="auto">
            <a:xfrm>
              <a:off x="5016909" y="971707"/>
              <a:ext cx="628332" cy="611541"/>
              <a:chOff x="1986" y="4503"/>
              <a:chExt cx="936" cy="908"/>
            </a:xfrm>
          </p:grpSpPr>
          <p:sp>
            <p:nvSpPr>
              <p:cNvPr id="4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0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6054910" y="4033108"/>
            <a:ext cx="5299253" cy="610534"/>
            <a:chOff x="6054910" y="4033108"/>
            <a:chExt cx="5299253" cy="610534"/>
          </a:xfrm>
        </p:grpSpPr>
        <p:sp>
          <p:nvSpPr>
            <p:cNvPr id="14" name="流程图: 可选过程 13"/>
            <p:cNvSpPr/>
            <p:nvPr/>
          </p:nvSpPr>
          <p:spPr>
            <a:xfrm>
              <a:off x="6357314" y="4046885"/>
              <a:ext cx="4996849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数据分析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强大的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BI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报表模块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7" name="Picture 3" descr="Glossy Button round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lum bright="1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910" y="4033108"/>
              <a:ext cx="630013" cy="61053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5553219" y="1729076"/>
            <a:ext cx="5800943" cy="611541"/>
            <a:chOff x="5553219" y="1729076"/>
            <a:chExt cx="5800943" cy="611541"/>
          </a:xfrm>
        </p:grpSpPr>
        <p:sp>
          <p:nvSpPr>
            <p:cNvPr id="11" name="流程图: 可选过程 10"/>
            <p:cNvSpPr/>
            <p:nvPr/>
          </p:nvSpPr>
          <p:spPr>
            <a:xfrm>
              <a:off x="5867385" y="1729076"/>
              <a:ext cx="5486777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系统业务场景         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8" name="组合 99"/>
            <p:cNvGrpSpPr>
              <a:grpSpLocks/>
            </p:cNvGrpSpPr>
            <p:nvPr/>
          </p:nvGrpSpPr>
          <p:grpSpPr bwMode="auto">
            <a:xfrm>
              <a:off x="5553219" y="1729076"/>
              <a:ext cx="628332" cy="611541"/>
              <a:chOff x="1986" y="4503"/>
              <a:chExt cx="936" cy="908"/>
            </a:xfrm>
          </p:grpSpPr>
          <p:sp>
            <p:nvSpPr>
              <p:cNvPr id="3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4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36112" y="255997"/>
            <a:ext cx="12192000" cy="584775"/>
            <a:chOff x="338138" y="5494785"/>
            <a:chExt cx="12192000" cy="584775"/>
          </a:xfrm>
        </p:grpSpPr>
        <p:sp>
          <p:nvSpPr>
            <p:cNvPr id="40" name="文本框 8"/>
            <p:cNvSpPr txBox="1"/>
            <p:nvPr/>
          </p:nvSpPr>
          <p:spPr>
            <a:xfrm>
              <a:off x="3757523" y="5494785"/>
              <a:ext cx="5081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深科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</a:t>
              </a:r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LEAN</a:t>
              </a:r>
              <a:r>
                <a:rPr lang="en-US" altLang="zh-CN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MES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5" name="直接连接符 44"/>
            <p:cNvCxnSpPr>
              <a:endCxn id="40" idx="1"/>
            </p:cNvCxnSpPr>
            <p:nvPr/>
          </p:nvCxnSpPr>
          <p:spPr>
            <a:xfrm flipV="1">
              <a:off x="338138" y="5787173"/>
              <a:ext cx="3419385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0" idx="3"/>
            </p:cNvCxnSpPr>
            <p:nvPr/>
          </p:nvCxnSpPr>
          <p:spPr>
            <a:xfrm>
              <a:off x="8838786" y="5787173"/>
              <a:ext cx="3691352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6054910" y="2474351"/>
            <a:ext cx="5299253" cy="611541"/>
            <a:chOff x="6054910" y="2474351"/>
            <a:chExt cx="5299253" cy="611541"/>
          </a:xfrm>
        </p:grpSpPr>
        <p:sp>
          <p:nvSpPr>
            <p:cNvPr id="12" name="流程图: 可选过程 11"/>
            <p:cNvSpPr/>
            <p:nvPr/>
          </p:nvSpPr>
          <p:spPr>
            <a:xfrm>
              <a:off x="6357313" y="2489134"/>
              <a:ext cx="4996850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业务解决方案</a:t>
              </a:r>
            </a:p>
          </p:txBody>
        </p:sp>
        <p:grpSp>
          <p:nvGrpSpPr>
            <p:cNvPr id="47" name="组合 99"/>
            <p:cNvGrpSpPr>
              <a:grpSpLocks/>
            </p:cNvGrpSpPr>
            <p:nvPr/>
          </p:nvGrpSpPr>
          <p:grpSpPr bwMode="auto">
            <a:xfrm>
              <a:off x="6054910" y="2474351"/>
              <a:ext cx="628332" cy="611541"/>
              <a:chOff x="1986" y="4503"/>
              <a:chExt cx="936" cy="908"/>
            </a:xfrm>
          </p:grpSpPr>
          <p:sp>
            <p:nvSpPr>
              <p:cNvPr id="5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2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6315710" y="3243818"/>
            <a:ext cx="5038453" cy="611541"/>
            <a:chOff x="6315710" y="3243818"/>
            <a:chExt cx="5038453" cy="611541"/>
          </a:xfrm>
        </p:grpSpPr>
        <p:sp>
          <p:nvSpPr>
            <p:cNvPr id="13" name="流程图: 可选过程 12"/>
            <p:cNvSpPr/>
            <p:nvPr/>
          </p:nvSpPr>
          <p:spPr>
            <a:xfrm>
              <a:off x="6644932" y="3258601"/>
              <a:ext cx="4709231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4.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综合部分</a:t>
              </a:r>
            </a:p>
          </p:txBody>
        </p:sp>
        <p:grpSp>
          <p:nvGrpSpPr>
            <p:cNvPr id="35" name="组合 99"/>
            <p:cNvGrpSpPr>
              <a:grpSpLocks/>
            </p:cNvGrpSpPr>
            <p:nvPr/>
          </p:nvGrpSpPr>
          <p:grpSpPr bwMode="auto">
            <a:xfrm>
              <a:off x="6315710" y="3243818"/>
              <a:ext cx="628332" cy="611541"/>
              <a:chOff x="1986" y="4503"/>
              <a:chExt cx="936" cy="908"/>
            </a:xfrm>
          </p:grpSpPr>
          <p:sp>
            <p:nvSpPr>
              <p:cNvPr id="4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3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719716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3550" y="971965"/>
            <a:ext cx="8933180" cy="49625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86627" y="934280"/>
            <a:ext cx="2661229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合格率报表</a:t>
            </a: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生产效率</a:t>
            </a: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报表</a:t>
            </a:r>
            <a:endParaRPr lang="zh-CN" altLang="en-US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WIP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过站信息采集</a:t>
            </a: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返修、</a:t>
            </a: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报废报表</a:t>
            </a:r>
            <a:endParaRPr lang="en-US" altLang="zh-CN" sz="1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料明细表；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组装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明细报表；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直通率报表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(FPY)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修明细报表</a:t>
            </a: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大不良报表；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8636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包装明细报表</a:t>
            </a:r>
            <a:r>
              <a:rPr lang="zh-CN" altLang="en-US" sz="1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3550" y="1095790"/>
            <a:ext cx="8936355" cy="47567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1010" y="1313595"/>
            <a:ext cx="8936355" cy="47510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01010" y="1513620"/>
            <a:ext cx="8943340" cy="49911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1010" y="1695865"/>
            <a:ext cx="8942070" cy="499046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253797"/>
            <a:ext cx="5933513" cy="523220"/>
            <a:chOff x="0" y="374820"/>
            <a:chExt cx="5933513" cy="523220"/>
          </a:xfrm>
        </p:grpSpPr>
        <p:sp>
          <p:nvSpPr>
            <p:cNvPr id="25" name="TextBox 24"/>
            <p:cNvSpPr txBox="1"/>
            <p:nvPr/>
          </p:nvSpPr>
          <p:spPr>
            <a:xfrm>
              <a:off x="273600" y="374820"/>
              <a:ext cx="565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/>
                <a:t>强大的</a:t>
              </a:r>
              <a:r>
                <a:rPr lang="en-US" altLang="zh-CN" sz="2800" b="1" dirty="0" smtClean="0"/>
                <a:t>BI</a:t>
              </a:r>
              <a:r>
                <a:rPr lang="zh-CN" altLang="en-US" sz="2800" b="1" dirty="0" smtClean="0"/>
                <a:t>报表模块</a:t>
              </a:r>
              <a:endParaRPr lang="zh-CN" altLang="en-US" sz="2800" b="1" dirty="0"/>
            </a:p>
          </p:txBody>
        </p:sp>
        <p:sp>
          <p:nvSpPr>
            <p:cNvPr id="26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8051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8433" r="9527" b="8990"/>
          <a:stretch/>
        </p:blipFill>
        <p:spPr>
          <a:xfrm>
            <a:off x="704039" y="1066122"/>
            <a:ext cx="5100122" cy="5100198"/>
          </a:xfrm>
          <a:prstGeom prst="ellipse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6112" y="255997"/>
            <a:ext cx="12192000" cy="584775"/>
            <a:chOff x="338138" y="5494785"/>
            <a:chExt cx="12192000" cy="584775"/>
          </a:xfrm>
        </p:grpSpPr>
        <p:sp>
          <p:nvSpPr>
            <p:cNvPr id="40" name="文本框 8"/>
            <p:cNvSpPr txBox="1"/>
            <p:nvPr/>
          </p:nvSpPr>
          <p:spPr>
            <a:xfrm>
              <a:off x="3757523" y="5494785"/>
              <a:ext cx="5081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深科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</a:t>
              </a:r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LEAN</a:t>
              </a:r>
              <a:r>
                <a:rPr lang="en-US" altLang="zh-CN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MES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5" name="直接连接符 44"/>
            <p:cNvCxnSpPr>
              <a:endCxn id="40" idx="1"/>
            </p:cNvCxnSpPr>
            <p:nvPr/>
          </p:nvCxnSpPr>
          <p:spPr>
            <a:xfrm flipV="1">
              <a:off x="338138" y="5787173"/>
              <a:ext cx="3419385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0" idx="3"/>
            </p:cNvCxnSpPr>
            <p:nvPr/>
          </p:nvCxnSpPr>
          <p:spPr>
            <a:xfrm>
              <a:off x="8838786" y="5787173"/>
              <a:ext cx="3691352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16909" y="971707"/>
            <a:ext cx="6337254" cy="5220949"/>
            <a:chOff x="5016909" y="971707"/>
            <a:chExt cx="6337254" cy="5220949"/>
          </a:xfrm>
        </p:grpSpPr>
        <p:sp>
          <p:nvSpPr>
            <p:cNvPr id="10" name="流程图: 可选过程 9"/>
            <p:cNvSpPr/>
            <p:nvPr/>
          </p:nvSpPr>
          <p:spPr>
            <a:xfrm>
              <a:off x="5257743" y="987163"/>
              <a:ext cx="6096419" cy="596085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pPr algn="ctr"/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架构</a:t>
              </a:r>
            </a:p>
          </p:txBody>
        </p:sp>
        <p:sp>
          <p:nvSpPr>
            <p:cNvPr id="12" name="流程图: 可选过程 11"/>
            <p:cNvSpPr/>
            <p:nvPr/>
          </p:nvSpPr>
          <p:spPr>
            <a:xfrm>
              <a:off x="6357313" y="2489134"/>
              <a:ext cx="4996850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业务解决方案</a:t>
              </a:r>
            </a:p>
          </p:txBody>
        </p:sp>
        <p:sp>
          <p:nvSpPr>
            <p:cNvPr id="13" name="流程图: 可选过程 12"/>
            <p:cNvSpPr/>
            <p:nvPr/>
          </p:nvSpPr>
          <p:spPr>
            <a:xfrm>
              <a:off x="6644932" y="3258601"/>
              <a:ext cx="4709231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4.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综合部分</a:t>
              </a:r>
            </a:p>
          </p:txBody>
        </p:sp>
        <p:sp>
          <p:nvSpPr>
            <p:cNvPr id="14" name="流程图: 可选过程 13"/>
            <p:cNvSpPr/>
            <p:nvPr/>
          </p:nvSpPr>
          <p:spPr>
            <a:xfrm>
              <a:off x="6357314" y="4046885"/>
              <a:ext cx="4996849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数据分析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强大的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BI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报表模块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流程图: 可选过程 15"/>
            <p:cNvSpPr/>
            <p:nvPr/>
          </p:nvSpPr>
          <p:spPr>
            <a:xfrm>
              <a:off x="5791180" y="4835168"/>
              <a:ext cx="5562983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6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电子看板应用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流程图: 可选过程 14"/>
            <p:cNvSpPr/>
            <p:nvPr/>
          </p:nvSpPr>
          <p:spPr>
            <a:xfrm>
              <a:off x="5257743" y="5595899"/>
              <a:ext cx="6096420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7.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实施项目计划及软硬件投入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" name="组合 99"/>
            <p:cNvGrpSpPr>
              <a:grpSpLocks/>
            </p:cNvGrpSpPr>
            <p:nvPr/>
          </p:nvGrpSpPr>
          <p:grpSpPr bwMode="auto">
            <a:xfrm>
              <a:off x="5031618" y="5579306"/>
              <a:ext cx="628332" cy="611541"/>
              <a:chOff x="1986" y="4503"/>
              <a:chExt cx="936" cy="908"/>
            </a:xfrm>
          </p:grpSpPr>
          <p:sp>
            <p:nvSpPr>
              <p:cNvPr id="33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流程图: 可选过程 10"/>
            <p:cNvSpPr/>
            <p:nvPr/>
          </p:nvSpPr>
          <p:spPr>
            <a:xfrm>
              <a:off x="5867385" y="1729076"/>
              <a:ext cx="5486777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系统业务场景         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8" name="组合 99"/>
            <p:cNvGrpSpPr>
              <a:grpSpLocks/>
            </p:cNvGrpSpPr>
            <p:nvPr/>
          </p:nvGrpSpPr>
          <p:grpSpPr bwMode="auto">
            <a:xfrm>
              <a:off x="5016909" y="971707"/>
              <a:ext cx="628332" cy="611541"/>
              <a:chOff x="1986" y="4503"/>
              <a:chExt cx="936" cy="908"/>
            </a:xfrm>
          </p:grpSpPr>
          <p:sp>
            <p:nvSpPr>
              <p:cNvPr id="4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0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" name="Picture 3" descr="Glossy Button round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lum bright="1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219" y="4821391"/>
              <a:ext cx="630013" cy="61053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组合 99"/>
            <p:cNvGrpSpPr>
              <a:grpSpLocks/>
            </p:cNvGrpSpPr>
            <p:nvPr/>
          </p:nvGrpSpPr>
          <p:grpSpPr bwMode="auto">
            <a:xfrm>
              <a:off x="5553219" y="1729076"/>
              <a:ext cx="628332" cy="611541"/>
              <a:chOff x="1986" y="4503"/>
              <a:chExt cx="936" cy="908"/>
            </a:xfrm>
          </p:grpSpPr>
          <p:sp>
            <p:nvSpPr>
              <p:cNvPr id="3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4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组合 99"/>
            <p:cNvGrpSpPr>
              <a:grpSpLocks/>
            </p:cNvGrpSpPr>
            <p:nvPr/>
          </p:nvGrpSpPr>
          <p:grpSpPr bwMode="auto">
            <a:xfrm>
              <a:off x="6054910" y="2474351"/>
              <a:ext cx="628332" cy="611541"/>
              <a:chOff x="1986" y="4503"/>
              <a:chExt cx="936" cy="908"/>
            </a:xfrm>
          </p:grpSpPr>
          <p:sp>
            <p:nvSpPr>
              <p:cNvPr id="5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2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组合 99"/>
            <p:cNvGrpSpPr>
              <a:grpSpLocks/>
            </p:cNvGrpSpPr>
            <p:nvPr/>
          </p:nvGrpSpPr>
          <p:grpSpPr bwMode="auto">
            <a:xfrm>
              <a:off x="6315710" y="3243818"/>
              <a:ext cx="628332" cy="611541"/>
              <a:chOff x="1986" y="4503"/>
              <a:chExt cx="936" cy="908"/>
            </a:xfrm>
          </p:grpSpPr>
          <p:sp>
            <p:nvSpPr>
              <p:cNvPr id="4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3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4" name="组合 99"/>
            <p:cNvGrpSpPr>
              <a:grpSpLocks/>
            </p:cNvGrpSpPr>
            <p:nvPr/>
          </p:nvGrpSpPr>
          <p:grpSpPr bwMode="auto">
            <a:xfrm>
              <a:off x="6054910" y="4046885"/>
              <a:ext cx="628332" cy="611541"/>
              <a:chOff x="1986" y="4503"/>
              <a:chExt cx="936" cy="908"/>
            </a:xfrm>
          </p:grpSpPr>
          <p:sp>
            <p:nvSpPr>
              <p:cNvPr id="55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6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68822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137231" y="1101495"/>
            <a:ext cx="8470050" cy="47522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62160" y="1649169"/>
            <a:ext cx="8459950" cy="463690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1364" y="1059610"/>
            <a:ext cx="2879725" cy="56032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设置相关看板类型；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设计看板模板，排版；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看板开发平台灵活；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电子看板用户自定义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排版个性化设计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看板配置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线头看板；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车间看板；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管理综合看板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实时显示计划数；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实际产出数；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计划达成率；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UPH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计算；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品质直通率看板；</a:t>
            </a:r>
            <a:endParaRPr lang="en-US" altLang="zh-CN" sz="16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57" y="2040232"/>
            <a:ext cx="8358164" cy="45338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1" y="2153628"/>
            <a:ext cx="8058830" cy="460483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253797"/>
            <a:ext cx="8807824" cy="523220"/>
            <a:chOff x="0" y="374820"/>
            <a:chExt cx="8807824" cy="523220"/>
          </a:xfrm>
        </p:grpSpPr>
        <p:sp>
          <p:nvSpPr>
            <p:cNvPr id="8" name="TextBox 7"/>
            <p:cNvSpPr txBox="1"/>
            <p:nvPr/>
          </p:nvSpPr>
          <p:spPr>
            <a:xfrm>
              <a:off x="273600" y="374820"/>
              <a:ext cx="8534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实时监控各工厂、车间、线别生产情况</a:t>
              </a:r>
            </a:p>
          </p:txBody>
        </p:sp>
        <p:sp>
          <p:nvSpPr>
            <p:cNvPr id="9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7224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8433" r="9527" b="8990"/>
          <a:stretch/>
        </p:blipFill>
        <p:spPr>
          <a:xfrm>
            <a:off x="704039" y="1066122"/>
            <a:ext cx="5100122" cy="5100198"/>
          </a:xfrm>
          <a:prstGeom prst="ellipse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6112" y="255997"/>
            <a:ext cx="12192000" cy="584775"/>
            <a:chOff x="338138" y="5494785"/>
            <a:chExt cx="12192000" cy="584775"/>
          </a:xfrm>
        </p:grpSpPr>
        <p:sp>
          <p:nvSpPr>
            <p:cNvPr id="40" name="文本框 8"/>
            <p:cNvSpPr txBox="1"/>
            <p:nvPr/>
          </p:nvSpPr>
          <p:spPr>
            <a:xfrm>
              <a:off x="3757523" y="5494785"/>
              <a:ext cx="5081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深科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</a:t>
              </a:r>
              <a:r>
                <a:rPr lang="en-US" altLang="zh-CN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LEAN</a:t>
              </a:r>
              <a:r>
                <a:rPr lang="en-US" altLang="zh-CN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MES</a:t>
              </a:r>
              <a:r>
                <a:rPr lang="zh-CN" altLang="en-US" sz="32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5" name="直接连接符 44"/>
            <p:cNvCxnSpPr>
              <a:endCxn id="40" idx="1"/>
            </p:cNvCxnSpPr>
            <p:nvPr/>
          </p:nvCxnSpPr>
          <p:spPr>
            <a:xfrm flipV="1">
              <a:off x="338138" y="5787173"/>
              <a:ext cx="3419385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0" idx="3"/>
            </p:cNvCxnSpPr>
            <p:nvPr/>
          </p:nvCxnSpPr>
          <p:spPr>
            <a:xfrm>
              <a:off x="8838786" y="5787173"/>
              <a:ext cx="3691352" cy="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15228" y="971707"/>
            <a:ext cx="6338935" cy="5227837"/>
            <a:chOff x="5015228" y="971707"/>
            <a:chExt cx="6338935" cy="5227837"/>
          </a:xfrm>
        </p:grpSpPr>
        <p:sp>
          <p:nvSpPr>
            <p:cNvPr id="10" name="流程图: 可选过程 9"/>
            <p:cNvSpPr/>
            <p:nvPr/>
          </p:nvSpPr>
          <p:spPr>
            <a:xfrm>
              <a:off x="5257743" y="987163"/>
              <a:ext cx="6096419" cy="596085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pPr algn="ctr"/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1.LEANMES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架构</a:t>
              </a:r>
            </a:p>
          </p:txBody>
        </p:sp>
        <p:sp>
          <p:nvSpPr>
            <p:cNvPr id="12" name="流程图: 可选过程 11"/>
            <p:cNvSpPr/>
            <p:nvPr/>
          </p:nvSpPr>
          <p:spPr>
            <a:xfrm>
              <a:off x="6357313" y="2489134"/>
              <a:ext cx="4996850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业务解决方案</a:t>
              </a:r>
            </a:p>
          </p:txBody>
        </p:sp>
        <p:sp>
          <p:nvSpPr>
            <p:cNvPr id="13" name="流程图: 可选过程 12"/>
            <p:cNvSpPr/>
            <p:nvPr/>
          </p:nvSpPr>
          <p:spPr>
            <a:xfrm>
              <a:off x="6644932" y="3258601"/>
              <a:ext cx="4709231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4.</a:t>
              </a:r>
              <a:r>
                <a:rPr lang="zh-CN" altLang="en-US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综合部分</a:t>
              </a:r>
            </a:p>
          </p:txBody>
        </p:sp>
        <p:sp>
          <p:nvSpPr>
            <p:cNvPr id="14" name="流程图: 可选过程 13"/>
            <p:cNvSpPr/>
            <p:nvPr/>
          </p:nvSpPr>
          <p:spPr>
            <a:xfrm>
              <a:off x="6357314" y="4046885"/>
              <a:ext cx="4996849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数据分析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强大的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BI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报表模块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流程图: 可选过程 15"/>
            <p:cNvSpPr/>
            <p:nvPr/>
          </p:nvSpPr>
          <p:spPr>
            <a:xfrm>
              <a:off x="5791180" y="4835168"/>
              <a:ext cx="5562983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  6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电子看板应用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流程图: 可选过程 14"/>
            <p:cNvSpPr/>
            <p:nvPr/>
          </p:nvSpPr>
          <p:spPr>
            <a:xfrm>
              <a:off x="5257743" y="5595899"/>
              <a:ext cx="6096420" cy="596757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7.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软硬件投入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" name="组合 99"/>
            <p:cNvGrpSpPr>
              <a:grpSpLocks/>
            </p:cNvGrpSpPr>
            <p:nvPr/>
          </p:nvGrpSpPr>
          <p:grpSpPr bwMode="auto">
            <a:xfrm>
              <a:off x="5489995" y="4835841"/>
              <a:ext cx="628332" cy="611541"/>
              <a:chOff x="1986" y="4503"/>
              <a:chExt cx="936" cy="908"/>
            </a:xfrm>
          </p:grpSpPr>
          <p:sp>
            <p:nvSpPr>
              <p:cNvPr id="33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3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流程图: 可选过程 10"/>
            <p:cNvSpPr/>
            <p:nvPr/>
          </p:nvSpPr>
          <p:spPr>
            <a:xfrm>
              <a:off x="5867385" y="1729076"/>
              <a:ext cx="5486777" cy="596758"/>
            </a:xfrm>
            <a:prstGeom prst="flowChartAlternateProcess">
              <a:avLst/>
            </a:prstGeom>
            <a:solidFill>
              <a:srgbClr val="105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62" tIns="48381" rIns="96762" bIns="48381" anchor="ctr"/>
            <a:lstStyle/>
            <a:p>
              <a:r>
                <a:rPr lang="en-US" altLang="zh-CN" sz="2500" noProof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         </a:t>
              </a:r>
              <a:r>
                <a:rPr lang="en-US" altLang="zh-CN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2.LEANMES</a:t>
              </a:r>
              <a:r>
                <a:rPr lang="zh-CN" altLang="en-US" sz="2500" noProof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系统业务场景         </a:t>
              </a:r>
              <a:endParaRPr lang="zh-CN" altLang="en-US" sz="25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8" name="组合 99"/>
            <p:cNvGrpSpPr>
              <a:grpSpLocks/>
            </p:cNvGrpSpPr>
            <p:nvPr/>
          </p:nvGrpSpPr>
          <p:grpSpPr bwMode="auto">
            <a:xfrm>
              <a:off x="5016909" y="971707"/>
              <a:ext cx="628332" cy="611541"/>
              <a:chOff x="1986" y="4503"/>
              <a:chExt cx="936" cy="908"/>
            </a:xfrm>
          </p:grpSpPr>
          <p:sp>
            <p:nvSpPr>
              <p:cNvPr id="4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0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" name="Picture 3" descr="Glossy Button round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lum bright="1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228" y="5589010"/>
              <a:ext cx="630013" cy="610534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组合 99"/>
            <p:cNvGrpSpPr>
              <a:grpSpLocks/>
            </p:cNvGrpSpPr>
            <p:nvPr/>
          </p:nvGrpSpPr>
          <p:grpSpPr bwMode="auto">
            <a:xfrm>
              <a:off x="5553219" y="1729076"/>
              <a:ext cx="628332" cy="611541"/>
              <a:chOff x="1986" y="4503"/>
              <a:chExt cx="936" cy="908"/>
            </a:xfrm>
          </p:grpSpPr>
          <p:sp>
            <p:nvSpPr>
              <p:cNvPr id="39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44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组合 99"/>
            <p:cNvGrpSpPr>
              <a:grpSpLocks/>
            </p:cNvGrpSpPr>
            <p:nvPr/>
          </p:nvGrpSpPr>
          <p:grpSpPr bwMode="auto">
            <a:xfrm>
              <a:off x="6054910" y="2474351"/>
              <a:ext cx="628332" cy="611541"/>
              <a:chOff x="1986" y="4503"/>
              <a:chExt cx="936" cy="908"/>
            </a:xfrm>
          </p:grpSpPr>
          <p:sp>
            <p:nvSpPr>
              <p:cNvPr id="5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2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组合 99"/>
            <p:cNvGrpSpPr>
              <a:grpSpLocks/>
            </p:cNvGrpSpPr>
            <p:nvPr/>
          </p:nvGrpSpPr>
          <p:grpSpPr bwMode="auto">
            <a:xfrm>
              <a:off x="6315710" y="3243818"/>
              <a:ext cx="628332" cy="611541"/>
              <a:chOff x="1986" y="4503"/>
              <a:chExt cx="936" cy="908"/>
            </a:xfrm>
          </p:grpSpPr>
          <p:sp>
            <p:nvSpPr>
              <p:cNvPr id="41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3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4" name="组合 99"/>
            <p:cNvGrpSpPr>
              <a:grpSpLocks/>
            </p:cNvGrpSpPr>
            <p:nvPr/>
          </p:nvGrpSpPr>
          <p:grpSpPr bwMode="auto">
            <a:xfrm>
              <a:off x="6054910" y="4046885"/>
              <a:ext cx="628332" cy="611541"/>
              <a:chOff x="1986" y="4503"/>
              <a:chExt cx="936" cy="908"/>
            </a:xfrm>
          </p:grpSpPr>
          <p:sp>
            <p:nvSpPr>
              <p:cNvPr id="55" name="Oval 2"/>
              <p:cNvSpPr>
                <a:spLocks noChangeAspect="1" noChangeArrowheads="1"/>
              </p:cNvSpPr>
              <p:nvPr/>
            </p:nvSpPr>
            <p:spPr bwMode="auto">
              <a:xfrm>
                <a:off x="1986" y="4503"/>
                <a:ext cx="936" cy="909"/>
              </a:xfrm>
              <a:prstGeom prst="ellipse">
                <a:avLst/>
              </a:prstGeom>
              <a:gradFill rotWithShape="1">
                <a:gsLst>
                  <a:gs pos="0">
                    <a:srgbClr val="E30000"/>
                  </a:gs>
                  <a:gs pos="100000">
                    <a:srgbClr val="C90F29"/>
                  </a:gs>
                </a:gsLst>
                <a:lin ang="162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altLang="en-US" sz="1300" b="1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pic>
            <p:nvPicPr>
              <p:cNvPr id="56" name="Picture 3" descr="Glossy Button round"/>
              <p:cNvPicPr preferRelativeResize="0">
                <a:picLocks noChangeAspect="1" noChangeArrowheads="1"/>
              </p:cNvPicPr>
              <p:nvPr/>
            </p:nvPicPr>
            <p:blipFill>
              <a:blip r:embed="rId3" cstate="email">
                <a:lum bright="12000"/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6" y="4503"/>
                <a:ext cx="936" cy="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971924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15585"/>
            <a:ext cx="5386165" cy="662554"/>
            <a:chOff x="0" y="236608"/>
            <a:chExt cx="5386165" cy="662554"/>
          </a:xfrm>
        </p:grpSpPr>
        <p:sp>
          <p:nvSpPr>
            <p:cNvPr id="28" name="TextBox 27"/>
            <p:cNvSpPr txBox="1"/>
            <p:nvPr/>
          </p:nvSpPr>
          <p:spPr>
            <a:xfrm>
              <a:off x="278279" y="236608"/>
              <a:ext cx="5107886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</a:rPr>
                <a:t>LEANMES</a:t>
              </a:r>
              <a:r>
                <a:rPr lang="zh-CN" alt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</a:rPr>
                <a:t>系统架构</a:t>
              </a:r>
              <a:endParaRPr lang="zh-CN" altLang="en-US" sz="2800" b="1" dirty="0">
                <a:solidFill>
                  <a:schemeClr val="tx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9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모서리가 둥근 직사각형 131"/>
          <p:cNvSpPr/>
          <p:nvPr/>
        </p:nvSpPr>
        <p:spPr bwMode="auto">
          <a:xfrm>
            <a:off x="322728" y="2580628"/>
            <a:ext cx="11520488" cy="562878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B8B8">
                  <a:shade val="30000"/>
                  <a:satMod val="115000"/>
                </a:srgbClr>
              </a:gs>
              <a:gs pos="50000">
                <a:srgbClr val="B8B8B8">
                  <a:shade val="67500"/>
                  <a:satMod val="115000"/>
                </a:srgbClr>
              </a:gs>
              <a:gs pos="100000">
                <a:srgbClr val="B8B8B8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triangl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72000" rIns="0" bIns="0" anchorCtr="1"/>
          <a:lstStyle/>
          <a:p>
            <a:pPr marL="88900" indent="-88900" eaLnBrk="0" hangingPunct="0"/>
            <a:endParaRPr lang="ko-KR" altLang="en-US" sz="1100" kern="0" noProof="1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3" name="八边形 62"/>
          <p:cNvSpPr/>
          <p:nvPr/>
        </p:nvSpPr>
        <p:spPr>
          <a:xfrm>
            <a:off x="9755379" y="1781707"/>
            <a:ext cx="2003787" cy="761872"/>
          </a:xfrm>
          <a:prstGeom prst="octagon">
            <a:avLst/>
          </a:prstGeom>
          <a:solidFill>
            <a:srgbClr val="91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64" name="모서리가 둥근 직사각형 423"/>
          <p:cNvSpPr/>
          <p:nvPr/>
        </p:nvSpPr>
        <p:spPr bwMode="auto">
          <a:xfrm>
            <a:off x="322728" y="5503582"/>
            <a:ext cx="11520488" cy="1057275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75000">
                <a:srgbClr val="00B050"/>
              </a:gs>
            </a:gsLst>
            <a:lin ang="16200000" scaled="0"/>
          </a:gra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triangl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72000" rIns="0" bIns="0" anchorCtr="1"/>
          <a:lstStyle/>
          <a:p>
            <a:pPr marL="88900" indent="-88900" eaLnBrk="0" hangingPunct="0">
              <a:defRPr/>
            </a:pPr>
            <a:endParaRPr lang="ko-KR" altLang="en-US" sz="1100" kern="0" noProof="1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5" name="직사각형 424"/>
          <p:cNvSpPr/>
          <p:nvPr/>
        </p:nvSpPr>
        <p:spPr bwMode="auto">
          <a:xfrm>
            <a:off x="3030623" y="5590755"/>
            <a:ext cx="4833723" cy="32230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  <a:round/>
            <a:headEnd type="triangle" w="sm" len="sm"/>
            <a:tailEnd type="none" w="sm" len="sm"/>
          </a:ln>
          <a:effectLst>
            <a:glow rad="101600">
              <a:sysClr val="window" lastClr="FFFFFF">
                <a:lumMod val="85000"/>
                <a:alpha val="60000"/>
              </a:sysClr>
            </a:glow>
          </a:effectLst>
        </p:spPr>
        <p:txBody>
          <a:bodyPr lIns="0" tIns="0" rIns="0" bIns="0" anchor="ctr" anchorCtr="1"/>
          <a:lstStyle/>
          <a:p>
            <a:pPr marL="88900" indent="-88900">
              <a:defRPr/>
            </a:pP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原材料切割</a:t>
            </a:r>
            <a:r>
              <a:rPr lang="en-US" altLang="zh-CN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,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上料绑定</a:t>
            </a:r>
            <a:r>
              <a:rPr lang="en-US" altLang="zh-CN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,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偏前</a:t>
            </a:r>
            <a:r>
              <a:rPr lang="en-US" altLang="zh-CN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/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后检查</a:t>
            </a:r>
            <a:r>
              <a:rPr lang="en-US" altLang="zh-CN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,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点屏测试</a:t>
            </a:r>
            <a:r>
              <a:rPr lang="en-US" altLang="zh-CN" sz="1200" kern="0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,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包装</a:t>
            </a:r>
            <a:r>
              <a:rPr lang="en-US" altLang="zh-CN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,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设备</a:t>
            </a:r>
            <a:r>
              <a:rPr lang="zh-CN" altLang="en-US" sz="1200" kern="0" noProof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工具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管理</a:t>
            </a:r>
            <a:endParaRPr lang="ko-KR" altLang="en-US" sz="1200" kern="0" noProof="1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6" name="직사각형 426"/>
          <p:cNvSpPr/>
          <p:nvPr/>
        </p:nvSpPr>
        <p:spPr bwMode="auto">
          <a:xfrm>
            <a:off x="8334140" y="5589578"/>
            <a:ext cx="3425026" cy="323479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  <a:round/>
            <a:headEnd type="triangle" w="sm" len="sm"/>
            <a:tailEnd type="none" w="sm" len="sm"/>
          </a:ln>
          <a:effectLst>
            <a:glow rad="101600">
              <a:sysClr val="window" lastClr="FFFFFF">
                <a:lumMod val="85000"/>
                <a:alpha val="60000"/>
              </a:sysClr>
            </a:glow>
          </a:effectLst>
        </p:spPr>
        <p:txBody>
          <a:bodyPr lIns="0" tIns="0" rIns="0" bIns="0" anchor="ctr" anchorCtr="1"/>
          <a:lstStyle/>
          <a:p>
            <a:pPr marL="88900" indent="-88900">
              <a:defRPr/>
            </a:pPr>
            <a:r>
              <a:rPr lang="en-US" altLang="zh-CN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IT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管理员，品质改善小组，决策层</a:t>
            </a:r>
            <a:endParaRPr lang="zh-CN" altLang="ko-KR" sz="1200" kern="0" noProof="1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67" name="모서리가 둥근 직사각형 131"/>
          <p:cNvSpPr/>
          <p:nvPr/>
        </p:nvSpPr>
        <p:spPr bwMode="auto">
          <a:xfrm>
            <a:off x="322728" y="4860645"/>
            <a:ext cx="11520488" cy="641883"/>
          </a:xfrm>
          <a:prstGeom prst="roundRect">
            <a:avLst>
              <a:gd name="adj" fmla="val 5473"/>
            </a:avLst>
          </a:prstGeom>
          <a:solidFill>
            <a:srgbClr val="910D0D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triangl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72000" rIns="0" bIns="0" anchorCtr="1"/>
          <a:lstStyle/>
          <a:p>
            <a:pPr marL="88900" indent="-88900" eaLnBrk="0" hangingPunct="0"/>
            <a:endParaRPr lang="ko-KR" altLang="en-US" sz="1100" kern="0" noProof="1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8" name="모서리가 둥근 직사각형 460"/>
          <p:cNvSpPr/>
          <p:nvPr/>
        </p:nvSpPr>
        <p:spPr bwMode="auto">
          <a:xfrm>
            <a:off x="8334140" y="3204882"/>
            <a:ext cx="3425027" cy="1578164"/>
          </a:xfrm>
          <a:prstGeom prst="roundRect">
            <a:avLst>
              <a:gd name="adj" fmla="val 5473"/>
            </a:avLst>
          </a:prstGeom>
          <a:gradFill rotWithShape="1">
            <a:gsLst>
              <a:gs pos="0">
                <a:srgbClr val="386FB1">
                  <a:tint val="50000"/>
                  <a:satMod val="300000"/>
                </a:srgbClr>
              </a:gs>
              <a:gs pos="35000">
                <a:srgbClr val="386FB1">
                  <a:tint val="37000"/>
                  <a:satMod val="300000"/>
                </a:srgbClr>
              </a:gs>
              <a:gs pos="100000">
                <a:srgbClr val="386FB1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386FB1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009CE1">
                <a:lumMod val="50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0" tIns="0" rIns="0" bIns="0"/>
          <a:lstStyle/>
          <a:p>
            <a:pPr indent="-88900" algn="ctr" defTabSz="956945">
              <a:lnSpc>
                <a:spcPct val="130000"/>
              </a:lnSpc>
              <a:defRPr/>
            </a:pPr>
            <a:endParaRPr kumimoji="1" lang="ko-KR" altLang="en-US" sz="1200" b="1" kern="0" noProof="1">
              <a:solidFill>
                <a:srgbClr val="009CE1">
                  <a:lumMod val="50000"/>
                </a:srgbClr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9" name="Rectangle 999"/>
          <p:cNvSpPr>
            <a:spLocks noChangeArrowheads="1"/>
          </p:cNvSpPr>
          <p:nvPr/>
        </p:nvSpPr>
        <p:spPr bwMode="auto">
          <a:xfrm>
            <a:off x="10674236" y="3870302"/>
            <a:ext cx="936625" cy="250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设备监控</a:t>
            </a:r>
          </a:p>
        </p:txBody>
      </p:sp>
      <p:sp>
        <p:nvSpPr>
          <p:cNvPr id="73" name="Rectangle 999"/>
          <p:cNvSpPr>
            <a:spLocks noChangeArrowheads="1"/>
          </p:cNvSpPr>
          <p:nvPr/>
        </p:nvSpPr>
        <p:spPr bwMode="auto">
          <a:xfrm>
            <a:off x="10674236" y="4163989"/>
            <a:ext cx="936625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可自定义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74" name="Rectangle 999"/>
          <p:cNvSpPr>
            <a:spLocks noChangeArrowheads="1"/>
          </p:cNvSpPr>
          <p:nvPr/>
        </p:nvSpPr>
        <p:spPr bwMode="auto">
          <a:xfrm>
            <a:off x="10674236" y="4459264"/>
            <a:ext cx="936625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报表模板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75" name="Text Box 23"/>
          <p:cNvSpPr txBox="1">
            <a:spLocks noChangeArrowheads="1"/>
          </p:cNvSpPr>
          <p:nvPr/>
        </p:nvSpPr>
        <p:spPr bwMode="auto">
          <a:xfrm>
            <a:off x="10666831" y="3270227"/>
            <a:ext cx="922863" cy="2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 dirty="0" smtClean="0">
                <a:ea typeface="微软雅黑" panose="020B0503020204020204" pitchFamily="34" charset="-122"/>
              </a:rPr>
              <a:t>报表</a:t>
            </a:r>
            <a:r>
              <a:rPr lang="en-US" altLang="zh-CN" sz="1200" b="1" dirty="0" smtClean="0">
                <a:ea typeface="微软雅黑" panose="020B0503020204020204" pitchFamily="34" charset="-122"/>
              </a:rPr>
              <a:t>&amp;</a:t>
            </a:r>
            <a:r>
              <a:rPr lang="zh-CN" altLang="en-US" sz="1200" b="1" dirty="0" smtClean="0">
                <a:ea typeface="微软雅黑" panose="020B0503020204020204" pitchFamily="34" charset="-122"/>
              </a:rPr>
              <a:t>看板</a:t>
            </a:r>
            <a:r>
              <a:rPr lang="en-US" altLang="zh-CN" sz="1200" b="1" dirty="0" smtClean="0">
                <a:ea typeface="微软雅黑" panose="020B0503020204020204" pitchFamily="34" charset="-122"/>
              </a:rPr>
              <a:t>)</a:t>
            </a:r>
            <a:endParaRPr lang="en-US" altLang="ko-KR" sz="1200" b="1" dirty="0">
              <a:ea typeface="微软雅黑" panose="020B0503020204020204" pitchFamily="34" charset="-122"/>
            </a:endParaRPr>
          </a:p>
        </p:txBody>
      </p:sp>
      <p:sp>
        <p:nvSpPr>
          <p:cNvPr id="76" name="Rectangle 999"/>
          <p:cNvSpPr>
            <a:spLocks noChangeArrowheads="1"/>
          </p:cNvSpPr>
          <p:nvPr/>
        </p:nvSpPr>
        <p:spPr bwMode="auto">
          <a:xfrm>
            <a:off x="10674236" y="3575027"/>
            <a:ext cx="936625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工厂监控</a:t>
            </a:r>
          </a:p>
        </p:txBody>
      </p:sp>
      <p:sp>
        <p:nvSpPr>
          <p:cNvPr id="77" name="모서리가 둥근 직사각형 460"/>
          <p:cNvSpPr/>
          <p:nvPr/>
        </p:nvSpPr>
        <p:spPr bwMode="auto">
          <a:xfrm>
            <a:off x="5592162" y="3218619"/>
            <a:ext cx="2272184" cy="1578164"/>
          </a:xfrm>
          <a:prstGeom prst="roundRect">
            <a:avLst>
              <a:gd name="adj" fmla="val 5473"/>
            </a:avLst>
          </a:prstGeom>
          <a:gradFill rotWithShape="1">
            <a:gsLst>
              <a:gs pos="0">
                <a:srgbClr val="386FB1">
                  <a:tint val="50000"/>
                  <a:satMod val="300000"/>
                </a:srgbClr>
              </a:gs>
              <a:gs pos="35000">
                <a:srgbClr val="386FB1">
                  <a:tint val="37000"/>
                  <a:satMod val="300000"/>
                </a:srgbClr>
              </a:gs>
              <a:gs pos="100000">
                <a:srgbClr val="386FB1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386FB1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009CE1">
                <a:lumMod val="50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0" tIns="0" rIns="0" bIns="0"/>
          <a:lstStyle/>
          <a:p>
            <a:pPr indent="-88900" algn="ctr" defTabSz="956945">
              <a:lnSpc>
                <a:spcPct val="130000"/>
              </a:lnSpc>
              <a:defRPr/>
            </a:pPr>
            <a:endParaRPr kumimoji="1" lang="ko-KR" altLang="en-US" sz="1200" b="1" kern="0" noProof="1">
              <a:solidFill>
                <a:srgbClr val="009CE1">
                  <a:lumMod val="50000"/>
                </a:srgbClr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78" name="Rectangle 999"/>
          <p:cNvSpPr>
            <a:spLocks noChangeArrowheads="1"/>
          </p:cNvSpPr>
          <p:nvPr/>
        </p:nvSpPr>
        <p:spPr bwMode="auto">
          <a:xfrm>
            <a:off x="5762476" y="3884086"/>
            <a:ext cx="935037" cy="250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en-US" altLang="zh-CN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AQL</a:t>
            </a:r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抽样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79" name="Rectangle 999"/>
          <p:cNvSpPr>
            <a:spLocks noChangeArrowheads="1"/>
          </p:cNvSpPr>
          <p:nvPr/>
        </p:nvSpPr>
        <p:spPr bwMode="auto">
          <a:xfrm>
            <a:off x="5762476" y="4177773"/>
            <a:ext cx="935037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检验定义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0" name="Rectangle 999"/>
          <p:cNvSpPr>
            <a:spLocks noChangeArrowheads="1"/>
          </p:cNvSpPr>
          <p:nvPr/>
        </p:nvSpPr>
        <p:spPr bwMode="auto">
          <a:xfrm>
            <a:off x="5762476" y="4473048"/>
            <a:ext cx="935037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en-US" altLang="zh-CN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SPC</a:t>
            </a:r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分析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1" name="Text Box 23"/>
          <p:cNvSpPr txBox="1">
            <a:spLocks noChangeArrowheads="1"/>
          </p:cNvSpPr>
          <p:nvPr/>
        </p:nvSpPr>
        <p:spPr bwMode="auto">
          <a:xfrm>
            <a:off x="5665638" y="3284011"/>
            <a:ext cx="110013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 b="1">
                <a:ea typeface="微软雅黑" panose="020B0503020204020204" pitchFamily="34" charset="-122"/>
              </a:rPr>
              <a:t>QM(</a:t>
            </a:r>
            <a:r>
              <a:rPr lang="zh-CN" altLang="en-US" sz="1200" b="1">
                <a:ea typeface="微软雅黑" panose="020B0503020204020204" pitchFamily="34" charset="-122"/>
              </a:rPr>
              <a:t>品质管理</a:t>
            </a:r>
            <a:r>
              <a:rPr lang="en-US" altLang="zh-CN" sz="1200" b="1">
                <a:ea typeface="微软雅黑" panose="020B0503020204020204" pitchFamily="34" charset="-122"/>
              </a:rPr>
              <a:t>)</a:t>
            </a:r>
            <a:endParaRPr lang="en-US" altLang="ko-KR" sz="1200" b="1">
              <a:ea typeface="微软雅黑" panose="020B0503020204020204" pitchFamily="34" charset="-122"/>
            </a:endParaRPr>
          </a:p>
        </p:txBody>
      </p:sp>
      <p:sp>
        <p:nvSpPr>
          <p:cNvPr id="82" name="Rectangle 999"/>
          <p:cNvSpPr>
            <a:spLocks noChangeArrowheads="1"/>
          </p:cNvSpPr>
          <p:nvPr/>
        </p:nvSpPr>
        <p:spPr bwMode="auto">
          <a:xfrm>
            <a:off x="5762476" y="3588811"/>
            <a:ext cx="935037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预警配置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3" name="Rectangle 28"/>
          <p:cNvSpPr>
            <a:spLocks noChangeArrowheads="1"/>
          </p:cNvSpPr>
          <p:nvPr/>
        </p:nvSpPr>
        <p:spPr bwMode="auto">
          <a:xfrm>
            <a:off x="1895148" y="2801657"/>
            <a:ext cx="8154988" cy="304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57600" rIns="54000" bIns="18000" anchor="ctr"/>
          <a:lstStyle>
            <a:lvl1pPr marL="92075" indent="-92075"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ko-KR" altLang="ko-KR">
              <a:ea typeface="微软雅黑" panose="020B0503020204020204" pitchFamily="34" charset="-122"/>
            </a:endParaRPr>
          </a:p>
        </p:txBody>
      </p:sp>
      <p:pic>
        <p:nvPicPr>
          <p:cNvPr id="84" name="Picture 104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23" y="1257648"/>
            <a:ext cx="11665295" cy="5679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9000000"/>
            </a:lightRig>
          </a:scene3d>
          <a:sp3d/>
        </p:spPr>
      </p:pic>
      <p:sp>
        <p:nvSpPr>
          <p:cNvPr id="85" name="Text Box 29"/>
          <p:cNvSpPr txBox="1">
            <a:spLocks noChangeArrowheads="1"/>
          </p:cNvSpPr>
          <p:nvPr/>
        </p:nvSpPr>
        <p:spPr bwMode="auto">
          <a:xfrm>
            <a:off x="1524826" y="1332127"/>
            <a:ext cx="9010004" cy="322560"/>
          </a:xfrm>
          <a:prstGeom prst="rect">
            <a:avLst/>
          </a:prstGeom>
          <a:noFill/>
          <a:ln w="12700" algn="ctr">
            <a:noFill/>
            <a:miter lim="800000"/>
          </a:ln>
          <a:effectLst/>
        </p:spPr>
        <p:txBody>
          <a:bodyPr wrap="square" lIns="90000" tIns="57600" rIns="54000" bIns="1800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FontTx/>
              <a:buNone/>
            </a:pPr>
            <a:r>
              <a:rPr lang="zh-CN" altLang="en-US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深科特</a:t>
            </a:r>
            <a:r>
              <a:rPr lang="en-US" altLang="zh-CN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LEAN MES </a:t>
            </a:r>
            <a:r>
              <a:rPr lang="zh-CN" altLang="en-US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掌握生产核心数据</a:t>
            </a:r>
            <a:r>
              <a:rPr lang="en-US" altLang="zh-CN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为企业高层决策提供准确的数据分析</a:t>
            </a:r>
            <a:r>
              <a:rPr lang="en-US" altLang="zh-CN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持续改善</a:t>
            </a:r>
            <a:r>
              <a:rPr lang="en-US" altLang="zh-CN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创新共赢</a:t>
            </a:r>
            <a:endParaRPr lang="zh-CN" altLang="en-US" sz="1600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86" name="모서리가 둥근 직사각형 460"/>
          <p:cNvSpPr/>
          <p:nvPr/>
        </p:nvSpPr>
        <p:spPr bwMode="auto">
          <a:xfrm>
            <a:off x="394340" y="3219673"/>
            <a:ext cx="2203761" cy="1578164"/>
          </a:xfrm>
          <a:prstGeom prst="roundRect">
            <a:avLst>
              <a:gd name="adj" fmla="val 5473"/>
            </a:avLst>
          </a:prstGeom>
          <a:gradFill rotWithShape="1">
            <a:gsLst>
              <a:gs pos="0">
                <a:srgbClr val="386FB1">
                  <a:tint val="50000"/>
                  <a:satMod val="300000"/>
                </a:srgbClr>
              </a:gs>
              <a:gs pos="35000">
                <a:srgbClr val="386FB1">
                  <a:tint val="37000"/>
                  <a:satMod val="300000"/>
                </a:srgbClr>
              </a:gs>
              <a:gs pos="100000">
                <a:srgbClr val="386FB1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386FB1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009CE1">
                <a:lumMod val="50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0" tIns="0" rIns="0" bIns="0"/>
          <a:lstStyle/>
          <a:p>
            <a:pPr indent="-88900" defTabSz="956945">
              <a:lnSpc>
                <a:spcPct val="130000"/>
              </a:lnSpc>
              <a:defRPr/>
            </a:pPr>
            <a:endParaRPr kumimoji="1" lang="ko-KR" altLang="en-US" sz="1200" kern="0" noProof="1">
              <a:solidFill>
                <a:srgbClr val="009CE1">
                  <a:lumMod val="50000"/>
                </a:srgbClr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87" name="Rectangle 999"/>
          <p:cNvSpPr>
            <a:spLocks noChangeArrowheads="1"/>
          </p:cNvSpPr>
          <p:nvPr/>
        </p:nvSpPr>
        <p:spPr bwMode="auto">
          <a:xfrm>
            <a:off x="504178" y="3885048"/>
            <a:ext cx="935037" cy="250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物料</a:t>
            </a:r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管理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8" name="Rectangle 999"/>
          <p:cNvSpPr>
            <a:spLocks noChangeArrowheads="1"/>
          </p:cNvSpPr>
          <p:nvPr/>
        </p:nvSpPr>
        <p:spPr bwMode="auto">
          <a:xfrm>
            <a:off x="504178" y="4178736"/>
            <a:ext cx="935037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发</a:t>
            </a:r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料管理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9" name="Rectangle 999"/>
          <p:cNvSpPr>
            <a:spLocks noChangeArrowheads="1"/>
          </p:cNvSpPr>
          <p:nvPr/>
        </p:nvSpPr>
        <p:spPr bwMode="auto">
          <a:xfrm>
            <a:off x="504178" y="4474011"/>
            <a:ext cx="935037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收</a:t>
            </a:r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料</a:t>
            </a:r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管理</a:t>
            </a:r>
          </a:p>
        </p:txBody>
      </p:sp>
      <p:sp>
        <p:nvSpPr>
          <p:cNvPr id="90" name="Text Box 23"/>
          <p:cNvSpPr txBox="1">
            <a:spLocks noChangeArrowheads="1"/>
          </p:cNvSpPr>
          <p:nvPr/>
        </p:nvSpPr>
        <p:spPr bwMode="auto">
          <a:xfrm>
            <a:off x="504179" y="3286561"/>
            <a:ext cx="1951490" cy="26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 b="1" dirty="0">
                <a:ea typeface="微软雅黑" panose="020B0503020204020204" pitchFamily="34" charset="-122"/>
              </a:rPr>
              <a:t>WH(</a:t>
            </a:r>
            <a:r>
              <a:rPr lang="zh-CN" altLang="en-US" sz="1200" b="1" dirty="0" smtClean="0">
                <a:ea typeface="微软雅黑" panose="020B0503020204020204" pitchFamily="34" charset="-122"/>
              </a:rPr>
              <a:t>仓库</a:t>
            </a:r>
            <a:r>
              <a:rPr lang="en-US" altLang="zh-CN" sz="1200" b="1" dirty="0" smtClean="0">
                <a:ea typeface="微软雅黑" panose="020B0503020204020204" pitchFamily="34" charset="-122"/>
              </a:rPr>
              <a:t>&amp;</a:t>
            </a:r>
            <a:r>
              <a:rPr lang="zh-CN" altLang="en-US" sz="1200" b="1" dirty="0" smtClean="0">
                <a:ea typeface="微软雅黑" panose="020B0503020204020204" pitchFamily="34" charset="-122"/>
              </a:rPr>
              <a:t>线边仓</a:t>
            </a:r>
            <a:r>
              <a:rPr lang="en-US" altLang="zh-CN" sz="1200" b="1" dirty="0" smtClean="0">
                <a:ea typeface="微软雅黑" panose="020B0503020204020204" pitchFamily="34" charset="-122"/>
              </a:rPr>
              <a:t>)</a:t>
            </a:r>
            <a:endParaRPr lang="en-US" altLang="ko-KR" sz="1200" b="1" dirty="0">
              <a:ea typeface="微软雅黑" panose="020B0503020204020204" pitchFamily="34" charset="-122"/>
            </a:endParaRPr>
          </a:p>
        </p:txBody>
      </p:sp>
      <p:sp>
        <p:nvSpPr>
          <p:cNvPr id="91" name="Rectangle 999"/>
          <p:cNvSpPr>
            <a:spLocks noChangeArrowheads="1"/>
          </p:cNvSpPr>
          <p:nvPr/>
        </p:nvSpPr>
        <p:spPr bwMode="auto">
          <a:xfrm>
            <a:off x="504178" y="3589773"/>
            <a:ext cx="935037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供应商</a:t>
            </a:r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管理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2" name="流程图: 摘录 91"/>
          <p:cNvSpPr/>
          <p:nvPr/>
        </p:nvSpPr>
        <p:spPr>
          <a:xfrm>
            <a:off x="250323" y="596089"/>
            <a:ext cx="11592893" cy="673298"/>
          </a:xfrm>
          <a:prstGeom prst="flowChartExtract">
            <a:avLst/>
          </a:prstGeom>
          <a:solidFill>
            <a:srgbClr val="91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3" name="모서리가 둥근 직사각형 460"/>
          <p:cNvSpPr/>
          <p:nvPr/>
        </p:nvSpPr>
        <p:spPr bwMode="auto">
          <a:xfrm>
            <a:off x="3030621" y="3215559"/>
            <a:ext cx="2091747" cy="1577975"/>
          </a:xfrm>
          <a:prstGeom prst="roundRect">
            <a:avLst>
              <a:gd name="adj" fmla="val 5473"/>
            </a:avLst>
          </a:prstGeom>
          <a:gradFill rotWithShape="1">
            <a:gsLst>
              <a:gs pos="0">
                <a:srgbClr val="386FB1">
                  <a:tint val="50000"/>
                  <a:satMod val="300000"/>
                </a:srgbClr>
              </a:gs>
              <a:gs pos="35000">
                <a:srgbClr val="386FB1">
                  <a:tint val="37000"/>
                  <a:satMod val="300000"/>
                </a:srgbClr>
              </a:gs>
              <a:gs pos="100000">
                <a:srgbClr val="386FB1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386FB1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009CE1">
                <a:lumMod val="50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lIns="0" tIns="0" rIns="0" bIns="0"/>
          <a:lstStyle/>
          <a:p>
            <a:pPr indent="-88900" defTabSz="956945">
              <a:lnSpc>
                <a:spcPct val="130000"/>
              </a:lnSpc>
              <a:defRPr/>
            </a:pPr>
            <a:endParaRPr kumimoji="1" lang="ko-KR" altLang="en-US" sz="1200" kern="0" noProof="1">
              <a:solidFill>
                <a:srgbClr val="009CE1">
                  <a:lumMod val="50000"/>
                </a:srgbClr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94" name="Rectangle 999"/>
          <p:cNvSpPr>
            <a:spLocks noChangeArrowheads="1"/>
          </p:cNvSpPr>
          <p:nvPr/>
        </p:nvSpPr>
        <p:spPr bwMode="auto">
          <a:xfrm>
            <a:off x="3173926" y="3877210"/>
            <a:ext cx="862013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en-US" altLang="zh-CN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ESOP</a:t>
            </a:r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管理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5" name="Rectangle 999"/>
          <p:cNvSpPr>
            <a:spLocks noChangeArrowheads="1"/>
          </p:cNvSpPr>
          <p:nvPr/>
        </p:nvSpPr>
        <p:spPr bwMode="auto">
          <a:xfrm>
            <a:off x="3173926" y="4183598"/>
            <a:ext cx="862013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上料管理</a:t>
            </a:r>
          </a:p>
        </p:txBody>
      </p:sp>
      <p:sp>
        <p:nvSpPr>
          <p:cNvPr id="96" name="Rectangle 999"/>
          <p:cNvSpPr>
            <a:spLocks noChangeArrowheads="1"/>
          </p:cNvSpPr>
          <p:nvPr/>
        </p:nvSpPr>
        <p:spPr bwMode="auto">
          <a:xfrm>
            <a:off x="3173926" y="4488398"/>
            <a:ext cx="862013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产品追溯</a:t>
            </a:r>
          </a:p>
        </p:txBody>
      </p:sp>
      <p:sp>
        <p:nvSpPr>
          <p:cNvPr id="97" name="Rectangle 999"/>
          <p:cNvSpPr>
            <a:spLocks noChangeArrowheads="1"/>
          </p:cNvSpPr>
          <p:nvPr/>
        </p:nvSpPr>
        <p:spPr bwMode="auto">
          <a:xfrm>
            <a:off x="4102614" y="3877210"/>
            <a:ext cx="862012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叫料管理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8" name="Rectangle 999"/>
          <p:cNvSpPr>
            <a:spLocks noChangeArrowheads="1"/>
          </p:cNvSpPr>
          <p:nvPr/>
        </p:nvSpPr>
        <p:spPr bwMode="auto">
          <a:xfrm>
            <a:off x="4102614" y="4183598"/>
            <a:ext cx="862012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工单维护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9" name="Rectangle 999"/>
          <p:cNvSpPr>
            <a:spLocks noChangeArrowheads="1"/>
          </p:cNvSpPr>
          <p:nvPr/>
        </p:nvSpPr>
        <p:spPr bwMode="auto">
          <a:xfrm>
            <a:off x="4102614" y="4488398"/>
            <a:ext cx="862012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生产排产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0" name="Rectangle 999"/>
          <p:cNvSpPr>
            <a:spLocks noChangeArrowheads="1"/>
          </p:cNvSpPr>
          <p:nvPr/>
        </p:nvSpPr>
        <p:spPr bwMode="auto">
          <a:xfrm>
            <a:off x="4098600" y="3572775"/>
            <a:ext cx="862013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生产返工</a:t>
            </a:r>
          </a:p>
        </p:txBody>
      </p:sp>
      <p:sp>
        <p:nvSpPr>
          <p:cNvPr id="101" name="Rectangle 999"/>
          <p:cNvSpPr>
            <a:spLocks noChangeArrowheads="1"/>
          </p:cNvSpPr>
          <p:nvPr/>
        </p:nvSpPr>
        <p:spPr bwMode="auto">
          <a:xfrm>
            <a:off x="3173132" y="3578086"/>
            <a:ext cx="862013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产品变更</a:t>
            </a:r>
          </a:p>
        </p:txBody>
      </p:sp>
      <p:sp>
        <p:nvSpPr>
          <p:cNvPr id="102" name="Text Box 23"/>
          <p:cNvSpPr txBox="1">
            <a:spLocks noChangeArrowheads="1"/>
          </p:cNvSpPr>
          <p:nvPr/>
        </p:nvSpPr>
        <p:spPr bwMode="auto">
          <a:xfrm>
            <a:off x="3263184" y="3254651"/>
            <a:ext cx="1646581" cy="2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 b="1" dirty="0" smtClean="0">
                <a:ea typeface="微软雅黑" panose="020B0503020204020204" pitchFamily="34" charset="-122"/>
              </a:rPr>
              <a:t>PM(</a:t>
            </a:r>
            <a:r>
              <a:rPr lang="zh-CN" altLang="en-US" sz="1200" b="1" dirty="0">
                <a:ea typeface="微软雅黑" panose="020B0503020204020204" pitchFamily="34" charset="-122"/>
              </a:rPr>
              <a:t>生产管理</a:t>
            </a:r>
            <a:r>
              <a:rPr lang="en-US" altLang="zh-CN" sz="1200" b="1" dirty="0">
                <a:ea typeface="微软雅黑" panose="020B0503020204020204" pitchFamily="34" charset="-122"/>
              </a:rPr>
              <a:t>)</a:t>
            </a:r>
            <a:endParaRPr lang="en-US" altLang="ko-KR" sz="1200" b="1" dirty="0">
              <a:ea typeface="微软雅黑" panose="020B0503020204020204" pitchFamily="34" charset="-122"/>
            </a:endParaRPr>
          </a:p>
        </p:txBody>
      </p:sp>
      <p:pic>
        <p:nvPicPr>
          <p:cNvPr id="103" name="Picture 1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4737" y="5980909"/>
            <a:ext cx="1700083" cy="41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8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377" y="6132218"/>
            <a:ext cx="585788" cy="26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29"/>
          <p:cNvSpPr txBox="1">
            <a:spLocks noChangeArrowheads="1"/>
          </p:cNvSpPr>
          <p:nvPr/>
        </p:nvSpPr>
        <p:spPr bwMode="auto">
          <a:xfrm>
            <a:off x="4035145" y="2729715"/>
            <a:ext cx="3947990" cy="260985"/>
          </a:xfrm>
          <a:prstGeom prst="rect">
            <a:avLst/>
          </a:prstGeom>
          <a:noFill/>
          <a:ln w="12700" algn="ctr">
            <a:noFill/>
            <a:miter lim="800000"/>
          </a:ln>
          <a:effectLst/>
        </p:spPr>
        <p:txBody>
          <a:bodyPr wrap="square" lIns="90000" tIns="57600" rIns="54000" bIns="1800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FontTx/>
              <a:buNone/>
            </a:pPr>
            <a:r>
              <a:rPr lang="zh-CN" altLang="en-US" sz="12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深科特</a:t>
            </a:r>
            <a:r>
              <a:rPr lang="en-US" altLang="zh-CN" sz="12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LEAN MES</a:t>
            </a:r>
            <a:r>
              <a:rPr lang="zh-CN" altLang="en-US" sz="12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整体解决方案</a:t>
            </a:r>
            <a:endParaRPr lang="zh-CN" altLang="en-US" sz="12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106" name="组合 95"/>
          <p:cNvGrpSpPr>
            <a:grpSpLocks/>
          </p:cNvGrpSpPr>
          <p:nvPr/>
        </p:nvGrpSpPr>
        <p:grpSpPr bwMode="auto">
          <a:xfrm>
            <a:off x="3804818" y="1781707"/>
            <a:ext cx="4600898" cy="784658"/>
            <a:chOff x="4104" y="3132"/>
            <a:chExt cx="6591" cy="907"/>
          </a:xfrm>
        </p:grpSpPr>
        <p:sp>
          <p:nvSpPr>
            <p:cNvPr id="107" name="流程图: 库存数据 106"/>
            <p:cNvSpPr/>
            <p:nvPr/>
          </p:nvSpPr>
          <p:spPr>
            <a:xfrm>
              <a:off x="4132" y="3132"/>
              <a:ext cx="3062" cy="907"/>
            </a:xfrm>
            <a:prstGeom prst="flowChartOnlineStorag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9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08" name="Text Box 23"/>
            <p:cNvSpPr txBox="1">
              <a:spLocks noChangeArrowheads="1"/>
            </p:cNvSpPr>
            <p:nvPr/>
          </p:nvSpPr>
          <p:spPr bwMode="auto">
            <a:xfrm>
              <a:off x="4104" y="3403"/>
              <a:ext cx="251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57600" rIns="54000" bIns="1800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ko-KR" sz="1400" b="1" dirty="0" smtClean="0">
                  <a:ea typeface="微软雅黑" panose="020B0503020204020204" pitchFamily="34" charset="-122"/>
                </a:rPr>
                <a:t>SKT LEAN MES</a:t>
              </a:r>
              <a:endParaRPr lang="en-US" altLang="ko-KR" sz="1400" b="1" dirty="0">
                <a:ea typeface="微软雅黑" panose="020B0503020204020204" pitchFamily="34" charset="-122"/>
              </a:endParaRPr>
            </a:p>
          </p:txBody>
        </p:sp>
        <p:sp>
          <p:nvSpPr>
            <p:cNvPr id="109" name="流程图: 库存数据 108"/>
            <p:cNvSpPr/>
            <p:nvPr/>
          </p:nvSpPr>
          <p:spPr>
            <a:xfrm rot="10800000">
              <a:off x="7332" y="3132"/>
              <a:ext cx="3363" cy="907"/>
            </a:xfrm>
            <a:prstGeom prst="flowChartOnlineStorag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10" name="Text Box 23"/>
            <p:cNvSpPr txBox="1">
              <a:spLocks noChangeArrowheads="1"/>
            </p:cNvSpPr>
            <p:nvPr/>
          </p:nvSpPr>
          <p:spPr bwMode="auto">
            <a:xfrm>
              <a:off x="7992" y="3401"/>
              <a:ext cx="236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57600" rIns="54000" bIns="1800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ko-KR" sz="1400" b="1" dirty="0" smtClean="0">
                  <a:ea typeface="微软雅黑" panose="020B0503020204020204" pitchFamily="34" charset="-122"/>
                </a:rPr>
                <a:t>ERP system</a:t>
              </a:r>
              <a:endParaRPr lang="en-US" altLang="ko-KR" sz="1400" b="1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11" name="八边形 110"/>
          <p:cNvSpPr/>
          <p:nvPr/>
        </p:nvSpPr>
        <p:spPr>
          <a:xfrm>
            <a:off x="394342" y="1811869"/>
            <a:ext cx="1856512" cy="731710"/>
          </a:xfrm>
          <a:prstGeom prst="octagon">
            <a:avLst/>
          </a:prstGeom>
          <a:solidFill>
            <a:srgbClr val="91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12" name="Text Box 23"/>
          <p:cNvSpPr txBox="1">
            <a:spLocks noChangeArrowheads="1"/>
          </p:cNvSpPr>
          <p:nvPr/>
        </p:nvSpPr>
        <p:spPr bwMode="auto">
          <a:xfrm>
            <a:off x="394340" y="2010616"/>
            <a:ext cx="1856513" cy="35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b="1" dirty="0">
                <a:solidFill>
                  <a:srgbClr val="FFFF00"/>
                </a:solidFill>
                <a:ea typeface="微软雅黑" panose="020B0503020204020204" pitchFamily="34" charset="-122"/>
              </a:rPr>
              <a:t>提高质量和效率</a:t>
            </a:r>
          </a:p>
        </p:txBody>
      </p:sp>
      <p:sp>
        <p:nvSpPr>
          <p:cNvPr id="113" name="Text Box 23"/>
          <p:cNvSpPr txBox="1">
            <a:spLocks noChangeArrowheads="1"/>
          </p:cNvSpPr>
          <p:nvPr/>
        </p:nvSpPr>
        <p:spPr bwMode="auto">
          <a:xfrm>
            <a:off x="9755379" y="2001744"/>
            <a:ext cx="2003787" cy="35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b="1" dirty="0">
                <a:solidFill>
                  <a:srgbClr val="FFFF00"/>
                </a:solidFill>
                <a:ea typeface="微软雅黑" panose="020B0503020204020204" pitchFamily="34" charset="-122"/>
              </a:rPr>
              <a:t>提高企业竞争力</a:t>
            </a:r>
          </a:p>
        </p:txBody>
      </p:sp>
      <p:sp>
        <p:nvSpPr>
          <p:cNvPr id="114" name="직사각형 424"/>
          <p:cNvSpPr/>
          <p:nvPr/>
        </p:nvSpPr>
        <p:spPr bwMode="auto">
          <a:xfrm>
            <a:off x="394340" y="5594016"/>
            <a:ext cx="2203761" cy="319041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  <a:round/>
            <a:headEnd type="triangle" w="sm" len="sm"/>
            <a:tailEnd type="none" w="sm" len="sm"/>
          </a:ln>
          <a:effectLst>
            <a:glow rad="101600">
              <a:sysClr val="window" lastClr="FFFFFF">
                <a:lumMod val="85000"/>
                <a:alpha val="60000"/>
              </a:sysClr>
            </a:glow>
          </a:effectLst>
        </p:spPr>
        <p:txBody>
          <a:bodyPr lIns="0" tIns="0" rIns="0" bIns="0" anchor="ctr" anchorCtr="1"/>
          <a:lstStyle/>
          <a:p>
            <a:pPr marL="88900" indent="-88900">
              <a:defRPr/>
            </a:pPr>
            <a:r>
              <a:rPr lang="en-US" altLang="ko-KR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WH-</a:t>
            </a:r>
            <a:r>
              <a:rPr lang="zh-CN" altLang="en-US" sz="1200" kern="0" noProof="1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仓库管理</a:t>
            </a:r>
            <a:endParaRPr lang="ko-KR" altLang="en-US" sz="1200" kern="0" noProof="1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15" name="Picture 25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178" y="5983012"/>
            <a:ext cx="597191" cy="48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7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816" y="6082369"/>
            <a:ext cx="365866" cy="3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7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148" y="6068714"/>
            <a:ext cx="542257" cy="3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Rectangle 999"/>
          <p:cNvSpPr>
            <a:spLocks noChangeArrowheads="1"/>
          </p:cNvSpPr>
          <p:nvPr/>
        </p:nvSpPr>
        <p:spPr bwMode="auto">
          <a:xfrm>
            <a:off x="1520631" y="3885048"/>
            <a:ext cx="935037" cy="250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成品出货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9" name="Rectangle 999"/>
          <p:cNvSpPr>
            <a:spLocks noChangeArrowheads="1"/>
          </p:cNvSpPr>
          <p:nvPr/>
        </p:nvSpPr>
        <p:spPr bwMode="auto">
          <a:xfrm>
            <a:off x="1520631" y="4178736"/>
            <a:ext cx="935037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仓库盘点</a:t>
            </a:r>
          </a:p>
        </p:txBody>
      </p:sp>
      <p:sp>
        <p:nvSpPr>
          <p:cNvPr id="120" name="Rectangle 999"/>
          <p:cNvSpPr>
            <a:spLocks noChangeArrowheads="1"/>
          </p:cNvSpPr>
          <p:nvPr/>
        </p:nvSpPr>
        <p:spPr bwMode="auto">
          <a:xfrm>
            <a:off x="1520631" y="4474011"/>
            <a:ext cx="935037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退料管理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21" name="Rectangle 999"/>
          <p:cNvSpPr>
            <a:spLocks noChangeArrowheads="1"/>
          </p:cNvSpPr>
          <p:nvPr/>
        </p:nvSpPr>
        <p:spPr bwMode="auto">
          <a:xfrm>
            <a:off x="1520631" y="3589773"/>
            <a:ext cx="935037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物料标签</a:t>
            </a:r>
          </a:p>
        </p:txBody>
      </p:sp>
      <p:sp>
        <p:nvSpPr>
          <p:cNvPr id="122" name="Rectangle 999"/>
          <p:cNvSpPr>
            <a:spLocks noChangeArrowheads="1"/>
          </p:cNvSpPr>
          <p:nvPr/>
        </p:nvSpPr>
        <p:spPr bwMode="auto">
          <a:xfrm>
            <a:off x="6753031" y="3884086"/>
            <a:ext cx="936625" cy="250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设备</a:t>
            </a:r>
            <a:r>
              <a:rPr lang="zh-CN" altLang="en-US" sz="900" b="1" dirty="0">
                <a:solidFill>
                  <a:srgbClr val="000000"/>
                </a:solidFill>
                <a:ea typeface="微软雅黑" panose="020B0503020204020204" pitchFamily="34" charset="-122"/>
              </a:rPr>
              <a:t>管理</a:t>
            </a:r>
          </a:p>
        </p:txBody>
      </p:sp>
      <p:sp>
        <p:nvSpPr>
          <p:cNvPr id="123" name="Rectangle 999"/>
          <p:cNvSpPr>
            <a:spLocks noChangeArrowheads="1"/>
          </p:cNvSpPr>
          <p:nvPr/>
        </p:nvSpPr>
        <p:spPr bwMode="auto">
          <a:xfrm>
            <a:off x="6753031" y="4177773"/>
            <a:ext cx="936625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备件管理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24" name="Rectangle 999"/>
          <p:cNvSpPr>
            <a:spLocks noChangeArrowheads="1"/>
          </p:cNvSpPr>
          <p:nvPr/>
        </p:nvSpPr>
        <p:spPr bwMode="auto">
          <a:xfrm>
            <a:off x="6753031" y="4473048"/>
            <a:ext cx="936625" cy="252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设备保养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25" name="Text Box 23"/>
          <p:cNvSpPr txBox="1">
            <a:spLocks noChangeArrowheads="1"/>
          </p:cNvSpPr>
          <p:nvPr/>
        </p:nvSpPr>
        <p:spPr bwMode="auto">
          <a:xfrm>
            <a:off x="6659864" y="3284011"/>
            <a:ext cx="1094385" cy="2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 b="1" dirty="0" smtClean="0">
                <a:ea typeface="微软雅黑" panose="020B0503020204020204" pitchFamily="34" charset="-122"/>
              </a:rPr>
              <a:t>EM(</a:t>
            </a:r>
            <a:r>
              <a:rPr lang="zh-CN" altLang="en-US" sz="1200" b="1" dirty="0" smtClean="0">
                <a:ea typeface="微软雅黑" panose="020B0503020204020204" pitchFamily="34" charset="-122"/>
              </a:rPr>
              <a:t>设备管理</a:t>
            </a:r>
            <a:r>
              <a:rPr lang="en-US" altLang="zh-CN" sz="1200" b="1" dirty="0" smtClean="0">
                <a:ea typeface="微软雅黑" panose="020B0503020204020204" pitchFamily="34" charset="-122"/>
              </a:rPr>
              <a:t>)</a:t>
            </a:r>
            <a:endParaRPr lang="en-US" altLang="ko-KR" sz="1200" b="1" dirty="0">
              <a:ea typeface="微软雅黑" panose="020B0503020204020204" pitchFamily="34" charset="-122"/>
            </a:endParaRPr>
          </a:p>
        </p:txBody>
      </p:sp>
      <p:sp>
        <p:nvSpPr>
          <p:cNvPr id="126" name="Rectangle 999"/>
          <p:cNvSpPr>
            <a:spLocks noChangeArrowheads="1"/>
          </p:cNvSpPr>
          <p:nvPr/>
        </p:nvSpPr>
        <p:spPr bwMode="auto">
          <a:xfrm>
            <a:off x="6753031" y="3588811"/>
            <a:ext cx="936625" cy="252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9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工装治具</a:t>
            </a:r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27" name="Text Box 23"/>
          <p:cNvSpPr txBox="1">
            <a:spLocks noChangeArrowheads="1"/>
          </p:cNvSpPr>
          <p:nvPr/>
        </p:nvSpPr>
        <p:spPr bwMode="auto">
          <a:xfrm>
            <a:off x="8334140" y="3270227"/>
            <a:ext cx="2273954" cy="2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57600" rIns="54000" bIns="1800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1" dirty="0" smtClean="0">
                <a:ea typeface="微软雅黑" panose="020B0503020204020204" pitchFamily="34" charset="-122"/>
              </a:rPr>
              <a:t>系统管理</a:t>
            </a:r>
            <a:r>
              <a:rPr lang="en-US" altLang="zh-CN" sz="1200" b="1" dirty="0">
                <a:ea typeface="微软雅黑" panose="020B0503020204020204" pitchFamily="34" charset="-122"/>
              </a:rPr>
              <a:t>+</a:t>
            </a:r>
            <a:r>
              <a:rPr lang="zh-CN" altLang="en-US" sz="1200" b="1" dirty="0" smtClean="0">
                <a:ea typeface="微软雅黑" panose="020B0503020204020204" pitchFamily="34" charset="-122"/>
              </a:rPr>
              <a:t>基础数据</a:t>
            </a:r>
            <a:endParaRPr lang="en-US" altLang="ko-KR" sz="1200" b="1" dirty="0">
              <a:ea typeface="微软雅黑" panose="020B0503020204020204" pitchFamily="34" charset="-122"/>
            </a:endParaRPr>
          </a:p>
        </p:txBody>
      </p:sp>
      <p:sp>
        <p:nvSpPr>
          <p:cNvPr id="128" name="Rectangle 999"/>
          <p:cNvSpPr>
            <a:spLocks noChangeArrowheads="1"/>
          </p:cNvSpPr>
          <p:nvPr/>
        </p:nvSpPr>
        <p:spPr bwMode="auto">
          <a:xfrm>
            <a:off x="8470190" y="3572775"/>
            <a:ext cx="1045333" cy="115268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1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资质权限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latinLnBrk="1"/>
            <a:r>
              <a:rPr lang="zh-CN" altLang="en-US" sz="1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岗位认证</a:t>
            </a:r>
            <a:endParaRPr lang="en-US" altLang="zh-CN" sz="1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latinLnBrk="1"/>
            <a:r>
              <a:rPr lang="zh-CN" altLang="en-US" sz="1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邮件配置</a:t>
            </a:r>
            <a:endParaRPr lang="en-US" altLang="zh-CN" sz="1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latinLnBrk="1"/>
            <a:r>
              <a:rPr lang="zh-CN" altLang="en-US" sz="1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系统设置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latinLnBrk="1"/>
            <a:r>
              <a:rPr lang="en-US" altLang="zh-CN" sz="1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 algn="ctr" latinLnBrk="1"/>
            <a:endParaRPr lang="zh-CN" altLang="en-US" sz="9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29" name="Rectangle 999"/>
          <p:cNvSpPr>
            <a:spLocks noChangeArrowheads="1"/>
          </p:cNvSpPr>
          <p:nvPr/>
        </p:nvSpPr>
        <p:spPr bwMode="auto">
          <a:xfrm>
            <a:off x="9603344" y="3575898"/>
            <a:ext cx="983067" cy="113641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latinLnBrk="1"/>
            <a:r>
              <a:rPr lang="zh-CN" altLang="en-US" sz="1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后台维护</a:t>
            </a:r>
            <a:endParaRPr lang="en-US" altLang="zh-CN" sz="1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latinLnBrk="1"/>
            <a:r>
              <a:rPr lang="en-US" altLang="zh-CN" sz="1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 algn="ctr" latinLnBrk="1"/>
            <a:endParaRPr lang="en-US" altLang="zh-CN" sz="1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latinLnBrk="1"/>
            <a:endParaRPr lang="zh-CN" altLang="en-US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0" name="Picture 12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4088" y="6048518"/>
            <a:ext cx="780717" cy="3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7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8916" y="6089413"/>
            <a:ext cx="150740" cy="35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" name="上下箭头 131"/>
          <p:cNvSpPr/>
          <p:nvPr/>
        </p:nvSpPr>
        <p:spPr>
          <a:xfrm>
            <a:off x="1251956" y="4860645"/>
            <a:ext cx="374517" cy="647505"/>
          </a:xfrm>
          <a:prstGeom prst="upDown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3" name="上下箭头 132"/>
          <p:cNvSpPr/>
          <p:nvPr/>
        </p:nvSpPr>
        <p:spPr>
          <a:xfrm>
            <a:off x="3889235" y="4855965"/>
            <a:ext cx="374517" cy="647505"/>
          </a:xfrm>
          <a:prstGeom prst="upDown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4" name="上下箭头 133"/>
          <p:cNvSpPr/>
          <p:nvPr/>
        </p:nvSpPr>
        <p:spPr>
          <a:xfrm>
            <a:off x="6540995" y="4854576"/>
            <a:ext cx="374517" cy="647505"/>
          </a:xfrm>
          <a:prstGeom prst="upDown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35" name="圖片 2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4170" y="6064392"/>
            <a:ext cx="325772" cy="36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5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629" y="6071053"/>
            <a:ext cx="411767" cy="346332"/>
          </a:xfrm>
          <a:prstGeom prst="rect">
            <a:avLst/>
          </a:prstGeom>
        </p:spPr>
      </p:pic>
      <p:sp>
        <p:nvSpPr>
          <p:cNvPr id="137" name="椭圆 136"/>
          <p:cNvSpPr/>
          <p:nvPr/>
        </p:nvSpPr>
        <p:spPr>
          <a:xfrm>
            <a:off x="5650022" y="1795725"/>
            <a:ext cx="754819" cy="754819"/>
          </a:xfrm>
          <a:prstGeom prst="ellipse">
            <a:avLst/>
          </a:prstGeom>
          <a:gradFill flip="none" rotWithShape="1">
            <a:gsLst>
              <a:gs pos="100000">
                <a:schemeClr val="accent4">
                  <a:lumMod val="67000"/>
                </a:schemeClr>
              </a:gs>
              <a:gs pos="57000">
                <a:schemeClr val="accent4">
                  <a:lumMod val="97000"/>
                  <a:lumOff val="3000"/>
                </a:schemeClr>
              </a:gs>
              <a:gs pos="0">
                <a:srgbClr val="F24242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文本框 92"/>
          <p:cNvSpPr txBox="1"/>
          <p:nvPr/>
        </p:nvSpPr>
        <p:spPr>
          <a:xfrm>
            <a:off x="5614564" y="2059132"/>
            <a:ext cx="864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系统整合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上下箭头 138"/>
          <p:cNvSpPr/>
          <p:nvPr/>
        </p:nvSpPr>
        <p:spPr>
          <a:xfrm>
            <a:off x="9907620" y="4853504"/>
            <a:ext cx="374517" cy="647505"/>
          </a:xfrm>
          <a:prstGeom prst="upDown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40" name="圖片 29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5180" y="6075239"/>
            <a:ext cx="413882" cy="413882"/>
          </a:xfrm>
          <a:prstGeom prst="rect">
            <a:avLst/>
          </a:prstGeom>
        </p:spPr>
      </p:pic>
      <p:pic>
        <p:nvPicPr>
          <p:cNvPr id="141" name="圖片 27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7320" y="6064391"/>
            <a:ext cx="419506" cy="4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图片 1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6330" y="6110664"/>
            <a:ext cx="676190" cy="352381"/>
          </a:xfrm>
          <a:prstGeom prst="rect">
            <a:avLst/>
          </a:prstGeom>
        </p:spPr>
      </p:pic>
      <p:pic>
        <p:nvPicPr>
          <p:cNvPr id="143" name="圖片 4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303" y="6061397"/>
            <a:ext cx="411777" cy="411777"/>
          </a:xfrm>
          <a:prstGeom prst="rect">
            <a:avLst/>
          </a:prstGeom>
        </p:spPr>
      </p:pic>
      <p:pic>
        <p:nvPicPr>
          <p:cNvPr id="144" name="圖片 2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550" y="6071053"/>
            <a:ext cx="401235" cy="401235"/>
          </a:xfrm>
          <a:prstGeom prst="rect">
            <a:avLst/>
          </a:prstGeom>
        </p:spPr>
      </p:pic>
      <p:sp>
        <p:nvSpPr>
          <p:cNvPr id="145" name="文本框 100"/>
          <p:cNvSpPr txBox="1"/>
          <p:nvPr/>
        </p:nvSpPr>
        <p:spPr>
          <a:xfrm>
            <a:off x="317899" y="5023594"/>
            <a:ext cx="934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5162">
              <a:defRPr/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执行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层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文本框 101"/>
          <p:cNvSpPr txBox="1"/>
          <p:nvPr/>
        </p:nvSpPr>
        <p:spPr>
          <a:xfrm>
            <a:off x="322728" y="2758152"/>
            <a:ext cx="1430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5162">
              <a:defRPr/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管理层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文本框 102"/>
          <p:cNvSpPr txBox="1"/>
          <p:nvPr/>
        </p:nvSpPr>
        <p:spPr>
          <a:xfrm>
            <a:off x="322728" y="1358183"/>
            <a:ext cx="1430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5162">
              <a:defRPr/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决策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层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131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5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  <p:bldP spid="68" grpId="0" animBg="1"/>
      <p:bldP spid="77" grpId="0" animBg="1"/>
      <p:bldP spid="86" grpId="0" animBg="1"/>
      <p:bldP spid="93" grpId="0" animBg="1"/>
      <p:bldP spid="111" grpId="0" animBg="1"/>
      <p:bldP spid="114" grpId="0" animBg="1"/>
      <p:bldP spid="132" grpId="0" animBg="1"/>
      <p:bldP spid="133" grpId="0" animBg="1"/>
      <p:bldP spid="134" grpId="0" animBg="1"/>
      <p:bldP spid="139" grpId="0" animBg="1"/>
      <p:bldP spid="145" grpId="0"/>
      <p:bldP spid="146" grpId="0"/>
      <p:bldP spid="14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13660" y="5342221"/>
            <a:ext cx="1296144" cy="792087"/>
            <a:chOff x="143620" y="4248200"/>
            <a:chExt cx="3528392" cy="20162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3620" y="4248200"/>
              <a:ext cx="3528392" cy="2016224"/>
            </a:xfrm>
            <a:prstGeom prst="rect">
              <a:avLst/>
            </a:prstGeom>
            <a:effectLst>
              <a:outerShdw blurRad="431800" dist="203200" dir="2700000" algn="tl" rotWithShape="0">
                <a:prstClr val="black">
                  <a:alpha val="27000"/>
                </a:prst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597970" y="4415303"/>
              <a:ext cx="2577743" cy="1504282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143823" y="5348129"/>
            <a:ext cx="844868" cy="766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9983096" y="2383970"/>
            <a:ext cx="1512168" cy="14815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5143823" y="2802065"/>
            <a:ext cx="1892469" cy="648073"/>
          </a:xfrm>
          <a:prstGeom prst="rect">
            <a:avLst/>
          </a:prstGeom>
        </p:spPr>
      </p:pic>
      <p:cxnSp>
        <p:nvCxnSpPr>
          <p:cNvPr id="8" name="肘形连接符 7"/>
          <p:cNvCxnSpPr/>
          <p:nvPr/>
        </p:nvCxnSpPr>
        <p:spPr bwMode="auto">
          <a:xfrm rot="16200000" flipH="1">
            <a:off x="5728135" y="2348453"/>
            <a:ext cx="935130" cy="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肘形连接符 8"/>
          <p:cNvCxnSpPr>
            <a:stCxn id="3" idx="0"/>
            <a:endCxn id="7" idx="2"/>
          </p:cNvCxnSpPr>
          <p:nvPr/>
        </p:nvCxnSpPr>
        <p:spPr bwMode="auto">
          <a:xfrm rot="16200000">
            <a:off x="2993391" y="2232381"/>
            <a:ext cx="1891665" cy="432816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肘形连接符 9"/>
          <p:cNvCxnSpPr>
            <a:stCxn id="7" idx="3"/>
            <a:endCxn id="6" idx="1"/>
          </p:cNvCxnSpPr>
          <p:nvPr/>
        </p:nvCxnSpPr>
        <p:spPr bwMode="auto">
          <a:xfrm flipV="1">
            <a:off x="7049453" y="3124873"/>
            <a:ext cx="2947035" cy="1905"/>
          </a:xfrm>
          <a:prstGeom prst="bentConnector3">
            <a:avLst>
              <a:gd name="adj1" fmla="val 50011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文本框 55"/>
          <p:cNvSpPr txBox="1"/>
          <p:nvPr/>
        </p:nvSpPr>
        <p:spPr>
          <a:xfrm>
            <a:off x="5182050" y="592281"/>
            <a:ext cx="1296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MES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数据库、报表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56"/>
          <p:cNvSpPr txBox="1"/>
          <p:nvPr/>
        </p:nvSpPr>
        <p:spPr>
          <a:xfrm>
            <a:off x="5150189" y="3616475"/>
            <a:ext cx="703801" cy="28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Router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59"/>
          <p:cNvSpPr txBox="1"/>
          <p:nvPr/>
        </p:nvSpPr>
        <p:spPr>
          <a:xfrm>
            <a:off x="5158560" y="6139420"/>
            <a:ext cx="70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Printer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60"/>
          <p:cNvSpPr txBox="1"/>
          <p:nvPr/>
        </p:nvSpPr>
        <p:spPr>
          <a:xfrm>
            <a:off x="10451147" y="3043075"/>
            <a:ext cx="61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 P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05601" y="5320919"/>
            <a:ext cx="879463" cy="81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肘形连接符 15"/>
          <p:cNvCxnSpPr>
            <a:stCxn id="15" idx="0"/>
            <a:endCxn id="7" idx="2"/>
          </p:cNvCxnSpPr>
          <p:nvPr/>
        </p:nvCxnSpPr>
        <p:spPr bwMode="auto">
          <a:xfrm rot="16200000">
            <a:off x="4146233" y="3363633"/>
            <a:ext cx="1870075" cy="2044065"/>
          </a:xfrm>
          <a:prstGeom prst="bentConnector3">
            <a:avLst>
              <a:gd name="adj1" fmla="val 49983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文本框 57"/>
          <p:cNvSpPr txBox="1"/>
          <p:nvPr/>
        </p:nvSpPr>
        <p:spPr>
          <a:xfrm>
            <a:off x="3718398" y="6146333"/>
            <a:ext cx="64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 C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33"/>
          <p:cNvSpPr txBox="1"/>
          <p:nvPr/>
        </p:nvSpPr>
        <p:spPr>
          <a:xfrm>
            <a:off x="1481491" y="6134308"/>
            <a:ext cx="436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 C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肘形连接符 18"/>
          <p:cNvCxnSpPr>
            <a:stCxn id="15" idx="3"/>
            <a:endCxn id="5" idx="1"/>
          </p:cNvCxnSpPr>
          <p:nvPr/>
        </p:nvCxnSpPr>
        <p:spPr bwMode="auto">
          <a:xfrm>
            <a:off x="4498658" y="5727738"/>
            <a:ext cx="658495" cy="3810"/>
          </a:xfrm>
          <a:prstGeom prst="bentConnector3">
            <a:avLst>
              <a:gd name="adj1" fmla="val 50048"/>
            </a:avLst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0" name="组合 19"/>
          <p:cNvGrpSpPr/>
          <p:nvPr/>
        </p:nvGrpSpPr>
        <p:grpSpPr>
          <a:xfrm>
            <a:off x="9683518" y="5072081"/>
            <a:ext cx="838823" cy="1063723"/>
            <a:chOff x="5088040" y="-13859"/>
            <a:chExt cx="3658188" cy="4643756"/>
          </a:xfrm>
        </p:grpSpPr>
        <p:pic>
          <p:nvPicPr>
            <p:cNvPr id="21" name="Picture 43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5088040" y="-13859"/>
              <a:ext cx="3658188" cy="4643756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email"/>
            <a:srcRect/>
            <a:stretch>
              <a:fillRect/>
            </a:stretch>
          </p:blipFill>
          <p:spPr>
            <a:xfrm>
              <a:off x="5938220" y="536514"/>
              <a:ext cx="2039758" cy="3362412"/>
            </a:xfrm>
            <a:prstGeom prst="rect">
              <a:avLst/>
            </a:prstGeom>
            <a:ln w="9525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  <a:softEdge rad="12700"/>
            </a:effectLst>
          </p:spPr>
        </p:pic>
      </p:grpSp>
      <p:grpSp>
        <p:nvGrpSpPr>
          <p:cNvPr id="23" name="组合 22"/>
          <p:cNvGrpSpPr/>
          <p:nvPr/>
        </p:nvGrpSpPr>
        <p:grpSpPr>
          <a:xfrm>
            <a:off x="10947798" y="5067240"/>
            <a:ext cx="838823" cy="1063723"/>
            <a:chOff x="5088040" y="-13859"/>
            <a:chExt cx="3658188" cy="4643756"/>
          </a:xfrm>
        </p:grpSpPr>
        <p:pic>
          <p:nvPicPr>
            <p:cNvPr id="24" name="Picture 43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5088040" y="-13859"/>
              <a:ext cx="3658188" cy="464375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0" cstate="email"/>
            <a:srcRect/>
            <a:stretch>
              <a:fillRect/>
            </a:stretch>
          </p:blipFill>
          <p:spPr>
            <a:xfrm>
              <a:off x="5938220" y="536514"/>
              <a:ext cx="2039758" cy="3362412"/>
            </a:xfrm>
            <a:prstGeom prst="rect">
              <a:avLst/>
            </a:prstGeom>
            <a:ln w="9525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  <a:softEdge rad="12700"/>
            </a:effectLst>
          </p:spPr>
        </p:pic>
      </p:grpSp>
      <p:grpSp>
        <p:nvGrpSpPr>
          <p:cNvPr id="26" name="组合 25"/>
          <p:cNvGrpSpPr/>
          <p:nvPr/>
        </p:nvGrpSpPr>
        <p:grpSpPr>
          <a:xfrm>
            <a:off x="8470928" y="5067239"/>
            <a:ext cx="838823" cy="1063723"/>
            <a:chOff x="5088040" y="-13859"/>
            <a:chExt cx="3658188" cy="4643756"/>
          </a:xfrm>
        </p:grpSpPr>
        <p:pic>
          <p:nvPicPr>
            <p:cNvPr id="27" name="Picture 43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5088040" y="-13859"/>
              <a:ext cx="3658188" cy="4643756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0" cstate="email"/>
            <a:srcRect/>
            <a:stretch>
              <a:fillRect/>
            </a:stretch>
          </p:blipFill>
          <p:spPr>
            <a:xfrm>
              <a:off x="5938220" y="536514"/>
              <a:ext cx="2039758" cy="3362412"/>
            </a:xfrm>
            <a:prstGeom prst="rect">
              <a:avLst/>
            </a:prstGeom>
            <a:ln w="9525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  <a:softEdge rad="12700"/>
            </a:effectLst>
          </p:spPr>
        </p:pic>
      </p:grpSp>
      <p:sp>
        <p:nvSpPr>
          <p:cNvPr id="29" name="文本框 52"/>
          <p:cNvSpPr txBox="1"/>
          <p:nvPr/>
        </p:nvSpPr>
        <p:spPr>
          <a:xfrm>
            <a:off x="11138132" y="6139419"/>
            <a:ext cx="553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PDA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54"/>
          <p:cNvSpPr txBox="1"/>
          <p:nvPr/>
        </p:nvSpPr>
        <p:spPr>
          <a:xfrm>
            <a:off x="9853266" y="6139419"/>
            <a:ext cx="553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PDA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61"/>
          <p:cNvSpPr txBox="1"/>
          <p:nvPr/>
        </p:nvSpPr>
        <p:spPr>
          <a:xfrm>
            <a:off x="8656479" y="6139418"/>
            <a:ext cx="553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PDA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0439155" y="1908720"/>
            <a:ext cx="696069" cy="704316"/>
            <a:chOff x="2107165" y="2063546"/>
            <a:chExt cx="696069" cy="704316"/>
          </a:xfrm>
        </p:grpSpPr>
        <p:sp>
          <p:nvSpPr>
            <p:cNvPr id="33" name="椭圆 32"/>
            <p:cNvSpPr/>
            <p:nvPr/>
          </p:nvSpPr>
          <p:spPr bwMode="auto">
            <a:xfrm>
              <a:off x="2375868" y="2279428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4" name="弧形 33"/>
            <p:cNvSpPr/>
            <p:nvPr/>
          </p:nvSpPr>
          <p:spPr bwMode="auto">
            <a:xfrm rot="18998932">
              <a:off x="2257656" y="2255576"/>
              <a:ext cx="395088" cy="399323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5" name="弧形 34"/>
            <p:cNvSpPr/>
            <p:nvPr/>
          </p:nvSpPr>
          <p:spPr bwMode="auto">
            <a:xfrm rot="18998932">
              <a:off x="2191347" y="2161363"/>
              <a:ext cx="527705" cy="533957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6" name="弧形 35"/>
            <p:cNvSpPr/>
            <p:nvPr/>
          </p:nvSpPr>
          <p:spPr bwMode="auto">
            <a:xfrm rot="18998932">
              <a:off x="2107165" y="2063546"/>
              <a:ext cx="696069" cy="704316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42936" y="4431080"/>
            <a:ext cx="696069" cy="704316"/>
            <a:chOff x="2107165" y="2063546"/>
            <a:chExt cx="696069" cy="704316"/>
          </a:xfrm>
        </p:grpSpPr>
        <p:sp>
          <p:nvSpPr>
            <p:cNvPr id="38" name="椭圆 37"/>
            <p:cNvSpPr/>
            <p:nvPr/>
          </p:nvSpPr>
          <p:spPr bwMode="auto">
            <a:xfrm>
              <a:off x="2375868" y="2279428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39" name="弧形 38"/>
            <p:cNvSpPr/>
            <p:nvPr/>
          </p:nvSpPr>
          <p:spPr bwMode="auto">
            <a:xfrm rot="18998932">
              <a:off x="2257656" y="2255576"/>
              <a:ext cx="395088" cy="399323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0" name="弧形 39"/>
            <p:cNvSpPr/>
            <p:nvPr/>
          </p:nvSpPr>
          <p:spPr bwMode="auto">
            <a:xfrm rot="18998932">
              <a:off x="2191347" y="2161363"/>
              <a:ext cx="527705" cy="533957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1" name="弧形 40"/>
            <p:cNvSpPr/>
            <p:nvPr/>
          </p:nvSpPr>
          <p:spPr bwMode="auto">
            <a:xfrm rot="18998932">
              <a:off x="2107165" y="2063546"/>
              <a:ext cx="696069" cy="704316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767072" y="4483620"/>
            <a:ext cx="696069" cy="704316"/>
            <a:chOff x="2107165" y="2063546"/>
            <a:chExt cx="696069" cy="704316"/>
          </a:xfrm>
        </p:grpSpPr>
        <p:sp>
          <p:nvSpPr>
            <p:cNvPr id="43" name="椭圆 42"/>
            <p:cNvSpPr/>
            <p:nvPr/>
          </p:nvSpPr>
          <p:spPr bwMode="auto">
            <a:xfrm>
              <a:off x="2375868" y="2279428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4" name="弧形 43"/>
            <p:cNvSpPr/>
            <p:nvPr/>
          </p:nvSpPr>
          <p:spPr bwMode="auto">
            <a:xfrm rot="18998932">
              <a:off x="2257656" y="2255576"/>
              <a:ext cx="395088" cy="399323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5" name="弧形 44"/>
            <p:cNvSpPr/>
            <p:nvPr/>
          </p:nvSpPr>
          <p:spPr bwMode="auto">
            <a:xfrm rot="18998932">
              <a:off x="2191347" y="2161363"/>
              <a:ext cx="527705" cy="533957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6" name="弧形 45"/>
            <p:cNvSpPr/>
            <p:nvPr/>
          </p:nvSpPr>
          <p:spPr bwMode="auto">
            <a:xfrm rot="18998932">
              <a:off x="2107165" y="2063546"/>
              <a:ext cx="696069" cy="704316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018498" y="4495320"/>
            <a:ext cx="696069" cy="704316"/>
            <a:chOff x="2107165" y="2063546"/>
            <a:chExt cx="696069" cy="704316"/>
          </a:xfrm>
        </p:grpSpPr>
        <p:sp>
          <p:nvSpPr>
            <p:cNvPr id="48" name="椭圆 47"/>
            <p:cNvSpPr/>
            <p:nvPr/>
          </p:nvSpPr>
          <p:spPr bwMode="auto">
            <a:xfrm>
              <a:off x="2375868" y="2279428"/>
              <a:ext cx="144016" cy="14401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9" name="弧形 48"/>
            <p:cNvSpPr/>
            <p:nvPr/>
          </p:nvSpPr>
          <p:spPr bwMode="auto">
            <a:xfrm rot="18998932">
              <a:off x="2257656" y="2255576"/>
              <a:ext cx="395088" cy="399323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50" name="弧形 49"/>
            <p:cNvSpPr/>
            <p:nvPr/>
          </p:nvSpPr>
          <p:spPr bwMode="auto">
            <a:xfrm rot="18998932">
              <a:off x="2191347" y="2161363"/>
              <a:ext cx="527705" cy="533957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51" name="弧形 50"/>
            <p:cNvSpPr/>
            <p:nvPr/>
          </p:nvSpPr>
          <p:spPr bwMode="auto">
            <a:xfrm rot="18998932">
              <a:off x="2107165" y="2063546"/>
              <a:ext cx="696069" cy="704316"/>
            </a:xfrm>
            <a:prstGeom prst="arc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9403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8742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145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485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6888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227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56305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49700" algn="l" defTabSz="987425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effectLst/>
                <a:latin typeface="Tahoma" panose="020B0604030504040204" pitchFamily="34" charset="0"/>
              </a:endParaRPr>
            </a:p>
          </p:txBody>
        </p:sp>
      </p:grpSp>
      <p:pic>
        <p:nvPicPr>
          <p:cNvPr id="52" name="Picture 69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183440" y="1088004"/>
            <a:ext cx="734022" cy="7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2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3575" y="1008117"/>
            <a:ext cx="855504" cy="85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937097" y="2749710"/>
            <a:ext cx="2291306" cy="1197724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5" name="文本框 91"/>
          <p:cNvSpPr txBox="1"/>
          <p:nvPr/>
        </p:nvSpPr>
        <p:spPr>
          <a:xfrm>
            <a:off x="1585169" y="3972909"/>
            <a:ext cx="872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Kanban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字方塊 101"/>
          <p:cNvSpPr txBox="1"/>
          <p:nvPr/>
        </p:nvSpPr>
        <p:spPr>
          <a:xfrm>
            <a:off x="525901" y="722453"/>
            <a:ext cx="4429762" cy="205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600" b="1" dirty="0" smtClean="0">
                <a:latin typeface="Calibri" panose="020F0502020204030204" pitchFamily="34" charset="0"/>
              </a:rPr>
              <a:t>应用服务器（</a:t>
            </a:r>
            <a:r>
              <a:rPr lang="en-US" altLang="zh-CN" sz="1600" b="1" dirty="0" smtClean="0">
                <a:latin typeface="Calibri" panose="020F0502020204030204" pitchFamily="34" charset="0"/>
              </a:rPr>
              <a:t>x1</a:t>
            </a:r>
            <a:r>
              <a:rPr lang="zh-CN" altLang="en-US" sz="1600" b="1" dirty="0" smtClean="0">
                <a:latin typeface="Calibri" panose="020F0502020204030204" pitchFamily="34" charset="0"/>
              </a:rPr>
              <a:t>台）</a:t>
            </a:r>
            <a:endParaRPr lang="en-US" altLang="zh-CN" sz="1600" b="1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1600" b="1" dirty="0" smtClean="0">
                <a:latin typeface="Calibri" panose="020F0502020204030204" pitchFamily="34" charset="0"/>
              </a:rPr>
              <a:t>数据库服务器</a:t>
            </a:r>
            <a:r>
              <a:rPr lang="zh-TW" altLang="en-US" sz="1600" b="1" dirty="0" smtClean="0">
                <a:latin typeface="Calibri" panose="020F0502020204030204" pitchFamily="34" charset="0"/>
              </a:rPr>
              <a:t> </a:t>
            </a:r>
            <a:r>
              <a:rPr lang="en-US" altLang="zh-TW" sz="1600" b="1" dirty="0" smtClean="0">
                <a:latin typeface="Calibri" panose="020F0502020204030204" pitchFamily="34" charset="0"/>
              </a:rPr>
              <a:t>(x1 </a:t>
            </a:r>
            <a:r>
              <a:rPr lang="zh-CN" altLang="en-US" sz="1600" b="1" dirty="0" smtClean="0">
                <a:latin typeface="Calibri" panose="020F0502020204030204" pitchFamily="34" charset="0"/>
              </a:rPr>
              <a:t>台</a:t>
            </a:r>
            <a:r>
              <a:rPr lang="en-US" altLang="zh-TW" sz="1600" b="1" dirty="0" smtClean="0"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zh-TW" sz="1400" dirty="0" smtClean="0">
                <a:latin typeface="Calibri" panose="020F0502020204030204" pitchFamily="34" charset="0"/>
              </a:rPr>
              <a:t>OS:</a:t>
            </a:r>
            <a:r>
              <a:rPr lang="zh-TW" altLang="en-US" sz="1400" dirty="0" smtClean="0">
                <a:latin typeface="Calibri" panose="020F0502020204030204" pitchFamily="34" charset="0"/>
              </a:rPr>
              <a:t> </a:t>
            </a:r>
            <a:r>
              <a:rPr lang="en-US" altLang="zh-TW" sz="1400" dirty="0" smtClean="0">
                <a:latin typeface="Calibri" panose="020F0502020204030204" pitchFamily="34" charset="0"/>
              </a:rPr>
              <a:t>MS</a:t>
            </a:r>
            <a:r>
              <a:rPr lang="zh-TW" altLang="en-US" sz="1400" dirty="0" smtClean="0">
                <a:latin typeface="Calibri" panose="020F0502020204030204" pitchFamily="34" charset="0"/>
              </a:rPr>
              <a:t> </a:t>
            </a:r>
            <a:r>
              <a:rPr lang="en-US" altLang="zh-TW" sz="1400" dirty="0" smtClean="0">
                <a:latin typeface="Calibri" panose="020F0502020204030204" pitchFamily="34" charset="0"/>
              </a:rPr>
              <a:t>Windows Server 2012;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latin typeface="Calibri" panose="020F0502020204030204" pitchFamily="34" charset="0"/>
              </a:rPr>
              <a:t>其他</a:t>
            </a:r>
            <a:r>
              <a:rPr lang="zh-CN" altLang="en-US" sz="1400" dirty="0" smtClean="0">
                <a:latin typeface="Calibri" panose="020F0502020204030204" pitchFamily="34" charset="0"/>
              </a:rPr>
              <a:t>软</a:t>
            </a:r>
            <a:r>
              <a:rPr lang="zh-TW" altLang="en-US" sz="1400" dirty="0" smtClean="0">
                <a:latin typeface="Calibri" panose="020F0502020204030204" pitchFamily="34" charset="0"/>
              </a:rPr>
              <a:t>件</a:t>
            </a:r>
            <a:r>
              <a:rPr lang="en-US" altLang="zh-TW" sz="1400" dirty="0" smtClean="0">
                <a:latin typeface="Calibri" panose="020F0502020204030204" pitchFamily="34" charset="0"/>
              </a:rPr>
              <a:t>:</a:t>
            </a:r>
            <a:r>
              <a:rPr lang="zh-TW" altLang="en-US" sz="1400" dirty="0" smtClean="0">
                <a:latin typeface="Calibri" panose="020F0502020204030204" pitchFamily="34" charset="0"/>
              </a:rPr>
              <a:t> </a:t>
            </a:r>
            <a:r>
              <a:rPr lang="en-US" altLang="zh-TW" sz="1400" dirty="0" smtClean="0">
                <a:latin typeface="Calibri" panose="020F0502020204030204" pitchFamily="34" charset="0"/>
              </a:rPr>
              <a:t>MS SQL2012 / </a:t>
            </a:r>
            <a:r>
              <a:rPr lang="en-US" altLang="zh-TW" sz="1400" dirty="0">
                <a:latin typeface="Calibri" panose="020F0502020204030204" pitchFamily="34" charset="0"/>
              </a:rPr>
              <a:t>.</a:t>
            </a:r>
            <a:r>
              <a:rPr lang="en-US" altLang="zh-TW" sz="1400" dirty="0" smtClean="0">
                <a:latin typeface="Calibri" panose="020F0502020204030204" pitchFamily="34" charset="0"/>
              </a:rPr>
              <a:t>Net Framework/IE 8.0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latin typeface="Calibri" panose="020F0502020204030204" pitchFamily="34" charset="0"/>
              </a:rPr>
              <a:t>其他硬件</a:t>
            </a:r>
            <a:r>
              <a:rPr lang="en-US" altLang="zh-TW" sz="1400" dirty="0" smtClean="0">
                <a:latin typeface="Calibri" panose="020F0502020204030204" pitchFamily="34" charset="0"/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Calibri" panose="020F0502020204030204" pitchFamily="34" charset="0"/>
              </a:rPr>
              <a:t>网络搭建</a:t>
            </a:r>
            <a:endParaRPr lang="en-US" altLang="zh-CN" sz="1400" dirty="0" smtClean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Calibri" panose="020F0502020204030204" pitchFamily="34" charset="0"/>
              </a:rPr>
              <a:t>备</a:t>
            </a:r>
            <a:r>
              <a:rPr lang="zh-TW" altLang="en-US" sz="1400" dirty="0" smtClean="0">
                <a:latin typeface="Calibri" panose="020F0502020204030204" pitchFamily="34" charset="0"/>
              </a:rPr>
              <a:t>份</a:t>
            </a:r>
            <a:r>
              <a:rPr lang="zh-CN" altLang="en-US" sz="1400" dirty="0" smtClean="0">
                <a:latin typeface="Calibri" panose="020F0502020204030204" pitchFamily="34" charset="0"/>
              </a:rPr>
              <a:t>磁盘机</a:t>
            </a:r>
            <a:endParaRPr lang="en-US" altLang="zh-TW" sz="1400" dirty="0" smtClean="0"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Calibri" panose="020F0502020204030204" pitchFamily="34" charset="0"/>
              </a:rPr>
              <a:t>UPS</a:t>
            </a:r>
            <a:r>
              <a:rPr lang="zh-CN" altLang="en-US" sz="1400" dirty="0" smtClean="0">
                <a:latin typeface="Calibri" panose="020F0502020204030204" pitchFamily="34" charset="0"/>
              </a:rPr>
              <a:t>电源</a:t>
            </a:r>
            <a:endParaRPr lang="en-US" altLang="zh-TW" sz="1400" dirty="0" smtClean="0">
              <a:latin typeface="Calibri" panose="020F0502020204030204" pitchFamily="34" charset="0"/>
            </a:endParaRPr>
          </a:p>
        </p:txBody>
      </p:sp>
      <p:pic>
        <p:nvPicPr>
          <p:cNvPr id="57" name="Picture 9" descr="C:\Users\Texas\Documents\Graphics\TiMMS-728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483777">
            <a:off x="4275069" y="4972258"/>
            <a:ext cx="463705" cy="45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9" descr="C:\Users\Texas\Documents\Graphics\TiMMS-728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483777">
            <a:off x="2042849" y="5030250"/>
            <a:ext cx="463705" cy="45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矩形 58"/>
          <p:cNvSpPr/>
          <p:nvPr/>
        </p:nvSpPr>
        <p:spPr>
          <a:xfrm>
            <a:off x="550048" y="6329438"/>
            <a:ext cx="11420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硬件数量，基于产线的采集点计算得出，客户可以提前统计目前产线需要采集数据的工位，深科特提供的硬件数量仅作参考，以实际为准；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48"/>
          <p:cNvGrpSpPr/>
          <p:nvPr/>
        </p:nvGrpSpPr>
        <p:grpSpPr>
          <a:xfrm>
            <a:off x="7382258" y="5115011"/>
            <a:ext cx="838823" cy="1063723"/>
            <a:chOff x="5088040" y="-13859"/>
            <a:chExt cx="3658188" cy="4643756"/>
          </a:xfrm>
        </p:grpSpPr>
        <p:pic>
          <p:nvPicPr>
            <p:cNvPr id="62" name="Picture 43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5088040" y="-13859"/>
              <a:ext cx="3658188" cy="4643756"/>
            </a:xfrm>
            <a:prstGeom prst="rect">
              <a:avLst/>
            </a:prstGeom>
          </p:spPr>
        </p:pic>
        <p:pic>
          <p:nvPicPr>
            <p:cNvPr id="63" name="图片 50"/>
            <p:cNvPicPr>
              <a:picLocks noChangeAspect="1"/>
            </p:cNvPicPr>
            <p:nvPr/>
          </p:nvPicPr>
          <p:blipFill rotWithShape="1">
            <a:blip r:embed="rId10" cstate="email"/>
            <a:srcRect/>
            <a:stretch>
              <a:fillRect/>
            </a:stretch>
          </p:blipFill>
          <p:spPr>
            <a:xfrm>
              <a:off x="5938220" y="536514"/>
              <a:ext cx="2039758" cy="3362412"/>
            </a:xfrm>
            <a:prstGeom prst="rect">
              <a:avLst/>
            </a:prstGeom>
            <a:ln w="9525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  <a:softEdge rad="12700"/>
            </a:effectLst>
          </p:spPr>
        </p:pic>
      </p:grpSp>
      <p:sp>
        <p:nvSpPr>
          <p:cNvPr id="64" name="文本框 61"/>
          <p:cNvSpPr txBox="1"/>
          <p:nvPr/>
        </p:nvSpPr>
        <p:spPr>
          <a:xfrm>
            <a:off x="7382258" y="6107296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3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45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88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27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305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700" algn="l" defTabSz="98742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手机（可选）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0" y="253797"/>
            <a:ext cx="8807824" cy="523220"/>
            <a:chOff x="0" y="374820"/>
            <a:chExt cx="8807824" cy="523220"/>
          </a:xfrm>
        </p:grpSpPr>
        <p:sp>
          <p:nvSpPr>
            <p:cNvPr id="66" name="TextBox 65"/>
            <p:cNvSpPr txBox="1"/>
            <p:nvPr/>
          </p:nvSpPr>
          <p:spPr>
            <a:xfrm>
              <a:off x="273600" y="374820"/>
              <a:ext cx="8534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MES</a:t>
              </a:r>
              <a:r>
                <a:rPr lang="zh-CN" altLang="en-US" sz="2800" b="1" dirty="0"/>
                <a:t>项目投入资源（硬件）</a:t>
              </a:r>
            </a:p>
          </p:txBody>
        </p:sp>
        <p:sp>
          <p:nvSpPr>
            <p:cNvPr id="67" name="PA_矩形 9"/>
            <p:cNvSpPr/>
            <p:nvPr>
              <p:custDataLst>
                <p:tags r:id="rId1"/>
              </p:custDataLst>
            </p:nvPr>
          </p:nvSpPr>
          <p:spPr>
            <a:xfrm>
              <a:off x="0" y="402430"/>
              <a:ext cx="144000" cy="46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3726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1030514"/>
            <a:ext cx="12192000" cy="5827485"/>
            <a:chOff x="0" y="1030514"/>
            <a:chExt cx="12192000" cy="5827485"/>
          </a:xfrm>
        </p:grpSpPr>
        <p:sp>
          <p:nvSpPr>
            <p:cNvPr id="67" name="矩形 66"/>
            <p:cNvSpPr/>
            <p:nvPr/>
          </p:nvSpPr>
          <p:spPr>
            <a:xfrm>
              <a:off x="0" y="1030514"/>
              <a:ext cx="12192000" cy="5827485"/>
            </a:xfrm>
            <a:prstGeom prst="rect">
              <a:avLst/>
            </a:prstGeom>
            <a:solidFill>
              <a:srgbClr val="DF00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0" b="13354"/>
            <a:stretch/>
          </p:blipFill>
          <p:spPr>
            <a:xfrm>
              <a:off x="5639" y="1226106"/>
              <a:ext cx="12186361" cy="5361725"/>
            </a:xfrm>
            <a:prstGeom prst="rect">
              <a:avLst/>
            </a:prstGeom>
          </p:spPr>
        </p:pic>
      </p:grpSp>
      <p:sp>
        <p:nvSpPr>
          <p:cNvPr id="3" name="标题 1"/>
          <p:cNvSpPr txBox="1">
            <a:spLocks/>
          </p:cNvSpPr>
          <p:nvPr/>
        </p:nvSpPr>
        <p:spPr>
          <a:xfrm>
            <a:off x="144000" y="267098"/>
            <a:ext cx="8372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solidFill>
                  <a:schemeClr val="tx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en-US" altLang="zh-CN" dirty="0"/>
              <a:t>LEAN MES</a:t>
            </a:r>
            <a:r>
              <a:rPr lang="zh-CN" altLang="en-US" dirty="0"/>
              <a:t>系统十二大领先技术亮点</a:t>
            </a:r>
          </a:p>
        </p:txBody>
      </p:sp>
      <p:sp>
        <p:nvSpPr>
          <p:cNvPr id="24" name="PA_矩形 9"/>
          <p:cNvSpPr/>
          <p:nvPr>
            <p:custDataLst>
              <p:tags r:id="rId1"/>
            </p:custDataLst>
          </p:nvPr>
        </p:nvSpPr>
        <p:spPr>
          <a:xfrm>
            <a:off x="0" y="402430"/>
            <a:ext cx="144000" cy="46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Group 8"/>
          <p:cNvGrpSpPr>
            <a:grpSpLocks/>
          </p:cNvGrpSpPr>
          <p:nvPr/>
        </p:nvGrpSpPr>
        <p:grpSpPr bwMode="auto">
          <a:xfrm>
            <a:off x="4209850" y="2863140"/>
            <a:ext cx="3684983" cy="2920567"/>
            <a:chOff x="0" y="0"/>
            <a:chExt cx="3732582" cy="2953942"/>
          </a:xfrm>
        </p:grpSpPr>
        <p:sp>
          <p:nvSpPr>
            <p:cNvPr id="32" name="圆角矩形 1"/>
            <p:cNvSpPr>
              <a:spLocks noChangeArrowheads="1"/>
            </p:cNvSpPr>
            <p:nvPr/>
          </p:nvSpPr>
          <p:spPr bwMode="auto">
            <a:xfrm>
              <a:off x="0" y="0"/>
              <a:ext cx="3732582" cy="2447190"/>
            </a:xfrm>
            <a:custGeom>
              <a:avLst/>
              <a:gdLst>
                <a:gd name="T0" fmla="*/ 52016 w 5436000"/>
                <a:gd name="T1" fmla="*/ 49697 h 3564000"/>
                <a:gd name="T2" fmla="*/ 52016 w 5436000"/>
                <a:gd name="T3" fmla="*/ 633875 h 3564000"/>
                <a:gd name="T4" fmla="*/ 1156351 w 5436000"/>
                <a:gd name="T5" fmla="*/ 633875 h 3564000"/>
                <a:gd name="T6" fmla="*/ 1156351 w 5436000"/>
                <a:gd name="T7" fmla="*/ 49697 h 3564000"/>
                <a:gd name="T8" fmla="*/ 52016 w 5436000"/>
                <a:gd name="T9" fmla="*/ 49697 h 3564000"/>
                <a:gd name="T10" fmla="*/ 43114 w 5436000"/>
                <a:gd name="T11" fmla="*/ 0 h 3564000"/>
                <a:gd name="T12" fmla="*/ 1165254 w 5436000"/>
                <a:gd name="T13" fmla="*/ 0 h 3564000"/>
                <a:gd name="T14" fmla="*/ 1208368 w 5436000"/>
                <a:gd name="T15" fmla="*/ 43114 h 3564000"/>
                <a:gd name="T16" fmla="*/ 1208368 w 5436000"/>
                <a:gd name="T17" fmla="*/ 749128 h 3564000"/>
                <a:gd name="T18" fmla="*/ 1165254 w 5436000"/>
                <a:gd name="T19" fmla="*/ 792241 h 3564000"/>
                <a:gd name="T20" fmla="*/ 43114 w 5436000"/>
                <a:gd name="T21" fmla="*/ 792241 h 3564000"/>
                <a:gd name="T22" fmla="*/ 0 w 5436000"/>
                <a:gd name="T23" fmla="*/ 749128 h 3564000"/>
                <a:gd name="T24" fmla="*/ 0 w 5436000"/>
                <a:gd name="T25" fmla="*/ 43114 h 3564000"/>
                <a:gd name="T26" fmla="*/ 43114 w 5436000"/>
                <a:gd name="T27" fmla="*/ 0 h 3564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6000"/>
                <a:gd name="T43" fmla="*/ 0 h 3564000"/>
                <a:gd name="T44" fmla="*/ 5436000 w 5436000"/>
                <a:gd name="T45" fmla="*/ 3564000 h 3564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6000" h="3564000">
                  <a:moveTo>
                    <a:pt x="234000" y="223568"/>
                  </a:moveTo>
                  <a:lnTo>
                    <a:pt x="234000" y="2851568"/>
                  </a:lnTo>
                  <a:lnTo>
                    <a:pt x="5202000" y="2851568"/>
                  </a:lnTo>
                  <a:lnTo>
                    <a:pt x="5202000" y="223568"/>
                  </a:lnTo>
                  <a:lnTo>
                    <a:pt x="234000" y="223568"/>
                  </a:lnTo>
                  <a:close/>
                  <a:moveTo>
                    <a:pt x="193953" y="0"/>
                  </a:moveTo>
                  <a:lnTo>
                    <a:pt x="5242047" y="0"/>
                  </a:lnTo>
                  <a:cubicBezTo>
                    <a:pt x="5349164" y="0"/>
                    <a:pt x="5436000" y="86836"/>
                    <a:pt x="5436000" y="193953"/>
                  </a:cubicBezTo>
                  <a:lnTo>
                    <a:pt x="5436000" y="3370047"/>
                  </a:lnTo>
                  <a:cubicBezTo>
                    <a:pt x="5436000" y="3477164"/>
                    <a:pt x="5349164" y="3564000"/>
                    <a:pt x="5242047" y="3564000"/>
                  </a:cubicBezTo>
                  <a:lnTo>
                    <a:pt x="193953" y="3564000"/>
                  </a:lnTo>
                  <a:cubicBezTo>
                    <a:pt x="86836" y="3564000"/>
                    <a:pt x="0" y="3477164"/>
                    <a:pt x="0" y="3370047"/>
                  </a:cubicBezTo>
                  <a:lnTo>
                    <a:pt x="0" y="193953"/>
                  </a:lnTo>
                  <a:cubicBezTo>
                    <a:pt x="0" y="86836"/>
                    <a:pt x="86836" y="0"/>
                    <a:pt x="193953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圆角矩形 12"/>
            <p:cNvSpPr>
              <a:spLocks noChangeArrowheads="1"/>
            </p:cNvSpPr>
            <p:nvPr/>
          </p:nvSpPr>
          <p:spPr bwMode="auto">
            <a:xfrm>
              <a:off x="0" y="0"/>
              <a:ext cx="3732582" cy="2111515"/>
            </a:xfrm>
            <a:custGeom>
              <a:avLst/>
              <a:gdLst>
                <a:gd name="T0" fmla="*/ 52016 w 5436000"/>
                <a:gd name="T1" fmla="*/ 49697 h 3075136"/>
                <a:gd name="T2" fmla="*/ 52016 w 5436000"/>
                <a:gd name="T3" fmla="*/ 633874 h 3075136"/>
                <a:gd name="T4" fmla="*/ 1156351 w 5436000"/>
                <a:gd name="T5" fmla="*/ 633874 h 3075136"/>
                <a:gd name="T6" fmla="*/ 1156351 w 5436000"/>
                <a:gd name="T7" fmla="*/ 49697 h 3075136"/>
                <a:gd name="T8" fmla="*/ 52016 w 5436000"/>
                <a:gd name="T9" fmla="*/ 49697 h 3075136"/>
                <a:gd name="T10" fmla="*/ 43114 w 5436000"/>
                <a:gd name="T11" fmla="*/ 0 h 3075136"/>
                <a:gd name="T12" fmla="*/ 1165254 w 5436000"/>
                <a:gd name="T13" fmla="*/ 0 h 3075136"/>
                <a:gd name="T14" fmla="*/ 1208368 w 5436000"/>
                <a:gd name="T15" fmla="*/ 43114 h 3075136"/>
                <a:gd name="T16" fmla="*/ 1208368 w 5436000"/>
                <a:gd name="T17" fmla="*/ 683571 h 3075136"/>
                <a:gd name="T18" fmla="*/ 0 w 5436000"/>
                <a:gd name="T19" fmla="*/ 683571 h 3075136"/>
                <a:gd name="T20" fmla="*/ 0 w 5436000"/>
                <a:gd name="T21" fmla="*/ 43114 h 3075136"/>
                <a:gd name="T22" fmla="*/ 43114 w 5436000"/>
                <a:gd name="T23" fmla="*/ 0 h 3075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36000"/>
                <a:gd name="T37" fmla="*/ 0 h 3075136"/>
                <a:gd name="T38" fmla="*/ 5436000 w 5436000"/>
                <a:gd name="T39" fmla="*/ 3075136 h 3075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36000" h="3075136">
                  <a:moveTo>
                    <a:pt x="234000" y="223568"/>
                  </a:moveTo>
                  <a:lnTo>
                    <a:pt x="234000" y="2851568"/>
                  </a:lnTo>
                  <a:lnTo>
                    <a:pt x="5202000" y="2851568"/>
                  </a:lnTo>
                  <a:lnTo>
                    <a:pt x="5202000" y="223568"/>
                  </a:lnTo>
                  <a:lnTo>
                    <a:pt x="234000" y="223568"/>
                  </a:lnTo>
                  <a:close/>
                  <a:moveTo>
                    <a:pt x="193953" y="0"/>
                  </a:moveTo>
                  <a:lnTo>
                    <a:pt x="5242047" y="0"/>
                  </a:lnTo>
                  <a:cubicBezTo>
                    <a:pt x="5349164" y="0"/>
                    <a:pt x="5436000" y="86836"/>
                    <a:pt x="5436000" y="193953"/>
                  </a:cubicBezTo>
                  <a:lnTo>
                    <a:pt x="5436000" y="3075136"/>
                  </a:lnTo>
                  <a:lnTo>
                    <a:pt x="0" y="3075136"/>
                  </a:lnTo>
                  <a:lnTo>
                    <a:pt x="0" y="193953"/>
                  </a:lnTo>
                  <a:cubicBezTo>
                    <a:pt x="0" y="86836"/>
                    <a:pt x="86836" y="0"/>
                    <a:pt x="193953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4" name="矩形 14"/>
            <p:cNvSpPr>
              <a:spLocks noChangeArrowheads="1"/>
            </p:cNvSpPr>
            <p:nvPr/>
          </p:nvSpPr>
          <p:spPr bwMode="auto">
            <a:xfrm>
              <a:off x="160674" y="153511"/>
              <a:ext cx="3411234" cy="1804493"/>
            </a:xfrm>
            <a:custGeom>
              <a:avLst/>
              <a:gdLst>
                <a:gd name="T0" fmla="*/ 4002 w 4968000"/>
                <a:gd name="T1" fmla="*/ 4002 h 2628000"/>
                <a:gd name="T2" fmla="*/ 4002 w 4968000"/>
                <a:gd name="T3" fmla="*/ 580176 h 2628000"/>
                <a:gd name="T4" fmla="*/ 1100334 w 4968000"/>
                <a:gd name="T5" fmla="*/ 580176 h 2628000"/>
                <a:gd name="T6" fmla="*/ 1100334 w 4968000"/>
                <a:gd name="T7" fmla="*/ 4002 h 2628000"/>
                <a:gd name="T8" fmla="*/ 4002 w 4968000"/>
                <a:gd name="T9" fmla="*/ 4002 h 2628000"/>
                <a:gd name="T10" fmla="*/ 0 w 4968000"/>
                <a:gd name="T11" fmla="*/ 0 h 2628000"/>
                <a:gd name="T12" fmla="*/ 1104336 w 4968000"/>
                <a:gd name="T13" fmla="*/ 0 h 2628000"/>
                <a:gd name="T14" fmla="*/ 1104336 w 4968000"/>
                <a:gd name="T15" fmla="*/ 584177 h 2628000"/>
                <a:gd name="T16" fmla="*/ 0 w 4968000"/>
                <a:gd name="T17" fmla="*/ 584177 h 2628000"/>
                <a:gd name="T18" fmla="*/ 0 w 4968000"/>
                <a:gd name="T19" fmla="*/ 0 h 2628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68000"/>
                <a:gd name="T31" fmla="*/ 0 h 2628000"/>
                <a:gd name="T32" fmla="*/ 4968000 w 4968000"/>
                <a:gd name="T33" fmla="*/ 2628000 h 2628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68000" h="2628000">
                  <a:moveTo>
                    <a:pt x="18000" y="18000"/>
                  </a:moveTo>
                  <a:lnTo>
                    <a:pt x="18000" y="2610000"/>
                  </a:lnTo>
                  <a:lnTo>
                    <a:pt x="4950000" y="2610000"/>
                  </a:lnTo>
                  <a:lnTo>
                    <a:pt x="4950000" y="18000"/>
                  </a:lnTo>
                  <a:lnTo>
                    <a:pt x="18000" y="18000"/>
                  </a:lnTo>
                  <a:close/>
                  <a:moveTo>
                    <a:pt x="0" y="0"/>
                  </a:moveTo>
                  <a:lnTo>
                    <a:pt x="4968000" y="0"/>
                  </a:lnTo>
                  <a:lnTo>
                    <a:pt x="4968000" y="2628000"/>
                  </a:lnTo>
                  <a:lnTo>
                    <a:pt x="0" y="262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5" name="矩形 39"/>
            <p:cNvSpPr>
              <a:spLocks noChangeArrowheads="1"/>
            </p:cNvSpPr>
            <p:nvPr/>
          </p:nvSpPr>
          <p:spPr bwMode="auto">
            <a:xfrm>
              <a:off x="1421298" y="2447190"/>
              <a:ext cx="889986" cy="988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" name="矩形 40"/>
            <p:cNvSpPr>
              <a:spLocks noChangeArrowheads="1"/>
            </p:cNvSpPr>
            <p:nvPr/>
          </p:nvSpPr>
          <p:spPr bwMode="auto">
            <a:xfrm>
              <a:off x="1421298" y="2546077"/>
              <a:ext cx="889986" cy="271910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7" name="圆角矩形 41"/>
            <p:cNvSpPr>
              <a:spLocks noChangeArrowheads="1"/>
            </p:cNvSpPr>
            <p:nvPr/>
          </p:nvSpPr>
          <p:spPr bwMode="auto">
            <a:xfrm>
              <a:off x="1124636" y="2817987"/>
              <a:ext cx="1483310" cy="13595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8" name="椭圆 42"/>
            <p:cNvSpPr>
              <a:spLocks noChangeArrowheads="1"/>
            </p:cNvSpPr>
            <p:nvPr/>
          </p:nvSpPr>
          <p:spPr bwMode="auto">
            <a:xfrm>
              <a:off x="1829416" y="41325"/>
              <a:ext cx="74157" cy="741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9" name="矩形 23"/>
            <p:cNvSpPr>
              <a:spLocks noChangeArrowheads="1"/>
            </p:cNvSpPr>
            <p:nvPr/>
          </p:nvSpPr>
          <p:spPr bwMode="auto">
            <a:xfrm>
              <a:off x="2042559" y="0"/>
              <a:ext cx="1690023" cy="2447190"/>
            </a:xfrm>
            <a:custGeom>
              <a:avLst/>
              <a:gdLst>
                <a:gd name="T0" fmla="*/ 0 w 2461290"/>
                <a:gd name="T1" fmla="*/ 0 h 3564000"/>
                <a:gd name="T2" fmla="*/ 504006 w 2461290"/>
                <a:gd name="T3" fmla="*/ 0 h 3564000"/>
                <a:gd name="T4" fmla="*/ 547119 w 2461290"/>
                <a:gd name="T5" fmla="*/ 43114 h 3564000"/>
                <a:gd name="T6" fmla="*/ 547119 w 2461290"/>
                <a:gd name="T7" fmla="*/ 749128 h 3564000"/>
                <a:gd name="T8" fmla="*/ 504006 w 2461290"/>
                <a:gd name="T9" fmla="*/ 792241 h 3564000"/>
                <a:gd name="T10" fmla="*/ 368761 w 2461290"/>
                <a:gd name="T11" fmla="*/ 792241 h 3564000"/>
                <a:gd name="T12" fmla="*/ 0 w 2461290"/>
                <a:gd name="T13" fmla="*/ 0 h 3564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61290"/>
                <a:gd name="T22" fmla="*/ 0 h 3564000"/>
                <a:gd name="T23" fmla="*/ 2461290 w 2461290"/>
                <a:gd name="T24" fmla="*/ 3564000 h 3564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61290" h="3564000">
                  <a:moveTo>
                    <a:pt x="0" y="0"/>
                  </a:moveTo>
                  <a:lnTo>
                    <a:pt x="2267337" y="0"/>
                  </a:lnTo>
                  <a:cubicBezTo>
                    <a:pt x="2374454" y="0"/>
                    <a:pt x="2461290" y="86836"/>
                    <a:pt x="2461290" y="193953"/>
                  </a:cubicBezTo>
                  <a:lnTo>
                    <a:pt x="2461290" y="3370047"/>
                  </a:lnTo>
                  <a:cubicBezTo>
                    <a:pt x="2461290" y="3477164"/>
                    <a:pt x="2374454" y="3564000"/>
                    <a:pt x="2267337" y="3564000"/>
                  </a:cubicBezTo>
                  <a:lnTo>
                    <a:pt x="1658918" y="3564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40" name="Group 18"/>
          <p:cNvGrpSpPr>
            <a:grpSpLocks/>
          </p:cNvGrpSpPr>
          <p:nvPr/>
        </p:nvGrpSpPr>
        <p:grpSpPr bwMode="auto">
          <a:xfrm>
            <a:off x="0" y="5783706"/>
            <a:ext cx="12192000" cy="1074293"/>
            <a:chOff x="0" y="0"/>
            <a:chExt cx="9144000" cy="947265"/>
          </a:xfrm>
          <a:solidFill>
            <a:srgbClr val="1A233E"/>
          </a:solidFill>
        </p:grpSpPr>
        <p:sp>
          <p:nvSpPr>
            <p:cNvPr id="41" name="梯形 52"/>
            <p:cNvSpPr>
              <a:spLocks noChangeArrowheads="1"/>
            </p:cNvSpPr>
            <p:nvPr/>
          </p:nvSpPr>
          <p:spPr bwMode="auto">
            <a:xfrm flipV="1">
              <a:off x="0" y="0"/>
              <a:ext cx="9144000" cy="94726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575 w 21600"/>
                <a:gd name="T13" fmla="*/ 2575 h 21600"/>
                <a:gd name="T14" fmla="*/ 19025 w 21600"/>
                <a:gd name="T15" fmla="*/ 190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550" y="21600"/>
                  </a:lnTo>
                  <a:lnTo>
                    <a:pt x="2005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4" name="矩形 54"/>
            <p:cNvSpPr>
              <a:spLocks noChangeArrowheads="1"/>
            </p:cNvSpPr>
            <p:nvPr/>
          </p:nvSpPr>
          <p:spPr bwMode="auto">
            <a:xfrm>
              <a:off x="657226" y="110607"/>
              <a:ext cx="7800974" cy="2985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LEAN MES | 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降本 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| 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减员 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| 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增效 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| 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避免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45" name="椭圆 6"/>
          <p:cNvSpPr>
            <a:spLocks noChangeArrowheads="1"/>
          </p:cNvSpPr>
          <p:nvPr/>
        </p:nvSpPr>
        <p:spPr bwMode="auto">
          <a:xfrm>
            <a:off x="5591510" y="3222981"/>
            <a:ext cx="122174" cy="122365"/>
          </a:xfrm>
          <a:prstGeom prst="ellipse">
            <a:avLst/>
          </a:prstGeom>
          <a:solidFill>
            <a:srgbClr val="282828"/>
          </a:solidFill>
          <a:ln w="25400">
            <a:solidFill>
              <a:srgbClr val="FF860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8" name="矩形 55"/>
          <p:cNvSpPr>
            <a:spLocks noChangeArrowheads="1"/>
          </p:cNvSpPr>
          <p:nvPr/>
        </p:nvSpPr>
        <p:spPr bwMode="auto">
          <a:xfrm>
            <a:off x="2385438" y="1456893"/>
            <a:ext cx="2119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defTabSz="838596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</a:t>
            </a:r>
            <a:r>
              <a:rPr lang="en-US" altLang="zh-CN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B/S</a:t>
            </a: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</a:t>
            </a:r>
          </a:p>
        </p:txBody>
      </p:sp>
      <p:sp>
        <p:nvSpPr>
          <p:cNvPr id="49" name="矩形 56"/>
          <p:cNvSpPr>
            <a:spLocks noChangeArrowheads="1"/>
          </p:cNvSpPr>
          <p:nvPr/>
        </p:nvSpPr>
        <p:spPr bwMode="auto">
          <a:xfrm>
            <a:off x="2377216" y="1852276"/>
            <a:ext cx="2308481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/>
          <a:p>
            <a:pPr eaLnBrk="1" hangingPunct="1">
              <a:lnSpc>
                <a:spcPts val="1600"/>
              </a:lnSpc>
              <a:buFont typeface="Arial" pitchFamily="34" charset="0"/>
              <a:buNone/>
            </a:pPr>
            <a:r>
              <a:rPr lang="zh-CN" altLang="en-US" sz="11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无需安装客户端，后期升级维护灵活；</a:t>
            </a:r>
            <a:endParaRPr lang="en-US" altLang="zh-CN" sz="1100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ts val="1600"/>
              </a:lnSpc>
              <a:buFont typeface="Arial" pitchFamily="34" charset="0"/>
              <a:buNone/>
            </a:pPr>
            <a:r>
              <a:rPr lang="zh-CN" altLang="en-US" sz="11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京东、阿里、淘宝惯用架构；</a:t>
            </a:r>
            <a:endParaRPr lang="zh-CN" altLang="en-US" sz="11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50" name="直接连接符 13"/>
          <p:cNvCxnSpPr>
            <a:cxnSpLocks noChangeShapeType="1"/>
          </p:cNvCxnSpPr>
          <p:nvPr/>
        </p:nvCxnSpPr>
        <p:spPr bwMode="auto">
          <a:xfrm flipH="1" flipV="1">
            <a:off x="4800601" y="1799865"/>
            <a:ext cx="1047749" cy="1626515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椭圆 57"/>
          <p:cNvSpPr>
            <a:spLocks noChangeArrowheads="1"/>
          </p:cNvSpPr>
          <p:nvPr/>
        </p:nvSpPr>
        <p:spPr bwMode="auto">
          <a:xfrm>
            <a:off x="6209551" y="3426380"/>
            <a:ext cx="122174" cy="122365"/>
          </a:xfrm>
          <a:prstGeom prst="ellipse">
            <a:avLst/>
          </a:prstGeom>
          <a:solidFill>
            <a:srgbClr val="282828"/>
          </a:solidFill>
          <a:ln w="25400">
            <a:solidFill>
              <a:srgbClr val="FF860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2" name="椭圆 58"/>
          <p:cNvSpPr>
            <a:spLocks noChangeArrowheads="1"/>
          </p:cNvSpPr>
          <p:nvPr/>
        </p:nvSpPr>
        <p:spPr bwMode="auto">
          <a:xfrm>
            <a:off x="7142026" y="4187562"/>
            <a:ext cx="122174" cy="122365"/>
          </a:xfrm>
          <a:prstGeom prst="ellipse">
            <a:avLst/>
          </a:prstGeom>
          <a:solidFill>
            <a:srgbClr val="282828"/>
          </a:solidFill>
          <a:ln w="25400">
            <a:solidFill>
              <a:srgbClr val="FF860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4" name="矩形 62"/>
          <p:cNvSpPr>
            <a:spLocks noChangeArrowheads="1"/>
          </p:cNvSpPr>
          <p:nvPr/>
        </p:nvSpPr>
        <p:spPr bwMode="auto">
          <a:xfrm>
            <a:off x="7110721" y="1830906"/>
            <a:ext cx="2119043" cy="2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5" name="矩形 63"/>
          <p:cNvSpPr>
            <a:spLocks noChangeArrowheads="1"/>
          </p:cNvSpPr>
          <p:nvPr/>
        </p:nvSpPr>
        <p:spPr bwMode="auto">
          <a:xfrm>
            <a:off x="7110721" y="1517124"/>
            <a:ext cx="2119043" cy="3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b="1" dirty="0" smtClean="0">
                <a:solidFill>
                  <a:schemeClr val="bg1"/>
                </a:solidFill>
                <a:sym typeface="Calibri" pitchFamily="34" charset="0"/>
              </a:rPr>
              <a:t>跨平台访问</a:t>
            </a:r>
            <a:endParaRPr lang="zh-CN" altLang="en-US" b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56" name="矩形 64"/>
          <p:cNvSpPr>
            <a:spLocks noChangeArrowheads="1"/>
          </p:cNvSpPr>
          <p:nvPr/>
        </p:nvSpPr>
        <p:spPr bwMode="auto">
          <a:xfrm>
            <a:off x="7102499" y="1851296"/>
            <a:ext cx="25471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/>
          <a:p>
            <a:pPr defTabSz="838596">
              <a:defRPr/>
            </a:pPr>
            <a:r>
              <a:rPr lang="en-US" altLang="zh-CN" sz="11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  <a:r>
              <a:rPr lang="zh-CN" altLang="en-US" sz="11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sz="11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IOS</a:t>
            </a:r>
            <a:r>
              <a:rPr lang="zh-CN" altLang="en-US" sz="11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endParaRPr lang="zh-CN" altLang="en-US" sz="11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57" name="直接连接符 16"/>
          <p:cNvCxnSpPr>
            <a:cxnSpLocks noChangeShapeType="1"/>
            <a:endCxn id="54" idx="1"/>
          </p:cNvCxnSpPr>
          <p:nvPr/>
        </p:nvCxnSpPr>
        <p:spPr bwMode="auto">
          <a:xfrm flipV="1">
            <a:off x="5938221" y="1841101"/>
            <a:ext cx="1172500" cy="1656576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矩形 70"/>
          <p:cNvSpPr>
            <a:spLocks noChangeArrowheads="1"/>
          </p:cNvSpPr>
          <p:nvPr/>
        </p:nvSpPr>
        <p:spPr bwMode="auto">
          <a:xfrm>
            <a:off x="8990810" y="2659410"/>
            <a:ext cx="2119043" cy="2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0" name="矩形 71"/>
          <p:cNvSpPr>
            <a:spLocks noChangeArrowheads="1"/>
          </p:cNvSpPr>
          <p:nvPr/>
        </p:nvSpPr>
        <p:spPr bwMode="auto">
          <a:xfrm>
            <a:off x="8990810" y="2345628"/>
            <a:ext cx="2119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defTabSz="838596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</a:t>
            </a:r>
            <a:r>
              <a:rPr lang="zh-CN" altLang="en-US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开发平台</a:t>
            </a: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强大</a:t>
            </a:r>
          </a:p>
        </p:txBody>
      </p:sp>
      <p:sp>
        <p:nvSpPr>
          <p:cNvPr id="61" name="矩形 72"/>
          <p:cNvSpPr>
            <a:spLocks noChangeArrowheads="1"/>
          </p:cNvSpPr>
          <p:nvPr/>
        </p:nvSpPr>
        <p:spPr bwMode="auto">
          <a:xfrm>
            <a:off x="8982588" y="2679800"/>
            <a:ext cx="2127265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eaLnBrk="1" hangingPunct="1">
              <a:lnSpc>
                <a:spcPts val="1600"/>
              </a:lnSpc>
              <a:buFont typeface="Arial" pitchFamily="34" charset="0"/>
              <a:buNone/>
            </a:pPr>
            <a:r>
              <a:rPr lang="zh-CN" altLang="en-US" sz="11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满足客制化功能需求</a:t>
            </a:r>
            <a:endParaRPr lang="zh-CN" altLang="en-US" sz="11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62" name="直接连接符 22"/>
          <p:cNvCxnSpPr>
            <a:cxnSpLocks noChangeShapeType="1"/>
            <a:endCxn id="59" idx="1"/>
          </p:cNvCxnSpPr>
          <p:nvPr/>
        </p:nvCxnSpPr>
        <p:spPr bwMode="auto">
          <a:xfrm flipV="1">
            <a:off x="7203113" y="2669605"/>
            <a:ext cx="1787697" cy="675741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74" y="3014952"/>
            <a:ext cx="3367733" cy="1784069"/>
          </a:xfrm>
          <a:prstGeom prst="rect">
            <a:avLst/>
          </a:prstGeom>
        </p:spPr>
      </p:pic>
      <p:sp>
        <p:nvSpPr>
          <p:cNvPr id="73" name="矩形 55"/>
          <p:cNvSpPr>
            <a:spLocks noChangeArrowheads="1"/>
          </p:cNvSpPr>
          <p:nvPr/>
        </p:nvSpPr>
        <p:spPr bwMode="auto">
          <a:xfrm>
            <a:off x="993313" y="2571745"/>
            <a:ext cx="2119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defTabSz="838596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软件接口灵活</a:t>
            </a:r>
          </a:p>
        </p:txBody>
      </p:sp>
      <p:sp>
        <p:nvSpPr>
          <p:cNvPr id="74" name="矩形 56"/>
          <p:cNvSpPr>
            <a:spLocks noChangeArrowheads="1"/>
          </p:cNvSpPr>
          <p:nvPr/>
        </p:nvSpPr>
        <p:spPr bwMode="auto">
          <a:xfrm>
            <a:off x="985091" y="2967128"/>
            <a:ext cx="2308481" cy="48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zh-CN" sz="1100" dirty="0">
                <a:solidFill>
                  <a:schemeClr val="bg1"/>
                </a:solidFill>
              </a:rPr>
              <a:t>轻松打通</a:t>
            </a:r>
            <a:r>
              <a:rPr lang="en-US" altLang="zh-CN" sz="1100" dirty="0">
                <a:solidFill>
                  <a:schemeClr val="bg1"/>
                </a:solidFill>
              </a:rPr>
              <a:t>ERP</a:t>
            </a:r>
            <a:r>
              <a:rPr lang="zh-CN" altLang="zh-CN" sz="1100" dirty="0">
                <a:solidFill>
                  <a:schemeClr val="bg1"/>
                </a:solidFill>
              </a:rPr>
              <a:t>、</a:t>
            </a:r>
            <a:r>
              <a:rPr lang="en-US" altLang="zh-CN" sz="1100" dirty="0">
                <a:solidFill>
                  <a:schemeClr val="bg1"/>
                </a:solidFill>
              </a:rPr>
              <a:t>OA</a:t>
            </a:r>
            <a:r>
              <a:rPr lang="zh-CN" altLang="zh-CN" sz="1100" dirty="0">
                <a:solidFill>
                  <a:schemeClr val="bg1"/>
                </a:solidFill>
              </a:rPr>
              <a:t>、</a:t>
            </a:r>
            <a:r>
              <a:rPr lang="en-US" altLang="zh-CN" sz="1100" dirty="0">
                <a:solidFill>
                  <a:schemeClr val="bg1"/>
                </a:solidFill>
              </a:rPr>
              <a:t>PDM</a:t>
            </a:r>
            <a:r>
              <a:rPr lang="zh-CN" altLang="zh-CN" sz="1100" dirty="0">
                <a:solidFill>
                  <a:schemeClr val="bg1"/>
                </a:solidFill>
              </a:rPr>
              <a:t>、</a:t>
            </a:r>
            <a:r>
              <a:rPr lang="en-US" altLang="zh-CN" sz="1100" dirty="0">
                <a:solidFill>
                  <a:schemeClr val="bg1"/>
                </a:solidFill>
              </a:rPr>
              <a:t>PLM</a:t>
            </a:r>
            <a:r>
              <a:rPr lang="zh-CN" altLang="zh-CN" sz="1100" dirty="0">
                <a:solidFill>
                  <a:schemeClr val="bg1"/>
                </a:solidFill>
              </a:rPr>
              <a:t>、</a:t>
            </a:r>
            <a:r>
              <a:rPr lang="en-US" altLang="zh-CN" sz="1100" dirty="0">
                <a:solidFill>
                  <a:schemeClr val="bg1"/>
                </a:solidFill>
              </a:rPr>
              <a:t>CRM</a:t>
            </a:r>
            <a:r>
              <a:rPr lang="zh-CN" altLang="zh-CN" sz="1100" dirty="0">
                <a:solidFill>
                  <a:schemeClr val="bg1"/>
                </a:solidFill>
              </a:rPr>
              <a:t>等系统间的数据壁垒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5" name="矩形 62"/>
          <p:cNvSpPr>
            <a:spLocks noChangeArrowheads="1"/>
          </p:cNvSpPr>
          <p:nvPr/>
        </p:nvSpPr>
        <p:spPr bwMode="auto">
          <a:xfrm>
            <a:off x="993313" y="2925368"/>
            <a:ext cx="2119043" cy="2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76" name="直接连接符 13"/>
          <p:cNvCxnSpPr>
            <a:cxnSpLocks noChangeShapeType="1"/>
          </p:cNvCxnSpPr>
          <p:nvPr/>
        </p:nvCxnSpPr>
        <p:spPr bwMode="auto">
          <a:xfrm flipH="1" flipV="1">
            <a:off x="3112356" y="2925368"/>
            <a:ext cx="1516794" cy="1280189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矩形 55"/>
          <p:cNvSpPr>
            <a:spLocks noChangeArrowheads="1"/>
          </p:cNvSpPr>
          <p:nvPr/>
        </p:nvSpPr>
        <p:spPr bwMode="auto">
          <a:xfrm>
            <a:off x="985091" y="3784527"/>
            <a:ext cx="2119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defTabSz="838596">
              <a:defRPr/>
            </a:pPr>
            <a:r>
              <a:rPr lang="zh-CN" altLang="en-US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硬件接口弹性大</a:t>
            </a:r>
            <a:endParaRPr lang="zh-CN" altLang="en-US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56"/>
          <p:cNvSpPr>
            <a:spLocks noChangeArrowheads="1"/>
          </p:cNvSpPr>
          <p:nvPr/>
        </p:nvSpPr>
        <p:spPr bwMode="auto">
          <a:xfrm>
            <a:off x="976869" y="4179910"/>
            <a:ext cx="2308481" cy="69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zh-CN" sz="1100" dirty="0">
                <a:solidFill>
                  <a:schemeClr val="bg1"/>
                </a:solidFill>
              </a:rPr>
              <a:t>可集成通用设备接口，实现各行业设备和测试设备之间的深度集成和数据交互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0" name="矩形 62"/>
          <p:cNvSpPr>
            <a:spLocks noChangeArrowheads="1"/>
          </p:cNvSpPr>
          <p:nvPr/>
        </p:nvSpPr>
        <p:spPr bwMode="auto">
          <a:xfrm>
            <a:off x="985091" y="4138150"/>
            <a:ext cx="2119043" cy="2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81" name="直接连接符 13"/>
          <p:cNvCxnSpPr>
            <a:cxnSpLocks noChangeShapeType="1"/>
          </p:cNvCxnSpPr>
          <p:nvPr/>
        </p:nvCxnSpPr>
        <p:spPr bwMode="auto">
          <a:xfrm flipH="1" flipV="1">
            <a:off x="3112356" y="4153859"/>
            <a:ext cx="1750980" cy="24249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直接连接符 84"/>
          <p:cNvCxnSpPr/>
          <p:nvPr/>
        </p:nvCxnSpPr>
        <p:spPr>
          <a:xfrm>
            <a:off x="2385438" y="1809558"/>
            <a:ext cx="24151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8797201" y="3511276"/>
            <a:ext cx="2339102" cy="219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838596">
              <a:lnSpc>
                <a:spcPct val="120000"/>
              </a:lnSpc>
              <a:defRPr/>
            </a:pP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 电子看板报表平台灵活</a:t>
            </a:r>
            <a:endParaRPr lang="en-US" altLang="zh-CN" sz="1400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38596">
              <a:lnSpc>
                <a:spcPct val="120000"/>
              </a:lnSpc>
              <a:defRPr/>
            </a:pP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 模块式组件开发</a:t>
            </a:r>
            <a:endParaRPr lang="en-US" altLang="zh-CN" sz="1400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38596">
              <a:lnSpc>
                <a:spcPct val="120000"/>
              </a:lnSpc>
              <a:defRPr/>
            </a:pP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 系统扩展性</a:t>
            </a:r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</a:p>
          <a:p>
            <a:pPr algn="just" defTabSz="838596">
              <a:lnSpc>
                <a:spcPct val="120000"/>
              </a:lnSpc>
              <a:defRPr/>
            </a:pP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 中英文多</a:t>
            </a:r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endParaRPr lang="en-US" altLang="zh-CN" sz="1400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38596">
              <a:lnSpc>
                <a:spcPct val="120000"/>
              </a:lnSpc>
              <a:defRPr/>
            </a:pPr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 符合</a:t>
            </a:r>
            <a:r>
              <a:rPr lang="en-US" altLang="zh-CN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ISA95</a:t>
            </a:r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国家标准</a:t>
            </a:r>
            <a:endParaRPr lang="en-US" altLang="zh-CN" sz="1400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38596">
              <a:lnSpc>
                <a:spcPct val="120000"/>
              </a:lnSpc>
              <a:defRPr/>
            </a:pP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 实用性强功能全面</a:t>
            </a:r>
            <a:endParaRPr lang="en-US" altLang="zh-CN" sz="1400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38596">
              <a:lnSpc>
                <a:spcPct val="120000"/>
              </a:lnSpc>
              <a:defRPr/>
            </a:pPr>
            <a:r>
              <a:rPr lang="zh-CN" altLang="en-US" sz="1400" kern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 </a:t>
            </a:r>
            <a:r>
              <a:rPr lang="zh-CN" altLang="en-US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成熟</a:t>
            </a:r>
            <a:r>
              <a:rPr lang="zh-CN" altLang="en-US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稳定、可靠</a:t>
            </a:r>
            <a:r>
              <a:rPr lang="zh-CN" altLang="en-US" sz="1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endParaRPr lang="en-US" altLang="zh-CN" sz="14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838596">
              <a:lnSpc>
                <a:spcPct val="120000"/>
              </a:lnSpc>
              <a:defRPr/>
            </a:pPr>
            <a:r>
              <a:rPr lang="en-US" altLang="zh-CN" sz="1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sz="1600" b="1" kern="0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5344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矩形 9"/>
          <p:cNvSpPr/>
          <p:nvPr>
            <p:custDataLst>
              <p:tags r:id="rId1"/>
            </p:custDataLst>
          </p:nvPr>
        </p:nvSpPr>
        <p:spPr>
          <a:xfrm>
            <a:off x="0" y="402430"/>
            <a:ext cx="144000" cy="46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F:\素材\素材源文件\高清图片素材\tooopen_sy_1660579121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r="4709"/>
          <a:stretch/>
        </p:blipFill>
        <p:spPr bwMode="auto">
          <a:xfrm>
            <a:off x="3878673" y="1913283"/>
            <a:ext cx="4664361" cy="3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my.lu\Desktop\timg-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21404" b="16930"/>
          <a:stretch/>
        </p:blipFill>
        <p:spPr bwMode="auto">
          <a:xfrm>
            <a:off x="8543034" y="1913283"/>
            <a:ext cx="3648966" cy="34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902201" y="4738594"/>
            <a:ext cx="2640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微信、短信</a:t>
            </a:r>
            <a:r>
              <a:rPr lang="zh-CN" altLang="en-US" dirty="0" smtClean="0">
                <a:solidFill>
                  <a:schemeClr val="bg1"/>
                </a:solidFill>
              </a:rPr>
              <a:t>自动</a:t>
            </a:r>
            <a:r>
              <a:rPr lang="zh-CN" altLang="en-US" dirty="0">
                <a:solidFill>
                  <a:schemeClr val="bg1"/>
                </a:solidFill>
              </a:rPr>
              <a:t>推</a:t>
            </a:r>
            <a:r>
              <a:rPr lang="zh-CN" altLang="en-US" dirty="0" smtClean="0">
                <a:solidFill>
                  <a:schemeClr val="bg1"/>
                </a:solidFill>
              </a:rPr>
              <a:t>送→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amy.lu\Desktop\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5074"/>
          <a:stretch/>
        </p:blipFill>
        <p:spPr bwMode="auto">
          <a:xfrm>
            <a:off x="0" y="1913284"/>
            <a:ext cx="3878673" cy="34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4090863" y="2137624"/>
            <a:ext cx="1944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←邮件</a:t>
            </a:r>
            <a:r>
              <a:rPr lang="zh-CN" altLang="en-US" dirty="0" smtClean="0">
                <a:solidFill>
                  <a:schemeClr val="bg1"/>
                </a:solidFill>
              </a:rPr>
              <a:t>自动</a:t>
            </a:r>
            <a:r>
              <a:rPr lang="zh-CN" altLang="en-US" dirty="0">
                <a:solidFill>
                  <a:schemeClr val="bg1"/>
                </a:solidFill>
              </a:rPr>
              <a:t>推送</a:t>
            </a:r>
          </a:p>
        </p:txBody>
      </p:sp>
      <p:sp>
        <p:nvSpPr>
          <p:cNvPr id="10" name="矩形 9"/>
          <p:cNvSpPr/>
          <p:nvPr/>
        </p:nvSpPr>
        <p:spPr>
          <a:xfrm>
            <a:off x="385319" y="311913"/>
            <a:ext cx="9124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互联网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制造时代</a:t>
            </a:r>
            <a:endParaRPr lang="en-US" altLang="zh-CN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</a:rPr>
              <a:t>LEAN MES</a:t>
            </a:r>
            <a:r>
              <a:rPr lang="zh-CN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系统赋予移动端更人性化体验</a:t>
            </a:r>
            <a:endParaRPr lang="zh-CN" alt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5318" y="5700733"/>
            <a:ext cx="11448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2">
                    <a:lumMod val="50000"/>
                  </a:schemeClr>
                </a:solidFill>
              </a:rPr>
              <a:t>无论在驾驶中、会议中、出差或旅行中，将不再错漏任何一条现场信息</a:t>
            </a:r>
            <a:endParaRPr lang="zh-CN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45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6" name="Picture 2" descr="E:\品牌物料\LOGO2017\2017新LOGO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9646" y="374638"/>
              <a:ext cx="1518266" cy="290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383573" y="2752768"/>
            <a:ext cx="5565368" cy="3171240"/>
            <a:chOff x="296489" y="2752768"/>
            <a:chExt cx="5323668" cy="3005423"/>
          </a:xfrm>
        </p:grpSpPr>
        <p:pic>
          <p:nvPicPr>
            <p:cNvPr id="9" name="Picture 2" descr="E:\宣传资料\2017宣传素材集合\产品类\MES系统\8.5\4'01-不良分析报告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90" y="2771721"/>
              <a:ext cx="2553082" cy="143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E:\宣传资料\2017宣传素材集合\产品类\MES系统\8.5\3'59-计划达成率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89" y="4300301"/>
              <a:ext cx="2553081" cy="1437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E:\宣传资料\2017宣传素材集合\产品类\MES系统\8.5\3'59-产出率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752" y="2752768"/>
              <a:ext cx="2660405" cy="145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5" descr="E:\宣传资料\2017宣传素材集合\产品类\MES系统\8.5\4‘02-4'03设备稼动率和人员效率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" t="1046" r="2141" b="4511"/>
            <a:stretch/>
          </p:blipFill>
          <p:spPr bwMode="auto">
            <a:xfrm>
              <a:off x="2959751" y="4300301"/>
              <a:ext cx="2660405" cy="145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Shape 2368"/>
          <p:cNvSpPr/>
          <p:nvPr/>
        </p:nvSpPr>
        <p:spPr>
          <a:xfrm>
            <a:off x="291731" y="2586364"/>
            <a:ext cx="5808878" cy="3477494"/>
          </a:xfrm>
          <a:prstGeom prst="roundRect">
            <a:avLst>
              <a:gd name="adj" fmla="val 6524"/>
            </a:avLst>
          </a:prstGeom>
          <a:solidFill>
            <a:srgbClr val="45599C">
              <a:alpha val="20000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ctr" defTabSz="821529">
              <a:defRPr sz="32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44" name="Shape 2368"/>
          <p:cNvSpPr/>
          <p:nvPr/>
        </p:nvSpPr>
        <p:spPr>
          <a:xfrm>
            <a:off x="6165925" y="2586364"/>
            <a:ext cx="5808878" cy="3477494"/>
          </a:xfrm>
          <a:prstGeom prst="roundRect">
            <a:avLst>
              <a:gd name="adj" fmla="val 6524"/>
            </a:avLst>
          </a:prstGeom>
          <a:solidFill>
            <a:srgbClr val="45599C">
              <a:alpha val="20000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ctr" defTabSz="821529">
              <a:defRPr sz="32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13" name="PA_矩形 9"/>
          <p:cNvSpPr/>
          <p:nvPr>
            <p:custDataLst>
              <p:tags r:id="rId1"/>
            </p:custDataLst>
          </p:nvPr>
        </p:nvSpPr>
        <p:spPr>
          <a:xfrm>
            <a:off x="0" y="402430"/>
            <a:ext cx="144000" cy="46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4647" y="398007"/>
            <a:ext cx="9116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通过构建数据池</a:t>
            </a:r>
            <a:r>
              <a:rPr lang="zh-CN" altLang="en-US" sz="2800" dirty="0">
                <a:solidFill>
                  <a:schemeClr val="bg1"/>
                </a:solidFill>
              </a:rPr>
              <a:t>，</a:t>
            </a:r>
            <a:r>
              <a:rPr lang="zh-CN" altLang="en-US" sz="2800" dirty="0" smtClean="0">
                <a:solidFill>
                  <a:schemeClr val="bg1"/>
                </a:solidFill>
              </a:rPr>
              <a:t>为透明</a:t>
            </a:r>
            <a:r>
              <a:rPr lang="zh-CN" altLang="en-US" sz="2800" dirty="0">
                <a:solidFill>
                  <a:schemeClr val="bg1"/>
                </a:solidFill>
              </a:rPr>
              <a:t>实时的</a:t>
            </a:r>
            <a:r>
              <a:rPr lang="zh-CN" altLang="en-US" sz="2800" dirty="0" smtClean="0">
                <a:solidFill>
                  <a:schemeClr val="bg1"/>
                </a:solidFill>
              </a:rPr>
              <a:t>管理提供智能决策依据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6" name="Picture 7" descr="C:\Users\amy.lu\Desktop\tim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1981"/>
          <a:stretch/>
        </p:blipFill>
        <p:spPr bwMode="auto">
          <a:xfrm>
            <a:off x="6357770" y="2771720"/>
            <a:ext cx="5400338" cy="30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32208" y="866499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生产及品质全</a:t>
            </a:r>
            <a:r>
              <a:rPr lang="zh-CN" altLang="en-US" dirty="0">
                <a:solidFill>
                  <a:schemeClr val="bg1"/>
                </a:solidFill>
              </a:rPr>
              <a:t>流程</a:t>
            </a:r>
            <a:r>
              <a:rPr lang="zh-CN" altLang="en-US" dirty="0" smtClean="0">
                <a:solidFill>
                  <a:schemeClr val="bg1"/>
                </a:solidFill>
              </a:rPr>
              <a:t>数字化管控、实现无</a:t>
            </a:r>
            <a:r>
              <a:rPr lang="zh-CN" altLang="en-US" dirty="0">
                <a:solidFill>
                  <a:schemeClr val="bg1"/>
                </a:solidFill>
              </a:rPr>
              <a:t>纸化</a:t>
            </a:r>
          </a:p>
        </p:txBody>
      </p:sp>
      <p:grpSp>
        <p:nvGrpSpPr>
          <p:cNvPr id="12" name="Group 2152"/>
          <p:cNvGrpSpPr/>
          <p:nvPr/>
        </p:nvGrpSpPr>
        <p:grpSpPr>
          <a:xfrm>
            <a:off x="2156963" y="1595186"/>
            <a:ext cx="2605838" cy="604531"/>
            <a:chOff x="0" y="432268"/>
            <a:chExt cx="2429679" cy="1001304"/>
          </a:xfrm>
        </p:grpSpPr>
        <p:sp>
          <p:nvSpPr>
            <p:cNvPr id="17" name="Shape 2150"/>
            <p:cNvSpPr/>
            <p:nvPr/>
          </p:nvSpPr>
          <p:spPr>
            <a:xfrm>
              <a:off x="0" y="923798"/>
              <a:ext cx="2429679" cy="509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现场</a:t>
              </a:r>
              <a:r>
                <a:rPr lang="zh-CN" altLang="en-US" sz="1400" dirty="0">
                  <a:solidFill>
                    <a:schemeClr val="bg1"/>
                  </a:solidFill>
                </a:rPr>
                <a:t>目视化</a:t>
              </a:r>
              <a:r>
                <a:rPr lang="zh-CN" altLang="en-US" sz="1400" dirty="0" smtClean="0">
                  <a:solidFill>
                    <a:schemeClr val="bg1"/>
                  </a:solidFill>
                </a:rPr>
                <a:t>管理：实时电子看板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Shape 2151"/>
            <p:cNvSpPr/>
            <p:nvPr/>
          </p:nvSpPr>
          <p:spPr>
            <a:xfrm>
              <a:off x="0" y="432268"/>
              <a:ext cx="923085" cy="509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42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1400" dirty="0" smtClean="0"/>
                <a:t>生产管理员</a:t>
              </a:r>
              <a:endParaRPr sz="1400" dirty="0"/>
            </a:p>
          </p:txBody>
        </p:sp>
      </p:grpSp>
      <p:grpSp>
        <p:nvGrpSpPr>
          <p:cNvPr id="25" name="Group 2136"/>
          <p:cNvGrpSpPr/>
          <p:nvPr/>
        </p:nvGrpSpPr>
        <p:grpSpPr>
          <a:xfrm>
            <a:off x="7832282" y="1559773"/>
            <a:ext cx="3144447" cy="869504"/>
            <a:chOff x="13195146" y="178190"/>
            <a:chExt cx="5208250" cy="1440185"/>
          </a:xfrm>
        </p:grpSpPr>
        <p:sp>
          <p:nvSpPr>
            <p:cNvPr id="27" name="Shape 2134"/>
            <p:cNvSpPr/>
            <p:nvPr/>
          </p:nvSpPr>
          <p:spPr>
            <a:xfrm>
              <a:off x="13195146" y="609018"/>
              <a:ext cx="5208250" cy="100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lnSpc>
                  <a:spcPct val="120000"/>
                </a:lnSpc>
                <a:defRPr sz="26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en-US" altLang="zh-CN" sz="1400" dirty="0" smtClean="0"/>
                <a:t>BI</a:t>
              </a:r>
              <a:r>
                <a:rPr lang="zh-CN" altLang="en-US" sz="1400" dirty="0" smtClean="0"/>
                <a:t>数据中心</a:t>
              </a:r>
              <a:r>
                <a:rPr lang="en-US" altLang="zh-CN" sz="1400" dirty="0" smtClean="0"/>
                <a:t>+</a:t>
              </a:r>
              <a:r>
                <a:rPr lang="zh-CN" altLang="en-US" sz="1400" dirty="0"/>
                <a:t>移动端应用</a:t>
              </a:r>
            </a:p>
            <a:p>
              <a:r>
                <a:rPr sz="1400" dirty="0" err="1" smtClean="0"/>
                <a:t>决策数据化</a:t>
              </a:r>
              <a:r>
                <a:rPr lang="zh-CN" altLang="en-US" sz="1400" dirty="0" smtClean="0"/>
                <a:t>、</a:t>
              </a:r>
              <a:r>
                <a:rPr sz="1400" dirty="0" err="1" smtClean="0"/>
                <a:t>生产透明化</a:t>
              </a:r>
              <a:r>
                <a:rPr lang="zh-CN" altLang="en-US" sz="1400" dirty="0" smtClean="0"/>
                <a:t>、信息及时性</a:t>
              </a:r>
              <a:endParaRPr lang="en-US" sz="1400" dirty="0" smtClean="0"/>
            </a:p>
          </p:txBody>
        </p:sp>
        <p:sp>
          <p:nvSpPr>
            <p:cNvPr id="28" name="Shape 2135"/>
            <p:cNvSpPr/>
            <p:nvPr/>
          </p:nvSpPr>
          <p:spPr>
            <a:xfrm>
              <a:off x="13195146" y="178190"/>
              <a:ext cx="1639787" cy="509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42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1400" dirty="0" smtClean="0"/>
                <a:t>高级</a:t>
              </a:r>
              <a:r>
                <a:rPr sz="1400" dirty="0" err="1" smtClean="0"/>
                <a:t>管理层</a:t>
              </a:r>
              <a:endParaRPr sz="1400" dirty="0"/>
            </a:p>
          </p:txBody>
        </p:sp>
      </p:grpSp>
      <p:sp>
        <p:nvSpPr>
          <p:cNvPr id="41" name="标题 1"/>
          <p:cNvSpPr txBox="1">
            <a:spLocks/>
          </p:cNvSpPr>
          <p:nvPr/>
        </p:nvSpPr>
        <p:spPr>
          <a:xfrm>
            <a:off x="319292" y="6117648"/>
            <a:ext cx="5629649" cy="4670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看板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报表可快速配置颜色，格式，图形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253643" y="1525615"/>
            <a:ext cx="754687" cy="754687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6967745" y="1559773"/>
            <a:ext cx="754687" cy="754687"/>
          </a:xfrm>
          <a:prstGeom prst="ellipse">
            <a:avLst/>
          </a:prstGeom>
          <a:solidFill>
            <a:srgbClr val="3333FF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2" descr="C:\Users\amy.lu\Desktop\图片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505" y="4593408"/>
            <a:ext cx="2464219" cy="14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my.lu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52" y="1713659"/>
            <a:ext cx="531868" cy="3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my.lu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014" y="1653761"/>
            <a:ext cx="460147" cy="48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96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7" name="图片 2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5" name="Picture 2" descr="E:\品牌物料\LOGO2017\2017新LOGO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9646" y="374638"/>
              <a:ext cx="1518266" cy="290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标题 1"/>
          <p:cNvSpPr txBox="1">
            <a:spLocks/>
          </p:cNvSpPr>
          <p:nvPr/>
        </p:nvSpPr>
        <p:spPr>
          <a:xfrm>
            <a:off x="375873" y="448737"/>
            <a:ext cx="8372476" cy="52544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chemeClr val="bg1"/>
                </a:solidFill>
              </a:rPr>
              <a:t>LEAN MES</a:t>
            </a:r>
            <a:r>
              <a:rPr lang="zh-CN" altLang="en-US" sz="2800" dirty="0" smtClean="0">
                <a:solidFill>
                  <a:schemeClr val="bg1"/>
                </a:solidFill>
              </a:rPr>
              <a:t>软硬件接口灵活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PA_矩形 9"/>
          <p:cNvSpPr/>
          <p:nvPr>
            <p:custDataLst>
              <p:tags r:id="rId1"/>
            </p:custDataLst>
          </p:nvPr>
        </p:nvSpPr>
        <p:spPr>
          <a:xfrm>
            <a:off x="0" y="402430"/>
            <a:ext cx="144000" cy="46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Shape 2367"/>
          <p:cNvSpPr/>
          <p:nvPr/>
        </p:nvSpPr>
        <p:spPr>
          <a:xfrm>
            <a:off x="494851" y="3883512"/>
            <a:ext cx="11049655" cy="2695088"/>
          </a:xfrm>
          <a:prstGeom prst="roundRect">
            <a:avLst>
              <a:gd name="adj" fmla="val 8984"/>
            </a:avLst>
          </a:prstGeom>
          <a:solidFill>
            <a:srgbClr val="45599C">
              <a:alpha val="20000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ctr" defTabSz="821529">
              <a:defRPr sz="32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99" name="Shape 2368"/>
          <p:cNvSpPr/>
          <p:nvPr/>
        </p:nvSpPr>
        <p:spPr>
          <a:xfrm>
            <a:off x="6238837" y="1088955"/>
            <a:ext cx="5305669" cy="2676221"/>
          </a:xfrm>
          <a:prstGeom prst="roundRect">
            <a:avLst>
              <a:gd name="adj" fmla="val 6524"/>
            </a:avLst>
          </a:prstGeom>
          <a:solidFill>
            <a:srgbClr val="45599C">
              <a:alpha val="20000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ctr" defTabSz="821529">
              <a:defRPr sz="32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100" name="Shape 2369"/>
          <p:cNvSpPr/>
          <p:nvPr/>
        </p:nvSpPr>
        <p:spPr>
          <a:xfrm>
            <a:off x="494851" y="1088955"/>
            <a:ext cx="5551007" cy="2676221"/>
          </a:xfrm>
          <a:prstGeom prst="roundRect">
            <a:avLst>
              <a:gd name="adj" fmla="val 6524"/>
            </a:avLst>
          </a:prstGeom>
          <a:solidFill>
            <a:srgbClr val="45599C">
              <a:alpha val="20000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ctr" defTabSz="821529">
              <a:defRPr sz="32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102" name="Shape 2372"/>
          <p:cNvSpPr/>
          <p:nvPr/>
        </p:nvSpPr>
        <p:spPr>
          <a:xfrm>
            <a:off x="1446125" y="1182954"/>
            <a:ext cx="3164051" cy="390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239" tIns="71239" rIns="71239" bIns="71239" anchor="ctr">
            <a:spAutoFit/>
          </a:bodyPr>
          <a:lstStyle>
            <a:lvl1pPr algn="ctr" defTabSz="641136">
              <a:defRPr sz="4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1600" dirty="0" smtClean="0"/>
              <a:t>软件接口灵活</a:t>
            </a:r>
            <a:endParaRPr sz="1600" dirty="0"/>
          </a:p>
        </p:txBody>
      </p:sp>
      <p:sp>
        <p:nvSpPr>
          <p:cNvPr id="104" name="Shape 2374"/>
          <p:cNvSpPr/>
          <p:nvPr/>
        </p:nvSpPr>
        <p:spPr>
          <a:xfrm>
            <a:off x="533069" y="4592491"/>
            <a:ext cx="4077107" cy="79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239" tIns="71239" rIns="71239" bIns="71239" anchor="ctr">
            <a:spAutoFit/>
          </a:bodyPr>
          <a:lstStyle>
            <a:lvl1pPr algn="ctr" defTabSz="641136">
              <a:defRPr sz="4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dirty="0" smtClean="0"/>
              <a:t>硬件接口弹性大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200" dirty="0" smtClean="0"/>
              <a:t>数据采集、数据分析、设备效率</a:t>
            </a:r>
            <a:r>
              <a:rPr lang="en-US" altLang="zh-CN" sz="1200" dirty="0" smtClean="0"/>
              <a:t>OEE</a:t>
            </a:r>
            <a:r>
              <a:rPr lang="zh-CN" altLang="en-US" sz="1200" dirty="0" smtClean="0"/>
              <a:t>自动计算</a:t>
            </a:r>
            <a:endParaRPr sz="1200" dirty="0"/>
          </a:p>
        </p:txBody>
      </p:sp>
      <p:sp>
        <p:nvSpPr>
          <p:cNvPr id="5" name="矩形 4"/>
          <p:cNvSpPr/>
          <p:nvPr/>
        </p:nvSpPr>
        <p:spPr>
          <a:xfrm>
            <a:off x="6587186" y="2352281"/>
            <a:ext cx="472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LEAN </a:t>
            </a:r>
            <a:r>
              <a:rPr lang="en-US" altLang="zh-CN" sz="2800" dirty="0" smtClean="0">
                <a:solidFill>
                  <a:schemeClr val="bg1"/>
                </a:solidFill>
              </a:rPr>
              <a:t>MES</a:t>
            </a:r>
            <a:r>
              <a:rPr lang="zh-CN" altLang="en-US" sz="2800" dirty="0" smtClean="0">
                <a:solidFill>
                  <a:schemeClr val="bg1"/>
                </a:solidFill>
              </a:rPr>
              <a:t>精益制造执行系统</a:t>
            </a:r>
            <a:endParaRPr lang="zh-CN" altLang="en-US" sz="2800" dirty="0"/>
          </a:p>
        </p:txBody>
      </p:sp>
      <p:sp>
        <p:nvSpPr>
          <p:cNvPr id="126" name="Shape 2395"/>
          <p:cNvSpPr/>
          <p:nvPr/>
        </p:nvSpPr>
        <p:spPr>
          <a:xfrm>
            <a:off x="733262" y="2358890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27" name="Shape 2396"/>
          <p:cNvSpPr/>
          <p:nvPr/>
        </p:nvSpPr>
        <p:spPr>
          <a:xfrm>
            <a:off x="744881" y="2457524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WMS</a:t>
            </a:r>
            <a:endParaRPr sz="1400" dirty="0"/>
          </a:p>
        </p:txBody>
      </p:sp>
      <p:sp>
        <p:nvSpPr>
          <p:cNvPr id="129" name="Shape 2398"/>
          <p:cNvSpPr/>
          <p:nvPr/>
        </p:nvSpPr>
        <p:spPr>
          <a:xfrm>
            <a:off x="2465740" y="2358890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30" name="Shape 2399"/>
          <p:cNvSpPr/>
          <p:nvPr/>
        </p:nvSpPr>
        <p:spPr>
          <a:xfrm>
            <a:off x="2477359" y="2457524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>
            <a:lvl1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en-US" sz="1400" dirty="0" smtClean="0"/>
              <a:t>PLM</a:t>
            </a:r>
            <a:endParaRPr sz="1400" dirty="0"/>
          </a:p>
        </p:txBody>
      </p:sp>
      <p:sp>
        <p:nvSpPr>
          <p:cNvPr id="132" name="Shape 2401"/>
          <p:cNvSpPr/>
          <p:nvPr/>
        </p:nvSpPr>
        <p:spPr>
          <a:xfrm>
            <a:off x="733262" y="3017778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33" name="Shape 2402"/>
          <p:cNvSpPr/>
          <p:nvPr/>
        </p:nvSpPr>
        <p:spPr>
          <a:xfrm>
            <a:off x="744881" y="3116412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CRM</a:t>
            </a:r>
            <a:endParaRPr sz="1400" dirty="0"/>
          </a:p>
        </p:txBody>
      </p:sp>
      <p:sp>
        <p:nvSpPr>
          <p:cNvPr id="135" name="Shape 2404"/>
          <p:cNvSpPr/>
          <p:nvPr/>
        </p:nvSpPr>
        <p:spPr>
          <a:xfrm>
            <a:off x="2465740" y="3017778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36" name="Shape 2405"/>
          <p:cNvSpPr/>
          <p:nvPr/>
        </p:nvSpPr>
        <p:spPr>
          <a:xfrm>
            <a:off x="2477359" y="3116412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>
            <a:lvl1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en-US" sz="1400" dirty="0" smtClean="0"/>
              <a:t>Portal</a:t>
            </a:r>
            <a:r>
              <a:rPr lang="zh-CN" altLang="en-US" sz="1400" dirty="0" smtClean="0"/>
              <a:t>门户</a:t>
            </a:r>
            <a:endParaRPr sz="1400" dirty="0"/>
          </a:p>
        </p:txBody>
      </p:sp>
      <p:sp>
        <p:nvSpPr>
          <p:cNvPr id="165" name="Shape 2395"/>
          <p:cNvSpPr/>
          <p:nvPr/>
        </p:nvSpPr>
        <p:spPr>
          <a:xfrm>
            <a:off x="733262" y="1697349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166" name="Shape 2396"/>
          <p:cNvSpPr/>
          <p:nvPr/>
        </p:nvSpPr>
        <p:spPr>
          <a:xfrm>
            <a:off x="744881" y="1795983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ERP</a:t>
            </a:r>
            <a:endParaRPr sz="1400" dirty="0"/>
          </a:p>
        </p:txBody>
      </p:sp>
      <p:sp>
        <p:nvSpPr>
          <p:cNvPr id="168" name="Shape 2398"/>
          <p:cNvSpPr/>
          <p:nvPr/>
        </p:nvSpPr>
        <p:spPr>
          <a:xfrm>
            <a:off x="2465740" y="1697349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69" name="Shape 2399"/>
          <p:cNvSpPr/>
          <p:nvPr/>
        </p:nvSpPr>
        <p:spPr>
          <a:xfrm>
            <a:off x="2477359" y="1795983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>
            <a:lvl1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en-US" sz="1400" dirty="0" smtClean="0"/>
              <a:t>B2B</a:t>
            </a:r>
            <a:r>
              <a:rPr lang="zh-CN" altLang="en-US" sz="1400" dirty="0" smtClean="0"/>
              <a:t>系统</a:t>
            </a:r>
            <a:endParaRPr sz="1400" dirty="0"/>
          </a:p>
        </p:txBody>
      </p:sp>
      <p:sp>
        <p:nvSpPr>
          <p:cNvPr id="183" name="Shape 2395"/>
          <p:cNvSpPr/>
          <p:nvPr/>
        </p:nvSpPr>
        <p:spPr>
          <a:xfrm>
            <a:off x="4209488" y="2349917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84" name="Shape 2396"/>
          <p:cNvSpPr/>
          <p:nvPr/>
        </p:nvSpPr>
        <p:spPr>
          <a:xfrm>
            <a:off x="4221107" y="2448551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CIS</a:t>
            </a:r>
            <a:r>
              <a:rPr lang="zh-CN" altLang="en-US" sz="1400" dirty="0" smtClean="0"/>
              <a:t>客户信息系统</a:t>
            </a:r>
            <a:endParaRPr sz="1400" dirty="0"/>
          </a:p>
        </p:txBody>
      </p:sp>
      <p:sp>
        <p:nvSpPr>
          <p:cNvPr id="186" name="Shape 2401"/>
          <p:cNvSpPr/>
          <p:nvPr/>
        </p:nvSpPr>
        <p:spPr>
          <a:xfrm>
            <a:off x="4209488" y="3008806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87" name="Shape 2402"/>
          <p:cNvSpPr/>
          <p:nvPr/>
        </p:nvSpPr>
        <p:spPr>
          <a:xfrm>
            <a:off x="4221107" y="3107440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SIS</a:t>
            </a:r>
            <a:r>
              <a:rPr lang="zh-CN" altLang="en-US" sz="1400" dirty="0" smtClean="0"/>
              <a:t>供应商系统</a:t>
            </a:r>
            <a:endParaRPr sz="1400" dirty="0"/>
          </a:p>
        </p:txBody>
      </p:sp>
      <p:sp>
        <p:nvSpPr>
          <p:cNvPr id="189" name="Shape 2395"/>
          <p:cNvSpPr/>
          <p:nvPr/>
        </p:nvSpPr>
        <p:spPr>
          <a:xfrm>
            <a:off x="4209488" y="1688376"/>
            <a:ext cx="1578126" cy="536323"/>
          </a:xfrm>
          <a:prstGeom prst="roundRect">
            <a:avLst>
              <a:gd name="adj" fmla="val 6438"/>
            </a:avLst>
          </a:prstGeom>
          <a:gradFill>
            <a:gsLst>
              <a:gs pos="0">
                <a:srgbClr val="FFC000"/>
              </a:gs>
              <a:gs pos="100000">
                <a:srgbClr val="E26B08"/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/>
            <a:endParaRPr sz="140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90" name="Shape 2396"/>
          <p:cNvSpPr/>
          <p:nvPr/>
        </p:nvSpPr>
        <p:spPr>
          <a:xfrm>
            <a:off x="4221107" y="1787010"/>
            <a:ext cx="1554888" cy="3390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OA</a:t>
            </a:r>
            <a:endParaRPr sz="1400" dirty="0"/>
          </a:p>
        </p:txBody>
      </p:sp>
      <p:sp>
        <p:nvSpPr>
          <p:cNvPr id="245" name="Shape 2395"/>
          <p:cNvSpPr/>
          <p:nvPr/>
        </p:nvSpPr>
        <p:spPr>
          <a:xfrm>
            <a:off x="6221173" y="4659559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43" name="Shape 2398"/>
          <p:cNvSpPr/>
          <p:nvPr/>
        </p:nvSpPr>
        <p:spPr>
          <a:xfrm>
            <a:off x="7953651" y="4659559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41" name="Shape 2401"/>
          <p:cNvSpPr/>
          <p:nvPr/>
        </p:nvSpPr>
        <p:spPr>
          <a:xfrm>
            <a:off x="6221173" y="5267647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39" name="Shape 2404"/>
          <p:cNvSpPr/>
          <p:nvPr/>
        </p:nvSpPr>
        <p:spPr>
          <a:xfrm>
            <a:off x="7953651" y="5267647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37" name="Shape 2395"/>
          <p:cNvSpPr/>
          <p:nvPr/>
        </p:nvSpPr>
        <p:spPr>
          <a:xfrm>
            <a:off x="6221173" y="4050760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35" name="Shape 2398"/>
          <p:cNvSpPr/>
          <p:nvPr/>
        </p:nvSpPr>
        <p:spPr>
          <a:xfrm>
            <a:off x="7953651" y="4050760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36" name="Shape 2399"/>
          <p:cNvSpPr/>
          <p:nvPr/>
        </p:nvSpPr>
        <p:spPr>
          <a:xfrm>
            <a:off x="7952570" y="4747865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>
            <a:lvl1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1400" dirty="0" smtClean="0"/>
              <a:t>电子称</a:t>
            </a:r>
            <a:endParaRPr sz="1400" dirty="0"/>
          </a:p>
        </p:txBody>
      </p:sp>
      <p:sp>
        <p:nvSpPr>
          <p:cNvPr id="233" name="Shape 2395"/>
          <p:cNvSpPr/>
          <p:nvPr/>
        </p:nvSpPr>
        <p:spPr>
          <a:xfrm>
            <a:off x="9697399" y="4650586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34" name="Shape 2396"/>
          <p:cNvSpPr/>
          <p:nvPr/>
        </p:nvSpPr>
        <p:spPr>
          <a:xfrm>
            <a:off x="6220092" y="4738893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1400" dirty="0" smtClean="0"/>
              <a:t>测试设备</a:t>
            </a:r>
            <a:endParaRPr sz="1400" dirty="0"/>
          </a:p>
        </p:txBody>
      </p:sp>
      <p:sp>
        <p:nvSpPr>
          <p:cNvPr id="231" name="Shape 2401"/>
          <p:cNvSpPr/>
          <p:nvPr/>
        </p:nvSpPr>
        <p:spPr>
          <a:xfrm>
            <a:off x="9697399" y="5258675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29" name="Shape 2395"/>
          <p:cNvSpPr/>
          <p:nvPr/>
        </p:nvSpPr>
        <p:spPr>
          <a:xfrm>
            <a:off x="9697399" y="4041787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49" name="Shape 2395"/>
          <p:cNvSpPr/>
          <p:nvPr/>
        </p:nvSpPr>
        <p:spPr>
          <a:xfrm>
            <a:off x="4505832" y="4659559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50" name="Shape 2396"/>
          <p:cNvSpPr/>
          <p:nvPr/>
        </p:nvSpPr>
        <p:spPr>
          <a:xfrm>
            <a:off x="9697399" y="4139066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AOI</a:t>
            </a:r>
            <a:endParaRPr sz="1400" dirty="0"/>
          </a:p>
        </p:txBody>
      </p:sp>
      <p:sp>
        <p:nvSpPr>
          <p:cNvPr id="252" name="Shape 2401"/>
          <p:cNvSpPr/>
          <p:nvPr/>
        </p:nvSpPr>
        <p:spPr>
          <a:xfrm>
            <a:off x="4505832" y="5267647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55" name="Shape 2395"/>
          <p:cNvSpPr/>
          <p:nvPr/>
        </p:nvSpPr>
        <p:spPr>
          <a:xfrm>
            <a:off x="4505832" y="4050760"/>
            <a:ext cx="1578126" cy="536323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rgbClr val="2D3ED4"/>
              </a:gs>
              <a:gs pos="35000">
                <a:srgbClr val="3453DB"/>
              </a:gs>
              <a:gs pos="100000">
                <a:srgbClr val="2A73D8"/>
              </a:gs>
            </a:gsLst>
            <a:lin ang="16200000" scaled="0"/>
          </a:gra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1436" tIns="71436" rIns="71436" bIns="71436" numCol="1" anchor="ctr">
            <a:no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400"/>
          </a:p>
        </p:txBody>
      </p:sp>
      <p:sp>
        <p:nvSpPr>
          <p:cNvPr id="256" name="Shape 2396"/>
          <p:cNvSpPr/>
          <p:nvPr/>
        </p:nvSpPr>
        <p:spPr>
          <a:xfrm>
            <a:off x="9720637" y="4738891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X-RAY</a:t>
            </a:r>
            <a:endParaRPr sz="1400" dirty="0"/>
          </a:p>
        </p:txBody>
      </p:sp>
      <p:grpSp>
        <p:nvGrpSpPr>
          <p:cNvPr id="67" name="Group 2403"/>
          <p:cNvGrpSpPr/>
          <p:nvPr/>
        </p:nvGrpSpPr>
        <p:grpSpPr>
          <a:xfrm>
            <a:off x="6220092" y="5882549"/>
            <a:ext cx="1578126" cy="536323"/>
            <a:chOff x="0" y="0"/>
            <a:chExt cx="2904377" cy="1134112"/>
          </a:xfrm>
        </p:grpSpPr>
        <p:sp>
          <p:nvSpPr>
            <p:cNvPr id="68" name="Shape 2401"/>
            <p:cNvSpPr/>
            <p:nvPr/>
          </p:nvSpPr>
          <p:spPr>
            <a:xfrm>
              <a:off x="0" y="0"/>
              <a:ext cx="2904377" cy="1134112"/>
            </a:xfrm>
            <a:prstGeom prst="roundRect">
              <a:avLst>
                <a:gd name="adj" fmla="val 6438"/>
              </a:avLst>
            </a:prstGeom>
            <a:gradFill flip="none" rotWithShape="1">
              <a:gsLst>
                <a:gs pos="0">
                  <a:srgbClr val="2D3ED4"/>
                </a:gs>
                <a:gs pos="35000">
                  <a:srgbClr val="3453DB"/>
                </a:gs>
                <a:gs pos="100000">
                  <a:srgbClr val="2A73D8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1400"/>
            </a:p>
          </p:txBody>
        </p:sp>
        <p:sp>
          <p:nvSpPr>
            <p:cNvPr id="69" name="Shape 2402"/>
            <p:cNvSpPr/>
            <p:nvPr/>
          </p:nvSpPr>
          <p:spPr>
            <a:xfrm>
              <a:off x="21384" y="186735"/>
              <a:ext cx="2861610" cy="760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5" tIns="71435" rIns="71435" bIns="71435" numCol="1" anchor="ctr">
              <a:spAutoFit/>
            </a:bodyPr>
            <a:lstStyle/>
            <a:p>
              <a: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lang="zh-CN" altLang="en-US" sz="1400" dirty="0" smtClean="0"/>
                <a:t>冲压设备</a:t>
              </a:r>
              <a:endParaRPr sz="1400" dirty="0"/>
            </a:p>
          </p:txBody>
        </p:sp>
      </p:grpSp>
      <p:grpSp>
        <p:nvGrpSpPr>
          <p:cNvPr id="70" name="Group 2406"/>
          <p:cNvGrpSpPr/>
          <p:nvPr/>
        </p:nvGrpSpPr>
        <p:grpSpPr>
          <a:xfrm>
            <a:off x="7952570" y="5882549"/>
            <a:ext cx="1578126" cy="536323"/>
            <a:chOff x="0" y="0"/>
            <a:chExt cx="2904377" cy="1134112"/>
          </a:xfrm>
        </p:grpSpPr>
        <p:sp>
          <p:nvSpPr>
            <p:cNvPr id="71" name="Shape 2404"/>
            <p:cNvSpPr/>
            <p:nvPr/>
          </p:nvSpPr>
          <p:spPr>
            <a:xfrm>
              <a:off x="0" y="0"/>
              <a:ext cx="2904377" cy="1134112"/>
            </a:xfrm>
            <a:prstGeom prst="roundRect">
              <a:avLst>
                <a:gd name="adj" fmla="val 6438"/>
              </a:avLst>
            </a:prstGeom>
            <a:gradFill flip="none" rotWithShape="1">
              <a:gsLst>
                <a:gs pos="0">
                  <a:srgbClr val="2D3ED4"/>
                </a:gs>
                <a:gs pos="35000">
                  <a:srgbClr val="3453DB"/>
                </a:gs>
                <a:gs pos="100000">
                  <a:srgbClr val="2A73D8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1400"/>
            </a:p>
          </p:txBody>
        </p:sp>
        <p:sp>
          <p:nvSpPr>
            <p:cNvPr id="72" name="Shape 2405"/>
            <p:cNvSpPr/>
            <p:nvPr/>
          </p:nvSpPr>
          <p:spPr>
            <a:xfrm>
              <a:off x="21384" y="186735"/>
              <a:ext cx="2861610" cy="760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5" tIns="71435" rIns="71435" bIns="71435" numCol="1" anchor="ctr">
              <a:spAutoFit/>
            </a:bodyPr>
            <a:lstStyle>
              <a:lvl1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r>
                <a:rPr lang="zh-CN" altLang="en-US" sz="1400" dirty="0" smtClean="0"/>
                <a:t>机械加工设备</a:t>
              </a:r>
              <a:endParaRPr sz="1400" dirty="0"/>
            </a:p>
          </p:txBody>
        </p:sp>
      </p:grpSp>
      <p:grpSp>
        <p:nvGrpSpPr>
          <p:cNvPr id="73" name="Group 2403"/>
          <p:cNvGrpSpPr/>
          <p:nvPr/>
        </p:nvGrpSpPr>
        <p:grpSpPr>
          <a:xfrm>
            <a:off x="9696318" y="5873577"/>
            <a:ext cx="1578126" cy="536323"/>
            <a:chOff x="0" y="0"/>
            <a:chExt cx="2904377" cy="1134112"/>
          </a:xfrm>
        </p:grpSpPr>
        <p:sp>
          <p:nvSpPr>
            <p:cNvPr id="74" name="Shape 2401"/>
            <p:cNvSpPr/>
            <p:nvPr/>
          </p:nvSpPr>
          <p:spPr>
            <a:xfrm>
              <a:off x="0" y="0"/>
              <a:ext cx="2904377" cy="1134112"/>
            </a:xfrm>
            <a:prstGeom prst="roundRect">
              <a:avLst>
                <a:gd name="adj" fmla="val 6438"/>
              </a:avLst>
            </a:prstGeom>
            <a:gradFill flip="none" rotWithShape="1">
              <a:gsLst>
                <a:gs pos="0">
                  <a:srgbClr val="2D3ED4"/>
                </a:gs>
                <a:gs pos="35000">
                  <a:srgbClr val="3453DB"/>
                </a:gs>
                <a:gs pos="100000">
                  <a:srgbClr val="2A73D8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1400"/>
            </a:p>
          </p:txBody>
        </p:sp>
        <p:sp>
          <p:nvSpPr>
            <p:cNvPr id="75" name="Shape 2402"/>
            <p:cNvSpPr/>
            <p:nvPr/>
          </p:nvSpPr>
          <p:spPr>
            <a:xfrm>
              <a:off x="21384" y="186735"/>
              <a:ext cx="2861610" cy="760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5" tIns="71435" rIns="71435" bIns="71435" numCol="1" anchor="ctr">
              <a:spAutoFit/>
            </a:bodyPr>
            <a:lstStyle/>
            <a:p>
              <a: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lang="en-US" altLang="zh-CN" sz="1400" dirty="0" smtClean="0"/>
                <a:t>…</a:t>
              </a:r>
              <a:endParaRPr sz="1400" dirty="0"/>
            </a:p>
          </p:txBody>
        </p:sp>
      </p:grpSp>
      <p:grpSp>
        <p:nvGrpSpPr>
          <p:cNvPr id="76" name="Group 2403"/>
          <p:cNvGrpSpPr/>
          <p:nvPr/>
        </p:nvGrpSpPr>
        <p:grpSpPr>
          <a:xfrm>
            <a:off x="4504751" y="5882549"/>
            <a:ext cx="1578126" cy="536323"/>
            <a:chOff x="0" y="0"/>
            <a:chExt cx="2904377" cy="1134112"/>
          </a:xfrm>
        </p:grpSpPr>
        <p:sp>
          <p:nvSpPr>
            <p:cNvPr id="77" name="Shape 2401"/>
            <p:cNvSpPr/>
            <p:nvPr/>
          </p:nvSpPr>
          <p:spPr>
            <a:xfrm>
              <a:off x="0" y="0"/>
              <a:ext cx="2904377" cy="1134112"/>
            </a:xfrm>
            <a:prstGeom prst="roundRect">
              <a:avLst>
                <a:gd name="adj" fmla="val 6438"/>
              </a:avLst>
            </a:prstGeom>
            <a:gradFill flip="none" rotWithShape="1">
              <a:gsLst>
                <a:gs pos="0">
                  <a:srgbClr val="2D3ED4"/>
                </a:gs>
                <a:gs pos="35000">
                  <a:srgbClr val="3453DB"/>
                </a:gs>
                <a:gs pos="100000">
                  <a:srgbClr val="2A73D8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1400"/>
            </a:p>
          </p:txBody>
        </p:sp>
        <p:sp>
          <p:nvSpPr>
            <p:cNvPr id="78" name="Shape 2402"/>
            <p:cNvSpPr/>
            <p:nvPr/>
          </p:nvSpPr>
          <p:spPr>
            <a:xfrm>
              <a:off x="21384" y="186735"/>
              <a:ext cx="2861610" cy="760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5" tIns="71435" rIns="71435" bIns="71435" numCol="1" anchor="ctr">
              <a:spAutoFit/>
            </a:bodyPr>
            <a:lstStyle/>
            <a:p>
              <a:pPr algn="ctr" defTabSz="2299910">
                <a:defRPr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lang="zh-CN" altLang="en-US" sz="1400" dirty="0" smtClean="0"/>
                <a:t>注塑机</a:t>
              </a:r>
              <a:endParaRPr sz="1400" dirty="0"/>
            </a:p>
          </p:txBody>
        </p:sp>
      </p:grpSp>
      <p:sp>
        <p:nvSpPr>
          <p:cNvPr id="246" name="Shape 2396"/>
          <p:cNvSpPr/>
          <p:nvPr/>
        </p:nvSpPr>
        <p:spPr>
          <a:xfrm>
            <a:off x="6220092" y="4129207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SMT</a:t>
            </a:r>
            <a:r>
              <a:rPr lang="zh-CN" altLang="en-US" sz="1400" dirty="0" smtClean="0"/>
              <a:t>贴片</a:t>
            </a:r>
            <a:endParaRPr sz="1400" dirty="0"/>
          </a:p>
        </p:txBody>
      </p:sp>
      <p:sp>
        <p:nvSpPr>
          <p:cNvPr id="240" name="Shape 2405"/>
          <p:cNvSpPr/>
          <p:nvPr/>
        </p:nvSpPr>
        <p:spPr>
          <a:xfrm>
            <a:off x="7965270" y="4157475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>
            <a:lvl1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1400" dirty="0" smtClean="0"/>
              <a:t>回流焊</a:t>
            </a:r>
            <a:r>
              <a:rPr lang="en-US" altLang="zh-CN" sz="1400" dirty="0" smtClean="0"/>
              <a:t>/</a:t>
            </a:r>
            <a:r>
              <a:rPr lang="zh-CN" altLang="en-US" sz="1400" dirty="0" smtClean="0"/>
              <a:t>波峰焊</a:t>
            </a:r>
            <a:endParaRPr sz="1400" dirty="0"/>
          </a:p>
        </p:txBody>
      </p:sp>
      <p:sp>
        <p:nvSpPr>
          <p:cNvPr id="253" name="Shape 2402"/>
          <p:cNvSpPr/>
          <p:nvPr/>
        </p:nvSpPr>
        <p:spPr>
          <a:xfrm>
            <a:off x="4505832" y="4157476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SPI</a:t>
            </a:r>
            <a:endParaRPr sz="1400" dirty="0"/>
          </a:p>
        </p:txBody>
      </p:sp>
      <p:sp>
        <p:nvSpPr>
          <p:cNvPr id="242" name="Shape 2402"/>
          <p:cNvSpPr/>
          <p:nvPr/>
        </p:nvSpPr>
        <p:spPr>
          <a:xfrm>
            <a:off x="4505832" y="4738892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AI</a:t>
            </a:r>
            <a:r>
              <a:rPr lang="zh-CN" altLang="en-US" sz="1400" dirty="0" smtClean="0"/>
              <a:t>机器</a:t>
            </a:r>
            <a:endParaRPr sz="1400" dirty="0"/>
          </a:p>
        </p:txBody>
      </p:sp>
      <p:sp>
        <p:nvSpPr>
          <p:cNvPr id="238" name="Shape 2396"/>
          <p:cNvSpPr/>
          <p:nvPr/>
        </p:nvSpPr>
        <p:spPr>
          <a:xfrm>
            <a:off x="9681692" y="5364991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sz="1400" dirty="0" smtClean="0"/>
              <a:t>CNC</a:t>
            </a:r>
            <a:endParaRPr sz="1400" dirty="0"/>
          </a:p>
        </p:txBody>
      </p:sp>
      <p:sp>
        <p:nvSpPr>
          <p:cNvPr id="232" name="Shape 2402"/>
          <p:cNvSpPr/>
          <p:nvPr/>
        </p:nvSpPr>
        <p:spPr>
          <a:xfrm>
            <a:off x="7949214" y="5346982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/>
          <a:p>
            <a: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1400" dirty="0" smtClean="0"/>
              <a:t>非标自动化设备</a:t>
            </a:r>
            <a:endParaRPr sz="1400" dirty="0"/>
          </a:p>
        </p:txBody>
      </p:sp>
      <p:sp>
        <p:nvSpPr>
          <p:cNvPr id="244" name="Shape 2399"/>
          <p:cNvSpPr/>
          <p:nvPr/>
        </p:nvSpPr>
        <p:spPr>
          <a:xfrm>
            <a:off x="6220092" y="5358796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>
            <a:lvl1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1400" dirty="0" smtClean="0"/>
              <a:t>包装机</a:t>
            </a:r>
            <a:endParaRPr sz="1400" dirty="0"/>
          </a:p>
        </p:txBody>
      </p:sp>
      <p:sp>
        <p:nvSpPr>
          <p:cNvPr id="79" name="Shape 2399"/>
          <p:cNvSpPr/>
          <p:nvPr/>
        </p:nvSpPr>
        <p:spPr>
          <a:xfrm>
            <a:off x="4505832" y="5331341"/>
            <a:ext cx="1554888" cy="359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5" tIns="71435" rIns="71435" bIns="71435" numCol="1" anchor="ctr">
            <a:spAutoFit/>
          </a:bodyPr>
          <a:lstStyle>
            <a:lvl1pPr algn="ctr" defTabSz="2299910">
              <a:defRPr sz="3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1400" dirty="0" smtClean="0"/>
              <a:t>老化设备</a:t>
            </a:r>
            <a:endParaRPr sz="1400" dirty="0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9" y="0"/>
            <a:ext cx="11894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8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包图主题2">
  <a:themeElements>
    <a:clrScheme name="自定义 31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4D2"/>
      </a:accent1>
      <a:accent2>
        <a:srgbClr val="0064D2"/>
      </a:accent2>
      <a:accent3>
        <a:srgbClr val="0064D2"/>
      </a:accent3>
      <a:accent4>
        <a:srgbClr val="0064D2"/>
      </a:accent4>
      <a:accent5>
        <a:srgbClr val="0064D2"/>
      </a:accent5>
      <a:accent6>
        <a:srgbClr val="0064D2"/>
      </a:accent6>
      <a:hlink>
        <a:srgbClr val="0064D2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2380</TotalTime>
  <Words>3697</Words>
  <Application>Microsoft Office PowerPoint</Application>
  <PresentationFormat>自定义</PresentationFormat>
  <Paragraphs>716</Paragraphs>
  <Slides>51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2" baseType="lpstr"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350</cp:revision>
  <dcterms:created xsi:type="dcterms:W3CDTF">2017-08-18T03:02:00Z</dcterms:created>
  <dcterms:modified xsi:type="dcterms:W3CDTF">2019-06-17T08:53:07Z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