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1" r:id="rId2"/>
    <p:sldMasterId id="2147483684" r:id="rId3"/>
  </p:sldMasterIdLst>
  <p:notesMasterIdLst>
    <p:notesMasterId r:id="rId28"/>
  </p:notesMasterIdLst>
  <p:sldIdLst>
    <p:sldId id="2395" r:id="rId4"/>
    <p:sldId id="1793" r:id="rId5"/>
    <p:sldId id="263" r:id="rId6"/>
    <p:sldId id="2396" r:id="rId7"/>
    <p:sldId id="2407" r:id="rId8"/>
    <p:sldId id="1691" r:id="rId9"/>
    <p:sldId id="1694" r:id="rId10"/>
    <p:sldId id="2397" r:id="rId11"/>
    <p:sldId id="1714" r:id="rId12"/>
    <p:sldId id="2404" r:id="rId13"/>
    <p:sldId id="2403" r:id="rId14"/>
    <p:sldId id="1728" r:id="rId15"/>
    <p:sldId id="2408" r:id="rId16"/>
    <p:sldId id="2411" r:id="rId17"/>
    <p:sldId id="2410" r:id="rId18"/>
    <p:sldId id="2401" r:id="rId19"/>
    <p:sldId id="2398" r:id="rId20"/>
    <p:sldId id="2405" r:id="rId21"/>
    <p:sldId id="2400" r:id="rId22"/>
    <p:sldId id="1690" r:id="rId23"/>
    <p:sldId id="1713" r:id="rId24"/>
    <p:sldId id="1681" r:id="rId25"/>
    <p:sldId id="1721" r:id="rId26"/>
    <p:sldId id="26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0EE"/>
    <a:srgbClr val="4C81E5"/>
    <a:srgbClr val="0454F2"/>
    <a:srgbClr val="F1A817"/>
    <a:srgbClr val="F6C96E"/>
    <a:srgbClr val="FDF3DF"/>
    <a:srgbClr val="F4750C"/>
    <a:srgbClr val="FFFEFC"/>
    <a:srgbClr val="0344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5" autoAdjust="0"/>
    <p:restoredTop sz="96252" autoAdjust="0"/>
  </p:normalViewPr>
  <p:slideViewPr>
    <p:cSldViewPr snapToGrid="0">
      <p:cViewPr>
        <p:scale>
          <a:sx n="75" d="100"/>
          <a:sy n="75" d="100"/>
        </p:scale>
        <p:origin x="123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b="1" dirty="0"/>
              <a:t>一个带来变革的产品少不了配套的新模式；</a:t>
            </a:r>
            <a:endParaRPr kumimoji="1" lang="en-US" altLang="zh-CN" b="1" dirty="0"/>
          </a:p>
          <a:p>
            <a:r>
              <a:rPr kumimoji="1" lang="zh-CN" altLang="en-US" b="1" dirty="0"/>
              <a:t>我们提出了前店后厂的软件生产线理念，最大化提升软件交付效率；帮助我们的客户提升成本竞争力的同时还能够提升领域竞争力，</a:t>
            </a:r>
            <a:endParaRPr kumimoji="1" lang="en-US" altLang="zh-CN" b="1" dirty="0"/>
          </a:p>
          <a:p>
            <a:endParaRPr kumimoji="1" lang="en-US" altLang="zh-CN" b="1" dirty="0"/>
          </a:p>
          <a:p>
            <a:r>
              <a:rPr kumimoji="1" lang="zh-CN" altLang="en-US" b="1" dirty="0"/>
              <a:t>软件生产线将项目分为三个部分，</a:t>
            </a:r>
            <a:endParaRPr kumimoji="1" lang="en-US" altLang="zh-CN" b="1" dirty="0"/>
          </a:p>
          <a:p>
            <a:r>
              <a:rPr kumimoji="1" lang="zh-CN" altLang="en-US" b="1" dirty="0"/>
              <a:t>首先我们通过所见即所得的方式快速完成需求调研与设计，释放客户业务创造力，持续提升客户满意度，成就客户。</a:t>
            </a:r>
            <a:endParaRPr kumimoji="1" lang="en-US" altLang="zh-CN" b="1" dirty="0"/>
          </a:p>
          <a:p>
            <a:endParaRPr kumimoji="1" lang="en-US" altLang="zh-CN" b="1" dirty="0"/>
          </a:p>
          <a:p>
            <a:r>
              <a:rPr kumimoji="1" lang="zh-CN" altLang="en-US" b="1" dirty="0"/>
              <a:t>第二，通过软件装配工厂，用流水线的方式提升软件开发效率，并在这个过程中释放企业的高能人才，解决高能低配的问题，</a:t>
            </a:r>
            <a:endParaRPr kumimoji="1" lang="en-US" altLang="zh-CN" b="1" dirty="0"/>
          </a:p>
          <a:p>
            <a:endParaRPr kumimoji="1" lang="en-US" altLang="zh-CN" b="1" dirty="0"/>
          </a:p>
          <a:p>
            <a:r>
              <a:rPr kumimoji="1" lang="zh-CN" altLang="en-US" b="1" dirty="0"/>
              <a:t>第三，通过释放出的领域高端人才，组建新型研发中心去聚焦与客户共创的业务需求，真正提升您的</a:t>
            </a:r>
            <a:r>
              <a:rPr kumimoji="1" lang="en-US" altLang="zh-CN" b="1" dirty="0"/>
              <a:t>【</a:t>
            </a:r>
            <a:r>
              <a:rPr kumimoji="1" lang="zh-CN" altLang="en-US" b="1" dirty="0"/>
              <a:t>**</a:t>
            </a:r>
            <a:r>
              <a:rPr kumimoji="1" lang="en-US" altLang="zh-CN" b="1" dirty="0"/>
              <a:t>】</a:t>
            </a:r>
            <a:r>
              <a:rPr kumimoji="1" lang="zh-CN" altLang="en-US" b="1" dirty="0"/>
              <a:t>领域价值竞争力，达到全行业快速复制的效果。</a:t>
            </a:r>
            <a:endParaRPr kumimoji="1" lang="en-US" altLang="zh-CN" b="1" dirty="0"/>
          </a:p>
          <a:p>
            <a:endParaRPr kumimoji="1" lang="en-US" altLang="zh-CN" dirty="0"/>
          </a:p>
          <a:p>
            <a:r>
              <a:rPr kumimoji="1" lang="zh-CN" altLang="en-US" dirty="0"/>
              <a:t>（这就是我们数睿的新型服务模式。</a:t>
            </a:r>
            <a:endParaRPr kumimoji="1" lang="en-US" altLang="zh-CN" dirty="0"/>
          </a:p>
          <a:p>
            <a:r>
              <a:rPr kumimoji="1" lang="zh-CN" altLang="en-US" dirty="0"/>
              <a:t>聚焦行业战略，构建行业差异化竞争力。）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备注：</a:t>
            </a:r>
            <a:endParaRPr kumimoji="1" lang="en-US" altLang="zh-CN" dirty="0"/>
          </a:p>
          <a:p>
            <a:r>
              <a:rPr kumimoji="1" lang="zh-CN" altLang="en-US" dirty="0"/>
              <a:t>领域价值组件：与客户共创的业务需求解决方案</a:t>
            </a:r>
            <a:endParaRPr kumimoji="1" lang="en-US" altLang="zh-CN" dirty="0"/>
          </a:p>
          <a:p>
            <a:r>
              <a:rPr kumimoji="1" lang="zh-CN" altLang="en-US" dirty="0"/>
              <a:t>高能低配：高端的人才去做基础性、重复性工作内容</a:t>
            </a:r>
            <a:endParaRPr kumimoji="1" lang="en-US" altLang="zh-CN" dirty="0"/>
          </a:p>
          <a:p>
            <a:r>
              <a:rPr kumimoji="1" lang="zh-CN" altLang="en-US" dirty="0"/>
              <a:t>研发中心：创新、沉淀</a:t>
            </a:r>
            <a:endParaRPr kumimoji="1"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42FEC2-DF94-4153-8300-BF57060BE1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169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sz="1200" dirty="0"/>
              <a:t>注：三维这里产品能力，有以下设计：</a:t>
            </a:r>
          </a:p>
          <a:p>
            <a:r>
              <a:rPr kumimoji="1" lang="zh-CN" altLang="en-US" sz="1200" dirty="0"/>
              <a:t>云渲染（解决的是三维加载慢和多终端访问问题）</a:t>
            </a:r>
          </a:p>
          <a:p>
            <a:r>
              <a:rPr kumimoji="1" lang="zh-CN" altLang="en-US" sz="1200" dirty="0"/>
              <a:t>数字孪生场景建模（解决场景建模与数据分离，建模快）</a:t>
            </a:r>
          </a:p>
          <a:p>
            <a:r>
              <a:rPr kumimoji="1" lang="zh-CN" altLang="en-US" sz="1200" dirty="0"/>
              <a:t>数据及可视化配置能力（解决数据驱动与数据可视化，灵活组装）</a:t>
            </a:r>
          </a:p>
          <a:p>
            <a:r>
              <a:rPr kumimoji="1" lang="zh-CN" altLang="en-US" sz="1200" dirty="0"/>
              <a:t>特效配置（模型特效自定义与交互配置能力）</a:t>
            </a:r>
          </a:p>
          <a:p>
            <a:endParaRPr kumimoji="1"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9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www.sdata1010.cn/" TargetMode="Externa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www.sdata1010.cn/" TargetMode="Externa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sdata1010.cn/" TargetMode="Externa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2" t="5558" r="5502" b="5558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23" y="-635"/>
            <a:ext cx="12192002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: Shape 3"/>
          <p:cNvSpPr/>
          <p:nvPr userDrawn="1"/>
        </p:nvSpPr>
        <p:spPr>
          <a:xfrm>
            <a:off x="-2039" y="1"/>
            <a:ext cx="1163015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44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211" y="2725184"/>
            <a:ext cx="6720001" cy="794394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CN" altLang="en-US" sz="4400" dirty="0"/>
              <a:t>单击此处编辑标题</a:t>
            </a:r>
          </a:p>
        </p:txBody>
      </p:sp>
      <p:sp>
        <p:nvSpPr>
          <p:cNvPr id="5" name="文本框 4"/>
          <p:cNvSpPr txBox="1"/>
          <p:nvPr userDrawn="1"/>
        </p:nvSpPr>
        <p:spPr>
          <a:xfrm>
            <a:off x="8253904" y="6023819"/>
            <a:ext cx="2874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6" name="矩形 7"/>
          <p:cNvSpPr/>
          <p:nvPr userDrawn="1"/>
        </p:nvSpPr>
        <p:spPr>
          <a:xfrm>
            <a:off x="6754212" y="1354129"/>
            <a:ext cx="4415156" cy="4149741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椭圆 11"/>
          <p:cNvSpPr/>
          <p:nvPr userDrawn="1"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6899990" y="1491143"/>
            <a:ext cx="4123601" cy="3875713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07" y="1728000"/>
            <a:ext cx="3595966" cy="3595966"/>
          </a:xfrm>
          <a:prstGeom prst="rect">
            <a:avLst/>
          </a:prstGeom>
          <a:effectLst/>
        </p:spPr>
      </p:pic>
      <p:sp>
        <p:nvSpPr>
          <p:cNvPr id="10" name="文本框 9"/>
          <p:cNvSpPr txBox="1"/>
          <p:nvPr userDrawn="1"/>
        </p:nvSpPr>
        <p:spPr>
          <a:xfrm>
            <a:off x="8253904" y="172800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数字软件工厂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7433508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数据治理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8591182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9748856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软件装配</a:t>
            </a: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18" name="标题 1"/>
          <p:cNvSpPr txBox="1"/>
          <p:nvPr userDrawn="1"/>
        </p:nvSpPr>
        <p:spPr>
          <a:xfrm>
            <a:off x="0" y="1935122"/>
            <a:ext cx="6754212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6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9" y="1"/>
            <a:ext cx="1163015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44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18" name="标题 1"/>
          <p:cNvSpPr txBox="1"/>
          <p:nvPr/>
        </p:nvSpPr>
        <p:spPr>
          <a:xfrm>
            <a:off x="0" y="1935122"/>
            <a:ext cx="6754212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600" dirty="0"/>
          </a:p>
        </p:txBody>
      </p:sp>
      <p:sp>
        <p:nvSpPr>
          <p:cNvPr id="4" name="矩形 7"/>
          <p:cNvSpPr/>
          <p:nvPr/>
        </p:nvSpPr>
        <p:spPr>
          <a:xfrm>
            <a:off x="6754212" y="1354129"/>
            <a:ext cx="4415156" cy="4149741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99990" y="1491143"/>
            <a:ext cx="4123601" cy="3875713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07" y="1728000"/>
            <a:ext cx="3595966" cy="3595966"/>
          </a:xfrm>
          <a:prstGeom prst="rect">
            <a:avLst/>
          </a:prstGeom>
          <a:effectLst/>
        </p:spPr>
      </p:pic>
      <p:sp>
        <p:nvSpPr>
          <p:cNvPr id="24" name="文本框 23"/>
          <p:cNvSpPr txBox="1"/>
          <p:nvPr/>
        </p:nvSpPr>
        <p:spPr>
          <a:xfrm>
            <a:off x="8253904" y="172800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数字软件工厂</a:t>
            </a:r>
          </a:p>
        </p:txBody>
      </p:sp>
      <p:sp>
        <p:nvSpPr>
          <p:cNvPr id="21" name="Freeform: Shape 3"/>
          <p:cNvSpPr/>
          <p:nvPr/>
        </p:nvSpPr>
        <p:spPr>
          <a:xfrm>
            <a:off x="-2039" y="1"/>
            <a:ext cx="1163015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25" name="矩形 7"/>
          <p:cNvSpPr/>
          <p:nvPr/>
        </p:nvSpPr>
        <p:spPr>
          <a:xfrm>
            <a:off x="6754212" y="1354129"/>
            <a:ext cx="4415156" cy="4149741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  <a:sym typeface="思源黑体" panose="020B05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899990" y="1491143"/>
            <a:ext cx="4123601" cy="3875713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 panose="020B0500000000000000" pitchFamily="34" charset="-122"/>
              <a:ea typeface="思源黑体" panose="020B0500000000000000" pitchFamily="34" charset="-122"/>
              <a:cs typeface="+mn-cs"/>
              <a:sym typeface="思源黑体" panose="020B0500000000000000" pitchFamily="34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07" y="1728000"/>
            <a:ext cx="3595966" cy="3595966"/>
          </a:xfrm>
          <a:prstGeom prst="rect">
            <a:avLst/>
          </a:prstGeom>
          <a:effectLst/>
        </p:spPr>
      </p:pic>
      <p:sp>
        <p:nvSpPr>
          <p:cNvPr id="33" name="文本框 32"/>
          <p:cNvSpPr txBox="1"/>
          <p:nvPr/>
        </p:nvSpPr>
        <p:spPr>
          <a:xfrm>
            <a:off x="8253904" y="172800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数字软件工厂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38" name="标题 1"/>
          <p:cNvSpPr txBox="1"/>
          <p:nvPr/>
        </p:nvSpPr>
        <p:spPr>
          <a:xfrm>
            <a:off x="0" y="1935122"/>
            <a:ext cx="6754212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0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433508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数据治理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591182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748856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软件装配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6" name="标题 5"/>
          <p:cNvSpPr>
            <a:spLocks noGrp="1"/>
          </p:cNvSpPr>
          <p:nvPr>
            <p:ph type="title" hasCustomPrompt="1"/>
          </p:nvPr>
        </p:nvSpPr>
        <p:spPr>
          <a:xfrm>
            <a:off x="-4075" y="2676113"/>
            <a:ext cx="6754212" cy="75288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82965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429195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MH_Others_1"/>
          <p:cNvSpPr txBox="1"/>
          <p:nvPr>
            <p:custDataLst>
              <p:tags r:id="rId1"/>
            </p:custDataLst>
          </p:nvPr>
        </p:nvSpPr>
        <p:spPr>
          <a:xfrm>
            <a:off x="700179" y="2344965"/>
            <a:ext cx="2150150" cy="923290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目录</a:t>
            </a:r>
          </a:p>
        </p:txBody>
      </p:sp>
      <p:sp>
        <p:nvSpPr>
          <p:cNvPr id="5" name="Rectangle 3"/>
          <p:cNvSpPr/>
          <p:nvPr/>
        </p:nvSpPr>
        <p:spPr>
          <a:xfrm>
            <a:off x="901437" y="3472191"/>
            <a:ext cx="2592288" cy="6595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CONTENT</a:t>
            </a:r>
          </a:p>
        </p:txBody>
      </p:sp>
      <p:sp>
        <p:nvSpPr>
          <p:cNvPr id="6" name="圆角矩形 3"/>
          <p:cNvSpPr/>
          <p:nvPr/>
        </p:nvSpPr>
        <p:spPr>
          <a:xfrm>
            <a:off x="10209329" y="1159036"/>
            <a:ext cx="1117600" cy="42567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100000" sx="108000" sy="108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10368019" y="1415776"/>
            <a:ext cx="800219" cy="3743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CONTENTS</a:t>
            </a:r>
            <a:endParaRPr lang="zh-CN" alt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20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ïş1îḓê"/>
          <p:cNvSpPr/>
          <p:nvPr/>
        </p:nvSpPr>
        <p:spPr>
          <a:xfrm>
            <a:off x="4996324" y="2002642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01</a:t>
            </a:r>
          </a:p>
        </p:txBody>
      </p:sp>
      <p:sp>
        <p:nvSpPr>
          <p:cNvPr id="23" name="išḻíḋê"/>
          <p:cNvSpPr/>
          <p:nvPr/>
        </p:nvSpPr>
        <p:spPr>
          <a:xfrm>
            <a:off x="4996324" y="3305901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02</a:t>
            </a:r>
          </a:p>
        </p:txBody>
      </p:sp>
      <p:cxnSp>
        <p:nvCxnSpPr>
          <p:cNvPr id="26" name="直接连接符 19"/>
          <p:cNvCxnSpPr/>
          <p:nvPr/>
        </p:nvCxnSpPr>
        <p:spPr>
          <a:xfrm>
            <a:off x="6032504" y="2883840"/>
            <a:ext cx="301938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0"/>
          <p:cNvCxnSpPr/>
          <p:nvPr/>
        </p:nvCxnSpPr>
        <p:spPr>
          <a:xfrm>
            <a:off x="6032504" y="4187099"/>
            <a:ext cx="302954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5961526" y="2160684"/>
            <a:ext cx="3858749" cy="6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8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5961107" y="3491810"/>
            <a:ext cx="3858749" cy="6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8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94658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429195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MH_Others_1"/>
          <p:cNvSpPr txBox="1"/>
          <p:nvPr>
            <p:custDataLst>
              <p:tags r:id="rId1"/>
            </p:custDataLst>
          </p:nvPr>
        </p:nvSpPr>
        <p:spPr>
          <a:xfrm>
            <a:off x="700179" y="2344965"/>
            <a:ext cx="2150150" cy="923290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目录</a:t>
            </a:r>
          </a:p>
        </p:txBody>
      </p:sp>
      <p:sp>
        <p:nvSpPr>
          <p:cNvPr id="5" name="Rectangle 3"/>
          <p:cNvSpPr/>
          <p:nvPr/>
        </p:nvSpPr>
        <p:spPr>
          <a:xfrm>
            <a:off x="901437" y="3472191"/>
            <a:ext cx="2592288" cy="6595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CONTENT</a:t>
            </a:r>
          </a:p>
        </p:txBody>
      </p:sp>
      <p:sp>
        <p:nvSpPr>
          <p:cNvPr id="6" name="圆角矩形 3"/>
          <p:cNvSpPr/>
          <p:nvPr/>
        </p:nvSpPr>
        <p:spPr>
          <a:xfrm>
            <a:off x="10209329" y="1159036"/>
            <a:ext cx="1117600" cy="42567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100000" sx="108000" sy="108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10368019" y="1415776"/>
            <a:ext cx="800219" cy="3743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CONTENTS</a:t>
            </a:r>
            <a:endParaRPr lang="zh-CN" alt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20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ïş1îḓê"/>
          <p:cNvSpPr/>
          <p:nvPr/>
        </p:nvSpPr>
        <p:spPr>
          <a:xfrm>
            <a:off x="4996324" y="2002642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01</a:t>
            </a:r>
          </a:p>
        </p:txBody>
      </p:sp>
      <p:sp>
        <p:nvSpPr>
          <p:cNvPr id="23" name="išḻíḋê"/>
          <p:cNvSpPr/>
          <p:nvPr/>
        </p:nvSpPr>
        <p:spPr>
          <a:xfrm>
            <a:off x="4996324" y="2988401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02</a:t>
            </a:r>
          </a:p>
        </p:txBody>
      </p:sp>
      <p:sp>
        <p:nvSpPr>
          <p:cNvPr id="24" name="íšḻídè"/>
          <p:cNvSpPr/>
          <p:nvPr/>
        </p:nvSpPr>
        <p:spPr>
          <a:xfrm>
            <a:off x="4996324" y="3974160"/>
            <a:ext cx="776637" cy="77663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03</a:t>
            </a:r>
          </a:p>
        </p:txBody>
      </p:sp>
      <p:cxnSp>
        <p:nvCxnSpPr>
          <p:cNvPr id="26" name="直接连接符 19"/>
          <p:cNvCxnSpPr/>
          <p:nvPr/>
        </p:nvCxnSpPr>
        <p:spPr>
          <a:xfrm>
            <a:off x="6032504" y="2883840"/>
            <a:ext cx="301938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0"/>
          <p:cNvCxnSpPr/>
          <p:nvPr/>
        </p:nvCxnSpPr>
        <p:spPr>
          <a:xfrm>
            <a:off x="6032504" y="3869599"/>
            <a:ext cx="302954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21"/>
          <p:cNvCxnSpPr/>
          <p:nvPr/>
        </p:nvCxnSpPr>
        <p:spPr>
          <a:xfrm>
            <a:off x="6032504" y="4855358"/>
            <a:ext cx="3039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5961526" y="2160684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5961107" y="3174310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5961107" y="4186073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219640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429195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MH_Others_1"/>
          <p:cNvSpPr txBox="1"/>
          <p:nvPr>
            <p:custDataLst>
              <p:tags r:id="rId1"/>
            </p:custDataLst>
          </p:nvPr>
        </p:nvSpPr>
        <p:spPr>
          <a:xfrm>
            <a:off x="700179" y="2344965"/>
            <a:ext cx="2150150" cy="923290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目录</a:t>
            </a:r>
          </a:p>
        </p:txBody>
      </p:sp>
      <p:sp>
        <p:nvSpPr>
          <p:cNvPr id="5" name="Rectangle 3"/>
          <p:cNvSpPr/>
          <p:nvPr/>
        </p:nvSpPr>
        <p:spPr>
          <a:xfrm>
            <a:off x="901437" y="3472191"/>
            <a:ext cx="2592288" cy="6595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CONTENT</a:t>
            </a:r>
          </a:p>
        </p:txBody>
      </p:sp>
      <p:sp>
        <p:nvSpPr>
          <p:cNvPr id="6" name="圆角矩形 3"/>
          <p:cNvSpPr/>
          <p:nvPr/>
        </p:nvSpPr>
        <p:spPr>
          <a:xfrm>
            <a:off x="10209329" y="1159036"/>
            <a:ext cx="1117600" cy="42567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100000" sx="108000" sy="108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10368019" y="1415776"/>
            <a:ext cx="800219" cy="3743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CONTENTS</a:t>
            </a:r>
            <a:endParaRPr lang="zh-CN" alt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24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31" name="ïş1îḓê"/>
          <p:cNvSpPr/>
          <p:nvPr/>
        </p:nvSpPr>
        <p:spPr>
          <a:xfrm>
            <a:off x="4996324" y="1621642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01</a:t>
            </a:r>
          </a:p>
        </p:txBody>
      </p:sp>
      <p:sp>
        <p:nvSpPr>
          <p:cNvPr id="32" name="išḻíḋê"/>
          <p:cNvSpPr/>
          <p:nvPr/>
        </p:nvSpPr>
        <p:spPr>
          <a:xfrm>
            <a:off x="4996324" y="2607401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02</a:t>
            </a:r>
          </a:p>
        </p:txBody>
      </p:sp>
      <p:sp>
        <p:nvSpPr>
          <p:cNvPr id="33" name="íšḻídè"/>
          <p:cNvSpPr/>
          <p:nvPr/>
        </p:nvSpPr>
        <p:spPr>
          <a:xfrm>
            <a:off x="4996324" y="3593160"/>
            <a:ext cx="776637" cy="77663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03</a:t>
            </a:r>
          </a:p>
        </p:txBody>
      </p:sp>
      <p:cxnSp>
        <p:nvCxnSpPr>
          <p:cNvPr id="34" name="直接连接符 19"/>
          <p:cNvCxnSpPr/>
          <p:nvPr/>
        </p:nvCxnSpPr>
        <p:spPr>
          <a:xfrm>
            <a:off x="6032504" y="2502840"/>
            <a:ext cx="301938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20"/>
          <p:cNvCxnSpPr/>
          <p:nvPr/>
        </p:nvCxnSpPr>
        <p:spPr>
          <a:xfrm>
            <a:off x="6032504" y="3488599"/>
            <a:ext cx="302954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21"/>
          <p:cNvCxnSpPr/>
          <p:nvPr/>
        </p:nvCxnSpPr>
        <p:spPr>
          <a:xfrm>
            <a:off x="6032504" y="4474358"/>
            <a:ext cx="3039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5961526" y="1779684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5961107" y="2793310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9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5961107" y="3805073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0" name="íšḻídè"/>
          <p:cNvSpPr/>
          <p:nvPr/>
        </p:nvSpPr>
        <p:spPr>
          <a:xfrm>
            <a:off x="4996324" y="4578527"/>
            <a:ext cx="776637" cy="77663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04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6032504" y="5459725"/>
            <a:ext cx="3039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5961107" y="4790440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41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1000584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12" name="椭圆 12"/>
          <p:cNvSpPr/>
          <p:nvPr/>
        </p:nvSpPr>
        <p:spPr>
          <a:xfrm>
            <a:off x="7448408" y="2057593"/>
            <a:ext cx="3101311" cy="30739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96900" dist="228600" dir="2700000" sx="99000" sy="99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18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9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051697" y="2656102"/>
            <a:ext cx="1728660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8000" b="1" i="1" dirty="0" smtClean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algn="ctr"/>
            <a:r>
              <a:rPr lang="zh-CN" altLang="en-US" dirty="0"/>
              <a:t>？</a:t>
            </a:r>
          </a:p>
        </p:txBody>
      </p:sp>
      <p:sp>
        <p:nvSpPr>
          <p:cNvPr id="22" name="Rectangle 5"/>
          <p:cNvSpPr/>
          <p:nvPr/>
        </p:nvSpPr>
        <p:spPr>
          <a:xfrm>
            <a:off x="8051697" y="2579902"/>
            <a:ext cx="17286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8000" b="1" i="1" dirty="0">
              <a:solidFill>
                <a:srgbClr val="5182E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algn="ctr"/>
            <a:r>
              <a:rPr lang="en-US" altLang="zh-CN" sz="3600" b="1" i="1" dirty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PART</a:t>
            </a:r>
          </a:p>
        </p:txBody>
      </p:sp>
      <p:cxnSp>
        <p:nvCxnSpPr>
          <p:cNvPr id="23" name="直接连接符 31"/>
          <p:cNvCxnSpPr/>
          <p:nvPr/>
        </p:nvCxnSpPr>
        <p:spPr>
          <a:xfrm>
            <a:off x="1521518" y="3654871"/>
            <a:ext cx="33155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1556516" y="2793454"/>
            <a:ext cx="3315558" cy="65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dist">
              <a:spcBef>
                <a:spcPts val="0"/>
              </a:spcBef>
              <a:buNone/>
              <a:defRPr lang="zh-CN" altLang="en-US" sz="3200" b="1" spc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</a:p>
        </p:txBody>
      </p:sp>
    </p:spTree>
    <p:extLst>
      <p:ext uri="{BB962C8B-B14F-4D97-AF65-F5344CB8AC3E}">
        <p14:creationId xmlns:p14="http://schemas.microsoft.com/office/powerpoint/2010/main" val="301447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80000"/>
            <a:ext cx="377375" cy="584767"/>
            <a:chOff x="0" y="362858"/>
            <a:chExt cx="377375" cy="777780"/>
          </a:xfrm>
          <a:solidFill>
            <a:srgbClr val="5182E4"/>
          </a:solidFill>
        </p:grpSpPr>
        <p:cxnSp>
          <p:nvCxnSpPr>
            <p:cNvPr id="4" name="直接连接符 3"/>
            <p:cNvCxnSpPr/>
            <p:nvPr/>
          </p:nvCxnSpPr>
          <p:spPr>
            <a:xfrm>
              <a:off x="377375" y="377373"/>
              <a:ext cx="0" cy="763265"/>
            </a:xfrm>
            <a:prstGeom prst="line">
              <a:avLst/>
            </a:prstGeom>
            <a:grpFill/>
            <a:ln w="19050">
              <a:solidFill>
                <a:srgbClr val="5182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0" y="362858"/>
              <a:ext cx="283589" cy="7777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Freeform: Shape 3"/>
          <p:cNvSpPr/>
          <p:nvPr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南京数睿数据科技有限公司 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162" y="180000"/>
            <a:ext cx="10074360" cy="584767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88973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3"/>
          <p:cNvSpPr/>
          <p:nvPr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EE075F8-1EF0-419B-873A-798710BE7C98}"/>
              </a:ext>
            </a:extLst>
          </p:cNvPr>
          <p:cNvGrpSpPr/>
          <p:nvPr userDrawn="1"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3A5A253-A4F8-4EF7-B0E1-8285106E4E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27C8FDB-3EE4-4955-93BA-7A17053275D9}"/>
                </a:ext>
              </a:extLst>
            </p:cNvPr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南京数睿数据科技有限公司   </a:t>
            </a:r>
          </a:p>
        </p:txBody>
      </p:sp>
    </p:spTree>
    <p:extLst>
      <p:ext uri="{BB962C8B-B14F-4D97-AF65-F5344CB8AC3E}">
        <p14:creationId xmlns:p14="http://schemas.microsoft.com/office/powerpoint/2010/main" val="942143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4"/>
          <p:cNvSpPr txBox="1"/>
          <p:nvPr/>
        </p:nvSpPr>
        <p:spPr>
          <a:xfrm>
            <a:off x="1548122" y="4556579"/>
            <a:ext cx="94921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TO LISTEN TO CRITICISM GUIDANCE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5"/>
          <a:stretch>
            <a:fillRect/>
          </a:stretch>
        </p:blipFill>
        <p:spPr>
          <a:xfrm>
            <a:off x="0" y="0"/>
            <a:ext cx="12192000" cy="3186969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2015752" y="3364586"/>
            <a:ext cx="8628126" cy="11919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5400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感 谢 倾 听，批 评 指 导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9593"/>
            <a:ext cx="12192000" cy="3177376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3177376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287097" y="1327078"/>
            <a:ext cx="761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成就客户    尊重科学    以奋斗者为本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454461" y="5957090"/>
            <a:ext cx="375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www.sdata1010.cn</a:t>
            </a:r>
            <a:r>
              <a:rPr lang="zh-CN" alt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（欢迎试用）</a:t>
            </a:r>
          </a:p>
        </p:txBody>
      </p:sp>
    </p:spTree>
    <p:extLst>
      <p:ext uri="{BB962C8B-B14F-4D97-AF65-F5344CB8AC3E}">
        <p14:creationId xmlns:p14="http://schemas.microsoft.com/office/powerpoint/2010/main" val="192520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5"/>
          <a:stretch>
            <a:fillRect/>
          </a:stretch>
        </p:blipFill>
        <p:spPr>
          <a:xfrm>
            <a:off x="-4075" y="-1"/>
            <a:ext cx="12192000" cy="288289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4075" y="-2"/>
            <a:ext cx="12192000" cy="2882899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-4075" y="-2"/>
            <a:ext cx="12192000" cy="2873307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283021" y="1067091"/>
            <a:ext cx="761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成就客户    尊重科学    以奋斗者为本</a:t>
            </a:r>
          </a:p>
        </p:txBody>
      </p:sp>
    </p:spTree>
    <p:extLst>
      <p:ext uri="{BB962C8B-B14F-4D97-AF65-F5344CB8AC3E}">
        <p14:creationId xmlns:p14="http://schemas.microsoft.com/office/powerpoint/2010/main" val="2853269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8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2" t="5558" r="5502" b="5558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: Shape 3"/>
          <p:cNvSpPr/>
          <p:nvPr userDrawn="1"/>
        </p:nvSpPr>
        <p:spPr>
          <a:xfrm>
            <a:off x="-2038" y="1"/>
            <a:ext cx="429195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MH_Others_1"/>
          <p:cNvSpPr txBox="1"/>
          <p:nvPr userDrawn="1">
            <p:custDataLst>
              <p:tags r:id="rId1"/>
            </p:custDataLst>
          </p:nvPr>
        </p:nvSpPr>
        <p:spPr>
          <a:xfrm>
            <a:off x="700179" y="2344965"/>
            <a:ext cx="2150150" cy="923290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目录</a:t>
            </a:r>
          </a:p>
        </p:txBody>
      </p:sp>
      <p:sp>
        <p:nvSpPr>
          <p:cNvPr id="5" name="Rectangle 3"/>
          <p:cNvSpPr/>
          <p:nvPr userDrawn="1"/>
        </p:nvSpPr>
        <p:spPr>
          <a:xfrm>
            <a:off x="901437" y="3472191"/>
            <a:ext cx="2592288" cy="6595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CONTENT</a:t>
            </a:r>
          </a:p>
        </p:txBody>
      </p:sp>
      <p:sp>
        <p:nvSpPr>
          <p:cNvPr id="6" name="圆角矩形 3"/>
          <p:cNvSpPr/>
          <p:nvPr userDrawn="1"/>
        </p:nvSpPr>
        <p:spPr>
          <a:xfrm>
            <a:off x="10209329" y="1159036"/>
            <a:ext cx="1117600" cy="42567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100000" sx="108000" sy="108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4"/>
          <p:cNvSpPr txBox="1"/>
          <p:nvPr userDrawn="1"/>
        </p:nvSpPr>
        <p:spPr>
          <a:xfrm>
            <a:off x="10368019" y="1415776"/>
            <a:ext cx="800219" cy="3743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CONTENTS</a:t>
            </a:r>
            <a:endParaRPr lang="zh-CN" alt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28" name="文本框 27"/>
          <p:cNvSpPr txBox="1"/>
          <p:nvPr userDrawn="1"/>
        </p:nvSpPr>
        <p:spPr>
          <a:xfrm>
            <a:off x="8471140" y="6023819"/>
            <a:ext cx="2656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2" name="椭圆 11"/>
          <p:cNvSpPr/>
          <p:nvPr userDrawn="1"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180000"/>
            <a:ext cx="377375" cy="584767"/>
            <a:chOff x="0" y="362858"/>
            <a:chExt cx="377375" cy="777780"/>
          </a:xfrm>
          <a:solidFill>
            <a:srgbClr val="5182E4"/>
          </a:solidFill>
        </p:grpSpPr>
        <p:cxnSp>
          <p:nvCxnSpPr>
            <p:cNvPr id="4" name="直接连接符 3"/>
            <p:cNvCxnSpPr/>
            <p:nvPr/>
          </p:nvCxnSpPr>
          <p:spPr>
            <a:xfrm>
              <a:off x="377375" y="377373"/>
              <a:ext cx="0" cy="763265"/>
            </a:xfrm>
            <a:prstGeom prst="line">
              <a:avLst/>
            </a:prstGeom>
            <a:grpFill/>
            <a:ln w="19050">
              <a:solidFill>
                <a:srgbClr val="5182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0" y="362858"/>
              <a:ext cx="283589" cy="7777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Freeform: Shape 3"/>
          <p:cNvSpPr/>
          <p:nvPr userDrawn="1"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 userDrawn="1"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Elephant" panose="02020904090505020303" pitchFamily="18" charset="0"/>
                <a:ea typeface="微软雅黑" panose="020B0503020204020204" pitchFamily="34" charset="-122"/>
              </a:rPr>
              <a:t>南京数睿数据科技有限公司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>
          <a:xfrm>
            <a:off x="923699" y="1032808"/>
            <a:ext cx="10342562" cy="519271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162" y="180000"/>
            <a:ext cx="10074360" cy="584767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7170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9" y="1"/>
            <a:ext cx="1163015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4400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211" y="2725184"/>
            <a:ext cx="6720001" cy="794394"/>
          </a:xfrm>
          <a:prstGeom prst="rect">
            <a:avLst/>
          </a:prstGeo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CN" altLang="en-US" sz="4400" dirty="0"/>
              <a:t>单击此处编辑标题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18" name="标题 1"/>
          <p:cNvSpPr txBox="1"/>
          <p:nvPr/>
        </p:nvSpPr>
        <p:spPr>
          <a:xfrm>
            <a:off x="0" y="1935122"/>
            <a:ext cx="6754212" cy="13255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600" dirty="0"/>
          </a:p>
        </p:txBody>
      </p:sp>
      <p:sp>
        <p:nvSpPr>
          <p:cNvPr id="4" name="矩形 7"/>
          <p:cNvSpPr/>
          <p:nvPr/>
        </p:nvSpPr>
        <p:spPr>
          <a:xfrm>
            <a:off x="6754212" y="1354129"/>
            <a:ext cx="4415156" cy="4149741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4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899990" y="1491143"/>
            <a:ext cx="4123601" cy="3875713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07" y="1728000"/>
            <a:ext cx="3595966" cy="3595966"/>
          </a:xfrm>
          <a:prstGeom prst="rect">
            <a:avLst/>
          </a:prstGeom>
          <a:effectLst/>
        </p:spPr>
      </p:pic>
      <p:sp>
        <p:nvSpPr>
          <p:cNvPr id="24" name="文本框 23"/>
          <p:cNvSpPr txBox="1"/>
          <p:nvPr/>
        </p:nvSpPr>
        <p:spPr>
          <a:xfrm>
            <a:off x="8253904" y="172800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数字软件工厂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7433508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数据治理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8591182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9748856" y="4882749"/>
            <a:ext cx="800219" cy="276999"/>
          </a:xfrm>
          <a:prstGeom prst="rect">
            <a:avLst/>
          </a:prstGeom>
          <a:solidFill>
            <a:srgbClr val="379FF6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软件装配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777969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429195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MH_Others_1"/>
          <p:cNvSpPr txBox="1"/>
          <p:nvPr>
            <p:custDataLst>
              <p:tags r:id="rId1"/>
            </p:custDataLst>
          </p:nvPr>
        </p:nvSpPr>
        <p:spPr>
          <a:xfrm>
            <a:off x="700179" y="2344965"/>
            <a:ext cx="2150150" cy="923290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目录</a:t>
            </a:r>
          </a:p>
        </p:txBody>
      </p:sp>
      <p:sp>
        <p:nvSpPr>
          <p:cNvPr id="5" name="Rectangle 3"/>
          <p:cNvSpPr/>
          <p:nvPr/>
        </p:nvSpPr>
        <p:spPr>
          <a:xfrm>
            <a:off x="901437" y="3472191"/>
            <a:ext cx="2592288" cy="6595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CONTENT</a:t>
            </a:r>
          </a:p>
        </p:txBody>
      </p:sp>
      <p:sp>
        <p:nvSpPr>
          <p:cNvPr id="6" name="圆角矩形 3"/>
          <p:cNvSpPr/>
          <p:nvPr/>
        </p:nvSpPr>
        <p:spPr>
          <a:xfrm>
            <a:off x="10209329" y="1159036"/>
            <a:ext cx="1117600" cy="42567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100000" sx="108000" sy="108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10368019" y="1415776"/>
            <a:ext cx="800219" cy="3743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CONTENTS</a:t>
            </a:r>
            <a:endParaRPr lang="zh-CN" alt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20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2" name="ïş1îḓê"/>
          <p:cNvSpPr/>
          <p:nvPr/>
        </p:nvSpPr>
        <p:spPr>
          <a:xfrm>
            <a:off x="4996324" y="2002642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01</a:t>
            </a:r>
          </a:p>
        </p:txBody>
      </p:sp>
      <p:sp>
        <p:nvSpPr>
          <p:cNvPr id="23" name="išḻíḋê"/>
          <p:cNvSpPr/>
          <p:nvPr/>
        </p:nvSpPr>
        <p:spPr>
          <a:xfrm>
            <a:off x="4996324" y="2988401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02</a:t>
            </a:r>
          </a:p>
        </p:txBody>
      </p:sp>
      <p:sp>
        <p:nvSpPr>
          <p:cNvPr id="24" name="íšḻídè"/>
          <p:cNvSpPr/>
          <p:nvPr/>
        </p:nvSpPr>
        <p:spPr>
          <a:xfrm>
            <a:off x="4996324" y="3974160"/>
            <a:ext cx="776637" cy="77663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03</a:t>
            </a:r>
          </a:p>
        </p:txBody>
      </p:sp>
      <p:cxnSp>
        <p:nvCxnSpPr>
          <p:cNvPr id="26" name="直接连接符 19"/>
          <p:cNvCxnSpPr/>
          <p:nvPr/>
        </p:nvCxnSpPr>
        <p:spPr>
          <a:xfrm>
            <a:off x="6032504" y="2883840"/>
            <a:ext cx="301938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0"/>
          <p:cNvCxnSpPr/>
          <p:nvPr/>
        </p:nvCxnSpPr>
        <p:spPr>
          <a:xfrm>
            <a:off x="6032504" y="3869599"/>
            <a:ext cx="302954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21"/>
          <p:cNvCxnSpPr/>
          <p:nvPr/>
        </p:nvCxnSpPr>
        <p:spPr>
          <a:xfrm>
            <a:off x="6032504" y="4855358"/>
            <a:ext cx="3039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5961526" y="2160684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5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5961107" y="3174310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5961107" y="4186073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172981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429195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" name="MH_Others_1"/>
          <p:cNvSpPr txBox="1"/>
          <p:nvPr>
            <p:custDataLst>
              <p:tags r:id="rId1"/>
            </p:custDataLst>
          </p:nvPr>
        </p:nvSpPr>
        <p:spPr>
          <a:xfrm>
            <a:off x="700179" y="2344965"/>
            <a:ext cx="2150150" cy="923290"/>
          </a:xfrm>
          <a:prstGeom prst="rect">
            <a:avLst/>
          </a:prstGeom>
          <a:noFill/>
        </p:spPr>
        <p:txBody>
          <a:bodyPr wrap="square" lIns="108000" tIns="0" rIns="0" bIns="0" rtlCol="0" anchor="ctr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思源黑体" panose="020B0500000000000000" pitchFamily="34" charset="-122"/>
              </a:rPr>
              <a:t>目录</a:t>
            </a:r>
          </a:p>
        </p:txBody>
      </p:sp>
      <p:sp>
        <p:nvSpPr>
          <p:cNvPr id="5" name="Rectangle 3"/>
          <p:cNvSpPr/>
          <p:nvPr/>
        </p:nvSpPr>
        <p:spPr>
          <a:xfrm>
            <a:off x="901437" y="3472191"/>
            <a:ext cx="2592288" cy="65957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CONTENT</a:t>
            </a:r>
          </a:p>
        </p:txBody>
      </p:sp>
      <p:sp>
        <p:nvSpPr>
          <p:cNvPr id="6" name="圆角矩形 3"/>
          <p:cNvSpPr/>
          <p:nvPr/>
        </p:nvSpPr>
        <p:spPr>
          <a:xfrm>
            <a:off x="10209329" y="1159036"/>
            <a:ext cx="1117600" cy="425672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68300" dist="38100" dir="8100000" sx="108000" sy="108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10368019" y="1415776"/>
            <a:ext cx="800219" cy="37432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000" b="1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CONTENTS</a:t>
            </a:r>
            <a:endParaRPr lang="zh-CN" altLang="en-US" sz="40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24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31" name="ïş1îḓê"/>
          <p:cNvSpPr/>
          <p:nvPr/>
        </p:nvSpPr>
        <p:spPr>
          <a:xfrm>
            <a:off x="4996324" y="1621642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01</a:t>
            </a:r>
          </a:p>
        </p:txBody>
      </p:sp>
      <p:sp>
        <p:nvSpPr>
          <p:cNvPr id="32" name="išḻíḋê"/>
          <p:cNvSpPr/>
          <p:nvPr/>
        </p:nvSpPr>
        <p:spPr>
          <a:xfrm>
            <a:off x="4996324" y="2607401"/>
            <a:ext cx="776637" cy="77663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02</a:t>
            </a:r>
          </a:p>
        </p:txBody>
      </p:sp>
      <p:sp>
        <p:nvSpPr>
          <p:cNvPr id="33" name="íšḻídè"/>
          <p:cNvSpPr/>
          <p:nvPr/>
        </p:nvSpPr>
        <p:spPr>
          <a:xfrm>
            <a:off x="4996324" y="3593160"/>
            <a:ext cx="776637" cy="77663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03</a:t>
            </a:r>
          </a:p>
        </p:txBody>
      </p:sp>
      <p:cxnSp>
        <p:nvCxnSpPr>
          <p:cNvPr id="34" name="直接连接符 19"/>
          <p:cNvCxnSpPr/>
          <p:nvPr/>
        </p:nvCxnSpPr>
        <p:spPr>
          <a:xfrm>
            <a:off x="6032504" y="2502840"/>
            <a:ext cx="3019382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20"/>
          <p:cNvCxnSpPr/>
          <p:nvPr/>
        </p:nvCxnSpPr>
        <p:spPr>
          <a:xfrm>
            <a:off x="6032504" y="3488599"/>
            <a:ext cx="302954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21"/>
          <p:cNvCxnSpPr/>
          <p:nvPr/>
        </p:nvCxnSpPr>
        <p:spPr>
          <a:xfrm>
            <a:off x="6032504" y="4474358"/>
            <a:ext cx="3039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5961526" y="1779684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8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5961107" y="2793310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9" name="文本占位符 7"/>
          <p:cNvSpPr>
            <a:spLocks noGrp="1"/>
          </p:cNvSpPr>
          <p:nvPr>
            <p:ph type="body" sz="quarter" idx="12" hasCustomPrompt="1"/>
          </p:nvPr>
        </p:nvSpPr>
        <p:spPr>
          <a:xfrm>
            <a:off x="5961107" y="3805073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40" name="íšḻídè"/>
          <p:cNvSpPr/>
          <p:nvPr/>
        </p:nvSpPr>
        <p:spPr>
          <a:xfrm>
            <a:off x="4996324" y="4578527"/>
            <a:ext cx="776637" cy="776637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400" dirty="0">
                <a:solidFill>
                  <a:srgbClr val="4880E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04</a:t>
            </a:r>
          </a:p>
        </p:txBody>
      </p:sp>
      <p:cxnSp>
        <p:nvCxnSpPr>
          <p:cNvPr id="41" name="直接连接符 40"/>
          <p:cNvCxnSpPr/>
          <p:nvPr/>
        </p:nvCxnSpPr>
        <p:spPr>
          <a:xfrm>
            <a:off x="6032504" y="5459725"/>
            <a:ext cx="3039703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5961107" y="4790440"/>
            <a:ext cx="3858749" cy="46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l" defTabSz="914400">
              <a:lnSpc>
                <a:spcPct val="120000"/>
              </a:lnSpc>
              <a:spcBef>
                <a:spcPts val="0"/>
              </a:spcBef>
              <a:buNone/>
              <a:defRPr lang="zh-CN" altLang="en-US" sz="2400" spc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  <a:r>
              <a:rPr lang="en-US" altLang="zh-CN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9961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1000584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12" name="椭圆 12"/>
          <p:cNvSpPr/>
          <p:nvPr/>
        </p:nvSpPr>
        <p:spPr>
          <a:xfrm>
            <a:off x="7448408" y="2057593"/>
            <a:ext cx="3101311" cy="30739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96900" dist="228600" dir="2700000" sx="99000" sy="99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21766" y="6023818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18" name="椭圆 11"/>
          <p:cNvSpPr/>
          <p:nvPr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19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051697" y="2656102"/>
            <a:ext cx="1728660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8000" b="1" i="1" dirty="0" smtClean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algn="ctr"/>
            <a:r>
              <a:rPr lang="zh-CN" altLang="en-US" dirty="0"/>
              <a:t>？</a:t>
            </a:r>
          </a:p>
        </p:txBody>
      </p:sp>
      <p:sp>
        <p:nvSpPr>
          <p:cNvPr id="22" name="Rectangle 5"/>
          <p:cNvSpPr/>
          <p:nvPr/>
        </p:nvSpPr>
        <p:spPr>
          <a:xfrm>
            <a:off x="8051697" y="2579902"/>
            <a:ext cx="17286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8000" b="1" i="1" dirty="0">
              <a:solidFill>
                <a:srgbClr val="5182E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algn="ctr"/>
            <a:r>
              <a:rPr lang="en-US" altLang="zh-CN" sz="3600" b="1" i="1" dirty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PART</a:t>
            </a:r>
          </a:p>
        </p:txBody>
      </p:sp>
      <p:cxnSp>
        <p:nvCxnSpPr>
          <p:cNvPr id="23" name="直接连接符 31"/>
          <p:cNvCxnSpPr/>
          <p:nvPr/>
        </p:nvCxnSpPr>
        <p:spPr>
          <a:xfrm>
            <a:off x="1521518" y="3654871"/>
            <a:ext cx="33155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1556516" y="2793454"/>
            <a:ext cx="3315558" cy="65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dist">
              <a:spcBef>
                <a:spcPts val="0"/>
              </a:spcBef>
              <a:buNone/>
              <a:defRPr lang="zh-CN" altLang="en-US" sz="3200" b="1" spc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</a:p>
        </p:txBody>
      </p:sp>
    </p:spTree>
    <p:extLst>
      <p:ext uri="{BB962C8B-B14F-4D97-AF65-F5344CB8AC3E}">
        <p14:creationId xmlns:p14="http://schemas.microsoft.com/office/powerpoint/2010/main" val="191880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Freeform: Shape 3"/>
          <p:cNvSpPr/>
          <p:nvPr/>
        </p:nvSpPr>
        <p:spPr>
          <a:xfrm>
            <a:off x="-2038" y="1"/>
            <a:ext cx="327863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14" name="椭圆 12"/>
          <p:cNvSpPr/>
          <p:nvPr userDrawn="1"/>
        </p:nvSpPr>
        <p:spPr>
          <a:xfrm>
            <a:off x="1581008" y="2057593"/>
            <a:ext cx="3101311" cy="30739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96900" dist="228600" dir="2700000" sx="99000" sy="99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2899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80000"/>
            <a:ext cx="377375" cy="584767"/>
            <a:chOff x="0" y="362858"/>
            <a:chExt cx="377375" cy="777780"/>
          </a:xfrm>
          <a:solidFill>
            <a:srgbClr val="5182E4"/>
          </a:solidFill>
        </p:grpSpPr>
        <p:cxnSp>
          <p:nvCxnSpPr>
            <p:cNvPr id="4" name="直接连接符 3"/>
            <p:cNvCxnSpPr/>
            <p:nvPr/>
          </p:nvCxnSpPr>
          <p:spPr>
            <a:xfrm>
              <a:off x="377375" y="377373"/>
              <a:ext cx="0" cy="763265"/>
            </a:xfrm>
            <a:prstGeom prst="line">
              <a:avLst/>
            </a:prstGeom>
            <a:grpFill/>
            <a:ln w="19050">
              <a:solidFill>
                <a:srgbClr val="5182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0" y="362858"/>
              <a:ext cx="283589" cy="7777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Freeform: Shape 3"/>
          <p:cNvSpPr/>
          <p:nvPr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南京数睿数据科技有限公司 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162" y="180000"/>
            <a:ext cx="10074360" cy="584767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2103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3"/>
          <p:cNvSpPr/>
          <p:nvPr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南京数睿数据科技有限公司   </a:t>
            </a:r>
          </a:p>
        </p:txBody>
      </p:sp>
      <p:sp>
        <p:nvSpPr>
          <p:cNvPr id="10" name="标题 15"/>
          <p:cNvSpPr>
            <a:spLocks noGrp="1"/>
          </p:cNvSpPr>
          <p:nvPr>
            <p:ph type="title"/>
          </p:nvPr>
        </p:nvSpPr>
        <p:spPr>
          <a:xfrm>
            <a:off x="2159725" y="472382"/>
            <a:ext cx="8063579" cy="584767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4982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南京数睿数据科技有限公司   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标题 15"/>
          <p:cNvSpPr>
            <a:spLocks noGrp="1"/>
          </p:cNvSpPr>
          <p:nvPr>
            <p:ph type="title"/>
          </p:nvPr>
        </p:nvSpPr>
        <p:spPr>
          <a:xfrm>
            <a:off x="2159725" y="472382"/>
            <a:ext cx="8063579" cy="584767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13332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4"/>
          <p:cNvSpPr txBox="1"/>
          <p:nvPr/>
        </p:nvSpPr>
        <p:spPr>
          <a:xfrm>
            <a:off x="1548122" y="4556579"/>
            <a:ext cx="94921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TO LISTEN TO CRITICISM GUIDANCE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5"/>
          <a:stretch>
            <a:fillRect/>
          </a:stretch>
        </p:blipFill>
        <p:spPr>
          <a:xfrm>
            <a:off x="0" y="0"/>
            <a:ext cx="12192000" cy="3186969"/>
          </a:xfrm>
          <a:prstGeom prst="rect">
            <a:avLst/>
          </a:prstGeom>
        </p:spPr>
      </p:pic>
      <p:sp>
        <p:nvSpPr>
          <p:cNvPr id="11" name="文本框 3"/>
          <p:cNvSpPr txBox="1"/>
          <p:nvPr/>
        </p:nvSpPr>
        <p:spPr>
          <a:xfrm>
            <a:off x="2015752" y="3364586"/>
            <a:ext cx="8628126" cy="11919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5400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感 谢 倾 听，批 评 指 导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9593"/>
            <a:ext cx="12192000" cy="3177376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3177376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2287097" y="1327078"/>
            <a:ext cx="761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成就客户    尊重科学    以奋斗者为本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454461" y="5957090"/>
            <a:ext cx="375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www.sdata1010.cn</a:t>
            </a:r>
            <a:r>
              <a:rPr lang="zh-CN" alt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（欢迎试用）</a:t>
            </a:r>
          </a:p>
        </p:txBody>
      </p:sp>
    </p:spTree>
    <p:extLst>
      <p:ext uri="{BB962C8B-B14F-4D97-AF65-F5344CB8AC3E}">
        <p14:creationId xmlns:p14="http://schemas.microsoft.com/office/powerpoint/2010/main" val="242372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2" t="5558" r="5502" b="5558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: Shape 3"/>
          <p:cNvSpPr/>
          <p:nvPr userDrawn="1"/>
        </p:nvSpPr>
        <p:spPr>
          <a:xfrm>
            <a:off x="-2038" y="1"/>
            <a:ext cx="10005848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5182E4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5" name="椭圆 12"/>
          <p:cNvSpPr/>
          <p:nvPr userDrawn="1"/>
        </p:nvSpPr>
        <p:spPr>
          <a:xfrm>
            <a:off x="7448408" y="2057593"/>
            <a:ext cx="3101311" cy="307396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96900" dist="228600" dir="2700000" sx="99000" sy="99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" y="-30820"/>
            <a:ext cx="1280415" cy="1280415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/>
        </p:nvSpPr>
        <p:spPr>
          <a:xfrm>
            <a:off x="8488392" y="6023819"/>
            <a:ext cx="2717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500000000000000" pitchFamily="34" charset="-122"/>
              </a:rPr>
              <a:t>南京数睿数据科技有限公司</a:t>
            </a:r>
          </a:p>
        </p:txBody>
      </p:sp>
      <p:sp>
        <p:nvSpPr>
          <p:cNvPr id="2" name="椭圆 11"/>
          <p:cNvSpPr/>
          <p:nvPr userDrawn="1"/>
        </p:nvSpPr>
        <p:spPr>
          <a:xfrm>
            <a:off x="11127936" y="5953229"/>
            <a:ext cx="478800" cy="47973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11" hasCustomPrompt="1"/>
          </p:nvPr>
        </p:nvSpPr>
        <p:spPr>
          <a:xfrm>
            <a:off x="8051697" y="2656102"/>
            <a:ext cx="1728660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lang="zh-CN" altLang="en-US" sz="8000" b="1" i="1" dirty="0" smtClean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algn="ctr"/>
            <a:r>
              <a:rPr lang="zh-CN" altLang="en-US" dirty="0"/>
              <a:t>？</a:t>
            </a:r>
          </a:p>
        </p:txBody>
      </p:sp>
      <p:sp>
        <p:nvSpPr>
          <p:cNvPr id="22" name="Rectangle 5"/>
          <p:cNvSpPr/>
          <p:nvPr userDrawn="1"/>
        </p:nvSpPr>
        <p:spPr>
          <a:xfrm>
            <a:off x="8051697" y="2579902"/>
            <a:ext cx="17286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8000" b="1" i="1" dirty="0">
              <a:solidFill>
                <a:srgbClr val="5182E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" panose="020B0500000000000000" pitchFamily="34" charset="-122"/>
            </a:endParaRPr>
          </a:p>
          <a:p>
            <a:pPr algn="ctr"/>
            <a:r>
              <a:rPr lang="en-US" altLang="zh-CN" sz="3600" b="1" i="1" dirty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500000000000000" pitchFamily="34" charset="-122"/>
              </a:rPr>
              <a:t>PART</a:t>
            </a:r>
          </a:p>
        </p:txBody>
      </p:sp>
      <p:cxnSp>
        <p:nvCxnSpPr>
          <p:cNvPr id="23" name="直接连接符 31"/>
          <p:cNvCxnSpPr/>
          <p:nvPr userDrawn="1"/>
        </p:nvCxnSpPr>
        <p:spPr>
          <a:xfrm>
            <a:off x="1521518" y="3654871"/>
            <a:ext cx="331555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1556516" y="2793454"/>
            <a:ext cx="3315558" cy="65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lvl1pPr marL="0" indent="0" algn="dist">
              <a:spcBef>
                <a:spcPts val="0"/>
              </a:spcBef>
              <a:buNone/>
              <a:defRPr lang="zh-CN" altLang="en-US" sz="3200" b="1" spc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defTabSz="914400">
              <a:lnSpc>
                <a:spcPct val="120000"/>
              </a:lnSpc>
            </a:pPr>
            <a:r>
              <a:rPr lang="zh-CN" altLang="en-US" dirty="0"/>
              <a:t>编辑目录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56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180000"/>
            <a:ext cx="377375" cy="584767"/>
            <a:chOff x="0" y="362858"/>
            <a:chExt cx="377375" cy="777780"/>
          </a:xfrm>
          <a:solidFill>
            <a:srgbClr val="5182E4"/>
          </a:solidFill>
        </p:grpSpPr>
        <p:cxnSp>
          <p:nvCxnSpPr>
            <p:cNvPr id="4" name="直接连接符 3"/>
            <p:cNvCxnSpPr/>
            <p:nvPr/>
          </p:nvCxnSpPr>
          <p:spPr>
            <a:xfrm>
              <a:off x="377375" y="377373"/>
              <a:ext cx="0" cy="763265"/>
            </a:xfrm>
            <a:prstGeom prst="line">
              <a:avLst/>
            </a:prstGeom>
            <a:grpFill/>
            <a:ln w="19050">
              <a:solidFill>
                <a:srgbClr val="5182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0" y="362858"/>
              <a:ext cx="283589" cy="7777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Freeform: Shape 3"/>
          <p:cNvSpPr/>
          <p:nvPr userDrawn="1"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 userDrawn="1"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Elephant" panose="02020904090505020303" pitchFamily="18" charset="0"/>
                <a:ea typeface="微软雅黑" panose="020B0503020204020204" pitchFamily="34" charset="-122"/>
              </a:rPr>
              <a:t>南京数睿数据科技有限公司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>
          <a:xfrm>
            <a:off x="923699" y="1032808"/>
            <a:ext cx="10342562" cy="519271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162" y="180000"/>
            <a:ext cx="10074360" cy="584767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025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180000"/>
            <a:ext cx="377375" cy="584767"/>
            <a:chOff x="0" y="362858"/>
            <a:chExt cx="377375" cy="777780"/>
          </a:xfrm>
          <a:solidFill>
            <a:srgbClr val="5182E4"/>
          </a:solidFill>
        </p:grpSpPr>
        <p:cxnSp>
          <p:nvCxnSpPr>
            <p:cNvPr id="4" name="直接连接符 3"/>
            <p:cNvCxnSpPr/>
            <p:nvPr/>
          </p:nvCxnSpPr>
          <p:spPr>
            <a:xfrm>
              <a:off x="377375" y="377373"/>
              <a:ext cx="0" cy="763265"/>
            </a:xfrm>
            <a:prstGeom prst="line">
              <a:avLst/>
            </a:prstGeom>
            <a:grpFill/>
            <a:ln w="19050">
              <a:solidFill>
                <a:srgbClr val="5182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0" y="362858"/>
              <a:ext cx="283589" cy="7777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Freeform: Shape 3"/>
          <p:cNvSpPr/>
          <p:nvPr userDrawn="1"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 userDrawn="1"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Elephant" panose="02020904090505020303" pitchFamily="18" charset="0"/>
                <a:ea typeface="微软雅黑" panose="020B0503020204020204" pitchFamily="34" charset="-122"/>
              </a:rPr>
              <a:t>南京数睿数据科技有限公司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162" y="180000"/>
            <a:ext cx="10074360" cy="584767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2" t="5558" r="5502" b="5558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4"/>
          <p:cNvSpPr txBox="1"/>
          <p:nvPr userDrawn="1"/>
        </p:nvSpPr>
        <p:spPr>
          <a:xfrm>
            <a:off x="1548122" y="4556579"/>
            <a:ext cx="949213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TO LISTEN TO CRITICISM GUIDANCE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5"/>
          <a:stretch>
            <a:fillRect/>
          </a:stretch>
        </p:blipFill>
        <p:spPr>
          <a:xfrm>
            <a:off x="0" y="0"/>
            <a:ext cx="12192000" cy="3186969"/>
          </a:xfrm>
          <a:prstGeom prst="rect">
            <a:avLst/>
          </a:prstGeom>
        </p:spPr>
      </p:pic>
      <p:sp>
        <p:nvSpPr>
          <p:cNvPr id="11" name="文本框 3"/>
          <p:cNvSpPr txBox="1"/>
          <p:nvPr userDrawn="1"/>
        </p:nvSpPr>
        <p:spPr>
          <a:xfrm>
            <a:off x="2015752" y="3364586"/>
            <a:ext cx="8628126" cy="11919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>
                <a:rot lat="0" lon="0" rev="0"/>
              </a:lightRig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5400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感 谢 倾 听，批 评 指 导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0" y="9593"/>
            <a:ext cx="12192000" cy="3177376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12192000" cy="3177376"/>
          </a:xfrm>
          <a:prstGeom prst="rect">
            <a:avLst/>
          </a:prstGeom>
          <a:solidFill>
            <a:srgbClr val="5182E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2287097" y="1327078"/>
            <a:ext cx="7617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成就客户    尊重科学    以奋斗者为本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4454461" y="5957090"/>
            <a:ext cx="375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www.sdata1010.cn</a:t>
            </a:r>
            <a:r>
              <a:rPr lang="zh-CN" altLang="en-US" sz="1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（欢迎试用）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2039" y="-1"/>
            <a:ext cx="12194038" cy="6858001"/>
            <a:chOff x="-2039" y="-1"/>
            <a:chExt cx="12194038" cy="685800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02" t="5558" r="5502" b="5558"/>
            <a:stretch>
              <a:fillRect/>
            </a:stretch>
          </p:blipFill>
          <p:spPr>
            <a:xfrm flipH="1">
              <a:off x="-2" y="0"/>
              <a:ext cx="12192001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2039" y="-1"/>
              <a:ext cx="12192002" cy="6858000"/>
            </a:xfrm>
            <a:prstGeom prst="rect">
              <a:avLst/>
            </a:prstGeom>
            <a:solidFill>
              <a:schemeClr val="bg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南京数睿数据科技有限公司   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标题 15"/>
          <p:cNvSpPr>
            <a:spLocks noGrp="1"/>
          </p:cNvSpPr>
          <p:nvPr>
            <p:ph type="title"/>
          </p:nvPr>
        </p:nvSpPr>
        <p:spPr>
          <a:xfrm>
            <a:off x="2159725" y="472382"/>
            <a:ext cx="8063579" cy="584767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EDC2B21-35C6-4134-8625-4745F0FC62D4}" type="datetimeFigureOut">
              <a:rPr lang="zh-CN" altLang="en-US" smtClean="0"/>
              <a:t>2021/4/20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6EA3E1E-EF92-41B3-A5EE-AD51552BE8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180000"/>
            <a:ext cx="377375" cy="584767"/>
            <a:chOff x="0" y="362858"/>
            <a:chExt cx="377375" cy="777780"/>
          </a:xfrm>
          <a:solidFill>
            <a:srgbClr val="5182E4"/>
          </a:solidFill>
        </p:grpSpPr>
        <p:cxnSp>
          <p:nvCxnSpPr>
            <p:cNvPr id="4" name="直接连接符 3"/>
            <p:cNvCxnSpPr/>
            <p:nvPr/>
          </p:nvCxnSpPr>
          <p:spPr>
            <a:xfrm>
              <a:off x="377375" y="377373"/>
              <a:ext cx="0" cy="763265"/>
            </a:xfrm>
            <a:prstGeom prst="line">
              <a:avLst/>
            </a:prstGeom>
            <a:grpFill/>
            <a:ln w="19050">
              <a:solidFill>
                <a:srgbClr val="5182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0" y="362858"/>
              <a:ext cx="283589" cy="7777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Freeform: Shape 3"/>
          <p:cNvSpPr/>
          <p:nvPr userDrawn="1"/>
        </p:nvSpPr>
        <p:spPr>
          <a:xfrm rot="10800000">
            <a:off x="-2039" y="0"/>
            <a:ext cx="12194039" cy="6857999"/>
          </a:xfrm>
          <a:custGeom>
            <a:avLst/>
            <a:gdLst>
              <a:gd name="connsiteX0" fmla="*/ 0 w 16673587"/>
              <a:gd name="connsiteY0" fmla="*/ 0 h 10972799"/>
              <a:gd name="connsiteX1" fmla="*/ 16626851 w 16673587"/>
              <a:gd name="connsiteY1" fmla="*/ 0 h 10972799"/>
              <a:gd name="connsiteX2" fmla="*/ 16631891 w 16673587"/>
              <a:gd name="connsiteY2" fmla="*/ 319437 h 10972799"/>
              <a:gd name="connsiteX3" fmla="*/ 16645153 w 16673587"/>
              <a:gd name="connsiteY3" fmla="*/ 984387 h 10972799"/>
              <a:gd name="connsiteX4" fmla="*/ 16656527 w 16673587"/>
              <a:gd name="connsiteY4" fmla="*/ 1595370 h 10972799"/>
              <a:gd name="connsiteX5" fmla="*/ 16667903 w 16673587"/>
              <a:gd name="connsiteY5" fmla="*/ 2152399 h 10972799"/>
              <a:gd name="connsiteX6" fmla="*/ 16673587 w 16673587"/>
              <a:gd name="connsiteY6" fmla="*/ 2665081 h 10972799"/>
              <a:gd name="connsiteX7" fmla="*/ 16671693 w 16673587"/>
              <a:gd name="connsiteY7" fmla="*/ 3135367 h 10972799"/>
              <a:gd name="connsiteX8" fmla="*/ 16664115 w 16673587"/>
              <a:gd name="connsiteY8" fmla="*/ 3563253 h 10972799"/>
              <a:gd name="connsiteX9" fmla="*/ 16645153 w 16673587"/>
              <a:gd name="connsiteY9" fmla="*/ 3952581 h 10972799"/>
              <a:gd name="connsiteX10" fmla="*/ 16614833 w 16673587"/>
              <a:gd name="connsiteY10" fmla="*/ 4309153 h 10972799"/>
              <a:gd name="connsiteX11" fmla="*/ 16569347 w 16673587"/>
              <a:gd name="connsiteY11" fmla="*/ 4634886 h 10972799"/>
              <a:gd name="connsiteX12" fmla="*/ 16508699 w 16673587"/>
              <a:gd name="connsiteY12" fmla="*/ 4933636 h 10972799"/>
              <a:gd name="connsiteX13" fmla="*/ 16429097 w 16673587"/>
              <a:gd name="connsiteY13" fmla="*/ 5209256 h 10972799"/>
              <a:gd name="connsiteX14" fmla="*/ 16330541 w 16673587"/>
              <a:gd name="connsiteY14" fmla="*/ 5463666 h 10972799"/>
              <a:gd name="connsiteX15" fmla="*/ 16211137 w 16673587"/>
              <a:gd name="connsiteY15" fmla="*/ 5700740 h 10972799"/>
              <a:gd name="connsiteX16" fmla="*/ 16067097 w 16673587"/>
              <a:gd name="connsiteY16" fmla="*/ 5924315 h 10972799"/>
              <a:gd name="connsiteX17" fmla="*/ 15896525 w 16673587"/>
              <a:gd name="connsiteY17" fmla="*/ 6138260 h 10972799"/>
              <a:gd name="connsiteX18" fmla="*/ 15701307 w 16673587"/>
              <a:gd name="connsiteY18" fmla="*/ 6344490 h 10972799"/>
              <a:gd name="connsiteX19" fmla="*/ 15473877 w 16673587"/>
              <a:gd name="connsiteY19" fmla="*/ 6544943 h 10972799"/>
              <a:gd name="connsiteX20" fmla="*/ 15216115 w 16673587"/>
              <a:gd name="connsiteY20" fmla="*/ 6749241 h 10972799"/>
              <a:gd name="connsiteX21" fmla="*/ 14926141 w 16673587"/>
              <a:gd name="connsiteY21" fmla="*/ 6953549 h 10972799"/>
              <a:gd name="connsiteX22" fmla="*/ 14598259 w 16673587"/>
              <a:gd name="connsiteY22" fmla="*/ 7165560 h 10972799"/>
              <a:gd name="connsiteX23" fmla="*/ 14236259 w 16673587"/>
              <a:gd name="connsiteY23" fmla="*/ 7387214 h 10972799"/>
              <a:gd name="connsiteX24" fmla="*/ 13832563 w 16673587"/>
              <a:gd name="connsiteY24" fmla="*/ 7620434 h 10972799"/>
              <a:gd name="connsiteX25" fmla="*/ 13389067 w 16673587"/>
              <a:gd name="connsiteY25" fmla="*/ 7870998 h 10972799"/>
              <a:gd name="connsiteX26" fmla="*/ 12901979 w 16673587"/>
              <a:gd name="connsiteY26" fmla="*/ 8142759 h 10972799"/>
              <a:gd name="connsiteX27" fmla="*/ 12373197 w 16673587"/>
              <a:gd name="connsiteY27" fmla="*/ 8437647 h 10972799"/>
              <a:gd name="connsiteX28" fmla="*/ 11793237 w 16673587"/>
              <a:gd name="connsiteY28" fmla="*/ 8759521 h 10972799"/>
              <a:gd name="connsiteX29" fmla="*/ 11167795 w 16673587"/>
              <a:gd name="connsiteY29" fmla="*/ 9108385 h 10972799"/>
              <a:gd name="connsiteX30" fmla="*/ 10489289 w 16673587"/>
              <a:gd name="connsiteY30" fmla="*/ 9491937 h 10972799"/>
              <a:gd name="connsiteX31" fmla="*/ 9761499 w 16673587"/>
              <a:gd name="connsiteY31" fmla="*/ 9914043 h 10972799"/>
              <a:gd name="connsiteX32" fmla="*/ 9033711 w 16673587"/>
              <a:gd name="connsiteY32" fmla="*/ 10338071 h 10972799"/>
              <a:gd name="connsiteX33" fmla="*/ 8364677 w 16673587"/>
              <a:gd name="connsiteY33" fmla="*/ 10738969 h 10972799"/>
              <a:gd name="connsiteX34" fmla="*/ 7976668 w 16673587"/>
              <a:gd name="connsiteY34" fmla="*/ 10972799 h 10972799"/>
              <a:gd name="connsiteX35" fmla="*/ 0 w 16673587"/>
              <a:gd name="connsiteY35" fmla="*/ 10972799 h 1097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73587" h="10972799">
                <a:moveTo>
                  <a:pt x="0" y="0"/>
                </a:moveTo>
                <a:lnTo>
                  <a:pt x="16626851" y="0"/>
                </a:lnTo>
                <a:lnTo>
                  <a:pt x="16631891" y="319437"/>
                </a:lnTo>
                <a:lnTo>
                  <a:pt x="16645153" y="984387"/>
                </a:lnTo>
                <a:lnTo>
                  <a:pt x="16656527" y="1595370"/>
                </a:lnTo>
                <a:lnTo>
                  <a:pt x="16667903" y="2152399"/>
                </a:lnTo>
                <a:lnTo>
                  <a:pt x="16673587" y="2665081"/>
                </a:lnTo>
                <a:lnTo>
                  <a:pt x="16671693" y="3135367"/>
                </a:lnTo>
                <a:lnTo>
                  <a:pt x="16664115" y="3563253"/>
                </a:lnTo>
                <a:lnTo>
                  <a:pt x="16645153" y="3952581"/>
                </a:lnTo>
                <a:lnTo>
                  <a:pt x="16614833" y="4309153"/>
                </a:lnTo>
                <a:lnTo>
                  <a:pt x="16569347" y="4634886"/>
                </a:lnTo>
                <a:lnTo>
                  <a:pt x="16508699" y="4933636"/>
                </a:lnTo>
                <a:lnTo>
                  <a:pt x="16429097" y="5209256"/>
                </a:lnTo>
                <a:lnTo>
                  <a:pt x="16330541" y="5463666"/>
                </a:lnTo>
                <a:lnTo>
                  <a:pt x="16211137" y="5700740"/>
                </a:lnTo>
                <a:lnTo>
                  <a:pt x="16067097" y="5924315"/>
                </a:lnTo>
                <a:lnTo>
                  <a:pt x="15896525" y="6138260"/>
                </a:lnTo>
                <a:lnTo>
                  <a:pt x="15701307" y="6344490"/>
                </a:lnTo>
                <a:lnTo>
                  <a:pt x="15473877" y="6544943"/>
                </a:lnTo>
                <a:lnTo>
                  <a:pt x="15216115" y="6749241"/>
                </a:lnTo>
                <a:lnTo>
                  <a:pt x="14926141" y="6953549"/>
                </a:lnTo>
                <a:lnTo>
                  <a:pt x="14598259" y="7165560"/>
                </a:lnTo>
                <a:lnTo>
                  <a:pt x="14236259" y="7387214"/>
                </a:lnTo>
                <a:lnTo>
                  <a:pt x="13832563" y="7620434"/>
                </a:lnTo>
                <a:lnTo>
                  <a:pt x="13389067" y="7870998"/>
                </a:lnTo>
                <a:lnTo>
                  <a:pt x="12901979" y="8142759"/>
                </a:lnTo>
                <a:lnTo>
                  <a:pt x="12373197" y="8437647"/>
                </a:lnTo>
                <a:lnTo>
                  <a:pt x="11793237" y="8759521"/>
                </a:lnTo>
                <a:lnTo>
                  <a:pt x="11167795" y="9108385"/>
                </a:lnTo>
                <a:lnTo>
                  <a:pt x="10489289" y="9491937"/>
                </a:lnTo>
                <a:lnTo>
                  <a:pt x="9761499" y="9914043"/>
                </a:lnTo>
                <a:lnTo>
                  <a:pt x="9033711" y="10338071"/>
                </a:lnTo>
                <a:lnTo>
                  <a:pt x="8364677" y="10738969"/>
                </a:lnTo>
                <a:lnTo>
                  <a:pt x="7976668" y="10972799"/>
                </a:lnTo>
                <a:lnTo>
                  <a:pt x="0" y="10972799"/>
                </a:lnTo>
                <a:close/>
              </a:path>
            </a:pathLst>
          </a:custGeom>
          <a:solidFill>
            <a:srgbClr val="F8F8F8"/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9" b="30781"/>
          <a:stretch>
            <a:fillRect/>
          </a:stretch>
        </p:blipFill>
        <p:spPr>
          <a:xfrm>
            <a:off x="10800000" y="258584"/>
            <a:ext cx="1137522" cy="427597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048549" y="6544547"/>
            <a:ext cx="6094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南京数睿数据有限公司   </a:t>
            </a:r>
            <a:r>
              <a:rPr lang="en-US" altLang="zh-CN" sz="1200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www.sdata1010.cn</a:t>
            </a:r>
            <a:endParaRPr lang="zh-CN" altLang="en-US" sz="1200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/>
          <p:nvPr userDrawn="1"/>
        </p:nvSpPr>
        <p:spPr>
          <a:xfrm>
            <a:off x="0" y="6570000"/>
            <a:ext cx="12192000" cy="322338"/>
          </a:xfrm>
          <a:prstGeom prst="rect">
            <a:avLst/>
          </a:prstGeom>
          <a:gradFill>
            <a:gsLst>
              <a:gs pos="0">
                <a:srgbClr val="5182E4"/>
              </a:gs>
              <a:gs pos="100000">
                <a:srgbClr val="0372E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200" kern="1200" dirty="0">
                <a:solidFill>
                  <a:schemeClr val="bg1"/>
                </a:solidFill>
                <a:latin typeface="Elephant" panose="02020904090505020303" pitchFamily="18" charset="0"/>
                <a:ea typeface="微软雅黑" panose="020B0503020204020204" pitchFamily="34" charset="-122"/>
              </a:rPr>
              <a:t>南京数睿数据科技有限公司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0"/>
          </p:nvPr>
        </p:nvSpPr>
        <p:spPr>
          <a:xfrm>
            <a:off x="923699" y="1032808"/>
            <a:ext cx="10342562" cy="519271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71162" y="180000"/>
            <a:ext cx="10074360" cy="584767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8481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8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2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5F5868-C05D-4D7C-877C-8BB2581CF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2" y="2285236"/>
            <a:ext cx="6720001" cy="1450001"/>
          </a:xfrm>
        </p:spPr>
        <p:txBody>
          <a:bodyPr/>
          <a:lstStyle/>
          <a:p>
            <a:r>
              <a:rPr lang="en-US" altLang="zh-CN" sz="4400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SMARTDATA</a:t>
            </a:r>
            <a:br>
              <a:rPr lang="en-US" altLang="zh-CN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zh-CN" altLang="en-US" b="1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柔性软件装配平台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99BFE9A-0A34-4964-901A-2B699B51B11C}"/>
              </a:ext>
            </a:extLst>
          </p:cNvPr>
          <p:cNvSpPr txBox="1"/>
          <p:nvPr/>
        </p:nvSpPr>
        <p:spPr>
          <a:xfrm>
            <a:off x="5219700" y="4219575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产品介绍</a:t>
            </a:r>
            <a:r>
              <a:rPr lang="en-US" altLang="zh-CN" dirty="0">
                <a:solidFill>
                  <a:schemeClr val="bg1"/>
                </a:solidFill>
              </a:rPr>
              <a:t>4.1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430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4">
            <a:extLst>
              <a:ext uri="{FF2B5EF4-FFF2-40B4-BE49-F238E27FC236}">
                <a16:creationId xmlns:a16="http://schemas.microsoft.com/office/drawing/2014/main" id="{95DF1074-64B4-4C7D-9B3E-7D1BBFB5E2EB}"/>
              </a:ext>
            </a:extLst>
          </p:cNvPr>
          <p:cNvSpPr/>
          <p:nvPr/>
        </p:nvSpPr>
        <p:spPr>
          <a:xfrm>
            <a:off x="674138" y="2985083"/>
            <a:ext cx="5059912" cy="2872791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  <a:effectLst>
            <a:outerShdw blurRad="1066800" dist="635000" dir="5400000" sx="80000" sy="8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49" name="Rectangle: Rounded Corners 24">
            <a:extLst>
              <a:ext uri="{FF2B5EF4-FFF2-40B4-BE49-F238E27FC236}">
                <a16:creationId xmlns:a16="http://schemas.microsoft.com/office/drawing/2014/main" id="{BFC60DDD-45B6-4175-8430-CC0D6B1E3622}"/>
              </a:ext>
            </a:extLst>
          </p:cNvPr>
          <p:cNvSpPr/>
          <p:nvPr/>
        </p:nvSpPr>
        <p:spPr>
          <a:xfrm>
            <a:off x="6129934" y="2985083"/>
            <a:ext cx="5059912" cy="2872791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  <a:effectLst>
            <a:outerShdw blurRad="1066800" dist="635000" dir="5400000" sx="80000" sy="8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E5A0E6C-C94F-4198-B3E6-80E4A28DFE86}"/>
              </a:ext>
            </a:extLst>
          </p:cNvPr>
          <p:cNvSpPr/>
          <p:nvPr/>
        </p:nvSpPr>
        <p:spPr>
          <a:xfrm>
            <a:off x="661721" y="1979890"/>
            <a:ext cx="3096883" cy="563854"/>
          </a:xfrm>
          <a:prstGeom prst="roundRect">
            <a:avLst>
              <a:gd name="adj" fmla="val 1124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4FFC3BAC-95B5-4470-9061-55E2F292F7FD}"/>
              </a:ext>
            </a:extLst>
          </p:cNvPr>
          <p:cNvSpPr/>
          <p:nvPr/>
        </p:nvSpPr>
        <p:spPr>
          <a:xfrm>
            <a:off x="4649156" y="2020762"/>
            <a:ext cx="3096883" cy="563854"/>
          </a:xfrm>
          <a:prstGeom prst="roundRect">
            <a:avLst>
              <a:gd name="adj" fmla="val 11846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D2C09B02-EDDE-4C05-BFA5-492929E96A77}"/>
              </a:ext>
            </a:extLst>
          </p:cNvPr>
          <p:cNvSpPr/>
          <p:nvPr/>
        </p:nvSpPr>
        <p:spPr>
          <a:xfrm>
            <a:off x="8509595" y="1979890"/>
            <a:ext cx="3096883" cy="563854"/>
          </a:xfrm>
          <a:prstGeom prst="roundRect">
            <a:avLst>
              <a:gd name="adj" fmla="val 11545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738953A-7B8F-4188-A297-C1866057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分析域</a:t>
            </a:r>
            <a:r>
              <a:rPr lang="en-US" altLang="zh-CN" dirty="0"/>
              <a:t> - </a:t>
            </a:r>
            <a:r>
              <a:rPr lang="zh-CN" altLang="en-US" dirty="0"/>
              <a:t>多维分析探索业务发展规律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E31FEA-8FD8-41F1-A80F-84BA34A30933}"/>
              </a:ext>
            </a:extLst>
          </p:cNvPr>
          <p:cNvSpPr txBox="1"/>
          <p:nvPr/>
        </p:nvSpPr>
        <p:spPr>
          <a:xfrm>
            <a:off x="1217087" y="2097536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业务现状看得清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A070F62-AEA4-4855-B676-D92B98B11047}"/>
              </a:ext>
            </a:extLst>
          </p:cNvPr>
          <p:cNvSpPr txBox="1"/>
          <p:nvPr/>
        </p:nvSpPr>
        <p:spPr>
          <a:xfrm>
            <a:off x="5261192" y="209451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业务规律挖得深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1CEFE5-D757-4529-9620-077472E0859B}"/>
              </a:ext>
            </a:extLst>
          </p:cNvPr>
          <p:cNvSpPr txBox="1"/>
          <p:nvPr/>
        </p:nvSpPr>
        <p:spPr>
          <a:xfrm>
            <a:off x="9064961" y="209451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变化趋势测得远</a:t>
            </a:r>
          </a:p>
        </p:txBody>
      </p:sp>
      <p:sp>
        <p:nvSpPr>
          <p:cNvPr id="26" name="KSO_Shape">
            <a:extLst>
              <a:ext uri="{FF2B5EF4-FFF2-40B4-BE49-F238E27FC236}">
                <a16:creationId xmlns:a16="http://schemas.microsoft.com/office/drawing/2014/main" id="{1B97008E-5263-493D-BDC0-4DE289B94146}"/>
              </a:ext>
            </a:extLst>
          </p:cNvPr>
          <p:cNvSpPr>
            <a:spLocks/>
          </p:cNvSpPr>
          <p:nvPr/>
        </p:nvSpPr>
        <p:spPr bwMode="auto">
          <a:xfrm>
            <a:off x="3989100" y="2125185"/>
            <a:ext cx="427826" cy="362574"/>
          </a:xfrm>
          <a:custGeom>
            <a:avLst/>
            <a:gdLst>
              <a:gd name="T0" fmla="*/ 775981150 w 3678"/>
              <a:gd name="T1" fmla="*/ 775692216 h 4197"/>
              <a:gd name="T2" fmla="*/ 775981150 w 3678"/>
              <a:gd name="T3" fmla="*/ 775692216 h 4197"/>
              <a:gd name="T4" fmla="*/ 775981150 w 3678"/>
              <a:gd name="T5" fmla="*/ 775692216 h 4197"/>
              <a:gd name="T6" fmla="*/ 775981150 w 3678"/>
              <a:gd name="T7" fmla="*/ 775692216 h 4197"/>
              <a:gd name="T8" fmla="*/ 775981150 w 3678"/>
              <a:gd name="T9" fmla="*/ 775692216 h 4197"/>
              <a:gd name="T10" fmla="*/ 775981150 w 3678"/>
              <a:gd name="T11" fmla="*/ 775692216 h 4197"/>
              <a:gd name="T12" fmla="*/ 775981150 w 3678"/>
              <a:gd name="T13" fmla="*/ 775692216 h 4197"/>
              <a:gd name="T14" fmla="*/ 775981150 w 3678"/>
              <a:gd name="T15" fmla="*/ 775692216 h 4197"/>
              <a:gd name="T16" fmla="*/ 775981150 w 3678"/>
              <a:gd name="T17" fmla="*/ 775692216 h 4197"/>
              <a:gd name="T18" fmla="*/ 775981150 w 3678"/>
              <a:gd name="T19" fmla="*/ 775692216 h 4197"/>
              <a:gd name="T20" fmla="*/ 775981150 w 3678"/>
              <a:gd name="T21" fmla="*/ 775692216 h 4197"/>
              <a:gd name="T22" fmla="*/ 775981150 w 3678"/>
              <a:gd name="T23" fmla="*/ 77569221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KSO_Shape">
            <a:extLst>
              <a:ext uri="{FF2B5EF4-FFF2-40B4-BE49-F238E27FC236}">
                <a16:creationId xmlns:a16="http://schemas.microsoft.com/office/drawing/2014/main" id="{CF50C532-710F-441D-B9FA-13EFB2569F72}"/>
              </a:ext>
            </a:extLst>
          </p:cNvPr>
          <p:cNvSpPr>
            <a:spLocks/>
          </p:cNvSpPr>
          <p:nvPr/>
        </p:nvSpPr>
        <p:spPr bwMode="auto">
          <a:xfrm>
            <a:off x="7951168" y="2120844"/>
            <a:ext cx="427826" cy="362574"/>
          </a:xfrm>
          <a:custGeom>
            <a:avLst/>
            <a:gdLst>
              <a:gd name="T0" fmla="*/ 775981150 w 3678"/>
              <a:gd name="T1" fmla="*/ 775692216 h 4197"/>
              <a:gd name="T2" fmla="*/ 775981150 w 3678"/>
              <a:gd name="T3" fmla="*/ 775692216 h 4197"/>
              <a:gd name="T4" fmla="*/ 775981150 w 3678"/>
              <a:gd name="T5" fmla="*/ 775692216 h 4197"/>
              <a:gd name="T6" fmla="*/ 775981150 w 3678"/>
              <a:gd name="T7" fmla="*/ 775692216 h 4197"/>
              <a:gd name="T8" fmla="*/ 775981150 w 3678"/>
              <a:gd name="T9" fmla="*/ 775692216 h 4197"/>
              <a:gd name="T10" fmla="*/ 775981150 w 3678"/>
              <a:gd name="T11" fmla="*/ 775692216 h 4197"/>
              <a:gd name="T12" fmla="*/ 775981150 w 3678"/>
              <a:gd name="T13" fmla="*/ 775692216 h 4197"/>
              <a:gd name="T14" fmla="*/ 775981150 w 3678"/>
              <a:gd name="T15" fmla="*/ 775692216 h 4197"/>
              <a:gd name="T16" fmla="*/ 775981150 w 3678"/>
              <a:gd name="T17" fmla="*/ 775692216 h 4197"/>
              <a:gd name="T18" fmla="*/ 775981150 w 3678"/>
              <a:gd name="T19" fmla="*/ 775692216 h 4197"/>
              <a:gd name="T20" fmla="*/ 775981150 w 3678"/>
              <a:gd name="T21" fmla="*/ 775692216 h 4197"/>
              <a:gd name="T22" fmla="*/ 775981150 w 3678"/>
              <a:gd name="T23" fmla="*/ 77569221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07606D8-F714-4973-B381-832C74A7D3EF}"/>
              </a:ext>
            </a:extLst>
          </p:cNvPr>
          <p:cNvSpPr txBox="1"/>
          <p:nvPr/>
        </p:nvSpPr>
        <p:spPr>
          <a:xfrm>
            <a:off x="1115487" y="851358"/>
            <a:ext cx="10074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灵活、智能的数据挖掘分析服务，结合业务发展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实时构建目标业务分析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，业务决策有理有据。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E089D73-597E-4F15-972A-7FE49E088335}"/>
              </a:ext>
            </a:extLst>
          </p:cNvPr>
          <p:cNvSpPr txBox="1"/>
          <p:nvPr/>
        </p:nvSpPr>
        <p:spPr>
          <a:xfrm>
            <a:off x="4106996" y="3930279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超低入门门槛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957FFB6-A80E-4916-8EE5-ED75FD754C75}"/>
              </a:ext>
            </a:extLst>
          </p:cNvPr>
          <p:cNvSpPr txBox="1"/>
          <p:nvPr/>
        </p:nvSpPr>
        <p:spPr>
          <a:xfrm>
            <a:off x="4106996" y="4238098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智能分析引擎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A88E307-F1F3-4204-8629-8C4C7DDFC177}"/>
              </a:ext>
            </a:extLst>
          </p:cNvPr>
          <p:cNvSpPr txBox="1"/>
          <p:nvPr/>
        </p:nvSpPr>
        <p:spPr>
          <a:xfrm>
            <a:off x="4106996" y="4545917"/>
            <a:ext cx="140134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en-US" altLang="zh-CN" dirty="0">
                <a:solidFill>
                  <a:srgbClr val="0454F2"/>
                </a:solidFill>
                <a:sym typeface="+mn-ea"/>
              </a:rPr>
              <a:t>50+</a:t>
            </a:r>
            <a:r>
              <a:rPr lang="zh-CN" altLang="en-US" dirty="0">
                <a:solidFill>
                  <a:srgbClr val="0454F2"/>
                </a:solidFill>
                <a:sym typeface="+mn-ea"/>
              </a:rPr>
              <a:t>数据分析图表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6465F69-A566-4C7A-B614-24DE5F1F87EF}"/>
              </a:ext>
            </a:extLst>
          </p:cNvPr>
          <p:cNvSpPr txBox="1"/>
          <p:nvPr/>
        </p:nvSpPr>
        <p:spPr>
          <a:xfrm>
            <a:off x="4106996" y="3326471"/>
            <a:ext cx="1410499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err="1">
                <a:solidFill>
                  <a:srgbClr val="0454F2"/>
                </a:solidFill>
                <a:sym typeface="+mn-ea"/>
              </a:rPr>
              <a:t>数据</a:t>
            </a:r>
            <a:r>
              <a:rPr lang="zh-CN" altLang="en-US" b="1" dirty="0">
                <a:solidFill>
                  <a:srgbClr val="0454F2"/>
                </a:solidFill>
                <a:sym typeface="+mn-ea"/>
              </a:rPr>
              <a:t>分析仪</a:t>
            </a:r>
            <a:endParaRPr lang="zh-CN" altLang="en-US" b="1" dirty="0">
              <a:solidFill>
                <a:srgbClr val="0454F2"/>
              </a:solidFill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D02FEDF7-9499-4C9B-B617-991CD1896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52" y="3203487"/>
            <a:ext cx="2939698" cy="2270213"/>
          </a:xfrm>
          <a:prstGeom prst="rect">
            <a:avLst/>
          </a:prstGeom>
          <a:effectLst>
            <a:glow rad="63500">
              <a:schemeClr val="accent1">
                <a:satMod val="175000"/>
                <a:alpha val="27000"/>
              </a:schemeClr>
            </a:glo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2D904F16-DD0D-435E-8191-818A2D40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18" y="3203487"/>
            <a:ext cx="2939700" cy="2270213"/>
          </a:xfrm>
          <a:prstGeom prst="rect">
            <a:avLst/>
          </a:prstGeom>
          <a:effectLst>
            <a:glow rad="63500">
              <a:schemeClr val="accent1">
                <a:satMod val="175000"/>
                <a:alpha val="27000"/>
              </a:schemeClr>
            </a:glo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0FC7FEBF-92E1-4206-A38F-648E1348578C}"/>
              </a:ext>
            </a:extLst>
          </p:cNvPr>
          <p:cNvSpPr txBox="1"/>
          <p:nvPr/>
        </p:nvSpPr>
        <p:spPr>
          <a:xfrm>
            <a:off x="9500696" y="4545917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丰富展示样式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DA89ADD-71B9-4ABF-8998-7C24A81835B8}"/>
              </a:ext>
            </a:extLst>
          </p:cNvPr>
          <p:cNvSpPr txBox="1"/>
          <p:nvPr/>
        </p:nvSpPr>
        <p:spPr>
          <a:xfrm>
            <a:off x="9500696" y="3930279"/>
            <a:ext cx="1415772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灵活拖拽排版布局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EFB7A8A-A217-4434-A70D-9C90CF161BCD}"/>
              </a:ext>
            </a:extLst>
          </p:cNvPr>
          <p:cNvSpPr txBox="1"/>
          <p:nvPr/>
        </p:nvSpPr>
        <p:spPr>
          <a:xfrm>
            <a:off x="9500696" y="4238098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数据智能交互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5D6A0DB-4D33-4D99-818C-61708870F441}"/>
              </a:ext>
            </a:extLst>
          </p:cNvPr>
          <p:cNvSpPr txBox="1"/>
          <p:nvPr/>
        </p:nvSpPr>
        <p:spPr>
          <a:xfrm>
            <a:off x="9534904" y="3326471"/>
            <a:ext cx="1410499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err="1">
                <a:solidFill>
                  <a:srgbClr val="0454F2"/>
                </a:solidFill>
                <a:sym typeface="+mn-ea"/>
              </a:rPr>
              <a:t>数据</a:t>
            </a:r>
            <a:r>
              <a:rPr lang="zh-CN" altLang="en-US" b="1" dirty="0">
                <a:solidFill>
                  <a:srgbClr val="0454F2"/>
                </a:solidFill>
                <a:sym typeface="+mn-ea"/>
              </a:rPr>
              <a:t>大屏</a:t>
            </a:r>
            <a:endParaRPr lang="zh-CN" altLang="en-US" b="1" dirty="0">
              <a:solidFill>
                <a:srgbClr val="0454F2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FEA7AFC-58FA-4569-8E1C-381660009B37}"/>
              </a:ext>
            </a:extLst>
          </p:cNvPr>
          <p:cNvSpPr txBox="1"/>
          <p:nvPr/>
        </p:nvSpPr>
        <p:spPr>
          <a:xfrm>
            <a:off x="4106996" y="4853737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自助数据分析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222390C-8CFD-4DA1-9A7B-2CED91F337A0}"/>
              </a:ext>
            </a:extLst>
          </p:cNvPr>
          <p:cNvSpPr txBox="1"/>
          <p:nvPr/>
        </p:nvSpPr>
        <p:spPr>
          <a:xfrm>
            <a:off x="9500696" y="4853737"/>
            <a:ext cx="126188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联动交互自定义</a:t>
            </a:r>
          </a:p>
        </p:txBody>
      </p:sp>
    </p:spTree>
    <p:extLst>
      <p:ext uri="{BB962C8B-B14F-4D97-AF65-F5344CB8AC3E}">
        <p14:creationId xmlns:p14="http://schemas.microsoft.com/office/powerpoint/2010/main" val="1165263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0A0257CE-EDBF-4AA9-864F-087A8F5CF167}"/>
              </a:ext>
            </a:extLst>
          </p:cNvPr>
          <p:cNvSpPr/>
          <p:nvPr/>
        </p:nvSpPr>
        <p:spPr>
          <a:xfrm>
            <a:off x="3669396" y="3951074"/>
            <a:ext cx="4853207" cy="2488616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  <a:effectLst>
            <a:outerShdw blurRad="1066800" dist="635000" dir="5400000" sx="80000" sy="8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35" name="Rectangle: Rounded Corners 24">
            <a:extLst>
              <a:ext uri="{FF2B5EF4-FFF2-40B4-BE49-F238E27FC236}">
                <a16:creationId xmlns:a16="http://schemas.microsoft.com/office/drawing/2014/main" id="{1BB6B60F-5D0F-4E8E-BA4F-E344A3504713}"/>
              </a:ext>
            </a:extLst>
          </p:cNvPr>
          <p:cNvSpPr/>
          <p:nvPr/>
        </p:nvSpPr>
        <p:spPr>
          <a:xfrm>
            <a:off x="6681568" y="1522674"/>
            <a:ext cx="4853207" cy="2488616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  <a:effectLst>
            <a:outerShdw blurRad="1066800" dist="635000" dir="5400000" sx="80000" sy="8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34" name="Rectangle: Rounded Corners 24">
            <a:extLst>
              <a:ext uri="{FF2B5EF4-FFF2-40B4-BE49-F238E27FC236}">
                <a16:creationId xmlns:a16="http://schemas.microsoft.com/office/drawing/2014/main" id="{14569B5F-7F6E-42BD-A07B-DFFBA7338369}"/>
              </a:ext>
            </a:extLst>
          </p:cNvPr>
          <p:cNvSpPr/>
          <p:nvPr/>
        </p:nvSpPr>
        <p:spPr>
          <a:xfrm>
            <a:off x="509368" y="1522674"/>
            <a:ext cx="4853207" cy="2488616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  <a:effectLst>
            <a:outerShdw blurRad="1066800" dist="635000" dir="5400000" sx="80000" sy="8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FA5FA4C-2F1C-4E66-A7DC-161E7BB1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数据域</a:t>
            </a:r>
            <a:r>
              <a:rPr lang="en-US" altLang="zh-CN" dirty="0"/>
              <a:t> - </a:t>
            </a:r>
            <a:r>
              <a:rPr lang="zh-CN" altLang="en-US" dirty="0"/>
              <a:t>数据资源驱动“数用一体化”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5E5689-D486-4504-AAB9-2E83A11434DD}"/>
              </a:ext>
            </a:extLst>
          </p:cNvPr>
          <p:cNvSpPr txBox="1"/>
          <p:nvPr/>
        </p:nvSpPr>
        <p:spPr>
          <a:xfrm>
            <a:off x="883572" y="992149"/>
            <a:ext cx="1007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全栈大数据能力的平台工具，促进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“数用一体化”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，促进数据资产螺旋式积累升值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2503D64-ECB9-4EE8-92EC-B94B38CF322A}"/>
              </a:ext>
            </a:extLst>
          </p:cNvPr>
          <p:cNvSpPr txBox="1"/>
          <p:nvPr/>
        </p:nvSpPr>
        <p:spPr>
          <a:xfrm>
            <a:off x="3733478" y="2301504"/>
            <a:ext cx="8002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algn="l"/>
            <a:r>
              <a:rPr lang="zh-CN" altLang="en-US" sz="1200" dirty="0">
                <a:solidFill>
                  <a:srgbClr val="0454F2"/>
                </a:solidFill>
                <a:latin typeface="+mn-ea"/>
                <a:sym typeface="+mn-ea"/>
              </a:rPr>
              <a:t>灵活配置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948FFB7-8A58-439E-95F0-8D984906DA91}"/>
              </a:ext>
            </a:extLst>
          </p:cNvPr>
          <p:cNvSpPr txBox="1"/>
          <p:nvPr/>
        </p:nvSpPr>
        <p:spPr>
          <a:xfrm>
            <a:off x="3733478" y="2600844"/>
            <a:ext cx="8002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algn="l"/>
            <a:r>
              <a:rPr lang="zh-CN" altLang="en-US" sz="1200" dirty="0">
                <a:solidFill>
                  <a:srgbClr val="0454F2"/>
                </a:solidFill>
                <a:latin typeface="+mn-ea"/>
                <a:sym typeface="+mn-ea"/>
              </a:rPr>
              <a:t>存储计算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E38A8EF-9986-4914-8FFE-1494BC6209DC}"/>
              </a:ext>
            </a:extLst>
          </p:cNvPr>
          <p:cNvSpPr txBox="1"/>
          <p:nvPr/>
        </p:nvSpPr>
        <p:spPr>
          <a:xfrm>
            <a:off x="3733478" y="2900184"/>
            <a:ext cx="95410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/>
          <a:p>
            <a:pPr algn="l"/>
            <a:r>
              <a:rPr lang="zh-CN" altLang="en-US" sz="1200" dirty="0">
                <a:solidFill>
                  <a:srgbClr val="0454F2"/>
                </a:solidFill>
                <a:latin typeface="+mn-ea"/>
                <a:sym typeface="+mn-ea"/>
              </a:rPr>
              <a:t>可视化管理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588446B-3CE8-4FC5-A6D6-FEB2BDE2C309}"/>
              </a:ext>
            </a:extLst>
          </p:cNvPr>
          <p:cNvSpPr txBox="1"/>
          <p:nvPr/>
        </p:nvSpPr>
        <p:spPr>
          <a:xfrm>
            <a:off x="3733478" y="1696271"/>
            <a:ext cx="1410499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err="1">
                <a:solidFill>
                  <a:srgbClr val="0454F2"/>
                </a:solidFill>
                <a:sym typeface="+mn-ea"/>
              </a:rPr>
              <a:t>数据连接器</a:t>
            </a:r>
            <a:endParaRPr lang="zh-CN" altLang="en-US" b="1" dirty="0">
              <a:solidFill>
                <a:srgbClr val="0454F2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FABCB0B-FC55-4C1E-A950-EC72BEE9280F}"/>
              </a:ext>
            </a:extLst>
          </p:cNvPr>
          <p:cNvSpPr txBox="1"/>
          <p:nvPr/>
        </p:nvSpPr>
        <p:spPr>
          <a:xfrm>
            <a:off x="6853957" y="4763092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异构数据管理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568C51A-6622-4DF4-BAA5-5B560FD373A1}"/>
              </a:ext>
            </a:extLst>
          </p:cNvPr>
          <p:cNvSpPr txBox="1"/>
          <p:nvPr/>
        </p:nvSpPr>
        <p:spPr>
          <a:xfrm>
            <a:off x="6853957" y="5030252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数据质量管理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D148017-62FF-44C9-8810-2E99E4AF95CC}"/>
              </a:ext>
            </a:extLst>
          </p:cNvPr>
          <p:cNvSpPr txBox="1"/>
          <p:nvPr/>
        </p:nvSpPr>
        <p:spPr>
          <a:xfrm>
            <a:off x="6853957" y="5297412"/>
            <a:ext cx="8002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数据安全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822198E-83BB-4442-AE34-D1DA3BE14DF4}"/>
              </a:ext>
            </a:extLst>
          </p:cNvPr>
          <p:cNvSpPr txBox="1"/>
          <p:nvPr/>
        </p:nvSpPr>
        <p:spPr>
          <a:xfrm>
            <a:off x="6853958" y="4207047"/>
            <a:ext cx="1561536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b="1">
                <a:solidFill>
                  <a:srgbClr val="0454F2"/>
                </a:solidFill>
              </a:defRPr>
            </a:lvl1pPr>
          </a:lstStyle>
          <a:p>
            <a:r>
              <a:rPr lang="en-US" altLang="zh-CN" dirty="0" err="1">
                <a:sym typeface="+mn-ea"/>
              </a:rPr>
              <a:t>数据</a:t>
            </a:r>
            <a:r>
              <a:rPr lang="zh-CN" altLang="en-US" dirty="0">
                <a:sym typeface="+mn-ea"/>
              </a:rPr>
              <a:t>图书馆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A28A7AE-7C7D-48EC-BB35-7466C3A0F030}"/>
              </a:ext>
            </a:extLst>
          </p:cNvPr>
          <p:cNvSpPr txBox="1"/>
          <p:nvPr/>
        </p:nvSpPr>
        <p:spPr>
          <a:xfrm>
            <a:off x="9981671" y="2317275"/>
            <a:ext cx="95410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可视化开发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A06E30E-347C-442B-BB88-91162F1C2531}"/>
              </a:ext>
            </a:extLst>
          </p:cNvPr>
          <p:cNvSpPr txBox="1"/>
          <p:nvPr/>
        </p:nvSpPr>
        <p:spPr>
          <a:xfrm>
            <a:off x="9981671" y="2905031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实时数据处理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04BCA89-56B9-4C17-A00B-CC90B6AC1224}"/>
              </a:ext>
            </a:extLst>
          </p:cNvPr>
          <p:cNvSpPr txBox="1"/>
          <p:nvPr/>
        </p:nvSpPr>
        <p:spPr>
          <a:xfrm>
            <a:off x="9981671" y="2611153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数据模型算子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530EFAD-FD1F-4567-8B6D-807B19524906}"/>
              </a:ext>
            </a:extLst>
          </p:cNvPr>
          <p:cNvSpPr txBox="1"/>
          <p:nvPr/>
        </p:nvSpPr>
        <p:spPr>
          <a:xfrm>
            <a:off x="9981671" y="3198908"/>
            <a:ext cx="110799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1200">
                <a:solidFill>
                  <a:schemeClr val="bg2">
                    <a:lumMod val="50000"/>
                  </a:schemeClr>
                </a:solidFill>
                <a:latin typeface="+mn-ea"/>
              </a:defRPr>
            </a:lvl1pPr>
          </a:lstStyle>
          <a:p>
            <a:r>
              <a:rPr lang="zh-CN" altLang="en-US" dirty="0">
                <a:solidFill>
                  <a:srgbClr val="0454F2"/>
                </a:solidFill>
                <a:sym typeface="+mn-ea"/>
              </a:rPr>
              <a:t>统一监控调度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8241888-4DFA-45ED-A04F-19B83E07EA79}"/>
              </a:ext>
            </a:extLst>
          </p:cNvPr>
          <p:cNvSpPr txBox="1"/>
          <p:nvPr/>
        </p:nvSpPr>
        <p:spPr>
          <a:xfrm>
            <a:off x="9981671" y="1744908"/>
            <a:ext cx="1467068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b="1">
                <a:solidFill>
                  <a:srgbClr val="0454F2"/>
                </a:solidFill>
              </a:defRPr>
            </a:lvl1pPr>
          </a:lstStyle>
          <a:p>
            <a:r>
              <a:rPr lang="en-US" altLang="zh-CN" dirty="0" err="1">
                <a:sym typeface="+mn-ea"/>
              </a:rPr>
              <a:t>数据</a:t>
            </a:r>
            <a:r>
              <a:rPr lang="zh-CN" altLang="en-US" dirty="0">
                <a:sym typeface="+mn-ea"/>
              </a:rPr>
              <a:t>交换机 </a:t>
            </a:r>
            <a:endParaRPr lang="zh-CN" altLang="en-US" dirty="0"/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DE211230-FD81-4E45-BD6F-8C63A7471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07" y="1747564"/>
            <a:ext cx="2868747" cy="203045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300" endPos="21000" dir="5400000" sy="-100000" algn="bl" rotWithShape="0"/>
            <a:softEdge rad="12700"/>
          </a:effec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DA44D33-7082-4104-AE5B-5811D1E30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85" y="4189519"/>
            <a:ext cx="2665285" cy="205828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300" endPos="21000" dir="5400000" sy="-100000" algn="bl" rotWithShape="0"/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4036E8F7-E776-4DB0-8C40-EFF2D9FF2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64" t="15410" r="5822" b="11530"/>
          <a:stretch>
            <a:fillRect/>
          </a:stretch>
        </p:blipFill>
        <p:spPr>
          <a:xfrm>
            <a:off x="6999273" y="1744908"/>
            <a:ext cx="2854112" cy="20114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reflection stA="80000" endPos="7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060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25" y="1106925"/>
            <a:ext cx="7609205" cy="344106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运营域</a:t>
            </a:r>
            <a:r>
              <a:rPr lang="en-US" altLang="zh-CN" dirty="0">
                <a:sym typeface="+mn-ea"/>
              </a:rPr>
              <a:t> - </a:t>
            </a:r>
            <a:r>
              <a:rPr lang="en-US" altLang="zh-CN" dirty="0" err="1">
                <a:sym typeface="+mn-ea"/>
              </a:rPr>
              <a:t>应用开发SDK</a:t>
            </a:r>
            <a:r>
              <a:rPr lang="en-US" altLang="zh-CN" dirty="0">
                <a:sym typeface="+mn-ea"/>
              </a:rPr>
              <a:t> 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1578194" y="2485786"/>
            <a:ext cx="8926521" cy="289247"/>
            <a:chOff x="2143870" y="3277968"/>
            <a:chExt cx="7750418" cy="238814"/>
          </a:xfrm>
          <a:solidFill>
            <a:schemeClr val="accent1">
              <a:alpha val="40000"/>
            </a:schemeClr>
          </a:solidFill>
        </p:grpSpPr>
        <p:sp>
          <p:nvSpPr>
            <p:cNvPr id="22" name="Freeform 46"/>
            <p:cNvSpPr/>
            <p:nvPr/>
          </p:nvSpPr>
          <p:spPr bwMode="auto">
            <a:xfrm rot="10800000" flipV="1">
              <a:off x="9789729" y="3285370"/>
              <a:ext cx="104559" cy="231412"/>
            </a:xfrm>
            <a:custGeom>
              <a:avLst/>
              <a:gdLst>
                <a:gd name="T0" fmla="*/ 147571 w 96"/>
                <a:gd name="T1" fmla="*/ 33734 h 168"/>
                <a:gd name="T2" fmla="*/ 46517 w 96"/>
                <a:gd name="T3" fmla="*/ 134938 h 168"/>
                <a:gd name="T4" fmla="*/ 149175 w 96"/>
                <a:gd name="T5" fmla="*/ 237747 h 168"/>
                <a:gd name="T6" fmla="*/ 149175 w 96"/>
                <a:gd name="T7" fmla="*/ 237747 h 168"/>
                <a:gd name="T8" fmla="*/ 153987 w 96"/>
                <a:gd name="T9" fmla="*/ 250598 h 168"/>
                <a:gd name="T10" fmla="*/ 134739 w 96"/>
                <a:gd name="T11" fmla="*/ 269875 h 168"/>
                <a:gd name="T12" fmla="*/ 121906 w 96"/>
                <a:gd name="T13" fmla="*/ 265056 h 168"/>
                <a:gd name="T14" fmla="*/ 121906 w 96"/>
                <a:gd name="T15" fmla="*/ 265056 h 168"/>
                <a:gd name="T16" fmla="*/ 6416 w 96"/>
                <a:gd name="T17" fmla="*/ 149395 h 168"/>
                <a:gd name="T18" fmla="*/ 6416 w 96"/>
                <a:gd name="T19" fmla="*/ 149395 h 168"/>
                <a:gd name="T20" fmla="*/ 0 w 96"/>
                <a:gd name="T21" fmla="*/ 134938 h 168"/>
                <a:gd name="T22" fmla="*/ 0 w 96"/>
                <a:gd name="T23" fmla="*/ 134938 h 168"/>
                <a:gd name="T24" fmla="*/ 0 w 96"/>
                <a:gd name="T25" fmla="*/ 134938 h 168"/>
                <a:gd name="T26" fmla="*/ 6416 w 96"/>
                <a:gd name="T27" fmla="*/ 120480 h 168"/>
                <a:gd name="T28" fmla="*/ 6416 w 96"/>
                <a:gd name="T29" fmla="*/ 120480 h 168"/>
                <a:gd name="T30" fmla="*/ 121906 w 96"/>
                <a:gd name="T31" fmla="*/ 4819 h 168"/>
                <a:gd name="T32" fmla="*/ 121906 w 96"/>
                <a:gd name="T33" fmla="*/ 4819 h 168"/>
                <a:gd name="T34" fmla="*/ 134739 w 96"/>
                <a:gd name="T35" fmla="*/ 0 h 168"/>
                <a:gd name="T36" fmla="*/ 153987 w 96"/>
                <a:gd name="T37" fmla="*/ 19277 h 168"/>
                <a:gd name="T38" fmla="*/ 147571 w 96"/>
                <a:gd name="T39" fmla="*/ 33734 h 1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" h="168">
                  <a:moveTo>
                    <a:pt x="92" y="21"/>
                  </a:moveTo>
                  <a:cubicBezTo>
                    <a:pt x="29" y="84"/>
                    <a:pt x="29" y="84"/>
                    <a:pt x="29" y="84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5" y="150"/>
                    <a:pt x="96" y="153"/>
                    <a:pt x="96" y="156"/>
                  </a:cubicBezTo>
                  <a:cubicBezTo>
                    <a:pt x="96" y="163"/>
                    <a:pt x="91" y="168"/>
                    <a:pt x="84" y="168"/>
                  </a:cubicBezTo>
                  <a:cubicBezTo>
                    <a:pt x="81" y="168"/>
                    <a:pt x="78" y="167"/>
                    <a:pt x="76" y="165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1" y="90"/>
                    <a:pt x="0" y="87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1"/>
                    <a:pt x="1" y="77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8" y="1"/>
                    <a:pt x="81" y="0"/>
                    <a:pt x="84" y="0"/>
                  </a:cubicBezTo>
                  <a:cubicBezTo>
                    <a:pt x="91" y="0"/>
                    <a:pt x="96" y="5"/>
                    <a:pt x="96" y="12"/>
                  </a:cubicBezTo>
                  <a:cubicBezTo>
                    <a:pt x="96" y="16"/>
                    <a:pt x="94" y="19"/>
                    <a:pt x="92" y="21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5" name="Freeform 46"/>
            <p:cNvSpPr/>
            <p:nvPr/>
          </p:nvSpPr>
          <p:spPr bwMode="auto">
            <a:xfrm rot="10800000" flipH="1" flipV="1">
              <a:off x="2143870" y="3277968"/>
              <a:ext cx="104559" cy="231412"/>
            </a:xfrm>
            <a:custGeom>
              <a:avLst/>
              <a:gdLst>
                <a:gd name="T0" fmla="*/ 147571 w 96"/>
                <a:gd name="T1" fmla="*/ 33734 h 168"/>
                <a:gd name="T2" fmla="*/ 46517 w 96"/>
                <a:gd name="T3" fmla="*/ 134938 h 168"/>
                <a:gd name="T4" fmla="*/ 149175 w 96"/>
                <a:gd name="T5" fmla="*/ 237747 h 168"/>
                <a:gd name="T6" fmla="*/ 149175 w 96"/>
                <a:gd name="T7" fmla="*/ 237747 h 168"/>
                <a:gd name="T8" fmla="*/ 153987 w 96"/>
                <a:gd name="T9" fmla="*/ 250598 h 168"/>
                <a:gd name="T10" fmla="*/ 134739 w 96"/>
                <a:gd name="T11" fmla="*/ 269875 h 168"/>
                <a:gd name="T12" fmla="*/ 121906 w 96"/>
                <a:gd name="T13" fmla="*/ 265056 h 168"/>
                <a:gd name="T14" fmla="*/ 121906 w 96"/>
                <a:gd name="T15" fmla="*/ 265056 h 168"/>
                <a:gd name="T16" fmla="*/ 6416 w 96"/>
                <a:gd name="T17" fmla="*/ 149395 h 168"/>
                <a:gd name="T18" fmla="*/ 6416 w 96"/>
                <a:gd name="T19" fmla="*/ 149395 h 168"/>
                <a:gd name="T20" fmla="*/ 0 w 96"/>
                <a:gd name="T21" fmla="*/ 134938 h 168"/>
                <a:gd name="T22" fmla="*/ 0 w 96"/>
                <a:gd name="T23" fmla="*/ 134938 h 168"/>
                <a:gd name="T24" fmla="*/ 0 w 96"/>
                <a:gd name="T25" fmla="*/ 134938 h 168"/>
                <a:gd name="T26" fmla="*/ 6416 w 96"/>
                <a:gd name="T27" fmla="*/ 120480 h 168"/>
                <a:gd name="T28" fmla="*/ 6416 w 96"/>
                <a:gd name="T29" fmla="*/ 120480 h 168"/>
                <a:gd name="T30" fmla="*/ 121906 w 96"/>
                <a:gd name="T31" fmla="*/ 4819 h 168"/>
                <a:gd name="T32" fmla="*/ 121906 w 96"/>
                <a:gd name="T33" fmla="*/ 4819 h 168"/>
                <a:gd name="T34" fmla="*/ 134739 w 96"/>
                <a:gd name="T35" fmla="*/ 0 h 168"/>
                <a:gd name="T36" fmla="*/ 153987 w 96"/>
                <a:gd name="T37" fmla="*/ 19277 h 168"/>
                <a:gd name="T38" fmla="*/ 147571 w 96"/>
                <a:gd name="T39" fmla="*/ 33734 h 1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6" h="168">
                  <a:moveTo>
                    <a:pt x="92" y="21"/>
                  </a:moveTo>
                  <a:cubicBezTo>
                    <a:pt x="29" y="84"/>
                    <a:pt x="29" y="84"/>
                    <a:pt x="29" y="84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3" y="148"/>
                    <a:pt x="93" y="148"/>
                    <a:pt x="93" y="148"/>
                  </a:cubicBezTo>
                  <a:cubicBezTo>
                    <a:pt x="95" y="150"/>
                    <a:pt x="96" y="153"/>
                    <a:pt x="96" y="156"/>
                  </a:cubicBezTo>
                  <a:cubicBezTo>
                    <a:pt x="96" y="163"/>
                    <a:pt x="91" y="168"/>
                    <a:pt x="84" y="168"/>
                  </a:cubicBezTo>
                  <a:cubicBezTo>
                    <a:pt x="81" y="168"/>
                    <a:pt x="78" y="167"/>
                    <a:pt x="76" y="165"/>
                  </a:cubicBezTo>
                  <a:cubicBezTo>
                    <a:pt x="76" y="165"/>
                    <a:pt x="76" y="165"/>
                    <a:pt x="76" y="165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1" y="90"/>
                    <a:pt x="0" y="87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1"/>
                    <a:pt x="1" y="77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8" y="1"/>
                    <a:pt x="81" y="0"/>
                    <a:pt x="84" y="0"/>
                  </a:cubicBezTo>
                  <a:cubicBezTo>
                    <a:pt x="91" y="0"/>
                    <a:pt x="96" y="5"/>
                    <a:pt x="96" y="12"/>
                  </a:cubicBezTo>
                  <a:cubicBezTo>
                    <a:pt x="96" y="16"/>
                    <a:pt x="94" y="19"/>
                    <a:pt x="92" y="21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000221" y="3833544"/>
            <a:ext cx="2907224" cy="1781762"/>
            <a:chOff x="1009746" y="3683644"/>
            <a:chExt cx="2907224" cy="1781762"/>
          </a:xfrm>
        </p:grpSpPr>
        <p:sp>
          <p:nvSpPr>
            <p:cNvPr id="7" name="Rectangle: Rounded Corners 24"/>
            <p:cNvSpPr/>
            <p:nvPr/>
          </p:nvSpPr>
          <p:spPr>
            <a:xfrm>
              <a:off x="1009746" y="3683644"/>
              <a:ext cx="2907224" cy="1781762"/>
            </a:xfrm>
            <a:prstGeom prst="roundRect">
              <a:avLst>
                <a:gd name="adj" fmla="val 1126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635000" dir="5400000" sx="80000" sy="8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047235" y="3753133"/>
              <a:ext cx="2771761" cy="1485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000" b="1" dirty="0">
                  <a:solidFill>
                    <a:srgbClr val="0454F2"/>
                  </a:solidFill>
                  <a:latin typeface="Source Han Sans CN Bold"/>
                  <a:sym typeface="思源宋体 CN Heavy" panose="02020900000000000000" pitchFamily="18" charset="-122"/>
                </a:rPr>
                <a:t>保持现有的习惯</a:t>
              </a:r>
            </a:p>
            <a:p>
              <a:pPr lvl="0" algn="l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sym typeface="+mn-ea"/>
                </a:rPr>
                <a:t>应用开发SDK提供符合业界规范的API、脚本及相关资源，自由选择熟悉的框架和语言完成</a:t>
              </a:r>
              <a:r>
                <a:rPr lang="zh-CN" altLang="en-US" sz="1400" b="1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" panose="02020400000000000000" pitchFamily="18" charset="-122"/>
                  <a:ea typeface="思源宋体 CN" panose="02020400000000000000" pitchFamily="18" charset="-122"/>
                  <a:sym typeface="字魂35号-经典雅黑" panose="00000500000000000000" pitchFamily="2" charset="-122"/>
                </a:rPr>
                <a:t>。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232102" y="3833495"/>
            <a:ext cx="3618865" cy="2001520"/>
            <a:chOff x="4193209" y="3683644"/>
            <a:chExt cx="3715548" cy="2374171"/>
          </a:xfrm>
        </p:grpSpPr>
        <p:sp>
          <p:nvSpPr>
            <p:cNvPr id="11" name="Rectangle: Rounded Corners 23"/>
            <p:cNvSpPr/>
            <p:nvPr/>
          </p:nvSpPr>
          <p:spPr>
            <a:xfrm>
              <a:off x="4193209" y="3683644"/>
              <a:ext cx="3715548" cy="2374171"/>
            </a:xfrm>
            <a:prstGeom prst="roundRect">
              <a:avLst>
                <a:gd name="adj" fmla="val 1126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635000" dir="5400000" sx="80000" sy="8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474514" y="3769369"/>
              <a:ext cx="3152775" cy="21888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000" b="1" dirty="0">
                  <a:solidFill>
                    <a:srgbClr val="0454F2"/>
                  </a:solidFill>
                  <a:latin typeface="Source Han Sans CN Bold"/>
                  <a:sym typeface="思源宋体 CN Heavy" panose="02020900000000000000" pitchFamily="18" charset="-122"/>
                </a:rPr>
                <a:t>丰富的可定制性</a:t>
              </a:r>
            </a:p>
            <a:p>
              <a:pPr indent="0" fontAlgn="auto">
                <a:lnSpc>
                  <a:spcPct val="150000"/>
                </a:lnSpc>
                <a:buFont typeface="+mj-ea"/>
                <a:buNone/>
              </a:pPr>
              <a:r>
                <a: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sym typeface="+mn-ea"/>
                </a:rPr>
                <a:t>不仅仅可以调用可视化数据分析的结果，只要愿意可以控制整个数据生命周期的各个阶段，设计自己的规则、界面和逻辑。</a:t>
              </a:r>
              <a:endParaRPr lang="zh-CN" alt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思源宋体 CN" panose="02020400000000000000" pitchFamily="18" charset="-122"/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175625" y="3833495"/>
            <a:ext cx="2812415" cy="1781810"/>
            <a:chOff x="8184996" y="3683643"/>
            <a:chExt cx="2907224" cy="2001193"/>
          </a:xfrm>
        </p:grpSpPr>
        <p:sp>
          <p:nvSpPr>
            <p:cNvPr id="31" name="Rectangle: Rounded Corners 25"/>
            <p:cNvSpPr/>
            <p:nvPr/>
          </p:nvSpPr>
          <p:spPr>
            <a:xfrm>
              <a:off x="8184996" y="3683643"/>
              <a:ext cx="2907224" cy="2001193"/>
            </a:xfrm>
            <a:prstGeom prst="roundRect">
              <a:avLst>
                <a:gd name="adj" fmla="val 1126"/>
              </a:avLst>
            </a:prstGeom>
            <a:solidFill>
              <a:schemeClr val="bg1"/>
            </a:solidFill>
            <a:ln>
              <a:noFill/>
            </a:ln>
            <a:effectLst>
              <a:outerShdw blurRad="1066800" dist="635000" dir="5400000" sx="80000" sy="8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239382" y="3752814"/>
              <a:ext cx="2771761" cy="1709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2000" b="1" dirty="0">
                  <a:solidFill>
                    <a:srgbClr val="0454F2"/>
                  </a:solidFill>
                  <a:latin typeface="Source Han Sans CN Bold"/>
                  <a:sym typeface="思源宋体 CN Heavy" panose="02020900000000000000" pitchFamily="18" charset="-122"/>
                </a:rPr>
                <a:t>全面的安全性</a:t>
              </a:r>
            </a:p>
            <a:p>
              <a:pPr indent="0" fontAlgn="auto">
                <a:lnSpc>
                  <a:spcPct val="150000"/>
                </a:lnSpc>
                <a:buFont typeface="+mj-ea"/>
                <a:buNone/>
              </a:pPr>
              <a:r>
                <a:rPr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sym typeface="+mn-ea"/>
                </a:rPr>
                <a:t>确保在嵌入访问的情况下，依然符合数据安全的设置，可以方便的与现有系统集成安全能力</a:t>
              </a:r>
              <a:r>
                <a:rPr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  <a:sym typeface="+mn-ea"/>
                </a:rPr>
                <a:t>。</a:t>
              </a:r>
              <a:endParaRPr lang="en-US" altLang="zh-CN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思源宋体 CN" panose="02020400000000000000" pitchFamily="18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8E0AC5-61E7-4CAB-ADC6-AF76D0599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</a:t>
            </a:r>
            <a:r>
              <a:rPr lang="en-US" altLang="zh-CN" dirty="0"/>
              <a:t>-</a:t>
            </a:r>
            <a:r>
              <a:rPr lang="zh-CN" altLang="en-US" dirty="0"/>
              <a:t>管理域：城市精细化管理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880A913-E326-4371-AA4F-DB7313B3D144}"/>
              </a:ext>
            </a:extLst>
          </p:cNvPr>
          <p:cNvGrpSpPr/>
          <p:nvPr/>
        </p:nvGrpSpPr>
        <p:grpSpPr>
          <a:xfrm>
            <a:off x="5656746" y="3926556"/>
            <a:ext cx="6289481" cy="2197516"/>
            <a:chOff x="6108043" y="3658233"/>
            <a:chExt cx="5478377" cy="191452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1C9C73F-C0ED-4CCF-8236-87451287E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8208" y="3658234"/>
              <a:ext cx="2648212" cy="191452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5BD599C-4428-464B-A9BF-67C0146B9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8043" y="3658233"/>
              <a:ext cx="2655888" cy="191452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2B00B42A-528E-46F8-88FC-1168D316FA7D}"/>
              </a:ext>
            </a:extLst>
          </p:cNvPr>
          <p:cNvSpPr/>
          <p:nvPr/>
        </p:nvSpPr>
        <p:spPr>
          <a:xfrm>
            <a:off x="562202" y="1515651"/>
            <a:ext cx="4647973" cy="8460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“城市管理应该像绣花一样精细”是习近平针对城市管理工作做出重要指示，把精细化的要求体现到规划、建设、管理的全过程。</a:t>
            </a:r>
            <a:endParaRPr lang="en-US" altLang="zh-CN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9">
            <a:extLst>
              <a:ext uri="{FF2B5EF4-FFF2-40B4-BE49-F238E27FC236}">
                <a16:creationId xmlns:a16="http://schemas.microsoft.com/office/drawing/2014/main" id="{C2D161F6-0D7E-4E0C-B394-96C80BFDBE01}"/>
              </a:ext>
            </a:extLst>
          </p:cNvPr>
          <p:cNvSpPr txBox="1"/>
          <p:nvPr/>
        </p:nvSpPr>
        <p:spPr>
          <a:xfrm>
            <a:off x="587602" y="1105765"/>
            <a:ext cx="13843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项目概况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402484B-7794-4C64-85A5-64E7FB3545E4}"/>
              </a:ext>
            </a:extLst>
          </p:cNvPr>
          <p:cNvCxnSpPr/>
          <p:nvPr/>
        </p:nvCxnSpPr>
        <p:spPr>
          <a:xfrm>
            <a:off x="660627" y="1126402"/>
            <a:ext cx="0" cy="31432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967D0C4C-BE5D-43C5-9698-EE24D828E346}"/>
              </a:ext>
            </a:extLst>
          </p:cNvPr>
          <p:cNvSpPr/>
          <p:nvPr/>
        </p:nvSpPr>
        <p:spPr>
          <a:xfrm>
            <a:off x="384402" y="960383"/>
            <a:ext cx="5159148" cy="54499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322F3EF-A13C-4470-A5D6-9C2C8683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077" y="1014003"/>
            <a:ext cx="5463345" cy="25552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D0BE3D2A-68B2-4038-B806-6E0C00810896}"/>
              </a:ext>
            </a:extLst>
          </p:cNvPr>
          <p:cNvSpPr txBox="1"/>
          <p:nvPr/>
        </p:nvSpPr>
        <p:spPr>
          <a:xfrm>
            <a:off x="615054" y="4479010"/>
            <a:ext cx="1385887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交付成果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003129BE-1426-41F5-8A0A-5805162EF71B}"/>
              </a:ext>
            </a:extLst>
          </p:cNvPr>
          <p:cNvCxnSpPr/>
          <p:nvPr/>
        </p:nvCxnSpPr>
        <p:spPr>
          <a:xfrm>
            <a:off x="627754" y="4522031"/>
            <a:ext cx="0" cy="31432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11">
            <a:extLst>
              <a:ext uri="{FF2B5EF4-FFF2-40B4-BE49-F238E27FC236}">
                <a16:creationId xmlns:a16="http://schemas.microsoft.com/office/drawing/2014/main" id="{2A781911-0DCB-4863-B0A7-158C2BD07294}"/>
              </a:ext>
            </a:extLst>
          </p:cNvPr>
          <p:cNvSpPr txBox="1"/>
          <p:nvPr/>
        </p:nvSpPr>
        <p:spPr>
          <a:xfrm>
            <a:off x="627755" y="4941436"/>
            <a:ext cx="4561178" cy="13630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交付周期：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3.5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系统：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大子系统，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80+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功能项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数据：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 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115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指标，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模型，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50+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数据大屏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涉及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大关联处置部门，流程包含：评测反馈、事件上报、任务指派、催办督办等。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3">
            <a:extLst>
              <a:ext uri="{FF2B5EF4-FFF2-40B4-BE49-F238E27FC236}">
                <a16:creationId xmlns:a16="http://schemas.microsoft.com/office/drawing/2014/main" id="{B5906C9D-AA03-4CA3-88BE-335F97D1E423}"/>
              </a:ext>
            </a:extLst>
          </p:cNvPr>
          <p:cNvSpPr txBox="1"/>
          <p:nvPr/>
        </p:nvSpPr>
        <p:spPr>
          <a:xfrm>
            <a:off x="537578" y="3329733"/>
            <a:ext cx="4901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监测管理全覆盖：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24h 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事件监测、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300+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个物联终端、多端采集上报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14">
            <a:extLst>
              <a:ext uri="{FF2B5EF4-FFF2-40B4-BE49-F238E27FC236}">
                <a16:creationId xmlns:a16="http://schemas.microsoft.com/office/drawing/2014/main" id="{4E5ECE1E-3F43-40C9-9EF5-6E07A233340F}"/>
              </a:ext>
            </a:extLst>
          </p:cNvPr>
          <p:cNvSpPr txBox="1"/>
          <p:nvPr/>
        </p:nvSpPr>
        <p:spPr>
          <a:xfrm>
            <a:off x="537578" y="3629885"/>
            <a:ext cx="40386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管理模式精细化：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级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115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个指标、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32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个分析模型</a:t>
            </a:r>
          </a:p>
        </p:txBody>
      </p:sp>
      <p:sp>
        <p:nvSpPr>
          <p:cNvPr id="27" name="文本框 12">
            <a:extLst>
              <a:ext uri="{FF2B5EF4-FFF2-40B4-BE49-F238E27FC236}">
                <a16:creationId xmlns:a16="http://schemas.microsoft.com/office/drawing/2014/main" id="{C0BA4C02-EFF5-498C-8F53-67C4FF5DCCA6}"/>
              </a:ext>
            </a:extLst>
          </p:cNvPr>
          <p:cNvSpPr txBox="1"/>
          <p:nvPr/>
        </p:nvSpPr>
        <p:spPr>
          <a:xfrm>
            <a:off x="537578" y="3893035"/>
            <a:ext cx="4862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建管决策科学化：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套流程、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</a:t>
            </a:r>
            <a:r>
              <a:rPr lang="zh-CN" altLang="en-US" sz="1200" kern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多部门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协同中心、诊治问题清单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2144D92-951F-4455-A45B-B8315A307AC1}"/>
              </a:ext>
            </a:extLst>
          </p:cNvPr>
          <p:cNvSpPr txBox="1"/>
          <p:nvPr/>
        </p:nvSpPr>
        <p:spPr>
          <a:xfrm>
            <a:off x="537578" y="2764279"/>
            <a:ext cx="4862770" cy="587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构建一套城市建管精细化评估指标，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对城市建管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情况</a:t>
            </a:r>
            <a:r>
              <a: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做出客观、量化的评估，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针对评测结果不断优化城市建设管理。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文本框 29">
            <a:extLst>
              <a:ext uri="{FF2B5EF4-FFF2-40B4-BE49-F238E27FC236}">
                <a16:creationId xmlns:a16="http://schemas.microsoft.com/office/drawing/2014/main" id="{9CE66675-867A-4BBE-87D7-C7109BD6CA1C}"/>
              </a:ext>
            </a:extLst>
          </p:cNvPr>
          <p:cNvSpPr txBox="1"/>
          <p:nvPr/>
        </p:nvSpPr>
        <p:spPr>
          <a:xfrm>
            <a:off x="587602" y="2414567"/>
            <a:ext cx="13843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6F95DB7-692D-46B8-9F5D-99DAC6885EF5}"/>
              </a:ext>
            </a:extLst>
          </p:cNvPr>
          <p:cNvCxnSpPr/>
          <p:nvPr/>
        </p:nvCxnSpPr>
        <p:spPr>
          <a:xfrm>
            <a:off x="660627" y="2435204"/>
            <a:ext cx="0" cy="31432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37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44FA7F-48A0-4E0F-8522-FA494B50F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</a:t>
            </a:r>
            <a:r>
              <a:rPr lang="en-US" altLang="zh-CN" dirty="0"/>
              <a:t>-</a:t>
            </a:r>
            <a:r>
              <a:rPr lang="zh-CN" altLang="en-US" dirty="0"/>
              <a:t>分析域：</a:t>
            </a:r>
            <a:r>
              <a:rPr lang="zh-CN" altLang="en-US" kern="1200" dirty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综合交通监测和指挥调度</a:t>
            </a:r>
            <a:endParaRPr lang="zh-CN" altLang="en-US" dirty="0"/>
          </a:p>
        </p:txBody>
      </p:sp>
      <p:sp>
        <p:nvSpPr>
          <p:cNvPr id="4" name="文本框 29">
            <a:extLst>
              <a:ext uri="{FF2B5EF4-FFF2-40B4-BE49-F238E27FC236}">
                <a16:creationId xmlns:a16="http://schemas.microsoft.com/office/drawing/2014/main" id="{14847312-2C05-497D-8F8C-BF62541E8CBF}"/>
              </a:ext>
            </a:extLst>
          </p:cNvPr>
          <p:cNvSpPr txBox="1"/>
          <p:nvPr/>
        </p:nvSpPr>
        <p:spPr>
          <a:xfrm>
            <a:off x="587602" y="1105765"/>
            <a:ext cx="13843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项目需求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11A9EE4C-F059-49F2-BBF8-8CF38E375B6A}"/>
              </a:ext>
            </a:extLst>
          </p:cNvPr>
          <p:cNvCxnSpPr/>
          <p:nvPr/>
        </p:nvCxnSpPr>
        <p:spPr>
          <a:xfrm>
            <a:off x="660627" y="1126402"/>
            <a:ext cx="0" cy="31432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09748D41-6054-4EDE-8097-5E30C8E3ADBD}"/>
              </a:ext>
            </a:extLst>
          </p:cNvPr>
          <p:cNvSpPr/>
          <p:nvPr/>
        </p:nvSpPr>
        <p:spPr>
          <a:xfrm>
            <a:off x="384402" y="960383"/>
            <a:ext cx="5159148" cy="54499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文本框 29">
            <a:extLst>
              <a:ext uri="{FF2B5EF4-FFF2-40B4-BE49-F238E27FC236}">
                <a16:creationId xmlns:a16="http://schemas.microsoft.com/office/drawing/2014/main" id="{A41EB96A-F337-43AA-8B65-3725094D3DCE}"/>
              </a:ext>
            </a:extLst>
          </p:cNvPr>
          <p:cNvSpPr txBox="1"/>
          <p:nvPr/>
        </p:nvSpPr>
        <p:spPr>
          <a:xfrm>
            <a:off x="626771" y="2187204"/>
            <a:ext cx="13843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8BF9CF1-D90A-4291-BABD-D4F679703B71}"/>
              </a:ext>
            </a:extLst>
          </p:cNvPr>
          <p:cNvCxnSpPr/>
          <p:nvPr/>
        </p:nvCxnSpPr>
        <p:spPr>
          <a:xfrm>
            <a:off x="699796" y="2207841"/>
            <a:ext cx="0" cy="31432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7296AD91-EB5B-415C-BFC8-25D13CFE723B}"/>
              </a:ext>
            </a:extLst>
          </p:cNvPr>
          <p:cNvSpPr/>
          <p:nvPr/>
        </p:nvSpPr>
        <p:spPr>
          <a:xfrm>
            <a:off x="587602" y="1568191"/>
            <a:ext cx="4654550" cy="58746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加强全省区域交通综合运行监测、安全预警和调度指挥能力。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88AF959-738B-4396-9ADB-AFF7BCAED2C8}"/>
              </a:ext>
            </a:extLst>
          </p:cNvPr>
          <p:cNvSpPr/>
          <p:nvPr/>
        </p:nvSpPr>
        <p:spPr>
          <a:xfrm>
            <a:off x="675465" y="2571523"/>
            <a:ext cx="4555832" cy="8460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全面整合全省相关交通数据资源，构建</a:t>
            </a:r>
            <a:r>
              <a:rPr lang="en-US" altLang="zh-CN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TOCC</a:t>
            </a: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平台，实施交通运行的监测、预测和预警，打造综合运行监测和协调联动能力。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937C91F-2380-4D03-B925-24D78C6A75AB}"/>
              </a:ext>
            </a:extLst>
          </p:cNvPr>
          <p:cNvGrpSpPr/>
          <p:nvPr/>
        </p:nvGrpSpPr>
        <p:grpSpPr>
          <a:xfrm>
            <a:off x="626771" y="3668264"/>
            <a:ext cx="4428452" cy="1746956"/>
            <a:chOff x="638176" y="2570711"/>
            <a:chExt cx="4428452" cy="1745841"/>
          </a:xfrm>
        </p:grpSpPr>
        <p:sp>
          <p:nvSpPr>
            <p:cNvPr id="20" name="文本框 11">
              <a:extLst>
                <a:ext uri="{FF2B5EF4-FFF2-40B4-BE49-F238E27FC236}">
                  <a16:creationId xmlns:a16="http://schemas.microsoft.com/office/drawing/2014/main" id="{4F053BF3-FF19-4A6D-BBB1-E30D716E3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314" y="2970505"/>
              <a:ext cx="4344314" cy="1346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交付周期：</a:t>
              </a: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1.5</a:t>
              </a:r>
              <a:r>
                <a:rPr lang="en-US" altLang="zh-CN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个月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系统：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5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大子系统，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690+ 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功能模块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数据：</a:t>
              </a: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日数据量达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1T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可视化</a:t>
              </a: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分析：</a:t>
              </a:r>
              <a:endParaRPr kumimoji="0" lang="en-US" altLang="zh-CN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A7C093F8-2449-4CBA-8EDE-D3015693D8A6}"/>
                </a:ext>
              </a:extLst>
            </p:cNvPr>
            <p:cNvGrpSpPr/>
            <p:nvPr/>
          </p:nvGrpSpPr>
          <p:grpSpPr>
            <a:xfrm>
              <a:off x="638176" y="2570711"/>
              <a:ext cx="1385887" cy="400110"/>
              <a:chOff x="638176" y="1165225"/>
              <a:chExt cx="1385887" cy="400110"/>
            </a:xfrm>
          </p:grpSpPr>
          <p:sp>
            <p:nvSpPr>
              <p:cNvPr id="22" name="文本框 14">
                <a:extLst>
                  <a:ext uri="{FF2B5EF4-FFF2-40B4-BE49-F238E27FC236}">
                    <a16:creationId xmlns:a16="http://schemas.microsoft.com/office/drawing/2014/main" id="{C3E9F35E-6752-4B5E-83C2-3C695BF70B77}"/>
                  </a:ext>
                </a:extLst>
              </p:cNvPr>
              <p:cNvSpPr txBox="1"/>
              <p:nvPr/>
            </p:nvSpPr>
            <p:spPr>
              <a:xfrm>
                <a:off x="638176" y="1165225"/>
                <a:ext cx="1385887" cy="4001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zh-CN" altLang="en-US" sz="2000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交付成果</a:t>
                </a:r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2623EF2A-E116-4E09-940F-CED288CFB252}"/>
                  </a:ext>
                </a:extLst>
              </p:cNvPr>
              <p:cNvCxnSpPr/>
              <p:nvPr/>
            </p:nvCxnSpPr>
            <p:spPr>
              <a:xfrm>
                <a:off x="712788" y="1165225"/>
                <a:ext cx="0" cy="399794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0C560F7-D177-4E0C-9599-1A4D9ABB7AF4}"/>
              </a:ext>
            </a:extLst>
          </p:cNvPr>
          <p:cNvGrpSpPr/>
          <p:nvPr/>
        </p:nvGrpSpPr>
        <p:grpSpPr>
          <a:xfrm>
            <a:off x="5987961" y="1290431"/>
            <a:ext cx="5750625" cy="4760463"/>
            <a:chOff x="837581" y="2071687"/>
            <a:chExt cx="5467350" cy="452596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D25C41D-AFEF-474D-A589-C8D788FEC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106" y="2078037"/>
              <a:ext cx="2700338" cy="1343025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882D0AB0-5F7A-4C52-9332-0CC05909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106" y="3475037"/>
              <a:ext cx="5457825" cy="153511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FC3BA1C1-DEC4-49BF-926C-03E2BE22D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069" y="2071687"/>
              <a:ext cx="2700338" cy="135731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5D1DE65-F0DB-4D85-B94A-E258589CD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68"/>
            <a:stretch>
              <a:fillRect/>
            </a:stretch>
          </p:blipFill>
          <p:spPr>
            <a:xfrm>
              <a:off x="837581" y="5060950"/>
              <a:ext cx="5457825" cy="15367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8D8ACA58-1ED3-4487-8461-0804E4734D71}"/>
              </a:ext>
            </a:extLst>
          </p:cNvPr>
          <p:cNvSpPr txBox="1"/>
          <p:nvPr/>
        </p:nvSpPr>
        <p:spPr>
          <a:xfrm>
            <a:off x="2066042" y="5122772"/>
            <a:ext cx="204340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50+ </a:t>
            </a: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项主题</a:t>
            </a:r>
            <a:r>
              <a:rPr lang="zh-CN" altLang="en-US" sz="14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看板</a:t>
            </a:r>
            <a:endParaRPr lang="en-US" altLang="zh-CN" sz="14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日常运行类专题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交通设施类专题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安全事件类专题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应急调度类专题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9CE3880-A850-4B55-A4B3-09F4415BFA29}"/>
              </a:ext>
            </a:extLst>
          </p:cNvPr>
          <p:cNvSpPr txBox="1"/>
          <p:nvPr/>
        </p:nvSpPr>
        <p:spPr>
          <a:xfrm>
            <a:off x="3844222" y="5122772"/>
            <a:ext cx="15375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12+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数据大屏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日常运行监测</a:t>
            </a:r>
            <a:endParaRPr lang="en-US" altLang="zh-CN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/>
              <a:t>应急指挥调度</a:t>
            </a:r>
          </a:p>
        </p:txBody>
      </p:sp>
    </p:spTree>
    <p:extLst>
      <p:ext uri="{BB962C8B-B14F-4D97-AF65-F5344CB8AC3E}">
        <p14:creationId xmlns:p14="http://schemas.microsoft.com/office/powerpoint/2010/main" val="19676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A8FE9-4DF5-4AC8-802D-0088F672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</a:t>
            </a:r>
            <a:r>
              <a:rPr lang="en-US" altLang="zh-CN" dirty="0"/>
              <a:t>-</a:t>
            </a:r>
            <a:r>
              <a:rPr lang="zh-CN" altLang="en-US" dirty="0"/>
              <a:t>数据域：</a:t>
            </a:r>
            <a:r>
              <a:rPr lang="zh-CN" altLang="en-US" kern="1200" dirty="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工业生产预防性诊断平台</a:t>
            </a:r>
            <a:endParaRPr lang="zh-CN" altLang="en-US" dirty="0"/>
          </a:p>
        </p:txBody>
      </p:sp>
      <p:sp>
        <p:nvSpPr>
          <p:cNvPr id="7" name="文本框 29">
            <a:extLst>
              <a:ext uri="{FF2B5EF4-FFF2-40B4-BE49-F238E27FC236}">
                <a16:creationId xmlns:a16="http://schemas.microsoft.com/office/drawing/2014/main" id="{5AF78C07-437F-4D7B-8847-1B6FFD686EF8}"/>
              </a:ext>
            </a:extLst>
          </p:cNvPr>
          <p:cNvSpPr txBox="1"/>
          <p:nvPr/>
        </p:nvSpPr>
        <p:spPr>
          <a:xfrm>
            <a:off x="587602" y="1105765"/>
            <a:ext cx="13843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项目需求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CCA9237-BE1A-45C1-BE09-E539FDE504CF}"/>
              </a:ext>
            </a:extLst>
          </p:cNvPr>
          <p:cNvCxnSpPr/>
          <p:nvPr/>
        </p:nvCxnSpPr>
        <p:spPr>
          <a:xfrm>
            <a:off x="660627" y="1126402"/>
            <a:ext cx="0" cy="31432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1D1BE0C0-53A4-494E-A146-15578C497EBE}"/>
              </a:ext>
            </a:extLst>
          </p:cNvPr>
          <p:cNvSpPr/>
          <p:nvPr/>
        </p:nvSpPr>
        <p:spPr>
          <a:xfrm>
            <a:off x="384402" y="960383"/>
            <a:ext cx="5159148" cy="54499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293EA716-F366-44C5-BBA2-FC35852E253B}"/>
              </a:ext>
            </a:extLst>
          </p:cNvPr>
          <p:cNvGrpSpPr/>
          <p:nvPr/>
        </p:nvGrpSpPr>
        <p:grpSpPr>
          <a:xfrm>
            <a:off x="587602" y="2332106"/>
            <a:ext cx="1384300" cy="369332"/>
            <a:chOff x="636296" y="2406279"/>
            <a:chExt cx="1384300" cy="369332"/>
          </a:xfrm>
        </p:grpSpPr>
        <p:sp>
          <p:nvSpPr>
            <p:cNvPr id="10" name="文本框 29">
              <a:extLst>
                <a:ext uri="{FF2B5EF4-FFF2-40B4-BE49-F238E27FC236}">
                  <a16:creationId xmlns:a16="http://schemas.microsoft.com/office/drawing/2014/main" id="{24659CA6-530D-432F-9C7C-19472B541B47}"/>
                </a:ext>
              </a:extLst>
            </p:cNvPr>
            <p:cNvSpPr txBox="1"/>
            <p:nvPr/>
          </p:nvSpPr>
          <p:spPr>
            <a:xfrm>
              <a:off x="636296" y="2406279"/>
              <a:ext cx="1384300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解决方案</a:t>
              </a: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4D82D9F0-FC5F-47B7-8776-E78435C08D68}"/>
                </a:ext>
              </a:extLst>
            </p:cNvPr>
            <p:cNvCxnSpPr/>
            <p:nvPr/>
          </p:nvCxnSpPr>
          <p:spPr>
            <a:xfrm>
              <a:off x="709321" y="2426916"/>
              <a:ext cx="0" cy="314325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CCFEB6E-188B-4B3E-9253-591A77E3DE2E}"/>
              </a:ext>
            </a:extLst>
          </p:cNvPr>
          <p:cNvGrpSpPr/>
          <p:nvPr/>
        </p:nvGrpSpPr>
        <p:grpSpPr>
          <a:xfrm>
            <a:off x="587602" y="4723919"/>
            <a:ext cx="1385887" cy="400366"/>
            <a:chOff x="638176" y="1165225"/>
            <a:chExt cx="1385887" cy="400110"/>
          </a:xfrm>
        </p:grpSpPr>
        <p:sp>
          <p:nvSpPr>
            <p:cNvPr id="17" name="文本框 14">
              <a:extLst>
                <a:ext uri="{FF2B5EF4-FFF2-40B4-BE49-F238E27FC236}">
                  <a16:creationId xmlns:a16="http://schemas.microsoft.com/office/drawing/2014/main" id="{0D3E35A8-8EB0-48AC-8618-346DE7A0825C}"/>
                </a:ext>
              </a:extLst>
            </p:cNvPr>
            <p:cNvSpPr txBox="1"/>
            <p:nvPr/>
          </p:nvSpPr>
          <p:spPr>
            <a:xfrm>
              <a:off x="638176" y="1165225"/>
              <a:ext cx="1385887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zh-CN" altLang="en-US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交付成果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F61AA44-7E37-4BBA-AD4A-145D990330A3}"/>
                </a:ext>
              </a:extLst>
            </p:cNvPr>
            <p:cNvCxnSpPr/>
            <p:nvPr/>
          </p:nvCxnSpPr>
          <p:spPr>
            <a:xfrm>
              <a:off x="712788" y="1165225"/>
              <a:ext cx="0" cy="399794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7CAEE32F-AC7C-4164-8B3C-6081B2E6DC17}"/>
              </a:ext>
            </a:extLst>
          </p:cNvPr>
          <p:cNvSpPr/>
          <p:nvPr/>
        </p:nvSpPr>
        <p:spPr>
          <a:xfrm>
            <a:off x="587602" y="1499268"/>
            <a:ext cx="4955948" cy="7383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膜材料生产线覆盖原料、工艺、设备、成品、检测等多种场景，目前依旧采用纸质化信息登记方式，部分设备运行数据采集不全，部分统计的数据也缺乏数据分析能力，整个生产管理过程缺少信息化应用。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DA23B15-5927-476D-AB26-E1F45FB3ADA8}"/>
              </a:ext>
            </a:extLst>
          </p:cNvPr>
          <p:cNvSpPr/>
          <p:nvPr/>
        </p:nvSpPr>
        <p:spPr>
          <a:xfrm>
            <a:off x="587602" y="2759076"/>
            <a:ext cx="5159147" cy="2951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buNone/>
            </a:pP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构建生产</a:t>
            </a:r>
            <a:r>
              <a:rPr lang="en-US" altLang="zh-CN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监控</a:t>
            </a:r>
            <a:r>
              <a:rPr lang="en-US" altLang="zh-CN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预警</a:t>
            </a:r>
            <a:r>
              <a:rPr lang="zh-CN" altLang="en-US" sz="12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预防性诊断平台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，做到生产线“可视、可控、可管”。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940C237-715D-4877-99D9-13BADAD78160}"/>
              </a:ext>
            </a:extLst>
          </p:cNvPr>
          <p:cNvSpPr/>
          <p:nvPr/>
        </p:nvSpPr>
        <p:spPr>
          <a:xfrm>
            <a:off x="587601" y="5175133"/>
            <a:ext cx="4754017" cy="11045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12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交付周期：</a:t>
            </a:r>
            <a:r>
              <a:rPr lang="en-US" altLang="zh-CN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 eaLnBrk="1" hangingPunct="1">
              <a:lnSpc>
                <a:spcPct val="120000"/>
              </a:lnSpc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系统：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大子系统，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15+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大功能模块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 eaLnBrk="1" hangingPunct="1">
              <a:lnSpc>
                <a:spcPct val="120000"/>
              </a:lnSpc>
              <a:buNone/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共计接入 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台产线设备，数据覆盖 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大工艺工段，生产管理填报表单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20+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构建预警指标</a:t>
            </a:r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200+</a:t>
            </a: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30B674E3-B1DE-424F-876C-F98A20A21CE8}"/>
              </a:ext>
            </a:extLst>
          </p:cNvPr>
          <p:cNvSpPr txBox="1"/>
          <p:nvPr/>
        </p:nvSpPr>
        <p:spPr>
          <a:xfrm>
            <a:off x="587602" y="4099156"/>
            <a:ext cx="4667245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/>
            </a:lvl1pPr>
          </a:lstStyle>
          <a:p>
            <a:pPr eaLnBrk="0" hangingPunct="0">
              <a:spcAft>
                <a:spcPts val="60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产线监测预警：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基于三维空间模型与远程环境监测，实现关键指标预警与精准定位，提前预防设备故障</a:t>
            </a:r>
          </a:p>
        </p:txBody>
      </p:sp>
      <p:sp>
        <p:nvSpPr>
          <p:cNvPr id="24" name="文本框 32">
            <a:extLst>
              <a:ext uri="{FF2B5EF4-FFF2-40B4-BE49-F238E27FC236}">
                <a16:creationId xmlns:a16="http://schemas.microsoft.com/office/drawing/2014/main" id="{0D7CDE43-9F1F-47A0-BFF3-222AD5BE1F21}"/>
              </a:ext>
            </a:extLst>
          </p:cNvPr>
          <p:cNvSpPr txBox="1"/>
          <p:nvPr/>
        </p:nvSpPr>
        <p:spPr>
          <a:xfrm>
            <a:off x="587601" y="3633562"/>
            <a:ext cx="475401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/>
            </a:lvl1pPr>
          </a:lstStyle>
          <a:p>
            <a:pPr eaLnBrk="0" hangingPunct="0">
              <a:spcAft>
                <a:spcPts val="600"/>
              </a:spcAft>
              <a:defRPr/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智能表单填报：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工艺单、检验单等智能化填报，免除大量人工繁琐记录，各节点生产管理数据自动汇总，生产管理全流程电子化</a:t>
            </a:r>
          </a:p>
        </p:txBody>
      </p:sp>
      <p:sp>
        <p:nvSpPr>
          <p:cNvPr id="25" name="文本框 34">
            <a:extLst>
              <a:ext uri="{FF2B5EF4-FFF2-40B4-BE49-F238E27FC236}">
                <a16:creationId xmlns:a16="http://schemas.microsoft.com/office/drawing/2014/main" id="{7B721179-2F80-4510-98E7-C9AEC34C3335}"/>
              </a:ext>
            </a:extLst>
          </p:cNvPr>
          <p:cNvSpPr txBox="1"/>
          <p:nvPr/>
        </p:nvSpPr>
        <p:spPr>
          <a:xfrm>
            <a:off x="587603" y="3143874"/>
            <a:ext cx="4667244" cy="4770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400"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生产管理数据采集：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实时监测制浆、施胶等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大工艺工段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42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台设备，覆盖率达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80%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，全面感知参数波动和异常状态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1CA72F2-DA29-4836-8791-9B374F01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543" y="3453592"/>
            <a:ext cx="5947515" cy="30172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477D4F9-3EF9-4D08-A98C-4D8885E8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543" y="926945"/>
            <a:ext cx="5903198" cy="249320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7337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图片 328">
            <a:extLst>
              <a:ext uri="{FF2B5EF4-FFF2-40B4-BE49-F238E27FC236}">
                <a16:creationId xmlns:a16="http://schemas.microsoft.com/office/drawing/2014/main" id="{4655E435-56D2-49CB-B29F-A0078318D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48" y="1720136"/>
            <a:ext cx="1690694" cy="12231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7" name="图片 326">
            <a:extLst>
              <a:ext uri="{FF2B5EF4-FFF2-40B4-BE49-F238E27FC236}">
                <a16:creationId xmlns:a16="http://schemas.microsoft.com/office/drawing/2014/main" id="{8EF7E1E0-C6BE-43FD-B110-34831AB63C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92" y="4174274"/>
            <a:ext cx="1594406" cy="11810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4" name="椭圆 313">
            <a:extLst>
              <a:ext uri="{FF2B5EF4-FFF2-40B4-BE49-F238E27FC236}">
                <a16:creationId xmlns:a16="http://schemas.microsoft.com/office/drawing/2014/main" id="{F3D38E92-8126-4E16-8B39-8BB814ADF13E}"/>
              </a:ext>
            </a:extLst>
          </p:cNvPr>
          <p:cNvSpPr/>
          <p:nvPr/>
        </p:nvSpPr>
        <p:spPr>
          <a:xfrm>
            <a:off x="7108138" y="1274842"/>
            <a:ext cx="4806626" cy="460682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797DFEE-4418-4E85-9BA2-91A7065E603A}"/>
              </a:ext>
            </a:extLst>
          </p:cNvPr>
          <p:cNvGrpSpPr/>
          <p:nvPr/>
        </p:nvGrpSpPr>
        <p:grpSpPr>
          <a:xfrm>
            <a:off x="7773863" y="3134553"/>
            <a:ext cx="3394302" cy="3253209"/>
            <a:chOff x="4862481" y="2081524"/>
            <a:chExt cx="3394302" cy="3253209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20FE2A2E-5184-48CA-8595-E75FEE1B3B8B}"/>
                </a:ext>
              </a:extLst>
            </p:cNvPr>
            <p:cNvSpPr/>
            <p:nvPr/>
          </p:nvSpPr>
          <p:spPr>
            <a:xfrm>
              <a:off x="4862481" y="2081524"/>
              <a:ext cx="3394302" cy="3253209"/>
            </a:xfrm>
            <a:prstGeom prst="ellipse">
              <a:avLst/>
            </a:prstGeom>
            <a:solidFill>
              <a:srgbClr val="E1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81" name="组合 280">
              <a:extLst>
                <a:ext uri="{FF2B5EF4-FFF2-40B4-BE49-F238E27FC236}">
                  <a16:creationId xmlns:a16="http://schemas.microsoft.com/office/drawing/2014/main" id="{3D1C37B6-0E7D-41EE-80B0-5A428AB76B4B}"/>
                </a:ext>
              </a:extLst>
            </p:cNvPr>
            <p:cNvGrpSpPr/>
            <p:nvPr/>
          </p:nvGrpSpPr>
          <p:grpSpPr>
            <a:xfrm>
              <a:off x="5081309" y="2763672"/>
              <a:ext cx="2956645" cy="1628239"/>
              <a:chOff x="3903505" y="2369021"/>
              <a:chExt cx="4035270" cy="2222244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7A45BF13-5536-40FE-BCB7-725BF09B27EE}"/>
                  </a:ext>
                </a:extLst>
              </p:cNvPr>
              <p:cNvGrpSpPr/>
              <p:nvPr/>
            </p:nvGrpSpPr>
            <p:grpSpPr>
              <a:xfrm>
                <a:off x="5787822" y="2369021"/>
                <a:ext cx="2150953" cy="2222244"/>
                <a:chOff x="8049" y="1745"/>
                <a:chExt cx="5491" cy="5673"/>
              </a:xfrm>
            </p:grpSpPr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F5668EC0-4571-4A02-9605-F3848D286432}"/>
                    </a:ext>
                  </a:extLst>
                </p:cNvPr>
                <p:cNvGrpSpPr/>
                <p:nvPr/>
              </p:nvGrpSpPr>
              <p:grpSpPr>
                <a:xfrm>
                  <a:off x="12255" y="3525"/>
                  <a:ext cx="824" cy="1281"/>
                  <a:chOff x="12129" y="3603"/>
                  <a:chExt cx="824" cy="1281"/>
                </a:xfrm>
              </p:grpSpPr>
              <p:sp>
                <p:nvSpPr>
                  <p:cNvPr id="139" name="íśḻídé">
                    <a:extLst>
                      <a:ext uri="{FF2B5EF4-FFF2-40B4-BE49-F238E27FC236}">
                        <a16:creationId xmlns:a16="http://schemas.microsoft.com/office/drawing/2014/main" id="{20E1F3DA-10D1-43E7-89CF-23E4C16663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129" y="3603"/>
                    <a:ext cx="824" cy="1281"/>
                  </a:xfrm>
                  <a:custGeom>
                    <a:avLst/>
                    <a:gdLst>
                      <a:gd name="T0" fmla="*/ 173 w 183"/>
                      <a:gd name="T1" fmla="*/ 3 h 285"/>
                      <a:gd name="T2" fmla="*/ 47 w 183"/>
                      <a:gd name="T3" fmla="*/ 76 h 285"/>
                      <a:gd name="T4" fmla="*/ 37 w 183"/>
                      <a:gd name="T5" fmla="*/ 94 h 285"/>
                      <a:gd name="T6" fmla="*/ 37 w 183"/>
                      <a:gd name="T7" fmla="*/ 195 h 285"/>
                      <a:gd name="T8" fmla="*/ 5 w 183"/>
                      <a:gd name="T9" fmla="*/ 228 h 285"/>
                      <a:gd name="T10" fmla="*/ 9 w 183"/>
                      <a:gd name="T11" fmla="*/ 235 h 285"/>
                      <a:gd name="T12" fmla="*/ 37 w 183"/>
                      <a:gd name="T13" fmla="*/ 232 h 285"/>
                      <a:gd name="T14" fmla="*/ 37 w 183"/>
                      <a:gd name="T15" fmla="*/ 276 h 285"/>
                      <a:gd name="T16" fmla="*/ 47 w 183"/>
                      <a:gd name="T17" fmla="*/ 282 h 285"/>
                      <a:gd name="T18" fmla="*/ 173 w 183"/>
                      <a:gd name="T19" fmla="*/ 210 h 285"/>
                      <a:gd name="T20" fmla="*/ 183 w 183"/>
                      <a:gd name="T21" fmla="*/ 192 h 285"/>
                      <a:gd name="T22" fmla="*/ 183 w 183"/>
                      <a:gd name="T23" fmla="*/ 9 h 285"/>
                      <a:gd name="T24" fmla="*/ 173 w 183"/>
                      <a:gd name="T25" fmla="*/ 3 h 2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3" h="285">
                        <a:moveTo>
                          <a:pt x="173" y="3"/>
                        </a:moveTo>
                        <a:cubicBezTo>
                          <a:pt x="47" y="76"/>
                          <a:pt x="47" y="76"/>
                          <a:pt x="47" y="76"/>
                        </a:cubicBezTo>
                        <a:cubicBezTo>
                          <a:pt x="41" y="79"/>
                          <a:pt x="37" y="87"/>
                          <a:pt x="37" y="94"/>
                        </a:cubicBezTo>
                        <a:cubicBezTo>
                          <a:pt x="37" y="195"/>
                          <a:pt x="37" y="195"/>
                          <a:pt x="37" y="195"/>
                        </a:cubicBezTo>
                        <a:cubicBezTo>
                          <a:pt x="5" y="228"/>
                          <a:pt x="5" y="228"/>
                          <a:pt x="5" y="228"/>
                        </a:cubicBezTo>
                        <a:cubicBezTo>
                          <a:pt x="0" y="233"/>
                          <a:pt x="2" y="236"/>
                          <a:pt x="9" y="235"/>
                        </a:cubicBezTo>
                        <a:cubicBezTo>
                          <a:pt x="37" y="232"/>
                          <a:pt x="37" y="232"/>
                          <a:pt x="37" y="232"/>
                        </a:cubicBezTo>
                        <a:cubicBezTo>
                          <a:pt x="37" y="276"/>
                          <a:pt x="37" y="276"/>
                          <a:pt x="37" y="276"/>
                        </a:cubicBezTo>
                        <a:cubicBezTo>
                          <a:pt x="37" y="283"/>
                          <a:pt x="41" y="285"/>
                          <a:pt x="47" y="282"/>
                        </a:cubicBezTo>
                        <a:cubicBezTo>
                          <a:pt x="173" y="210"/>
                          <a:pt x="173" y="210"/>
                          <a:pt x="173" y="210"/>
                        </a:cubicBezTo>
                        <a:cubicBezTo>
                          <a:pt x="178" y="206"/>
                          <a:pt x="183" y="198"/>
                          <a:pt x="183" y="192"/>
                        </a:cubicBezTo>
                        <a:cubicBezTo>
                          <a:pt x="183" y="9"/>
                          <a:pt x="183" y="9"/>
                          <a:pt x="183" y="9"/>
                        </a:cubicBezTo>
                        <a:cubicBezTo>
                          <a:pt x="183" y="3"/>
                          <a:pt x="178" y="0"/>
                          <a:pt x="173" y="3"/>
                        </a:cubicBezTo>
                        <a:close/>
                      </a:path>
                    </a:pathLst>
                  </a:custGeom>
                  <a:solidFill>
                    <a:srgbClr val="4C9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40" name="íṣ1iḑe">
                    <a:extLst>
                      <a:ext uri="{FF2B5EF4-FFF2-40B4-BE49-F238E27FC236}">
                        <a16:creationId xmlns:a16="http://schemas.microsoft.com/office/drawing/2014/main" id="{4A010641-41E5-4B10-9D45-330B7E547CA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391" y="3904"/>
                    <a:ext cx="184" cy="210"/>
                  </a:xfrm>
                  <a:custGeom>
                    <a:avLst/>
                    <a:gdLst>
                      <a:gd name="T0" fmla="*/ 21 w 41"/>
                      <a:gd name="T1" fmla="*/ 47 h 47"/>
                      <a:gd name="T2" fmla="*/ 15 w 41"/>
                      <a:gd name="T3" fmla="*/ 47 h 47"/>
                      <a:gd name="T4" fmla="*/ 0 w 41"/>
                      <a:gd name="T5" fmla="*/ 33 h 47"/>
                      <a:gd name="T6" fmla="*/ 11 w 41"/>
                      <a:gd name="T7" fmla="*/ 15 h 47"/>
                      <a:gd name="T8" fmla="*/ 21 w 41"/>
                      <a:gd name="T9" fmla="*/ 17 h 47"/>
                      <a:gd name="T10" fmla="*/ 30 w 41"/>
                      <a:gd name="T11" fmla="*/ 3 h 47"/>
                      <a:gd name="T12" fmla="*/ 41 w 41"/>
                      <a:gd name="T13" fmla="*/ 10 h 47"/>
                      <a:gd name="T14" fmla="*/ 26 w 41"/>
                      <a:gd name="T15" fmla="*/ 40 h 47"/>
                      <a:gd name="T16" fmla="*/ 21 w 41"/>
                      <a:gd name="T17" fmla="*/ 47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1" h="47">
                        <a:moveTo>
                          <a:pt x="21" y="47"/>
                        </a:moveTo>
                        <a:cubicBezTo>
                          <a:pt x="15" y="47"/>
                          <a:pt x="15" y="47"/>
                          <a:pt x="15" y="47"/>
                        </a:cubicBezTo>
                        <a:cubicBezTo>
                          <a:pt x="8" y="46"/>
                          <a:pt x="0" y="43"/>
                          <a:pt x="0" y="33"/>
                        </a:cubicBezTo>
                        <a:cubicBezTo>
                          <a:pt x="0" y="27"/>
                          <a:pt x="5" y="18"/>
                          <a:pt x="11" y="15"/>
                        </a:cubicBezTo>
                        <a:cubicBezTo>
                          <a:pt x="15" y="12"/>
                          <a:pt x="19" y="13"/>
                          <a:pt x="21" y="17"/>
                        </a:cubicBezTo>
                        <a:cubicBezTo>
                          <a:pt x="22" y="12"/>
                          <a:pt x="26" y="6"/>
                          <a:pt x="30" y="3"/>
                        </a:cubicBezTo>
                        <a:cubicBezTo>
                          <a:pt x="36" y="0"/>
                          <a:pt x="41" y="3"/>
                          <a:pt x="41" y="10"/>
                        </a:cubicBezTo>
                        <a:cubicBezTo>
                          <a:pt x="41" y="19"/>
                          <a:pt x="33" y="32"/>
                          <a:pt x="26" y="40"/>
                        </a:cubicBezTo>
                        <a:lnTo>
                          <a:pt x="21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41" name="ïṩľiḓé">
                    <a:extLst>
                      <a:ext uri="{FF2B5EF4-FFF2-40B4-BE49-F238E27FC236}">
                        <a16:creationId xmlns:a16="http://schemas.microsoft.com/office/drawing/2014/main" id="{29578789-9DF1-4562-9252-3C286D6DFE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660" y="3770"/>
                    <a:ext cx="221" cy="189"/>
                  </a:xfrm>
                  <a:custGeom>
                    <a:avLst/>
                    <a:gdLst>
                      <a:gd name="T0" fmla="*/ 10 w 49"/>
                      <a:gd name="T1" fmla="*/ 20 h 42"/>
                      <a:gd name="T2" fmla="*/ 38 w 49"/>
                      <a:gd name="T3" fmla="*/ 4 h 42"/>
                      <a:gd name="T4" fmla="*/ 49 w 49"/>
                      <a:gd name="T5" fmla="*/ 7 h 42"/>
                      <a:gd name="T6" fmla="*/ 38 w 49"/>
                      <a:gd name="T7" fmla="*/ 22 h 42"/>
                      <a:gd name="T8" fmla="*/ 10 w 49"/>
                      <a:gd name="T9" fmla="*/ 39 h 42"/>
                      <a:gd name="T10" fmla="*/ 0 w 49"/>
                      <a:gd name="T11" fmla="*/ 35 h 42"/>
                      <a:gd name="T12" fmla="*/ 10 w 49"/>
                      <a:gd name="T13" fmla="*/ 2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42">
                        <a:moveTo>
                          <a:pt x="10" y="20"/>
                        </a:moveTo>
                        <a:cubicBezTo>
                          <a:pt x="38" y="4"/>
                          <a:pt x="38" y="4"/>
                          <a:pt x="38" y="4"/>
                        </a:cubicBezTo>
                        <a:cubicBezTo>
                          <a:pt x="44" y="0"/>
                          <a:pt x="49" y="2"/>
                          <a:pt x="49" y="7"/>
                        </a:cubicBezTo>
                        <a:cubicBezTo>
                          <a:pt x="49" y="12"/>
                          <a:pt x="44" y="19"/>
                          <a:pt x="38" y="22"/>
                        </a:cubicBezTo>
                        <a:cubicBezTo>
                          <a:pt x="10" y="39"/>
                          <a:pt x="10" y="39"/>
                          <a:pt x="10" y="39"/>
                        </a:cubicBezTo>
                        <a:cubicBezTo>
                          <a:pt x="5" y="42"/>
                          <a:pt x="0" y="40"/>
                          <a:pt x="0" y="35"/>
                        </a:cubicBezTo>
                        <a:cubicBezTo>
                          <a:pt x="0" y="30"/>
                          <a:pt x="5" y="23"/>
                          <a:pt x="10" y="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42" name="iṥľidé">
                    <a:extLst>
                      <a:ext uri="{FF2B5EF4-FFF2-40B4-BE49-F238E27FC236}">
                        <a16:creationId xmlns:a16="http://schemas.microsoft.com/office/drawing/2014/main" id="{15067E49-5239-4046-B577-AD3E9F9F42A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391" y="4173"/>
                    <a:ext cx="221" cy="191"/>
                  </a:xfrm>
                  <a:custGeom>
                    <a:avLst/>
                    <a:gdLst>
                      <a:gd name="T0" fmla="*/ 10 w 49"/>
                      <a:gd name="T1" fmla="*/ 19 h 42"/>
                      <a:gd name="T2" fmla="*/ 38 w 49"/>
                      <a:gd name="T3" fmla="*/ 3 h 42"/>
                      <a:gd name="T4" fmla="*/ 49 w 49"/>
                      <a:gd name="T5" fmla="*/ 7 h 42"/>
                      <a:gd name="T6" fmla="*/ 38 w 49"/>
                      <a:gd name="T7" fmla="*/ 22 h 42"/>
                      <a:gd name="T8" fmla="*/ 10 w 49"/>
                      <a:gd name="T9" fmla="*/ 38 h 42"/>
                      <a:gd name="T10" fmla="*/ 0 w 49"/>
                      <a:gd name="T11" fmla="*/ 35 h 42"/>
                      <a:gd name="T12" fmla="*/ 10 w 49"/>
                      <a:gd name="T13" fmla="*/ 19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42">
                        <a:moveTo>
                          <a:pt x="10" y="19"/>
                        </a:moveTo>
                        <a:cubicBezTo>
                          <a:pt x="38" y="3"/>
                          <a:pt x="38" y="3"/>
                          <a:pt x="38" y="3"/>
                        </a:cubicBezTo>
                        <a:cubicBezTo>
                          <a:pt x="44" y="0"/>
                          <a:pt x="49" y="2"/>
                          <a:pt x="49" y="7"/>
                        </a:cubicBezTo>
                        <a:cubicBezTo>
                          <a:pt x="49" y="12"/>
                          <a:pt x="44" y="19"/>
                          <a:pt x="38" y="22"/>
                        </a:cubicBezTo>
                        <a:cubicBezTo>
                          <a:pt x="10" y="38"/>
                          <a:pt x="10" y="38"/>
                          <a:pt x="10" y="38"/>
                        </a:cubicBezTo>
                        <a:cubicBezTo>
                          <a:pt x="5" y="42"/>
                          <a:pt x="0" y="40"/>
                          <a:pt x="0" y="35"/>
                        </a:cubicBezTo>
                        <a:cubicBezTo>
                          <a:pt x="0" y="30"/>
                          <a:pt x="5" y="23"/>
                          <a:pt x="10" y="1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43" name="ïš1îḍê">
                    <a:extLst>
                      <a:ext uri="{FF2B5EF4-FFF2-40B4-BE49-F238E27FC236}">
                        <a16:creationId xmlns:a16="http://schemas.microsoft.com/office/drawing/2014/main" id="{A334A3CA-7091-4045-9700-06FDAF242E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391" y="4197"/>
                    <a:ext cx="490" cy="340"/>
                  </a:xfrm>
                  <a:custGeom>
                    <a:avLst/>
                    <a:gdLst>
                      <a:gd name="T0" fmla="*/ 10 w 109"/>
                      <a:gd name="T1" fmla="*/ 54 h 76"/>
                      <a:gd name="T2" fmla="*/ 98 w 109"/>
                      <a:gd name="T3" fmla="*/ 3 h 76"/>
                      <a:gd name="T4" fmla="*/ 109 w 109"/>
                      <a:gd name="T5" fmla="*/ 6 h 76"/>
                      <a:gd name="T6" fmla="*/ 98 w 109"/>
                      <a:gd name="T7" fmla="*/ 22 h 76"/>
                      <a:gd name="T8" fmla="*/ 10 w 109"/>
                      <a:gd name="T9" fmla="*/ 72 h 76"/>
                      <a:gd name="T10" fmla="*/ 0 w 109"/>
                      <a:gd name="T11" fmla="*/ 69 h 76"/>
                      <a:gd name="T12" fmla="*/ 10 w 109"/>
                      <a:gd name="T13" fmla="*/ 5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9" h="76">
                        <a:moveTo>
                          <a:pt x="10" y="54"/>
                        </a:moveTo>
                        <a:cubicBezTo>
                          <a:pt x="98" y="3"/>
                          <a:pt x="98" y="3"/>
                          <a:pt x="98" y="3"/>
                        </a:cubicBezTo>
                        <a:cubicBezTo>
                          <a:pt x="104" y="0"/>
                          <a:pt x="109" y="1"/>
                          <a:pt x="109" y="6"/>
                        </a:cubicBezTo>
                        <a:cubicBezTo>
                          <a:pt x="109" y="11"/>
                          <a:pt x="104" y="18"/>
                          <a:pt x="98" y="22"/>
                        </a:cubicBezTo>
                        <a:cubicBezTo>
                          <a:pt x="10" y="72"/>
                          <a:pt x="10" y="72"/>
                          <a:pt x="10" y="72"/>
                        </a:cubicBezTo>
                        <a:cubicBezTo>
                          <a:pt x="5" y="76"/>
                          <a:pt x="0" y="74"/>
                          <a:pt x="0" y="69"/>
                        </a:cubicBezTo>
                        <a:cubicBezTo>
                          <a:pt x="0" y="64"/>
                          <a:pt x="5" y="57"/>
                          <a:pt x="10" y="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44" name="iśļïďê">
                    <a:extLst>
                      <a:ext uri="{FF2B5EF4-FFF2-40B4-BE49-F238E27FC236}">
                        <a16:creationId xmlns:a16="http://schemas.microsoft.com/office/drawing/2014/main" id="{7FA01A04-2EFF-4B2E-9812-4AFF62B3BE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2391" y="4357"/>
                    <a:ext cx="490" cy="343"/>
                  </a:xfrm>
                  <a:custGeom>
                    <a:avLst/>
                    <a:gdLst>
                      <a:gd name="T0" fmla="*/ 10 w 109"/>
                      <a:gd name="T1" fmla="*/ 54 h 76"/>
                      <a:gd name="T2" fmla="*/ 98 w 109"/>
                      <a:gd name="T3" fmla="*/ 3 h 76"/>
                      <a:gd name="T4" fmla="*/ 109 w 109"/>
                      <a:gd name="T5" fmla="*/ 7 h 76"/>
                      <a:gd name="T6" fmla="*/ 98 w 109"/>
                      <a:gd name="T7" fmla="*/ 22 h 76"/>
                      <a:gd name="T8" fmla="*/ 10 w 109"/>
                      <a:gd name="T9" fmla="*/ 73 h 76"/>
                      <a:gd name="T10" fmla="*/ 0 w 109"/>
                      <a:gd name="T11" fmla="*/ 70 h 76"/>
                      <a:gd name="T12" fmla="*/ 10 w 109"/>
                      <a:gd name="T13" fmla="*/ 5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9" h="76">
                        <a:moveTo>
                          <a:pt x="10" y="54"/>
                        </a:moveTo>
                        <a:cubicBezTo>
                          <a:pt x="98" y="3"/>
                          <a:pt x="98" y="3"/>
                          <a:pt x="98" y="3"/>
                        </a:cubicBezTo>
                        <a:cubicBezTo>
                          <a:pt x="104" y="0"/>
                          <a:pt x="109" y="2"/>
                          <a:pt x="109" y="7"/>
                        </a:cubicBezTo>
                        <a:cubicBezTo>
                          <a:pt x="109" y="12"/>
                          <a:pt x="104" y="19"/>
                          <a:pt x="98" y="22"/>
                        </a:cubicBezTo>
                        <a:cubicBezTo>
                          <a:pt x="10" y="73"/>
                          <a:pt x="10" y="73"/>
                          <a:pt x="10" y="73"/>
                        </a:cubicBezTo>
                        <a:cubicBezTo>
                          <a:pt x="5" y="76"/>
                          <a:pt x="0" y="75"/>
                          <a:pt x="0" y="70"/>
                        </a:cubicBezTo>
                        <a:cubicBezTo>
                          <a:pt x="0" y="64"/>
                          <a:pt x="5" y="57"/>
                          <a:pt x="10" y="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  <p:sp>
              <p:nvSpPr>
                <p:cNvPr id="45" name="îṧlíḋè">
                  <a:extLst>
                    <a:ext uri="{FF2B5EF4-FFF2-40B4-BE49-F238E27FC236}">
                      <a16:creationId xmlns:a16="http://schemas.microsoft.com/office/drawing/2014/main" id="{122285B2-A715-46EA-A65E-EC8EE8AB7712}"/>
                    </a:ext>
                  </a:extLst>
                </p:cNvPr>
                <p:cNvSpPr/>
                <p:nvPr/>
              </p:nvSpPr>
              <p:spPr bwMode="auto">
                <a:xfrm>
                  <a:off x="8049" y="1745"/>
                  <a:ext cx="4026" cy="5673"/>
                </a:xfrm>
                <a:custGeom>
                  <a:avLst/>
                  <a:gdLst>
                    <a:gd name="T0" fmla="*/ 0 w 894"/>
                    <a:gd name="T1" fmla="*/ 525 h 1261"/>
                    <a:gd name="T2" fmla="*/ 0 w 894"/>
                    <a:gd name="T3" fmla="*/ 1252 h 1261"/>
                    <a:gd name="T4" fmla="*/ 11 w 894"/>
                    <a:gd name="T5" fmla="*/ 1258 h 1261"/>
                    <a:gd name="T6" fmla="*/ 884 w 894"/>
                    <a:gd name="T7" fmla="*/ 754 h 1261"/>
                    <a:gd name="T8" fmla="*/ 894 w 894"/>
                    <a:gd name="T9" fmla="*/ 736 h 1261"/>
                    <a:gd name="T10" fmla="*/ 894 w 894"/>
                    <a:gd name="T11" fmla="*/ 10 h 1261"/>
                    <a:gd name="T12" fmla="*/ 884 w 894"/>
                    <a:gd name="T13" fmla="*/ 4 h 1261"/>
                    <a:gd name="T14" fmla="*/ 11 w 894"/>
                    <a:gd name="T15" fmla="*/ 507 h 1261"/>
                    <a:gd name="T16" fmla="*/ 0 w 894"/>
                    <a:gd name="T17" fmla="*/ 525 h 1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94" h="1261">
                      <a:moveTo>
                        <a:pt x="0" y="525"/>
                      </a:moveTo>
                      <a:cubicBezTo>
                        <a:pt x="0" y="1252"/>
                        <a:pt x="0" y="1252"/>
                        <a:pt x="0" y="1252"/>
                      </a:cubicBezTo>
                      <a:cubicBezTo>
                        <a:pt x="0" y="1259"/>
                        <a:pt x="5" y="1261"/>
                        <a:pt x="11" y="1258"/>
                      </a:cubicBezTo>
                      <a:cubicBezTo>
                        <a:pt x="884" y="754"/>
                        <a:pt x="884" y="754"/>
                        <a:pt x="884" y="754"/>
                      </a:cubicBezTo>
                      <a:cubicBezTo>
                        <a:pt x="889" y="751"/>
                        <a:pt x="894" y="743"/>
                        <a:pt x="894" y="736"/>
                      </a:cubicBezTo>
                      <a:cubicBezTo>
                        <a:pt x="894" y="10"/>
                        <a:pt x="894" y="10"/>
                        <a:pt x="894" y="10"/>
                      </a:cubicBezTo>
                      <a:cubicBezTo>
                        <a:pt x="894" y="3"/>
                        <a:pt x="889" y="0"/>
                        <a:pt x="884" y="4"/>
                      </a:cubicBezTo>
                      <a:cubicBezTo>
                        <a:pt x="11" y="507"/>
                        <a:pt x="11" y="507"/>
                        <a:pt x="11" y="507"/>
                      </a:cubicBezTo>
                      <a:cubicBezTo>
                        <a:pt x="5" y="511"/>
                        <a:pt x="0" y="519"/>
                        <a:pt x="0" y="525"/>
                      </a:cubicBezTo>
                      <a:close/>
                    </a:path>
                  </a:pathLst>
                </a:custGeom>
                <a:solidFill>
                  <a:srgbClr val="4C9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6" name="ïṣ1iḋê">
                  <a:extLst>
                    <a:ext uri="{FF2B5EF4-FFF2-40B4-BE49-F238E27FC236}">
                      <a16:creationId xmlns:a16="http://schemas.microsoft.com/office/drawing/2014/main" id="{880BD309-77F4-46D0-BF38-FF68D9B788F9}"/>
                    </a:ext>
                  </a:extLst>
                </p:cNvPr>
                <p:cNvSpPr/>
                <p:nvPr/>
              </p:nvSpPr>
              <p:spPr bwMode="auto">
                <a:xfrm>
                  <a:off x="8049" y="1745"/>
                  <a:ext cx="4026" cy="2569"/>
                </a:xfrm>
                <a:custGeom>
                  <a:avLst/>
                  <a:gdLst>
                    <a:gd name="T0" fmla="*/ 884 w 894"/>
                    <a:gd name="T1" fmla="*/ 4 h 571"/>
                    <a:gd name="T2" fmla="*/ 11 w 894"/>
                    <a:gd name="T3" fmla="*/ 507 h 571"/>
                    <a:gd name="T4" fmla="*/ 0 w 894"/>
                    <a:gd name="T5" fmla="*/ 525 h 571"/>
                    <a:gd name="T6" fmla="*/ 0 w 894"/>
                    <a:gd name="T7" fmla="*/ 571 h 571"/>
                    <a:gd name="T8" fmla="*/ 894 w 894"/>
                    <a:gd name="T9" fmla="*/ 54 h 571"/>
                    <a:gd name="T10" fmla="*/ 894 w 894"/>
                    <a:gd name="T11" fmla="*/ 10 h 571"/>
                    <a:gd name="T12" fmla="*/ 884 w 894"/>
                    <a:gd name="T13" fmla="*/ 4 h 5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4" h="571">
                      <a:moveTo>
                        <a:pt x="884" y="4"/>
                      </a:moveTo>
                      <a:cubicBezTo>
                        <a:pt x="11" y="507"/>
                        <a:pt x="11" y="507"/>
                        <a:pt x="11" y="507"/>
                      </a:cubicBezTo>
                      <a:cubicBezTo>
                        <a:pt x="5" y="511"/>
                        <a:pt x="0" y="519"/>
                        <a:pt x="0" y="525"/>
                      </a:cubicBezTo>
                      <a:cubicBezTo>
                        <a:pt x="0" y="571"/>
                        <a:pt x="0" y="571"/>
                        <a:pt x="0" y="571"/>
                      </a:cubicBezTo>
                      <a:cubicBezTo>
                        <a:pt x="894" y="54"/>
                        <a:pt x="894" y="54"/>
                        <a:pt x="894" y="54"/>
                      </a:cubicBezTo>
                      <a:cubicBezTo>
                        <a:pt x="894" y="10"/>
                        <a:pt x="894" y="10"/>
                        <a:pt x="894" y="10"/>
                      </a:cubicBezTo>
                      <a:cubicBezTo>
                        <a:pt x="894" y="3"/>
                        <a:pt x="889" y="0"/>
                        <a:pt x="884" y="4"/>
                      </a:cubicBezTo>
                      <a:close/>
                    </a:path>
                  </a:pathLst>
                </a:custGeom>
                <a:solidFill>
                  <a:srgbClr val="23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7" name="ïsļîḓé">
                  <a:extLst>
                    <a:ext uri="{FF2B5EF4-FFF2-40B4-BE49-F238E27FC236}">
                      <a16:creationId xmlns:a16="http://schemas.microsoft.com/office/drawing/2014/main" id="{BADFAD0D-719D-4F66-8A86-F46A8741E27C}"/>
                    </a:ext>
                  </a:extLst>
                </p:cNvPr>
                <p:cNvSpPr/>
                <p:nvPr/>
              </p:nvSpPr>
              <p:spPr bwMode="auto">
                <a:xfrm>
                  <a:off x="11481" y="2109"/>
                  <a:ext cx="91" cy="134"/>
                </a:xfrm>
                <a:custGeom>
                  <a:avLst/>
                  <a:gdLst>
                    <a:gd name="T0" fmla="*/ 10 w 20"/>
                    <a:gd name="T1" fmla="*/ 3 h 30"/>
                    <a:gd name="T2" fmla="*/ 0 w 20"/>
                    <a:gd name="T3" fmla="*/ 21 h 30"/>
                    <a:gd name="T4" fmla="*/ 10 w 20"/>
                    <a:gd name="T5" fmla="*/ 27 h 30"/>
                    <a:gd name="T6" fmla="*/ 20 w 20"/>
                    <a:gd name="T7" fmla="*/ 9 h 30"/>
                    <a:gd name="T8" fmla="*/ 10 w 20"/>
                    <a:gd name="T9" fmla="*/ 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0">
                      <a:moveTo>
                        <a:pt x="10" y="3"/>
                      </a:moveTo>
                      <a:cubicBezTo>
                        <a:pt x="5" y="6"/>
                        <a:pt x="0" y="14"/>
                        <a:pt x="0" y="21"/>
                      </a:cubicBezTo>
                      <a:cubicBezTo>
                        <a:pt x="0" y="27"/>
                        <a:pt x="5" y="30"/>
                        <a:pt x="10" y="27"/>
                      </a:cubicBezTo>
                      <a:cubicBezTo>
                        <a:pt x="16" y="24"/>
                        <a:pt x="20" y="16"/>
                        <a:pt x="20" y="9"/>
                      </a:cubicBezTo>
                      <a:cubicBezTo>
                        <a:pt x="20" y="3"/>
                        <a:pt x="16" y="0"/>
                        <a:pt x="10" y="3"/>
                      </a:cubicBez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8" name="íṡ1iḑe">
                  <a:extLst>
                    <a:ext uri="{FF2B5EF4-FFF2-40B4-BE49-F238E27FC236}">
                      <a16:creationId xmlns:a16="http://schemas.microsoft.com/office/drawing/2014/main" id="{31AD7DFA-1A7A-4271-B1AE-D560E1FEA0B9}"/>
                    </a:ext>
                  </a:extLst>
                </p:cNvPr>
                <p:cNvSpPr/>
                <p:nvPr/>
              </p:nvSpPr>
              <p:spPr bwMode="auto">
                <a:xfrm>
                  <a:off x="11665" y="2001"/>
                  <a:ext cx="91" cy="139"/>
                </a:xfrm>
                <a:custGeom>
                  <a:avLst/>
                  <a:gdLst>
                    <a:gd name="T0" fmla="*/ 10 w 20"/>
                    <a:gd name="T1" fmla="*/ 4 h 31"/>
                    <a:gd name="T2" fmla="*/ 0 w 20"/>
                    <a:gd name="T3" fmla="*/ 21 h 31"/>
                    <a:gd name="T4" fmla="*/ 10 w 20"/>
                    <a:gd name="T5" fmla="*/ 27 h 31"/>
                    <a:gd name="T6" fmla="*/ 20 w 20"/>
                    <a:gd name="T7" fmla="*/ 10 h 31"/>
                    <a:gd name="T8" fmla="*/ 10 w 20"/>
                    <a:gd name="T9" fmla="*/ 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31">
                      <a:moveTo>
                        <a:pt x="10" y="4"/>
                      </a:moveTo>
                      <a:cubicBezTo>
                        <a:pt x="4" y="7"/>
                        <a:pt x="0" y="15"/>
                        <a:pt x="0" y="21"/>
                      </a:cubicBezTo>
                      <a:cubicBezTo>
                        <a:pt x="0" y="28"/>
                        <a:pt x="4" y="31"/>
                        <a:pt x="10" y="27"/>
                      </a:cubicBezTo>
                      <a:cubicBezTo>
                        <a:pt x="15" y="24"/>
                        <a:pt x="20" y="16"/>
                        <a:pt x="20" y="10"/>
                      </a:cubicBezTo>
                      <a:cubicBezTo>
                        <a:pt x="20" y="3"/>
                        <a:pt x="15" y="0"/>
                        <a:pt x="10" y="4"/>
                      </a:cubicBez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9" name="íṣlide">
                  <a:extLst>
                    <a:ext uri="{FF2B5EF4-FFF2-40B4-BE49-F238E27FC236}">
                      <a16:creationId xmlns:a16="http://schemas.microsoft.com/office/drawing/2014/main" id="{13D9C893-5984-4A2A-9744-7F319568B1F5}"/>
                    </a:ext>
                  </a:extLst>
                </p:cNvPr>
                <p:cNvSpPr/>
                <p:nvPr/>
              </p:nvSpPr>
              <p:spPr bwMode="auto">
                <a:xfrm>
                  <a:off x="11845" y="1897"/>
                  <a:ext cx="95" cy="137"/>
                </a:xfrm>
                <a:custGeom>
                  <a:avLst/>
                  <a:gdLst>
                    <a:gd name="T0" fmla="*/ 10 w 21"/>
                    <a:gd name="T1" fmla="*/ 3 h 30"/>
                    <a:gd name="T2" fmla="*/ 0 w 21"/>
                    <a:gd name="T3" fmla="*/ 21 h 30"/>
                    <a:gd name="T4" fmla="*/ 10 w 21"/>
                    <a:gd name="T5" fmla="*/ 27 h 30"/>
                    <a:gd name="T6" fmla="*/ 21 w 21"/>
                    <a:gd name="T7" fmla="*/ 9 h 30"/>
                    <a:gd name="T8" fmla="*/ 10 w 21"/>
                    <a:gd name="T9" fmla="*/ 3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30">
                      <a:moveTo>
                        <a:pt x="10" y="3"/>
                      </a:moveTo>
                      <a:cubicBezTo>
                        <a:pt x="5" y="7"/>
                        <a:pt x="0" y="14"/>
                        <a:pt x="0" y="21"/>
                      </a:cubicBezTo>
                      <a:cubicBezTo>
                        <a:pt x="0" y="28"/>
                        <a:pt x="5" y="30"/>
                        <a:pt x="10" y="27"/>
                      </a:cubicBezTo>
                      <a:cubicBezTo>
                        <a:pt x="16" y="24"/>
                        <a:pt x="21" y="16"/>
                        <a:pt x="21" y="9"/>
                      </a:cubicBezTo>
                      <a:cubicBezTo>
                        <a:pt x="21" y="3"/>
                        <a:pt x="16" y="0"/>
                        <a:pt x="10" y="3"/>
                      </a:cubicBez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0" name="íşľíḍê">
                  <a:extLst>
                    <a:ext uri="{FF2B5EF4-FFF2-40B4-BE49-F238E27FC236}">
                      <a16:creationId xmlns:a16="http://schemas.microsoft.com/office/drawing/2014/main" id="{38002CA2-86A2-47BE-86F6-A56A574BE20B}"/>
                    </a:ext>
                  </a:extLst>
                </p:cNvPr>
                <p:cNvSpPr/>
                <p:nvPr/>
              </p:nvSpPr>
              <p:spPr bwMode="auto">
                <a:xfrm>
                  <a:off x="8454" y="3989"/>
                  <a:ext cx="878" cy="1522"/>
                </a:xfrm>
                <a:custGeom>
                  <a:avLst/>
                  <a:gdLst>
                    <a:gd name="T0" fmla="*/ 397 w 405"/>
                    <a:gd name="T1" fmla="*/ 15 h 702"/>
                    <a:gd name="T2" fmla="*/ 397 w 405"/>
                    <a:gd name="T3" fmla="*/ 463 h 702"/>
                    <a:gd name="T4" fmla="*/ 8 w 405"/>
                    <a:gd name="T5" fmla="*/ 687 h 702"/>
                    <a:gd name="T6" fmla="*/ 8 w 405"/>
                    <a:gd name="T7" fmla="*/ 239 h 702"/>
                    <a:gd name="T8" fmla="*/ 397 w 405"/>
                    <a:gd name="T9" fmla="*/ 15 h 702"/>
                    <a:gd name="T10" fmla="*/ 405 w 405"/>
                    <a:gd name="T11" fmla="*/ 0 h 702"/>
                    <a:gd name="T12" fmla="*/ 0 w 405"/>
                    <a:gd name="T13" fmla="*/ 235 h 702"/>
                    <a:gd name="T14" fmla="*/ 0 w 405"/>
                    <a:gd name="T15" fmla="*/ 702 h 702"/>
                    <a:gd name="T16" fmla="*/ 405 w 405"/>
                    <a:gd name="T17" fmla="*/ 469 h 702"/>
                    <a:gd name="T18" fmla="*/ 405 w 405"/>
                    <a:gd name="T19" fmla="*/ 0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702">
                      <a:moveTo>
                        <a:pt x="397" y="15"/>
                      </a:moveTo>
                      <a:lnTo>
                        <a:pt x="397" y="463"/>
                      </a:lnTo>
                      <a:lnTo>
                        <a:pt x="8" y="687"/>
                      </a:lnTo>
                      <a:lnTo>
                        <a:pt x="8" y="239"/>
                      </a:lnTo>
                      <a:lnTo>
                        <a:pt x="397" y="15"/>
                      </a:lnTo>
                      <a:close/>
                      <a:moveTo>
                        <a:pt x="405" y="0"/>
                      </a:moveTo>
                      <a:lnTo>
                        <a:pt x="0" y="235"/>
                      </a:lnTo>
                      <a:lnTo>
                        <a:pt x="0" y="702"/>
                      </a:lnTo>
                      <a:lnTo>
                        <a:pt x="405" y="469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1" name="îŝliḋé">
                  <a:extLst>
                    <a:ext uri="{FF2B5EF4-FFF2-40B4-BE49-F238E27FC236}">
                      <a16:creationId xmlns:a16="http://schemas.microsoft.com/office/drawing/2014/main" id="{B2CB76B4-F564-45D6-8EB5-C470A0EB59A9}"/>
                    </a:ext>
                  </a:extLst>
                </p:cNvPr>
                <p:cNvSpPr/>
                <p:nvPr/>
              </p:nvSpPr>
              <p:spPr bwMode="auto">
                <a:xfrm>
                  <a:off x="8454" y="3989"/>
                  <a:ext cx="878" cy="1522"/>
                </a:xfrm>
                <a:custGeom>
                  <a:avLst/>
                  <a:gdLst>
                    <a:gd name="T0" fmla="*/ 397 w 405"/>
                    <a:gd name="T1" fmla="*/ 15 h 702"/>
                    <a:gd name="T2" fmla="*/ 397 w 405"/>
                    <a:gd name="T3" fmla="*/ 463 h 702"/>
                    <a:gd name="T4" fmla="*/ 8 w 405"/>
                    <a:gd name="T5" fmla="*/ 687 h 702"/>
                    <a:gd name="T6" fmla="*/ 8 w 405"/>
                    <a:gd name="T7" fmla="*/ 239 h 702"/>
                    <a:gd name="T8" fmla="*/ 397 w 405"/>
                    <a:gd name="T9" fmla="*/ 15 h 702"/>
                    <a:gd name="T10" fmla="*/ 405 w 405"/>
                    <a:gd name="T11" fmla="*/ 0 h 702"/>
                    <a:gd name="T12" fmla="*/ 0 w 405"/>
                    <a:gd name="T13" fmla="*/ 235 h 702"/>
                    <a:gd name="T14" fmla="*/ 0 w 405"/>
                    <a:gd name="T15" fmla="*/ 702 h 702"/>
                    <a:gd name="T16" fmla="*/ 405 w 405"/>
                    <a:gd name="T17" fmla="*/ 469 h 702"/>
                    <a:gd name="T18" fmla="*/ 405 w 405"/>
                    <a:gd name="T19" fmla="*/ 0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702">
                      <a:moveTo>
                        <a:pt x="397" y="15"/>
                      </a:moveTo>
                      <a:lnTo>
                        <a:pt x="397" y="463"/>
                      </a:lnTo>
                      <a:lnTo>
                        <a:pt x="8" y="687"/>
                      </a:lnTo>
                      <a:lnTo>
                        <a:pt x="8" y="239"/>
                      </a:lnTo>
                      <a:lnTo>
                        <a:pt x="397" y="15"/>
                      </a:lnTo>
                      <a:moveTo>
                        <a:pt x="405" y="0"/>
                      </a:moveTo>
                      <a:lnTo>
                        <a:pt x="0" y="235"/>
                      </a:lnTo>
                      <a:lnTo>
                        <a:pt x="0" y="702"/>
                      </a:lnTo>
                      <a:lnTo>
                        <a:pt x="405" y="469"/>
                      </a:lnTo>
                      <a:lnTo>
                        <a:pt x="40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2" name="íṣļiḓè">
                  <a:extLst>
                    <a:ext uri="{FF2B5EF4-FFF2-40B4-BE49-F238E27FC236}">
                      <a16:creationId xmlns:a16="http://schemas.microsoft.com/office/drawing/2014/main" id="{97E4818F-F8FA-417F-9576-01E09E8A3CA1}"/>
                    </a:ext>
                  </a:extLst>
                </p:cNvPr>
                <p:cNvSpPr/>
                <p:nvPr/>
              </p:nvSpPr>
              <p:spPr bwMode="auto">
                <a:xfrm>
                  <a:off x="9616" y="3302"/>
                  <a:ext cx="895" cy="1548"/>
                </a:xfrm>
                <a:custGeom>
                  <a:avLst/>
                  <a:gdLst>
                    <a:gd name="T0" fmla="*/ 0 w 413"/>
                    <a:gd name="T1" fmla="*/ 714 h 714"/>
                    <a:gd name="T2" fmla="*/ 0 w 413"/>
                    <a:gd name="T3" fmla="*/ 238 h 714"/>
                    <a:gd name="T4" fmla="*/ 413 w 413"/>
                    <a:gd name="T5" fmla="*/ 0 h 714"/>
                    <a:gd name="T6" fmla="*/ 413 w 413"/>
                    <a:gd name="T7" fmla="*/ 477 h 714"/>
                    <a:gd name="T8" fmla="*/ 0 w 413"/>
                    <a:gd name="T9" fmla="*/ 714 h 714"/>
                    <a:gd name="T10" fmla="*/ 8 w 413"/>
                    <a:gd name="T11" fmla="*/ 243 h 714"/>
                    <a:gd name="T12" fmla="*/ 8 w 413"/>
                    <a:gd name="T13" fmla="*/ 701 h 714"/>
                    <a:gd name="T14" fmla="*/ 405 w 413"/>
                    <a:gd name="T15" fmla="*/ 471 h 714"/>
                    <a:gd name="T16" fmla="*/ 405 w 413"/>
                    <a:gd name="T17" fmla="*/ 14 h 714"/>
                    <a:gd name="T18" fmla="*/ 8 w 413"/>
                    <a:gd name="T19" fmla="*/ 243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13" h="714">
                      <a:moveTo>
                        <a:pt x="0" y="714"/>
                      </a:moveTo>
                      <a:lnTo>
                        <a:pt x="0" y="238"/>
                      </a:lnTo>
                      <a:lnTo>
                        <a:pt x="413" y="0"/>
                      </a:lnTo>
                      <a:lnTo>
                        <a:pt x="413" y="477"/>
                      </a:lnTo>
                      <a:lnTo>
                        <a:pt x="0" y="714"/>
                      </a:lnTo>
                      <a:close/>
                      <a:moveTo>
                        <a:pt x="8" y="243"/>
                      </a:moveTo>
                      <a:lnTo>
                        <a:pt x="8" y="701"/>
                      </a:lnTo>
                      <a:lnTo>
                        <a:pt x="405" y="471"/>
                      </a:lnTo>
                      <a:lnTo>
                        <a:pt x="405" y="14"/>
                      </a:lnTo>
                      <a:lnTo>
                        <a:pt x="8" y="2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3" name="íṣļïḓé">
                  <a:extLst>
                    <a:ext uri="{FF2B5EF4-FFF2-40B4-BE49-F238E27FC236}">
                      <a16:creationId xmlns:a16="http://schemas.microsoft.com/office/drawing/2014/main" id="{C9B6CA21-4D67-46A6-B44E-930BAEB638E7}"/>
                    </a:ext>
                  </a:extLst>
                </p:cNvPr>
                <p:cNvSpPr/>
                <p:nvPr/>
              </p:nvSpPr>
              <p:spPr bwMode="auto">
                <a:xfrm>
                  <a:off x="10072" y="3703"/>
                  <a:ext cx="152" cy="130"/>
                </a:xfrm>
                <a:custGeom>
                  <a:avLst/>
                  <a:gdLst>
                    <a:gd name="T0" fmla="*/ 23 w 34"/>
                    <a:gd name="T1" fmla="*/ 24 h 29"/>
                    <a:gd name="T2" fmla="*/ 34 w 34"/>
                    <a:gd name="T3" fmla="*/ 2 h 29"/>
                    <a:gd name="T4" fmla="*/ 0 w 34"/>
                    <a:gd name="T5" fmla="*/ 8 h 29"/>
                    <a:gd name="T6" fmla="*/ 0 w 34"/>
                    <a:gd name="T7" fmla="*/ 29 h 29"/>
                    <a:gd name="T8" fmla="*/ 23 w 34"/>
                    <a:gd name="T9" fmla="*/ 2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9">
                      <a:moveTo>
                        <a:pt x="23" y="24"/>
                      </a:moveTo>
                      <a:cubicBezTo>
                        <a:pt x="34" y="2"/>
                        <a:pt x="34" y="2"/>
                        <a:pt x="34" y="2"/>
                      </a:cubicBezTo>
                      <a:cubicBezTo>
                        <a:pt x="24" y="0"/>
                        <a:pt x="12" y="2"/>
                        <a:pt x="0" y="8"/>
                      </a:cubicBezTo>
                      <a:cubicBezTo>
                        <a:pt x="0" y="29"/>
                        <a:pt x="0" y="29"/>
                        <a:pt x="0" y="29"/>
                      </a:cubicBezTo>
                      <a:cubicBezTo>
                        <a:pt x="9" y="25"/>
                        <a:pt x="16" y="23"/>
                        <a:pt x="23" y="24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4" name="ïṩlïďé">
                  <a:extLst>
                    <a:ext uri="{FF2B5EF4-FFF2-40B4-BE49-F238E27FC236}">
                      <a16:creationId xmlns:a16="http://schemas.microsoft.com/office/drawing/2014/main" id="{28D7FB59-30AA-4C4A-B7C6-02A223931EFA}"/>
                    </a:ext>
                  </a:extLst>
                </p:cNvPr>
                <p:cNvSpPr/>
                <p:nvPr/>
              </p:nvSpPr>
              <p:spPr bwMode="auto">
                <a:xfrm>
                  <a:off x="10193" y="3716"/>
                  <a:ext cx="139" cy="167"/>
                </a:xfrm>
                <a:custGeom>
                  <a:avLst/>
                  <a:gdLst>
                    <a:gd name="T0" fmla="*/ 14 w 31"/>
                    <a:gd name="T1" fmla="*/ 37 h 37"/>
                    <a:gd name="T2" fmla="*/ 31 w 31"/>
                    <a:gd name="T3" fmla="*/ 20 h 37"/>
                    <a:gd name="T4" fmla="*/ 10 w 31"/>
                    <a:gd name="T5" fmla="*/ 0 h 37"/>
                    <a:gd name="T6" fmla="*/ 0 w 31"/>
                    <a:gd name="T7" fmla="*/ 22 h 37"/>
                    <a:gd name="T8" fmla="*/ 14 w 31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7">
                      <a:moveTo>
                        <a:pt x="14" y="37"/>
                      </a:move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27" y="10"/>
                        <a:pt x="20" y="3"/>
                        <a:pt x="10" y="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6" y="24"/>
                        <a:pt x="11" y="29"/>
                        <a:pt x="14" y="37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5" name="iŝļïḓè">
                  <a:extLst>
                    <a:ext uri="{FF2B5EF4-FFF2-40B4-BE49-F238E27FC236}">
                      <a16:creationId xmlns:a16="http://schemas.microsoft.com/office/drawing/2014/main" id="{FB03C406-EAF1-49FA-B692-0A6A89569BDC}"/>
                    </a:ext>
                  </a:extLst>
                </p:cNvPr>
                <p:cNvSpPr/>
                <p:nvPr/>
              </p:nvSpPr>
              <p:spPr bwMode="auto">
                <a:xfrm>
                  <a:off x="9905" y="4318"/>
                  <a:ext cx="147" cy="134"/>
                </a:xfrm>
                <a:custGeom>
                  <a:avLst/>
                  <a:gdLst>
                    <a:gd name="T0" fmla="*/ 10 w 33"/>
                    <a:gd name="T1" fmla="*/ 5 h 30"/>
                    <a:gd name="T2" fmla="*/ 0 w 33"/>
                    <a:gd name="T3" fmla="*/ 28 h 30"/>
                    <a:gd name="T4" fmla="*/ 33 w 33"/>
                    <a:gd name="T5" fmla="*/ 21 h 30"/>
                    <a:gd name="T6" fmla="*/ 33 w 33"/>
                    <a:gd name="T7" fmla="*/ 0 h 30"/>
                    <a:gd name="T8" fmla="*/ 10 w 33"/>
                    <a:gd name="T9" fmla="*/ 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10" y="5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9" y="30"/>
                        <a:pt x="21" y="28"/>
                        <a:pt x="33" y="21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25" y="5"/>
                        <a:pt x="17" y="6"/>
                        <a:pt x="10" y="5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6" name="îṩļîďe">
                  <a:extLst>
                    <a:ext uri="{FF2B5EF4-FFF2-40B4-BE49-F238E27FC236}">
                      <a16:creationId xmlns:a16="http://schemas.microsoft.com/office/drawing/2014/main" id="{5C22A83D-AF46-438A-963C-8A8607B62609}"/>
                    </a:ext>
                  </a:extLst>
                </p:cNvPr>
                <p:cNvSpPr/>
                <p:nvPr/>
              </p:nvSpPr>
              <p:spPr bwMode="auto">
                <a:xfrm>
                  <a:off x="9905" y="3750"/>
                  <a:ext cx="147" cy="189"/>
                </a:xfrm>
                <a:custGeom>
                  <a:avLst/>
                  <a:gdLst>
                    <a:gd name="T0" fmla="*/ 33 w 33"/>
                    <a:gd name="T1" fmla="*/ 20 h 42"/>
                    <a:gd name="T2" fmla="*/ 33 w 33"/>
                    <a:gd name="T3" fmla="*/ 0 h 42"/>
                    <a:gd name="T4" fmla="*/ 0 w 33"/>
                    <a:gd name="T5" fmla="*/ 32 h 42"/>
                    <a:gd name="T6" fmla="*/ 10 w 33"/>
                    <a:gd name="T7" fmla="*/ 42 h 42"/>
                    <a:gd name="T8" fmla="*/ 33 w 33"/>
                    <a:gd name="T9" fmla="*/ 2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2">
                      <a:moveTo>
                        <a:pt x="33" y="2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21" y="8"/>
                        <a:pt x="9" y="19"/>
                        <a:pt x="0" y="3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7" y="33"/>
                        <a:pt x="25" y="26"/>
                        <a:pt x="33" y="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7" name="î$lîḓê">
                  <a:extLst>
                    <a:ext uri="{FF2B5EF4-FFF2-40B4-BE49-F238E27FC236}">
                      <a16:creationId xmlns:a16="http://schemas.microsoft.com/office/drawing/2014/main" id="{CB04E849-A167-40D2-8BF6-CC57826367D2}"/>
                    </a:ext>
                  </a:extLst>
                </p:cNvPr>
                <p:cNvSpPr/>
                <p:nvPr/>
              </p:nvSpPr>
              <p:spPr bwMode="auto">
                <a:xfrm>
                  <a:off x="10264" y="3828"/>
                  <a:ext cx="87" cy="193"/>
                </a:xfrm>
                <a:custGeom>
                  <a:avLst/>
                  <a:gdLst>
                    <a:gd name="T0" fmla="*/ 16 w 19"/>
                    <a:gd name="T1" fmla="*/ 0 h 43"/>
                    <a:gd name="T2" fmla="*/ 0 w 19"/>
                    <a:gd name="T3" fmla="*/ 16 h 43"/>
                    <a:gd name="T4" fmla="*/ 1 w 19"/>
                    <a:gd name="T5" fmla="*/ 29 h 43"/>
                    <a:gd name="T6" fmla="*/ 0 w 19"/>
                    <a:gd name="T7" fmla="*/ 43 h 43"/>
                    <a:gd name="T8" fmla="*/ 16 w 19"/>
                    <a:gd name="T9" fmla="*/ 40 h 43"/>
                    <a:gd name="T10" fmla="*/ 19 w 19"/>
                    <a:gd name="T11" fmla="*/ 18 h 43"/>
                    <a:gd name="T12" fmla="*/ 16 w 19"/>
                    <a:gd name="T13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43">
                      <a:moveTo>
                        <a:pt x="16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1" y="19"/>
                        <a:pt x="1" y="24"/>
                        <a:pt x="1" y="29"/>
                      </a:cubicBezTo>
                      <a:cubicBezTo>
                        <a:pt x="1" y="33"/>
                        <a:pt x="1" y="38"/>
                        <a:pt x="0" y="43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18" y="33"/>
                        <a:pt x="19" y="25"/>
                        <a:pt x="19" y="18"/>
                      </a:cubicBezTo>
                      <a:cubicBezTo>
                        <a:pt x="19" y="11"/>
                        <a:pt x="18" y="5"/>
                        <a:pt x="16" y="0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8" name="î$ḻïďè">
                  <a:extLst>
                    <a:ext uri="{FF2B5EF4-FFF2-40B4-BE49-F238E27FC236}">
                      <a16:creationId xmlns:a16="http://schemas.microsoft.com/office/drawing/2014/main" id="{419CFFD9-8D97-4959-8A99-C2F0DB236089}"/>
                    </a:ext>
                  </a:extLst>
                </p:cNvPr>
                <p:cNvSpPr/>
                <p:nvPr/>
              </p:nvSpPr>
              <p:spPr bwMode="auto">
                <a:xfrm>
                  <a:off x="10193" y="4034"/>
                  <a:ext cx="139" cy="197"/>
                </a:xfrm>
                <a:custGeom>
                  <a:avLst/>
                  <a:gdLst>
                    <a:gd name="T0" fmla="*/ 0 w 31"/>
                    <a:gd name="T1" fmla="*/ 34 h 44"/>
                    <a:gd name="T2" fmla="*/ 10 w 31"/>
                    <a:gd name="T3" fmla="*/ 44 h 44"/>
                    <a:gd name="T4" fmla="*/ 31 w 31"/>
                    <a:gd name="T5" fmla="*/ 0 h 44"/>
                    <a:gd name="T6" fmla="*/ 14 w 31"/>
                    <a:gd name="T7" fmla="*/ 3 h 44"/>
                    <a:gd name="T8" fmla="*/ 0 w 31"/>
                    <a:gd name="T9" fmla="*/ 3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44">
                      <a:moveTo>
                        <a:pt x="0" y="34"/>
                      </a:moveTo>
                      <a:cubicBezTo>
                        <a:pt x="10" y="44"/>
                        <a:pt x="10" y="44"/>
                        <a:pt x="10" y="44"/>
                      </a:cubicBezTo>
                      <a:cubicBezTo>
                        <a:pt x="20" y="31"/>
                        <a:pt x="27" y="15"/>
                        <a:pt x="31" y="0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1" y="14"/>
                        <a:pt x="6" y="24"/>
                        <a:pt x="0" y="34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59" name="îṣlïḑe">
                  <a:extLst>
                    <a:ext uri="{FF2B5EF4-FFF2-40B4-BE49-F238E27FC236}">
                      <a16:creationId xmlns:a16="http://schemas.microsoft.com/office/drawing/2014/main" id="{12BE40A9-FC3B-46F4-BE4B-564144224A66}"/>
                    </a:ext>
                  </a:extLst>
                </p:cNvPr>
                <p:cNvSpPr/>
                <p:nvPr/>
              </p:nvSpPr>
              <p:spPr bwMode="auto">
                <a:xfrm>
                  <a:off x="9792" y="3917"/>
                  <a:ext cx="139" cy="202"/>
                </a:xfrm>
                <a:custGeom>
                  <a:avLst/>
                  <a:gdLst>
                    <a:gd name="T0" fmla="*/ 31 w 31"/>
                    <a:gd name="T1" fmla="*/ 10 h 45"/>
                    <a:gd name="T2" fmla="*/ 21 w 31"/>
                    <a:gd name="T3" fmla="*/ 0 h 45"/>
                    <a:gd name="T4" fmla="*/ 0 w 31"/>
                    <a:gd name="T5" fmla="*/ 45 h 45"/>
                    <a:gd name="T6" fmla="*/ 17 w 31"/>
                    <a:gd name="T7" fmla="*/ 41 h 45"/>
                    <a:gd name="T8" fmla="*/ 31 w 31"/>
                    <a:gd name="T9" fmla="*/ 1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45">
                      <a:moveTo>
                        <a:pt x="31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2" y="14"/>
                        <a:pt x="4" y="29"/>
                        <a:pt x="0" y="45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20" y="31"/>
                        <a:pt x="25" y="20"/>
                        <a:pt x="31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0" name="îṣḷîdè">
                  <a:extLst>
                    <a:ext uri="{FF2B5EF4-FFF2-40B4-BE49-F238E27FC236}">
                      <a16:creationId xmlns:a16="http://schemas.microsoft.com/office/drawing/2014/main" id="{2EF68A31-24F3-4A0D-9F6E-B9CE87A3A96F}"/>
                    </a:ext>
                  </a:extLst>
                </p:cNvPr>
                <p:cNvSpPr/>
                <p:nvPr/>
              </p:nvSpPr>
              <p:spPr bwMode="auto">
                <a:xfrm>
                  <a:off x="9779" y="4130"/>
                  <a:ext cx="85" cy="197"/>
                </a:xfrm>
                <a:custGeom>
                  <a:avLst/>
                  <a:gdLst>
                    <a:gd name="T0" fmla="*/ 17 w 19"/>
                    <a:gd name="T1" fmla="*/ 15 h 44"/>
                    <a:gd name="T2" fmla="*/ 19 w 19"/>
                    <a:gd name="T3" fmla="*/ 0 h 44"/>
                    <a:gd name="T4" fmla="*/ 2 w 19"/>
                    <a:gd name="T5" fmla="*/ 3 h 44"/>
                    <a:gd name="T6" fmla="*/ 0 w 19"/>
                    <a:gd name="T7" fmla="*/ 25 h 44"/>
                    <a:gd name="T8" fmla="*/ 2 w 19"/>
                    <a:gd name="T9" fmla="*/ 44 h 44"/>
                    <a:gd name="T10" fmla="*/ 19 w 19"/>
                    <a:gd name="T11" fmla="*/ 28 h 44"/>
                    <a:gd name="T12" fmla="*/ 17 w 19"/>
                    <a:gd name="T13" fmla="*/ 1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44">
                      <a:moveTo>
                        <a:pt x="17" y="15"/>
                      </a:moveTo>
                      <a:cubicBezTo>
                        <a:pt x="17" y="10"/>
                        <a:pt x="18" y="5"/>
                        <a:pt x="19" y="0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0" y="11"/>
                        <a:pt x="0" y="18"/>
                        <a:pt x="0" y="25"/>
                      </a:cubicBezTo>
                      <a:cubicBezTo>
                        <a:pt x="0" y="32"/>
                        <a:pt x="0" y="38"/>
                        <a:pt x="2" y="44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8" y="24"/>
                        <a:pt x="17" y="20"/>
                        <a:pt x="17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1" name="ïṥḻíḑè">
                  <a:extLst>
                    <a:ext uri="{FF2B5EF4-FFF2-40B4-BE49-F238E27FC236}">
                      <a16:creationId xmlns:a16="http://schemas.microsoft.com/office/drawing/2014/main" id="{C62628C0-7FFA-4B63-A9FB-55F0488CC476}"/>
                    </a:ext>
                  </a:extLst>
                </p:cNvPr>
                <p:cNvSpPr/>
                <p:nvPr/>
              </p:nvSpPr>
              <p:spPr bwMode="auto">
                <a:xfrm>
                  <a:off x="9792" y="4273"/>
                  <a:ext cx="139" cy="167"/>
                </a:xfrm>
                <a:custGeom>
                  <a:avLst/>
                  <a:gdLst>
                    <a:gd name="T0" fmla="*/ 17 w 31"/>
                    <a:gd name="T1" fmla="*/ 0 h 37"/>
                    <a:gd name="T2" fmla="*/ 0 w 31"/>
                    <a:gd name="T3" fmla="*/ 16 h 37"/>
                    <a:gd name="T4" fmla="*/ 21 w 31"/>
                    <a:gd name="T5" fmla="*/ 37 h 37"/>
                    <a:gd name="T6" fmla="*/ 31 w 31"/>
                    <a:gd name="T7" fmla="*/ 14 h 37"/>
                    <a:gd name="T8" fmla="*/ 17 w 31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7">
                      <a:moveTo>
                        <a:pt x="17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4" y="27"/>
                        <a:pt x="12" y="34"/>
                        <a:pt x="21" y="37"/>
                      </a:cubicBezTo>
                      <a:cubicBezTo>
                        <a:pt x="31" y="14"/>
                        <a:pt x="31" y="14"/>
                        <a:pt x="31" y="14"/>
                      </a:cubicBezTo>
                      <a:cubicBezTo>
                        <a:pt x="25" y="12"/>
                        <a:pt x="20" y="7"/>
                        <a:pt x="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2" name="îṥļîḋè">
                  <a:extLst>
                    <a:ext uri="{FF2B5EF4-FFF2-40B4-BE49-F238E27FC236}">
                      <a16:creationId xmlns:a16="http://schemas.microsoft.com/office/drawing/2014/main" id="{6C8C3E83-4DD9-4F03-A6C0-F57B498624F8}"/>
                    </a:ext>
                  </a:extLst>
                </p:cNvPr>
                <p:cNvSpPr/>
                <p:nvPr/>
              </p:nvSpPr>
              <p:spPr bwMode="auto">
                <a:xfrm>
                  <a:off x="10072" y="4210"/>
                  <a:ext cx="152" cy="189"/>
                </a:xfrm>
                <a:custGeom>
                  <a:avLst/>
                  <a:gdLst>
                    <a:gd name="T0" fmla="*/ 0 w 34"/>
                    <a:gd name="T1" fmla="*/ 22 h 42"/>
                    <a:gd name="T2" fmla="*/ 0 w 34"/>
                    <a:gd name="T3" fmla="*/ 42 h 42"/>
                    <a:gd name="T4" fmla="*/ 34 w 34"/>
                    <a:gd name="T5" fmla="*/ 11 h 42"/>
                    <a:gd name="T6" fmla="*/ 23 w 34"/>
                    <a:gd name="T7" fmla="*/ 0 h 42"/>
                    <a:gd name="T8" fmla="*/ 0 w 34"/>
                    <a:gd name="T9" fmla="*/ 2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2">
                      <a:moveTo>
                        <a:pt x="0" y="22"/>
                      </a:move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13" y="35"/>
                        <a:pt x="24" y="24"/>
                        <a:pt x="34" y="1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7" y="9"/>
                        <a:pt x="9" y="16"/>
                        <a:pt x="0" y="22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3" name="íśḷiḍê">
                  <a:extLst>
                    <a:ext uri="{FF2B5EF4-FFF2-40B4-BE49-F238E27FC236}">
                      <a16:creationId xmlns:a16="http://schemas.microsoft.com/office/drawing/2014/main" id="{2D6CBC27-7199-42DB-9245-27350FC4B863}"/>
                    </a:ext>
                  </a:extLst>
                </p:cNvPr>
                <p:cNvSpPr/>
                <p:nvPr/>
              </p:nvSpPr>
              <p:spPr bwMode="auto">
                <a:xfrm>
                  <a:off x="9892" y="3824"/>
                  <a:ext cx="340" cy="503"/>
                </a:xfrm>
                <a:custGeom>
                  <a:avLst/>
                  <a:gdLst>
                    <a:gd name="T0" fmla="*/ 0 w 76"/>
                    <a:gd name="T1" fmla="*/ 78 h 112"/>
                    <a:gd name="T2" fmla="*/ 38 w 76"/>
                    <a:gd name="T3" fmla="*/ 12 h 112"/>
                    <a:gd name="T4" fmla="*/ 76 w 76"/>
                    <a:gd name="T5" fmla="*/ 34 h 112"/>
                    <a:gd name="T6" fmla="*/ 38 w 76"/>
                    <a:gd name="T7" fmla="*/ 100 h 112"/>
                    <a:gd name="T8" fmla="*/ 0 w 76"/>
                    <a:gd name="T9" fmla="*/ 7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78"/>
                      </a:moveTo>
                      <a:cubicBezTo>
                        <a:pt x="0" y="54"/>
                        <a:pt x="17" y="24"/>
                        <a:pt x="38" y="12"/>
                      </a:cubicBezTo>
                      <a:cubicBezTo>
                        <a:pt x="59" y="0"/>
                        <a:pt x="76" y="10"/>
                        <a:pt x="76" y="34"/>
                      </a:cubicBezTo>
                      <a:cubicBezTo>
                        <a:pt x="76" y="58"/>
                        <a:pt x="59" y="88"/>
                        <a:pt x="38" y="100"/>
                      </a:cubicBezTo>
                      <a:cubicBezTo>
                        <a:pt x="17" y="112"/>
                        <a:pt x="0" y="102"/>
                        <a:pt x="0" y="78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4" name="ïsḷiḋe">
                  <a:extLst>
                    <a:ext uri="{FF2B5EF4-FFF2-40B4-BE49-F238E27FC236}">
                      <a16:creationId xmlns:a16="http://schemas.microsoft.com/office/drawing/2014/main" id="{7002BAAA-B64D-40E0-84EC-75CC085EB38D}"/>
                    </a:ext>
                  </a:extLst>
                </p:cNvPr>
                <p:cNvSpPr/>
                <p:nvPr/>
              </p:nvSpPr>
              <p:spPr bwMode="auto">
                <a:xfrm>
                  <a:off x="9972" y="3930"/>
                  <a:ext cx="184" cy="280"/>
                </a:xfrm>
                <a:custGeom>
                  <a:avLst/>
                  <a:gdLst>
                    <a:gd name="T0" fmla="*/ 16 w 41"/>
                    <a:gd name="T1" fmla="*/ 24 h 62"/>
                    <a:gd name="T2" fmla="*/ 14 w 41"/>
                    <a:gd name="T3" fmla="*/ 32 h 62"/>
                    <a:gd name="T4" fmla="*/ 8 w 41"/>
                    <a:gd name="T5" fmla="*/ 38 h 62"/>
                    <a:gd name="T6" fmla="*/ 2 w 41"/>
                    <a:gd name="T7" fmla="*/ 39 h 62"/>
                    <a:gd name="T8" fmla="*/ 0 w 41"/>
                    <a:gd name="T9" fmla="*/ 34 h 62"/>
                    <a:gd name="T10" fmla="*/ 0 w 41"/>
                    <a:gd name="T11" fmla="*/ 29 h 62"/>
                    <a:gd name="T12" fmla="*/ 2 w 41"/>
                    <a:gd name="T13" fmla="*/ 22 h 62"/>
                    <a:gd name="T14" fmla="*/ 8 w 41"/>
                    <a:gd name="T15" fmla="*/ 16 h 62"/>
                    <a:gd name="T16" fmla="*/ 14 w 41"/>
                    <a:gd name="T17" fmla="*/ 15 h 62"/>
                    <a:gd name="T18" fmla="*/ 16 w 41"/>
                    <a:gd name="T19" fmla="*/ 20 h 62"/>
                    <a:gd name="T20" fmla="*/ 31 w 41"/>
                    <a:gd name="T21" fmla="*/ 3 h 62"/>
                    <a:gd name="T22" fmla="*/ 36 w 41"/>
                    <a:gd name="T23" fmla="*/ 0 h 62"/>
                    <a:gd name="T24" fmla="*/ 37 w 41"/>
                    <a:gd name="T25" fmla="*/ 0 h 62"/>
                    <a:gd name="T26" fmla="*/ 37 w 41"/>
                    <a:gd name="T27" fmla="*/ 1 h 62"/>
                    <a:gd name="T28" fmla="*/ 10 w 41"/>
                    <a:gd name="T29" fmla="*/ 58 h 62"/>
                    <a:gd name="T30" fmla="*/ 4 w 41"/>
                    <a:gd name="T31" fmla="*/ 61 h 62"/>
                    <a:gd name="T32" fmla="*/ 3 w 41"/>
                    <a:gd name="T33" fmla="*/ 61 h 62"/>
                    <a:gd name="T34" fmla="*/ 3 w 41"/>
                    <a:gd name="T35" fmla="*/ 60 h 62"/>
                    <a:gd name="T36" fmla="*/ 6 w 41"/>
                    <a:gd name="T37" fmla="*/ 30 h 62"/>
                    <a:gd name="T38" fmla="*/ 8 w 41"/>
                    <a:gd name="T39" fmla="*/ 32 h 62"/>
                    <a:gd name="T40" fmla="*/ 10 w 41"/>
                    <a:gd name="T41" fmla="*/ 28 h 62"/>
                    <a:gd name="T42" fmla="*/ 10 w 41"/>
                    <a:gd name="T43" fmla="*/ 21 h 62"/>
                    <a:gd name="T44" fmla="*/ 6 w 41"/>
                    <a:gd name="T45" fmla="*/ 23 h 62"/>
                    <a:gd name="T46" fmla="*/ 6 w 41"/>
                    <a:gd name="T47" fmla="*/ 30 h 62"/>
                    <a:gd name="T48" fmla="*/ 41 w 41"/>
                    <a:gd name="T49" fmla="*/ 32 h 62"/>
                    <a:gd name="T50" fmla="*/ 39 w 41"/>
                    <a:gd name="T51" fmla="*/ 39 h 62"/>
                    <a:gd name="T52" fmla="*/ 33 w 41"/>
                    <a:gd name="T53" fmla="*/ 45 h 62"/>
                    <a:gd name="T54" fmla="*/ 27 w 41"/>
                    <a:gd name="T55" fmla="*/ 46 h 62"/>
                    <a:gd name="T56" fmla="*/ 24 w 41"/>
                    <a:gd name="T57" fmla="*/ 41 h 62"/>
                    <a:gd name="T58" fmla="*/ 24 w 41"/>
                    <a:gd name="T59" fmla="*/ 37 h 62"/>
                    <a:gd name="T60" fmla="*/ 27 w 41"/>
                    <a:gd name="T61" fmla="*/ 29 h 62"/>
                    <a:gd name="T62" fmla="*/ 33 w 41"/>
                    <a:gd name="T63" fmla="*/ 23 h 62"/>
                    <a:gd name="T64" fmla="*/ 39 w 41"/>
                    <a:gd name="T65" fmla="*/ 22 h 62"/>
                    <a:gd name="T66" fmla="*/ 41 w 41"/>
                    <a:gd name="T67" fmla="*/ 27 h 62"/>
                    <a:gd name="T68" fmla="*/ 31 w 41"/>
                    <a:gd name="T69" fmla="*/ 40 h 62"/>
                    <a:gd name="T70" fmla="*/ 35 w 41"/>
                    <a:gd name="T71" fmla="*/ 38 h 62"/>
                    <a:gd name="T72" fmla="*/ 35 w 41"/>
                    <a:gd name="T73" fmla="*/ 31 h 62"/>
                    <a:gd name="T74" fmla="*/ 33 w 41"/>
                    <a:gd name="T75" fmla="*/ 29 h 62"/>
                    <a:gd name="T76" fmla="*/ 31 w 41"/>
                    <a:gd name="T77" fmla="*/ 3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1" h="62">
                      <a:moveTo>
                        <a:pt x="16" y="20"/>
                      </a:moveTo>
                      <a:cubicBezTo>
                        <a:pt x="17" y="21"/>
                        <a:pt x="17" y="23"/>
                        <a:pt x="16" y="24"/>
                      </a:cubicBezTo>
                      <a:cubicBezTo>
                        <a:pt x="16" y="26"/>
                        <a:pt x="16" y="27"/>
                        <a:pt x="16" y="28"/>
                      </a:cubicBezTo>
                      <a:cubicBezTo>
                        <a:pt x="16" y="29"/>
                        <a:pt x="15" y="31"/>
                        <a:pt x="14" y="32"/>
                      </a:cubicBezTo>
                      <a:cubicBezTo>
                        <a:pt x="14" y="33"/>
                        <a:pt x="13" y="34"/>
                        <a:pt x="12" y="35"/>
                      </a:cubicBezTo>
                      <a:cubicBezTo>
                        <a:pt x="11" y="36"/>
                        <a:pt x="9" y="37"/>
                        <a:pt x="8" y="38"/>
                      </a:cubicBezTo>
                      <a:cubicBezTo>
                        <a:pt x="7" y="39"/>
                        <a:pt x="5" y="39"/>
                        <a:pt x="4" y="39"/>
                      </a:cubicBezTo>
                      <a:cubicBezTo>
                        <a:pt x="3" y="40"/>
                        <a:pt x="3" y="39"/>
                        <a:pt x="2" y="39"/>
                      </a:cubicBezTo>
                      <a:cubicBezTo>
                        <a:pt x="1" y="39"/>
                        <a:pt x="1" y="38"/>
                        <a:pt x="0" y="37"/>
                      </a:cubicBezTo>
                      <a:cubicBezTo>
                        <a:pt x="0" y="36"/>
                        <a:pt x="0" y="35"/>
                        <a:pt x="0" y="34"/>
                      </a:cubicBezTo>
                      <a:cubicBezTo>
                        <a:pt x="0" y="33"/>
                        <a:pt x="0" y="32"/>
                        <a:pt x="0" y="32"/>
                      </a:cubicBezTo>
                      <a:cubicBezTo>
                        <a:pt x="0" y="31"/>
                        <a:pt x="0" y="30"/>
                        <a:pt x="0" y="29"/>
                      </a:cubicBezTo>
                      <a:cubicBezTo>
                        <a:pt x="0" y="28"/>
                        <a:pt x="0" y="27"/>
                        <a:pt x="0" y="26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3" y="21"/>
                        <a:pt x="3" y="20"/>
                        <a:pt x="4" y="18"/>
                      </a:cubicBezTo>
                      <a:cubicBezTo>
                        <a:pt x="5" y="17"/>
                        <a:pt x="7" y="17"/>
                        <a:pt x="8" y="16"/>
                      </a:cubicBezTo>
                      <a:cubicBezTo>
                        <a:pt x="9" y="15"/>
                        <a:pt x="11" y="14"/>
                        <a:pt x="12" y="14"/>
                      </a:cubicBezTo>
                      <a:cubicBezTo>
                        <a:pt x="13" y="14"/>
                        <a:pt x="14" y="14"/>
                        <a:pt x="14" y="15"/>
                      </a:cubicBezTo>
                      <a:cubicBezTo>
                        <a:pt x="15" y="15"/>
                        <a:pt x="15" y="16"/>
                        <a:pt x="16" y="17"/>
                      </a:cubicBezTo>
                      <a:cubicBezTo>
                        <a:pt x="16" y="17"/>
                        <a:pt x="16" y="18"/>
                        <a:pt x="16" y="20"/>
                      </a:cubicBezTo>
                      <a:close/>
                      <a:moveTo>
                        <a:pt x="30" y="5"/>
                      </a:moveTo>
                      <a:cubicBezTo>
                        <a:pt x="30" y="4"/>
                        <a:pt x="30" y="4"/>
                        <a:pt x="31" y="3"/>
                      </a:cubicBezTo>
                      <a:cubicBezTo>
                        <a:pt x="31" y="3"/>
                        <a:pt x="31" y="3"/>
                        <a:pt x="32" y="2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7" y="1"/>
                        <a:pt x="37" y="1"/>
                        <a:pt x="37" y="1"/>
                      </a:cubicBezTo>
                      <a:cubicBezTo>
                        <a:pt x="37" y="1"/>
                        <a:pt x="37" y="1"/>
                        <a:pt x="37" y="1"/>
                      </a:cubicBezTo>
                      <a:cubicBezTo>
                        <a:pt x="11" y="57"/>
                        <a:pt x="11" y="57"/>
                        <a:pt x="11" y="57"/>
                      </a:cubicBezTo>
                      <a:cubicBezTo>
                        <a:pt x="11" y="57"/>
                        <a:pt x="10" y="57"/>
                        <a:pt x="10" y="58"/>
                      </a:cubicBezTo>
                      <a:cubicBezTo>
                        <a:pt x="10" y="58"/>
                        <a:pt x="9" y="58"/>
                        <a:pt x="9" y="59"/>
                      </a:cubicBezTo>
                      <a:cubicBezTo>
                        <a:pt x="4" y="61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4" y="62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3" y="60"/>
                        <a:pt x="3" y="60"/>
                        <a:pt x="3" y="60"/>
                      </a:cubicBezTo>
                      <a:cubicBezTo>
                        <a:pt x="3" y="60"/>
                        <a:pt x="3" y="60"/>
                        <a:pt x="3" y="60"/>
                      </a:cubicBezTo>
                      <a:lnTo>
                        <a:pt x="30" y="5"/>
                      </a:lnTo>
                      <a:close/>
                      <a:moveTo>
                        <a:pt x="6" y="30"/>
                      </a:moveTo>
                      <a:cubicBezTo>
                        <a:pt x="6" y="31"/>
                        <a:pt x="6" y="32"/>
                        <a:pt x="6" y="32"/>
                      </a:cubicBezTo>
                      <a:cubicBezTo>
                        <a:pt x="7" y="33"/>
                        <a:pt x="7" y="33"/>
                        <a:pt x="8" y="32"/>
                      </a:cubicBezTo>
                      <a:cubicBezTo>
                        <a:pt x="9" y="32"/>
                        <a:pt x="9" y="31"/>
                        <a:pt x="10" y="30"/>
                      </a:cubicBezTo>
                      <a:cubicBezTo>
                        <a:pt x="10" y="30"/>
                        <a:pt x="10" y="29"/>
                        <a:pt x="10" y="28"/>
                      </a:cubicBezTo>
                      <a:cubicBezTo>
                        <a:pt x="10" y="26"/>
                        <a:pt x="10" y="25"/>
                        <a:pt x="10" y="24"/>
                      </a:cubicBezTo>
                      <a:cubicBezTo>
                        <a:pt x="10" y="23"/>
                        <a:pt x="10" y="22"/>
                        <a:pt x="10" y="21"/>
                      </a:cubicBezTo>
                      <a:cubicBezTo>
                        <a:pt x="9" y="21"/>
                        <a:pt x="9" y="21"/>
                        <a:pt x="8" y="22"/>
                      </a:cubicBezTo>
                      <a:cubicBezTo>
                        <a:pt x="7" y="22"/>
                        <a:pt x="7" y="23"/>
                        <a:pt x="6" y="23"/>
                      </a:cubicBezTo>
                      <a:cubicBezTo>
                        <a:pt x="6" y="24"/>
                        <a:pt x="6" y="25"/>
                        <a:pt x="6" y="26"/>
                      </a:cubicBezTo>
                      <a:cubicBezTo>
                        <a:pt x="6" y="27"/>
                        <a:pt x="6" y="29"/>
                        <a:pt x="6" y="30"/>
                      </a:cubicBezTo>
                      <a:close/>
                      <a:moveTo>
                        <a:pt x="41" y="27"/>
                      </a:moveTo>
                      <a:cubicBezTo>
                        <a:pt x="41" y="29"/>
                        <a:pt x="41" y="30"/>
                        <a:pt x="41" y="32"/>
                      </a:cubicBezTo>
                      <a:cubicBezTo>
                        <a:pt x="41" y="33"/>
                        <a:pt x="41" y="34"/>
                        <a:pt x="41" y="35"/>
                      </a:cubicBezTo>
                      <a:cubicBezTo>
                        <a:pt x="40" y="37"/>
                        <a:pt x="40" y="38"/>
                        <a:pt x="39" y="39"/>
                      </a:cubicBezTo>
                      <a:cubicBezTo>
                        <a:pt x="38" y="40"/>
                        <a:pt x="38" y="41"/>
                        <a:pt x="37" y="42"/>
                      </a:cubicBezTo>
                      <a:cubicBezTo>
                        <a:pt x="35" y="44"/>
                        <a:pt x="34" y="44"/>
                        <a:pt x="33" y="45"/>
                      </a:cubicBezTo>
                      <a:cubicBezTo>
                        <a:pt x="31" y="46"/>
                        <a:pt x="30" y="47"/>
                        <a:pt x="29" y="47"/>
                      </a:cubicBezTo>
                      <a:cubicBezTo>
                        <a:pt x="28" y="47"/>
                        <a:pt x="27" y="47"/>
                        <a:pt x="27" y="46"/>
                      </a:cubicBezTo>
                      <a:cubicBezTo>
                        <a:pt x="26" y="46"/>
                        <a:pt x="25" y="45"/>
                        <a:pt x="25" y="44"/>
                      </a:cubicBezTo>
                      <a:cubicBezTo>
                        <a:pt x="25" y="44"/>
                        <a:pt x="25" y="43"/>
                        <a:pt x="24" y="41"/>
                      </a:cubicBezTo>
                      <a:cubicBezTo>
                        <a:pt x="24" y="41"/>
                        <a:pt x="24" y="40"/>
                        <a:pt x="24" y="39"/>
                      </a:cubicBezTo>
                      <a:cubicBezTo>
                        <a:pt x="24" y="38"/>
                        <a:pt x="24" y="38"/>
                        <a:pt x="24" y="37"/>
                      </a:cubicBezTo>
                      <a:cubicBezTo>
                        <a:pt x="25" y="35"/>
                        <a:pt x="25" y="34"/>
                        <a:pt x="25" y="33"/>
                      </a:cubicBezTo>
                      <a:cubicBezTo>
                        <a:pt x="25" y="32"/>
                        <a:pt x="26" y="30"/>
                        <a:pt x="27" y="29"/>
                      </a:cubicBezTo>
                      <a:cubicBezTo>
                        <a:pt x="27" y="28"/>
                        <a:pt x="28" y="27"/>
                        <a:pt x="29" y="26"/>
                      </a:cubicBezTo>
                      <a:cubicBezTo>
                        <a:pt x="30" y="25"/>
                        <a:pt x="31" y="24"/>
                        <a:pt x="33" y="23"/>
                      </a:cubicBezTo>
                      <a:cubicBezTo>
                        <a:pt x="34" y="22"/>
                        <a:pt x="35" y="22"/>
                        <a:pt x="37" y="22"/>
                      </a:cubicBezTo>
                      <a:cubicBezTo>
                        <a:pt x="38" y="21"/>
                        <a:pt x="38" y="22"/>
                        <a:pt x="39" y="22"/>
                      </a:cubicBezTo>
                      <a:cubicBezTo>
                        <a:pt x="40" y="22"/>
                        <a:pt x="40" y="23"/>
                        <a:pt x="41" y="24"/>
                      </a:cubicBezTo>
                      <a:cubicBezTo>
                        <a:pt x="41" y="25"/>
                        <a:pt x="41" y="26"/>
                        <a:pt x="41" y="27"/>
                      </a:cubicBezTo>
                      <a:close/>
                      <a:moveTo>
                        <a:pt x="31" y="37"/>
                      </a:moveTo>
                      <a:cubicBezTo>
                        <a:pt x="31" y="38"/>
                        <a:pt x="31" y="39"/>
                        <a:pt x="31" y="40"/>
                      </a:cubicBezTo>
                      <a:cubicBezTo>
                        <a:pt x="32" y="40"/>
                        <a:pt x="32" y="40"/>
                        <a:pt x="33" y="39"/>
                      </a:cubicBezTo>
                      <a:cubicBezTo>
                        <a:pt x="34" y="39"/>
                        <a:pt x="34" y="38"/>
                        <a:pt x="35" y="38"/>
                      </a:cubicBezTo>
                      <a:cubicBezTo>
                        <a:pt x="35" y="37"/>
                        <a:pt x="35" y="36"/>
                        <a:pt x="35" y="35"/>
                      </a:cubicBezTo>
                      <a:cubicBezTo>
                        <a:pt x="35" y="33"/>
                        <a:pt x="35" y="32"/>
                        <a:pt x="35" y="31"/>
                      </a:cubicBezTo>
                      <a:cubicBezTo>
                        <a:pt x="35" y="30"/>
                        <a:pt x="35" y="29"/>
                        <a:pt x="35" y="29"/>
                      </a:cubicBezTo>
                      <a:cubicBezTo>
                        <a:pt x="34" y="28"/>
                        <a:pt x="34" y="28"/>
                        <a:pt x="33" y="29"/>
                      </a:cubicBezTo>
                      <a:cubicBezTo>
                        <a:pt x="32" y="29"/>
                        <a:pt x="32" y="30"/>
                        <a:pt x="31" y="31"/>
                      </a:cubicBezTo>
                      <a:cubicBezTo>
                        <a:pt x="31" y="31"/>
                        <a:pt x="31" y="32"/>
                        <a:pt x="31" y="33"/>
                      </a:cubicBezTo>
                      <a:cubicBezTo>
                        <a:pt x="31" y="35"/>
                        <a:pt x="31" y="36"/>
                        <a:pt x="31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5" name="ïṧḻîďè">
                  <a:extLst>
                    <a:ext uri="{FF2B5EF4-FFF2-40B4-BE49-F238E27FC236}">
                      <a16:creationId xmlns:a16="http://schemas.microsoft.com/office/drawing/2014/main" id="{BA7BBDCB-6FE4-4F76-B986-0877089DEC10}"/>
                    </a:ext>
                  </a:extLst>
                </p:cNvPr>
                <p:cNvSpPr/>
                <p:nvPr/>
              </p:nvSpPr>
              <p:spPr bwMode="auto">
                <a:xfrm>
                  <a:off x="10787" y="2627"/>
                  <a:ext cx="897" cy="1546"/>
                </a:xfrm>
                <a:custGeom>
                  <a:avLst/>
                  <a:gdLst>
                    <a:gd name="T0" fmla="*/ 0 w 414"/>
                    <a:gd name="T1" fmla="*/ 713 h 713"/>
                    <a:gd name="T2" fmla="*/ 0 w 414"/>
                    <a:gd name="T3" fmla="*/ 238 h 713"/>
                    <a:gd name="T4" fmla="*/ 414 w 414"/>
                    <a:gd name="T5" fmla="*/ 0 h 713"/>
                    <a:gd name="T6" fmla="*/ 414 w 414"/>
                    <a:gd name="T7" fmla="*/ 477 h 713"/>
                    <a:gd name="T8" fmla="*/ 0 w 414"/>
                    <a:gd name="T9" fmla="*/ 713 h 713"/>
                    <a:gd name="T10" fmla="*/ 8 w 414"/>
                    <a:gd name="T11" fmla="*/ 242 h 713"/>
                    <a:gd name="T12" fmla="*/ 8 w 414"/>
                    <a:gd name="T13" fmla="*/ 699 h 713"/>
                    <a:gd name="T14" fmla="*/ 405 w 414"/>
                    <a:gd name="T15" fmla="*/ 471 h 713"/>
                    <a:gd name="T16" fmla="*/ 405 w 414"/>
                    <a:gd name="T17" fmla="*/ 14 h 713"/>
                    <a:gd name="T18" fmla="*/ 8 w 414"/>
                    <a:gd name="T19" fmla="*/ 242 h 7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14" h="713">
                      <a:moveTo>
                        <a:pt x="0" y="713"/>
                      </a:moveTo>
                      <a:lnTo>
                        <a:pt x="0" y="238"/>
                      </a:lnTo>
                      <a:lnTo>
                        <a:pt x="414" y="0"/>
                      </a:lnTo>
                      <a:lnTo>
                        <a:pt x="414" y="477"/>
                      </a:lnTo>
                      <a:lnTo>
                        <a:pt x="0" y="713"/>
                      </a:lnTo>
                      <a:close/>
                      <a:moveTo>
                        <a:pt x="8" y="242"/>
                      </a:moveTo>
                      <a:lnTo>
                        <a:pt x="8" y="699"/>
                      </a:lnTo>
                      <a:lnTo>
                        <a:pt x="405" y="471"/>
                      </a:lnTo>
                      <a:lnTo>
                        <a:pt x="405" y="14"/>
                      </a:lnTo>
                      <a:lnTo>
                        <a:pt x="8" y="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6" name="íSlîḑe">
                  <a:extLst>
                    <a:ext uri="{FF2B5EF4-FFF2-40B4-BE49-F238E27FC236}">
                      <a16:creationId xmlns:a16="http://schemas.microsoft.com/office/drawing/2014/main" id="{CF742A44-97D8-428E-87A9-32D4C03A9D4E}"/>
                    </a:ext>
                  </a:extLst>
                </p:cNvPr>
                <p:cNvSpPr/>
                <p:nvPr/>
              </p:nvSpPr>
              <p:spPr bwMode="auto">
                <a:xfrm>
                  <a:off x="11242" y="3022"/>
                  <a:ext cx="154" cy="134"/>
                </a:xfrm>
                <a:custGeom>
                  <a:avLst/>
                  <a:gdLst>
                    <a:gd name="T0" fmla="*/ 23 w 34"/>
                    <a:gd name="T1" fmla="*/ 25 h 30"/>
                    <a:gd name="T2" fmla="*/ 34 w 34"/>
                    <a:gd name="T3" fmla="*/ 2 h 30"/>
                    <a:gd name="T4" fmla="*/ 0 w 34"/>
                    <a:gd name="T5" fmla="*/ 9 h 30"/>
                    <a:gd name="T6" fmla="*/ 0 w 34"/>
                    <a:gd name="T7" fmla="*/ 30 h 30"/>
                    <a:gd name="T8" fmla="*/ 23 w 34"/>
                    <a:gd name="T9" fmla="*/ 2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30">
                      <a:moveTo>
                        <a:pt x="23" y="25"/>
                      </a:moveTo>
                      <a:cubicBezTo>
                        <a:pt x="34" y="2"/>
                        <a:pt x="34" y="2"/>
                        <a:pt x="34" y="2"/>
                      </a:cubicBezTo>
                      <a:cubicBezTo>
                        <a:pt x="24" y="0"/>
                        <a:pt x="12" y="3"/>
                        <a:pt x="0" y="9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9" y="26"/>
                        <a:pt x="16" y="24"/>
                        <a:pt x="23" y="25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7" name="i$ļîḋè">
                  <a:extLst>
                    <a:ext uri="{FF2B5EF4-FFF2-40B4-BE49-F238E27FC236}">
                      <a16:creationId xmlns:a16="http://schemas.microsoft.com/office/drawing/2014/main" id="{0B6F541D-FE7E-4022-B8AA-D2B433A120AA}"/>
                    </a:ext>
                  </a:extLst>
                </p:cNvPr>
                <p:cNvSpPr/>
                <p:nvPr/>
              </p:nvSpPr>
              <p:spPr bwMode="auto">
                <a:xfrm>
                  <a:off x="11364" y="3035"/>
                  <a:ext cx="139" cy="167"/>
                </a:xfrm>
                <a:custGeom>
                  <a:avLst/>
                  <a:gdLst>
                    <a:gd name="T0" fmla="*/ 14 w 31"/>
                    <a:gd name="T1" fmla="*/ 37 h 37"/>
                    <a:gd name="T2" fmla="*/ 31 w 31"/>
                    <a:gd name="T3" fmla="*/ 21 h 37"/>
                    <a:gd name="T4" fmla="*/ 10 w 31"/>
                    <a:gd name="T5" fmla="*/ 0 h 37"/>
                    <a:gd name="T6" fmla="*/ 0 w 31"/>
                    <a:gd name="T7" fmla="*/ 23 h 37"/>
                    <a:gd name="T8" fmla="*/ 14 w 31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7">
                      <a:moveTo>
                        <a:pt x="14" y="37"/>
                      </a:move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27" y="11"/>
                        <a:pt x="20" y="4"/>
                        <a:pt x="1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6" y="25"/>
                        <a:pt x="11" y="30"/>
                        <a:pt x="14" y="37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8" name="ï$ľïḋè">
                  <a:extLst>
                    <a:ext uri="{FF2B5EF4-FFF2-40B4-BE49-F238E27FC236}">
                      <a16:creationId xmlns:a16="http://schemas.microsoft.com/office/drawing/2014/main" id="{93C05AE2-21DF-4E85-A475-FAB63DAC608D}"/>
                    </a:ext>
                  </a:extLst>
                </p:cNvPr>
                <p:cNvSpPr/>
                <p:nvPr/>
              </p:nvSpPr>
              <p:spPr bwMode="auto">
                <a:xfrm>
                  <a:off x="11075" y="3644"/>
                  <a:ext cx="150" cy="134"/>
                </a:xfrm>
                <a:custGeom>
                  <a:avLst/>
                  <a:gdLst>
                    <a:gd name="T0" fmla="*/ 10 w 33"/>
                    <a:gd name="T1" fmla="*/ 5 h 30"/>
                    <a:gd name="T2" fmla="*/ 0 w 33"/>
                    <a:gd name="T3" fmla="*/ 28 h 30"/>
                    <a:gd name="T4" fmla="*/ 33 w 33"/>
                    <a:gd name="T5" fmla="*/ 21 h 30"/>
                    <a:gd name="T6" fmla="*/ 33 w 33"/>
                    <a:gd name="T7" fmla="*/ 0 h 30"/>
                    <a:gd name="T8" fmla="*/ 10 w 33"/>
                    <a:gd name="T9" fmla="*/ 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0">
                      <a:moveTo>
                        <a:pt x="10" y="5"/>
                      </a:move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9" y="30"/>
                        <a:pt x="21" y="27"/>
                        <a:pt x="33" y="21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25" y="5"/>
                        <a:pt x="17" y="6"/>
                        <a:pt x="10" y="5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69" name="íṥlïḓê">
                  <a:extLst>
                    <a:ext uri="{FF2B5EF4-FFF2-40B4-BE49-F238E27FC236}">
                      <a16:creationId xmlns:a16="http://schemas.microsoft.com/office/drawing/2014/main" id="{1789DB73-7BB8-4D5B-80BF-769338B61C53}"/>
                    </a:ext>
                  </a:extLst>
                </p:cNvPr>
                <p:cNvSpPr/>
                <p:nvPr/>
              </p:nvSpPr>
              <p:spPr bwMode="auto">
                <a:xfrm>
                  <a:off x="11075" y="3076"/>
                  <a:ext cx="150" cy="189"/>
                </a:xfrm>
                <a:custGeom>
                  <a:avLst/>
                  <a:gdLst>
                    <a:gd name="T0" fmla="*/ 33 w 33"/>
                    <a:gd name="T1" fmla="*/ 20 h 42"/>
                    <a:gd name="T2" fmla="*/ 33 w 33"/>
                    <a:gd name="T3" fmla="*/ 0 h 42"/>
                    <a:gd name="T4" fmla="*/ 0 w 33"/>
                    <a:gd name="T5" fmla="*/ 32 h 42"/>
                    <a:gd name="T6" fmla="*/ 10 w 33"/>
                    <a:gd name="T7" fmla="*/ 42 h 42"/>
                    <a:gd name="T8" fmla="*/ 33 w 33"/>
                    <a:gd name="T9" fmla="*/ 2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2">
                      <a:moveTo>
                        <a:pt x="33" y="20"/>
                      </a:move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21" y="7"/>
                        <a:pt x="9" y="19"/>
                        <a:pt x="0" y="32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7" y="33"/>
                        <a:pt x="25" y="26"/>
                        <a:pt x="33" y="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0" name="ïṧľïḍê">
                  <a:extLst>
                    <a:ext uri="{FF2B5EF4-FFF2-40B4-BE49-F238E27FC236}">
                      <a16:creationId xmlns:a16="http://schemas.microsoft.com/office/drawing/2014/main" id="{6FE3B605-2C0A-4BF4-BC5F-4BBA81AAC097}"/>
                    </a:ext>
                  </a:extLst>
                </p:cNvPr>
                <p:cNvSpPr/>
                <p:nvPr/>
              </p:nvSpPr>
              <p:spPr bwMode="auto">
                <a:xfrm>
                  <a:off x="11435" y="3148"/>
                  <a:ext cx="87" cy="199"/>
                </a:xfrm>
                <a:custGeom>
                  <a:avLst/>
                  <a:gdLst>
                    <a:gd name="T0" fmla="*/ 16 w 19"/>
                    <a:gd name="T1" fmla="*/ 0 h 44"/>
                    <a:gd name="T2" fmla="*/ 0 w 19"/>
                    <a:gd name="T3" fmla="*/ 17 h 44"/>
                    <a:gd name="T4" fmla="*/ 1 w 19"/>
                    <a:gd name="T5" fmla="*/ 30 h 44"/>
                    <a:gd name="T6" fmla="*/ 0 w 19"/>
                    <a:gd name="T7" fmla="*/ 44 h 44"/>
                    <a:gd name="T8" fmla="*/ 16 w 19"/>
                    <a:gd name="T9" fmla="*/ 41 h 44"/>
                    <a:gd name="T10" fmla="*/ 19 w 19"/>
                    <a:gd name="T11" fmla="*/ 19 h 44"/>
                    <a:gd name="T12" fmla="*/ 16 w 19"/>
                    <a:gd name="T1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44">
                      <a:moveTo>
                        <a:pt x="16" y="0"/>
                      </a:move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1" y="20"/>
                        <a:pt x="1" y="25"/>
                        <a:pt x="1" y="30"/>
                      </a:cubicBezTo>
                      <a:cubicBezTo>
                        <a:pt x="1" y="34"/>
                        <a:pt x="1" y="39"/>
                        <a:pt x="0" y="44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8" y="34"/>
                        <a:pt x="19" y="26"/>
                        <a:pt x="19" y="19"/>
                      </a:cubicBezTo>
                      <a:cubicBezTo>
                        <a:pt x="19" y="12"/>
                        <a:pt x="18" y="6"/>
                        <a:pt x="16" y="0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1" name="íSļíḋe">
                  <a:extLst>
                    <a:ext uri="{FF2B5EF4-FFF2-40B4-BE49-F238E27FC236}">
                      <a16:creationId xmlns:a16="http://schemas.microsoft.com/office/drawing/2014/main" id="{C998189F-BDAC-4A2C-8624-AF5C22ECFE79}"/>
                    </a:ext>
                  </a:extLst>
                </p:cNvPr>
                <p:cNvSpPr/>
                <p:nvPr/>
              </p:nvSpPr>
              <p:spPr bwMode="auto">
                <a:xfrm>
                  <a:off x="11364" y="3360"/>
                  <a:ext cx="139" cy="197"/>
                </a:xfrm>
                <a:custGeom>
                  <a:avLst/>
                  <a:gdLst>
                    <a:gd name="T0" fmla="*/ 0 w 31"/>
                    <a:gd name="T1" fmla="*/ 34 h 44"/>
                    <a:gd name="T2" fmla="*/ 10 w 31"/>
                    <a:gd name="T3" fmla="*/ 44 h 44"/>
                    <a:gd name="T4" fmla="*/ 31 w 31"/>
                    <a:gd name="T5" fmla="*/ 0 h 44"/>
                    <a:gd name="T6" fmla="*/ 14 w 31"/>
                    <a:gd name="T7" fmla="*/ 3 h 44"/>
                    <a:gd name="T8" fmla="*/ 0 w 31"/>
                    <a:gd name="T9" fmla="*/ 3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44">
                      <a:moveTo>
                        <a:pt x="0" y="34"/>
                      </a:moveTo>
                      <a:cubicBezTo>
                        <a:pt x="10" y="44"/>
                        <a:pt x="10" y="44"/>
                        <a:pt x="10" y="44"/>
                      </a:cubicBezTo>
                      <a:cubicBezTo>
                        <a:pt x="20" y="31"/>
                        <a:pt x="27" y="15"/>
                        <a:pt x="31" y="0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1" y="14"/>
                        <a:pt x="6" y="24"/>
                        <a:pt x="0" y="34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2" name="íṧļíde">
                  <a:extLst>
                    <a:ext uri="{FF2B5EF4-FFF2-40B4-BE49-F238E27FC236}">
                      <a16:creationId xmlns:a16="http://schemas.microsoft.com/office/drawing/2014/main" id="{8608FF96-DECA-4C12-BE45-933445B6EBAF}"/>
                    </a:ext>
                  </a:extLst>
                </p:cNvPr>
                <p:cNvSpPr/>
                <p:nvPr/>
              </p:nvSpPr>
              <p:spPr bwMode="auto">
                <a:xfrm>
                  <a:off x="10962" y="3243"/>
                  <a:ext cx="141" cy="197"/>
                </a:xfrm>
                <a:custGeom>
                  <a:avLst/>
                  <a:gdLst>
                    <a:gd name="T0" fmla="*/ 31 w 31"/>
                    <a:gd name="T1" fmla="*/ 10 h 44"/>
                    <a:gd name="T2" fmla="*/ 21 w 31"/>
                    <a:gd name="T3" fmla="*/ 0 h 44"/>
                    <a:gd name="T4" fmla="*/ 0 w 31"/>
                    <a:gd name="T5" fmla="*/ 44 h 44"/>
                    <a:gd name="T6" fmla="*/ 17 w 31"/>
                    <a:gd name="T7" fmla="*/ 41 h 44"/>
                    <a:gd name="T8" fmla="*/ 31 w 31"/>
                    <a:gd name="T9" fmla="*/ 1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44">
                      <a:moveTo>
                        <a:pt x="31" y="10"/>
                      </a:move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12" y="14"/>
                        <a:pt x="4" y="29"/>
                        <a:pt x="0" y="44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20" y="30"/>
                        <a:pt x="25" y="20"/>
                        <a:pt x="31" y="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3" name="iśḻíḍe">
                  <a:extLst>
                    <a:ext uri="{FF2B5EF4-FFF2-40B4-BE49-F238E27FC236}">
                      <a16:creationId xmlns:a16="http://schemas.microsoft.com/office/drawing/2014/main" id="{D6F03E74-18E3-44EC-A36C-7B22ED562CB0}"/>
                    </a:ext>
                  </a:extLst>
                </p:cNvPr>
                <p:cNvSpPr/>
                <p:nvPr/>
              </p:nvSpPr>
              <p:spPr bwMode="auto">
                <a:xfrm>
                  <a:off x="10945" y="3453"/>
                  <a:ext cx="89" cy="199"/>
                </a:xfrm>
                <a:custGeom>
                  <a:avLst/>
                  <a:gdLst>
                    <a:gd name="T0" fmla="*/ 18 w 20"/>
                    <a:gd name="T1" fmla="*/ 15 h 44"/>
                    <a:gd name="T2" fmla="*/ 20 w 20"/>
                    <a:gd name="T3" fmla="*/ 0 h 44"/>
                    <a:gd name="T4" fmla="*/ 3 w 20"/>
                    <a:gd name="T5" fmla="*/ 3 h 44"/>
                    <a:gd name="T6" fmla="*/ 0 w 20"/>
                    <a:gd name="T7" fmla="*/ 25 h 44"/>
                    <a:gd name="T8" fmla="*/ 3 w 20"/>
                    <a:gd name="T9" fmla="*/ 44 h 44"/>
                    <a:gd name="T10" fmla="*/ 20 w 20"/>
                    <a:gd name="T11" fmla="*/ 28 h 44"/>
                    <a:gd name="T12" fmla="*/ 18 w 20"/>
                    <a:gd name="T13" fmla="*/ 1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44">
                      <a:moveTo>
                        <a:pt x="18" y="15"/>
                      </a:moveTo>
                      <a:cubicBezTo>
                        <a:pt x="18" y="10"/>
                        <a:pt x="19" y="5"/>
                        <a:pt x="20" y="0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1" y="11"/>
                        <a:pt x="0" y="18"/>
                        <a:pt x="0" y="25"/>
                      </a:cubicBezTo>
                      <a:cubicBezTo>
                        <a:pt x="0" y="32"/>
                        <a:pt x="1" y="38"/>
                        <a:pt x="3" y="44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4"/>
                        <a:pt x="18" y="19"/>
                        <a:pt x="18" y="15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4" name="ïsľîḋè">
                  <a:extLst>
                    <a:ext uri="{FF2B5EF4-FFF2-40B4-BE49-F238E27FC236}">
                      <a16:creationId xmlns:a16="http://schemas.microsoft.com/office/drawing/2014/main" id="{C7C95BEF-0D6E-4EE4-B6D3-FD57F8FD9850}"/>
                    </a:ext>
                  </a:extLst>
                </p:cNvPr>
                <p:cNvSpPr/>
                <p:nvPr/>
              </p:nvSpPr>
              <p:spPr bwMode="auto">
                <a:xfrm>
                  <a:off x="10962" y="3599"/>
                  <a:ext cx="141" cy="167"/>
                </a:xfrm>
                <a:custGeom>
                  <a:avLst/>
                  <a:gdLst>
                    <a:gd name="T0" fmla="*/ 17 w 31"/>
                    <a:gd name="T1" fmla="*/ 0 h 37"/>
                    <a:gd name="T2" fmla="*/ 0 w 31"/>
                    <a:gd name="T3" fmla="*/ 16 h 37"/>
                    <a:gd name="T4" fmla="*/ 21 w 31"/>
                    <a:gd name="T5" fmla="*/ 37 h 37"/>
                    <a:gd name="T6" fmla="*/ 31 w 31"/>
                    <a:gd name="T7" fmla="*/ 14 h 37"/>
                    <a:gd name="T8" fmla="*/ 17 w 31"/>
                    <a:gd name="T9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7">
                      <a:moveTo>
                        <a:pt x="17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4" y="26"/>
                        <a:pt x="12" y="34"/>
                        <a:pt x="21" y="37"/>
                      </a:cubicBezTo>
                      <a:cubicBezTo>
                        <a:pt x="31" y="14"/>
                        <a:pt x="31" y="14"/>
                        <a:pt x="31" y="14"/>
                      </a:cubicBezTo>
                      <a:cubicBezTo>
                        <a:pt x="25" y="12"/>
                        <a:pt x="20" y="7"/>
                        <a:pt x="17" y="0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5" name="iśľíďê">
                  <a:extLst>
                    <a:ext uri="{FF2B5EF4-FFF2-40B4-BE49-F238E27FC236}">
                      <a16:creationId xmlns:a16="http://schemas.microsoft.com/office/drawing/2014/main" id="{63B1D236-9BB2-4190-842E-DE9FD692B131}"/>
                    </a:ext>
                  </a:extLst>
                </p:cNvPr>
                <p:cNvSpPr/>
                <p:nvPr/>
              </p:nvSpPr>
              <p:spPr bwMode="auto">
                <a:xfrm>
                  <a:off x="11242" y="3536"/>
                  <a:ext cx="154" cy="189"/>
                </a:xfrm>
                <a:custGeom>
                  <a:avLst/>
                  <a:gdLst>
                    <a:gd name="T0" fmla="*/ 0 w 34"/>
                    <a:gd name="T1" fmla="*/ 22 h 42"/>
                    <a:gd name="T2" fmla="*/ 0 w 34"/>
                    <a:gd name="T3" fmla="*/ 42 h 42"/>
                    <a:gd name="T4" fmla="*/ 34 w 34"/>
                    <a:gd name="T5" fmla="*/ 10 h 42"/>
                    <a:gd name="T6" fmla="*/ 23 w 34"/>
                    <a:gd name="T7" fmla="*/ 0 h 42"/>
                    <a:gd name="T8" fmla="*/ 0 w 34"/>
                    <a:gd name="T9" fmla="*/ 2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2">
                      <a:moveTo>
                        <a:pt x="0" y="22"/>
                      </a:move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13" y="35"/>
                        <a:pt x="24" y="24"/>
                        <a:pt x="34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17" y="9"/>
                        <a:pt x="9" y="16"/>
                        <a:pt x="0" y="22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6" name="ïśḷïde">
                  <a:extLst>
                    <a:ext uri="{FF2B5EF4-FFF2-40B4-BE49-F238E27FC236}">
                      <a16:creationId xmlns:a16="http://schemas.microsoft.com/office/drawing/2014/main" id="{FE8C9AD5-D86F-4FC2-88CB-1BEB9F4E1959}"/>
                    </a:ext>
                  </a:extLst>
                </p:cNvPr>
                <p:cNvSpPr/>
                <p:nvPr/>
              </p:nvSpPr>
              <p:spPr bwMode="auto">
                <a:xfrm>
                  <a:off x="11062" y="3148"/>
                  <a:ext cx="343" cy="505"/>
                </a:xfrm>
                <a:custGeom>
                  <a:avLst/>
                  <a:gdLst>
                    <a:gd name="T0" fmla="*/ 0 w 76"/>
                    <a:gd name="T1" fmla="*/ 78 h 112"/>
                    <a:gd name="T2" fmla="*/ 38 w 76"/>
                    <a:gd name="T3" fmla="*/ 12 h 112"/>
                    <a:gd name="T4" fmla="*/ 76 w 76"/>
                    <a:gd name="T5" fmla="*/ 34 h 112"/>
                    <a:gd name="T6" fmla="*/ 38 w 76"/>
                    <a:gd name="T7" fmla="*/ 100 h 112"/>
                    <a:gd name="T8" fmla="*/ 0 w 76"/>
                    <a:gd name="T9" fmla="*/ 7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12">
                      <a:moveTo>
                        <a:pt x="0" y="78"/>
                      </a:moveTo>
                      <a:cubicBezTo>
                        <a:pt x="0" y="54"/>
                        <a:pt x="17" y="24"/>
                        <a:pt x="38" y="12"/>
                      </a:cubicBezTo>
                      <a:cubicBezTo>
                        <a:pt x="59" y="0"/>
                        <a:pt x="76" y="10"/>
                        <a:pt x="76" y="34"/>
                      </a:cubicBezTo>
                      <a:cubicBezTo>
                        <a:pt x="76" y="58"/>
                        <a:pt x="59" y="88"/>
                        <a:pt x="38" y="100"/>
                      </a:cubicBezTo>
                      <a:cubicBezTo>
                        <a:pt x="17" y="112"/>
                        <a:pt x="0" y="102"/>
                        <a:pt x="0" y="78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7" name="ïṩḻiḑé">
                  <a:extLst>
                    <a:ext uri="{FF2B5EF4-FFF2-40B4-BE49-F238E27FC236}">
                      <a16:creationId xmlns:a16="http://schemas.microsoft.com/office/drawing/2014/main" id="{07D61B56-4051-415C-B2FA-5BB4E6E31EF7}"/>
                    </a:ext>
                  </a:extLst>
                </p:cNvPr>
                <p:cNvSpPr/>
                <p:nvPr/>
              </p:nvSpPr>
              <p:spPr bwMode="auto">
                <a:xfrm>
                  <a:off x="11142" y="3252"/>
                  <a:ext cx="184" cy="284"/>
                </a:xfrm>
                <a:custGeom>
                  <a:avLst/>
                  <a:gdLst>
                    <a:gd name="T0" fmla="*/ 16 w 41"/>
                    <a:gd name="T1" fmla="*/ 25 h 63"/>
                    <a:gd name="T2" fmla="*/ 14 w 41"/>
                    <a:gd name="T3" fmla="*/ 33 h 63"/>
                    <a:gd name="T4" fmla="*/ 8 w 41"/>
                    <a:gd name="T5" fmla="*/ 39 h 63"/>
                    <a:gd name="T6" fmla="*/ 2 w 41"/>
                    <a:gd name="T7" fmla="*/ 40 h 63"/>
                    <a:gd name="T8" fmla="*/ 0 w 41"/>
                    <a:gd name="T9" fmla="*/ 35 h 63"/>
                    <a:gd name="T10" fmla="*/ 0 w 41"/>
                    <a:gd name="T11" fmla="*/ 30 h 63"/>
                    <a:gd name="T12" fmla="*/ 2 w 41"/>
                    <a:gd name="T13" fmla="*/ 23 h 63"/>
                    <a:gd name="T14" fmla="*/ 8 w 41"/>
                    <a:gd name="T15" fmla="*/ 17 h 63"/>
                    <a:gd name="T16" fmla="*/ 14 w 41"/>
                    <a:gd name="T17" fmla="*/ 16 h 63"/>
                    <a:gd name="T18" fmla="*/ 16 w 41"/>
                    <a:gd name="T19" fmla="*/ 21 h 63"/>
                    <a:gd name="T20" fmla="*/ 31 w 41"/>
                    <a:gd name="T21" fmla="*/ 4 h 63"/>
                    <a:gd name="T22" fmla="*/ 36 w 41"/>
                    <a:gd name="T23" fmla="*/ 1 h 63"/>
                    <a:gd name="T24" fmla="*/ 37 w 41"/>
                    <a:gd name="T25" fmla="*/ 1 h 63"/>
                    <a:gd name="T26" fmla="*/ 37 w 41"/>
                    <a:gd name="T27" fmla="*/ 2 h 63"/>
                    <a:gd name="T28" fmla="*/ 10 w 41"/>
                    <a:gd name="T29" fmla="*/ 59 h 63"/>
                    <a:gd name="T30" fmla="*/ 4 w 41"/>
                    <a:gd name="T31" fmla="*/ 62 h 63"/>
                    <a:gd name="T32" fmla="*/ 3 w 41"/>
                    <a:gd name="T33" fmla="*/ 62 h 63"/>
                    <a:gd name="T34" fmla="*/ 3 w 41"/>
                    <a:gd name="T35" fmla="*/ 61 h 63"/>
                    <a:gd name="T36" fmla="*/ 6 w 41"/>
                    <a:gd name="T37" fmla="*/ 31 h 63"/>
                    <a:gd name="T38" fmla="*/ 8 w 41"/>
                    <a:gd name="T39" fmla="*/ 33 h 63"/>
                    <a:gd name="T40" fmla="*/ 10 w 41"/>
                    <a:gd name="T41" fmla="*/ 29 h 63"/>
                    <a:gd name="T42" fmla="*/ 10 w 41"/>
                    <a:gd name="T43" fmla="*/ 22 h 63"/>
                    <a:gd name="T44" fmla="*/ 6 w 41"/>
                    <a:gd name="T45" fmla="*/ 24 h 63"/>
                    <a:gd name="T46" fmla="*/ 6 w 41"/>
                    <a:gd name="T47" fmla="*/ 31 h 63"/>
                    <a:gd name="T48" fmla="*/ 41 w 41"/>
                    <a:gd name="T49" fmla="*/ 33 h 63"/>
                    <a:gd name="T50" fmla="*/ 39 w 41"/>
                    <a:gd name="T51" fmla="*/ 40 h 63"/>
                    <a:gd name="T52" fmla="*/ 33 w 41"/>
                    <a:gd name="T53" fmla="*/ 46 h 63"/>
                    <a:gd name="T54" fmla="*/ 27 w 41"/>
                    <a:gd name="T55" fmla="*/ 47 h 63"/>
                    <a:gd name="T56" fmla="*/ 24 w 41"/>
                    <a:gd name="T57" fmla="*/ 42 h 63"/>
                    <a:gd name="T58" fmla="*/ 24 w 41"/>
                    <a:gd name="T59" fmla="*/ 38 h 63"/>
                    <a:gd name="T60" fmla="*/ 27 w 41"/>
                    <a:gd name="T61" fmla="*/ 30 h 63"/>
                    <a:gd name="T62" fmla="*/ 33 w 41"/>
                    <a:gd name="T63" fmla="*/ 24 h 63"/>
                    <a:gd name="T64" fmla="*/ 39 w 41"/>
                    <a:gd name="T65" fmla="*/ 23 h 63"/>
                    <a:gd name="T66" fmla="*/ 41 w 41"/>
                    <a:gd name="T67" fmla="*/ 28 h 63"/>
                    <a:gd name="T68" fmla="*/ 31 w 41"/>
                    <a:gd name="T69" fmla="*/ 40 h 63"/>
                    <a:gd name="T70" fmla="*/ 34 w 41"/>
                    <a:gd name="T71" fmla="*/ 39 h 63"/>
                    <a:gd name="T72" fmla="*/ 35 w 41"/>
                    <a:gd name="T73" fmla="*/ 32 h 63"/>
                    <a:gd name="T74" fmla="*/ 33 w 41"/>
                    <a:gd name="T75" fmla="*/ 30 h 63"/>
                    <a:gd name="T76" fmla="*/ 31 w 41"/>
                    <a:gd name="T77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1" h="63">
                      <a:moveTo>
                        <a:pt x="16" y="21"/>
                      </a:moveTo>
                      <a:cubicBezTo>
                        <a:pt x="17" y="22"/>
                        <a:pt x="17" y="24"/>
                        <a:pt x="16" y="25"/>
                      </a:cubicBezTo>
                      <a:cubicBezTo>
                        <a:pt x="16" y="27"/>
                        <a:pt x="16" y="28"/>
                        <a:pt x="16" y="29"/>
                      </a:cubicBezTo>
                      <a:cubicBezTo>
                        <a:pt x="15" y="30"/>
                        <a:pt x="15" y="31"/>
                        <a:pt x="14" y="33"/>
                      </a:cubicBezTo>
                      <a:cubicBezTo>
                        <a:pt x="14" y="34"/>
                        <a:pt x="13" y="35"/>
                        <a:pt x="12" y="36"/>
                      </a:cubicBezTo>
                      <a:cubicBezTo>
                        <a:pt x="11" y="37"/>
                        <a:pt x="9" y="38"/>
                        <a:pt x="8" y="39"/>
                      </a:cubicBezTo>
                      <a:cubicBezTo>
                        <a:pt x="7" y="40"/>
                        <a:pt x="5" y="40"/>
                        <a:pt x="4" y="40"/>
                      </a:cubicBezTo>
                      <a:cubicBezTo>
                        <a:pt x="3" y="40"/>
                        <a:pt x="3" y="40"/>
                        <a:pt x="2" y="40"/>
                      </a:cubicBezTo>
                      <a:cubicBezTo>
                        <a:pt x="1" y="39"/>
                        <a:pt x="1" y="39"/>
                        <a:pt x="0" y="38"/>
                      </a:cubicBezTo>
                      <a:cubicBezTo>
                        <a:pt x="0" y="37"/>
                        <a:pt x="0" y="36"/>
                        <a:pt x="0" y="35"/>
                      </a:cubicBezTo>
                      <a:cubicBezTo>
                        <a:pt x="0" y="34"/>
                        <a:pt x="0" y="33"/>
                        <a:pt x="0" y="33"/>
                      </a:cubicBezTo>
                      <a:cubicBezTo>
                        <a:pt x="0" y="32"/>
                        <a:pt x="0" y="31"/>
                        <a:pt x="0" y="30"/>
                      </a:cubicBezTo>
                      <a:cubicBezTo>
                        <a:pt x="0" y="29"/>
                        <a:pt x="0" y="28"/>
                        <a:pt x="0" y="26"/>
                      </a:cubicBezTo>
                      <a:cubicBezTo>
                        <a:pt x="1" y="25"/>
                        <a:pt x="1" y="24"/>
                        <a:pt x="2" y="23"/>
                      </a:cubicBezTo>
                      <a:cubicBezTo>
                        <a:pt x="3" y="22"/>
                        <a:pt x="3" y="20"/>
                        <a:pt x="4" y="19"/>
                      </a:cubicBezTo>
                      <a:cubicBezTo>
                        <a:pt x="5" y="18"/>
                        <a:pt x="7" y="17"/>
                        <a:pt x="8" y="17"/>
                      </a:cubicBezTo>
                      <a:cubicBezTo>
                        <a:pt x="9" y="16"/>
                        <a:pt x="11" y="15"/>
                        <a:pt x="12" y="15"/>
                      </a:cubicBezTo>
                      <a:cubicBezTo>
                        <a:pt x="13" y="15"/>
                        <a:pt x="14" y="15"/>
                        <a:pt x="14" y="16"/>
                      </a:cubicBezTo>
                      <a:cubicBezTo>
                        <a:pt x="15" y="16"/>
                        <a:pt x="15" y="17"/>
                        <a:pt x="16" y="17"/>
                      </a:cubicBezTo>
                      <a:cubicBezTo>
                        <a:pt x="16" y="18"/>
                        <a:pt x="16" y="19"/>
                        <a:pt x="16" y="21"/>
                      </a:cubicBezTo>
                      <a:close/>
                      <a:moveTo>
                        <a:pt x="30" y="6"/>
                      </a:moveTo>
                      <a:cubicBezTo>
                        <a:pt x="30" y="5"/>
                        <a:pt x="30" y="5"/>
                        <a:pt x="31" y="4"/>
                      </a:cubicBezTo>
                      <a:cubicBezTo>
                        <a:pt x="31" y="4"/>
                        <a:pt x="31" y="4"/>
                        <a:pt x="32" y="3"/>
                      </a:cubicBezTo>
                      <a:cubicBezTo>
                        <a:pt x="36" y="1"/>
                        <a:pt x="36" y="1"/>
                        <a:pt x="36" y="1"/>
                      </a:cubicBezTo>
                      <a:cubicBezTo>
                        <a:pt x="37" y="1"/>
                        <a:pt x="37" y="0"/>
                        <a:pt x="37" y="1"/>
                      </a:cubicBezTo>
                      <a:cubicBezTo>
                        <a:pt x="37" y="1"/>
                        <a:pt x="37" y="1"/>
                        <a:pt x="37" y="1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11" y="57"/>
                        <a:pt x="11" y="57"/>
                        <a:pt x="11" y="57"/>
                      </a:cubicBezTo>
                      <a:cubicBezTo>
                        <a:pt x="11" y="58"/>
                        <a:pt x="10" y="58"/>
                        <a:pt x="10" y="59"/>
                      </a:cubicBezTo>
                      <a:cubicBezTo>
                        <a:pt x="10" y="59"/>
                        <a:pt x="9" y="59"/>
                        <a:pt x="9" y="60"/>
                      </a:cubicBezTo>
                      <a:cubicBezTo>
                        <a:pt x="4" y="62"/>
                        <a:pt x="4" y="62"/>
                        <a:pt x="4" y="62"/>
                      </a:cubicBezTo>
                      <a:cubicBezTo>
                        <a:pt x="4" y="62"/>
                        <a:pt x="4" y="63"/>
                        <a:pt x="4" y="62"/>
                      </a:cubicBezTo>
                      <a:cubicBezTo>
                        <a:pt x="3" y="62"/>
                        <a:pt x="3" y="62"/>
                        <a:pt x="3" y="62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3" y="61"/>
                        <a:pt x="3" y="61"/>
                        <a:pt x="3" y="61"/>
                      </a:cubicBezTo>
                      <a:lnTo>
                        <a:pt x="30" y="6"/>
                      </a:lnTo>
                      <a:close/>
                      <a:moveTo>
                        <a:pt x="6" y="31"/>
                      </a:moveTo>
                      <a:cubicBezTo>
                        <a:pt x="6" y="32"/>
                        <a:pt x="6" y="33"/>
                        <a:pt x="6" y="33"/>
                      </a:cubicBezTo>
                      <a:cubicBezTo>
                        <a:pt x="7" y="33"/>
                        <a:pt x="7" y="33"/>
                        <a:pt x="8" y="33"/>
                      </a:cubicBezTo>
                      <a:cubicBezTo>
                        <a:pt x="9" y="33"/>
                        <a:pt x="9" y="32"/>
                        <a:pt x="10" y="31"/>
                      </a:cubicBezTo>
                      <a:cubicBezTo>
                        <a:pt x="10" y="31"/>
                        <a:pt x="10" y="30"/>
                        <a:pt x="10" y="29"/>
                      </a:cubicBezTo>
                      <a:cubicBezTo>
                        <a:pt x="10" y="27"/>
                        <a:pt x="10" y="26"/>
                        <a:pt x="10" y="24"/>
                      </a:cubicBezTo>
                      <a:cubicBezTo>
                        <a:pt x="10" y="23"/>
                        <a:pt x="10" y="23"/>
                        <a:pt x="10" y="22"/>
                      </a:cubicBezTo>
                      <a:cubicBezTo>
                        <a:pt x="9" y="22"/>
                        <a:pt x="9" y="22"/>
                        <a:pt x="8" y="22"/>
                      </a:cubicBezTo>
                      <a:cubicBezTo>
                        <a:pt x="7" y="23"/>
                        <a:pt x="7" y="24"/>
                        <a:pt x="6" y="24"/>
                      </a:cubicBezTo>
                      <a:cubicBezTo>
                        <a:pt x="6" y="25"/>
                        <a:pt x="6" y="26"/>
                        <a:pt x="6" y="27"/>
                      </a:cubicBezTo>
                      <a:cubicBezTo>
                        <a:pt x="6" y="28"/>
                        <a:pt x="6" y="30"/>
                        <a:pt x="6" y="31"/>
                      </a:cubicBezTo>
                      <a:close/>
                      <a:moveTo>
                        <a:pt x="41" y="28"/>
                      </a:moveTo>
                      <a:cubicBezTo>
                        <a:pt x="41" y="29"/>
                        <a:pt x="41" y="31"/>
                        <a:pt x="41" y="33"/>
                      </a:cubicBezTo>
                      <a:cubicBezTo>
                        <a:pt x="41" y="34"/>
                        <a:pt x="41" y="35"/>
                        <a:pt x="41" y="36"/>
                      </a:cubicBezTo>
                      <a:cubicBezTo>
                        <a:pt x="40" y="38"/>
                        <a:pt x="40" y="39"/>
                        <a:pt x="39" y="40"/>
                      </a:cubicBezTo>
                      <a:cubicBezTo>
                        <a:pt x="38" y="41"/>
                        <a:pt x="38" y="42"/>
                        <a:pt x="36" y="43"/>
                      </a:cubicBezTo>
                      <a:cubicBezTo>
                        <a:pt x="35" y="44"/>
                        <a:pt x="34" y="45"/>
                        <a:pt x="33" y="46"/>
                      </a:cubicBezTo>
                      <a:cubicBezTo>
                        <a:pt x="31" y="47"/>
                        <a:pt x="30" y="47"/>
                        <a:pt x="29" y="48"/>
                      </a:cubicBezTo>
                      <a:cubicBezTo>
                        <a:pt x="28" y="48"/>
                        <a:pt x="27" y="48"/>
                        <a:pt x="27" y="47"/>
                      </a:cubicBezTo>
                      <a:cubicBezTo>
                        <a:pt x="26" y="47"/>
                        <a:pt x="25" y="46"/>
                        <a:pt x="25" y="45"/>
                      </a:cubicBezTo>
                      <a:cubicBezTo>
                        <a:pt x="25" y="44"/>
                        <a:pt x="25" y="43"/>
                        <a:pt x="24" y="42"/>
                      </a:cubicBezTo>
                      <a:cubicBezTo>
                        <a:pt x="24" y="41"/>
                        <a:pt x="24" y="41"/>
                        <a:pt x="24" y="40"/>
                      </a:cubicBezTo>
                      <a:cubicBezTo>
                        <a:pt x="24" y="39"/>
                        <a:pt x="24" y="38"/>
                        <a:pt x="24" y="38"/>
                      </a:cubicBezTo>
                      <a:cubicBezTo>
                        <a:pt x="25" y="36"/>
                        <a:pt x="25" y="35"/>
                        <a:pt x="25" y="34"/>
                      </a:cubicBezTo>
                      <a:cubicBezTo>
                        <a:pt x="25" y="32"/>
                        <a:pt x="26" y="31"/>
                        <a:pt x="27" y="30"/>
                      </a:cubicBezTo>
                      <a:cubicBezTo>
                        <a:pt x="27" y="29"/>
                        <a:pt x="28" y="28"/>
                        <a:pt x="29" y="27"/>
                      </a:cubicBezTo>
                      <a:cubicBezTo>
                        <a:pt x="30" y="26"/>
                        <a:pt x="31" y="25"/>
                        <a:pt x="33" y="24"/>
                      </a:cubicBezTo>
                      <a:cubicBezTo>
                        <a:pt x="34" y="23"/>
                        <a:pt x="35" y="23"/>
                        <a:pt x="36" y="22"/>
                      </a:cubicBezTo>
                      <a:cubicBezTo>
                        <a:pt x="38" y="22"/>
                        <a:pt x="38" y="22"/>
                        <a:pt x="39" y="23"/>
                      </a:cubicBezTo>
                      <a:cubicBezTo>
                        <a:pt x="40" y="23"/>
                        <a:pt x="40" y="24"/>
                        <a:pt x="41" y="25"/>
                      </a:cubicBezTo>
                      <a:cubicBezTo>
                        <a:pt x="41" y="26"/>
                        <a:pt x="41" y="27"/>
                        <a:pt x="41" y="28"/>
                      </a:cubicBezTo>
                      <a:close/>
                      <a:moveTo>
                        <a:pt x="31" y="38"/>
                      </a:moveTo>
                      <a:cubicBezTo>
                        <a:pt x="31" y="39"/>
                        <a:pt x="31" y="40"/>
                        <a:pt x="31" y="40"/>
                      </a:cubicBezTo>
                      <a:cubicBezTo>
                        <a:pt x="32" y="41"/>
                        <a:pt x="32" y="41"/>
                        <a:pt x="33" y="40"/>
                      </a:cubicBezTo>
                      <a:cubicBezTo>
                        <a:pt x="34" y="40"/>
                        <a:pt x="34" y="39"/>
                        <a:pt x="34" y="39"/>
                      </a:cubicBezTo>
                      <a:cubicBezTo>
                        <a:pt x="35" y="38"/>
                        <a:pt x="35" y="37"/>
                        <a:pt x="35" y="36"/>
                      </a:cubicBezTo>
                      <a:cubicBezTo>
                        <a:pt x="35" y="34"/>
                        <a:pt x="35" y="33"/>
                        <a:pt x="35" y="32"/>
                      </a:cubicBezTo>
                      <a:cubicBezTo>
                        <a:pt x="35" y="31"/>
                        <a:pt x="35" y="30"/>
                        <a:pt x="34" y="30"/>
                      </a:cubicBezTo>
                      <a:cubicBezTo>
                        <a:pt x="34" y="29"/>
                        <a:pt x="34" y="29"/>
                        <a:pt x="33" y="30"/>
                      </a:cubicBezTo>
                      <a:cubicBezTo>
                        <a:pt x="32" y="30"/>
                        <a:pt x="32" y="31"/>
                        <a:pt x="31" y="32"/>
                      </a:cubicBezTo>
                      <a:cubicBezTo>
                        <a:pt x="31" y="32"/>
                        <a:pt x="31" y="33"/>
                        <a:pt x="31" y="34"/>
                      </a:cubicBezTo>
                      <a:cubicBezTo>
                        <a:pt x="31" y="36"/>
                        <a:pt x="31" y="37"/>
                        <a:pt x="31" y="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8" name="îṧľiḓè">
                  <a:extLst>
                    <a:ext uri="{FF2B5EF4-FFF2-40B4-BE49-F238E27FC236}">
                      <a16:creationId xmlns:a16="http://schemas.microsoft.com/office/drawing/2014/main" id="{EA692B3E-9EA9-4394-A093-D569E8C0C7F0}"/>
                    </a:ext>
                  </a:extLst>
                </p:cNvPr>
                <p:cNvSpPr/>
                <p:nvPr/>
              </p:nvSpPr>
              <p:spPr bwMode="auto">
                <a:xfrm>
                  <a:off x="8454" y="5257"/>
                  <a:ext cx="878" cy="1522"/>
                </a:xfrm>
                <a:custGeom>
                  <a:avLst/>
                  <a:gdLst>
                    <a:gd name="T0" fmla="*/ 0 w 405"/>
                    <a:gd name="T1" fmla="*/ 233 h 702"/>
                    <a:gd name="T2" fmla="*/ 0 w 405"/>
                    <a:gd name="T3" fmla="*/ 702 h 702"/>
                    <a:gd name="T4" fmla="*/ 405 w 405"/>
                    <a:gd name="T5" fmla="*/ 467 h 702"/>
                    <a:gd name="T6" fmla="*/ 405 w 405"/>
                    <a:gd name="T7" fmla="*/ 0 h 702"/>
                    <a:gd name="T8" fmla="*/ 0 w 405"/>
                    <a:gd name="T9" fmla="*/ 233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5" h="702">
                      <a:moveTo>
                        <a:pt x="0" y="233"/>
                      </a:moveTo>
                      <a:lnTo>
                        <a:pt x="0" y="702"/>
                      </a:lnTo>
                      <a:lnTo>
                        <a:pt x="405" y="467"/>
                      </a:lnTo>
                      <a:lnTo>
                        <a:pt x="405" y="0"/>
                      </a:lnTo>
                      <a:lnTo>
                        <a:pt x="0" y="233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79" name="iṥľíďè">
                  <a:extLst>
                    <a:ext uri="{FF2B5EF4-FFF2-40B4-BE49-F238E27FC236}">
                      <a16:creationId xmlns:a16="http://schemas.microsoft.com/office/drawing/2014/main" id="{F9736B75-91D2-42C3-9A9B-2DF14D6AD3EB}"/>
                    </a:ext>
                  </a:extLst>
                </p:cNvPr>
                <p:cNvSpPr/>
                <p:nvPr/>
              </p:nvSpPr>
              <p:spPr bwMode="auto">
                <a:xfrm>
                  <a:off x="8454" y="5623"/>
                  <a:ext cx="280" cy="423"/>
                </a:xfrm>
                <a:custGeom>
                  <a:avLst/>
                  <a:gdLst>
                    <a:gd name="T0" fmla="*/ 0 w 62"/>
                    <a:gd name="T1" fmla="*/ 91 h 94"/>
                    <a:gd name="T2" fmla="*/ 24 w 62"/>
                    <a:gd name="T3" fmla="*/ 87 h 94"/>
                    <a:gd name="T4" fmla="*/ 62 w 62"/>
                    <a:gd name="T5" fmla="*/ 21 h 94"/>
                    <a:gd name="T6" fmla="*/ 55 w 62"/>
                    <a:gd name="T7" fmla="*/ 0 h 94"/>
                    <a:gd name="T8" fmla="*/ 0 w 62"/>
                    <a:gd name="T9" fmla="*/ 31 h 94"/>
                    <a:gd name="T10" fmla="*/ 0 w 62"/>
                    <a:gd name="T11" fmla="*/ 9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94">
                      <a:moveTo>
                        <a:pt x="0" y="91"/>
                      </a:moveTo>
                      <a:cubicBezTo>
                        <a:pt x="6" y="94"/>
                        <a:pt x="15" y="93"/>
                        <a:pt x="24" y="87"/>
                      </a:cubicBezTo>
                      <a:cubicBezTo>
                        <a:pt x="45" y="75"/>
                        <a:pt x="62" y="46"/>
                        <a:pt x="62" y="21"/>
                      </a:cubicBezTo>
                      <a:cubicBezTo>
                        <a:pt x="62" y="12"/>
                        <a:pt x="59" y="4"/>
                        <a:pt x="55" y="0"/>
                      </a:cubicBezTo>
                      <a:cubicBezTo>
                        <a:pt x="0" y="31"/>
                        <a:pt x="0" y="31"/>
                        <a:pt x="0" y="31"/>
                      </a:cubicBezTo>
                      <a:lnTo>
                        <a:pt x="0" y="91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0" name="íşḷiḋê">
                  <a:extLst>
                    <a:ext uri="{FF2B5EF4-FFF2-40B4-BE49-F238E27FC236}">
                      <a16:creationId xmlns:a16="http://schemas.microsoft.com/office/drawing/2014/main" id="{844303AB-D4A9-40C1-A27B-38FF66412C75}"/>
                    </a:ext>
                  </a:extLst>
                </p:cNvPr>
                <p:cNvSpPr/>
                <p:nvPr/>
              </p:nvSpPr>
              <p:spPr bwMode="auto">
                <a:xfrm>
                  <a:off x="8656" y="5595"/>
                  <a:ext cx="676" cy="1067"/>
                </a:xfrm>
                <a:custGeom>
                  <a:avLst/>
                  <a:gdLst>
                    <a:gd name="T0" fmla="*/ 41 w 150"/>
                    <a:gd name="T1" fmla="*/ 103 h 237"/>
                    <a:gd name="T2" fmla="*/ 49 w 150"/>
                    <a:gd name="T3" fmla="*/ 102 h 237"/>
                    <a:gd name="T4" fmla="*/ 77 w 150"/>
                    <a:gd name="T5" fmla="*/ 162 h 237"/>
                    <a:gd name="T6" fmla="*/ 118 w 150"/>
                    <a:gd name="T7" fmla="*/ 7 h 237"/>
                    <a:gd name="T8" fmla="*/ 124 w 150"/>
                    <a:gd name="T9" fmla="*/ 7 h 237"/>
                    <a:gd name="T10" fmla="*/ 150 w 150"/>
                    <a:gd name="T11" fmla="*/ 98 h 237"/>
                    <a:gd name="T12" fmla="*/ 150 w 150"/>
                    <a:gd name="T13" fmla="*/ 150 h 237"/>
                    <a:gd name="T14" fmla="*/ 0 w 150"/>
                    <a:gd name="T15" fmla="*/ 237 h 237"/>
                    <a:gd name="T16" fmla="*/ 41 w 150"/>
                    <a:gd name="T17" fmla="*/ 103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237">
                      <a:moveTo>
                        <a:pt x="41" y="103"/>
                      </a:moveTo>
                      <a:cubicBezTo>
                        <a:pt x="43" y="96"/>
                        <a:pt x="46" y="96"/>
                        <a:pt x="49" y="102"/>
                      </a:cubicBezTo>
                      <a:cubicBezTo>
                        <a:pt x="77" y="162"/>
                        <a:pt x="77" y="162"/>
                        <a:pt x="77" y="162"/>
                      </a:cubicBezTo>
                      <a:cubicBezTo>
                        <a:pt x="118" y="7"/>
                        <a:pt x="118" y="7"/>
                        <a:pt x="118" y="7"/>
                      </a:cubicBezTo>
                      <a:cubicBezTo>
                        <a:pt x="119" y="0"/>
                        <a:pt x="122" y="0"/>
                        <a:pt x="124" y="7"/>
                      </a:cubicBezTo>
                      <a:cubicBezTo>
                        <a:pt x="150" y="98"/>
                        <a:pt x="150" y="98"/>
                        <a:pt x="150" y="98"/>
                      </a:cubicBezTo>
                      <a:cubicBezTo>
                        <a:pt x="150" y="150"/>
                        <a:pt x="150" y="150"/>
                        <a:pt x="150" y="150"/>
                      </a:cubicBezTo>
                      <a:cubicBezTo>
                        <a:pt x="0" y="237"/>
                        <a:pt x="0" y="237"/>
                        <a:pt x="0" y="237"/>
                      </a:cubicBezTo>
                      <a:lnTo>
                        <a:pt x="41" y="103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1" name="ïSḻïḑê">
                  <a:extLst>
                    <a:ext uri="{FF2B5EF4-FFF2-40B4-BE49-F238E27FC236}">
                      <a16:creationId xmlns:a16="http://schemas.microsoft.com/office/drawing/2014/main" id="{32FD738E-FCE9-4F16-9DAC-66951428C5D4}"/>
                    </a:ext>
                  </a:extLst>
                </p:cNvPr>
                <p:cNvSpPr/>
                <p:nvPr/>
              </p:nvSpPr>
              <p:spPr bwMode="auto">
                <a:xfrm>
                  <a:off x="8454" y="5257"/>
                  <a:ext cx="878" cy="1522"/>
                </a:xfrm>
                <a:custGeom>
                  <a:avLst/>
                  <a:gdLst>
                    <a:gd name="T0" fmla="*/ 397 w 405"/>
                    <a:gd name="T1" fmla="*/ 15 h 702"/>
                    <a:gd name="T2" fmla="*/ 397 w 405"/>
                    <a:gd name="T3" fmla="*/ 463 h 702"/>
                    <a:gd name="T4" fmla="*/ 8 w 405"/>
                    <a:gd name="T5" fmla="*/ 687 h 702"/>
                    <a:gd name="T6" fmla="*/ 8 w 405"/>
                    <a:gd name="T7" fmla="*/ 239 h 702"/>
                    <a:gd name="T8" fmla="*/ 397 w 405"/>
                    <a:gd name="T9" fmla="*/ 15 h 702"/>
                    <a:gd name="T10" fmla="*/ 405 w 405"/>
                    <a:gd name="T11" fmla="*/ 0 h 702"/>
                    <a:gd name="T12" fmla="*/ 0 w 405"/>
                    <a:gd name="T13" fmla="*/ 233 h 702"/>
                    <a:gd name="T14" fmla="*/ 0 w 405"/>
                    <a:gd name="T15" fmla="*/ 702 h 702"/>
                    <a:gd name="T16" fmla="*/ 405 w 405"/>
                    <a:gd name="T17" fmla="*/ 467 h 702"/>
                    <a:gd name="T18" fmla="*/ 405 w 405"/>
                    <a:gd name="T19" fmla="*/ 0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702">
                      <a:moveTo>
                        <a:pt x="397" y="15"/>
                      </a:moveTo>
                      <a:lnTo>
                        <a:pt x="397" y="463"/>
                      </a:lnTo>
                      <a:lnTo>
                        <a:pt x="8" y="687"/>
                      </a:lnTo>
                      <a:lnTo>
                        <a:pt x="8" y="239"/>
                      </a:lnTo>
                      <a:lnTo>
                        <a:pt x="397" y="15"/>
                      </a:lnTo>
                      <a:close/>
                      <a:moveTo>
                        <a:pt x="405" y="0"/>
                      </a:moveTo>
                      <a:lnTo>
                        <a:pt x="0" y="233"/>
                      </a:lnTo>
                      <a:lnTo>
                        <a:pt x="0" y="702"/>
                      </a:lnTo>
                      <a:lnTo>
                        <a:pt x="405" y="467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2" name="íṡlîḍê">
                  <a:extLst>
                    <a:ext uri="{FF2B5EF4-FFF2-40B4-BE49-F238E27FC236}">
                      <a16:creationId xmlns:a16="http://schemas.microsoft.com/office/drawing/2014/main" id="{60937325-5CEA-403C-854F-0CD32DB87C15}"/>
                    </a:ext>
                  </a:extLst>
                </p:cNvPr>
                <p:cNvSpPr/>
                <p:nvPr/>
              </p:nvSpPr>
              <p:spPr bwMode="auto">
                <a:xfrm>
                  <a:off x="8454" y="5257"/>
                  <a:ext cx="878" cy="1522"/>
                </a:xfrm>
                <a:custGeom>
                  <a:avLst/>
                  <a:gdLst>
                    <a:gd name="T0" fmla="*/ 397 w 405"/>
                    <a:gd name="T1" fmla="*/ 15 h 702"/>
                    <a:gd name="T2" fmla="*/ 397 w 405"/>
                    <a:gd name="T3" fmla="*/ 463 h 702"/>
                    <a:gd name="T4" fmla="*/ 8 w 405"/>
                    <a:gd name="T5" fmla="*/ 687 h 702"/>
                    <a:gd name="T6" fmla="*/ 8 w 405"/>
                    <a:gd name="T7" fmla="*/ 239 h 702"/>
                    <a:gd name="T8" fmla="*/ 397 w 405"/>
                    <a:gd name="T9" fmla="*/ 15 h 702"/>
                    <a:gd name="T10" fmla="*/ 405 w 405"/>
                    <a:gd name="T11" fmla="*/ 0 h 702"/>
                    <a:gd name="T12" fmla="*/ 0 w 405"/>
                    <a:gd name="T13" fmla="*/ 233 h 702"/>
                    <a:gd name="T14" fmla="*/ 0 w 405"/>
                    <a:gd name="T15" fmla="*/ 702 h 702"/>
                    <a:gd name="T16" fmla="*/ 405 w 405"/>
                    <a:gd name="T17" fmla="*/ 467 h 702"/>
                    <a:gd name="T18" fmla="*/ 405 w 405"/>
                    <a:gd name="T19" fmla="*/ 0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702">
                      <a:moveTo>
                        <a:pt x="397" y="15"/>
                      </a:moveTo>
                      <a:lnTo>
                        <a:pt x="397" y="463"/>
                      </a:lnTo>
                      <a:lnTo>
                        <a:pt x="8" y="687"/>
                      </a:lnTo>
                      <a:lnTo>
                        <a:pt x="8" y="239"/>
                      </a:lnTo>
                      <a:lnTo>
                        <a:pt x="397" y="15"/>
                      </a:lnTo>
                      <a:moveTo>
                        <a:pt x="405" y="0"/>
                      </a:moveTo>
                      <a:lnTo>
                        <a:pt x="0" y="233"/>
                      </a:lnTo>
                      <a:lnTo>
                        <a:pt x="0" y="702"/>
                      </a:lnTo>
                      <a:lnTo>
                        <a:pt x="405" y="467"/>
                      </a:lnTo>
                      <a:lnTo>
                        <a:pt x="40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3" name="iṣļïďé">
                  <a:extLst>
                    <a:ext uri="{FF2B5EF4-FFF2-40B4-BE49-F238E27FC236}">
                      <a16:creationId xmlns:a16="http://schemas.microsoft.com/office/drawing/2014/main" id="{397FE1AE-2912-4BF0-B1AA-79C2CEACA2B8}"/>
                    </a:ext>
                  </a:extLst>
                </p:cNvPr>
                <p:cNvSpPr/>
                <p:nvPr/>
              </p:nvSpPr>
              <p:spPr bwMode="auto">
                <a:xfrm>
                  <a:off x="9625" y="4583"/>
                  <a:ext cx="878" cy="1522"/>
                </a:xfrm>
                <a:custGeom>
                  <a:avLst/>
                  <a:gdLst>
                    <a:gd name="T0" fmla="*/ 0 w 405"/>
                    <a:gd name="T1" fmla="*/ 233 h 702"/>
                    <a:gd name="T2" fmla="*/ 0 w 405"/>
                    <a:gd name="T3" fmla="*/ 702 h 702"/>
                    <a:gd name="T4" fmla="*/ 405 w 405"/>
                    <a:gd name="T5" fmla="*/ 467 h 702"/>
                    <a:gd name="T6" fmla="*/ 405 w 405"/>
                    <a:gd name="T7" fmla="*/ 0 h 702"/>
                    <a:gd name="T8" fmla="*/ 0 w 405"/>
                    <a:gd name="T9" fmla="*/ 233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5" h="702">
                      <a:moveTo>
                        <a:pt x="0" y="233"/>
                      </a:moveTo>
                      <a:lnTo>
                        <a:pt x="0" y="702"/>
                      </a:lnTo>
                      <a:lnTo>
                        <a:pt x="405" y="467"/>
                      </a:lnTo>
                      <a:lnTo>
                        <a:pt x="405" y="0"/>
                      </a:lnTo>
                      <a:lnTo>
                        <a:pt x="0" y="233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4" name="işļïḋè">
                  <a:extLst>
                    <a:ext uri="{FF2B5EF4-FFF2-40B4-BE49-F238E27FC236}">
                      <a16:creationId xmlns:a16="http://schemas.microsoft.com/office/drawing/2014/main" id="{078BAB94-F5A9-4579-98FB-CEAD5DCC2691}"/>
                    </a:ext>
                  </a:extLst>
                </p:cNvPr>
                <p:cNvSpPr/>
                <p:nvPr/>
              </p:nvSpPr>
              <p:spPr bwMode="auto">
                <a:xfrm>
                  <a:off x="9625" y="4947"/>
                  <a:ext cx="280" cy="418"/>
                </a:xfrm>
                <a:custGeom>
                  <a:avLst/>
                  <a:gdLst>
                    <a:gd name="T0" fmla="*/ 0 w 62"/>
                    <a:gd name="T1" fmla="*/ 91 h 93"/>
                    <a:gd name="T2" fmla="*/ 24 w 62"/>
                    <a:gd name="T3" fmla="*/ 87 h 93"/>
                    <a:gd name="T4" fmla="*/ 62 w 62"/>
                    <a:gd name="T5" fmla="*/ 21 h 93"/>
                    <a:gd name="T6" fmla="*/ 55 w 62"/>
                    <a:gd name="T7" fmla="*/ 0 h 93"/>
                    <a:gd name="T8" fmla="*/ 0 w 62"/>
                    <a:gd name="T9" fmla="*/ 31 h 93"/>
                    <a:gd name="T10" fmla="*/ 0 w 62"/>
                    <a:gd name="T11" fmla="*/ 9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93">
                      <a:moveTo>
                        <a:pt x="0" y="91"/>
                      </a:moveTo>
                      <a:cubicBezTo>
                        <a:pt x="6" y="93"/>
                        <a:pt x="15" y="92"/>
                        <a:pt x="24" y="87"/>
                      </a:cubicBezTo>
                      <a:cubicBezTo>
                        <a:pt x="45" y="75"/>
                        <a:pt x="62" y="45"/>
                        <a:pt x="62" y="21"/>
                      </a:cubicBezTo>
                      <a:cubicBezTo>
                        <a:pt x="62" y="12"/>
                        <a:pt x="59" y="4"/>
                        <a:pt x="55" y="0"/>
                      </a:cubicBezTo>
                      <a:cubicBezTo>
                        <a:pt x="0" y="31"/>
                        <a:pt x="0" y="31"/>
                        <a:pt x="0" y="31"/>
                      </a:cubicBezTo>
                      <a:lnTo>
                        <a:pt x="0" y="91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5" name="íṥlíḍe">
                  <a:extLst>
                    <a:ext uri="{FF2B5EF4-FFF2-40B4-BE49-F238E27FC236}">
                      <a16:creationId xmlns:a16="http://schemas.microsoft.com/office/drawing/2014/main" id="{44C4292C-4583-4C54-948C-21AD556EDBB7}"/>
                    </a:ext>
                  </a:extLst>
                </p:cNvPr>
                <p:cNvSpPr/>
                <p:nvPr/>
              </p:nvSpPr>
              <p:spPr bwMode="auto">
                <a:xfrm>
                  <a:off x="9827" y="4921"/>
                  <a:ext cx="676" cy="1062"/>
                </a:xfrm>
                <a:custGeom>
                  <a:avLst/>
                  <a:gdLst>
                    <a:gd name="T0" fmla="*/ 41 w 150"/>
                    <a:gd name="T1" fmla="*/ 102 h 236"/>
                    <a:gd name="T2" fmla="*/ 49 w 150"/>
                    <a:gd name="T3" fmla="*/ 102 h 236"/>
                    <a:gd name="T4" fmla="*/ 77 w 150"/>
                    <a:gd name="T5" fmla="*/ 162 h 236"/>
                    <a:gd name="T6" fmla="*/ 118 w 150"/>
                    <a:gd name="T7" fmla="*/ 7 h 236"/>
                    <a:gd name="T8" fmla="*/ 124 w 150"/>
                    <a:gd name="T9" fmla="*/ 7 h 236"/>
                    <a:gd name="T10" fmla="*/ 150 w 150"/>
                    <a:gd name="T11" fmla="*/ 98 h 236"/>
                    <a:gd name="T12" fmla="*/ 150 w 150"/>
                    <a:gd name="T13" fmla="*/ 150 h 236"/>
                    <a:gd name="T14" fmla="*/ 0 w 150"/>
                    <a:gd name="T15" fmla="*/ 236 h 236"/>
                    <a:gd name="T16" fmla="*/ 41 w 150"/>
                    <a:gd name="T17" fmla="*/ 102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236">
                      <a:moveTo>
                        <a:pt x="41" y="102"/>
                      </a:moveTo>
                      <a:cubicBezTo>
                        <a:pt x="43" y="96"/>
                        <a:pt x="46" y="96"/>
                        <a:pt x="49" y="102"/>
                      </a:cubicBezTo>
                      <a:cubicBezTo>
                        <a:pt x="77" y="162"/>
                        <a:pt x="77" y="162"/>
                        <a:pt x="77" y="162"/>
                      </a:cubicBezTo>
                      <a:cubicBezTo>
                        <a:pt x="118" y="7"/>
                        <a:pt x="118" y="7"/>
                        <a:pt x="118" y="7"/>
                      </a:cubicBezTo>
                      <a:cubicBezTo>
                        <a:pt x="119" y="0"/>
                        <a:pt x="122" y="0"/>
                        <a:pt x="124" y="7"/>
                      </a:cubicBezTo>
                      <a:cubicBezTo>
                        <a:pt x="150" y="98"/>
                        <a:pt x="150" y="98"/>
                        <a:pt x="150" y="98"/>
                      </a:cubicBezTo>
                      <a:cubicBezTo>
                        <a:pt x="150" y="150"/>
                        <a:pt x="150" y="150"/>
                        <a:pt x="150" y="150"/>
                      </a:cubicBezTo>
                      <a:cubicBezTo>
                        <a:pt x="0" y="236"/>
                        <a:pt x="0" y="236"/>
                        <a:pt x="0" y="236"/>
                      </a:cubicBezTo>
                      <a:lnTo>
                        <a:pt x="41" y="102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6" name="íŝliḋé">
                  <a:extLst>
                    <a:ext uri="{FF2B5EF4-FFF2-40B4-BE49-F238E27FC236}">
                      <a16:creationId xmlns:a16="http://schemas.microsoft.com/office/drawing/2014/main" id="{5C1B5B29-F8D2-48B9-AF2A-CE11D04D986D}"/>
                    </a:ext>
                  </a:extLst>
                </p:cNvPr>
                <p:cNvSpPr/>
                <p:nvPr/>
              </p:nvSpPr>
              <p:spPr bwMode="auto">
                <a:xfrm>
                  <a:off x="9625" y="4583"/>
                  <a:ext cx="878" cy="1522"/>
                </a:xfrm>
                <a:custGeom>
                  <a:avLst/>
                  <a:gdLst>
                    <a:gd name="T0" fmla="*/ 397 w 405"/>
                    <a:gd name="T1" fmla="*/ 15 h 702"/>
                    <a:gd name="T2" fmla="*/ 397 w 405"/>
                    <a:gd name="T3" fmla="*/ 463 h 702"/>
                    <a:gd name="T4" fmla="*/ 8 w 405"/>
                    <a:gd name="T5" fmla="*/ 687 h 702"/>
                    <a:gd name="T6" fmla="*/ 8 w 405"/>
                    <a:gd name="T7" fmla="*/ 239 h 702"/>
                    <a:gd name="T8" fmla="*/ 397 w 405"/>
                    <a:gd name="T9" fmla="*/ 15 h 702"/>
                    <a:gd name="T10" fmla="*/ 405 w 405"/>
                    <a:gd name="T11" fmla="*/ 0 h 702"/>
                    <a:gd name="T12" fmla="*/ 0 w 405"/>
                    <a:gd name="T13" fmla="*/ 233 h 702"/>
                    <a:gd name="T14" fmla="*/ 0 w 405"/>
                    <a:gd name="T15" fmla="*/ 702 h 702"/>
                    <a:gd name="T16" fmla="*/ 405 w 405"/>
                    <a:gd name="T17" fmla="*/ 467 h 702"/>
                    <a:gd name="T18" fmla="*/ 405 w 405"/>
                    <a:gd name="T19" fmla="*/ 0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702">
                      <a:moveTo>
                        <a:pt x="397" y="15"/>
                      </a:moveTo>
                      <a:lnTo>
                        <a:pt x="397" y="463"/>
                      </a:lnTo>
                      <a:lnTo>
                        <a:pt x="8" y="687"/>
                      </a:lnTo>
                      <a:lnTo>
                        <a:pt x="8" y="239"/>
                      </a:lnTo>
                      <a:lnTo>
                        <a:pt x="397" y="15"/>
                      </a:lnTo>
                      <a:close/>
                      <a:moveTo>
                        <a:pt x="405" y="0"/>
                      </a:moveTo>
                      <a:lnTo>
                        <a:pt x="0" y="233"/>
                      </a:lnTo>
                      <a:lnTo>
                        <a:pt x="0" y="702"/>
                      </a:lnTo>
                      <a:lnTo>
                        <a:pt x="405" y="467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7" name="îṧlîḑè">
                  <a:extLst>
                    <a:ext uri="{FF2B5EF4-FFF2-40B4-BE49-F238E27FC236}">
                      <a16:creationId xmlns:a16="http://schemas.microsoft.com/office/drawing/2014/main" id="{DE894F1D-3C29-4E54-9E3C-10935EE78F68}"/>
                    </a:ext>
                  </a:extLst>
                </p:cNvPr>
                <p:cNvSpPr/>
                <p:nvPr/>
              </p:nvSpPr>
              <p:spPr bwMode="auto">
                <a:xfrm>
                  <a:off x="9625" y="4583"/>
                  <a:ext cx="878" cy="1522"/>
                </a:xfrm>
                <a:custGeom>
                  <a:avLst/>
                  <a:gdLst>
                    <a:gd name="T0" fmla="*/ 397 w 405"/>
                    <a:gd name="T1" fmla="*/ 15 h 702"/>
                    <a:gd name="T2" fmla="*/ 397 w 405"/>
                    <a:gd name="T3" fmla="*/ 463 h 702"/>
                    <a:gd name="T4" fmla="*/ 8 w 405"/>
                    <a:gd name="T5" fmla="*/ 687 h 702"/>
                    <a:gd name="T6" fmla="*/ 8 w 405"/>
                    <a:gd name="T7" fmla="*/ 239 h 702"/>
                    <a:gd name="T8" fmla="*/ 397 w 405"/>
                    <a:gd name="T9" fmla="*/ 15 h 702"/>
                    <a:gd name="T10" fmla="*/ 405 w 405"/>
                    <a:gd name="T11" fmla="*/ 0 h 702"/>
                    <a:gd name="T12" fmla="*/ 0 w 405"/>
                    <a:gd name="T13" fmla="*/ 233 h 702"/>
                    <a:gd name="T14" fmla="*/ 0 w 405"/>
                    <a:gd name="T15" fmla="*/ 702 h 702"/>
                    <a:gd name="T16" fmla="*/ 405 w 405"/>
                    <a:gd name="T17" fmla="*/ 467 h 702"/>
                    <a:gd name="T18" fmla="*/ 405 w 405"/>
                    <a:gd name="T19" fmla="*/ 0 h 7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702">
                      <a:moveTo>
                        <a:pt x="397" y="15"/>
                      </a:moveTo>
                      <a:lnTo>
                        <a:pt x="397" y="463"/>
                      </a:lnTo>
                      <a:lnTo>
                        <a:pt x="8" y="687"/>
                      </a:lnTo>
                      <a:lnTo>
                        <a:pt x="8" y="239"/>
                      </a:lnTo>
                      <a:lnTo>
                        <a:pt x="397" y="15"/>
                      </a:lnTo>
                      <a:moveTo>
                        <a:pt x="405" y="0"/>
                      </a:moveTo>
                      <a:lnTo>
                        <a:pt x="0" y="233"/>
                      </a:lnTo>
                      <a:lnTo>
                        <a:pt x="0" y="702"/>
                      </a:lnTo>
                      <a:lnTo>
                        <a:pt x="405" y="467"/>
                      </a:lnTo>
                      <a:lnTo>
                        <a:pt x="40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8" name="iś1íḋè">
                  <a:extLst>
                    <a:ext uri="{FF2B5EF4-FFF2-40B4-BE49-F238E27FC236}">
                      <a16:creationId xmlns:a16="http://schemas.microsoft.com/office/drawing/2014/main" id="{51ECC4FD-38D3-4DC2-A673-A71E3A188A37}"/>
                    </a:ext>
                  </a:extLst>
                </p:cNvPr>
                <p:cNvSpPr/>
                <p:nvPr/>
              </p:nvSpPr>
              <p:spPr bwMode="auto">
                <a:xfrm>
                  <a:off x="10796" y="3909"/>
                  <a:ext cx="878" cy="1515"/>
                </a:xfrm>
                <a:custGeom>
                  <a:avLst/>
                  <a:gdLst>
                    <a:gd name="T0" fmla="*/ 0 w 405"/>
                    <a:gd name="T1" fmla="*/ 232 h 699"/>
                    <a:gd name="T2" fmla="*/ 0 w 405"/>
                    <a:gd name="T3" fmla="*/ 699 h 699"/>
                    <a:gd name="T4" fmla="*/ 405 w 405"/>
                    <a:gd name="T5" fmla="*/ 467 h 699"/>
                    <a:gd name="T6" fmla="*/ 405 w 405"/>
                    <a:gd name="T7" fmla="*/ 0 h 699"/>
                    <a:gd name="T8" fmla="*/ 0 w 405"/>
                    <a:gd name="T9" fmla="*/ 232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5" h="699">
                      <a:moveTo>
                        <a:pt x="0" y="232"/>
                      </a:moveTo>
                      <a:lnTo>
                        <a:pt x="0" y="699"/>
                      </a:lnTo>
                      <a:lnTo>
                        <a:pt x="405" y="467"/>
                      </a:lnTo>
                      <a:lnTo>
                        <a:pt x="405" y="0"/>
                      </a:lnTo>
                      <a:lnTo>
                        <a:pt x="0" y="232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89" name="îṩ1ide">
                  <a:extLst>
                    <a:ext uri="{FF2B5EF4-FFF2-40B4-BE49-F238E27FC236}">
                      <a16:creationId xmlns:a16="http://schemas.microsoft.com/office/drawing/2014/main" id="{E2831E1C-13B2-4AE0-ABDE-D02EEFFAE8D2}"/>
                    </a:ext>
                  </a:extLst>
                </p:cNvPr>
                <p:cNvSpPr/>
                <p:nvPr/>
              </p:nvSpPr>
              <p:spPr bwMode="auto">
                <a:xfrm>
                  <a:off x="10796" y="4268"/>
                  <a:ext cx="280" cy="423"/>
                </a:xfrm>
                <a:custGeom>
                  <a:avLst/>
                  <a:gdLst>
                    <a:gd name="T0" fmla="*/ 0 w 62"/>
                    <a:gd name="T1" fmla="*/ 92 h 94"/>
                    <a:gd name="T2" fmla="*/ 24 w 62"/>
                    <a:gd name="T3" fmla="*/ 88 h 94"/>
                    <a:gd name="T4" fmla="*/ 62 w 62"/>
                    <a:gd name="T5" fmla="*/ 22 h 94"/>
                    <a:gd name="T6" fmla="*/ 55 w 62"/>
                    <a:gd name="T7" fmla="*/ 0 h 94"/>
                    <a:gd name="T8" fmla="*/ 0 w 62"/>
                    <a:gd name="T9" fmla="*/ 32 h 94"/>
                    <a:gd name="T10" fmla="*/ 0 w 62"/>
                    <a:gd name="T11" fmla="*/ 92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94">
                      <a:moveTo>
                        <a:pt x="0" y="92"/>
                      </a:moveTo>
                      <a:cubicBezTo>
                        <a:pt x="6" y="94"/>
                        <a:pt x="15" y="93"/>
                        <a:pt x="24" y="88"/>
                      </a:cubicBezTo>
                      <a:cubicBezTo>
                        <a:pt x="45" y="76"/>
                        <a:pt x="62" y="46"/>
                        <a:pt x="62" y="22"/>
                      </a:cubicBezTo>
                      <a:cubicBezTo>
                        <a:pt x="62" y="12"/>
                        <a:pt x="59" y="5"/>
                        <a:pt x="55" y="0"/>
                      </a:cubicBezTo>
                      <a:cubicBezTo>
                        <a:pt x="0" y="32"/>
                        <a:pt x="0" y="32"/>
                        <a:pt x="0" y="32"/>
                      </a:cubicBez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0" name="íşḷíḑe">
                  <a:extLst>
                    <a:ext uri="{FF2B5EF4-FFF2-40B4-BE49-F238E27FC236}">
                      <a16:creationId xmlns:a16="http://schemas.microsoft.com/office/drawing/2014/main" id="{4069FECD-20B8-49F8-B621-1C1177E4354E}"/>
                    </a:ext>
                  </a:extLst>
                </p:cNvPr>
                <p:cNvSpPr/>
                <p:nvPr/>
              </p:nvSpPr>
              <p:spPr bwMode="auto">
                <a:xfrm>
                  <a:off x="10999" y="4247"/>
                  <a:ext cx="674" cy="1060"/>
                </a:xfrm>
                <a:custGeom>
                  <a:avLst/>
                  <a:gdLst>
                    <a:gd name="T0" fmla="*/ 41 w 150"/>
                    <a:gd name="T1" fmla="*/ 102 h 236"/>
                    <a:gd name="T2" fmla="*/ 49 w 150"/>
                    <a:gd name="T3" fmla="*/ 102 h 236"/>
                    <a:gd name="T4" fmla="*/ 77 w 150"/>
                    <a:gd name="T5" fmla="*/ 162 h 236"/>
                    <a:gd name="T6" fmla="*/ 118 w 150"/>
                    <a:gd name="T7" fmla="*/ 7 h 236"/>
                    <a:gd name="T8" fmla="*/ 124 w 150"/>
                    <a:gd name="T9" fmla="*/ 7 h 236"/>
                    <a:gd name="T10" fmla="*/ 150 w 150"/>
                    <a:gd name="T11" fmla="*/ 98 h 236"/>
                    <a:gd name="T12" fmla="*/ 150 w 150"/>
                    <a:gd name="T13" fmla="*/ 150 h 236"/>
                    <a:gd name="T14" fmla="*/ 0 w 150"/>
                    <a:gd name="T15" fmla="*/ 236 h 236"/>
                    <a:gd name="T16" fmla="*/ 41 w 150"/>
                    <a:gd name="T17" fmla="*/ 102 h 2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0" h="236">
                      <a:moveTo>
                        <a:pt x="41" y="102"/>
                      </a:moveTo>
                      <a:cubicBezTo>
                        <a:pt x="43" y="96"/>
                        <a:pt x="46" y="96"/>
                        <a:pt x="49" y="102"/>
                      </a:cubicBezTo>
                      <a:cubicBezTo>
                        <a:pt x="77" y="162"/>
                        <a:pt x="77" y="162"/>
                        <a:pt x="77" y="162"/>
                      </a:cubicBezTo>
                      <a:cubicBezTo>
                        <a:pt x="118" y="7"/>
                        <a:pt x="118" y="7"/>
                        <a:pt x="118" y="7"/>
                      </a:cubicBezTo>
                      <a:cubicBezTo>
                        <a:pt x="119" y="0"/>
                        <a:pt x="122" y="0"/>
                        <a:pt x="124" y="7"/>
                      </a:cubicBezTo>
                      <a:cubicBezTo>
                        <a:pt x="150" y="98"/>
                        <a:pt x="150" y="98"/>
                        <a:pt x="150" y="98"/>
                      </a:cubicBezTo>
                      <a:cubicBezTo>
                        <a:pt x="150" y="150"/>
                        <a:pt x="150" y="150"/>
                        <a:pt x="150" y="150"/>
                      </a:cubicBezTo>
                      <a:cubicBezTo>
                        <a:pt x="0" y="236"/>
                        <a:pt x="0" y="236"/>
                        <a:pt x="0" y="236"/>
                      </a:cubicBezTo>
                      <a:lnTo>
                        <a:pt x="41" y="102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1" name="îş1iḋé">
                  <a:extLst>
                    <a:ext uri="{FF2B5EF4-FFF2-40B4-BE49-F238E27FC236}">
                      <a16:creationId xmlns:a16="http://schemas.microsoft.com/office/drawing/2014/main" id="{C7207018-055A-4831-98AF-CD473EA326FE}"/>
                    </a:ext>
                  </a:extLst>
                </p:cNvPr>
                <p:cNvSpPr/>
                <p:nvPr/>
              </p:nvSpPr>
              <p:spPr bwMode="auto">
                <a:xfrm>
                  <a:off x="10796" y="3909"/>
                  <a:ext cx="878" cy="1515"/>
                </a:xfrm>
                <a:custGeom>
                  <a:avLst/>
                  <a:gdLst>
                    <a:gd name="T0" fmla="*/ 397 w 405"/>
                    <a:gd name="T1" fmla="*/ 14 h 699"/>
                    <a:gd name="T2" fmla="*/ 397 w 405"/>
                    <a:gd name="T3" fmla="*/ 463 h 699"/>
                    <a:gd name="T4" fmla="*/ 9 w 405"/>
                    <a:gd name="T5" fmla="*/ 687 h 699"/>
                    <a:gd name="T6" fmla="*/ 9 w 405"/>
                    <a:gd name="T7" fmla="*/ 239 h 699"/>
                    <a:gd name="T8" fmla="*/ 397 w 405"/>
                    <a:gd name="T9" fmla="*/ 14 h 699"/>
                    <a:gd name="T10" fmla="*/ 405 w 405"/>
                    <a:gd name="T11" fmla="*/ 0 h 699"/>
                    <a:gd name="T12" fmla="*/ 0 w 405"/>
                    <a:gd name="T13" fmla="*/ 232 h 699"/>
                    <a:gd name="T14" fmla="*/ 0 w 405"/>
                    <a:gd name="T15" fmla="*/ 699 h 699"/>
                    <a:gd name="T16" fmla="*/ 405 w 405"/>
                    <a:gd name="T17" fmla="*/ 467 h 699"/>
                    <a:gd name="T18" fmla="*/ 405 w 405"/>
                    <a:gd name="T19" fmla="*/ 0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699">
                      <a:moveTo>
                        <a:pt x="397" y="14"/>
                      </a:moveTo>
                      <a:lnTo>
                        <a:pt x="397" y="463"/>
                      </a:lnTo>
                      <a:lnTo>
                        <a:pt x="9" y="687"/>
                      </a:lnTo>
                      <a:lnTo>
                        <a:pt x="9" y="239"/>
                      </a:lnTo>
                      <a:lnTo>
                        <a:pt x="397" y="14"/>
                      </a:lnTo>
                      <a:close/>
                      <a:moveTo>
                        <a:pt x="405" y="0"/>
                      </a:moveTo>
                      <a:lnTo>
                        <a:pt x="0" y="232"/>
                      </a:lnTo>
                      <a:lnTo>
                        <a:pt x="0" y="699"/>
                      </a:lnTo>
                      <a:lnTo>
                        <a:pt x="405" y="467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2" name="îsľiḋe">
                  <a:extLst>
                    <a:ext uri="{FF2B5EF4-FFF2-40B4-BE49-F238E27FC236}">
                      <a16:creationId xmlns:a16="http://schemas.microsoft.com/office/drawing/2014/main" id="{45355DBC-89DA-4F67-B258-C91C79E56BB8}"/>
                    </a:ext>
                  </a:extLst>
                </p:cNvPr>
                <p:cNvSpPr/>
                <p:nvPr/>
              </p:nvSpPr>
              <p:spPr bwMode="auto">
                <a:xfrm>
                  <a:off x="10796" y="3909"/>
                  <a:ext cx="878" cy="1515"/>
                </a:xfrm>
                <a:custGeom>
                  <a:avLst/>
                  <a:gdLst>
                    <a:gd name="T0" fmla="*/ 397 w 405"/>
                    <a:gd name="T1" fmla="*/ 14 h 699"/>
                    <a:gd name="T2" fmla="*/ 397 w 405"/>
                    <a:gd name="T3" fmla="*/ 463 h 699"/>
                    <a:gd name="T4" fmla="*/ 9 w 405"/>
                    <a:gd name="T5" fmla="*/ 687 h 699"/>
                    <a:gd name="T6" fmla="*/ 9 w 405"/>
                    <a:gd name="T7" fmla="*/ 239 h 699"/>
                    <a:gd name="T8" fmla="*/ 397 w 405"/>
                    <a:gd name="T9" fmla="*/ 14 h 699"/>
                    <a:gd name="T10" fmla="*/ 405 w 405"/>
                    <a:gd name="T11" fmla="*/ 0 h 699"/>
                    <a:gd name="T12" fmla="*/ 0 w 405"/>
                    <a:gd name="T13" fmla="*/ 232 h 699"/>
                    <a:gd name="T14" fmla="*/ 0 w 405"/>
                    <a:gd name="T15" fmla="*/ 699 h 699"/>
                    <a:gd name="T16" fmla="*/ 405 w 405"/>
                    <a:gd name="T17" fmla="*/ 467 h 699"/>
                    <a:gd name="T18" fmla="*/ 405 w 405"/>
                    <a:gd name="T19" fmla="*/ 0 h 6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05" h="699">
                      <a:moveTo>
                        <a:pt x="397" y="14"/>
                      </a:moveTo>
                      <a:lnTo>
                        <a:pt x="397" y="463"/>
                      </a:lnTo>
                      <a:lnTo>
                        <a:pt x="9" y="687"/>
                      </a:lnTo>
                      <a:lnTo>
                        <a:pt x="9" y="239"/>
                      </a:lnTo>
                      <a:lnTo>
                        <a:pt x="397" y="14"/>
                      </a:lnTo>
                      <a:moveTo>
                        <a:pt x="405" y="0"/>
                      </a:moveTo>
                      <a:lnTo>
                        <a:pt x="0" y="232"/>
                      </a:lnTo>
                      <a:lnTo>
                        <a:pt x="0" y="699"/>
                      </a:lnTo>
                      <a:lnTo>
                        <a:pt x="405" y="467"/>
                      </a:lnTo>
                      <a:lnTo>
                        <a:pt x="40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3" name="íṩľiḓê">
                  <a:extLst>
                    <a:ext uri="{FF2B5EF4-FFF2-40B4-BE49-F238E27FC236}">
                      <a16:creationId xmlns:a16="http://schemas.microsoft.com/office/drawing/2014/main" id="{81F415A2-011B-40FA-9670-0A9327D9B47A}"/>
                    </a:ext>
                  </a:extLst>
                </p:cNvPr>
                <p:cNvSpPr/>
                <p:nvPr/>
              </p:nvSpPr>
              <p:spPr bwMode="auto">
                <a:xfrm>
                  <a:off x="11561" y="4255"/>
                  <a:ext cx="334" cy="264"/>
                </a:xfrm>
                <a:custGeom>
                  <a:avLst/>
                  <a:gdLst>
                    <a:gd name="T0" fmla="*/ 0 w 154"/>
                    <a:gd name="T1" fmla="*/ 0 h 122"/>
                    <a:gd name="T2" fmla="*/ 121 w 154"/>
                    <a:gd name="T3" fmla="*/ 31 h 122"/>
                    <a:gd name="T4" fmla="*/ 79 w 154"/>
                    <a:gd name="T5" fmla="*/ 54 h 122"/>
                    <a:gd name="T6" fmla="*/ 154 w 154"/>
                    <a:gd name="T7" fmla="*/ 108 h 122"/>
                    <a:gd name="T8" fmla="*/ 144 w 154"/>
                    <a:gd name="T9" fmla="*/ 122 h 122"/>
                    <a:gd name="T10" fmla="*/ 69 w 154"/>
                    <a:gd name="T11" fmla="*/ 68 h 122"/>
                    <a:gd name="T12" fmla="*/ 59 w 154"/>
                    <a:gd name="T13" fmla="*/ 112 h 122"/>
                    <a:gd name="T14" fmla="*/ 0 w 154"/>
                    <a:gd name="T15" fmla="*/ 0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4" h="122">
                      <a:moveTo>
                        <a:pt x="0" y="0"/>
                      </a:moveTo>
                      <a:lnTo>
                        <a:pt x="121" y="31"/>
                      </a:lnTo>
                      <a:lnTo>
                        <a:pt x="79" y="54"/>
                      </a:lnTo>
                      <a:lnTo>
                        <a:pt x="154" y="108"/>
                      </a:lnTo>
                      <a:lnTo>
                        <a:pt x="144" y="122"/>
                      </a:lnTo>
                      <a:lnTo>
                        <a:pt x="69" y="68"/>
                      </a:lnTo>
                      <a:lnTo>
                        <a:pt x="59" y="1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3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4" name="iŝľiḍe">
                  <a:extLst>
                    <a:ext uri="{FF2B5EF4-FFF2-40B4-BE49-F238E27FC236}">
                      <a16:creationId xmlns:a16="http://schemas.microsoft.com/office/drawing/2014/main" id="{2CADAD88-0163-417A-A636-1EF67A8A57F6}"/>
                    </a:ext>
                  </a:extLst>
                </p:cNvPr>
                <p:cNvSpPr/>
                <p:nvPr/>
              </p:nvSpPr>
              <p:spPr bwMode="auto">
                <a:xfrm>
                  <a:off x="11561" y="5491"/>
                  <a:ext cx="1758" cy="1012"/>
                </a:xfrm>
                <a:custGeom>
                  <a:avLst/>
                  <a:gdLst>
                    <a:gd name="T0" fmla="*/ 811 w 811"/>
                    <a:gd name="T1" fmla="*/ 233 h 467"/>
                    <a:gd name="T2" fmla="*/ 406 w 811"/>
                    <a:gd name="T3" fmla="*/ 0 h 467"/>
                    <a:gd name="T4" fmla="*/ 0 w 811"/>
                    <a:gd name="T5" fmla="*/ 233 h 467"/>
                    <a:gd name="T6" fmla="*/ 406 w 811"/>
                    <a:gd name="T7" fmla="*/ 467 h 467"/>
                    <a:gd name="T8" fmla="*/ 811 w 811"/>
                    <a:gd name="T9" fmla="*/ 233 h 4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1" h="467">
                      <a:moveTo>
                        <a:pt x="811" y="233"/>
                      </a:moveTo>
                      <a:lnTo>
                        <a:pt x="406" y="0"/>
                      </a:lnTo>
                      <a:lnTo>
                        <a:pt x="0" y="233"/>
                      </a:lnTo>
                      <a:lnTo>
                        <a:pt x="406" y="467"/>
                      </a:lnTo>
                      <a:lnTo>
                        <a:pt x="811" y="233"/>
                      </a:lnTo>
                      <a:close/>
                    </a:path>
                  </a:pathLst>
                </a:custGeom>
                <a:solidFill>
                  <a:srgbClr val="23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5" name="ïsľîďé">
                  <a:extLst>
                    <a:ext uri="{FF2B5EF4-FFF2-40B4-BE49-F238E27FC236}">
                      <a16:creationId xmlns:a16="http://schemas.microsoft.com/office/drawing/2014/main" id="{B659B330-688C-407B-9DDE-3A79C84EAE3D}"/>
                    </a:ext>
                  </a:extLst>
                </p:cNvPr>
                <p:cNvSpPr/>
                <p:nvPr/>
              </p:nvSpPr>
              <p:spPr bwMode="auto">
                <a:xfrm>
                  <a:off x="11561" y="5491"/>
                  <a:ext cx="880" cy="1689"/>
                </a:xfrm>
                <a:custGeom>
                  <a:avLst/>
                  <a:gdLst>
                    <a:gd name="T0" fmla="*/ 406 w 406"/>
                    <a:gd name="T1" fmla="*/ 0 h 779"/>
                    <a:gd name="T2" fmla="*/ 0 w 406"/>
                    <a:gd name="T3" fmla="*/ 233 h 779"/>
                    <a:gd name="T4" fmla="*/ 0 w 406"/>
                    <a:gd name="T5" fmla="*/ 544 h 779"/>
                    <a:gd name="T6" fmla="*/ 406 w 406"/>
                    <a:gd name="T7" fmla="*/ 779 h 779"/>
                    <a:gd name="T8" fmla="*/ 406 w 406"/>
                    <a:gd name="T9" fmla="*/ 0 h 7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6" h="779">
                      <a:moveTo>
                        <a:pt x="406" y="0"/>
                      </a:moveTo>
                      <a:lnTo>
                        <a:pt x="0" y="233"/>
                      </a:lnTo>
                      <a:lnTo>
                        <a:pt x="0" y="544"/>
                      </a:lnTo>
                      <a:lnTo>
                        <a:pt x="406" y="779"/>
                      </a:lnTo>
                      <a:lnTo>
                        <a:pt x="406" y="0"/>
                      </a:lnTo>
                      <a:close/>
                    </a:path>
                  </a:pathLst>
                </a:custGeom>
                <a:solidFill>
                  <a:srgbClr val="2343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6" name="ïş1íďe">
                  <a:extLst>
                    <a:ext uri="{FF2B5EF4-FFF2-40B4-BE49-F238E27FC236}">
                      <a16:creationId xmlns:a16="http://schemas.microsoft.com/office/drawing/2014/main" id="{C4549DAA-E757-4D84-B7F1-1D58147852E4}"/>
                    </a:ext>
                  </a:extLst>
                </p:cNvPr>
                <p:cNvSpPr/>
                <p:nvPr/>
              </p:nvSpPr>
              <p:spPr bwMode="auto">
                <a:xfrm>
                  <a:off x="11639" y="5281"/>
                  <a:ext cx="1021" cy="1520"/>
                </a:xfrm>
                <a:custGeom>
                  <a:avLst/>
                  <a:gdLst>
                    <a:gd name="T0" fmla="*/ 66 w 471"/>
                    <a:gd name="T1" fmla="*/ 701 h 701"/>
                    <a:gd name="T2" fmla="*/ 0 w 471"/>
                    <a:gd name="T3" fmla="*/ 232 h 701"/>
                    <a:gd name="T4" fmla="*/ 405 w 471"/>
                    <a:gd name="T5" fmla="*/ 0 h 701"/>
                    <a:gd name="T6" fmla="*/ 471 w 471"/>
                    <a:gd name="T7" fmla="*/ 467 h 701"/>
                    <a:gd name="T8" fmla="*/ 66 w 471"/>
                    <a:gd name="T9" fmla="*/ 701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1" h="701">
                      <a:moveTo>
                        <a:pt x="66" y="701"/>
                      </a:moveTo>
                      <a:lnTo>
                        <a:pt x="0" y="232"/>
                      </a:lnTo>
                      <a:lnTo>
                        <a:pt x="405" y="0"/>
                      </a:lnTo>
                      <a:lnTo>
                        <a:pt x="471" y="467"/>
                      </a:lnTo>
                      <a:lnTo>
                        <a:pt x="66" y="701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7" name="î$lïdè">
                  <a:extLst>
                    <a:ext uri="{FF2B5EF4-FFF2-40B4-BE49-F238E27FC236}">
                      <a16:creationId xmlns:a16="http://schemas.microsoft.com/office/drawing/2014/main" id="{BED5C5B1-2823-4062-9670-AA6C82B3FF8F}"/>
                    </a:ext>
                  </a:extLst>
                </p:cNvPr>
                <p:cNvSpPr/>
                <p:nvPr/>
              </p:nvSpPr>
              <p:spPr bwMode="auto">
                <a:xfrm>
                  <a:off x="11552" y="5766"/>
                  <a:ext cx="230" cy="1034"/>
                </a:xfrm>
                <a:custGeom>
                  <a:avLst/>
                  <a:gdLst>
                    <a:gd name="T0" fmla="*/ 40 w 106"/>
                    <a:gd name="T1" fmla="*/ 8 h 477"/>
                    <a:gd name="T2" fmla="*/ 0 w 106"/>
                    <a:gd name="T3" fmla="*/ 0 h 477"/>
                    <a:gd name="T4" fmla="*/ 65 w 106"/>
                    <a:gd name="T5" fmla="*/ 452 h 477"/>
                    <a:gd name="T6" fmla="*/ 106 w 106"/>
                    <a:gd name="T7" fmla="*/ 477 h 477"/>
                    <a:gd name="T8" fmla="*/ 40 w 106"/>
                    <a:gd name="T9" fmla="*/ 8 h 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477">
                      <a:moveTo>
                        <a:pt x="40" y="8"/>
                      </a:moveTo>
                      <a:lnTo>
                        <a:pt x="0" y="0"/>
                      </a:lnTo>
                      <a:lnTo>
                        <a:pt x="65" y="452"/>
                      </a:lnTo>
                      <a:lnTo>
                        <a:pt x="106" y="477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8" name="išḻîḑè">
                  <a:extLst>
                    <a:ext uri="{FF2B5EF4-FFF2-40B4-BE49-F238E27FC236}">
                      <a16:creationId xmlns:a16="http://schemas.microsoft.com/office/drawing/2014/main" id="{34A1EDFC-2DD2-42A8-B25B-32F34CCD7D30}"/>
                    </a:ext>
                  </a:extLst>
                </p:cNvPr>
                <p:cNvSpPr/>
                <p:nvPr/>
              </p:nvSpPr>
              <p:spPr bwMode="auto">
                <a:xfrm>
                  <a:off x="11552" y="5263"/>
                  <a:ext cx="965" cy="520"/>
                </a:xfrm>
                <a:custGeom>
                  <a:avLst/>
                  <a:gdLst>
                    <a:gd name="T0" fmla="*/ 405 w 445"/>
                    <a:gd name="T1" fmla="*/ 0 h 240"/>
                    <a:gd name="T2" fmla="*/ 445 w 445"/>
                    <a:gd name="T3" fmla="*/ 8 h 240"/>
                    <a:gd name="T4" fmla="*/ 40 w 445"/>
                    <a:gd name="T5" fmla="*/ 240 h 240"/>
                    <a:gd name="T6" fmla="*/ 0 w 445"/>
                    <a:gd name="T7" fmla="*/ 232 h 240"/>
                    <a:gd name="T8" fmla="*/ 405 w 445"/>
                    <a:gd name="T9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" h="240">
                      <a:moveTo>
                        <a:pt x="405" y="0"/>
                      </a:moveTo>
                      <a:lnTo>
                        <a:pt x="445" y="8"/>
                      </a:lnTo>
                      <a:lnTo>
                        <a:pt x="40" y="240"/>
                      </a:lnTo>
                      <a:lnTo>
                        <a:pt x="0" y="232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rgbClr val="C1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99" name="îs1ïde">
                  <a:extLst>
                    <a:ext uri="{FF2B5EF4-FFF2-40B4-BE49-F238E27FC236}">
                      <a16:creationId xmlns:a16="http://schemas.microsoft.com/office/drawing/2014/main" id="{BF5A2837-4D43-4047-9334-075B539C2B08}"/>
                    </a:ext>
                  </a:extLst>
                </p:cNvPr>
                <p:cNvSpPr/>
                <p:nvPr/>
              </p:nvSpPr>
              <p:spPr bwMode="auto">
                <a:xfrm>
                  <a:off x="11639" y="5682"/>
                  <a:ext cx="280" cy="319"/>
                </a:xfrm>
                <a:custGeom>
                  <a:avLst/>
                  <a:gdLst>
                    <a:gd name="T0" fmla="*/ 58 w 62"/>
                    <a:gd name="T1" fmla="*/ 22 h 71"/>
                    <a:gd name="T2" fmla="*/ 41 w 62"/>
                    <a:gd name="T3" fmla="*/ 0 h 71"/>
                    <a:gd name="T4" fmla="*/ 0 w 62"/>
                    <a:gd name="T5" fmla="*/ 23 h 71"/>
                    <a:gd name="T6" fmla="*/ 6 w 62"/>
                    <a:gd name="T7" fmla="*/ 66 h 71"/>
                    <a:gd name="T8" fmla="*/ 31 w 62"/>
                    <a:gd name="T9" fmla="*/ 68 h 71"/>
                    <a:gd name="T10" fmla="*/ 58 w 62"/>
                    <a:gd name="T11" fmla="*/ 22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71">
                      <a:moveTo>
                        <a:pt x="58" y="22"/>
                      </a:moveTo>
                      <a:cubicBezTo>
                        <a:pt x="55" y="12"/>
                        <a:pt x="49" y="4"/>
                        <a:pt x="41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6" y="66"/>
                        <a:pt x="6" y="66"/>
                        <a:pt x="6" y="66"/>
                      </a:cubicBezTo>
                      <a:cubicBezTo>
                        <a:pt x="13" y="70"/>
                        <a:pt x="22" y="71"/>
                        <a:pt x="31" y="68"/>
                      </a:cubicBezTo>
                      <a:cubicBezTo>
                        <a:pt x="50" y="62"/>
                        <a:pt x="62" y="41"/>
                        <a:pt x="58" y="22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0" name="îšlidê">
                  <a:extLst>
                    <a:ext uri="{FF2B5EF4-FFF2-40B4-BE49-F238E27FC236}">
                      <a16:creationId xmlns:a16="http://schemas.microsoft.com/office/drawing/2014/main" id="{03C4A080-9922-4DFD-B051-33C1A30AC43A}"/>
                    </a:ext>
                  </a:extLst>
                </p:cNvPr>
                <p:cNvSpPr/>
                <p:nvPr/>
              </p:nvSpPr>
              <p:spPr bwMode="auto">
                <a:xfrm>
                  <a:off x="11927" y="5482"/>
                  <a:ext cx="733" cy="1234"/>
                </a:xfrm>
                <a:custGeom>
                  <a:avLst/>
                  <a:gdLst>
                    <a:gd name="T0" fmla="*/ 38 w 163"/>
                    <a:gd name="T1" fmla="*/ 75 h 274"/>
                    <a:gd name="T2" fmla="*/ 45 w 163"/>
                    <a:gd name="T3" fmla="*/ 74 h 274"/>
                    <a:gd name="T4" fmla="*/ 74 w 163"/>
                    <a:gd name="T5" fmla="*/ 133 h 274"/>
                    <a:gd name="T6" fmla="*/ 96 w 163"/>
                    <a:gd name="T7" fmla="*/ 7 h 274"/>
                    <a:gd name="T8" fmla="*/ 104 w 163"/>
                    <a:gd name="T9" fmla="*/ 6 h 274"/>
                    <a:gd name="T10" fmla="*/ 151 w 163"/>
                    <a:gd name="T11" fmla="*/ 93 h 274"/>
                    <a:gd name="T12" fmla="*/ 163 w 163"/>
                    <a:gd name="T13" fmla="*/ 180 h 274"/>
                    <a:gd name="T14" fmla="*/ 1 w 163"/>
                    <a:gd name="T15" fmla="*/ 274 h 274"/>
                    <a:gd name="T16" fmla="*/ 38 w 163"/>
                    <a:gd name="T17" fmla="*/ 75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3" h="274">
                      <a:moveTo>
                        <a:pt x="38" y="75"/>
                      </a:moveTo>
                      <a:cubicBezTo>
                        <a:pt x="39" y="69"/>
                        <a:pt x="43" y="68"/>
                        <a:pt x="45" y="74"/>
                      </a:cubicBezTo>
                      <a:cubicBezTo>
                        <a:pt x="74" y="133"/>
                        <a:pt x="74" y="133"/>
                        <a:pt x="74" y="133"/>
                      </a:cubicBezTo>
                      <a:cubicBezTo>
                        <a:pt x="96" y="7"/>
                        <a:pt x="96" y="7"/>
                        <a:pt x="96" y="7"/>
                      </a:cubicBezTo>
                      <a:cubicBezTo>
                        <a:pt x="97" y="1"/>
                        <a:pt x="101" y="0"/>
                        <a:pt x="104" y="6"/>
                      </a:cubicBezTo>
                      <a:cubicBezTo>
                        <a:pt x="151" y="93"/>
                        <a:pt x="151" y="93"/>
                        <a:pt x="151" y="93"/>
                      </a:cubicBezTo>
                      <a:cubicBezTo>
                        <a:pt x="163" y="180"/>
                        <a:pt x="163" y="180"/>
                        <a:pt x="163" y="180"/>
                      </a:cubicBezTo>
                      <a:cubicBezTo>
                        <a:pt x="1" y="274"/>
                        <a:pt x="1" y="274"/>
                        <a:pt x="1" y="274"/>
                      </a:cubicBezTo>
                      <a:cubicBezTo>
                        <a:pt x="0" y="272"/>
                        <a:pt x="29" y="119"/>
                        <a:pt x="38" y="75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1" name="i$ľîďe">
                  <a:extLst>
                    <a:ext uri="{FF2B5EF4-FFF2-40B4-BE49-F238E27FC236}">
                      <a16:creationId xmlns:a16="http://schemas.microsoft.com/office/drawing/2014/main" id="{AE9461F5-4740-48D9-BC05-599255C6F7F2}"/>
                    </a:ext>
                  </a:extLst>
                </p:cNvPr>
                <p:cNvSpPr/>
                <p:nvPr/>
              </p:nvSpPr>
              <p:spPr bwMode="auto">
                <a:xfrm>
                  <a:off x="11639" y="5281"/>
                  <a:ext cx="1021" cy="1520"/>
                </a:xfrm>
                <a:custGeom>
                  <a:avLst/>
                  <a:gdLst>
                    <a:gd name="T0" fmla="*/ 397 w 471"/>
                    <a:gd name="T1" fmla="*/ 12 h 701"/>
                    <a:gd name="T2" fmla="*/ 463 w 471"/>
                    <a:gd name="T3" fmla="*/ 463 h 701"/>
                    <a:gd name="T4" fmla="*/ 72 w 471"/>
                    <a:gd name="T5" fmla="*/ 687 h 701"/>
                    <a:gd name="T6" fmla="*/ 8 w 471"/>
                    <a:gd name="T7" fmla="*/ 238 h 701"/>
                    <a:gd name="T8" fmla="*/ 397 w 471"/>
                    <a:gd name="T9" fmla="*/ 12 h 701"/>
                    <a:gd name="T10" fmla="*/ 405 w 471"/>
                    <a:gd name="T11" fmla="*/ 0 h 701"/>
                    <a:gd name="T12" fmla="*/ 0 w 471"/>
                    <a:gd name="T13" fmla="*/ 232 h 701"/>
                    <a:gd name="T14" fmla="*/ 66 w 471"/>
                    <a:gd name="T15" fmla="*/ 701 h 701"/>
                    <a:gd name="T16" fmla="*/ 471 w 471"/>
                    <a:gd name="T17" fmla="*/ 467 h 701"/>
                    <a:gd name="T18" fmla="*/ 405 w 471"/>
                    <a:gd name="T19" fmla="*/ 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71" h="701">
                      <a:moveTo>
                        <a:pt x="397" y="12"/>
                      </a:moveTo>
                      <a:lnTo>
                        <a:pt x="463" y="463"/>
                      </a:lnTo>
                      <a:lnTo>
                        <a:pt x="72" y="687"/>
                      </a:lnTo>
                      <a:lnTo>
                        <a:pt x="8" y="238"/>
                      </a:lnTo>
                      <a:lnTo>
                        <a:pt x="397" y="12"/>
                      </a:lnTo>
                      <a:close/>
                      <a:moveTo>
                        <a:pt x="405" y="0"/>
                      </a:moveTo>
                      <a:lnTo>
                        <a:pt x="0" y="232"/>
                      </a:lnTo>
                      <a:lnTo>
                        <a:pt x="66" y="701"/>
                      </a:lnTo>
                      <a:lnTo>
                        <a:pt x="471" y="467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2" name="îśļïḍê">
                  <a:extLst>
                    <a:ext uri="{FF2B5EF4-FFF2-40B4-BE49-F238E27FC236}">
                      <a16:creationId xmlns:a16="http://schemas.microsoft.com/office/drawing/2014/main" id="{81582493-CC8A-4ECB-B685-0AC855007379}"/>
                    </a:ext>
                  </a:extLst>
                </p:cNvPr>
                <p:cNvSpPr/>
                <p:nvPr/>
              </p:nvSpPr>
              <p:spPr bwMode="auto">
                <a:xfrm>
                  <a:off x="11639" y="5281"/>
                  <a:ext cx="1021" cy="1520"/>
                </a:xfrm>
                <a:custGeom>
                  <a:avLst/>
                  <a:gdLst>
                    <a:gd name="T0" fmla="*/ 397 w 471"/>
                    <a:gd name="T1" fmla="*/ 12 h 701"/>
                    <a:gd name="T2" fmla="*/ 463 w 471"/>
                    <a:gd name="T3" fmla="*/ 463 h 701"/>
                    <a:gd name="T4" fmla="*/ 72 w 471"/>
                    <a:gd name="T5" fmla="*/ 687 h 701"/>
                    <a:gd name="T6" fmla="*/ 8 w 471"/>
                    <a:gd name="T7" fmla="*/ 238 h 701"/>
                    <a:gd name="T8" fmla="*/ 397 w 471"/>
                    <a:gd name="T9" fmla="*/ 12 h 701"/>
                    <a:gd name="T10" fmla="*/ 405 w 471"/>
                    <a:gd name="T11" fmla="*/ 0 h 701"/>
                    <a:gd name="T12" fmla="*/ 0 w 471"/>
                    <a:gd name="T13" fmla="*/ 232 h 701"/>
                    <a:gd name="T14" fmla="*/ 66 w 471"/>
                    <a:gd name="T15" fmla="*/ 701 h 701"/>
                    <a:gd name="T16" fmla="*/ 471 w 471"/>
                    <a:gd name="T17" fmla="*/ 467 h 701"/>
                    <a:gd name="T18" fmla="*/ 405 w 471"/>
                    <a:gd name="T19" fmla="*/ 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71" h="701">
                      <a:moveTo>
                        <a:pt x="397" y="12"/>
                      </a:moveTo>
                      <a:lnTo>
                        <a:pt x="463" y="463"/>
                      </a:lnTo>
                      <a:lnTo>
                        <a:pt x="72" y="687"/>
                      </a:lnTo>
                      <a:lnTo>
                        <a:pt x="8" y="238"/>
                      </a:lnTo>
                      <a:lnTo>
                        <a:pt x="397" y="12"/>
                      </a:lnTo>
                      <a:moveTo>
                        <a:pt x="405" y="0"/>
                      </a:moveTo>
                      <a:lnTo>
                        <a:pt x="0" y="232"/>
                      </a:lnTo>
                      <a:lnTo>
                        <a:pt x="66" y="701"/>
                      </a:lnTo>
                      <a:lnTo>
                        <a:pt x="471" y="467"/>
                      </a:lnTo>
                      <a:lnTo>
                        <a:pt x="40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3" name="ïśļidè">
                  <a:extLst>
                    <a:ext uri="{FF2B5EF4-FFF2-40B4-BE49-F238E27FC236}">
                      <a16:creationId xmlns:a16="http://schemas.microsoft.com/office/drawing/2014/main" id="{6DC06689-A103-491B-B8DB-A40E00F7100A}"/>
                    </a:ext>
                  </a:extLst>
                </p:cNvPr>
                <p:cNvSpPr/>
                <p:nvPr/>
              </p:nvSpPr>
              <p:spPr bwMode="auto">
                <a:xfrm>
                  <a:off x="11932" y="5448"/>
                  <a:ext cx="1021" cy="1520"/>
                </a:xfrm>
                <a:custGeom>
                  <a:avLst/>
                  <a:gdLst>
                    <a:gd name="T0" fmla="*/ 66 w 471"/>
                    <a:gd name="T1" fmla="*/ 701 h 701"/>
                    <a:gd name="T2" fmla="*/ 0 w 471"/>
                    <a:gd name="T3" fmla="*/ 234 h 701"/>
                    <a:gd name="T4" fmla="*/ 405 w 471"/>
                    <a:gd name="T5" fmla="*/ 0 h 701"/>
                    <a:gd name="T6" fmla="*/ 471 w 471"/>
                    <a:gd name="T7" fmla="*/ 467 h 701"/>
                    <a:gd name="T8" fmla="*/ 66 w 471"/>
                    <a:gd name="T9" fmla="*/ 701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1" h="701">
                      <a:moveTo>
                        <a:pt x="66" y="701"/>
                      </a:moveTo>
                      <a:lnTo>
                        <a:pt x="0" y="234"/>
                      </a:lnTo>
                      <a:lnTo>
                        <a:pt x="405" y="0"/>
                      </a:lnTo>
                      <a:lnTo>
                        <a:pt x="471" y="467"/>
                      </a:lnTo>
                      <a:lnTo>
                        <a:pt x="66" y="701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4" name="iṡļïdé">
                  <a:extLst>
                    <a:ext uri="{FF2B5EF4-FFF2-40B4-BE49-F238E27FC236}">
                      <a16:creationId xmlns:a16="http://schemas.microsoft.com/office/drawing/2014/main" id="{DFE77B84-8491-476F-BDC7-1C0AC5856C3B}"/>
                    </a:ext>
                  </a:extLst>
                </p:cNvPr>
                <p:cNvSpPr/>
                <p:nvPr/>
              </p:nvSpPr>
              <p:spPr bwMode="auto">
                <a:xfrm>
                  <a:off x="11845" y="5938"/>
                  <a:ext cx="230" cy="1030"/>
                </a:xfrm>
                <a:custGeom>
                  <a:avLst/>
                  <a:gdLst>
                    <a:gd name="T0" fmla="*/ 40 w 106"/>
                    <a:gd name="T1" fmla="*/ 8 h 475"/>
                    <a:gd name="T2" fmla="*/ 0 w 106"/>
                    <a:gd name="T3" fmla="*/ 0 h 475"/>
                    <a:gd name="T4" fmla="*/ 65 w 106"/>
                    <a:gd name="T5" fmla="*/ 452 h 475"/>
                    <a:gd name="T6" fmla="*/ 106 w 106"/>
                    <a:gd name="T7" fmla="*/ 475 h 475"/>
                    <a:gd name="T8" fmla="*/ 40 w 106"/>
                    <a:gd name="T9" fmla="*/ 8 h 4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475">
                      <a:moveTo>
                        <a:pt x="40" y="8"/>
                      </a:moveTo>
                      <a:lnTo>
                        <a:pt x="0" y="0"/>
                      </a:lnTo>
                      <a:lnTo>
                        <a:pt x="65" y="452"/>
                      </a:lnTo>
                      <a:lnTo>
                        <a:pt x="106" y="475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5" name="îSḷiḓe">
                  <a:extLst>
                    <a:ext uri="{FF2B5EF4-FFF2-40B4-BE49-F238E27FC236}">
                      <a16:creationId xmlns:a16="http://schemas.microsoft.com/office/drawing/2014/main" id="{5507C01F-8FB6-45F4-866F-76FE8075705D}"/>
                    </a:ext>
                  </a:extLst>
                </p:cNvPr>
                <p:cNvSpPr/>
                <p:nvPr/>
              </p:nvSpPr>
              <p:spPr bwMode="auto">
                <a:xfrm>
                  <a:off x="11845" y="5428"/>
                  <a:ext cx="965" cy="527"/>
                </a:xfrm>
                <a:custGeom>
                  <a:avLst/>
                  <a:gdLst>
                    <a:gd name="T0" fmla="*/ 406 w 445"/>
                    <a:gd name="T1" fmla="*/ 0 h 243"/>
                    <a:gd name="T2" fmla="*/ 445 w 445"/>
                    <a:gd name="T3" fmla="*/ 9 h 243"/>
                    <a:gd name="T4" fmla="*/ 40 w 445"/>
                    <a:gd name="T5" fmla="*/ 243 h 243"/>
                    <a:gd name="T6" fmla="*/ 0 w 445"/>
                    <a:gd name="T7" fmla="*/ 235 h 243"/>
                    <a:gd name="T8" fmla="*/ 406 w 445"/>
                    <a:gd name="T9" fmla="*/ 0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5" h="243">
                      <a:moveTo>
                        <a:pt x="406" y="0"/>
                      </a:moveTo>
                      <a:lnTo>
                        <a:pt x="445" y="9"/>
                      </a:lnTo>
                      <a:lnTo>
                        <a:pt x="40" y="243"/>
                      </a:lnTo>
                      <a:lnTo>
                        <a:pt x="0" y="235"/>
                      </a:lnTo>
                      <a:lnTo>
                        <a:pt x="406" y="0"/>
                      </a:lnTo>
                      <a:close/>
                    </a:path>
                  </a:pathLst>
                </a:custGeom>
                <a:solidFill>
                  <a:srgbClr val="C1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6" name="iṣlíḓê">
                  <a:extLst>
                    <a:ext uri="{FF2B5EF4-FFF2-40B4-BE49-F238E27FC236}">
                      <a16:creationId xmlns:a16="http://schemas.microsoft.com/office/drawing/2014/main" id="{A90CDA78-8903-4C75-A481-37E1A66801C2}"/>
                    </a:ext>
                  </a:extLst>
                </p:cNvPr>
                <p:cNvSpPr/>
                <p:nvPr/>
              </p:nvSpPr>
              <p:spPr bwMode="auto">
                <a:xfrm>
                  <a:off x="11932" y="5847"/>
                  <a:ext cx="280" cy="321"/>
                </a:xfrm>
                <a:custGeom>
                  <a:avLst/>
                  <a:gdLst>
                    <a:gd name="T0" fmla="*/ 58 w 62"/>
                    <a:gd name="T1" fmla="*/ 22 h 71"/>
                    <a:gd name="T2" fmla="*/ 41 w 62"/>
                    <a:gd name="T3" fmla="*/ 0 h 71"/>
                    <a:gd name="T4" fmla="*/ 0 w 62"/>
                    <a:gd name="T5" fmla="*/ 24 h 71"/>
                    <a:gd name="T6" fmla="*/ 6 w 62"/>
                    <a:gd name="T7" fmla="*/ 67 h 71"/>
                    <a:gd name="T8" fmla="*/ 31 w 62"/>
                    <a:gd name="T9" fmla="*/ 68 h 71"/>
                    <a:gd name="T10" fmla="*/ 58 w 62"/>
                    <a:gd name="T11" fmla="*/ 22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71">
                      <a:moveTo>
                        <a:pt x="58" y="22"/>
                      </a:moveTo>
                      <a:cubicBezTo>
                        <a:pt x="55" y="12"/>
                        <a:pt x="49" y="4"/>
                        <a:pt x="41" y="0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13" y="70"/>
                        <a:pt x="22" y="71"/>
                        <a:pt x="31" y="68"/>
                      </a:cubicBezTo>
                      <a:cubicBezTo>
                        <a:pt x="50" y="62"/>
                        <a:pt x="62" y="42"/>
                        <a:pt x="58" y="22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7" name="iṩ1îďe">
                  <a:extLst>
                    <a:ext uri="{FF2B5EF4-FFF2-40B4-BE49-F238E27FC236}">
                      <a16:creationId xmlns:a16="http://schemas.microsoft.com/office/drawing/2014/main" id="{698AE639-3082-48D8-B693-D54BE69134BE}"/>
                    </a:ext>
                  </a:extLst>
                </p:cNvPr>
                <p:cNvSpPr/>
                <p:nvPr/>
              </p:nvSpPr>
              <p:spPr bwMode="auto">
                <a:xfrm>
                  <a:off x="12220" y="5649"/>
                  <a:ext cx="733" cy="1234"/>
                </a:xfrm>
                <a:custGeom>
                  <a:avLst/>
                  <a:gdLst>
                    <a:gd name="T0" fmla="*/ 38 w 163"/>
                    <a:gd name="T1" fmla="*/ 76 h 274"/>
                    <a:gd name="T2" fmla="*/ 45 w 163"/>
                    <a:gd name="T3" fmla="*/ 75 h 274"/>
                    <a:gd name="T4" fmla="*/ 74 w 163"/>
                    <a:gd name="T5" fmla="*/ 134 h 274"/>
                    <a:gd name="T6" fmla="*/ 96 w 163"/>
                    <a:gd name="T7" fmla="*/ 8 h 274"/>
                    <a:gd name="T8" fmla="*/ 104 w 163"/>
                    <a:gd name="T9" fmla="*/ 6 h 274"/>
                    <a:gd name="T10" fmla="*/ 151 w 163"/>
                    <a:gd name="T11" fmla="*/ 94 h 274"/>
                    <a:gd name="T12" fmla="*/ 163 w 163"/>
                    <a:gd name="T13" fmla="*/ 180 h 274"/>
                    <a:gd name="T14" fmla="*/ 1 w 163"/>
                    <a:gd name="T15" fmla="*/ 274 h 274"/>
                    <a:gd name="T16" fmla="*/ 38 w 163"/>
                    <a:gd name="T17" fmla="*/ 76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3" h="274">
                      <a:moveTo>
                        <a:pt x="38" y="76"/>
                      </a:moveTo>
                      <a:cubicBezTo>
                        <a:pt x="39" y="69"/>
                        <a:pt x="42" y="69"/>
                        <a:pt x="45" y="75"/>
                      </a:cubicBezTo>
                      <a:cubicBezTo>
                        <a:pt x="74" y="134"/>
                        <a:pt x="74" y="134"/>
                        <a:pt x="74" y="134"/>
                      </a:cubicBezTo>
                      <a:cubicBezTo>
                        <a:pt x="96" y="8"/>
                        <a:pt x="96" y="8"/>
                        <a:pt x="96" y="8"/>
                      </a:cubicBezTo>
                      <a:cubicBezTo>
                        <a:pt x="97" y="1"/>
                        <a:pt x="101" y="0"/>
                        <a:pt x="104" y="6"/>
                      </a:cubicBezTo>
                      <a:cubicBezTo>
                        <a:pt x="151" y="94"/>
                        <a:pt x="151" y="94"/>
                        <a:pt x="151" y="94"/>
                      </a:cubicBezTo>
                      <a:cubicBezTo>
                        <a:pt x="163" y="180"/>
                        <a:pt x="163" y="180"/>
                        <a:pt x="163" y="180"/>
                      </a:cubicBezTo>
                      <a:cubicBezTo>
                        <a:pt x="1" y="274"/>
                        <a:pt x="1" y="274"/>
                        <a:pt x="1" y="274"/>
                      </a:cubicBezTo>
                      <a:cubicBezTo>
                        <a:pt x="0" y="273"/>
                        <a:pt x="29" y="120"/>
                        <a:pt x="38" y="76"/>
                      </a:cubicBezTo>
                      <a:close/>
                    </a:path>
                  </a:pathLst>
                </a:custGeom>
                <a:solidFill>
                  <a:srgbClr val="ABD5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8" name="ïṥḷiďê">
                  <a:extLst>
                    <a:ext uri="{FF2B5EF4-FFF2-40B4-BE49-F238E27FC236}">
                      <a16:creationId xmlns:a16="http://schemas.microsoft.com/office/drawing/2014/main" id="{AC56643A-2284-4A5C-B6EC-7783106F777F}"/>
                    </a:ext>
                  </a:extLst>
                </p:cNvPr>
                <p:cNvSpPr/>
                <p:nvPr/>
              </p:nvSpPr>
              <p:spPr bwMode="auto">
                <a:xfrm>
                  <a:off x="11932" y="5448"/>
                  <a:ext cx="1021" cy="1520"/>
                </a:xfrm>
                <a:custGeom>
                  <a:avLst/>
                  <a:gdLst>
                    <a:gd name="T0" fmla="*/ 397 w 471"/>
                    <a:gd name="T1" fmla="*/ 14 h 701"/>
                    <a:gd name="T2" fmla="*/ 463 w 471"/>
                    <a:gd name="T3" fmla="*/ 462 h 701"/>
                    <a:gd name="T4" fmla="*/ 73 w 471"/>
                    <a:gd name="T5" fmla="*/ 689 h 701"/>
                    <a:gd name="T6" fmla="*/ 8 w 471"/>
                    <a:gd name="T7" fmla="*/ 238 h 701"/>
                    <a:gd name="T8" fmla="*/ 397 w 471"/>
                    <a:gd name="T9" fmla="*/ 14 h 701"/>
                    <a:gd name="T10" fmla="*/ 405 w 471"/>
                    <a:gd name="T11" fmla="*/ 0 h 701"/>
                    <a:gd name="T12" fmla="*/ 0 w 471"/>
                    <a:gd name="T13" fmla="*/ 234 h 701"/>
                    <a:gd name="T14" fmla="*/ 66 w 471"/>
                    <a:gd name="T15" fmla="*/ 701 h 701"/>
                    <a:gd name="T16" fmla="*/ 471 w 471"/>
                    <a:gd name="T17" fmla="*/ 467 h 701"/>
                    <a:gd name="T18" fmla="*/ 405 w 471"/>
                    <a:gd name="T19" fmla="*/ 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71" h="701">
                      <a:moveTo>
                        <a:pt x="397" y="14"/>
                      </a:moveTo>
                      <a:lnTo>
                        <a:pt x="463" y="462"/>
                      </a:lnTo>
                      <a:lnTo>
                        <a:pt x="73" y="689"/>
                      </a:lnTo>
                      <a:lnTo>
                        <a:pt x="8" y="238"/>
                      </a:lnTo>
                      <a:lnTo>
                        <a:pt x="397" y="14"/>
                      </a:lnTo>
                      <a:close/>
                      <a:moveTo>
                        <a:pt x="405" y="0"/>
                      </a:moveTo>
                      <a:lnTo>
                        <a:pt x="0" y="234"/>
                      </a:lnTo>
                      <a:lnTo>
                        <a:pt x="66" y="701"/>
                      </a:lnTo>
                      <a:lnTo>
                        <a:pt x="471" y="467"/>
                      </a:lnTo>
                      <a:lnTo>
                        <a:pt x="405" y="0"/>
                      </a:lnTo>
                      <a:close/>
                    </a:path>
                  </a:pathLst>
                </a:custGeom>
                <a:solidFill>
                  <a:srgbClr val="D9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09" name="íṥḷïďé">
                  <a:extLst>
                    <a:ext uri="{FF2B5EF4-FFF2-40B4-BE49-F238E27FC236}">
                      <a16:creationId xmlns:a16="http://schemas.microsoft.com/office/drawing/2014/main" id="{085F0483-C0EF-46CC-8565-CE1CBED7EFB3}"/>
                    </a:ext>
                  </a:extLst>
                </p:cNvPr>
                <p:cNvSpPr/>
                <p:nvPr/>
              </p:nvSpPr>
              <p:spPr bwMode="auto">
                <a:xfrm>
                  <a:off x="11932" y="5448"/>
                  <a:ext cx="1021" cy="1520"/>
                </a:xfrm>
                <a:custGeom>
                  <a:avLst/>
                  <a:gdLst>
                    <a:gd name="T0" fmla="*/ 397 w 471"/>
                    <a:gd name="T1" fmla="*/ 14 h 701"/>
                    <a:gd name="T2" fmla="*/ 463 w 471"/>
                    <a:gd name="T3" fmla="*/ 462 h 701"/>
                    <a:gd name="T4" fmla="*/ 73 w 471"/>
                    <a:gd name="T5" fmla="*/ 689 h 701"/>
                    <a:gd name="T6" fmla="*/ 8 w 471"/>
                    <a:gd name="T7" fmla="*/ 238 h 701"/>
                    <a:gd name="T8" fmla="*/ 397 w 471"/>
                    <a:gd name="T9" fmla="*/ 14 h 701"/>
                    <a:gd name="T10" fmla="*/ 405 w 471"/>
                    <a:gd name="T11" fmla="*/ 0 h 701"/>
                    <a:gd name="T12" fmla="*/ 0 w 471"/>
                    <a:gd name="T13" fmla="*/ 234 h 701"/>
                    <a:gd name="T14" fmla="*/ 66 w 471"/>
                    <a:gd name="T15" fmla="*/ 701 h 701"/>
                    <a:gd name="T16" fmla="*/ 471 w 471"/>
                    <a:gd name="T17" fmla="*/ 467 h 701"/>
                    <a:gd name="T18" fmla="*/ 405 w 471"/>
                    <a:gd name="T19" fmla="*/ 0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71" h="701">
                      <a:moveTo>
                        <a:pt x="397" y="14"/>
                      </a:moveTo>
                      <a:lnTo>
                        <a:pt x="463" y="462"/>
                      </a:lnTo>
                      <a:lnTo>
                        <a:pt x="73" y="689"/>
                      </a:lnTo>
                      <a:lnTo>
                        <a:pt x="8" y="238"/>
                      </a:lnTo>
                      <a:lnTo>
                        <a:pt x="397" y="14"/>
                      </a:lnTo>
                      <a:moveTo>
                        <a:pt x="405" y="0"/>
                      </a:moveTo>
                      <a:lnTo>
                        <a:pt x="0" y="234"/>
                      </a:lnTo>
                      <a:lnTo>
                        <a:pt x="66" y="701"/>
                      </a:lnTo>
                      <a:lnTo>
                        <a:pt x="471" y="467"/>
                      </a:lnTo>
                      <a:lnTo>
                        <a:pt x="40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0" name="i$1îdê">
                  <a:extLst>
                    <a:ext uri="{FF2B5EF4-FFF2-40B4-BE49-F238E27FC236}">
                      <a16:creationId xmlns:a16="http://schemas.microsoft.com/office/drawing/2014/main" id="{2CA29BDE-0CC4-423D-A06A-4693D8D7E4D9}"/>
                    </a:ext>
                  </a:extLst>
                </p:cNvPr>
                <p:cNvSpPr/>
                <p:nvPr/>
              </p:nvSpPr>
              <p:spPr bwMode="auto">
                <a:xfrm>
                  <a:off x="12441" y="5996"/>
                  <a:ext cx="878" cy="1184"/>
                </a:xfrm>
                <a:custGeom>
                  <a:avLst/>
                  <a:gdLst>
                    <a:gd name="T0" fmla="*/ 0 w 405"/>
                    <a:gd name="T1" fmla="*/ 546 h 546"/>
                    <a:gd name="T2" fmla="*/ 405 w 405"/>
                    <a:gd name="T3" fmla="*/ 311 h 546"/>
                    <a:gd name="T4" fmla="*/ 405 w 405"/>
                    <a:gd name="T5" fmla="*/ 0 h 546"/>
                    <a:gd name="T6" fmla="*/ 0 w 405"/>
                    <a:gd name="T7" fmla="*/ 234 h 546"/>
                    <a:gd name="T8" fmla="*/ 0 w 405"/>
                    <a:gd name="T9" fmla="*/ 546 h 5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5" h="546">
                      <a:moveTo>
                        <a:pt x="0" y="546"/>
                      </a:moveTo>
                      <a:lnTo>
                        <a:pt x="405" y="311"/>
                      </a:lnTo>
                      <a:lnTo>
                        <a:pt x="405" y="0"/>
                      </a:lnTo>
                      <a:lnTo>
                        <a:pt x="0" y="234"/>
                      </a:lnTo>
                      <a:lnTo>
                        <a:pt x="0" y="546"/>
                      </a:lnTo>
                      <a:close/>
                    </a:path>
                  </a:pathLst>
                </a:custGeom>
                <a:solidFill>
                  <a:srgbClr val="2460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1" name="íṣļíďê">
                  <a:extLst>
                    <a:ext uri="{FF2B5EF4-FFF2-40B4-BE49-F238E27FC236}">
                      <a16:creationId xmlns:a16="http://schemas.microsoft.com/office/drawing/2014/main" id="{CAC17DD1-66A8-4DFC-9825-3CAFA4055880}"/>
                    </a:ext>
                  </a:extLst>
                </p:cNvPr>
                <p:cNvSpPr/>
                <p:nvPr/>
              </p:nvSpPr>
              <p:spPr bwMode="auto">
                <a:xfrm>
                  <a:off x="11561" y="5996"/>
                  <a:ext cx="880" cy="1184"/>
                </a:xfrm>
                <a:custGeom>
                  <a:avLst/>
                  <a:gdLst>
                    <a:gd name="T0" fmla="*/ 195 w 195"/>
                    <a:gd name="T1" fmla="*/ 113 h 263"/>
                    <a:gd name="T2" fmla="*/ 0 w 195"/>
                    <a:gd name="T3" fmla="*/ 0 h 263"/>
                    <a:gd name="T4" fmla="*/ 0 w 195"/>
                    <a:gd name="T5" fmla="*/ 150 h 263"/>
                    <a:gd name="T6" fmla="*/ 195 w 195"/>
                    <a:gd name="T7" fmla="*/ 263 h 263"/>
                    <a:gd name="T8" fmla="*/ 195 w 195"/>
                    <a:gd name="T9" fmla="*/ 113 h 263"/>
                    <a:gd name="T10" fmla="*/ 112 w 195"/>
                    <a:gd name="T11" fmla="*/ 102 h 263"/>
                    <a:gd name="T12" fmla="*/ 84 w 195"/>
                    <a:gd name="T13" fmla="*/ 86 h 263"/>
                    <a:gd name="T14" fmla="*/ 73 w 195"/>
                    <a:gd name="T15" fmla="*/ 71 h 263"/>
                    <a:gd name="T16" fmla="*/ 84 w 195"/>
                    <a:gd name="T17" fmla="*/ 67 h 263"/>
                    <a:gd name="T18" fmla="*/ 112 w 195"/>
                    <a:gd name="T19" fmla="*/ 83 h 263"/>
                    <a:gd name="T20" fmla="*/ 122 w 195"/>
                    <a:gd name="T21" fmla="*/ 99 h 263"/>
                    <a:gd name="T22" fmla="*/ 112 w 195"/>
                    <a:gd name="T23" fmla="*/ 102 h 2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5" h="263">
                      <a:moveTo>
                        <a:pt x="195" y="113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195" y="263"/>
                        <a:pt x="195" y="263"/>
                        <a:pt x="195" y="263"/>
                      </a:cubicBezTo>
                      <a:lnTo>
                        <a:pt x="195" y="113"/>
                      </a:lnTo>
                      <a:close/>
                      <a:moveTo>
                        <a:pt x="112" y="102"/>
                      </a:moveTo>
                      <a:cubicBezTo>
                        <a:pt x="84" y="86"/>
                        <a:pt x="84" y="86"/>
                        <a:pt x="84" y="86"/>
                      </a:cubicBezTo>
                      <a:cubicBezTo>
                        <a:pt x="78" y="83"/>
                        <a:pt x="73" y="76"/>
                        <a:pt x="73" y="71"/>
                      </a:cubicBezTo>
                      <a:cubicBezTo>
                        <a:pt x="73" y="65"/>
                        <a:pt x="78" y="64"/>
                        <a:pt x="84" y="67"/>
                      </a:cubicBezTo>
                      <a:cubicBezTo>
                        <a:pt x="112" y="83"/>
                        <a:pt x="112" y="83"/>
                        <a:pt x="112" y="83"/>
                      </a:cubicBezTo>
                      <a:cubicBezTo>
                        <a:pt x="118" y="87"/>
                        <a:pt x="122" y="94"/>
                        <a:pt x="122" y="99"/>
                      </a:cubicBezTo>
                      <a:cubicBezTo>
                        <a:pt x="122" y="104"/>
                        <a:pt x="118" y="105"/>
                        <a:pt x="112" y="102"/>
                      </a:cubicBezTo>
                      <a:close/>
                    </a:path>
                  </a:pathLst>
                </a:custGeom>
                <a:solidFill>
                  <a:srgbClr val="4C9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2" name="îṩļïďé">
                  <a:extLst>
                    <a:ext uri="{FF2B5EF4-FFF2-40B4-BE49-F238E27FC236}">
                      <a16:creationId xmlns:a16="http://schemas.microsoft.com/office/drawing/2014/main" id="{C7783D38-2FA3-443E-BBA9-FE0456409B35}"/>
                    </a:ext>
                  </a:extLst>
                </p:cNvPr>
                <p:cNvSpPr/>
                <p:nvPr/>
              </p:nvSpPr>
              <p:spPr bwMode="auto">
                <a:xfrm>
                  <a:off x="12441" y="5996"/>
                  <a:ext cx="1099" cy="887"/>
                </a:xfrm>
                <a:custGeom>
                  <a:avLst/>
                  <a:gdLst>
                    <a:gd name="T0" fmla="*/ 0 w 507"/>
                    <a:gd name="T1" fmla="*/ 234 h 409"/>
                    <a:gd name="T2" fmla="*/ 101 w 507"/>
                    <a:gd name="T3" fmla="*/ 409 h 409"/>
                    <a:gd name="T4" fmla="*/ 507 w 507"/>
                    <a:gd name="T5" fmla="*/ 176 h 409"/>
                    <a:gd name="T6" fmla="*/ 405 w 507"/>
                    <a:gd name="T7" fmla="*/ 0 h 409"/>
                    <a:gd name="T8" fmla="*/ 0 w 507"/>
                    <a:gd name="T9" fmla="*/ 234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7" h="409">
                      <a:moveTo>
                        <a:pt x="0" y="234"/>
                      </a:moveTo>
                      <a:lnTo>
                        <a:pt x="101" y="409"/>
                      </a:lnTo>
                      <a:lnTo>
                        <a:pt x="507" y="176"/>
                      </a:lnTo>
                      <a:lnTo>
                        <a:pt x="405" y="0"/>
                      </a:lnTo>
                      <a:lnTo>
                        <a:pt x="0" y="234"/>
                      </a:lnTo>
                      <a:close/>
                    </a:path>
                  </a:pathLst>
                </a:custGeom>
                <a:solidFill>
                  <a:srgbClr val="4C9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113" name="íṩľídé">
                  <a:extLst>
                    <a:ext uri="{FF2B5EF4-FFF2-40B4-BE49-F238E27FC236}">
                      <a16:creationId xmlns:a16="http://schemas.microsoft.com/office/drawing/2014/main" id="{54DD5B0A-B00B-4807-95E9-DB589ED8D7A1}"/>
                    </a:ext>
                  </a:extLst>
                </p:cNvPr>
                <p:cNvSpPr/>
                <p:nvPr/>
              </p:nvSpPr>
              <p:spPr bwMode="auto">
                <a:xfrm>
                  <a:off x="11489" y="5996"/>
                  <a:ext cx="72" cy="210"/>
                </a:xfrm>
                <a:custGeom>
                  <a:avLst/>
                  <a:gdLst>
                    <a:gd name="T0" fmla="*/ 33 w 33"/>
                    <a:gd name="T1" fmla="*/ 79 h 97"/>
                    <a:gd name="T2" fmla="*/ 0 w 33"/>
                    <a:gd name="T3" fmla="*/ 97 h 97"/>
                    <a:gd name="T4" fmla="*/ 33 w 33"/>
                    <a:gd name="T5" fmla="*/ 0 h 97"/>
                    <a:gd name="T6" fmla="*/ 33 w 33"/>
                    <a:gd name="T7" fmla="*/ 79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97">
                      <a:moveTo>
                        <a:pt x="33" y="79"/>
                      </a:moveTo>
                      <a:lnTo>
                        <a:pt x="0" y="97"/>
                      </a:lnTo>
                      <a:lnTo>
                        <a:pt x="33" y="0"/>
                      </a:lnTo>
                      <a:lnTo>
                        <a:pt x="33" y="79"/>
                      </a:lnTo>
                      <a:close/>
                    </a:path>
                  </a:pathLst>
                </a:custGeom>
                <a:solidFill>
                  <a:srgbClr val="2460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grpSp>
              <p:nvGrpSpPr>
                <p:cNvPr id="114" name="组合 113">
                  <a:extLst>
                    <a:ext uri="{FF2B5EF4-FFF2-40B4-BE49-F238E27FC236}">
                      <a16:creationId xmlns:a16="http://schemas.microsoft.com/office/drawing/2014/main" id="{D4E5DED6-E6E4-4271-8E52-48F4C954EEBD}"/>
                    </a:ext>
                  </a:extLst>
                </p:cNvPr>
                <p:cNvGrpSpPr/>
                <p:nvPr/>
              </p:nvGrpSpPr>
              <p:grpSpPr>
                <a:xfrm>
                  <a:off x="8454" y="4012"/>
                  <a:ext cx="968" cy="1594"/>
                  <a:chOff x="-656" y="1258"/>
                  <a:chExt cx="2208" cy="2672"/>
                </a:xfrm>
                <a:scene3d>
                  <a:camera prst="orthographicFront">
                    <a:rot lat="21300000" lon="21000000" rev="0"/>
                  </a:camera>
                  <a:lightRig rig="threePt" dir="t"/>
                </a:scene3d>
              </p:grpSpPr>
              <p:sp>
                <p:nvSpPr>
                  <p:cNvPr id="115" name="ïś1iďè">
                    <a:extLst>
                      <a:ext uri="{FF2B5EF4-FFF2-40B4-BE49-F238E27FC236}">
                        <a16:creationId xmlns:a16="http://schemas.microsoft.com/office/drawing/2014/main" id="{01E90594-8CDC-4544-995B-901AD0BF10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1268"/>
                    <a:ext cx="2145" cy="1760"/>
                  </a:xfrm>
                  <a:custGeom>
                    <a:avLst/>
                    <a:gdLst>
                      <a:gd name="T0" fmla="*/ 4 w 413"/>
                      <a:gd name="T1" fmla="*/ 298 h 339"/>
                      <a:gd name="T2" fmla="*/ 0 w 413"/>
                      <a:gd name="T3" fmla="*/ 300 h 339"/>
                      <a:gd name="T4" fmla="*/ 0 w 413"/>
                      <a:gd name="T5" fmla="*/ 339 h 339"/>
                      <a:gd name="T6" fmla="*/ 4 w 413"/>
                      <a:gd name="T7" fmla="*/ 337 h 339"/>
                      <a:gd name="T8" fmla="*/ 4 w 413"/>
                      <a:gd name="T9" fmla="*/ 298 h 339"/>
                      <a:gd name="T10" fmla="*/ 408 w 413"/>
                      <a:gd name="T11" fmla="*/ 0 h 339"/>
                      <a:gd name="T12" fmla="*/ 396 w 413"/>
                      <a:gd name="T13" fmla="*/ 4 h 339"/>
                      <a:gd name="T14" fmla="*/ 49 w 413"/>
                      <a:gd name="T15" fmla="*/ 207 h 339"/>
                      <a:gd name="T16" fmla="*/ 49 w 413"/>
                      <a:gd name="T17" fmla="*/ 211 h 339"/>
                      <a:gd name="T18" fmla="*/ 401 w 413"/>
                      <a:gd name="T19" fmla="*/ 5 h 339"/>
                      <a:gd name="T20" fmla="*/ 413 w 413"/>
                      <a:gd name="T21" fmla="*/ 1 h 339"/>
                      <a:gd name="T22" fmla="*/ 413 w 413"/>
                      <a:gd name="T23" fmla="*/ 1 h 339"/>
                      <a:gd name="T24" fmla="*/ 408 w 413"/>
                      <a:gd name="T25" fmla="*/ 0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13" h="339">
                        <a:moveTo>
                          <a:pt x="4" y="298"/>
                        </a:moveTo>
                        <a:cubicBezTo>
                          <a:pt x="0" y="300"/>
                          <a:pt x="0" y="300"/>
                          <a:pt x="0" y="300"/>
                        </a:cubicBezTo>
                        <a:cubicBezTo>
                          <a:pt x="0" y="339"/>
                          <a:pt x="0" y="339"/>
                          <a:pt x="0" y="339"/>
                        </a:cubicBezTo>
                        <a:cubicBezTo>
                          <a:pt x="4" y="337"/>
                          <a:pt x="4" y="337"/>
                          <a:pt x="4" y="337"/>
                        </a:cubicBezTo>
                        <a:cubicBezTo>
                          <a:pt x="4" y="298"/>
                          <a:pt x="4" y="298"/>
                          <a:pt x="4" y="298"/>
                        </a:cubicBezTo>
                        <a:moveTo>
                          <a:pt x="408" y="0"/>
                        </a:moveTo>
                        <a:cubicBezTo>
                          <a:pt x="402" y="0"/>
                          <a:pt x="396" y="4"/>
                          <a:pt x="396" y="4"/>
                        </a:cubicBezTo>
                        <a:cubicBezTo>
                          <a:pt x="49" y="207"/>
                          <a:pt x="49" y="207"/>
                          <a:pt x="49" y="207"/>
                        </a:cubicBezTo>
                        <a:cubicBezTo>
                          <a:pt x="49" y="211"/>
                          <a:pt x="49" y="211"/>
                          <a:pt x="49" y="211"/>
                        </a:cubicBezTo>
                        <a:cubicBezTo>
                          <a:pt x="401" y="5"/>
                          <a:pt x="401" y="5"/>
                          <a:pt x="401" y="5"/>
                        </a:cubicBezTo>
                        <a:cubicBezTo>
                          <a:pt x="401" y="5"/>
                          <a:pt x="407" y="1"/>
                          <a:pt x="413" y="1"/>
                        </a:cubicBezTo>
                        <a:cubicBezTo>
                          <a:pt x="413" y="1"/>
                          <a:pt x="413" y="1"/>
                          <a:pt x="413" y="1"/>
                        </a:cubicBezTo>
                        <a:cubicBezTo>
                          <a:pt x="412" y="1"/>
                          <a:pt x="410" y="0"/>
                          <a:pt x="408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6" name="îṣľïḍê">
                    <a:extLst>
                      <a:ext uri="{FF2B5EF4-FFF2-40B4-BE49-F238E27FC236}">
                        <a16:creationId xmlns:a16="http://schemas.microsoft.com/office/drawing/2014/main" id="{E3F6324D-CC02-46BE-AB3C-3E1C18AC9C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3033"/>
                    <a:ext cx="20" cy="285"/>
                  </a:xfrm>
                  <a:custGeom>
                    <a:avLst/>
                    <a:gdLst>
                      <a:gd name="T0" fmla="*/ 8 w 8"/>
                      <a:gd name="T1" fmla="*/ 0 h 114"/>
                      <a:gd name="T2" fmla="*/ 0 w 8"/>
                      <a:gd name="T3" fmla="*/ 6 h 114"/>
                      <a:gd name="T4" fmla="*/ 0 w 8"/>
                      <a:gd name="T5" fmla="*/ 114 h 114"/>
                      <a:gd name="T6" fmla="*/ 8 w 8"/>
                      <a:gd name="T7" fmla="*/ 108 h 114"/>
                      <a:gd name="T8" fmla="*/ 8 w 8"/>
                      <a:gd name="T9" fmla="*/ 0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14">
                        <a:moveTo>
                          <a:pt x="8" y="0"/>
                        </a:moveTo>
                        <a:lnTo>
                          <a:pt x="0" y="6"/>
                        </a:lnTo>
                        <a:lnTo>
                          <a:pt x="0" y="114"/>
                        </a:lnTo>
                        <a:lnTo>
                          <a:pt x="8" y="108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BCC0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7" name="îšḻîḑe">
                    <a:extLst>
                      <a:ext uri="{FF2B5EF4-FFF2-40B4-BE49-F238E27FC236}">
                        <a16:creationId xmlns:a16="http://schemas.microsoft.com/office/drawing/2014/main" id="{89925133-3821-4EB4-AF56-B0132435003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3033"/>
                    <a:ext cx="20" cy="285"/>
                  </a:xfrm>
                  <a:custGeom>
                    <a:avLst/>
                    <a:gdLst>
                      <a:gd name="T0" fmla="*/ 8 w 8"/>
                      <a:gd name="T1" fmla="*/ 0 h 114"/>
                      <a:gd name="T2" fmla="*/ 0 w 8"/>
                      <a:gd name="T3" fmla="*/ 6 h 114"/>
                      <a:gd name="T4" fmla="*/ 0 w 8"/>
                      <a:gd name="T5" fmla="*/ 114 h 114"/>
                      <a:gd name="T6" fmla="*/ 8 w 8"/>
                      <a:gd name="T7" fmla="*/ 108 h 114"/>
                      <a:gd name="T8" fmla="*/ 8 w 8"/>
                      <a:gd name="T9" fmla="*/ 0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14">
                        <a:moveTo>
                          <a:pt x="8" y="0"/>
                        </a:moveTo>
                        <a:lnTo>
                          <a:pt x="0" y="6"/>
                        </a:lnTo>
                        <a:lnTo>
                          <a:pt x="0" y="114"/>
                        </a:lnTo>
                        <a:lnTo>
                          <a:pt x="8" y="108"/>
                        </a:lnTo>
                        <a:lnTo>
                          <a:pt x="8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8" name="îsḷîďe">
                    <a:extLst>
                      <a:ext uri="{FF2B5EF4-FFF2-40B4-BE49-F238E27FC236}">
                        <a16:creationId xmlns:a16="http://schemas.microsoft.com/office/drawing/2014/main" id="{8BA125F5-ACCC-4862-B421-3AC25E4A27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3018"/>
                    <a:ext cx="20" cy="30"/>
                  </a:xfrm>
                  <a:custGeom>
                    <a:avLst/>
                    <a:gdLst>
                      <a:gd name="T0" fmla="*/ 8 w 8"/>
                      <a:gd name="T1" fmla="*/ 0 h 12"/>
                      <a:gd name="T2" fmla="*/ 0 w 8"/>
                      <a:gd name="T3" fmla="*/ 4 h 12"/>
                      <a:gd name="T4" fmla="*/ 0 w 8"/>
                      <a:gd name="T5" fmla="*/ 12 h 12"/>
                      <a:gd name="T6" fmla="*/ 8 w 8"/>
                      <a:gd name="T7" fmla="*/ 6 h 12"/>
                      <a:gd name="T8" fmla="*/ 8 w 8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8" y="0"/>
                        </a:moveTo>
                        <a:lnTo>
                          <a:pt x="0" y="4"/>
                        </a:lnTo>
                        <a:lnTo>
                          <a:pt x="0" y="12"/>
                        </a:lnTo>
                        <a:lnTo>
                          <a:pt x="8" y="6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E8EAE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19" name="ïsľíḓè">
                    <a:extLst>
                      <a:ext uri="{FF2B5EF4-FFF2-40B4-BE49-F238E27FC236}">
                        <a16:creationId xmlns:a16="http://schemas.microsoft.com/office/drawing/2014/main" id="{96F06540-E61C-4C8C-8F93-2FA8D6CFE9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3018"/>
                    <a:ext cx="20" cy="30"/>
                  </a:xfrm>
                  <a:custGeom>
                    <a:avLst/>
                    <a:gdLst>
                      <a:gd name="T0" fmla="*/ 8 w 8"/>
                      <a:gd name="T1" fmla="*/ 0 h 12"/>
                      <a:gd name="T2" fmla="*/ 0 w 8"/>
                      <a:gd name="T3" fmla="*/ 4 h 12"/>
                      <a:gd name="T4" fmla="*/ 0 w 8"/>
                      <a:gd name="T5" fmla="*/ 12 h 12"/>
                      <a:gd name="T6" fmla="*/ 8 w 8"/>
                      <a:gd name="T7" fmla="*/ 6 h 12"/>
                      <a:gd name="T8" fmla="*/ 8 w 8"/>
                      <a:gd name="T9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2">
                        <a:moveTo>
                          <a:pt x="8" y="0"/>
                        </a:moveTo>
                        <a:lnTo>
                          <a:pt x="0" y="4"/>
                        </a:lnTo>
                        <a:lnTo>
                          <a:pt x="0" y="12"/>
                        </a:lnTo>
                        <a:lnTo>
                          <a:pt x="8" y="6"/>
                        </a:lnTo>
                        <a:lnTo>
                          <a:pt x="8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0" name="îṡḷîďê">
                    <a:extLst>
                      <a:ext uri="{FF2B5EF4-FFF2-40B4-BE49-F238E27FC236}">
                        <a16:creationId xmlns:a16="http://schemas.microsoft.com/office/drawing/2014/main" id="{2AC6A91B-A2B7-4169-9921-C8091F34D6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3733"/>
                    <a:ext cx="35" cy="178"/>
                  </a:xfrm>
                  <a:custGeom>
                    <a:avLst/>
                    <a:gdLst>
                      <a:gd name="T0" fmla="*/ 4 w 7"/>
                      <a:gd name="T1" fmla="*/ 0 h 34"/>
                      <a:gd name="T2" fmla="*/ 0 w 7"/>
                      <a:gd name="T3" fmla="*/ 6 h 34"/>
                      <a:gd name="T4" fmla="*/ 0 w 7"/>
                      <a:gd name="T5" fmla="*/ 26 h 34"/>
                      <a:gd name="T6" fmla="*/ 6 w 7"/>
                      <a:gd name="T7" fmla="*/ 34 h 34"/>
                      <a:gd name="T8" fmla="*/ 7 w 7"/>
                      <a:gd name="T9" fmla="*/ 34 h 34"/>
                      <a:gd name="T10" fmla="*/ 4 w 7"/>
                      <a:gd name="T11" fmla="*/ 27 h 34"/>
                      <a:gd name="T12" fmla="*/ 4 w 7"/>
                      <a:gd name="T13" fmla="*/ 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" h="34">
                        <a:moveTo>
                          <a:pt x="4" y="0"/>
                        </a:move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0" y="26"/>
                          <a:pt x="0" y="26"/>
                          <a:pt x="0" y="26"/>
                        </a:cubicBezTo>
                        <a:cubicBezTo>
                          <a:pt x="0" y="31"/>
                          <a:pt x="2" y="34"/>
                          <a:pt x="6" y="34"/>
                        </a:cubicBezTo>
                        <a:cubicBezTo>
                          <a:pt x="6" y="34"/>
                          <a:pt x="7" y="34"/>
                          <a:pt x="7" y="34"/>
                        </a:cubicBezTo>
                        <a:cubicBezTo>
                          <a:pt x="5" y="33"/>
                          <a:pt x="4" y="31"/>
                          <a:pt x="4" y="27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</a:path>
                    </a:pathLst>
                  </a:custGeom>
                  <a:solidFill>
                    <a:srgbClr val="FFCCC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1" name="ïṣ1ïḓe">
                    <a:extLst>
                      <a:ext uri="{FF2B5EF4-FFF2-40B4-BE49-F238E27FC236}">
                        <a16:creationId xmlns:a16="http://schemas.microsoft.com/office/drawing/2014/main" id="{185BA1F8-9CB2-4E17-B6B8-E7F856BC8C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3303"/>
                    <a:ext cx="20" cy="463"/>
                  </a:xfrm>
                  <a:custGeom>
                    <a:avLst/>
                    <a:gdLst>
                      <a:gd name="T0" fmla="*/ 8 w 8"/>
                      <a:gd name="T1" fmla="*/ 0 h 185"/>
                      <a:gd name="T2" fmla="*/ 0 w 8"/>
                      <a:gd name="T3" fmla="*/ 6 h 185"/>
                      <a:gd name="T4" fmla="*/ 0 w 8"/>
                      <a:gd name="T5" fmla="*/ 185 h 185"/>
                      <a:gd name="T6" fmla="*/ 8 w 8"/>
                      <a:gd name="T7" fmla="*/ 172 h 185"/>
                      <a:gd name="T8" fmla="*/ 8 w 8"/>
                      <a:gd name="T9" fmla="*/ 0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85">
                        <a:moveTo>
                          <a:pt x="8" y="0"/>
                        </a:moveTo>
                        <a:lnTo>
                          <a:pt x="0" y="6"/>
                        </a:lnTo>
                        <a:lnTo>
                          <a:pt x="0" y="185"/>
                        </a:lnTo>
                        <a:lnTo>
                          <a:pt x="8" y="172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FFD6D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2" name="íšḻiďê">
                    <a:extLst>
                      <a:ext uri="{FF2B5EF4-FFF2-40B4-BE49-F238E27FC236}">
                        <a16:creationId xmlns:a16="http://schemas.microsoft.com/office/drawing/2014/main" id="{21310730-8057-4D36-B9E3-FF10341DB0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3303"/>
                    <a:ext cx="20" cy="463"/>
                  </a:xfrm>
                  <a:custGeom>
                    <a:avLst/>
                    <a:gdLst>
                      <a:gd name="T0" fmla="*/ 8 w 8"/>
                      <a:gd name="T1" fmla="*/ 0 h 185"/>
                      <a:gd name="T2" fmla="*/ 0 w 8"/>
                      <a:gd name="T3" fmla="*/ 6 h 185"/>
                      <a:gd name="T4" fmla="*/ 0 w 8"/>
                      <a:gd name="T5" fmla="*/ 185 h 185"/>
                      <a:gd name="T6" fmla="*/ 8 w 8"/>
                      <a:gd name="T7" fmla="*/ 172 h 185"/>
                      <a:gd name="T8" fmla="*/ 8 w 8"/>
                      <a:gd name="T9" fmla="*/ 0 h 1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85">
                        <a:moveTo>
                          <a:pt x="8" y="0"/>
                        </a:moveTo>
                        <a:lnTo>
                          <a:pt x="0" y="6"/>
                        </a:lnTo>
                        <a:lnTo>
                          <a:pt x="0" y="185"/>
                        </a:lnTo>
                        <a:lnTo>
                          <a:pt x="8" y="172"/>
                        </a:lnTo>
                        <a:lnTo>
                          <a:pt x="8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3" name="isľiḓè">
                    <a:extLst>
                      <a:ext uri="{FF2B5EF4-FFF2-40B4-BE49-F238E27FC236}">
                        <a16:creationId xmlns:a16="http://schemas.microsoft.com/office/drawing/2014/main" id="{9F2C2AF7-BF7A-4B1D-8B97-1FF76BE5DE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2343"/>
                    <a:ext cx="255" cy="483"/>
                  </a:xfrm>
                  <a:custGeom>
                    <a:avLst/>
                    <a:gdLst>
                      <a:gd name="T0" fmla="*/ 102 w 102"/>
                      <a:gd name="T1" fmla="*/ 0 h 193"/>
                      <a:gd name="T2" fmla="*/ 0 w 102"/>
                      <a:gd name="T3" fmla="*/ 60 h 193"/>
                      <a:gd name="T4" fmla="*/ 0 w 102"/>
                      <a:gd name="T5" fmla="*/ 108 h 193"/>
                      <a:gd name="T6" fmla="*/ 0 w 102"/>
                      <a:gd name="T7" fmla="*/ 145 h 193"/>
                      <a:gd name="T8" fmla="*/ 0 w 102"/>
                      <a:gd name="T9" fmla="*/ 193 h 193"/>
                      <a:gd name="T10" fmla="*/ 8 w 102"/>
                      <a:gd name="T11" fmla="*/ 189 h 193"/>
                      <a:gd name="T12" fmla="*/ 8 w 102"/>
                      <a:gd name="T13" fmla="*/ 147 h 193"/>
                      <a:gd name="T14" fmla="*/ 8 w 102"/>
                      <a:gd name="T15" fmla="*/ 110 h 193"/>
                      <a:gd name="T16" fmla="*/ 8 w 102"/>
                      <a:gd name="T17" fmla="*/ 62 h 193"/>
                      <a:gd name="T18" fmla="*/ 102 w 102"/>
                      <a:gd name="T19" fmla="*/ 8 h 193"/>
                      <a:gd name="T20" fmla="*/ 102 w 102"/>
                      <a:gd name="T21" fmla="*/ 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2" h="193">
                        <a:moveTo>
                          <a:pt x="102" y="0"/>
                        </a:moveTo>
                        <a:lnTo>
                          <a:pt x="0" y="60"/>
                        </a:lnTo>
                        <a:lnTo>
                          <a:pt x="0" y="108"/>
                        </a:lnTo>
                        <a:lnTo>
                          <a:pt x="0" y="145"/>
                        </a:lnTo>
                        <a:lnTo>
                          <a:pt x="0" y="193"/>
                        </a:lnTo>
                        <a:lnTo>
                          <a:pt x="8" y="189"/>
                        </a:lnTo>
                        <a:lnTo>
                          <a:pt x="8" y="147"/>
                        </a:lnTo>
                        <a:lnTo>
                          <a:pt x="8" y="110"/>
                        </a:lnTo>
                        <a:lnTo>
                          <a:pt x="8" y="62"/>
                        </a:lnTo>
                        <a:lnTo>
                          <a:pt x="102" y="8"/>
                        </a:lnTo>
                        <a:lnTo>
                          <a:pt x="10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4" name="îsľïḋê">
                    <a:extLst>
                      <a:ext uri="{FF2B5EF4-FFF2-40B4-BE49-F238E27FC236}">
                        <a16:creationId xmlns:a16="http://schemas.microsoft.com/office/drawing/2014/main" id="{C5AAB989-CCD8-4504-8A74-564C67587AD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56" y="2343"/>
                    <a:ext cx="255" cy="483"/>
                  </a:xfrm>
                  <a:custGeom>
                    <a:avLst/>
                    <a:gdLst>
                      <a:gd name="T0" fmla="*/ 102 w 102"/>
                      <a:gd name="T1" fmla="*/ 0 h 193"/>
                      <a:gd name="T2" fmla="*/ 0 w 102"/>
                      <a:gd name="T3" fmla="*/ 60 h 193"/>
                      <a:gd name="T4" fmla="*/ 0 w 102"/>
                      <a:gd name="T5" fmla="*/ 108 h 193"/>
                      <a:gd name="T6" fmla="*/ 0 w 102"/>
                      <a:gd name="T7" fmla="*/ 145 h 193"/>
                      <a:gd name="T8" fmla="*/ 0 w 102"/>
                      <a:gd name="T9" fmla="*/ 193 h 193"/>
                      <a:gd name="T10" fmla="*/ 8 w 102"/>
                      <a:gd name="T11" fmla="*/ 189 h 193"/>
                      <a:gd name="T12" fmla="*/ 8 w 102"/>
                      <a:gd name="T13" fmla="*/ 147 h 193"/>
                      <a:gd name="T14" fmla="*/ 8 w 102"/>
                      <a:gd name="T15" fmla="*/ 110 h 193"/>
                      <a:gd name="T16" fmla="*/ 8 w 102"/>
                      <a:gd name="T17" fmla="*/ 62 h 193"/>
                      <a:gd name="T18" fmla="*/ 102 w 102"/>
                      <a:gd name="T19" fmla="*/ 8 h 193"/>
                      <a:gd name="T20" fmla="*/ 102 w 102"/>
                      <a:gd name="T21" fmla="*/ 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2" h="193">
                        <a:moveTo>
                          <a:pt x="102" y="0"/>
                        </a:moveTo>
                        <a:lnTo>
                          <a:pt x="0" y="60"/>
                        </a:lnTo>
                        <a:lnTo>
                          <a:pt x="0" y="108"/>
                        </a:lnTo>
                        <a:lnTo>
                          <a:pt x="0" y="145"/>
                        </a:lnTo>
                        <a:lnTo>
                          <a:pt x="0" y="193"/>
                        </a:lnTo>
                        <a:lnTo>
                          <a:pt x="8" y="189"/>
                        </a:lnTo>
                        <a:lnTo>
                          <a:pt x="8" y="147"/>
                        </a:lnTo>
                        <a:lnTo>
                          <a:pt x="8" y="110"/>
                        </a:lnTo>
                        <a:lnTo>
                          <a:pt x="8" y="62"/>
                        </a:lnTo>
                        <a:lnTo>
                          <a:pt x="102" y="8"/>
                        </a:lnTo>
                        <a:lnTo>
                          <a:pt x="102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5" name="ï$ḷide">
                    <a:extLst>
                      <a:ext uri="{FF2B5EF4-FFF2-40B4-BE49-F238E27FC236}">
                        <a16:creationId xmlns:a16="http://schemas.microsoft.com/office/drawing/2014/main" id="{511F88D3-E8C7-4983-963E-6399AFA782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36" y="1285"/>
                    <a:ext cx="2188" cy="2645"/>
                  </a:xfrm>
                  <a:custGeom>
                    <a:avLst/>
                    <a:gdLst>
                      <a:gd name="T0" fmla="*/ 421 w 421"/>
                      <a:gd name="T1" fmla="*/ 253 h 510"/>
                      <a:gd name="T2" fmla="*/ 410 w 421"/>
                      <a:gd name="T3" fmla="*/ 273 h 510"/>
                      <a:gd name="T4" fmla="*/ 12 w 421"/>
                      <a:gd name="T5" fmla="*/ 506 h 510"/>
                      <a:gd name="T6" fmla="*/ 0 w 421"/>
                      <a:gd name="T7" fmla="*/ 499 h 510"/>
                      <a:gd name="T8" fmla="*/ 0 w 421"/>
                      <a:gd name="T9" fmla="*/ 257 h 510"/>
                      <a:gd name="T10" fmla="*/ 12 w 421"/>
                      <a:gd name="T11" fmla="*/ 237 h 510"/>
                      <a:gd name="T12" fmla="*/ 410 w 421"/>
                      <a:gd name="T13" fmla="*/ 4 h 510"/>
                      <a:gd name="T14" fmla="*/ 421 w 421"/>
                      <a:gd name="T15" fmla="*/ 10 h 510"/>
                      <a:gd name="T16" fmla="*/ 421 w 421"/>
                      <a:gd name="T17" fmla="*/ 253 h 5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21" h="510">
                        <a:moveTo>
                          <a:pt x="421" y="253"/>
                        </a:moveTo>
                        <a:cubicBezTo>
                          <a:pt x="421" y="260"/>
                          <a:pt x="416" y="269"/>
                          <a:pt x="410" y="273"/>
                        </a:cubicBezTo>
                        <a:cubicBezTo>
                          <a:pt x="12" y="506"/>
                          <a:pt x="12" y="506"/>
                          <a:pt x="12" y="506"/>
                        </a:cubicBezTo>
                        <a:cubicBezTo>
                          <a:pt x="5" y="510"/>
                          <a:pt x="0" y="507"/>
                          <a:pt x="0" y="499"/>
                        </a:cubicBezTo>
                        <a:cubicBezTo>
                          <a:pt x="0" y="257"/>
                          <a:pt x="0" y="257"/>
                          <a:pt x="0" y="257"/>
                        </a:cubicBezTo>
                        <a:cubicBezTo>
                          <a:pt x="0" y="249"/>
                          <a:pt x="5" y="240"/>
                          <a:pt x="12" y="237"/>
                        </a:cubicBezTo>
                        <a:cubicBezTo>
                          <a:pt x="410" y="4"/>
                          <a:pt x="410" y="4"/>
                          <a:pt x="410" y="4"/>
                        </a:cubicBezTo>
                        <a:cubicBezTo>
                          <a:pt x="416" y="0"/>
                          <a:pt x="421" y="3"/>
                          <a:pt x="421" y="10"/>
                        </a:cubicBezTo>
                        <a:lnTo>
                          <a:pt x="421" y="25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6" name="ïṧ1ïḑe">
                    <a:extLst>
                      <a:ext uri="{FF2B5EF4-FFF2-40B4-BE49-F238E27FC236}">
                        <a16:creationId xmlns:a16="http://schemas.microsoft.com/office/drawing/2014/main" id="{C8190D3A-7351-4317-9E73-3727C43DCC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36" y="1258"/>
                    <a:ext cx="2188" cy="1453"/>
                  </a:xfrm>
                  <a:custGeom>
                    <a:avLst/>
                    <a:gdLst>
                      <a:gd name="T0" fmla="*/ 421 w 421"/>
                      <a:gd name="T1" fmla="*/ 34 h 280"/>
                      <a:gd name="T2" fmla="*/ 0 w 421"/>
                      <a:gd name="T3" fmla="*/ 280 h 280"/>
                      <a:gd name="T4" fmla="*/ 0 w 421"/>
                      <a:gd name="T5" fmla="*/ 239 h 280"/>
                      <a:gd name="T6" fmla="*/ 397 w 421"/>
                      <a:gd name="T7" fmla="*/ 7 h 280"/>
                      <a:gd name="T8" fmla="*/ 415 w 421"/>
                      <a:gd name="T9" fmla="*/ 5 h 280"/>
                      <a:gd name="T10" fmla="*/ 421 w 421"/>
                      <a:gd name="T11" fmla="*/ 15 h 280"/>
                      <a:gd name="T12" fmla="*/ 421 w 421"/>
                      <a:gd name="T13" fmla="*/ 34 h 2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1" h="280">
                        <a:moveTo>
                          <a:pt x="421" y="34"/>
                        </a:moveTo>
                        <a:cubicBezTo>
                          <a:pt x="0" y="280"/>
                          <a:pt x="0" y="280"/>
                          <a:pt x="0" y="280"/>
                        </a:cubicBezTo>
                        <a:cubicBezTo>
                          <a:pt x="0" y="239"/>
                          <a:pt x="0" y="239"/>
                          <a:pt x="0" y="239"/>
                        </a:cubicBezTo>
                        <a:cubicBezTo>
                          <a:pt x="397" y="7"/>
                          <a:pt x="397" y="7"/>
                          <a:pt x="397" y="7"/>
                        </a:cubicBezTo>
                        <a:cubicBezTo>
                          <a:pt x="397" y="7"/>
                          <a:pt x="407" y="0"/>
                          <a:pt x="415" y="5"/>
                        </a:cubicBezTo>
                        <a:cubicBezTo>
                          <a:pt x="421" y="8"/>
                          <a:pt x="421" y="15"/>
                          <a:pt x="421" y="15"/>
                        </a:cubicBezTo>
                        <a:lnTo>
                          <a:pt x="421" y="3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7" name="iṣlîḍe">
                    <a:extLst>
                      <a:ext uri="{FF2B5EF4-FFF2-40B4-BE49-F238E27FC236}">
                        <a16:creationId xmlns:a16="http://schemas.microsoft.com/office/drawing/2014/main" id="{73C823CD-90A0-401E-A633-F083B5E3B3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48" y="1643"/>
                    <a:ext cx="1970" cy="1208"/>
                  </a:xfrm>
                  <a:custGeom>
                    <a:avLst/>
                    <a:gdLst>
                      <a:gd name="T0" fmla="*/ 788 w 788"/>
                      <a:gd name="T1" fmla="*/ 25 h 483"/>
                      <a:gd name="T2" fmla="*/ 0 w 788"/>
                      <a:gd name="T3" fmla="*/ 483 h 483"/>
                      <a:gd name="T4" fmla="*/ 0 w 788"/>
                      <a:gd name="T5" fmla="*/ 458 h 483"/>
                      <a:gd name="T6" fmla="*/ 788 w 788"/>
                      <a:gd name="T7" fmla="*/ 0 h 483"/>
                      <a:gd name="T8" fmla="*/ 788 w 788"/>
                      <a:gd name="T9" fmla="*/ 25 h 4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8" h="483">
                        <a:moveTo>
                          <a:pt x="788" y="25"/>
                        </a:moveTo>
                        <a:lnTo>
                          <a:pt x="0" y="483"/>
                        </a:lnTo>
                        <a:lnTo>
                          <a:pt x="0" y="458"/>
                        </a:lnTo>
                        <a:lnTo>
                          <a:pt x="788" y="0"/>
                        </a:lnTo>
                        <a:lnTo>
                          <a:pt x="788" y="2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8" name="íṧlîdé">
                    <a:extLst>
                      <a:ext uri="{FF2B5EF4-FFF2-40B4-BE49-F238E27FC236}">
                        <a16:creationId xmlns:a16="http://schemas.microsoft.com/office/drawing/2014/main" id="{ABDC1B33-B2DF-4F32-B635-E1BC11ACAF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48" y="1788"/>
                    <a:ext cx="1970" cy="1215"/>
                  </a:xfrm>
                  <a:custGeom>
                    <a:avLst/>
                    <a:gdLst>
                      <a:gd name="T0" fmla="*/ 788 w 788"/>
                      <a:gd name="T1" fmla="*/ 27 h 486"/>
                      <a:gd name="T2" fmla="*/ 0 w 788"/>
                      <a:gd name="T3" fmla="*/ 486 h 486"/>
                      <a:gd name="T4" fmla="*/ 0 w 788"/>
                      <a:gd name="T5" fmla="*/ 459 h 486"/>
                      <a:gd name="T6" fmla="*/ 788 w 788"/>
                      <a:gd name="T7" fmla="*/ 0 h 486"/>
                      <a:gd name="T8" fmla="*/ 788 w 788"/>
                      <a:gd name="T9" fmla="*/ 27 h 4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8" h="486">
                        <a:moveTo>
                          <a:pt x="788" y="27"/>
                        </a:moveTo>
                        <a:lnTo>
                          <a:pt x="0" y="486"/>
                        </a:lnTo>
                        <a:lnTo>
                          <a:pt x="0" y="459"/>
                        </a:lnTo>
                        <a:lnTo>
                          <a:pt x="788" y="0"/>
                        </a:lnTo>
                        <a:lnTo>
                          <a:pt x="788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29" name="ïṣļîdé">
                    <a:extLst>
                      <a:ext uri="{FF2B5EF4-FFF2-40B4-BE49-F238E27FC236}">
                        <a16:creationId xmlns:a16="http://schemas.microsoft.com/office/drawing/2014/main" id="{44C96AF0-F22A-4149-9EF8-7438D0F4CB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48" y="2555"/>
                    <a:ext cx="925" cy="603"/>
                  </a:xfrm>
                  <a:custGeom>
                    <a:avLst/>
                    <a:gdLst>
                      <a:gd name="T0" fmla="*/ 370 w 370"/>
                      <a:gd name="T1" fmla="*/ 27 h 241"/>
                      <a:gd name="T2" fmla="*/ 0 w 370"/>
                      <a:gd name="T3" fmla="*/ 241 h 241"/>
                      <a:gd name="T4" fmla="*/ 0 w 370"/>
                      <a:gd name="T5" fmla="*/ 214 h 241"/>
                      <a:gd name="T6" fmla="*/ 370 w 370"/>
                      <a:gd name="T7" fmla="*/ 0 h 241"/>
                      <a:gd name="T8" fmla="*/ 370 w 370"/>
                      <a:gd name="T9" fmla="*/ 27 h 2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0" h="241">
                        <a:moveTo>
                          <a:pt x="370" y="27"/>
                        </a:moveTo>
                        <a:lnTo>
                          <a:pt x="0" y="241"/>
                        </a:lnTo>
                        <a:lnTo>
                          <a:pt x="0" y="214"/>
                        </a:lnTo>
                        <a:lnTo>
                          <a:pt x="370" y="0"/>
                        </a:lnTo>
                        <a:lnTo>
                          <a:pt x="370" y="2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0" name="îsľídé">
                    <a:extLst>
                      <a:ext uri="{FF2B5EF4-FFF2-40B4-BE49-F238E27FC236}">
                        <a16:creationId xmlns:a16="http://schemas.microsoft.com/office/drawing/2014/main" id="{09746B2C-CDAF-49A0-9F22-77BE7ED6E3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48" y="2193"/>
                    <a:ext cx="1970" cy="1218"/>
                  </a:xfrm>
                  <a:custGeom>
                    <a:avLst/>
                    <a:gdLst>
                      <a:gd name="T0" fmla="*/ 788 w 788"/>
                      <a:gd name="T1" fmla="*/ 29 h 487"/>
                      <a:gd name="T2" fmla="*/ 0 w 788"/>
                      <a:gd name="T3" fmla="*/ 487 h 487"/>
                      <a:gd name="T4" fmla="*/ 0 w 788"/>
                      <a:gd name="T5" fmla="*/ 458 h 487"/>
                      <a:gd name="T6" fmla="*/ 788 w 788"/>
                      <a:gd name="T7" fmla="*/ 0 h 487"/>
                      <a:gd name="T8" fmla="*/ 788 w 788"/>
                      <a:gd name="T9" fmla="*/ 29 h 4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8" h="487">
                        <a:moveTo>
                          <a:pt x="788" y="29"/>
                        </a:moveTo>
                        <a:lnTo>
                          <a:pt x="0" y="487"/>
                        </a:lnTo>
                        <a:lnTo>
                          <a:pt x="0" y="458"/>
                        </a:lnTo>
                        <a:lnTo>
                          <a:pt x="788" y="0"/>
                        </a:lnTo>
                        <a:lnTo>
                          <a:pt x="788" y="29"/>
                        </a:lnTo>
                        <a:close/>
                      </a:path>
                    </a:pathLst>
                  </a:custGeom>
                  <a:solidFill>
                    <a:srgbClr val="FFD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1" name="í$ḷïḋe">
                    <a:extLst>
                      <a:ext uri="{FF2B5EF4-FFF2-40B4-BE49-F238E27FC236}">
                        <a16:creationId xmlns:a16="http://schemas.microsoft.com/office/drawing/2014/main" id="{0253653A-0DDB-48C2-8186-92A5F9E3D4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48" y="2368"/>
                    <a:ext cx="1970" cy="1220"/>
                  </a:xfrm>
                  <a:custGeom>
                    <a:avLst/>
                    <a:gdLst>
                      <a:gd name="T0" fmla="*/ 788 w 788"/>
                      <a:gd name="T1" fmla="*/ 29 h 488"/>
                      <a:gd name="T2" fmla="*/ 0 w 788"/>
                      <a:gd name="T3" fmla="*/ 488 h 488"/>
                      <a:gd name="T4" fmla="*/ 0 w 788"/>
                      <a:gd name="T5" fmla="*/ 459 h 488"/>
                      <a:gd name="T6" fmla="*/ 788 w 788"/>
                      <a:gd name="T7" fmla="*/ 0 h 488"/>
                      <a:gd name="T8" fmla="*/ 788 w 788"/>
                      <a:gd name="T9" fmla="*/ 29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8" h="488">
                        <a:moveTo>
                          <a:pt x="788" y="29"/>
                        </a:moveTo>
                        <a:lnTo>
                          <a:pt x="0" y="488"/>
                        </a:lnTo>
                        <a:lnTo>
                          <a:pt x="0" y="459"/>
                        </a:lnTo>
                        <a:lnTo>
                          <a:pt x="788" y="0"/>
                        </a:lnTo>
                        <a:lnTo>
                          <a:pt x="788" y="29"/>
                        </a:lnTo>
                        <a:close/>
                      </a:path>
                    </a:pathLst>
                  </a:custGeom>
                  <a:solidFill>
                    <a:srgbClr val="FF468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2" name="ï$ľíde">
                    <a:extLst>
                      <a:ext uri="{FF2B5EF4-FFF2-40B4-BE49-F238E27FC236}">
                        <a16:creationId xmlns:a16="http://schemas.microsoft.com/office/drawing/2014/main" id="{C1676902-6501-4289-912E-B639ADDC5C3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48" y="2550"/>
                    <a:ext cx="1970" cy="1220"/>
                  </a:xfrm>
                  <a:custGeom>
                    <a:avLst/>
                    <a:gdLst>
                      <a:gd name="T0" fmla="*/ 788 w 788"/>
                      <a:gd name="T1" fmla="*/ 29 h 488"/>
                      <a:gd name="T2" fmla="*/ 0 w 788"/>
                      <a:gd name="T3" fmla="*/ 488 h 488"/>
                      <a:gd name="T4" fmla="*/ 0 w 788"/>
                      <a:gd name="T5" fmla="*/ 459 h 488"/>
                      <a:gd name="T6" fmla="*/ 788 w 788"/>
                      <a:gd name="T7" fmla="*/ 0 h 488"/>
                      <a:gd name="T8" fmla="*/ 788 w 788"/>
                      <a:gd name="T9" fmla="*/ 29 h 4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88" h="488">
                        <a:moveTo>
                          <a:pt x="788" y="29"/>
                        </a:moveTo>
                        <a:lnTo>
                          <a:pt x="0" y="488"/>
                        </a:lnTo>
                        <a:lnTo>
                          <a:pt x="0" y="459"/>
                        </a:lnTo>
                        <a:lnTo>
                          <a:pt x="788" y="0"/>
                        </a:lnTo>
                        <a:lnTo>
                          <a:pt x="788" y="29"/>
                        </a:lnTo>
                        <a:close/>
                      </a:path>
                    </a:pathLst>
                  </a:custGeom>
                  <a:solidFill>
                    <a:srgbClr val="FFD5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3" name="ïşḷíḑè">
                    <a:extLst>
                      <a:ext uri="{FF2B5EF4-FFF2-40B4-BE49-F238E27FC236}">
                        <a16:creationId xmlns:a16="http://schemas.microsoft.com/office/drawing/2014/main" id="{9F0AC813-2D06-40E2-8830-BB8BC07558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636" y="2395"/>
                    <a:ext cx="178" cy="315"/>
                  </a:xfrm>
                  <a:custGeom>
                    <a:avLst/>
                    <a:gdLst>
                      <a:gd name="T0" fmla="*/ 71 w 71"/>
                      <a:gd name="T1" fmla="*/ 85 h 126"/>
                      <a:gd name="T2" fmla="*/ 0 w 71"/>
                      <a:gd name="T3" fmla="*/ 126 h 126"/>
                      <a:gd name="T4" fmla="*/ 0 w 71"/>
                      <a:gd name="T5" fmla="*/ 41 h 126"/>
                      <a:gd name="T6" fmla="*/ 71 w 71"/>
                      <a:gd name="T7" fmla="*/ 0 h 126"/>
                      <a:gd name="T8" fmla="*/ 71 w 71"/>
                      <a:gd name="T9" fmla="*/ 85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126">
                        <a:moveTo>
                          <a:pt x="71" y="85"/>
                        </a:moveTo>
                        <a:lnTo>
                          <a:pt x="0" y="126"/>
                        </a:lnTo>
                        <a:lnTo>
                          <a:pt x="0" y="41"/>
                        </a:lnTo>
                        <a:lnTo>
                          <a:pt x="71" y="0"/>
                        </a:lnTo>
                        <a:lnTo>
                          <a:pt x="71" y="85"/>
                        </a:lnTo>
                        <a:close/>
                      </a:path>
                    </a:pathLst>
                  </a:custGeom>
                  <a:solidFill>
                    <a:srgbClr val="FF6C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4" name="íś1iḍè">
                    <a:extLst>
                      <a:ext uri="{FF2B5EF4-FFF2-40B4-BE49-F238E27FC236}">
                        <a16:creationId xmlns:a16="http://schemas.microsoft.com/office/drawing/2014/main" id="{B5E64E6C-1D9B-4CA0-AB18-8CCBC43D0E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578" y="2478"/>
                    <a:ext cx="73" cy="150"/>
                  </a:xfrm>
                  <a:custGeom>
                    <a:avLst/>
                    <a:gdLst>
                      <a:gd name="T0" fmla="*/ 14 w 14"/>
                      <a:gd name="T1" fmla="*/ 10 h 29"/>
                      <a:gd name="T2" fmla="*/ 7 w 14"/>
                      <a:gd name="T3" fmla="*/ 27 h 29"/>
                      <a:gd name="T4" fmla="*/ 0 w 14"/>
                      <a:gd name="T5" fmla="*/ 19 h 29"/>
                      <a:gd name="T6" fmla="*/ 7 w 14"/>
                      <a:gd name="T7" fmla="*/ 3 h 29"/>
                      <a:gd name="T8" fmla="*/ 14 w 14"/>
                      <a:gd name="T9" fmla="*/ 1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" h="29">
                        <a:moveTo>
                          <a:pt x="14" y="10"/>
                        </a:moveTo>
                        <a:cubicBezTo>
                          <a:pt x="14" y="17"/>
                          <a:pt x="11" y="24"/>
                          <a:pt x="7" y="27"/>
                        </a:cubicBezTo>
                        <a:cubicBezTo>
                          <a:pt x="3" y="29"/>
                          <a:pt x="0" y="26"/>
                          <a:pt x="0" y="19"/>
                        </a:cubicBezTo>
                        <a:cubicBezTo>
                          <a:pt x="0" y="13"/>
                          <a:pt x="3" y="5"/>
                          <a:pt x="7" y="3"/>
                        </a:cubicBezTo>
                        <a:cubicBezTo>
                          <a:pt x="11" y="0"/>
                          <a:pt x="14" y="4"/>
                          <a:pt x="14" y="10"/>
                        </a:cubicBezTo>
                        <a:close/>
                      </a:path>
                    </a:pathLst>
                  </a:custGeom>
                  <a:solidFill>
                    <a:srgbClr val="FFBA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5" name="íṡḷíḍé">
                    <a:extLst>
                      <a:ext uri="{FF2B5EF4-FFF2-40B4-BE49-F238E27FC236}">
                        <a16:creationId xmlns:a16="http://schemas.microsoft.com/office/drawing/2014/main" id="{F6E82F61-7D0F-4161-BD6E-446B24B8758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458" y="2290"/>
                    <a:ext cx="183" cy="318"/>
                  </a:xfrm>
                  <a:custGeom>
                    <a:avLst/>
                    <a:gdLst>
                      <a:gd name="T0" fmla="*/ 73 w 73"/>
                      <a:gd name="T1" fmla="*/ 85 h 127"/>
                      <a:gd name="T2" fmla="*/ 0 w 73"/>
                      <a:gd name="T3" fmla="*/ 127 h 127"/>
                      <a:gd name="T4" fmla="*/ 0 w 73"/>
                      <a:gd name="T5" fmla="*/ 42 h 127"/>
                      <a:gd name="T6" fmla="*/ 73 w 73"/>
                      <a:gd name="T7" fmla="*/ 0 h 127"/>
                      <a:gd name="T8" fmla="*/ 73 w 73"/>
                      <a:gd name="T9" fmla="*/ 8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3" h="127">
                        <a:moveTo>
                          <a:pt x="73" y="85"/>
                        </a:moveTo>
                        <a:lnTo>
                          <a:pt x="0" y="127"/>
                        </a:lnTo>
                        <a:lnTo>
                          <a:pt x="0" y="42"/>
                        </a:lnTo>
                        <a:lnTo>
                          <a:pt x="73" y="0"/>
                        </a:lnTo>
                        <a:lnTo>
                          <a:pt x="73" y="85"/>
                        </a:lnTo>
                        <a:close/>
                      </a:path>
                    </a:pathLst>
                  </a:custGeom>
                  <a:solidFill>
                    <a:srgbClr val="06B3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6" name="îŝļïḍe">
                    <a:extLst>
                      <a:ext uri="{FF2B5EF4-FFF2-40B4-BE49-F238E27FC236}">
                        <a16:creationId xmlns:a16="http://schemas.microsoft.com/office/drawing/2014/main" id="{1C4B6756-FD1E-4018-9212-830D5654A9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276" y="2188"/>
                    <a:ext cx="175" cy="315"/>
                  </a:xfrm>
                  <a:custGeom>
                    <a:avLst/>
                    <a:gdLst>
                      <a:gd name="T0" fmla="*/ 70 w 70"/>
                      <a:gd name="T1" fmla="*/ 85 h 126"/>
                      <a:gd name="T2" fmla="*/ 0 w 70"/>
                      <a:gd name="T3" fmla="*/ 126 h 126"/>
                      <a:gd name="T4" fmla="*/ 0 w 70"/>
                      <a:gd name="T5" fmla="*/ 41 h 126"/>
                      <a:gd name="T6" fmla="*/ 70 w 70"/>
                      <a:gd name="T7" fmla="*/ 0 h 126"/>
                      <a:gd name="T8" fmla="*/ 70 w 70"/>
                      <a:gd name="T9" fmla="*/ 85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0" h="126">
                        <a:moveTo>
                          <a:pt x="70" y="85"/>
                        </a:moveTo>
                        <a:lnTo>
                          <a:pt x="0" y="126"/>
                        </a:lnTo>
                        <a:lnTo>
                          <a:pt x="0" y="41"/>
                        </a:lnTo>
                        <a:lnTo>
                          <a:pt x="70" y="0"/>
                        </a:lnTo>
                        <a:lnTo>
                          <a:pt x="70" y="85"/>
                        </a:lnTo>
                        <a:close/>
                      </a:path>
                    </a:pathLst>
                  </a:custGeom>
                  <a:solidFill>
                    <a:srgbClr val="0651C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7" name="íṡļiďê">
                    <a:extLst>
                      <a:ext uri="{FF2B5EF4-FFF2-40B4-BE49-F238E27FC236}">
                        <a16:creationId xmlns:a16="http://schemas.microsoft.com/office/drawing/2014/main" id="{46DDAA43-E178-409F-8736-8CAD456BFE7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401" y="2373"/>
                    <a:ext cx="78" cy="153"/>
                  </a:xfrm>
                  <a:custGeom>
                    <a:avLst/>
                    <a:gdLst>
                      <a:gd name="T0" fmla="*/ 15 w 15"/>
                      <a:gd name="T1" fmla="*/ 11 h 29"/>
                      <a:gd name="T2" fmla="*/ 7 w 15"/>
                      <a:gd name="T3" fmla="*/ 27 h 29"/>
                      <a:gd name="T4" fmla="*/ 0 w 15"/>
                      <a:gd name="T5" fmla="*/ 19 h 29"/>
                      <a:gd name="T6" fmla="*/ 7 w 15"/>
                      <a:gd name="T7" fmla="*/ 3 h 29"/>
                      <a:gd name="T8" fmla="*/ 15 w 15"/>
                      <a:gd name="T9" fmla="*/ 11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29">
                        <a:moveTo>
                          <a:pt x="15" y="11"/>
                        </a:moveTo>
                        <a:cubicBezTo>
                          <a:pt x="15" y="17"/>
                          <a:pt x="11" y="24"/>
                          <a:pt x="7" y="27"/>
                        </a:cubicBezTo>
                        <a:cubicBezTo>
                          <a:pt x="3" y="29"/>
                          <a:pt x="0" y="26"/>
                          <a:pt x="0" y="19"/>
                        </a:cubicBezTo>
                        <a:cubicBezTo>
                          <a:pt x="0" y="13"/>
                          <a:pt x="3" y="5"/>
                          <a:pt x="7" y="3"/>
                        </a:cubicBezTo>
                        <a:cubicBezTo>
                          <a:pt x="11" y="0"/>
                          <a:pt x="15" y="4"/>
                          <a:pt x="15" y="11"/>
                        </a:cubicBezTo>
                        <a:close/>
                      </a:path>
                    </a:pathLst>
                  </a:custGeom>
                  <a:solidFill>
                    <a:srgbClr val="06913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  <p:sp>
                <p:nvSpPr>
                  <p:cNvPr id="138" name="íṡļíḑe">
                    <a:extLst>
                      <a:ext uri="{FF2B5EF4-FFF2-40B4-BE49-F238E27FC236}">
                        <a16:creationId xmlns:a16="http://schemas.microsoft.com/office/drawing/2014/main" id="{EA02872C-3709-4604-9241-EC34FCE6BB6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231" y="2270"/>
                    <a:ext cx="78" cy="150"/>
                  </a:xfrm>
                  <a:custGeom>
                    <a:avLst/>
                    <a:gdLst>
                      <a:gd name="T0" fmla="*/ 15 w 15"/>
                      <a:gd name="T1" fmla="*/ 10 h 29"/>
                      <a:gd name="T2" fmla="*/ 8 w 15"/>
                      <a:gd name="T3" fmla="*/ 26 h 29"/>
                      <a:gd name="T4" fmla="*/ 0 w 15"/>
                      <a:gd name="T5" fmla="*/ 19 h 29"/>
                      <a:gd name="T6" fmla="*/ 8 w 15"/>
                      <a:gd name="T7" fmla="*/ 2 h 29"/>
                      <a:gd name="T8" fmla="*/ 15 w 15"/>
                      <a:gd name="T9" fmla="*/ 1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" h="29">
                        <a:moveTo>
                          <a:pt x="15" y="10"/>
                        </a:moveTo>
                        <a:cubicBezTo>
                          <a:pt x="15" y="16"/>
                          <a:pt x="12" y="24"/>
                          <a:pt x="8" y="26"/>
                        </a:cubicBezTo>
                        <a:cubicBezTo>
                          <a:pt x="4" y="29"/>
                          <a:pt x="0" y="25"/>
                          <a:pt x="0" y="19"/>
                        </a:cubicBezTo>
                        <a:cubicBezTo>
                          <a:pt x="0" y="12"/>
                          <a:pt x="4" y="5"/>
                          <a:pt x="8" y="2"/>
                        </a:cubicBezTo>
                        <a:cubicBezTo>
                          <a:pt x="12" y="0"/>
                          <a:pt x="15" y="3"/>
                          <a:pt x="15" y="10"/>
                        </a:cubicBezTo>
                        <a:close/>
                      </a:path>
                    </a:pathLst>
                  </a:custGeom>
                  <a:solidFill>
                    <a:srgbClr val="062F9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" name="组合 18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  <a:extLst>
                  <a:ext uri="{FF2B5EF4-FFF2-40B4-BE49-F238E27FC236}">
                    <a16:creationId xmlns:a16="http://schemas.microsoft.com/office/drawing/2014/main" id="{5C9349DE-C1BB-4B25-B10E-9B482793E8B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903505" y="2424428"/>
                <a:ext cx="2116899" cy="2155275"/>
                <a:chOff x="3070" y="1374"/>
                <a:chExt cx="1544" cy="1572"/>
              </a:xfrm>
            </p:grpSpPr>
            <p:sp>
              <p:nvSpPr>
                <p:cNvPr id="20" name="íšḷídè">
                  <a:extLst>
                    <a:ext uri="{FF2B5EF4-FFF2-40B4-BE49-F238E27FC236}">
                      <a16:creationId xmlns:a16="http://schemas.microsoft.com/office/drawing/2014/main" id="{3C9AECBF-87B8-49B7-8241-941771376F7B}"/>
                    </a:ext>
                  </a:extLst>
                </p:cNvPr>
                <p:cNvSpPr/>
                <p:nvPr/>
              </p:nvSpPr>
              <p:spPr bwMode="auto">
                <a:xfrm>
                  <a:off x="3606" y="2378"/>
                  <a:ext cx="66" cy="50"/>
                </a:xfrm>
                <a:prstGeom prst="rect">
                  <a:avLst/>
                </a:prstGeom>
                <a:solidFill>
                  <a:srgbClr val="C7CB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1" name="i$ḻiḓe">
                  <a:extLst>
                    <a:ext uri="{FF2B5EF4-FFF2-40B4-BE49-F238E27FC236}">
                      <a16:creationId xmlns:a16="http://schemas.microsoft.com/office/drawing/2014/main" id="{1E45344F-C063-4101-B926-C9B42932F4F7}"/>
                    </a:ext>
                  </a:extLst>
                </p:cNvPr>
                <p:cNvSpPr/>
                <p:nvPr/>
              </p:nvSpPr>
              <p:spPr bwMode="auto">
                <a:xfrm>
                  <a:off x="3708" y="2378"/>
                  <a:ext cx="66" cy="50"/>
                </a:xfrm>
                <a:prstGeom prst="rect">
                  <a:avLst/>
                </a:prstGeom>
                <a:solidFill>
                  <a:srgbClr val="C7CB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2" name="íšlídê">
                  <a:extLst>
                    <a:ext uri="{FF2B5EF4-FFF2-40B4-BE49-F238E27FC236}">
                      <a16:creationId xmlns:a16="http://schemas.microsoft.com/office/drawing/2014/main" id="{4B06058A-FFD0-4B3D-A361-EFA1D0D14BAF}"/>
                    </a:ext>
                  </a:extLst>
                </p:cNvPr>
                <p:cNvSpPr/>
                <p:nvPr/>
              </p:nvSpPr>
              <p:spPr bwMode="auto">
                <a:xfrm>
                  <a:off x="3808" y="2378"/>
                  <a:ext cx="66" cy="50"/>
                </a:xfrm>
                <a:prstGeom prst="rect">
                  <a:avLst/>
                </a:prstGeom>
                <a:solidFill>
                  <a:srgbClr val="C7CB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3" name="îṥḻiḓé">
                  <a:extLst>
                    <a:ext uri="{FF2B5EF4-FFF2-40B4-BE49-F238E27FC236}">
                      <a16:creationId xmlns:a16="http://schemas.microsoft.com/office/drawing/2014/main" id="{27BF1B9C-623E-4A23-80CB-55D8F5BD429D}"/>
                    </a:ext>
                  </a:extLst>
                </p:cNvPr>
                <p:cNvSpPr/>
                <p:nvPr/>
              </p:nvSpPr>
              <p:spPr bwMode="auto">
                <a:xfrm>
                  <a:off x="3908" y="2378"/>
                  <a:ext cx="68" cy="50"/>
                </a:xfrm>
                <a:prstGeom prst="rect">
                  <a:avLst/>
                </a:prstGeom>
                <a:solidFill>
                  <a:srgbClr val="C7CB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4" name="îśľíďé">
                  <a:extLst>
                    <a:ext uri="{FF2B5EF4-FFF2-40B4-BE49-F238E27FC236}">
                      <a16:creationId xmlns:a16="http://schemas.microsoft.com/office/drawing/2014/main" id="{4B49E28B-4F37-4F5B-82B0-B658FB4D6AE6}"/>
                    </a:ext>
                  </a:extLst>
                </p:cNvPr>
                <p:cNvSpPr/>
                <p:nvPr/>
              </p:nvSpPr>
              <p:spPr bwMode="auto">
                <a:xfrm>
                  <a:off x="3993" y="1505"/>
                  <a:ext cx="467" cy="482"/>
                </a:xfrm>
                <a:custGeom>
                  <a:avLst/>
                  <a:gdLst>
                    <a:gd name="T0" fmla="*/ 406 w 467"/>
                    <a:gd name="T1" fmla="*/ 482 h 482"/>
                    <a:gd name="T2" fmla="*/ 0 w 467"/>
                    <a:gd name="T3" fmla="*/ 58 h 482"/>
                    <a:gd name="T4" fmla="*/ 60 w 467"/>
                    <a:gd name="T5" fmla="*/ 0 h 482"/>
                    <a:gd name="T6" fmla="*/ 467 w 467"/>
                    <a:gd name="T7" fmla="*/ 426 h 482"/>
                    <a:gd name="T8" fmla="*/ 406 w 467"/>
                    <a:gd name="T9" fmla="*/ 48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7" h="482">
                      <a:moveTo>
                        <a:pt x="406" y="482"/>
                      </a:moveTo>
                      <a:lnTo>
                        <a:pt x="0" y="58"/>
                      </a:lnTo>
                      <a:lnTo>
                        <a:pt x="60" y="0"/>
                      </a:lnTo>
                      <a:lnTo>
                        <a:pt x="467" y="426"/>
                      </a:lnTo>
                      <a:lnTo>
                        <a:pt x="406" y="482"/>
                      </a:lnTo>
                      <a:close/>
                    </a:path>
                  </a:pathLst>
                </a:cu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5" name="îṩļïḓè">
                  <a:extLst>
                    <a:ext uri="{FF2B5EF4-FFF2-40B4-BE49-F238E27FC236}">
                      <a16:creationId xmlns:a16="http://schemas.microsoft.com/office/drawing/2014/main" id="{4A90CAD9-3243-4DEC-B179-E56DBEA63751}"/>
                    </a:ext>
                  </a:extLst>
                </p:cNvPr>
                <p:cNvSpPr/>
                <p:nvPr/>
              </p:nvSpPr>
              <p:spPr bwMode="auto">
                <a:xfrm>
                  <a:off x="3904" y="1601"/>
                  <a:ext cx="466" cy="482"/>
                </a:xfrm>
                <a:custGeom>
                  <a:avLst/>
                  <a:gdLst>
                    <a:gd name="T0" fmla="*/ 406 w 466"/>
                    <a:gd name="T1" fmla="*/ 482 h 482"/>
                    <a:gd name="T2" fmla="*/ 0 w 466"/>
                    <a:gd name="T3" fmla="*/ 56 h 482"/>
                    <a:gd name="T4" fmla="*/ 60 w 466"/>
                    <a:gd name="T5" fmla="*/ 0 h 482"/>
                    <a:gd name="T6" fmla="*/ 466 w 466"/>
                    <a:gd name="T7" fmla="*/ 424 h 482"/>
                    <a:gd name="T8" fmla="*/ 406 w 466"/>
                    <a:gd name="T9" fmla="*/ 482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6" h="482">
                      <a:moveTo>
                        <a:pt x="406" y="482"/>
                      </a:moveTo>
                      <a:lnTo>
                        <a:pt x="0" y="56"/>
                      </a:lnTo>
                      <a:lnTo>
                        <a:pt x="60" y="0"/>
                      </a:lnTo>
                      <a:lnTo>
                        <a:pt x="466" y="424"/>
                      </a:lnTo>
                      <a:lnTo>
                        <a:pt x="406" y="482"/>
                      </a:lnTo>
                      <a:close/>
                    </a:path>
                  </a:pathLst>
                </a:cu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6" name="ïŝ1íḑe">
                  <a:extLst>
                    <a:ext uri="{FF2B5EF4-FFF2-40B4-BE49-F238E27FC236}">
                      <a16:creationId xmlns:a16="http://schemas.microsoft.com/office/drawing/2014/main" id="{521F4D36-9B24-4B74-A5DF-3799B2AB87E3}"/>
                    </a:ext>
                  </a:extLst>
                </p:cNvPr>
                <p:cNvSpPr/>
                <p:nvPr/>
              </p:nvSpPr>
              <p:spPr bwMode="auto">
                <a:xfrm>
                  <a:off x="4329" y="2095"/>
                  <a:ext cx="218" cy="188"/>
                </a:xfrm>
                <a:custGeom>
                  <a:avLst/>
                  <a:gdLst>
                    <a:gd name="T0" fmla="*/ 0 w 218"/>
                    <a:gd name="T1" fmla="*/ 46 h 188"/>
                    <a:gd name="T2" fmla="*/ 195 w 218"/>
                    <a:gd name="T3" fmla="*/ 188 h 188"/>
                    <a:gd name="T4" fmla="*/ 218 w 218"/>
                    <a:gd name="T5" fmla="*/ 169 h 188"/>
                    <a:gd name="T6" fmla="*/ 56 w 218"/>
                    <a:gd name="T7" fmla="*/ 0 h 188"/>
                    <a:gd name="T8" fmla="*/ 0 w 218"/>
                    <a:gd name="T9" fmla="*/ 46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" h="188">
                      <a:moveTo>
                        <a:pt x="0" y="46"/>
                      </a:moveTo>
                      <a:lnTo>
                        <a:pt x="195" y="188"/>
                      </a:lnTo>
                      <a:lnTo>
                        <a:pt x="218" y="169"/>
                      </a:lnTo>
                      <a:lnTo>
                        <a:pt x="56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7" name="íşľîďè">
                  <a:extLst>
                    <a:ext uri="{FF2B5EF4-FFF2-40B4-BE49-F238E27FC236}">
                      <a16:creationId xmlns:a16="http://schemas.microsoft.com/office/drawing/2014/main" id="{CA97E999-A75F-4064-A9F9-03BF83F44E1D}"/>
                    </a:ext>
                  </a:extLst>
                </p:cNvPr>
                <p:cNvSpPr/>
                <p:nvPr/>
              </p:nvSpPr>
              <p:spPr bwMode="auto">
                <a:xfrm>
                  <a:off x="4462" y="1989"/>
                  <a:ext cx="152" cy="240"/>
                </a:xfrm>
                <a:custGeom>
                  <a:avLst/>
                  <a:gdLst>
                    <a:gd name="T0" fmla="*/ 56 w 152"/>
                    <a:gd name="T1" fmla="*/ 0 h 240"/>
                    <a:gd name="T2" fmla="*/ 152 w 152"/>
                    <a:gd name="T3" fmla="*/ 223 h 240"/>
                    <a:gd name="T4" fmla="*/ 129 w 152"/>
                    <a:gd name="T5" fmla="*/ 240 h 240"/>
                    <a:gd name="T6" fmla="*/ 0 w 152"/>
                    <a:gd name="T7" fmla="*/ 46 h 240"/>
                    <a:gd name="T8" fmla="*/ 56 w 152"/>
                    <a:gd name="T9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2" h="240">
                      <a:moveTo>
                        <a:pt x="56" y="0"/>
                      </a:moveTo>
                      <a:lnTo>
                        <a:pt x="152" y="223"/>
                      </a:lnTo>
                      <a:lnTo>
                        <a:pt x="129" y="240"/>
                      </a:lnTo>
                      <a:lnTo>
                        <a:pt x="0" y="4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5859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8" name="îsḷïḋé">
                  <a:extLst>
                    <a:ext uri="{FF2B5EF4-FFF2-40B4-BE49-F238E27FC236}">
                      <a16:creationId xmlns:a16="http://schemas.microsoft.com/office/drawing/2014/main" id="{A5790F7C-1097-424E-BB14-F1990F5EFEC3}"/>
                    </a:ext>
                  </a:extLst>
                </p:cNvPr>
                <p:cNvSpPr/>
                <p:nvPr/>
              </p:nvSpPr>
              <p:spPr bwMode="auto">
                <a:xfrm>
                  <a:off x="3337" y="1522"/>
                  <a:ext cx="467" cy="457"/>
                </a:xfrm>
                <a:custGeom>
                  <a:avLst/>
                  <a:gdLst>
                    <a:gd name="T0" fmla="*/ 69 w 467"/>
                    <a:gd name="T1" fmla="*/ 457 h 457"/>
                    <a:gd name="T2" fmla="*/ 0 w 467"/>
                    <a:gd name="T3" fmla="*/ 384 h 457"/>
                    <a:gd name="T4" fmla="*/ 396 w 467"/>
                    <a:gd name="T5" fmla="*/ 0 h 457"/>
                    <a:gd name="T6" fmla="*/ 467 w 467"/>
                    <a:gd name="T7" fmla="*/ 72 h 457"/>
                    <a:gd name="T8" fmla="*/ 69 w 467"/>
                    <a:gd name="T9" fmla="*/ 457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7" h="457">
                      <a:moveTo>
                        <a:pt x="69" y="457"/>
                      </a:moveTo>
                      <a:lnTo>
                        <a:pt x="0" y="384"/>
                      </a:lnTo>
                      <a:lnTo>
                        <a:pt x="396" y="0"/>
                      </a:lnTo>
                      <a:lnTo>
                        <a:pt x="467" y="72"/>
                      </a:lnTo>
                      <a:lnTo>
                        <a:pt x="69" y="457"/>
                      </a:lnTo>
                      <a:close/>
                    </a:path>
                  </a:pathLst>
                </a:cu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29" name="iṡ1íḓê">
                  <a:extLst>
                    <a:ext uri="{FF2B5EF4-FFF2-40B4-BE49-F238E27FC236}">
                      <a16:creationId xmlns:a16="http://schemas.microsoft.com/office/drawing/2014/main" id="{FA131ECF-AA1F-427B-A9EB-A7534714F1A7}"/>
                    </a:ext>
                  </a:extLst>
                </p:cNvPr>
                <p:cNvSpPr/>
                <p:nvPr/>
              </p:nvSpPr>
              <p:spPr bwMode="auto">
                <a:xfrm>
                  <a:off x="3460" y="1628"/>
                  <a:ext cx="477" cy="463"/>
                </a:xfrm>
                <a:custGeom>
                  <a:avLst/>
                  <a:gdLst>
                    <a:gd name="T0" fmla="*/ 71 w 477"/>
                    <a:gd name="T1" fmla="*/ 463 h 463"/>
                    <a:gd name="T2" fmla="*/ 0 w 477"/>
                    <a:gd name="T3" fmla="*/ 391 h 463"/>
                    <a:gd name="T4" fmla="*/ 406 w 477"/>
                    <a:gd name="T5" fmla="*/ 0 h 463"/>
                    <a:gd name="T6" fmla="*/ 477 w 477"/>
                    <a:gd name="T7" fmla="*/ 70 h 463"/>
                    <a:gd name="T8" fmla="*/ 71 w 477"/>
                    <a:gd name="T9" fmla="*/ 463 h 4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463">
                      <a:moveTo>
                        <a:pt x="71" y="463"/>
                      </a:moveTo>
                      <a:lnTo>
                        <a:pt x="0" y="391"/>
                      </a:lnTo>
                      <a:lnTo>
                        <a:pt x="406" y="0"/>
                      </a:lnTo>
                      <a:lnTo>
                        <a:pt x="477" y="70"/>
                      </a:lnTo>
                      <a:lnTo>
                        <a:pt x="71" y="463"/>
                      </a:lnTo>
                      <a:close/>
                    </a:path>
                  </a:pathLst>
                </a:cu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0" name="ïṥliḑè">
                  <a:extLst>
                    <a:ext uri="{FF2B5EF4-FFF2-40B4-BE49-F238E27FC236}">
                      <a16:creationId xmlns:a16="http://schemas.microsoft.com/office/drawing/2014/main" id="{40E46CF2-2D33-4CE8-BA8F-A9F588C8AE36}"/>
                    </a:ext>
                  </a:extLst>
                </p:cNvPr>
                <p:cNvSpPr/>
                <p:nvPr/>
              </p:nvSpPr>
              <p:spPr bwMode="auto">
                <a:xfrm>
                  <a:off x="3195" y="2305"/>
                  <a:ext cx="252" cy="537"/>
                </a:xfrm>
                <a:prstGeom prst="rect">
                  <a:avLst/>
                </a:pr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1" name="îṡ1ïḑè">
                  <a:extLst>
                    <a:ext uri="{FF2B5EF4-FFF2-40B4-BE49-F238E27FC236}">
                      <a16:creationId xmlns:a16="http://schemas.microsoft.com/office/drawing/2014/main" id="{AE668D38-9C6C-4E47-969C-71AF75D78AED}"/>
                    </a:ext>
                  </a:extLst>
                </p:cNvPr>
                <p:cNvSpPr/>
                <p:nvPr/>
              </p:nvSpPr>
              <p:spPr bwMode="auto">
                <a:xfrm>
                  <a:off x="3114" y="2827"/>
                  <a:ext cx="1119" cy="119"/>
                </a:xfrm>
                <a:prstGeom prst="rect">
                  <a:avLst/>
                </a:pr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2" name="ï$ḻïḑê">
                  <a:extLst>
                    <a:ext uri="{FF2B5EF4-FFF2-40B4-BE49-F238E27FC236}">
                      <a16:creationId xmlns:a16="http://schemas.microsoft.com/office/drawing/2014/main" id="{588F0C0F-F088-49C0-AD07-B0C50E26C50C}"/>
                    </a:ext>
                  </a:extLst>
                </p:cNvPr>
                <p:cNvSpPr/>
                <p:nvPr/>
              </p:nvSpPr>
              <p:spPr bwMode="auto">
                <a:xfrm>
                  <a:off x="3070" y="1885"/>
                  <a:ext cx="504" cy="504"/>
                </a:xfrm>
                <a:prstGeom prst="ellipse">
                  <a:avLst/>
                </a:pr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3" name="işľiḓé">
                  <a:extLst>
                    <a:ext uri="{FF2B5EF4-FFF2-40B4-BE49-F238E27FC236}">
                      <a16:creationId xmlns:a16="http://schemas.microsoft.com/office/drawing/2014/main" id="{A33AB21A-96B5-42DE-8F27-F36D80ED8BB1}"/>
                    </a:ext>
                  </a:extLst>
                </p:cNvPr>
                <p:cNvSpPr/>
                <p:nvPr/>
              </p:nvSpPr>
              <p:spPr bwMode="auto">
                <a:xfrm>
                  <a:off x="3193" y="2008"/>
                  <a:ext cx="258" cy="258"/>
                </a:xfrm>
                <a:prstGeom prst="ellipse">
                  <a:avLst/>
                </a:pr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4" name="ïṧliḓè">
                  <a:extLst>
                    <a:ext uri="{FF2B5EF4-FFF2-40B4-BE49-F238E27FC236}">
                      <a16:creationId xmlns:a16="http://schemas.microsoft.com/office/drawing/2014/main" id="{E6BEA8D5-2382-47F1-8206-FD1706C6C897}"/>
                    </a:ext>
                  </a:extLst>
                </p:cNvPr>
                <p:cNvSpPr/>
                <p:nvPr/>
              </p:nvSpPr>
              <p:spPr bwMode="auto">
                <a:xfrm>
                  <a:off x="3260" y="2075"/>
                  <a:ext cx="125" cy="124"/>
                </a:xfrm>
                <a:prstGeom prst="ellipse">
                  <a:avLst/>
                </a:prstGeom>
                <a:solidFill>
                  <a:srgbClr val="EE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5" name="iṥḻiḍe">
                  <a:extLst>
                    <a:ext uri="{FF2B5EF4-FFF2-40B4-BE49-F238E27FC236}">
                      <a16:creationId xmlns:a16="http://schemas.microsoft.com/office/drawing/2014/main" id="{658A2337-6FC7-4C2B-8348-A62DB4E88EE8}"/>
                    </a:ext>
                  </a:extLst>
                </p:cNvPr>
                <p:cNvSpPr/>
                <p:nvPr/>
              </p:nvSpPr>
              <p:spPr bwMode="auto">
                <a:xfrm>
                  <a:off x="3726" y="1374"/>
                  <a:ext cx="332" cy="331"/>
                </a:xfrm>
                <a:prstGeom prst="ellipse">
                  <a:avLst/>
                </a:pr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6" name="îsľidè">
                  <a:extLst>
                    <a:ext uri="{FF2B5EF4-FFF2-40B4-BE49-F238E27FC236}">
                      <a16:creationId xmlns:a16="http://schemas.microsoft.com/office/drawing/2014/main" id="{735D4336-6636-42E3-BB4D-94C458914CEF}"/>
                    </a:ext>
                  </a:extLst>
                </p:cNvPr>
                <p:cNvSpPr/>
                <p:nvPr/>
              </p:nvSpPr>
              <p:spPr bwMode="auto">
                <a:xfrm>
                  <a:off x="3808" y="1455"/>
                  <a:ext cx="168" cy="168"/>
                </a:xfrm>
                <a:prstGeom prst="ellipse">
                  <a:avLst/>
                </a:pr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7" name="íṧļíďe">
                  <a:extLst>
                    <a:ext uri="{FF2B5EF4-FFF2-40B4-BE49-F238E27FC236}">
                      <a16:creationId xmlns:a16="http://schemas.microsoft.com/office/drawing/2014/main" id="{C3994126-721B-448A-BEE2-B87B6F1F320B}"/>
                    </a:ext>
                  </a:extLst>
                </p:cNvPr>
                <p:cNvSpPr/>
                <p:nvPr/>
              </p:nvSpPr>
              <p:spPr bwMode="auto">
                <a:xfrm>
                  <a:off x="3851" y="1499"/>
                  <a:ext cx="84" cy="83"/>
                </a:xfrm>
                <a:prstGeom prst="ellipse">
                  <a:avLst/>
                </a:prstGeom>
                <a:solidFill>
                  <a:srgbClr val="EEE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8" name="îśḷídê">
                  <a:extLst>
                    <a:ext uri="{FF2B5EF4-FFF2-40B4-BE49-F238E27FC236}">
                      <a16:creationId xmlns:a16="http://schemas.microsoft.com/office/drawing/2014/main" id="{5CEB0746-8A8C-47CF-9B74-578FA3D6D70A}"/>
                    </a:ext>
                  </a:extLst>
                </p:cNvPr>
                <p:cNvSpPr/>
                <p:nvPr/>
              </p:nvSpPr>
              <p:spPr bwMode="auto">
                <a:xfrm>
                  <a:off x="4235" y="1865"/>
                  <a:ext cx="333" cy="309"/>
                </a:xfrm>
                <a:custGeom>
                  <a:avLst/>
                  <a:gdLst>
                    <a:gd name="T0" fmla="*/ 160 w 160"/>
                    <a:gd name="T1" fmla="*/ 41 h 149"/>
                    <a:gd name="T2" fmla="*/ 30 w 160"/>
                    <a:gd name="T3" fmla="*/ 149 h 149"/>
                    <a:gd name="T4" fmla="*/ 41 w 160"/>
                    <a:gd name="T5" fmla="*/ 30 h 149"/>
                    <a:gd name="T6" fmla="*/ 160 w 160"/>
                    <a:gd name="T7" fmla="*/ 41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0" h="149">
                      <a:moveTo>
                        <a:pt x="160" y="41"/>
                      </a:moveTo>
                      <a:cubicBezTo>
                        <a:pt x="99" y="92"/>
                        <a:pt x="77" y="110"/>
                        <a:pt x="30" y="149"/>
                      </a:cubicBezTo>
                      <a:cubicBezTo>
                        <a:pt x="0" y="113"/>
                        <a:pt x="5" y="60"/>
                        <a:pt x="41" y="30"/>
                      </a:cubicBezTo>
                      <a:cubicBezTo>
                        <a:pt x="77" y="0"/>
                        <a:pt x="131" y="5"/>
                        <a:pt x="160" y="41"/>
                      </a:cubicBezTo>
                      <a:close/>
                    </a:path>
                  </a:pathLst>
                </a:cu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39" name="íṧḷîḍé">
                  <a:extLst>
                    <a:ext uri="{FF2B5EF4-FFF2-40B4-BE49-F238E27FC236}">
                      <a16:creationId xmlns:a16="http://schemas.microsoft.com/office/drawing/2014/main" id="{461FCAA0-9B41-4278-BCA5-DCA8729B7B29}"/>
                    </a:ext>
                  </a:extLst>
                </p:cNvPr>
                <p:cNvSpPr/>
                <p:nvPr/>
              </p:nvSpPr>
              <p:spPr bwMode="auto">
                <a:xfrm>
                  <a:off x="4310" y="1969"/>
                  <a:ext cx="239" cy="199"/>
                </a:xfrm>
                <a:custGeom>
                  <a:avLst/>
                  <a:gdLst>
                    <a:gd name="T0" fmla="*/ 237 w 239"/>
                    <a:gd name="T1" fmla="*/ 0 h 199"/>
                    <a:gd name="T2" fmla="*/ 239 w 239"/>
                    <a:gd name="T3" fmla="*/ 20 h 199"/>
                    <a:gd name="T4" fmla="*/ 19 w 239"/>
                    <a:gd name="T5" fmla="*/ 199 h 199"/>
                    <a:gd name="T6" fmla="*/ 0 w 239"/>
                    <a:gd name="T7" fmla="*/ 195 h 199"/>
                    <a:gd name="T8" fmla="*/ 237 w 239"/>
                    <a:gd name="T9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9" h="199">
                      <a:moveTo>
                        <a:pt x="237" y="0"/>
                      </a:moveTo>
                      <a:lnTo>
                        <a:pt x="239" y="20"/>
                      </a:lnTo>
                      <a:lnTo>
                        <a:pt x="19" y="199"/>
                      </a:lnTo>
                      <a:lnTo>
                        <a:pt x="0" y="195"/>
                      </a:lnTo>
                      <a:lnTo>
                        <a:pt x="237" y="0"/>
                      </a:lnTo>
                      <a:close/>
                    </a:path>
                  </a:pathLst>
                </a:cu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0" name="iṩḷîḓe">
                  <a:extLst>
                    <a:ext uri="{FF2B5EF4-FFF2-40B4-BE49-F238E27FC236}">
                      <a16:creationId xmlns:a16="http://schemas.microsoft.com/office/drawing/2014/main" id="{8411118E-79D5-4D13-B084-BF2965190F36}"/>
                    </a:ext>
                  </a:extLst>
                </p:cNvPr>
                <p:cNvSpPr/>
                <p:nvPr/>
              </p:nvSpPr>
              <p:spPr bwMode="auto">
                <a:xfrm>
                  <a:off x="3447" y="2422"/>
                  <a:ext cx="609" cy="312"/>
                </a:xfrm>
                <a:prstGeom prst="rect">
                  <a:avLst/>
                </a:pr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1" name="îŝḷïḋé">
                  <a:extLst>
                    <a:ext uri="{FF2B5EF4-FFF2-40B4-BE49-F238E27FC236}">
                      <a16:creationId xmlns:a16="http://schemas.microsoft.com/office/drawing/2014/main" id="{C6CE62CF-C3AD-4562-ACE3-2DF319D52AB7}"/>
                    </a:ext>
                  </a:extLst>
                </p:cNvPr>
                <p:cNvSpPr/>
                <p:nvPr/>
              </p:nvSpPr>
              <p:spPr bwMode="auto">
                <a:xfrm>
                  <a:off x="3447" y="2734"/>
                  <a:ext cx="100" cy="93"/>
                </a:xfrm>
                <a:prstGeom prst="rect">
                  <a:avLst/>
                </a:pr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2" name="íSḻïďe">
                  <a:extLst>
                    <a:ext uri="{FF2B5EF4-FFF2-40B4-BE49-F238E27FC236}">
                      <a16:creationId xmlns:a16="http://schemas.microsoft.com/office/drawing/2014/main" id="{41FB3EF1-F7AD-4F39-9DA0-05C2E43F3ACD}"/>
                    </a:ext>
                  </a:extLst>
                </p:cNvPr>
                <p:cNvSpPr/>
                <p:nvPr/>
              </p:nvSpPr>
              <p:spPr bwMode="auto">
                <a:xfrm>
                  <a:off x="3818" y="2734"/>
                  <a:ext cx="98" cy="93"/>
                </a:xfrm>
                <a:prstGeom prst="rect">
                  <a:avLst/>
                </a:prstGeom>
                <a:solidFill>
                  <a:srgbClr val="6D6E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  <p:sp>
              <p:nvSpPr>
                <p:cNvPr id="43" name="iṥḷiḍè">
                  <a:extLst>
                    <a:ext uri="{FF2B5EF4-FFF2-40B4-BE49-F238E27FC236}">
                      <a16:creationId xmlns:a16="http://schemas.microsoft.com/office/drawing/2014/main" id="{C5E61C70-9945-4016-ABF4-E2B8DBAC522B}"/>
                    </a:ext>
                  </a:extLst>
                </p:cNvPr>
                <p:cNvSpPr/>
                <p:nvPr/>
              </p:nvSpPr>
              <p:spPr bwMode="auto">
                <a:xfrm>
                  <a:off x="4037" y="2476"/>
                  <a:ext cx="81" cy="198"/>
                </a:xfrm>
                <a:prstGeom prst="rect">
                  <a:avLst/>
                </a:prstGeom>
                <a:solidFill>
                  <a:srgbClr val="5182E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</a:endParaRPr>
                </a:p>
              </p:txBody>
            </p:sp>
          </p:grpSp>
        </p:grpSp>
        <p:sp>
          <p:nvSpPr>
            <p:cNvPr id="157" name="iconfont-11420-4389726">
              <a:extLst>
                <a:ext uri="{FF2B5EF4-FFF2-40B4-BE49-F238E27FC236}">
                  <a16:creationId xmlns:a16="http://schemas.microsoft.com/office/drawing/2014/main" id="{A16C8B63-C776-44E3-BA18-A43472FC0133}"/>
                </a:ext>
              </a:extLst>
            </p:cNvPr>
            <p:cNvSpPr/>
            <p:nvPr/>
          </p:nvSpPr>
          <p:spPr>
            <a:xfrm>
              <a:off x="6203312" y="2250128"/>
              <a:ext cx="335156" cy="318639"/>
            </a:xfrm>
            <a:custGeom>
              <a:avLst/>
              <a:gdLst>
                <a:gd name="connsiteX0" fmla="*/ 297761 w 469019"/>
                <a:gd name="connsiteY0" fmla="*/ 245968 h 445905"/>
                <a:gd name="connsiteX1" fmla="*/ 313002 w 469019"/>
                <a:gd name="connsiteY1" fmla="*/ 261209 h 445905"/>
                <a:gd name="connsiteX2" fmla="*/ 313002 w 469019"/>
                <a:gd name="connsiteY2" fmla="*/ 355371 h 445905"/>
                <a:gd name="connsiteX3" fmla="*/ 297761 w 469019"/>
                <a:gd name="connsiteY3" fmla="*/ 370612 h 445905"/>
                <a:gd name="connsiteX4" fmla="*/ 282520 w 469019"/>
                <a:gd name="connsiteY4" fmla="*/ 355371 h 445905"/>
                <a:gd name="connsiteX5" fmla="*/ 282520 w 469019"/>
                <a:gd name="connsiteY5" fmla="*/ 261209 h 445905"/>
                <a:gd name="connsiteX6" fmla="*/ 297761 w 469019"/>
                <a:gd name="connsiteY6" fmla="*/ 245968 h 445905"/>
                <a:gd name="connsiteX7" fmla="*/ 115823 w 469019"/>
                <a:gd name="connsiteY7" fmla="*/ 245968 h 445905"/>
                <a:gd name="connsiteX8" fmla="*/ 131064 w 469019"/>
                <a:gd name="connsiteY8" fmla="*/ 261209 h 445905"/>
                <a:gd name="connsiteX9" fmla="*/ 131064 w 469019"/>
                <a:gd name="connsiteY9" fmla="*/ 355371 h 445905"/>
                <a:gd name="connsiteX10" fmla="*/ 115823 w 469019"/>
                <a:gd name="connsiteY10" fmla="*/ 370612 h 445905"/>
                <a:gd name="connsiteX11" fmla="*/ 100582 w 469019"/>
                <a:gd name="connsiteY11" fmla="*/ 355371 h 445905"/>
                <a:gd name="connsiteX12" fmla="*/ 100582 w 469019"/>
                <a:gd name="connsiteY12" fmla="*/ 261209 h 445905"/>
                <a:gd name="connsiteX13" fmla="*/ 115823 w 469019"/>
                <a:gd name="connsiteY13" fmla="*/ 245968 h 445905"/>
                <a:gd name="connsiteX14" fmla="*/ 388016 w 469019"/>
                <a:gd name="connsiteY14" fmla="*/ 181955 h 445905"/>
                <a:gd name="connsiteX15" fmla="*/ 403257 w 469019"/>
                <a:gd name="connsiteY15" fmla="*/ 197196 h 445905"/>
                <a:gd name="connsiteX16" fmla="*/ 403257 w 469019"/>
                <a:gd name="connsiteY16" fmla="*/ 355371 h 445905"/>
                <a:gd name="connsiteX17" fmla="*/ 388016 w 469019"/>
                <a:gd name="connsiteY17" fmla="*/ 370612 h 445905"/>
                <a:gd name="connsiteX18" fmla="*/ 372775 w 469019"/>
                <a:gd name="connsiteY18" fmla="*/ 355371 h 445905"/>
                <a:gd name="connsiteX19" fmla="*/ 372775 w 469019"/>
                <a:gd name="connsiteY19" fmla="*/ 197196 h 445905"/>
                <a:gd name="connsiteX20" fmla="*/ 388016 w 469019"/>
                <a:gd name="connsiteY20" fmla="*/ 181955 h 445905"/>
                <a:gd name="connsiteX21" fmla="*/ 206935 w 469019"/>
                <a:gd name="connsiteY21" fmla="*/ 181955 h 445905"/>
                <a:gd name="connsiteX22" fmla="*/ 222176 w 469019"/>
                <a:gd name="connsiteY22" fmla="*/ 197196 h 445905"/>
                <a:gd name="connsiteX23" fmla="*/ 222176 w 469019"/>
                <a:gd name="connsiteY23" fmla="*/ 355371 h 445905"/>
                <a:gd name="connsiteX24" fmla="*/ 206935 w 469019"/>
                <a:gd name="connsiteY24" fmla="*/ 370612 h 445905"/>
                <a:gd name="connsiteX25" fmla="*/ 191694 w 469019"/>
                <a:gd name="connsiteY25" fmla="*/ 355371 h 445905"/>
                <a:gd name="connsiteX26" fmla="*/ 191694 w 469019"/>
                <a:gd name="connsiteY26" fmla="*/ 197196 h 445905"/>
                <a:gd name="connsiteX27" fmla="*/ 206935 w 469019"/>
                <a:gd name="connsiteY27" fmla="*/ 181955 h 445905"/>
                <a:gd name="connsiteX28" fmla="*/ 421093 w 469019"/>
                <a:gd name="connsiteY28" fmla="*/ 43588 h 445905"/>
                <a:gd name="connsiteX29" fmla="*/ 431738 w 469019"/>
                <a:gd name="connsiteY29" fmla="*/ 50404 h 445905"/>
                <a:gd name="connsiteX30" fmla="*/ 427642 w 469019"/>
                <a:gd name="connsiteY30" fmla="*/ 73409 h 445905"/>
                <a:gd name="connsiteX31" fmla="*/ 296856 w 469019"/>
                <a:gd name="connsiteY31" fmla="*/ 164856 h 445905"/>
                <a:gd name="connsiteX32" fmla="*/ 292284 w 469019"/>
                <a:gd name="connsiteY32" fmla="*/ 167000 h 445905"/>
                <a:gd name="connsiteX33" fmla="*/ 280996 w 469019"/>
                <a:gd name="connsiteY33" fmla="*/ 167000 h 445905"/>
                <a:gd name="connsiteX34" fmla="*/ 277043 w 469019"/>
                <a:gd name="connsiteY34" fmla="*/ 163951 h 445905"/>
                <a:gd name="connsiteX35" fmla="*/ 202982 w 469019"/>
                <a:gd name="connsiteY35" fmla="*/ 83173 h 445905"/>
                <a:gd name="connsiteX36" fmla="*/ 78292 w 469019"/>
                <a:gd name="connsiteY36" fmla="*/ 170048 h 445905"/>
                <a:gd name="connsiteX37" fmla="*/ 78292 w 469019"/>
                <a:gd name="connsiteY37" fmla="*/ 168857 h 445905"/>
                <a:gd name="connsiteX38" fmla="*/ 55288 w 469019"/>
                <a:gd name="connsiteY38" fmla="*/ 164713 h 445905"/>
                <a:gd name="connsiteX39" fmla="*/ 59431 w 469019"/>
                <a:gd name="connsiteY39" fmla="*/ 141709 h 445905"/>
                <a:gd name="connsiteX40" fmla="*/ 192313 w 469019"/>
                <a:gd name="connsiteY40" fmla="*/ 50262 h 445905"/>
                <a:gd name="connsiteX41" fmla="*/ 196599 w 469019"/>
                <a:gd name="connsiteY41" fmla="*/ 48452 h 445905"/>
                <a:gd name="connsiteX42" fmla="*/ 217937 w 469019"/>
                <a:gd name="connsiteY42" fmla="*/ 50547 h 445905"/>
                <a:gd name="connsiteX43" fmla="*/ 286807 w 469019"/>
                <a:gd name="connsiteY43" fmla="*/ 130754 h 445905"/>
                <a:gd name="connsiteX44" fmla="*/ 408734 w 469019"/>
                <a:gd name="connsiteY44" fmla="*/ 46308 h 445905"/>
                <a:gd name="connsiteX45" fmla="*/ 421093 w 469019"/>
                <a:gd name="connsiteY45" fmla="*/ 43588 h 445905"/>
                <a:gd name="connsiteX46" fmla="*/ 15239 w 469019"/>
                <a:gd name="connsiteY46" fmla="*/ 0 h 445905"/>
                <a:gd name="connsiteX47" fmla="*/ 30478 w 469019"/>
                <a:gd name="connsiteY47" fmla="*/ 15240 h 445905"/>
                <a:gd name="connsiteX48" fmla="*/ 30478 w 469019"/>
                <a:gd name="connsiteY48" fmla="*/ 354467 h 445905"/>
                <a:gd name="connsiteX49" fmla="*/ 91433 w 469019"/>
                <a:gd name="connsiteY49" fmla="*/ 415426 h 445905"/>
                <a:gd name="connsiteX50" fmla="*/ 453781 w 469019"/>
                <a:gd name="connsiteY50" fmla="*/ 415426 h 445905"/>
                <a:gd name="connsiteX51" fmla="*/ 469019 w 469019"/>
                <a:gd name="connsiteY51" fmla="*/ 430666 h 445905"/>
                <a:gd name="connsiteX52" fmla="*/ 453781 w 469019"/>
                <a:gd name="connsiteY52" fmla="*/ 445905 h 445905"/>
                <a:gd name="connsiteX53" fmla="*/ 91433 w 469019"/>
                <a:gd name="connsiteY53" fmla="*/ 445905 h 445905"/>
                <a:gd name="connsiteX54" fmla="*/ 0 w 469019"/>
                <a:gd name="connsiteY54" fmla="*/ 354467 h 445905"/>
                <a:gd name="connsiteX55" fmla="*/ 0 w 469019"/>
                <a:gd name="connsiteY55" fmla="*/ 15240 h 445905"/>
                <a:gd name="connsiteX56" fmla="*/ 15239 w 469019"/>
                <a:gd name="connsiteY56" fmla="*/ 0 h 44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69019" h="445905">
                  <a:moveTo>
                    <a:pt x="297761" y="245968"/>
                  </a:moveTo>
                  <a:cubicBezTo>
                    <a:pt x="306191" y="245968"/>
                    <a:pt x="313002" y="252779"/>
                    <a:pt x="313002" y="261209"/>
                  </a:cubicBezTo>
                  <a:lnTo>
                    <a:pt x="313002" y="355371"/>
                  </a:lnTo>
                  <a:cubicBezTo>
                    <a:pt x="313002" y="363801"/>
                    <a:pt x="306191" y="370612"/>
                    <a:pt x="297761" y="370612"/>
                  </a:cubicBezTo>
                  <a:cubicBezTo>
                    <a:pt x="289379" y="370612"/>
                    <a:pt x="282520" y="363801"/>
                    <a:pt x="282520" y="355371"/>
                  </a:cubicBezTo>
                  <a:lnTo>
                    <a:pt x="282520" y="261209"/>
                  </a:lnTo>
                  <a:cubicBezTo>
                    <a:pt x="282520" y="252779"/>
                    <a:pt x="289379" y="245968"/>
                    <a:pt x="297761" y="245968"/>
                  </a:cubicBezTo>
                  <a:close/>
                  <a:moveTo>
                    <a:pt x="115823" y="245968"/>
                  </a:moveTo>
                  <a:cubicBezTo>
                    <a:pt x="124205" y="245968"/>
                    <a:pt x="131064" y="252779"/>
                    <a:pt x="131064" y="261209"/>
                  </a:cubicBezTo>
                  <a:lnTo>
                    <a:pt x="131064" y="355371"/>
                  </a:lnTo>
                  <a:cubicBezTo>
                    <a:pt x="131064" y="363801"/>
                    <a:pt x="124205" y="370612"/>
                    <a:pt x="115823" y="370612"/>
                  </a:cubicBezTo>
                  <a:cubicBezTo>
                    <a:pt x="107393" y="370612"/>
                    <a:pt x="100582" y="363801"/>
                    <a:pt x="100582" y="355371"/>
                  </a:cubicBezTo>
                  <a:lnTo>
                    <a:pt x="100582" y="261209"/>
                  </a:lnTo>
                  <a:cubicBezTo>
                    <a:pt x="100582" y="252779"/>
                    <a:pt x="107393" y="245968"/>
                    <a:pt x="115823" y="245968"/>
                  </a:cubicBezTo>
                  <a:close/>
                  <a:moveTo>
                    <a:pt x="388016" y="181955"/>
                  </a:moveTo>
                  <a:cubicBezTo>
                    <a:pt x="396446" y="181955"/>
                    <a:pt x="403257" y="188766"/>
                    <a:pt x="403257" y="197196"/>
                  </a:cubicBezTo>
                  <a:lnTo>
                    <a:pt x="403257" y="355371"/>
                  </a:lnTo>
                  <a:cubicBezTo>
                    <a:pt x="403257" y="363801"/>
                    <a:pt x="396446" y="370612"/>
                    <a:pt x="388016" y="370612"/>
                  </a:cubicBezTo>
                  <a:cubicBezTo>
                    <a:pt x="379586" y="370612"/>
                    <a:pt x="372775" y="363801"/>
                    <a:pt x="372775" y="355371"/>
                  </a:cubicBezTo>
                  <a:lnTo>
                    <a:pt x="372775" y="197196"/>
                  </a:lnTo>
                  <a:cubicBezTo>
                    <a:pt x="372775" y="188766"/>
                    <a:pt x="379586" y="181955"/>
                    <a:pt x="388016" y="181955"/>
                  </a:cubicBezTo>
                  <a:close/>
                  <a:moveTo>
                    <a:pt x="206935" y="181955"/>
                  </a:moveTo>
                  <a:cubicBezTo>
                    <a:pt x="215365" y="181955"/>
                    <a:pt x="222176" y="188766"/>
                    <a:pt x="222176" y="197196"/>
                  </a:cubicBezTo>
                  <a:lnTo>
                    <a:pt x="222176" y="355371"/>
                  </a:lnTo>
                  <a:cubicBezTo>
                    <a:pt x="222176" y="363801"/>
                    <a:pt x="215365" y="370612"/>
                    <a:pt x="206935" y="370612"/>
                  </a:cubicBezTo>
                  <a:cubicBezTo>
                    <a:pt x="198505" y="370612"/>
                    <a:pt x="191694" y="363801"/>
                    <a:pt x="191694" y="355371"/>
                  </a:cubicBezTo>
                  <a:lnTo>
                    <a:pt x="191694" y="197196"/>
                  </a:lnTo>
                  <a:cubicBezTo>
                    <a:pt x="191694" y="188766"/>
                    <a:pt x="198505" y="181955"/>
                    <a:pt x="206935" y="181955"/>
                  </a:cubicBezTo>
                  <a:close/>
                  <a:moveTo>
                    <a:pt x="421093" y="43588"/>
                  </a:moveTo>
                  <a:cubicBezTo>
                    <a:pt x="425261" y="44332"/>
                    <a:pt x="429143" y="46666"/>
                    <a:pt x="431738" y="50404"/>
                  </a:cubicBezTo>
                  <a:cubicBezTo>
                    <a:pt x="436977" y="57882"/>
                    <a:pt x="435120" y="68218"/>
                    <a:pt x="427642" y="73409"/>
                  </a:cubicBezTo>
                  <a:lnTo>
                    <a:pt x="296856" y="164856"/>
                  </a:lnTo>
                  <a:cubicBezTo>
                    <a:pt x="295475" y="165809"/>
                    <a:pt x="293903" y="166523"/>
                    <a:pt x="292284" y="167000"/>
                  </a:cubicBezTo>
                  <a:lnTo>
                    <a:pt x="280996" y="167000"/>
                  </a:lnTo>
                  <a:cubicBezTo>
                    <a:pt x="279567" y="166190"/>
                    <a:pt x="278186" y="165190"/>
                    <a:pt x="277043" y="163951"/>
                  </a:cubicBezTo>
                  <a:lnTo>
                    <a:pt x="202982" y="83173"/>
                  </a:lnTo>
                  <a:lnTo>
                    <a:pt x="78292" y="170048"/>
                  </a:lnTo>
                  <a:lnTo>
                    <a:pt x="78292" y="168857"/>
                  </a:lnTo>
                  <a:cubicBezTo>
                    <a:pt x="70814" y="174049"/>
                    <a:pt x="60527" y="172191"/>
                    <a:pt x="55288" y="164713"/>
                  </a:cubicBezTo>
                  <a:cubicBezTo>
                    <a:pt x="50096" y="157236"/>
                    <a:pt x="51906" y="146948"/>
                    <a:pt x="59431" y="141709"/>
                  </a:cubicBezTo>
                  <a:lnTo>
                    <a:pt x="192313" y="50262"/>
                  </a:lnTo>
                  <a:cubicBezTo>
                    <a:pt x="193647" y="49452"/>
                    <a:pt x="195075" y="48833"/>
                    <a:pt x="196599" y="48452"/>
                  </a:cubicBezTo>
                  <a:cubicBezTo>
                    <a:pt x="203267" y="43784"/>
                    <a:pt x="212317" y="44689"/>
                    <a:pt x="217937" y="50547"/>
                  </a:cubicBezTo>
                  <a:lnTo>
                    <a:pt x="286807" y="130754"/>
                  </a:lnTo>
                  <a:lnTo>
                    <a:pt x="408734" y="46308"/>
                  </a:lnTo>
                  <a:cubicBezTo>
                    <a:pt x="412472" y="43689"/>
                    <a:pt x="416926" y="42843"/>
                    <a:pt x="421093" y="43588"/>
                  </a:cubicBezTo>
                  <a:close/>
                  <a:moveTo>
                    <a:pt x="15239" y="0"/>
                  </a:moveTo>
                  <a:cubicBezTo>
                    <a:pt x="23620" y="0"/>
                    <a:pt x="30478" y="6811"/>
                    <a:pt x="30478" y="15240"/>
                  </a:cubicBezTo>
                  <a:lnTo>
                    <a:pt x="30478" y="354467"/>
                  </a:lnTo>
                  <a:cubicBezTo>
                    <a:pt x="30478" y="388137"/>
                    <a:pt x="57764" y="415426"/>
                    <a:pt x="91433" y="415426"/>
                  </a:cubicBezTo>
                  <a:lnTo>
                    <a:pt x="453781" y="415426"/>
                  </a:lnTo>
                  <a:cubicBezTo>
                    <a:pt x="462209" y="415426"/>
                    <a:pt x="469019" y="422236"/>
                    <a:pt x="469019" y="430666"/>
                  </a:cubicBezTo>
                  <a:cubicBezTo>
                    <a:pt x="469019" y="439095"/>
                    <a:pt x="462209" y="445905"/>
                    <a:pt x="453781" y="445905"/>
                  </a:cubicBezTo>
                  <a:lnTo>
                    <a:pt x="91433" y="445905"/>
                  </a:lnTo>
                  <a:cubicBezTo>
                    <a:pt x="40907" y="445905"/>
                    <a:pt x="0" y="404996"/>
                    <a:pt x="0" y="354467"/>
                  </a:cubicBezTo>
                  <a:lnTo>
                    <a:pt x="0" y="15240"/>
                  </a:lnTo>
                  <a:cubicBezTo>
                    <a:pt x="0" y="6811"/>
                    <a:pt x="6810" y="0"/>
                    <a:pt x="1523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8" name="process-graph_1709">
              <a:extLst>
                <a:ext uri="{FF2B5EF4-FFF2-40B4-BE49-F238E27FC236}">
                  <a16:creationId xmlns:a16="http://schemas.microsoft.com/office/drawing/2014/main" id="{224D8B1A-BB19-46C3-9187-AAEA9362547D}"/>
                </a:ext>
              </a:extLst>
            </p:cNvPr>
            <p:cNvSpPr/>
            <p:nvPr/>
          </p:nvSpPr>
          <p:spPr>
            <a:xfrm>
              <a:off x="7866940" y="3560882"/>
              <a:ext cx="335156" cy="258994"/>
            </a:xfrm>
            <a:custGeom>
              <a:avLst/>
              <a:gdLst>
                <a:gd name="T0" fmla="*/ 236 w 248"/>
                <a:gd name="T1" fmla="*/ 125 h 192"/>
                <a:gd name="T2" fmla="*/ 226 w 248"/>
                <a:gd name="T3" fmla="*/ 125 h 192"/>
                <a:gd name="T4" fmla="*/ 226 w 248"/>
                <a:gd name="T5" fmla="*/ 76 h 192"/>
                <a:gd name="T6" fmla="*/ 248 w 248"/>
                <a:gd name="T7" fmla="*/ 45 h 192"/>
                <a:gd name="T8" fmla="*/ 215 w 248"/>
                <a:gd name="T9" fmla="*/ 13 h 192"/>
                <a:gd name="T10" fmla="*/ 184 w 248"/>
                <a:gd name="T11" fmla="*/ 33 h 192"/>
                <a:gd name="T12" fmla="*/ 162 w 248"/>
                <a:gd name="T13" fmla="*/ 33 h 192"/>
                <a:gd name="T14" fmla="*/ 162 w 248"/>
                <a:gd name="T15" fmla="*/ 32 h 192"/>
                <a:gd name="T16" fmla="*/ 150 w 248"/>
                <a:gd name="T17" fmla="*/ 21 h 192"/>
                <a:gd name="T18" fmla="*/ 81 w 248"/>
                <a:gd name="T19" fmla="*/ 21 h 192"/>
                <a:gd name="T20" fmla="*/ 70 w 248"/>
                <a:gd name="T21" fmla="*/ 32 h 192"/>
                <a:gd name="T22" fmla="*/ 70 w 248"/>
                <a:gd name="T23" fmla="*/ 33 h 192"/>
                <a:gd name="T24" fmla="*/ 48 w 248"/>
                <a:gd name="T25" fmla="*/ 33 h 192"/>
                <a:gd name="T26" fmla="*/ 48 w 248"/>
                <a:gd name="T27" fmla="*/ 11 h 192"/>
                <a:gd name="T28" fmla="*/ 36 w 248"/>
                <a:gd name="T29" fmla="*/ 0 h 192"/>
                <a:gd name="T30" fmla="*/ 17 w 248"/>
                <a:gd name="T31" fmla="*/ 0 h 192"/>
                <a:gd name="T32" fmla="*/ 5 w 248"/>
                <a:gd name="T33" fmla="*/ 11 h 192"/>
                <a:gd name="T34" fmla="*/ 5 w 248"/>
                <a:gd name="T35" fmla="*/ 80 h 192"/>
                <a:gd name="T36" fmla="*/ 17 w 248"/>
                <a:gd name="T37" fmla="*/ 92 h 192"/>
                <a:gd name="T38" fmla="*/ 36 w 248"/>
                <a:gd name="T39" fmla="*/ 92 h 192"/>
                <a:gd name="T40" fmla="*/ 48 w 248"/>
                <a:gd name="T41" fmla="*/ 80 h 192"/>
                <a:gd name="T42" fmla="*/ 48 w 248"/>
                <a:gd name="T43" fmla="*/ 51 h 192"/>
                <a:gd name="T44" fmla="*/ 70 w 248"/>
                <a:gd name="T45" fmla="*/ 51 h 192"/>
                <a:gd name="T46" fmla="*/ 70 w 248"/>
                <a:gd name="T47" fmla="*/ 52 h 192"/>
                <a:gd name="T48" fmla="*/ 81 w 248"/>
                <a:gd name="T49" fmla="*/ 63 h 192"/>
                <a:gd name="T50" fmla="*/ 150 w 248"/>
                <a:gd name="T51" fmla="*/ 63 h 192"/>
                <a:gd name="T52" fmla="*/ 162 w 248"/>
                <a:gd name="T53" fmla="*/ 52 h 192"/>
                <a:gd name="T54" fmla="*/ 162 w 248"/>
                <a:gd name="T55" fmla="*/ 51 h 192"/>
                <a:gd name="T56" fmla="*/ 182 w 248"/>
                <a:gd name="T57" fmla="*/ 51 h 192"/>
                <a:gd name="T58" fmla="*/ 209 w 248"/>
                <a:gd name="T59" fmla="*/ 78 h 192"/>
                <a:gd name="T60" fmla="*/ 209 w 248"/>
                <a:gd name="T61" fmla="*/ 125 h 192"/>
                <a:gd name="T62" fmla="*/ 167 w 248"/>
                <a:gd name="T63" fmla="*/ 125 h 192"/>
                <a:gd name="T64" fmla="*/ 155 w 248"/>
                <a:gd name="T65" fmla="*/ 136 h 192"/>
                <a:gd name="T66" fmla="*/ 155 w 248"/>
                <a:gd name="T67" fmla="*/ 137 h 192"/>
                <a:gd name="T68" fmla="*/ 131 w 248"/>
                <a:gd name="T69" fmla="*/ 137 h 192"/>
                <a:gd name="T70" fmla="*/ 131 w 248"/>
                <a:gd name="T71" fmla="*/ 111 h 192"/>
                <a:gd name="T72" fmla="*/ 120 w 248"/>
                <a:gd name="T73" fmla="*/ 100 h 192"/>
                <a:gd name="T74" fmla="*/ 100 w 248"/>
                <a:gd name="T75" fmla="*/ 100 h 192"/>
                <a:gd name="T76" fmla="*/ 89 w 248"/>
                <a:gd name="T77" fmla="*/ 111 h 192"/>
                <a:gd name="T78" fmla="*/ 89 w 248"/>
                <a:gd name="T79" fmla="*/ 137 h 192"/>
                <a:gd name="T80" fmla="*/ 64 w 248"/>
                <a:gd name="T81" fmla="*/ 137 h 192"/>
                <a:gd name="T82" fmla="*/ 33 w 248"/>
                <a:gd name="T83" fmla="*/ 113 h 192"/>
                <a:gd name="T84" fmla="*/ 0 w 248"/>
                <a:gd name="T85" fmla="*/ 146 h 192"/>
                <a:gd name="T86" fmla="*/ 33 w 248"/>
                <a:gd name="T87" fmla="*/ 179 h 192"/>
                <a:gd name="T88" fmla="*/ 64 w 248"/>
                <a:gd name="T89" fmla="*/ 155 h 192"/>
                <a:gd name="T90" fmla="*/ 89 w 248"/>
                <a:gd name="T91" fmla="*/ 155 h 192"/>
                <a:gd name="T92" fmla="*/ 89 w 248"/>
                <a:gd name="T93" fmla="*/ 181 h 192"/>
                <a:gd name="T94" fmla="*/ 100 w 248"/>
                <a:gd name="T95" fmla="*/ 192 h 192"/>
                <a:gd name="T96" fmla="*/ 120 w 248"/>
                <a:gd name="T97" fmla="*/ 192 h 192"/>
                <a:gd name="T98" fmla="*/ 131 w 248"/>
                <a:gd name="T99" fmla="*/ 181 h 192"/>
                <a:gd name="T100" fmla="*/ 131 w 248"/>
                <a:gd name="T101" fmla="*/ 155 h 192"/>
                <a:gd name="T102" fmla="*/ 155 w 248"/>
                <a:gd name="T103" fmla="*/ 155 h 192"/>
                <a:gd name="T104" fmla="*/ 155 w 248"/>
                <a:gd name="T105" fmla="*/ 156 h 192"/>
                <a:gd name="T106" fmla="*/ 167 w 248"/>
                <a:gd name="T107" fmla="*/ 167 h 192"/>
                <a:gd name="T108" fmla="*/ 236 w 248"/>
                <a:gd name="T109" fmla="*/ 167 h 192"/>
                <a:gd name="T110" fmla="*/ 248 w 248"/>
                <a:gd name="T111" fmla="*/ 156 h 192"/>
                <a:gd name="T112" fmla="*/ 248 w 248"/>
                <a:gd name="T113" fmla="*/ 136 h 192"/>
                <a:gd name="T114" fmla="*/ 236 w 248"/>
                <a:gd name="T115" fmla="*/ 125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8" h="192">
                  <a:moveTo>
                    <a:pt x="236" y="125"/>
                  </a:moveTo>
                  <a:lnTo>
                    <a:pt x="226" y="125"/>
                  </a:lnTo>
                  <a:lnTo>
                    <a:pt x="226" y="76"/>
                  </a:lnTo>
                  <a:cubicBezTo>
                    <a:pt x="239" y="71"/>
                    <a:pt x="248" y="59"/>
                    <a:pt x="248" y="45"/>
                  </a:cubicBezTo>
                  <a:cubicBezTo>
                    <a:pt x="248" y="27"/>
                    <a:pt x="233" y="13"/>
                    <a:pt x="215" y="13"/>
                  </a:cubicBezTo>
                  <a:cubicBezTo>
                    <a:pt x="201" y="13"/>
                    <a:pt x="189" y="21"/>
                    <a:pt x="184" y="33"/>
                  </a:cubicBezTo>
                  <a:lnTo>
                    <a:pt x="162" y="33"/>
                  </a:lnTo>
                  <a:lnTo>
                    <a:pt x="162" y="32"/>
                  </a:lnTo>
                  <a:cubicBezTo>
                    <a:pt x="162" y="26"/>
                    <a:pt x="157" y="21"/>
                    <a:pt x="150" y="21"/>
                  </a:cubicBezTo>
                  <a:lnTo>
                    <a:pt x="81" y="21"/>
                  </a:lnTo>
                  <a:cubicBezTo>
                    <a:pt x="75" y="21"/>
                    <a:pt x="70" y="26"/>
                    <a:pt x="70" y="32"/>
                  </a:cubicBezTo>
                  <a:lnTo>
                    <a:pt x="70" y="33"/>
                  </a:lnTo>
                  <a:lnTo>
                    <a:pt x="48" y="33"/>
                  </a:lnTo>
                  <a:lnTo>
                    <a:pt x="48" y="11"/>
                  </a:lnTo>
                  <a:cubicBezTo>
                    <a:pt x="48" y="5"/>
                    <a:pt x="42" y="0"/>
                    <a:pt x="36" y="0"/>
                  </a:cubicBezTo>
                  <a:lnTo>
                    <a:pt x="17" y="0"/>
                  </a:lnTo>
                  <a:cubicBezTo>
                    <a:pt x="10" y="0"/>
                    <a:pt x="5" y="5"/>
                    <a:pt x="5" y="11"/>
                  </a:cubicBezTo>
                  <a:lnTo>
                    <a:pt x="5" y="80"/>
                  </a:lnTo>
                  <a:cubicBezTo>
                    <a:pt x="5" y="87"/>
                    <a:pt x="10" y="92"/>
                    <a:pt x="17" y="92"/>
                  </a:cubicBezTo>
                  <a:lnTo>
                    <a:pt x="36" y="92"/>
                  </a:lnTo>
                  <a:cubicBezTo>
                    <a:pt x="42" y="92"/>
                    <a:pt x="48" y="87"/>
                    <a:pt x="48" y="80"/>
                  </a:cubicBezTo>
                  <a:lnTo>
                    <a:pt x="48" y="51"/>
                  </a:lnTo>
                  <a:lnTo>
                    <a:pt x="70" y="51"/>
                  </a:lnTo>
                  <a:lnTo>
                    <a:pt x="70" y="52"/>
                  </a:lnTo>
                  <a:cubicBezTo>
                    <a:pt x="70" y="58"/>
                    <a:pt x="75" y="63"/>
                    <a:pt x="81" y="63"/>
                  </a:cubicBezTo>
                  <a:lnTo>
                    <a:pt x="150" y="63"/>
                  </a:lnTo>
                  <a:cubicBezTo>
                    <a:pt x="157" y="63"/>
                    <a:pt x="162" y="58"/>
                    <a:pt x="162" y="52"/>
                  </a:cubicBezTo>
                  <a:lnTo>
                    <a:pt x="162" y="51"/>
                  </a:lnTo>
                  <a:lnTo>
                    <a:pt x="182" y="51"/>
                  </a:lnTo>
                  <a:cubicBezTo>
                    <a:pt x="185" y="64"/>
                    <a:pt x="195" y="75"/>
                    <a:pt x="209" y="78"/>
                  </a:cubicBezTo>
                  <a:lnTo>
                    <a:pt x="209" y="125"/>
                  </a:lnTo>
                  <a:lnTo>
                    <a:pt x="167" y="125"/>
                  </a:lnTo>
                  <a:cubicBezTo>
                    <a:pt x="160" y="125"/>
                    <a:pt x="155" y="130"/>
                    <a:pt x="155" y="136"/>
                  </a:cubicBezTo>
                  <a:lnTo>
                    <a:pt x="155" y="137"/>
                  </a:lnTo>
                  <a:lnTo>
                    <a:pt x="131" y="137"/>
                  </a:lnTo>
                  <a:lnTo>
                    <a:pt x="131" y="111"/>
                  </a:lnTo>
                  <a:cubicBezTo>
                    <a:pt x="131" y="105"/>
                    <a:pt x="126" y="100"/>
                    <a:pt x="120" y="100"/>
                  </a:cubicBezTo>
                  <a:lnTo>
                    <a:pt x="100" y="100"/>
                  </a:lnTo>
                  <a:cubicBezTo>
                    <a:pt x="94" y="100"/>
                    <a:pt x="89" y="105"/>
                    <a:pt x="89" y="111"/>
                  </a:cubicBezTo>
                  <a:lnTo>
                    <a:pt x="89" y="137"/>
                  </a:lnTo>
                  <a:lnTo>
                    <a:pt x="64" y="137"/>
                  </a:lnTo>
                  <a:cubicBezTo>
                    <a:pt x="61" y="123"/>
                    <a:pt x="48" y="113"/>
                    <a:pt x="33" y="113"/>
                  </a:cubicBezTo>
                  <a:cubicBezTo>
                    <a:pt x="15" y="113"/>
                    <a:pt x="0" y="128"/>
                    <a:pt x="0" y="146"/>
                  </a:cubicBezTo>
                  <a:cubicBezTo>
                    <a:pt x="0" y="164"/>
                    <a:pt x="15" y="179"/>
                    <a:pt x="33" y="179"/>
                  </a:cubicBezTo>
                  <a:cubicBezTo>
                    <a:pt x="48" y="179"/>
                    <a:pt x="61" y="168"/>
                    <a:pt x="64" y="155"/>
                  </a:cubicBezTo>
                  <a:lnTo>
                    <a:pt x="89" y="155"/>
                  </a:lnTo>
                  <a:lnTo>
                    <a:pt x="89" y="181"/>
                  </a:lnTo>
                  <a:cubicBezTo>
                    <a:pt x="89" y="187"/>
                    <a:pt x="94" y="192"/>
                    <a:pt x="100" y="192"/>
                  </a:cubicBezTo>
                  <a:lnTo>
                    <a:pt x="120" y="192"/>
                  </a:lnTo>
                  <a:cubicBezTo>
                    <a:pt x="126" y="192"/>
                    <a:pt x="131" y="187"/>
                    <a:pt x="131" y="181"/>
                  </a:cubicBezTo>
                  <a:lnTo>
                    <a:pt x="131" y="155"/>
                  </a:lnTo>
                  <a:lnTo>
                    <a:pt x="155" y="155"/>
                  </a:lnTo>
                  <a:lnTo>
                    <a:pt x="155" y="156"/>
                  </a:lnTo>
                  <a:cubicBezTo>
                    <a:pt x="155" y="162"/>
                    <a:pt x="160" y="167"/>
                    <a:pt x="167" y="167"/>
                  </a:cubicBezTo>
                  <a:lnTo>
                    <a:pt x="236" y="167"/>
                  </a:lnTo>
                  <a:cubicBezTo>
                    <a:pt x="242" y="167"/>
                    <a:pt x="248" y="162"/>
                    <a:pt x="248" y="156"/>
                  </a:cubicBezTo>
                  <a:lnTo>
                    <a:pt x="248" y="136"/>
                  </a:lnTo>
                  <a:cubicBezTo>
                    <a:pt x="248" y="130"/>
                    <a:pt x="242" y="125"/>
                    <a:pt x="236" y="12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iconfont-11145-6970024">
              <a:extLst>
                <a:ext uri="{FF2B5EF4-FFF2-40B4-BE49-F238E27FC236}">
                  <a16:creationId xmlns:a16="http://schemas.microsoft.com/office/drawing/2014/main" id="{37D9EE95-B235-4120-B6AA-8031A0A443CE}"/>
                </a:ext>
              </a:extLst>
            </p:cNvPr>
            <p:cNvSpPr/>
            <p:nvPr/>
          </p:nvSpPr>
          <p:spPr>
            <a:xfrm>
              <a:off x="7093737" y="2431397"/>
              <a:ext cx="335156" cy="321681"/>
            </a:xfrm>
            <a:custGeom>
              <a:avLst/>
              <a:gdLst>
                <a:gd name="T0" fmla="*/ 3750 w 10465"/>
                <a:gd name="T1" fmla="*/ 7230 h 10045"/>
                <a:gd name="T2" fmla="*/ 1875 w 10465"/>
                <a:gd name="T3" fmla="*/ 9105 h 10045"/>
                <a:gd name="T4" fmla="*/ 0 w 10465"/>
                <a:gd name="T5" fmla="*/ 7230 h 10045"/>
                <a:gd name="T6" fmla="*/ 1875 w 10465"/>
                <a:gd name="T7" fmla="*/ 5355 h 10045"/>
                <a:gd name="T8" fmla="*/ 3750 w 10465"/>
                <a:gd name="T9" fmla="*/ 7230 h 10045"/>
                <a:gd name="T10" fmla="*/ 1875 w 10465"/>
                <a:gd name="T11" fmla="*/ 8205 h 10045"/>
                <a:gd name="T12" fmla="*/ 2850 w 10465"/>
                <a:gd name="T13" fmla="*/ 7230 h 10045"/>
                <a:gd name="T14" fmla="*/ 1875 w 10465"/>
                <a:gd name="T15" fmla="*/ 6255 h 10045"/>
                <a:gd name="T16" fmla="*/ 900 w 10465"/>
                <a:gd name="T17" fmla="*/ 7230 h 10045"/>
                <a:gd name="T18" fmla="*/ 1875 w 10465"/>
                <a:gd name="T19" fmla="*/ 8205 h 10045"/>
                <a:gd name="T20" fmla="*/ 5215 w 10465"/>
                <a:gd name="T21" fmla="*/ 3750 h 10045"/>
                <a:gd name="T22" fmla="*/ 3340 w 10465"/>
                <a:gd name="T23" fmla="*/ 1875 h 10045"/>
                <a:gd name="T24" fmla="*/ 5215 w 10465"/>
                <a:gd name="T25" fmla="*/ 0 h 10045"/>
                <a:gd name="T26" fmla="*/ 7090 w 10465"/>
                <a:gd name="T27" fmla="*/ 1875 h 10045"/>
                <a:gd name="T28" fmla="*/ 5215 w 10465"/>
                <a:gd name="T29" fmla="*/ 3750 h 10045"/>
                <a:gd name="T30" fmla="*/ 5215 w 10465"/>
                <a:gd name="T31" fmla="*/ 900 h 10045"/>
                <a:gd name="T32" fmla="*/ 4240 w 10465"/>
                <a:gd name="T33" fmla="*/ 1875 h 10045"/>
                <a:gd name="T34" fmla="*/ 5215 w 10465"/>
                <a:gd name="T35" fmla="*/ 2850 h 10045"/>
                <a:gd name="T36" fmla="*/ 6190 w 10465"/>
                <a:gd name="T37" fmla="*/ 1875 h 10045"/>
                <a:gd name="T38" fmla="*/ 5215 w 10465"/>
                <a:gd name="T39" fmla="*/ 900 h 10045"/>
                <a:gd name="T40" fmla="*/ 8590 w 10465"/>
                <a:gd name="T41" fmla="*/ 5355 h 10045"/>
                <a:gd name="T42" fmla="*/ 10465 w 10465"/>
                <a:gd name="T43" fmla="*/ 7230 h 10045"/>
                <a:gd name="T44" fmla="*/ 8590 w 10465"/>
                <a:gd name="T45" fmla="*/ 9105 h 10045"/>
                <a:gd name="T46" fmla="*/ 6715 w 10465"/>
                <a:gd name="T47" fmla="*/ 7230 h 10045"/>
                <a:gd name="T48" fmla="*/ 8590 w 10465"/>
                <a:gd name="T49" fmla="*/ 5355 h 10045"/>
                <a:gd name="T50" fmla="*/ 8590 w 10465"/>
                <a:gd name="T51" fmla="*/ 8205 h 10045"/>
                <a:gd name="T52" fmla="*/ 9565 w 10465"/>
                <a:gd name="T53" fmla="*/ 7230 h 10045"/>
                <a:gd name="T54" fmla="*/ 8590 w 10465"/>
                <a:gd name="T55" fmla="*/ 6255 h 10045"/>
                <a:gd name="T56" fmla="*/ 7615 w 10465"/>
                <a:gd name="T57" fmla="*/ 7230 h 10045"/>
                <a:gd name="T58" fmla="*/ 8590 w 10465"/>
                <a:gd name="T59" fmla="*/ 8205 h 10045"/>
                <a:gd name="T60" fmla="*/ 8740 w 10465"/>
                <a:gd name="T61" fmla="*/ 5065 h 10045"/>
                <a:gd name="T62" fmla="*/ 7241 w 10465"/>
                <a:gd name="T63" fmla="*/ 2651 h 10045"/>
                <a:gd name="T64" fmla="*/ 7385 w 10465"/>
                <a:gd name="T65" fmla="*/ 1874 h 10045"/>
                <a:gd name="T66" fmla="*/ 7376 w 10465"/>
                <a:gd name="T67" fmla="*/ 1676 h 10045"/>
                <a:gd name="T68" fmla="*/ 9671 w 10465"/>
                <a:gd name="T69" fmla="*/ 5348 h 10045"/>
                <a:gd name="T70" fmla="*/ 8740 w 10465"/>
                <a:gd name="T71" fmla="*/ 5065 h 10045"/>
                <a:gd name="T72" fmla="*/ 6974 w 10465"/>
                <a:gd name="T73" fmla="*/ 8680 h 10045"/>
                <a:gd name="T74" fmla="*/ 7771 w 10465"/>
                <a:gd name="T75" fmla="*/ 9240 h 10045"/>
                <a:gd name="T76" fmla="*/ 5215 w 10465"/>
                <a:gd name="T77" fmla="*/ 10045 h 10045"/>
                <a:gd name="T78" fmla="*/ 2671 w 10465"/>
                <a:gd name="T79" fmla="*/ 9250 h 10045"/>
                <a:gd name="T80" fmla="*/ 3477 w 10465"/>
                <a:gd name="T81" fmla="*/ 8694 h 10045"/>
                <a:gd name="T82" fmla="*/ 5215 w 10465"/>
                <a:gd name="T83" fmla="*/ 9145 h 10045"/>
                <a:gd name="T84" fmla="*/ 6974 w 10465"/>
                <a:gd name="T85" fmla="*/ 8680 h 10045"/>
                <a:gd name="T86" fmla="*/ 3188 w 10465"/>
                <a:gd name="T87" fmla="*/ 2653 h 10045"/>
                <a:gd name="T88" fmla="*/ 1689 w 10465"/>
                <a:gd name="T89" fmla="*/ 5069 h 10045"/>
                <a:gd name="T90" fmla="*/ 757 w 10465"/>
                <a:gd name="T91" fmla="*/ 5370 h 10045"/>
                <a:gd name="T92" fmla="*/ 3053 w 10465"/>
                <a:gd name="T93" fmla="*/ 1678 h 10045"/>
                <a:gd name="T94" fmla="*/ 3045 w 10465"/>
                <a:gd name="T95" fmla="*/ 1875 h 10045"/>
                <a:gd name="T96" fmla="*/ 3188 w 10465"/>
                <a:gd name="T97" fmla="*/ 2653 h 10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65" h="10045">
                  <a:moveTo>
                    <a:pt x="3750" y="7230"/>
                  </a:moveTo>
                  <a:cubicBezTo>
                    <a:pt x="3750" y="8266"/>
                    <a:pt x="2910" y="9105"/>
                    <a:pt x="1875" y="9105"/>
                  </a:cubicBezTo>
                  <a:cubicBezTo>
                    <a:pt x="840" y="9105"/>
                    <a:pt x="0" y="8265"/>
                    <a:pt x="0" y="7230"/>
                  </a:cubicBezTo>
                  <a:cubicBezTo>
                    <a:pt x="0" y="6195"/>
                    <a:pt x="840" y="5355"/>
                    <a:pt x="1875" y="5355"/>
                  </a:cubicBezTo>
                  <a:cubicBezTo>
                    <a:pt x="2910" y="5355"/>
                    <a:pt x="3750" y="6195"/>
                    <a:pt x="3750" y="7230"/>
                  </a:cubicBezTo>
                  <a:close/>
                  <a:moveTo>
                    <a:pt x="1875" y="8205"/>
                  </a:moveTo>
                  <a:cubicBezTo>
                    <a:pt x="2413" y="8205"/>
                    <a:pt x="2850" y="7769"/>
                    <a:pt x="2850" y="7230"/>
                  </a:cubicBezTo>
                  <a:cubicBezTo>
                    <a:pt x="2850" y="6691"/>
                    <a:pt x="2413" y="6255"/>
                    <a:pt x="1875" y="6255"/>
                  </a:cubicBezTo>
                  <a:cubicBezTo>
                    <a:pt x="1336" y="6255"/>
                    <a:pt x="900" y="6691"/>
                    <a:pt x="900" y="7230"/>
                  </a:cubicBezTo>
                  <a:cubicBezTo>
                    <a:pt x="900" y="7769"/>
                    <a:pt x="1336" y="8205"/>
                    <a:pt x="1875" y="8205"/>
                  </a:cubicBezTo>
                  <a:close/>
                  <a:moveTo>
                    <a:pt x="5215" y="3750"/>
                  </a:moveTo>
                  <a:cubicBezTo>
                    <a:pt x="4180" y="3750"/>
                    <a:pt x="3340" y="2910"/>
                    <a:pt x="3340" y="1875"/>
                  </a:cubicBezTo>
                  <a:cubicBezTo>
                    <a:pt x="3340" y="840"/>
                    <a:pt x="4180" y="0"/>
                    <a:pt x="5215" y="0"/>
                  </a:cubicBezTo>
                  <a:cubicBezTo>
                    <a:pt x="6249" y="0"/>
                    <a:pt x="7090" y="840"/>
                    <a:pt x="7090" y="1875"/>
                  </a:cubicBezTo>
                  <a:cubicBezTo>
                    <a:pt x="7090" y="2910"/>
                    <a:pt x="6249" y="3750"/>
                    <a:pt x="5215" y="3750"/>
                  </a:cubicBezTo>
                  <a:close/>
                  <a:moveTo>
                    <a:pt x="5215" y="900"/>
                  </a:moveTo>
                  <a:cubicBezTo>
                    <a:pt x="4676" y="900"/>
                    <a:pt x="4240" y="1336"/>
                    <a:pt x="4240" y="1875"/>
                  </a:cubicBezTo>
                  <a:cubicBezTo>
                    <a:pt x="4240" y="2414"/>
                    <a:pt x="4676" y="2850"/>
                    <a:pt x="5215" y="2850"/>
                  </a:cubicBezTo>
                  <a:cubicBezTo>
                    <a:pt x="5753" y="2850"/>
                    <a:pt x="6190" y="2414"/>
                    <a:pt x="6190" y="1875"/>
                  </a:cubicBezTo>
                  <a:cubicBezTo>
                    <a:pt x="6190" y="1336"/>
                    <a:pt x="5753" y="900"/>
                    <a:pt x="5215" y="900"/>
                  </a:cubicBezTo>
                  <a:close/>
                  <a:moveTo>
                    <a:pt x="8590" y="5355"/>
                  </a:moveTo>
                  <a:cubicBezTo>
                    <a:pt x="9626" y="5355"/>
                    <a:pt x="10465" y="6195"/>
                    <a:pt x="10465" y="7230"/>
                  </a:cubicBezTo>
                  <a:cubicBezTo>
                    <a:pt x="10465" y="8265"/>
                    <a:pt x="9625" y="9105"/>
                    <a:pt x="8590" y="9105"/>
                  </a:cubicBezTo>
                  <a:cubicBezTo>
                    <a:pt x="7555" y="9105"/>
                    <a:pt x="6715" y="8265"/>
                    <a:pt x="6715" y="7230"/>
                  </a:cubicBezTo>
                  <a:cubicBezTo>
                    <a:pt x="6715" y="6195"/>
                    <a:pt x="7555" y="5355"/>
                    <a:pt x="8590" y="5355"/>
                  </a:cubicBezTo>
                  <a:close/>
                  <a:moveTo>
                    <a:pt x="8590" y="8205"/>
                  </a:moveTo>
                  <a:cubicBezTo>
                    <a:pt x="9128" y="8205"/>
                    <a:pt x="9565" y="7769"/>
                    <a:pt x="9565" y="7230"/>
                  </a:cubicBezTo>
                  <a:cubicBezTo>
                    <a:pt x="9565" y="6691"/>
                    <a:pt x="9128" y="6255"/>
                    <a:pt x="8590" y="6255"/>
                  </a:cubicBezTo>
                  <a:cubicBezTo>
                    <a:pt x="8051" y="6255"/>
                    <a:pt x="7615" y="6691"/>
                    <a:pt x="7615" y="7230"/>
                  </a:cubicBezTo>
                  <a:cubicBezTo>
                    <a:pt x="7615" y="7769"/>
                    <a:pt x="8051" y="8205"/>
                    <a:pt x="8590" y="8205"/>
                  </a:cubicBezTo>
                  <a:close/>
                  <a:moveTo>
                    <a:pt x="8740" y="5065"/>
                  </a:moveTo>
                  <a:cubicBezTo>
                    <a:pt x="8595" y="4066"/>
                    <a:pt x="8035" y="3202"/>
                    <a:pt x="7241" y="2651"/>
                  </a:cubicBezTo>
                  <a:cubicBezTo>
                    <a:pt x="7333" y="2410"/>
                    <a:pt x="7385" y="2147"/>
                    <a:pt x="7385" y="1874"/>
                  </a:cubicBezTo>
                  <a:cubicBezTo>
                    <a:pt x="7385" y="1807"/>
                    <a:pt x="7382" y="1741"/>
                    <a:pt x="7376" y="1676"/>
                  </a:cubicBezTo>
                  <a:cubicBezTo>
                    <a:pt x="8683" y="2403"/>
                    <a:pt x="9590" y="3766"/>
                    <a:pt x="9671" y="5348"/>
                  </a:cubicBezTo>
                  <a:cubicBezTo>
                    <a:pt x="9393" y="5188"/>
                    <a:pt x="9077" y="5088"/>
                    <a:pt x="8740" y="5065"/>
                  </a:cubicBezTo>
                  <a:close/>
                  <a:moveTo>
                    <a:pt x="6974" y="8680"/>
                  </a:moveTo>
                  <a:cubicBezTo>
                    <a:pt x="7193" y="8923"/>
                    <a:pt x="7465" y="9115"/>
                    <a:pt x="7771" y="9240"/>
                  </a:cubicBezTo>
                  <a:cubicBezTo>
                    <a:pt x="7047" y="9748"/>
                    <a:pt x="6166" y="10045"/>
                    <a:pt x="5215" y="10045"/>
                  </a:cubicBezTo>
                  <a:cubicBezTo>
                    <a:pt x="4270" y="10045"/>
                    <a:pt x="3393" y="9751"/>
                    <a:pt x="2671" y="9250"/>
                  </a:cubicBezTo>
                  <a:cubicBezTo>
                    <a:pt x="2981" y="9128"/>
                    <a:pt x="3256" y="8936"/>
                    <a:pt x="3477" y="8694"/>
                  </a:cubicBezTo>
                  <a:cubicBezTo>
                    <a:pt x="3992" y="8981"/>
                    <a:pt x="4583" y="9145"/>
                    <a:pt x="5215" y="9145"/>
                  </a:cubicBezTo>
                  <a:cubicBezTo>
                    <a:pt x="5855" y="9145"/>
                    <a:pt x="6456" y="8976"/>
                    <a:pt x="6974" y="8680"/>
                  </a:cubicBezTo>
                  <a:close/>
                  <a:moveTo>
                    <a:pt x="3188" y="2653"/>
                  </a:moveTo>
                  <a:cubicBezTo>
                    <a:pt x="2393" y="3203"/>
                    <a:pt x="1833" y="4069"/>
                    <a:pt x="1689" y="5069"/>
                  </a:cubicBezTo>
                  <a:cubicBezTo>
                    <a:pt x="1351" y="5098"/>
                    <a:pt x="1033" y="5204"/>
                    <a:pt x="757" y="5370"/>
                  </a:cubicBezTo>
                  <a:cubicBezTo>
                    <a:pt x="832" y="3779"/>
                    <a:pt x="1739" y="2406"/>
                    <a:pt x="3053" y="1678"/>
                  </a:cubicBezTo>
                  <a:cubicBezTo>
                    <a:pt x="3048" y="1743"/>
                    <a:pt x="3045" y="1809"/>
                    <a:pt x="3045" y="1875"/>
                  </a:cubicBezTo>
                  <a:cubicBezTo>
                    <a:pt x="3045" y="2149"/>
                    <a:pt x="3096" y="2411"/>
                    <a:pt x="3188" y="265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layout_292454">
              <a:extLst>
                <a:ext uri="{FF2B5EF4-FFF2-40B4-BE49-F238E27FC236}">
                  <a16:creationId xmlns:a16="http://schemas.microsoft.com/office/drawing/2014/main" id="{26771774-3B5C-4682-8208-9D7136022E10}"/>
                </a:ext>
              </a:extLst>
            </p:cNvPr>
            <p:cNvSpPr/>
            <p:nvPr/>
          </p:nvSpPr>
          <p:spPr>
            <a:xfrm>
              <a:off x="7127453" y="4513458"/>
              <a:ext cx="335156" cy="334650"/>
            </a:xfrm>
            <a:custGeom>
              <a:avLst/>
              <a:gdLst>
                <a:gd name="connsiteX0" fmla="*/ 540885 w 607639"/>
                <a:gd name="connsiteY0" fmla="*/ 517940 h 606722"/>
                <a:gd name="connsiteX1" fmla="*/ 518723 w 607639"/>
                <a:gd name="connsiteY1" fmla="*/ 540069 h 606722"/>
                <a:gd name="connsiteX2" fmla="*/ 540885 w 607639"/>
                <a:gd name="connsiteY2" fmla="*/ 562287 h 606722"/>
                <a:gd name="connsiteX3" fmla="*/ 563136 w 607639"/>
                <a:gd name="connsiteY3" fmla="*/ 540069 h 606722"/>
                <a:gd name="connsiteX4" fmla="*/ 540885 w 607639"/>
                <a:gd name="connsiteY4" fmla="*/ 517940 h 606722"/>
                <a:gd name="connsiteX5" fmla="*/ 66665 w 607639"/>
                <a:gd name="connsiteY5" fmla="*/ 517940 h 606722"/>
                <a:gd name="connsiteX6" fmla="*/ 44503 w 607639"/>
                <a:gd name="connsiteY6" fmla="*/ 540069 h 606722"/>
                <a:gd name="connsiteX7" fmla="*/ 66665 w 607639"/>
                <a:gd name="connsiteY7" fmla="*/ 562287 h 606722"/>
                <a:gd name="connsiteX8" fmla="*/ 88916 w 607639"/>
                <a:gd name="connsiteY8" fmla="*/ 540069 h 606722"/>
                <a:gd name="connsiteX9" fmla="*/ 66665 w 607639"/>
                <a:gd name="connsiteY9" fmla="*/ 517940 h 606722"/>
                <a:gd name="connsiteX10" fmla="*/ 88916 w 607639"/>
                <a:gd name="connsiteY10" fmla="*/ 369970 h 606722"/>
                <a:gd name="connsiteX11" fmla="*/ 88916 w 607639"/>
                <a:gd name="connsiteY11" fmla="*/ 477326 h 606722"/>
                <a:gd name="connsiteX12" fmla="*/ 129592 w 607639"/>
                <a:gd name="connsiteY12" fmla="*/ 517940 h 606722"/>
                <a:gd name="connsiteX13" fmla="*/ 237110 w 607639"/>
                <a:gd name="connsiteY13" fmla="*/ 517940 h 606722"/>
                <a:gd name="connsiteX14" fmla="*/ 237110 w 607639"/>
                <a:gd name="connsiteY14" fmla="*/ 369970 h 606722"/>
                <a:gd name="connsiteX15" fmla="*/ 419364 w 607639"/>
                <a:gd name="connsiteY15" fmla="*/ 134851 h 606722"/>
                <a:gd name="connsiteX16" fmla="*/ 475964 w 607639"/>
                <a:gd name="connsiteY16" fmla="*/ 191358 h 606722"/>
                <a:gd name="connsiteX17" fmla="*/ 348793 w 607639"/>
                <a:gd name="connsiteY17" fmla="*/ 318321 h 606722"/>
                <a:gd name="connsiteX18" fmla="*/ 293261 w 607639"/>
                <a:gd name="connsiteY18" fmla="*/ 317344 h 606722"/>
                <a:gd name="connsiteX19" fmla="*/ 292282 w 607639"/>
                <a:gd name="connsiteY19" fmla="*/ 261814 h 606722"/>
                <a:gd name="connsiteX20" fmla="*/ 129592 w 607639"/>
                <a:gd name="connsiteY20" fmla="*/ 88782 h 606722"/>
                <a:gd name="connsiteX21" fmla="*/ 88916 w 607639"/>
                <a:gd name="connsiteY21" fmla="*/ 129396 h 606722"/>
                <a:gd name="connsiteX22" fmla="*/ 88916 w 607639"/>
                <a:gd name="connsiteY22" fmla="*/ 325535 h 606722"/>
                <a:gd name="connsiteX23" fmla="*/ 281613 w 607639"/>
                <a:gd name="connsiteY23" fmla="*/ 325535 h 606722"/>
                <a:gd name="connsiteX24" fmla="*/ 281613 w 607639"/>
                <a:gd name="connsiteY24" fmla="*/ 517940 h 606722"/>
                <a:gd name="connsiteX25" fmla="*/ 478047 w 607639"/>
                <a:gd name="connsiteY25" fmla="*/ 517940 h 606722"/>
                <a:gd name="connsiteX26" fmla="*/ 518723 w 607639"/>
                <a:gd name="connsiteY26" fmla="*/ 477326 h 606722"/>
                <a:gd name="connsiteX27" fmla="*/ 518723 w 607639"/>
                <a:gd name="connsiteY27" fmla="*/ 129396 h 606722"/>
                <a:gd name="connsiteX28" fmla="*/ 478047 w 607639"/>
                <a:gd name="connsiteY28" fmla="*/ 88782 h 606722"/>
                <a:gd name="connsiteX29" fmla="*/ 540885 w 607639"/>
                <a:gd name="connsiteY29" fmla="*/ 44436 h 606722"/>
                <a:gd name="connsiteX30" fmla="*/ 518723 w 607639"/>
                <a:gd name="connsiteY30" fmla="*/ 66565 h 606722"/>
                <a:gd name="connsiteX31" fmla="*/ 540885 w 607639"/>
                <a:gd name="connsiteY31" fmla="*/ 88782 h 606722"/>
                <a:gd name="connsiteX32" fmla="*/ 563136 w 607639"/>
                <a:gd name="connsiteY32" fmla="*/ 66565 h 606722"/>
                <a:gd name="connsiteX33" fmla="*/ 540885 w 607639"/>
                <a:gd name="connsiteY33" fmla="*/ 44436 h 606722"/>
                <a:gd name="connsiteX34" fmla="*/ 66665 w 607639"/>
                <a:gd name="connsiteY34" fmla="*/ 44436 h 606722"/>
                <a:gd name="connsiteX35" fmla="*/ 44503 w 607639"/>
                <a:gd name="connsiteY35" fmla="*/ 66565 h 606722"/>
                <a:gd name="connsiteX36" fmla="*/ 66665 w 607639"/>
                <a:gd name="connsiteY36" fmla="*/ 88782 h 606722"/>
                <a:gd name="connsiteX37" fmla="*/ 88916 w 607639"/>
                <a:gd name="connsiteY37" fmla="*/ 66565 h 606722"/>
                <a:gd name="connsiteX38" fmla="*/ 66665 w 607639"/>
                <a:gd name="connsiteY38" fmla="*/ 44436 h 606722"/>
                <a:gd name="connsiteX39" fmla="*/ 66665 w 607639"/>
                <a:gd name="connsiteY39" fmla="*/ 0 h 606722"/>
                <a:gd name="connsiteX40" fmla="*/ 129592 w 607639"/>
                <a:gd name="connsiteY40" fmla="*/ 44436 h 606722"/>
                <a:gd name="connsiteX41" fmla="*/ 478047 w 607639"/>
                <a:gd name="connsiteY41" fmla="*/ 44436 h 606722"/>
                <a:gd name="connsiteX42" fmla="*/ 540885 w 607639"/>
                <a:gd name="connsiteY42" fmla="*/ 0 h 606722"/>
                <a:gd name="connsiteX43" fmla="*/ 607639 w 607639"/>
                <a:gd name="connsiteY43" fmla="*/ 66565 h 606722"/>
                <a:gd name="connsiteX44" fmla="*/ 563136 w 607639"/>
                <a:gd name="connsiteY44" fmla="*/ 129396 h 606722"/>
                <a:gd name="connsiteX45" fmla="*/ 563136 w 607639"/>
                <a:gd name="connsiteY45" fmla="*/ 477326 h 606722"/>
                <a:gd name="connsiteX46" fmla="*/ 607639 w 607639"/>
                <a:gd name="connsiteY46" fmla="*/ 540069 h 606722"/>
                <a:gd name="connsiteX47" fmla="*/ 540885 w 607639"/>
                <a:gd name="connsiteY47" fmla="*/ 606722 h 606722"/>
                <a:gd name="connsiteX48" fmla="*/ 478047 w 607639"/>
                <a:gd name="connsiteY48" fmla="*/ 562287 h 606722"/>
                <a:gd name="connsiteX49" fmla="*/ 129592 w 607639"/>
                <a:gd name="connsiteY49" fmla="*/ 562287 h 606722"/>
                <a:gd name="connsiteX50" fmla="*/ 66665 w 607639"/>
                <a:gd name="connsiteY50" fmla="*/ 606722 h 606722"/>
                <a:gd name="connsiteX51" fmla="*/ 0 w 607639"/>
                <a:gd name="connsiteY51" fmla="*/ 540069 h 606722"/>
                <a:gd name="connsiteX52" fmla="*/ 44503 w 607639"/>
                <a:gd name="connsiteY52" fmla="*/ 477326 h 606722"/>
                <a:gd name="connsiteX53" fmla="*/ 44503 w 607639"/>
                <a:gd name="connsiteY53" fmla="*/ 129396 h 606722"/>
                <a:gd name="connsiteX54" fmla="*/ 0 w 607639"/>
                <a:gd name="connsiteY54" fmla="*/ 66565 h 606722"/>
                <a:gd name="connsiteX55" fmla="*/ 66665 w 607639"/>
                <a:gd name="connsiteY55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7639" h="606722">
                  <a:moveTo>
                    <a:pt x="540885" y="517940"/>
                  </a:moveTo>
                  <a:cubicBezTo>
                    <a:pt x="528691" y="517940"/>
                    <a:pt x="518723" y="527894"/>
                    <a:pt x="518723" y="540069"/>
                  </a:cubicBezTo>
                  <a:cubicBezTo>
                    <a:pt x="518723" y="552333"/>
                    <a:pt x="528691" y="562287"/>
                    <a:pt x="540885" y="562287"/>
                  </a:cubicBezTo>
                  <a:cubicBezTo>
                    <a:pt x="553168" y="562287"/>
                    <a:pt x="563136" y="552333"/>
                    <a:pt x="563136" y="540069"/>
                  </a:cubicBezTo>
                  <a:cubicBezTo>
                    <a:pt x="563136" y="527894"/>
                    <a:pt x="553168" y="517940"/>
                    <a:pt x="540885" y="517940"/>
                  </a:cubicBezTo>
                  <a:close/>
                  <a:moveTo>
                    <a:pt x="66665" y="517940"/>
                  </a:moveTo>
                  <a:cubicBezTo>
                    <a:pt x="54471" y="517940"/>
                    <a:pt x="44503" y="527894"/>
                    <a:pt x="44503" y="540069"/>
                  </a:cubicBezTo>
                  <a:cubicBezTo>
                    <a:pt x="44503" y="552333"/>
                    <a:pt x="54471" y="562287"/>
                    <a:pt x="66665" y="562287"/>
                  </a:cubicBezTo>
                  <a:cubicBezTo>
                    <a:pt x="78948" y="562287"/>
                    <a:pt x="88916" y="552333"/>
                    <a:pt x="88916" y="540069"/>
                  </a:cubicBezTo>
                  <a:cubicBezTo>
                    <a:pt x="88916" y="527894"/>
                    <a:pt x="78948" y="517940"/>
                    <a:pt x="66665" y="517940"/>
                  </a:cubicBezTo>
                  <a:close/>
                  <a:moveTo>
                    <a:pt x="88916" y="369970"/>
                  </a:moveTo>
                  <a:lnTo>
                    <a:pt x="88916" y="477326"/>
                  </a:lnTo>
                  <a:cubicBezTo>
                    <a:pt x="107874" y="483991"/>
                    <a:pt x="122827" y="499011"/>
                    <a:pt x="129592" y="517940"/>
                  </a:cubicBezTo>
                  <a:lnTo>
                    <a:pt x="237110" y="517940"/>
                  </a:lnTo>
                  <a:lnTo>
                    <a:pt x="237110" y="369970"/>
                  </a:lnTo>
                  <a:close/>
                  <a:moveTo>
                    <a:pt x="419364" y="134851"/>
                  </a:moveTo>
                  <a:lnTo>
                    <a:pt x="475964" y="191358"/>
                  </a:lnTo>
                  <a:lnTo>
                    <a:pt x="348793" y="318321"/>
                  </a:lnTo>
                  <a:lnTo>
                    <a:pt x="293261" y="317344"/>
                  </a:lnTo>
                  <a:lnTo>
                    <a:pt x="292282" y="261814"/>
                  </a:lnTo>
                  <a:close/>
                  <a:moveTo>
                    <a:pt x="129592" y="88782"/>
                  </a:moveTo>
                  <a:cubicBezTo>
                    <a:pt x="122827" y="107712"/>
                    <a:pt x="107874" y="122642"/>
                    <a:pt x="88916" y="129396"/>
                  </a:cubicBezTo>
                  <a:lnTo>
                    <a:pt x="88916" y="325535"/>
                  </a:lnTo>
                  <a:lnTo>
                    <a:pt x="281613" y="325535"/>
                  </a:lnTo>
                  <a:lnTo>
                    <a:pt x="281613" y="517940"/>
                  </a:lnTo>
                  <a:lnTo>
                    <a:pt x="478047" y="517940"/>
                  </a:lnTo>
                  <a:cubicBezTo>
                    <a:pt x="484723" y="499011"/>
                    <a:pt x="499765" y="483991"/>
                    <a:pt x="518723" y="477326"/>
                  </a:cubicBezTo>
                  <a:lnTo>
                    <a:pt x="518723" y="129396"/>
                  </a:lnTo>
                  <a:cubicBezTo>
                    <a:pt x="499765" y="122642"/>
                    <a:pt x="484723" y="107712"/>
                    <a:pt x="478047" y="88782"/>
                  </a:cubicBezTo>
                  <a:close/>
                  <a:moveTo>
                    <a:pt x="540885" y="44436"/>
                  </a:moveTo>
                  <a:cubicBezTo>
                    <a:pt x="528691" y="44436"/>
                    <a:pt x="518723" y="54389"/>
                    <a:pt x="518723" y="66565"/>
                  </a:cubicBezTo>
                  <a:cubicBezTo>
                    <a:pt x="518723" y="78829"/>
                    <a:pt x="528691" y="88782"/>
                    <a:pt x="540885" y="88782"/>
                  </a:cubicBezTo>
                  <a:cubicBezTo>
                    <a:pt x="553168" y="88782"/>
                    <a:pt x="563136" y="78829"/>
                    <a:pt x="563136" y="66565"/>
                  </a:cubicBezTo>
                  <a:cubicBezTo>
                    <a:pt x="563136" y="54389"/>
                    <a:pt x="553168" y="44436"/>
                    <a:pt x="540885" y="44436"/>
                  </a:cubicBezTo>
                  <a:close/>
                  <a:moveTo>
                    <a:pt x="66665" y="44436"/>
                  </a:moveTo>
                  <a:cubicBezTo>
                    <a:pt x="54471" y="44436"/>
                    <a:pt x="44503" y="54389"/>
                    <a:pt x="44503" y="66565"/>
                  </a:cubicBezTo>
                  <a:cubicBezTo>
                    <a:pt x="44503" y="78829"/>
                    <a:pt x="54471" y="88782"/>
                    <a:pt x="66665" y="88782"/>
                  </a:cubicBezTo>
                  <a:cubicBezTo>
                    <a:pt x="78948" y="88782"/>
                    <a:pt x="88916" y="78829"/>
                    <a:pt x="88916" y="66565"/>
                  </a:cubicBezTo>
                  <a:cubicBezTo>
                    <a:pt x="88916" y="54389"/>
                    <a:pt x="78948" y="44436"/>
                    <a:pt x="66665" y="44436"/>
                  </a:cubicBezTo>
                  <a:close/>
                  <a:moveTo>
                    <a:pt x="66665" y="0"/>
                  </a:moveTo>
                  <a:cubicBezTo>
                    <a:pt x="95681" y="0"/>
                    <a:pt x="120335" y="18574"/>
                    <a:pt x="129592" y="44436"/>
                  </a:cubicBezTo>
                  <a:lnTo>
                    <a:pt x="478047" y="44436"/>
                  </a:lnTo>
                  <a:cubicBezTo>
                    <a:pt x="487215" y="18574"/>
                    <a:pt x="511958" y="0"/>
                    <a:pt x="540885" y="0"/>
                  </a:cubicBezTo>
                  <a:cubicBezTo>
                    <a:pt x="577733" y="0"/>
                    <a:pt x="607639" y="29861"/>
                    <a:pt x="607639" y="66565"/>
                  </a:cubicBezTo>
                  <a:cubicBezTo>
                    <a:pt x="607639" y="95537"/>
                    <a:pt x="589037" y="120154"/>
                    <a:pt x="563136" y="129396"/>
                  </a:cubicBezTo>
                  <a:lnTo>
                    <a:pt x="563136" y="477326"/>
                  </a:lnTo>
                  <a:cubicBezTo>
                    <a:pt x="589037" y="486480"/>
                    <a:pt x="607639" y="511186"/>
                    <a:pt x="607639" y="540069"/>
                  </a:cubicBezTo>
                  <a:cubicBezTo>
                    <a:pt x="607639" y="576862"/>
                    <a:pt x="577733" y="606722"/>
                    <a:pt x="540885" y="606722"/>
                  </a:cubicBezTo>
                  <a:cubicBezTo>
                    <a:pt x="511958" y="606722"/>
                    <a:pt x="487215" y="588148"/>
                    <a:pt x="478047" y="562287"/>
                  </a:cubicBezTo>
                  <a:lnTo>
                    <a:pt x="129592" y="562287"/>
                  </a:lnTo>
                  <a:cubicBezTo>
                    <a:pt x="120335" y="588148"/>
                    <a:pt x="95681" y="606722"/>
                    <a:pt x="66665" y="606722"/>
                  </a:cubicBezTo>
                  <a:cubicBezTo>
                    <a:pt x="29906" y="606722"/>
                    <a:pt x="0" y="576862"/>
                    <a:pt x="0" y="540069"/>
                  </a:cubicBezTo>
                  <a:cubicBezTo>
                    <a:pt x="0" y="511186"/>
                    <a:pt x="18602" y="486480"/>
                    <a:pt x="44503" y="477326"/>
                  </a:cubicBezTo>
                  <a:lnTo>
                    <a:pt x="44503" y="129396"/>
                  </a:lnTo>
                  <a:cubicBezTo>
                    <a:pt x="18602" y="120154"/>
                    <a:pt x="0" y="95537"/>
                    <a:pt x="0" y="66565"/>
                  </a:cubicBezTo>
                  <a:cubicBezTo>
                    <a:pt x="0" y="29861"/>
                    <a:pt x="29906" y="0"/>
                    <a:pt x="66665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iconfont-11624-5524679">
              <a:extLst>
                <a:ext uri="{FF2B5EF4-FFF2-40B4-BE49-F238E27FC236}">
                  <a16:creationId xmlns:a16="http://schemas.microsoft.com/office/drawing/2014/main" id="{C516206F-CFF7-4646-9548-5C48545B9460}"/>
                </a:ext>
              </a:extLst>
            </p:cNvPr>
            <p:cNvSpPr/>
            <p:nvPr/>
          </p:nvSpPr>
          <p:spPr>
            <a:xfrm>
              <a:off x="6134096" y="4669781"/>
              <a:ext cx="335156" cy="335156"/>
            </a:xfrm>
            <a:custGeom>
              <a:avLst/>
              <a:gdLst>
                <a:gd name="T0" fmla="*/ 0 w 11200"/>
                <a:gd name="T1" fmla="*/ 0 h 11200"/>
                <a:gd name="T2" fmla="*/ 4800 w 11200"/>
                <a:gd name="T3" fmla="*/ 0 h 11200"/>
                <a:gd name="T4" fmla="*/ 4800 w 11200"/>
                <a:gd name="T5" fmla="*/ 4800 h 11200"/>
                <a:gd name="T6" fmla="*/ 0 w 11200"/>
                <a:gd name="T7" fmla="*/ 4800 h 11200"/>
                <a:gd name="T8" fmla="*/ 0 w 11200"/>
                <a:gd name="T9" fmla="*/ 0 h 11200"/>
                <a:gd name="T10" fmla="*/ 0 w 11200"/>
                <a:gd name="T11" fmla="*/ 6400 h 11200"/>
                <a:gd name="T12" fmla="*/ 4800 w 11200"/>
                <a:gd name="T13" fmla="*/ 6400 h 11200"/>
                <a:gd name="T14" fmla="*/ 4800 w 11200"/>
                <a:gd name="T15" fmla="*/ 11200 h 11200"/>
                <a:gd name="T16" fmla="*/ 0 w 11200"/>
                <a:gd name="T17" fmla="*/ 11200 h 11200"/>
                <a:gd name="T18" fmla="*/ 0 w 11200"/>
                <a:gd name="T19" fmla="*/ 6400 h 11200"/>
                <a:gd name="T20" fmla="*/ 6400 w 11200"/>
                <a:gd name="T21" fmla="*/ 6400 h 11200"/>
                <a:gd name="T22" fmla="*/ 11200 w 11200"/>
                <a:gd name="T23" fmla="*/ 6400 h 11200"/>
                <a:gd name="T24" fmla="*/ 11200 w 11200"/>
                <a:gd name="T25" fmla="*/ 11200 h 11200"/>
                <a:gd name="T26" fmla="*/ 6400 w 11200"/>
                <a:gd name="T27" fmla="*/ 11200 h 11200"/>
                <a:gd name="T28" fmla="*/ 6400 w 11200"/>
                <a:gd name="T29" fmla="*/ 6400 h 11200"/>
                <a:gd name="T30" fmla="*/ 8800 w 11200"/>
                <a:gd name="T31" fmla="*/ 4800 h 11200"/>
                <a:gd name="T32" fmla="*/ 11200 w 11200"/>
                <a:gd name="T33" fmla="*/ 2400 h 11200"/>
                <a:gd name="T34" fmla="*/ 8800 w 11200"/>
                <a:gd name="T35" fmla="*/ 0 h 11200"/>
                <a:gd name="T36" fmla="*/ 6400 w 11200"/>
                <a:gd name="T37" fmla="*/ 2400 h 11200"/>
                <a:gd name="T38" fmla="*/ 8800 w 11200"/>
                <a:gd name="T39" fmla="*/ 4800 h 1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200" h="11200">
                  <a:moveTo>
                    <a:pt x="0" y="0"/>
                  </a:moveTo>
                  <a:lnTo>
                    <a:pt x="4800" y="0"/>
                  </a:lnTo>
                  <a:lnTo>
                    <a:pt x="4800" y="4800"/>
                  </a:lnTo>
                  <a:lnTo>
                    <a:pt x="0" y="4800"/>
                  </a:lnTo>
                  <a:lnTo>
                    <a:pt x="0" y="0"/>
                  </a:lnTo>
                  <a:close/>
                  <a:moveTo>
                    <a:pt x="0" y="6400"/>
                  </a:moveTo>
                  <a:lnTo>
                    <a:pt x="4800" y="6400"/>
                  </a:lnTo>
                  <a:lnTo>
                    <a:pt x="4800" y="11200"/>
                  </a:lnTo>
                  <a:lnTo>
                    <a:pt x="0" y="11200"/>
                  </a:lnTo>
                  <a:lnTo>
                    <a:pt x="0" y="6400"/>
                  </a:lnTo>
                  <a:close/>
                  <a:moveTo>
                    <a:pt x="6400" y="6400"/>
                  </a:moveTo>
                  <a:lnTo>
                    <a:pt x="11200" y="6400"/>
                  </a:lnTo>
                  <a:lnTo>
                    <a:pt x="11200" y="11200"/>
                  </a:lnTo>
                  <a:lnTo>
                    <a:pt x="6400" y="11200"/>
                  </a:lnTo>
                  <a:lnTo>
                    <a:pt x="6400" y="6400"/>
                  </a:lnTo>
                  <a:close/>
                  <a:moveTo>
                    <a:pt x="8800" y="4800"/>
                  </a:moveTo>
                  <a:cubicBezTo>
                    <a:pt x="10125" y="4800"/>
                    <a:pt x="11200" y="3725"/>
                    <a:pt x="11200" y="2400"/>
                  </a:cubicBezTo>
                  <a:cubicBezTo>
                    <a:pt x="11200" y="1075"/>
                    <a:pt x="10125" y="0"/>
                    <a:pt x="8800" y="0"/>
                  </a:cubicBezTo>
                  <a:cubicBezTo>
                    <a:pt x="7475" y="0"/>
                    <a:pt x="6400" y="1075"/>
                    <a:pt x="6400" y="2400"/>
                  </a:cubicBezTo>
                  <a:cubicBezTo>
                    <a:pt x="6400" y="3725"/>
                    <a:pt x="7475" y="4800"/>
                    <a:pt x="8800" y="480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00EB1593-BE7E-2D42-9A1C-1169AF47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0" dirty="0"/>
              <a:t>技术优势一 </a:t>
            </a:r>
            <a:r>
              <a:rPr kumimoji="1" lang="en-US" altLang="zh-CN" dirty="0"/>
              <a:t>—— </a:t>
            </a:r>
            <a:r>
              <a:rPr kumimoji="1" lang="zh-CN" altLang="en-US" dirty="0"/>
              <a:t>软件要素高度抽象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513A4E4B-8034-49C9-BF0F-3CA33A9E0BBB}"/>
              </a:ext>
            </a:extLst>
          </p:cNvPr>
          <p:cNvSpPr txBox="1"/>
          <p:nvPr/>
        </p:nvSpPr>
        <p:spPr>
          <a:xfrm>
            <a:off x="4081320" y="1583441"/>
            <a:ext cx="2450295" cy="4086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zh-CN" altLang="en-US" b="1" dirty="0">
                <a:solidFill>
                  <a:srgbClr val="0454F2"/>
                </a:solidFill>
              </a:rPr>
              <a:t>表单</a:t>
            </a:r>
            <a:endParaRPr lang="zh-CN" altLang="en-US" b="1" dirty="0">
              <a:solidFill>
                <a:srgbClr val="0454F2"/>
              </a:solidFill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C4D3F4B4-477C-45EE-8288-E64A1B0B3A1B}"/>
              </a:ext>
            </a:extLst>
          </p:cNvPr>
          <p:cNvSpPr txBox="1"/>
          <p:nvPr/>
        </p:nvSpPr>
        <p:spPr>
          <a:xfrm>
            <a:off x="4081320" y="3487229"/>
            <a:ext cx="2451456" cy="4086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b="1"/>
            </a:lvl1pPr>
          </a:lstStyle>
          <a:p>
            <a:pPr algn="ctr"/>
            <a:r>
              <a:rPr lang="zh-CN" altLang="en-US" dirty="0">
                <a:solidFill>
                  <a:srgbClr val="0454F2"/>
                </a:solidFill>
              </a:rPr>
              <a:t>逻辑</a:t>
            </a: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23D8B6AA-F86D-4A11-99AE-D8B66E378D2E}"/>
              </a:ext>
            </a:extLst>
          </p:cNvPr>
          <p:cNvSpPr txBox="1"/>
          <p:nvPr/>
        </p:nvSpPr>
        <p:spPr>
          <a:xfrm>
            <a:off x="4081321" y="5391018"/>
            <a:ext cx="2464284" cy="4086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b="1"/>
            </a:lvl1pPr>
          </a:lstStyle>
          <a:p>
            <a:pPr algn="ctr"/>
            <a:r>
              <a:rPr lang="zh-CN" altLang="en-US" dirty="0">
                <a:solidFill>
                  <a:srgbClr val="0454F2"/>
                </a:solidFill>
              </a:rPr>
              <a:t>视图</a:t>
            </a: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122541F9-10EB-49DA-9421-8B095B45A622}"/>
              </a:ext>
            </a:extLst>
          </p:cNvPr>
          <p:cNvSpPr txBox="1"/>
          <p:nvPr/>
        </p:nvSpPr>
        <p:spPr>
          <a:xfrm>
            <a:off x="4081320" y="2535335"/>
            <a:ext cx="2451456" cy="4086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b="1"/>
            </a:lvl1pPr>
          </a:lstStyle>
          <a:p>
            <a:pPr algn="ctr"/>
            <a:r>
              <a:rPr lang="zh-CN" altLang="en-US" dirty="0">
                <a:solidFill>
                  <a:srgbClr val="0454F2"/>
                </a:solidFill>
              </a:rPr>
              <a:t>流程</a:t>
            </a: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804B4766-D922-4FA5-B24C-086F506B00F0}"/>
              </a:ext>
            </a:extLst>
          </p:cNvPr>
          <p:cNvSpPr txBox="1"/>
          <p:nvPr/>
        </p:nvSpPr>
        <p:spPr>
          <a:xfrm>
            <a:off x="4081320" y="4439123"/>
            <a:ext cx="2454759" cy="4086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b="1"/>
            </a:lvl1pPr>
          </a:lstStyle>
          <a:p>
            <a:pPr algn="ctr"/>
            <a:r>
              <a:rPr lang="zh-CN" altLang="en-US" dirty="0">
                <a:solidFill>
                  <a:srgbClr val="0454F2"/>
                </a:solidFill>
              </a:rPr>
              <a:t>布局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F6F108-9DFF-411B-AED8-E37DDE0B4E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27"/>
          <a:stretch/>
        </p:blipFill>
        <p:spPr>
          <a:xfrm>
            <a:off x="8335168" y="1516223"/>
            <a:ext cx="1894475" cy="1138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DE3F43-2AC3-4236-B2AA-6CC0CA969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75" y="2737937"/>
            <a:ext cx="2864600" cy="160254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5" name="箭头: 右 154">
            <a:extLst>
              <a:ext uri="{FF2B5EF4-FFF2-40B4-BE49-F238E27FC236}">
                <a16:creationId xmlns:a16="http://schemas.microsoft.com/office/drawing/2014/main" id="{E5B7E4B9-2A70-4952-9C2A-31E50975493D}"/>
              </a:ext>
            </a:extLst>
          </p:cNvPr>
          <p:cNvSpPr/>
          <p:nvPr/>
        </p:nvSpPr>
        <p:spPr>
          <a:xfrm>
            <a:off x="3060091" y="3242434"/>
            <a:ext cx="617198" cy="671644"/>
          </a:xfrm>
          <a:prstGeom prst="rightArrow">
            <a:avLst/>
          </a:prstGeom>
          <a:solidFill>
            <a:srgbClr val="0454F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3B9ACB6-4F5B-40F7-A3FF-0AFA3F86ADA9}"/>
              </a:ext>
            </a:extLst>
          </p:cNvPr>
          <p:cNvSpPr txBox="1"/>
          <p:nvPr/>
        </p:nvSpPr>
        <p:spPr>
          <a:xfrm>
            <a:off x="292927" y="832458"/>
            <a:ext cx="10740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将传统软件开发的复杂流程与技术语言，抽象为可视化、易理解的组件、流程、界面等形式，降低门槛、提升效率。</a:t>
            </a:r>
          </a:p>
        </p:txBody>
      </p:sp>
      <p:sp>
        <p:nvSpPr>
          <p:cNvPr id="318" name="文本框 317">
            <a:extLst>
              <a:ext uri="{FF2B5EF4-FFF2-40B4-BE49-F238E27FC236}">
                <a16:creationId xmlns:a16="http://schemas.microsoft.com/office/drawing/2014/main" id="{D7B0FB13-F43B-4792-A8C8-06E3C57AC886}"/>
              </a:ext>
            </a:extLst>
          </p:cNvPr>
          <p:cNvSpPr txBox="1"/>
          <p:nvPr/>
        </p:nvSpPr>
        <p:spPr>
          <a:xfrm>
            <a:off x="4125789" y="5845070"/>
            <a:ext cx="2420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多主题样式、千人千面</a:t>
            </a:r>
          </a:p>
        </p:txBody>
      </p:sp>
      <p:sp>
        <p:nvSpPr>
          <p:cNvPr id="320" name="文本框 319">
            <a:extLst>
              <a:ext uri="{FF2B5EF4-FFF2-40B4-BE49-F238E27FC236}">
                <a16:creationId xmlns:a16="http://schemas.microsoft.com/office/drawing/2014/main" id="{BB393050-C2D0-481C-B7E1-0C8E4C809E10}"/>
              </a:ext>
            </a:extLst>
          </p:cNvPr>
          <p:cNvSpPr txBox="1"/>
          <p:nvPr/>
        </p:nvSpPr>
        <p:spPr>
          <a:xfrm>
            <a:off x="4059352" y="4913022"/>
            <a:ext cx="3019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模板套用，亦可自定义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排版</a:t>
            </a:r>
          </a:p>
        </p:txBody>
      </p:sp>
      <p:sp>
        <p:nvSpPr>
          <p:cNvPr id="322" name="文本框 321">
            <a:extLst>
              <a:ext uri="{FF2B5EF4-FFF2-40B4-BE49-F238E27FC236}">
                <a16:creationId xmlns:a16="http://schemas.microsoft.com/office/drawing/2014/main" id="{EA7519C1-993B-45E6-9904-AAA1C854CA14}"/>
              </a:ext>
            </a:extLst>
          </p:cNvPr>
          <p:cNvSpPr txBox="1"/>
          <p:nvPr/>
        </p:nvSpPr>
        <p:spPr>
          <a:xfrm>
            <a:off x="3460171" y="3969582"/>
            <a:ext cx="3820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参数化易理解的动作事件逻辑控制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4" name="文本框 323">
            <a:extLst>
              <a:ext uri="{FF2B5EF4-FFF2-40B4-BE49-F238E27FC236}">
                <a16:creationId xmlns:a16="http://schemas.microsoft.com/office/drawing/2014/main" id="{BE0A0624-B13D-46E5-B8B1-ADF77633BB3B}"/>
              </a:ext>
            </a:extLst>
          </p:cNvPr>
          <p:cNvSpPr txBox="1"/>
          <p:nvPr/>
        </p:nvSpPr>
        <p:spPr>
          <a:xfrm>
            <a:off x="3759124" y="2965276"/>
            <a:ext cx="33375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按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需搭建定制化流程</a:t>
            </a:r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，可随时调整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5" name="文本框 324">
            <a:extLst>
              <a:ext uri="{FF2B5EF4-FFF2-40B4-BE49-F238E27FC236}">
                <a16:creationId xmlns:a16="http://schemas.microsoft.com/office/drawing/2014/main" id="{C0E75DC5-462A-4159-A7D8-3E124F54BCC0}"/>
              </a:ext>
            </a:extLst>
          </p:cNvPr>
          <p:cNvSpPr txBox="1"/>
          <p:nvPr/>
        </p:nvSpPr>
        <p:spPr>
          <a:xfrm>
            <a:off x="3805018" y="2002927"/>
            <a:ext cx="32916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数据设计与数据展示交互设计兼具</a:t>
            </a:r>
          </a:p>
        </p:txBody>
      </p:sp>
      <p:sp>
        <p:nvSpPr>
          <p:cNvPr id="331" name="矩形: 圆角 330">
            <a:extLst>
              <a:ext uri="{FF2B5EF4-FFF2-40B4-BE49-F238E27FC236}">
                <a16:creationId xmlns:a16="http://schemas.microsoft.com/office/drawing/2014/main" id="{5D477B44-9B81-4785-9766-099A4A5096AE}"/>
              </a:ext>
            </a:extLst>
          </p:cNvPr>
          <p:cNvSpPr/>
          <p:nvPr/>
        </p:nvSpPr>
        <p:spPr>
          <a:xfrm>
            <a:off x="3642761" y="1437144"/>
            <a:ext cx="3443516" cy="4917415"/>
          </a:xfrm>
          <a:prstGeom prst="roundRect">
            <a:avLst>
              <a:gd name="adj" fmla="val 13492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739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>
            <a:extLst>
              <a:ext uri="{FF2B5EF4-FFF2-40B4-BE49-F238E27FC236}">
                <a16:creationId xmlns:a16="http://schemas.microsoft.com/office/drawing/2014/main" id="{13801E60-5793-476F-9886-35D3D4EB4237}"/>
              </a:ext>
            </a:extLst>
          </p:cNvPr>
          <p:cNvSpPr/>
          <p:nvPr/>
        </p:nvSpPr>
        <p:spPr>
          <a:xfrm>
            <a:off x="1532301" y="1710114"/>
            <a:ext cx="1838036" cy="902985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065B25A5-D934-419E-B983-2BBD5B1010EA}"/>
              </a:ext>
            </a:extLst>
          </p:cNvPr>
          <p:cNvSpPr/>
          <p:nvPr/>
        </p:nvSpPr>
        <p:spPr>
          <a:xfrm>
            <a:off x="1532301" y="2554697"/>
            <a:ext cx="1838036" cy="90298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1EC08E49-6EB1-4B8E-8406-475C1C7F571F}"/>
              </a:ext>
            </a:extLst>
          </p:cNvPr>
          <p:cNvSpPr/>
          <p:nvPr/>
        </p:nvSpPr>
        <p:spPr>
          <a:xfrm>
            <a:off x="1532301" y="3399280"/>
            <a:ext cx="1838036" cy="90298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0FA02BC-71C0-4A01-ACCF-886C130CEC50}"/>
              </a:ext>
            </a:extLst>
          </p:cNvPr>
          <p:cNvSpPr/>
          <p:nvPr/>
        </p:nvSpPr>
        <p:spPr>
          <a:xfrm>
            <a:off x="1532301" y="4243863"/>
            <a:ext cx="1838036" cy="902985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2B4526E9-FA60-4973-9083-F9319985E5E6}"/>
              </a:ext>
            </a:extLst>
          </p:cNvPr>
          <p:cNvSpPr/>
          <p:nvPr/>
        </p:nvSpPr>
        <p:spPr>
          <a:xfrm>
            <a:off x="1532301" y="5088446"/>
            <a:ext cx="1838036" cy="902985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A09112-D36C-724A-9F43-128492F61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0" dirty="0"/>
              <a:t>技术优势二 </a:t>
            </a:r>
            <a:r>
              <a:rPr kumimoji="1" lang="en-US" altLang="zh-CN" dirty="0"/>
              <a:t>——</a:t>
            </a:r>
            <a:r>
              <a:rPr kumimoji="1" lang="zh-CN" altLang="en-US" dirty="0"/>
              <a:t> 数据资产为核心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AEEA737-2546-7348-A889-1690B40B0262}"/>
              </a:ext>
            </a:extLst>
          </p:cNvPr>
          <p:cNvSpPr txBox="1"/>
          <p:nvPr/>
        </p:nvSpPr>
        <p:spPr>
          <a:xfrm>
            <a:off x="575549" y="901810"/>
            <a:ext cx="460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数据是血液，联通上下游，驱动软件体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19ABD1-A12D-45EB-B04F-5697F8D3CAFD}"/>
              </a:ext>
            </a:extLst>
          </p:cNvPr>
          <p:cNvSpPr txBox="1"/>
          <p:nvPr/>
        </p:nvSpPr>
        <p:spPr>
          <a:xfrm>
            <a:off x="1850956" y="5374757"/>
            <a:ext cx="1200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</a:rPr>
              <a:t>物理属性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D99A4D4-D107-4A15-9F1F-8440F5215DA9}"/>
              </a:ext>
            </a:extLst>
          </p:cNvPr>
          <p:cNvSpPr txBox="1"/>
          <p:nvPr/>
        </p:nvSpPr>
        <p:spPr>
          <a:xfrm>
            <a:off x="1841719" y="4533796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</a:rPr>
              <a:t>逻辑属性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84618EA-4402-42D5-AB7E-45A4ABA3586C}"/>
              </a:ext>
            </a:extLst>
          </p:cNvPr>
          <p:cNvSpPr txBox="1"/>
          <p:nvPr/>
        </p:nvSpPr>
        <p:spPr>
          <a:xfrm>
            <a:off x="1846338" y="3692836"/>
            <a:ext cx="1209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</a:rPr>
              <a:t>关系属性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3E45D33-056E-4FA3-8967-68FB3265AD77}"/>
              </a:ext>
            </a:extLst>
          </p:cNvPr>
          <p:cNvSpPr txBox="1"/>
          <p:nvPr/>
        </p:nvSpPr>
        <p:spPr>
          <a:xfrm>
            <a:off x="1883283" y="2851876"/>
            <a:ext cx="1136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</a:rPr>
              <a:t>质量属性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A85B4C8-3428-457B-9B22-F6B17EE002EA}"/>
              </a:ext>
            </a:extLst>
          </p:cNvPr>
          <p:cNvSpPr txBox="1"/>
          <p:nvPr/>
        </p:nvSpPr>
        <p:spPr>
          <a:xfrm>
            <a:off x="1883283" y="2010916"/>
            <a:ext cx="1136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</a:rPr>
              <a:t>安全属性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603C77C-C1E3-40E0-8E4D-C40F06519AA3}"/>
              </a:ext>
            </a:extLst>
          </p:cNvPr>
          <p:cNvSpPr txBox="1"/>
          <p:nvPr/>
        </p:nvSpPr>
        <p:spPr>
          <a:xfrm>
            <a:off x="9991524" y="495539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软件构建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8DE4E0C-D503-4250-91E2-427B61717FE0}"/>
              </a:ext>
            </a:extLst>
          </p:cNvPr>
          <p:cNvSpPr txBox="1"/>
          <p:nvPr/>
        </p:nvSpPr>
        <p:spPr>
          <a:xfrm>
            <a:off x="9375891" y="366329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软件展示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25ECD15-2A27-4240-93A5-D3A042A6E18D}"/>
              </a:ext>
            </a:extLst>
          </p:cNvPr>
          <p:cNvSpPr txBox="1"/>
          <p:nvPr/>
        </p:nvSpPr>
        <p:spPr>
          <a:xfrm>
            <a:off x="9980767" y="232329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软件使用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F03505B-F721-4B77-9472-3851A49A6E9F}"/>
              </a:ext>
            </a:extLst>
          </p:cNvPr>
          <p:cNvSpPr txBox="1"/>
          <p:nvPr/>
        </p:nvSpPr>
        <p:spPr>
          <a:xfrm>
            <a:off x="4279381" y="499355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454F2"/>
                </a:solidFill>
              </a:rPr>
              <a:t>数据结构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DE999A4-63D2-4A6A-8E89-D62D29A4A6CD}"/>
              </a:ext>
            </a:extLst>
          </p:cNvPr>
          <p:cNvSpPr txBox="1"/>
          <p:nvPr/>
        </p:nvSpPr>
        <p:spPr>
          <a:xfrm>
            <a:off x="4279381" y="560626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454F2"/>
                </a:solidFill>
              </a:rPr>
              <a:t>数据存储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DC35C49-462B-4856-9BBC-0666A8A101BB}"/>
              </a:ext>
            </a:extLst>
          </p:cNvPr>
          <p:cNvSpPr txBox="1"/>
          <p:nvPr/>
        </p:nvSpPr>
        <p:spPr>
          <a:xfrm>
            <a:off x="4279381" y="43808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454F2"/>
                </a:solidFill>
              </a:rPr>
              <a:t>数据模型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ECE1527-12D2-4EF3-8B4D-2BF371892148}"/>
              </a:ext>
            </a:extLst>
          </p:cNvPr>
          <p:cNvSpPr txBox="1"/>
          <p:nvPr/>
        </p:nvSpPr>
        <p:spPr>
          <a:xfrm>
            <a:off x="4279381" y="376813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454F2"/>
                </a:solidFill>
              </a:rPr>
              <a:t>数据血缘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8E25F21-A0B9-4FA9-8948-2F0187B150F7}"/>
              </a:ext>
            </a:extLst>
          </p:cNvPr>
          <p:cNvSpPr txBox="1"/>
          <p:nvPr/>
        </p:nvSpPr>
        <p:spPr>
          <a:xfrm>
            <a:off x="4279381" y="25427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454F2"/>
                </a:solidFill>
              </a:rPr>
              <a:t>质量标准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FAAEEA6-BEFE-448F-B382-95C61148AA2F}"/>
              </a:ext>
            </a:extLst>
          </p:cNvPr>
          <p:cNvSpPr txBox="1"/>
          <p:nvPr/>
        </p:nvSpPr>
        <p:spPr>
          <a:xfrm>
            <a:off x="4279381" y="19300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454F2"/>
                </a:solidFill>
              </a:rPr>
              <a:t>数据安全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A24E2E8-E836-4FBD-B27C-5C0770BE14FB}"/>
              </a:ext>
            </a:extLst>
          </p:cNvPr>
          <p:cNvSpPr txBox="1"/>
          <p:nvPr/>
        </p:nvSpPr>
        <p:spPr>
          <a:xfrm>
            <a:off x="5680170" y="562165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支持多源数据库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55236B5-FA3C-4B0C-B4BC-E79381A82D36}"/>
              </a:ext>
            </a:extLst>
          </p:cNvPr>
          <p:cNvSpPr txBox="1"/>
          <p:nvPr/>
        </p:nvSpPr>
        <p:spPr>
          <a:xfrm>
            <a:off x="5680170" y="5007938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数据图书馆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F3ACFFC-CF8E-4DBC-8BED-39D6D697B161}"/>
              </a:ext>
            </a:extLst>
          </p:cNvPr>
          <p:cNvSpPr txBox="1"/>
          <p:nvPr/>
        </p:nvSpPr>
        <p:spPr>
          <a:xfrm>
            <a:off x="5680170" y="4394222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表单数据模型自定义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E4124EB-3431-49B8-9697-E19DBDD2E088}"/>
              </a:ext>
            </a:extLst>
          </p:cNvPr>
          <p:cNvSpPr txBox="1"/>
          <p:nvPr/>
        </p:nvSpPr>
        <p:spPr>
          <a:xfrm>
            <a:off x="5680170" y="3780506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数据血缘关系追踪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EF37174-600E-4518-A98C-8FBAC60BD4EB}"/>
              </a:ext>
            </a:extLst>
          </p:cNvPr>
          <p:cNvSpPr txBox="1"/>
          <p:nvPr/>
        </p:nvSpPr>
        <p:spPr>
          <a:xfrm>
            <a:off x="5680170" y="2553074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数据标准定义与质量稽核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CC37D68-0990-488B-B808-644C188DF78C}"/>
              </a:ext>
            </a:extLst>
          </p:cNvPr>
          <p:cNvSpPr txBox="1"/>
          <p:nvPr/>
        </p:nvSpPr>
        <p:spPr>
          <a:xfrm>
            <a:off x="5680170" y="1939358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数据安全定义与监测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F8671B9-C412-4C86-B835-EEBB8F4AB9B7}"/>
              </a:ext>
            </a:extLst>
          </p:cNvPr>
          <p:cNvSpPr txBox="1"/>
          <p:nvPr/>
        </p:nvSpPr>
        <p:spPr>
          <a:xfrm>
            <a:off x="4279381" y="31554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454F2"/>
                </a:solidFill>
              </a:rPr>
              <a:t>数据分析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CF8287B-1A00-4361-BF60-04AACDB03BF3}"/>
              </a:ext>
            </a:extLst>
          </p:cNvPr>
          <p:cNvSpPr txBox="1"/>
          <p:nvPr/>
        </p:nvSpPr>
        <p:spPr>
          <a:xfrm>
            <a:off x="5680170" y="316679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数据关联分析与可视化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2A37BFA-0A38-40DB-B36E-7726053ED5E8}"/>
              </a:ext>
            </a:extLst>
          </p:cNvPr>
          <p:cNvSpPr txBox="1"/>
          <p:nvPr/>
        </p:nvSpPr>
        <p:spPr>
          <a:xfrm>
            <a:off x="786926" y="2838918"/>
            <a:ext cx="4525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数据资产的属性</a:t>
            </a:r>
            <a:endParaRPr lang="zh-CN" altLang="en-US" dirty="0"/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B170521D-46AC-48EC-80B3-488A03FBA0CE}"/>
              </a:ext>
            </a:extLst>
          </p:cNvPr>
          <p:cNvGrpSpPr/>
          <p:nvPr/>
        </p:nvGrpSpPr>
        <p:grpSpPr>
          <a:xfrm flipV="1">
            <a:off x="8781773" y="1531643"/>
            <a:ext cx="2934004" cy="4770633"/>
            <a:chOff x="9912304" y="1369696"/>
            <a:chExt cx="3189934" cy="5186770"/>
          </a:xfrm>
          <a:solidFill>
            <a:srgbClr val="FFC000"/>
          </a:solidFill>
        </p:grpSpPr>
        <p:sp>
          <p:nvSpPr>
            <p:cNvPr id="50" name="箭头: 环形 49">
              <a:extLst>
                <a:ext uri="{FF2B5EF4-FFF2-40B4-BE49-F238E27FC236}">
                  <a16:creationId xmlns:a16="http://schemas.microsoft.com/office/drawing/2014/main" id="{FB2C86D2-ECE7-480D-BEC7-FADE5C8B29C1}"/>
                </a:ext>
              </a:extLst>
            </p:cNvPr>
            <p:cNvSpPr/>
            <p:nvPr/>
          </p:nvSpPr>
          <p:spPr>
            <a:xfrm>
              <a:off x="10605707" y="1369696"/>
              <a:ext cx="2496531" cy="2496911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形状 51">
              <a:extLst>
                <a:ext uri="{FF2B5EF4-FFF2-40B4-BE49-F238E27FC236}">
                  <a16:creationId xmlns:a16="http://schemas.microsoft.com/office/drawing/2014/main" id="{C855A43A-FD47-442A-8D6B-021AAD7232F3}"/>
                </a:ext>
              </a:extLst>
            </p:cNvPr>
            <p:cNvSpPr/>
            <p:nvPr/>
          </p:nvSpPr>
          <p:spPr>
            <a:xfrm>
              <a:off x="9912304" y="2804356"/>
              <a:ext cx="2496531" cy="2496911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空心弧 53">
              <a:extLst>
                <a:ext uri="{FF2B5EF4-FFF2-40B4-BE49-F238E27FC236}">
                  <a16:creationId xmlns:a16="http://schemas.microsoft.com/office/drawing/2014/main" id="{A38544DF-4A9A-4ADD-837E-EE67A0781FFE}"/>
                </a:ext>
              </a:extLst>
            </p:cNvPr>
            <p:cNvSpPr/>
            <p:nvPr/>
          </p:nvSpPr>
          <p:spPr>
            <a:xfrm>
              <a:off x="10783395" y="4410699"/>
              <a:ext cx="2144907" cy="2145767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86E7AF88-2EBD-4874-988E-788E4681A95C}"/>
              </a:ext>
            </a:extLst>
          </p:cNvPr>
          <p:cNvCxnSpPr>
            <a:cxnSpLocks/>
          </p:cNvCxnSpPr>
          <p:nvPr/>
        </p:nvCxnSpPr>
        <p:spPr>
          <a:xfrm>
            <a:off x="3764851" y="2393085"/>
            <a:ext cx="495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49DDAD5-C349-4693-8048-23A926B65527}"/>
              </a:ext>
            </a:extLst>
          </p:cNvPr>
          <p:cNvCxnSpPr>
            <a:cxnSpLocks/>
          </p:cNvCxnSpPr>
          <p:nvPr/>
        </p:nvCxnSpPr>
        <p:spPr>
          <a:xfrm>
            <a:off x="3764851" y="3010950"/>
            <a:ext cx="495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B359AC4D-CD95-4CA4-B494-90E588C71F60}"/>
              </a:ext>
            </a:extLst>
          </p:cNvPr>
          <p:cNvCxnSpPr>
            <a:cxnSpLocks/>
          </p:cNvCxnSpPr>
          <p:nvPr/>
        </p:nvCxnSpPr>
        <p:spPr>
          <a:xfrm>
            <a:off x="3764851" y="3628815"/>
            <a:ext cx="495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DC61533B-9836-494C-9256-2CD1EBA89C6F}"/>
              </a:ext>
            </a:extLst>
          </p:cNvPr>
          <p:cNvCxnSpPr>
            <a:cxnSpLocks/>
          </p:cNvCxnSpPr>
          <p:nvPr/>
        </p:nvCxnSpPr>
        <p:spPr>
          <a:xfrm>
            <a:off x="3764851" y="4246680"/>
            <a:ext cx="495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CD1E6624-A24C-4A73-9226-2AF18A369263}"/>
              </a:ext>
            </a:extLst>
          </p:cNvPr>
          <p:cNvCxnSpPr>
            <a:cxnSpLocks/>
          </p:cNvCxnSpPr>
          <p:nvPr/>
        </p:nvCxnSpPr>
        <p:spPr>
          <a:xfrm>
            <a:off x="3764851" y="4864545"/>
            <a:ext cx="495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1258FBC5-3DF3-4F83-89EC-ED294AD392A5}"/>
              </a:ext>
            </a:extLst>
          </p:cNvPr>
          <p:cNvCxnSpPr>
            <a:cxnSpLocks/>
          </p:cNvCxnSpPr>
          <p:nvPr/>
        </p:nvCxnSpPr>
        <p:spPr>
          <a:xfrm>
            <a:off x="3764851" y="5482411"/>
            <a:ext cx="4953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AF61757B-B848-4249-B485-5267C36C8F1B}"/>
              </a:ext>
            </a:extLst>
          </p:cNvPr>
          <p:cNvSpPr/>
          <p:nvPr/>
        </p:nvSpPr>
        <p:spPr>
          <a:xfrm>
            <a:off x="573976" y="1564399"/>
            <a:ext cx="3046428" cy="4597185"/>
          </a:xfrm>
          <a:prstGeom prst="roundRect">
            <a:avLst>
              <a:gd name="adj" fmla="val 17918"/>
            </a:avLst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左中括号 67">
            <a:extLst>
              <a:ext uri="{FF2B5EF4-FFF2-40B4-BE49-F238E27FC236}">
                <a16:creationId xmlns:a16="http://schemas.microsoft.com/office/drawing/2014/main" id="{43540192-BF7E-463C-ADC4-AB7290EF5DB0}"/>
              </a:ext>
            </a:extLst>
          </p:cNvPr>
          <p:cNvSpPr/>
          <p:nvPr/>
        </p:nvSpPr>
        <p:spPr>
          <a:xfrm rot="16200000">
            <a:off x="6849069" y="2741726"/>
            <a:ext cx="201108" cy="6827159"/>
          </a:xfrm>
          <a:prstGeom prst="leftBracket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934C70B6-D268-4E80-934B-F0E5D6A1A1B4}"/>
              </a:ext>
            </a:extLst>
          </p:cNvPr>
          <p:cNvSpPr txBox="1"/>
          <p:nvPr/>
        </p:nvSpPr>
        <p:spPr>
          <a:xfrm>
            <a:off x="6073323" y="625586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</a:rPr>
              <a:t>数据资产支撑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BBBF54C-EF7D-4DBB-83EA-593A345F44CC}"/>
              </a:ext>
            </a:extLst>
          </p:cNvPr>
          <p:cNvSpPr txBox="1"/>
          <p:nvPr/>
        </p:nvSpPr>
        <p:spPr>
          <a:xfrm>
            <a:off x="6073323" y="104694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</a:rPr>
              <a:t>数据资产沉淀</a:t>
            </a:r>
          </a:p>
        </p:txBody>
      </p:sp>
      <p:sp>
        <p:nvSpPr>
          <p:cNvPr id="71" name="左中括号 70">
            <a:extLst>
              <a:ext uri="{FF2B5EF4-FFF2-40B4-BE49-F238E27FC236}">
                <a16:creationId xmlns:a16="http://schemas.microsoft.com/office/drawing/2014/main" id="{1F601590-7474-41C6-9E8C-DA5DD9278583}"/>
              </a:ext>
            </a:extLst>
          </p:cNvPr>
          <p:cNvSpPr/>
          <p:nvPr/>
        </p:nvSpPr>
        <p:spPr>
          <a:xfrm rot="5400000" flipV="1">
            <a:off x="6849068" y="-1914403"/>
            <a:ext cx="201108" cy="6827159"/>
          </a:xfrm>
          <a:prstGeom prst="leftBracket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033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BD7AE-EF2D-D24E-8914-840119E04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0" dirty="0"/>
              <a:t>技术优势三 </a:t>
            </a:r>
            <a:r>
              <a:rPr kumimoji="1" lang="en-US" altLang="zh-CN" dirty="0"/>
              <a:t>—— </a:t>
            </a:r>
            <a:r>
              <a:rPr kumimoji="1" lang="zh-CN" altLang="en-US" dirty="0"/>
              <a:t>智能民主化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D58968C-0839-4C11-AE0E-F79151D7AEFE}"/>
              </a:ext>
            </a:extLst>
          </p:cNvPr>
          <p:cNvSpPr/>
          <p:nvPr/>
        </p:nvSpPr>
        <p:spPr>
          <a:xfrm>
            <a:off x="9421811" y="2316159"/>
            <a:ext cx="828676" cy="8286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7000">
                <a:srgbClr val="4C81E5">
                  <a:alpha val="58000"/>
                </a:srgbClr>
              </a:gs>
              <a:gs pos="100000">
                <a:srgbClr val="0454F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04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8535E55-6B1A-4C8E-B26A-8A249E8DDD7E}"/>
              </a:ext>
            </a:extLst>
          </p:cNvPr>
          <p:cNvSpPr/>
          <p:nvPr/>
        </p:nvSpPr>
        <p:spPr>
          <a:xfrm>
            <a:off x="6831010" y="3606800"/>
            <a:ext cx="828676" cy="8286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7000">
                <a:srgbClr val="4C81E5">
                  <a:alpha val="58000"/>
                </a:srgbClr>
              </a:gs>
              <a:gs pos="100000">
                <a:srgbClr val="0454F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D2A907E3-8F1D-4B11-B2B2-F0BE48A2CCF2}"/>
              </a:ext>
            </a:extLst>
          </p:cNvPr>
          <p:cNvSpPr/>
          <p:nvPr/>
        </p:nvSpPr>
        <p:spPr>
          <a:xfrm>
            <a:off x="4240210" y="3606800"/>
            <a:ext cx="828676" cy="8286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7000">
                <a:srgbClr val="4C81E5">
                  <a:alpha val="58000"/>
                </a:srgbClr>
              </a:gs>
              <a:gs pos="100000">
                <a:srgbClr val="0454F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6A6C660-B4B4-4274-AADA-A694E2DF084A}"/>
              </a:ext>
            </a:extLst>
          </p:cNvPr>
          <p:cNvSpPr/>
          <p:nvPr/>
        </p:nvSpPr>
        <p:spPr>
          <a:xfrm>
            <a:off x="1649410" y="2316159"/>
            <a:ext cx="828676" cy="82867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57000">
                <a:srgbClr val="4C81E5">
                  <a:alpha val="58000"/>
                </a:srgbClr>
              </a:gs>
              <a:gs pos="100000">
                <a:srgbClr val="0454F2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4863B14-90FA-465C-A3E0-A6920074ED72}"/>
              </a:ext>
            </a:extLst>
          </p:cNvPr>
          <p:cNvCxnSpPr>
            <a:cxnSpLocks/>
          </p:cNvCxnSpPr>
          <p:nvPr/>
        </p:nvCxnSpPr>
        <p:spPr>
          <a:xfrm>
            <a:off x="777872" y="3830636"/>
            <a:ext cx="1743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8E7EEEA0-198E-4C24-A4FC-00C5E93709A1}"/>
              </a:ext>
            </a:extLst>
          </p:cNvPr>
          <p:cNvCxnSpPr>
            <a:cxnSpLocks/>
          </p:cNvCxnSpPr>
          <p:nvPr/>
        </p:nvCxnSpPr>
        <p:spPr>
          <a:xfrm>
            <a:off x="9421811" y="3830636"/>
            <a:ext cx="1743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íş1ídé">
            <a:extLst>
              <a:ext uri="{FF2B5EF4-FFF2-40B4-BE49-F238E27FC236}">
                <a16:creationId xmlns:a16="http://schemas.microsoft.com/office/drawing/2014/main" id="{BE8B176A-A195-4E64-98E0-4938ADEFC83A}"/>
              </a:ext>
            </a:extLst>
          </p:cNvPr>
          <p:cNvSpPr txBox="1"/>
          <p:nvPr/>
        </p:nvSpPr>
        <p:spPr bwMode="auto">
          <a:xfrm>
            <a:off x="663575" y="3268660"/>
            <a:ext cx="1857372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组件智能化</a:t>
            </a:r>
          </a:p>
        </p:txBody>
      </p:sp>
      <p:sp>
        <p:nvSpPr>
          <p:cNvPr id="43" name="íṣļïḑê">
            <a:extLst>
              <a:ext uri="{FF2B5EF4-FFF2-40B4-BE49-F238E27FC236}">
                <a16:creationId xmlns:a16="http://schemas.microsoft.com/office/drawing/2014/main" id="{708B5AE5-165C-46E9-8B5E-E4F5C669AF7F}"/>
              </a:ext>
            </a:extLst>
          </p:cNvPr>
          <p:cNvSpPr txBox="1"/>
          <p:nvPr/>
        </p:nvSpPr>
        <p:spPr bwMode="auto">
          <a:xfrm>
            <a:off x="2720577" y="4667005"/>
            <a:ext cx="2348309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填报智能化</a:t>
            </a:r>
          </a:p>
        </p:txBody>
      </p:sp>
      <p:sp>
        <p:nvSpPr>
          <p:cNvPr id="44" name="îṩ1idè">
            <a:extLst>
              <a:ext uri="{FF2B5EF4-FFF2-40B4-BE49-F238E27FC236}">
                <a16:creationId xmlns:a16="http://schemas.microsoft.com/office/drawing/2014/main" id="{B19CAA4A-5125-4C4B-A1B5-E1D1B0B63668}"/>
              </a:ext>
            </a:extLst>
          </p:cNvPr>
          <p:cNvSpPr txBox="1"/>
          <p:nvPr/>
        </p:nvSpPr>
        <p:spPr bwMode="auto">
          <a:xfrm>
            <a:off x="9342712" y="3307787"/>
            <a:ext cx="2141263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装配智能化</a:t>
            </a:r>
          </a:p>
        </p:txBody>
      </p:sp>
      <p:sp>
        <p:nvSpPr>
          <p:cNvPr id="45" name="iṧľíḓé">
            <a:extLst>
              <a:ext uri="{FF2B5EF4-FFF2-40B4-BE49-F238E27FC236}">
                <a16:creationId xmlns:a16="http://schemas.microsoft.com/office/drawing/2014/main" id="{FD1CA549-F4D5-4C01-A620-618E1E8ACBF7}"/>
              </a:ext>
            </a:extLst>
          </p:cNvPr>
          <p:cNvSpPr txBox="1"/>
          <p:nvPr/>
        </p:nvSpPr>
        <p:spPr bwMode="auto">
          <a:xfrm>
            <a:off x="6831010" y="4667005"/>
            <a:ext cx="2377051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b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数据智能化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8D75CC27-E5C0-4C5C-AD93-1A82E6560C2E}"/>
              </a:ext>
            </a:extLst>
          </p:cNvPr>
          <p:cNvCxnSpPr>
            <a:cxnSpLocks/>
          </p:cNvCxnSpPr>
          <p:nvPr/>
        </p:nvCxnSpPr>
        <p:spPr>
          <a:xfrm>
            <a:off x="3325811" y="5202236"/>
            <a:ext cx="1743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34B0425E-9687-46E1-923C-00EDB16B8B31}"/>
              </a:ext>
            </a:extLst>
          </p:cNvPr>
          <p:cNvCxnSpPr>
            <a:cxnSpLocks/>
          </p:cNvCxnSpPr>
          <p:nvPr/>
        </p:nvCxnSpPr>
        <p:spPr>
          <a:xfrm>
            <a:off x="6831010" y="5202236"/>
            <a:ext cx="1743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598D0974-A417-49E7-8840-DAFC88E185A4}"/>
              </a:ext>
            </a:extLst>
          </p:cNvPr>
          <p:cNvSpPr txBox="1"/>
          <p:nvPr/>
        </p:nvSpPr>
        <p:spPr>
          <a:xfrm>
            <a:off x="702258" y="3941994"/>
            <a:ext cx="227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组件数据关联资产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36B80A7-DC05-405E-A3C2-970634CA797F}"/>
              </a:ext>
            </a:extLst>
          </p:cNvPr>
          <p:cNvSpPr txBox="1"/>
          <p:nvPr/>
        </p:nvSpPr>
        <p:spPr>
          <a:xfrm>
            <a:off x="702258" y="4634656"/>
            <a:ext cx="227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权限精细化控制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74878DF-FE78-41FE-B13D-C85CC3F0B348}"/>
              </a:ext>
            </a:extLst>
          </p:cNvPr>
          <p:cNvSpPr txBox="1"/>
          <p:nvPr/>
        </p:nvSpPr>
        <p:spPr>
          <a:xfrm>
            <a:off x="702258" y="4288325"/>
            <a:ext cx="2274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组件动作联动控制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A258A6E6-D4D9-4501-B60A-70AB855A6DB6}"/>
              </a:ext>
            </a:extLst>
          </p:cNvPr>
          <p:cNvSpPr txBox="1"/>
          <p:nvPr/>
        </p:nvSpPr>
        <p:spPr>
          <a:xfrm>
            <a:off x="9342712" y="3911032"/>
            <a:ext cx="1828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主题模板套用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3C555DB0-0D4D-4CEE-A84F-F2A4130E9778}"/>
              </a:ext>
            </a:extLst>
          </p:cNvPr>
          <p:cNvSpPr txBox="1"/>
          <p:nvPr/>
        </p:nvSpPr>
        <p:spPr>
          <a:xfrm>
            <a:off x="9342712" y="4282369"/>
            <a:ext cx="213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式界面设计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741261ED-166B-488B-8D94-2406A7FEAACB}"/>
              </a:ext>
            </a:extLst>
          </p:cNvPr>
          <p:cNvSpPr txBox="1"/>
          <p:nvPr/>
        </p:nvSpPr>
        <p:spPr>
          <a:xfrm>
            <a:off x="9342712" y="4653706"/>
            <a:ext cx="2632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流水线对人协同开发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910EBEA7-3958-4141-8212-A87664B105F5}"/>
              </a:ext>
            </a:extLst>
          </p:cNvPr>
          <p:cNvSpPr txBox="1"/>
          <p:nvPr/>
        </p:nvSpPr>
        <p:spPr>
          <a:xfrm>
            <a:off x="3459452" y="5341537"/>
            <a:ext cx="1561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AI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组件嵌入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C84C816-F8BC-409C-BD05-E6D3AF27B7F2}"/>
              </a:ext>
            </a:extLst>
          </p:cNvPr>
          <p:cNvSpPr txBox="1"/>
          <p:nvPr/>
        </p:nvSpPr>
        <p:spPr>
          <a:xfrm>
            <a:off x="3459452" y="6076661"/>
            <a:ext cx="249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数据呈现千人千面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729BD3F-BA81-4F3E-84E7-B1AFD6BD9283}"/>
              </a:ext>
            </a:extLst>
          </p:cNvPr>
          <p:cNvSpPr txBox="1"/>
          <p:nvPr/>
        </p:nvSpPr>
        <p:spPr>
          <a:xfrm>
            <a:off x="3459452" y="5709099"/>
            <a:ext cx="2499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智能机器人辅助填报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398C1EA9-20F5-4849-AC7E-78E2393592CE}"/>
              </a:ext>
            </a:extLst>
          </p:cNvPr>
          <p:cNvSpPr txBox="1"/>
          <p:nvPr/>
        </p:nvSpPr>
        <p:spPr>
          <a:xfrm>
            <a:off x="6831010" y="5710199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智能模型分析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1E9266D-04C4-46C5-A534-EC0489073760}"/>
              </a:ext>
            </a:extLst>
          </p:cNvPr>
          <p:cNvSpPr txBox="1"/>
          <p:nvPr/>
        </p:nvSpPr>
        <p:spPr>
          <a:xfrm>
            <a:off x="6831010" y="6076661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智能可视化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9DBFA1B-DA07-44C5-9A4D-C7B09E648F7A}"/>
              </a:ext>
            </a:extLst>
          </p:cNvPr>
          <p:cNvSpPr txBox="1"/>
          <p:nvPr/>
        </p:nvSpPr>
        <p:spPr>
          <a:xfrm>
            <a:off x="6831010" y="5341537"/>
            <a:ext cx="198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l"/>
              <a:defRPr kumimoji="1" sz="1600"/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智能处理计算</a:t>
            </a:r>
            <a:endParaRPr kumimoji="1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0" name="弧形 59">
            <a:extLst>
              <a:ext uri="{FF2B5EF4-FFF2-40B4-BE49-F238E27FC236}">
                <a16:creationId xmlns:a16="http://schemas.microsoft.com/office/drawing/2014/main" id="{D81B835A-6A02-4564-B83C-A79BFA5AC01D}"/>
              </a:ext>
            </a:extLst>
          </p:cNvPr>
          <p:cNvSpPr/>
          <p:nvPr/>
        </p:nvSpPr>
        <p:spPr>
          <a:xfrm flipV="1">
            <a:off x="2619548" y="1082796"/>
            <a:ext cx="6695722" cy="2314440"/>
          </a:xfrm>
          <a:prstGeom prst="arc">
            <a:avLst>
              <a:gd name="adj1" fmla="val 11012842"/>
              <a:gd name="adj2" fmla="val 21411152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A8AC79D-190C-4494-A870-9D4F6500985E}"/>
              </a:ext>
            </a:extLst>
          </p:cNvPr>
          <p:cNvSpPr txBox="1"/>
          <p:nvPr/>
        </p:nvSpPr>
        <p:spPr>
          <a:xfrm>
            <a:off x="2357696" y="154716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54F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人人参与应用开发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0F8D143-4116-4127-9ABA-5481BC69CD98}"/>
              </a:ext>
            </a:extLst>
          </p:cNvPr>
          <p:cNvSpPr txBox="1"/>
          <p:nvPr/>
        </p:nvSpPr>
        <p:spPr>
          <a:xfrm>
            <a:off x="7702547" y="154716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54F2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人人尽享数据价值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A2E0DC-5897-415A-9AD3-147D3784A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514" y="1113257"/>
            <a:ext cx="3375789" cy="1935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366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E0D3CC-D95A-254A-AD9B-6087D754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0" dirty="0"/>
              <a:t>技术优势四 </a:t>
            </a:r>
            <a:r>
              <a:rPr kumimoji="1" lang="en-US" altLang="zh-CN" dirty="0"/>
              <a:t>—— </a:t>
            </a:r>
            <a:r>
              <a:rPr kumimoji="1" lang="zh-CN" altLang="en-US" dirty="0"/>
              <a:t>数据驱动的数字孪生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22771AE-DE4C-5E45-B611-1E8B847A939E}"/>
              </a:ext>
            </a:extLst>
          </p:cNvPr>
          <p:cNvSpPr txBox="1"/>
          <p:nvPr/>
        </p:nvSpPr>
        <p:spPr>
          <a:xfrm>
            <a:off x="422336" y="1301149"/>
            <a:ext cx="46845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solidFill>
                  <a:srgbClr val="0454F2"/>
                </a:solidFill>
              </a:rPr>
              <a:t>ONEMIND</a:t>
            </a:r>
            <a:r>
              <a:rPr kumimoji="1" lang="zh-CN" altLang="en-US" sz="2400" b="1" dirty="0">
                <a:solidFill>
                  <a:srgbClr val="0454F2"/>
                </a:solidFill>
              </a:rPr>
              <a:t> </a:t>
            </a:r>
            <a:r>
              <a:rPr kumimoji="1" lang="en-US" altLang="zh-CN" sz="2400" b="1" dirty="0">
                <a:solidFill>
                  <a:srgbClr val="0454F2"/>
                </a:solidFill>
              </a:rPr>
              <a:t>DT</a:t>
            </a:r>
            <a:r>
              <a:rPr kumimoji="1" lang="zh-CN" altLang="en-US" sz="2400" b="1" dirty="0">
                <a:solidFill>
                  <a:srgbClr val="0454F2"/>
                </a:solidFill>
              </a:rPr>
              <a:t>（</a:t>
            </a:r>
            <a:r>
              <a:rPr kumimoji="1" lang="en-US" altLang="zh-CN" sz="2400" b="1" dirty="0">
                <a:solidFill>
                  <a:srgbClr val="0454F2"/>
                </a:solidFill>
              </a:rPr>
              <a:t>Digital</a:t>
            </a:r>
            <a:r>
              <a:rPr kumimoji="1" lang="zh-CN" altLang="en-US" sz="2400" b="1" dirty="0">
                <a:solidFill>
                  <a:srgbClr val="0454F2"/>
                </a:solidFill>
              </a:rPr>
              <a:t> </a:t>
            </a:r>
            <a:r>
              <a:rPr kumimoji="1" lang="en-US" altLang="zh-CN" sz="2400" b="1" dirty="0">
                <a:solidFill>
                  <a:srgbClr val="0454F2"/>
                </a:solidFill>
              </a:rPr>
              <a:t>Twin</a:t>
            </a:r>
            <a:r>
              <a:rPr kumimoji="1" lang="zh-CN" altLang="en-US" sz="2400" b="1" dirty="0">
                <a:solidFill>
                  <a:srgbClr val="0454F2"/>
                </a:solidFill>
              </a:rPr>
              <a:t>）</a:t>
            </a:r>
            <a:endParaRPr kumimoji="1" lang="en-US" altLang="zh-CN" sz="2400" b="1" dirty="0">
              <a:solidFill>
                <a:srgbClr val="0454F2"/>
              </a:solidFill>
            </a:endParaRPr>
          </a:p>
          <a:p>
            <a:r>
              <a:rPr kumimoji="1" lang="zh-CN" altLang="en-US" b="1" dirty="0">
                <a:solidFill>
                  <a:srgbClr val="0454F2"/>
                </a:solidFill>
              </a:rPr>
              <a:t>数据驱动的无码化数字孪生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C1CC91E-07EE-EA46-89A8-904552A1118D}"/>
              </a:ext>
            </a:extLst>
          </p:cNvPr>
          <p:cNvSpPr txBox="1"/>
          <p:nvPr/>
        </p:nvSpPr>
        <p:spPr>
          <a:xfrm>
            <a:off x="3340833" y="2759871"/>
            <a:ext cx="25536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Quick</a:t>
            </a:r>
            <a:r>
              <a: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DTScene</a:t>
            </a:r>
            <a:endParaRPr kumimoji="1"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数字孪生场景建模</a:t>
            </a:r>
            <a:endParaRPr kumimoji="1" lang="en-US" altLang="zh-CN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核心解决通过计算机快速渲染而生成的可交互三维仿真场景，场景建模与数据分离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9C8127E-1EB2-2645-8E85-8B16AC87BE90}"/>
              </a:ext>
            </a:extLst>
          </p:cNvPr>
          <p:cNvSpPr txBox="1"/>
          <p:nvPr/>
        </p:nvSpPr>
        <p:spPr>
          <a:xfrm>
            <a:off x="422337" y="4319900"/>
            <a:ext cx="25536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Quick</a:t>
            </a:r>
            <a:r>
              <a: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DTCloud</a:t>
            </a:r>
            <a:endParaRPr kumimoji="1"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云渲染服务</a:t>
            </a:r>
            <a:endParaRPr kumimoji="1"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云原生，利用像素流技术将极致的</a:t>
            </a:r>
            <a:r>
              <a:rPr kumimoji="1"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  <a:r>
              <a:rPr kumimoji="1" lang="en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渲染画面实时传送给用户，营造跨终端的一致体验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488BC2-B110-0542-86A7-BAB6C516AC59}"/>
              </a:ext>
            </a:extLst>
          </p:cNvPr>
          <p:cNvSpPr txBox="1"/>
          <p:nvPr/>
        </p:nvSpPr>
        <p:spPr>
          <a:xfrm>
            <a:off x="422337" y="2759871"/>
            <a:ext cx="255367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Quick</a:t>
            </a:r>
            <a:r>
              <a: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View</a:t>
            </a:r>
          </a:p>
          <a:p>
            <a:r>
              <a: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数字可视化配置</a:t>
            </a:r>
            <a:endParaRPr kumimoji="1" lang="en-US" altLang="zh-CN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1200"/>
              </a:spcBef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生态开发者快速构建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行业的数字孪生解决方案，</a:t>
            </a: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模型特效自定义与交互配置能力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C8CEFDD-4EBA-454C-B43C-329A575B3BC6}"/>
              </a:ext>
            </a:extLst>
          </p:cNvPr>
          <p:cNvSpPr txBox="1"/>
          <p:nvPr/>
        </p:nvSpPr>
        <p:spPr>
          <a:xfrm>
            <a:off x="7586644" y="6296507"/>
            <a:ext cx="2954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/>
              <a:t>全生命周期的实时数据驱动</a:t>
            </a: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6ADE43E9-D3F4-2140-AD61-C880952E9680}"/>
              </a:ext>
            </a:extLst>
          </p:cNvPr>
          <p:cNvSpPr/>
          <p:nvPr/>
        </p:nvSpPr>
        <p:spPr>
          <a:xfrm>
            <a:off x="6196241" y="1011925"/>
            <a:ext cx="5735464" cy="4834150"/>
          </a:xfrm>
          <a:prstGeom prst="roundRect">
            <a:avLst>
              <a:gd name="adj" fmla="val 4426"/>
            </a:avLst>
          </a:prstGeom>
          <a:solidFill>
            <a:srgbClr val="0454F2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9134CE17-FA2B-FF4D-82BA-986CB963EFD1}"/>
              </a:ext>
            </a:extLst>
          </p:cNvPr>
          <p:cNvSpPr/>
          <p:nvPr/>
        </p:nvSpPr>
        <p:spPr>
          <a:xfrm>
            <a:off x="8146456" y="4551788"/>
            <a:ext cx="2702115" cy="1027281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454F2"/>
                </a:solidFill>
              </a:rPr>
              <a:t>Quick</a:t>
            </a:r>
            <a:r>
              <a:rPr kumimoji="1" lang="zh-CN" altLang="en-US" dirty="0">
                <a:solidFill>
                  <a:srgbClr val="0454F2"/>
                </a:solidFill>
              </a:rPr>
              <a:t> </a:t>
            </a:r>
            <a:r>
              <a:rPr kumimoji="1" lang="en-US" altLang="zh-CN" dirty="0" err="1">
                <a:solidFill>
                  <a:srgbClr val="0454F2"/>
                </a:solidFill>
              </a:rPr>
              <a:t>DTScene</a:t>
            </a:r>
            <a:endParaRPr kumimoji="1" lang="zh-CN" altLang="en-US" dirty="0">
              <a:solidFill>
                <a:srgbClr val="0454F2"/>
              </a:solidFill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20FBAC37-90E3-A940-940E-DBD5CDF1E8B3}"/>
              </a:ext>
            </a:extLst>
          </p:cNvPr>
          <p:cNvSpPr/>
          <p:nvPr/>
        </p:nvSpPr>
        <p:spPr>
          <a:xfrm>
            <a:off x="8146457" y="3429000"/>
            <a:ext cx="2702114" cy="1027281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454F2"/>
                </a:solidFill>
              </a:rPr>
              <a:t>Quick</a:t>
            </a:r>
            <a:r>
              <a:rPr kumimoji="1" lang="zh-CN" altLang="en-US" dirty="0">
                <a:solidFill>
                  <a:srgbClr val="0454F2"/>
                </a:solidFill>
              </a:rPr>
              <a:t> </a:t>
            </a:r>
            <a:r>
              <a:rPr kumimoji="1" lang="en-US" altLang="zh-CN" dirty="0">
                <a:solidFill>
                  <a:srgbClr val="0454F2"/>
                </a:solidFill>
              </a:rPr>
              <a:t>View</a:t>
            </a:r>
          </a:p>
          <a:p>
            <a:pPr algn="ctr"/>
            <a:r>
              <a:rPr kumimoji="1" lang="zh-CN" altLang="en-US" dirty="0">
                <a:solidFill>
                  <a:srgbClr val="0454F2"/>
                </a:solidFill>
              </a:rPr>
              <a:t>（</a:t>
            </a:r>
            <a:r>
              <a:rPr kumimoji="1" lang="en-US" altLang="zh-CN" dirty="0">
                <a:solidFill>
                  <a:srgbClr val="0454F2"/>
                </a:solidFill>
              </a:rPr>
              <a:t>DT</a:t>
            </a:r>
            <a:r>
              <a:rPr kumimoji="1" lang="zh-CN" altLang="en-US" dirty="0">
                <a:solidFill>
                  <a:srgbClr val="0454F2"/>
                </a:solidFill>
              </a:rPr>
              <a:t>版）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10C4DFFD-9A92-AC41-92C9-2119B0BE6F38}"/>
              </a:ext>
            </a:extLst>
          </p:cNvPr>
          <p:cNvSpPr/>
          <p:nvPr/>
        </p:nvSpPr>
        <p:spPr>
          <a:xfrm>
            <a:off x="6402604" y="3429001"/>
            <a:ext cx="1573378" cy="2150068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454F2"/>
                </a:solidFill>
              </a:rPr>
              <a:t>Quick</a:t>
            </a:r>
            <a:r>
              <a:rPr kumimoji="1" lang="zh-CN" altLang="en-US" dirty="0">
                <a:solidFill>
                  <a:srgbClr val="0454F2"/>
                </a:solidFill>
              </a:rPr>
              <a:t> </a:t>
            </a:r>
            <a:r>
              <a:rPr kumimoji="1" lang="en-US" altLang="zh-CN" dirty="0" err="1">
                <a:solidFill>
                  <a:srgbClr val="0454F2"/>
                </a:solidFill>
              </a:rPr>
              <a:t>DTCloud</a:t>
            </a:r>
            <a:endParaRPr kumimoji="1" lang="en-US" altLang="zh-CN" dirty="0">
              <a:solidFill>
                <a:srgbClr val="0454F2"/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68EB129D-8FDE-8C45-85EA-F2099989D638}"/>
              </a:ext>
            </a:extLst>
          </p:cNvPr>
          <p:cNvSpPr/>
          <p:nvPr/>
        </p:nvSpPr>
        <p:spPr>
          <a:xfrm>
            <a:off x="6196241" y="5959031"/>
            <a:ext cx="5735464" cy="319261"/>
          </a:xfrm>
          <a:prstGeom prst="roundRect">
            <a:avLst/>
          </a:prstGeom>
          <a:solidFill>
            <a:srgbClr val="4C8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MIND</a:t>
            </a:r>
            <a:endParaRPr kumimoji="1" lang="zh-CN" altLang="en-US" dirty="0"/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1B983F46-36B7-AC4F-8F4C-995106312545}"/>
              </a:ext>
            </a:extLst>
          </p:cNvPr>
          <p:cNvSpPr/>
          <p:nvPr/>
        </p:nvSpPr>
        <p:spPr>
          <a:xfrm>
            <a:off x="11019048" y="3428999"/>
            <a:ext cx="666081" cy="2150069"/>
          </a:xfrm>
          <a:prstGeom prst="round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solidFill>
                  <a:srgbClr val="0454F2"/>
                </a:solidFill>
              </a:rPr>
              <a:t>DT</a:t>
            </a:r>
            <a:r>
              <a:rPr kumimoji="1" lang="zh-CN" altLang="en-US" dirty="0">
                <a:solidFill>
                  <a:srgbClr val="0454F2"/>
                </a:solidFill>
              </a:rPr>
              <a:t> </a:t>
            </a:r>
            <a:r>
              <a:rPr kumimoji="1" lang="en-US" altLang="zh-CN" dirty="0">
                <a:solidFill>
                  <a:srgbClr val="0454F2"/>
                </a:solidFill>
              </a:rPr>
              <a:t>SDK</a:t>
            </a:r>
            <a:endParaRPr lang="en-US" altLang="zh-CN" dirty="0">
              <a:solidFill>
                <a:srgbClr val="0454F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E88BE15-C4E7-4C7D-859F-8DA38102FB41}"/>
              </a:ext>
            </a:extLst>
          </p:cNvPr>
          <p:cNvSpPr txBox="1"/>
          <p:nvPr/>
        </p:nvSpPr>
        <p:spPr>
          <a:xfrm>
            <a:off x="3340833" y="4319900"/>
            <a:ext cx="225631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DT</a:t>
            </a:r>
            <a:r>
              <a: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1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SDK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/>
                <a:ea typeface="微软雅黑"/>
              </a:rPr>
              <a:t>生态开发者 </a:t>
            </a: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R="0" lvl="0" indent="0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生态开发者快速开发数字孪生组件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E5457AB0-C554-4403-A981-36AB026FD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990" y="1113599"/>
            <a:ext cx="4401494" cy="222097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F77D945-236B-45E3-B764-8239B362E98B}"/>
              </a:ext>
            </a:extLst>
          </p:cNvPr>
          <p:cNvCxnSpPr/>
          <p:nvPr/>
        </p:nvCxnSpPr>
        <p:spPr>
          <a:xfrm>
            <a:off x="507374" y="3307411"/>
            <a:ext cx="8360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8ACE4AC3-404B-43EF-8391-65BBB36FE559}"/>
              </a:ext>
            </a:extLst>
          </p:cNvPr>
          <p:cNvCxnSpPr/>
          <p:nvPr/>
        </p:nvCxnSpPr>
        <p:spPr>
          <a:xfrm>
            <a:off x="498321" y="4864123"/>
            <a:ext cx="8360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2C53F9D1-6E91-4094-9435-BA116ABFE159}"/>
              </a:ext>
            </a:extLst>
          </p:cNvPr>
          <p:cNvCxnSpPr/>
          <p:nvPr/>
        </p:nvCxnSpPr>
        <p:spPr>
          <a:xfrm>
            <a:off x="3417867" y="3307411"/>
            <a:ext cx="8360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D6CC454-2355-47E3-9173-D6CF86254056}"/>
              </a:ext>
            </a:extLst>
          </p:cNvPr>
          <p:cNvCxnSpPr/>
          <p:nvPr/>
        </p:nvCxnSpPr>
        <p:spPr>
          <a:xfrm>
            <a:off x="3408814" y="4864123"/>
            <a:ext cx="83609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654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6" b="15482"/>
          <a:stretch>
            <a:fillRect/>
          </a:stretch>
        </p:blipFill>
        <p:spPr>
          <a:xfrm>
            <a:off x="5989" y="4578396"/>
            <a:ext cx="12186011" cy="2008575"/>
          </a:xfrm>
          <a:prstGeom prst="rect">
            <a:avLst/>
          </a:prstGeom>
        </p:spPr>
      </p:pic>
      <p:sp>
        <p:nvSpPr>
          <p:cNvPr id="21" name="Rectangle"/>
          <p:cNvSpPr/>
          <p:nvPr/>
        </p:nvSpPr>
        <p:spPr>
          <a:xfrm>
            <a:off x="-5989" y="4578396"/>
            <a:ext cx="12192000" cy="2008575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Helvetica Neue Medium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316248" y="2514540"/>
            <a:ext cx="2476500" cy="1135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28530" y="2514540"/>
            <a:ext cx="2476500" cy="1135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35144" y="2514455"/>
            <a:ext cx="2476500" cy="1135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209776" y="2514540"/>
            <a:ext cx="2476500" cy="11350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信息化加速发展，不确定性增强</a:t>
            </a:r>
          </a:p>
        </p:txBody>
      </p:sp>
      <p:sp>
        <p:nvSpPr>
          <p:cNvPr id="5" name="文本框 10"/>
          <p:cNvSpPr txBox="1"/>
          <p:nvPr/>
        </p:nvSpPr>
        <p:spPr>
          <a:xfrm>
            <a:off x="763561" y="2666499"/>
            <a:ext cx="2164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传统行业与老旧系统日益强烈的信息化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转型趋势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2"/>
          <p:cNvSpPr txBox="1"/>
          <p:nvPr/>
        </p:nvSpPr>
        <p:spPr>
          <a:xfrm>
            <a:off x="3668987" y="2666499"/>
            <a:ext cx="208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数字化转型、大数据战略、互联网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行动等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政策导向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9"/>
          <p:cNvSpPr txBox="1"/>
          <p:nvPr/>
        </p:nvSpPr>
        <p:spPr>
          <a:xfrm>
            <a:off x="1204139" y="3911986"/>
            <a:ext cx="99747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82E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国民经济各个领域对数字化应用、软件信息技术服务产业等需求持续强劲，产业发展进入快速迭代、融合创新的关键期。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5182E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62437" y="2666499"/>
            <a:ext cx="2182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大数据、云计算、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AI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5G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IOT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技术加速渗透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各行各业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文本框 6"/>
          <p:cNvSpPr txBox="1"/>
          <p:nvPr/>
        </p:nvSpPr>
        <p:spPr>
          <a:xfrm>
            <a:off x="2428958" y="4920336"/>
            <a:ext cx="7525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IDC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报告显示：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未来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全行业将会创建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亿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个新应用程序，比过去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40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的总和还多！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95950" y="2666499"/>
            <a:ext cx="2125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新一代信息化建设市场，应对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不确定性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成为常态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54" y="1485727"/>
            <a:ext cx="1817186" cy="1106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7" y="1485876"/>
            <a:ext cx="1817186" cy="1104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408" y="1485965"/>
            <a:ext cx="1817186" cy="1102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882" y="1485965"/>
            <a:ext cx="1817186" cy="1102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文本框 13"/>
          <p:cNvSpPr txBox="1"/>
          <p:nvPr/>
        </p:nvSpPr>
        <p:spPr>
          <a:xfrm>
            <a:off x="1948079" y="5809120"/>
            <a:ext cx="9230809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新信息时代，业务瞬息万变，传统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信息化模式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和开发效率不能完全满足快节奏的业务诉求。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32"/>
          <p:cNvSpPr/>
          <p:nvPr/>
        </p:nvSpPr>
        <p:spPr>
          <a:xfrm>
            <a:off x="384505" y="1203445"/>
            <a:ext cx="2162985" cy="49682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olid"/>
          </a:ln>
          <a:effectLst>
            <a:outerShdw blurRad="152400" sx="58000" sy="58000" kx="-1200000" algn="bl" rotWithShape="0">
              <a:prstClr val="black">
                <a:alpha val="13000"/>
              </a:prstClr>
            </a:outerShdw>
            <a:reflection blurRad="25400" endPos="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矩形: 圆角 34"/>
          <p:cNvSpPr/>
          <p:nvPr/>
        </p:nvSpPr>
        <p:spPr>
          <a:xfrm>
            <a:off x="2712009" y="1203445"/>
            <a:ext cx="2162985" cy="49682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olid"/>
          </a:ln>
          <a:effectLst>
            <a:outerShdw blurRad="152400" sx="58000" sy="58000" kx="-1200000" algn="bl" rotWithShape="0">
              <a:prstClr val="black">
                <a:alpha val="13000"/>
              </a:prstClr>
            </a:outerShdw>
            <a:reflection blurRad="25400" endPos="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矩形: 圆角 36"/>
          <p:cNvSpPr/>
          <p:nvPr/>
        </p:nvSpPr>
        <p:spPr>
          <a:xfrm>
            <a:off x="5039513" y="1203445"/>
            <a:ext cx="2162985" cy="49682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olid"/>
          </a:ln>
          <a:effectLst>
            <a:outerShdw blurRad="152400" sx="58000" sy="58000" kx="-1200000" algn="bl" rotWithShape="0">
              <a:prstClr val="black">
                <a:alpha val="13000"/>
              </a:prstClr>
            </a:outerShdw>
            <a:reflection blurRad="25400" endPos="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矩形: 圆角 44"/>
          <p:cNvSpPr/>
          <p:nvPr/>
        </p:nvSpPr>
        <p:spPr>
          <a:xfrm>
            <a:off x="7367017" y="1203445"/>
            <a:ext cx="2162985" cy="49682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olid"/>
          </a:ln>
          <a:effectLst>
            <a:outerShdw blurRad="152400" sx="58000" sy="58000" kx="-1200000" algn="bl" rotWithShape="0">
              <a:prstClr val="black">
                <a:alpha val="13000"/>
              </a:prstClr>
            </a:outerShdw>
            <a:reflection blurRad="25400" endPos="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矩形: 圆角 55"/>
          <p:cNvSpPr/>
          <p:nvPr/>
        </p:nvSpPr>
        <p:spPr>
          <a:xfrm>
            <a:off x="9694522" y="1203445"/>
            <a:ext cx="2162985" cy="496829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  <a:prstDash val="solid"/>
          </a:ln>
          <a:effectLst>
            <a:outerShdw blurRad="152400" sx="58000" sy="58000" kx="-1200000" algn="bl" rotWithShape="0">
              <a:prstClr val="black">
                <a:alpha val="13000"/>
              </a:prstClr>
            </a:outerShdw>
            <a:reflection blurRad="25400" endPos="9000" dist="762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388443" y="2783410"/>
            <a:ext cx="215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u="none" strike="noStrike" baseline="0" dirty="0">
                <a:solidFill>
                  <a:srgbClr val="0454F2"/>
                </a:solidFill>
                <a:latin typeface="Source Han Sans CN Bold"/>
              </a:rPr>
              <a:t>大众参与开发</a:t>
            </a:r>
            <a:endParaRPr lang="zh-CN" altLang="en-US" sz="2400" b="0" i="0" u="none" strike="noStrike" baseline="0" dirty="0">
              <a:solidFill>
                <a:srgbClr val="0454F2"/>
              </a:solidFill>
              <a:latin typeface="Source Han Sans CN Bold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717260" y="2783410"/>
            <a:ext cx="215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u="none" strike="noStrike" baseline="0" dirty="0">
                <a:solidFill>
                  <a:srgbClr val="0454F2"/>
                </a:solidFill>
                <a:latin typeface="Source Han Sans CN Bold"/>
              </a:rPr>
              <a:t>所见既是所得</a:t>
            </a:r>
            <a:endParaRPr lang="zh-CN" altLang="en-US" sz="2400" b="0" i="0" u="none" strike="noStrike" baseline="0" dirty="0">
              <a:solidFill>
                <a:srgbClr val="0454F2"/>
              </a:solidFill>
              <a:latin typeface="Source Han Sans CN Bold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046077" y="2783410"/>
            <a:ext cx="215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u="none" strike="noStrike" baseline="0" dirty="0">
                <a:solidFill>
                  <a:srgbClr val="0454F2"/>
                </a:solidFill>
                <a:latin typeface="Source Han Sans CN Bold"/>
              </a:rPr>
              <a:t>聚焦业务价值</a:t>
            </a:r>
            <a:endParaRPr lang="zh-CN" altLang="en-US" sz="2400" b="0" i="0" u="none" strike="noStrike" baseline="0" dirty="0">
              <a:solidFill>
                <a:srgbClr val="0454F2"/>
              </a:solidFill>
              <a:latin typeface="Source Han Sans CN Bold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374894" y="2783410"/>
            <a:ext cx="215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u="none" strike="noStrike" baseline="0" dirty="0">
                <a:solidFill>
                  <a:srgbClr val="0454F2"/>
                </a:solidFill>
                <a:latin typeface="Source Han Sans CN Bold"/>
              </a:rPr>
              <a:t>轻松应对变化</a:t>
            </a:r>
            <a:endParaRPr lang="zh-CN" altLang="en-US" sz="2400" b="0" i="0" u="none" strike="noStrike" baseline="0" dirty="0">
              <a:solidFill>
                <a:srgbClr val="0454F2"/>
              </a:solidFill>
              <a:latin typeface="Source Han Sans CN Bold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9703711" y="2783410"/>
            <a:ext cx="2157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i="0" u="none" strike="noStrike" baseline="0" dirty="0">
                <a:solidFill>
                  <a:srgbClr val="0454F2"/>
                </a:solidFill>
                <a:latin typeface="Source Han Sans CN Bold"/>
              </a:rPr>
              <a:t>数据驱动业务</a:t>
            </a:r>
            <a:endParaRPr lang="zh-CN" altLang="en-US" sz="2400" b="0" i="0" u="none" strike="noStrike" baseline="0" dirty="0">
              <a:solidFill>
                <a:srgbClr val="0454F2"/>
              </a:solidFill>
              <a:latin typeface="Source Han Sans CN Bold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630923" y="4450313"/>
            <a:ext cx="1662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流程逻辑清晰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587790" y="5460022"/>
            <a:ext cx="1749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业务人员参与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488587" y="3945459"/>
            <a:ext cx="1947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开箱即用</a:t>
            </a:r>
            <a:r>
              <a:rPr lang="zh-CN" altLang="en-US" sz="1600" dirty="0">
                <a:solidFill>
                  <a:srgbClr val="57575A"/>
                </a:solidFill>
                <a:latin typeface="Source Han Sans CN Regular"/>
              </a:rPr>
              <a:t>的组件</a:t>
            </a:r>
            <a:endParaRPr lang="zh-CN" altLang="en-US" sz="1600" b="0" i="0" u="none" strike="noStrike" baseline="0" dirty="0">
              <a:solidFill>
                <a:srgbClr val="57575A"/>
              </a:solidFill>
              <a:latin typeface="Source Han Sans CN Regular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2937851" y="4450313"/>
            <a:ext cx="16880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交付周期缩短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2985021" y="4955167"/>
            <a:ext cx="1593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多人协同开发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2855895" y="5460022"/>
            <a:ext cx="1851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软件生产力高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5308432" y="3945459"/>
            <a:ext cx="1593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基于业务需求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7660417" y="3945459"/>
            <a:ext cx="1593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快速响应变化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5230795" y="4450313"/>
            <a:ext cx="1749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敏捷服务场景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5230795" y="4955167"/>
            <a:ext cx="1749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促进业务沉淀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5230795" y="5460022"/>
            <a:ext cx="1749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破除应用壁垒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7810841" y="4450313"/>
            <a:ext cx="12928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持续迭代</a:t>
            </a:r>
          </a:p>
        </p:txBody>
      </p:sp>
      <p:sp>
        <p:nvSpPr>
          <p:cNvPr id="83" name="文本框 82"/>
          <p:cNvSpPr txBox="1"/>
          <p:nvPr/>
        </p:nvSpPr>
        <p:spPr>
          <a:xfrm>
            <a:off x="7625913" y="4955167"/>
            <a:ext cx="1662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低风险演进</a:t>
            </a:r>
            <a:endParaRPr lang="zh-CN" altLang="en-US" sz="1600" dirty="0"/>
          </a:p>
        </p:txBody>
      </p:sp>
      <p:sp>
        <p:nvSpPr>
          <p:cNvPr id="84" name="文本框 83"/>
          <p:cNvSpPr txBox="1"/>
          <p:nvPr/>
        </p:nvSpPr>
        <p:spPr>
          <a:xfrm>
            <a:off x="7625913" y="5460022"/>
            <a:ext cx="1662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57575A"/>
                </a:solidFill>
                <a:latin typeface="Source Han Sans CN Regular"/>
              </a:rPr>
              <a:t>开放应用生态</a:t>
            </a:r>
            <a:endParaRPr lang="zh-CN" altLang="en-US" sz="1600" dirty="0"/>
          </a:p>
        </p:txBody>
      </p:sp>
      <p:sp>
        <p:nvSpPr>
          <p:cNvPr id="85" name="文本框 84"/>
          <p:cNvSpPr txBox="1"/>
          <p:nvPr/>
        </p:nvSpPr>
        <p:spPr>
          <a:xfrm>
            <a:off x="9842336" y="3945459"/>
            <a:ext cx="1851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贯通现有数据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9842336" y="4955167"/>
            <a:ext cx="1851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57575A"/>
                </a:solidFill>
                <a:latin typeface="Source Han Sans CN Regular"/>
              </a:rPr>
              <a:t>应用资产沉淀</a:t>
            </a:r>
            <a:endParaRPr lang="zh-CN" altLang="en-US" sz="1600" b="0" i="0" u="none" strike="noStrike" baseline="0" dirty="0">
              <a:solidFill>
                <a:srgbClr val="57575A"/>
              </a:solidFill>
              <a:latin typeface="Source Han Sans CN Regular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766877" y="4955167"/>
            <a:ext cx="13908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极低门槛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9893825" y="5460022"/>
            <a:ext cx="1749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智能决策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9893825" y="4450313"/>
            <a:ext cx="1749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数据循环使用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2808181" y="3945459"/>
            <a:ext cx="1947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0" i="0" u="none" strike="noStrike" baseline="0" dirty="0">
                <a:solidFill>
                  <a:srgbClr val="57575A"/>
                </a:solidFill>
                <a:latin typeface="Source Han Sans CN Regular"/>
              </a:rPr>
              <a:t>可视化开发环境</a:t>
            </a:r>
          </a:p>
        </p:txBody>
      </p:sp>
      <p:sp>
        <p:nvSpPr>
          <p:cNvPr id="91" name="标题 1"/>
          <p:cNvSpPr>
            <a:spLocks noGrp="1"/>
          </p:cNvSpPr>
          <p:nvPr/>
        </p:nvSpPr>
        <p:spPr>
          <a:xfrm>
            <a:off x="428617" y="180000"/>
            <a:ext cx="10074360" cy="58476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182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SMARTDATA</a:t>
            </a:r>
            <a:r>
              <a:rPr lang="zh-CN" altLang="en-US" dirty="0"/>
              <a:t>价值优势</a:t>
            </a:r>
          </a:p>
        </p:txBody>
      </p:sp>
      <p:cxnSp>
        <p:nvCxnSpPr>
          <p:cNvPr id="92" name="直接连接符 91"/>
          <p:cNvCxnSpPr/>
          <p:nvPr/>
        </p:nvCxnSpPr>
        <p:spPr>
          <a:xfrm>
            <a:off x="792990" y="3364140"/>
            <a:ext cx="133860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3000">
                  <a:srgbClr val="0454F2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/>
          <p:nvPr/>
        </p:nvCxnSpPr>
        <p:spPr>
          <a:xfrm>
            <a:off x="3140340" y="3364140"/>
            <a:ext cx="133860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3000">
                  <a:srgbClr val="0454F2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5487689" y="3364140"/>
            <a:ext cx="133860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3000">
                  <a:srgbClr val="0454F2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/>
          <p:nvPr/>
        </p:nvCxnSpPr>
        <p:spPr>
          <a:xfrm>
            <a:off x="7835039" y="3364140"/>
            <a:ext cx="133860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3000">
                  <a:srgbClr val="0454F2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/>
          <p:nvPr/>
        </p:nvCxnSpPr>
        <p:spPr>
          <a:xfrm>
            <a:off x="10182388" y="3364140"/>
            <a:ext cx="1338606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53000">
                  <a:srgbClr val="0454F2"/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椭圆 96"/>
          <p:cNvSpPr/>
          <p:nvPr/>
        </p:nvSpPr>
        <p:spPr>
          <a:xfrm>
            <a:off x="962861" y="1443278"/>
            <a:ext cx="1056857" cy="1056857"/>
          </a:xfrm>
          <a:prstGeom prst="ellipse">
            <a:avLst/>
          </a:prstGeom>
          <a:noFill/>
          <a:ln w="9525">
            <a:solidFill>
              <a:srgbClr val="045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8" name="iconfont-11157-5276536"/>
          <p:cNvSpPr/>
          <p:nvPr/>
        </p:nvSpPr>
        <p:spPr>
          <a:xfrm>
            <a:off x="1238918" y="1721851"/>
            <a:ext cx="542258" cy="499253"/>
          </a:xfrm>
          <a:custGeom>
            <a:avLst/>
            <a:gdLst>
              <a:gd name="T0" fmla="*/ 9277 w 12765"/>
              <a:gd name="T1" fmla="*/ 5444 h 11753"/>
              <a:gd name="T2" fmla="*/ 10837 w 12765"/>
              <a:gd name="T3" fmla="*/ 2888 h 11753"/>
              <a:gd name="T4" fmla="*/ 7947 w 12765"/>
              <a:gd name="T5" fmla="*/ 6 h 11753"/>
              <a:gd name="T6" fmla="*/ 6787 w 12765"/>
              <a:gd name="T7" fmla="*/ 249 h 11753"/>
              <a:gd name="T8" fmla="*/ 5546 w 12765"/>
              <a:gd name="T9" fmla="*/ 0 h 11753"/>
              <a:gd name="T10" fmla="*/ 2325 w 12765"/>
              <a:gd name="T11" fmla="*/ 3211 h 11753"/>
              <a:gd name="T12" fmla="*/ 4106 w 12765"/>
              <a:gd name="T13" fmla="*/ 6083 h 11753"/>
              <a:gd name="T14" fmla="*/ 0 w 12765"/>
              <a:gd name="T15" fmla="*/ 11421 h 11753"/>
              <a:gd name="T16" fmla="*/ 332 w 12765"/>
              <a:gd name="T17" fmla="*/ 11753 h 11753"/>
              <a:gd name="T18" fmla="*/ 665 w 12765"/>
              <a:gd name="T19" fmla="*/ 11421 h 11753"/>
              <a:gd name="T20" fmla="*/ 5546 w 12765"/>
              <a:gd name="T21" fmla="*/ 6555 h 11753"/>
              <a:gd name="T22" fmla="*/ 10427 w 12765"/>
              <a:gd name="T23" fmla="*/ 11421 h 11753"/>
              <a:gd name="T24" fmla="*/ 10760 w 12765"/>
              <a:gd name="T25" fmla="*/ 11753 h 11753"/>
              <a:gd name="T26" fmla="*/ 11092 w 12765"/>
              <a:gd name="T27" fmla="*/ 11421 h 11753"/>
              <a:gd name="T28" fmla="*/ 6986 w 12765"/>
              <a:gd name="T29" fmla="*/ 6083 h 11753"/>
              <a:gd name="T30" fmla="*/ 7288 w 12765"/>
              <a:gd name="T31" fmla="*/ 5910 h 11753"/>
              <a:gd name="T32" fmla="*/ 7351 w 12765"/>
              <a:gd name="T33" fmla="*/ 5910 h 11753"/>
              <a:gd name="T34" fmla="*/ 7816 w 12765"/>
              <a:gd name="T35" fmla="*/ 5885 h 11753"/>
              <a:gd name="T36" fmla="*/ 12100 w 12765"/>
              <a:gd name="T37" fmla="*/ 10155 h 11753"/>
              <a:gd name="T38" fmla="*/ 12432 w 12765"/>
              <a:gd name="T39" fmla="*/ 10486 h 11753"/>
              <a:gd name="T40" fmla="*/ 12765 w 12765"/>
              <a:gd name="T41" fmla="*/ 10155 h 11753"/>
              <a:gd name="T42" fmla="*/ 9277 w 12765"/>
              <a:gd name="T43" fmla="*/ 5444 h 11753"/>
              <a:gd name="T44" fmla="*/ 7947 w 12765"/>
              <a:gd name="T45" fmla="*/ 669 h 11753"/>
              <a:gd name="T46" fmla="*/ 10173 w 12765"/>
              <a:gd name="T47" fmla="*/ 2888 h 11753"/>
              <a:gd name="T48" fmla="*/ 8152 w 12765"/>
              <a:gd name="T49" fmla="*/ 5096 h 11753"/>
              <a:gd name="T50" fmla="*/ 8768 w 12765"/>
              <a:gd name="T51" fmla="*/ 3211 h 11753"/>
              <a:gd name="T52" fmla="*/ 7555 w 12765"/>
              <a:gd name="T53" fmla="*/ 703 h 11753"/>
              <a:gd name="T54" fmla="*/ 7947 w 12765"/>
              <a:gd name="T55" fmla="*/ 669 h 11753"/>
              <a:gd name="T56" fmla="*/ 2988 w 12765"/>
              <a:gd name="T57" fmla="*/ 3211 h 11753"/>
              <a:gd name="T58" fmla="*/ 5546 w 12765"/>
              <a:gd name="T59" fmla="*/ 662 h 11753"/>
              <a:gd name="T60" fmla="*/ 8103 w 12765"/>
              <a:gd name="T61" fmla="*/ 3211 h 11753"/>
              <a:gd name="T62" fmla="*/ 5546 w 12765"/>
              <a:gd name="T63" fmla="*/ 5760 h 11753"/>
              <a:gd name="T64" fmla="*/ 2988 w 12765"/>
              <a:gd name="T65" fmla="*/ 3211 h 1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765" h="11753">
                <a:moveTo>
                  <a:pt x="9277" y="5444"/>
                </a:moveTo>
                <a:cubicBezTo>
                  <a:pt x="10203" y="4963"/>
                  <a:pt x="10837" y="3998"/>
                  <a:pt x="10837" y="2888"/>
                </a:cubicBezTo>
                <a:cubicBezTo>
                  <a:pt x="10837" y="1299"/>
                  <a:pt x="9541" y="6"/>
                  <a:pt x="7947" y="6"/>
                </a:cubicBezTo>
                <a:cubicBezTo>
                  <a:pt x="7543" y="6"/>
                  <a:pt x="7153" y="89"/>
                  <a:pt x="6787" y="249"/>
                </a:cubicBezTo>
                <a:cubicBezTo>
                  <a:pt x="6405" y="89"/>
                  <a:pt x="5985" y="0"/>
                  <a:pt x="5546" y="0"/>
                </a:cubicBezTo>
                <a:cubicBezTo>
                  <a:pt x="3770" y="0"/>
                  <a:pt x="2325" y="1441"/>
                  <a:pt x="2325" y="3211"/>
                </a:cubicBezTo>
                <a:cubicBezTo>
                  <a:pt x="2325" y="4466"/>
                  <a:pt x="3051" y="5555"/>
                  <a:pt x="4106" y="6083"/>
                </a:cubicBezTo>
                <a:cubicBezTo>
                  <a:pt x="1743" y="6716"/>
                  <a:pt x="0" y="8869"/>
                  <a:pt x="0" y="11421"/>
                </a:cubicBezTo>
                <a:cubicBezTo>
                  <a:pt x="0" y="11604"/>
                  <a:pt x="148" y="11753"/>
                  <a:pt x="332" y="11753"/>
                </a:cubicBezTo>
                <a:cubicBezTo>
                  <a:pt x="516" y="11753"/>
                  <a:pt x="665" y="11604"/>
                  <a:pt x="665" y="11421"/>
                </a:cubicBezTo>
                <a:cubicBezTo>
                  <a:pt x="665" y="8738"/>
                  <a:pt x="2854" y="6555"/>
                  <a:pt x="5546" y="6555"/>
                </a:cubicBezTo>
                <a:cubicBezTo>
                  <a:pt x="8237" y="6555"/>
                  <a:pt x="10427" y="8738"/>
                  <a:pt x="10427" y="11421"/>
                </a:cubicBezTo>
                <a:cubicBezTo>
                  <a:pt x="10427" y="11604"/>
                  <a:pt x="10576" y="11753"/>
                  <a:pt x="10760" y="11753"/>
                </a:cubicBezTo>
                <a:cubicBezTo>
                  <a:pt x="10943" y="11753"/>
                  <a:pt x="11092" y="11604"/>
                  <a:pt x="11092" y="11421"/>
                </a:cubicBezTo>
                <a:cubicBezTo>
                  <a:pt x="11092" y="8869"/>
                  <a:pt x="9348" y="6716"/>
                  <a:pt x="6986" y="6083"/>
                </a:cubicBezTo>
                <a:cubicBezTo>
                  <a:pt x="7090" y="6030"/>
                  <a:pt x="7191" y="5973"/>
                  <a:pt x="7288" y="5910"/>
                </a:cubicBezTo>
                <a:cubicBezTo>
                  <a:pt x="7308" y="5911"/>
                  <a:pt x="7330" y="5911"/>
                  <a:pt x="7351" y="5910"/>
                </a:cubicBezTo>
                <a:cubicBezTo>
                  <a:pt x="7505" y="5894"/>
                  <a:pt x="7661" y="5885"/>
                  <a:pt x="7816" y="5885"/>
                </a:cubicBezTo>
                <a:cubicBezTo>
                  <a:pt x="10178" y="5885"/>
                  <a:pt x="12100" y="7801"/>
                  <a:pt x="12100" y="10155"/>
                </a:cubicBezTo>
                <a:cubicBezTo>
                  <a:pt x="12100" y="10338"/>
                  <a:pt x="12248" y="10486"/>
                  <a:pt x="12432" y="10486"/>
                </a:cubicBezTo>
                <a:cubicBezTo>
                  <a:pt x="12616" y="10486"/>
                  <a:pt x="12765" y="10338"/>
                  <a:pt x="12765" y="10155"/>
                </a:cubicBezTo>
                <a:cubicBezTo>
                  <a:pt x="12762" y="7944"/>
                  <a:pt x="11293" y="6068"/>
                  <a:pt x="9277" y="5444"/>
                </a:cubicBezTo>
                <a:close/>
                <a:moveTo>
                  <a:pt x="7947" y="669"/>
                </a:moveTo>
                <a:cubicBezTo>
                  <a:pt x="9175" y="669"/>
                  <a:pt x="10173" y="1664"/>
                  <a:pt x="10173" y="2888"/>
                </a:cubicBezTo>
                <a:cubicBezTo>
                  <a:pt x="10173" y="4043"/>
                  <a:pt x="9283" y="4994"/>
                  <a:pt x="8152" y="5096"/>
                </a:cubicBezTo>
                <a:cubicBezTo>
                  <a:pt x="8538" y="4566"/>
                  <a:pt x="8768" y="3915"/>
                  <a:pt x="8768" y="3211"/>
                </a:cubicBezTo>
                <a:cubicBezTo>
                  <a:pt x="8768" y="2198"/>
                  <a:pt x="8293" y="1292"/>
                  <a:pt x="7555" y="703"/>
                </a:cubicBezTo>
                <a:cubicBezTo>
                  <a:pt x="7682" y="680"/>
                  <a:pt x="7813" y="669"/>
                  <a:pt x="7947" y="669"/>
                </a:cubicBezTo>
                <a:close/>
                <a:moveTo>
                  <a:pt x="2988" y="3211"/>
                </a:moveTo>
                <a:cubicBezTo>
                  <a:pt x="2988" y="1806"/>
                  <a:pt x="4136" y="662"/>
                  <a:pt x="5546" y="662"/>
                </a:cubicBezTo>
                <a:cubicBezTo>
                  <a:pt x="6956" y="662"/>
                  <a:pt x="8103" y="1806"/>
                  <a:pt x="8103" y="3211"/>
                </a:cubicBezTo>
                <a:cubicBezTo>
                  <a:pt x="8103" y="4616"/>
                  <a:pt x="6956" y="5760"/>
                  <a:pt x="5546" y="5760"/>
                </a:cubicBezTo>
                <a:cubicBezTo>
                  <a:pt x="4136" y="5760"/>
                  <a:pt x="2988" y="4618"/>
                  <a:pt x="2988" y="3211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puzzle_69154"/>
          <p:cNvSpPr/>
          <p:nvPr/>
        </p:nvSpPr>
        <p:spPr>
          <a:xfrm>
            <a:off x="3533376" y="1700330"/>
            <a:ext cx="552850" cy="552466"/>
          </a:xfrm>
          <a:custGeom>
            <a:avLst/>
            <a:gdLst>
              <a:gd name="connsiteX0" fmla="*/ 304094 w 608274"/>
              <a:gd name="connsiteY0" fmla="*/ 322696 h 607851"/>
              <a:gd name="connsiteX1" fmla="*/ 313714 w 608274"/>
              <a:gd name="connsiteY1" fmla="*/ 322696 h 607851"/>
              <a:gd name="connsiteX2" fmla="*/ 323238 w 608274"/>
              <a:gd name="connsiteY2" fmla="*/ 322696 h 607851"/>
              <a:gd name="connsiteX3" fmla="*/ 383955 w 608274"/>
              <a:gd name="connsiteY3" fmla="*/ 322696 h 607851"/>
              <a:gd name="connsiteX4" fmla="*/ 376716 w 608274"/>
              <a:gd name="connsiteY4" fmla="*/ 356882 h 607851"/>
              <a:gd name="connsiteX5" fmla="*/ 400003 w 608274"/>
              <a:gd name="connsiteY5" fmla="*/ 411893 h 607851"/>
              <a:gd name="connsiteX6" fmla="*/ 455101 w 608274"/>
              <a:gd name="connsiteY6" fmla="*/ 435238 h 607851"/>
              <a:gd name="connsiteX7" fmla="*/ 456244 w 608274"/>
              <a:gd name="connsiteY7" fmla="*/ 435238 h 607851"/>
              <a:gd name="connsiteX8" fmla="*/ 512484 w 608274"/>
              <a:gd name="connsiteY8" fmla="*/ 411988 h 607851"/>
              <a:gd name="connsiteX9" fmla="*/ 535771 w 608274"/>
              <a:gd name="connsiteY9" fmla="*/ 355836 h 607851"/>
              <a:gd name="connsiteX10" fmla="*/ 528533 w 608274"/>
              <a:gd name="connsiteY10" fmla="*/ 322696 h 607851"/>
              <a:gd name="connsiteX11" fmla="*/ 608203 w 608274"/>
              <a:gd name="connsiteY11" fmla="*/ 322696 h 607851"/>
              <a:gd name="connsiteX12" fmla="*/ 608203 w 608274"/>
              <a:gd name="connsiteY12" fmla="*/ 582156 h 607851"/>
              <a:gd name="connsiteX13" fmla="*/ 582821 w 608274"/>
              <a:gd name="connsiteY13" fmla="*/ 607498 h 607851"/>
              <a:gd name="connsiteX14" fmla="*/ 323238 w 608274"/>
              <a:gd name="connsiteY14" fmla="*/ 607498 h 607851"/>
              <a:gd name="connsiteX15" fmla="*/ 313714 w 608274"/>
              <a:gd name="connsiteY15" fmla="*/ 607498 h 607851"/>
              <a:gd name="connsiteX16" fmla="*/ 304189 w 608274"/>
              <a:gd name="connsiteY16" fmla="*/ 607498 h 607851"/>
              <a:gd name="connsiteX17" fmla="*/ 304094 w 608274"/>
              <a:gd name="connsiteY17" fmla="*/ 607498 h 607851"/>
              <a:gd name="connsiteX18" fmla="*/ 304094 w 608274"/>
              <a:gd name="connsiteY18" fmla="*/ 493910 h 607851"/>
              <a:gd name="connsiteX19" fmla="*/ 304094 w 608274"/>
              <a:gd name="connsiteY19" fmla="*/ 493482 h 607851"/>
              <a:gd name="connsiteX20" fmla="*/ 288760 w 608274"/>
              <a:gd name="connsiteY20" fmla="*/ 503562 h 607851"/>
              <a:gd name="connsiteX21" fmla="*/ 251854 w 608274"/>
              <a:gd name="connsiteY21" fmla="*/ 516067 h 607851"/>
              <a:gd name="connsiteX22" fmla="*/ 199232 w 608274"/>
              <a:gd name="connsiteY22" fmla="*/ 485495 h 607851"/>
              <a:gd name="connsiteX23" fmla="*/ 191375 w 608274"/>
              <a:gd name="connsiteY23" fmla="*/ 454827 h 607851"/>
              <a:gd name="connsiteX24" fmla="*/ 251092 w 608274"/>
              <a:gd name="connsiteY24" fmla="*/ 395299 h 607851"/>
              <a:gd name="connsiteX25" fmla="*/ 251854 w 608274"/>
              <a:gd name="connsiteY25" fmla="*/ 395299 h 607851"/>
              <a:gd name="connsiteX26" fmla="*/ 288760 w 608274"/>
              <a:gd name="connsiteY26" fmla="*/ 407852 h 607851"/>
              <a:gd name="connsiteX27" fmla="*/ 304094 w 608274"/>
              <a:gd name="connsiteY27" fmla="*/ 417884 h 607851"/>
              <a:gd name="connsiteX28" fmla="*/ 152127 w 608274"/>
              <a:gd name="connsiteY28" fmla="*/ 191656 h 607851"/>
              <a:gd name="connsiteX29" fmla="*/ 152984 w 608274"/>
              <a:gd name="connsiteY29" fmla="*/ 191656 h 607851"/>
              <a:gd name="connsiteX30" fmla="*/ 212616 w 608274"/>
              <a:gd name="connsiteY30" fmla="*/ 251282 h 607851"/>
              <a:gd name="connsiteX31" fmla="*/ 199566 w 608274"/>
              <a:gd name="connsiteY31" fmla="*/ 289464 h 607851"/>
              <a:gd name="connsiteX32" fmla="*/ 189945 w 608274"/>
              <a:gd name="connsiteY32" fmla="*/ 304204 h 607851"/>
              <a:gd name="connsiteX33" fmla="*/ 285155 w 608274"/>
              <a:gd name="connsiteY33" fmla="*/ 304204 h 607851"/>
              <a:gd name="connsiteX34" fmla="*/ 285060 w 608274"/>
              <a:gd name="connsiteY34" fmla="*/ 383516 h 607851"/>
              <a:gd name="connsiteX35" fmla="*/ 251862 w 608274"/>
              <a:gd name="connsiteY35" fmla="*/ 376288 h 607851"/>
              <a:gd name="connsiteX36" fmla="*/ 250862 w 608274"/>
              <a:gd name="connsiteY36" fmla="*/ 376288 h 607851"/>
              <a:gd name="connsiteX37" fmla="*/ 195708 w 608274"/>
              <a:gd name="connsiteY37" fmla="*/ 399540 h 607851"/>
              <a:gd name="connsiteX38" fmla="*/ 172322 w 608274"/>
              <a:gd name="connsiteY38" fmla="*/ 454601 h 607851"/>
              <a:gd name="connsiteX39" fmla="*/ 195231 w 608274"/>
              <a:gd name="connsiteY39" fmla="*/ 511470 h 607851"/>
              <a:gd name="connsiteX40" fmla="*/ 220618 w 608274"/>
              <a:gd name="connsiteY40" fmla="*/ 528778 h 607851"/>
              <a:gd name="connsiteX41" fmla="*/ 251862 w 608274"/>
              <a:gd name="connsiteY41" fmla="*/ 535102 h 607851"/>
              <a:gd name="connsiteX42" fmla="*/ 285060 w 608274"/>
              <a:gd name="connsiteY42" fmla="*/ 527874 h 607851"/>
              <a:gd name="connsiteX43" fmla="*/ 285060 w 608274"/>
              <a:gd name="connsiteY43" fmla="*/ 607518 h 607851"/>
              <a:gd name="connsiteX44" fmla="*/ 285060 w 608274"/>
              <a:gd name="connsiteY44" fmla="*/ 607851 h 607851"/>
              <a:gd name="connsiteX45" fmla="*/ 25434 w 608274"/>
              <a:gd name="connsiteY45" fmla="*/ 607851 h 607851"/>
              <a:gd name="connsiteX46" fmla="*/ 0 w 608274"/>
              <a:gd name="connsiteY46" fmla="*/ 582508 h 607851"/>
              <a:gd name="connsiteX47" fmla="*/ 0 w 608274"/>
              <a:gd name="connsiteY47" fmla="*/ 329548 h 607851"/>
              <a:gd name="connsiteX48" fmla="*/ 25434 w 608274"/>
              <a:gd name="connsiteY48" fmla="*/ 304204 h 607851"/>
              <a:gd name="connsiteX49" fmla="*/ 114262 w 608274"/>
              <a:gd name="connsiteY49" fmla="*/ 304204 h 607851"/>
              <a:gd name="connsiteX50" fmla="*/ 104593 w 608274"/>
              <a:gd name="connsiteY50" fmla="*/ 289417 h 607851"/>
              <a:gd name="connsiteX51" fmla="*/ 91591 w 608274"/>
              <a:gd name="connsiteY51" fmla="*/ 252043 h 607851"/>
              <a:gd name="connsiteX52" fmla="*/ 152127 w 608274"/>
              <a:gd name="connsiteY52" fmla="*/ 191656 h 607851"/>
              <a:gd name="connsiteX53" fmla="*/ 304208 w 608274"/>
              <a:gd name="connsiteY53" fmla="*/ 0 h 607851"/>
              <a:gd name="connsiteX54" fmla="*/ 582895 w 608274"/>
              <a:gd name="connsiteY54" fmla="*/ 0 h 607851"/>
              <a:gd name="connsiteX55" fmla="*/ 608274 w 608274"/>
              <a:gd name="connsiteY55" fmla="*/ 25344 h 607851"/>
              <a:gd name="connsiteX56" fmla="*/ 608274 w 608274"/>
              <a:gd name="connsiteY56" fmla="*/ 292854 h 607851"/>
              <a:gd name="connsiteX57" fmla="*/ 608274 w 608274"/>
              <a:gd name="connsiteY57" fmla="*/ 303647 h 607851"/>
              <a:gd name="connsiteX58" fmla="*/ 606512 w 608274"/>
              <a:gd name="connsiteY58" fmla="*/ 303647 h 607851"/>
              <a:gd name="connsiteX59" fmla="*/ 494095 w 608274"/>
              <a:gd name="connsiteY59" fmla="*/ 303647 h 607851"/>
              <a:gd name="connsiteX60" fmla="*/ 494190 w 608274"/>
              <a:gd name="connsiteY60" fmla="*/ 303837 h 607851"/>
              <a:gd name="connsiteX61" fmla="*/ 504189 w 608274"/>
              <a:gd name="connsiteY61" fmla="*/ 319053 h 607851"/>
              <a:gd name="connsiteX62" fmla="*/ 516711 w 608274"/>
              <a:gd name="connsiteY62" fmla="*/ 355808 h 607851"/>
              <a:gd name="connsiteX63" fmla="*/ 496856 w 608274"/>
              <a:gd name="connsiteY63" fmla="*/ 400552 h 607851"/>
              <a:gd name="connsiteX64" fmla="*/ 456241 w 608274"/>
              <a:gd name="connsiteY64" fmla="*/ 416195 h 607851"/>
              <a:gd name="connsiteX65" fmla="*/ 455384 w 608274"/>
              <a:gd name="connsiteY65" fmla="*/ 416195 h 607851"/>
              <a:gd name="connsiteX66" fmla="*/ 395771 w 608274"/>
              <a:gd name="connsiteY66" fmla="*/ 356617 h 607851"/>
              <a:gd name="connsiteX67" fmla="*/ 408246 w 608274"/>
              <a:gd name="connsiteY67" fmla="*/ 319053 h 607851"/>
              <a:gd name="connsiteX68" fmla="*/ 418387 w 608274"/>
              <a:gd name="connsiteY68" fmla="*/ 303647 h 607851"/>
              <a:gd name="connsiteX69" fmla="*/ 323254 w 608274"/>
              <a:gd name="connsiteY69" fmla="*/ 303647 h 607851"/>
              <a:gd name="connsiteX70" fmla="*/ 304208 w 608274"/>
              <a:gd name="connsiteY70" fmla="*/ 303647 h 607851"/>
              <a:gd name="connsiteX71" fmla="*/ 304208 w 608274"/>
              <a:gd name="connsiteY71" fmla="*/ 187152 h 607851"/>
              <a:gd name="connsiteX72" fmla="*/ 317683 w 608274"/>
              <a:gd name="connsiteY72" fmla="*/ 198279 h 607851"/>
              <a:gd name="connsiteX73" fmla="*/ 356298 w 608274"/>
              <a:gd name="connsiteY73" fmla="*/ 212211 h 607851"/>
              <a:gd name="connsiteX74" fmla="*/ 357108 w 608274"/>
              <a:gd name="connsiteY74" fmla="*/ 212211 h 607851"/>
              <a:gd name="connsiteX75" fmla="*/ 416769 w 608274"/>
              <a:gd name="connsiteY75" fmla="*/ 152680 h 607851"/>
              <a:gd name="connsiteX76" fmla="*/ 356298 w 608274"/>
              <a:gd name="connsiteY76" fmla="*/ 91437 h 607851"/>
              <a:gd name="connsiteX77" fmla="*/ 317683 w 608274"/>
              <a:gd name="connsiteY77" fmla="*/ 105368 h 607851"/>
              <a:gd name="connsiteX78" fmla="*/ 304208 w 608274"/>
              <a:gd name="connsiteY78" fmla="*/ 116495 h 6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274" h="607851">
                <a:moveTo>
                  <a:pt x="304094" y="322696"/>
                </a:moveTo>
                <a:lnTo>
                  <a:pt x="313714" y="322696"/>
                </a:lnTo>
                <a:lnTo>
                  <a:pt x="323238" y="322696"/>
                </a:lnTo>
                <a:lnTo>
                  <a:pt x="383955" y="322696"/>
                </a:lnTo>
                <a:cubicBezTo>
                  <a:pt x="379050" y="333347"/>
                  <a:pt x="376574" y="344995"/>
                  <a:pt x="376716" y="356882"/>
                </a:cubicBezTo>
                <a:cubicBezTo>
                  <a:pt x="376955" y="377612"/>
                  <a:pt x="385241" y="397154"/>
                  <a:pt x="400003" y="411893"/>
                </a:cubicBezTo>
                <a:cubicBezTo>
                  <a:pt x="414766" y="426680"/>
                  <a:pt x="434338" y="434953"/>
                  <a:pt x="455101" y="435238"/>
                </a:cubicBezTo>
                <a:cubicBezTo>
                  <a:pt x="455482" y="435238"/>
                  <a:pt x="455863" y="435238"/>
                  <a:pt x="456244" y="435238"/>
                </a:cubicBezTo>
                <a:cubicBezTo>
                  <a:pt x="477483" y="435238"/>
                  <a:pt x="497436" y="427013"/>
                  <a:pt x="512484" y="411988"/>
                </a:cubicBezTo>
                <a:cubicBezTo>
                  <a:pt x="527485" y="397011"/>
                  <a:pt x="535771" y="377042"/>
                  <a:pt x="535771" y="355836"/>
                </a:cubicBezTo>
                <a:cubicBezTo>
                  <a:pt x="535771" y="344330"/>
                  <a:pt x="533247" y="333014"/>
                  <a:pt x="528533" y="322696"/>
                </a:cubicBezTo>
                <a:lnTo>
                  <a:pt x="608203" y="322696"/>
                </a:lnTo>
                <a:lnTo>
                  <a:pt x="608203" y="582156"/>
                </a:lnTo>
                <a:cubicBezTo>
                  <a:pt x="608203" y="596182"/>
                  <a:pt x="596822" y="607498"/>
                  <a:pt x="582821" y="607498"/>
                </a:cubicBezTo>
                <a:lnTo>
                  <a:pt x="323238" y="607498"/>
                </a:lnTo>
                <a:lnTo>
                  <a:pt x="313714" y="607498"/>
                </a:lnTo>
                <a:lnTo>
                  <a:pt x="304189" y="607498"/>
                </a:lnTo>
                <a:lnTo>
                  <a:pt x="304094" y="607498"/>
                </a:lnTo>
                <a:lnTo>
                  <a:pt x="304094" y="493910"/>
                </a:lnTo>
                <a:lnTo>
                  <a:pt x="304094" y="493482"/>
                </a:lnTo>
                <a:cubicBezTo>
                  <a:pt x="300713" y="495384"/>
                  <a:pt x="295475" y="499283"/>
                  <a:pt x="288760" y="503562"/>
                </a:cubicBezTo>
                <a:cubicBezTo>
                  <a:pt x="277855" y="510409"/>
                  <a:pt x="265759" y="516067"/>
                  <a:pt x="251854" y="516067"/>
                </a:cubicBezTo>
                <a:cubicBezTo>
                  <a:pt x="229281" y="516067"/>
                  <a:pt x="209614" y="503752"/>
                  <a:pt x="199232" y="485495"/>
                </a:cubicBezTo>
                <a:cubicBezTo>
                  <a:pt x="194089" y="476461"/>
                  <a:pt x="191232" y="466001"/>
                  <a:pt x="191375" y="454827"/>
                </a:cubicBezTo>
                <a:cubicBezTo>
                  <a:pt x="191803" y="422258"/>
                  <a:pt x="218471" y="395727"/>
                  <a:pt x="251092" y="395299"/>
                </a:cubicBezTo>
                <a:cubicBezTo>
                  <a:pt x="251330" y="395299"/>
                  <a:pt x="251616" y="395299"/>
                  <a:pt x="251854" y="395299"/>
                </a:cubicBezTo>
                <a:cubicBezTo>
                  <a:pt x="265759" y="395299"/>
                  <a:pt x="278141" y="400529"/>
                  <a:pt x="288760" y="407852"/>
                </a:cubicBezTo>
                <a:cubicBezTo>
                  <a:pt x="294522" y="411798"/>
                  <a:pt x="300713" y="415982"/>
                  <a:pt x="304094" y="417884"/>
                </a:cubicBezTo>
                <a:close/>
                <a:moveTo>
                  <a:pt x="152127" y="191656"/>
                </a:moveTo>
                <a:cubicBezTo>
                  <a:pt x="152413" y="191656"/>
                  <a:pt x="152699" y="191656"/>
                  <a:pt x="152984" y="191656"/>
                </a:cubicBezTo>
                <a:cubicBezTo>
                  <a:pt x="185563" y="192084"/>
                  <a:pt x="212187" y="218712"/>
                  <a:pt x="212616" y="251282"/>
                </a:cubicBezTo>
                <a:cubicBezTo>
                  <a:pt x="212807" y="265737"/>
                  <a:pt x="207139" y="278480"/>
                  <a:pt x="199566" y="289464"/>
                </a:cubicBezTo>
                <a:cubicBezTo>
                  <a:pt x="195660" y="295170"/>
                  <a:pt x="192278" y="300210"/>
                  <a:pt x="189945" y="304204"/>
                </a:cubicBezTo>
                <a:lnTo>
                  <a:pt x="285155" y="304204"/>
                </a:lnTo>
                <a:lnTo>
                  <a:pt x="285060" y="383516"/>
                </a:lnTo>
                <a:cubicBezTo>
                  <a:pt x="274724" y="378808"/>
                  <a:pt x="263389" y="376288"/>
                  <a:pt x="251862" y="376288"/>
                </a:cubicBezTo>
                <a:cubicBezTo>
                  <a:pt x="251529" y="376288"/>
                  <a:pt x="251195" y="376288"/>
                  <a:pt x="250862" y="376288"/>
                </a:cubicBezTo>
                <a:cubicBezTo>
                  <a:pt x="230096" y="376574"/>
                  <a:pt x="210473" y="384800"/>
                  <a:pt x="195708" y="399540"/>
                </a:cubicBezTo>
                <a:cubicBezTo>
                  <a:pt x="180895" y="414327"/>
                  <a:pt x="172608" y="433870"/>
                  <a:pt x="172322" y="454601"/>
                </a:cubicBezTo>
                <a:cubicBezTo>
                  <a:pt x="172036" y="475998"/>
                  <a:pt x="180133" y="496207"/>
                  <a:pt x="195231" y="511470"/>
                </a:cubicBezTo>
                <a:cubicBezTo>
                  <a:pt x="202519" y="518887"/>
                  <a:pt x="211092" y="524688"/>
                  <a:pt x="220618" y="528778"/>
                </a:cubicBezTo>
                <a:cubicBezTo>
                  <a:pt x="230525" y="532962"/>
                  <a:pt x="241051" y="535102"/>
                  <a:pt x="251862" y="535102"/>
                </a:cubicBezTo>
                <a:cubicBezTo>
                  <a:pt x="263389" y="535102"/>
                  <a:pt x="274724" y="532629"/>
                  <a:pt x="285060" y="527874"/>
                </a:cubicBezTo>
                <a:lnTo>
                  <a:pt x="285060" y="607518"/>
                </a:lnTo>
                <a:lnTo>
                  <a:pt x="285060" y="607851"/>
                </a:lnTo>
                <a:lnTo>
                  <a:pt x="25434" y="607851"/>
                </a:lnTo>
                <a:cubicBezTo>
                  <a:pt x="11383" y="607851"/>
                  <a:pt x="0" y="596535"/>
                  <a:pt x="0" y="582508"/>
                </a:cubicBezTo>
                <a:lnTo>
                  <a:pt x="0" y="329548"/>
                </a:lnTo>
                <a:cubicBezTo>
                  <a:pt x="0" y="315569"/>
                  <a:pt x="11383" y="304204"/>
                  <a:pt x="25434" y="304204"/>
                </a:cubicBezTo>
                <a:lnTo>
                  <a:pt x="114262" y="304204"/>
                </a:lnTo>
                <a:cubicBezTo>
                  <a:pt x="111928" y="300210"/>
                  <a:pt x="108213" y="294695"/>
                  <a:pt x="104593" y="289417"/>
                </a:cubicBezTo>
                <a:cubicBezTo>
                  <a:pt x="97163" y="278623"/>
                  <a:pt x="91591" y="266165"/>
                  <a:pt x="91591" y="252043"/>
                </a:cubicBezTo>
                <a:cubicBezTo>
                  <a:pt x="91591" y="218712"/>
                  <a:pt x="118692" y="191656"/>
                  <a:pt x="152127" y="191656"/>
                </a:cubicBezTo>
                <a:close/>
                <a:moveTo>
                  <a:pt x="304208" y="0"/>
                </a:moveTo>
                <a:lnTo>
                  <a:pt x="582895" y="0"/>
                </a:lnTo>
                <a:cubicBezTo>
                  <a:pt x="596894" y="0"/>
                  <a:pt x="608274" y="11364"/>
                  <a:pt x="608274" y="25344"/>
                </a:cubicBezTo>
                <a:lnTo>
                  <a:pt x="608274" y="292854"/>
                </a:lnTo>
                <a:lnTo>
                  <a:pt x="608274" y="303647"/>
                </a:lnTo>
                <a:lnTo>
                  <a:pt x="606512" y="303647"/>
                </a:lnTo>
                <a:lnTo>
                  <a:pt x="494095" y="303647"/>
                </a:lnTo>
                <a:cubicBezTo>
                  <a:pt x="494095" y="303742"/>
                  <a:pt x="494142" y="303790"/>
                  <a:pt x="494190" y="303837"/>
                </a:cubicBezTo>
                <a:cubicBezTo>
                  <a:pt x="496047" y="307118"/>
                  <a:pt x="499570" y="312301"/>
                  <a:pt x="504189" y="319053"/>
                </a:cubicBezTo>
                <a:cubicBezTo>
                  <a:pt x="511474" y="329609"/>
                  <a:pt x="516711" y="341971"/>
                  <a:pt x="516711" y="355808"/>
                </a:cubicBezTo>
                <a:cubicBezTo>
                  <a:pt x="516711" y="373544"/>
                  <a:pt x="509045" y="389520"/>
                  <a:pt x="496856" y="400552"/>
                </a:cubicBezTo>
                <a:cubicBezTo>
                  <a:pt x="486143" y="410299"/>
                  <a:pt x="471859" y="416195"/>
                  <a:pt x="456241" y="416195"/>
                </a:cubicBezTo>
                <a:cubicBezTo>
                  <a:pt x="455955" y="416195"/>
                  <a:pt x="455670" y="416195"/>
                  <a:pt x="455384" y="416195"/>
                </a:cubicBezTo>
                <a:cubicBezTo>
                  <a:pt x="422768" y="415767"/>
                  <a:pt x="396152" y="389140"/>
                  <a:pt x="395771" y="356617"/>
                </a:cubicBezTo>
                <a:cubicBezTo>
                  <a:pt x="395580" y="342447"/>
                  <a:pt x="400675" y="329751"/>
                  <a:pt x="408246" y="319053"/>
                </a:cubicBezTo>
                <a:cubicBezTo>
                  <a:pt x="412388" y="313157"/>
                  <a:pt x="417483" y="305454"/>
                  <a:pt x="418387" y="303647"/>
                </a:cubicBezTo>
                <a:lnTo>
                  <a:pt x="323254" y="303647"/>
                </a:lnTo>
                <a:lnTo>
                  <a:pt x="304208" y="303647"/>
                </a:lnTo>
                <a:lnTo>
                  <a:pt x="304208" y="187152"/>
                </a:lnTo>
                <a:cubicBezTo>
                  <a:pt x="304208" y="187152"/>
                  <a:pt x="314397" y="195997"/>
                  <a:pt x="317683" y="198279"/>
                </a:cubicBezTo>
                <a:cubicBezTo>
                  <a:pt x="328158" y="206980"/>
                  <a:pt x="341633" y="212211"/>
                  <a:pt x="356298" y="212211"/>
                </a:cubicBezTo>
                <a:cubicBezTo>
                  <a:pt x="356584" y="212211"/>
                  <a:pt x="356822" y="212211"/>
                  <a:pt x="357108" y="212211"/>
                </a:cubicBezTo>
                <a:cubicBezTo>
                  <a:pt x="389676" y="211830"/>
                  <a:pt x="416340" y="185251"/>
                  <a:pt x="416769" y="152680"/>
                </a:cubicBezTo>
                <a:cubicBezTo>
                  <a:pt x="417245" y="118920"/>
                  <a:pt x="390009" y="91437"/>
                  <a:pt x="356298" y="91437"/>
                </a:cubicBezTo>
                <a:cubicBezTo>
                  <a:pt x="341633" y="91437"/>
                  <a:pt x="328158" y="96667"/>
                  <a:pt x="317683" y="105368"/>
                </a:cubicBezTo>
                <a:cubicBezTo>
                  <a:pt x="314397" y="107698"/>
                  <a:pt x="304208" y="116495"/>
                  <a:pt x="304208" y="11649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椭圆 99"/>
          <p:cNvSpPr/>
          <p:nvPr/>
        </p:nvSpPr>
        <p:spPr>
          <a:xfrm>
            <a:off x="3285683" y="1443278"/>
            <a:ext cx="1056857" cy="1056857"/>
          </a:xfrm>
          <a:prstGeom prst="ellipse">
            <a:avLst/>
          </a:prstGeom>
          <a:noFill/>
          <a:ln w="9525">
            <a:solidFill>
              <a:srgbClr val="045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5608505" y="1443278"/>
            <a:ext cx="1056857" cy="1056857"/>
          </a:xfrm>
          <a:prstGeom prst="ellipse">
            <a:avLst/>
          </a:prstGeom>
          <a:noFill/>
          <a:ln w="9525">
            <a:solidFill>
              <a:srgbClr val="045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2" name="椭圆 101"/>
          <p:cNvSpPr/>
          <p:nvPr/>
        </p:nvSpPr>
        <p:spPr>
          <a:xfrm>
            <a:off x="7931327" y="1443278"/>
            <a:ext cx="1056857" cy="1056857"/>
          </a:xfrm>
          <a:prstGeom prst="ellipse">
            <a:avLst/>
          </a:prstGeom>
          <a:noFill/>
          <a:ln w="9525">
            <a:solidFill>
              <a:srgbClr val="045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10254149" y="1443278"/>
            <a:ext cx="1056857" cy="1056857"/>
          </a:xfrm>
          <a:prstGeom prst="ellipse">
            <a:avLst/>
          </a:prstGeom>
          <a:noFill/>
          <a:ln w="9525">
            <a:solidFill>
              <a:srgbClr val="045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" name="windmill_314723"/>
          <p:cNvSpPr/>
          <p:nvPr/>
        </p:nvSpPr>
        <p:spPr>
          <a:xfrm>
            <a:off x="5891647" y="1699998"/>
            <a:ext cx="530690" cy="609685"/>
          </a:xfrm>
          <a:custGeom>
            <a:avLst/>
            <a:gdLst>
              <a:gd name="connsiteX0" fmla="*/ 264055 w 528111"/>
              <a:gd name="connsiteY0" fmla="*/ 248928 h 606722"/>
              <a:gd name="connsiteX1" fmla="*/ 240115 w 528111"/>
              <a:gd name="connsiteY1" fmla="*/ 272834 h 606722"/>
              <a:gd name="connsiteX2" fmla="*/ 264055 w 528111"/>
              <a:gd name="connsiteY2" fmla="*/ 296829 h 606722"/>
              <a:gd name="connsiteX3" fmla="*/ 288085 w 528111"/>
              <a:gd name="connsiteY3" fmla="*/ 272834 h 606722"/>
              <a:gd name="connsiteX4" fmla="*/ 264055 w 528111"/>
              <a:gd name="connsiteY4" fmla="*/ 248928 h 606722"/>
              <a:gd name="connsiteX5" fmla="*/ 354570 w 528111"/>
              <a:gd name="connsiteY5" fmla="*/ 117209 h 606722"/>
              <a:gd name="connsiteX6" fmla="*/ 443856 w 528111"/>
              <a:gd name="connsiteY6" fmla="*/ 272241 h 606722"/>
              <a:gd name="connsiteX7" fmla="*/ 402462 w 528111"/>
              <a:gd name="connsiteY7" fmla="*/ 250195 h 606722"/>
              <a:gd name="connsiteX8" fmla="*/ 352968 w 528111"/>
              <a:gd name="connsiteY8" fmla="*/ 164146 h 606722"/>
              <a:gd name="connsiteX9" fmla="*/ 173612 w 528111"/>
              <a:gd name="connsiteY9" fmla="*/ 117139 h 606722"/>
              <a:gd name="connsiteX10" fmla="*/ 175214 w 528111"/>
              <a:gd name="connsiteY10" fmla="*/ 164159 h 606722"/>
              <a:gd name="connsiteX11" fmla="*/ 125720 w 528111"/>
              <a:gd name="connsiteY11" fmla="*/ 250199 h 606722"/>
              <a:gd name="connsiteX12" fmla="*/ 84326 w 528111"/>
              <a:gd name="connsiteY12" fmla="*/ 272242 h 606722"/>
              <a:gd name="connsiteX13" fmla="*/ 173612 w 528111"/>
              <a:gd name="connsiteY13" fmla="*/ 117139 h 606722"/>
              <a:gd name="connsiteX14" fmla="*/ 356791 w 528111"/>
              <a:gd name="connsiteY14" fmla="*/ 50384 h 606722"/>
              <a:gd name="connsiteX15" fmla="*/ 384469 w 528111"/>
              <a:gd name="connsiteY15" fmla="*/ 63981 h 606722"/>
              <a:gd name="connsiteX16" fmla="*/ 485481 w 528111"/>
              <a:gd name="connsiteY16" fmla="*/ 177645 h 606722"/>
              <a:gd name="connsiteX17" fmla="*/ 502835 w 528111"/>
              <a:gd name="connsiteY17" fmla="*/ 303573 h 606722"/>
              <a:gd name="connsiteX18" fmla="*/ 464922 w 528111"/>
              <a:gd name="connsiteY18" fmla="*/ 283400 h 606722"/>
              <a:gd name="connsiteX19" fmla="*/ 448992 w 528111"/>
              <a:gd name="connsiteY19" fmla="*/ 193109 h 606722"/>
              <a:gd name="connsiteX20" fmla="*/ 364712 w 528111"/>
              <a:gd name="connsiteY20" fmla="*/ 98285 h 606722"/>
              <a:gd name="connsiteX21" fmla="*/ 355367 w 528111"/>
              <a:gd name="connsiteY21" fmla="*/ 93219 h 606722"/>
              <a:gd name="connsiteX22" fmla="*/ 171302 w 528111"/>
              <a:gd name="connsiteY22" fmla="*/ 50313 h 606722"/>
              <a:gd name="connsiteX23" fmla="*/ 172815 w 528111"/>
              <a:gd name="connsiteY23" fmla="*/ 93234 h 606722"/>
              <a:gd name="connsiteX24" fmla="*/ 103035 w 528111"/>
              <a:gd name="connsiteY24" fmla="*/ 151884 h 606722"/>
              <a:gd name="connsiteX25" fmla="*/ 62894 w 528111"/>
              <a:gd name="connsiteY25" fmla="*/ 272205 h 606722"/>
              <a:gd name="connsiteX26" fmla="*/ 63250 w 528111"/>
              <a:gd name="connsiteY26" fmla="*/ 283401 h 606722"/>
              <a:gd name="connsiteX27" fmla="*/ 25334 w 528111"/>
              <a:gd name="connsiteY27" fmla="*/ 303573 h 606722"/>
              <a:gd name="connsiteX28" fmla="*/ 23287 w 528111"/>
              <a:gd name="connsiteY28" fmla="*/ 272205 h 606722"/>
              <a:gd name="connsiteX29" fmla="*/ 71350 w 528111"/>
              <a:gd name="connsiteY29" fmla="*/ 128157 h 606722"/>
              <a:gd name="connsiteX30" fmla="*/ 171302 w 528111"/>
              <a:gd name="connsiteY30" fmla="*/ 50313 h 606722"/>
              <a:gd name="connsiteX31" fmla="*/ 209233 w 528111"/>
              <a:gd name="connsiteY31" fmla="*/ 0 h 606722"/>
              <a:gd name="connsiteX32" fmla="*/ 318878 w 528111"/>
              <a:gd name="connsiteY32" fmla="*/ 0 h 606722"/>
              <a:gd name="connsiteX33" fmla="*/ 311313 w 528111"/>
              <a:gd name="connsiteY33" fmla="*/ 222266 h 606722"/>
              <a:gd name="connsiteX34" fmla="*/ 311046 w 528111"/>
              <a:gd name="connsiteY34" fmla="*/ 230087 h 606722"/>
              <a:gd name="connsiteX35" fmla="*/ 324752 w 528111"/>
              <a:gd name="connsiteY35" fmla="*/ 253638 h 606722"/>
              <a:gd name="connsiteX36" fmla="*/ 528111 w 528111"/>
              <a:gd name="connsiteY36" fmla="*/ 361883 h 606722"/>
              <a:gd name="connsiteX37" fmla="*/ 473289 w 528111"/>
              <a:gd name="connsiteY37" fmla="*/ 456708 h 606722"/>
              <a:gd name="connsiteX38" fmla="*/ 283902 w 528111"/>
              <a:gd name="connsiteY38" fmla="*/ 338687 h 606722"/>
              <a:gd name="connsiteX39" fmla="*/ 283902 w 528111"/>
              <a:gd name="connsiteY39" fmla="*/ 410673 h 606722"/>
              <a:gd name="connsiteX40" fmla="*/ 312826 w 528111"/>
              <a:gd name="connsiteY40" fmla="*/ 403385 h 606722"/>
              <a:gd name="connsiteX41" fmla="*/ 352786 w 528111"/>
              <a:gd name="connsiteY41" fmla="*/ 428269 h 606722"/>
              <a:gd name="connsiteX42" fmla="*/ 283902 w 528111"/>
              <a:gd name="connsiteY42" fmla="*/ 450576 h 606722"/>
              <a:gd name="connsiteX43" fmla="*/ 283902 w 528111"/>
              <a:gd name="connsiteY43" fmla="*/ 472260 h 606722"/>
              <a:gd name="connsiteX44" fmla="*/ 364623 w 528111"/>
              <a:gd name="connsiteY44" fmla="*/ 446221 h 606722"/>
              <a:gd name="connsiteX45" fmla="*/ 373255 w 528111"/>
              <a:gd name="connsiteY45" fmla="*/ 440978 h 606722"/>
              <a:gd name="connsiteX46" fmla="*/ 409744 w 528111"/>
              <a:gd name="connsiteY46" fmla="*/ 463729 h 606722"/>
              <a:gd name="connsiteX47" fmla="*/ 384469 w 528111"/>
              <a:gd name="connsiteY47" fmla="*/ 480437 h 606722"/>
              <a:gd name="connsiteX48" fmla="*/ 283902 w 528111"/>
              <a:gd name="connsiteY48" fmla="*/ 511897 h 606722"/>
              <a:gd name="connsiteX49" fmla="*/ 283902 w 528111"/>
              <a:gd name="connsiteY49" fmla="*/ 606722 h 606722"/>
              <a:gd name="connsiteX50" fmla="*/ 244298 w 528111"/>
              <a:gd name="connsiteY50" fmla="*/ 606722 h 606722"/>
              <a:gd name="connsiteX51" fmla="*/ 244298 w 528111"/>
              <a:gd name="connsiteY51" fmla="*/ 511897 h 606722"/>
              <a:gd name="connsiteX52" fmla="*/ 235487 w 528111"/>
              <a:gd name="connsiteY52" fmla="*/ 511008 h 606722"/>
              <a:gd name="connsiteX53" fmla="*/ 118456 w 528111"/>
              <a:gd name="connsiteY53" fmla="*/ 463729 h 606722"/>
              <a:gd name="connsiteX54" fmla="*/ 154945 w 528111"/>
              <a:gd name="connsiteY54" fmla="*/ 440978 h 606722"/>
              <a:gd name="connsiteX55" fmla="*/ 240204 w 528111"/>
              <a:gd name="connsiteY55" fmla="*/ 471727 h 606722"/>
              <a:gd name="connsiteX56" fmla="*/ 244298 w 528111"/>
              <a:gd name="connsiteY56" fmla="*/ 472172 h 606722"/>
              <a:gd name="connsiteX57" fmla="*/ 244298 w 528111"/>
              <a:gd name="connsiteY57" fmla="*/ 450576 h 606722"/>
              <a:gd name="connsiteX58" fmla="*/ 175325 w 528111"/>
              <a:gd name="connsiteY58" fmla="*/ 428269 h 606722"/>
              <a:gd name="connsiteX59" fmla="*/ 215374 w 528111"/>
              <a:gd name="connsiteY59" fmla="*/ 403385 h 606722"/>
              <a:gd name="connsiteX60" fmla="*/ 244298 w 528111"/>
              <a:gd name="connsiteY60" fmla="*/ 410673 h 606722"/>
              <a:gd name="connsiteX61" fmla="*/ 244298 w 528111"/>
              <a:gd name="connsiteY61" fmla="*/ 338687 h 606722"/>
              <a:gd name="connsiteX62" fmla="*/ 54822 w 528111"/>
              <a:gd name="connsiteY62" fmla="*/ 456708 h 606722"/>
              <a:gd name="connsiteX63" fmla="*/ 0 w 528111"/>
              <a:gd name="connsiteY63" fmla="*/ 361883 h 606722"/>
              <a:gd name="connsiteX64" fmla="*/ 203448 w 528111"/>
              <a:gd name="connsiteY64" fmla="*/ 253638 h 606722"/>
              <a:gd name="connsiteX65" fmla="*/ 217154 w 528111"/>
              <a:gd name="connsiteY65" fmla="*/ 230087 h 606722"/>
              <a:gd name="connsiteX66" fmla="*/ 216887 w 528111"/>
              <a:gd name="connsiteY66" fmla="*/ 222266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28111" h="606722">
                <a:moveTo>
                  <a:pt x="264055" y="248928"/>
                </a:moveTo>
                <a:cubicBezTo>
                  <a:pt x="250884" y="248928"/>
                  <a:pt x="240115" y="259681"/>
                  <a:pt x="240115" y="272834"/>
                </a:cubicBezTo>
                <a:cubicBezTo>
                  <a:pt x="240115" y="286076"/>
                  <a:pt x="250884" y="296829"/>
                  <a:pt x="264055" y="296829"/>
                </a:cubicBezTo>
                <a:cubicBezTo>
                  <a:pt x="277316" y="296829"/>
                  <a:pt x="288085" y="286076"/>
                  <a:pt x="288085" y="272834"/>
                </a:cubicBezTo>
                <a:cubicBezTo>
                  <a:pt x="288085" y="259681"/>
                  <a:pt x="277316" y="248928"/>
                  <a:pt x="264055" y="248928"/>
                </a:cubicBezTo>
                <a:close/>
                <a:moveTo>
                  <a:pt x="354570" y="117209"/>
                </a:moveTo>
                <a:cubicBezTo>
                  <a:pt x="410118" y="149478"/>
                  <a:pt x="443767" y="208859"/>
                  <a:pt x="443856" y="272241"/>
                </a:cubicBezTo>
                <a:lnTo>
                  <a:pt x="402462" y="250195"/>
                </a:lnTo>
                <a:cubicBezTo>
                  <a:pt x="397032" y="216593"/>
                  <a:pt x="379496" y="185836"/>
                  <a:pt x="352968" y="164146"/>
                </a:cubicBezTo>
                <a:close/>
                <a:moveTo>
                  <a:pt x="173612" y="117139"/>
                </a:moveTo>
                <a:lnTo>
                  <a:pt x="175214" y="164159"/>
                </a:lnTo>
                <a:cubicBezTo>
                  <a:pt x="148954" y="185758"/>
                  <a:pt x="131150" y="216334"/>
                  <a:pt x="125720" y="250199"/>
                </a:cubicBezTo>
                <a:lnTo>
                  <a:pt x="84326" y="272242"/>
                </a:lnTo>
                <a:cubicBezTo>
                  <a:pt x="84326" y="207979"/>
                  <a:pt x="118865" y="149049"/>
                  <a:pt x="173612" y="117139"/>
                </a:cubicBezTo>
                <a:close/>
                <a:moveTo>
                  <a:pt x="356791" y="50384"/>
                </a:moveTo>
                <a:cubicBezTo>
                  <a:pt x="366314" y="54295"/>
                  <a:pt x="375569" y="58827"/>
                  <a:pt x="384469" y="63981"/>
                </a:cubicBezTo>
                <a:cubicBezTo>
                  <a:pt x="429947" y="90198"/>
                  <a:pt x="464833" y="129478"/>
                  <a:pt x="485481" y="177645"/>
                </a:cubicBezTo>
                <a:cubicBezTo>
                  <a:pt x="502390" y="217192"/>
                  <a:pt x="508353" y="261094"/>
                  <a:pt x="502835" y="303573"/>
                </a:cubicBezTo>
                <a:lnTo>
                  <a:pt x="464922" y="283400"/>
                </a:lnTo>
                <a:cubicBezTo>
                  <a:pt x="466524" y="252740"/>
                  <a:pt x="461185" y="221547"/>
                  <a:pt x="448992" y="193109"/>
                </a:cubicBezTo>
                <a:cubicBezTo>
                  <a:pt x="431815" y="152940"/>
                  <a:pt x="402624" y="120147"/>
                  <a:pt x="364712" y="98285"/>
                </a:cubicBezTo>
                <a:cubicBezTo>
                  <a:pt x="361597" y="96507"/>
                  <a:pt x="358482" y="94819"/>
                  <a:pt x="355367" y="93219"/>
                </a:cubicBezTo>
                <a:close/>
                <a:moveTo>
                  <a:pt x="171302" y="50313"/>
                </a:moveTo>
                <a:lnTo>
                  <a:pt x="172815" y="93234"/>
                </a:lnTo>
                <a:cubicBezTo>
                  <a:pt x="145580" y="107186"/>
                  <a:pt x="121459" y="127269"/>
                  <a:pt x="103035" y="151884"/>
                </a:cubicBezTo>
                <a:cubicBezTo>
                  <a:pt x="76779" y="186807"/>
                  <a:pt x="62894" y="228395"/>
                  <a:pt x="62894" y="272205"/>
                </a:cubicBezTo>
                <a:cubicBezTo>
                  <a:pt x="62894" y="275937"/>
                  <a:pt x="62983" y="279669"/>
                  <a:pt x="63250" y="283401"/>
                </a:cubicBezTo>
                <a:lnTo>
                  <a:pt x="25334" y="303573"/>
                </a:lnTo>
                <a:cubicBezTo>
                  <a:pt x="23999" y="293176"/>
                  <a:pt x="23287" y="282690"/>
                  <a:pt x="23287" y="272205"/>
                </a:cubicBezTo>
                <a:cubicBezTo>
                  <a:pt x="23287" y="219775"/>
                  <a:pt x="39842" y="169923"/>
                  <a:pt x="71350" y="128157"/>
                </a:cubicBezTo>
                <a:cubicBezTo>
                  <a:pt x="97072" y="93856"/>
                  <a:pt x="131962" y="66842"/>
                  <a:pt x="171302" y="50313"/>
                </a:cubicBezTo>
                <a:close/>
                <a:moveTo>
                  <a:pt x="209233" y="0"/>
                </a:moveTo>
                <a:lnTo>
                  <a:pt x="318878" y="0"/>
                </a:lnTo>
                <a:lnTo>
                  <a:pt x="311313" y="222266"/>
                </a:lnTo>
                <a:lnTo>
                  <a:pt x="311046" y="230087"/>
                </a:lnTo>
                <a:cubicBezTo>
                  <a:pt x="317187" y="236752"/>
                  <a:pt x="321904" y="244840"/>
                  <a:pt x="324752" y="253638"/>
                </a:cubicBezTo>
                <a:lnTo>
                  <a:pt x="528111" y="361883"/>
                </a:lnTo>
                <a:lnTo>
                  <a:pt x="473289" y="456708"/>
                </a:lnTo>
                <a:lnTo>
                  <a:pt x="283902" y="338687"/>
                </a:lnTo>
                <a:lnTo>
                  <a:pt x="283902" y="410673"/>
                </a:lnTo>
                <a:cubicBezTo>
                  <a:pt x="293692" y="409251"/>
                  <a:pt x="303392" y="406851"/>
                  <a:pt x="312826" y="403385"/>
                </a:cubicBezTo>
                <a:lnTo>
                  <a:pt x="352786" y="428269"/>
                </a:lnTo>
                <a:cubicBezTo>
                  <a:pt x="331249" y="440534"/>
                  <a:pt x="307753" y="447910"/>
                  <a:pt x="283902" y="450576"/>
                </a:cubicBezTo>
                <a:lnTo>
                  <a:pt x="283902" y="472260"/>
                </a:lnTo>
                <a:cubicBezTo>
                  <a:pt x="312114" y="469505"/>
                  <a:pt x="339525" y="460707"/>
                  <a:pt x="364623" y="446221"/>
                </a:cubicBezTo>
                <a:cubicBezTo>
                  <a:pt x="367560" y="444533"/>
                  <a:pt x="370407" y="442755"/>
                  <a:pt x="373255" y="440978"/>
                </a:cubicBezTo>
                <a:lnTo>
                  <a:pt x="409744" y="463729"/>
                </a:lnTo>
                <a:cubicBezTo>
                  <a:pt x="401646" y="469772"/>
                  <a:pt x="393280" y="475460"/>
                  <a:pt x="384469" y="480437"/>
                </a:cubicBezTo>
                <a:cubicBezTo>
                  <a:pt x="353231" y="498477"/>
                  <a:pt x="319056" y="509053"/>
                  <a:pt x="283902" y="511897"/>
                </a:cubicBezTo>
                <a:lnTo>
                  <a:pt x="283902" y="606722"/>
                </a:lnTo>
                <a:lnTo>
                  <a:pt x="244298" y="606722"/>
                </a:lnTo>
                <a:lnTo>
                  <a:pt x="244298" y="511897"/>
                </a:lnTo>
                <a:cubicBezTo>
                  <a:pt x="241361" y="511630"/>
                  <a:pt x="238424" y="511364"/>
                  <a:pt x="235487" y="511008"/>
                </a:cubicBezTo>
                <a:cubicBezTo>
                  <a:pt x="193125" y="505854"/>
                  <a:pt x="152275" y="489324"/>
                  <a:pt x="118456" y="463729"/>
                </a:cubicBezTo>
                <a:lnTo>
                  <a:pt x="154945" y="440978"/>
                </a:lnTo>
                <a:cubicBezTo>
                  <a:pt x="180487" y="457419"/>
                  <a:pt x="209856" y="468084"/>
                  <a:pt x="240204" y="471727"/>
                </a:cubicBezTo>
                <a:cubicBezTo>
                  <a:pt x="241539" y="471905"/>
                  <a:pt x="242963" y="471994"/>
                  <a:pt x="244298" y="472172"/>
                </a:cubicBezTo>
                <a:lnTo>
                  <a:pt x="244298" y="450576"/>
                </a:lnTo>
                <a:cubicBezTo>
                  <a:pt x="220269" y="447910"/>
                  <a:pt x="196862" y="440445"/>
                  <a:pt x="175325" y="428269"/>
                </a:cubicBezTo>
                <a:lnTo>
                  <a:pt x="215374" y="403385"/>
                </a:lnTo>
                <a:cubicBezTo>
                  <a:pt x="224719" y="406851"/>
                  <a:pt x="234419" y="409251"/>
                  <a:pt x="244298" y="410673"/>
                </a:cubicBezTo>
                <a:lnTo>
                  <a:pt x="244298" y="338687"/>
                </a:lnTo>
                <a:lnTo>
                  <a:pt x="54822" y="456708"/>
                </a:lnTo>
                <a:lnTo>
                  <a:pt x="0" y="361883"/>
                </a:lnTo>
                <a:lnTo>
                  <a:pt x="203448" y="253638"/>
                </a:lnTo>
                <a:cubicBezTo>
                  <a:pt x="206296" y="244840"/>
                  <a:pt x="211013" y="236752"/>
                  <a:pt x="217154" y="230087"/>
                </a:cubicBezTo>
                <a:lnTo>
                  <a:pt x="216887" y="22226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progress-report_18229"/>
          <p:cNvSpPr/>
          <p:nvPr/>
        </p:nvSpPr>
        <p:spPr>
          <a:xfrm>
            <a:off x="10502677" y="1724175"/>
            <a:ext cx="577854" cy="524330"/>
          </a:xfrm>
          <a:custGeom>
            <a:avLst/>
            <a:gdLst>
              <a:gd name="connsiteX0" fmla="*/ 116112 w 607919"/>
              <a:gd name="connsiteY0" fmla="*/ 473652 h 551610"/>
              <a:gd name="connsiteX1" fmla="*/ 118901 w 607919"/>
              <a:gd name="connsiteY1" fmla="*/ 480423 h 551610"/>
              <a:gd name="connsiteX2" fmla="*/ 118901 w 607919"/>
              <a:gd name="connsiteY2" fmla="*/ 551610 h 551610"/>
              <a:gd name="connsiteX3" fmla="*/ 55604 w 607919"/>
              <a:gd name="connsiteY3" fmla="*/ 551610 h 551610"/>
              <a:gd name="connsiteX4" fmla="*/ 55604 w 607919"/>
              <a:gd name="connsiteY4" fmla="*/ 540851 h 551610"/>
              <a:gd name="connsiteX5" fmla="*/ 65255 w 607919"/>
              <a:gd name="connsiteY5" fmla="*/ 520583 h 551610"/>
              <a:gd name="connsiteX6" fmla="*/ 83555 w 607919"/>
              <a:gd name="connsiteY6" fmla="*/ 502317 h 551610"/>
              <a:gd name="connsiteX7" fmla="*/ 109375 w 607919"/>
              <a:gd name="connsiteY7" fmla="*/ 476545 h 551610"/>
              <a:gd name="connsiteX8" fmla="*/ 116112 w 607919"/>
              <a:gd name="connsiteY8" fmla="*/ 473652 h 551610"/>
              <a:gd name="connsiteX9" fmla="*/ 199155 w 607919"/>
              <a:gd name="connsiteY9" fmla="*/ 390799 h 551610"/>
              <a:gd name="connsiteX10" fmla="*/ 201956 w 607919"/>
              <a:gd name="connsiteY10" fmla="*/ 397632 h 551610"/>
              <a:gd name="connsiteX11" fmla="*/ 201956 w 607919"/>
              <a:gd name="connsiteY11" fmla="*/ 551610 h 551610"/>
              <a:gd name="connsiteX12" fmla="*/ 145363 w 607919"/>
              <a:gd name="connsiteY12" fmla="*/ 551610 h 551610"/>
              <a:gd name="connsiteX13" fmla="*/ 145363 w 607919"/>
              <a:gd name="connsiteY13" fmla="*/ 454170 h 551610"/>
              <a:gd name="connsiteX14" fmla="*/ 154879 w 607919"/>
              <a:gd name="connsiteY14" fmla="*/ 431030 h 551610"/>
              <a:gd name="connsiteX15" fmla="*/ 192315 w 607919"/>
              <a:gd name="connsiteY15" fmla="*/ 393630 h 551610"/>
              <a:gd name="connsiteX16" fmla="*/ 199155 w 607919"/>
              <a:gd name="connsiteY16" fmla="*/ 390799 h 551610"/>
              <a:gd name="connsiteX17" fmla="*/ 231082 w 607919"/>
              <a:gd name="connsiteY17" fmla="*/ 388245 h 551610"/>
              <a:gd name="connsiteX18" fmla="*/ 237930 w 607919"/>
              <a:gd name="connsiteY18" fmla="*/ 391091 h 551610"/>
              <a:gd name="connsiteX19" fmla="*/ 266763 w 607919"/>
              <a:gd name="connsiteY19" fmla="*/ 419867 h 551610"/>
              <a:gd name="connsiteX20" fmla="*/ 275915 w 607919"/>
              <a:gd name="connsiteY20" fmla="*/ 428875 h 551610"/>
              <a:gd name="connsiteX21" fmla="*/ 284941 w 607919"/>
              <a:gd name="connsiteY21" fmla="*/ 451520 h 551610"/>
              <a:gd name="connsiteX22" fmla="*/ 284941 w 607919"/>
              <a:gd name="connsiteY22" fmla="*/ 551610 h 551610"/>
              <a:gd name="connsiteX23" fmla="*/ 228277 w 607919"/>
              <a:gd name="connsiteY23" fmla="*/ 551610 h 551610"/>
              <a:gd name="connsiteX24" fmla="*/ 228277 w 607919"/>
              <a:gd name="connsiteY24" fmla="*/ 394969 h 551610"/>
              <a:gd name="connsiteX25" fmla="*/ 231082 w 607919"/>
              <a:gd name="connsiteY25" fmla="*/ 388245 h 551610"/>
              <a:gd name="connsiteX26" fmla="*/ 365148 w 607919"/>
              <a:gd name="connsiteY26" fmla="*/ 381336 h 551610"/>
              <a:gd name="connsiteX27" fmla="*/ 367997 w 607919"/>
              <a:gd name="connsiteY27" fmla="*/ 388122 h 551610"/>
              <a:gd name="connsiteX28" fmla="*/ 367997 w 607919"/>
              <a:gd name="connsiteY28" fmla="*/ 551610 h 551610"/>
              <a:gd name="connsiteX29" fmla="*/ 311262 w 607919"/>
              <a:gd name="connsiteY29" fmla="*/ 551610 h 551610"/>
              <a:gd name="connsiteX30" fmla="*/ 311262 w 607919"/>
              <a:gd name="connsiteY30" fmla="*/ 444661 h 551610"/>
              <a:gd name="connsiteX31" fmla="*/ 316898 w 607919"/>
              <a:gd name="connsiteY31" fmla="*/ 425523 h 551610"/>
              <a:gd name="connsiteX32" fmla="*/ 322534 w 607919"/>
              <a:gd name="connsiteY32" fmla="*/ 419894 h 551610"/>
              <a:gd name="connsiteX33" fmla="*/ 358353 w 607919"/>
              <a:gd name="connsiteY33" fmla="*/ 384120 h 551610"/>
              <a:gd name="connsiteX34" fmla="*/ 365148 w 607919"/>
              <a:gd name="connsiteY34" fmla="*/ 381336 h 551610"/>
              <a:gd name="connsiteX35" fmla="*/ 448177 w 607919"/>
              <a:gd name="connsiteY35" fmla="*/ 298352 h 551610"/>
              <a:gd name="connsiteX36" fmla="*/ 450982 w 607919"/>
              <a:gd name="connsiteY36" fmla="*/ 305139 h 551610"/>
              <a:gd name="connsiteX37" fmla="*/ 450982 w 607919"/>
              <a:gd name="connsiteY37" fmla="*/ 551610 h 551610"/>
              <a:gd name="connsiteX38" fmla="*/ 394318 w 607919"/>
              <a:gd name="connsiteY38" fmla="*/ 551610 h 551610"/>
              <a:gd name="connsiteX39" fmla="*/ 394318 w 607919"/>
              <a:gd name="connsiteY39" fmla="*/ 361815 h 551610"/>
              <a:gd name="connsiteX40" fmla="*/ 403846 w 607919"/>
              <a:gd name="connsiteY40" fmla="*/ 338669 h 551610"/>
              <a:gd name="connsiteX41" fmla="*/ 441329 w 607919"/>
              <a:gd name="connsiteY41" fmla="*/ 301136 h 551610"/>
              <a:gd name="connsiteX42" fmla="*/ 448177 w 607919"/>
              <a:gd name="connsiteY42" fmla="*/ 298352 h 551610"/>
              <a:gd name="connsiteX43" fmla="*/ 527085 w 607919"/>
              <a:gd name="connsiteY43" fmla="*/ 219452 h 551610"/>
              <a:gd name="connsiteX44" fmla="*/ 529874 w 607919"/>
              <a:gd name="connsiteY44" fmla="*/ 226177 h 551610"/>
              <a:gd name="connsiteX45" fmla="*/ 529874 w 607919"/>
              <a:gd name="connsiteY45" fmla="*/ 551610 h 551610"/>
              <a:gd name="connsiteX46" fmla="*/ 477232 w 607919"/>
              <a:gd name="connsiteY46" fmla="*/ 551610 h 551610"/>
              <a:gd name="connsiteX47" fmla="*/ 477232 w 607919"/>
              <a:gd name="connsiteY47" fmla="*/ 278727 h 551610"/>
              <a:gd name="connsiteX48" fmla="*/ 486883 w 607919"/>
              <a:gd name="connsiteY48" fmla="*/ 255580 h 551610"/>
              <a:gd name="connsiteX49" fmla="*/ 520348 w 607919"/>
              <a:gd name="connsiteY49" fmla="*/ 222298 h 551610"/>
              <a:gd name="connsiteX50" fmla="*/ 527085 w 607919"/>
              <a:gd name="connsiteY50" fmla="*/ 219452 h 551610"/>
              <a:gd name="connsiteX51" fmla="*/ 387769 w 607919"/>
              <a:gd name="connsiteY51" fmla="*/ 0 h 551610"/>
              <a:gd name="connsiteX52" fmla="*/ 580729 w 607919"/>
              <a:gd name="connsiteY52" fmla="*/ 0 h 551610"/>
              <a:gd name="connsiteX53" fmla="*/ 607919 w 607919"/>
              <a:gd name="connsiteY53" fmla="*/ 26022 h 551610"/>
              <a:gd name="connsiteX54" fmla="*/ 607919 w 607919"/>
              <a:gd name="connsiteY54" fmla="*/ 219812 h 551610"/>
              <a:gd name="connsiteX55" fmla="*/ 598271 w 607919"/>
              <a:gd name="connsiteY55" fmla="*/ 223815 h 551610"/>
              <a:gd name="connsiteX56" fmla="*/ 530610 w 607919"/>
              <a:gd name="connsiteY56" fmla="*/ 156258 h 551610"/>
              <a:gd name="connsiteX57" fmla="*/ 304320 w 607919"/>
              <a:gd name="connsiteY57" fmla="*/ 382325 h 551610"/>
              <a:gd name="connsiteX58" fmla="*/ 285024 w 607919"/>
              <a:gd name="connsiteY58" fmla="*/ 382325 h 551610"/>
              <a:gd name="connsiteX59" fmla="*/ 216360 w 607919"/>
              <a:gd name="connsiteY59" fmla="*/ 313767 h 551610"/>
              <a:gd name="connsiteX60" fmla="*/ 94068 w 607919"/>
              <a:gd name="connsiteY60" fmla="*/ 435996 h 551610"/>
              <a:gd name="connsiteX61" fmla="*/ 17260 w 607919"/>
              <a:gd name="connsiteY61" fmla="*/ 435996 h 551610"/>
              <a:gd name="connsiteX62" fmla="*/ 15882 w 607919"/>
              <a:gd name="connsiteY62" fmla="*/ 434745 h 551610"/>
              <a:gd name="connsiteX63" fmla="*/ 15882 w 607919"/>
              <a:gd name="connsiteY63" fmla="*/ 358055 h 551610"/>
              <a:gd name="connsiteX64" fmla="*/ 206837 w 607919"/>
              <a:gd name="connsiteY64" fmla="*/ 167267 h 551610"/>
              <a:gd name="connsiteX65" fmla="*/ 226008 w 607919"/>
              <a:gd name="connsiteY65" fmla="*/ 167267 h 551610"/>
              <a:gd name="connsiteX66" fmla="*/ 294672 w 607919"/>
              <a:gd name="connsiteY66" fmla="*/ 235701 h 551610"/>
              <a:gd name="connsiteX67" fmla="*/ 424481 w 607919"/>
              <a:gd name="connsiteY67" fmla="*/ 105965 h 551610"/>
              <a:gd name="connsiteX68" fmla="*/ 452423 w 607919"/>
              <a:gd name="connsiteY68" fmla="*/ 78192 h 551610"/>
              <a:gd name="connsiteX69" fmla="*/ 383885 w 607919"/>
              <a:gd name="connsiteY69" fmla="*/ 9633 h 551610"/>
              <a:gd name="connsiteX70" fmla="*/ 387769 w 607919"/>
              <a:gd name="connsiteY70" fmla="*/ 0 h 55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7919" h="551610">
                <a:moveTo>
                  <a:pt x="116112" y="473652"/>
                </a:moveTo>
                <a:cubicBezTo>
                  <a:pt x="117836" y="474356"/>
                  <a:pt x="118901" y="476670"/>
                  <a:pt x="118901" y="480423"/>
                </a:cubicBezTo>
                <a:lnTo>
                  <a:pt x="118901" y="551610"/>
                </a:lnTo>
                <a:lnTo>
                  <a:pt x="55604" y="551610"/>
                </a:lnTo>
                <a:lnTo>
                  <a:pt x="55604" y="540851"/>
                </a:lnTo>
                <a:cubicBezTo>
                  <a:pt x="55604" y="534971"/>
                  <a:pt x="59991" y="525838"/>
                  <a:pt x="65255" y="520583"/>
                </a:cubicBezTo>
                <a:lnTo>
                  <a:pt x="83555" y="502317"/>
                </a:lnTo>
                <a:lnTo>
                  <a:pt x="109375" y="476545"/>
                </a:lnTo>
                <a:cubicBezTo>
                  <a:pt x="112007" y="473855"/>
                  <a:pt x="114389" y="472948"/>
                  <a:pt x="116112" y="473652"/>
                </a:cubicBezTo>
                <a:close/>
                <a:moveTo>
                  <a:pt x="199155" y="390799"/>
                </a:moveTo>
                <a:cubicBezTo>
                  <a:pt x="200892" y="391534"/>
                  <a:pt x="201956" y="393880"/>
                  <a:pt x="201956" y="397632"/>
                </a:cubicBezTo>
                <a:lnTo>
                  <a:pt x="201956" y="551610"/>
                </a:lnTo>
                <a:lnTo>
                  <a:pt x="145363" y="551610"/>
                </a:lnTo>
                <a:lnTo>
                  <a:pt x="145363" y="454170"/>
                </a:lnTo>
                <a:cubicBezTo>
                  <a:pt x="145363" y="446665"/>
                  <a:pt x="149620" y="436283"/>
                  <a:pt x="154879" y="431030"/>
                </a:cubicBezTo>
                <a:lnTo>
                  <a:pt x="192315" y="393630"/>
                </a:lnTo>
                <a:cubicBezTo>
                  <a:pt x="195007" y="390941"/>
                  <a:pt x="197417" y="390065"/>
                  <a:pt x="199155" y="390799"/>
                </a:cubicBezTo>
                <a:close/>
                <a:moveTo>
                  <a:pt x="231082" y="388245"/>
                </a:moveTo>
                <a:cubicBezTo>
                  <a:pt x="232822" y="387525"/>
                  <a:pt x="235235" y="388401"/>
                  <a:pt x="237930" y="391091"/>
                </a:cubicBezTo>
                <a:lnTo>
                  <a:pt x="266763" y="419867"/>
                </a:lnTo>
                <a:lnTo>
                  <a:pt x="275915" y="428875"/>
                </a:lnTo>
                <a:cubicBezTo>
                  <a:pt x="280929" y="433879"/>
                  <a:pt x="284941" y="444013"/>
                  <a:pt x="284941" y="451520"/>
                </a:cubicBezTo>
                <a:lnTo>
                  <a:pt x="284941" y="551610"/>
                </a:lnTo>
                <a:lnTo>
                  <a:pt x="228277" y="551610"/>
                </a:lnTo>
                <a:lnTo>
                  <a:pt x="228277" y="394969"/>
                </a:lnTo>
                <a:cubicBezTo>
                  <a:pt x="228277" y="391278"/>
                  <a:pt x="229343" y="388964"/>
                  <a:pt x="231082" y="388245"/>
                </a:cubicBezTo>
                <a:close/>
                <a:moveTo>
                  <a:pt x="365148" y="381336"/>
                </a:moveTo>
                <a:cubicBezTo>
                  <a:pt x="366901" y="382055"/>
                  <a:pt x="367997" y="384370"/>
                  <a:pt x="367997" y="388122"/>
                </a:cubicBezTo>
                <a:lnTo>
                  <a:pt x="367997" y="551610"/>
                </a:lnTo>
                <a:lnTo>
                  <a:pt x="311262" y="551610"/>
                </a:lnTo>
                <a:lnTo>
                  <a:pt x="311262" y="444661"/>
                </a:lnTo>
                <a:cubicBezTo>
                  <a:pt x="311262" y="437156"/>
                  <a:pt x="313767" y="428650"/>
                  <a:pt x="316898" y="425523"/>
                </a:cubicBezTo>
                <a:cubicBezTo>
                  <a:pt x="320029" y="422396"/>
                  <a:pt x="322534" y="419894"/>
                  <a:pt x="322534" y="419894"/>
                </a:cubicBezTo>
                <a:lnTo>
                  <a:pt x="358353" y="384120"/>
                </a:lnTo>
                <a:cubicBezTo>
                  <a:pt x="360983" y="381493"/>
                  <a:pt x="363394" y="380617"/>
                  <a:pt x="365148" y="381336"/>
                </a:cubicBezTo>
                <a:close/>
                <a:moveTo>
                  <a:pt x="448177" y="298352"/>
                </a:moveTo>
                <a:cubicBezTo>
                  <a:pt x="449916" y="299071"/>
                  <a:pt x="450982" y="301386"/>
                  <a:pt x="450982" y="305139"/>
                </a:cubicBezTo>
                <a:lnTo>
                  <a:pt x="450982" y="551610"/>
                </a:lnTo>
                <a:lnTo>
                  <a:pt x="394318" y="551610"/>
                </a:lnTo>
                <a:lnTo>
                  <a:pt x="394318" y="361815"/>
                </a:lnTo>
                <a:cubicBezTo>
                  <a:pt x="394318" y="354308"/>
                  <a:pt x="398580" y="343924"/>
                  <a:pt x="403846" y="338669"/>
                </a:cubicBezTo>
                <a:lnTo>
                  <a:pt x="441329" y="301136"/>
                </a:lnTo>
                <a:cubicBezTo>
                  <a:pt x="444024" y="298508"/>
                  <a:pt x="446438" y="297633"/>
                  <a:pt x="448177" y="298352"/>
                </a:cubicBezTo>
                <a:close/>
                <a:moveTo>
                  <a:pt x="527085" y="219452"/>
                </a:moveTo>
                <a:cubicBezTo>
                  <a:pt x="528809" y="220171"/>
                  <a:pt x="529874" y="222486"/>
                  <a:pt x="529874" y="226177"/>
                </a:cubicBezTo>
                <a:lnTo>
                  <a:pt x="529874" y="551610"/>
                </a:lnTo>
                <a:lnTo>
                  <a:pt x="477232" y="551610"/>
                </a:lnTo>
                <a:lnTo>
                  <a:pt x="477232" y="278727"/>
                </a:lnTo>
                <a:cubicBezTo>
                  <a:pt x="477232" y="271345"/>
                  <a:pt x="481494" y="260960"/>
                  <a:pt x="486883" y="255580"/>
                </a:cubicBezTo>
                <a:lnTo>
                  <a:pt x="520348" y="222298"/>
                </a:lnTo>
                <a:cubicBezTo>
                  <a:pt x="522980" y="219608"/>
                  <a:pt x="525362" y="218732"/>
                  <a:pt x="527085" y="219452"/>
                </a:cubicBezTo>
                <a:close/>
                <a:moveTo>
                  <a:pt x="387769" y="0"/>
                </a:moveTo>
                <a:lnTo>
                  <a:pt x="580729" y="0"/>
                </a:lnTo>
                <a:cubicBezTo>
                  <a:pt x="594512" y="0"/>
                  <a:pt x="607919" y="12135"/>
                  <a:pt x="607919" y="26022"/>
                </a:cubicBezTo>
                <a:lnTo>
                  <a:pt x="607919" y="219812"/>
                </a:lnTo>
                <a:cubicBezTo>
                  <a:pt x="607919" y="227318"/>
                  <a:pt x="603534" y="229070"/>
                  <a:pt x="598271" y="223815"/>
                </a:cubicBezTo>
                <a:lnTo>
                  <a:pt x="530610" y="156258"/>
                </a:lnTo>
                <a:lnTo>
                  <a:pt x="304320" y="382325"/>
                </a:lnTo>
                <a:cubicBezTo>
                  <a:pt x="298932" y="387580"/>
                  <a:pt x="290412" y="387580"/>
                  <a:pt x="285024" y="382325"/>
                </a:cubicBezTo>
                <a:lnTo>
                  <a:pt x="216360" y="313767"/>
                </a:lnTo>
                <a:lnTo>
                  <a:pt x="94068" y="435996"/>
                </a:lnTo>
                <a:cubicBezTo>
                  <a:pt x="72767" y="457264"/>
                  <a:pt x="38435" y="457264"/>
                  <a:pt x="17260" y="435996"/>
                </a:cubicBezTo>
                <a:lnTo>
                  <a:pt x="15882" y="434745"/>
                </a:lnTo>
                <a:cubicBezTo>
                  <a:pt x="-5294" y="413477"/>
                  <a:pt x="-5294" y="379198"/>
                  <a:pt x="15882" y="358055"/>
                </a:cubicBezTo>
                <a:lnTo>
                  <a:pt x="206837" y="167267"/>
                </a:lnTo>
                <a:cubicBezTo>
                  <a:pt x="212100" y="161888"/>
                  <a:pt x="220745" y="161888"/>
                  <a:pt x="226008" y="167267"/>
                </a:cubicBezTo>
                <a:lnTo>
                  <a:pt x="294672" y="235701"/>
                </a:lnTo>
                <a:lnTo>
                  <a:pt x="424481" y="105965"/>
                </a:lnTo>
                <a:lnTo>
                  <a:pt x="452423" y="78192"/>
                </a:lnTo>
                <a:lnTo>
                  <a:pt x="383885" y="9633"/>
                </a:lnTo>
                <a:cubicBezTo>
                  <a:pt x="378497" y="4379"/>
                  <a:pt x="380376" y="0"/>
                  <a:pt x="38776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scroll-arrows_1031"/>
          <p:cNvSpPr/>
          <p:nvPr/>
        </p:nvSpPr>
        <p:spPr>
          <a:xfrm>
            <a:off x="8182347" y="1667207"/>
            <a:ext cx="609685" cy="608998"/>
          </a:xfrm>
          <a:custGeom>
            <a:avLst/>
            <a:gdLst>
              <a:gd name="connsiteX0" fmla="*/ 241643 w 551492"/>
              <a:gd name="connsiteY0" fmla="*/ 344398 h 550871"/>
              <a:gd name="connsiteX1" fmla="*/ 310105 w 551492"/>
              <a:gd name="connsiteY1" fmla="*/ 344398 h 550871"/>
              <a:gd name="connsiteX2" fmla="*/ 310105 w 551492"/>
              <a:gd name="connsiteY2" fmla="*/ 447635 h 550871"/>
              <a:gd name="connsiteX3" fmla="*/ 378568 w 551492"/>
              <a:gd name="connsiteY3" fmla="*/ 447635 h 550871"/>
              <a:gd name="connsiteX4" fmla="*/ 275228 w 551492"/>
              <a:gd name="connsiteY4" fmla="*/ 550871 h 550871"/>
              <a:gd name="connsiteX5" fmla="*/ 171888 w 551492"/>
              <a:gd name="connsiteY5" fmla="*/ 447635 h 550871"/>
              <a:gd name="connsiteX6" fmla="*/ 241643 w 551492"/>
              <a:gd name="connsiteY6" fmla="*/ 447635 h 550871"/>
              <a:gd name="connsiteX7" fmla="*/ 448152 w 551492"/>
              <a:gd name="connsiteY7" fmla="*/ 171474 h 550871"/>
              <a:gd name="connsiteX8" fmla="*/ 551492 w 551492"/>
              <a:gd name="connsiteY8" fmla="*/ 274711 h 550871"/>
              <a:gd name="connsiteX9" fmla="*/ 448152 w 551492"/>
              <a:gd name="connsiteY9" fmla="*/ 377947 h 550871"/>
              <a:gd name="connsiteX10" fmla="*/ 448152 w 551492"/>
              <a:gd name="connsiteY10" fmla="*/ 309553 h 550871"/>
              <a:gd name="connsiteX11" fmla="*/ 344812 w 551492"/>
              <a:gd name="connsiteY11" fmla="*/ 309553 h 550871"/>
              <a:gd name="connsiteX12" fmla="*/ 344812 w 551492"/>
              <a:gd name="connsiteY12" fmla="*/ 241159 h 550871"/>
              <a:gd name="connsiteX13" fmla="*/ 448152 w 551492"/>
              <a:gd name="connsiteY13" fmla="*/ 241159 h 550871"/>
              <a:gd name="connsiteX14" fmla="*/ 103340 w 551492"/>
              <a:gd name="connsiteY14" fmla="*/ 171474 h 550871"/>
              <a:gd name="connsiteX15" fmla="*/ 103340 w 551492"/>
              <a:gd name="connsiteY15" fmla="*/ 241159 h 550871"/>
              <a:gd name="connsiteX16" fmla="*/ 206680 w 551492"/>
              <a:gd name="connsiteY16" fmla="*/ 241159 h 550871"/>
              <a:gd name="connsiteX17" fmla="*/ 206680 w 551492"/>
              <a:gd name="connsiteY17" fmla="*/ 309553 h 550871"/>
              <a:gd name="connsiteX18" fmla="*/ 103340 w 551492"/>
              <a:gd name="connsiteY18" fmla="*/ 309553 h 550871"/>
              <a:gd name="connsiteX19" fmla="*/ 103340 w 551492"/>
              <a:gd name="connsiteY19" fmla="*/ 377947 h 550871"/>
              <a:gd name="connsiteX20" fmla="*/ 0 w 551492"/>
              <a:gd name="connsiteY20" fmla="*/ 274711 h 550871"/>
              <a:gd name="connsiteX21" fmla="*/ 275228 w 551492"/>
              <a:gd name="connsiteY21" fmla="*/ 0 h 550871"/>
              <a:gd name="connsiteX22" fmla="*/ 378568 w 551492"/>
              <a:gd name="connsiteY22" fmla="*/ 103236 h 550871"/>
              <a:gd name="connsiteX23" fmla="*/ 310105 w 551492"/>
              <a:gd name="connsiteY23" fmla="*/ 103236 h 550871"/>
              <a:gd name="connsiteX24" fmla="*/ 310105 w 551492"/>
              <a:gd name="connsiteY24" fmla="*/ 206473 h 550871"/>
              <a:gd name="connsiteX25" fmla="*/ 241643 w 551492"/>
              <a:gd name="connsiteY25" fmla="*/ 206473 h 550871"/>
              <a:gd name="connsiteX26" fmla="*/ 241643 w 551492"/>
              <a:gd name="connsiteY26" fmla="*/ 103236 h 550871"/>
              <a:gd name="connsiteX27" fmla="*/ 171888 w 551492"/>
              <a:gd name="connsiteY27" fmla="*/ 103236 h 55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1492" h="550871">
                <a:moveTo>
                  <a:pt x="241643" y="344398"/>
                </a:moveTo>
                <a:lnTo>
                  <a:pt x="310105" y="344398"/>
                </a:lnTo>
                <a:lnTo>
                  <a:pt x="310105" y="447635"/>
                </a:lnTo>
                <a:lnTo>
                  <a:pt x="378568" y="447635"/>
                </a:lnTo>
                <a:lnTo>
                  <a:pt x="275228" y="550871"/>
                </a:lnTo>
                <a:lnTo>
                  <a:pt x="171888" y="447635"/>
                </a:lnTo>
                <a:lnTo>
                  <a:pt x="241643" y="447635"/>
                </a:lnTo>
                <a:close/>
                <a:moveTo>
                  <a:pt x="448152" y="171474"/>
                </a:moveTo>
                <a:lnTo>
                  <a:pt x="551492" y="274711"/>
                </a:lnTo>
                <a:lnTo>
                  <a:pt x="448152" y="377947"/>
                </a:lnTo>
                <a:lnTo>
                  <a:pt x="448152" y="309553"/>
                </a:lnTo>
                <a:lnTo>
                  <a:pt x="344812" y="309553"/>
                </a:lnTo>
                <a:lnTo>
                  <a:pt x="344812" y="241159"/>
                </a:lnTo>
                <a:lnTo>
                  <a:pt x="448152" y="241159"/>
                </a:lnTo>
                <a:close/>
                <a:moveTo>
                  <a:pt x="103340" y="171474"/>
                </a:moveTo>
                <a:lnTo>
                  <a:pt x="103340" y="241159"/>
                </a:lnTo>
                <a:lnTo>
                  <a:pt x="206680" y="241159"/>
                </a:lnTo>
                <a:lnTo>
                  <a:pt x="206680" y="309553"/>
                </a:lnTo>
                <a:lnTo>
                  <a:pt x="103340" y="309553"/>
                </a:lnTo>
                <a:lnTo>
                  <a:pt x="103340" y="377947"/>
                </a:lnTo>
                <a:lnTo>
                  <a:pt x="0" y="274711"/>
                </a:lnTo>
                <a:close/>
                <a:moveTo>
                  <a:pt x="275228" y="0"/>
                </a:moveTo>
                <a:lnTo>
                  <a:pt x="378568" y="103236"/>
                </a:lnTo>
                <a:lnTo>
                  <a:pt x="310105" y="103236"/>
                </a:lnTo>
                <a:lnTo>
                  <a:pt x="310105" y="206473"/>
                </a:lnTo>
                <a:lnTo>
                  <a:pt x="241643" y="206473"/>
                </a:lnTo>
                <a:lnTo>
                  <a:pt x="241643" y="103236"/>
                </a:lnTo>
                <a:lnTo>
                  <a:pt x="171888" y="10323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椭圆 70"/>
          <p:cNvSpPr/>
          <p:nvPr/>
        </p:nvSpPr>
        <p:spPr>
          <a:xfrm>
            <a:off x="3923616" y="2841427"/>
            <a:ext cx="808674" cy="808674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7057341" y="3519607"/>
            <a:ext cx="808674" cy="808674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71162" y="170475"/>
            <a:ext cx="10074360" cy="584767"/>
          </a:xfrm>
        </p:spPr>
        <p:txBody>
          <a:bodyPr/>
          <a:lstStyle/>
          <a:p>
            <a:r>
              <a:rPr lang="en-US" altLang="zh-CN" dirty="0"/>
              <a:t>SMARTDATA</a:t>
            </a:r>
            <a:r>
              <a:rPr lang="zh-CN" altLang="en-US" dirty="0">
                <a:sym typeface="+mn-ea"/>
              </a:rPr>
              <a:t>产品特色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429699" y="1747187"/>
            <a:ext cx="24073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2400" b="1" i="0" u="none" strike="noStrike" baseline="0" dirty="0">
                <a:solidFill>
                  <a:srgbClr val="0454F2"/>
                </a:solidFill>
                <a:latin typeface="Source Han Sans CN Heavy"/>
              </a:rPr>
              <a:t>功能强大</a:t>
            </a:r>
            <a:endParaRPr lang="zh-CN" altLang="en-US" sz="2400" b="0" i="0" u="none" strike="noStrike" baseline="0" dirty="0">
              <a:solidFill>
                <a:srgbClr val="0454F2"/>
              </a:solidFill>
              <a:latin typeface="Source Han Sans CN Heavy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04658" y="2012617"/>
            <a:ext cx="24073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2400" b="1" i="0" u="none" strike="noStrike" baseline="0">
                <a:solidFill>
                  <a:srgbClr val="0454F2"/>
                </a:solidFill>
                <a:latin typeface="Source Han Sans CN Heavy"/>
              </a:defRPr>
            </a:lvl1pPr>
          </a:lstStyle>
          <a:p>
            <a:pPr algn="l"/>
            <a:r>
              <a:rPr lang="zh-CN" altLang="en-US" dirty="0"/>
              <a:t>云原生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362425" y="4368670"/>
            <a:ext cx="25983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2400" b="1" i="0" u="none" strike="noStrike" baseline="0">
                <a:solidFill>
                  <a:srgbClr val="0454F2"/>
                </a:solidFill>
                <a:latin typeface="Source Han Sans CN Heavy"/>
              </a:defRPr>
            </a:lvl1pPr>
          </a:lstStyle>
          <a:p>
            <a:r>
              <a:rPr lang="en-US" altLang="zh-CN" dirty="0"/>
              <a:t>DevOps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643034" y="4834219"/>
            <a:ext cx="25983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2400" b="1" i="0" u="none" strike="noStrike" baseline="0">
                <a:solidFill>
                  <a:srgbClr val="0454F2"/>
                </a:solidFill>
                <a:latin typeface="Source Han Sans CN Heavy"/>
              </a:defRPr>
            </a:lvl1pPr>
          </a:lstStyle>
          <a:p>
            <a:pPr algn="l"/>
            <a:r>
              <a:rPr lang="zh-CN" altLang="en-US" dirty="0">
                <a:sym typeface="+mn-ea"/>
              </a:rPr>
              <a:t>数据驱动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7643350" y="5329364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defRPr>
            </a:lvl1pPr>
          </a:lstStyle>
          <a:p>
            <a:pPr algn="l"/>
            <a:r>
              <a:rPr lang="zh-CN" altLang="en-US" sz="1600" b="0" dirty="0"/>
              <a:t>管之有理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8861566" y="5329364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defRPr>
            </a:lvl1pPr>
          </a:lstStyle>
          <a:p>
            <a:pPr algn="l"/>
            <a:r>
              <a:rPr lang="zh-CN" altLang="en-US" sz="1600" b="0" dirty="0"/>
              <a:t>取之有数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0117246" y="5328729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defRPr>
            </a:lvl1pPr>
          </a:lstStyle>
          <a:p>
            <a:pPr algn="l"/>
            <a:r>
              <a:rPr lang="zh-CN" altLang="en-US" sz="1600" b="0" dirty="0"/>
              <a:t>用之有效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099696" y="2212340"/>
            <a:ext cx="1737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极致交互体验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550931" y="2212340"/>
            <a:ext cx="1680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丰富模板功能</a:t>
            </a:r>
          </a:p>
        </p:txBody>
      </p:sp>
      <p:sp>
        <p:nvSpPr>
          <p:cNvPr id="5" name="椭圆 4"/>
          <p:cNvSpPr/>
          <p:nvPr/>
        </p:nvSpPr>
        <p:spPr>
          <a:xfrm>
            <a:off x="4919414" y="2890925"/>
            <a:ext cx="1897932" cy="1897932"/>
          </a:xfrm>
          <a:prstGeom prst="ellipse">
            <a:avLst/>
          </a:prstGeom>
          <a:solidFill>
            <a:schemeClr val="bg1"/>
          </a:solidFill>
          <a:ln>
            <a:solidFill>
              <a:srgbClr val="0454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rot="1080000">
            <a:off x="5000084" y="1927021"/>
            <a:ext cx="808674" cy="808674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019501" y="4226997"/>
            <a:ext cx="808674" cy="808674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487593" y="2117192"/>
            <a:ext cx="808674" cy="808674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rot="1080000">
            <a:off x="6623943" y="4606792"/>
            <a:ext cx="808674" cy="808674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702" y="3385351"/>
            <a:ext cx="1618488" cy="930425"/>
          </a:xfrm>
          <a:prstGeom prst="rect">
            <a:avLst/>
          </a:prstGeom>
        </p:spPr>
      </p:pic>
      <p:pic>
        <p:nvPicPr>
          <p:cNvPr id="31" name="图片 30" descr="功能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6466" y="2079625"/>
            <a:ext cx="415925" cy="415925"/>
          </a:xfrm>
          <a:prstGeom prst="rect">
            <a:avLst/>
          </a:prstGeom>
        </p:spPr>
      </p:pic>
      <p:sp>
        <p:nvSpPr>
          <p:cNvPr id="60" name="cloud-computing-connection_70996"/>
          <p:cNvSpPr/>
          <p:nvPr/>
        </p:nvSpPr>
        <p:spPr>
          <a:xfrm>
            <a:off x="6735330" y="2333738"/>
            <a:ext cx="322682" cy="331106"/>
          </a:xfrm>
          <a:custGeom>
            <a:avLst/>
            <a:gdLst>
              <a:gd name="T0" fmla="*/ 4313 w 5734"/>
              <a:gd name="T1" fmla="*/ 3918 h 5892"/>
              <a:gd name="T2" fmla="*/ 5734 w 5734"/>
              <a:gd name="T3" fmla="*/ 2497 h 5892"/>
              <a:gd name="T4" fmla="*/ 4313 w 5734"/>
              <a:gd name="T5" fmla="*/ 1076 h 5892"/>
              <a:gd name="T6" fmla="*/ 4149 w 5734"/>
              <a:gd name="T7" fmla="*/ 1085 h 5892"/>
              <a:gd name="T8" fmla="*/ 3733 w 5734"/>
              <a:gd name="T9" fmla="*/ 378 h 5892"/>
              <a:gd name="T10" fmla="*/ 2768 w 5734"/>
              <a:gd name="T11" fmla="*/ 0 h 5892"/>
              <a:gd name="T12" fmla="*/ 1389 w 5734"/>
              <a:gd name="T13" fmla="*/ 1076 h 5892"/>
              <a:gd name="T14" fmla="*/ 0 w 5734"/>
              <a:gd name="T15" fmla="*/ 2497 h 5892"/>
              <a:gd name="T16" fmla="*/ 1421 w 5734"/>
              <a:gd name="T17" fmla="*/ 3918 h 5892"/>
              <a:gd name="T18" fmla="*/ 2140 w 5734"/>
              <a:gd name="T19" fmla="*/ 3918 h 5892"/>
              <a:gd name="T20" fmla="*/ 2140 w 5734"/>
              <a:gd name="T21" fmla="*/ 4472 h 5892"/>
              <a:gd name="T22" fmla="*/ 1315 w 5734"/>
              <a:gd name="T23" fmla="*/ 4472 h 5892"/>
              <a:gd name="T24" fmla="*/ 954 w 5734"/>
              <a:gd name="T25" fmla="*/ 4259 h 5892"/>
              <a:gd name="T26" fmla="*/ 540 w 5734"/>
              <a:gd name="T27" fmla="*/ 4672 h 5892"/>
              <a:gd name="T28" fmla="*/ 954 w 5734"/>
              <a:gd name="T29" fmla="*/ 5086 h 5892"/>
              <a:gd name="T30" fmla="*/ 1315 w 5734"/>
              <a:gd name="T31" fmla="*/ 4872 h 5892"/>
              <a:gd name="T32" fmla="*/ 2340 w 5734"/>
              <a:gd name="T33" fmla="*/ 4872 h 5892"/>
              <a:gd name="T34" fmla="*/ 2540 w 5734"/>
              <a:gd name="T35" fmla="*/ 4672 h 5892"/>
              <a:gd name="T36" fmla="*/ 2540 w 5734"/>
              <a:gd name="T37" fmla="*/ 3918 h 5892"/>
              <a:gd name="T38" fmla="*/ 2667 w 5734"/>
              <a:gd name="T39" fmla="*/ 3918 h 5892"/>
              <a:gd name="T40" fmla="*/ 2667 w 5734"/>
              <a:gd name="T41" fmla="*/ 5117 h 5892"/>
              <a:gd name="T42" fmla="*/ 2454 w 5734"/>
              <a:gd name="T43" fmla="*/ 5479 h 5892"/>
              <a:gd name="T44" fmla="*/ 2867 w 5734"/>
              <a:gd name="T45" fmla="*/ 5892 h 5892"/>
              <a:gd name="T46" fmla="*/ 3280 w 5734"/>
              <a:gd name="T47" fmla="*/ 5479 h 5892"/>
              <a:gd name="T48" fmla="*/ 3067 w 5734"/>
              <a:gd name="T49" fmla="*/ 5117 h 5892"/>
              <a:gd name="T50" fmla="*/ 3067 w 5734"/>
              <a:gd name="T51" fmla="*/ 3918 h 5892"/>
              <a:gd name="T52" fmla="*/ 3194 w 5734"/>
              <a:gd name="T53" fmla="*/ 3918 h 5892"/>
              <a:gd name="T54" fmla="*/ 3194 w 5734"/>
              <a:gd name="T55" fmla="*/ 4691 h 5892"/>
              <a:gd name="T56" fmla="*/ 3394 w 5734"/>
              <a:gd name="T57" fmla="*/ 4891 h 5892"/>
              <a:gd name="T58" fmla="*/ 4430 w 5734"/>
              <a:gd name="T59" fmla="*/ 4891 h 5892"/>
              <a:gd name="T60" fmla="*/ 4780 w 5734"/>
              <a:gd name="T61" fmla="*/ 5085 h 5892"/>
              <a:gd name="T62" fmla="*/ 5194 w 5734"/>
              <a:gd name="T63" fmla="*/ 4672 h 5892"/>
              <a:gd name="T64" fmla="*/ 4780 w 5734"/>
              <a:gd name="T65" fmla="*/ 4259 h 5892"/>
              <a:gd name="T66" fmla="*/ 4409 w 5734"/>
              <a:gd name="T67" fmla="*/ 4491 h 5892"/>
              <a:gd name="T68" fmla="*/ 3594 w 5734"/>
              <a:gd name="T69" fmla="*/ 4491 h 5892"/>
              <a:gd name="T70" fmla="*/ 3594 w 5734"/>
              <a:gd name="T71" fmla="*/ 3918 h 5892"/>
              <a:gd name="T72" fmla="*/ 4313 w 5734"/>
              <a:gd name="T73" fmla="*/ 3918 h 58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5734" h="5892">
                <a:moveTo>
                  <a:pt x="4313" y="3918"/>
                </a:moveTo>
                <a:cubicBezTo>
                  <a:pt x="5096" y="3918"/>
                  <a:pt x="5734" y="3280"/>
                  <a:pt x="5734" y="2497"/>
                </a:cubicBezTo>
                <a:cubicBezTo>
                  <a:pt x="5734" y="1713"/>
                  <a:pt x="5096" y="1076"/>
                  <a:pt x="4313" y="1076"/>
                </a:cubicBezTo>
                <a:cubicBezTo>
                  <a:pt x="4258" y="1076"/>
                  <a:pt x="4203" y="1079"/>
                  <a:pt x="4149" y="1085"/>
                </a:cubicBezTo>
                <a:cubicBezTo>
                  <a:pt x="4084" y="816"/>
                  <a:pt x="3940" y="570"/>
                  <a:pt x="3733" y="378"/>
                </a:cubicBezTo>
                <a:cubicBezTo>
                  <a:pt x="3470" y="134"/>
                  <a:pt x="3127" y="0"/>
                  <a:pt x="2768" y="0"/>
                </a:cubicBezTo>
                <a:cubicBezTo>
                  <a:pt x="2107" y="0"/>
                  <a:pt x="1544" y="451"/>
                  <a:pt x="1389" y="1076"/>
                </a:cubicBezTo>
                <a:cubicBezTo>
                  <a:pt x="620" y="1093"/>
                  <a:pt x="0" y="1724"/>
                  <a:pt x="0" y="2497"/>
                </a:cubicBezTo>
                <a:cubicBezTo>
                  <a:pt x="0" y="3281"/>
                  <a:pt x="638" y="3918"/>
                  <a:pt x="1421" y="3918"/>
                </a:cubicBezTo>
                <a:lnTo>
                  <a:pt x="2140" y="3918"/>
                </a:lnTo>
                <a:lnTo>
                  <a:pt x="2140" y="4472"/>
                </a:lnTo>
                <a:lnTo>
                  <a:pt x="1315" y="4472"/>
                </a:lnTo>
                <a:cubicBezTo>
                  <a:pt x="1245" y="4345"/>
                  <a:pt x="1109" y="4259"/>
                  <a:pt x="954" y="4259"/>
                </a:cubicBezTo>
                <a:cubicBezTo>
                  <a:pt x="726" y="4259"/>
                  <a:pt x="540" y="4444"/>
                  <a:pt x="540" y="4672"/>
                </a:cubicBezTo>
                <a:cubicBezTo>
                  <a:pt x="540" y="4900"/>
                  <a:pt x="726" y="5086"/>
                  <a:pt x="954" y="5086"/>
                </a:cubicBezTo>
                <a:cubicBezTo>
                  <a:pt x="1109" y="5086"/>
                  <a:pt x="1245" y="4999"/>
                  <a:pt x="1315" y="4872"/>
                </a:cubicBezTo>
                <a:lnTo>
                  <a:pt x="2340" y="4872"/>
                </a:lnTo>
                <a:cubicBezTo>
                  <a:pt x="2451" y="4872"/>
                  <a:pt x="2540" y="4783"/>
                  <a:pt x="2540" y="4672"/>
                </a:cubicBezTo>
                <a:lnTo>
                  <a:pt x="2540" y="3918"/>
                </a:lnTo>
                <a:lnTo>
                  <a:pt x="2667" y="3918"/>
                </a:lnTo>
                <a:lnTo>
                  <a:pt x="2667" y="5117"/>
                </a:lnTo>
                <a:cubicBezTo>
                  <a:pt x="2540" y="5188"/>
                  <a:pt x="2454" y="5323"/>
                  <a:pt x="2454" y="5479"/>
                </a:cubicBezTo>
                <a:cubicBezTo>
                  <a:pt x="2454" y="5707"/>
                  <a:pt x="2639" y="5892"/>
                  <a:pt x="2867" y="5892"/>
                </a:cubicBezTo>
                <a:cubicBezTo>
                  <a:pt x="3095" y="5892"/>
                  <a:pt x="3280" y="5707"/>
                  <a:pt x="3280" y="5479"/>
                </a:cubicBezTo>
                <a:cubicBezTo>
                  <a:pt x="3280" y="5323"/>
                  <a:pt x="3194" y="5188"/>
                  <a:pt x="3067" y="5117"/>
                </a:cubicBezTo>
                <a:lnTo>
                  <a:pt x="3067" y="3918"/>
                </a:lnTo>
                <a:lnTo>
                  <a:pt x="3194" y="3918"/>
                </a:lnTo>
                <a:lnTo>
                  <a:pt x="3194" y="4691"/>
                </a:lnTo>
                <a:cubicBezTo>
                  <a:pt x="3194" y="4802"/>
                  <a:pt x="3283" y="4891"/>
                  <a:pt x="3394" y="4891"/>
                </a:cubicBezTo>
                <a:lnTo>
                  <a:pt x="4430" y="4891"/>
                </a:lnTo>
                <a:cubicBezTo>
                  <a:pt x="4503" y="5008"/>
                  <a:pt x="4633" y="5085"/>
                  <a:pt x="4780" y="5085"/>
                </a:cubicBezTo>
                <a:cubicBezTo>
                  <a:pt x="5008" y="5085"/>
                  <a:pt x="5194" y="4900"/>
                  <a:pt x="5194" y="4672"/>
                </a:cubicBezTo>
                <a:cubicBezTo>
                  <a:pt x="5194" y="4444"/>
                  <a:pt x="5008" y="4259"/>
                  <a:pt x="4780" y="4259"/>
                </a:cubicBezTo>
                <a:cubicBezTo>
                  <a:pt x="4617" y="4259"/>
                  <a:pt x="4476" y="4354"/>
                  <a:pt x="4409" y="4491"/>
                </a:cubicBezTo>
                <a:lnTo>
                  <a:pt x="3594" y="4491"/>
                </a:lnTo>
                <a:lnTo>
                  <a:pt x="3594" y="3918"/>
                </a:lnTo>
                <a:lnTo>
                  <a:pt x="4313" y="39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文本框 60"/>
          <p:cNvSpPr txBox="1"/>
          <p:nvPr/>
        </p:nvSpPr>
        <p:spPr>
          <a:xfrm>
            <a:off x="7429990" y="2545081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高可用性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8749729" y="2538906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高扩展性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10117246" y="2538906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持续演进</a:t>
            </a:r>
          </a:p>
        </p:txBody>
      </p:sp>
      <p:sp>
        <p:nvSpPr>
          <p:cNvPr id="64" name="iconfont-10796-5191458"/>
          <p:cNvSpPr/>
          <p:nvPr/>
        </p:nvSpPr>
        <p:spPr>
          <a:xfrm>
            <a:off x="6874956" y="4887559"/>
            <a:ext cx="304843" cy="304759"/>
          </a:xfrm>
          <a:custGeom>
            <a:avLst/>
            <a:gdLst>
              <a:gd name="T0" fmla="*/ 425 w 7682"/>
              <a:gd name="T1" fmla="*/ 6827 h 7680"/>
              <a:gd name="T2" fmla="*/ 1 w 7682"/>
              <a:gd name="T3" fmla="*/ 7253 h 7680"/>
              <a:gd name="T4" fmla="*/ 425 w 7682"/>
              <a:gd name="T5" fmla="*/ 7680 h 7680"/>
              <a:gd name="T6" fmla="*/ 7257 w 7682"/>
              <a:gd name="T7" fmla="*/ 7680 h 7680"/>
              <a:gd name="T8" fmla="*/ 7681 w 7682"/>
              <a:gd name="T9" fmla="*/ 7253 h 7680"/>
              <a:gd name="T10" fmla="*/ 7257 w 7682"/>
              <a:gd name="T11" fmla="*/ 6827 h 7680"/>
              <a:gd name="T12" fmla="*/ 5974 w 7682"/>
              <a:gd name="T13" fmla="*/ 6827 h 7680"/>
              <a:gd name="T14" fmla="*/ 5974 w 7682"/>
              <a:gd name="T15" fmla="*/ 6400 h 7680"/>
              <a:gd name="T16" fmla="*/ 5550 w 7682"/>
              <a:gd name="T17" fmla="*/ 5973 h 7680"/>
              <a:gd name="T18" fmla="*/ 2132 w 7682"/>
              <a:gd name="T19" fmla="*/ 5973 h 7680"/>
              <a:gd name="T20" fmla="*/ 1708 w 7682"/>
              <a:gd name="T21" fmla="*/ 6400 h 7680"/>
              <a:gd name="T22" fmla="*/ 1708 w 7682"/>
              <a:gd name="T23" fmla="*/ 6827 h 7680"/>
              <a:gd name="T24" fmla="*/ 425 w 7682"/>
              <a:gd name="T25" fmla="*/ 6827 h 7680"/>
              <a:gd name="T26" fmla="*/ 1 w 7682"/>
              <a:gd name="T27" fmla="*/ 426 h 7680"/>
              <a:gd name="T28" fmla="*/ 425 w 7682"/>
              <a:gd name="T29" fmla="*/ 0 h 7680"/>
              <a:gd name="T30" fmla="*/ 7257 w 7682"/>
              <a:gd name="T31" fmla="*/ 0 h 7680"/>
              <a:gd name="T32" fmla="*/ 7681 w 7682"/>
              <a:gd name="T33" fmla="*/ 426 h 7680"/>
              <a:gd name="T34" fmla="*/ 7681 w 7682"/>
              <a:gd name="T35" fmla="*/ 5120 h 7680"/>
              <a:gd name="T36" fmla="*/ 7257 w 7682"/>
              <a:gd name="T37" fmla="*/ 5546 h 7680"/>
              <a:gd name="T38" fmla="*/ 425 w 7682"/>
              <a:gd name="T39" fmla="*/ 5546 h 7680"/>
              <a:gd name="T40" fmla="*/ 1 w 7682"/>
              <a:gd name="T41" fmla="*/ 5120 h 7680"/>
              <a:gd name="T42" fmla="*/ 1 w 7682"/>
              <a:gd name="T43" fmla="*/ 427 h 7680"/>
              <a:gd name="T44" fmla="*/ 1 w 7682"/>
              <a:gd name="T45" fmla="*/ 426 h 7680"/>
              <a:gd name="T46" fmla="*/ 854 w 7682"/>
              <a:gd name="T47" fmla="*/ 3200 h 7680"/>
              <a:gd name="T48" fmla="*/ 854 w 7682"/>
              <a:gd name="T49" fmla="*/ 4693 h 7680"/>
              <a:gd name="T50" fmla="*/ 2134 w 7682"/>
              <a:gd name="T51" fmla="*/ 4693 h 7680"/>
              <a:gd name="T52" fmla="*/ 2134 w 7682"/>
              <a:gd name="T53" fmla="*/ 3200 h 7680"/>
              <a:gd name="T54" fmla="*/ 1494 w 7682"/>
              <a:gd name="T55" fmla="*/ 2560 h 7680"/>
              <a:gd name="T56" fmla="*/ 854 w 7682"/>
              <a:gd name="T57" fmla="*/ 3200 h 7680"/>
              <a:gd name="T58" fmla="*/ 2988 w 7682"/>
              <a:gd name="T59" fmla="*/ 1705 h 7680"/>
              <a:gd name="T60" fmla="*/ 2988 w 7682"/>
              <a:gd name="T61" fmla="*/ 4693 h 7680"/>
              <a:gd name="T62" fmla="*/ 4694 w 7682"/>
              <a:gd name="T63" fmla="*/ 4693 h 7680"/>
              <a:gd name="T64" fmla="*/ 4694 w 7682"/>
              <a:gd name="T65" fmla="*/ 1705 h 7680"/>
              <a:gd name="T66" fmla="*/ 3841 w 7682"/>
              <a:gd name="T67" fmla="*/ 853 h 7680"/>
              <a:gd name="T68" fmla="*/ 2988 w 7682"/>
              <a:gd name="T69" fmla="*/ 1705 h 7680"/>
              <a:gd name="T70" fmla="*/ 5548 w 7682"/>
              <a:gd name="T71" fmla="*/ 2348 h 7680"/>
              <a:gd name="T72" fmla="*/ 5548 w 7682"/>
              <a:gd name="T73" fmla="*/ 4693 h 7680"/>
              <a:gd name="T74" fmla="*/ 6828 w 7682"/>
              <a:gd name="T75" fmla="*/ 4693 h 7680"/>
              <a:gd name="T76" fmla="*/ 6828 w 7682"/>
              <a:gd name="T77" fmla="*/ 2348 h 7680"/>
              <a:gd name="T78" fmla="*/ 6188 w 7682"/>
              <a:gd name="T79" fmla="*/ 1708 h 7680"/>
              <a:gd name="T80" fmla="*/ 5548 w 7682"/>
              <a:gd name="T81" fmla="*/ 2348 h 7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82" h="7680">
                <a:moveTo>
                  <a:pt x="425" y="6827"/>
                </a:moveTo>
                <a:cubicBezTo>
                  <a:pt x="190" y="6828"/>
                  <a:pt x="0" y="7019"/>
                  <a:pt x="1" y="7253"/>
                </a:cubicBezTo>
                <a:cubicBezTo>
                  <a:pt x="1" y="7491"/>
                  <a:pt x="191" y="7680"/>
                  <a:pt x="425" y="7680"/>
                </a:cubicBezTo>
                <a:lnTo>
                  <a:pt x="7257" y="7680"/>
                </a:lnTo>
                <a:cubicBezTo>
                  <a:pt x="7492" y="7679"/>
                  <a:pt x="7682" y="7488"/>
                  <a:pt x="7681" y="7253"/>
                </a:cubicBezTo>
                <a:cubicBezTo>
                  <a:pt x="7681" y="7016"/>
                  <a:pt x="7491" y="6827"/>
                  <a:pt x="7257" y="6827"/>
                </a:cubicBezTo>
                <a:lnTo>
                  <a:pt x="5974" y="6827"/>
                </a:lnTo>
                <a:lnTo>
                  <a:pt x="5974" y="6400"/>
                </a:lnTo>
                <a:cubicBezTo>
                  <a:pt x="5974" y="6164"/>
                  <a:pt x="5780" y="5973"/>
                  <a:pt x="5550" y="5973"/>
                </a:cubicBezTo>
                <a:lnTo>
                  <a:pt x="2132" y="5973"/>
                </a:lnTo>
                <a:cubicBezTo>
                  <a:pt x="1897" y="5973"/>
                  <a:pt x="1706" y="6165"/>
                  <a:pt x="1708" y="6400"/>
                </a:cubicBezTo>
                <a:lnTo>
                  <a:pt x="1708" y="6827"/>
                </a:lnTo>
                <a:lnTo>
                  <a:pt x="425" y="6827"/>
                </a:lnTo>
                <a:close/>
                <a:moveTo>
                  <a:pt x="1" y="426"/>
                </a:moveTo>
                <a:cubicBezTo>
                  <a:pt x="1" y="191"/>
                  <a:pt x="191" y="0"/>
                  <a:pt x="425" y="0"/>
                </a:cubicBezTo>
                <a:lnTo>
                  <a:pt x="7257" y="0"/>
                </a:lnTo>
                <a:cubicBezTo>
                  <a:pt x="7491" y="0"/>
                  <a:pt x="7681" y="191"/>
                  <a:pt x="7681" y="426"/>
                </a:cubicBezTo>
                <a:lnTo>
                  <a:pt x="7681" y="5120"/>
                </a:lnTo>
                <a:cubicBezTo>
                  <a:pt x="7682" y="5355"/>
                  <a:pt x="7492" y="5546"/>
                  <a:pt x="7257" y="5546"/>
                </a:cubicBezTo>
                <a:lnTo>
                  <a:pt x="425" y="5546"/>
                </a:lnTo>
                <a:cubicBezTo>
                  <a:pt x="190" y="5546"/>
                  <a:pt x="1" y="5355"/>
                  <a:pt x="1" y="5120"/>
                </a:cubicBezTo>
                <a:lnTo>
                  <a:pt x="1" y="427"/>
                </a:lnTo>
                <a:lnTo>
                  <a:pt x="1" y="426"/>
                </a:lnTo>
                <a:close/>
                <a:moveTo>
                  <a:pt x="854" y="3200"/>
                </a:moveTo>
                <a:lnTo>
                  <a:pt x="854" y="4693"/>
                </a:lnTo>
                <a:lnTo>
                  <a:pt x="2134" y="4693"/>
                </a:lnTo>
                <a:lnTo>
                  <a:pt x="2134" y="3200"/>
                </a:lnTo>
                <a:cubicBezTo>
                  <a:pt x="2134" y="2848"/>
                  <a:pt x="1848" y="2560"/>
                  <a:pt x="1494" y="2560"/>
                </a:cubicBezTo>
                <a:cubicBezTo>
                  <a:pt x="1138" y="2560"/>
                  <a:pt x="854" y="2847"/>
                  <a:pt x="854" y="3200"/>
                </a:cubicBezTo>
                <a:close/>
                <a:moveTo>
                  <a:pt x="2988" y="1705"/>
                </a:moveTo>
                <a:lnTo>
                  <a:pt x="2988" y="4693"/>
                </a:lnTo>
                <a:lnTo>
                  <a:pt x="4694" y="4693"/>
                </a:lnTo>
                <a:lnTo>
                  <a:pt x="4694" y="1705"/>
                </a:lnTo>
                <a:cubicBezTo>
                  <a:pt x="4694" y="1235"/>
                  <a:pt x="4312" y="853"/>
                  <a:pt x="3841" y="853"/>
                </a:cubicBezTo>
                <a:cubicBezTo>
                  <a:pt x="3367" y="853"/>
                  <a:pt x="2988" y="1235"/>
                  <a:pt x="2988" y="1705"/>
                </a:cubicBezTo>
                <a:close/>
                <a:moveTo>
                  <a:pt x="5548" y="2348"/>
                </a:moveTo>
                <a:lnTo>
                  <a:pt x="5548" y="4693"/>
                </a:lnTo>
                <a:lnTo>
                  <a:pt x="6828" y="4693"/>
                </a:lnTo>
                <a:lnTo>
                  <a:pt x="6828" y="2348"/>
                </a:lnTo>
                <a:cubicBezTo>
                  <a:pt x="6828" y="1994"/>
                  <a:pt x="6541" y="1708"/>
                  <a:pt x="6188" y="1708"/>
                </a:cubicBezTo>
                <a:cubicBezTo>
                  <a:pt x="5834" y="1708"/>
                  <a:pt x="5548" y="1994"/>
                  <a:pt x="5548" y="23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文本框 65"/>
          <p:cNvSpPr txBox="1"/>
          <p:nvPr/>
        </p:nvSpPr>
        <p:spPr>
          <a:xfrm>
            <a:off x="2154181" y="4855845"/>
            <a:ext cx="1806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全生命周期管理</a:t>
            </a:r>
          </a:p>
        </p:txBody>
      </p:sp>
      <p:pic>
        <p:nvPicPr>
          <p:cNvPr id="68" name="图片 67" descr="azuredevop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506" y="4463415"/>
            <a:ext cx="302260" cy="302260"/>
          </a:xfrm>
          <a:prstGeom prst="rect">
            <a:avLst/>
          </a:prstGeom>
        </p:spPr>
      </p:pic>
      <p:pic>
        <p:nvPicPr>
          <p:cNvPr id="75" name="图片 74" descr="质量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1731" y="3088005"/>
            <a:ext cx="350520" cy="350520"/>
          </a:xfrm>
          <a:prstGeom prst="rect">
            <a:avLst/>
          </a:prstGeom>
        </p:spPr>
      </p:pic>
      <p:pic>
        <p:nvPicPr>
          <p:cNvPr id="76" name="图片 75" descr="集成任务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261" y="3703320"/>
            <a:ext cx="445135" cy="445135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1420049" y="2968927"/>
            <a:ext cx="24073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b="1" i="0" u="none" strike="noStrike" baseline="0" dirty="0">
                <a:solidFill>
                  <a:srgbClr val="0454F2"/>
                </a:solidFill>
                <a:latin typeface="Source Han Sans CN Heavy"/>
              </a:rPr>
              <a:t>DFX</a:t>
            </a:r>
            <a:r>
              <a:rPr lang="zh-CN" altLang="en-US" sz="2400" b="1" i="0" u="none" strike="noStrike" baseline="0" dirty="0">
                <a:solidFill>
                  <a:srgbClr val="0454F2"/>
                </a:solidFill>
                <a:latin typeface="Source Han Sans CN Heavy"/>
              </a:rPr>
              <a:t>满足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101670" y="3456936"/>
            <a:ext cx="939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高性能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1041470" y="3456936"/>
            <a:ext cx="939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可靠性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1971745" y="3456936"/>
            <a:ext cx="939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安全性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2911545" y="3456936"/>
            <a:ext cx="939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可测性</a:t>
            </a:r>
          </a:p>
        </p:txBody>
      </p:sp>
      <p:sp>
        <p:nvSpPr>
          <p:cNvPr id="84" name="文本框 83"/>
          <p:cNvSpPr txBox="1"/>
          <p:nvPr/>
        </p:nvSpPr>
        <p:spPr>
          <a:xfrm>
            <a:off x="7895764" y="3419894"/>
            <a:ext cx="25983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2400" b="1" i="0" u="none" strike="noStrike" baseline="0">
                <a:solidFill>
                  <a:srgbClr val="0454F2"/>
                </a:solidFill>
                <a:latin typeface="Source Han Sans CN Heavy"/>
              </a:defRPr>
            </a:lvl1pPr>
          </a:lstStyle>
          <a:p>
            <a:pPr algn="l"/>
            <a:r>
              <a:rPr lang="zh-CN" altLang="en-US" dirty="0"/>
              <a:t>集成</a:t>
            </a:r>
            <a:r>
              <a:rPr lang="en-US" altLang="zh-CN" dirty="0"/>
              <a:t>&amp;</a:t>
            </a:r>
            <a:r>
              <a:rPr lang="zh-CN" altLang="en-US" dirty="0"/>
              <a:t>开放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7896080" y="3894899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defRPr>
            </a:lvl1pPr>
          </a:lstStyle>
          <a:p>
            <a:pPr algn="l"/>
            <a:r>
              <a:rPr lang="zh-CN" altLang="en-US" sz="1600" b="0" dirty="0"/>
              <a:t>能力集成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9027650" y="3896169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defRPr>
            </a:lvl1pPr>
          </a:lstStyle>
          <a:p>
            <a:pPr algn="l"/>
            <a:r>
              <a:rPr lang="zh-CN" altLang="en-US" sz="1600" b="0" dirty="0"/>
              <a:t>应用打通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10241770" y="3896169"/>
            <a:ext cx="1214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defRPr>
            </a:lvl1pPr>
          </a:lstStyle>
          <a:p>
            <a:pPr algn="l"/>
            <a:r>
              <a:rPr lang="zh-CN" altLang="en-US" sz="1600" b="0" dirty="0"/>
              <a:t>二次开发</a:t>
            </a:r>
          </a:p>
        </p:txBody>
      </p:sp>
      <p:sp>
        <p:nvSpPr>
          <p:cNvPr id="89" name="椭圆 88"/>
          <p:cNvSpPr/>
          <p:nvPr/>
        </p:nvSpPr>
        <p:spPr>
          <a:xfrm>
            <a:off x="5300931" y="5027732"/>
            <a:ext cx="808674" cy="808674"/>
          </a:xfrm>
          <a:prstGeom prst="ellipse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0" name="图片 89" descr="人员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7456" y="5224145"/>
            <a:ext cx="416560" cy="416560"/>
          </a:xfrm>
          <a:prstGeom prst="rect">
            <a:avLst/>
          </a:prstGeom>
        </p:spPr>
      </p:pic>
      <p:sp>
        <p:nvSpPr>
          <p:cNvPr id="92" name="文本框 91"/>
          <p:cNvSpPr txBox="1"/>
          <p:nvPr/>
        </p:nvSpPr>
        <p:spPr>
          <a:xfrm>
            <a:off x="2598135" y="5329554"/>
            <a:ext cx="25983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r">
              <a:defRPr sz="2400" b="1" i="0" u="none" strike="noStrike" baseline="0">
                <a:solidFill>
                  <a:srgbClr val="0454F2"/>
                </a:solidFill>
                <a:latin typeface="Source Han Sans CN Heavy"/>
              </a:defRPr>
            </a:lvl1pPr>
          </a:lstStyle>
          <a:p>
            <a:r>
              <a:rPr lang="zh-CN" altLang="en-US" dirty="0"/>
              <a:t>平民化</a:t>
            </a:r>
          </a:p>
        </p:txBody>
      </p:sp>
      <p:sp>
        <p:nvSpPr>
          <p:cNvPr id="93" name="文本框 92"/>
          <p:cNvSpPr txBox="1"/>
          <p:nvPr/>
        </p:nvSpPr>
        <p:spPr>
          <a:xfrm>
            <a:off x="3191771" y="5789930"/>
            <a:ext cx="949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门槛低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4246506" y="5789930"/>
            <a:ext cx="9499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600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 Bold"/>
              </a:rPr>
              <a:t>效率高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1E1AD02-3A83-4B6F-A1D6-AE396544EA82}"/>
              </a:ext>
            </a:extLst>
          </p:cNvPr>
          <p:cNvSpPr txBox="1"/>
          <p:nvPr/>
        </p:nvSpPr>
        <p:spPr>
          <a:xfrm>
            <a:off x="1820689" y="977141"/>
            <a:ext cx="87989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zh-CN" altLang="en-US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PingFang SC"/>
              </a:rPr>
              <a:t>提供端到端的极致快的平台、工具、模版以及预置应用，加速大数据价值落地</a:t>
            </a:r>
          </a:p>
        </p:txBody>
      </p:sp>
    </p:spTree>
    <p:extLst>
      <p:ext uri="{BB962C8B-B14F-4D97-AF65-F5344CB8AC3E}">
        <p14:creationId xmlns:p14="http://schemas.microsoft.com/office/powerpoint/2010/main" val="228014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弧形 35"/>
          <p:cNvSpPr/>
          <p:nvPr/>
        </p:nvSpPr>
        <p:spPr>
          <a:xfrm>
            <a:off x="3528571" y="1606395"/>
            <a:ext cx="4602478" cy="4647442"/>
          </a:xfrm>
          <a:prstGeom prst="arc">
            <a:avLst>
              <a:gd name="adj1" fmla="val 14028475"/>
              <a:gd name="adj2" fmla="val 13148418"/>
            </a:avLst>
          </a:prstGeom>
          <a:solidFill>
            <a:schemeClr val="bg1">
              <a:lumMod val="95000"/>
            </a:schemeClr>
          </a:solidFill>
          <a:ln w="762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装配软件同样具备商用特质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03269" y="1051738"/>
            <a:ext cx="33256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【一、软件设计体系】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84581" y="3001371"/>
            <a:ext cx="29891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二、测试体系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802095" y="5004726"/>
            <a:ext cx="2989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三、版本管理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91923" y="5004726"/>
            <a:ext cx="2872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四、产品升级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69964" y="3001371"/>
            <a:ext cx="2872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【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五、智能运维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】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ïsḻiḍê"/>
          <p:cNvSpPr/>
          <p:nvPr/>
        </p:nvSpPr>
        <p:spPr>
          <a:xfrm>
            <a:off x="4303269" y="2400936"/>
            <a:ext cx="2982595" cy="2982595"/>
          </a:xfrm>
          <a:prstGeom prst="ellipse">
            <a:avLst/>
          </a:prstGeom>
          <a:solidFill>
            <a:srgbClr val="4C81E5"/>
          </a:solidFill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软件开发全生命周期管理</a:t>
            </a:r>
          </a:p>
        </p:txBody>
      </p:sp>
      <p:sp>
        <p:nvSpPr>
          <p:cNvPr id="27" name="ïSľîďe"/>
          <p:cNvSpPr/>
          <p:nvPr/>
        </p:nvSpPr>
        <p:spPr>
          <a:xfrm>
            <a:off x="6300670" y="4533266"/>
            <a:ext cx="1104900" cy="1104900"/>
          </a:xfrm>
          <a:prstGeom prst="ellipse">
            <a:avLst/>
          </a:prstGeom>
          <a:solidFill>
            <a:srgbClr val="00B05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íŝľíḓè"/>
          <p:cNvSpPr/>
          <p:nvPr/>
        </p:nvSpPr>
        <p:spPr>
          <a:xfrm>
            <a:off x="4287293" y="4533266"/>
            <a:ext cx="1104900" cy="1104900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iśḻïḍé"/>
          <p:cNvSpPr/>
          <p:nvPr/>
        </p:nvSpPr>
        <p:spPr>
          <a:xfrm>
            <a:off x="3713886" y="3030459"/>
            <a:ext cx="1104900" cy="1104900"/>
          </a:xfrm>
          <a:prstGeom prst="ellipse">
            <a:avLst/>
          </a:prstGeom>
          <a:solidFill>
            <a:srgbClr val="7030A0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7" name="íṥľîḍé"/>
          <p:cNvGrpSpPr/>
          <p:nvPr/>
        </p:nvGrpSpPr>
        <p:grpSpPr>
          <a:xfrm>
            <a:off x="5241799" y="1806576"/>
            <a:ext cx="1104900" cy="1104900"/>
            <a:chOff x="5704654" y="1774206"/>
            <a:chExt cx="1104947" cy="1104945"/>
          </a:xfrm>
        </p:grpSpPr>
        <p:sp>
          <p:nvSpPr>
            <p:cNvPr id="21" name="îṡḻiḑè"/>
            <p:cNvSpPr/>
            <p:nvPr/>
          </p:nvSpPr>
          <p:spPr>
            <a:xfrm>
              <a:off x="5704654" y="1774206"/>
              <a:ext cx="1104947" cy="1104945"/>
            </a:xfrm>
            <a:prstGeom prst="ellipse">
              <a:avLst/>
            </a:prstGeom>
            <a:solidFill>
              <a:srgbClr val="00B0F0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ïṧľîḍê"/>
            <p:cNvSpPr/>
            <p:nvPr/>
          </p:nvSpPr>
          <p:spPr bwMode="auto">
            <a:xfrm>
              <a:off x="5940525" y="2008434"/>
              <a:ext cx="633204" cy="633204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8" name="î$ļïḍê"/>
          <p:cNvGrpSpPr/>
          <p:nvPr/>
        </p:nvGrpSpPr>
        <p:grpSpPr>
          <a:xfrm>
            <a:off x="6770347" y="3061078"/>
            <a:ext cx="1104900" cy="1104900"/>
            <a:chOff x="7041323" y="3051399"/>
            <a:chExt cx="1104947" cy="1104945"/>
          </a:xfrm>
        </p:grpSpPr>
        <p:sp>
          <p:nvSpPr>
            <p:cNvPr id="19" name="îṩlíḓé"/>
            <p:cNvSpPr/>
            <p:nvPr/>
          </p:nvSpPr>
          <p:spPr>
            <a:xfrm>
              <a:off x="7041323" y="3051399"/>
              <a:ext cx="1104947" cy="1104945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ïṣľïḑé"/>
            <p:cNvSpPr/>
            <p:nvPr/>
          </p:nvSpPr>
          <p:spPr bwMode="auto">
            <a:xfrm>
              <a:off x="7283432" y="3287269"/>
              <a:ext cx="633204" cy="633204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18" y="4846352"/>
            <a:ext cx="537179" cy="53717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33" y="3181172"/>
            <a:ext cx="803473" cy="803473"/>
          </a:xfrm>
          <a:prstGeom prst="rect">
            <a:avLst/>
          </a:prstGeom>
        </p:spPr>
      </p:pic>
      <p:sp>
        <p:nvSpPr>
          <p:cNvPr id="35" name="ísļíďé"/>
          <p:cNvSpPr/>
          <p:nvPr/>
        </p:nvSpPr>
        <p:spPr bwMode="auto">
          <a:xfrm>
            <a:off x="4528204" y="4737503"/>
            <a:ext cx="633177" cy="633178"/>
          </a:xfrm>
          <a:custGeom>
            <a:avLst/>
            <a:gdLst>
              <a:gd name="T0" fmla="*/ 184 w 260"/>
              <a:gd name="T1" fmla="*/ 106 h 260"/>
              <a:gd name="T2" fmla="*/ 193 w 260"/>
              <a:gd name="T3" fmla="*/ 143 h 260"/>
              <a:gd name="T4" fmla="*/ 117 w 260"/>
              <a:gd name="T5" fmla="*/ 219 h 260"/>
              <a:gd name="T6" fmla="*/ 42 w 260"/>
              <a:gd name="T7" fmla="*/ 143 h 260"/>
              <a:gd name="T8" fmla="*/ 117 w 260"/>
              <a:gd name="T9" fmla="*/ 66 h 260"/>
              <a:gd name="T10" fmla="*/ 154 w 260"/>
              <a:gd name="T11" fmla="*/ 76 h 260"/>
              <a:gd name="T12" fmla="*/ 183 w 260"/>
              <a:gd name="T13" fmla="*/ 46 h 260"/>
              <a:gd name="T14" fmla="*/ 117 w 260"/>
              <a:gd name="T15" fmla="*/ 25 h 260"/>
              <a:gd name="T16" fmla="*/ 0 w 260"/>
              <a:gd name="T17" fmla="*/ 143 h 260"/>
              <a:gd name="T18" fmla="*/ 117 w 260"/>
              <a:gd name="T19" fmla="*/ 260 h 260"/>
              <a:gd name="T20" fmla="*/ 233 w 260"/>
              <a:gd name="T21" fmla="*/ 143 h 260"/>
              <a:gd name="T22" fmla="*/ 213 w 260"/>
              <a:gd name="T23" fmla="*/ 77 h 260"/>
              <a:gd name="T24" fmla="*/ 184 w 260"/>
              <a:gd name="T25" fmla="*/ 106 h 260"/>
              <a:gd name="T26" fmla="*/ 225 w 260"/>
              <a:gd name="T27" fmla="*/ 35 h 260"/>
              <a:gd name="T28" fmla="*/ 225 w 260"/>
              <a:gd name="T29" fmla="*/ 35 h 260"/>
              <a:gd name="T30" fmla="*/ 225 w 260"/>
              <a:gd name="T31" fmla="*/ 0 h 260"/>
              <a:gd name="T32" fmla="*/ 203 w 260"/>
              <a:gd name="T33" fmla="*/ 23 h 260"/>
              <a:gd name="T34" fmla="*/ 203 w 260"/>
              <a:gd name="T35" fmla="*/ 46 h 260"/>
              <a:gd name="T36" fmla="*/ 139 w 260"/>
              <a:gd name="T37" fmla="*/ 111 h 260"/>
              <a:gd name="T38" fmla="*/ 117 w 260"/>
              <a:gd name="T39" fmla="*/ 104 h 260"/>
              <a:gd name="T40" fmla="*/ 79 w 260"/>
              <a:gd name="T41" fmla="*/ 143 h 260"/>
              <a:gd name="T42" fmla="*/ 117 w 260"/>
              <a:gd name="T43" fmla="*/ 181 h 260"/>
              <a:gd name="T44" fmla="*/ 155 w 260"/>
              <a:gd name="T45" fmla="*/ 143 h 260"/>
              <a:gd name="T46" fmla="*/ 150 w 260"/>
              <a:gd name="T47" fmla="*/ 123 h 260"/>
              <a:gd name="T48" fmla="*/ 215 w 260"/>
              <a:gd name="T49" fmla="*/ 58 h 260"/>
              <a:gd name="T50" fmla="*/ 237 w 260"/>
              <a:gd name="T51" fmla="*/ 58 h 260"/>
              <a:gd name="T52" fmla="*/ 260 w 260"/>
              <a:gd name="T53" fmla="*/ 35 h 260"/>
              <a:gd name="T54" fmla="*/ 225 w 260"/>
              <a:gd name="T55" fmla="*/ 35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60" h="260">
                <a:moveTo>
                  <a:pt x="184" y="106"/>
                </a:moveTo>
                <a:cubicBezTo>
                  <a:pt x="190" y="117"/>
                  <a:pt x="193" y="129"/>
                  <a:pt x="193" y="143"/>
                </a:cubicBezTo>
                <a:cubicBezTo>
                  <a:pt x="193" y="185"/>
                  <a:pt x="159" y="219"/>
                  <a:pt x="117" y="219"/>
                </a:cubicBezTo>
                <a:cubicBezTo>
                  <a:pt x="76" y="219"/>
                  <a:pt x="42" y="185"/>
                  <a:pt x="42" y="143"/>
                </a:cubicBezTo>
                <a:cubicBezTo>
                  <a:pt x="42" y="100"/>
                  <a:pt x="76" y="66"/>
                  <a:pt x="117" y="66"/>
                </a:cubicBezTo>
                <a:cubicBezTo>
                  <a:pt x="131" y="66"/>
                  <a:pt x="143" y="70"/>
                  <a:pt x="154" y="76"/>
                </a:cubicBezTo>
                <a:cubicBezTo>
                  <a:pt x="183" y="46"/>
                  <a:pt x="183" y="46"/>
                  <a:pt x="183" y="46"/>
                </a:cubicBezTo>
                <a:cubicBezTo>
                  <a:pt x="165" y="33"/>
                  <a:pt x="141" y="25"/>
                  <a:pt x="117" y="25"/>
                </a:cubicBezTo>
                <a:cubicBezTo>
                  <a:pt x="52" y="25"/>
                  <a:pt x="0" y="78"/>
                  <a:pt x="0" y="143"/>
                </a:cubicBezTo>
                <a:cubicBezTo>
                  <a:pt x="0" y="207"/>
                  <a:pt x="52" y="260"/>
                  <a:pt x="117" y="260"/>
                </a:cubicBezTo>
                <a:cubicBezTo>
                  <a:pt x="181" y="260"/>
                  <a:pt x="233" y="207"/>
                  <a:pt x="233" y="143"/>
                </a:cubicBezTo>
                <a:cubicBezTo>
                  <a:pt x="233" y="118"/>
                  <a:pt x="226" y="96"/>
                  <a:pt x="213" y="77"/>
                </a:cubicBezTo>
                <a:cubicBezTo>
                  <a:pt x="184" y="106"/>
                  <a:pt x="184" y="106"/>
                  <a:pt x="184" y="106"/>
                </a:cubicBezTo>
                <a:close/>
                <a:moveTo>
                  <a:pt x="225" y="35"/>
                </a:moveTo>
                <a:cubicBezTo>
                  <a:pt x="225" y="35"/>
                  <a:pt x="225" y="35"/>
                  <a:pt x="225" y="35"/>
                </a:cubicBezTo>
                <a:cubicBezTo>
                  <a:pt x="225" y="0"/>
                  <a:pt x="225" y="0"/>
                  <a:pt x="225" y="0"/>
                </a:cubicBezTo>
                <a:cubicBezTo>
                  <a:pt x="203" y="23"/>
                  <a:pt x="203" y="23"/>
                  <a:pt x="203" y="23"/>
                </a:cubicBezTo>
                <a:cubicBezTo>
                  <a:pt x="203" y="46"/>
                  <a:pt x="203" y="46"/>
                  <a:pt x="203" y="46"/>
                </a:cubicBezTo>
                <a:cubicBezTo>
                  <a:pt x="139" y="111"/>
                  <a:pt x="139" y="111"/>
                  <a:pt x="139" y="111"/>
                </a:cubicBezTo>
                <a:cubicBezTo>
                  <a:pt x="133" y="106"/>
                  <a:pt x="125" y="104"/>
                  <a:pt x="117" y="104"/>
                </a:cubicBezTo>
                <a:cubicBezTo>
                  <a:pt x="96" y="104"/>
                  <a:pt x="79" y="121"/>
                  <a:pt x="79" y="143"/>
                </a:cubicBezTo>
                <a:cubicBezTo>
                  <a:pt x="79" y="164"/>
                  <a:pt x="96" y="181"/>
                  <a:pt x="117" y="181"/>
                </a:cubicBezTo>
                <a:cubicBezTo>
                  <a:pt x="138" y="181"/>
                  <a:pt x="155" y="164"/>
                  <a:pt x="155" y="143"/>
                </a:cubicBezTo>
                <a:cubicBezTo>
                  <a:pt x="155" y="136"/>
                  <a:pt x="154" y="129"/>
                  <a:pt x="150" y="123"/>
                </a:cubicBezTo>
                <a:cubicBezTo>
                  <a:pt x="215" y="58"/>
                  <a:pt x="215" y="58"/>
                  <a:pt x="215" y="58"/>
                </a:cubicBezTo>
                <a:cubicBezTo>
                  <a:pt x="237" y="58"/>
                  <a:pt x="237" y="58"/>
                  <a:pt x="237" y="58"/>
                </a:cubicBezTo>
                <a:cubicBezTo>
                  <a:pt x="260" y="35"/>
                  <a:pt x="260" y="35"/>
                  <a:pt x="260" y="35"/>
                </a:cubicBezTo>
                <a:cubicBezTo>
                  <a:pt x="225" y="35"/>
                  <a:pt x="225" y="35"/>
                  <a:pt x="225" y="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05570" y="1000627"/>
            <a:ext cx="15504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应用需求设计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业务流程设计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软件拼装设计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数据应用设计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8815561" y="3423897"/>
            <a:ext cx="17299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内置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TMSS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内置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DTS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自动化测试工具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8248071" y="5472809"/>
            <a:ext cx="17299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多层级版本管理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版本独立管理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自动应用血缘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050011" y="3424747"/>
            <a:ext cx="19094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统一任务监控调度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任务全流程管理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智能自动运维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958049" y="5488941"/>
            <a:ext cx="15504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应用常规升级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功能模块升级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领域组件沉淀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836303" y="4055699"/>
            <a:ext cx="2387326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快速部署到用户部门单位内网或信息专网；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高度兼容、安全可靠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开放的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API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接口支持灵活的二次开发。</a:t>
            </a:r>
          </a:p>
        </p:txBody>
      </p:sp>
      <p:sp>
        <p:nvSpPr>
          <p:cNvPr id="3" name="矩形 2"/>
          <p:cNvSpPr/>
          <p:nvPr/>
        </p:nvSpPr>
        <p:spPr>
          <a:xfrm>
            <a:off x="8660200" y="4095388"/>
            <a:ext cx="238732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互联网访问，按需使用，采取租用模式，节省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技术成本；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降低自主运维管理工作，聚焦用户的核心业务。</a:t>
            </a:r>
          </a:p>
        </p:txBody>
      </p:sp>
      <p:sp>
        <p:nvSpPr>
          <p:cNvPr id="4" name="矩形 3"/>
          <p:cNvSpPr/>
          <p:nvPr/>
        </p:nvSpPr>
        <p:spPr>
          <a:xfrm>
            <a:off x="1012406" y="4095388"/>
            <a:ext cx="269748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通过互联网享用信息系统；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可重复使用、成本较低；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更快提供解决方案；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为企业减少所需的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资源；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灵活的定价模式适应企业发展。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2"/>
          <p:cNvSpPr txBox="1"/>
          <p:nvPr/>
        </p:nvSpPr>
        <p:spPr>
          <a:xfrm>
            <a:off x="1012406" y="3476568"/>
            <a:ext cx="251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b="1" dirty="0">
                <a:solidFill>
                  <a:srgbClr val="0454F2"/>
                </a:solidFill>
              </a:rPr>
              <a:t>支持</a:t>
            </a:r>
            <a:r>
              <a:rPr kumimoji="1" lang="en-US" altLang="zh-CN" sz="2400" b="1" dirty="0">
                <a:solidFill>
                  <a:srgbClr val="0454F2"/>
                </a:solidFill>
              </a:rPr>
              <a:t>SaaS</a:t>
            </a:r>
            <a:r>
              <a:rPr kumimoji="1" lang="zh-CN" altLang="en-US" sz="2400" b="1" dirty="0">
                <a:solidFill>
                  <a:srgbClr val="0454F2"/>
                </a:solidFill>
              </a:rPr>
              <a:t>应用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8660200" y="3431005"/>
            <a:ext cx="251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b="1" dirty="0">
                <a:solidFill>
                  <a:srgbClr val="0454F2"/>
                </a:solidFill>
              </a:rPr>
              <a:t>支持云化部署</a:t>
            </a:r>
          </a:p>
        </p:txBody>
      </p:sp>
      <p:sp>
        <p:nvSpPr>
          <p:cNvPr id="7" name="文本框 4"/>
          <p:cNvSpPr txBox="1"/>
          <p:nvPr/>
        </p:nvSpPr>
        <p:spPr>
          <a:xfrm>
            <a:off x="4836303" y="3431004"/>
            <a:ext cx="251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400" b="1" dirty="0">
                <a:solidFill>
                  <a:srgbClr val="0454F2"/>
                </a:solidFill>
              </a:rPr>
              <a:t>支持私有化部署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0" y="1746948"/>
            <a:ext cx="2239235" cy="1342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24312" r="6320"/>
          <a:stretch>
            <a:fillRect/>
          </a:stretch>
        </p:blipFill>
        <p:spPr>
          <a:xfrm>
            <a:off x="4836303" y="1746948"/>
            <a:ext cx="2239235" cy="1342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t="6812" r="7715" b="10688"/>
          <a:stretch>
            <a:fillRect/>
          </a:stretch>
        </p:blipFill>
        <p:spPr>
          <a:xfrm>
            <a:off x="1012406" y="1746948"/>
            <a:ext cx="2239235" cy="1347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不同场景 部署灵活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61114" y="3911178"/>
            <a:ext cx="1782859" cy="66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kern="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企业官网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www.sdata1010.cn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605016" y="3911178"/>
            <a:ext cx="2986253" cy="66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0" b="0" i="0" u="none" strike="noStrike" kern="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产品试用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s3.sdata1010.cn/login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26"/>
          <p:cNvSpPr txBox="1"/>
          <p:nvPr/>
        </p:nvSpPr>
        <p:spPr>
          <a:xfrm>
            <a:off x="949673" y="4877136"/>
            <a:ext cx="2005740" cy="66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咨询电话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025-52161106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32"/>
          <p:cNvSpPr txBox="1"/>
          <p:nvPr/>
        </p:nvSpPr>
        <p:spPr>
          <a:xfrm>
            <a:off x="3467996" y="4877136"/>
            <a:ext cx="3260295" cy="66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企业总部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南京九龙湖国际企业总部园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A2-7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楼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312" y="2029941"/>
            <a:ext cx="3468914" cy="3472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F82E4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流程图: 手动输入 6"/>
          <p:cNvSpPr/>
          <p:nvPr/>
        </p:nvSpPr>
        <p:spPr>
          <a:xfrm rot="5400000">
            <a:off x="3101781" y="187570"/>
            <a:ext cx="2437521" cy="8641080"/>
          </a:xfrm>
          <a:prstGeom prst="flowChartManualInput">
            <a:avLst/>
          </a:prstGeom>
          <a:solidFill>
            <a:srgbClr val="5182E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8" b="26693"/>
          <a:stretch>
            <a:fillRect/>
          </a:stretch>
        </p:blipFill>
        <p:spPr>
          <a:xfrm>
            <a:off x="1117904" y="717680"/>
            <a:ext cx="3962408" cy="1846861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5275577" y="1538084"/>
            <a:ext cx="5165262" cy="584767"/>
          </a:xfrm>
          <a:prstGeom prst="rect">
            <a:avLst/>
          </a:prstGeom>
          <a:effectLst>
            <a:reflection stA="57000" endPos="65000" dist="76200" dir="5400000" sy="-100000" algn="bl" rotWithShape="0"/>
          </a:effectLst>
        </p:spPr>
        <p:txBody>
          <a:bodyPr/>
          <a:lstStyle/>
          <a:p>
            <a:r>
              <a:rPr lang="zh-CN" altLang="en-US" b="1" dirty="0">
                <a:ln w="0"/>
                <a:solidFill>
                  <a:srgbClr val="0454F2"/>
                </a:solidFill>
                <a:effectLst>
                  <a:reflection blurRad="6350" stA="53000" endA="300" endPos="35500" dir="5400000" sy="-90000" algn="bl" rotWithShape="0"/>
                </a:effectLst>
              </a:rPr>
              <a:t>柔性软件装配平台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433062" y="3590834"/>
            <a:ext cx="6551938" cy="1763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8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在当下政企信息化建设需求爆发的时代，数睿数据自主研发 </a:t>
            </a:r>
            <a:r>
              <a:rPr lang="zh-CN" altLang="en-US" sz="2000" b="1" kern="0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“柔性软件装配平台”</a:t>
            </a:r>
            <a:r>
              <a:rPr lang="zh-CN" altLang="en-US" sz="1800" kern="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，基于一站式大数据能力以及无码化的软件开发平台，</a:t>
            </a:r>
            <a:r>
              <a:rPr lang="zh-CN" altLang="en-US" sz="18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帮助客户通过</a:t>
            </a:r>
            <a:r>
              <a:rPr lang="zh-CN" altLang="en-US" sz="1800" b="1" kern="100" dirty="0">
                <a:solidFill>
                  <a:srgbClr val="FFFF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数据驱动</a:t>
            </a:r>
            <a:r>
              <a:rPr lang="zh-CN" altLang="en-US" sz="18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的无码化软件装配模式，</a:t>
            </a:r>
            <a:r>
              <a:rPr lang="zh-CN" altLang="en-US" dirty="0">
                <a:solidFill>
                  <a:schemeClr val="bg1"/>
                </a:solidFill>
              </a:rPr>
              <a:t>构建</a:t>
            </a:r>
            <a:r>
              <a:rPr lang="zh-CN" altLang="en-US" b="1" dirty="0">
                <a:solidFill>
                  <a:srgbClr val="FFFF00"/>
                </a:solidFill>
              </a:rPr>
              <a:t>数用一体化</a:t>
            </a:r>
            <a:r>
              <a:rPr lang="zh-CN" altLang="en-US" dirty="0">
                <a:solidFill>
                  <a:schemeClr val="bg1"/>
                </a:solidFill>
              </a:rPr>
              <a:t>的应用系统，极大提高软件开发效率、降低成本，</a:t>
            </a:r>
            <a:r>
              <a:rPr lang="zh-CN" altLang="en-US" sz="1800" kern="1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加速数字化转型。</a:t>
            </a:r>
            <a:endParaRPr lang="zh-CN" altLang="en-US" sz="2400" kern="1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6603C7F7-E143-4AFD-B9B2-6E95FCF5F7DC}"/>
              </a:ext>
            </a:extLst>
          </p:cNvPr>
          <p:cNvSpPr txBox="1"/>
          <p:nvPr/>
        </p:nvSpPr>
        <p:spPr>
          <a:xfrm>
            <a:off x="666308" y="2082800"/>
            <a:ext cx="6000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企业级无码化应用开发平台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314889-6A96-4CB1-91BC-126F86F20F73}"/>
              </a:ext>
            </a:extLst>
          </p:cNvPr>
          <p:cNvSpPr txBox="1"/>
          <p:nvPr/>
        </p:nvSpPr>
        <p:spPr>
          <a:xfrm>
            <a:off x="1365486" y="4582298"/>
            <a:ext cx="46020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 i="0">
                <a:solidFill>
                  <a:srgbClr val="0454F2"/>
                </a:solidFill>
                <a:latin typeface="PingFang SC"/>
              </a:defRPr>
            </a:lvl1pPr>
          </a:lstStyle>
          <a:p>
            <a:r>
              <a:rPr lang="zh-CN" altLang="en-US" sz="2000" dirty="0"/>
              <a:t>数用一体：柔性数据、百变形式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D92095E-6457-4B27-A476-243FFC320400}"/>
              </a:ext>
            </a:extLst>
          </p:cNvPr>
          <p:cNvSpPr txBox="1"/>
          <p:nvPr/>
        </p:nvSpPr>
        <p:spPr>
          <a:xfrm>
            <a:off x="1365487" y="4003247"/>
            <a:ext cx="3997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i="0" dirty="0">
                <a:solidFill>
                  <a:srgbClr val="0454F2"/>
                </a:solidFill>
                <a:latin typeface="PingFang SC"/>
              </a:rPr>
              <a:t>十倍速</a:t>
            </a:r>
            <a:r>
              <a:rPr lang="en-US" altLang="zh-CN" sz="2000" b="1" i="0" dirty="0">
                <a:solidFill>
                  <a:srgbClr val="0454F2"/>
                </a:solidFill>
                <a:latin typeface="PingFang SC"/>
              </a:rPr>
              <a:t>IT</a:t>
            </a:r>
            <a:r>
              <a:rPr lang="zh-CN" altLang="en-US" sz="2000" b="1" i="0" dirty="0">
                <a:solidFill>
                  <a:srgbClr val="0454F2"/>
                </a:solidFill>
                <a:latin typeface="PingFang SC"/>
              </a:rPr>
              <a:t>项目生产力提升工具</a:t>
            </a:r>
            <a:endParaRPr lang="zh-CN" altLang="en-US" sz="2000" b="1" dirty="0">
              <a:solidFill>
                <a:srgbClr val="0454F2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2E716F0-4A2E-4218-AC2B-9CE80250F91B}"/>
              </a:ext>
            </a:extLst>
          </p:cNvPr>
          <p:cNvSpPr txBox="1"/>
          <p:nvPr/>
        </p:nvSpPr>
        <p:spPr>
          <a:xfrm>
            <a:off x="1365487" y="3429000"/>
            <a:ext cx="44009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i="0" dirty="0">
                <a:solidFill>
                  <a:srgbClr val="0454F2"/>
                </a:solidFill>
                <a:latin typeface="PingFang SC"/>
              </a:rPr>
              <a:t>独创“软件生产线”式应用开发模式</a:t>
            </a:r>
            <a:endParaRPr lang="zh-CN" altLang="en-US" sz="2000" b="1" dirty="0">
              <a:solidFill>
                <a:srgbClr val="0454F2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B46D0BA-EB65-405F-B387-5D67FF6A6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69" y="1495413"/>
            <a:ext cx="4955139" cy="3781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KSO_Shape">
            <a:extLst>
              <a:ext uri="{FF2B5EF4-FFF2-40B4-BE49-F238E27FC236}">
                <a16:creationId xmlns:a16="http://schemas.microsoft.com/office/drawing/2014/main" id="{2CF7591D-3F9A-45CE-9F50-6227058BD458}"/>
              </a:ext>
            </a:extLst>
          </p:cNvPr>
          <p:cNvSpPr>
            <a:spLocks/>
          </p:cNvSpPr>
          <p:nvPr/>
        </p:nvSpPr>
        <p:spPr bwMode="auto">
          <a:xfrm>
            <a:off x="860205" y="3485233"/>
            <a:ext cx="311386" cy="287644"/>
          </a:xfrm>
          <a:custGeom>
            <a:avLst/>
            <a:gdLst>
              <a:gd name="T0" fmla="*/ 775981150 w 3678"/>
              <a:gd name="T1" fmla="*/ 775692216 h 4197"/>
              <a:gd name="T2" fmla="*/ 775981150 w 3678"/>
              <a:gd name="T3" fmla="*/ 775692216 h 4197"/>
              <a:gd name="T4" fmla="*/ 775981150 w 3678"/>
              <a:gd name="T5" fmla="*/ 775692216 h 4197"/>
              <a:gd name="T6" fmla="*/ 775981150 w 3678"/>
              <a:gd name="T7" fmla="*/ 775692216 h 4197"/>
              <a:gd name="T8" fmla="*/ 775981150 w 3678"/>
              <a:gd name="T9" fmla="*/ 775692216 h 4197"/>
              <a:gd name="T10" fmla="*/ 775981150 w 3678"/>
              <a:gd name="T11" fmla="*/ 775692216 h 4197"/>
              <a:gd name="T12" fmla="*/ 775981150 w 3678"/>
              <a:gd name="T13" fmla="*/ 775692216 h 4197"/>
              <a:gd name="T14" fmla="*/ 775981150 w 3678"/>
              <a:gd name="T15" fmla="*/ 775692216 h 4197"/>
              <a:gd name="T16" fmla="*/ 775981150 w 3678"/>
              <a:gd name="T17" fmla="*/ 775692216 h 4197"/>
              <a:gd name="T18" fmla="*/ 775981150 w 3678"/>
              <a:gd name="T19" fmla="*/ 775692216 h 4197"/>
              <a:gd name="T20" fmla="*/ 775981150 w 3678"/>
              <a:gd name="T21" fmla="*/ 775692216 h 4197"/>
              <a:gd name="T22" fmla="*/ 775981150 w 3678"/>
              <a:gd name="T23" fmla="*/ 77569221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KSO_Shape">
            <a:extLst>
              <a:ext uri="{FF2B5EF4-FFF2-40B4-BE49-F238E27FC236}">
                <a16:creationId xmlns:a16="http://schemas.microsoft.com/office/drawing/2014/main" id="{145C4468-75AB-4570-A063-8D046E97549C}"/>
              </a:ext>
            </a:extLst>
          </p:cNvPr>
          <p:cNvSpPr>
            <a:spLocks/>
          </p:cNvSpPr>
          <p:nvPr/>
        </p:nvSpPr>
        <p:spPr bwMode="auto">
          <a:xfrm>
            <a:off x="860205" y="4061882"/>
            <a:ext cx="311386" cy="287644"/>
          </a:xfrm>
          <a:custGeom>
            <a:avLst/>
            <a:gdLst>
              <a:gd name="T0" fmla="*/ 775981150 w 3678"/>
              <a:gd name="T1" fmla="*/ 775692216 h 4197"/>
              <a:gd name="T2" fmla="*/ 775981150 w 3678"/>
              <a:gd name="T3" fmla="*/ 775692216 h 4197"/>
              <a:gd name="T4" fmla="*/ 775981150 w 3678"/>
              <a:gd name="T5" fmla="*/ 775692216 h 4197"/>
              <a:gd name="T6" fmla="*/ 775981150 w 3678"/>
              <a:gd name="T7" fmla="*/ 775692216 h 4197"/>
              <a:gd name="T8" fmla="*/ 775981150 w 3678"/>
              <a:gd name="T9" fmla="*/ 775692216 h 4197"/>
              <a:gd name="T10" fmla="*/ 775981150 w 3678"/>
              <a:gd name="T11" fmla="*/ 775692216 h 4197"/>
              <a:gd name="T12" fmla="*/ 775981150 w 3678"/>
              <a:gd name="T13" fmla="*/ 775692216 h 4197"/>
              <a:gd name="T14" fmla="*/ 775981150 w 3678"/>
              <a:gd name="T15" fmla="*/ 775692216 h 4197"/>
              <a:gd name="T16" fmla="*/ 775981150 w 3678"/>
              <a:gd name="T17" fmla="*/ 775692216 h 4197"/>
              <a:gd name="T18" fmla="*/ 775981150 w 3678"/>
              <a:gd name="T19" fmla="*/ 775692216 h 4197"/>
              <a:gd name="T20" fmla="*/ 775981150 w 3678"/>
              <a:gd name="T21" fmla="*/ 775692216 h 4197"/>
              <a:gd name="T22" fmla="*/ 775981150 w 3678"/>
              <a:gd name="T23" fmla="*/ 77569221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1" name="KSO_Shape">
            <a:extLst>
              <a:ext uri="{FF2B5EF4-FFF2-40B4-BE49-F238E27FC236}">
                <a16:creationId xmlns:a16="http://schemas.microsoft.com/office/drawing/2014/main" id="{11A0B4EA-033B-4297-BE16-7A5850559B88}"/>
              </a:ext>
            </a:extLst>
          </p:cNvPr>
          <p:cNvSpPr>
            <a:spLocks/>
          </p:cNvSpPr>
          <p:nvPr/>
        </p:nvSpPr>
        <p:spPr bwMode="auto">
          <a:xfrm>
            <a:off x="860205" y="4638531"/>
            <a:ext cx="311386" cy="287644"/>
          </a:xfrm>
          <a:custGeom>
            <a:avLst/>
            <a:gdLst>
              <a:gd name="T0" fmla="*/ 775981150 w 3678"/>
              <a:gd name="T1" fmla="*/ 775692216 h 4197"/>
              <a:gd name="T2" fmla="*/ 775981150 w 3678"/>
              <a:gd name="T3" fmla="*/ 775692216 h 4197"/>
              <a:gd name="T4" fmla="*/ 775981150 w 3678"/>
              <a:gd name="T5" fmla="*/ 775692216 h 4197"/>
              <a:gd name="T6" fmla="*/ 775981150 w 3678"/>
              <a:gd name="T7" fmla="*/ 775692216 h 4197"/>
              <a:gd name="T8" fmla="*/ 775981150 w 3678"/>
              <a:gd name="T9" fmla="*/ 775692216 h 4197"/>
              <a:gd name="T10" fmla="*/ 775981150 w 3678"/>
              <a:gd name="T11" fmla="*/ 775692216 h 4197"/>
              <a:gd name="T12" fmla="*/ 775981150 w 3678"/>
              <a:gd name="T13" fmla="*/ 775692216 h 4197"/>
              <a:gd name="T14" fmla="*/ 775981150 w 3678"/>
              <a:gd name="T15" fmla="*/ 775692216 h 4197"/>
              <a:gd name="T16" fmla="*/ 775981150 w 3678"/>
              <a:gd name="T17" fmla="*/ 775692216 h 4197"/>
              <a:gd name="T18" fmla="*/ 775981150 w 3678"/>
              <a:gd name="T19" fmla="*/ 775692216 h 4197"/>
              <a:gd name="T20" fmla="*/ 775981150 w 3678"/>
              <a:gd name="T21" fmla="*/ 775692216 h 4197"/>
              <a:gd name="T22" fmla="*/ 775981150 w 3678"/>
              <a:gd name="T23" fmla="*/ 775692216 h 419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678" h="4197">
                <a:moveTo>
                  <a:pt x="2081" y="2099"/>
                </a:moveTo>
                <a:lnTo>
                  <a:pt x="0" y="0"/>
                </a:lnTo>
                <a:lnTo>
                  <a:pt x="762" y="2099"/>
                </a:lnTo>
                <a:lnTo>
                  <a:pt x="0" y="4197"/>
                </a:lnTo>
                <a:lnTo>
                  <a:pt x="2081" y="2099"/>
                </a:lnTo>
                <a:close/>
                <a:moveTo>
                  <a:pt x="3678" y="2099"/>
                </a:moveTo>
                <a:lnTo>
                  <a:pt x="1597" y="0"/>
                </a:lnTo>
                <a:lnTo>
                  <a:pt x="2359" y="2099"/>
                </a:lnTo>
                <a:lnTo>
                  <a:pt x="1597" y="4197"/>
                </a:lnTo>
                <a:lnTo>
                  <a:pt x="3678" y="20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9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 形 152"/>
          <p:cNvSpPr/>
          <p:nvPr/>
        </p:nvSpPr>
        <p:spPr>
          <a:xfrm>
            <a:off x="3192197" y="2313936"/>
            <a:ext cx="6657831" cy="2881077"/>
          </a:xfrm>
          <a:prstGeom prst="corner">
            <a:avLst>
              <a:gd name="adj1" fmla="val 79539"/>
              <a:gd name="adj2" fmla="val 53936"/>
            </a:avLst>
          </a:prstGeom>
          <a:solidFill>
            <a:srgbClr val="4C81E5"/>
          </a:solidFill>
          <a:ln w="12700">
            <a:solidFill>
              <a:srgbClr val="4C8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L 形 47"/>
          <p:cNvSpPr/>
          <p:nvPr/>
        </p:nvSpPr>
        <p:spPr>
          <a:xfrm rot="10800000">
            <a:off x="3192195" y="1486305"/>
            <a:ext cx="6661193" cy="1360528"/>
          </a:xfrm>
          <a:prstGeom prst="corner">
            <a:avLst>
              <a:gd name="adj1" fmla="val 55869"/>
              <a:gd name="adj2" fmla="val 371049"/>
            </a:avLst>
          </a:prstGeom>
          <a:solidFill>
            <a:srgbClr val="FDF3D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独创“软件生产线”式软件研发模式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92197" y="5432096"/>
            <a:ext cx="6657831" cy="71845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、无码化领域组件研发中心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基于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SMARTDATA</a:t>
            </a:r>
            <a:r>
              <a:rPr kumimoji="0" lang="zh-CN" alt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配置或者二次开发面向领域的组件，提升软件生产线效率</a:t>
            </a:r>
            <a:endParaRPr kumimoji="0" lang="zh-CN" altLang="en-US" sz="16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0" y="1486304"/>
            <a:ext cx="1600192" cy="1600192"/>
          </a:xfrm>
          <a:prstGeom prst="rect">
            <a:avLst/>
          </a:prstGeom>
          <a:noFill/>
        </p:spPr>
      </p:pic>
      <p:cxnSp>
        <p:nvCxnSpPr>
          <p:cNvPr id="14" name="连接符: 肘形 13"/>
          <p:cNvCxnSpPr>
            <a:stCxn id="7" idx="2"/>
            <a:endCxn id="153" idx="2"/>
          </p:cNvCxnSpPr>
          <p:nvPr/>
        </p:nvCxnSpPr>
        <p:spPr>
          <a:xfrm rot="16200000" flipH="1">
            <a:off x="1946437" y="2508714"/>
            <a:ext cx="667979" cy="1823541"/>
          </a:xfrm>
          <a:prstGeom prst="bentConnector2">
            <a:avLst/>
          </a:prstGeom>
          <a:ln w="57150">
            <a:solidFill>
              <a:srgbClr val="0454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任意多边形: 形状 60"/>
          <p:cNvSpPr/>
          <p:nvPr/>
        </p:nvSpPr>
        <p:spPr>
          <a:xfrm>
            <a:off x="3420247" y="1714225"/>
            <a:ext cx="1146571" cy="375326"/>
          </a:xfrm>
          <a:custGeom>
            <a:avLst/>
            <a:gdLst>
              <a:gd name="connsiteX0" fmla="*/ 0 w 1146571"/>
              <a:gd name="connsiteY0" fmla="*/ 63698 h 636984"/>
              <a:gd name="connsiteX1" fmla="*/ 63698 w 1146571"/>
              <a:gd name="connsiteY1" fmla="*/ 0 h 636984"/>
              <a:gd name="connsiteX2" fmla="*/ 1082873 w 1146571"/>
              <a:gd name="connsiteY2" fmla="*/ 0 h 636984"/>
              <a:gd name="connsiteX3" fmla="*/ 1146571 w 1146571"/>
              <a:gd name="connsiteY3" fmla="*/ 63698 h 636984"/>
              <a:gd name="connsiteX4" fmla="*/ 1146571 w 1146571"/>
              <a:gd name="connsiteY4" fmla="*/ 573286 h 636984"/>
              <a:gd name="connsiteX5" fmla="*/ 1082873 w 1146571"/>
              <a:gd name="connsiteY5" fmla="*/ 636984 h 636984"/>
              <a:gd name="connsiteX6" fmla="*/ 63698 w 1146571"/>
              <a:gd name="connsiteY6" fmla="*/ 636984 h 636984"/>
              <a:gd name="connsiteX7" fmla="*/ 0 w 1146571"/>
              <a:gd name="connsiteY7" fmla="*/ 573286 h 636984"/>
              <a:gd name="connsiteX8" fmla="*/ 0 w 1146571"/>
              <a:gd name="connsiteY8" fmla="*/ 63698 h 63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571" h="636984">
                <a:moveTo>
                  <a:pt x="0" y="63698"/>
                </a:moveTo>
                <a:cubicBezTo>
                  <a:pt x="0" y="28519"/>
                  <a:pt x="28519" y="0"/>
                  <a:pt x="63698" y="0"/>
                </a:cubicBezTo>
                <a:lnTo>
                  <a:pt x="1082873" y="0"/>
                </a:lnTo>
                <a:cubicBezTo>
                  <a:pt x="1118052" y="0"/>
                  <a:pt x="1146571" y="28519"/>
                  <a:pt x="1146571" y="63698"/>
                </a:cubicBezTo>
                <a:lnTo>
                  <a:pt x="1146571" y="573286"/>
                </a:lnTo>
                <a:cubicBezTo>
                  <a:pt x="1146571" y="608465"/>
                  <a:pt x="1118052" y="636984"/>
                  <a:pt x="1082873" y="636984"/>
                </a:cubicBezTo>
                <a:lnTo>
                  <a:pt x="63698" y="636984"/>
                </a:lnTo>
                <a:cubicBezTo>
                  <a:pt x="28519" y="636984"/>
                  <a:pt x="0" y="608465"/>
                  <a:pt x="0" y="573286"/>
                </a:cubicBezTo>
                <a:lnTo>
                  <a:pt x="0" y="63698"/>
                </a:lnTo>
                <a:close/>
              </a:path>
            </a:pathLst>
          </a:custGeom>
          <a:solidFill>
            <a:srgbClr val="F1A817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37" tIns="87237" rIns="87237" bIns="8723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需求调研</a:t>
            </a:r>
          </a:p>
        </p:txBody>
      </p:sp>
      <p:sp>
        <p:nvSpPr>
          <p:cNvPr id="62" name="任意多边形: 形状 61"/>
          <p:cNvSpPr/>
          <p:nvPr/>
        </p:nvSpPr>
        <p:spPr>
          <a:xfrm>
            <a:off x="3850211" y="2106360"/>
            <a:ext cx="286643" cy="140748"/>
          </a:xfrm>
          <a:custGeom>
            <a:avLst/>
            <a:gdLst>
              <a:gd name="connsiteX0" fmla="*/ 0 w 238869"/>
              <a:gd name="connsiteY0" fmla="*/ 57328 h 286642"/>
              <a:gd name="connsiteX1" fmla="*/ 119435 w 238869"/>
              <a:gd name="connsiteY1" fmla="*/ 57328 h 286642"/>
              <a:gd name="connsiteX2" fmla="*/ 119435 w 238869"/>
              <a:gd name="connsiteY2" fmla="*/ 0 h 286642"/>
              <a:gd name="connsiteX3" fmla="*/ 238869 w 238869"/>
              <a:gd name="connsiteY3" fmla="*/ 143321 h 286642"/>
              <a:gd name="connsiteX4" fmla="*/ 119435 w 238869"/>
              <a:gd name="connsiteY4" fmla="*/ 286642 h 286642"/>
              <a:gd name="connsiteX5" fmla="*/ 119435 w 238869"/>
              <a:gd name="connsiteY5" fmla="*/ 229314 h 286642"/>
              <a:gd name="connsiteX6" fmla="*/ 0 w 238869"/>
              <a:gd name="connsiteY6" fmla="*/ 229314 h 286642"/>
              <a:gd name="connsiteX7" fmla="*/ 0 w 238869"/>
              <a:gd name="connsiteY7" fmla="*/ 57328 h 28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869" h="286642">
                <a:moveTo>
                  <a:pt x="191095" y="1"/>
                </a:moveTo>
                <a:lnTo>
                  <a:pt x="191095" y="143322"/>
                </a:lnTo>
                <a:lnTo>
                  <a:pt x="238869" y="143322"/>
                </a:lnTo>
                <a:lnTo>
                  <a:pt x="119435" y="286641"/>
                </a:lnTo>
                <a:lnTo>
                  <a:pt x="0" y="143322"/>
                </a:lnTo>
                <a:lnTo>
                  <a:pt x="47774" y="143322"/>
                </a:lnTo>
                <a:lnTo>
                  <a:pt x="47774" y="1"/>
                </a:lnTo>
                <a:lnTo>
                  <a:pt x="191095" y="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29" tIns="1" rIns="57328" bIns="71661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矩形: 圆角 62"/>
          <p:cNvSpPr/>
          <p:nvPr/>
        </p:nvSpPr>
        <p:spPr>
          <a:xfrm>
            <a:off x="3420247" y="2383816"/>
            <a:ext cx="1146571" cy="375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2688"/>
              <a:satOff val="2608"/>
              <a:lumOff val="-2066"/>
              <a:alphaOff val="0"/>
            </a:schemeClr>
          </a:fillRef>
          <a:effectRef idx="1">
            <a:schemeClr val="accent2">
              <a:hueOff val="22688"/>
              <a:satOff val="2608"/>
              <a:lumOff val="-206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37" tIns="87237" rIns="87237" bIns="8723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需求分析</a:t>
            </a:r>
          </a:p>
        </p:txBody>
      </p:sp>
      <p:sp>
        <p:nvSpPr>
          <p:cNvPr id="64" name="任意多边形: 形状 63"/>
          <p:cNvSpPr/>
          <p:nvPr/>
        </p:nvSpPr>
        <p:spPr>
          <a:xfrm>
            <a:off x="3854303" y="2865150"/>
            <a:ext cx="286643" cy="140748"/>
          </a:xfrm>
          <a:custGeom>
            <a:avLst/>
            <a:gdLst>
              <a:gd name="connsiteX0" fmla="*/ 0 w 238869"/>
              <a:gd name="connsiteY0" fmla="*/ 57328 h 286642"/>
              <a:gd name="connsiteX1" fmla="*/ 119435 w 238869"/>
              <a:gd name="connsiteY1" fmla="*/ 57328 h 286642"/>
              <a:gd name="connsiteX2" fmla="*/ 119435 w 238869"/>
              <a:gd name="connsiteY2" fmla="*/ 0 h 286642"/>
              <a:gd name="connsiteX3" fmla="*/ 238869 w 238869"/>
              <a:gd name="connsiteY3" fmla="*/ 143321 h 286642"/>
              <a:gd name="connsiteX4" fmla="*/ 119435 w 238869"/>
              <a:gd name="connsiteY4" fmla="*/ 286642 h 286642"/>
              <a:gd name="connsiteX5" fmla="*/ 119435 w 238869"/>
              <a:gd name="connsiteY5" fmla="*/ 229314 h 286642"/>
              <a:gd name="connsiteX6" fmla="*/ 0 w 238869"/>
              <a:gd name="connsiteY6" fmla="*/ 229314 h 286642"/>
              <a:gd name="connsiteX7" fmla="*/ 0 w 238869"/>
              <a:gd name="connsiteY7" fmla="*/ 57328 h 28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869" h="286642">
                <a:moveTo>
                  <a:pt x="191095" y="1"/>
                </a:moveTo>
                <a:lnTo>
                  <a:pt x="191095" y="143322"/>
                </a:lnTo>
                <a:lnTo>
                  <a:pt x="238869" y="143322"/>
                </a:lnTo>
                <a:lnTo>
                  <a:pt x="119435" y="286641"/>
                </a:lnTo>
                <a:lnTo>
                  <a:pt x="0" y="143322"/>
                </a:lnTo>
                <a:lnTo>
                  <a:pt x="47774" y="143322"/>
                </a:lnTo>
                <a:lnTo>
                  <a:pt x="47774" y="1"/>
                </a:lnTo>
                <a:lnTo>
                  <a:pt x="191095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8360"/>
              <a:satOff val="3260"/>
              <a:lumOff val="-2585"/>
              <a:alphaOff val="0"/>
            </a:schemeClr>
          </a:fillRef>
          <a:effectRef idx="1">
            <a:schemeClr val="accent2">
              <a:hueOff val="28360"/>
              <a:satOff val="3260"/>
              <a:lumOff val="-258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29" tIns="1" rIns="57328" bIns="71661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任意多边形: 形状 64"/>
          <p:cNvSpPr/>
          <p:nvPr/>
        </p:nvSpPr>
        <p:spPr>
          <a:xfrm rot="10800000">
            <a:off x="8894576" y="2929983"/>
            <a:ext cx="286643" cy="350100"/>
          </a:xfrm>
          <a:custGeom>
            <a:avLst/>
            <a:gdLst>
              <a:gd name="connsiteX0" fmla="*/ 0 w 238869"/>
              <a:gd name="connsiteY0" fmla="*/ 57328 h 286642"/>
              <a:gd name="connsiteX1" fmla="*/ 119435 w 238869"/>
              <a:gd name="connsiteY1" fmla="*/ 57328 h 286642"/>
              <a:gd name="connsiteX2" fmla="*/ 119435 w 238869"/>
              <a:gd name="connsiteY2" fmla="*/ 0 h 286642"/>
              <a:gd name="connsiteX3" fmla="*/ 238869 w 238869"/>
              <a:gd name="connsiteY3" fmla="*/ 143321 h 286642"/>
              <a:gd name="connsiteX4" fmla="*/ 119435 w 238869"/>
              <a:gd name="connsiteY4" fmla="*/ 286642 h 286642"/>
              <a:gd name="connsiteX5" fmla="*/ 119435 w 238869"/>
              <a:gd name="connsiteY5" fmla="*/ 229314 h 286642"/>
              <a:gd name="connsiteX6" fmla="*/ 0 w 238869"/>
              <a:gd name="connsiteY6" fmla="*/ 229314 h 286642"/>
              <a:gd name="connsiteX7" fmla="*/ 0 w 238869"/>
              <a:gd name="connsiteY7" fmla="*/ 57328 h 28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869" h="286642">
                <a:moveTo>
                  <a:pt x="191095" y="1"/>
                </a:moveTo>
                <a:lnTo>
                  <a:pt x="191095" y="143322"/>
                </a:lnTo>
                <a:lnTo>
                  <a:pt x="238869" y="143322"/>
                </a:lnTo>
                <a:lnTo>
                  <a:pt x="119435" y="286641"/>
                </a:lnTo>
                <a:lnTo>
                  <a:pt x="0" y="143322"/>
                </a:lnTo>
                <a:lnTo>
                  <a:pt x="47774" y="143322"/>
                </a:lnTo>
                <a:lnTo>
                  <a:pt x="47774" y="1"/>
                </a:lnTo>
                <a:lnTo>
                  <a:pt x="191095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13439"/>
              <a:satOff val="13039"/>
              <a:lumOff val="-10380"/>
              <a:alphaOff val="0"/>
            </a:schemeClr>
          </a:fillRef>
          <a:effectRef idx="1">
            <a:schemeClr val="accent2">
              <a:hueOff val="113439"/>
              <a:satOff val="13039"/>
              <a:lumOff val="-103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29" tIns="1" rIns="57328" bIns="71661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任意多边形: 形状 65"/>
          <p:cNvSpPr/>
          <p:nvPr/>
        </p:nvSpPr>
        <p:spPr>
          <a:xfrm>
            <a:off x="8407725" y="2436116"/>
            <a:ext cx="1146571" cy="375326"/>
          </a:xfrm>
          <a:custGeom>
            <a:avLst/>
            <a:gdLst>
              <a:gd name="connsiteX0" fmla="*/ 0 w 1146571"/>
              <a:gd name="connsiteY0" fmla="*/ 63698 h 636984"/>
              <a:gd name="connsiteX1" fmla="*/ 63698 w 1146571"/>
              <a:gd name="connsiteY1" fmla="*/ 0 h 636984"/>
              <a:gd name="connsiteX2" fmla="*/ 1082873 w 1146571"/>
              <a:gd name="connsiteY2" fmla="*/ 0 h 636984"/>
              <a:gd name="connsiteX3" fmla="*/ 1146571 w 1146571"/>
              <a:gd name="connsiteY3" fmla="*/ 63698 h 636984"/>
              <a:gd name="connsiteX4" fmla="*/ 1146571 w 1146571"/>
              <a:gd name="connsiteY4" fmla="*/ 573286 h 636984"/>
              <a:gd name="connsiteX5" fmla="*/ 1082873 w 1146571"/>
              <a:gd name="connsiteY5" fmla="*/ 636984 h 636984"/>
              <a:gd name="connsiteX6" fmla="*/ 63698 w 1146571"/>
              <a:gd name="connsiteY6" fmla="*/ 636984 h 636984"/>
              <a:gd name="connsiteX7" fmla="*/ 0 w 1146571"/>
              <a:gd name="connsiteY7" fmla="*/ 573286 h 636984"/>
              <a:gd name="connsiteX8" fmla="*/ 0 w 1146571"/>
              <a:gd name="connsiteY8" fmla="*/ 63698 h 636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6571" h="636984">
                <a:moveTo>
                  <a:pt x="0" y="63698"/>
                </a:moveTo>
                <a:cubicBezTo>
                  <a:pt x="0" y="28519"/>
                  <a:pt x="28519" y="0"/>
                  <a:pt x="63698" y="0"/>
                </a:cubicBezTo>
                <a:lnTo>
                  <a:pt x="1082873" y="0"/>
                </a:lnTo>
                <a:cubicBezTo>
                  <a:pt x="1118052" y="0"/>
                  <a:pt x="1146571" y="28519"/>
                  <a:pt x="1146571" y="63698"/>
                </a:cubicBezTo>
                <a:lnTo>
                  <a:pt x="1146571" y="573286"/>
                </a:lnTo>
                <a:cubicBezTo>
                  <a:pt x="1146571" y="608465"/>
                  <a:pt x="1118052" y="636984"/>
                  <a:pt x="1082873" y="636984"/>
                </a:cubicBezTo>
                <a:lnTo>
                  <a:pt x="63698" y="636984"/>
                </a:lnTo>
                <a:cubicBezTo>
                  <a:pt x="28519" y="636984"/>
                  <a:pt x="0" y="608465"/>
                  <a:pt x="0" y="573286"/>
                </a:cubicBezTo>
                <a:lnTo>
                  <a:pt x="0" y="63698"/>
                </a:lnTo>
                <a:close/>
              </a:path>
            </a:pathLst>
          </a:custGeom>
          <a:solidFill>
            <a:srgbClr val="F1A817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13439"/>
              <a:satOff val="13039"/>
              <a:lumOff val="-10380"/>
              <a:alphaOff val="0"/>
            </a:schemeClr>
          </a:fillRef>
          <a:effectRef idx="1">
            <a:schemeClr val="accent2">
              <a:hueOff val="113439"/>
              <a:satOff val="13039"/>
              <a:lumOff val="-103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37" tIns="87237" rIns="87237" bIns="87237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交付验收</a:t>
            </a:r>
          </a:p>
        </p:txBody>
      </p:sp>
      <p:sp>
        <p:nvSpPr>
          <p:cNvPr id="74" name="矩形 73"/>
          <p:cNvSpPr/>
          <p:nvPr/>
        </p:nvSpPr>
        <p:spPr>
          <a:xfrm>
            <a:off x="7741220" y="3927281"/>
            <a:ext cx="720816" cy="46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组装</a:t>
            </a:r>
          </a:p>
        </p:txBody>
      </p:sp>
      <p:sp>
        <p:nvSpPr>
          <p:cNvPr id="75" name="矩形 74"/>
          <p:cNvSpPr/>
          <p:nvPr/>
        </p:nvSpPr>
        <p:spPr>
          <a:xfrm>
            <a:off x="8630264" y="3311632"/>
            <a:ext cx="828335" cy="4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自动化测试</a:t>
            </a:r>
          </a:p>
        </p:txBody>
      </p:sp>
      <p:sp>
        <p:nvSpPr>
          <p:cNvPr id="77" name="矩形 76"/>
          <p:cNvSpPr/>
          <p:nvPr/>
        </p:nvSpPr>
        <p:spPr>
          <a:xfrm>
            <a:off x="4847944" y="3467710"/>
            <a:ext cx="593330" cy="84862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配置任务分解</a:t>
            </a:r>
          </a:p>
        </p:txBody>
      </p:sp>
      <p:sp>
        <p:nvSpPr>
          <p:cNvPr id="78" name="矩形 77"/>
          <p:cNvSpPr/>
          <p:nvPr/>
        </p:nvSpPr>
        <p:spPr>
          <a:xfrm>
            <a:off x="5887969" y="3015208"/>
            <a:ext cx="1440000" cy="46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管理类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物料生产线</a:t>
            </a:r>
          </a:p>
        </p:txBody>
      </p:sp>
      <p:sp>
        <p:nvSpPr>
          <p:cNvPr id="79" name="矩形 78"/>
          <p:cNvSpPr/>
          <p:nvPr/>
        </p:nvSpPr>
        <p:spPr>
          <a:xfrm>
            <a:off x="5887969" y="3658021"/>
            <a:ext cx="1440000" cy="46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数据类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物料生产线</a:t>
            </a:r>
          </a:p>
        </p:txBody>
      </p:sp>
      <p:sp>
        <p:nvSpPr>
          <p:cNvPr id="80" name="矩形 79"/>
          <p:cNvSpPr/>
          <p:nvPr/>
        </p:nvSpPr>
        <p:spPr>
          <a:xfrm>
            <a:off x="5887969" y="4353710"/>
            <a:ext cx="1440000" cy="468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分析类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物料生产线</a:t>
            </a:r>
          </a:p>
        </p:txBody>
      </p:sp>
      <p:cxnSp>
        <p:nvCxnSpPr>
          <p:cNvPr id="81" name="连接符: 肘形 80"/>
          <p:cNvCxnSpPr>
            <a:stCxn id="77" idx="3"/>
            <a:endCxn id="78" idx="1"/>
          </p:cNvCxnSpPr>
          <p:nvPr/>
        </p:nvCxnSpPr>
        <p:spPr>
          <a:xfrm flipV="1">
            <a:off x="5441274" y="3249208"/>
            <a:ext cx="446695" cy="642814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连接符: 肘形 82"/>
          <p:cNvCxnSpPr>
            <a:stCxn id="77" idx="3"/>
            <a:endCxn id="80" idx="1"/>
          </p:cNvCxnSpPr>
          <p:nvPr/>
        </p:nvCxnSpPr>
        <p:spPr>
          <a:xfrm>
            <a:off x="5441274" y="3892022"/>
            <a:ext cx="446695" cy="69568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连接符: 肘形 83"/>
          <p:cNvCxnSpPr>
            <a:stCxn id="78" idx="3"/>
            <a:endCxn id="74" idx="1"/>
          </p:cNvCxnSpPr>
          <p:nvPr/>
        </p:nvCxnSpPr>
        <p:spPr>
          <a:xfrm>
            <a:off x="7327969" y="3249208"/>
            <a:ext cx="413251" cy="91207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连接符: 肘形 84"/>
          <p:cNvCxnSpPr>
            <a:stCxn id="79" idx="3"/>
            <a:endCxn id="74" idx="1"/>
          </p:cNvCxnSpPr>
          <p:nvPr/>
        </p:nvCxnSpPr>
        <p:spPr>
          <a:xfrm>
            <a:off x="7327969" y="3892021"/>
            <a:ext cx="413251" cy="26926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连接符: 肘形 85"/>
          <p:cNvCxnSpPr>
            <a:stCxn id="80" idx="3"/>
            <a:endCxn id="74" idx="1"/>
          </p:cNvCxnSpPr>
          <p:nvPr/>
        </p:nvCxnSpPr>
        <p:spPr>
          <a:xfrm flipV="1">
            <a:off x="7327969" y="4161281"/>
            <a:ext cx="413251" cy="426429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任意多边形: 形状 96"/>
          <p:cNvSpPr/>
          <p:nvPr/>
        </p:nvSpPr>
        <p:spPr>
          <a:xfrm rot="10800000">
            <a:off x="4311037" y="5224673"/>
            <a:ext cx="286643" cy="187740"/>
          </a:xfrm>
          <a:custGeom>
            <a:avLst/>
            <a:gdLst>
              <a:gd name="connsiteX0" fmla="*/ 0 w 238869"/>
              <a:gd name="connsiteY0" fmla="*/ 57328 h 286642"/>
              <a:gd name="connsiteX1" fmla="*/ 119435 w 238869"/>
              <a:gd name="connsiteY1" fmla="*/ 57328 h 286642"/>
              <a:gd name="connsiteX2" fmla="*/ 119435 w 238869"/>
              <a:gd name="connsiteY2" fmla="*/ 0 h 286642"/>
              <a:gd name="connsiteX3" fmla="*/ 238869 w 238869"/>
              <a:gd name="connsiteY3" fmla="*/ 143321 h 286642"/>
              <a:gd name="connsiteX4" fmla="*/ 119435 w 238869"/>
              <a:gd name="connsiteY4" fmla="*/ 286642 h 286642"/>
              <a:gd name="connsiteX5" fmla="*/ 119435 w 238869"/>
              <a:gd name="connsiteY5" fmla="*/ 229314 h 286642"/>
              <a:gd name="connsiteX6" fmla="*/ 0 w 238869"/>
              <a:gd name="connsiteY6" fmla="*/ 229314 h 286642"/>
              <a:gd name="connsiteX7" fmla="*/ 0 w 238869"/>
              <a:gd name="connsiteY7" fmla="*/ 57328 h 28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869" h="286642">
                <a:moveTo>
                  <a:pt x="191095" y="1"/>
                </a:moveTo>
                <a:lnTo>
                  <a:pt x="191095" y="143322"/>
                </a:lnTo>
                <a:lnTo>
                  <a:pt x="238869" y="143322"/>
                </a:lnTo>
                <a:lnTo>
                  <a:pt x="119435" y="286641"/>
                </a:lnTo>
                <a:lnTo>
                  <a:pt x="0" y="143322"/>
                </a:lnTo>
                <a:lnTo>
                  <a:pt x="47774" y="143322"/>
                </a:lnTo>
                <a:lnTo>
                  <a:pt x="47774" y="1"/>
                </a:lnTo>
                <a:lnTo>
                  <a:pt x="191095" y="1"/>
                </a:lnTo>
                <a:close/>
              </a:path>
            </a:pathLst>
          </a:cu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13439"/>
              <a:satOff val="13039"/>
              <a:lumOff val="-10380"/>
              <a:alphaOff val="0"/>
            </a:schemeClr>
          </a:fillRef>
          <a:effectRef idx="1">
            <a:schemeClr val="accent2">
              <a:hueOff val="113439"/>
              <a:satOff val="13039"/>
              <a:lumOff val="-103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29" tIns="1" rIns="57328" bIns="71661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8" name="任意多边形: 形状 97"/>
          <p:cNvSpPr/>
          <p:nvPr/>
        </p:nvSpPr>
        <p:spPr>
          <a:xfrm rot="10800000">
            <a:off x="8264404" y="5224673"/>
            <a:ext cx="286643" cy="187740"/>
          </a:xfrm>
          <a:custGeom>
            <a:avLst/>
            <a:gdLst>
              <a:gd name="connsiteX0" fmla="*/ 0 w 238869"/>
              <a:gd name="connsiteY0" fmla="*/ 57328 h 286642"/>
              <a:gd name="connsiteX1" fmla="*/ 119435 w 238869"/>
              <a:gd name="connsiteY1" fmla="*/ 57328 h 286642"/>
              <a:gd name="connsiteX2" fmla="*/ 119435 w 238869"/>
              <a:gd name="connsiteY2" fmla="*/ 0 h 286642"/>
              <a:gd name="connsiteX3" fmla="*/ 238869 w 238869"/>
              <a:gd name="connsiteY3" fmla="*/ 143321 h 286642"/>
              <a:gd name="connsiteX4" fmla="*/ 119435 w 238869"/>
              <a:gd name="connsiteY4" fmla="*/ 286642 h 286642"/>
              <a:gd name="connsiteX5" fmla="*/ 119435 w 238869"/>
              <a:gd name="connsiteY5" fmla="*/ 229314 h 286642"/>
              <a:gd name="connsiteX6" fmla="*/ 0 w 238869"/>
              <a:gd name="connsiteY6" fmla="*/ 229314 h 286642"/>
              <a:gd name="connsiteX7" fmla="*/ 0 w 238869"/>
              <a:gd name="connsiteY7" fmla="*/ 57328 h 28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869" h="286642">
                <a:moveTo>
                  <a:pt x="191095" y="1"/>
                </a:moveTo>
                <a:lnTo>
                  <a:pt x="191095" y="143322"/>
                </a:lnTo>
                <a:lnTo>
                  <a:pt x="238869" y="143322"/>
                </a:lnTo>
                <a:lnTo>
                  <a:pt x="119435" y="286641"/>
                </a:lnTo>
                <a:lnTo>
                  <a:pt x="0" y="143322"/>
                </a:lnTo>
                <a:lnTo>
                  <a:pt x="47774" y="143322"/>
                </a:lnTo>
                <a:lnTo>
                  <a:pt x="47774" y="1"/>
                </a:lnTo>
                <a:lnTo>
                  <a:pt x="191095" y="1"/>
                </a:lnTo>
                <a:close/>
              </a:path>
            </a:pathLst>
          </a:custGeom>
          <a:solidFill>
            <a:srgbClr val="0070C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113439"/>
              <a:satOff val="13039"/>
              <a:lumOff val="-10380"/>
              <a:alphaOff val="0"/>
            </a:schemeClr>
          </a:fillRef>
          <a:effectRef idx="1">
            <a:schemeClr val="accent2">
              <a:hueOff val="113439"/>
              <a:satOff val="13039"/>
              <a:lumOff val="-103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29" tIns="1" rIns="57328" bIns="71661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9982003" y="1486309"/>
            <a:ext cx="1600193" cy="1360524"/>
          </a:xfrm>
          <a:prstGeom prst="rect">
            <a:avLst/>
          </a:prstGeom>
          <a:solidFill>
            <a:srgbClr val="FDF3DF"/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项目经理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实施工程师（按需）</a:t>
            </a:r>
          </a:p>
        </p:txBody>
      </p:sp>
      <p:sp>
        <p:nvSpPr>
          <p:cNvPr id="110" name="文本框 109"/>
          <p:cNvSpPr txBox="1"/>
          <p:nvPr/>
        </p:nvSpPr>
        <p:spPr>
          <a:xfrm flipH="1">
            <a:off x="9982002" y="2911992"/>
            <a:ext cx="1600192" cy="22851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解决方案工程师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配置工程师（按需）</a:t>
            </a:r>
          </a:p>
        </p:txBody>
      </p:sp>
      <p:sp>
        <p:nvSpPr>
          <p:cNvPr id="111" name="文本框 110"/>
          <p:cNvSpPr txBox="1"/>
          <p:nvPr/>
        </p:nvSpPr>
        <p:spPr>
          <a:xfrm flipH="1">
            <a:off x="9982002" y="5432095"/>
            <a:ext cx="1600192" cy="7184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研发工程师</a:t>
            </a:r>
          </a:p>
        </p:txBody>
      </p:sp>
      <p:sp>
        <p:nvSpPr>
          <p:cNvPr id="116" name="矩形 115"/>
          <p:cNvSpPr/>
          <p:nvPr/>
        </p:nvSpPr>
        <p:spPr>
          <a:xfrm>
            <a:off x="7745386" y="3313469"/>
            <a:ext cx="752903" cy="468000"/>
          </a:xfrm>
          <a:prstGeom prst="rect">
            <a:avLst/>
          </a:prstGeom>
          <a:solidFill>
            <a:srgbClr val="F475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资产</a:t>
            </a:r>
          </a:p>
        </p:txBody>
      </p:sp>
      <p:cxnSp>
        <p:nvCxnSpPr>
          <p:cNvPr id="135" name="连接符: 肘形 134"/>
          <p:cNvCxnSpPr>
            <a:endCxn id="116" idx="1"/>
          </p:cNvCxnSpPr>
          <p:nvPr/>
        </p:nvCxnSpPr>
        <p:spPr>
          <a:xfrm flipV="1">
            <a:off x="7327969" y="3547469"/>
            <a:ext cx="417417" cy="335488"/>
          </a:xfrm>
          <a:prstGeom prst="bentConnector3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连接符: 肘形 136"/>
          <p:cNvCxnSpPr>
            <a:stCxn id="74" idx="3"/>
            <a:endCxn id="75" idx="2"/>
          </p:cNvCxnSpPr>
          <p:nvPr/>
        </p:nvCxnSpPr>
        <p:spPr>
          <a:xfrm flipV="1">
            <a:off x="8462036" y="3779632"/>
            <a:ext cx="582396" cy="381649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矩形: 圆角 40"/>
          <p:cNvSpPr/>
          <p:nvPr/>
        </p:nvSpPr>
        <p:spPr>
          <a:xfrm>
            <a:off x="3420248" y="3061545"/>
            <a:ext cx="1146571" cy="375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2688"/>
              <a:satOff val="2608"/>
              <a:lumOff val="-2066"/>
              <a:alphaOff val="0"/>
            </a:schemeClr>
          </a:fillRef>
          <a:effectRef idx="1">
            <a:schemeClr val="accent2">
              <a:hueOff val="22688"/>
              <a:satOff val="2608"/>
              <a:lumOff val="-206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37" tIns="87237" rIns="87237" bIns="87237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软件设计</a:t>
            </a:r>
          </a:p>
        </p:txBody>
      </p:sp>
      <p:cxnSp>
        <p:nvCxnSpPr>
          <p:cNvPr id="13" name="连接符: 肘形 12"/>
          <p:cNvCxnSpPr>
            <a:stCxn id="41" idx="2"/>
            <a:endCxn id="77" idx="1"/>
          </p:cNvCxnSpPr>
          <p:nvPr/>
        </p:nvCxnSpPr>
        <p:spPr>
          <a:xfrm rot="16200000" flipH="1">
            <a:off x="4193164" y="3237241"/>
            <a:ext cx="455151" cy="854410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3543708" y="4739357"/>
            <a:ext cx="147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normalizeH="0" baseline="0" noProof="0" dirty="0">
                <a:ln w="0"/>
                <a:gradFill>
                  <a:gsLst>
                    <a:gs pos="15000">
                      <a:srgbClr val="FFFF00"/>
                    </a:gs>
                    <a:gs pos="75000">
                      <a:schemeClr val="bg1"/>
                    </a:gs>
                  </a:gsLst>
                  <a:lin ang="5400000"/>
                </a:gra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设计即开发</a:t>
            </a:r>
            <a:endParaRPr kumimoji="0" lang="en-US" altLang="zh-CN" b="1" i="0" u="none" strike="noStrike" kern="0" normalizeH="0" baseline="0" noProof="0" dirty="0">
              <a:ln w="0"/>
              <a:gradFill>
                <a:gsLst>
                  <a:gs pos="15000">
                    <a:srgbClr val="FFFF00"/>
                  </a:gs>
                  <a:gs pos="75000">
                    <a:schemeClr val="bg1"/>
                  </a:gs>
                </a:gsLst>
                <a:lin ang="5400000"/>
              </a:gra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8224210" y="4736800"/>
            <a:ext cx="147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b="1" i="0" u="none" strike="noStrike" kern="0" normalizeH="0" baseline="0">
                <a:ln w="0"/>
                <a:gradFill>
                  <a:gsLst>
                    <a:gs pos="15000">
                      <a:srgbClr val="FFFF00"/>
                    </a:gs>
                    <a:gs pos="75000">
                      <a:schemeClr val="bg1"/>
                    </a:gs>
                  </a:gsLst>
                  <a:lin ang="5400000"/>
                </a:gra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开发即交付</a:t>
            </a:r>
            <a:endParaRPr lang="en-US" altLang="zh-CN" dirty="0"/>
          </a:p>
        </p:txBody>
      </p:sp>
      <p:sp>
        <p:nvSpPr>
          <p:cNvPr id="26" name="文本框 25"/>
          <p:cNvSpPr txBox="1"/>
          <p:nvPr/>
        </p:nvSpPr>
        <p:spPr>
          <a:xfrm>
            <a:off x="182554" y="906473"/>
            <a:ext cx="118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软件生产线，是以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SMARTDATA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为基础再配合服务管理方法，快速完成软件配置，整个过程门槛低、自动化率高</a:t>
            </a:r>
          </a:p>
        </p:txBody>
      </p:sp>
      <p:cxnSp>
        <p:nvCxnSpPr>
          <p:cNvPr id="15" name="直接箭头连接符 14"/>
          <p:cNvCxnSpPr>
            <a:cxnSpLocks/>
          </p:cNvCxnSpPr>
          <p:nvPr/>
        </p:nvCxnSpPr>
        <p:spPr>
          <a:xfrm>
            <a:off x="2168752" y="1876024"/>
            <a:ext cx="1012143" cy="0"/>
          </a:xfrm>
          <a:prstGeom prst="straightConnector1">
            <a:avLst/>
          </a:prstGeom>
          <a:ln w="57150">
            <a:solidFill>
              <a:srgbClr val="F1A8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77" idx="3"/>
            <a:endCxn id="79" idx="1"/>
          </p:cNvCxnSpPr>
          <p:nvPr/>
        </p:nvCxnSpPr>
        <p:spPr>
          <a:xfrm flipV="1">
            <a:off x="5441274" y="3892021"/>
            <a:ext cx="446695" cy="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602CFCD6-6CB0-4E85-957D-ACA2CE5D12D1}"/>
              </a:ext>
            </a:extLst>
          </p:cNvPr>
          <p:cNvSpPr txBox="1"/>
          <p:nvPr/>
        </p:nvSpPr>
        <p:spPr>
          <a:xfrm>
            <a:off x="2249679" y="1538463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客户侧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8C2BC6D-CFD0-43D5-A70D-08C5B2922420}"/>
              </a:ext>
            </a:extLst>
          </p:cNvPr>
          <p:cNvSpPr txBox="1"/>
          <p:nvPr/>
        </p:nvSpPr>
        <p:spPr>
          <a:xfrm>
            <a:off x="1670151" y="3373967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软件生产线工厂</a:t>
            </a:r>
          </a:p>
        </p:txBody>
      </p:sp>
    </p:spTree>
    <p:extLst>
      <p:ext uri="{BB962C8B-B14F-4D97-AF65-F5344CB8AC3E}">
        <p14:creationId xmlns:p14="http://schemas.microsoft.com/office/powerpoint/2010/main" val="3508374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客户价值 </a:t>
            </a:r>
            <a:r>
              <a:rPr lang="en-US" altLang="zh-CN" dirty="0"/>
              <a:t>–</a:t>
            </a:r>
            <a:r>
              <a:rPr lang="zh-CN" altLang="en-US" dirty="0"/>
              <a:t> 软件生产力提升、数字化转型提效降本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37706"/>
          <a:stretch/>
        </p:blipFill>
        <p:spPr>
          <a:xfrm>
            <a:off x="0" y="3809999"/>
            <a:ext cx="12214225" cy="277412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A19AEF5-0DD8-450B-AA35-608A7ECF9AEE}"/>
              </a:ext>
            </a:extLst>
          </p:cNvPr>
          <p:cNvSpPr txBox="1"/>
          <p:nvPr/>
        </p:nvSpPr>
        <p:spPr>
          <a:xfrm>
            <a:off x="888309" y="952625"/>
            <a:ext cx="10535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0" i="0" dirty="0">
                <a:solidFill>
                  <a:srgbClr val="555555"/>
                </a:solidFill>
                <a:effectLst/>
                <a:latin typeface="PingFang SC"/>
              </a:rPr>
              <a:t>友好易用的可视化配置工具，快速高效的完成应用构建，效率与效果并驾齐驱，成就数字化转型。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E3C740-937E-45F0-8F5A-814FA16A6586}"/>
              </a:ext>
            </a:extLst>
          </p:cNvPr>
          <p:cNvSpPr txBox="1"/>
          <p:nvPr/>
        </p:nvSpPr>
        <p:spPr>
          <a:xfrm>
            <a:off x="1586849" y="1226474"/>
            <a:ext cx="180850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</a:t>
            </a:r>
            <a:endParaRPr lang="zh-CN" altLang="en-US" sz="16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B74595-5305-4A1D-9062-7294F0BCA631}"/>
              </a:ext>
            </a:extLst>
          </p:cNvPr>
          <p:cNvSpPr txBox="1"/>
          <p:nvPr/>
        </p:nvSpPr>
        <p:spPr>
          <a:xfrm>
            <a:off x="5226075" y="1226473"/>
            <a:ext cx="16514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</a:t>
            </a:r>
            <a:endParaRPr lang="zh-CN" altLang="en-US" sz="16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67FDFA7-BAF7-4DE2-80AE-CE4AD879E8A4}"/>
              </a:ext>
            </a:extLst>
          </p:cNvPr>
          <p:cNvSpPr txBox="1"/>
          <p:nvPr/>
        </p:nvSpPr>
        <p:spPr>
          <a:xfrm>
            <a:off x="8708207" y="1226472"/>
            <a:ext cx="17780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</a:t>
            </a:r>
            <a:endParaRPr lang="zh-CN" altLang="en-US" sz="160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TextBox 64">
            <a:extLst>
              <a:ext uri="{FF2B5EF4-FFF2-40B4-BE49-F238E27FC236}">
                <a16:creationId xmlns:a16="http://schemas.microsoft.com/office/drawing/2014/main" id="{DC8A8FB6-2240-44A2-8675-C99108B78E57}"/>
              </a:ext>
            </a:extLst>
          </p:cNvPr>
          <p:cNvSpPr txBox="1"/>
          <p:nvPr/>
        </p:nvSpPr>
        <p:spPr>
          <a:xfrm>
            <a:off x="1885809" y="1754535"/>
            <a:ext cx="1210588" cy="7983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75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518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7284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304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88036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456305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03225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60883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数据优先</a:t>
            </a:r>
            <a:endParaRPr lang="en-US" altLang="zh-CN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First</a:t>
            </a:r>
            <a:endParaRPr lang="en-US" sz="1200" kern="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CF81FA1D-51AA-4E14-BB71-4029A242C708}"/>
              </a:ext>
            </a:extLst>
          </p:cNvPr>
          <p:cNvSpPr txBox="1"/>
          <p:nvPr/>
        </p:nvSpPr>
        <p:spPr>
          <a:xfrm>
            <a:off x="916970" y="2625411"/>
            <a:ext cx="3148266" cy="63068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75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518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7284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304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88036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456305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03225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60883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SMARTDATA</a:t>
            </a: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配置后的软件，软件数据自动形成数据资产，并不断赋能软件提升应用实际价值，数据可看可管可用</a:t>
            </a:r>
            <a:r>
              <a:rPr lang="zh-CN" altLang="en-US" sz="1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64">
            <a:extLst>
              <a:ext uri="{FF2B5EF4-FFF2-40B4-BE49-F238E27FC236}">
                <a16:creationId xmlns:a16="http://schemas.microsoft.com/office/drawing/2014/main" id="{9231D2A7-39EC-4CD3-ACD1-94D5836B8893}"/>
              </a:ext>
            </a:extLst>
          </p:cNvPr>
          <p:cNvSpPr txBox="1"/>
          <p:nvPr/>
        </p:nvSpPr>
        <p:spPr>
          <a:xfrm>
            <a:off x="5446488" y="1754535"/>
            <a:ext cx="1210588" cy="7983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75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518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7284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304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88036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456305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03225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60883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价值快显</a:t>
            </a:r>
            <a:endParaRPr lang="en-US" altLang="zh-CN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Quick</a:t>
            </a:r>
            <a:endParaRPr lang="en-US" sz="1200" kern="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A428D40A-0D8F-40EB-B127-BE9977FF26A2}"/>
              </a:ext>
            </a:extLst>
          </p:cNvPr>
          <p:cNvSpPr txBox="1"/>
          <p:nvPr/>
        </p:nvSpPr>
        <p:spPr>
          <a:xfrm>
            <a:off x="4637244" y="2625411"/>
            <a:ext cx="2829075" cy="63068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7594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5189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847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0441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80360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456305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032250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608830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通过</a:t>
            </a:r>
            <a:r>
              <a:rPr lang="en-US" altLang="zh-CN" dirty="0"/>
              <a:t>SMARTDATA</a:t>
            </a:r>
            <a:r>
              <a:rPr lang="zh-CN" altLang="en-US" dirty="0"/>
              <a:t>配置化能力快速完成软件功能设计外，提供了低门槛数据分析、可视化工具，便于快速使用数据，发挥数据价值。</a:t>
            </a:r>
          </a:p>
        </p:txBody>
      </p:sp>
      <p:sp>
        <p:nvSpPr>
          <p:cNvPr id="9" name="TextBox 70">
            <a:extLst>
              <a:ext uri="{FF2B5EF4-FFF2-40B4-BE49-F238E27FC236}">
                <a16:creationId xmlns:a16="http://schemas.microsoft.com/office/drawing/2014/main" id="{DCAD50CA-C22F-42DC-AA14-33EB0EE70ACC}"/>
              </a:ext>
            </a:extLst>
          </p:cNvPr>
          <p:cNvSpPr txBox="1"/>
          <p:nvPr/>
        </p:nvSpPr>
        <p:spPr>
          <a:xfrm>
            <a:off x="8299729" y="2625411"/>
            <a:ext cx="2829075" cy="63068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000" b="0" i="0" u="none" strike="noStrike" kern="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57594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5189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847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304415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80360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456305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4032250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608830" defTabSz="115189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/>
              <a:t>通过</a:t>
            </a:r>
            <a:r>
              <a:rPr lang="en-US" altLang="zh-CN" dirty="0"/>
              <a:t>SMARTDATA</a:t>
            </a:r>
            <a:r>
              <a:rPr lang="zh-CN" altLang="en-US" dirty="0"/>
              <a:t>配置后的软件，除了软件</a:t>
            </a:r>
            <a:r>
              <a:rPr lang="en-US" altLang="zh-CN" dirty="0"/>
              <a:t>UI</a:t>
            </a:r>
            <a:r>
              <a:rPr lang="zh-CN" altLang="en-US" dirty="0"/>
              <a:t>友好外，提供了软件使用助手，辅助用户完成录入、查询、审批等重复动作，提升用户体验。</a:t>
            </a:r>
          </a:p>
        </p:txBody>
      </p:sp>
      <p:sp>
        <p:nvSpPr>
          <p:cNvPr id="22" name="TextBox 64">
            <a:extLst>
              <a:ext uri="{FF2B5EF4-FFF2-40B4-BE49-F238E27FC236}">
                <a16:creationId xmlns:a16="http://schemas.microsoft.com/office/drawing/2014/main" id="{FCC7FDB8-A77B-4836-AFE6-9327B68D500A}"/>
              </a:ext>
            </a:extLst>
          </p:cNvPr>
          <p:cNvSpPr txBox="1"/>
          <p:nvPr/>
        </p:nvSpPr>
        <p:spPr>
          <a:xfrm>
            <a:off x="8991939" y="1754535"/>
            <a:ext cx="1210588" cy="7983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57594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5189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7284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30441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88036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3456305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403225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4608830" algn="l" defTabSz="115189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用户友好</a:t>
            </a:r>
            <a:endParaRPr lang="en-US" altLang="zh-CN" sz="2000" b="1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 Friendly</a:t>
            </a:r>
            <a:endParaRPr lang="en-US" sz="1200" kern="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面向企业软件四大域</a:t>
            </a:r>
            <a:endParaRPr lang="zh-CN" altLang="en-US" dirty="0"/>
          </a:p>
        </p:txBody>
      </p:sp>
      <p:sp>
        <p:nvSpPr>
          <p:cNvPr id="5" name="流程图: 过程 2"/>
          <p:cNvSpPr/>
          <p:nvPr/>
        </p:nvSpPr>
        <p:spPr>
          <a:xfrm>
            <a:off x="1208822" y="3846986"/>
            <a:ext cx="9444182" cy="1576248"/>
          </a:xfrm>
          <a:prstGeom prst="flowChartProcess">
            <a:avLst/>
          </a:prstGeom>
          <a:solidFill>
            <a:srgbClr val="4B81E5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数据域</a:t>
            </a:r>
          </a:p>
        </p:txBody>
      </p:sp>
      <p:sp>
        <p:nvSpPr>
          <p:cNvPr id="6" name="流程图: 过程 7"/>
          <p:cNvSpPr/>
          <p:nvPr/>
        </p:nvSpPr>
        <p:spPr>
          <a:xfrm>
            <a:off x="1208822" y="1107746"/>
            <a:ext cx="3090232" cy="2652975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管理域</a:t>
            </a:r>
          </a:p>
        </p:txBody>
      </p:sp>
      <p:sp>
        <p:nvSpPr>
          <p:cNvPr id="7" name="流程图: 过程 20"/>
          <p:cNvSpPr/>
          <p:nvPr/>
        </p:nvSpPr>
        <p:spPr>
          <a:xfrm>
            <a:off x="4385797" y="1107746"/>
            <a:ext cx="3090232" cy="2652975"/>
          </a:xfrm>
          <a:prstGeom prst="flowChartProcess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分析域</a:t>
            </a:r>
          </a:p>
        </p:txBody>
      </p:sp>
      <p:sp>
        <p:nvSpPr>
          <p:cNvPr id="8" name="流程图: 过程 21"/>
          <p:cNvSpPr/>
          <p:nvPr/>
        </p:nvSpPr>
        <p:spPr>
          <a:xfrm>
            <a:off x="7562772" y="1107746"/>
            <a:ext cx="3090232" cy="2652975"/>
          </a:xfrm>
          <a:prstGeom prst="flowChart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运营域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322673" y="1648509"/>
            <a:ext cx="2862530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通过人机交互以及流程处理，完成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业务管理，提升业务效率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499648" y="1648509"/>
            <a:ext cx="2862530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依托数据针对历史以及当前业务进行科学分析，找到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科学规律，指导业务提升效能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76623" y="1648509"/>
            <a:ext cx="2862530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系统之间或者系统内部依托数据进行的交互（计费、排课等），承载着领域核心，是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领域竞争力高地</a:t>
            </a:r>
          </a:p>
        </p:txBody>
      </p:sp>
      <p:sp>
        <p:nvSpPr>
          <p:cNvPr id="12" name="标注: 上箭头 26"/>
          <p:cNvSpPr/>
          <p:nvPr/>
        </p:nvSpPr>
        <p:spPr>
          <a:xfrm rot="16200000" flipV="1">
            <a:off x="5419801" y="3245975"/>
            <a:ext cx="1022668" cy="649239"/>
          </a:xfrm>
          <a:prstGeom prst="chevron">
            <a:avLst>
              <a:gd name="adj" fmla="val 33569"/>
            </a:avLst>
          </a:prstGeom>
          <a:solidFill>
            <a:srgbClr val="ABC5F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28000" endPos="27000" dist="38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注: 下箭头 25"/>
          <p:cNvSpPr/>
          <p:nvPr/>
        </p:nvSpPr>
        <p:spPr>
          <a:xfrm rot="5400000">
            <a:off x="2318827" y="3245975"/>
            <a:ext cx="1022667" cy="649239"/>
          </a:xfrm>
          <a:prstGeom prst="chevron">
            <a:avLst>
              <a:gd name="adj" fmla="val 25353"/>
            </a:avLst>
          </a:prstGeom>
          <a:solidFill>
            <a:srgbClr val="93FFC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28000" endPos="27000" dist="38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注: 上箭头 31"/>
          <p:cNvSpPr/>
          <p:nvPr/>
        </p:nvSpPr>
        <p:spPr>
          <a:xfrm rot="16200000" flipV="1">
            <a:off x="7983871" y="3247255"/>
            <a:ext cx="1022668" cy="646679"/>
          </a:xfrm>
          <a:prstGeom prst="chevron">
            <a:avLst>
              <a:gd name="adj" fmla="val 27612"/>
            </a:avLst>
          </a:prstGeom>
          <a:solidFill>
            <a:srgbClr val="ABC5F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28000" endPos="27000" dist="38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91642" y="4457436"/>
            <a:ext cx="8492714" cy="3774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以数据快速使用为出发点，通过数据质量、安全、信息提取、知识抽象等能力提升业务效能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315452" y="6072100"/>
            <a:ext cx="6505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说明：新信息化时代的主要标识是信息化作为生产要素加速生产力提升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40974" y="5525012"/>
            <a:ext cx="472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形式（管理、分析、运营）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  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567732" y="3308984"/>
            <a:ext cx="703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消费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184549" y="3308984"/>
            <a:ext cx="612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消费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sp>
        <p:nvSpPr>
          <p:cNvPr id="22" name="标注: 下箭头 25"/>
          <p:cNvSpPr/>
          <p:nvPr/>
        </p:nvSpPr>
        <p:spPr>
          <a:xfrm rot="5400000">
            <a:off x="9271551" y="3245975"/>
            <a:ext cx="1022667" cy="649239"/>
          </a:xfrm>
          <a:prstGeom prst="chevron">
            <a:avLst>
              <a:gd name="adj" fmla="val 27700"/>
            </a:avLst>
          </a:prstGeom>
          <a:solidFill>
            <a:srgbClr val="FFA7A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28000" endPos="27000" dist="38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84796" y="3308984"/>
            <a:ext cx="1077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254689" y="3308984"/>
            <a:ext cx="1077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2524013" y="1515387"/>
            <a:ext cx="44537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703605" y="1515387"/>
            <a:ext cx="44537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8883198" y="1515387"/>
            <a:ext cx="44537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5703605" y="4980471"/>
            <a:ext cx="44537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75FAF-9A88-EA49-9AF6-C6E2BF23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柔性数据 百变形式</a:t>
            </a:r>
          </a:p>
        </p:txBody>
      </p:sp>
      <p:sp>
        <p:nvSpPr>
          <p:cNvPr id="10" name="文本框 5">
            <a:extLst>
              <a:ext uri="{FF2B5EF4-FFF2-40B4-BE49-F238E27FC236}">
                <a16:creationId xmlns:a16="http://schemas.microsoft.com/office/drawing/2014/main" id="{D64ECC52-3719-4EA4-B31E-00683538E9B3}"/>
              </a:ext>
            </a:extLst>
          </p:cNvPr>
          <p:cNvSpPr txBox="1"/>
          <p:nvPr/>
        </p:nvSpPr>
        <p:spPr>
          <a:xfrm>
            <a:off x="3503378" y="5750539"/>
            <a:ext cx="5314275" cy="418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70C0"/>
                </a:solidFill>
              </a:rPr>
              <a:t>平台内不断积累沉淀的数据，能够深化打造新的场景应用</a:t>
            </a:r>
            <a:endParaRPr lang="en-US" altLang="zh-CN" sz="1600" dirty="0">
              <a:solidFill>
                <a:srgbClr val="0070C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EEF17AF-7FE1-4378-9F1A-345C30542553}"/>
              </a:ext>
            </a:extLst>
          </p:cNvPr>
          <p:cNvSpPr txBox="1"/>
          <p:nvPr/>
        </p:nvSpPr>
        <p:spPr>
          <a:xfrm>
            <a:off x="9263620" y="2589266"/>
            <a:ext cx="1943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功能可分可合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5EC26C4-5C2B-4C31-AB20-29E8345A9862}"/>
              </a:ext>
            </a:extLst>
          </p:cNvPr>
          <p:cNvSpPr txBox="1"/>
          <p:nvPr/>
        </p:nvSpPr>
        <p:spPr>
          <a:xfrm>
            <a:off x="9263620" y="2068999"/>
            <a:ext cx="1943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模块一键替换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B4D05B9-67F6-40E4-A9A9-5F4505A8B481}"/>
              </a:ext>
            </a:extLst>
          </p:cNvPr>
          <p:cNvSpPr txBox="1"/>
          <p:nvPr/>
        </p:nvSpPr>
        <p:spPr>
          <a:xfrm>
            <a:off x="9263620" y="3109533"/>
            <a:ext cx="1943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权限版本多变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9427093-F893-4B1F-B8A0-46D4974DE824}"/>
              </a:ext>
            </a:extLst>
          </p:cNvPr>
          <p:cNvSpPr txBox="1"/>
          <p:nvPr/>
        </p:nvSpPr>
        <p:spPr>
          <a:xfrm>
            <a:off x="9263620" y="4139523"/>
            <a:ext cx="1943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灵活适应新需求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7F70E05-BAA3-4579-9AE4-ABB253110024}"/>
              </a:ext>
            </a:extLst>
          </p:cNvPr>
          <p:cNvSpPr txBox="1"/>
          <p:nvPr/>
        </p:nvSpPr>
        <p:spPr>
          <a:xfrm>
            <a:off x="3710263" y="6163491"/>
            <a:ext cx="49005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70C0"/>
                </a:solidFill>
              </a:rPr>
              <a:t>多个业务能力组件（小应用）组合成新的应用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FD06FDB-146B-46B8-8DE0-5224C6BC0CE0}"/>
              </a:ext>
            </a:extLst>
          </p:cNvPr>
          <p:cNvSpPr txBox="1"/>
          <p:nvPr/>
        </p:nvSpPr>
        <p:spPr>
          <a:xfrm>
            <a:off x="1058136" y="2070711"/>
            <a:ext cx="1830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数据治理自动化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6084307-0A32-41AA-B92F-5545ACFF5C49}"/>
              </a:ext>
            </a:extLst>
          </p:cNvPr>
          <p:cNvSpPr txBox="1"/>
          <p:nvPr/>
        </p:nvSpPr>
        <p:spPr>
          <a:xfrm>
            <a:off x="1058136" y="1552355"/>
            <a:ext cx="1830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数据获取自定义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30A87DB-3E21-4D7F-AF68-D0D4B6612567}"/>
              </a:ext>
            </a:extLst>
          </p:cNvPr>
          <p:cNvSpPr txBox="1"/>
          <p:nvPr/>
        </p:nvSpPr>
        <p:spPr>
          <a:xfrm>
            <a:off x="1058136" y="2589067"/>
            <a:ext cx="1830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数据分析自助式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476312D-59CD-452F-A172-8C8B0E729BAE}"/>
              </a:ext>
            </a:extLst>
          </p:cNvPr>
          <p:cNvSpPr txBox="1"/>
          <p:nvPr/>
        </p:nvSpPr>
        <p:spPr>
          <a:xfrm>
            <a:off x="1058136" y="3107423"/>
            <a:ext cx="1830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数据展示多面化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D9A995A-B9D9-4E83-B170-6A1CCE088F89}"/>
              </a:ext>
            </a:extLst>
          </p:cNvPr>
          <p:cNvSpPr txBox="1"/>
          <p:nvPr/>
        </p:nvSpPr>
        <p:spPr>
          <a:xfrm>
            <a:off x="1058136" y="3625779"/>
            <a:ext cx="1830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数据资产开放化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8868E5C-0558-43E3-B824-D06690D2EA79}"/>
              </a:ext>
            </a:extLst>
          </p:cNvPr>
          <p:cNvSpPr txBox="1"/>
          <p:nvPr/>
        </p:nvSpPr>
        <p:spPr>
          <a:xfrm>
            <a:off x="9263620" y="1548732"/>
            <a:ext cx="1943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ker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积木式拼搭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65C7DD6-4FB0-4C31-8836-D6D651BFBCEE}"/>
              </a:ext>
            </a:extLst>
          </p:cNvPr>
          <p:cNvSpPr txBox="1"/>
          <p:nvPr/>
        </p:nvSpPr>
        <p:spPr>
          <a:xfrm>
            <a:off x="9263620" y="3634659"/>
            <a:ext cx="2044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同一组件多种设计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18CEB67E-D545-4518-BD67-A7DC3600D136}"/>
              </a:ext>
            </a:extLst>
          </p:cNvPr>
          <p:cNvSpPr/>
          <p:nvPr/>
        </p:nvSpPr>
        <p:spPr>
          <a:xfrm>
            <a:off x="3936750" y="1077926"/>
            <a:ext cx="1647825" cy="164273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F98816B-AC0C-4AF4-B18B-71BEE53F47F2}"/>
              </a:ext>
            </a:extLst>
          </p:cNvPr>
          <p:cNvSpPr/>
          <p:nvPr/>
        </p:nvSpPr>
        <p:spPr>
          <a:xfrm>
            <a:off x="6440125" y="1077926"/>
            <a:ext cx="1647825" cy="1642737"/>
          </a:xfrm>
          <a:prstGeom prst="roundRect">
            <a:avLst/>
          </a:prstGeom>
          <a:solidFill>
            <a:srgbClr val="0454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9891A9-AFF4-40BC-8A64-BFD6C555E173}"/>
              </a:ext>
            </a:extLst>
          </p:cNvPr>
          <p:cNvSpPr txBox="1"/>
          <p:nvPr/>
        </p:nvSpPr>
        <p:spPr>
          <a:xfrm>
            <a:off x="4144000" y="1988671"/>
            <a:ext cx="1225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柔性数据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D88275E-AB69-4A74-95C8-0C2693747672}"/>
              </a:ext>
            </a:extLst>
          </p:cNvPr>
          <p:cNvSpPr txBox="1"/>
          <p:nvPr/>
        </p:nvSpPr>
        <p:spPr>
          <a:xfrm>
            <a:off x="6653921" y="1988671"/>
            <a:ext cx="1225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柔性形式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0670BDA1-0FF8-4462-B487-DCEF4F93617E}"/>
              </a:ext>
            </a:extLst>
          </p:cNvPr>
          <p:cNvSpPr/>
          <p:nvPr/>
        </p:nvSpPr>
        <p:spPr>
          <a:xfrm>
            <a:off x="3930204" y="3429000"/>
            <a:ext cx="4157746" cy="235107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B85F52C-CE90-4366-B879-D71DFD188FE9}"/>
              </a:ext>
            </a:extLst>
          </p:cNvPr>
          <p:cNvSpPr txBox="1"/>
          <p:nvPr/>
        </p:nvSpPr>
        <p:spPr>
          <a:xfrm>
            <a:off x="5299240" y="3471432"/>
            <a:ext cx="1661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柔性应用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十字形 35">
            <a:extLst>
              <a:ext uri="{FF2B5EF4-FFF2-40B4-BE49-F238E27FC236}">
                <a16:creationId xmlns:a16="http://schemas.microsoft.com/office/drawing/2014/main" id="{63275FCA-829D-4165-B71B-B2A85A2279F5}"/>
              </a:ext>
            </a:extLst>
          </p:cNvPr>
          <p:cNvSpPr/>
          <p:nvPr/>
        </p:nvSpPr>
        <p:spPr>
          <a:xfrm>
            <a:off x="5660942" y="1849071"/>
            <a:ext cx="702816" cy="702816"/>
          </a:xfrm>
          <a:prstGeom prst="plus">
            <a:avLst>
              <a:gd name="adj" fmla="val 3701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1582568C-3CEE-45B9-BA0D-D90DD8CD85C1}"/>
              </a:ext>
            </a:extLst>
          </p:cNvPr>
          <p:cNvSpPr/>
          <p:nvPr/>
        </p:nvSpPr>
        <p:spPr>
          <a:xfrm flipV="1">
            <a:off x="4449058" y="2865046"/>
            <a:ext cx="3120038" cy="451905"/>
          </a:xfrm>
          <a:prstGeom prst="triangl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56000">
                <a:srgbClr val="4C81E5">
                  <a:alpha val="76000"/>
                </a:srgbClr>
              </a:gs>
              <a:gs pos="100000">
                <a:srgbClr val="0454F2"/>
              </a:gs>
            </a:gsLst>
            <a:lin ang="16200000" scaled="1"/>
            <a:tileRect/>
          </a:gra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69ADA4C-BD73-47D2-8D20-DC0824985E96}"/>
              </a:ext>
            </a:extLst>
          </p:cNvPr>
          <p:cNvGrpSpPr/>
          <p:nvPr/>
        </p:nvGrpSpPr>
        <p:grpSpPr>
          <a:xfrm>
            <a:off x="8087950" y="1899295"/>
            <a:ext cx="3458100" cy="2816733"/>
            <a:chOff x="8087950" y="1899295"/>
            <a:chExt cx="3458100" cy="2816733"/>
          </a:xfrm>
        </p:grpSpPr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DB28CC10-3464-4CE0-8D7F-8A9BB2834F3D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8087950" y="1899295"/>
              <a:ext cx="1175670" cy="280769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45FB0267-5790-4574-8A6E-792E8F3A8633}"/>
                </a:ext>
              </a:extLst>
            </p:cNvPr>
            <p:cNvCxnSpPr/>
            <p:nvPr/>
          </p:nvCxnSpPr>
          <p:spPr>
            <a:xfrm>
              <a:off x="9263620" y="4716028"/>
              <a:ext cx="228243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9AF5445-7F0A-4FCB-8346-8FDAC408C12F}"/>
              </a:ext>
            </a:extLst>
          </p:cNvPr>
          <p:cNvGrpSpPr/>
          <p:nvPr/>
        </p:nvGrpSpPr>
        <p:grpSpPr>
          <a:xfrm flipH="1">
            <a:off x="471162" y="2151239"/>
            <a:ext cx="3458100" cy="2564789"/>
            <a:chOff x="7820192" y="2159611"/>
            <a:chExt cx="3458100" cy="2564789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FA20F0B4-1AC9-4C4A-9F29-8461D9035651}"/>
                </a:ext>
              </a:extLst>
            </p:cNvPr>
            <p:cNvCxnSpPr/>
            <p:nvPr/>
          </p:nvCxnSpPr>
          <p:spPr>
            <a:xfrm>
              <a:off x="7820192" y="2159611"/>
              <a:ext cx="1175670" cy="256478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40272F3F-1B86-447E-8974-E3AE6A862AA0}"/>
                </a:ext>
              </a:extLst>
            </p:cNvPr>
            <p:cNvCxnSpPr/>
            <p:nvPr/>
          </p:nvCxnSpPr>
          <p:spPr>
            <a:xfrm>
              <a:off x="8995862" y="4724400"/>
              <a:ext cx="228243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0AB0A080-3AE0-45AB-A6E4-D9E8A7D71F87}"/>
              </a:ext>
            </a:extLst>
          </p:cNvPr>
          <p:cNvSpPr txBox="1"/>
          <p:nvPr/>
        </p:nvSpPr>
        <p:spPr>
          <a:xfrm>
            <a:off x="1058136" y="4144133"/>
            <a:ext cx="18309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kern="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数据应用多元化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connecting-laptop-computers_30333">
            <a:extLst>
              <a:ext uri="{FF2B5EF4-FFF2-40B4-BE49-F238E27FC236}">
                <a16:creationId xmlns:a16="http://schemas.microsoft.com/office/drawing/2014/main" id="{824F7DF1-1BF9-4692-BBA5-24ABEFBACAC5}"/>
              </a:ext>
            </a:extLst>
          </p:cNvPr>
          <p:cNvSpPr/>
          <p:nvPr/>
        </p:nvSpPr>
        <p:spPr>
          <a:xfrm>
            <a:off x="6963328" y="1279263"/>
            <a:ext cx="609685" cy="56502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3052" h="558878">
                <a:moveTo>
                  <a:pt x="174649" y="543212"/>
                </a:moveTo>
                <a:lnTo>
                  <a:pt x="278182" y="543212"/>
                </a:lnTo>
                <a:lnTo>
                  <a:pt x="278182" y="549259"/>
                </a:lnTo>
                <a:lnTo>
                  <a:pt x="324868" y="549259"/>
                </a:lnTo>
                <a:lnTo>
                  <a:pt x="324868" y="543212"/>
                </a:lnTo>
                <a:lnTo>
                  <a:pt x="428402" y="543212"/>
                </a:lnTo>
                <a:cubicBezTo>
                  <a:pt x="428402" y="551732"/>
                  <a:pt x="423184" y="558878"/>
                  <a:pt x="417143" y="558878"/>
                </a:cubicBezTo>
                <a:lnTo>
                  <a:pt x="185908" y="558878"/>
                </a:lnTo>
                <a:cubicBezTo>
                  <a:pt x="179867" y="558878"/>
                  <a:pt x="174649" y="551732"/>
                  <a:pt x="174649" y="543212"/>
                </a:cubicBezTo>
                <a:close/>
                <a:moveTo>
                  <a:pt x="210913" y="403140"/>
                </a:moveTo>
                <a:lnTo>
                  <a:pt x="392413" y="403140"/>
                </a:lnTo>
                <a:cubicBezTo>
                  <a:pt x="400651" y="403140"/>
                  <a:pt x="407515" y="409993"/>
                  <a:pt x="407515" y="418492"/>
                </a:cubicBezTo>
                <a:lnTo>
                  <a:pt x="407515" y="523485"/>
                </a:lnTo>
                <a:cubicBezTo>
                  <a:pt x="407515" y="531984"/>
                  <a:pt x="400651" y="538837"/>
                  <a:pt x="392413" y="538837"/>
                </a:cubicBezTo>
                <a:lnTo>
                  <a:pt x="210913" y="538837"/>
                </a:lnTo>
                <a:cubicBezTo>
                  <a:pt x="202401" y="538837"/>
                  <a:pt x="195537" y="531984"/>
                  <a:pt x="195537" y="523485"/>
                </a:cubicBezTo>
                <a:lnTo>
                  <a:pt x="195537" y="418492"/>
                </a:lnTo>
                <a:cubicBezTo>
                  <a:pt x="195537" y="409993"/>
                  <a:pt x="202401" y="403140"/>
                  <a:pt x="210913" y="403140"/>
                </a:cubicBezTo>
                <a:close/>
                <a:moveTo>
                  <a:pt x="505311" y="368845"/>
                </a:moveTo>
                <a:lnTo>
                  <a:pt x="517668" y="368845"/>
                </a:lnTo>
                <a:cubicBezTo>
                  <a:pt x="497897" y="416277"/>
                  <a:pt x="463024" y="455484"/>
                  <a:pt x="419088" y="481256"/>
                </a:cubicBezTo>
                <a:lnTo>
                  <a:pt x="419088" y="467822"/>
                </a:lnTo>
                <a:cubicBezTo>
                  <a:pt x="456983" y="444243"/>
                  <a:pt x="487188" y="409971"/>
                  <a:pt x="505311" y="368845"/>
                </a:cubicBezTo>
                <a:close/>
                <a:moveTo>
                  <a:pt x="85384" y="368845"/>
                </a:moveTo>
                <a:lnTo>
                  <a:pt x="97741" y="368845"/>
                </a:lnTo>
                <a:cubicBezTo>
                  <a:pt x="115864" y="409971"/>
                  <a:pt x="146344" y="444243"/>
                  <a:pt x="183964" y="467822"/>
                </a:cubicBezTo>
                <a:lnTo>
                  <a:pt x="183964" y="481256"/>
                </a:lnTo>
                <a:cubicBezTo>
                  <a:pt x="140028" y="455484"/>
                  <a:pt x="105155" y="416277"/>
                  <a:pt x="85384" y="368845"/>
                </a:cubicBezTo>
                <a:close/>
                <a:moveTo>
                  <a:pt x="349581" y="341678"/>
                </a:moveTo>
                <a:lnTo>
                  <a:pt x="452837" y="341678"/>
                </a:lnTo>
                <a:lnTo>
                  <a:pt x="452837" y="347725"/>
                </a:lnTo>
                <a:lnTo>
                  <a:pt x="499796" y="347725"/>
                </a:lnTo>
                <a:lnTo>
                  <a:pt x="499796" y="341678"/>
                </a:lnTo>
                <a:lnTo>
                  <a:pt x="603052" y="341678"/>
                </a:lnTo>
                <a:cubicBezTo>
                  <a:pt x="603052" y="350473"/>
                  <a:pt x="598109" y="357344"/>
                  <a:pt x="591793" y="357344"/>
                </a:cubicBezTo>
                <a:lnTo>
                  <a:pt x="360841" y="357344"/>
                </a:lnTo>
                <a:cubicBezTo>
                  <a:pt x="354524" y="357344"/>
                  <a:pt x="349581" y="350473"/>
                  <a:pt x="349581" y="341678"/>
                </a:cubicBezTo>
                <a:close/>
                <a:moveTo>
                  <a:pt x="0" y="341678"/>
                </a:moveTo>
                <a:lnTo>
                  <a:pt x="103256" y="341678"/>
                </a:lnTo>
                <a:lnTo>
                  <a:pt x="103256" y="347725"/>
                </a:lnTo>
                <a:lnTo>
                  <a:pt x="150215" y="347725"/>
                </a:lnTo>
                <a:lnTo>
                  <a:pt x="150215" y="341678"/>
                </a:lnTo>
                <a:lnTo>
                  <a:pt x="253471" y="341678"/>
                </a:lnTo>
                <a:cubicBezTo>
                  <a:pt x="253471" y="350473"/>
                  <a:pt x="248528" y="357344"/>
                  <a:pt x="242486" y="357344"/>
                </a:cubicBezTo>
                <a:lnTo>
                  <a:pt x="11259" y="357344"/>
                </a:lnTo>
                <a:cubicBezTo>
                  <a:pt x="4943" y="357344"/>
                  <a:pt x="0" y="350473"/>
                  <a:pt x="0" y="341678"/>
                </a:cubicBezTo>
                <a:close/>
                <a:moveTo>
                  <a:pt x="385564" y="201535"/>
                </a:moveTo>
                <a:lnTo>
                  <a:pt x="567070" y="201535"/>
                </a:lnTo>
                <a:cubicBezTo>
                  <a:pt x="575582" y="201535"/>
                  <a:pt x="582447" y="208392"/>
                  <a:pt x="582447" y="216896"/>
                </a:cubicBezTo>
                <a:lnTo>
                  <a:pt x="582447" y="322224"/>
                </a:lnTo>
                <a:cubicBezTo>
                  <a:pt x="582447" y="330453"/>
                  <a:pt x="575582" y="337585"/>
                  <a:pt x="567070" y="337585"/>
                </a:cubicBezTo>
                <a:lnTo>
                  <a:pt x="385564" y="337585"/>
                </a:lnTo>
                <a:cubicBezTo>
                  <a:pt x="377051" y="337585"/>
                  <a:pt x="370186" y="330453"/>
                  <a:pt x="370186" y="322224"/>
                </a:cubicBezTo>
                <a:lnTo>
                  <a:pt x="370186" y="216896"/>
                </a:lnTo>
                <a:cubicBezTo>
                  <a:pt x="370186" y="208392"/>
                  <a:pt x="377051" y="201535"/>
                  <a:pt x="385564" y="201535"/>
                </a:cubicBezTo>
                <a:close/>
                <a:moveTo>
                  <a:pt x="35982" y="201535"/>
                </a:moveTo>
                <a:lnTo>
                  <a:pt x="217489" y="201535"/>
                </a:lnTo>
                <a:cubicBezTo>
                  <a:pt x="226001" y="201535"/>
                  <a:pt x="232866" y="208392"/>
                  <a:pt x="232866" y="216896"/>
                </a:cubicBezTo>
                <a:lnTo>
                  <a:pt x="232866" y="322224"/>
                </a:lnTo>
                <a:cubicBezTo>
                  <a:pt x="232866" y="330453"/>
                  <a:pt x="226001" y="337585"/>
                  <a:pt x="217489" y="337585"/>
                </a:cubicBezTo>
                <a:lnTo>
                  <a:pt x="35982" y="337585"/>
                </a:lnTo>
                <a:cubicBezTo>
                  <a:pt x="27470" y="337585"/>
                  <a:pt x="20605" y="330453"/>
                  <a:pt x="20605" y="322224"/>
                </a:cubicBezTo>
                <a:lnTo>
                  <a:pt x="20605" y="216896"/>
                </a:lnTo>
                <a:cubicBezTo>
                  <a:pt x="20605" y="208392"/>
                  <a:pt x="27470" y="201535"/>
                  <a:pt x="35982" y="201535"/>
                </a:cubicBezTo>
                <a:close/>
                <a:moveTo>
                  <a:pt x="174649" y="140143"/>
                </a:moveTo>
                <a:lnTo>
                  <a:pt x="278182" y="140143"/>
                </a:lnTo>
                <a:lnTo>
                  <a:pt x="278182" y="146439"/>
                </a:lnTo>
                <a:lnTo>
                  <a:pt x="324868" y="146439"/>
                </a:lnTo>
                <a:lnTo>
                  <a:pt x="324868" y="140143"/>
                </a:lnTo>
                <a:lnTo>
                  <a:pt x="428402" y="140143"/>
                </a:lnTo>
                <a:cubicBezTo>
                  <a:pt x="428402" y="148903"/>
                  <a:pt x="423184" y="156020"/>
                  <a:pt x="417143" y="156020"/>
                </a:cubicBezTo>
                <a:lnTo>
                  <a:pt x="185908" y="156020"/>
                </a:lnTo>
                <a:cubicBezTo>
                  <a:pt x="179867" y="156020"/>
                  <a:pt x="174649" y="148903"/>
                  <a:pt x="174649" y="140143"/>
                </a:cubicBezTo>
                <a:close/>
                <a:moveTo>
                  <a:pt x="419088" y="77622"/>
                </a:moveTo>
                <a:cubicBezTo>
                  <a:pt x="463024" y="103394"/>
                  <a:pt x="497897" y="142875"/>
                  <a:pt x="517668" y="190033"/>
                </a:cubicBezTo>
                <a:lnTo>
                  <a:pt x="505311" y="190033"/>
                </a:lnTo>
                <a:cubicBezTo>
                  <a:pt x="487188" y="149181"/>
                  <a:pt x="456983" y="114635"/>
                  <a:pt x="419088" y="91056"/>
                </a:cubicBezTo>
                <a:close/>
                <a:moveTo>
                  <a:pt x="184034" y="77622"/>
                </a:moveTo>
                <a:lnTo>
                  <a:pt x="184034" y="91056"/>
                </a:lnTo>
                <a:cubicBezTo>
                  <a:pt x="146387" y="114635"/>
                  <a:pt x="115886" y="149181"/>
                  <a:pt x="97749" y="190033"/>
                </a:cubicBezTo>
                <a:lnTo>
                  <a:pt x="85384" y="190033"/>
                </a:lnTo>
                <a:cubicBezTo>
                  <a:pt x="105169" y="142875"/>
                  <a:pt x="140067" y="103394"/>
                  <a:pt x="184034" y="77622"/>
                </a:cubicBezTo>
                <a:close/>
                <a:moveTo>
                  <a:pt x="210913" y="0"/>
                </a:moveTo>
                <a:lnTo>
                  <a:pt x="392413" y="0"/>
                </a:lnTo>
                <a:cubicBezTo>
                  <a:pt x="400651" y="0"/>
                  <a:pt x="407515" y="6854"/>
                  <a:pt x="407515" y="15353"/>
                </a:cubicBezTo>
                <a:lnTo>
                  <a:pt x="407515" y="120627"/>
                </a:lnTo>
                <a:cubicBezTo>
                  <a:pt x="407515" y="129126"/>
                  <a:pt x="400651" y="135980"/>
                  <a:pt x="392413" y="135980"/>
                </a:cubicBezTo>
                <a:lnTo>
                  <a:pt x="210913" y="135980"/>
                </a:lnTo>
                <a:cubicBezTo>
                  <a:pt x="202401" y="135980"/>
                  <a:pt x="195537" y="129126"/>
                  <a:pt x="195537" y="120627"/>
                </a:cubicBezTo>
                <a:lnTo>
                  <a:pt x="195537" y="15353"/>
                </a:lnTo>
                <a:cubicBezTo>
                  <a:pt x="195537" y="6854"/>
                  <a:pt x="202401" y="0"/>
                  <a:pt x="21091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confont-11117-5304720">
            <a:extLst>
              <a:ext uri="{FF2B5EF4-FFF2-40B4-BE49-F238E27FC236}">
                <a16:creationId xmlns:a16="http://schemas.microsoft.com/office/drawing/2014/main" id="{F4AD0F1A-20E4-4CB0-A1B4-EE255FFEB509}"/>
              </a:ext>
            </a:extLst>
          </p:cNvPr>
          <p:cNvSpPr/>
          <p:nvPr/>
        </p:nvSpPr>
        <p:spPr>
          <a:xfrm>
            <a:off x="4498306" y="1322624"/>
            <a:ext cx="516872" cy="519003"/>
          </a:xfrm>
          <a:custGeom>
            <a:avLst/>
            <a:gdLst>
              <a:gd name="connsiteX0" fmla="*/ 353010 w 401970"/>
              <a:gd name="connsiteY0" fmla="*/ 334988 h 403627"/>
              <a:gd name="connsiteX1" fmla="*/ 365960 w 401970"/>
              <a:gd name="connsiteY1" fmla="*/ 338830 h 403627"/>
              <a:gd name="connsiteX2" fmla="*/ 400361 w 401970"/>
              <a:gd name="connsiteY2" fmla="*/ 390148 h 403627"/>
              <a:gd name="connsiteX3" fmla="*/ 400836 w 401970"/>
              <a:gd name="connsiteY3" fmla="*/ 399687 h 403627"/>
              <a:gd name="connsiteX4" fmla="*/ 392937 w 401970"/>
              <a:gd name="connsiteY4" fmla="*/ 403614 h 403627"/>
              <a:gd name="connsiteX5" fmla="*/ 9039 w 401970"/>
              <a:gd name="connsiteY5" fmla="*/ 403614 h 403627"/>
              <a:gd name="connsiteX6" fmla="*/ 1614 w 401970"/>
              <a:gd name="connsiteY6" fmla="*/ 389673 h 403627"/>
              <a:gd name="connsiteX7" fmla="*/ 32951 w 401970"/>
              <a:gd name="connsiteY7" fmla="*/ 342930 h 403627"/>
              <a:gd name="connsiteX8" fmla="*/ 45426 w 401970"/>
              <a:gd name="connsiteY8" fmla="*/ 340427 h 403627"/>
              <a:gd name="connsiteX9" fmla="*/ 47800 w 401970"/>
              <a:gd name="connsiteY9" fmla="*/ 352900 h 403627"/>
              <a:gd name="connsiteX10" fmla="*/ 25786 w 401970"/>
              <a:gd name="connsiteY10" fmla="*/ 385703 h 403627"/>
              <a:gd name="connsiteX11" fmla="*/ 376146 w 401970"/>
              <a:gd name="connsiteY11" fmla="*/ 385703 h 403627"/>
              <a:gd name="connsiteX12" fmla="*/ 350982 w 401970"/>
              <a:gd name="connsiteY12" fmla="*/ 348368 h 403627"/>
              <a:gd name="connsiteX13" fmla="*/ 353010 w 401970"/>
              <a:gd name="connsiteY13" fmla="*/ 334988 h 403627"/>
              <a:gd name="connsiteX14" fmla="*/ 353485 w 401970"/>
              <a:gd name="connsiteY14" fmla="*/ 264895 h 403627"/>
              <a:gd name="connsiteX15" fmla="*/ 365960 w 401970"/>
              <a:gd name="connsiteY15" fmla="*/ 267269 h 403627"/>
              <a:gd name="connsiteX16" fmla="*/ 400361 w 401970"/>
              <a:gd name="connsiteY16" fmla="*/ 318630 h 403627"/>
              <a:gd name="connsiteX17" fmla="*/ 400836 w 401970"/>
              <a:gd name="connsiteY17" fmla="*/ 328169 h 403627"/>
              <a:gd name="connsiteX18" fmla="*/ 392937 w 401970"/>
              <a:gd name="connsiteY18" fmla="*/ 333003 h 403627"/>
              <a:gd name="connsiteX19" fmla="*/ 9039 w 401970"/>
              <a:gd name="connsiteY19" fmla="*/ 333003 h 403627"/>
              <a:gd name="connsiteX20" fmla="*/ 1614 w 401970"/>
              <a:gd name="connsiteY20" fmla="*/ 319105 h 403627"/>
              <a:gd name="connsiteX21" fmla="*/ 35973 w 401970"/>
              <a:gd name="connsiteY21" fmla="*/ 267787 h 403627"/>
              <a:gd name="connsiteX22" fmla="*/ 47584 w 401970"/>
              <a:gd name="connsiteY22" fmla="*/ 266017 h 403627"/>
              <a:gd name="connsiteX23" fmla="*/ 50951 w 401970"/>
              <a:gd name="connsiteY23" fmla="*/ 277282 h 403627"/>
              <a:gd name="connsiteX24" fmla="*/ 25786 w 401970"/>
              <a:gd name="connsiteY24" fmla="*/ 314616 h 403627"/>
              <a:gd name="connsiteX25" fmla="*/ 376146 w 401970"/>
              <a:gd name="connsiteY25" fmla="*/ 314616 h 403627"/>
              <a:gd name="connsiteX26" fmla="*/ 350982 w 401970"/>
              <a:gd name="connsiteY26" fmla="*/ 277282 h 403627"/>
              <a:gd name="connsiteX27" fmla="*/ 353485 w 401970"/>
              <a:gd name="connsiteY27" fmla="*/ 264895 h 403627"/>
              <a:gd name="connsiteX28" fmla="*/ 259883 w 401970"/>
              <a:gd name="connsiteY28" fmla="*/ 158891 h 403627"/>
              <a:gd name="connsiteX29" fmla="*/ 277653 w 401970"/>
              <a:gd name="connsiteY29" fmla="*/ 158891 h 403627"/>
              <a:gd name="connsiteX30" fmla="*/ 277490 w 401970"/>
              <a:gd name="connsiteY30" fmla="*/ 159232 h 403627"/>
              <a:gd name="connsiteX31" fmla="*/ 276323 w 401970"/>
              <a:gd name="connsiteY31" fmla="*/ 207726 h 403627"/>
              <a:gd name="connsiteX32" fmla="*/ 268813 w 401970"/>
              <a:gd name="connsiteY32" fmla="*/ 217908 h 403627"/>
              <a:gd name="connsiteX33" fmla="*/ 267475 w 401970"/>
              <a:gd name="connsiteY33" fmla="*/ 218038 h 403627"/>
              <a:gd name="connsiteX34" fmla="*/ 258627 w 401970"/>
              <a:gd name="connsiteY34" fmla="*/ 210401 h 403627"/>
              <a:gd name="connsiteX35" fmla="*/ 256835 w 401970"/>
              <a:gd name="connsiteY35" fmla="*/ 178375 h 403627"/>
              <a:gd name="connsiteX36" fmla="*/ 192030 w 401970"/>
              <a:gd name="connsiteY36" fmla="*/ 158891 h 403627"/>
              <a:gd name="connsiteX37" fmla="*/ 209941 w 401970"/>
              <a:gd name="connsiteY37" fmla="*/ 158891 h 403627"/>
              <a:gd name="connsiteX38" fmla="*/ 209941 w 401970"/>
              <a:gd name="connsiteY38" fmla="*/ 222093 h 403627"/>
              <a:gd name="connsiteX39" fmla="*/ 201007 w 401970"/>
              <a:gd name="connsiteY39" fmla="*/ 231068 h 403627"/>
              <a:gd name="connsiteX40" fmla="*/ 192030 w 401970"/>
              <a:gd name="connsiteY40" fmla="*/ 222093 h 403627"/>
              <a:gd name="connsiteX41" fmla="*/ 129625 w 401970"/>
              <a:gd name="connsiteY41" fmla="*/ 158891 h 403627"/>
              <a:gd name="connsiteX42" fmla="*/ 147715 w 401970"/>
              <a:gd name="connsiteY42" fmla="*/ 158891 h 403627"/>
              <a:gd name="connsiteX43" fmla="*/ 150864 w 401970"/>
              <a:gd name="connsiteY43" fmla="*/ 179011 h 403627"/>
              <a:gd name="connsiteX44" fmla="*/ 149084 w 401970"/>
              <a:gd name="connsiteY44" fmla="*/ 211048 h 403627"/>
              <a:gd name="connsiteX45" fmla="*/ 140236 w 401970"/>
              <a:gd name="connsiteY45" fmla="*/ 218599 h 403627"/>
              <a:gd name="connsiteX46" fmla="*/ 138898 w 401970"/>
              <a:gd name="connsiteY46" fmla="*/ 218599 h 403627"/>
              <a:gd name="connsiteX47" fmla="*/ 131345 w 401970"/>
              <a:gd name="connsiteY47" fmla="*/ 208502 h 403627"/>
              <a:gd name="connsiteX48" fmla="*/ 130184 w 401970"/>
              <a:gd name="connsiteY48" fmla="*/ 160062 h 403627"/>
              <a:gd name="connsiteX49" fmla="*/ 209941 w 401970"/>
              <a:gd name="connsiteY49" fmla="*/ 140807 h 403627"/>
              <a:gd name="connsiteX50" fmla="*/ 266958 w 401970"/>
              <a:gd name="connsiteY50" fmla="*/ 140807 h 403627"/>
              <a:gd name="connsiteX51" fmla="*/ 260897 w 401970"/>
              <a:gd name="connsiteY51" fmla="*/ 152407 h 403627"/>
              <a:gd name="connsiteX52" fmla="*/ 259883 w 401970"/>
              <a:gd name="connsiteY52" fmla="*/ 158891 h 403627"/>
              <a:gd name="connsiteX53" fmla="*/ 209941 w 401970"/>
              <a:gd name="connsiteY53" fmla="*/ 158891 h 403627"/>
              <a:gd name="connsiteX54" fmla="*/ 140424 w 401970"/>
              <a:gd name="connsiteY54" fmla="*/ 140807 h 403627"/>
              <a:gd name="connsiteX55" fmla="*/ 192030 w 401970"/>
              <a:gd name="connsiteY55" fmla="*/ 140807 h 403627"/>
              <a:gd name="connsiteX56" fmla="*/ 192030 w 401970"/>
              <a:gd name="connsiteY56" fmla="*/ 158891 h 403627"/>
              <a:gd name="connsiteX57" fmla="*/ 147715 w 401970"/>
              <a:gd name="connsiteY57" fmla="*/ 158891 h 403627"/>
              <a:gd name="connsiteX58" fmla="*/ 146795 w 401970"/>
              <a:gd name="connsiteY58" fmla="*/ 153018 h 403627"/>
              <a:gd name="connsiteX59" fmla="*/ 77885 w 401970"/>
              <a:gd name="connsiteY59" fmla="*/ 140807 h 403627"/>
              <a:gd name="connsiteX60" fmla="*/ 120993 w 401970"/>
              <a:gd name="connsiteY60" fmla="*/ 140807 h 403627"/>
              <a:gd name="connsiteX61" fmla="*/ 129625 w 401970"/>
              <a:gd name="connsiteY61" fmla="*/ 158891 h 403627"/>
              <a:gd name="connsiteX62" fmla="*/ 82676 w 401970"/>
              <a:gd name="connsiteY62" fmla="*/ 158891 h 403627"/>
              <a:gd name="connsiteX63" fmla="*/ 25786 w 401970"/>
              <a:gd name="connsiteY63" fmla="*/ 243573 h 403627"/>
              <a:gd name="connsiteX64" fmla="*/ 376060 w 401970"/>
              <a:gd name="connsiteY64" fmla="*/ 243573 h 403627"/>
              <a:gd name="connsiteX65" fmla="*/ 318911 w 401970"/>
              <a:gd name="connsiteY65" fmla="*/ 158891 h 403627"/>
              <a:gd name="connsiteX66" fmla="*/ 277653 w 401970"/>
              <a:gd name="connsiteY66" fmla="*/ 158891 h 403627"/>
              <a:gd name="connsiteX67" fmla="*/ 286281 w 401970"/>
              <a:gd name="connsiteY67" fmla="*/ 140807 h 403627"/>
              <a:gd name="connsiteX68" fmla="*/ 324048 w 401970"/>
              <a:gd name="connsiteY68" fmla="*/ 140807 h 403627"/>
              <a:gd name="connsiteX69" fmla="*/ 331472 w 401970"/>
              <a:gd name="connsiteY69" fmla="*/ 144778 h 403627"/>
              <a:gd name="connsiteX70" fmla="*/ 400361 w 401970"/>
              <a:gd name="connsiteY70" fmla="*/ 247371 h 403627"/>
              <a:gd name="connsiteX71" fmla="*/ 400836 w 401970"/>
              <a:gd name="connsiteY71" fmla="*/ 256910 h 403627"/>
              <a:gd name="connsiteX72" fmla="*/ 392937 w 401970"/>
              <a:gd name="connsiteY72" fmla="*/ 261269 h 403627"/>
              <a:gd name="connsiteX73" fmla="*/ 9039 w 401970"/>
              <a:gd name="connsiteY73" fmla="*/ 261269 h 403627"/>
              <a:gd name="connsiteX74" fmla="*/ 1614 w 401970"/>
              <a:gd name="connsiteY74" fmla="*/ 247371 h 403627"/>
              <a:gd name="connsiteX75" fmla="*/ 70461 w 401970"/>
              <a:gd name="connsiteY75" fmla="*/ 144778 h 403627"/>
              <a:gd name="connsiteX76" fmla="*/ 77885 w 401970"/>
              <a:gd name="connsiteY76" fmla="*/ 140807 h 403627"/>
              <a:gd name="connsiteX77" fmla="*/ 192030 w 401970"/>
              <a:gd name="connsiteY77" fmla="*/ 95405 h 403627"/>
              <a:gd name="connsiteX78" fmla="*/ 200988 w 401970"/>
              <a:gd name="connsiteY78" fmla="*/ 98121 h 403627"/>
              <a:gd name="connsiteX79" fmla="*/ 209941 w 401970"/>
              <a:gd name="connsiteY79" fmla="*/ 96316 h 403627"/>
              <a:gd name="connsiteX80" fmla="*/ 209941 w 401970"/>
              <a:gd name="connsiteY80" fmla="*/ 140807 h 403627"/>
              <a:gd name="connsiteX81" fmla="*/ 192030 w 401970"/>
              <a:gd name="connsiteY81" fmla="*/ 140807 h 403627"/>
              <a:gd name="connsiteX82" fmla="*/ 306580 w 401970"/>
              <a:gd name="connsiteY82" fmla="*/ 95337 h 403627"/>
              <a:gd name="connsiteX83" fmla="*/ 307343 w 401970"/>
              <a:gd name="connsiteY83" fmla="*/ 102998 h 403627"/>
              <a:gd name="connsiteX84" fmla="*/ 314244 w 401970"/>
              <a:gd name="connsiteY84" fmla="*/ 111419 h 403627"/>
              <a:gd name="connsiteX85" fmla="*/ 308552 w 401970"/>
              <a:gd name="connsiteY85" fmla="*/ 114279 h 403627"/>
              <a:gd name="connsiteX86" fmla="*/ 291710 w 401970"/>
              <a:gd name="connsiteY86" fmla="*/ 129430 h 403627"/>
              <a:gd name="connsiteX87" fmla="*/ 286281 w 401970"/>
              <a:gd name="connsiteY87" fmla="*/ 140807 h 403627"/>
              <a:gd name="connsiteX88" fmla="*/ 266958 w 401970"/>
              <a:gd name="connsiteY88" fmla="*/ 140807 h 403627"/>
              <a:gd name="connsiteX89" fmla="*/ 279700 w 401970"/>
              <a:gd name="connsiteY89" fmla="*/ 116422 h 403627"/>
              <a:gd name="connsiteX90" fmla="*/ 301272 w 401970"/>
              <a:gd name="connsiteY90" fmla="*/ 98000 h 403627"/>
              <a:gd name="connsiteX91" fmla="*/ 95824 w 401970"/>
              <a:gd name="connsiteY91" fmla="*/ 93386 h 403627"/>
              <a:gd name="connsiteX92" fmla="*/ 127989 w 401970"/>
              <a:gd name="connsiteY92" fmla="*/ 116977 h 403627"/>
              <a:gd name="connsiteX93" fmla="*/ 140424 w 401970"/>
              <a:gd name="connsiteY93" fmla="*/ 140807 h 403627"/>
              <a:gd name="connsiteX94" fmla="*/ 120993 w 401970"/>
              <a:gd name="connsiteY94" fmla="*/ 140807 h 403627"/>
              <a:gd name="connsiteX95" fmla="*/ 115937 w 401970"/>
              <a:gd name="connsiteY95" fmla="*/ 130212 h 403627"/>
              <a:gd name="connsiteX96" fmla="*/ 90040 w 401970"/>
              <a:gd name="connsiteY96" fmla="*/ 110429 h 403627"/>
              <a:gd name="connsiteX97" fmla="*/ 88297 w 401970"/>
              <a:gd name="connsiteY97" fmla="*/ 106401 h 403627"/>
              <a:gd name="connsiteX98" fmla="*/ 93069 w 401970"/>
              <a:gd name="connsiteY98" fmla="*/ 94908 h 403627"/>
              <a:gd name="connsiteX99" fmla="*/ 346061 w 401970"/>
              <a:gd name="connsiteY99" fmla="*/ 62987 h 403627"/>
              <a:gd name="connsiteX100" fmla="*/ 323875 w 401970"/>
              <a:gd name="connsiteY100" fmla="*/ 77792 h 403627"/>
              <a:gd name="connsiteX101" fmla="*/ 329055 w 401970"/>
              <a:gd name="connsiteY101" fmla="*/ 103947 h 403627"/>
              <a:gd name="connsiteX102" fmla="*/ 355255 w 401970"/>
              <a:gd name="connsiteY102" fmla="*/ 109170 h 403627"/>
              <a:gd name="connsiteX103" fmla="*/ 370060 w 401970"/>
              <a:gd name="connsiteY103" fmla="*/ 86985 h 403627"/>
              <a:gd name="connsiteX104" fmla="*/ 346061 w 401970"/>
              <a:gd name="connsiteY104" fmla="*/ 62987 h 403627"/>
              <a:gd name="connsiteX105" fmla="*/ 54447 w 401970"/>
              <a:gd name="connsiteY105" fmla="*/ 62987 h 403627"/>
              <a:gd name="connsiteX106" fmla="*/ 32304 w 401970"/>
              <a:gd name="connsiteY106" fmla="*/ 77792 h 403627"/>
              <a:gd name="connsiteX107" fmla="*/ 37483 w 401970"/>
              <a:gd name="connsiteY107" fmla="*/ 103947 h 403627"/>
              <a:gd name="connsiteX108" fmla="*/ 63641 w 401970"/>
              <a:gd name="connsiteY108" fmla="*/ 109170 h 403627"/>
              <a:gd name="connsiteX109" fmla="*/ 78489 w 401970"/>
              <a:gd name="connsiteY109" fmla="*/ 86985 h 403627"/>
              <a:gd name="connsiteX110" fmla="*/ 54447 w 401970"/>
              <a:gd name="connsiteY110" fmla="*/ 62987 h 403627"/>
              <a:gd name="connsiteX111" fmla="*/ 337865 w 401970"/>
              <a:gd name="connsiteY111" fmla="*/ 45874 h 403627"/>
              <a:gd name="connsiteX112" fmla="*/ 362075 w 401970"/>
              <a:gd name="connsiteY112" fmla="*/ 48270 h 403627"/>
              <a:gd name="connsiteX113" fmla="*/ 387973 w 401970"/>
              <a:gd name="connsiteY113" fmla="*/ 86985 h 403627"/>
              <a:gd name="connsiteX114" fmla="*/ 346061 w 401970"/>
              <a:gd name="connsiteY114" fmla="*/ 128894 h 403627"/>
              <a:gd name="connsiteX115" fmla="*/ 322769 w 401970"/>
              <a:gd name="connsiteY115" fmla="*/ 121821 h 403627"/>
              <a:gd name="connsiteX116" fmla="*/ 314244 w 401970"/>
              <a:gd name="connsiteY116" fmla="*/ 111419 h 403627"/>
              <a:gd name="connsiteX117" fmla="*/ 317585 w 401970"/>
              <a:gd name="connsiteY117" fmla="*/ 109739 h 403627"/>
              <a:gd name="connsiteX118" fmla="*/ 323239 w 401970"/>
              <a:gd name="connsiteY118" fmla="*/ 98391 h 403627"/>
              <a:gd name="connsiteX119" fmla="*/ 311845 w 401970"/>
              <a:gd name="connsiteY119" fmla="*/ 92696 h 403627"/>
              <a:gd name="connsiteX120" fmla="*/ 306580 w 401970"/>
              <a:gd name="connsiteY120" fmla="*/ 95337 h 403627"/>
              <a:gd name="connsiteX121" fmla="*/ 304932 w 401970"/>
              <a:gd name="connsiteY121" fmla="*/ 78806 h 403627"/>
              <a:gd name="connsiteX122" fmla="*/ 316408 w 401970"/>
              <a:gd name="connsiteY122" fmla="*/ 57333 h 403627"/>
              <a:gd name="connsiteX123" fmla="*/ 337865 w 401970"/>
              <a:gd name="connsiteY123" fmla="*/ 45874 h 403627"/>
              <a:gd name="connsiteX124" fmla="*/ 46294 w 401970"/>
              <a:gd name="connsiteY124" fmla="*/ 45874 h 403627"/>
              <a:gd name="connsiteX125" fmla="*/ 70504 w 401970"/>
              <a:gd name="connsiteY125" fmla="*/ 48270 h 403627"/>
              <a:gd name="connsiteX126" fmla="*/ 96359 w 401970"/>
              <a:gd name="connsiteY126" fmla="*/ 86985 h 403627"/>
              <a:gd name="connsiteX127" fmla="*/ 93069 w 401970"/>
              <a:gd name="connsiteY127" fmla="*/ 94908 h 403627"/>
              <a:gd name="connsiteX128" fmla="*/ 85206 w 401970"/>
              <a:gd name="connsiteY128" fmla="*/ 99254 h 403627"/>
              <a:gd name="connsiteX129" fmla="*/ 88297 w 401970"/>
              <a:gd name="connsiteY129" fmla="*/ 106401 h 403627"/>
              <a:gd name="connsiteX130" fmla="*/ 84063 w 401970"/>
              <a:gd name="connsiteY130" fmla="*/ 116599 h 403627"/>
              <a:gd name="connsiteX131" fmla="*/ 54447 w 401970"/>
              <a:gd name="connsiteY131" fmla="*/ 128894 h 403627"/>
              <a:gd name="connsiteX132" fmla="*/ 15729 w 401970"/>
              <a:gd name="connsiteY132" fmla="*/ 102998 h 403627"/>
              <a:gd name="connsiteX133" fmla="*/ 24837 w 401970"/>
              <a:gd name="connsiteY133" fmla="*/ 57333 h 403627"/>
              <a:gd name="connsiteX134" fmla="*/ 46294 w 401970"/>
              <a:gd name="connsiteY134" fmla="*/ 45874 h 403627"/>
              <a:gd name="connsiteX135" fmla="*/ 200988 w 401970"/>
              <a:gd name="connsiteY135" fmla="*/ 18014 h 403627"/>
              <a:gd name="connsiteX136" fmla="*/ 172112 w 401970"/>
              <a:gd name="connsiteY136" fmla="*/ 37177 h 403627"/>
              <a:gd name="connsiteX137" fmla="*/ 178802 w 401970"/>
              <a:gd name="connsiteY137" fmla="*/ 71145 h 403627"/>
              <a:gd name="connsiteX138" fmla="*/ 212772 w 401970"/>
              <a:gd name="connsiteY138" fmla="*/ 77964 h 403627"/>
              <a:gd name="connsiteX139" fmla="*/ 232023 w 401970"/>
              <a:gd name="connsiteY139" fmla="*/ 49176 h 403627"/>
              <a:gd name="connsiteX140" fmla="*/ 200988 w 401970"/>
              <a:gd name="connsiteY140" fmla="*/ 18014 h 403627"/>
              <a:gd name="connsiteX141" fmla="*/ 191449 w 401970"/>
              <a:gd name="connsiteY141" fmla="*/ 933 h 403627"/>
              <a:gd name="connsiteX142" fmla="*/ 219807 w 401970"/>
              <a:gd name="connsiteY142" fmla="*/ 3771 h 403627"/>
              <a:gd name="connsiteX143" fmla="*/ 250022 w 401970"/>
              <a:gd name="connsiteY143" fmla="*/ 49176 h 403627"/>
              <a:gd name="connsiteX144" fmla="*/ 220043 w 401970"/>
              <a:gd name="connsiteY144" fmla="*/ 94279 h 403627"/>
              <a:gd name="connsiteX145" fmla="*/ 209941 w 401970"/>
              <a:gd name="connsiteY145" fmla="*/ 96316 h 403627"/>
              <a:gd name="connsiteX146" fmla="*/ 209941 w 401970"/>
              <a:gd name="connsiteY146" fmla="*/ 88813 h 403627"/>
              <a:gd name="connsiteX147" fmla="*/ 201007 w 401970"/>
              <a:gd name="connsiteY147" fmla="*/ 79838 h 403627"/>
              <a:gd name="connsiteX148" fmla="*/ 192030 w 401970"/>
              <a:gd name="connsiteY148" fmla="*/ 88813 h 403627"/>
              <a:gd name="connsiteX149" fmla="*/ 192030 w 401970"/>
              <a:gd name="connsiteY149" fmla="*/ 95405 h 403627"/>
              <a:gd name="connsiteX150" fmla="*/ 173709 w 401970"/>
              <a:gd name="connsiteY150" fmla="*/ 89850 h 403627"/>
              <a:gd name="connsiteX151" fmla="*/ 155623 w 401970"/>
              <a:gd name="connsiteY151" fmla="*/ 67821 h 403627"/>
              <a:gd name="connsiteX152" fmla="*/ 166328 w 401970"/>
              <a:gd name="connsiteY152" fmla="*/ 14345 h 403627"/>
              <a:gd name="connsiteX153" fmla="*/ 191449 w 401970"/>
              <a:gd name="connsiteY153" fmla="*/ 933 h 40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401970" h="403627">
                <a:moveTo>
                  <a:pt x="353010" y="334988"/>
                </a:moveTo>
                <a:cubicBezTo>
                  <a:pt x="357586" y="332053"/>
                  <a:pt x="363715" y="333866"/>
                  <a:pt x="365960" y="338830"/>
                </a:cubicBezTo>
                <a:lnTo>
                  <a:pt x="400361" y="390148"/>
                </a:lnTo>
                <a:cubicBezTo>
                  <a:pt x="402303" y="392997"/>
                  <a:pt x="402519" y="396709"/>
                  <a:pt x="400836" y="399687"/>
                </a:cubicBezTo>
                <a:cubicBezTo>
                  <a:pt x="399066" y="402320"/>
                  <a:pt x="396045" y="403787"/>
                  <a:pt x="392937" y="403614"/>
                </a:cubicBezTo>
                <a:lnTo>
                  <a:pt x="9039" y="403614"/>
                </a:lnTo>
                <a:cubicBezTo>
                  <a:pt x="1917" y="403571"/>
                  <a:pt x="-2357" y="395630"/>
                  <a:pt x="1614" y="389673"/>
                </a:cubicBezTo>
                <a:lnTo>
                  <a:pt x="32951" y="342930"/>
                </a:lnTo>
                <a:cubicBezTo>
                  <a:pt x="35843" y="339045"/>
                  <a:pt x="41239" y="337966"/>
                  <a:pt x="45426" y="340427"/>
                </a:cubicBezTo>
                <a:cubicBezTo>
                  <a:pt x="49267" y="343405"/>
                  <a:pt x="50303" y="348757"/>
                  <a:pt x="47800" y="352900"/>
                </a:cubicBezTo>
                <a:lnTo>
                  <a:pt x="25786" y="385703"/>
                </a:lnTo>
                <a:lnTo>
                  <a:pt x="376146" y="385703"/>
                </a:lnTo>
                <a:lnTo>
                  <a:pt x="350982" y="348368"/>
                </a:lnTo>
                <a:cubicBezTo>
                  <a:pt x="347442" y="344225"/>
                  <a:pt x="348392" y="337880"/>
                  <a:pt x="353010" y="334988"/>
                </a:cubicBezTo>
                <a:close/>
                <a:moveTo>
                  <a:pt x="353485" y="264895"/>
                </a:moveTo>
                <a:cubicBezTo>
                  <a:pt x="357629" y="262391"/>
                  <a:pt x="363024" y="263427"/>
                  <a:pt x="365960" y="267269"/>
                </a:cubicBezTo>
                <a:lnTo>
                  <a:pt x="400361" y="318630"/>
                </a:lnTo>
                <a:cubicBezTo>
                  <a:pt x="402217" y="321479"/>
                  <a:pt x="402390" y="325104"/>
                  <a:pt x="400836" y="328169"/>
                </a:cubicBezTo>
                <a:cubicBezTo>
                  <a:pt x="399282" y="331104"/>
                  <a:pt x="396261" y="333003"/>
                  <a:pt x="392937" y="333003"/>
                </a:cubicBezTo>
                <a:lnTo>
                  <a:pt x="9039" y="333003"/>
                </a:lnTo>
                <a:cubicBezTo>
                  <a:pt x="1787" y="333132"/>
                  <a:pt x="-2529" y="325018"/>
                  <a:pt x="1614" y="319105"/>
                </a:cubicBezTo>
                <a:lnTo>
                  <a:pt x="35973" y="267787"/>
                </a:lnTo>
                <a:cubicBezTo>
                  <a:pt x="38865" y="264377"/>
                  <a:pt x="43829" y="263643"/>
                  <a:pt x="47584" y="266017"/>
                </a:cubicBezTo>
                <a:cubicBezTo>
                  <a:pt x="51339" y="268434"/>
                  <a:pt x="52807" y="273225"/>
                  <a:pt x="50951" y="277282"/>
                </a:cubicBezTo>
                <a:lnTo>
                  <a:pt x="25786" y="314616"/>
                </a:lnTo>
                <a:lnTo>
                  <a:pt x="376146" y="314616"/>
                </a:lnTo>
                <a:lnTo>
                  <a:pt x="350982" y="277282"/>
                </a:lnTo>
                <a:cubicBezTo>
                  <a:pt x="348262" y="273182"/>
                  <a:pt x="349385" y="267657"/>
                  <a:pt x="353485" y="264895"/>
                </a:cubicBezTo>
                <a:close/>
                <a:moveTo>
                  <a:pt x="259883" y="158891"/>
                </a:moveTo>
                <a:lnTo>
                  <a:pt x="277653" y="158891"/>
                </a:lnTo>
                <a:lnTo>
                  <a:pt x="277490" y="159232"/>
                </a:lnTo>
                <a:cubicBezTo>
                  <a:pt x="274346" y="172057"/>
                  <a:pt x="273377" y="187997"/>
                  <a:pt x="276323" y="207726"/>
                </a:cubicBezTo>
                <a:cubicBezTo>
                  <a:pt x="277143" y="212644"/>
                  <a:pt x="273734" y="217218"/>
                  <a:pt x="268813" y="217908"/>
                </a:cubicBezTo>
                <a:lnTo>
                  <a:pt x="267475" y="218038"/>
                </a:lnTo>
                <a:cubicBezTo>
                  <a:pt x="263030" y="218038"/>
                  <a:pt x="259275" y="214758"/>
                  <a:pt x="258627" y="210401"/>
                </a:cubicBezTo>
                <a:cubicBezTo>
                  <a:pt x="256863" y="198654"/>
                  <a:pt x="256361" y="188010"/>
                  <a:pt x="256835" y="178375"/>
                </a:cubicBezTo>
                <a:close/>
                <a:moveTo>
                  <a:pt x="192030" y="158891"/>
                </a:moveTo>
                <a:lnTo>
                  <a:pt x="209941" y="158891"/>
                </a:lnTo>
                <a:lnTo>
                  <a:pt x="209941" y="222093"/>
                </a:lnTo>
                <a:cubicBezTo>
                  <a:pt x="209941" y="227055"/>
                  <a:pt x="205927" y="231068"/>
                  <a:pt x="201007" y="231068"/>
                </a:cubicBezTo>
                <a:cubicBezTo>
                  <a:pt x="196044" y="231068"/>
                  <a:pt x="192030" y="227055"/>
                  <a:pt x="192030" y="222093"/>
                </a:cubicBezTo>
                <a:close/>
                <a:moveTo>
                  <a:pt x="129625" y="158891"/>
                </a:moveTo>
                <a:lnTo>
                  <a:pt x="147715" y="158891"/>
                </a:lnTo>
                <a:lnTo>
                  <a:pt x="150864" y="179011"/>
                </a:lnTo>
                <a:cubicBezTo>
                  <a:pt x="151341" y="188653"/>
                  <a:pt x="150843" y="199301"/>
                  <a:pt x="149084" y="211048"/>
                </a:cubicBezTo>
                <a:cubicBezTo>
                  <a:pt x="148178" y="215276"/>
                  <a:pt x="144552" y="218383"/>
                  <a:pt x="140236" y="218599"/>
                </a:cubicBezTo>
                <a:lnTo>
                  <a:pt x="138898" y="218599"/>
                </a:lnTo>
                <a:cubicBezTo>
                  <a:pt x="133978" y="217951"/>
                  <a:pt x="130568" y="213378"/>
                  <a:pt x="131345" y="208502"/>
                </a:cubicBezTo>
                <a:cubicBezTo>
                  <a:pt x="134302" y="188816"/>
                  <a:pt x="133333" y="172890"/>
                  <a:pt x="130184" y="160062"/>
                </a:cubicBezTo>
                <a:close/>
                <a:moveTo>
                  <a:pt x="209941" y="140807"/>
                </a:moveTo>
                <a:lnTo>
                  <a:pt x="266958" y="140807"/>
                </a:lnTo>
                <a:lnTo>
                  <a:pt x="260897" y="152407"/>
                </a:lnTo>
                <a:lnTo>
                  <a:pt x="259883" y="158891"/>
                </a:lnTo>
                <a:lnTo>
                  <a:pt x="209941" y="158891"/>
                </a:lnTo>
                <a:close/>
                <a:moveTo>
                  <a:pt x="140424" y="140807"/>
                </a:moveTo>
                <a:lnTo>
                  <a:pt x="192030" y="140807"/>
                </a:lnTo>
                <a:lnTo>
                  <a:pt x="192030" y="158891"/>
                </a:lnTo>
                <a:lnTo>
                  <a:pt x="147715" y="158891"/>
                </a:lnTo>
                <a:lnTo>
                  <a:pt x="146795" y="153018"/>
                </a:lnTo>
                <a:close/>
                <a:moveTo>
                  <a:pt x="77885" y="140807"/>
                </a:moveTo>
                <a:lnTo>
                  <a:pt x="120993" y="140807"/>
                </a:lnTo>
                <a:lnTo>
                  <a:pt x="129625" y="158891"/>
                </a:lnTo>
                <a:lnTo>
                  <a:pt x="82676" y="158891"/>
                </a:lnTo>
                <a:lnTo>
                  <a:pt x="25786" y="243573"/>
                </a:lnTo>
                <a:lnTo>
                  <a:pt x="376060" y="243573"/>
                </a:lnTo>
                <a:lnTo>
                  <a:pt x="318911" y="158891"/>
                </a:lnTo>
                <a:lnTo>
                  <a:pt x="277653" y="158891"/>
                </a:lnTo>
                <a:lnTo>
                  <a:pt x="286281" y="140807"/>
                </a:lnTo>
                <a:lnTo>
                  <a:pt x="324048" y="140807"/>
                </a:lnTo>
                <a:cubicBezTo>
                  <a:pt x="327026" y="140807"/>
                  <a:pt x="329832" y="142317"/>
                  <a:pt x="331472" y="144778"/>
                </a:cubicBezTo>
                <a:lnTo>
                  <a:pt x="400361" y="247371"/>
                </a:lnTo>
                <a:cubicBezTo>
                  <a:pt x="402303" y="250220"/>
                  <a:pt x="402519" y="253889"/>
                  <a:pt x="400836" y="256910"/>
                </a:cubicBezTo>
                <a:cubicBezTo>
                  <a:pt x="399196" y="259715"/>
                  <a:pt x="396174" y="261399"/>
                  <a:pt x="392937" y="261269"/>
                </a:cubicBezTo>
                <a:lnTo>
                  <a:pt x="9039" y="261269"/>
                </a:lnTo>
                <a:cubicBezTo>
                  <a:pt x="1917" y="261269"/>
                  <a:pt x="-2357" y="253328"/>
                  <a:pt x="1614" y="247371"/>
                </a:cubicBezTo>
                <a:lnTo>
                  <a:pt x="70461" y="144778"/>
                </a:lnTo>
                <a:cubicBezTo>
                  <a:pt x="72101" y="142317"/>
                  <a:pt x="74906" y="140807"/>
                  <a:pt x="77885" y="140807"/>
                </a:cubicBezTo>
                <a:close/>
                <a:moveTo>
                  <a:pt x="192030" y="95405"/>
                </a:moveTo>
                <a:lnTo>
                  <a:pt x="200988" y="98121"/>
                </a:lnTo>
                <a:lnTo>
                  <a:pt x="209941" y="96316"/>
                </a:lnTo>
                <a:lnTo>
                  <a:pt x="209941" y="140807"/>
                </a:lnTo>
                <a:lnTo>
                  <a:pt x="192030" y="140807"/>
                </a:lnTo>
                <a:close/>
                <a:moveTo>
                  <a:pt x="306580" y="95337"/>
                </a:moveTo>
                <a:lnTo>
                  <a:pt x="307343" y="102998"/>
                </a:lnTo>
                <a:lnTo>
                  <a:pt x="314244" y="111419"/>
                </a:lnTo>
                <a:lnTo>
                  <a:pt x="308552" y="114279"/>
                </a:lnTo>
                <a:cubicBezTo>
                  <a:pt x="303660" y="117337"/>
                  <a:pt x="297467" y="122162"/>
                  <a:pt x="291710" y="129430"/>
                </a:cubicBezTo>
                <a:lnTo>
                  <a:pt x="286281" y="140807"/>
                </a:lnTo>
                <a:lnTo>
                  <a:pt x="266958" y="140807"/>
                </a:lnTo>
                <a:lnTo>
                  <a:pt x="279700" y="116422"/>
                </a:lnTo>
                <a:cubicBezTo>
                  <a:pt x="287194" y="107601"/>
                  <a:pt x="295149" y="101707"/>
                  <a:pt x="301272" y="98000"/>
                </a:cubicBezTo>
                <a:close/>
                <a:moveTo>
                  <a:pt x="95824" y="93386"/>
                </a:moveTo>
                <a:cubicBezTo>
                  <a:pt x="96169" y="93386"/>
                  <a:pt x="113002" y="99308"/>
                  <a:pt x="127989" y="116977"/>
                </a:cubicBezTo>
                <a:lnTo>
                  <a:pt x="140424" y="140807"/>
                </a:lnTo>
                <a:lnTo>
                  <a:pt x="120993" y="140807"/>
                </a:lnTo>
                <a:lnTo>
                  <a:pt x="115937" y="130212"/>
                </a:lnTo>
                <a:cubicBezTo>
                  <a:pt x="104402" y="115629"/>
                  <a:pt x="91119" y="110796"/>
                  <a:pt x="90040" y="110429"/>
                </a:cubicBezTo>
                <a:lnTo>
                  <a:pt x="88297" y="106401"/>
                </a:lnTo>
                <a:lnTo>
                  <a:pt x="93069" y="94908"/>
                </a:lnTo>
                <a:close/>
                <a:moveTo>
                  <a:pt x="346061" y="62987"/>
                </a:moveTo>
                <a:cubicBezTo>
                  <a:pt x="336349" y="62987"/>
                  <a:pt x="327587" y="68814"/>
                  <a:pt x="323875" y="77792"/>
                </a:cubicBezTo>
                <a:cubicBezTo>
                  <a:pt x="320163" y="86769"/>
                  <a:pt x="322192" y="97085"/>
                  <a:pt x="329055" y="103947"/>
                </a:cubicBezTo>
                <a:cubicBezTo>
                  <a:pt x="335961" y="110810"/>
                  <a:pt x="346277" y="112882"/>
                  <a:pt x="355255" y="109170"/>
                </a:cubicBezTo>
                <a:cubicBezTo>
                  <a:pt x="364190" y="105458"/>
                  <a:pt x="370060" y="96696"/>
                  <a:pt x="370060" y="86985"/>
                </a:cubicBezTo>
                <a:cubicBezTo>
                  <a:pt x="370060" y="73735"/>
                  <a:pt x="359312" y="62987"/>
                  <a:pt x="346061" y="62987"/>
                </a:cubicBezTo>
                <a:close/>
                <a:moveTo>
                  <a:pt x="54447" y="62987"/>
                </a:moveTo>
                <a:cubicBezTo>
                  <a:pt x="44735" y="62987"/>
                  <a:pt x="36016" y="68814"/>
                  <a:pt x="32304" y="77792"/>
                </a:cubicBezTo>
                <a:cubicBezTo>
                  <a:pt x="28592" y="86769"/>
                  <a:pt x="30620" y="97085"/>
                  <a:pt x="37483" y="103947"/>
                </a:cubicBezTo>
                <a:cubicBezTo>
                  <a:pt x="44347" y="110810"/>
                  <a:pt x="54663" y="112882"/>
                  <a:pt x="63641" y="109170"/>
                </a:cubicBezTo>
                <a:cubicBezTo>
                  <a:pt x="72619" y="105458"/>
                  <a:pt x="78489" y="96696"/>
                  <a:pt x="78489" y="86985"/>
                </a:cubicBezTo>
                <a:cubicBezTo>
                  <a:pt x="78489" y="73735"/>
                  <a:pt x="67741" y="62987"/>
                  <a:pt x="54447" y="62987"/>
                </a:cubicBezTo>
                <a:close/>
                <a:moveTo>
                  <a:pt x="337865" y="45874"/>
                </a:moveTo>
                <a:cubicBezTo>
                  <a:pt x="345824" y="44288"/>
                  <a:pt x="354241" y="45011"/>
                  <a:pt x="362075" y="48270"/>
                </a:cubicBezTo>
                <a:cubicBezTo>
                  <a:pt x="377743" y="54744"/>
                  <a:pt x="387973" y="70023"/>
                  <a:pt x="387973" y="86985"/>
                </a:cubicBezTo>
                <a:cubicBezTo>
                  <a:pt x="387930" y="110119"/>
                  <a:pt x="369197" y="128851"/>
                  <a:pt x="346061" y="128894"/>
                </a:cubicBezTo>
                <a:cubicBezTo>
                  <a:pt x="337579" y="128894"/>
                  <a:pt x="329519" y="126337"/>
                  <a:pt x="322769" y="121821"/>
                </a:cubicBezTo>
                <a:lnTo>
                  <a:pt x="314244" y="111419"/>
                </a:lnTo>
                <a:lnTo>
                  <a:pt x="317585" y="109739"/>
                </a:lnTo>
                <a:cubicBezTo>
                  <a:pt x="322290" y="108186"/>
                  <a:pt x="324836" y="103094"/>
                  <a:pt x="323239" y="98391"/>
                </a:cubicBezTo>
                <a:cubicBezTo>
                  <a:pt x="321685" y="93645"/>
                  <a:pt x="316592" y="91142"/>
                  <a:pt x="311845" y="92696"/>
                </a:cubicBezTo>
                <a:lnTo>
                  <a:pt x="306580" y="95337"/>
                </a:lnTo>
                <a:lnTo>
                  <a:pt x="304932" y="78806"/>
                </a:lnTo>
                <a:cubicBezTo>
                  <a:pt x="306512" y="70843"/>
                  <a:pt x="310408" y="63333"/>
                  <a:pt x="316408" y="57333"/>
                </a:cubicBezTo>
                <a:cubicBezTo>
                  <a:pt x="322407" y="51356"/>
                  <a:pt x="329907" y="47460"/>
                  <a:pt x="337865" y="45874"/>
                </a:cubicBezTo>
                <a:close/>
                <a:moveTo>
                  <a:pt x="46294" y="45874"/>
                </a:moveTo>
                <a:cubicBezTo>
                  <a:pt x="54253" y="44288"/>
                  <a:pt x="62670" y="45011"/>
                  <a:pt x="70504" y="48270"/>
                </a:cubicBezTo>
                <a:cubicBezTo>
                  <a:pt x="86173" y="54744"/>
                  <a:pt x="96359" y="70023"/>
                  <a:pt x="96359" y="86985"/>
                </a:cubicBezTo>
                <a:lnTo>
                  <a:pt x="93069" y="94908"/>
                </a:lnTo>
                <a:lnTo>
                  <a:pt x="85206" y="99254"/>
                </a:lnTo>
                <a:lnTo>
                  <a:pt x="88297" y="106401"/>
                </a:lnTo>
                <a:lnTo>
                  <a:pt x="84063" y="116599"/>
                </a:lnTo>
                <a:cubicBezTo>
                  <a:pt x="76482" y="124179"/>
                  <a:pt x="66015" y="128873"/>
                  <a:pt x="54447" y="128894"/>
                </a:cubicBezTo>
                <a:cubicBezTo>
                  <a:pt x="37527" y="128894"/>
                  <a:pt x="22247" y="118665"/>
                  <a:pt x="15729" y="102998"/>
                </a:cubicBezTo>
                <a:cubicBezTo>
                  <a:pt x="9254" y="87373"/>
                  <a:pt x="12837" y="69332"/>
                  <a:pt x="24837" y="57333"/>
                </a:cubicBezTo>
                <a:cubicBezTo>
                  <a:pt x="30837" y="51356"/>
                  <a:pt x="38336" y="47460"/>
                  <a:pt x="46294" y="45874"/>
                </a:cubicBezTo>
                <a:close/>
                <a:moveTo>
                  <a:pt x="200988" y="18014"/>
                </a:moveTo>
                <a:cubicBezTo>
                  <a:pt x="188384" y="17970"/>
                  <a:pt x="176989" y="25524"/>
                  <a:pt x="172112" y="37177"/>
                </a:cubicBezTo>
                <a:cubicBezTo>
                  <a:pt x="167277" y="48831"/>
                  <a:pt x="169910" y="62211"/>
                  <a:pt x="178802" y="71145"/>
                </a:cubicBezTo>
                <a:cubicBezTo>
                  <a:pt x="187737" y="80079"/>
                  <a:pt x="201117" y="82755"/>
                  <a:pt x="212772" y="77964"/>
                </a:cubicBezTo>
                <a:cubicBezTo>
                  <a:pt x="224426" y="73130"/>
                  <a:pt x="232023" y="61779"/>
                  <a:pt x="232023" y="49176"/>
                </a:cubicBezTo>
                <a:cubicBezTo>
                  <a:pt x="231980" y="31998"/>
                  <a:pt x="218124" y="18100"/>
                  <a:pt x="200988" y="18014"/>
                </a:cubicBezTo>
                <a:close/>
                <a:moveTo>
                  <a:pt x="191449" y="933"/>
                </a:moveTo>
                <a:cubicBezTo>
                  <a:pt x="200772" y="-912"/>
                  <a:pt x="210635" y="-49"/>
                  <a:pt x="219807" y="3771"/>
                </a:cubicBezTo>
                <a:cubicBezTo>
                  <a:pt x="238152" y="11410"/>
                  <a:pt x="250065" y="29322"/>
                  <a:pt x="250022" y="49176"/>
                </a:cubicBezTo>
                <a:cubicBezTo>
                  <a:pt x="249990" y="69473"/>
                  <a:pt x="237623" y="86856"/>
                  <a:pt x="220043" y="94279"/>
                </a:cubicBezTo>
                <a:lnTo>
                  <a:pt x="209941" y="96316"/>
                </a:lnTo>
                <a:lnTo>
                  <a:pt x="209941" y="88813"/>
                </a:lnTo>
                <a:cubicBezTo>
                  <a:pt x="209941" y="83851"/>
                  <a:pt x="205927" y="79838"/>
                  <a:pt x="201007" y="79838"/>
                </a:cubicBezTo>
                <a:cubicBezTo>
                  <a:pt x="196044" y="79838"/>
                  <a:pt x="192030" y="83851"/>
                  <a:pt x="192030" y="88813"/>
                </a:cubicBezTo>
                <a:lnTo>
                  <a:pt x="192030" y="95405"/>
                </a:lnTo>
                <a:lnTo>
                  <a:pt x="173709" y="89850"/>
                </a:lnTo>
                <a:cubicBezTo>
                  <a:pt x="165799" y="84568"/>
                  <a:pt x="159421" y="76993"/>
                  <a:pt x="155623" y="67821"/>
                </a:cubicBezTo>
                <a:cubicBezTo>
                  <a:pt x="148069" y="49478"/>
                  <a:pt x="152256" y="28372"/>
                  <a:pt x="166328" y="14345"/>
                </a:cubicBezTo>
                <a:cubicBezTo>
                  <a:pt x="173342" y="7332"/>
                  <a:pt x="182126" y="2778"/>
                  <a:pt x="191449" y="9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3A808E3-DB1A-4054-9908-325B2F208CB2}"/>
              </a:ext>
            </a:extLst>
          </p:cNvPr>
          <p:cNvGrpSpPr/>
          <p:nvPr/>
        </p:nvGrpSpPr>
        <p:grpSpPr>
          <a:xfrm>
            <a:off x="4812146" y="3998423"/>
            <a:ext cx="2393861" cy="1632202"/>
            <a:chOff x="3184025" y="1277541"/>
            <a:chExt cx="5823951" cy="4302919"/>
          </a:xfrm>
        </p:grpSpPr>
        <p:sp>
          <p:nvSpPr>
            <p:cNvPr id="48" name="任意多边形 4">
              <a:extLst>
                <a:ext uri="{FF2B5EF4-FFF2-40B4-BE49-F238E27FC236}">
                  <a16:creationId xmlns:a16="http://schemas.microsoft.com/office/drawing/2014/main" id="{90696064-1455-4EFD-8C13-7BFB9DADF4A1}"/>
                </a:ext>
              </a:extLst>
            </p:cNvPr>
            <p:cNvSpPr/>
            <p:nvPr/>
          </p:nvSpPr>
          <p:spPr bwMode="auto">
            <a:xfrm>
              <a:off x="8289306" y="1643244"/>
              <a:ext cx="718670" cy="2101426"/>
            </a:xfrm>
            <a:custGeom>
              <a:avLst/>
              <a:gdLst>
                <a:gd name="T0" fmla="*/ 175 w 190"/>
                <a:gd name="T1" fmla="*/ 94 h 556"/>
                <a:gd name="T2" fmla="*/ 16 w 190"/>
                <a:gd name="T3" fmla="*/ 2 h 556"/>
                <a:gd name="T4" fmla="*/ 6 w 190"/>
                <a:gd name="T5" fmla="*/ 1 h 556"/>
                <a:gd name="T6" fmla="*/ 0 w 190"/>
                <a:gd name="T7" fmla="*/ 5 h 556"/>
                <a:gd name="T8" fmla="*/ 2 w 190"/>
                <a:gd name="T9" fmla="*/ 12 h 556"/>
                <a:gd name="T10" fmla="*/ 3 w 190"/>
                <a:gd name="T11" fmla="*/ 435 h 556"/>
                <a:gd name="T12" fmla="*/ 17 w 190"/>
                <a:gd name="T13" fmla="*/ 460 h 556"/>
                <a:gd name="T14" fmla="*/ 173 w 190"/>
                <a:gd name="T15" fmla="*/ 550 h 556"/>
                <a:gd name="T16" fmla="*/ 166 w 190"/>
                <a:gd name="T17" fmla="*/ 553 h 556"/>
                <a:gd name="T18" fmla="*/ 179 w 190"/>
                <a:gd name="T19" fmla="*/ 556 h 556"/>
                <a:gd name="T20" fmla="*/ 186 w 190"/>
                <a:gd name="T21" fmla="*/ 552 h 556"/>
                <a:gd name="T22" fmla="*/ 190 w 190"/>
                <a:gd name="T23" fmla="*/ 543 h 556"/>
                <a:gd name="T24" fmla="*/ 189 w 190"/>
                <a:gd name="T25" fmla="*/ 118 h 556"/>
                <a:gd name="T26" fmla="*/ 175 w 190"/>
                <a:gd name="T27" fmla="*/ 9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556">
                  <a:moveTo>
                    <a:pt x="175" y="94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2" y="0"/>
                    <a:pt x="8" y="0"/>
                    <a:pt x="6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435"/>
                    <a:pt x="3" y="435"/>
                    <a:pt x="3" y="435"/>
                  </a:cubicBezTo>
                  <a:cubicBezTo>
                    <a:pt x="3" y="444"/>
                    <a:pt x="9" y="455"/>
                    <a:pt x="17" y="460"/>
                  </a:cubicBezTo>
                  <a:cubicBezTo>
                    <a:pt x="173" y="550"/>
                    <a:pt x="173" y="550"/>
                    <a:pt x="173" y="550"/>
                  </a:cubicBezTo>
                  <a:cubicBezTo>
                    <a:pt x="166" y="553"/>
                    <a:pt x="166" y="553"/>
                    <a:pt x="166" y="553"/>
                  </a:cubicBezTo>
                  <a:cubicBezTo>
                    <a:pt x="179" y="556"/>
                    <a:pt x="179" y="556"/>
                    <a:pt x="179" y="556"/>
                  </a:cubicBezTo>
                  <a:cubicBezTo>
                    <a:pt x="186" y="552"/>
                    <a:pt x="186" y="552"/>
                    <a:pt x="186" y="552"/>
                  </a:cubicBezTo>
                  <a:cubicBezTo>
                    <a:pt x="189" y="551"/>
                    <a:pt x="190" y="548"/>
                    <a:pt x="190" y="543"/>
                  </a:cubicBezTo>
                  <a:cubicBezTo>
                    <a:pt x="189" y="118"/>
                    <a:pt x="189" y="118"/>
                    <a:pt x="189" y="118"/>
                  </a:cubicBezTo>
                  <a:cubicBezTo>
                    <a:pt x="189" y="109"/>
                    <a:pt x="183" y="98"/>
                    <a:pt x="175" y="94"/>
                  </a:cubicBezTo>
                </a:path>
              </a:pathLst>
            </a:custGeom>
            <a:solidFill>
              <a:srgbClr val="6C6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任意多边形 5">
              <a:extLst>
                <a:ext uri="{FF2B5EF4-FFF2-40B4-BE49-F238E27FC236}">
                  <a16:creationId xmlns:a16="http://schemas.microsoft.com/office/drawing/2014/main" id="{BF9471CD-9367-46F2-9F83-13AD2624D680}"/>
                </a:ext>
              </a:extLst>
            </p:cNvPr>
            <p:cNvSpPr/>
            <p:nvPr/>
          </p:nvSpPr>
          <p:spPr bwMode="auto">
            <a:xfrm>
              <a:off x="8271112" y="1650522"/>
              <a:ext cx="709572" cy="2108704"/>
            </a:xfrm>
            <a:custGeom>
              <a:avLst/>
              <a:gdLst>
                <a:gd name="T0" fmla="*/ 173 w 188"/>
                <a:gd name="T1" fmla="*/ 96 h 558"/>
                <a:gd name="T2" fmla="*/ 187 w 188"/>
                <a:gd name="T3" fmla="*/ 120 h 558"/>
                <a:gd name="T4" fmla="*/ 188 w 188"/>
                <a:gd name="T5" fmla="*/ 545 h 558"/>
                <a:gd name="T6" fmla="*/ 174 w 188"/>
                <a:gd name="T7" fmla="*/ 553 h 558"/>
                <a:gd name="T8" fmla="*/ 15 w 188"/>
                <a:gd name="T9" fmla="*/ 462 h 558"/>
                <a:gd name="T10" fmla="*/ 0 w 188"/>
                <a:gd name="T11" fmla="*/ 437 h 558"/>
                <a:gd name="T12" fmla="*/ 0 w 188"/>
                <a:gd name="T13" fmla="*/ 12 h 558"/>
                <a:gd name="T14" fmla="*/ 14 w 188"/>
                <a:gd name="T15" fmla="*/ 4 h 558"/>
                <a:gd name="T16" fmla="*/ 173 w 188"/>
                <a:gd name="T17" fmla="*/ 96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558">
                  <a:moveTo>
                    <a:pt x="173" y="96"/>
                  </a:moveTo>
                  <a:cubicBezTo>
                    <a:pt x="181" y="100"/>
                    <a:pt x="187" y="111"/>
                    <a:pt x="187" y="120"/>
                  </a:cubicBezTo>
                  <a:cubicBezTo>
                    <a:pt x="188" y="545"/>
                    <a:pt x="188" y="545"/>
                    <a:pt x="188" y="545"/>
                  </a:cubicBezTo>
                  <a:cubicBezTo>
                    <a:pt x="188" y="554"/>
                    <a:pt x="182" y="558"/>
                    <a:pt x="174" y="553"/>
                  </a:cubicBezTo>
                  <a:cubicBezTo>
                    <a:pt x="15" y="462"/>
                    <a:pt x="15" y="462"/>
                    <a:pt x="15" y="462"/>
                  </a:cubicBezTo>
                  <a:cubicBezTo>
                    <a:pt x="7" y="457"/>
                    <a:pt x="0" y="446"/>
                    <a:pt x="0" y="43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3"/>
                    <a:pt x="6" y="0"/>
                    <a:pt x="14" y="4"/>
                  </a:cubicBezTo>
                  <a:cubicBezTo>
                    <a:pt x="173" y="96"/>
                    <a:pt x="173" y="96"/>
                    <a:pt x="173" y="96"/>
                  </a:cubicBezTo>
                </a:path>
              </a:pathLst>
            </a:custGeom>
            <a:solidFill>
              <a:srgbClr val="B3B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任意多边形 6">
              <a:extLst>
                <a:ext uri="{FF2B5EF4-FFF2-40B4-BE49-F238E27FC236}">
                  <a16:creationId xmlns:a16="http://schemas.microsoft.com/office/drawing/2014/main" id="{99335935-63AB-418C-983B-4ECDEDC31289}"/>
                </a:ext>
              </a:extLst>
            </p:cNvPr>
            <p:cNvSpPr/>
            <p:nvPr/>
          </p:nvSpPr>
          <p:spPr bwMode="auto">
            <a:xfrm>
              <a:off x="8309319" y="1776061"/>
              <a:ext cx="634977" cy="1857624"/>
            </a:xfrm>
            <a:custGeom>
              <a:avLst/>
              <a:gdLst>
                <a:gd name="T0" fmla="*/ 0 w 168"/>
                <a:gd name="T1" fmla="*/ 382 h 492"/>
                <a:gd name="T2" fmla="*/ 17 w 168"/>
                <a:gd name="T3" fmla="*/ 411 h 492"/>
                <a:gd name="T4" fmla="*/ 152 w 168"/>
                <a:gd name="T5" fmla="*/ 487 h 492"/>
                <a:gd name="T6" fmla="*/ 168 w 168"/>
                <a:gd name="T7" fmla="*/ 477 h 492"/>
                <a:gd name="T8" fmla="*/ 167 w 168"/>
                <a:gd name="T9" fmla="*/ 109 h 492"/>
                <a:gd name="T10" fmla="*/ 151 w 168"/>
                <a:gd name="T11" fmla="*/ 81 h 492"/>
                <a:gd name="T12" fmla="*/ 16 w 168"/>
                <a:gd name="T13" fmla="*/ 5 h 492"/>
                <a:gd name="T14" fmla="*/ 0 w 168"/>
                <a:gd name="T15" fmla="*/ 14 h 492"/>
                <a:gd name="T16" fmla="*/ 0 w 168"/>
                <a:gd name="T17" fmla="*/ 382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" h="492">
                  <a:moveTo>
                    <a:pt x="0" y="382"/>
                  </a:moveTo>
                  <a:cubicBezTo>
                    <a:pt x="0" y="393"/>
                    <a:pt x="8" y="405"/>
                    <a:pt x="17" y="411"/>
                  </a:cubicBezTo>
                  <a:cubicBezTo>
                    <a:pt x="152" y="487"/>
                    <a:pt x="152" y="487"/>
                    <a:pt x="152" y="487"/>
                  </a:cubicBezTo>
                  <a:cubicBezTo>
                    <a:pt x="161" y="492"/>
                    <a:pt x="168" y="488"/>
                    <a:pt x="168" y="477"/>
                  </a:cubicBezTo>
                  <a:cubicBezTo>
                    <a:pt x="167" y="109"/>
                    <a:pt x="167" y="109"/>
                    <a:pt x="167" y="109"/>
                  </a:cubicBezTo>
                  <a:cubicBezTo>
                    <a:pt x="167" y="99"/>
                    <a:pt x="160" y="86"/>
                    <a:pt x="151" y="8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7" y="0"/>
                    <a:pt x="0" y="4"/>
                    <a:pt x="0" y="14"/>
                  </a:cubicBezTo>
                  <a:cubicBezTo>
                    <a:pt x="0" y="382"/>
                    <a:pt x="0" y="382"/>
                    <a:pt x="0" y="38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任意多边形 7">
              <a:extLst>
                <a:ext uri="{FF2B5EF4-FFF2-40B4-BE49-F238E27FC236}">
                  <a16:creationId xmlns:a16="http://schemas.microsoft.com/office/drawing/2014/main" id="{1505C677-0ECC-42A5-9688-4DD98B5CA78E}"/>
                </a:ext>
              </a:extLst>
            </p:cNvPr>
            <p:cNvSpPr/>
            <p:nvPr/>
          </p:nvSpPr>
          <p:spPr bwMode="auto">
            <a:xfrm>
              <a:off x="8342069" y="1952545"/>
              <a:ext cx="529451" cy="967929"/>
            </a:xfrm>
            <a:custGeom>
              <a:avLst/>
              <a:gdLst>
                <a:gd name="T0" fmla="*/ 0 w 140"/>
                <a:gd name="T1" fmla="*/ 176 h 256"/>
                <a:gd name="T2" fmla="*/ 133 w 140"/>
                <a:gd name="T3" fmla="*/ 256 h 256"/>
                <a:gd name="T4" fmla="*/ 136 w 140"/>
                <a:gd name="T5" fmla="*/ 255 h 256"/>
                <a:gd name="T6" fmla="*/ 135 w 140"/>
                <a:gd name="T7" fmla="*/ 251 h 256"/>
                <a:gd name="T8" fmla="*/ 3 w 140"/>
                <a:gd name="T9" fmla="*/ 174 h 256"/>
                <a:gd name="T10" fmla="*/ 1 w 140"/>
                <a:gd name="T11" fmla="*/ 154 h 256"/>
                <a:gd name="T12" fmla="*/ 133 w 140"/>
                <a:gd name="T13" fmla="*/ 234 h 256"/>
                <a:gd name="T14" fmla="*/ 137 w 140"/>
                <a:gd name="T15" fmla="*/ 233 h 256"/>
                <a:gd name="T16" fmla="*/ 136 w 140"/>
                <a:gd name="T17" fmla="*/ 230 h 256"/>
                <a:gd name="T18" fmla="*/ 3 w 140"/>
                <a:gd name="T19" fmla="*/ 153 h 256"/>
                <a:gd name="T20" fmla="*/ 1 w 140"/>
                <a:gd name="T21" fmla="*/ 132 h 256"/>
                <a:gd name="T22" fmla="*/ 134 w 140"/>
                <a:gd name="T23" fmla="*/ 212 h 256"/>
                <a:gd name="T24" fmla="*/ 137 w 140"/>
                <a:gd name="T25" fmla="*/ 211 h 256"/>
                <a:gd name="T26" fmla="*/ 136 w 140"/>
                <a:gd name="T27" fmla="*/ 208 h 256"/>
                <a:gd name="T28" fmla="*/ 3 w 140"/>
                <a:gd name="T29" fmla="*/ 131 h 256"/>
                <a:gd name="T30" fmla="*/ 2 w 140"/>
                <a:gd name="T31" fmla="*/ 110 h 256"/>
                <a:gd name="T32" fmla="*/ 134 w 140"/>
                <a:gd name="T33" fmla="*/ 190 h 256"/>
                <a:gd name="T34" fmla="*/ 138 w 140"/>
                <a:gd name="T35" fmla="*/ 190 h 256"/>
                <a:gd name="T36" fmla="*/ 137 w 140"/>
                <a:gd name="T37" fmla="*/ 186 h 256"/>
                <a:gd name="T38" fmla="*/ 4 w 140"/>
                <a:gd name="T39" fmla="*/ 109 h 256"/>
                <a:gd name="T40" fmla="*/ 2 w 140"/>
                <a:gd name="T41" fmla="*/ 89 h 256"/>
                <a:gd name="T42" fmla="*/ 135 w 140"/>
                <a:gd name="T43" fmla="*/ 169 h 256"/>
                <a:gd name="T44" fmla="*/ 138 w 140"/>
                <a:gd name="T45" fmla="*/ 168 h 256"/>
                <a:gd name="T46" fmla="*/ 137 w 140"/>
                <a:gd name="T47" fmla="*/ 164 h 256"/>
                <a:gd name="T48" fmla="*/ 4 w 140"/>
                <a:gd name="T49" fmla="*/ 87 h 256"/>
                <a:gd name="T50" fmla="*/ 3 w 140"/>
                <a:gd name="T51" fmla="*/ 67 h 256"/>
                <a:gd name="T52" fmla="*/ 135 w 140"/>
                <a:gd name="T53" fmla="*/ 147 h 256"/>
                <a:gd name="T54" fmla="*/ 139 w 140"/>
                <a:gd name="T55" fmla="*/ 146 h 256"/>
                <a:gd name="T56" fmla="*/ 138 w 140"/>
                <a:gd name="T57" fmla="*/ 143 h 256"/>
                <a:gd name="T58" fmla="*/ 5 w 140"/>
                <a:gd name="T59" fmla="*/ 66 h 256"/>
                <a:gd name="T60" fmla="*/ 3 w 140"/>
                <a:gd name="T61" fmla="*/ 45 h 256"/>
                <a:gd name="T62" fmla="*/ 136 w 140"/>
                <a:gd name="T63" fmla="*/ 125 h 256"/>
                <a:gd name="T64" fmla="*/ 139 w 140"/>
                <a:gd name="T65" fmla="*/ 124 h 256"/>
                <a:gd name="T66" fmla="*/ 138 w 140"/>
                <a:gd name="T67" fmla="*/ 121 h 256"/>
                <a:gd name="T68" fmla="*/ 5 w 140"/>
                <a:gd name="T69" fmla="*/ 44 h 256"/>
                <a:gd name="T70" fmla="*/ 4 w 140"/>
                <a:gd name="T71" fmla="*/ 23 h 256"/>
                <a:gd name="T72" fmla="*/ 136 w 140"/>
                <a:gd name="T73" fmla="*/ 103 h 256"/>
                <a:gd name="T74" fmla="*/ 139 w 140"/>
                <a:gd name="T75" fmla="*/ 103 h 256"/>
                <a:gd name="T76" fmla="*/ 138 w 140"/>
                <a:gd name="T77" fmla="*/ 99 h 256"/>
                <a:gd name="T78" fmla="*/ 6 w 140"/>
                <a:gd name="T79" fmla="*/ 22 h 256"/>
                <a:gd name="T80" fmla="*/ 4 w 140"/>
                <a:gd name="T81" fmla="*/ 2 h 256"/>
                <a:gd name="T82" fmla="*/ 136 w 140"/>
                <a:gd name="T83" fmla="*/ 82 h 256"/>
                <a:gd name="T84" fmla="*/ 140 w 140"/>
                <a:gd name="T85" fmla="*/ 81 h 256"/>
                <a:gd name="T86" fmla="*/ 139 w 140"/>
                <a:gd name="T87" fmla="*/ 77 h 256"/>
                <a:gd name="T88" fmla="*/ 6 w 140"/>
                <a:gd name="T8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0" h="256">
                  <a:moveTo>
                    <a:pt x="3" y="174"/>
                  </a:moveTo>
                  <a:cubicBezTo>
                    <a:pt x="2" y="174"/>
                    <a:pt x="1" y="175"/>
                    <a:pt x="0" y="176"/>
                  </a:cubicBezTo>
                  <a:cubicBezTo>
                    <a:pt x="0" y="177"/>
                    <a:pt x="0" y="178"/>
                    <a:pt x="1" y="179"/>
                  </a:cubicBezTo>
                  <a:cubicBezTo>
                    <a:pt x="133" y="256"/>
                    <a:pt x="133" y="256"/>
                    <a:pt x="133" y="256"/>
                  </a:cubicBezTo>
                  <a:cubicBezTo>
                    <a:pt x="133" y="256"/>
                    <a:pt x="134" y="256"/>
                    <a:pt x="134" y="256"/>
                  </a:cubicBezTo>
                  <a:cubicBezTo>
                    <a:pt x="135" y="256"/>
                    <a:pt x="136" y="256"/>
                    <a:pt x="136" y="255"/>
                  </a:cubicBezTo>
                  <a:cubicBezTo>
                    <a:pt x="137" y="254"/>
                    <a:pt x="137" y="253"/>
                    <a:pt x="136" y="252"/>
                  </a:cubicBezTo>
                  <a:cubicBezTo>
                    <a:pt x="136" y="252"/>
                    <a:pt x="136" y="252"/>
                    <a:pt x="135" y="251"/>
                  </a:cubicBezTo>
                  <a:cubicBezTo>
                    <a:pt x="4" y="175"/>
                    <a:pt x="4" y="175"/>
                    <a:pt x="4" y="175"/>
                  </a:cubicBezTo>
                  <a:cubicBezTo>
                    <a:pt x="3" y="175"/>
                    <a:pt x="3" y="174"/>
                    <a:pt x="3" y="174"/>
                  </a:cubicBezTo>
                  <a:moveTo>
                    <a:pt x="3" y="153"/>
                  </a:moveTo>
                  <a:cubicBezTo>
                    <a:pt x="2" y="153"/>
                    <a:pt x="1" y="153"/>
                    <a:pt x="1" y="154"/>
                  </a:cubicBezTo>
                  <a:cubicBezTo>
                    <a:pt x="0" y="155"/>
                    <a:pt x="1" y="157"/>
                    <a:pt x="2" y="157"/>
                  </a:cubicBezTo>
                  <a:cubicBezTo>
                    <a:pt x="133" y="234"/>
                    <a:pt x="133" y="234"/>
                    <a:pt x="133" y="234"/>
                  </a:cubicBezTo>
                  <a:cubicBezTo>
                    <a:pt x="134" y="234"/>
                    <a:pt x="134" y="234"/>
                    <a:pt x="135" y="234"/>
                  </a:cubicBezTo>
                  <a:cubicBezTo>
                    <a:pt x="136" y="234"/>
                    <a:pt x="136" y="234"/>
                    <a:pt x="137" y="233"/>
                  </a:cubicBezTo>
                  <a:cubicBezTo>
                    <a:pt x="137" y="232"/>
                    <a:pt x="137" y="231"/>
                    <a:pt x="137" y="231"/>
                  </a:cubicBezTo>
                  <a:cubicBezTo>
                    <a:pt x="137" y="230"/>
                    <a:pt x="136" y="230"/>
                    <a:pt x="136" y="230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4" y="153"/>
                    <a:pt x="3" y="153"/>
                    <a:pt x="3" y="153"/>
                  </a:cubicBezTo>
                  <a:moveTo>
                    <a:pt x="3" y="131"/>
                  </a:moveTo>
                  <a:cubicBezTo>
                    <a:pt x="3" y="131"/>
                    <a:pt x="2" y="131"/>
                    <a:pt x="1" y="132"/>
                  </a:cubicBezTo>
                  <a:cubicBezTo>
                    <a:pt x="1" y="133"/>
                    <a:pt x="1" y="135"/>
                    <a:pt x="2" y="136"/>
                  </a:cubicBezTo>
                  <a:cubicBezTo>
                    <a:pt x="134" y="212"/>
                    <a:pt x="134" y="212"/>
                    <a:pt x="134" y="212"/>
                  </a:cubicBezTo>
                  <a:cubicBezTo>
                    <a:pt x="134" y="212"/>
                    <a:pt x="135" y="213"/>
                    <a:pt x="135" y="213"/>
                  </a:cubicBezTo>
                  <a:cubicBezTo>
                    <a:pt x="136" y="213"/>
                    <a:pt x="137" y="212"/>
                    <a:pt x="137" y="211"/>
                  </a:cubicBezTo>
                  <a:cubicBezTo>
                    <a:pt x="138" y="211"/>
                    <a:pt x="138" y="210"/>
                    <a:pt x="137" y="209"/>
                  </a:cubicBezTo>
                  <a:cubicBezTo>
                    <a:pt x="137" y="208"/>
                    <a:pt x="137" y="208"/>
                    <a:pt x="136" y="208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4" y="131"/>
                    <a:pt x="4" y="131"/>
                    <a:pt x="3" y="131"/>
                  </a:cubicBezTo>
                  <a:moveTo>
                    <a:pt x="4" y="109"/>
                  </a:moveTo>
                  <a:cubicBezTo>
                    <a:pt x="3" y="109"/>
                    <a:pt x="2" y="110"/>
                    <a:pt x="2" y="110"/>
                  </a:cubicBezTo>
                  <a:cubicBezTo>
                    <a:pt x="1" y="112"/>
                    <a:pt x="2" y="113"/>
                    <a:pt x="3" y="114"/>
                  </a:cubicBezTo>
                  <a:cubicBezTo>
                    <a:pt x="134" y="190"/>
                    <a:pt x="134" y="190"/>
                    <a:pt x="134" y="190"/>
                  </a:cubicBezTo>
                  <a:cubicBezTo>
                    <a:pt x="135" y="191"/>
                    <a:pt x="135" y="191"/>
                    <a:pt x="136" y="191"/>
                  </a:cubicBezTo>
                  <a:cubicBezTo>
                    <a:pt x="136" y="191"/>
                    <a:pt x="137" y="190"/>
                    <a:pt x="138" y="190"/>
                  </a:cubicBezTo>
                  <a:cubicBezTo>
                    <a:pt x="138" y="189"/>
                    <a:pt x="138" y="188"/>
                    <a:pt x="138" y="187"/>
                  </a:cubicBezTo>
                  <a:cubicBezTo>
                    <a:pt x="137" y="187"/>
                    <a:pt x="137" y="186"/>
                    <a:pt x="137" y="186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09"/>
                    <a:pt x="4" y="109"/>
                    <a:pt x="4" y="109"/>
                  </a:cubicBezTo>
                  <a:moveTo>
                    <a:pt x="4" y="87"/>
                  </a:moveTo>
                  <a:cubicBezTo>
                    <a:pt x="3" y="87"/>
                    <a:pt x="3" y="88"/>
                    <a:pt x="2" y="89"/>
                  </a:cubicBezTo>
                  <a:cubicBezTo>
                    <a:pt x="2" y="90"/>
                    <a:pt x="2" y="91"/>
                    <a:pt x="3" y="92"/>
                  </a:cubicBezTo>
                  <a:cubicBezTo>
                    <a:pt x="135" y="169"/>
                    <a:pt x="135" y="169"/>
                    <a:pt x="135" y="169"/>
                  </a:cubicBezTo>
                  <a:cubicBezTo>
                    <a:pt x="135" y="169"/>
                    <a:pt x="136" y="169"/>
                    <a:pt x="136" y="169"/>
                  </a:cubicBezTo>
                  <a:cubicBezTo>
                    <a:pt x="137" y="169"/>
                    <a:pt x="138" y="169"/>
                    <a:pt x="138" y="168"/>
                  </a:cubicBezTo>
                  <a:cubicBezTo>
                    <a:pt x="139" y="167"/>
                    <a:pt x="139" y="166"/>
                    <a:pt x="138" y="165"/>
                  </a:cubicBezTo>
                  <a:cubicBezTo>
                    <a:pt x="138" y="165"/>
                    <a:pt x="138" y="165"/>
                    <a:pt x="137" y="164"/>
                  </a:cubicBezTo>
                  <a:cubicBezTo>
                    <a:pt x="6" y="88"/>
                    <a:pt x="6" y="88"/>
                    <a:pt x="6" y="88"/>
                  </a:cubicBezTo>
                  <a:cubicBezTo>
                    <a:pt x="5" y="88"/>
                    <a:pt x="5" y="87"/>
                    <a:pt x="4" y="87"/>
                  </a:cubicBezTo>
                  <a:moveTo>
                    <a:pt x="5" y="66"/>
                  </a:moveTo>
                  <a:cubicBezTo>
                    <a:pt x="4" y="66"/>
                    <a:pt x="3" y="66"/>
                    <a:pt x="3" y="67"/>
                  </a:cubicBezTo>
                  <a:cubicBezTo>
                    <a:pt x="2" y="68"/>
                    <a:pt x="2" y="70"/>
                    <a:pt x="4" y="70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136" y="147"/>
                    <a:pt x="136" y="147"/>
                    <a:pt x="136" y="147"/>
                  </a:cubicBezTo>
                  <a:cubicBezTo>
                    <a:pt x="137" y="147"/>
                    <a:pt x="138" y="147"/>
                    <a:pt x="139" y="146"/>
                  </a:cubicBezTo>
                  <a:cubicBezTo>
                    <a:pt x="139" y="145"/>
                    <a:pt x="139" y="144"/>
                    <a:pt x="139" y="144"/>
                  </a:cubicBezTo>
                  <a:cubicBezTo>
                    <a:pt x="138" y="143"/>
                    <a:pt x="138" y="143"/>
                    <a:pt x="138" y="143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5" y="66"/>
                    <a:pt x="5" y="66"/>
                  </a:cubicBezTo>
                  <a:moveTo>
                    <a:pt x="5" y="44"/>
                  </a:moveTo>
                  <a:cubicBezTo>
                    <a:pt x="4" y="44"/>
                    <a:pt x="4" y="44"/>
                    <a:pt x="3" y="45"/>
                  </a:cubicBezTo>
                  <a:cubicBezTo>
                    <a:pt x="2" y="46"/>
                    <a:pt x="3" y="48"/>
                    <a:pt x="4" y="4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6" y="125"/>
                    <a:pt x="136" y="126"/>
                    <a:pt x="137" y="126"/>
                  </a:cubicBezTo>
                  <a:cubicBezTo>
                    <a:pt x="138" y="126"/>
                    <a:pt x="139" y="125"/>
                    <a:pt x="139" y="124"/>
                  </a:cubicBezTo>
                  <a:cubicBezTo>
                    <a:pt x="139" y="123"/>
                    <a:pt x="139" y="123"/>
                    <a:pt x="139" y="122"/>
                  </a:cubicBezTo>
                  <a:cubicBezTo>
                    <a:pt x="139" y="121"/>
                    <a:pt x="138" y="121"/>
                    <a:pt x="138" y="121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6" y="44"/>
                    <a:pt x="6" y="44"/>
                    <a:pt x="5" y="44"/>
                  </a:cubicBezTo>
                  <a:moveTo>
                    <a:pt x="6" y="22"/>
                  </a:moveTo>
                  <a:cubicBezTo>
                    <a:pt x="5" y="22"/>
                    <a:pt x="4" y="23"/>
                    <a:pt x="4" y="23"/>
                  </a:cubicBezTo>
                  <a:cubicBezTo>
                    <a:pt x="3" y="25"/>
                    <a:pt x="3" y="26"/>
                    <a:pt x="4" y="27"/>
                  </a:cubicBezTo>
                  <a:cubicBezTo>
                    <a:pt x="136" y="103"/>
                    <a:pt x="136" y="103"/>
                    <a:pt x="136" y="103"/>
                  </a:cubicBezTo>
                  <a:cubicBezTo>
                    <a:pt x="136" y="104"/>
                    <a:pt x="137" y="104"/>
                    <a:pt x="137" y="104"/>
                  </a:cubicBezTo>
                  <a:cubicBezTo>
                    <a:pt x="138" y="104"/>
                    <a:pt x="139" y="103"/>
                    <a:pt x="139" y="103"/>
                  </a:cubicBezTo>
                  <a:cubicBezTo>
                    <a:pt x="140" y="102"/>
                    <a:pt x="140" y="101"/>
                    <a:pt x="139" y="100"/>
                  </a:cubicBezTo>
                  <a:cubicBezTo>
                    <a:pt x="139" y="100"/>
                    <a:pt x="139" y="99"/>
                    <a:pt x="138" y="99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2"/>
                    <a:pt x="6" y="22"/>
                    <a:pt x="6" y="22"/>
                  </a:cubicBezTo>
                  <a:moveTo>
                    <a:pt x="6" y="0"/>
                  </a:moveTo>
                  <a:cubicBezTo>
                    <a:pt x="5" y="0"/>
                    <a:pt x="4" y="1"/>
                    <a:pt x="4" y="2"/>
                  </a:cubicBezTo>
                  <a:cubicBezTo>
                    <a:pt x="3" y="3"/>
                    <a:pt x="4" y="4"/>
                    <a:pt x="5" y="5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7" y="82"/>
                    <a:pt x="137" y="82"/>
                    <a:pt x="138" y="82"/>
                  </a:cubicBezTo>
                  <a:cubicBezTo>
                    <a:pt x="139" y="82"/>
                    <a:pt x="139" y="82"/>
                    <a:pt x="140" y="81"/>
                  </a:cubicBezTo>
                  <a:cubicBezTo>
                    <a:pt x="140" y="80"/>
                    <a:pt x="140" y="79"/>
                    <a:pt x="140" y="78"/>
                  </a:cubicBezTo>
                  <a:cubicBezTo>
                    <a:pt x="140" y="78"/>
                    <a:pt x="139" y="78"/>
                    <a:pt x="139" y="77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</a:path>
              </a:pathLst>
            </a:custGeom>
            <a:solidFill>
              <a:srgbClr val="AB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任意多边形 8">
              <a:extLst>
                <a:ext uri="{FF2B5EF4-FFF2-40B4-BE49-F238E27FC236}">
                  <a16:creationId xmlns:a16="http://schemas.microsoft.com/office/drawing/2014/main" id="{2ABDA112-96D8-4925-AF87-8C5761716B96}"/>
                </a:ext>
              </a:extLst>
            </p:cNvPr>
            <p:cNvSpPr/>
            <p:nvPr/>
          </p:nvSpPr>
          <p:spPr bwMode="auto">
            <a:xfrm>
              <a:off x="8380277" y="2762184"/>
              <a:ext cx="431202" cy="638616"/>
            </a:xfrm>
            <a:custGeom>
              <a:avLst/>
              <a:gdLst>
                <a:gd name="T0" fmla="*/ 43 w 114"/>
                <a:gd name="T1" fmla="*/ 107 h 169"/>
                <a:gd name="T2" fmla="*/ 38 w 114"/>
                <a:gd name="T3" fmla="*/ 100 h 169"/>
                <a:gd name="T4" fmla="*/ 38 w 114"/>
                <a:gd name="T5" fmla="*/ 77 h 169"/>
                <a:gd name="T6" fmla="*/ 38 w 114"/>
                <a:gd name="T7" fmla="*/ 53 h 169"/>
                <a:gd name="T8" fmla="*/ 40 w 114"/>
                <a:gd name="T9" fmla="*/ 51 h 169"/>
                <a:gd name="T10" fmla="*/ 43 w 114"/>
                <a:gd name="T11" fmla="*/ 53 h 169"/>
                <a:gd name="T12" fmla="*/ 61 w 114"/>
                <a:gd name="T13" fmla="*/ 75 h 169"/>
                <a:gd name="T14" fmla="*/ 79 w 114"/>
                <a:gd name="T15" fmla="*/ 97 h 169"/>
                <a:gd name="T16" fmla="*/ 79 w 114"/>
                <a:gd name="T17" fmla="*/ 103 h 169"/>
                <a:gd name="T18" fmla="*/ 61 w 114"/>
                <a:gd name="T19" fmla="*/ 105 h 169"/>
                <a:gd name="T20" fmla="*/ 43 w 114"/>
                <a:gd name="T21" fmla="*/ 107 h 169"/>
                <a:gd name="T22" fmla="*/ 43 w 114"/>
                <a:gd name="T23" fmla="*/ 107 h 169"/>
                <a:gd name="T24" fmla="*/ 8 w 114"/>
                <a:gd name="T25" fmla="*/ 0 h 169"/>
                <a:gd name="T26" fmla="*/ 0 w 114"/>
                <a:gd name="T27" fmla="*/ 8 h 169"/>
                <a:gd name="T28" fmla="*/ 0 w 114"/>
                <a:gd name="T29" fmla="*/ 105 h 169"/>
                <a:gd name="T30" fmla="*/ 4 w 114"/>
                <a:gd name="T31" fmla="*/ 112 h 169"/>
                <a:gd name="T32" fmla="*/ 101 w 114"/>
                <a:gd name="T33" fmla="*/ 168 h 169"/>
                <a:gd name="T34" fmla="*/ 105 w 114"/>
                <a:gd name="T35" fmla="*/ 169 h 169"/>
                <a:gd name="T36" fmla="*/ 113 w 114"/>
                <a:gd name="T37" fmla="*/ 161 h 169"/>
                <a:gd name="T38" fmla="*/ 114 w 114"/>
                <a:gd name="T39" fmla="*/ 65 h 169"/>
                <a:gd name="T40" fmla="*/ 110 w 114"/>
                <a:gd name="T41" fmla="*/ 58 h 169"/>
                <a:gd name="T42" fmla="*/ 12 w 114"/>
                <a:gd name="T43" fmla="*/ 1 h 169"/>
                <a:gd name="T44" fmla="*/ 8 w 114"/>
                <a:gd name="T45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4" h="169">
                  <a:moveTo>
                    <a:pt x="43" y="107"/>
                  </a:moveTo>
                  <a:cubicBezTo>
                    <a:pt x="41" y="107"/>
                    <a:pt x="38" y="103"/>
                    <a:pt x="38" y="100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2"/>
                    <a:pt x="39" y="51"/>
                    <a:pt x="40" y="51"/>
                  </a:cubicBezTo>
                  <a:cubicBezTo>
                    <a:pt x="41" y="51"/>
                    <a:pt x="42" y="51"/>
                    <a:pt x="43" y="53"/>
                  </a:cubicBezTo>
                  <a:cubicBezTo>
                    <a:pt x="61" y="75"/>
                    <a:pt x="61" y="75"/>
                    <a:pt x="61" y="75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1" y="99"/>
                    <a:pt x="81" y="103"/>
                    <a:pt x="79" y="103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3" y="107"/>
                    <a:pt x="43" y="107"/>
                    <a:pt x="43" y="107"/>
                  </a:cubicBezTo>
                  <a:moveTo>
                    <a:pt x="8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1" y="111"/>
                    <a:pt x="4" y="112"/>
                  </a:cubicBezTo>
                  <a:cubicBezTo>
                    <a:pt x="101" y="168"/>
                    <a:pt x="101" y="168"/>
                    <a:pt x="101" y="168"/>
                  </a:cubicBezTo>
                  <a:cubicBezTo>
                    <a:pt x="103" y="169"/>
                    <a:pt x="104" y="169"/>
                    <a:pt x="105" y="169"/>
                  </a:cubicBezTo>
                  <a:cubicBezTo>
                    <a:pt x="110" y="169"/>
                    <a:pt x="113" y="166"/>
                    <a:pt x="113" y="161"/>
                  </a:cubicBezTo>
                  <a:cubicBezTo>
                    <a:pt x="114" y="65"/>
                    <a:pt x="114" y="65"/>
                    <a:pt x="114" y="65"/>
                  </a:cubicBezTo>
                  <a:cubicBezTo>
                    <a:pt x="114" y="62"/>
                    <a:pt x="112" y="59"/>
                    <a:pt x="110" y="5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0" y="0"/>
                    <a:pt x="8" y="0"/>
                  </a:cubicBezTo>
                </a:path>
              </a:pathLst>
            </a:custGeom>
            <a:solidFill>
              <a:srgbClr val="F9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任意多边形 9">
              <a:extLst>
                <a:ext uri="{FF2B5EF4-FFF2-40B4-BE49-F238E27FC236}">
                  <a16:creationId xmlns:a16="http://schemas.microsoft.com/office/drawing/2014/main" id="{451E2A83-3CCE-482D-AC08-94FC5C34CCF1}"/>
                </a:ext>
              </a:extLst>
            </p:cNvPr>
            <p:cNvSpPr/>
            <p:nvPr/>
          </p:nvSpPr>
          <p:spPr bwMode="auto">
            <a:xfrm>
              <a:off x="8524010" y="2955042"/>
              <a:ext cx="161929" cy="211052"/>
            </a:xfrm>
            <a:custGeom>
              <a:avLst/>
              <a:gdLst>
                <a:gd name="T0" fmla="*/ 2 w 43"/>
                <a:gd name="T1" fmla="*/ 0 h 56"/>
                <a:gd name="T2" fmla="*/ 0 w 43"/>
                <a:gd name="T3" fmla="*/ 2 h 56"/>
                <a:gd name="T4" fmla="*/ 0 w 43"/>
                <a:gd name="T5" fmla="*/ 26 h 56"/>
                <a:gd name="T6" fmla="*/ 0 w 43"/>
                <a:gd name="T7" fmla="*/ 49 h 56"/>
                <a:gd name="T8" fmla="*/ 5 w 43"/>
                <a:gd name="T9" fmla="*/ 56 h 56"/>
                <a:gd name="T10" fmla="*/ 5 w 43"/>
                <a:gd name="T11" fmla="*/ 56 h 56"/>
                <a:gd name="T12" fmla="*/ 23 w 43"/>
                <a:gd name="T13" fmla="*/ 54 h 56"/>
                <a:gd name="T14" fmla="*/ 41 w 43"/>
                <a:gd name="T15" fmla="*/ 52 h 56"/>
                <a:gd name="T16" fmla="*/ 41 w 43"/>
                <a:gd name="T17" fmla="*/ 46 h 56"/>
                <a:gd name="T18" fmla="*/ 23 w 43"/>
                <a:gd name="T19" fmla="*/ 24 h 56"/>
                <a:gd name="T20" fmla="*/ 5 w 43"/>
                <a:gd name="T21" fmla="*/ 2 h 56"/>
                <a:gd name="T22" fmla="*/ 2 w 43"/>
                <a:gd name="T2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6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2"/>
                    <a:pt x="3" y="56"/>
                    <a:pt x="5" y="56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41" y="52"/>
                    <a:pt x="41" y="52"/>
                    <a:pt x="41" y="52"/>
                  </a:cubicBezTo>
                  <a:cubicBezTo>
                    <a:pt x="43" y="52"/>
                    <a:pt x="43" y="48"/>
                    <a:pt x="41" y="46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任意多边形 10">
              <a:extLst>
                <a:ext uri="{FF2B5EF4-FFF2-40B4-BE49-F238E27FC236}">
                  <a16:creationId xmlns:a16="http://schemas.microsoft.com/office/drawing/2014/main" id="{C50C762C-79C9-458E-A794-6D137BDFB791}"/>
                </a:ext>
              </a:extLst>
            </p:cNvPr>
            <p:cNvSpPr/>
            <p:nvPr/>
          </p:nvSpPr>
          <p:spPr bwMode="auto">
            <a:xfrm>
              <a:off x="7605206" y="2123570"/>
              <a:ext cx="363883" cy="302023"/>
            </a:xfrm>
            <a:custGeom>
              <a:avLst/>
              <a:gdLst>
                <a:gd name="T0" fmla="*/ 41 w 96"/>
                <a:gd name="T1" fmla="*/ 14 h 80"/>
                <a:gd name="T2" fmla="*/ 22 w 96"/>
                <a:gd name="T3" fmla="*/ 14 h 80"/>
                <a:gd name="T4" fmla="*/ 10 w 96"/>
                <a:gd name="T5" fmla="*/ 32 h 80"/>
                <a:gd name="T6" fmla="*/ 78 w 96"/>
                <a:gd name="T7" fmla="*/ 72 h 80"/>
                <a:gd name="T8" fmla="*/ 83 w 96"/>
                <a:gd name="T9" fmla="*/ 48 h 80"/>
                <a:gd name="T10" fmla="*/ 83 w 96"/>
                <a:gd name="T11" fmla="*/ 48 h 80"/>
                <a:gd name="T12" fmla="*/ 70 w 96"/>
                <a:gd name="T13" fmla="*/ 30 h 80"/>
                <a:gd name="T14" fmla="*/ 41 w 96"/>
                <a:gd name="T15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80">
                  <a:moveTo>
                    <a:pt x="41" y="14"/>
                  </a:moveTo>
                  <a:cubicBezTo>
                    <a:pt x="38" y="5"/>
                    <a:pt x="22" y="5"/>
                    <a:pt x="22" y="14"/>
                  </a:cubicBezTo>
                  <a:cubicBezTo>
                    <a:pt x="7" y="9"/>
                    <a:pt x="0" y="28"/>
                    <a:pt x="10" y="3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90" y="80"/>
                    <a:pt x="96" y="58"/>
                    <a:pt x="83" y="48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7" y="41"/>
                    <a:pt x="77" y="30"/>
                    <a:pt x="70" y="30"/>
                  </a:cubicBezTo>
                  <a:cubicBezTo>
                    <a:pt x="72" y="13"/>
                    <a:pt x="48" y="0"/>
                    <a:pt x="41" y="14"/>
                  </a:cubicBezTo>
                  <a:close/>
                </a:path>
              </a:pathLst>
            </a:custGeom>
            <a:solidFill>
              <a:srgbClr val="8BB4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任意多边形 11">
              <a:extLst>
                <a:ext uri="{FF2B5EF4-FFF2-40B4-BE49-F238E27FC236}">
                  <a16:creationId xmlns:a16="http://schemas.microsoft.com/office/drawing/2014/main" id="{B24685E4-147E-420E-B21D-2CD818A8AD0A}"/>
                </a:ext>
              </a:extLst>
            </p:cNvPr>
            <p:cNvSpPr/>
            <p:nvPr/>
          </p:nvSpPr>
          <p:spPr bwMode="auto">
            <a:xfrm>
              <a:off x="7590650" y="2134486"/>
              <a:ext cx="363883" cy="298384"/>
            </a:xfrm>
            <a:custGeom>
              <a:avLst/>
              <a:gdLst>
                <a:gd name="T0" fmla="*/ 42 w 96"/>
                <a:gd name="T1" fmla="*/ 14 h 79"/>
                <a:gd name="T2" fmla="*/ 22 w 96"/>
                <a:gd name="T3" fmla="*/ 13 h 79"/>
                <a:gd name="T4" fmla="*/ 10 w 96"/>
                <a:gd name="T5" fmla="*/ 32 h 79"/>
                <a:gd name="T6" fmla="*/ 78 w 96"/>
                <a:gd name="T7" fmla="*/ 71 h 79"/>
                <a:gd name="T8" fmla="*/ 83 w 96"/>
                <a:gd name="T9" fmla="*/ 48 h 79"/>
                <a:gd name="T10" fmla="*/ 83 w 96"/>
                <a:gd name="T11" fmla="*/ 47 h 79"/>
                <a:gd name="T12" fmla="*/ 71 w 96"/>
                <a:gd name="T13" fmla="*/ 29 h 79"/>
                <a:gd name="T14" fmla="*/ 42 w 96"/>
                <a:gd name="T15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79">
                  <a:moveTo>
                    <a:pt x="42" y="14"/>
                  </a:moveTo>
                  <a:cubicBezTo>
                    <a:pt x="39" y="5"/>
                    <a:pt x="23" y="4"/>
                    <a:pt x="22" y="13"/>
                  </a:cubicBezTo>
                  <a:cubicBezTo>
                    <a:pt x="7" y="9"/>
                    <a:pt x="0" y="28"/>
                    <a:pt x="10" y="32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91" y="79"/>
                    <a:pt x="96" y="57"/>
                    <a:pt x="83" y="48"/>
                  </a:cubicBezTo>
                  <a:cubicBezTo>
                    <a:pt x="83" y="47"/>
                    <a:pt x="83" y="47"/>
                    <a:pt x="83" y="47"/>
                  </a:cubicBezTo>
                  <a:cubicBezTo>
                    <a:pt x="87" y="41"/>
                    <a:pt x="78" y="29"/>
                    <a:pt x="71" y="29"/>
                  </a:cubicBezTo>
                  <a:cubicBezTo>
                    <a:pt x="72" y="13"/>
                    <a:pt x="48" y="0"/>
                    <a:pt x="42" y="14"/>
                  </a:cubicBezTo>
                  <a:close/>
                </a:path>
              </a:pathLst>
            </a:custGeom>
            <a:solidFill>
              <a:srgbClr val="D8E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任意多边形 12">
              <a:extLst>
                <a:ext uri="{FF2B5EF4-FFF2-40B4-BE49-F238E27FC236}">
                  <a16:creationId xmlns:a16="http://schemas.microsoft.com/office/drawing/2014/main" id="{D6FE8DA4-DCFB-49ED-B283-065AFFFEE38C}"/>
                </a:ext>
              </a:extLst>
            </p:cNvPr>
            <p:cNvSpPr/>
            <p:nvPr/>
          </p:nvSpPr>
          <p:spPr bwMode="auto">
            <a:xfrm>
              <a:off x="3653434" y="2867710"/>
              <a:ext cx="362064" cy="298384"/>
            </a:xfrm>
            <a:custGeom>
              <a:avLst/>
              <a:gdLst>
                <a:gd name="T0" fmla="*/ 55 w 96"/>
                <a:gd name="T1" fmla="*/ 14 h 79"/>
                <a:gd name="T2" fmla="*/ 74 w 96"/>
                <a:gd name="T3" fmla="*/ 13 h 79"/>
                <a:gd name="T4" fmla="*/ 86 w 96"/>
                <a:gd name="T5" fmla="*/ 32 h 79"/>
                <a:gd name="T6" fmla="*/ 18 w 96"/>
                <a:gd name="T7" fmla="*/ 71 h 79"/>
                <a:gd name="T8" fmla="*/ 13 w 96"/>
                <a:gd name="T9" fmla="*/ 48 h 79"/>
                <a:gd name="T10" fmla="*/ 13 w 96"/>
                <a:gd name="T11" fmla="*/ 48 h 79"/>
                <a:gd name="T12" fmla="*/ 26 w 96"/>
                <a:gd name="T13" fmla="*/ 30 h 79"/>
                <a:gd name="T14" fmla="*/ 55 w 96"/>
                <a:gd name="T15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79">
                  <a:moveTo>
                    <a:pt x="55" y="14"/>
                  </a:moveTo>
                  <a:cubicBezTo>
                    <a:pt x="58" y="5"/>
                    <a:pt x="73" y="4"/>
                    <a:pt x="74" y="13"/>
                  </a:cubicBezTo>
                  <a:cubicBezTo>
                    <a:pt x="89" y="9"/>
                    <a:pt x="96" y="28"/>
                    <a:pt x="86" y="3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6" y="79"/>
                    <a:pt x="0" y="57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9" y="41"/>
                    <a:pt x="19" y="29"/>
                    <a:pt x="26" y="30"/>
                  </a:cubicBezTo>
                  <a:cubicBezTo>
                    <a:pt x="24" y="13"/>
                    <a:pt x="48" y="0"/>
                    <a:pt x="55" y="14"/>
                  </a:cubicBezTo>
                  <a:close/>
                </a:path>
              </a:pathLst>
            </a:custGeom>
            <a:solidFill>
              <a:srgbClr val="8BB4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任意多边形 13">
              <a:extLst>
                <a:ext uri="{FF2B5EF4-FFF2-40B4-BE49-F238E27FC236}">
                  <a16:creationId xmlns:a16="http://schemas.microsoft.com/office/drawing/2014/main" id="{F138D825-E5C6-48BD-9421-D59F73140498}"/>
                </a:ext>
              </a:extLst>
            </p:cNvPr>
            <p:cNvSpPr/>
            <p:nvPr/>
          </p:nvSpPr>
          <p:spPr bwMode="auto">
            <a:xfrm>
              <a:off x="3667990" y="2874988"/>
              <a:ext cx="362064" cy="302023"/>
            </a:xfrm>
            <a:custGeom>
              <a:avLst/>
              <a:gdLst>
                <a:gd name="T0" fmla="*/ 54 w 96"/>
                <a:gd name="T1" fmla="*/ 14 h 80"/>
                <a:gd name="T2" fmla="*/ 74 w 96"/>
                <a:gd name="T3" fmla="*/ 14 h 80"/>
                <a:gd name="T4" fmla="*/ 86 w 96"/>
                <a:gd name="T5" fmla="*/ 32 h 80"/>
                <a:gd name="T6" fmla="*/ 18 w 96"/>
                <a:gd name="T7" fmla="*/ 72 h 80"/>
                <a:gd name="T8" fmla="*/ 13 w 96"/>
                <a:gd name="T9" fmla="*/ 48 h 80"/>
                <a:gd name="T10" fmla="*/ 13 w 96"/>
                <a:gd name="T11" fmla="*/ 48 h 80"/>
                <a:gd name="T12" fmla="*/ 25 w 96"/>
                <a:gd name="T13" fmla="*/ 30 h 80"/>
                <a:gd name="T14" fmla="*/ 54 w 96"/>
                <a:gd name="T15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80">
                  <a:moveTo>
                    <a:pt x="54" y="14"/>
                  </a:moveTo>
                  <a:cubicBezTo>
                    <a:pt x="57" y="6"/>
                    <a:pt x="73" y="5"/>
                    <a:pt x="74" y="14"/>
                  </a:cubicBezTo>
                  <a:cubicBezTo>
                    <a:pt x="89" y="9"/>
                    <a:pt x="96" y="28"/>
                    <a:pt x="86" y="3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5" y="80"/>
                    <a:pt x="0" y="5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9" y="42"/>
                    <a:pt x="18" y="30"/>
                    <a:pt x="25" y="30"/>
                  </a:cubicBezTo>
                  <a:cubicBezTo>
                    <a:pt x="24" y="14"/>
                    <a:pt x="48" y="0"/>
                    <a:pt x="54" y="14"/>
                  </a:cubicBezTo>
                  <a:close/>
                </a:path>
              </a:pathLst>
            </a:custGeom>
            <a:solidFill>
              <a:srgbClr val="D8E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任意多边形 14">
              <a:extLst>
                <a:ext uri="{FF2B5EF4-FFF2-40B4-BE49-F238E27FC236}">
                  <a16:creationId xmlns:a16="http://schemas.microsoft.com/office/drawing/2014/main" id="{32EBA7ED-81C9-4E2D-8CBF-90217EC85EB5}"/>
                </a:ext>
              </a:extLst>
            </p:cNvPr>
            <p:cNvSpPr/>
            <p:nvPr/>
          </p:nvSpPr>
          <p:spPr bwMode="auto">
            <a:xfrm>
              <a:off x="7117602" y="2270942"/>
              <a:ext cx="227428" cy="340231"/>
            </a:xfrm>
            <a:custGeom>
              <a:avLst/>
              <a:gdLst>
                <a:gd name="T0" fmla="*/ 0 w 125"/>
                <a:gd name="T1" fmla="*/ 114 h 187"/>
                <a:gd name="T2" fmla="*/ 125 w 125"/>
                <a:gd name="T3" fmla="*/ 187 h 187"/>
                <a:gd name="T4" fmla="*/ 125 w 125"/>
                <a:gd name="T5" fmla="*/ 73 h 187"/>
                <a:gd name="T6" fmla="*/ 0 w 125"/>
                <a:gd name="T7" fmla="*/ 0 h 187"/>
                <a:gd name="T8" fmla="*/ 0 w 125"/>
                <a:gd name="T9" fmla="*/ 1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87">
                  <a:moveTo>
                    <a:pt x="0" y="114"/>
                  </a:moveTo>
                  <a:lnTo>
                    <a:pt x="125" y="187"/>
                  </a:lnTo>
                  <a:lnTo>
                    <a:pt x="125" y="73"/>
                  </a:lnTo>
                  <a:lnTo>
                    <a:pt x="0" y="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C6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任意多边形 15">
              <a:extLst>
                <a:ext uri="{FF2B5EF4-FFF2-40B4-BE49-F238E27FC236}">
                  <a16:creationId xmlns:a16="http://schemas.microsoft.com/office/drawing/2014/main" id="{FAEDFE18-A8FB-4AAC-9065-32EDC9B367A1}"/>
                </a:ext>
              </a:extLst>
            </p:cNvPr>
            <p:cNvSpPr/>
            <p:nvPr/>
          </p:nvSpPr>
          <p:spPr bwMode="auto">
            <a:xfrm>
              <a:off x="7117602" y="2270942"/>
              <a:ext cx="227428" cy="340231"/>
            </a:xfrm>
            <a:custGeom>
              <a:avLst/>
              <a:gdLst>
                <a:gd name="T0" fmla="*/ 0 w 125"/>
                <a:gd name="T1" fmla="*/ 114 h 187"/>
                <a:gd name="T2" fmla="*/ 125 w 125"/>
                <a:gd name="T3" fmla="*/ 187 h 187"/>
                <a:gd name="T4" fmla="*/ 125 w 125"/>
                <a:gd name="T5" fmla="*/ 73 h 187"/>
                <a:gd name="T6" fmla="*/ 0 w 125"/>
                <a:gd name="T7" fmla="*/ 0 h 187"/>
                <a:gd name="T8" fmla="*/ 0 w 125"/>
                <a:gd name="T9" fmla="*/ 11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87">
                  <a:moveTo>
                    <a:pt x="0" y="114"/>
                  </a:moveTo>
                  <a:lnTo>
                    <a:pt x="125" y="187"/>
                  </a:lnTo>
                  <a:lnTo>
                    <a:pt x="125" y="73"/>
                  </a:lnTo>
                  <a:lnTo>
                    <a:pt x="0" y="0"/>
                  </a:lnTo>
                  <a:lnTo>
                    <a:pt x="0" y="1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任意多边形 16">
              <a:extLst>
                <a:ext uri="{FF2B5EF4-FFF2-40B4-BE49-F238E27FC236}">
                  <a16:creationId xmlns:a16="http://schemas.microsoft.com/office/drawing/2014/main" id="{817C5E48-148A-4491-9B40-E5872AE0C14A}"/>
                </a:ext>
              </a:extLst>
            </p:cNvPr>
            <p:cNvSpPr/>
            <p:nvPr/>
          </p:nvSpPr>
          <p:spPr bwMode="auto">
            <a:xfrm>
              <a:off x="7117602" y="2432871"/>
              <a:ext cx="223789" cy="171025"/>
            </a:xfrm>
            <a:custGeom>
              <a:avLst/>
              <a:gdLst>
                <a:gd name="T0" fmla="*/ 26 w 59"/>
                <a:gd name="T1" fmla="*/ 0 h 45"/>
                <a:gd name="T2" fmla="*/ 0 w 59"/>
                <a:gd name="T3" fmla="*/ 12 h 45"/>
                <a:gd name="T4" fmla="*/ 1 w 59"/>
                <a:gd name="T5" fmla="*/ 13 h 45"/>
                <a:gd name="T6" fmla="*/ 56 w 59"/>
                <a:gd name="T7" fmla="*/ 45 h 45"/>
                <a:gd name="T8" fmla="*/ 57 w 59"/>
                <a:gd name="T9" fmla="*/ 45 h 45"/>
                <a:gd name="T10" fmla="*/ 59 w 59"/>
                <a:gd name="T11" fmla="*/ 45 h 45"/>
                <a:gd name="T12" fmla="*/ 31 w 59"/>
                <a:gd name="T13" fmla="*/ 2 h 45"/>
                <a:gd name="T14" fmla="*/ 30 w 59"/>
                <a:gd name="T15" fmla="*/ 3 h 45"/>
                <a:gd name="T16" fmla="*/ 26 w 59"/>
                <a:gd name="T17" fmla="*/ 0 h 45"/>
                <a:gd name="T18" fmla="*/ 26 w 59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5">
                  <a:moveTo>
                    <a:pt x="26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6" y="45"/>
                    <a:pt x="57" y="45"/>
                    <a:pt x="57" y="45"/>
                  </a:cubicBezTo>
                  <a:cubicBezTo>
                    <a:pt x="58" y="45"/>
                    <a:pt x="58" y="45"/>
                    <a:pt x="59" y="45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0" y="3"/>
                    <a:pt x="30" y="3"/>
                  </a:cubicBezTo>
                  <a:cubicBezTo>
                    <a:pt x="28" y="3"/>
                    <a:pt x="27" y="2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D9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任意多边形 17">
              <a:extLst>
                <a:ext uri="{FF2B5EF4-FFF2-40B4-BE49-F238E27FC236}">
                  <a16:creationId xmlns:a16="http://schemas.microsoft.com/office/drawing/2014/main" id="{9857C2F0-61B0-47CB-A806-9A8EC5B453A6}"/>
                </a:ext>
              </a:extLst>
            </p:cNvPr>
            <p:cNvSpPr/>
            <p:nvPr/>
          </p:nvSpPr>
          <p:spPr bwMode="auto">
            <a:xfrm>
              <a:off x="7126699" y="2281859"/>
              <a:ext cx="218330" cy="158290"/>
            </a:xfrm>
            <a:custGeom>
              <a:avLst/>
              <a:gdLst>
                <a:gd name="T0" fmla="*/ 1 w 58"/>
                <a:gd name="T1" fmla="*/ 0 h 42"/>
                <a:gd name="T2" fmla="*/ 0 w 58"/>
                <a:gd name="T3" fmla="*/ 0 h 42"/>
                <a:gd name="T4" fmla="*/ 24 w 58"/>
                <a:gd name="T5" fmla="*/ 40 h 42"/>
                <a:gd name="T6" fmla="*/ 26 w 58"/>
                <a:gd name="T7" fmla="*/ 38 h 42"/>
                <a:gd name="T8" fmla="*/ 29 w 58"/>
                <a:gd name="T9" fmla="*/ 42 h 42"/>
                <a:gd name="T10" fmla="*/ 29 w 58"/>
                <a:gd name="T11" fmla="*/ 42 h 42"/>
                <a:gd name="T12" fmla="*/ 58 w 58"/>
                <a:gd name="T13" fmla="*/ 32 h 42"/>
                <a:gd name="T14" fmla="*/ 57 w 58"/>
                <a:gd name="T15" fmla="*/ 31 h 42"/>
                <a:gd name="T16" fmla="*/ 42 w 58"/>
                <a:gd name="T17" fmla="*/ 23 h 42"/>
                <a:gd name="T18" fmla="*/ 2 w 58"/>
                <a:gd name="T19" fmla="*/ 0 h 42"/>
                <a:gd name="T20" fmla="*/ 1 w 58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4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2"/>
                    <a:pt x="57" y="32"/>
                    <a:pt x="57" y="31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F2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任意多边形 18">
              <a:extLst>
                <a:ext uri="{FF2B5EF4-FFF2-40B4-BE49-F238E27FC236}">
                  <a16:creationId xmlns:a16="http://schemas.microsoft.com/office/drawing/2014/main" id="{C43A0301-FA36-4B55-BCF6-83CCA3BB9F0D}"/>
                </a:ext>
              </a:extLst>
            </p:cNvPr>
            <p:cNvSpPr/>
            <p:nvPr/>
          </p:nvSpPr>
          <p:spPr bwMode="auto">
            <a:xfrm>
              <a:off x="7215851" y="2425593"/>
              <a:ext cx="20014" cy="18194"/>
            </a:xfrm>
            <a:custGeom>
              <a:avLst/>
              <a:gdLst>
                <a:gd name="T0" fmla="*/ 2 w 5"/>
                <a:gd name="T1" fmla="*/ 0 h 5"/>
                <a:gd name="T2" fmla="*/ 0 w 5"/>
                <a:gd name="T3" fmla="*/ 2 h 5"/>
                <a:gd name="T4" fmla="*/ 0 w 5"/>
                <a:gd name="T5" fmla="*/ 2 h 5"/>
                <a:gd name="T6" fmla="*/ 4 w 5"/>
                <a:gd name="T7" fmla="*/ 5 h 5"/>
                <a:gd name="T8" fmla="*/ 5 w 5"/>
                <a:gd name="T9" fmla="*/ 4 h 5"/>
                <a:gd name="T10" fmla="*/ 2 w 5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5"/>
                    <a:pt x="4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7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任意多边形 19">
              <a:extLst>
                <a:ext uri="{FF2B5EF4-FFF2-40B4-BE49-F238E27FC236}">
                  <a16:creationId xmlns:a16="http://schemas.microsoft.com/office/drawing/2014/main" id="{D16A59C2-E5BB-4AD9-9481-9D20C727E60E}"/>
                </a:ext>
              </a:extLst>
            </p:cNvPr>
            <p:cNvSpPr/>
            <p:nvPr/>
          </p:nvSpPr>
          <p:spPr bwMode="auto">
            <a:xfrm>
              <a:off x="4506740" y="1919795"/>
              <a:ext cx="147373" cy="256538"/>
            </a:xfrm>
            <a:custGeom>
              <a:avLst/>
              <a:gdLst>
                <a:gd name="T0" fmla="*/ 11 w 39"/>
                <a:gd name="T1" fmla="*/ 52 h 68"/>
                <a:gd name="T2" fmla="*/ 10 w 39"/>
                <a:gd name="T3" fmla="*/ 52 h 68"/>
                <a:gd name="T4" fmla="*/ 10 w 39"/>
                <a:gd name="T5" fmla="*/ 32 h 68"/>
                <a:gd name="T6" fmla="*/ 11 w 39"/>
                <a:gd name="T7" fmla="*/ 32 h 68"/>
                <a:gd name="T8" fmla="*/ 15 w 39"/>
                <a:gd name="T9" fmla="*/ 29 h 68"/>
                <a:gd name="T10" fmla="*/ 15 w 39"/>
                <a:gd name="T11" fmla="*/ 29 h 68"/>
                <a:gd name="T12" fmla="*/ 15 w 39"/>
                <a:gd name="T13" fmla="*/ 30 h 68"/>
                <a:gd name="T14" fmla="*/ 15 w 39"/>
                <a:gd name="T15" fmla="*/ 49 h 68"/>
                <a:gd name="T16" fmla="*/ 15 w 39"/>
                <a:gd name="T17" fmla="*/ 50 h 68"/>
                <a:gd name="T18" fmla="*/ 11 w 39"/>
                <a:gd name="T19" fmla="*/ 52 h 68"/>
                <a:gd name="T20" fmla="*/ 11 w 39"/>
                <a:gd name="T21" fmla="*/ 52 h 68"/>
                <a:gd name="T22" fmla="*/ 16 w 39"/>
                <a:gd name="T23" fmla="*/ 49 h 68"/>
                <a:gd name="T24" fmla="*/ 15 w 39"/>
                <a:gd name="T25" fmla="*/ 49 h 68"/>
                <a:gd name="T26" fmla="*/ 15 w 39"/>
                <a:gd name="T27" fmla="*/ 38 h 68"/>
                <a:gd name="T28" fmla="*/ 15 w 39"/>
                <a:gd name="T29" fmla="*/ 29 h 68"/>
                <a:gd name="T30" fmla="*/ 16 w 39"/>
                <a:gd name="T31" fmla="*/ 29 h 68"/>
                <a:gd name="T32" fmla="*/ 19 w 39"/>
                <a:gd name="T33" fmla="*/ 25 h 68"/>
                <a:gd name="T34" fmla="*/ 21 w 39"/>
                <a:gd name="T35" fmla="*/ 16 h 68"/>
                <a:gd name="T36" fmla="*/ 22 w 39"/>
                <a:gd name="T37" fmla="*/ 16 h 68"/>
                <a:gd name="T38" fmla="*/ 25 w 39"/>
                <a:gd name="T39" fmla="*/ 20 h 68"/>
                <a:gd name="T40" fmla="*/ 25 w 39"/>
                <a:gd name="T41" fmla="*/ 23 h 68"/>
                <a:gd name="T42" fmla="*/ 25 w 39"/>
                <a:gd name="T43" fmla="*/ 24 h 68"/>
                <a:gd name="T44" fmla="*/ 26 w 39"/>
                <a:gd name="T45" fmla="*/ 24 h 68"/>
                <a:gd name="T46" fmla="*/ 27 w 39"/>
                <a:gd name="T47" fmla="*/ 23 h 68"/>
                <a:gd name="T48" fmla="*/ 29 w 39"/>
                <a:gd name="T49" fmla="*/ 26 h 68"/>
                <a:gd name="T50" fmla="*/ 29 w 39"/>
                <a:gd name="T51" fmla="*/ 40 h 68"/>
                <a:gd name="T52" fmla="*/ 28 w 39"/>
                <a:gd name="T53" fmla="*/ 43 h 68"/>
                <a:gd name="T54" fmla="*/ 16 w 39"/>
                <a:gd name="T55" fmla="*/ 49 h 68"/>
                <a:gd name="T56" fmla="*/ 16 w 39"/>
                <a:gd name="T57" fmla="*/ 49 h 68"/>
                <a:gd name="T58" fmla="*/ 35 w 39"/>
                <a:gd name="T59" fmla="*/ 0 h 68"/>
                <a:gd name="T60" fmla="*/ 33 w 39"/>
                <a:gd name="T61" fmla="*/ 1 h 68"/>
                <a:gd name="T62" fmla="*/ 3 w 39"/>
                <a:gd name="T63" fmla="*/ 18 h 68"/>
                <a:gd name="T64" fmla="*/ 0 w 39"/>
                <a:gd name="T65" fmla="*/ 24 h 68"/>
                <a:gd name="T66" fmla="*/ 0 w 39"/>
                <a:gd name="T67" fmla="*/ 64 h 68"/>
                <a:gd name="T68" fmla="*/ 4 w 39"/>
                <a:gd name="T69" fmla="*/ 68 h 68"/>
                <a:gd name="T70" fmla="*/ 6 w 39"/>
                <a:gd name="T71" fmla="*/ 67 h 68"/>
                <a:gd name="T72" fmla="*/ 35 w 39"/>
                <a:gd name="T73" fmla="*/ 50 h 68"/>
                <a:gd name="T74" fmla="*/ 39 w 39"/>
                <a:gd name="T75" fmla="*/ 44 h 68"/>
                <a:gd name="T76" fmla="*/ 39 w 39"/>
                <a:gd name="T77" fmla="*/ 5 h 68"/>
                <a:gd name="T78" fmla="*/ 35 w 39"/>
                <a:gd name="T7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68">
                  <a:moveTo>
                    <a:pt x="11" y="52"/>
                  </a:moveTo>
                  <a:cubicBezTo>
                    <a:pt x="11" y="52"/>
                    <a:pt x="10" y="52"/>
                    <a:pt x="10" y="5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30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2"/>
                    <a:pt x="11" y="52"/>
                  </a:cubicBezTo>
                  <a:moveTo>
                    <a:pt x="16" y="49"/>
                  </a:moveTo>
                  <a:cubicBezTo>
                    <a:pt x="16" y="49"/>
                    <a:pt x="15" y="49"/>
                    <a:pt x="15" y="49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6" y="28"/>
                    <a:pt x="18" y="27"/>
                    <a:pt x="19" y="25"/>
                  </a:cubicBezTo>
                  <a:cubicBezTo>
                    <a:pt x="21" y="22"/>
                    <a:pt x="20" y="17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6"/>
                    <a:pt x="25" y="17"/>
                    <a:pt x="25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4"/>
                    <a:pt x="27" y="23"/>
                    <a:pt x="27" y="23"/>
                  </a:cubicBezTo>
                  <a:cubicBezTo>
                    <a:pt x="29" y="23"/>
                    <a:pt x="29" y="24"/>
                    <a:pt x="29" y="26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1"/>
                    <a:pt x="29" y="42"/>
                    <a:pt x="28" y="43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moveTo>
                    <a:pt x="35" y="0"/>
                  </a:moveTo>
                  <a:cubicBezTo>
                    <a:pt x="34" y="0"/>
                    <a:pt x="33" y="1"/>
                    <a:pt x="33" y="1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19"/>
                    <a:pt x="0" y="22"/>
                    <a:pt x="0" y="2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6"/>
                    <a:pt x="2" y="68"/>
                    <a:pt x="4" y="68"/>
                  </a:cubicBezTo>
                  <a:cubicBezTo>
                    <a:pt x="5" y="68"/>
                    <a:pt x="6" y="68"/>
                    <a:pt x="6" y="67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8" y="49"/>
                    <a:pt x="39" y="47"/>
                    <a:pt x="39" y="44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9" y="2"/>
                    <a:pt x="37" y="0"/>
                    <a:pt x="35" y="0"/>
                  </a:cubicBezTo>
                </a:path>
              </a:pathLst>
            </a:custGeom>
            <a:solidFill>
              <a:srgbClr val="D7EB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任意多边形 20">
              <a:extLst>
                <a:ext uri="{FF2B5EF4-FFF2-40B4-BE49-F238E27FC236}">
                  <a16:creationId xmlns:a16="http://schemas.microsoft.com/office/drawing/2014/main" id="{FA990F59-352E-41F3-8698-FB02A52E9EEA}"/>
                </a:ext>
              </a:extLst>
            </p:cNvPr>
            <p:cNvSpPr/>
            <p:nvPr/>
          </p:nvSpPr>
          <p:spPr bwMode="auto">
            <a:xfrm>
              <a:off x="4544948" y="2028960"/>
              <a:ext cx="18194" cy="87332"/>
            </a:xfrm>
            <a:custGeom>
              <a:avLst/>
              <a:gdLst>
                <a:gd name="T0" fmla="*/ 5 w 5"/>
                <a:gd name="T1" fmla="*/ 0 h 23"/>
                <a:gd name="T2" fmla="*/ 5 w 5"/>
                <a:gd name="T3" fmla="*/ 0 h 23"/>
                <a:gd name="T4" fmla="*/ 1 w 5"/>
                <a:gd name="T5" fmla="*/ 3 h 23"/>
                <a:gd name="T6" fmla="*/ 0 w 5"/>
                <a:gd name="T7" fmla="*/ 3 h 23"/>
                <a:gd name="T8" fmla="*/ 0 w 5"/>
                <a:gd name="T9" fmla="*/ 23 h 23"/>
                <a:gd name="T10" fmla="*/ 1 w 5"/>
                <a:gd name="T11" fmla="*/ 23 h 23"/>
                <a:gd name="T12" fmla="*/ 1 w 5"/>
                <a:gd name="T13" fmla="*/ 23 h 23"/>
                <a:gd name="T14" fmla="*/ 5 w 5"/>
                <a:gd name="T15" fmla="*/ 21 h 23"/>
                <a:gd name="T16" fmla="*/ 5 w 5"/>
                <a:gd name="T17" fmla="*/ 20 h 23"/>
                <a:gd name="T18" fmla="*/ 5 w 5"/>
                <a:gd name="T19" fmla="*/ 1 h 23"/>
                <a:gd name="T20" fmla="*/ 5 w 5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23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C1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任意多边形 21">
              <a:extLst>
                <a:ext uri="{FF2B5EF4-FFF2-40B4-BE49-F238E27FC236}">
                  <a16:creationId xmlns:a16="http://schemas.microsoft.com/office/drawing/2014/main" id="{87F1477F-3FF0-42AB-A9F8-D53BDAE5B376}"/>
                </a:ext>
              </a:extLst>
            </p:cNvPr>
            <p:cNvSpPr/>
            <p:nvPr/>
          </p:nvSpPr>
          <p:spPr bwMode="auto">
            <a:xfrm>
              <a:off x="4563142" y="1979836"/>
              <a:ext cx="52764" cy="125540"/>
            </a:xfrm>
            <a:custGeom>
              <a:avLst/>
              <a:gdLst>
                <a:gd name="T0" fmla="*/ 7 w 14"/>
                <a:gd name="T1" fmla="*/ 0 h 33"/>
                <a:gd name="T2" fmla="*/ 6 w 14"/>
                <a:gd name="T3" fmla="*/ 0 h 33"/>
                <a:gd name="T4" fmla="*/ 4 w 14"/>
                <a:gd name="T5" fmla="*/ 9 h 33"/>
                <a:gd name="T6" fmla="*/ 1 w 14"/>
                <a:gd name="T7" fmla="*/ 13 h 33"/>
                <a:gd name="T8" fmla="*/ 0 w 14"/>
                <a:gd name="T9" fmla="*/ 13 h 33"/>
                <a:gd name="T10" fmla="*/ 0 w 14"/>
                <a:gd name="T11" fmla="*/ 22 h 33"/>
                <a:gd name="T12" fmla="*/ 0 w 14"/>
                <a:gd name="T13" fmla="*/ 33 h 33"/>
                <a:gd name="T14" fmla="*/ 1 w 14"/>
                <a:gd name="T15" fmla="*/ 33 h 33"/>
                <a:gd name="T16" fmla="*/ 1 w 14"/>
                <a:gd name="T17" fmla="*/ 33 h 33"/>
                <a:gd name="T18" fmla="*/ 13 w 14"/>
                <a:gd name="T19" fmla="*/ 27 h 33"/>
                <a:gd name="T20" fmla="*/ 14 w 14"/>
                <a:gd name="T21" fmla="*/ 24 h 33"/>
                <a:gd name="T22" fmla="*/ 14 w 14"/>
                <a:gd name="T23" fmla="*/ 10 h 33"/>
                <a:gd name="T24" fmla="*/ 12 w 14"/>
                <a:gd name="T25" fmla="*/ 7 h 33"/>
                <a:gd name="T26" fmla="*/ 11 w 14"/>
                <a:gd name="T27" fmla="*/ 8 h 33"/>
                <a:gd name="T28" fmla="*/ 10 w 14"/>
                <a:gd name="T29" fmla="*/ 8 h 33"/>
                <a:gd name="T30" fmla="*/ 10 w 14"/>
                <a:gd name="T31" fmla="*/ 7 h 33"/>
                <a:gd name="T32" fmla="*/ 10 w 14"/>
                <a:gd name="T33" fmla="*/ 4 h 33"/>
                <a:gd name="T34" fmla="*/ 7 w 14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33">
                  <a:moveTo>
                    <a:pt x="7" y="0"/>
                  </a:moveTo>
                  <a:cubicBezTo>
                    <a:pt x="7" y="0"/>
                    <a:pt x="7" y="0"/>
                    <a:pt x="6" y="0"/>
                  </a:cubicBezTo>
                  <a:cubicBezTo>
                    <a:pt x="5" y="1"/>
                    <a:pt x="6" y="6"/>
                    <a:pt x="4" y="9"/>
                  </a:cubicBezTo>
                  <a:cubicBezTo>
                    <a:pt x="3" y="11"/>
                    <a:pt x="1" y="12"/>
                    <a:pt x="1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6"/>
                    <a:pt x="14" y="25"/>
                    <a:pt x="14" y="24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7"/>
                    <a:pt x="12" y="7"/>
                  </a:cubicBezTo>
                  <a:cubicBezTo>
                    <a:pt x="12" y="7"/>
                    <a:pt x="11" y="8"/>
                    <a:pt x="11" y="8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10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任意多边形 22">
              <a:extLst>
                <a:ext uri="{FF2B5EF4-FFF2-40B4-BE49-F238E27FC236}">
                  <a16:creationId xmlns:a16="http://schemas.microsoft.com/office/drawing/2014/main" id="{67991E8B-2441-40BC-838A-A5AF07CD4CD1}"/>
                </a:ext>
              </a:extLst>
            </p:cNvPr>
            <p:cNvSpPr/>
            <p:nvPr/>
          </p:nvSpPr>
          <p:spPr bwMode="auto">
            <a:xfrm>
              <a:off x="6639095" y="1663257"/>
              <a:ext cx="218330" cy="380258"/>
            </a:xfrm>
            <a:custGeom>
              <a:avLst/>
              <a:gdLst>
                <a:gd name="T0" fmla="*/ 20 w 58"/>
                <a:gd name="T1" fmla="*/ 35 h 101"/>
                <a:gd name="T2" fmla="*/ 21 w 58"/>
                <a:gd name="T3" fmla="*/ 34 h 101"/>
                <a:gd name="T4" fmla="*/ 21 w 58"/>
                <a:gd name="T5" fmla="*/ 29 h 101"/>
                <a:gd name="T6" fmla="*/ 25 w 58"/>
                <a:gd name="T7" fmla="*/ 23 h 101"/>
                <a:gd name="T8" fmla="*/ 26 w 58"/>
                <a:gd name="T9" fmla="*/ 24 h 101"/>
                <a:gd name="T10" fmla="*/ 29 w 58"/>
                <a:gd name="T11" fmla="*/ 37 h 101"/>
                <a:gd name="T12" fmla="*/ 35 w 58"/>
                <a:gd name="T13" fmla="*/ 42 h 101"/>
                <a:gd name="T14" fmla="*/ 35 w 58"/>
                <a:gd name="T15" fmla="*/ 43 h 101"/>
                <a:gd name="T16" fmla="*/ 35 w 58"/>
                <a:gd name="T17" fmla="*/ 44 h 101"/>
                <a:gd name="T18" fmla="*/ 36 w 58"/>
                <a:gd name="T19" fmla="*/ 43 h 101"/>
                <a:gd name="T20" fmla="*/ 36 w 58"/>
                <a:gd name="T21" fmla="*/ 43 h 101"/>
                <a:gd name="T22" fmla="*/ 42 w 58"/>
                <a:gd name="T23" fmla="*/ 46 h 101"/>
                <a:gd name="T24" fmla="*/ 43 w 58"/>
                <a:gd name="T25" fmla="*/ 47 h 101"/>
                <a:gd name="T26" fmla="*/ 43 w 58"/>
                <a:gd name="T27" fmla="*/ 76 h 101"/>
                <a:gd name="T28" fmla="*/ 42 w 58"/>
                <a:gd name="T29" fmla="*/ 77 h 101"/>
                <a:gd name="T30" fmla="*/ 42 w 58"/>
                <a:gd name="T31" fmla="*/ 77 h 101"/>
                <a:gd name="T32" fmla="*/ 35 w 58"/>
                <a:gd name="T33" fmla="*/ 74 h 101"/>
                <a:gd name="T34" fmla="*/ 35 w 58"/>
                <a:gd name="T35" fmla="*/ 73 h 101"/>
                <a:gd name="T36" fmla="*/ 35 w 58"/>
                <a:gd name="T37" fmla="*/ 72 h 101"/>
                <a:gd name="T38" fmla="*/ 34 w 58"/>
                <a:gd name="T39" fmla="*/ 73 h 101"/>
                <a:gd name="T40" fmla="*/ 34 w 58"/>
                <a:gd name="T41" fmla="*/ 73 h 101"/>
                <a:gd name="T42" fmla="*/ 17 w 58"/>
                <a:gd name="T43" fmla="*/ 63 h 101"/>
                <a:gd name="T44" fmla="*/ 14 w 58"/>
                <a:gd name="T45" fmla="*/ 60 h 101"/>
                <a:gd name="T46" fmla="*/ 14 w 58"/>
                <a:gd name="T47" fmla="*/ 38 h 101"/>
                <a:gd name="T48" fmla="*/ 17 w 58"/>
                <a:gd name="T49" fmla="*/ 34 h 101"/>
                <a:gd name="T50" fmla="*/ 20 w 58"/>
                <a:gd name="T51" fmla="*/ 35 h 101"/>
                <a:gd name="T52" fmla="*/ 20 w 58"/>
                <a:gd name="T53" fmla="*/ 35 h 101"/>
                <a:gd name="T54" fmla="*/ 6 w 58"/>
                <a:gd name="T55" fmla="*/ 0 h 101"/>
                <a:gd name="T56" fmla="*/ 0 w 58"/>
                <a:gd name="T57" fmla="*/ 7 h 101"/>
                <a:gd name="T58" fmla="*/ 0 w 58"/>
                <a:gd name="T59" fmla="*/ 65 h 101"/>
                <a:gd name="T60" fmla="*/ 5 w 58"/>
                <a:gd name="T61" fmla="*/ 75 h 101"/>
                <a:gd name="T62" fmla="*/ 49 w 58"/>
                <a:gd name="T63" fmla="*/ 100 h 101"/>
                <a:gd name="T64" fmla="*/ 52 w 58"/>
                <a:gd name="T65" fmla="*/ 101 h 101"/>
                <a:gd name="T66" fmla="*/ 58 w 58"/>
                <a:gd name="T67" fmla="*/ 94 h 101"/>
                <a:gd name="T68" fmla="*/ 58 w 58"/>
                <a:gd name="T69" fmla="*/ 35 h 101"/>
                <a:gd name="T70" fmla="*/ 53 w 58"/>
                <a:gd name="T71" fmla="*/ 26 h 101"/>
                <a:gd name="T72" fmla="*/ 10 w 58"/>
                <a:gd name="T73" fmla="*/ 1 h 101"/>
                <a:gd name="T74" fmla="*/ 6 w 58"/>
                <a:gd name="T7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" h="101">
                  <a:moveTo>
                    <a:pt x="20" y="35"/>
                  </a:moveTo>
                  <a:cubicBezTo>
                    <a:pt x="21" y="35"/>
                    <a:pt x="21" y="35"/>
                    <a:pt x="21" y="34"/>
                  </a:cubicBezTo>
                  <a:cubicBezTo>
                    <a:pt x="21" y="33"/>
                    <a:pt x="20" y="31"/>
                    <a:pt x="21" y="29"/>
                  </a:cubicBezTo>
                  <a:cubicBezTo>
                    <a:pt x="21" y="25"/>
                    <a:pt x="23" y="23"/>
                    <a:pt x="25" y="23"/>
                  </a:cubicBezTo>
                  <a:cubicBezTo>
                    <a:pt x="25" y="23"/>
                    <a:pt x="26" y="23"/>
                    <a:pt x="26" y="24"/>
                  </a:cubicBezTo>
                  <a:cubicBezTo>
                    <a:pt x="28" y="25"/>
                    <a:pt x="27" y="33"/>
                    <a:pt x="29" y="37"/>
                  </a:cubicBezTo>
                  <a:cubicBezTo>
                    <a:pt x="31" y="40"/>
                    <a:pt x="34" y="42"/>
                    <a:pt x="35" y="42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3"/>
                    <a:pt x="35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43" y="77"/>
                    <a:pt x="42" y="77"/>
                    <a:pt x="42" y="77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5" y="73"/>
                    <a:pt x="35" y="73"/>
                    <a:pt x="34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5" y="63"/>
                    <a:pt x="14" y="61"/>
                    <a:pt x="14" y="6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6"/>
                    <a:pt x="15" y="34"/>
                    <a:pt x="17" y="34"/>
                  </a:cubicBezTo>
                  <a:cubicBezTo>
                    <a:pt x="18" y="34"/>
                    <a:pt x="19" y="35"/>
                    <a:pt x="20" y="35"/>
                  </a:cubicBezTo>
                  <a:cubicBezTo>
                    <a:pt x="20" y="35"/>
                    <a:pt x="20" y="35"/>
                    <a:pt x="20" y="35"/>
                  </a:cubicBezTo>
                  <a:moveTo>
                    <a:pt x="6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9"/>
                    <a:pt x="2" y="73"/>
                    <a:pt x="5" y="75"/>
                  </a:cubicBezTo>
                  <a:cubicBezTo>
                    <a:pt x="49" y="100"/>
                    <a:pt x="49" y="100"/>
                    <a:pt x="49" y="100"/>
                  </a:cubicBezTo>
                  <a:cubicBezTo>
                    <a:pt x="50" y="100"/>
                    <a:pt x="51" y="101"/>
                    <a:pt x="52" y="101"/>
                  </a:cubicBezTo>
                  <a:cubicBezTo>
                    <a:pt x="55" y="101"/>
                    <a:pt x="58" y="98"/>
                    <a:pt x="58" y="94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8" y="32"/>
                    <a:pt x="56" y="28"/>
                    <a:pt x="53" y="2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7" y="0"/>
                    <a:pt x="6" y="0"/>
                  </a:cubicBezTo>
                </a:path>
              </a:pathLst>
            </a:custGeom>
            <a:solidFill>
              <a:srgbClr val="D7EB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任意多边形 23">
              <a:extLst>
                <a:ext uri="{FF2B5EF4-FFF2-40B4-BE49-F238E27FC236}">
                  <a16:creationId xmlns:a16="http://schemas.microsoft.com/office/drawing/2014/main" id="{4D7B9621-FC37-4876-B590-10BECBDBB80D}"/>
                </a:ext>
              </a:extLst>
            </p:cNvPr>
            <p:cNvSpPr/>
            <p:nvPr/>
          </p:nvSpPr>
          <p:spPr bwMode="auto">
            <a:xfrm>
              <a:off x="6770093" y="1825186"/>
              <a:ext cx="30931" cy="127359"/>
            </a:xfrm>
            <a:custGeom>
              <a:avLst/>
              <a:gdLst>
                <a:gd name="T0" fmla="*/ 1 w 8"/>
                <a:gd name="T1" fmla="*/ 0 h 34"/>
                <a:gd name="T2" fmla="*/ 0 w 8"/>
                <a:gd name="T3" fmla="*/ 1 h 34"/>
                <a:gd name="T4" fmla="*/ 0 w 8"/>
                <a:gd name="T5" fmla="*/ 14 h 34"/>
                <a:gd name="T6" fmla="*/ 0 w 8"/>
                <a:gd name="T7" fmla="*/ 29 h 34"/>
                <a:gd name="T8" fmla="*/ 0 w 8"/>
                <a:gd name="T9" fmla="*/ 29 h 34"/>
                <a:gd name="T10" fmla="*/ 0 w 8"/>
                <a:gd name="T11" fmla="*/ 30 h 34"/>
                <a:gd name="T12" fmla="*/ 0 w 8"/>
                <a:gd name="T13" fmla="*/ 31 h 34"/>
                <a:gd name="T14" fmla="*/ 7 w 8"/>
                <a:gd name="T15" fmla="*/ 34 h 34"/>
                <a:gd name="T16" fmla="*/ 7 w 8"/>
                <a:gd name="T17" fmla="*/ 34 h 34"/>
                <a:gd name="T18" fmla="*/ 8 w 8"/>
                <a:gd name="T19" fmla="*/ 33 h 34"/>
                <a:gd name="T20" fmla="*/ 8 w 8"/>
                <a:gd name="T21" fmla="*/ 4 h 34"/>
                <a:gd name="T22" fmla="*/ 7 w 8"/>
                <a:gd name="T23" fmla="*/ 3 h 34"/>
                <a:gd name="T24" fmla="*/ 1 w 8"/>
                <a:gd name="T25" fmla="*/ 0 h 34"/>
                <a:gd name="T26" fmla="*/ 1 w 8"/>
                <a:gd name="T2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34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4"/>
                    <a:pt x="8" y="3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1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任意多边形 24">
              <a:extLst>
                <a:ext uri="{FF2B5EF4-FFF2-40B4-BE49-F238E27FC236}">
                  <a16:creationId xmlns:a16="http://schemas.microsoft.com/office/drawing/2014/main" id="{679B5D0C-A80C-40D0-B17C-9E911F85A2DB}"/>
                </a:ext>
              </a:extLst>
            </p:cNvPr>
            <p:cNvSpPr/>
            <p:nvPr/>
          </p:nvSpPr>
          <p:spPr bwMode="auto">
            <a:xfrm>
              <a:off x="6691859" y="1748770"/>
              <a:ext cx="78235" cy="189219"/>
            </a:xfrm>
            <a:custGeom>
              <a:avLst/>
              <a:gdLst>
                <a:gd name="T0" fmla="*/ 11 w 21"/>
                <a:gd name="T1" fmla="*/ 0 h 50"/>
                <a:gd name="T2" fmla="*/ 7 w 21"/>
                <a:gd name="T3" fmla="*/ 6 h 50"/>
                <a:gd name="T4" fmla="*/ 7 w 21"/>
                <a:gd name="T5" fmla="*/ 11 h 50"/>
                <a:gd name="T6" fmla="*/ 6 w 21"/>
                <a:gd name="T7" fmla="*/ 12 h 50"/>
                <a:gd name="T8" fmla="*/ 6 w 21"/>
                <a:gd name="T9" fmla="*/ 12 h 50"/>
                <a:gd name="T10" fmla="*/ 3 w 21"/>
                <a:gd name="T11" fmla="*/ 11 h 50"/>
                <a:gd name="T12" fmla="*/ 0 w 21"/>
                <a:gd name="T13" fmla="*/ 15 h 50"/>
                <a:gd name="T14" fmla="*/ 0 w 21"/>
                <a:gd name="T15" fmla="*/ 37 h 50"/>
                <a:gd name="T16" fmla="*/ 3 w 21"/>
                <a:gd name="T17" fmla="*/ 40 h 50"/>
                <a:gd name="T18" fmla="*/ 20 w 21"/>
                <a:gd name="T19" fmla="*/ 50 h 50"/>
                <a:gd name="T20" fmla="*/ 20 w 21"/>
                <a:gd name="T21" fmla="*/ 50 h 50"/>
                <a:gd name="T22" fmla="*/ 21 w 21"/>
                <a:gd name="T23" fmla="*/ 49 h 50"/>
                <a:gd name="T24" fmla="*/ 21 w 21"/>
                <a:gd name="T25" fmla="*/ 49 h 50"/>
                <a:gd name="T26" fmla="*/ 21 w 21"/>
                <a:gd name="T27" fmla="*/ 34 h 50"/>
                <a:gd name="T28" fmla="*/ 21 w 21"/>
                <a:gd name="T29" fmla="*/ 21 h 50"/>
                <a:gd name="T30" fmla="*/ 21 w 21"/>
                <a:gd name="T31" fmla="*/ 20 h 50"/>
                <a:gd name="T32" fmla="*/ 21 w 21"/>
                <a:gd name="T33" fmla="*/ 19 h 50"/>
                <a:gd name="T34" fmla="*/ 15 w 21"/>
                <a:gd name="T35" fmla="*/ 14 h 50"/>
                <a:gd name="T36" fmla="*/ 12 w 21"/>
                <a:gd name="T37" fmla="*/ 1 h 50"/>
                <a:gd name="T38" fmla="*/ 11 w 21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50">
                  <a:moveTo>
                    <a:pt x="11" y="0"/>
                  </a:moveTo>
                  <a:cubicBezTo>
                    <a:pt x="9" y="0"/>
                    <a:pt x="7" y="2"/>
                    <a:pt x="7" y="6"/>
                  </a:cubicBezTo>
                  <a:cubicBezTo>
                    <a:pt x="6" y="8"/>
                    <a:pt x="7" y="10"/>
                    <a:pt x="7" y="11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2"/>
                    <a:pt x="4" y="11"/>
                    <a:pt x="3" y="11"/>
                  </a:cubicBezTo>
                  <a:cubicBezTo>
                    <a:pt x="1" y="11"/>
                    <a:pt x="0" y="13"/>
                    <a:pt x="0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40"/>
                    <a:pt x="3" y="4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0"/>
                    <a:pt x="21" y="50"/>
                    <a:pt x="21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0" y="19"/>
                    <a:pt x="17" y="17"/>
                    <a:pt x="15" y="14"/>
                  </a:cubicBezTo>
                  <a:cubicBezTo>
                    <a:pt x="13" y="10"/>
                    <a:pt x="14" y="2"/>
                    <a:pt x="12" y="1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任意多边形 25">
              <a:extLst>
                <a:ext uri="{FF2B5EF4-FFF2-40B4-BE49-F238E27FC236}">
                  <a16:creationId xmlns:a16="http://schemas.microsoft.com/office/drawing/2014/main" id="{2965E65C-4286-4C36-B0A2-CD6F7DD876EB}"/>
                </a:ext>
              </a:extLst>
            </p:cNvPr>
            <p:cNvSpPr/>
            <p:nvPr/>
          </p:nvSpPr>
          <p:spPr bwMode="auto">
            <a:xfrm>
              <a:off x="3184025" y="2958681"/>
              <a:ext cx="287468" cy="494881"/>
            </a:xfrm>
            <a:custGeom>
              <a:avLst/>
              <a:gdLst>
                <a:gd name="T0" fmla="*/ 21 w 76"/>
                <a:gd name="T1" fmla="*/ 101 h 131"/>
                <a:gd name="T2" fmla="*/ 20 w 76"/>
                <a:gd name="T3" fmla="*/ 100 h 131"/>
                <a:gd name="T4" fmla="*/ 20 w 76"/>
                <a:gd name="T5" fmla="*/ 61 h 131"/>
                <a:gd name="T6" fmla="*/ 21 w 76"/>
                <a:gd name="T7" fmla="*/ 61 h 131"/>
                <a:gd name="T8" fmla="*/ 29 w 76"/>
                <a:gd name="T9" fmla="*/ 56 h 131"/>
                <a:gd name="T10" fmla="*/ 29 w 76"/>
                <a:gd name="T11" fmla="*/ 56 h 131"/>
                <a:gd name="T12" fmla="*/ 30 w 76"/>
                <a:gd name="T13" fmla="*/ 57 h 131"/>
                <a:gd name="T14" fmla="*/ 30 w 76"/>
                <a:gd name="T15" fmla="*/ 95 h 131"/>
                <a:gd name="T16" fmla="*/ 30 w 76"/>
                <a:gd name="T17" fmla="*/ 96 h 131"/>
                <a:gd name="T18" fmla="*/ 22 w 76"/>
                <a:gd name="T19" fmla="*/ 101 h 131"/>
                <a:gd name="T20" fmla="*/ 21 w 76"/>
                <a:gd name="T21" fmla="*/ 101 h 131"/>
                <a:gd name="T22" fmla="*/ 31 w 76"/>
                <a:gd name="T23" fmla="*/ 95 h 131"/>
                <a:gd name="T24" fmla="*/ 30 w 76"/>
                <a:gd name="T25" fmla="*/ 94 h 131"/>
                <a:gd name="T26" fmla="*/ 30 w 76"/>
                <a:gd name="T27" fmla="*/ 74 h 131"/>
                <a:gd name="T28" fmla="*/ 30 w 76"/>
                <a:gd name="T29" fmla="*/ 56 h 131"/>
                <a:gd name="T30" fmla="*/ 31 w 76"/>
                <a:gd name="T31" fmla="*/ 55 h 131"/>
                <a:gd name="T32" fmla="*/ 38 w 76"/>
                <a:gd name="T33" fmla="*/ 48 h 131"/>
                <a:gd name="T34" fmla="*/ 41 w 76"/>
                <a:gd name="T35" fmla="*/ 31 h 131"/>
                <a:gd name="T36" fmla="*/ 44 w 76"/>
                <a:gd name="T37" fmla="*/ 30 h 131"/>
                <a:gd name="T38" fmla="*/ 49 w 76"/>
                <a:gd name="T39" fmla="*/ 37 h 131"/>
                <a:gd name="T40" fmla="*/ 48 w 76"/>
                <a:gd name="T41" fmla="*/ 44 h 131"/>
                <a:gd name="T42" fmla="*/ 49 w 76"/>
                <a:gd name="T43" fmla="*/ 46 h 131"/>
                <a:gd name="T44" fmla="*/ 50 w 76"/>
                <a:gd name="T45" fmla="*/ 45 h 131"/>
                <a:gd name="T46" fmla="*/ 53 w 76"/>
                <a:gd name="T47" fmla="*/ 45 h 131"/>
                <a:gd name="T48" fmla="*/ 57 w 76"/>
                <a:gd name="T49" fmla="*/ 49 h 131"/>
                <a:gd name="T50" fmla="*/ 57 w 76"/>
                <a:gd name="T51" fmla="*/ 78 h 131"/>
                <a:gd name="T52" fmla="*/ 54 w 76"/>
                <a:gd name="T53" fmla="*/ 83 h 131"/>
                <a:gd name="T54" fmla="*/ 31 w 76"/>
                <a:gd name="T55" fmla="*/ 95 h 131"/>
                <a:gd name="T56" fmla="*/ 31 w 76"/>
                <a:gd name="T57" fmla="*/ 95 h 131"/>
                <a:gd name="T58" fmla="*/ 68 w 76"/>
                <a:gd name="T59" fmla="*/ 0 h 131"/>
                <a:gd name="T60" fmla="*/ 63 w 76"/>
                <a:gd name="T61" fmla="*/ 1 h 131"/>
                <a:gd name="T62" fmla="*/ 7 w 76"/>
                <a:gd name="T63" fmla="*/ 34 h 131"/>
                <a:gd name="T64" fmla="*/ 0 w 76"/>
                <a:gd name="T65" fmla="*/ 46 h 131"/>
                <a:gd name="T66" fmla="*/ 0 w 76"/>
                <a:gd name="T67" fmla="*/ 123 h 131"/>
                <a:gd name="T68" fmla="*/ 8 w 76"/>
                <a:gd name="T69" fmla="*/ 131 h 131"/>
                <a:gd name="T70" fmla="*/ 12 w 76"/>
                <a:gd name="T71" fmla="*/ 130 h 131"/>
                <a:gd name="T72" fmla="*/ 69 w 76"/>
                <a:gd name="T73" fmla="*/ 97 h 131"/>
                <a:gd name="T74" fmla="*/ 76 w 76"/>
                <a:gd name="T75" fmla="*/ 85 h 131"/>
                <a:gd name="T76" fmla="*/ 76 w 76"/>
                <a:gd name="T77" fmla="*/ 8 h 131"/>
                <a:gd name="T78" fmla="*/ 68 w 76"/>
                <a:gd name="T7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31">
                  <a:moveTo>
                    <a:pt x="21" y="101"/>
                  </a:moveTo>
                  <a:cubicBezTo>
                    <a:pt x="21" y="101"/>
                    <a:pt x="20" y="100"/>
                    <a:pt x="20" y="100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0" y="56"/>
                    <a:pt x="30" y="56"/>
                    <a:pt x="30" y="57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1" y="101"/>
                    <a:pt x="21" y="101"/>
                    <a:pt x="21" y="101"/>
                  </a:cubicBezTo>
                  <a:moveTo>
                    <a:pt x="31" y="95"/>
                  </a:moveTo>
                  <a:cubicBezTo>
                    <a:pt x="31" y="95"/>
                    <a:pt x="30" y="95"/>
                    <a:pt x="3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2" y="54"/>
                    <a:pt x="35" y="52"/>
                    <a:pt x="38" y="48"/>
                  </a:cubicBezTo>
                  <a:cubicBezTo>
                    <a:pt x="41" y="42"/>
                    <a:pt x="40" y="33"/>
                    <a:pt x="41" y="31"/>
                  </a:cubicBezTo>
                  <a:cubicBezTo>
                    <a:pt x="42" y="30"/>
                    <a:pt x="43" y="30"/>
                    <a:pt x="44" y="30"/>
                  </a:cubicBezTo>
                  <a:cubicBezTo>
                    <a:pt x="46" y="30"/>
                    <a:pt x="48" y="32"/>
                    <a:pt x="49" y="37"/>
                  </a:cubicBezTo>
                  <a:cubicBezTo>
                    <a:pt x="49" y="40"/>
                    <a:pt x="49" y="43"/>
                    <a:pt x="48" y="44"/>
                  </a:cubicBezTo>
                  <a:cubicBezTo>
                    <a:pt x="48" y="45"/>
                    <a:pt x="49" y="46"/>
                    <a:pt x="49" y="46"/>
                  </a:cubicBezTo>
                  <a:cubicBezTo>
                    <a:pt x="49" y="46"/>
                    <a:pt x="50" y="46"/>
                    <a:pt x="50" y="45"/>
                  </a:cubicBezTo>
                  <a:cubicBezTo>
                    <a:pt x="51" y="45"/>
                    <a:pt x="52" y="45"/>
                    <a:pt x="53" y="45"/>
                  </a:cubicBezTo>
                  <a:cubicBezTo>
                    <a:pt x="56" y="45"/>
                    <a:pt x="57" y="47"/>
                    <a:pt x="57" y="4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80"/>
                    <a:pt x="56" y="82"/>
                    <a:pt x="54" y="83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1" y="95"/>
                    <a:pt x="31" y="95"/>
                    <a:pt x="31" y="95"/>
                  </a:cubicBezTo>
                  <a:moveTo>
                    <a:pt x="68" y="0"/>
                  </a:moveTo>
                  <a:cubicBezTo>
                    <a:pt x="66" y="0"/>
                    <a:pt x="65" y="0"/>
                    <a:pt x="63" y="1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" y="36"/>
                    <a:pt x="0" y="41"/>
                    <a:pt x="0" y="46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8"/>
                    <a:pt x="4" y="131"/>
                    <a:pt x="8" y="131"/>
                  </a:cubicBezTo>
                  <a:cubicBezTo>
                    <a:pt x="9" y="131"/>
                    <a:pt x="11" y="131"/>
                    <a:pt x="12" y="130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73" y="95"/>
                    <a:pt x="76" y="90"/>
                    <a:pt x="76" y="85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3"/>
                    <a:pt x="72" y="0"/>
                    <a:pt x="68" y="0"/>
                  </a:cubicBezTo>
                </a:path>
              </a:pathLst>
            </a:custGeom>
            <a:solidFill>
              <a:srgbClr val="D7EB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任意多边形 26">
              <a:extLst>
                <a:ext uri="{FF2B5EF4-FFF2-40B4-BE49-F238E27FC236}">
                  <a16:creationId xmlns:a16="http://schemas.microsoft.com/office/drawing/2014/main" id="{C46C7C92-EC0B-4EDC-8D56-CF746001E61C}"/>
                </a:ext>
              </a:extLst>
            </p:cNvPr>
            <p:cNvSpPr/>
            <p:nvPr/>
          </p:nvSpPr>
          <p:spPr bwMode="auto">
            <a:xfrm>
              <a:off x="3260440" y="3169733"/>
              <a:ext cx="36388" cy="169206"/>
            </a:xfrm>
            <a:custGeom>
              <a:avLst/>
              <a:gdLst>
                <a:gd name="T0" fmla="*/ 9 w 10"/>
                <a:gd name="T1" fmla="*/ 0 h 45"/>
                <a:gd name="T2" fmla="*/ 9 w 10"/>
                <a:gd name="T3" fmla="*/ 0 h 45"/>
                <a:gd name="T4" fmla="*/ 1 w 10"/>
                <a:gd name="T5" fmla="*/ 5 h 45"/>
                <a:gd name="T6" fmla="*/ 0 w 10"/>
                <a:gd name="T7" fmla="*/ 5 h 45"/>
                <a:gd name="T8" fmla="*/ 0 w 10"/>
                <a:gd name="T9" fmla="*/ 44 h 45"/>
                <a:gd name="T10" fmla="*/ 1 w 10"/>
                <a:gd name="T11" fmla="*/ 45 h 45"/>
                <a:gd name="T12" fmla="*/ 2 w 10"/>
                <a:gd name="T13" fmla="*/ 45 h 45"/>
                <a:gd name="T14" fmla="*/ 10 w 10"/>
                <a:gd name="T15" fmla="*/ 40 h 45"/>
                <a:gd name="T16" fmla="*/ 10 w 10"/>
                <a:gd name="T17" fmla="*/ 39 h 45"/>
                <a:gd name="T18" fmla="*/ 10 w 10"/>
                <a:gd name="T19" fmla="*/ 1 h 45"/>
                <a:gd name="T20" fmla="*/ 9 w 10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45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" y="45"/>
                    <a:pt x="1" y="45"/>
                  </a:cubicBezTo>
                  <a:cubicBezTo>
                    <a:pt x="1" y="45"/>
                    <a:pt x="1" y="45"/>
                    <a:pt x="2" y="45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solidFill>
              <a:srgbClr val="C1D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任意多边形 27">
              <a:extLst>
                <a:ext uri="{FF2B5EF4-FFF2-40B4-BE49-F238E27FC236}">
                  <a16:creationId xmlns:a16="http://schemas.microsoft.com/office/drawing/2014/main" id="{01728CF9-B866-4559-985C-AE37B29217A0}"/>
                </a:ext>
              </a:extLst>
            </p:cNvPr>
            <p:cNvSpPr/>
            <p:nvPr/>
          </p:nvSpPr>
          <p:spPr bwMode="auto">
            <a:xfrm>
              <a:off x="3296829" y="3071485"/>
              <a:ext cx="103707" cy="245622"/>
            </a:xfrm>
            <a:custGeom>
              <a:avLst/>
              <a:gdLst>
                <a:gd name="T0" fmla="*/ 14 w 27"/>
                <a:gd name="T1" fmla="*/ 0 h 65"/>
                <a:gd name="T2" fmla="*/ 11 w 27"/>
                <a:gd name="T3" fmla="*/ 1 h 65"/>
                <a:gd name="T4" fmla="*/ 8 w 27"/>
                <a:gd name="T5" fmla="*/ 18 h 65"/>
                <a:gd name="T6" fmla="*/ 1 w 27"/>
                <a:gd name="T7" fmla="*/ 25 h 65"/>
                <a:gd name="T8" fmla="*/ 0 w 27"/>
                <a:gd name="T9" fmla="*/ 26 h 65"/>
                <a:gd name="T10" fmla="*/ 0 w 27"/>
                <a:gd name="T11" fmla="*/ 44 h 65"/>
                <a:gd name="T12" fmla="*/ 0 w 27"/>
                <a:gd name="T13" fmla="*/ 64 h 65"/>
                <a:gd name="T14" fmla="*/ 1 w 27"/>
                <a:gd name="T15" fmla="*/ 65 h 65"/>
                <a:gd name="T16" fmla="*/ 1 w 27"/>
                <a:gd name="T17" fmla="*/ 65 h 65"/>
                <a:gd name="T18" fmla="*/ 24 w 27"/>
                <a:gd name="T19" fmla="*/ 53 h 65"/>
                <a:gd name="T20" fmla="*/ 27 w 27"/>
                <a:gd name="T21" fmla="*/ 48 h 65"/>
                <a:gd name="T22" fmla="*/ 27 w 27"/>
                <a:gd name="T23" fmla="*/ 19 h 65"/>
                <a:gd name="T24" fmla="*/ 23 w 27"/>
                <a:gd name="T25" fmla="*/ 15 h 65"/>
                <a:gd name="T26" fmla="*/ 20 w 27"/>
                <a:gd name="T27" fmla="*/ 15 h 65"/>
                <a:gd name="T28" fmla="*/ 19 w 27"/>
                <a:gd name="T29" fmla="*/ 16 h 65"/>
                <a:gd name="T30" fmla="*/ 18 w 27"/>
                <a:gd name="T31" fmla="*/ 14 h 65"/>
                <a:gd name="T32" fmla="*/ 19 w 27"/>
                <a:gd name="T33" fmla="*/ 7 h 65"/>
                <a:gd name="T34" fmla="*/ 14 w 27"/>
                <a:gd name="T3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65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0" y="3"/>
                    <a:pt x="11" y="12"/>
                    <a:pt x="8" y="18"/>
                  </a:cubicBezTo>
                  <a:cubicBezTo>
                    <a:pt x="5" y="22"/>
                    <a:pt x="2" y="24"/>
                    <a:pt x="1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6" y="52"/>
                    <a:pt x="27" y="50"/>
                    <a:pt x="27" y="4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6" y="15"/>
                    <a:pt x="23" y="15"/>
                  </a:cubicBezTo>
                  <a:cubicBezTo>
                    <a:pt x="22" y="15"/>
                    <a:pt x="21" y="15"/>
                    <a:pt x="20" y="15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9" y="16"/>
                    <a:pt x="18" y="15"/>
                    <a:pt x="18" y="14"/>
                  </a:cubicBezTo>
                  <a:cubicBezTo>
                    <a:pt x="19" y="13"/>
                    <a:pt x="19" y="10"/>
                    <a:pt x="19" y="7"/>
                  </a:cubicBezTo>
                  <a:cubicBezTo>
                    <a:pt x="18" y="2"/>
                    <a:pt x="16" y="0"/>
                    <a:pt x="1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任意多边形 28">
              <a:extLst>
                <a:ext uri="{FF2B5EF4-FFF2-40B4-BE49-F238E27FC236}">
                  <a16:creationId xmlns:a16="http://schemas.microsoft.com/office/drawing/2014/main" id="{8B72EE4C-EAC7-4F66-9BD0-8337BE877C58}"/>
                </a:ext>
              </a:extLst>
            </p:cNvPr>
            <p:cNvSpPr/>
            <p:nvPr/>
          </p:nvSpPr>
          <p:spPr bwMode="auto">
            <a:xfrm>
              <a:off x="3728030" y="2149042"/>
              <a:ext cx="311121" cy="533089"/>
            </a:xfrm>
            <a:custGeom>
              <a:avLst/>
              <a:gdLst>
                <a:gd name="T0" fmla="*/ 41 w 82"/>
                <a:gd name="T1" fmla="*/ 61 h 141"/>
                <a:gd name="T2" fmla="*/ 62 w 82"/>
                <a:gd name="T3" fmla="*/ 37 h 141"/>
                <a:gd name="T4" fmla="*/ 66 w 82"/>
                <a:gd name="T5" fmla="*/ 39 h 141"/>
                <a:gd name="T6" fmla="*/ 41 w 82"/>
                <a:gd name="T7" fmla="*/ 104 h 141"/>
                <a:gd name="T8" fmla="*/ 15 w 82"/>
                <a:gd name="T9" fmla="*/ 69 h 141"/>
                <a:gd name="T10" fmla="*/ 32 w 82"/>
                <a:gd name="T11" fmla="*/ 55 h 141"/>
                <a:gd name="T12" fmla="*/ 41 w 82"/>
                <a:gd name="T13" fmla="*/ 61 h 141"/>
                <a:gd name="T14" fmla="*/ 73 w 82"/>
                <a:gd name="T15" fmla="*/ 0 h 141"/>
                <a:gd name="T16" fmla="*/ 69 w 82"/>
                <a:gd name="T17" fmla="*/ 1 h 141"/>
                <a:gd name="T18" fmla="*/ 8 w 82"/>
                <a:gd name="T19" fmla="*/ 37 h 141"/>
                <a:gd name="T20" fmla="*/ 0 w 82"/>
                <a:gd name="T21" fmla="*/ 50 h 141"/>
                <a:gd name="T22" fmla="*/ 0 w 82"/>
                <a:gd name="T23" fmla="*/ 132 h 141"/>
                <a:gd name="T24" fmla="*/ 9 w 82"/>
                <a:gd name="T25" fmla="*/ 141 h 141"/>
                <a:gd name="T26" fmla="*/ 14 w 82"/>
                <a:gd name="T27" fmla="*/ 140 h 141"/>
                <a:gd name="T28" fmla="*/ 75 w 82"/>
                <a:gd name="T29" fmla="*/ 105 h 141"/>
                <a:gd name="T30" fmla="*/ 82 w 82"/>
                <a:gd name="T31" fmla="*/ 92 h 141"/>
                <a:gd name="T32" fmla="*/ 82 w 82"/>
                <a:gd name="T33" fmla="*/ 9 h 141"/>
                <a:gd name="T34" fmla="*/ 73 w 82"/>
                <a:gd name="T3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41">
                  <a:moveTo>
                    <a:pt x="41" y="61"/>
                  </a:moveTo>
                  <a:cubicBezTo>
                    <a:pt x="45" y="46"/>
                    <a:pt x="56" y="37"/>
                    <a:pt x="62" y="37"/>
                  </a:cubicBezTo>
                  <a:cubicBezTo>
                    <a:pt x="64" y="37"/>
                    <a:pt x="65" y="38"/>
                    <a:pt x="66" y="39"/>
                  </a:cubicBezTo>
                  <a:cubicBezTo>
                    <a:pt x="73" y="46"/>
                    <a:pt x="72" y="71"/>
                    <a:pt x="41" y="104"/>
                  </a:cubicBezTo>
                  <a:cubicBezTo>
                    <a:pt x="13" y="100"/>
                    <a:pt x="10" y="80"/>
                    <a:pt x="15" y="69"/>
                  </a:cubicBezTo>
                  <a:cubicBezTo>
                    <a:pt x="18" y="62"/>
                    <a:pt x="26" y="55"/>
                    <a:pt x="32" y="55"/>
                  </a:cubicBezTo>
                  <a:cubicBezTo>
                    <a:pt x="36" y="55"/>
                    <a:pt x="39" y="57"/>
                    <a:pt x="41" y="61"/>
                  </a:cubicBezTo>
                  <a:moveTo>
                    <a:pt x="73" y="0"/>
                  </a:moveTo>
                  <a:cubicBezTo>
                    <a:pt x="72" y="0"/>
                    <a:pt x="70" y="0"/>
                    <a:pt x="69" y="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39"/>
                    <a:pt x="0" y="44"/>
                    <a:pt x="0" y="50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8"/>
                    <a:pt x="5" y="141"/>
                    <a:pt x="9" y="141"/>
                  </a:cubicBezTo>
                  <a:cubicBezTo>
                    <a:pt x="11" y="141"/>
                    <a:pt x="12" y="141"/>
                    <a:pt x="14" y="140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80" y="102"/>
                    <a:pt x="82" y="97"/>
                    <a:pt x="82" y="92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4"/>
                    <a:pt x="78" y="0"/>
                    <a:pt x="73" y="0"/>
                  </a:cubicBezTo>
                </a:path>
              </a:pathLst>
            </a:custGeom>
            <a:solidFill>
              <a:srgbClr val="F8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任意多边形 29">
              <a:extLst>
                <a:ext uri="{FF2B5EF4-FFF2-40B4-BE49-F238E27FC236}">
                  <a16:creationId xmlns:a16="http://schemas.microsoft.com/office/drawing/2014/main" id="{D4F65EE4-E27C-4B28-A596-912AD6554024}"/>
                </a:ext>
              </a:extLst>
            </p:cNvPr>
            <p:cNvSpPr/>
            <p:nvPr/>
          </p:nvSpPr>
          <p:spPr bwMode="auto">
            <a:xfrm>
              <a:off x="3766238" y="2289136"/>
              <a:ext cx="238344" cy="252899"/>
            </a:xfrm>
            <a:custGeom>
              <a:avLst/>
              <a:gdLst>
                <a:gd name="T0" fmla="*/ 52 w 63"/>
                <a:gd name="T1" fmla="*/ 0 h 67"/>
                <a:gd name="T2" fmla="*/ 31 w 63"/>
                <a:gd name="T3" fmla="*/ 24 h 67"/>
                <a:gd name="T4" fmla="*/ 22 w 63"/>
                <a:gd name="T5" fmla="*/ 18 h 67"/>
                <a:gd name="T6" fmla="*/ 5 w 63"/>
                <a:gd name="T7" fmla="*/ 32 h 67"/>
                <a:gd name="T8" fmla="*/ 31 w 63"/>
                <a:gd name="T9" fmla="*/ 67 h 67"/>
                <a:gd name="T10" fmla="*/ 56 w 63"/>
                <a:gd name="T11" fmla="*/ 2 h 67"/>
                <a:gd name="T12" fmla="*/ 52 w 63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7">
                  <a:moveTo>
                    <a:pt x="52" y="0"/>
                  </a:moveTo>
                  <a:cubicBezTo>
                    <a:pt x="46" y="0"/>
                    <a:pt x="35" y="9"/>
                    <a:pt x="31" y="24"/>
                  </a:cubicBezTo>
                  <a:cubicBezTo>
                    <a:pt x="29" y="20"/>
                    <a:pt x="26" y="18"/>
                    <a:pt x="22" y="18"/>
                  </a:cubicBezTo>
                  <a:cubicBezTo>
                    <a:pt x="16" y="18"/>
                    <a:pt x="8" y="25"/>
                    <a:pt x="5" y="32"/>
                  </a:cubicBezTo>
                  <a:cubicBezTo>
                    <a:pt x="0" y="43"/>
                    <a:pt x="3" y="63"/>
                    <a:pt x="31" y="67"/>
                  </a:cubicBezTo>
                  <a:cubicBezTo>
                    <a:pt x="62" y="34"/>
                    <a:pt x="63" y="9"/>
                    <a:pt x="56" y="2"/>
                  </a:cubicBezTo>
                  <a:cubicBezTo>
                    <a:pt x="55" y="1"/>
                    <a:pt x="54" y="0"/>
                    <a:pt x="5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任意多边形 30">
              <a:extLst>
                <a:ext uri="{FF2B5EF4-FFF2-40B4-BE49-F238E27FC236}">
                  <a16:creationId xmlns:a16="http://schemas.microsoft.com/office/drawing/2014/main" id="{97E9EF8D-76B8-4A77-ABE4-585275F3CE69}"/>
                </a:ext>
              </a:extLst>
            </p:cNvPr>
            <p:cNvSpPr/>
            <p:nvPr/>
          </p:nvSpPr>
          <p:spPr bwMode="auto">
            <a:xfrm>
              <a:off x="7163087" y="1488593"/>
              <a:ext cx="192858" cy="329315"/>
            </a:xfrm>
            <a:custGeom>
              <a:avLst/>
              <a:gdLst>
                <a:gd name="T0" fmla="*/ 25 w 51"/>
                <a:gd name="T1" fmla="*/ 64 h 87"/>
                <a:gd name="T2" fmla="*/ 10 w 51"/>
                <a:gd name="T3" fmla="*/ 24 h 87"/>
                <a:gd name="T4" fmla="*/ 12 w 51"/>
                <a:gd name="T5" fmla="*/ 23 h 87"/>
                <a:gd name="T6" fmla="*/ 25 w 51"/>
                <a:gd name="T7" fmla="*/ 38 h 87"/>
                <a:gd name="T8" fmla="*/ 31 w 51"/>
                <a:gd name="T9" fmla="*/ 34 h 87"/>
                <a:gd name="T10" fmla="*/ 41 w 51"/>
                <a:gd name="T11" fmla="*/ 42 h 87"/>
                <a:gd name="T12" fmla="*/ 25 w 51"/>
                <a:gd name="T13" fmla="*/ 64 h 87"/>
                <a:gd name="T14" fmla="*/ 5 w 51"/>
                <a:gd name="T15" fmla="*/ 0 h 87"/>
                <a:gd name="T16" fmla="*/ 0 w 51"/>
                <a:gd name="T17" fmla="*/ 5 h 87"/>
                <a:gd name="T18" fmla="*/ 0 w 51"/>
                <a:gd name="T19" fmla="*/ 57 h 87"/>
                <a:gd name="T20" fmla="*/ 4 w 51"/>
                <a:gd name="T21" fmla="*/ 65 h 87"/>
                <a:gd name="T22" fmla="*/ 42 w 51"/>
                <a:gd name="T23" fmla="*/ 87 h 87"/>
                <a:gd name="T24" fmla="*/ 45 w 51"/>
                <a:gd name="T25" fmla="*/ 87 h 87"/>
                <a:gd name="T26" fmla="*/ 51 w 51"/>
                <a:gd name="T27" fmla="*/ 82 h 87"/>
                <a:gd name="T28" fmla="*/ 51 w 51"/>
                <a:gd name="T29" fmla="*/ 30 h 87"/>
                <a:gd name="T30" fmla="*/ 46 w 51"/>
                <a:gd name="T31" fmla="*/ 22 h 87"/>
                <a:gd name="T32" fmla="*/ 8 w 51"/>
                <a:gd name="T33" fmla="*/ 0 h 87"/>
                <a:gd name="T34" fmla="*/ 5 w 51"/>
                <a:gd name="T3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1" h="87">
                  <a:moveTo>
                    <a:pt x="25" y="64"/>
                  </a:moveTo>
                  <a:cubicBezTo>
                    <a:pt x="6" y="43"/>
                    <a:pt x="6" y="28"/>
                    <a:pt x="10" y="24"/>
                  </a:cubicBezTo>
                  <a:cubicBezTo>
                    <a:pt x="10" y="23"/>
                    <a:pt x="11" y="23"/>
                    <a:pt x="12" y="23"/>
                  </a:cubicBezTo>
                  <a:cubicBezTo>
                    <a:pt x="16" y="23"/>
                    <a:pt x="23" y="28"/>
                    <a:pt x="25" y="38"/>
                  </a:cubicBezTo>
                  <a:cubicBezTo>
                    <a:pt x="27" y="35"/>
                    <a:pt x="28" y="34"/>
                    <a:pt x="31" y="34"/>
                  </a:cubicBezTo>
                  <a:cubicBezTo>
                    <a:pt x="35" y="34"/>
                    <a:pt x="40" y="38"/>
                    <a:pt x="41" y="42"/>
                  </a:cubicBezTo>
                  <a:cubicBezTo>
                    <a:pt x="44" y="50"/>
                    <a:pt x="43" y="62"/>
                    <a:pt x="25" y="64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0"/>
                    <a:pt x="1" y="63"/>
                    <a:pt x="4" y="6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3" y="87"/>
                    <a:pt x="44" y="87"/>
                    <a:pt x="45" y="87"/>
                  </a:cubicBezTo>
                  <a:cubicBezTo>
                    <a:pt x="48" y="87"/>
                    <a:pt x="51" y="85"/>
                    <a:pt x="51" y="82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1" y="27"/>
                    <a:pt x="49" y="24"/>
                    <a:pt x="46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</a:path>
              </a:pathLst>
            </a:custGeom>
            <a:solidFill>
              <a:srgbClr val="F8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任意多边形 31">
              <a:extLst>
                <a:ext uri="{FF2B5EF4-FFF2-40B4-BE49-F238E27FC236}">
                  <a16:creationId xmlns:a16="http://schemas.microsoft.com/office/drawing/2014/main" id="{E4DB4733-B000-45C6-909D-4761E2E937D0}"/>
                </a:ext>
              </a:extLst>
            </p:cNvPr>
            <p:cNvSpPr/>
            <p:nvPr/>
          </p:nvSpPr>
          <p:spPr bwMode="auto">
            <a:xfrm>
              <a:off x="7186740" y="1575925"/>
              <a:ext cx="143734" cy="154651"/>
            </a:xfrm>
            <a:custGeom>
              <a:avLst/>
              <a:gdLst>
                <a:gd name="T0" fmla="*/ 6 w 38"/>
                <a:gd name="T1" fmla="*/ 0 h 41"/>
                <a:gd name="T2" fmla="*/ 4 w 38"/>
                <a:gd name="T3" fmla="*/ 1 h 41"/>
                <a:gd name="T4" fmla="*/ 19 w 38"/>
                <a:gd name="T5" fmla="*/ 41 h 41"/>
                <a:gd name="T6" fmla="*/ 35 w 38"/>
                <a:gd name="T7" fmla="*/ 19 h 41"/>
                <a:gd name="T8" fmla="*/ 25 w 38"/>
                <a:gd name="T9" fmla="*/ 11 h 41"/>
                <a:gd name="T10" fmla="*/ 19 w 38"/>
                <a:gd name="T11" fmla="*/ 15 h 41"/>
                <a:gd name="T12" fmla="*/ 6 w 38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1">
                  <a:moveTo>
                    <a:pt x="6" y="0"/>
                  </a:moveTo>
                  <a:cubicBezTo>
                    <a:pt x="5" y="0"/>
                    <a:pt x="4" y="0"/>
                    <a:pt x="4" y="1"/>
                  </a:cubicBezTo>
                  <a:cubicBezTo>
                    <a:pt x="0" y="5"/>
                    <a:pt x="0" y="20"/>
                    <a:pt x="19" y="41"/>
                  </a:cubicBezTo>
                  <a:cubicBezTo>
                    <a:pt x="37" y="39"/>
                    <a:pt x="38" y="27"/>
                    <a:pt x="35" y="19"/>
                  </a:cubicBezTo>
                  <a:cubicBezTo>
                    <a:pt x="34" y="15"/>
                    <a:pt x="29" y="11"/>
                    <a:pt x="25" y="11"/>
                  </a:cubicBezTo>
                  <a:cubicBezTo>
                    <a:pt x="22" y="11"/>
                    <a:pt x="21" y="12"/>
                    <a:pt x="19" y="15"/>
                  </a:cubicBezTo>
                  <a:cubicBezTo>
                    <a:pt x="17" y="5"/>
                    <a:pt x="10" y="0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任意多边形 32">
              <a:extLst>
                <a:ext uri="{FF2B5EF4-FFF2-40B4-BE49-F238E27FC236}">
                  <a16:creationId xmlns:a16="http://schemas.microsoft.com/office/drawing/2014/main" id="{6AD4FCB7-57B7-450D-BF54-2DCCC8935E92}"/>
                </a:ext>
              </a:extLst>
            </p:cNvPr>
            <p:cNvSpPr/>
            <p:nvPr/>
          </p:nvSpPr>
          <p:spPr bwMode="auto">
            <a:xfrm>
              <a:off x="5440101" y="1277541"/>
              <a:ext cx="227428" cy="336593"/>
            </a:xfrm>
            <a:custGeom>
              <a:avLst/>
              <a:gdLst>
                <a:gd name="T0" fmla="*/ 24 w 60"/>
                <a:gd name="T1" fmla="*/ 63 h 89"/>
                <a:gd name="T2" fmla="*/ 23 w 60"/>
                <a:gd name="T3" fmla="*/ 62 h 89"/>
                <a:gd name="T4" fmla="*/ 23 w 60"/>
                <a:gd name="T5" fmla="*/ 50 h 89"/>
                <a:gd name="T6" fmla="*/ 23 w 60"/>
                <a:gd name="T7" fmla="*/ 37 h 89"/>
                <a:gd name="T8" fmla="*/ 25 w 60"/>
                <a:gd name="T9" fmla="*/ 34 h 89"/>
                <a:gd name="T10" fmla="*/ 25 w 60"/>
                <a:gd name="T11" fmla="*/ 34 h 89"/>
                <a:gd name="T12" fmla="*/ 35 w 60"/>
                <a:gd name="T13" fmla="*/ 35 h 89"/>
                <a:gd name="T14" fmla="*/ 44 w 60"/>
                <a:gd name="T15" fmla="*/ 35 h 89"/>
                <a:gd name="T16" fmla="*/ 44 w 60"/>
                <a:gd name="T17" fmla="*/ 39 h 89"/>
                <a:gd name="T18" fmla="*/ 35 w 60"/>
                <a:gd name="T19" fmla="*/ 51 h 89"/>
                <a:gd name="T20" fmla="*/ 25 w 60"/>
                <a:gd name="T21" fmla="*/ 62 h 89"/>
                <a:gd name="T22" fmla="*/ 24 w 60"/>
                <a:gd name="T23" fmla="*/ 63 h 89"/>
                <a:gd name="T24" fmla="*/ 55 w 60"/>
                <a:gd name="T25" fmla="*/ 0 h 89"/>
                <a:gd name="T26" fmla="*/ 53 w 60"/>
                <a:gd name="T27" fmla="*/ 0 h 89"/>
                <a:gd name="T28" fmla="*/ 2 w 60"/>
                <a:gd name="T29" fmla="*/ 30 h 89"/>
                <a:gd name="T30" fmla="*/ 0 w 60"/>
                <a:gd name="T31" fmla="*/ 34 h 89"/>
                <a:gd name="T32" fmla="*/ 0 w 60"/>
                <a:gd name="T33" fmla="*/ 84 h 89"/>
                <a:gd name="T34" fmla="*/ 4 w 60"/>
                <a:gd name="T35" fmla="*/ 89 h 89"/>
                <a:gd name="T36" fmla="*/ 6 w 60"/>
                <a:gd name="T37" fmla="*/ 88 h 89"/>
                <a:gd name="T38" fmla="*/ 58 w 60"/>
                <a:gd name="T39" fmla="*/ 58 h 89"/>
                <a:gd name="T40" fmla="*/ 60 w 60"/>
                <a:gd name="T41" fmla="*/ 55 h 89"/>
                <a:gd name="T42" fmla="*/ 60 w 60"/>
                <a:gd name="T43" fmla="*/ 4 h 89"/>
                <a:gd name="T44" fmla="*/ 55 w 60"/>
                <a:gd name="T4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89">
                  <a:moveTo>
                    <a:pt x="24" y="63"/>
                  </a:moveTo>
                  <a:cubicBezTo>
                    <a:pt x="23" y="63"/>
                    <a:pt x="23" y="63"/>
                    <a:pt x="23" y="62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6"/>
                    <a:pt x="24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5" y="36"/>
                    <a:pt x="45" y="38"/>
                    <a:pt x="44" y="39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3"/>
                    <a:pt x="24" y="63"/>
                    <a:pt x="24" y="63"/>
                  </a:cubicBezTo>
                  <a:moveTo>
                    <a:pt x="55" y="0"/>
                  </a:moveTo>
                  <a:cubicBezTo>
                    <a:pt x="55" y="0"/>
                    <a:pt x="54" y="0"/>
                    <a:pt x="53" y="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1"/>
                    <a:pt x="0" y="32"/>
                    <a:pt x="0" y="3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7"/>
                    <a:pt x="2" y="89"/>
                    <a:pt x="4" y="89"/>
                  </a:cubicBezTo>
                  <a:cubicBezTo>
                    <a:pt x="5" y="89"/>
                    <a:pt x="6" y="88"/>
                    <a:pt x="6" y="8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8"/>
                    <a:pt x="60" y="56"/>
                    <a:pt x="60" y="55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0" y="1"/>
                    <a:pt x="58" y="0"/>
                    <a:pt x="55" y="0"/>
                  </a:cubicBezTo>
                </a:path>
              </a:pathLst>
            </a:custGeom>
            <a:solidFill>
              <a:srgbClr val="F9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任意多边形 33">
              <a:extLst>
                <a:ext uri="{FF2B5EF4-FFF2-40B4-BE49-F238E27FC236}">
                  <a16:creationId xmlns:a16="http://schemas.microsoft.com/office/drawing/2014/main" id="{D26F0F88-99E8-4A67-A67B-9F11BCC28131}"/>
                </a:ext>
              </a:extLst>
            </p:cNvPr>
            <p:cNvSpPr/>
            <p:nvPr/>
          </p:nvSpPr>
          <p:spPr bwMode="auto">
            <a:xfrm>
              <a:off x="5527433" y="1404900"/>
              <a:ext cx="83693" cy="110985"/>
            </a:xfrm>
            <a:custGeom>
              <a:avLst/>
              <a:gdLst>
                <a:gd name="T0" fmla="*/ 2 w 22"/>
                <a:gd name="T1" fmla="*/ 0 h 29"/>
                <a:gd name="T2" fmla="*/ 0 w 22"/>
                <a:gd name="T3" fmla="*/ 3 h 29"/>
                <a:gd name="T4" fmla="*/ 0 w 22"/>
                <a:gd name="T5" fmla="*/ 16 h 29"/>
                <a:gd name="T6" fmla="*/ 0 w 22"/>
                <a:gd name="T7" fmla="*/ 28 h 29"/>
                <a:gd name="T8" fmla="*/ 1 w 22"/>
                <a:gd name="T9" fmla="*/ 29 h 29"/>
                <a:gd name="T10" fmla="*/ 2 w 22"/>
                <a:gd name="T11" fmla="*/ 28 h 29"/>
                <a:gd name="T12" fmla="*/ 12 w 22"/>
                <a:gd name="T13" fmla="*/ 17 h 29"/>
                <a:gd name="T14" fmla="*/ 21 w 22"/>
                <a:gd name="T15" fmla="*/ 5 h 29"/>
                <a:gd name="T16" fmla="*/ 21 w 22"/>
                <a:gd name="T17" fmla="*/ 1 h 29"/>
                <a:gd name="T18" fmla="*/ 12 w 22"/>
                <a:gd name="T19" fmla="*/ 1 h 29"/>
                <a:gd name="T20" fmla="*/ 2 w 22"/>
                <a:gd name="T21" fmla="*/ 0 h 29"/>
                <a:gd name="T22" fmla="*/ 2 w 22"/>
                <a:gd name="T2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29">
                  <a:moveTo>
                    <a:pt x="2" y="0"/>
                  </a:moveTo>
                  <a:cubicBezTo>
                    <a:pt x="1" y="0"/>
                    <a:pt x="0" y="2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1" y="29"/>
                    <a:pt x="2" y="29"/>
                    <a:pt x="2" y="28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4"/>
                    <a:pt x="22" y="2"/>
                    <a:pt x="2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任意多边形 34">
              <a:extLst>
                <a:ext uri="{FF2B5EF4-FFF2-40B4-BE49-F238E27FC236}">
                  <a16:creationId xmlns:a16="http://schemas.microsoft.com/office/drawing/2014/main" id="{27E05179-8A0E-4292-8415-C6B6742989A7}"/>
                </a:ext>
              </a:extLst>
            </p:cNvPr>
            <p:cNvSpPr/>
            <p:nvPr/>
          </p:nvSpPr>
          <p:spPr bwMode="auto">
            <a:xfrm>
              <a:off x="7719828" y="2542036"/>
              <a:ext cx="463952" cy="442119"/>
            </a:xfrm>
            <a:custGeom>
              <a:avLst/>
              <a:gdLst>
                <a:gd name="T0" fmla="*/ 100 w 123"/>
                <a:gd name="T1" fmla="*/ 85 h 117"/>
                <a:gd name="T2" fmla="*/ 93 w 123"/>
                <a:gd name="T3" fmla="*/ 81 h 117"/>
                <a:gd name="T4" fmla="*/ 93 w 123"/>
                <a:gd name="T5" fmla="*/ 71 h 117"/>
                <a:gd name="T6" fmla="*/ 95 w 123"/>
                <a:gd name="T7" fmla="*/ 71 h 117"/>
                <a:gd name="T8" fmla="*/ 101 w 123"/>
                <a:gd name="T9" fmla="*/ 75 h 117"/>
                <a:gd name="T10" fmla="*/ 102 w 123"/>
                <a:gd name="T11" fmla="*/ 85 h 117"/>
                <a:gd name="T12" fmla="*/ 100 w 123"/>
                <a:gd name="T13" fmla="*/ 85 h 117"/>
                <a:gd name="T14" fmla="*/ 82 w 123"/>
                <a:gd name="T15" fmla="*/ 75 h 117"/>
                <a:gd name="T16" fmla="*/ 76 w 123"/>
                <a:gd name="T17" fmla="*/ 71 h 117"/>
                <a:gd name="T18" fmla="*/ 75 w 123"/>
                <a:gd name="T19" fmla="*/ 62 h 117"/>
                <a:gd name="T20" fmla="*/ 77 w 123"/>
                <a:gd name="T21" fmla="*/ 61 h 117"/>
                <a:gd name="T22" fmla="*/ 84 w 123"/>
                <a:gd name="T23" fmla="*/ 66 h 117"/>
                <a:gd name="T24" fmla="*/ 84 w 123"/>
                <a:gd name="T25" fmla="*/ 75 h 117"/>
                <a:gd name="T26" fmla="*/ 82 w 123"/>
                <a:gd name="T27" fmla="*/ 75 h 117"/>
                <a:gd name="T28" fmla="*/ 65 w 123"/>
                <a:gd name="T29" fmla="*/ 66 h 117"/>
                <a:gd name="T30" fmla="*/ 58 w 123"/>
                <a:gd name="T31" fmla="*/ 61 h 117"/>
                <a:gd name="T32" fmla="*/ 58 w 123"/>
                <a:gd name="T33" fmla="*/ 52 h 117"/>
                <a:gd name="T34" fmla="*/ 60 w 123"/>
                <a:gd name="T35" fmla="*/ 51 h 117"/>
                <a:gd name="T36" fmla="*/ 66 w 123"/>
                <a:gd name="T37" fmla="*/ 56 h 117"/>
                <a:gd name="T38" fmla="*/ 67 w 123"/>
                <a:gd name="T39" fmla="*/ 65 h 117"/>
                <a:gd name="T40" fmla="*/ 65 w 123"/>
                <a:gd name="T41" fmla="*/ 66 h 117"/>
                <a:gd name="T42" fmla="*/ 47 w 123"/>
                <a:gd name="T43" fmla="*/ 56 h 117"/>
                <a:gd name="T44" fmla="*/ 41 w 123"/>
                <a:gd name="T45" fmla="*/ 51 h 117"/>
                <a:gd name="T46" fmla="*/ 40 w 123"/>
                <a:gd name="T47" fmla="*/ 42 h 117"/>
                <a:gd name="T48" fmla="*/ 42 w 123"/>
                <a:gd name="T49" fmla="*/ 42 h 117"/>
                <a:gd name="T50" fmla="*/ 49 w 123"/>
                <a:gd name="T51" fmla="*/ 46 h 117"/>
                <a:gd name="T52" fmla="*/ 49 w 123"/>
                <a:gd name="T53" fmla="*/ 55 h 117"/>
                <a:gd name="T54" fmla="*/ 47 w 123"/>
                <a:gd name="T55" fmla="*/ 56 h 117"/>
                <a:gd name="T56" fmla="*/ 30 w 123"/>
                <a:gd name="T57" fmla="*/ 46 h 117"/>
                <a:gd name="T58" fmla="*/ 23 w 123"/>
                <a:gd name="T59" fmla="*/ 42 h 117"/>
                <a:gd name="T60" fmla="*/ 23 w 123"/>
                <a:gd name="T61" fmla="*/ 32 h 117"/>
                <a:gd name="T62" fmla="*/ 24 w 123"/>
                <a:gd name="T63" fmla="*/ 32 h 117"/>
                <a:gd name="T64" fmla="*/ 31 w 123"/>
                <a:gd name="T65" fmla="*/ 36 h 117"/>
                <a:gd name="T66" fmla="*/ 32 w 123"/>
                <a:gd name="T67" fmla="*/ 45 h 117"/>
                <a:gd name="T68" fmla="*/ 30 w 123"/>
                <a:gd name="T69" fmla="*/ 46 h 117"/>
                <a:gd name="T70" fmla="*/ 15 w 123"/>
                <a:gd name="T71" fmla="*/ 0 h 117"/>
                <a:gd name="T72" fmla="*/ 2 w 123"/>
                <a:gd name="T73" fmla="*/ 14 h 117"/>
                <a:gd name="T74" fmla="*/ 2 w 123"/>
                <a:gd name="T75" fmla="*/ 49 h 117"/>
                <a:gd name="T76" fmla="*/ 8 w 123"/>
                <a:gd name="T77" fmla="*/ 60 h 117"/>
                <a:gd name="T78" fmla="*/ 21 w 123"/>
                <a:gd name="T79" fmla="*/ 68 h 117"/>
                <a:gd name="T80" fmla="*/ 0 w 123"/>
                <a:gd name="T81" fmla="*/ 79 h 117"/>
                <a:gd name="T82" fmla="*/ 36 w 123"/>
                <a:gd name="T83" fmla="*/ 76 h 117"/>
                <a:gd name="T84" fmla="*/ 102 w 123"/>
                <a:gd name="T85" fmla="*/ 115 h 117"/>
                <a:gd name="T86" fmla="*/ 109 w 123"/>
                <a:gd name="T87" fmla="*/ 117 h 117"/>
                <a:gd name="T88" fmla="*/ 123 w 123"/>
                <a:gd name="T89" fmla="*/ 103 h 117"/>
                <a:gd name="T90" fmla="*/ 123 w 123"/>
                <a:gd name="T91" fmla="*/ 68 h 117"/>
                <a:gd name="T92" fmla="*/ 116 w 123"/>
                <a:gd name="T93" fmla="*/ 56 h 117"/>
                <a:gd name="T94" fmla="*/ 22 w 123"/>
                <a:gd name="T95" fmla="*/ 2 h 117"/>
                <a:gd name="T96" fmla="*/ 15 w 123"/>
                <a:gd name="T9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3" h="117">
                  <a:moveTo>
                    <a:pt x="100" y="85"/>
                  </a:moveTo>
                  <a:cubicBezTo>
                    <a:pt x="98" y="85"/>
                    <a:pt x="95" y="83"/>
                    <a:pt x="93" y="81"/>
                  </a:cubicBezTo>
                  <a:cubicBezTo>
                    <a:pt x="91" y="77"/>
                    <a:pt x="91" y="73"/>
                    <a:pt x="93" y="71"/>
                  </a:cubicBezTo>
                  <a:cubicBezTo>
                    <a:pt x="93" y="71"/>
                    <a:pt x="94" y="71"/>
                    <a:pt x="95" y="71"/>
                  </a:cubicBezTo>
                  <a:cubicBezTo>
                    <a:pt x="97" y="71"/>
                    <a:pt x="99" y="73"/>
                    <a:pt x="101" y="75"/>
                  </a:cubicBezTo>
                  <a:cubicBezTo>
                    <a:pt x="104" y="79"/>
                    <a:pt x="104" y="83"/>
                    <a:pt x="102" y="85"/>
                  </a:cubicBezTo>
                  <a:cubicBezTo>
                    <a:pt x="101" y="85"/>
                    <a:pt x="101" y="85"/>
                    <a:pt x="100" y="85"/>
                  </a:cubicBezTo>
                  <a:moveTo>
                    <a:pt x="82" y="75"/>
                  </a:moveTo>
                  <a:cubicBezTo>
                    <a:pt x="80" y="75"/>
                    <a:pt x="78" y="74"/>
                    <a:pt x="76" y="71"/>
                  </a:cubicBezTo>
                  <a:cubicBezTo>
                    <a:pt x="73" y="67"/>
                    <a:pt x="73" y="63"/>
                    <a:pt x="75" y="62"/>
                  </a:cubicBezTo>
                  <a:cubicBezTo>
                    <a:pt x="76" y="61"/>
                    <a:pt x="76" y="61"/>
                    <a:pt x="77" y="61"/>
                  </a:cubicBezTo>
                  <a:cubicBezTo>
                    <a:pt x="79" y="61"/>
                    <a:pt x="82" y="63"/>
                    <a:pt x="84" y="66"/>
                  </a:cubicBezTo>
                  <a:cubicBezTo>
                    <a:pt x="86" y="69"/>
                    <a:pt x="86" y="73"/>
                    <a:pt x="84" y="75"/>
                  </a:cubicBezTo>
                  <a:cubicBezTo>
                    <a:pt x="84" y="75"/>
                    <a:pt x="83" y="75"/>
                    <a:pt x="82" y="75"/>
                  </a:cubicBezTo>
                  <a:moveTo>
                    <a:pt x="65" y="66"/>
                  </a:moveTo>
                  <a:cubicBezTo>
                    <a:pt x="63" y="66"/>
                    <a:pt x="60" y="64"/>
                    <a:pt x="58" y="61"/>
                  </a:cubicBezTo>
                  <a:cubicBezTo>
                    <a:pt x="56" y="58"/>
                    <a:pt x="55" y="53"/>
                    <a:pt x="58" y="52"/>
                  </a:cubicBezTo>
                  <a:cubicBezTo>
                    <a:pt x="58" y="52"/>
                    <a:pt x="59" y="51"/>
                    <a:pt x="60" y="51"/>
                  </a:cubicBezTo>
                  <a:cubicBezTo>
                    <a:pt x="62" y="51"/>
                    <a:pt x="64" y="53"/>
                    <a:pt x="66" y="56"/>
                  </a:cubicBezTo>
                  <a:cubicBezTo>
                    <a:pt x="69" y="59"/>
                    <a:pt x="69" y="64"/>
                    <a:pt x="67" y="65"/>
                  </a:cubicBezTo>
                  <a:cubicBezTo>
                    <a:pt x="66" y="65"/>
                    <a:pt x="65" y="66"/>
                    <a:pt x="65" y="66"/>
                  </a:cubicBezTo>
                  <a:moveTo>
                    <a:pt x="47" y="56"/>
                  </a:moveTo>
                  <a:cubicBezTo>
                    <a:pt x="45" y="56"/>
                    <a:pt x="43" y="54"/>
                    <a:pt x="41" y="51"/>
                  </a:cubicBezTo>
                  <a:cubicBezTo>
                    <a:pt x="38" y="48"/>
                    <a:pt x="38" y="44"/>
                    <a:pt x="40" y="42"/>
                  </a:cubicBezTo>
                  <a:cubicBezTo>
                    <a:pt x="41" y="42"/>
                    <a:pt x="41" y="42"/>
                    <a:pt x="42" y="42"/>
                  </a:cubicBezTo>
                  <a:cubicBezTo>
                    <a:pt x="44" y="42"/>
                    <a:pt x="47" y="43"/>
                    <a:pt x="49" y="46"/>
                  </a:cubicBezTo>
                  <a:cubicBezTo>
                    <a:pt x="51" y="50"/>
                    <a:pt x="51" y="54"/>
                    <a:pt x="49" y="55"/>
                  </a:cubicBezTo>
                  <a:cubicBezTo>
                    <a:pt x="49" y="56"/>
                    <a:pt x="48" y="56"/>
                    <a:pt x="47" y="56"/>
                  </a:cubicBezTo>
                  <a:moveTo>
                    <a:pt x="30" y="46"/>
                  </a:moveTo>
                  <a:cubicBezTo>
                    <a:pt x="28" y="46"/>
                    <a:pt x="25" y="44"/>
                    <a:pt x="23" y="42"/>
                  </a:cubicBezTo>
                  <a:cubicBezTo>
                    <a:pt x="21" y="38"/>
                    <a:pt x="20" y="34"/>
                    <a:pt x="23" y="32"/>
                  </a:cubicBezTo>
                  <a:cubicBezTo>
                    <a:pt x="23" y="32"/>
                    <a:pt x="24" y="32"/>
                    <a:pt x="24" y="32"/>
                  </a:cubicBezTo>
                  <a:cubicBezTo>
                    <a:pt x="27" y="32"/>
                    <a:pt x="29" y="33"/>
                    <a:pt x="31" y="36"/>
                  </a:cubicBezTo>
                  <a:cubicBezTo>
                    <a:pt x="34" y="40"/>
                    <a:pt x="34" y="44"/>
                    <a:pt x="32" y="45"/>
                  </a:cubicBezTo>
                  <a:cubicBezTo>
                    <a:pt x="31" y="46"/>
                    <a:pt x="30" y="46"/>
                    <a:pt x="30" y="46"/>
                  </a:cubicBezTo>
                  <a:moveTo>
                    <a:pt x="15" y="0"/>
                  </a:moveTo>
                  <a:cubicBezTo>
                    <a:pt x="8" y="0"/>
                    <a:pt x="2" y="6"/>
                    <a:pt x="2" y="14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54"/>
                    <a:pt x="4" y="58"/>
                    <a:pt x="8" y="60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36" y="76"/>
                    <a:pt x="36" y="76"/>
                    <a:pt x="36" y="76"/>
                  </a:cubicBezTo>
                  <a:cubicBezTo>
                    <a:pt x="102" y="115"/>
                    <a:pt x="102" y="115"/>
                    <a:pt x="102" y="115"/>
                  </a:cubicBezTo>
                  <a:cubicBezTo>
                    <a:pt x="104" y="116"/>
                    <a:pt x="107" y="117"/>
                    <a:pt x="109" y="117"/>
                  </a:cubicBezTo>
                  <a:cubicBezTo>
                    <a:pt x="116" y="117"/>
                    <a:pt x="123" y="111"/>
                    <a:pt x="123" y="103"/>
                  </a:cubicBezTo>
                  <a:cubicBezTo>
                    <a:pt x="123" y="68"/>
                    <a:pt x="123" y="68"/>
                    <a:pt x="123" y="68"/>
                  </a:cubicBezTo>
                  <a:cubicBezTo>
                    <a:pt x="123" y="63"/>
                    <a:pt x="120" y="59"/>
                    <a:pt x="116" y="5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18" y="0"/>
                    <a:pt x="1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任意多边形 35">
              <a:extLst>
                <a:ext uri="{FF2B5EF4-FFF2-40B4-BE49-F238E27FC236}">
                  <a16:creationId xmlns:a16="http://schemas.microsoft.com/office/drawing/2014/main" id="{DC212890-2428-4607-87A5-C4F07C224833}"/>
                </a:ext>
              </a:extLst>
            </p:cNvPr>
            <p:cNvSpPr/>
            <p:nvPr/>
          </p:nvSpPr>
          <p:spPr bwMode="auto">
            <a:xfrm>
              <a:off x="7794425" y="2663936"/>
              <a:ext cx="318398" cy="200136"/>
            </a:xfrm>
            <a:custGeom>
              <a:avLst/>
              <a:gdLst>
                <a:gd name="T0" fmla="*/ 75 w 84"/>
                <a:gd name="T1" fmla="*/ 39 h 53"/>
                <a:gd name="T2" fmla="*/ 73 w 84"/>
                <a:gd name="T3" fmla="*/ 39 h 53"/>
                <a:gd name="T4" fmla="*/ 73 w 84"/>
                <a:gd name="T5" fmla="*/ 49 h 53"/>
                <a:gd name="T6" fmla="*/ 80 w 84"/>
                <a:gd name="T7" fmla="*/ 53 h 53"/>
                <a:gd name="T8" fmla="*/ 82 w 84"/>
                <a:gd name="T9" fmla="*/ 53 h 53"/>
                <a:gd name="T10" fmla="*/ 81 w 84"/>
                <a:gd name="T11" fmla="*/ 43 h 53"/>
                <a:gd name="T12" fmla="*/ 75 w 84"/>
                <a:gd name="T13" fmla="*/ 39 h 53"/>
                <a:gd name="T14" fmla="*/ 57 w 84"/>
                <a:gd name="T15" fmla="*/ 29 h 53"/>
                <a:gd name="T16" fmla="*/ 55 w 84"/>
                <a:gd name="T17" fmla="*/ 30 h 53"/>
                <a:gd name="T18" fmla="*/ 56 w 84"/>
                <a:gd name="T19" fmla="*/ 39 h 53"/>
                <a:gd name="T20" fmla="*/ 62 w 84"/>
                <a:gd name="T21" fmla="*/ 43 h 53"/>
                <a:gd name="T22" fmla="*/ 64 w 84"/>
                <a:gd name="T23" fmla="*/ 43 h 53"/>
                <a:gd name="T24" fmla="*/ 64 w 84"/>
                <a:gd name="T25" fmla="*/ 34 h 53"/>
                <a:gd name="T26" fmla="*/ 57 w 84"/>
                <a:gd name="T27" fmla="*/ 29 h 53"/>
                <a:gd name="T28" fmla="*/ 40 w 84"/>
                <a:gd name="T29" fmla="*/ 19 h 53"/>
                <a:gd name="T30" fmla="*/ 38 w 84"/>
                <a:gd name="T31" fmla="*/ 20 h 53"/>
                <a:gd name="T32" fmla="*/ 38 w 84"/>
                <a:gd name="T33" fmla="*/ 29 h 53"/>
                <a:gd name="T34" fmla="*/ 45 w 84"/>
                <a:gd name="T35" fmla="*/ 34 h 53"/>
                <a:gd name="T36" fmla="*/ 47 w 84"/>
                <a:gd name="T37" fmla="*/ 33 h 53"/>
                <a:gd name="T38" fmla="*/ 46 w 84"/>
                <a:gd name="T39" fmla="*/ 24 h 53"/>
                <a:gd name="T40" fmla="*/ 40 w 84"/>
                <a:gd name="T41" fmla="*/ 19 h 53"/>
                <a:gd name="T42" fmla="*/ 22 w 84"/>
                <a:gd name="T43" fmla="*/ 10 h 53"/>
                <a:gd name="T44" fmla="*/ 20 w 84"/>
                <a:gd name="T45" fmla="*/ 10 h 53"/>
                <a:gd name="T46" fmla="*/ 21 w 84"/>
                <a:gd name="T47" fmla="*/ 19 h 53"/>
                <a:gd name="T48" fmla="*/ 27 w 84"/>
                <a:gd name="T49" fmla="*/ 24 h 53"/>
                <a:gd name="T50" fmla="*/ 29 w 84"/>
                <a:gd name="T51" fmla="*/ 23 h 53"/>
                <a:gd name="T52" fmla="*/ 29 w 84"/>
                <a:gd name="T53" fmla="*/ 14 h 53"/>
                <a:gd name="T54" fmla="*/ 22 w 84"/>
                <a:gd name="T55" fmla="*/ 10 h 53"/>
                <a:gd name="T56" fmla="*/ 4 w 84"/>
                <a:gd name="T57" fmla="*/ 0 h 53"/>
                <a:gd name="T58" fmla="*/ 3 w 84"/>
                <a:gd name="T59" fmla="*/ 0 h 53"/>
                <a:gd name="T60" fmla="*/ 3 w 84"/>
                <a:gd name="T61" fmla="*/ 10 h 53"/>
                <a:gd name="T62" fmla="*/ 10 w 84"/>
                <a:gd name="T63" fmla="*/ 14 h 53"/>
                <a:gd name="T64" fmla="*/ 12 w 84"/>
                <a:gd name="T65" fmla="*/ 13 h 53"/>
                <a:gd name="T66" fmla="*/ 11 w 84"/>
                <a:gd name="T67" fmla="*/ 4 h 53"/>
                <a:gd name="T68" fmla="*/ 4 w 84"/>
                <a:gd name="T6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4" h="53">
                  <a:moveTo>
                    <a:pt x="75" y="39"/>
                  </a:moveTo>
                  <a:cubicBezTo>
                    <a:pt x="74" y="39"/>
                    <a:pt x="73" y="39"/>
                    <a:pt x="73" y="39"/>
                  </a:cubicBezTo>
                  <a:cubicBezTo>
                    <a:pt x="71" y="41"/>
                    <a:pt x="71" y="45"/>
                    <a:pt x="73" y="49"/>
                  </a:cubicBezTo>
                  <a:cubicBezTo>
                    <a:pt x="75" y="51"/>
                    <a:pt x="78" y="53"/>
                    <a:pt x="80" y="53"/>
                  </a:cubicBezTo>
                  <a:cubicBezTo>
                    <a:pt x="81" y="53"/>
                    <a:pt x="81" y="53"/>
                    <a:pt x="82" y="53"/>
                  </a:cubicBezTo>
                  <a:cubicBezTo>
                    <a:pt x="84" y="51"/>
                    <a:pt x="84" y="47"/>
                    <a:pt x="81" y="43"/>
                  </a:cubicBezTo>
                  <a:cubicBezTo>
                    <a:pt x="79" y="41"/>
                    <a:pt x="77" y="39"/>
                    <a:pt x="75" y="39"/>
                  </a:cubicBezTo>
                  <a:moveTo>
                    <a:pt x="57" y="29"/>
                  </a:moveTo>
                  <a:cubicBezTo>
                    <a:pt x="56" y="29"/>
                    <a:pt x="56" y="29"/>
                    <a:pt x="55" y="30"/>
                  </a:cubicBezTo>
                  <a:cubicBezTo>
                    <a:pt x="53" y="31"/>
                    <a:pt x="53" y="35"/>
                    <a:pt x="56" y="39"/>
                  </a:cubicBezTo>
                  <a:cubicBezTo>
                    <a:pt x="58" y="42"/>
                    <a:pt x="60" y="43"/>
                    <a:pt x="62" y="43"/>
                  </a:cubicBezTo>
                  <a:cubicBezTo>
                    <a:pt x="63" y="43"/>
                    <a:pt x="64" y="43"/>
                    <a:pt x="64" y="43"/>
                  </a:cubicBezTo>
                  <a:cubicBezTo>
                    <a:pt x="66" y="41"/>
                    <a:pt x="66" y="37"/>
                    <a:pt x="64" y="34"/>
                  </a:cubicBezTo>
                  <a:cubicBezTo>
                    <a:pt x="62" y="31"/>
                    <a:pt x="59" y="29"/>
                    <a:pt x="57" y="29"/>
                  </a:cubicBezTo>
                  <a:moveTo>
                    <a:pt x="40" y="19"/>
                  </a:moveTo>
                  <a:cubicBezTo>
                    <a:pt x="39" y="19"/>
                    <a:pt x="38" y="20"/>
                    <a:pt x="38" y="20"/>
                  </a:cubicBezTo>
                  <a:cubicBezTo>
                    <a:pt x="35" y="21"/>
                    <a:pt x="36" y="26"/>
                    <a:pt x="38" y="29"/>
                  </a:cubicBezTo>
                  <a:cubicBezTo>
                    <a:pt x="40" y="32"/>
                    <a:pt x="43" y="34"/>
                    <a:pt x="45" y="34"/>
                  </a:cubicBezTo>
                  <a:cubicBezTo>
                    <a:pt x="45" y="34"/>
                    <a:pt x="46" y="33"/>
                    <a:pt x="47" y="33"/>
                  </a:cubicBezTo>
                  <a:cubicBezTo>
                    <a:pt x="49" y="32"/>
                    <a:pt x="49" y="27"/>
                    <a:pt x="46" y="24"/>
                  </a:cubicBezTo>
                  <a:cubicBezTo>
                    <a:pt x="44" y="21"/>
                    <a:pt x="42" y="19"/>
                    <a:pt x="40" y="19"/>
                  </a:cubicBezTo>
                  <a:moveTo>
                    <a:pt x="22" y="10"/>
                  </a:moveTo>
                  <a:cubicBezTo>
                    <a:pt x="21" y="10"/>
                    <a:pt x="21" y="10"/>
                    <a:pt x="20" y="10"/>
                  </a:cubicBezTo>
                  <a:cubicBezTo>
                    <a:pt x="18" y="12"/>
                    <a:pt x="18" y="16"/>
                    <a:pt x="21" y="19"/>
                  </a:cubicBezTo>
                  <a:cubicBezTo>
                    <a:pt x="23" y="22"/>
                    <a:pt x="25" y="24"/>
                    <a:pt x="27" y="24"/>
                  </a:cubicBezTo>
                  <a:cubicBezTo>
                    <a:pt x="28" y="24"/>
                    <a:pt x="29" y="24"/>
                    <a:pt x="29" y="23"/>
                  </a:cubicBezTo>
                  <a:cubicBezTo>
                    <a:pt x="31" y="22"/>
                    <a:pt x="31" y="18"/>
                    <a:pt x="29" y="14"/>
                  </a:cubicBezTo>
                  <a:cubicBezTo>
                    <a:pt x="27" y="11"/>
                    <a:pt x="24" y="10"/>
                    <a:pt x="22" y="10"/>
                  </a:cubicBezTo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0" y="2"/>
                    <a:pt x="1" y="6"/>
                    <a:pt x="3" y="10"/>
                  </a:cubicBezTo>
                  <a:cubicBezTo>
                    <a:pt x="5" y="12"/>
                    <a:pt x="8" y="14"/>
                    <a:pt x="10" y="14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2"/>
                    <a:pt x="14" y="8"/>
                    <a:pt x="11" y="4"/>
                  </a:cubicBezTo>
                  <a:cubicBezTo>
                    <a:pt x="9" y="1"/>
                    <a:pt x="7" y="0"/>
                    <a:pt x="4" y="0"/>
                  </a:cubicBezTo>
                </a:path>
              </a:pathLst>
            </a:custGeom>
            <a:solidFill>
              <a:srgbClr val="E9F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任意多边形 36">
              <a:extLst>
                <a:ext uri="{FF2B5EF4-FFF2-40B4-BE49-F238E27FC236}">
                  <a16:creationId xmlns:a16="http://schemas.microsoft.com/office/drawing/2014/main" id="{705510CF-92AF-4E9A-A130-BC29713CB2DA}"/>
                </a:ext>
              </a:extLst>
            </p:cNvPr>
            <p:cNvSpPr/>
            <p:nvPr/>
          </p:nvSpPr>
          <p:spPr bwMode="auto">
            <a:xfrm>
              <a:off x="4756000" y="1417637"/>
              <a:ext cx="363883" cy="302023"/>
            </a:xfrm>
            <a:custGeom>
              <a:avLst/>
              <a:gdLst>
                <a:gd name="T0" fmla="*/ 55 w 96"/>
                <a:gd name="T1" fmla="*/ 14 h 80"/>
                <a:gd name="T2" fmla="*/ 74 w 96"/>
                <a:gd name="T3" fmla="*/ 14 h 80"/>
                <a:gd name="T4" fmla="*/ 86 w 96"/>
                <a:gd name="T5" fmla="*/ 32 h 80"/>
                <a:gd name="T6" fmla="*/ 18 w 96"/>
                <a:gd name="T7" fmla="*/ 72 h 80"/>
                <a:gd name="T8" fmla="*/ 13 w 96"/>
                <a:gd name="T9" fmla="*/ 48 h 80"/>
                <a:gd name="T10" fmla="*/ 13 w 96"/>
                <a:gd name="T11" fmla="*/ 48 h 80"/>
                <a:gd name="T12" fmla="*/ 26 w 96"/>
                <a:gd name="T13" fmla="*/ 30 h 80"/>
                <a:gd name="T14" fmla="*/ 55 w 96"/>
                <a:gd name="T15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80">
                  <a:moveTo>
                    <a:pt x="55" y="14"/>
                  </a:moveTo>
                  <a:cubicBezTo>
                    <a:pt x="58" y="5"/>
                    <a:pt x="74" y="5"/>
                    <a:pt x="74" y="14"/>
                  </a:cubicBezTo>
                  <a:cubicBezTo>
                    <a:pt x="89" y="9"/>
                    <a:pt x="96" y="28"/>
                    <a:pt x="86" y="3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6" y="80"/>
                    <a:pt x="0" y="58"/>
                    <a:pt x="13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9" y="41"/>
                    <a:pt x="19" y="30"/>
                    <a:pt x="26" y="30"/>
                  </a:cubicBezTo>
                  <a:cubicBezTo>
                    <a:pt x="24" y="13"/>
                    <a:pt x="48" y="0"/>
                    <a:pt x="55" y="14"/>
                  </a:cubicBezTo>
                  <a:close/>
                </a:path>
              </a:pathLst>
            </a:custGeom>
            <a:solidFill>
              <a:srgbClr val="8BB4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任意多边形 37">
              <a:extLst>
                <a:ext uri="{FF2B5EF4-FFF2-40B4-BE49-F238E27FC236}">
                  <a16:creationId xmlns:a16="http://schemas.microsoft.com/office/drawing/2014/main" id="{7735694B-1C9A-44EE-B1F8-1E28D42DAFEC}"/>
                </a:ext>
              </a:extLst>
            </p:cNvPr>
            <p:cNvSpPr/>
            <p:nvPr/>
          </p:nvSpPr>
          <p:spPr bwMode="auto">
            <a:xfrm>
              <a:off x="4772375" y="1428553"/>
              <a:ext cx="362064" cy="298384"/>
            </a:xfrm>
            <a:custGeom>
              <a:avLst/>
              <a:gdLst>
                <a:gd name="T0" fmla="*/ 54 w 96"/>
                <a:gd name="T1" fmla="*/ 14 h 79"/>
                <a:gd name="T2" fmla="*/ 74 w 96"/>
                <a:gd name="T3" fmla="*/ 13 h 79"/>
                <a:gd name="T4" fmla="*/ 86 w 96"/>
                <a:gd name="T5" fmla="*/ 32 h 79"/>
                <a:gd name="T6" fmla="*/ 18 w 96"/>
                <a:gd name="T7" fmla="*/ 71 h 79"/>
                <a:gd name="T8" fmla="*/ 13 w 96"/>
                <a:gd name="T9" fmla="*/ 48 h 79"/>
                <a:gd name="T10" fmla="*/ 13 w 96"/>
                <a:gd name="T11" fmla="*/ 47 h 79"/>
                <a:gd name="T12" fmla="*/ 25 w 96"/>
                <a:gd name="T13" fmla="*/ 29 h 79"/>
                <a:gd name="T14" fmla="*/ 54 w 96"/>
                <a:gd name="T15" fmla="*/ 1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79">
                  <a:moveTo>
                    <a:pt x="54" y="14"/>
                  </a:moveTo>
                  <a:cubicBezTo>
                    <a:pt x="57" y="5"/>
                    <a:pt x="73" y="4"/>
                    <a:pt x="74" y="13"/>
                  </a:cubicBezTo>
                  <a:cubicBezTo>
                    <a:pt x="89" y="9"/>
                    <a:pt x="96" y="28"/>
                    <a:pt x="86" y="3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6" y="79"/>
                    <a:pt x="0" y="57"/>
                    <a:pt x="13" y="4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9" y="41"/>
                    <a:pt x="18" y="29"/>
                    <a:pt x="25" y="29"/>
                  </a:cubicBezTo>
                  <a:cubicBezTo>
                    <a:pt x="24" y="13"/>
                    <a:pt x="48" y="0"/>
                    <a:pt x="54" y="14"/>
                  </a:cubicBezTo>
                  <a:close/>
                </a:path>
              </a:pathLst>
            </a:custGeom>
            <a:solidFill>
              <a:srgbClr val="D8ED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任意多边形 38">
              <a:extLst>
                <a:ext uri="{FF2B5EF4-FFF2-40B4-BE49-F238E27FC236}">
                  <a16:creationId xmlns:a16="http://schemas.microsoft.com/office/drawing/2014/main" id="{227BD37F-BDBB-46C9-BF2F-C26446535A75}"/>
                </a:ext>
              </a:extLst>
            </p:cNvPr>
            <p:cNvSpPr/>
            <p:nvPr/>
          </p:nvSpPr>
          <p:spPr bwMode="auto">
            <a:xfrm>
              <a:off x="4302965" y="1364873"/>
              <a:ext cx="2077773" cy="2790984"/>
            </a:xfrm>
            <a:custGeom>
              <a:avLst/>
              <a:gdLst>
                <a:gd name="T0" fmla="*/ 13 w 550"/>
                <a:gd name="T1" fmla="*/ 300 h 739"/>
                <a:gd name="T2" fmla="*/ 530 w 550"/>
                <a:gd name="T3" fmla="*/ 2 h 739"/>
                <a:gd name="T4" fmla="*/ 540 w 550"/>
                <a:gd name="T5" fmla="*/ 2 h 739"/>
                <a:gd name="T6" fmla="*/ 540 w 550"/>
                <a:gd name="T7" fmla="*/ 2 h 739"/>
                <a:gd name="T8" fmla="*/ 550 w 550"/>
                <a:gd name="T9" fmla="*/ 8 h 739"/>
                <a:gd name="T10" fmla="*/ 543 w 550"/>
                <a:gd name="T11" fmla="*/ 12 h 739"/>
                <a:gd name="T12" fmla="*/ 544 w 550"/>
                <a:gd name="T13" fmla="*/ 411 h 739"/>
                <a:gd name="T14" fmla="*/ 531 w 550"/>
                <a:gd name="T15" fmla="*/ 434 h 739"/>
                <a:gd name="T16" fmla="*/ 17 w 550"/>
                <a:gd name="T17" fmla="*/ 730 h 739"/>
                <a:gd name="T18" fmla="*/ 24 w 550"/>
                <a:gd name="T19" fmla="*/ 734 h 739"/>
                <a:gd name="T20" fmla="*/ 15 w 550"/>
                <a:gd name="T21" fmla="*/ 739 h 739"/>
                <a:gd name="T22" fmla="*/ 5 w 550"/>
                <a:gd name="T23" fmla="*/ 733 h 739"/>
                <a:gd name="T24" fmla="*/ 5 w 550"/>
                <a:gd name="T25" fmla="*/ 733 h 739"/>
                <a:gd name="T26" fmla="*/ 1 w 550"/>
                <a:gd name="T27" fmla="*/ 724 h 739"/>
                <a:gd name="T28" fmla="*/ 0 w 550"/>
                <a:gd name="T29" fmla="*/ 323 h 739"/>
                <a:gd name="T30" fmla="*/ 13 w 550"/>
                <a:gd name="T31" fmla="*/ 30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739">
                  <a:moveTo>
                    <a:pt x="13" y="300"/>
                  </a:moveTo>
                  <a:cubicBezTo>
                    <a:pt x="530" y="2"/>
                    <a:pt x="530" y="2"/>
                    <a:pt x="530" y="2"/>
                  </a:cubicBezTo>
                  <a:cubicBezTo>
                    <a:pt x="534" y="0"/>
                    <a:pt x="537" y="0"/>
                    <a:pt x="540" y="2"/>
                  </a:cubicBezTo>
                  <a:cubicBezTo>
                    <a:pt x="540" y="2"/>
                    <a:pt x="540" y="2"/>
                    <a:pt x="540" y="2"/>
                  </a:cubicBezTo>
                  <a:cubicBezTo>
                    <a:pt x="550" y="8"/>
                    <a:pt x="550" y="8"/>
                    <a:pt x="550" y="8"/>
                  </a:cubicBezTo>
                  <a:cubicBezTo>
                    <a:pt x="543" y="12"/>
                    <a:pt x="543" y="12"/>
                    <a:pt x="543" y="12"/>
                  </a:cubicBezTo>
                  <a:cubicBezTo>
                    <a:pt x="544" y="411"/>
                    <a:pt x="544" y="411"/>
                    <a:pt x="544" y="411"/>
                  </a:cubicBezTo>
                  <a:cubicBezTo>
                    <a:pt x="544" y="420"/>
                    <a:pt x="538" y="430"/>
                    <a:pt x="531" y="434"/>
                  </a:cubicBezTo>
                  <a:cubicBezTo>
                    <a:pt x="17" y="730"/>
                    <a:pt x="17" y="730"/>
                    <a:pt x="17" y="730"/>
                  </a:cubicBezTo>
                  <a:cubicBezTo>
                    <a:pt x="24" y="734"/>
                    <a:pt x="24" y="734"/>
                    <a:pt x="24" y="734"/>
                  </a:cubicBezTo>
                  <a:cubicBezTo>
                    <a:pt x="15" y="739"/>
                    <a:pt x="15" y="739"/>
                    <a:pt x="15" y="739"/>
                  </a:cubicBezTo>
                  <a:cubicBezTo>
                    <a:pt x="5" y="733"/>
                    <a:pt x="5" y="733"/>
                    <a:pt x="5" y="733"/>
                  </a:cubicBezTo>
                  <a:cubicBezTo>
                    <a:pt x="5" y="733"/>
                    <a:pt x="5" y="733"/>
                    <a:pt x="5" y="733"/>
                  </a:cubicBezTo>
                  <a:cubicBezTo>
                    <a:pt x="2" y="731"/>
                    <a:pt x="1" y="728"/>
                    <a:pt x="1" y="724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15"/>
                    <a:pt x="6" y="304"/>
                    <a:pt x="13" y="300"/>
                  </a:cubicBezTo>
                </a:path>
              </a:pathLst>
            </a:custGeom>
            <a:solidFill>
              <a:srgbClr val="6C6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任意多边形 39">
              <a:extLst>
                <a:ext uri="{FF2B5EF4-FFF2-40B4-BE49-F238E27FC236}">
                  <a16:creationId xmlns:a16="http://schemas.microsoft.com/office/drawing/2014/main" id="{7A95C50A-2501-42F9-8FE5-C2CD80A7850A}"/>
                </a:ext>
              </a:extLst>
            </p:cNvPr>
            <p:cNvSpPr/>
            <p:nvPr/>
          </p:nvSpPr>
          <p:spPr bwMode="auto">
            <a:xfrm>
              <a:off x="4337535" y="1375789"/>
              <a:ext cx="2055940" cy="2790984"/>
            </a:xfrm>
            <a:custGeom>
              <a:avLst/>
              <a:gdLst>
                <a:gd name="T0" fmla="*/ 530 w 544"/>
                <a:gd name="T1" fmla="*/ 5 h 739"/>
                <a:gd name="T2" fmla="*/ 544 w 544"/>
                <a:gd name="T3" fmla="*/ 12 h 739"/>
                <a:gd name="T4" fmla="*/ 544 w 544"/>
                <a:gd name="T5" fmla="*/ 414 h 739"/>
                <a:gd name="T6" fmla="*/ 531 w 544"/>
                <a:gd name="T7" fmla="*/ 437 h 739"/>
                <a:gd name="T8" fmla="*/ 14 w 544"/>
                <a:gd name="T9" fmla="*/ 734 h 739"/>
                <a:gd name="T10" fmla="*/ 1 w 544"/>
                <a:gd name="T11" fmla="*/ 727 h 739"/>
                <a:gd name="T12" fmla="*/ 0 w 544"/>
                <a:gd name="T13" fmla="*/ 325 h 739"/>
                <a:gd name="T14" fmla="*/ 14 w 544"/>
                <a:gd name="T15" fmla="*/ 302 h 739"/>
                <a:gd name="T16" fmla="*/ 530 w 544"/>
                <a:gd name="T17" fmla="*/ 5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4" h="739">
                  <a:moveTo>
                    <a:pt x="530" y="5"/>
                  </a:moveTo>
                  <a:cubicBezTo>
                    <a:pt x="538" y="0"/>
                    <a:pt x="544" y="4"/>
                    <a:pt x="544" y="12"/>
                  </a:cubicBezTo>
                  <a:cubicBezTo>
                    <a:pt x="544" y="414"/>
                    <a:pt x="544" y="414"/>
                    <a:pt x="544" y="414"/>
                  </a:cubicBezTo>
                  <a:cubicBezTo>
                    <a:pt x="544" y="422"/>
                    <a:pt x="539" y="432"/>
                    <a:pt x="531" y="437"/>
                  </a:cubicBezTo>
                  <a:cubicBezTo>
                    <a:pt x="14" y="734"/>
                    <a:pt x="14" y="734"/>
                    <a:pt x="14" y="734"/>
                  </a:cubicBezTo>
                  <a:cubicBezTo>
                    <a:pt x="7" y="739"/>
                    <a:pt x="1" y="735"/>
                    <a:pt x="1" y="727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0" y="317"/>
                    <a:pt x="6" y="307"/>
                    <a:pt x="14" y="302"/>
                  </a:cubicBezTo>
                  <a:cubicBezTo>
                    <a:pt x="530" y="5"/>
                    <a:pt x="530" y="5"/>
                    <a:pt x="530" y="5"/>
                  </a:cubicBezTo>
                </a:path>
              </a:pathLst>
            </a:custGeom>
            <a:solidFill>
              <a:srgbClr val="B3B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任意多边形 40">
              <a:extLst>
                <a:ext uri="{FF2B5EF4-FFF2-40B4-BE49-F238E27FC236}">
                  <a16:creationId xmlns:a16="http://schemas.microsoft.com/office/drawing/2014/main" id="{7AA4782D-4C6A-47ED-9CEC-DDE16BAD89D3}"/>
                </a:ext>
              </a:extLst>
            </p:cNvPr>
            <p:cNvSpPr/>
            <p:nvPr/>
          </p:nvSpPr>
          <p:spPr bwMode="auto">
            <a:xfrm>
              <a:off x="4397575" y="1565009"/>
              <a:ext cx="1934040" cy="2412545"/>
            </a:xfrm>
            <a:custGeom>
              <a:avLst/>
              <a:gdLst>
                <a:gd name="T0" fmla="*/ 512 w 512"/>
                <a:gd name="T1" fmla="*/ 331 h 639"/>
                <a:gd name="T2" fmla="*/ 497 w 512"/>
                <a:gd name="T3" fmla="*/ 358 h 639"/>
                <a:gd name="T4" fmla="*/ 205 w 512"/>
                <a:gd name="T5" fmla="*/ 525 h 639"/>
                <a:gd name="T6" fmla="*/ 17 w 512"/>
                <a:gd name="T7" fmla="*/ 634 h 639"/>
                <a:gd name="T8" fmla="*/ 1 w 512"/>
                <a:gd name="T9" fmla="*/ 625 h 639"/>
                <a:gd name="T10" fmla="*/ 0 w 512"/>
                <a:gd name="T11" fmla="*/ 308 h 639"/>
                <a:gd name="T12" fmla="*/ 16 w 512"/>
                <a:gd name="T13" fmla="*/ 281 h 639"/>
                <a:gd name="T14" fmla="*/ 253 w 512"/>
                <a:gd name="T15" fmla="*/ 145 h 639"/>
                <a:gd name="T16" fmla="*/ 496 w 512"/>
                <a:gd name="T17" fmla="*/ 5 h 639"/>
                <a:gd name="T18" fmla="*/ 512 w 512"/>
                <a:gd name="T19" fmla="*/ 14 h 639"/>
                <a:gd name="T20" fmla="*/ 512 w 512"/>
                <a:gd name="T21" fmla="*/ 33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2" h="639">
                  <a:moveTo>
                    <a:pt x="512" y="331"/>
                  </a:moveTo>
                  <a:cubicBezTo>
                    <a:pt x="512" y="341"/>
                    <a:pt x="505" y="353"/>
                    <a:pt x="497" y="358"/>
                  </a:cubicBezTo>
                  <a:cubicBezTo>
                    <a:pt x="205" y="525"/>
                    <a:pt x="205" y="525"/>
                    <a:pt x="205" y="525"/>
                  </a:cubicBezTo>
                  <a:cubicBezTo>
                    <a:pt x="17" y="634"/>
                    <a:pt x="17" y="634"/>
                    <a:pt x="17" y="634"/>
                  </a:cubicBezTo>
                  <a:cubicBezTo>
                    <a:pt x="8" y="639"/>
                    <a:pt x="1" y="635"/>
                    <a:pt x="1" y="625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0" y="298"/>
                    <a:pt x="7" y="286"/>
                    <a:pt x="16" y="281"/>
                  </a:cubicBezTo>
                  <a:cubicBezTo>
                    <a:pt x="253" y="145"/>
                    <a:pt x="253" y="145"/>
                    <a:pt x="253" y="145"/>
                  </a:cubicBezTo>
                  <a:cubicBezTo>
                    <a:pt x="496" y="5"/>
                    <a:pt x="496" y="5"/>
                    <a:pt x="496" y="5"/>
                  </a:cubicBezTo>
                  <a:cubicBezTo>
                    <a:pt x="505" y="0"/>
                    <a:pt x="512" y="4"/>
                    <a:pt x="512" y="14"/>
                  </a:cubicBezTo>
                  <a:cubicBezTo>
                    <a:pt x="512" y="331"/>
                    <a:pt x="512" y="331"/>
                    <a:pt x="512" y="3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任意多边形 41">
              <a:extLst>
                <a:ext uri="{FF2B5EF4-FFF2-40B4-BE49-F238E27FC236}">
                  <a16:creationId xmlns:a16="http://schemas.microsoft.com/office/drawing/2014/main" id="{02351282-FEE1-46BE-A70E-26DDE06909D4}"/>
                </a:ext>
              </a:extLst>
            </p:cNvPr>
            <p:cNvSpPr/>
            <p:nvPr/>
          </p:nvSpPr>
          <p:spPr bwMode="auto">
            <a:xfrm>
              <a:off x="4537670" y="2460161"/>
              <a:ext cx="775071" cy="1084372"/>
            </a:xfrm>
            <a:custGeom>
              <a:avLst/>
              <a:gdLst>
                <a:gd name="T0" fmla="*/ 81 w 205"/>
                <a:gd name="T1" fmla="*/ 261 h 287"/>
                <a:gd name="T2" fmla="*/ 32 w 205"/>
                <a:gd name="T3" fmla="*/ 212 h 287"/>
                <a:gd name="T4" fmla="*/ 78 w 205"/>
                <a:gd name="T5" fmla="*/ 49 h 287"/>
                <a:gd name="T6" fmla="*/ 124 w 205"/>
                <a:gd name="T7" fmla="*/ 27 h 287"/>
                <a:gd name="T8" fmla="*/ 173 w 205"/>
                <a:gd name="T9" fmla="*/ 75 h 287"/>
                <a:gd name="T10" fmla="*/ 127 w 205"/>
                <a:gd name="T11" fmla="*/ 239 h 287"/>
                <a:gd name="T12" fmla="*/ 81 w 205"/>
                <a:gd name="T13" fmla="*/ 261 h 287"/>
                <a:gd name="T14" fmla="*/ 129 w 205"/>
                <a:gd name="T15" fmla="*/ 0 h 287"/>
                <a:gd name="T16" fmla="*/ 73 w 205"/>
                <a:gd name="T17" fmla="*/ 27 h 287"/>
                <a:gd name="T18" fmla="*/ 16 w 205"/>
                <a:gd name="T19" fmla="*/ 227 h 287"/>
                <a:gd name="T20" fmla="*/ 76 w 205"/>
                <a:gd name="T21" fmla="*/ 287 h 287"/>
                <a:gd name="T22" fmla="*/ 132 w 205"/>
                <a:gd name="T23" fmla="*/ 260 h 287"/>
                <a:gd name="T24" fmla="*/ 189 w 205"/>
                <a:gd name="T25" fmla="*/ 60 h 287"/>
                <a:gd name="T26" fmla="*/ 129 w 205"/>
                <a:gd name="T27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5" h="287">
                  <a:moveTo>
                    <a:pt x="81" y="261"/>
                  </a:moveTo>
                  <a:cubicBezTo>
                    <a:pt x="59" y="261"/>
                    <a:pt x="40" y="244"/>
                    <a:pt x="32" y="212"/>
                  </a:cubicBezTo>
                  <a:cubicBezTo>
                    <a:pt x="19" y="160"/>
                    <a:pt x="40" y="86"/>
                    <a:pt x="78" y="49"/>
                  </a:cubicBezTo>
                  <a:cubicBezTo>
                    <a:pt x="94" y="34"/>
                    <a:pt x="110" y="27"/>
                    <a:pt x="124" y="27"/>
                  </a:cubicBezTo>
                  <a:cubicBezTo>
                    <a:pt x="146" y="27"/>
                    <a:pt x="165" y="43"/>
                    <a:pt x="173" y="75"/>
                  </a:cubicBezTo>
                  <a:cubicBezTo>
                    <a:pt x="186" y="128"/>
                    <a:pt x="165" y="201"/>
                    <a:pt x="127" y="239"/>
                  </a:cubicBezTo>
                  <a:cubicBezTo>
                    <a:pt x="111" y="253"/>
                    <a:pt x="96" y="261"/>
                    <a:pt x="81" y="261"/>
                  </a:cubicBezTo>
                  <a:moveTo>
                    <a:pt x="129" y="0"/>
                  </a:moveTo>
                  <a:cubicBezTo>
                    <a:pt x="111" y="0"/>
                    <a:pt x="92" y="9"/>
                    <a:pt x="73" y="27"/>
                  </a:cubicBezTo>
                  <a:cubicBezTo>
                    <a:pt x="25" y="73"/>
                    <a:pt x="0" y="163"/>
                    <a:pt x="16" y="227"/>
                  </a:cubicBezTo>
                  <a:cubicBezTo>
                    <a:pt x="26" y="266"/>
                    <a:pt x="49" y="287"/>
                    <a:pt x="76" y="287"/>
                  </a:cubicBezTo>
                  <a:cubicBezTo>
                    <a:pt x="94" y="287"/>
                    <a:pt x="113" y="278"/>
                    <a:pt x="132" y="260"/>
                  </a:cubicBezTo>
                  <a:cubicBezTo>
                    <a:pt x="180" y="214"/>
                    <a:pt x="205" y="124"/>
                    <a:pt x="189" y="60"/>
                  </a:cubicBezTo>
                  <a:cubicBezTo>
                    <a:pt x="179" y="21"/>
                    <a:pt x="156" y="0"/>
                    <a:pt x="129" y="0"/>
                  </a:cubicBezTo>
                </a:path>
              </a:pathLst>
            </a:custGeom>
            <a:solidFill>
              <a:srgbClr val="AB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任意多边形 42">
              <a:extLst>
                <a:ext uri="{FF2B5EF4-FFF2-40B4-BE49-F238E27FC236}">
                  <a16:creationId xmlns:a16="http://schemas.microsoft.com/office/drawing/2014/main" id="{DF49F508-1B93-4E8B-B6D9-FC2B5BE86E79}"/>
                </a:ext>
              </a:extLst>
            </p:cNvPr>
            <p:cNvSpPr/>
            <p:nvPr/>
          </p:nvSpPr>
          <p:spPr bwMode="auto">
            <a:xfrm>
              <a:off x="4608627" y="2500188"/>
              <a:ext cx="631338" cy="1002499"/>
            </a:xfrm>
            <a:custGeom>
              <a:avLst/>
              <a:gdLst>
                <a:gd name="T0" fmla="*/ 108 w 167"/>
                <a:gd name="T1" fmla="*/ 228 h 265"/>
                <a:gd name="T2" fmla="*/ 154 w 167"/>
                <a:gd name="T3" fmla="*/ 64 h 265"/>
                <a:gd name="T4" fmla="*/ 59 w 167"/>
                <a:gd name="T5" fmla="*/ 38 h 265"/>
                <a:gd name="T6" fmla="*/ 13 w 167"/>
                <a:gd name="T7" fmla="*/ 201 h 265"/>
                <a:gd name="T8" fmla="*/ 108 w 167"/>
                <a:gd name="T9" fmla="*/ 22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265">
                  <a:moveTo>
                    <a:pt x="108" y="228"/>
                  </a:moveTo>
                  <a:cubicBezTo>
                    <a:pt x="146" y="190"/>
                    <a:pt x="167" y="117"/>
                    <a:pt x="154" y="64"/>
                  </a:cubicBezTo>
                  <a:cubicBezTo>
                    <a:pt x="140" y="12"/>
                    <a:pt x="98" y="0"/>
                    <a:pt x="59" y="38"/>
                  </a:cubicBezTo>
                  <a:cubicBezTo>
                    <a:pt x="21" y="75"/>
                    <a:pt x="0" y="149"/>
                    <a:pt x="13" y="201"/>
                  </a:cubicBezTo>
                  <a:cubicBezTo>
                    <a:pt x="27" y="253"/>
                    <a:pt x="69" y="265"/>
                    <a:pt x="108" y="2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任意多边形 43">
              <a:extLst>
                <a:ext uri="{FF2B5EF4-FFF2-40B4-BE49-F238E27FC236}">
                  <a16:creationId xmlns:a16="http://schemas.microsoft.com/office/drawing/2014/main" id="{A612C689-DEBE-4B06-B6E2-2F6E4927B9E6}"/>
                </a:ext>
              </a:extLst>
            </p:cNvPr>
            <p:cNvSpPr/>
            <p:nvPr/>
          </p:nvSpPr>
          <p:spPr bwMode="auto">
            <a:xfrm>
              <a:off x="4681404" y="2660297"/>
              <a:ext cx="487603" cy="682282"/>
            </a:xfrm>
            <a:custGeom>
              <a:avLst/>
              <a:gdLst>
                <a:gd name="T0" fmla="*/ 53 w 129"/>
                <a:gd name="T1" fmla="*/ 154 h 181"/>
                <a:gd name="T2" fmla="*/ 26 w 129"/>
                <a:gd name="T3" fmla="*/ 128 h 181"/>
                <a:gd name="T4" fmla="*/ 51 w 129"/>
                <a:gd name="T5" fmla="*/ 39 h 181"/>
                <a:gd name="T6" fmla="*/ 76 w 129"/>
                <a:gd name="T7" fmla="*/ 27 h 181"/>
                <a:gd name="T8" fmla="*/ 103 w 129"/>
                <a:gd name="T9" fmla="*/ 53 h 181"/>
                <a:gd name="T10" fmla="*/ 78 w 129"/>
                <a:gd name="T11" fmla="*/ 142 h 181"/>
                <a:gd name="T12" fmla="*/ 53 w 129"/>
                <a:gd name="T13" fmla="*/ 154 h 181"/>
                <a:gd name="T14" fmla="*/ 81 w 129"/>
                <a:gd name="T15" fmla="*/ 0 h 181"/>
                <a:gd name="T16" fmla="*/ 46 w 129"/>
                <a:gd name="T17" fmla="*/ 17 h 181"/>
                <a:gd name="T18" fmla="*/ 10 w 129"/>
                <a:gd name="T19" fmla="*/ 143 h 181"/>
                <a:gd name="T20" fmla="*/ 48 w 129"/>
                <a:gd name="T21" fmla="*/ 181 h 181"/>
                <a:gd name="T22" fmla="*/ 83 w 129"/>
                <a:gd name="T23" fmla="*/ 164 h 181"/>
                <a:gd name="T24" fmla="*/ 119 w 129"/>
                <a:gd name="T25" fmla="*/ 38 h 181"/>
                <a:gd name="T26" fmla="*/ 81 w 129"/>
                <a:gd name="T2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181">
                  <a:moveTo>
                    <a:pt x="53" y="154"/>
                  </a:moveTo>
                  <a:cubicBezTo>
                    <a:pt x="41" y="154"/>
                    <a:pt x="31" y="145"/>
                    <a:pt x="26" y="128"/>
                  </a:cubicBezTo>
                  <a:cubicBezTo>
                    <a:pt x="19" y="99"/>
                    <a:pt x="30" y="59"/>
                    <a:pt x="51" y="39"/>
                  </a:cubicBezTo>
                  <a:cubicBezTo>
                    <a:pt x="60" y="31"/>
                    <a:pt x="68" y="27"/>
                    <a:pt x="76" y="27"/>
                  </a:cubicBezTo>
                  <a:cubicBezTo>
                    <a:pt x="88" y="27"/>
                    <a:pt x="98" y="36"/>
                    <a:pt x="103" y="53"/>
                  </a:cubicBezTo>
                  <a:cubicBezTo>
                    <a:pt x="110" y="82"/>
                    <a:pt x="99" y="122"/>
                    <a:pt x="78" y="142"/>
                  </a:cubicBezTo>
                  <a:cubicBezTo>
                    <a:pt x="69" y="150"/>
                    <a:pt x="61" y="154"/>
                    <a:pt x="53" y="154"/>
                  </a:cubicBezTo>
                  <a:moveTo>
                    <a:pt x="81" y="0"/>
                  </a:moveTo>
                  <a:cubicBezTo>
                    <a:pt x="70" y="0"/>
                    <a:pt x="58" y="6"/>
                    <a:pt x="46" y="17"/>
                  </a:cubicBezTo>
                  <a:cubicBezTo>
                    <a:pt x="16" y="46"/>
                    <a:pt x="0" y="103"/>
                    <a:pt x="10" y="143"/>
                  </a:cubicBezTo>
                  <a:cubicBezTo>
                    <a:pt x="17" y="168"/>
                    <a:pt x="31" y="181"/>
                    <a:pt x="48" y="181"/>
                  </a:cubicBezTo>
                  <a:cubicBezTo>
                    <a:pt x="59" y="181"/>
                    <a:pt x="71" y="175"/>
                    <a:pt x="83" y="164"/>
                  </a:cubicBezTo>
                  <a:cubicBezTo>
                    <a:pt x="113" y="135"/>
                    <a:pt x="129" y="78"/>
                    <a:pt x="119" y="38"/>
                  </a:cubicBezTo>
                  <a:cubicBezTo>
                    <a:pt x="113" y="13"/>
                    <a:pt x="98" y="0"/>
                    <a:pt x="81" y="0"/>
                  </a:cubicBezTo>
                </a:path>
              </a:pathLst>
            </a:custGeom>
            <a:solidFill>
              <a:srgbClr val="AB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任意多边形 44">
              <a:extLst>
                <a:ext uri="{FF2B5EF4-FFF2-40B4-BE49-F238E27FC236}">
                  <a16:creationId xmlns:a16="http://schemas.microsoft.com/office/drawing/2014/main" id="{CCC65092-A854-4569-BB7F-F41A0C06F67F}"/>
                </a:ext>
              </a:extLst>
            </p:cNvPr>
            <p:cNvSpPr/>
            <p:nvPr/>
          </p:nvSpPr>
          <p:spPr bwMode="auto">
            <a:xfrm>
              <a:off x="4752362" y="2727616"/>
              <a:ext cx="343870" cy="547645"/>
            </a:xfrm>
            <a:custGeom>
              <a:avLst/>
              <a:gdLst>
                <a:gd name="T0" fmla="*/ 59 w 91"/>
                <a:gd name="T1" fmla="*/ 124 h 145"/>
                <a:gd name="T2" fmla="*/ 84 w 91"/>
                <a:gd name="T3" fmla="*/ 35 h 145"/>
                <a:gd name="T4" fmla="*/ 32 w 91"/>
                <a:gd name="T5" fmla="*/ 21 h 145"/>
                <a:gd name="T6" fmla="*/ 7 w 91"/>
                <a:gd name="T7" fmla="*/ 110 h 145"/>
                <a:gd name="T8" fmla="*/ 59 w 91"/>
                <a:gd name="T9" fmla="*/ 12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45">
                  <a:moveTo>
                    <a:pt x="59" y="124"/>
                  </a:moveTo>
                  <a:cubicBezTo>
                    <a:pt x="80" y="104"/>
                    <a:pt x="91" y="64"/>
                    <a:pt x="84" y="35"/>
                  </a:cubicBezTo>
                  <a:cubicBezTo>
                    <a:pt x="77" y="7"/>
                    <a:pt x="54" y="0"/>
                    <a:pt x="32" y="21"/>
                  </a:cubicBezTo>
                  <a:cubicBezTo>
                    <a:pt x="11" y="41"/>
                    <a:pt x="0" y="81"/>
                    <a:pt x="7" y="110"/>
                  </a:cubicBezTo>
                  <a:cubicBezTo>
                    <a:pt x="15" y="138"/>
                    <a:pt x="38" y="145"/>
                    <a:pt x="59" y="1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任意多边形 45">
              <a:extLst>
                <a:ext uri="{FF2B5EF4-FFF2-40B4-BE49-F238E27FC236}">
                  <a16:creationId xmlns:a16="http://schemas.microsoft.com/office/drawing/2014/main" id="{975530B1-4506-4573-9426-2804B88BB79C}"/>
                </a:ext>
              </a:extLst>
            </p:cNvPr>
            <p:cNvSpPr/>
            <p:nvPr/>
          </p:nvSpPr>
          <p:spPr bwMode="auto">
            <a:xfrm>
              <a:off x="4825138" y="2860433"/>
              <a:ext cx="200136" cy="282010"/>
            </a:xfrm>
            <a:custGeom>
              <a:avLst/>
              <a:gdLst>
                <a:gd name="T0" fmla="*/ 33 w 53"/>
                <a:gd name="T1" fmla="*/ 0 h 75"/>
                <a:gd name="T2" fmla="*/ 19 w 53"/>
                <a:gd name="T3" fmla="*/ 7 h 75"/>
                <a:gd name="T4" fmla="*/ 4 w 53"/>
                <a:gd name="T5" fmla="*/ 59 h 75"/>
                <a:gd name="T6" fmla="*/ 20 w 53"/>
                <a:gd name="T7" fmla="*/ 75 h 75"/>
                <a:gd name="T8" fmla="*/ 34 w 53"/>
                <a:gd name="T9" fmla="*/ 68 h 75"/>
                <a:gd name="T10" fmla="*/ 49 w 53"/>
                <a:gd name="T11" fmla="*/ 16 h 75"/>
                <a:gd name="T12" fmla="*/ 33 w 53"/>
                <a:gd name="T13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75">
                  <a:moveTo>
                    <a:pt x="33" y="0"/>
                  </a:moveTo>
                  <a:cubicBezTo>
                    <a:pt x="29" y="0"/>
                    <a:pt x="24" y="3"/>
                    <a:pt x="19" y="7"/>
                  </a:cubicBezTo>
                  <a:cubicBezTo>
                    <a:pt x="7" y="19"/>
                    <a:pt x="0" y="43"/>
                    <a:pt x="4" y="59"/>
                  </a:cubicBezTo>
                  <a:cubicBezTo>
                    <a:pt x="7" y="69"/>
                    <a:pt x="13" y="75"/>
                    <a:pt x="20" y="75"/>
                  </a:cubicBezTo>
                  <a:cubicBezTo>
                    <a:pt x="24" y="75"/>
                    <a:pt x="29" y="73"/>
                    <a:pt x="34" y="68"/>
                  </a:cubicBezTo>
                  <a:cubicBezTo>
                    <a:pt x="47" y="56"/>
                    <a:pt x="53" y="32"/>
                    <a:pt x="49" y="16"/>
                  </a:cubicBezTo>
                  <a:cubicBezTo>
                    <a:pt x="46" y="6"/>
                    <a:pt x="40" y="0"/>
                    <a:pt x="33" y="0"/>
                  </a:cubicBezTo>
                </a:path>
              </a:pathLst>
            </a:custGeom>
            <a:solidFill>
              <a:srgbClr val="AB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任意多边形 46">
              <a:extLst>
                <a:ext uri="{FF2B5EF4-FFF2-40B4-BE49-F238E27FC236}">
                  <a16:creationId xmlns:a16="http://schemas.microsoft.com/office/drawing/2014/main" id="{C2E98CEF-A35C-4773-9E35-2DC01B5D273D}"/>
                </a:ext>
              </a:extLst>
            </p:cNvPr>
            <p:cNvSpPr/>
            <p:nvPr/>
          </p:nvSpPr>
          <p:spPr bwMode="auto">
            <a:xfrm>
              <a:off x="4896095" y="2955042"/>
              <a:ext cx="56402" cy="94610"/>
            </a:xfrm>
            <a:custGeom>
              <a:avLst/>
              <a:gdLst>
                <a:gd name="T0" fmla="*/ 10 w 15"/>
                <a:gd name="T1" fmla="*/ 21 h 25"/>
                <a:gd name="T2" fmla="*/ 14 w 15"/>
                <a:gd name="T3" fmla="*/ 6 h 25"/>
                <a:gd name="T4" fmla="*/ 5 w 15"/>
                <a:gd name="T5" fmla="*/ 4 h 25"/>
                <a:gd name="T6" fmla="*/ 1 w 15"/>
                <a:gd name="T7" fmla="*/ 19 h 25"/>
                <a:gd name="T8" fmla="*/ 10 w 15"/>
                <a:gd name="T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5">
                  <a:moveTo>
                    <a:pt x="10" y="21"/>
                  </a:moveTo>
                  <a:cubicBezTo>
                    <a:pt x="13" y="18"/>
                    <a:pt x="15" y="11"/>
                    <a:pt x="14" y="6"/>
                  </a:cubicBezTo>
                  <a:cubicBezTo>
                    <a:pt x="13" y="2"/>
                    <a:pt x="9" y="0"/>
                    <a:pt x="5" y="4"/>
                  </a:cubicBezTo>
                  <a:cubicBezTo>
                    <a:pt x="2" y="7"/>
                    <a:pt x="0" y="14"/>
                    <a:pt x="1" y="19"/>
                  </a:cubicBezTo>
                  <a:cubicBezTo>
                    <a:pt x="2" y="24"/>
                    <a:pt x="6" y="25"/>
                    <a:pt x="1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任意多边形 47">
              <a:extLst>
                <a:ext uri="{FF2B5EF4-FFF2-40B4-BE49-F238E27FC236}">
                  <a16:creationId xmlns:a16="http://schemas.microsoft.com/office/drawing/2014/main" id="{0AB5CE7B-9A8D-4654-A765-05309D34BCD4}"/>
                </a:ext>
              </a:extLst>
            </p:cNvPr>
            <p:cNvSpPr/>
            <p:nvPr/>
          </p:nvSpPr>
          <p:spPr bwMode="auto">
            <a:xfrm>
              <a:off x="5008899" y="3022361"/>
              <a:ext cx="884236" cy="547645"/>
            </a:xfrm>
            <a:custGeom>
              <a:avLst/>
              <a:gdLst>
                <a:gd name="T0" fmla="*/ 0 w 486"/>
                <a:gd name="T1" fmla="*/ 19 h 301"/>
                <a:gd name="T2" fmla="*/ 486 w 486"/>
                <a:gd name="T3" fmla="*/ 301 h 301"/>
                <a:gd name="T4" fmla="*/ 486 w 486"/>
                <a:gd name="T5" fmla="*/ 282 h 301"/>
                <a:gd name="T6" fmla="*/ 0 w 486"/>
                <a:gd name="T7" fmla="*/ 0 h 301"/>
                <a:gd name="T8" fmla="*/ 0 w 486"/>
                <a:gd name="T9" fmla="*/ 19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6" h="301">
                  <a:moveTo>
                    <a:pt x="0" y="19"/>
                  </a:moveTo>
                  <a:lnTo>
                    <a:pt x="486" y="301"/>
                  </a:lnTo>
                  <a:lnTo>
                    <a:pt x="486" y="282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任意多边形 48">
              <a:extLst>
                <a:ext uri="{FF2B5EF4-FFF2-40B4-BE49-F238E27FC236}">
                  <a16:creationId xmlns:a16="http://schemas.microsoft.com/office/drawing/2014/main" id="{D991C775-D202-4547-BF01-16DE585AC7D5}"/>
                </a:ext>
              </a:extLst>
            </p:cNvPr>
            <p:cNvSpPr/>
            <p:nvPr/>
          </p:nvSpPr>
          <p:spPr bwMode="auto">
            <a:xfrm>
              <a:off x="4923387" y="2995070"/>
              <a:ext cx="169206" cy="181942"/>
            </a:xfrm>
            <a:custGeom>
              <a:avLst/>
              <a:gdLst>
                <a:gd name="T0" fmla="*/ 93 w 93"/>
                <a:gd name="T1" fmla="*/ 9 h 100"/>
                <a:gd name="T2" fmla="*/ 0 w 93"/>
                <a:gd name="T3" fmla="*/ 0 h 100"/>
                <a:gd name="T4" fmla="*/ 93 w 93"/>
                <a:gd name="T5" fmla="*/ 100 h 100"/>
                <a:gd name="T6" fmla="*/ 93 w 93"/>
                <a:gd name="T7" fmla="*/ 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00">
                  <a:moveTo>
                    <a:pt x="93" y="9"/>
                  </a:moveTo>
                  <a:lnTo>
                    <a:pt x="0" y="0"/>
                  </a:lnTo>
                  <a:lnTo>
                    <a:pt x="93" y="100"/>
                  </a:lnTo>
                  <a:lnTo>
                    <a:pt x="93" y="9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任意多边形 49">
              <a:extLst>
                <a:ext uri="{FF2B5EF4-FFF2-40B4-BE49-F238E27FC236}">
                  <a16:creationId xmlns:a16="http://schemas.microsoft.com/office/drawing/2014/main" id="{8E4CC7CD-8D02-4220-86F6-6A11FAB19FBD}"/>
                </a:ext>
              </a:extLst>
            </p:cNvPr>
            <p:cNvSpPr/>
            <p:nvPr/>
          </p:nvSpPr>
          <p:spPr bwMode="auto">
            <a:xfrm>
              <a:off x="5836733" y="3446285"/>
              <a:ext cx="132818" cy="78235"/>
            </a:xfrm>
            <a:custGeom>
              <a:avLst/>
              <a:gdLst>
                <a:gd name="T0" fmla="*/ 61 w 73"/>
                <a:gd name="T1" fmla="*/ 0 h 43"/>
                <a:gd name="T2" fmla="*/ 73 w 73"/>
                <a:gd name="T3" fmla="*/ 6 h 43"/>
                <a:gd name="T4" fmla="*/ 11 w 73"/>
                <a:gd name="T5" fmla="*/ 43 h 43"/>
                <a:gd name="T6" fmla="*/ 0 w 73"/>
                <a:gd name="T7" fmla="*/ 35 h 43"/>
                <a:gd name="T8" fmla="*/ 61 w 73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43">
                  <a:moveTo>
                    <a:pt x="61" y="0"/>
                  </a:moveTo>
                  <a:lnTo>
                    <a:pt x="73" y="6"/>
                  </a:lnTo>
                  <a:lnTo>
                    <a:pt x="11" y="43"/>
                  </a:lnTo>
                  <a:lnTo>
                    <a:pt x="0" y="35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任意多边形 50">
              <a:extLst>
                <a:ext uri="{FF2B5EF4-FFF2-40B4-BE49-F238E27FC236}">
                  <a16:creationId xmlns:a16="http://schemas.microsoft.com/office/drawing/2014/main" id="{2817B040-260C-4CEA-A254-C17CB6EE906E}"/>
                </a:ext>
              </a:extLst>
            </p:cNvPr>
            <p:cNvSpPr/>
            <p:nvPr/>
          </p:nvSpPr>
          <p:spPr bwMode="auto">
            <a:xfrm>
              <a:off x="5787609" y="3415355"/>
              <a:ext cx="136457" cy="83693"/>
            </a:xfrm>
            <a:custGeom>
              <a:avLst/>
              <a:gdLst>
                <a:gd name="T0" fmla="*/ 63 w 75"/>
                <a:gd name="T1" fmla="*/ 0 h 46"/>
                <a:gd name="T2" fmla="*/ 75 w 75"/>
                <a:gd name="T3" fmla="*/ 8 h 46"/>
                <a:gd name="T4" fmla="*/ 13 w 75"/>
                <a:gd name="T5" fmla="*/ 46 h 46"/>
                <a:gd name="T6" fmla="*/ 0 w 75"/>
                <a:gd name="T7" fmla="*/ 37 h 46"/>
                <a:gd name="T8" fmla="*/ 63 w 7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6">
                  <a:moveTo>
                    <a:pt x="63" y="0"/>
                  </a:moveTo>
                  <a:lnTo>
                    <a:pt x="75" y="8"/>
                  </a:lnTo>
                  <a:lnTo>
                    <a:pt x="13" y="46"/>
                  </a:lnTo>
                  <a:lnTo>
                    <a:pt x="0" y="3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任意多边形 51">
              <a:extLst>
                <a:ext uri="{FF2B5EF4-FFF2-40B4-BE49-F238E27FC236}">
                  <a16:creationId xmlns:a16="http://schemas.microsoft.com/office/drawing/2014/main" id="{7423798D-EF4A-49B3-A0FF-15BA6AC4777E}"/>
                </a:ext>
              </a:extLst>
            </p:cNvPr>
            <p:cNvSpPr/>
            <p:nvPr/>
          </p:nvSpPr>
          <p:spPr bwMode="auto">
            <a:xfrm>
              <a:off x="5738485" y="3388063"/>
              <a:ext cx="136457" cy="80054"/>
            </a:xfrm>
            <a:custGeom>
              <a:avLst/>
              <a:gdLst>
                <a:gd name="T0" fmla="*/ 63 w 75"/>
                <a:gd name="T1" fmla="*/ 0 h 44"/>
                <a:gd name="T2" fmla="*/ 75 w 75"/>
                <a:gd name="T3" fmla="*/ 9 h 44"/>
                <a:gd name="T4" fmla="*/ 13 w 75"/>
                <a:gd name="T5" fmla="*/ 44 h 44"/>
                <a:gd name="T6" fmla="*/ 0 w 75"/>
                <a:gd name="T7" fmla="*/ 38 h 44"/>
                <a:gd name="T8" fmla="*/ 63 w 75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4">
                  <a:moveTo>
                    <a:pt x="63" y="0"/>
                  </a:moveTo>
                  <a:lnTo>
                    <a:pt x="75" y="9"/>
                  </a:lnTo>
                  <a:lnTo>
                    <a:pt x="13" y="44"/>
                  </a:lnTo>
                  <a:lnTo>
                    <a:pt x="0" y="38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任意多边形 52">
              <a:extLst>
                <a:ext uri="{FF2B5EF4-FFF2-40B4-BE49-F238E27FC236}">
                  <a16:creationId xmlns:a16="http://schemas.microsoft.com/office/drawing/2014/main" id="{254FDECA-8DC0-441B-B2E0-2BE0E01B3FCB}"/>
                </a:ext>
              </a:extLst>
            </p:cNvPr>
            <p:cNvSpPr/>
            <p:nvPr/>
          </p:nvSpPr>
          <p:spPr bwMode="auto">
            <a:xfrm>
              <a:off x="5738485" y="3471756"/>
              <a:ext cx="136457" cy="211052"/>
            </a:xfrm>
            <a:custGeom>
              <a:avLst/>
              <a:gdLst>
                <a:gd name="T0" fmla="*/ 13 w 75"/>
                <a:gd name="T1" fmla="*/ 6 h 116"/>
                <a:gd name="T2" fmla="*/ 0 w 75"/>
                <a:gd name="T3" fmla="*/ 0 h 116"/>
                <a:gd name="T4" fmla="*/ 63 w 75"/>
                <a:gd name="T5" fmla="*/ 108 h 116"/>
                <a:gd name="T6" fmla="*/ 75 w 75"/>
                <a:gd name="T7" fmla="*/ 116 h 116"/>
                <a:gd name="T8" fmla="*/ 13 w 75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6">
                  <a:moveTo>
                    <a:pt x="13" y="6"/>
                  </a:moveTo>
                  <a:lnTo>
                    <a:pt x="0" y="0"/>
                  </a:lnTo>
                  <a:lnTo>
                    <a:pt x="63" y="108"/>
                  </a:lnTo>
                  <a:lnTo>
                    <a:pt x="75" y="11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任意多边形 53">
              <a:extLst>
                <a:ext uri="{FF2B5EF4-FFF2-40B4-BE49-F238E27FC236}">
                  <a16:creationId xmlns:a16="http://schemas.microsoft.com/office/drawing/2014/main" id="{51B469B2-1B56-4E2B-B9C5-138DAD8B38D7}"/>
                </a:ext>
              </a:extLst>
            </p:cNvPr>
            <p:cNvSpPr/>
            <p:nvPr/>
          </p:nvSpPr>
          <p:spPr bwMode="auto">
            <a:xfrm>
              <a:off x="5787609" y="3499048"/>
              <a:ext cx="136457" cy="211052"/>
            </a:xfrm>
            <a:custGeom>
              <a:avLst/>
              <a:gdLst>
                <a:gd name="T0" fmla="*/ 13 w 75"/>
                <a:gd name="T1" fmla="*/ 6 h 116"/>
                <a:gd name="T2" fmla="*/ 0 w 75"/>
                <a:gd name="T3" fmla="*/ 0 h 116"/>
                <a:gd name="T4" fmla="*/ 63 w 75"/>
                <a:gd name="T5" fmla="*/ 108 h 116"/>
                <a:gd name="T6" fmla="*/ 75 w 75"/>
                <a:gd name="T7" fmla="*/ 116 h 116"/>
                <a:gd name="T8" fmla="*/ 13 w 75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6">
                  <a:moveTo>
                    <a:pt x="13" y="6"/>
                  </a:moveTo>
                  <a:lnTo>
                    <a:pt x="0" y="0"/>
                  </a:lnTo>
                  <a:lnTo>
                    <a:pt x="63" y="108"/>
                  </a:lnTo>
                  <a:lnTo>
                    <a:pt x="75" y="11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任意多边形 54">
              <a:extLst>
                <a:ext uri="{FF2B5EF4-FFF2-40B4-BE49-F238E27FC236}">
                  <a16:creationId xmlns:a16="http://schemas.microsoft.com/office/drawing/2014/main" id="{D9834E55-E177-4DBC-A565-F49E5D3A13D9}"/>
                </a:ext>
              </a:extLst>
            </p:cNvPr>
            <p:cNvSpPr/>
            <p:nvPr/>
          </p:nvSpPr>
          <p:spPr bwMode="auto">
            <a:xfrm>
              <a:off x="5836733" y="3524520"/>
              <a:ext cx="132818" cy="211052"/>
            </a:xfrm>
            <a:custGeom>
              <a:avLst/>
              <a:gdLst>
                <a:gd name="T0" fmla="*/ 11 w 73"/>
                <a:gd name="T1" fmla="*/ 6 h 116"/>
                <a:gd name="T2" fmla="*/ 0 w 73"/>
                <a:gd name="T3" fmla="*/ 0 h 116"/>
                <a:gd name="T4" fmla="*/ 61 w 73"/>
                <a:gd name="T5" fmla="*/ 110 h 116"/>
                <a:gd name="T6" fmla="*/ 73 w 73"/>
                <a:gd name="T7" fmla="*/ 116 h 116"/>
                <a:gd name="T8" fmla="*/ 11 w 73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6">
                  <a:moveTo>
                    <a:pt x="11" y="6"/>
                  </a:moveTo>
                  <a:lnTo>
                    <a:pt x="0" y="0"/>
                  </a:lnTo>
                  <a:lnTo>
                    <a:pt x="61" y="110"/>
                  </a:lnTo>
                  <a:lnTo>
                    <a:pt x="73" y="116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任意多边形 55">
              <a:extLst>
                <a:ext uri="{FF2B5EF4-FFF2-40B4-BE49-F238E27FC236}">
                  <a16:creationId xmlns:a16="http://schemas.microsoft.com/office/drawing/2014/main" id="{3F0C264C-9A7A-4310-B04E-8D261FEA70DB}"/>
                </a:ext>
              </a:extLst>
            </p:cNvPr>
            <p:cNvSpPr/>
            <p:nvPr/>
          </p:nvSpPr>
          <p:spPr bwMode="auto">
            <a:xfrm>
              <a:off x="5432823" y="1783339"/>
              <a:ext cx="747781" cy="1351827"/>
            </a:xfrm>
            <a:custGeom>
              <a:avLst/>
              <a:gdLst>
                <a:gd name="T0" fmla="*/ 189 w 198"/>
                <a:gd name="T1" fmla="*/ 0 h 358"/>
                <a:gd name="T2" fmla="*/ 184 w 198"/>
                <a:gd name="T3" fmla="*/ 1 h 358"/>
                <a:gd name="T4" fmla="*/ 5 w 198"/>
                <a:gd name="T5" fmla="*/ 104 h 358"/>
                <a:gd name="T6" fmla="*/ 0 w 198"/>
                <a:gd name="T7" fmla="*/ 113 h 358"/>
                <a:gd name="T8" fmla="*/ 0 w 198"/>
                <a:gd name="T9" fmla="*/ 348 h 358"/>
                <a:gd name="T10" fmla="*/ 10 w 198"/>
                <a:gd name="T11" fmla="*/ 358 h 358"/>
                <a:gd name="T12" fmla="*/ 15 w 198"/>
                <a:gd name="T13" fmla="*/ 357 h 358"/>
                <a:gd name="T14" fmla="*/ 194 w 198"/>
                <a:gd name="T15" fmla="*/ 253 h 358"/>
                <a:gd name="T16" fmla="*/ 198 w 198"/>
                <a:gd name="T17" fmla="*/ 245 h 358"/>
                <a:gd name="T18" fmla="*/ 198 w 198"/>
                <a:gd name="T19" fmla="*/ 9 h 358"/>
                <a:gd name="T20" fmla="*/ 189 w 198"/>
                <a:gd name="T21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8" h="358">
                  <a:moveTo>
                    <a:pt x="189" y="0"/>
                  </a:moveTo>
                  <a:cubicBezTo>
                    <a:pt x="187" y="0"/>
                    <a:pt x="185" y="0"/>
                    <a:pt x="184" y="1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2" y="106"/>
                    <a:pt x="0" y="109"/>
                    <a:pt x="0" y="113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0" y="354"/>
                    <a:pt x="5" y="358"/>
                    <a:pt x="10" y="358"/>
                  </a:cubicBezTo>
                  <a:cubicBezTo>
                    <a:pt x="12" y="358"/>
                    <a:pt x="13" y="358"/>
                    <a:pt x="15" y="357"/>
                  </a:cubicBezTo>
                  <a:cubicBezTo>
                    <a:pt x="194" y="253"/>
                    <a:pt x="194" y="253"/>
                    <a:pt x="194" y="253"/>
                  </a:cubicBezTo>
                  <a:cubicBezTo>
                    <a:pt x="197" y="252"/>
                    <a:pt x="198" y="248"/>
                    <a:pt x="198" y="245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198" y="4"/>
                    <a:pt x="194" y="0"/>
                    <a:pt x="189" y="0"/>
                  </a:cubicBezTo>
                </a:path>
              </a:pathLst>
            </a:custGeom>
            <a:solidFill>
              <a:srgbClr val="ABE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任意多边形 56">
              <a:extLst>
                <a:ext uri="{FF2B5EF4-FFF2-40B4-BE49-F238E27FC236}">
                  <a16:creationId xmlns:a16="http://schemas.microsoft.com/office/drawing/2014/main" id="{3A75EF7A-8B21-4D48-977F-D6B1E00D463F}"/>
                </a:ext>
              </a:extLst>
            </p:cNvPr>
            <p:cNvSpPr/>
            <p:nvPr/>
          </p:nvSpPr>
          <p:spPr bwMode="auto">
            <a:xfrm>
              <a:off x="5583834" y="2467439"/>
              <a:ext cx="453035" cy="498520"/>
            </a:xfrm>
            <a:custGeom>
              <a:avLst/>
              <a:gdLst>
                <a:gd name="T0" fmla="*/ 6 w 120"/>
                <a:gd name="T1" fmla="*/ 73 h 132"/>
                <a:gd name="T2" fmla="*/ 118 w 120"/>
                <a:gd name="T3" fmla="*/ 7 h 132"/>
                <a:gd name="T4" fmla="*/ 119 w 120"/>
                <a:gd name="T5" fmla="*/ 3 h 132"/>
                <a:gd name="T6" fmla="*/ 115 w 120"/>
                <a:gd name="T7" fmla="*/ 1 h 132"/>
                <a:gd name="T8" fmla="*/ 2 w 120"/>
                <a:gd name="T9" fmla="*/ 67 h 132"/>
                <a:gd name="T10" fmla="*/ 1 w 120"/>
                <a:gd name="T11" fmla="*/ 71 h 132"/>
                <a:gd name="T12" fmla="*/ 4 w 120"/>
                <a:gd name="T13" fmla="*/ 73 h 132"/>
                <a:gd name="T14" fmla="*/ 6 w 120"/>
                <a:gd name="T15" fmla="*/ 73 h 132"/>
                <a:gd name="T16" fmla="*/ 4 w 120"/>
                <a:gd name="T17" fmla="*/ 88 h 132"/>
                <a:gd name="T18" fmla="*/ 1 w 120"/>
                <a:gd name="T19" fmla="*/ 86 h 132"/>
                <a:gd name="T20" fmla="*/ 2 w 120"/>
                <a:gd name="T21" fmla="*/ 82 h 132"/>
                <a:gd name="T22" fmla="*/ 115 w 120"/>
                <a:gd name="T23" fmla="*/ 16 h 132"/>
                <a:gd name="T24" fmla="*/ 119 w 120"/>
                <a:gd name="T25" fmla="*/ 17 h 132"/>
                <a:gd name="T26" fmla="*/ 118 w 120"/>
                <a:gd name="T27" fmla="*/ 22 h 132"/>
                <a:gd name="T28" fmla="*/ 6 w 120"/>
                <a:gd name="T29" fmla="*/ 87 h 132"/>
                <a:gd name="T30" fmla="*/ 4 w 120"/>
                <a:gd name="T31" fmla="*/ 88 h 132"/>
                <a:gd name="T32" fmla="*/ 4 w 120"/>
                <a:gd name="T33" fmla="*/ 103 h 132"/>
                <a:gd name="T34" fmla="*/ 1 w 120"/>
                <a:gd name="T35" fmla="*/ 101 h 132"/>
                <a:gd name="T36" fmla="*/ 2 w 120"/>
                <a:gd name="T37" fmla="*/ 96 h 132"/>
                <a:gd name="T38" fmla="*/ 115 w 120"/>
                <a:gd name="T39" fmla="*/ 31 h 132"/>
                <a:gd name="T40" fmla="*/ 119 w 120"/>
                <a:gd name="T41" fmla="*/ 32 h 132"/>
                <a:gd name="T42" fmla="*/ 118 w 120"/>
                <a:gd name="T43" fmla="*/ 36 h 132"/>
                <a:gd name="T44" fmla="*/ 6 w 120"/>
                <a:gd name="T45" fmla="*/ 102 h 132"/>
                <a:gd name="T46" fmla="*/ 4 w 120"/>
                <a:gd name="T47" fmla="*/ 103 h 132"/>
                <a:gd name="T48" fmla="*/ 4 w 120"/>
                <a:gd name="T49" fmla="*/ 117 h 132"/>
                <a:gd name="T50" fmla="*/ 1 w 120"/>
                <a:gd name="T51" fmla="*/ 116 h 132"/>
                <a:gd name="T52" fmla="*/ 2 w 120"/>
                <a:gd name="T53" fmla="*/ 111 h 132"/>
                <a:gd name="T54" fmla="*/ 115 w 120"/>
                <a:gd name="T55" fmla="*/ 45 h 132"/>
                <a:gd name="T56" fmla="*/ 119 w 120"/>
                <a:gd name="T57" fmla="*/ 47 h 132"/>
                <a:gd name="T58" fmla="*/ 118 w 120"/>
                <a:gd name="T59" fmla="*/ 51 h 132"/>
                <a:gd name="T60" fmla="*/ 6 w 120"/>
                <a:gd name="T61" fmla="*/ 117 h 132"/>
                <a:gd name="T62" fmla="*/ 4 w 120"/>
                <a:gd name="T63" fmla="*/ 117 h 132"/>
                <a:gd name="T64" fmla="*/ 4 w 120"/>
                <a:gd name="T65" fmla="*/ 132 h 132"/>
                <a:gd name="T66" fmla="*/ 1 w 120"/>
                <a:gd name="T67" fmla="*/ 130 h 132"/>
                <a:gd name="T68" fmla="*/ 2 w 120"/>
                <a:gd name="T69" fmla="*/ 126 h 132"/>
                <a:gd name="T70" fmla="*/ 115 w 120"/>
                <a:gd name="T71" fmla="*/ 60 h 132"/>
                <a:gd name="T72" fmla="*/ 119 w 120"/>
                <a:gd name="T73" fmla="*/ 61 h 132"/>
                <a:gd name="T74" fmla="*/ 118 w 120"/>
                <a:gd name="T75" fmla="*/ 66 h 132"/>
                <a:gd name="T76" fmla="*/ 6 w 120"/>
                <a:gd name="T77" fmla="*/ 131 h 132"/>
                <a:gd name="T78" fmla="*/ 4 w 120"/>
                <a:gd name="T7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0" h="132">
                  <a:moveTo>
                    <a:pt x="6" y="73"/>
                  </a:moveTo>
                  <a:cubicBezTo>
                    <a:pt x="118" y="7"/>
                    <a:pt x="118" y="7"/>
                    <a:pt x="118" y="7"/>
                  </a:cubicBezTo>
                  <a:cubicBezTo>
                    <a:pt x="120" y="6"/>
                    <a:pt x="120" y="4"/>
                    <a:pt x="119" y="3"/>
                  </a:cubicBezTo>
                  <a:cubicBezTo>
                    <a:pt x="118" y="1"/>
                    <a:pt x="116" y="0"/>
                    <a:pt x="115" y="1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1" y="68"/>
                    <a:pt x="0" y="70"/>
                    <a:pt x="1" y="71"/>
                  </a:cubicBezTo>
                  <a:cubicBezTo>
                    <a:pt x="2" y="73"/>
                    <a:pt x="3" y="73"/>
                    <a:pt x="4" y="73"/>
                  </a:cubicBezTo>
                  <a:cubicBezTo>
                    <a:pt x="5" y="73"/>
                    <a:pt x="5" y="73"/>
                    <a:pt x="6" y="73"/>
                  </a:cubicBezTo>
                  <a:close/>
                  <a:moveTo>
                    <a:pt x="4" y="88"/>
                  </a:moveTo>
                  <a:cubicBezTo>
                    <a:pt x="3" y="88"/>
                    <a:pt x="2" y="87"/>
                    <a:pt x="1" y="86"/>
                  </a:cubicBezTo>
                  <a:cubicBezTo>
                    <a:pt x="0" y="85"/>
                    <a:pt x="1" y="83"/>
                    <a:pt x="2" y="82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6" y="15"/>
                    <a:pt x="118" y="16"/>
                    <a:pt x="119" y="17"/>
                  </a:cubicBezTo>
                  <a:cubicBezTo>
                    <a:pt x="120" y="19"/>
                    <a:pt x="120" y="21"/>
                    <a:pt x="118" y="22"/>
                  </a:cubicBezTo>
                  <a:cubicBezTo>
                    <a:pt x="6" y="87"/>
                    <a:pt x="6" y="87"/>
                    <a:pt x="6" y="87"/>
                  </a:cubicBezTo>
                  <a:cubicBezTo>
                    <a:pt x="5" y="88"/>
                    <a:pt x="5" y="88"/>
                    <a:pt x="4" y="88"/>
                  </a:cubicBezTo>
                  <a:close/>
                  <a:moveTo>
                    <a:pt x="4" y="103"/>
                  </a:moveTo>
                  <a:cubicBezTo>
                    <a:pt x="3" y="103"/>
                    <a:pt x="2" y="102"/>
                    <a:pt x="1" y="101"/>
                  </a:cubicBezTo>
                  <a:cubicBezTo>
                    <a:pt x="0" y="99"/>
                    <a:pt x="1" y="97"/>
                    <a:pt x="2" y="96"/>
                  </a:cubicBezTo>
                  <a:cubicBezTo>
                    <a:pt x="115" y="31"/>
                    <a:pt x="115" y="31"/>
                    <a:pt x="115" y="31"/>
                  </a:cubicBezTo>
                  <a:cubicBezTo>
                    <a:pt x="116" y="30"/>
                    <a:pt x="118" y="30"/>
                    <a:pt x="119" y="32"/>
                  </a:cubicBezTo>
                  <a:cubicBezTo>
                    <a:pt x="120" y="34"/>
                    <a:pt x="120" y="36"/>
                    <a:pt x="118" y="36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5" y="102"/>
                    <a:pt x="5" y="103"/>
                    <a:pt x="4" y="103"/>
                  </a:cubicBezTo>
                  <a:close/>
                  <a:moveTo>
                    <a:pt x="4" y="117"/>
                  </a:moveTo>
                  <a:cubicBezTo>
                    <a:pt x="3" y="117"/>
                    <a:pt x="2" y="117"/>
                    <a:pt x="1" y="116"/>
                  </a:cubicBezTo>
                  <a:cubicBezTo>
                    <a:pt x="0" y="114"/>
                    <a:pt x="1" y="112"/>
                    <a:pt x="2" y="111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6" y="45"/>
                    <a:pt x="118" y="45"/>
                    <a:pt x="119" y="47"/>
                  </a:cubicBezTo>
                  <a:cubicBezTo>
                    <a:pt x="120" y="48"/>
                    <a:pt x="120" y="50"/>
                    <a:pt x="118" y="5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5" y="117"/>
                    <a:pt x="5" y="117"/>
                    <a:pt x="4" y="117"/>
                  </a:cubicBezTo>
                  <a:close/>
                  <a:moveTo>
                    <a:pt x="4" y="132"/>
                  </a:moveTo>
                  <a:cubicBezTo>
                    <a:pt x="3" y="132"/>
                    <a:pt x="2" y="131"/>
                    <a:pt x="1" y="130"/>
                  </a:cubicBezTo>
                  <a:cubicBezTo>
                    <a:pt x="0" y="129"/>
                    <a:pt x="1" y="127"/>
                    <a:pt x="2" y="126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6" y="59"/>
                    <a:pt x="118" y="60"/>
                    <a:pt x="119" y="61"/>
                  </a:cubicBezTo>
                  <a:cubicBezTo>
                    <a:pt x="120" y="63"/>
                    <a:pt x="120" y="65"/>
                    <a:pt x="118" y="66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2"/>
                    <a:pt x="5" y="132"/>
                    <a:pt x="4" y="132"/>
                  </a:cubicBezTo>
                  <a:close/>
                </a:path>
              </a:pathLst>
            </a:custGeom>
            <a:solidFill>
              <a:srgbClr val="FF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任意多边形 57">
              <a:extLst>
                <a:ext uri="{FF2B5EF4-FFF2-40B4-BE49-F238E27FC236}">
                  <a16:creationId xmlns:a16="http://schemas.microsoft.com/office/drawing/2014/main" id="{3F60E618-F6B6-4D36-BA07-7E088FEF6A51}"/>
                </a:ext>
              </a:extLst>
            </p:cNvPr>
            <p:cNvSpPr/>
            <p:nvPr/>
          </p:nvSpPr>
          <p:spPr bwMode="auto">
            <a:xfrm>
              <a:off x="5580195" y="2067167"/>
              <a:ext cx="456674" cy="580394"/>
            </a:xfrm>
            <a:custGeom>
              <a:avLst/>
              <a:gdLst>
                <a:gd name="T0" fmla="*/ 0 w 121"/>
                <a:gd name="T1" fmla="*/ 149 h 154"/>
                <a:gd name="T2" fmla="*/ 0 w 121"/>
                <a:gd name="T3" fmla="*/ 95 h 154"/>
                <a:gd name="T4" fmla="*/ 2 w 121"/>
                <a:gd name="T5" fmla="*/ 92 h 154"/>
                <a:gd name="T6" fmla="*/ 14 w 121"/>
                <a:gd name="T7" fmla="*/ 85 h 154"/>
                <a:gd name="T8" fmla="*/ 20 w 121"/>
                <a:gd name="T9" fmla="*/ 88 h 154"/>
                <a:gd name="T10" fmla="*/ 20 w 121"/>
                <a:gd name="T11" fmla="*/ 142 h 154"/>
                <a:gd name="T12" fmla="*/ 18 w 121"/>
                <a:gd name="T13" fmla="*/ 145 h 154"/>
                <a:gd name="T14" fmla="*/ 6 w 121"/>
                <a:gd name="T15" fmla="*/ 152 h 154"/>
                <a:gd name="T16" fmla="*/ 0 w 121"/>
                <a:gd name="T17" fmla="*/ 149 h 154"/>
                <a:gd name="T18" fmla="*/ 54 w 121"/>
                <a:gd name="T19" fmla="*/ 123 h 154"/>
                <a:gd name="T20" fmla="*/ 54 w 121"/>
                <a:gd name="T21" fmla="*/ 42 h 154"/>
                <a:gd name="T22" fmla="*/ 48 w 121"/>
                <a:gd name="T23" fmla="*/ 38 h 154"/>
                <a:gd name="T24" fmla="*/ 35 w 121"/>
                <a:gd name="T25" fmla="*/ 45 h 154"/>
                <a:gd name="T26" fmla="*/ 33 w 121"/>
                <a:gd name="T27" fmla="*/ 49 h 154"/>
                <a:gd name="T28" fmla="*/ 33 w 121"/>
                <a:gd name="T29" fmla="*/ 130 h 154"/>
                <a:gd name="T30" fmla="*/ 39 w 121"/>
                <a:gd name="T31" fmla="*/ 134 h 154"/>
                <a:gd name="T32" fmla="*/ 52 w 121"/>
                <a:gd name="T33" fmla="*/ 127 h 154"/>
                <a:gd name="T34" fmla="*/ 54 w 121"/>
                <a:gd name="T35" fmla="*/ 123 h 154"/>
                <a:gd name="T36" fmla="*/ 87 w 121"/>
                <a:gd name="T37" fmla="*/ 105 h 154"/>
                <a:gd name="T38" fmla="*/ 87 w 121"/>
                <a:gd name="T39" fmla="*/ 53 h 154"/>
                <a:gd name="T40" fmla="*/ 81 w 121"/>
                <a:gd name="T41" fmla="*/ 49 h 154"/>
                <a:gd name="T42" fmla="*/ 69 w 121"/>
                <a:gd name="T43" fmla="*/ 56 h 154"/>
                <a:gd name="T44" fmla="*/ 67 w 121"/>
                <a:gd name="T45" fmla="*/ 60 h 154"/>
                <a:gd name="T46" fmla="*/ 67 w 121"/>
                <a:gd name="T47" fmla="*/ 112 h 154"/>
                <a:gd name="T48" fmla="*/ 73 w 121"/>
                <a:gd name="T49" fmla="*/ 115 h 154"/>
                <a:gd name="T50" fmla="*/ 85 w 121"/>
                <a:gd name="T51" fmla="*/ 108 h 154"/>
                <a:gd name="T52" fmla="*/ 87 w 121"/>
                <a:gd name="T53" fmla="*/ 105 h 154"/>
                <a:gd name="T54" fmla="*/ 121 w 121"/>
                <a:gd name="T55" fmla="*/ 86 h 154"/>
                <a:gd name="T56" fmla="*/ 121 w 121"/>
                <a:gd name="T57" fmla="*/ 5 h 154"/>
                <a:gd name="T58" fmla="*/ 115 w 121"/>
                <a:gd name="T59" fmla="*/ 2 h 154"/>
                <a:gd name="T60" fmla="*/ 102 w 121"/>
                <a:gd name="T61" fmla="*/ 9 h 154"/>
                <a:gd name="T62" fmla="*/ 100 w 121"/>
                <a:gd name="T63" fmla="*/ 12 h 154"/>
                <a:gd name="T64" fmla="*/ 100 w 121"/>
                <a:gd name="T65" fmla="*/ 93 h 154"/>
                <a:gd name="T66" fmla="*/ 106 w 121"/>
                <a:gd name="T67" fmla="*/ 97 h 154"/>
                <a:gd name="T68" fmla="*/ 119 w 121"/>
                <a:gd name="T69" fmla="*/ 90 h 154"/>
                <a:gd name="T70" fmla="*/ 121 w 121"/>
                <a:gd name="T71" fmla="*/ 8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1" h="154">
                  <a:moveTo>
                    <a:pt x="0" y="149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0" y="94"/>
                    <a:pt x="1" y="92"/>
                    <a:pt x="2" y="92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7" y="83"/>
                    <a:pt x="20" y="85"/>
                    <a:pt x="20" y="88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20" y="143"/>
                    <a:pt x="19" y="144"/>
                    <a:pt x="18" y="145"/>
                  </a:cubicBezTo>
                  <a:cubicBezTo>
                    <a:pt x="6" y="152"/>
                    <a:pt x="6" y="152"/>
                    <a:pt x="6" y="152"/>
                  </a:cubicBezTo>
                  <a:cubicBezTo>
                    <a:pt x="3" y="154"/>
                    <a:pt x="0" y="152"/>
                    <a:pt x="0" y="149"/>
                  </a:cubicBezTo>
                  <a:close/>
                  <a:moveTo>
                    <a:pt x="54" y="123"/>
                  </a:moveTo>
                  <a:cubicBezTo>
                    <a:pt x="54" y="42"/>
                    <a:pt x="54" y="42"/>
                    <a:pt x="54" y="42"/>
                  </a:cubicBezTo>
                  <a:cubicBezTo>
                    <a:pt x="54" y="38"/>
                    <a:pt x="50" y="37"/>
                    <a:pt x="48" y="38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4" y="46"/>
                    <a:pt x="33" y="47"/>
                    <a:pt x="33" y="49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3" y="133"/>
                    <a:pt x="37" y="135"/>
                    <a:pt x="39" y="134"/>
                  </a:cubicBezTo>
                  <a:cubicBezTo>
                    <a:pt x="52" y="127"/>
                    <a:pt x="52" y="127"/>
                    <a:pt x="52" y="127"/>
                  </a:cubicBezTo>
                  <a:cubicBezTo>
                    <a:pt x="53" y="126"/>
                    <a:pt x="54" y="125"/>
                    <a:pt x="54" y="123"/>
                  </a:cubicBezTo>
                  <a:close/>
                  <a:moveTo>
                    <a:pt x="87" y="105"/>
                  </a:moveTo>
                  <a:cubicBezTo>
                    <a:pt x="87" y="53"/>
                    <a:pt x="87" y="53"/>
                    <a:pt x="87" y="53"/>
                  </a:cubicBezTo>
                  <a:cubicBezTo>
                    <a:pt x="87" y="50"/>
                    <a:pt x="84" y="48"/>
                    <a:pt x="81" y="49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8" y="57"/>
                    <a:pt x="67" y="58"/>
                    <a:pt x="67" y="60"/>
                  </a:cubicBezTo>
                  <a:cubicBezTo>
                    <a:pt x="67" y="112"/>
                    <a:pt x="67" y="112"/>
                    <a:pt x="67" y="112"/>
                  </a:cubicBezTo>
                  <a:cubicBezTo>
                    <a:pt x="67" y="115"/>
                    <a:pt x="70" y="117"/>
                    <a:pt x="73" y="115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86" y="107"/>
                    <a:pt x="87" y="106"/>
                    <a:pt x="87" y="105"/>
                  </a:cubicBezTo>
                  <a:close/>
                  <a:moveTo>
                    <a:pt x="121" y="86"/>
                  </a:moveTo>
                  <a:cubicBezTo>
                    <a:pt x="121" y="5"/>
                    <a:pt x="121" y="5"/>
                    <a:pt x="121" y="5"/>
                  </a:cubicBezTo>
                  <a:cubicBezTo>
                    <a:pt x="121" y="2"/>
                    <a:pt x="117" y="0"/>
                    <a:pt x="115" y="2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1" y="10"/>
                    <a:pt x="100" y="11"/>
                    <a:pt x="100" y="12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0" y="96"/>
                    <a:pt x="104" y="98"/>
                    <a:pt x="106" y="97"/>
                  </a:cubicBezTo>
                  <a:cubicBezTo>
                    <a:pt x="119" y="90"/>
                    <a:pt x="119" y="90"/>
                    <a:pt x="119" y="90"/>
                  </a:cubicBezTo>
                  <a:cubicBezTo>
                    <a:pt x="120" y="89"/>
                    <a:pt x="121" y="88"/>
                    <a:pt x="121" y="86"/>
                  </a:cubicBezTo>
                  <a:close/>
                </a:path>
              </a:pathLst>
            </a:custGeom>
            <a:solidFill>
              <a:srgbClr val="FFF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任意多边形 58">
              <a:extLst>
                <a:ext uri="{FF2B5EF4-FFF2-40B4-BE49-F238E27FC236}">
                  <a16:creationId xmlns:a16="http://schemas.microsoft.com/office/drawing/2014/main" id="{00B79530-BE63-4845-BE0B-486330462F25}"/>
                </a:ext>
              </a:extLst>
            </p:cNvPr>
            <p:cNvSpPr/>
            <p:nvPr/>
          </p:nvSpPr>
          <p:spPr bwMode="auto">
            <a:xfrm>
              <a:off x="5050746" y="3928430"/>
              <a:ext cx="2494420" cy="1431881"/>
            </a:xfrm>
            <a:custGeom>
              <a:avLst/>
              <a:gdLst>
                <a:gd name="T0" fmla="*/ 285 w 660"/>
                <a:gd name="T1" fmla="*/ 0 h 379"/>
                <a:gd name="T2" fmla="*/ 275 w 660"/>
                <a:gd name="T3" fmla="*/ 2 h 379"/>
                <a:gd name="T4" fmla="*/ 6 w 660"/>
                <a:gd name="T5" fmla="*/ 156 h 379"/>
                <a:gd name="T6" fmla="*/ 5 w 660"/>
                <a:gd name="T7" fmla="*/ 167 h 379"/>
                <a:gd name="T8" fmla="*/ 366 w 660"/>
                <a:gd name="T9" fmla="*/ 376 h 379"/>
                <a:gd name="T10" fmla="*/ 375 w 660"/>
                <a:gd name="T11" fmla="*/ 379 h 379"/>
                <a:gd name="T12" fmla="*/ 385 w 660"/>
                <a:gd name="T13" fmla="*/ 376 h 379"/>
                <a:gd name="T14" fmla="*/ 655 w 660"/>
                <a:gd name="T15" fmla="*/ 222 h 379"/>
                <a:gd name="T16" fmla="*/ 655 w 660"/>
                <a:gd name="T17" fmla="*/ 212 h 379"/>
                <a:gd name="T18" fmla="*/ 294 w 660"/>
                <a:gd name="T19" fmla="*/ 2 h 379"/>
                <a:gd name="T20" fmla="*/ 285 w 660"/>
                <a:gd name="T21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0" h="379">
                  <a:moveTo>
                    <a:pt x="285" y="0"/>
                  </a:moveTo>
                  <a:cubicBezTo>
                    <a:pt x="281" y="0"/>
                    <a:pt x="278" y="1"/>
                    <a:pt x="275" y="2"/>
                  </a:cubicBezTo>
                  <a:cubicBezTo>
                    <a:pt x="6" y="156"/>
                    <a:pt x="6" y="156"/>
                    <a:pt x="6" y="156"/>
                  </a:cubicBezTo>
                  <a:cubicBezTo>
                    <a:pt x="0" y="159"/>
                    <a:pt x="0" y="164"/>
                    <a:pt x="5" y="167"/>
                  </a:cubicBezTo>
                  <a:cubicBezTo>
                    <a:pt x="366" y="376"/>
                    <a:pt x="366" y="376"/>
                    <a:pt x="366" y="376"/>
                  </a:cubicBezTo>
                  <a:cubicBezTo>
                    <a:pt x="369" y="378"/>
                    <a:pt x="372" y="379"/>
                    <a:pt x="375" y="379"/>
                  </a:cubicBezTo>
                  <a:cubicBezTo>
                    <a:pt x="379" y="379"/>
                    <a:pt x="382" y="378"/>
                    <a:pt x="385" y="376"/>
                  </a:cubicBezTo>
                  <a:cubicBezTo>
                    <a:pt x="655" y="222"/>
                    <a:pt x="655" y="222"/>
                    <a:pt x="655" y="222"/>
                  </a:cubicBezTo>
                  <a:cubicBezTo>
                    <a:pt x="660" y="220"/>
                    <a:pt x="660" y="215"/>
                    <a:pt x="655" y="212"/>
                  </a:cubicBezTo>
                  <a:cubicBezTo>
                    <a:pt x="294" y="2"/>
                    <a:pt x="294" y="2"/>
                    <a:pt x="294" y="2"/>
                  </a:cubicBezTo>
                  <a:cubicBezTo>
                    <a:pt x="292" y="1"/>
                    <a:pt x="288" y="0"/>
                    <a:pt x="285" y="0"/>
                  </a:cubicBezTo>
                </a:path>
              </a:pathLst>
            </a:custGeom>
            <a:solidFill>
              <a:srgbClr val="D1C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任意多边形 59">
              <a:extLst>
                <a:ext uri="{FF2B5EF4-FFF2-40B4-BE49-F238E27FC236}">
                  <a16:creationId xmlns:a16="http://schemas.microsoft.com/office/drawing/2014/main" id="{2C827743-6A62-4933-89AD-AF524C1A0DF7}"/>
                </a:ext>
              </a:extLst>
            </p:cNvPr>
            <p:cNvSpPr/>
            <p:nvPr/>
          </p:nvSpPr>
          <p:spPr bwMode="auto">
            <a:xfrm>
              <a:off x="5074398" y="3917514"/>
              <a:ext cx="2448934" cy="1413687"/>
            </a:xfrm>
            <a:custGeom>
              <a:avLst/>
              <a:gdLst>
                <a:gd name="T0" fmla="*/ 270 w 648"/>
                <a:gd name="T1" fmla="*/ 3 h 374"/>
                <a:gd name="T2" fmla="*/ 289 w 648"/>
                <a:gd name="T3" fmla="*/ 3 h 374"/>
                <a:gd name="T4" fmla="*/ 643 w 648"/>
                <a:gd name="T5" fmla="*/ 209 h 374"/>
                <a:gd name="T6" fmla="*/ 643 w 648"/>
                <a:gd name="T7" fmla="*/ 219 h 374"/>
                <a:gd name="T8" fmla="*/ 378 w 648"/>
                <a:gd name="T9" fmla="*/ 371 h 374"/>
                <a:gd name="T10" fmla="*/ 359 w 648"/>
                <a:gd name="T11" fmla="*/ 371 h 374"/>
                <a:gd name="T12" fmla="*/ 5 w 648"/>
                <a:gd name="T13" fmla="*/ 165 h 374"/>
                <a:gd name="T14" fmla="*/ 5 w 648"/>
                <a:gd name="T15" fmla="*/ 154 h 374"/>
                <a:gd name="T16" fmla="*/ 270 w 648"/>
                <a:gd name="T17" fmla="*/ 3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8" h="374">
                  <a:moveTo>
                    <a:pt x="270" y="3"/>
                  </a:moveTo>
                  <a:cubicBezTo>
                    <a:pt x="275" y="0"/>
                    <a:pt x="284" y="0"/>
                    <a:pt x="289" y="3"/>
                  </a:cubicBezTo>
                  <a:cubicBezTo>
                    <a:pt x="643" y="209"/>
                    <a:pt x="643" y="209"/>
                    <a:pt x="643" y="209"/>
                  </a:cubicBezTo>
                  <a:cubicBezTo>
                    <a:pt x="648" y="212"/>
                    <a:pt x="648" y="217"/>
                    <a:pt x="643" y="219"/>
                  </a:cubicBezTo>
                  <a:cubicBezTo>
                    <a:pt x="378" y="371"/>
                    <a:pt x="378" y="371"/>
                    <a:pt x="378" y="371"/>
                  </a:cubicBezTo>
                  <a:cubicBezTo>
                    <a:pt x="373" y="374"/>
                    <a:pt x="364" y="374"/>
                    <a:pt x="359" y="371"/>
                  </a:cubicBezTo>
                  <a:cubicBezTo>
                    <a:pt x="5" y="165"/>
                    <a:pt x="5" y="165"/>
                    <a:pt x="5" y="165"/>
                  </a:cubicBezTo>
                  <a:cubicBezTo>
                    <a:pt x="0" y="162"/>
                    <a:pt x="0" y="157"/>
                    <a:pt x="5" y="154"/>
                  </a:cubicBezTo>
                  <a:lnTo>
                    <a:pt x="270" y="3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任意多边形 60">
              <a:extLst>
                <a:ext uri="{FF2B5EF4-FFF2-40B4-BE49-F238E27FC236}">
                  <a16:creationId xmlns:a16="http://schemas.microsoft.com/office/drawing/2014/main" id="{670E5185-9637-4AEC-9C51-DBF6FC210895}"/>
                </a:ext>
              </a:extLst>
            </p:cNvPr>
            <p:cNvSpPr/>
            <p:nvPr/>
          </p:nvSpPr>
          <p:spPr bwMode="auto">
            <a:xfrm>
              <a:off x="5161730" y="3966638"/>
              <a:ext cx="2274270" cy="1309979"/>
            </a:xfrm>
            <a:custGeom>
              <a:avLst/>
              <a:gdLst>
                <a:gd name="T0" fmla="*/ 251 w 602"/>
                <a:gd name="T1" fmla="*/ 3 h 347"/>
                <a:gd name="T2" fmla="*/ 268 w 602"/>
                <a:gd name="T3" fmla="*/ 3 h 347"/>
                <a:gd name="T4" fmla="*/ 598 w 602"/>
                <a:gd name="T5" fmla="*/ 194 h 347"/>
                <a:gd name="T6" fmla="*/ 597 w 602"/>
                <a:gd name="T7" fmla="*/ 204 h 347"/>
                <a:gd name="T8" fmla="*/ 351 w 602"/>
                <a:gd name="T9" fmla="*/ 345 h 347"/>
                <a:gd name="T10" fmla="*/ 334 w 602"/>
                <a:gd name="T11" fmla="*/ 345 h 347"/>
                <a:gd name="T12" fmla="*/ 5 w 602"/>
                <a:gd name="T13" fmla="*/ 153 h 347"/>
                <a:gd name="T14" fmla="*/ 5 w 602"/>
                <a:gd name="T15" fmla="*/ 143 h 347"/>
                <a:gd name="T16" fmla="*/ 251 w 602"/>
                <a:gd name="T17" fmla="*/ 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2" h="347">
                  <a:moveTo>
                    <a:pt x="251" y="3"/>
                  </a:moveTo>
                  <a:cubicBezTo>
                    <a:pt x="256" y="0"/>
                    <a:pt x="264" y="0"/>
                    <a:pt x="268" y="3"/>
                  </a:cubicBezTo>
                  <a:cubicBezTo>
                    <a:pt x="598" y="194"/>
                    <a:pt x="598" y="194"/>
                    <a:pt x="598" y="194"/>
                  </a:cubicBezTo>
                  <a:cubicBezTo>
                    <a:pt x="602" y="197"/>
                    <a:pt x="602" y="201"/>
                    <a:pt x="597" y="204"/>
                  </a:cubicBezTo>
                  <a:cubicBezTo>
                    <a:pt x="351" y="345"/>
                    <a:pt x="351" y="345"/>
                    <a:pt x="351" y="345"/>
                  </a:cubicBezTo>
                  <a:cubicBezTo>
                    <a:pt x="346" y="347"/>
                    <a:pt x="339" y="347"/>
                    <a:pt x="334" y="345"/>
                  </a:cubicBezTo>
                  <a:cubicBezTo>
                    <a:pt x="5" y="153"/>
                    <a:pt x="5" y="153"/>
                    <a:pt x="5" y="153"/>
                  </a:cubicBezTo>
                  <a:cubicBezTo>
                    <a:pt x="0" y="151"/>
                    <a:pt x="0" y="146"/>
                    <a:pt x="5" y="143"/>
                  </a:cubicBezTo>
                  <a:lnTo>
                    <a:pt x="251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任意多边形 61">
              <a:extLst>
                <a:ext uri="{FF2B5EF4-FFF2-40B4-BE49-F238E27FC236}">
                  <a16:creationId xmlns:a16="http://schemas.microsoft.com/office/drawing/2014/main" id="{662CF7F2-9432-4132-A1BC-DEB6CF8A8E50}"/>
                </a:ext>
              </a:extLst>
            </p:cNvPr>
            <p:cNvSpPr/>
            <p:nvPr/>
          </p:nvSpPr>
          <p:spPr bwMode="auto">
            <a:xfrm>
              <a:off x="5229049" y="3962999"/>
              <a:ext cx="846029" cy="487603"/>
            </a:xfrm>
            <a:custGeom>
              <a:avLst/>
              <a:gdLst>
                <a:gd name="T0" fmla="*/ 193 w 224"/>
                <a:gd name="T1" fmla="*/ 2 h 129"/>
                <a:gd name="T2" fmla="*/ 206 w 224"/>
                <a:gd name="T3" fmla="*/ 2 h 129"/>
                <a:gd name="T4" fmla="*/ 220 w 224"/>
                <a:gd name="T5" fmla="*/ 11 h 129"/>
                <a:gd name="T6" fmla="*/ 220 w 224"/>
                <a:gd name="T7" fmla="*/ 18 h 129"/>
                <a:gd name="T8" fmla="*/ 30 w 224"/>
                <a:gd name="T9" fmla="*/ 127 h 129"/>
                <a:gd name="T10" fmla="*/ 17 w 224"/>
                <a:gd name="T11" fmla="*/ 127 h 129"/>
                <a:gd name="T12" fmla="*/ 3 w 224"/>
                <a:gd name="T13" fmla="*/ 118 h 129"/>
                <a:gd name="T14" fmla="*/ 3 w 224"/>
                <a:gd name="T15" fmla="*/ 111 h 129"/>
                <a:gd name="T16" fmla="*/ 193 w 224"/>
                <a:gd name="T17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129">
                  <a:moveTo>
                    <a:pt x="193" y="2"/>
                  </a:moveTo>
                  <a:cubicBezTo>
                    <a:pt x="197" y="0"/>
                    <a:pt x="203" y="0"/>
                    <a:pt x="206" y="2"/>
                  </a:cubicBezTo>
                  <a:cubicBezTo>
                    <a:pt x="220" y="11"/>
                    <a:pt x="220" y="11"/>
                    <a:pt x="220" y="11"/>
                  </a:cubicBezTo>
                  <a:cubicBezTo>
                    <a:pt x="224" y="13"/>
                    <a:pt x="224" y="16"/>
                    <a:pt x="220" y="18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26" y="129"/>
                    <a:pt x="21" y="129"/>
                    <a:pt x="17" y="127"/>
                  </a:cubicBezTo>
                  <a:cubicBezTo>
                    <a:pt x="3" y="118"/>
                    <a:pt x="3" y="118"/>
                    <a:pt x="3" y="118"/>
                  </a:cubicBezTo>
                  <a:cubicBezTo>
                    <a:pt x="0" y="116"/>
                    <a:pt x="0" y="113"/>
                    <a:pt x="3" y="111"/>
                  </a:cubicBezTo>
                  <a:lnTo>
                    <a:pt x="193" y="2"/>
                  </a:lnTo>
                  <a:close/>
                </a:path>
              </a:pathLst>
            </a:custGeom>
            <a:solidFill>
              <a:srgbClr val="6253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任意多边形 62">
              <a:extLst>
                <a:ext uri="{FF2B5EF4-FFF2-40B4-BE49-F238E27FC236}">
                  <a16:creationId xmlns:a16="http://schemas.microsoft.com/office/drawing/2014/main" id="{CD46F795-D708-46D6-9608-0305698233ED}"/>
                </a:ext>
              </a:extLst>
            </p:cNvPr>
            <p:cNvSpPr/>
            <p:nvPr/>
          </p:nvSpPr>
          <p:spPr bwMode="auto">
            <a:xfrm>
              <a:off x="5372782" y="4265022"/>
              <a:ext cx="1473727" cy="884236"/>
            </a:xfrm>
            <a:custGeom>
              <a:avLst/>
              <a:gdLst>
                <a:gd name="T0" fmla="*/ 242 w 390"/>
                <a:gd name="T1" fmla="*/ 232 h 234"/>
                <a:gd name="T2" fmla="*/ 383 w 390"/>
                <a:gd name="T3" fmla="*/ 147 h 234"/>
                <a:gd name="T4" fmla="*/ 387 w 390"/>
                <a:gd name="T5" fmla="*/ 154 h 234"/>
                <a:gd name="T6" fmla="*/ 245 w 390"/>
                <a:gd name="T7" fmla="*/ 234 h 234"/>
                <a:gd name="T8" fmla="*/ 212 w 390"/>
                <a:gd name="T9" fmla="*/ 213 h 234"/>
                <a:gd name="T10" fmla="*/ 353 w 390"/>
                <a:gd name="T11" fmla="*/ 129 h 234"/>
                <a:gd name="T12" fmla="*/ 357 w 390"/>
                <a:gd name="T13" fmla="*/ 136 h 234"/>
                <a:gd name="T14" fmla="*/ 215 w 390"/>
                <a:gd name="T15" fmla="*/ 215 h 234"/>
                <a:gd name="T16" fmla="*/ 182 w 390"/>
                <a:gd name="T17" fmla="*/ 195 h 234"/>
                <a:gd name="T18" fmla="*/ 323 w 390"/>
                <a:gd name="T19" fmla="*/ 111 h 234"/>
                <a:gd name="T20" fmla="*/ 327 w 390"/>
                <a:gd name="T21" fmla="*/ 118 h 234"/>
                <a:gd name="T22" fmla="*/ 185 w 390"/>
                <a:gd name="T23" fmla="*/ 197 h 234"/>
                <a:gd name="T24" fmla="*/ 152 w 390"/>
                <a:gd name="T25" fmla="*/ 177 h 234"/>
                <a:gd name="T26" fmla="*/ 293 w 390"/>
                <a:gd name="T27" fmla="*/ 93 h 234"/>
                <a:gd name="T28" fmla="*/ 297 w 390"/>
                <a:gd name="T29" fmla="*/ 100 h 234"/>
                <a:gd name="T30" fmla="*/ 155 w 390"/>
                <a:gd name="T31" fmla="*/ 179 h 234"/>
                <a:gd name="T32" fmla="*/ 122 w 390"/>
                <a:gd name="T33" fmla="*/ 159 h 234"/>
                <a:gd name="T34" fmla="*/ 263 w 390"/>
                <a:gd name="T35" fmla="*/ 74 h 234"/>
                <a:gd name="T36" fmla="*/ 267 w 390"/>
                <a:gd name="T37" fmla="*/ 81 h 234"/>
                <a:gd name="T38" fmla="*/ 125 w 390"/>
                <a:gd name="T39" fmla="*/ 161 h 234"/>
                <a:gd name="T40" fmla="*/ 92 w 390"/>
                <a:gd name="T41" fmla="*/ 140 h 234"/>
                <a:gd name="T42" fmla="*/ 233 w 390"/>
                <a:gd name="T43" fmla="*/ 56 h 234"/>
                <a:gd name="T44" fmla="*/ 237 w 390"/>
                <a:gd name="T45" fmla="*/ 63 h 234"/>
                <a:gd name="T46" fmla="*/ 95 w 390"/>
                <a:gd name="T47" fmla="*/ 142 h 234"/>
                <a:gd name="T48" fmla="*/ 62 w 390"/>
                <a:gd name="T49" fmla="*/ 122 h 234"/>
                <a:gd name="T50" fmla="*/ 203 w 390"/>
                <a:gd name="T51" fmla="*/ 38 h 234"/>
                <a:gd name="T52" fmla="*/ 207 w 390"/>
                <a:gd name="T53" fmla="*/ 45 h 234"/>
                <a:gd name="T54" fmla="*/ 65 w 390"/>
                <a:gd name="T55" fmla="*/ 124 h 234"/>
                <a:gd name="T56" fmla="*/ 32 w 390"/>
                <a:gd name="T57" fmla="*/ 104 h 234"/>
                <a:gd name="T58" fmla="*/ 173 w 390"/>
                <a:gd name="T59" fmla="*/ 20 h 234"/>
                <a:gd name="T60" fmla="*/ 177 w 390"/>
                <a:gd name="T61" fmla="*/ 27 h 234"/>
                <a:gd name="T62" fmla="*/ 35 w 390"/>
                <a:gd name="T63" fmla="*/ 106 h 234"/>
                <a:gd name="T64" fmla="*/ 2 w 390"/>
                <a:gd name="T65" fmla="*/ 86 h 234"/>
                <a:gd name="T66" fmla="*/ 143 w 390"/>
                <a:gd name="T67" fmla="*/ 1 h 234"/>
                <a:gd name="T68" fmla="*/ 147 w 390"/>
                <a:gd name="T69" fmla="*/ 8 h 234"/>
                <a:gd name="T70" fmla="*/ 5 w 390"/>
                <a:gd name="T71" fmla="*/ 8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0" h="234">
                  <a:moveTo>
                    <a:pt x="245" y="234"/>
                  </a:moveTo>
                  <a:cubicBezTo>
                    <a:pt x="244" y="234"/>
                    <a:pt x="242" y="233"/>
                    <a:pt x="242" y="232"/>
                  </a:cubicBezTo>
                  <a:cubicBezTo>
                    <a:pt x="241" y="230"/>
                    <a:pt x="241" y="227"/>
                    <a:pt x="243" y="226"/>
                  </a:cubicBezTo>
                  <a:cubicBezTo>
                    <a:pt x="383" y="147"/>
                    <a:pt x="383" y="147"/>
                    <a:pt x="383" y="147"/>
                  </a:cubicBezTo>
                  <a:cubicBezTo>
                    <a:pt x="385" y="146"/>
                    <a:pt x="387" y="147"/>
                    <a:pt x="389" y="149"/>
                  </a:cubicBezTo>
                  <a:cubicBezTo>
                    <a:pt x="390" y="151"/>
                    <a:pt x="389" y="153"/>
                    <a:pt x="387" y="154"/>
                  </a:cubicBezTo>
                  <a:cubicBezTo>
                    <a:pt x="247" y="233"/>
                    <a:pt x="247" y="233"/>
                    <a:pt x="247" y="233"/>
                  </a:cubicBezTo>
                  <a:cubicBezTo>
                    <a:pt x="247" y="233"/>
                    <a:pt x="246" y="234"/>
                    <a:pt x="245" y="234"/>
                  </a:cubicBezTo>
                  <a:close/>
                  <a:moveTo>
                    <a:pt x="215" y="215"/>
                  </a:moveTo>
                  <a:cubicBezTo>
                    <a:pt x="214" y="215"/>
                    <a:pt x="212" y="215"/>
                    <a:pt x="212" y="213"/>
                  </a:cubicBezTo>
                  <a:cubicBezTo>
                    <a:pt x="211" y="211"/>
                    <a:pt x="211" y="209"/>
                    <a:pt x="213" y="208"/>
                  </a:cubicBezTo>
                  <a:cubicBezTo>
                    <a:pt x="353" y="129"/>
                    <a:pt x="353" y="129"/>
                    <a:pt x="353" y="129"/>
                  </a:cubicBezTo>
                  <a:cubicBezTo>
                    <a:pt x="355" y="128"/>
                    <a:pt x="357" y="129"/>
                    <a:pt x="359" y="131"/>
                  </a:cubicBezTo>
                  <a:cubicBezTo>
                    <a:pt x="360" y="133"/>
                    <a:pt x="359" y="135"/>
                    <a:pt x="357" y="136"/>
                  </a:cubicBezTo>
                  <a:cubicBezTo>
                    <a:pt x="217" y="215"/>
                    <a:pt x="217" y="215"/>
                    <a:pt x="217" y="215"/>
                  </a:cubicBezTo>
                  <a:cubicBezTo>
                    <a:pt x="217" y="215"/>
                    <a:pt x="216" y="215"/>
                    <a:pt x="215" y="215"/>
                  </a:cubicBezTo>
                  <a:close/>
                  <a:moveTo>
                    <a:pt x="185" y="197"/>
                  </a:moveTo>
                  <a:cubicBezTo>
                    <a:pt x="184" y="197"/>
                    <a:pt x="182" y="196"/>
                    <a:pt x="182" y="195"/>
                  </a:cubicBezTo>
                  <a:cubicBezTo>
                    <a:pt x="181" y="193"/>
                    <a:pt x="181" y="191"/>
                    <a:pt x="183" y="190"/>
                  </a:cubicBezTo>
                  <a:cubicBezTo>
                    <a:pt x="323" y="111"/>
                    <a:pt x="323" y="111"/>
                    <a:pt x="323" y="111"/>
                  </a:cubicBezTo>
                  <a:cubicBezTo>
                    <a:pt x="325" y="110"/>
                    <a:pt x="327" y="111"/>
                    <a:pt x="329" y="112"/>
                  </a:cubicBezTo>
                  <a:cubicBezTo>
                    <a:pt x="330" y="114"/>
                    <a:pt x="329" y="117"/>
                    <a:pt x="327" y="118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87" y="197"/>
                    <a:pt x="186" y="197"/>
                    <a:pt x="185" y="197"/>
                  </a:cubicBezTo>
                  <a:close/>
                  <a:moveTo>
                    <a:pt x="155" y="179"/>
                  </a:moveTo>
                  <a:cubicBezTo>
                    <a:pt x="154" y="179"/>
                    <a:pt x="152" y="178"/>
                    <a:pt x="152" y="177"/>
                  </a:cubicBezTo>
                  <a:cubicBezTo>
                    <a:pt x="151" y="175"/>
                    <a:pt x="151" y="173"/>
                    <a:pt x="153" y="171"/>
                  </a:cubicBezTo>
                  <a:cubicBezTo>
                    <a:pt x="293" y="93"/>
                    <a:pt x="293" y="93"/>
                    <a:pt x="293" y="93"/>
                  </a:cubicBezTo>
                  <a:cubicBezTo>
                    <a:pt x="295" y="92"/>
                    <a:pt x="297" y="92"/>
                    <a:pt x="299" y="94"/>
                  </a:cubicBezTo>
                  <a:cubicBezTo>
                    <a:pt x="300" y="96"/>
                    <a:pt x="299" y="98"/>
                    <a:pt x="297" y="100"/>
                  </a:cubicBezTo>
                  <a:cubicBezTo>
                    <a:pt x="157" y="178"/>
                    <a:pt x="157" y="178"/>
                    <a:pt x="157" y="178"/>
                  </a:cubicBezTo>
                  <a:cubicBezTo>
                    <a:pt x="157" y="179"/>
                    <a:pt x="156" y="179"/>
                    <a:pt x="155" y="179"/>
                  </a:cubicBezTo>
                  <a:close/>
                  <a:moveTo>
                    <a:pt x="125" y="161"/>
                  </a:moveTo>
                  <a:cubicBezTo>
                    <a:pt x="124" y="161"/>
                    <a:pt x="122" y="160"/>
                    <a:pt x="122" y="159"/>
                  </a:cubicBezTo>
                  <a:cubicBezTo>
                    <a:pt x="121" y="157"/>
                    <a:pt x="121" y="154"/>
                    <a:pt x="123" y="153"/>
                  </a:cubicBezTo>
                  <a:cubicBezTo>
                    <a:pt x="263" y="74"/>
                    <a:pt x="263" y="74"/>
                    <a:pt x="263" y="74"/>
                  </a:cubicBezTo>
                  <a:cubicBezTo>
                    <a:pt x="265" y="73"/>
                    <a:pt x="267" y="74"/>
                    <a:pt x="269" y="76"/>
                  </a:cubicBezTo>
                  <a:cubicBezTo>
                    <a:pt x="270" y="78"/>
                    <a:pt x="269" y="80"/>
                    <a:pt x="267" y="81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6" y="160"/>
                    <a:pt x="126" y="161"/>
                    <a:pt x="125" y="161"/>
                  </a:cubicBezTo>
                  <a:close/>
                  <a:moveTo>
                    <a:pt x="95" y="142"/>
                  </a:moveTo>
                  <a:cubicBezTo>
                    <a:pt x="94" y="142"/>
                    <a:pt x="92" y="142"/>
                    <a:pt x="92" y="140"/>
                  </a:cubicBezTo>
                  <a:cubicBezTo>
                    <a:pt x="91" y="138"/>
                    <a:pt x="91" y="136"/>
                    <a:pt x="93" y="135"/>
                  </a:cubicBezTo>
                  <a:cubicBezTo>
                    <a:pt x="233" y="56"/>
                    <a:pt x="233" y="56"/>
                    <a:pt x="233" y="56"/>
                  </a:cubicBezTo>
                  <a:cubicBezTo>
                    <a:pt x="235" y="55"/>
                    <a:pt x="237" y="56"/>
                    <a:pt x="238" y="58"/>
                  </a:cubicBezTo>
                  <a:cubicBezTo>
                    <a:pt x="240" y="60"/>
                    <a:pt x="239" y="62"/>
                    <a:pt x="237" y="63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6" y="142"/>
                    <a:pt x="96" y="142"/>
                    <a:pt x="95" y="142"/>
                  </a:cubicBezTo>
                  <a:close/>
                  <a:moveTo>
                    <a:pt x="65" y="124"/>
                  </a:moveTo>
                  <a:cubicBezTo>
                    <a:pt x="64" y="124"/>
                    <a:pt x="62" y="123"/>
                    <a:pt x="62" y="122"/>
                  </a:cubicBezTo>
                  <a:cubicBezTo>
                    <a:pt x="60" y="120"/>
                    <a:pt x="61" y="118"/>
                    <a:pt x="63" y="117"/>
                  </a:cubicBezTo>
                  <a:cubicBezTo>
                    <a:pt x="203" y="38"/>
                    <a:pt x="203" y="38"/>
                    <a:pt x="203" y="38"/>
                  </a:cubicBezTo>
                  <a:cubicBezTo>
                    <a:pt x="205" y="37"/>
                    <a:pt x="207" y="37"/>
                    <a:pt x="208" y="39"/>
                  </a:cubicBezTo>
                  <a:cubicBezTo>
                    <a:pt x="210" y="41"/>
                    <a:pt x="209" y="44"/>
                    <a:pt x="207" y="45"/>
                  </a:cubicBezTo>
                  <a:cubicBezTo>
                    <a:pt x="67" y="124"/>
                    <a:pt x="67" y="124"/>
                    <a:pt x="67" y="124"/>
                  </a:cubicBezTo>
                  <a:cubicBezTo>
                    <a:pt x="66" y="124"/>
                    <a:pt x="66" y="124"/>
                    <a:pt x="65" y="124"/>
                  </a:cubicBezTo>
                  <a:close/>
                  <a:moveTo>
                    <a:pt x="35" y="106"/>
                  </a:moveTo>
                  <a:cubicBezTo>
                    <a:pt x="34" y="106"/>
                    <a:pt x="32" y="105"/>
                    <a:pt x="32" y="104"/>
                  </a:cubicBezTo>
                  <a:cubicBezTo>
                    <a:pt x="30" y="102"/>
                    <a:pt x="31" y="100"/>
                    <a:pt x="33" y="98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75" y="19"/>
                    <a:pt x="177" y="19"/>
                    <a:pt x="178" y="21"/>
                  </a:cubicBezTo>
                  <a:cubicBezTo>
                    <a:pt x="180" y="23"/>
                    <a:pt x="179" y="25"/>
                    <a:pt x="177" y="27"/>
                  </a:cubicBezTo>
                  <a:cubicBezTo>
                    <a:pt x="37" y="105"/>
                    <a:pt x="37" y="105"/>
                    <a:pt x="37" y="105"/>
                  </a:cubicBezTo>
                  <a:cubicBezTo>
                    <a:pt x="36" y="106"/>
                    <a:pt x="36" y="106"/>
                    <a:pt x="35" y="106"/>
                  </a:cubicBezTo>
                  <a:close/>
                  <a:moveTo>
                    <a:pt x="5" y="88"/>
                  </a:moveTo>
                  <a:cubicBezTo>
                    <a:pt x="4" y="88"/>
                    <a:pt x="2" y="87"/>
                    <a:pt x="2" y="86"/>
                  </a:cubicBezTo>
                  <a:cubicBezTo>
                    <a:pt x="0" y="84"/>
                    <a:pt x="1" y="81"/>
                    <a:pt x="3" y="80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45" y="0"/>
                    <a:pt x="147" y="1"/>
                    <a:pt x="148" y="3"/>
                  </a:cubicBezTo>
                  <a:cubicBezTo>
                    <a:pt x="150" y="5"/>
                    <a:pt x="149" y="7"/>
                    <a:pt x="147" y="8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6" y="87"/>
                    <a:pt x="6" y="88"/>
                    <a:pt x="5" y="88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任意多边形 63">
              <a:extLst>
                <a:ext uri="{FF2B5EF4-FFF2-40B4-BE49-F238E27FC236}">
                  <a16:creationId xmlns:a16="http://schemas.microsoft.com/office/drawing/2014/main" id="{C6EF3754-B9D3-4F5E-AE8D-E246C712B11B}"/>
                </a:ext>
              </a:extLst>
            </p:cNvPr>
            <p:cNvSpPr/>
            <p:nvPr/>
          </p:nvSpPr>
          <p:spPr bwMode="auto">
            <a:xfrm>
              <a:off x="5958634" y="4068525"/>
              <a:ext cx="565839" cy="336593"/>
            </a:xfrm>
            <a:custGeom>
              <a:avLst/>
              <a:gdLst>
                <a:gd name="T0" fmla="*/ 77 w 150"/>
                <a:gd name="T1" fmla="*/ 4 h 89"/>
                <a:gd name="T2" fmla="*/ 80 w 150"/>
                <a:gd name="T3" fmla="*/ 4 h 89"/>
                <a:gd name="T4" fmla="*/ 80 w 150"/>
                <a:gd name="T5" fmla="*/ 4 h 89"/>
                <a:gd name="T6" fmla="*/ 146 w 150"/>
                <a:gd name="T7" fmla="*/ 44 h 89"/>
                <a:gd name="T8" fmla="*/ 147 w 150"/>
                <a:gd name="T9" fmla="*/ 44 h 89"/>
                <a:gd name="T10" fmla="*/ 147 w 150"/>
                <a:gd name="T11" fmla="*/ 43 h 89"/>
                <a:gd name="T12" fmla="*/ 147 w 150"/>
                <a:gd name="T13" fmla="*/ 43 h 89"/>
                <a:gd name="T14" fmla="*/ 147 w 150"/>
                <a:gd name="T15" fmla="*/ 43 h 89"/>
                <a:gd name="T16" fmla="*/ 147 w 150"/>
                <a:gd name="T17" fmla="*/ 43 h 89"/>
                <a:gd name="T18" fmla="*/ 147 w 150"/>
                <a:gd name="T19" fmla="*/ 43 h 89"/>
                <a:gd name="T20" fmla="*/ 146 w 150"/>
                <a:gd name="T21" fmla="*/ 43 h 89"/>
                <a:gd name="T22" fmla="*/ 74 w 150"/>
                <a:gd name="T23" fmla="*/ 85 h 89"/>
                <a:gd name="T24" fmla="*/ 71 w 150"/>
                <a:gd name="T25" fmla="*/ 85 h 89"/>
                <a:gd name="T26" fmla="*/ 71 w 150"/>
                <a:gd name="T27" fmla="*/ 85 h 89"/>
                <a:gd name="T28" fmla="*/ 4 w 150"/>
                <a:gd name="T29" fmla="*/ 45 h 89"/>
                <a:gd name="T30" fmla="*/ 4 w 150"/>
                <a:gd name="T31" fmla="*/ 45 h 89"/>
                <a:gd name="T32" fmla="*/ 4 w 150"/>
                <a:gd name="T33" fmla="*/ 45 h 89"/>
                <a:gd name="T34" fmla="*/ 3 w 150"/>
                <a:gd name="T35" fmla="*/ 45 h 89"/>
                <a:gd name="T36" fmla="*/ 3 w 150"/>
                <a:gd name="T37" fmla="*/ 45 h 89"/>
                <a:gd name="T38" fmla="*/ 4 w 150"/>
                <a:gd name="T39" fmla="*/ 45 h 89"/>
                <a:gd name="T40" fmla="*/ 4 w 150"/>
                <a:gd name="T41" fmla="*/ 45 h 89"/>
                <a:gd name="T42" fmla="*/ 76 w 150"/>
                <a:gd name="T43" fmla="*/ 4 h 89"/>
                <a:gd name="T44" fmla="*/ 76 w 150"/>
                <a:gd name="T45" fmla="*/ 2 h 89"/>
                <a:gd name="T46" fmla="*/ 2 w 150"/>
                <a:gd name="T47" fmla="*/ 42 h 89"/>
                <a:gd name="T48" fmla="*/ 0 w 150"/>
                <a:gd name="T49" fmla="*/ 45 h 89"/>
                <a:gd name="T50" fmla="*/ 3 w 150"/>
                <a:gd name="T51" fmla="*/ 46 h 89"/>
                <a:gd name="T52" fmla="*/ 69 w 150"/>
                <a:gd name="T53" fmla="*/ 88 h 89"/>
                <a:gd name="T54" fmla="*/ 72 w 150"/>
                <a:gd name="T55" fmla="*/ 89 h 89"/>
                <a:gd name="T56" fmla="*/ 148 w 150"/>
                <a:gd name="T57" fmla="*/ 46 h 89"/>
                <a:gd name="T58" fmla="*/ 150 w 150"/>
                <a:gd name="T59" fmla="*/ 43 h 89"/>
                <a:gd name="T60" fmla="*/ 147 w 150"/>
                <a:gd name="T61" fmla="*/ 42 h 89"/>
                <a:gd name="T62" fmla="*/ 82 w 150"/>
                <a:gd name="T63" fmla="*/ 0 h 89"/>
                <a:gd name="T64" fmla="*/ 78 w 150"/>
                <a:gd name="T65" fmla="*/ 0 h 89"/>
                <a:gd name="T66" fmla="*/ 75 w 150"/>
                <a:gd name="T6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0" h="89">
                  <a:moveTo>
                    <a:pt x="76" y="2"/>
                  </a:moveTo>
                  <a:cubicBezTo>
                    <a:pt x="77" y="4"/>
                    <a:pt x="77" y="4"/>
                    <a:pt x="77" y="4"/>
                  </a:cubicBezTo>
                  <a:cubicBezTo>
                    <a:pt x="77" y="3"/>
                    <a:pt x="77" y="3"/>
                    <a:pt x="78" y="3"/>
                  </a:cubicBezTo>
                  <a:cubicBezTo>
                    <a:pt x="79" y="3"/>
                    <a:pt x="79" y="3"/>
                    <a:pt x="80" y="4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3" y="85"/>
                    <a:pt x="73" y="85"/>
                    <a:pt x="72" y="85"/>
                  </a:cubicBezTo>
                  <a:cubicBezTo>
                    <a:pt x="72" y="85"/>
                    <a:pt x="71" y="85"/>
                    <a:pt x="71" y="85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46"/>
                    <a:pt x="1" y="47"/>
                    <a:pt x="2" y="48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0" y="88"/>
                    <a:pt x="71" y="89"/>
                    <a:pt x="72" y="89"/>
                  </a:cubicBezTo>
                  <a:cubicBezTo>
                    <a:pt x="73" y="89"/>
                    <a:pt x="75" y="88"/>
                    <a:pt x="76" y="88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6"/>
                    <a:pt x="150" y="45"/>
                    <a:pt x="150" y="43"/>
                  </a:cubicBezTo>
                  <a:cubicBezTo>
                    <a:pt x="150" y="42"/>
                    <a:pt x="149" y="41"/>
                    <a:pt x="148" y="4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0" y="0"/>
                    <a:pt x="79" y="0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lnTo>
                    <a:pt x="76" y="2"/>
                  </a:lnTo>
                  <a:close/>
                </a:path>
              </a:pathLst>
            </a:custGeom>
            <a:solidFill>
              <a:srgbClr val="B9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任意多边形 64">
              <a:extLst>
                <a:ext uri="{FF2B5EF4-FFF2-40B4-BE49-F238E27FC236}">
                  <a16:creationId xmlns:a16="http://schemas.microsoft.com/office/drawing/2014/main" id="{1EF22E0A-BA51-4824-91E2-B22957FD2070}"/>
                </a:ext>
              </a:extLst>
            </p:cNvPr>
            <p:cNvSpPr/>
            <p:nvPr/>
          </p:nvSpPr>
          <p:spPr bwMode="auto">
            <a:xfrm>
              <a:off x="6291587" y="4261383"/>
              <a:ext cx="565839" cy="336593"/>
            </a:xfrm>
            <a:custGeom>
              <a:avLst/>
              <a:gdLst>
                <a:gd name="T0" fmla="*/ 77 w 150"/>
                <a:gd name="T1" fmla="*/ 4 h 89"/>
                <a:gd name="T2" fmla="*/ 80 w 150"/>
                <a:gd name="T3" fmla="*/ 4 h 89"/>
                <a:gd name="T4" fmla="*/ 80 w 150"/>
                <a:gd name="T5" fmla="*/ 4 h 89"/>
                <a:gd name="T6" fmla="*/ 146 w 150"/>
                <a:gd name="T7" fmla="*/ 44 h 89"/>
                <a:gd name="T8" fmla="*/ 147 w 150"/>
                <a:gd name="T9" fmla="*/ 44 h 89"/>
                <a:gd name="T10" fmla="*/ 147 w 150"/>
                <a:gd name="T11" fmla="*/ 44 h 89"/>
                <a:gd name="T12" fmla="*/ 147 w 150"/>
                <a:gd name="T13" fmla="*/ 44 h 89"/>
                <a:gd name="T14" fmla="*/ 147 w 150"/>
                <a:gd name="T15" fmla="*/ 44 h 89"/>
                <a:gd name="T16" fmla="*/ 147 w 150"/>
                <a:gd name="T17" fmla="*/ 44 h 89"/>
                <a:gd name="T18" fmla="*/ 147 w 150"/>
                <a:gd name="T19" fmla="*/ 44 h 89"/>
                <a:gd name="T20" fmla="*/ 146 w 150"/>
                <a:gd name="T21" fmla="*/ 44 h 89"/>
                <a:gd name="T22" fmla="*/ 74 w 150"/>
                <a:gd name="T23" fmla="*/ 85 h 89"/>
                <a:gd name="T24" fmla="*/ 71 w 150"/>
                <a:gd name="T25" fmla="*/ 85 h 89"/>
                <a:gd name="T26" fmla="*/ 71 w 150"/>
                <a:gd name="T27" fmla="*/ 85 h 89"/>
                <a:gd name="T28" fmla="*/ 4 w 150"/>
                <a:gd name="T29" fmla="*/ 45 h 89"/>
                <a:gd name="T30" fmla="*/ 4 w 150"/>
                <a:gd name="T31" fmla="*/ 45 h 89"/>
                <a:gd name="T32" fmla="*/ 4 w 150"/>
                <a:gd name="T33" fmla="*/ 45 h 89"/>
                <a:gd name="T34" fmla="*/ 3 w 150"/>
                <a:gd name="T35" fmla="*/ 45 h 89"/>
                <a:gd name="T36" fmla="*/ 3 w 150"/>
                <a:gd name="T37" fmla="*/ 45 h 89"/>
                <a:gd name="T38" fmla="*/ 4 w 150"/>
                <a:gd name="T39" fmla="*/ 45 h 89"/>
                <a:gd name="T40" fmla="*/ 4 w 150"/>
                <a:gd name="T41" fmla="*/ 46 h 89"/>
                <a:gd name="T42" fmla="*/ 4 w 150"/>
                <a:gd name="T43" fmla="*/ 45 h 89"/>
                <a:gd name="T44" fmla="*/ 77 w 150"/>
                <a:gd name="T45" fmla="*/ 4 h 89"/>
                <a:gd name="T46" fmla="*/ 75 w 150"/>
                <a:gd name="T47" fmla="*/ 1 h 89"/>
                <a:gd name="T48" fmla="*/ 2 w 150"/>
                <a:gd name="T49" fmla="*/ 42 h 89"/>
                <a:gd name="T50" fmla="*/ 2 w 150"/>
                <a:gd name="T51" fmla="*/ 48 h 89"/>
                <a:gd name="T52" fmla="*/ 2 w 150"/>
                <a:gd name="T53" fmla="*/ 48 h 89"/>
                <a:gd name="T54" fmla="*/ 69 w 150"/>
                <a:gd name="T55" fmla="*/ 88 h 89"/>
                <a:gd name="T56" fmla="*/ 76 w 150"/>
                <a:gd name="T57" fmla="*/ 88 h 89"/>
                <a:gd name="T58" fmla="*/ 148 w 150"/>
                <a:gd name="T59" fmla="*/ 47 h 89"/>
                <a:gd name="T60" fmla="*/ 150 w 150"/>
                <a:gd name="T61" fmla="*/ 44 h 89"/>
                <a:gd name="T62" fmla="*/ 147 w 150"/>
                <a:gd name="T63" fmla="*/ 42 h 89"/>
                <a:gd name="T64" fmla="*/ 82 w 150"/>
                <a:gd name="T65" fmla="*/ 1 h 89"/>
                <a:gd name="T66" fmla="*/ 78 w 150"/>
                <a:gd name="T67" fmla="*/ 0 h 89"/>
                <a:gd name="T68" fmla="*/ 75 w 150"/>
                <a:gd name="T69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89">
                  <a:moveTo>
                    <a:pt x="76" y="3"/>
                  </a:move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8" y="4"/>
                    <a:pt x="78" y="4"/>
                  </a:cubicBezTo>
                  <a:cubicBezTo>
                    <a:pt x="79" y="4"/>
                    <a:pt x="79" y="4"/>
                    <a:pt x="80" y="4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146" y="44"/>
                    <a:pt x="146" y="44"/>
                    <a:pt x="146" y="44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4" y="85"/>
                    <a:pt x="73" y="85"/>
                    <a:pt x="72" y="85"/>
                  </a:cubicBezTo>
                  <a:cubicBezTo>
                    <a:pt x="72" y="85"/>
                    <a:pt x="71" y="85"/>
                    <a:pt x="71" y="85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6" y="3"/>
                    <a:pt x="76" y="3"/>
                    <a:pt x="76" y="3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3"/>
                    <a:pt x="0" y="44"/>
                    <a:pt x="0" y="45"/>
                  </a:cubicBezTo>
                  <a:cubicBezTo>
                    <a:pt x="0" y="47"/>
                    <a:pt x="1" y="48"/>
                    <a:pt x="2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0" y="89"/>
                    <a:pt x="71" y="89"/>
                    <a:pt x="72" y="89"/>
                  </a:cubicBezTo>
                  <a:cubicBezTo>
                    <a:pt x="73" y="89"/>
                    <a:pt x="75" y="89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148" y="47"/>
                    <a:pt x="148" y="47"/>
                    <a:pt x="148" y="47"/>
                  </a:cubicBezTo>
                  <a:cubicBezTo>
                    <a:pt x="148" y="47"/>
                    <a:pt x="148" y="47"/>
                    <a:pt x="148" y="47"/>
                  </a:cubicBezTo>
                  <a:cubicBezTo>
                    <a:pt x="149" y="46"/>
                    <a:pt x="150" y="45"/>
                    <a:pt x="150" y="44"/>
                  </a:cubicBezTo>
                  <a:cubicBezTo>
                    <a:pt x="150" y="43"/>
                    <a:pt x="149" y="41"/>
                    <a:pt x="148" y="41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1" y="0"/>
                    <a:pt x="79" y="0"/>
                    <a:pt x="78" y="0"/>
                  </a:cubicBezTo>
                  <a:cubicBezTo>
                    <a:pt x="77" y="0"/>
                    <a:pt x="76" y="0"/>
                    <a:pt x="75" y="1"/>
                  </a:cubicBezTo>
                  <a:cubicBezTo>
                    <a:pt x="75" y="1"/>
                    <a:pt x="75" y="1"/>
                    <a:pt x="75" y="1"/>
                  </a:cubicBezTo>
                  <a:lnTo>
                    <a:pt x="76" y="3"/>
                  </a:lnTo>
                  <a:close/>
                </a:path>
              </a:pathLst>
            </a:custGeom>
            <a:solidFill>
              <a:srgbClr val="B9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任意多边形 65">
              <a:extLst>
                <a:ext uri="{FF2B5EF4-FFF2-40B4-BE49-F238E27FC236}">
                  <a16:creationId xmlns:a16="http://schemas.microsoft.com/office/drawing/2014/main" id="{CFE2E9DC-9E2D-4102-8AA2-F4A34B083A30}"/>
                </a:ext>
              </a:extLst>
            </p:cNvPr>
            <p:cNvSpPr/>
            <p:nvPr/>
          </p:nvSpPr>
          <p:spPr bwMode="auto">
            <a:xfrm>
              <a:off x="6622721" y="4457880"/>
              <a:ext cx="567658" cy="336593"/>
            </a:xfrm>
            <a:custGeom>
              <a:avLst/>
              <a:gdLst>
                <a:gd name="T0" fmla="*/ 77 w 150"/>
                <a:gd name="T1" fmla="*/ 4 h 89"/>
                <a:gd name="T2" fmla="*/ 80 w 150"/>
                <a:gd name="T3" fmla="*/ 4 h 89"/>
                <a:gd name="T4" fmla="*/ 80 w 150"/>
                <a:gd name="T5" fmla="*/ 4 h 89"/>
                <a:gd name="T6" fmla="*/ 147 w 150"/>
                <a:gd name="T7" fmla="*/ 43 h 89"/>
                <a:gd name="T8" fmla="*/ 147 w 150"/>
                <a:gd name="T9" fmla="*/ 44 h 89"/>
                <a:gd name="T10" fmla="*/ 147 w 150"/>
                <a:gd name="T11" fmla="*/ 43 h 89"/>
                <a:gd name="T12" fmla="*/ 147 w 150"/>
                <a:gd name="T13" fmla="*/ 43 h 89"/>
                <a:gd name="T14" fmla="*/ 147 w 150"/>
                <a:gd name="T15" fmla="*/ 43 h 89"/>
                <a:gd name="T16" fmla="*/ 147 w 150"/>
                <a:gd name="T17" fmla="*/ 43 h 89"/>
                <a:gd name="T18" fmla="*/ 147 w 150"/>
                <a:gd name="T19" fmla="*/ 43 h 89"/>
                <a:gd name="T20" fmla="*/ 147 w 150"/>
                <a:gd name="T21" fmla="*/ 43 h 89"/>
                <a:gd name="T22" fmla="*/ 74 w 150"/>
                <a:gd name="T23" fmla="*/ 85 h 89"/>
                <a:gd name="T24" fmla="*/ 71 w 150"/>
                <a:gd name="T25" fmla="*/ 85 h 89"/>
                <a:gd name="T26" fmla="*/ 71 w 150"/>
                <a:gd name="T27" fmla="*/ 85 h 89"/>
                <a:gd name="T28" fmla="*/ 4 w 150"/>
                <a:gd name="T29" fmla="*/ 45 h 89"/>
                <a:gd name="T30" fmla="*/ 4 w 150"/>
                <a:gd name="T31" fmla="*/ 45 h 89"/>
                <a:gd name="T32" fmla="*/ 4 w 150"/>
                <a:gd name="T33" fmla="*/ 45 h 89"/>
                <a:gd name="T34" fmla="*/ 4 w 150"/>
                <a:gd name="T35" fmla="*/ 45 h 89"/>
                <a:gd name="T36" fmla="*/ 3 w 150"/>
                <a:gd name="T37" fmla="*/ 45 h 89"/>
                <a:gd name="T38" fmla="*/ 4 w 150"/>
                <a:gd name="T39" fmla="*/ 45 h 89"/>
                <a:gd name="T40" fmla="*/ 4 w 150"/>
                <a:gd name="T41" fmla="*/ 45 h 89"/>
                <a:gd name="T42" fmla="*/ 4 w 150"/>
                <a:gd name="T43" fmla="*/ 45 h 89"/>
                <a:gd name="T44" fmla="*/ 77 w 150"/>
                <a:gd name="T45" fmla="*/ 4 h 89"/>
                <a:gd name="T46" fmla="*/ 75 w 150"/>
                <a:gd name="T47" fmla="*/ 0 h 89"/>
                <a:gd name="T48" fmla="*/ 2 w 150"/>
                <a:gd name="T49" fmla="*/ 42 h 89"/>
                <a:gd name="T50" fmla="*/ 2 w 150"/>
                <a:gd name="T51" fmla="*/ 48 h 89"/>
                <a:gd name="T52" fmla="*/ 2 w 150"/>
                <a:gd name="T53" fmla="*/ 48 h 89"/>
                <a:gd name="T54" fmla="*/ 69 w 150"/>
                <a:gd name="T55" fmla="*/ 88 h 89"/>
                <a:gd name="T56" fmla="*/ 76 w 150"/>
                <a:gd name="T57" fmla="*/ 88 h 89"/>
                <a:gd name="T58" fmla="*/ 148 w 150"/>
                <a:gd name="T59" fmla="*/ 46 h 89"/>
                <a:gd name="T60" fmla="*/ 148 w 150"/>
                <a:gd name="T61" fmla="*/ 40 h 89"/>
                <a:gd name="T62" fmla="*/ 148 w 150"/>
                <a:gd name="T63" fmla="*/ 40 h 89"/>
                <a:gd name="T64" fmla="*/ 82 w 150"/>
                <a:gd name="T65" fmla="*/ 0 h 89"/>
                <a:gd name="T66" fmla="*/ 75 w 150"/>
                <a:gd name="T67" fmla="*/ 0 h 89"/>
                <a:gd name="T68" fmla="*/ 76 w 150"/>
                <a:gd name="T69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89">
                  <a:moveTo>
                    <a:pt x="76" y="2"/>
                  </a:moveTo>
                  <a:cubicBezTo>
                    <a:pt x="77" y="4"/>
                    <a:pt x="77" y="4"/>
                    <a:pt x="77" y="4"/>
                  </a:cubicBezTo>
                  <a:cubicBezTo>
                    <a:pt x="77" y="3"/>
                    <a:pt x="78" y="3"/>
                    <a:pt x="78" y="3"/>
                  </a:cubicBezTo>
                  <a:cubicBezTo>
                    <a:pt x="79" y="3"/>
                    <a:pt x="80" y="3"/>
                    <a:pt x="80" y="4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4"/>
                    <a:pt x="147" y="44"/>
                    <a:pt x="147" y="44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147" y="43"/>
                    <a:pt x="147" y="43"/>
                    <a:pt x="147" y="43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4" y="85"/>
                    <a:pt x="74" y="85"/>
                    <a:pt x="74" y="85"/>
                  </a:cubicBezTo>
                  <a:cubicBezTo>
                    <a:pt x="74" y="85"/>
                    <a:pt x="73" y="85"/>
                    <a:pt x="72" y="85"/>
                  </a:cubicBezTo>
                  <a:cubicBezTo>
                    <a:pt x="72" y="85"/>
                    <a:pt x="71" y="85"/>
                    <a:pt x="71" y="85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1" y="85"/>
                    <a:pt x="71" y="85"/>
                    <a:pt x="71" y="8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7" y="4"/>
                    <a:pt x="77" y="4"/>
                    <a:pt x="77" y="4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1" y="42"/>
                    <a:pt x="0" y="43"/>
                    <a:pt x="0" y="45"/>
                  </a:cubicBezTo>
                  <a:cubicBezTo>
                    <a:pt x="0" y="46"/>
                    <a:pt x="1" y="47"/>
                    <a:pt x="2" y="48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70" y="88"/>
                    <a:pt x="71" y="89"/>
                    <a:pt x="72" y="89"/>
                  </a:cubicBezTo>
                  <a:cubicBezTo>
                    <a:pt x="74" y="89"/>
                    <a:pt x="75" y="88"/>
                    <a:pt x="76" y="88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8" y="46"/>
                    <a:pt x="148" y="46"/>
                    <a:pt x="148" y="46"/>
                  </a:cubicBezTo>
                  <a:cubicBezTo>
                    <a:pt x="149" y="46"/>
                    <a:pt x="150" y="45"/>
                    <a:pt x="150" y="43"/>
                  </a:cubicBezTo>
                  <a:cubicBezTo>
                    <a:pt x="150" y="42"/>
                    <a:pt x="149" y="41"/>
                    <a:pt x="148" y="40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8" y="40"/>
                    <a:pt x="148" y="40"/>
                    <a:pt x="148" y="4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1" y="0"/>
                    <a:pt x="79" y="0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lnTo>
                    <a:pt x="76" y="2"/>
                  </a:lnTo>
                  <a:close/>
                </a:path>
              </a:pathLst>
            </a:custGeom>
            <a:solidFill>
              <a:srgbClr val="B9B9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任意多边形 66">
              <a:extLst>
                <a:ext uri="{FF2B5EF4-FFF2-40B4-BE49-F238E27FC236}">
                  <a16:creationId xmlns:a16="http://schemas.microsoft.com/office/drawing/2014/main" id="{070CE803-1598-4D7E-B222-2CFA90265366}"/>
                </a:ext>
              </a:extLst>
            </p:cNvPr>
            <p:cNvSpPr/>
            <p:nvPr/>
          </p:nvSpPr>
          <p:spPr bwMode="auto">
            <a:xfrm>
              <a:off x="6082354" y="3910236"/>
              <a:ext cx="269274" cy="407549"/>
            </a:xfrm>
            <a:custGeom>
              <a:avLst/>
              <a:gdLst>
                <a:gd name="T0" fmla="*/ 4 w 71"/>
                <a:gd name="T1" fmla="*/ 84 h 108"/>
                <a:gd name="T2" fmla="*/ 1 w 71"/>
                <a:gd name="T3" fmla="*/ 78 h 108"/>
                <a:gd name="T4" fmla="*/ 7 w 71"/>
                <a:gd name="T5" fmla="*/ 76 h 108"/>
                <a:gd name="T6" fmla="*/ 59 w 71"/>
                <a:gd name="T7" fmla="*/ 94 h 108"/>
                <a:gd name="T8" fmla="*/ 50 w 71"/>
                <a:gd name="T9" fmla="*/ 5 h 108"/>
                <a:gd name="T10" fmla="*/ 53 w 71"/>
                <a:gd name="T11" fmla="*/ 0 h 108"/>
                <a:gd name="T12" fmla="*/ 58 w 71"/>
                <a:gd name="T13" fmla="*/ 4 h 108"/>
                <a:gd name="T14" fmla="*/ 71 w 71"/>
                <a:gd name="T15" fmla="*/ 108 h 108"/>
                <a:gd name="T16" fmla="*/ 4 w 71"/>
                <a:gd name="T17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8">
                  <a:moveTo>
                    <a:pt x="4" y="84"/>
                  </a:moveTo>
                  <a:cubicBezTo>
                    <a:pt x="1" y="83"/>
                    <a:pt x="0" y="81"/>
                    <a:pt x="1" y="78"/>
                  </a:cubicBezTo>
                  <a:cubicBezTo>
                    <a:pt x="2" y="76"/>
                    <a:pt x="5" y="75"/>
                    <a:pt x="7" y="76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3"/>
                    <a:pt x="51" y="0"/>
                    <a:pt x="53" y="0"/>
                  </a:cubicBezTo>
                  <a:cubicBezTo>
                    <a:pt x="56" y="0"/>
                    <a:pt x="58" y="1"/>
                    <a:pt x="58" y="4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4" y="84"/>
                    <a:pt x="4" y="84"/>
                    <a:pt x="4" y="84"/>
                  </a:cubicBezTo>
                  <a:close/>
                </a:path>
              </a:pathLst>
            </a:custGeom>
            <a:solidFill>
              <a:srgbClr val="6C6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任意多边形 67">
              <a:extLst>
                <a:ext uri="{FF2B5EF4-FFF2-40B4-BE49-F238E27FC236}">
                  <a16:creationId xmlns:a16="http://schemas.microsoft.com/office/drawing/2014/main" id="{0ADE7C85-2074-4E83-9773-F4B4AFE79DD3}"/>
                </a:ext>
              </a:extLst>
            </p:cNvPr>
            <p:cNvSpPr/>
            <p:nvPr/>
          </p:nvSpPr>
          <p:spPr bwMode="auto">
            <a:xfrm>
              <a:off x="6422585" y="3864750"/>
              <a:ext cx="487603" cy="302023"/>
            </a:xfrm>
            <a:custGeom>
              <a:avLst/>
              <a:gdLst>
                <a:gd name="T0" fmla="*/ 38 w 129"/>
                <a:gd name="T1" fmla="*/ 0 h 80"/>
                <a:gd name="T2" fmla="*/ 21 w 129"/>
                <a:gd name="T3" fmla="*/ 4 h 80"/>
                <a:gd name="T4" fmla="*/ 11 w 129"/>
                <a:gd name="T5" fmla="*/ 10 h 80"/>
                <a:gd name="T6" fmla="*/ 10 w 129"/>
                <a:gd name="T7" fmla="*/ 38 h 80"/>
                <a:gd name="T8" fmla="*/ 74 w 129"/>
                <a:gd name="T9" fmla="*/ 75 h 80"/>
                <a:gd name="T10" fmla="*/ 91 w 129"/>
                <a:gd name="T11" fmla="*/ 80 h 80"/>
                <a:gd name="T12" fmla="*/ 107 w 129"/>
                <a:gd name="T13" fmla="*/ 76 h 80"/>
                <a:gd name="T14" fmla="*/ 118 w 129"/>
                <a:gd name="T15" fmla="*/ 69 h 80"/>
                <a:gd name="T16" fmla="*/ 118 w 129"/>
                <a:gd name="T17" fmla="*/ 41 h 80"/>
                <a:gd name="T18" fmla="*/ 55 w 129"/>
                <a:gd name="T19" fmla="*/ 4 h 80"/>
                <a:gd name="T20" fmla="*/ 38 w 129"/>
                <a:gd name="T2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80">
                  <a:moveTo>
                    <a:pt x="38" y="0"/>
                  </a:moveTo>
                  <a:cubicBezTo>
                    <a:pt x="32" y="0"/>
                    <a:pt x="27" y="1"/>
                    <a:pt x="21" y="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0" y="16"/>
                    <a:pt x="0" y="32"/>
                    <a:pt x="10" y="38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9" y="78"/>
                    <a:pt x="85" y="80"/>
                    <a:pt x="91" y="80"/>
                  </a:cubicBezTo>
                  <a:cubicBezTo>
                    <a:pt x="97" y="80"/>
                    <a:pt x="102" y="78"/>
                    <a:pt x="107" y="76"/>
                  </a:cubicBezTo>
                  <a:cubicBezTo>
                    <a:pt x="118" y="69"/>
                    <a:pt x="118" y="69"/>
                    <a:pt x="118" y="69"/>
                  </a:cubicBezTo>
                  <a:cubicBezTo>
                    <a:pt x="129" y="63"/>
                    <a:pt x="129" y="48"/>
                    <a:pt x="118" y="41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0" y="1"/>
                    <a:pt x="44" y="0"/>
                    <a:pt x="38" y="0"/>
                  </a:cubicBezTo>
                </a:path>
              </a:pathLst>
            </a:custGeom>
            <a:solidFill>
              <a:srgbClr val="D1C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任意多边形 68">
              <a:extLst>
                <a:ext uri="{FF2B5EF4-FFF2-40B4-BE49-F238E27FC236}">
                  <a16:creationId xmlns:a16="http://schemas.microsoft.com/office/drawing/2014/main" id="{F63D46A8-0F22-4757-9FC7-75C3031113D3}"/>
                </a:ext>
              </a:extLst>
            </p:cNvPr>
            <p:cNvSpPr/>
            <p:nvPr/>
          </p:nvSpPr>
          <p:spPr bwMode="auto">
            <a:xfrm>
              <a:off x="6502640" y="3872028"/>
              <a:ext cx="136457" cy="129179"/>
            </a:xfrm>
            <a:custGeom>
              <a:avLst/>
              <a:gdLst>
                <a:gd name="T0" fmla="*/ 41 w 75"/>
                <a:gd name="T1" fmla="*/ 0 h 71"/>
                <a:gd name="T2" fmla="*/ 35 w 75"/>
                <a:gd name="T3" fmla="*/ 23 h 71"/>
                <a:gd name="T4" fmla="*/ 0 w 75"/>
                <a:gd name="T5" fmla="*/ 71 h 71"/>
                <a:gd name="T6" fmla="*/ 75 w 75"/>
                <a:gd name="T7" fmla="*/ 40 h 71"/>
                <a:gd name="T8" fmla="*/ 75 w 75"/>
                <a:gd name="T9" fmla="*/ 4 h 71"/>
                <a:gd name="T10" fmla="*/ 41 w 75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71">
                  <a:moveTo>
                    <a:pt x="41" y="0"/>
                  </a:moveTo>
                  <a:lnTo>
                    <a:pt x="35" y="23"/>
                  </a:lnTo>
                  <a:lnTo>
                    <a:pt x="0" y="71"/>
                  </a:lnTo>
                  <a:lnTo>
                    <a:pt x="75" y="40"/>
                  </a:lnTo>
                  <a:lnTo>
                    <a:pt x="75" y="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202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任意多边形 69">
              <a:extLst>
                <a:ext uri="{FF2B5EF4-FFF2-40B4-BE49-F238E27FC236}">
                  <a16:creationId xmlns:a16="http://schemas.microsoft.com/office/drawing/2014/main" id="{D60B2A5C-21D6-41D4-8F67-39D828334FFF}"/>
                </a:ext>
              </a:extLst>
            </p:cNvPr>
            <p:cNvSpPr/>
            <p:nvPr/>
          </p:nvSpPr>
          <p:spPr bwMode="auto">
            <a:xfrm>
              <a:off x="6544486" y="3078763"/>
              <a:ext cx="165567" cy="869681"/>
            </a:xfrm>
            <a:custGeom>
              <a:avLst/>
              <a:gdLst>
                <a:gd name="T0" fmla="*/ 0 w 44"/>
                <a:gd name="T1" fmla="*/ 6 h 230"/>
                <a:gd name="T2" fmla="*/ 3 w 44"/>
                <a:gd name="T3" fmla="*/ 218 h 230"/>
                <a:gd name="T4" fmla="*/ 27 w 44"/>
                <a:gd name="T5" fmla="*/ 216 h 230"/>
                <a:gd name="T6" fmla="*/ 44 w 44"/>
                <a:gd name="T7" fmla="*/ 0 h 230"/>
                <a:gd name="T8" fmla="*/ 0 w 44"/>
                <a:gd name="T9" fmla="*/ 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30">
                  <a:moveTo>
                    <a:pt x="0" y="6"/>
                  </a:moveTo>
                  <a:cubicBezTo>
                    <a:pt x="3" y="218"/>
                    <a:pt x="3" y="218"/>
                    <a:pt x="3" y="218"/>
                  </a:cubicBezTo>
                  <a:cubicBezTo>
                    <a:pt x="3" y="218"/>
                    <a:pt x="24" y="230"/>
                    <a:pt x="27" y="216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4C4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任意多边形 70">
              <a:extLst>
                <a:ext uri="{FF2B5EF4-FFF2-40B4-BE49-F238E27FC236}">
                  <a16:creationId xmlns:a16="http://schemas.microsoft.com/office/drawing/2014/main" id="{2679D8E5-BEF6-49C7-8E1B-09E40BC52B7E}"/>
                </a:ext>
              </a:extLst>
            </p:cNvPr>
            <p:cNvSpPr/>
            <p:nvPr/>
          </p:nvSpPr>
          <p:spPr bwMode="auto">
            <a:xfrm>
              <a:off x="6702775" y="3966638"/>
              <a:ext cx="129179" cy="147373"/>
            </a:xfrm>
            <a:custGeom>
              <a:avLst/>
              <a:gdLst>
                <a:gd name="T0" fmla="*/ 37 w 71"/>
                <a:gd name="T1" fmla="*/ 0 h 81"/>
                <a:gd name="T2" fmla="*/ 31 w 71"/>
                <a:gd name="T3" fmla="*/ 23 h 81"/>
                <a:gd name="T4" fmla="*/ 0 w 71"/>
                <a:gd name="T5" fmla="*/ 81 h 81"/>
                <a:gd name="T6" fmla="*/ 71 w 71"/>
                <a:gd name="T7" fmla="*/ 39 h 81"/>
                <a:gd name="T8" fmla="*/ 71 w 71"/>
                <a:gd name="T9" fmla="*/ 4 h 81"/>
                <a:gd name="T10" fmla="*/ 37 w 71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81">
                  <a:moveTo>
                    <a:pt x="37" y="0"/>
                  </a:moveTo>
                  <a:lnTo>
                    <a:pt x="31" y="23"/>
                  </a:lnTo>
                  <a:lnTo>
                    <a:pt x="0" y="81"/>
                  </a:lnTo>
                  <a:lnTo>
                    <a:pt x="71" y="39"/>
                  </a:lnTo>
                  <a:lnTo>
                    <a:pt x="71" y="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202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任意多边形 71">
              <a:extLst>
                <a:ext uri="{FF2B5EF4-FFF2-40B4-BE49-F238E27FC236}">
                  <a16:creationId xmlns:a16="http://schemas.microsoft.com/office/drawing/2014/main" id="{088E6BF9-0F2E-4048-AE4C-19ACB7203AB1}"/>
                </a:ext>
              </a:extLst>
            </p:cNvPr>
            <p:cNvSpPr/>
            <p:nvPr/>
          </p:nvSpPr>
          <p:spPr bwMode="auto">
            <a:xfrm>
              <a:off x="6688220" y="3155178"/>
              <a:ext cx="165567" cy="891514"/>
            </a:xfrm>
            <a:custGeom>
              <a:avLst/>
              <a:gdLst>
                <a:gd name="T0" fmla="*/ 0 w 44"/>
                <a:gd name="T1" fmla="*/ 6 h 236"/>
                <a:gd name="T2" fmla="*/ 17 w 44"/>
                <a:gd name="T3" fmla="*/ 224 h 236"/>
                <a:gd name="T4" fmla="*/ 41 w 44"/>
                <a:gd name="T5" fmla="*/ 222 h 236"/>
                <a:gd name="T6" fmla="*/ 44 w 44"/>
                <a:gd name="T7" fmla="*/ 0 h 236"/>
                <a:gd name="T8" fmla="*/ 0 w 44"/>
                <a:gd name="T9" fmla="*/ 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36">
                  <a:moveTo>
                    <a:pt x="0" y="6"/>
                  </a:moveTo>
                  <a:cubicBezTo>
                    <a:pt x="17" y="224"/>
                    <a:pt x="17" y="224"/>
                    <a:pt x="17" y="224"/>
                  </a:cubicBezTo>
                  <a:cubicBezTo>
                    <a:pt x="17" y="224"/>
                    <a:pt x="38" y="236"/>
                    <a:pt x="41" y="222"/>
                  </a:cubicBezTo>
                  <a:cubicBezTo>
                    <a:pt x="44" y="0"/>
                    <a:pt x="44" y="0"/>
                    <a:pt x="44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6C6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任意多边形 72">
              <a:extLst>
                <a:ext uri="{FF2B5EF4-FFF2-40B4-BE49-F238E27FC236}">
                  <a16:creationId xmlns:a16="http://schemas.microsoft.com/office/drawing/2014/main" id="{35E6A15B-C29F-493B-8DED-F3BA4F90B7A8}"/>
                </a:ext>
              </a:extLst>
            </p:cNvPr>
            <p:cNvSpPr/>
            <p:nvPr/>
          </p:nvSpPr>
          <p:spPr bwMode="auto">
            <a:xfrm>
              <a:off x="6347989" y="2667575"/>
              <a:ext cx="238344" cy="358425"/>
            </a:xfrm>
            <a:custGeom>
              <a:avLst/>
              <a:gdLst>
                <a:gd name="T0" fmla="*/ 1 w 63"/>
                <a:gd name="T1" fmla="*/ 80 h 95"/>
                <a:gd name="T2" fmla="*/ 3 w 63"/>
                <a:gd name="T3" fmla="*/ 60 h 95"/>
                <a:gd name="T4" fmla="*/ 40 w 63"/>
                <a:gd name="T5" fmla="*/ 59 h 95"/>
                <a:gd name="T6" fmla="*/ 45 w 63"/>
                <a:gd name="T7" fmla="*/ 23 h 95"/>
                <a:gd name="T8" fmla="*/ 63 w 63"/>
                <a:gd name="T9" fmla="*/ 0 h 95"/>
                <a:gd name="T10" fmla="*/ 61 w 63"/>
                <a:gd name="T11" fmla="*/ 37 h 95"/>
                <a:gd name="T12" fmla="*/ 55 w 63"/>
                <a:gd name="T13" fmla="*/ 83 h 95"/>
                <a:gd name="T14" fmla="*/ 1 w 63"/>
                <a:gd name="T15" fmla="*/ 8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" h="95">
                  <a:moveTo>
                    <a:pt x="1" y="80"/>
                  </a:moveTo>
                  <a:cubicBezTo>
                    <a:pt x="0" y="74"/>
                    <a:pt x="10" y="59"/>
                    <a:pt x="3" y="60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39" y="43"/>
                    <a:pt x="45" y="23"/>
                  </a:cubicBezTo>
                  <a:cubicBezTo>
                    <a:pt x="49" y="11"/>
                    <a:pt x="57" y="3"/>
                    <a:pt x="63" y="0"/>
                  </a:cubicBezTo>
                  <a:cubicBezTo>
                    <a:pt x="63" y="0"/>
                    <a:pt x="58" y="6"/>
                    <a:pt x="61" y="37"/>
                  </a:cubicBezTo>
                  <a:cubicBezTo>
                    <a:pt x="62" y="57"/>
                    <a:pt x="55" y="77"/>
                    <a:pt x="55" y="83"/>
                  </a:cubicBezTo>
                  <a:cubicBezTo>
                    <a:pt x="57" y="95"/>
                    <a:pt x="1" y="80"/>
                    <a:pt x="1" y="80"/>
                  </a:cubicBezTo>
                  <a:close/>
                </a:path>
              </a:pathLst>
            </a:custGeom>
            <a:solidFill>
              <a:srgbClr val="01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任意多边形 73">
              <a:extLst>
                <a:ext uri="{FF2B5EF4-FFF2-40B4-BE49-F238E27FC236}">
                  <a16:creationId xmlns:a16="http://schemas.microsoft.com/office/drawing/2014/main" id="{24E479F9-8E45-4D5B-87AA-BAD591313443}"/>
                </a:ext>
              </a:extLst>
            </p:cNvPr>
            <p:cNvSpPr/>
            <p:nvPr/>
          </p:nvSpPr>
          <p:spPr bwMode="auto">
            <a:xfrm>
              <a:off x="6533569" y="2636645"/>
              <a:ext cx="351148" cy="656810"/>
            </a:xfrm>
            <a:custGeom>
              <a:avLst/>
              <a:gdLst>
                <a:gd name="T0" fmla="*/ 4 w 93"/>
                <a:gd name="T1" fmla="*/ 79 h 174"/>
                <a:gd name="T2" fmla="*/ 14 w 93"/>
                <a:gd name="T3" fmla="*/ 8 h 174"/>
                <a:gd name="T4" fmla="*/ 51 w 93"/>
                <a:gd name="T5" fmla="*/ 6 h 174"/>
                <a:gd name="T6" fmla="*/ 79 w 93"/>
                <a:gd name="T7" fmla="*/ 39 h 174"/>
                <a:gd name="T8" fmla="*/ 92 w 93"/>
                <a:gd name="T9" fmla="*/ 143 h 174"/>
                <a:gd name="T10" fmla="*/ 2 w 93"/>
                <a:gd name="T11" fmla="*/ 139 h 174"/>
                <a:gd name="T12" fmla="*/ 4 w 93"/>
                <a:gd name="T13" fmla="*/ 7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174">
                  <a:moveTo>
                    <a:pt x="4" y="79"/>
                  </a:moveTo>
                  <a:cubicBezTo>
                    <a:pt x="5" y="53"/>
                    <a:pt x="0" y="18"/>
                    <a:pt x="14" y="8"/>
                  </a:cubicBezTo>
                  <a:cubicBezTo>
                    <a:pt x="25" y="0"/>
                    <a:pt x="44" y="3"/>
                    <a:pt x="51" y="6"/>
                  </a:cubicBezTo>
                  <a:cubicBezTo>
                    <a:pt x="71" y="11"/>
                    <a:pt x="71" y="14"/>
                    <a:pt x="79" y="39"/>
                  </a:cubicBezTo>
                  <a:cubicBezTo>
                    <a:pt x="92" y="85"/>
                    <a:pt x="90" y="119"/>
                    <a:pt x="92" y="143"/>
                  </a:cubicBezTo>
                  <a:cubicBezTo>
                    <a:pt x="93" y="149"/>
                    <a:pt x="39" y="174"/>
                    <a:pt x="2" y="139"/>
                  </a:cubicBezTo>
                  <a:cubicBezTo>
                    <a:pt x="2" y="139"/>
                    <a:pt x="2" y="118"/>
                    <a:pt x="4" y="79"/>
                  </a:cubicBez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任意多边形 74">
              <a:extLst>
                <a:ext uri="{FF2B5EF4-FFF2-40B4-BE49-F238E27FC236}">
                  <a16:creationId xmlns:a16="http://schemas.microsoft.com/office/drawing/2014/main" id="{63EC4964-E34A-4F30-BFD9-D6A69F8FBD31}"/>
                </a:ext>
              </a:extLst>
            </p:cNvPr>
            <p:cNvSpPr/>
            <p:nvPr/>
          </p:nvSpPr>
          <p:spPr bwMode="auto">
            <a:xfrm>
              <a:off x="6650012" y="2565687"/>
              <a:ext cx="70958" cy="140096"/>
            </a:xfrm>
            <a:custGeom>
              <a:avLst/>
              <a:gdLst>
                <a:gd name="T0" fmla="*/ 19 w 19"/>
                <a:gd name="T1" fmla="*/ 29 h 37"/>
                <a:gd name="T2" fmla="*/ 1 w 19"/>
                <a:gd name="T3" fmla="*/ 32 h 37"/>
                <a:gd name="T4" fmla="*/ 2 w 19"/>
                <a:gd name="T5" fmla="*/ 14 h 37"/>
                <a:gd name="T6" fmla="*/ 3 w 19"/>
                <a:gd name="T7" fmla="*/ 8 h 37"/>
                <a:gd name="T8" fmla="*/ 15 w 19"/>
                <a:gd name="T9" fmla="*/ 5 h 37"/>
                <a:gd name="T10" fmla="*/ 19 w 19"/>
                <a:gd name="T11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37">
                  <a:moveTo>
                    <a:pt x="19" y="29"/>
                  </a:moveTo>
                  <a:cubicBezTo>
                    <a:pt x="19" y="35"/>
                    <a:pt x="0" y="37"/>
                    <a:pt x="1" y="32"/>
                  </a:cubicBezTo>
                  <a:cubicBezTo>
                    <a:pt x="1" y="26"/>
                    <a:pt x="1" y="20"/>
                    <a:pt x="2" y="14"/>
                  </a:cubicBezTo>
                  <a:cubicBezTo>
                    <a:pt x="2" y="12"/>
                    <a:pt x="2" y="9"/>
                    <a:pt x="3" y="8"/>
                  </a:cubicBezTo>
                  <a:cubicBezTo>
                    <a:pt x="6" y="1"/>
                    <a:pt x="14" y="0"/>
                    <a:pt x="15" y="5"/>
                  </a:cubicBezTo>
                  <a:cubicBezTo>
                    <a:pt x="17" y="12"/>
                    <a:pt x="19" y="21"/>
                    <a:pt x="19" y="29"/>
                  </a:cubicBezTo>
                  <a:close/>
                </a:path>
              </a:pathLst>
            </a:custGeom>
            <a:solidFill>
              <a:srgbClr val="F3B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任意多边形 75">
              <a:extLst>
                <a:ext uri="{FF2B5EF4-FFF2-40B4-BE49-F238E27FC236}">
                  <a16:creationId xmlns:a16="http://schemas.microsoft.com/office/drawing/2014/main" id="{E41DAC4A-5616-4858-8ABC-B631929EEA30}"/>
                </a:ext>
              </a:extLst>
            </p:cNvPr>
            <p:cNvSpPr/>
            <p:nvPr/>
          </p:nvSpPr>
          <p:spPr bwMode="auto">
            <a:xfrm>
              <a:off x="6589972" y="2436509"/>
              <a:ext cx="147373" cy="227428"/>
            </a:xfrm>
            <a:custGeom>
              <a:avLst/>
              <a:gdLst>
                <a:gd name="T0" fmla="*/ 5 w 39"/>
                <a:gd name="T1" fmla="*/ 34 h 60"/>
                <a:gd name="T2" fmla="*/ 2 w 39"/>
                <a:gd name="T3" fmla="*/ 15 h 60"/>
                <a:gd name="T4" fmla="*/ 15 w 39"/>
                <a:gd name="T5" fmla="*/ 2 h 60"/>
                <a:gd name="T6" fmla="*/ 32 w 39"/>
                <a:gd name="T7" fmla="*/ 10 h 60"/>
                <a:gd name="T8" fmla="*/ 39 w 39"/>
                <a:gd name="T9" fmla="*/ 29 h 60"/>
                <a:gd name="T10" fmla="*/ 31 w 39"/>
                <a:gd name="T11" fmla="*/ 47 h 60"/>
                <a:gd name="T12" fmla="*/ 5 w 39"/>
                <a:gd name="T1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0">
                  <a:moveTo>
                    <a:pt x="5" y="34"/>
                  </a:moveTo>
                  <a:cubicBezTo>
                    <a:pt x="2" y="28"/>
                    <a:pt x="0" y="21"/>
                    <a:pt x="2" y="15"/>
                  </a:cubicBezTo>
                  <a:cubicBezTo>
                    <a:pt x="3" y="8"/>
                    <a:pt x="8" y="3"/>
                    <a:pt x="15" y="2"/>
                  </a:cubicBezTo>
                  <a:cubicBezTo>
                    <a:pt x="22" y="0"/>
                    <a:pt x="29" y="5"/>
                    <a:pt x="32" y="10"/>
                  </a:cubicBezTo>
                  <a:cubicBezTo>
                    <a:pt x="36" y="16"/>
                    <a:pt x="39" y="22"/>
                    <a:pt x="39" y="29"/>
                  </a:cubicBezTo>
                  <a:cubicBezTo>
                    <a:pt x="39" y="35"/>
                    <a:pt x="34" y="42"/>
                    <a:pt x="31" y="47"/>
                  </a:cubicBezTo>
                  <a:cubicBezTo>
                    <a:pt x="20" y="60"/>
                    <a:pt x="10" y="43"/>
                    <a:pt x="5" y="34"/>
                  </a:cubicBezTo>
                  <a:close/>
                </a:path>
              </a:pathLst>
            </a:custGeom>
            <a:solidFill>
              <a:srgbClr val="F3B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任意多边形 76">
              <a:extLst>
                <a:ext uri="{FF2B5EF4-FFF2-40B4-BE49-F238E27FC236}">
                  <a16:creationId xmlns:a16="http://schemas.microsoft.com/office/drawing/2014/main" id="{95AA12C2-E9C0-47D0-A1AF-99CFAC98B756}"/>
                </a:ext>
              </a:extLst>
            </p:cNvPr>
            <p:cNvSpPr/>
            <p:nvPr/>
          </p:nvSpPr>
          <p:spPr bwMode="auto">
            <a:xfrm>
              <a:off x="6577235" y="2411038"/>
              <a:ext cx="189219" cy="196497"/>
            </a:xfrm>
            <a:custGeom>
              <a:avLst/>
              <a:gdLst>
                <a:gd name="T0" fmla="*/ 22 w 50"/>
                <a:gd name="T1" fmla="*/ 30 h 52"/>
                <a:gd name="T2" fmla="*/ 19 w 50"/>
                <a:gd name="T3" fmla="*/ 36 h 52"/>
                <a:gd name="T4" fmla="*/ 13 w 50"/>
                <a:gd name="T5" fmla="*/ 34 h 52"/>
                <a:gd name="T6" fmla="*/ 7 w 50"/>
                <a:gd name="T7" fmla="*/ 38 h 52"/>
                <a:gd name="T8" fmla="*/ 1 w 50"/>
                <a:gd name="T9" fmla="*/ 34 h 52"/>
                <a:gd name="T10" fmla="*/ 0 w 50"/>
                <a:gd name="T11" fmla="*/ 26 h 52"/>
                <a:gd name="T12" fmla="*/ 1 w 50"/>
                <a:gd name="T13" fmla="*/ 18 h 52"/>
                <a:gd name="T14" fmla="*/ 4 w 50"/>
                <a:gd name="T15" fmla="*/ 11 h 52"/>
                <a:gd name="T16" fmla="*/ 28 w 50"/>
                <a:gd name="T17" fmla="*/ 5 h 52"/>
                <a:gd name="T18" fmla="*/ 48 w 50"/>
                <a:gd name="T19" fmla="*/ 24 h 52"/>
                <a:gd name="T20" fmla="*/ 45 w 50"/>
                <a:gd name="T21" fmla="*/ 41 h 52"/>
                <a:gd name="T22" fmla="*/ 35 w 50"/>
                <a:gd name="T23" fmla="*/ 52 h 52"/>
                <a:gd name="T24" fmla="*/ 40 w 50"/>
                <a:gd name="T25" fmla="*/ 32 h 52"/>
                <a:gd name="T26" fmla="*/ 34 w 50"/>
                <a:gd name="T27" fmla="*/ 37 h 52"/>
                <a:gd name="T28" fmla="*/ 32 w 50"/>
                <a:gd name="T29" fmla="*/ 28 h 52"/>
                <a:gd name="T30" fmla="*/ 22 w 50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0" h="52">
                  <a:moveTo>
                    <a:pt x="22" y="30"/>
                  </a:moveTo>
                  <a:cubicBezTo>
                    <a:pt x="22" y="33"/>
                    <a:pt x="21" y="35"/>
                    <a:pt x="19" y="36"/>
                  </a:cubicBezTo>
                  <a:cubicBezTo>
                    <a:pt x="16" y="37"/>
                    <a:pt x="14" y="36"/>
                    <a:pt x="13" y="34"/>
                  </a:cubicBezTo>
                  <a:cubicBezTo>
                    <a:pt x="12" y="36"/>
                    <a:pt x="10" y="38"/>
                    <a:pt x="7" y="38"/>
                  </a:cubicBezTo>
                  <a:cubicBezTo>
                    <a:pt x="4" y="38"/>
                    <a:pt x="2" y="36"/>
                    <a:pt x="1" y="34"/>
                  </a:cubicBezTo>
                  <a:cubicBezTo>
                    <a:pt x="0" y="31"/>
                    <a:pt x="0" y="29"/>
                    <a:pt x="0" y="26"/>
                  </a:cubicBezTo>
                  <a:cubicBezTo>
                    <a:pt x="0" y="23"/>
                    <a:pt x="0" y="21"/>
                    <a:pt x="1" y="18"/>
                  </a:cubicBezTo>
                  <a:cubicBezTo>
                    <a:pt x="2" y="16"/>
                    <a:pt x="3" y="13"/>
                    <a:pt x="4" y="11"/>
                  </a:cubicBezTo>
                  <a:cubicBezTo>
                    <a:pt x="8" y="6"/>
                    <a:pt x="21" y="0"/>
                    <a:pt x="28" y="5"/>
                  </a:cubicBezTo>
                  <a:cubicBezTo>
                    <a:pt x="41" y="1"/>
                    <a:pt x="46" y="13"/>
                    <a:pt x="48" y="24"/>
                  </a:cubicBezTo>
                  <a:cubicBezTo>
                    <a:pt x="50" y="30"/>
                    <a:pt x="47" y="35"/>
                    <a:pt x="45" y="41"/>
                  </a:cubicBezTo>
                  <a:cubicBezTo>
                    <a:pt x="43" y="48"/>
                    <a:pt x="39" y="52"/>
                    <a:pt x="35" y="52"/>
                  </a:cubicBezTo>
                  <a:cubicBezTo>
                    <a:pt x="32" y="52"/>
                    <a:pt x="42" y="39"/>
                    <a:pt x="40" y="32"/>
                  </a:cubicBezTo>
                  <a:cubicBezTo>
                    <a:pt x="38" y="28"/>
                    <a:pt x="36" y="37"/>
                    <a:pt x="34" y="37"/>
                  </a:cubicBezTo>
                  <a:cubicBezTo>
                    <a:pt x="34" y="37"/>
                    <a:pt x="32" y="29"/>
                    <a:pt x="32" y="28"/>
                  </a:cubicBezTo>
                  <a:cubicBezTo>
                    <a:pt x="29" y="31"/>
                    <a:pt x="25" y="35"/>
                    <a:pt x="22" y="30"/>
                  </a:cubicBezTo>
                  <a:close/>
                </a:path>
              </a:pathLst>
            </a:custGeom>
            <a:solidFill>
              <a:srgbClr val="4C4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任意多边形 77">
              <a:extLst>
                <a:ext uri="{FF2B5EF4-FFF2-40B4-BE49-F238E27FC236}">
                  <a16:creationId xmlns:a16="http://schemas.microsoft.com/office/drawing/2014/main" id="{0C167BCB-53A4-4AB9-B16E-1232A49FBBE9}"/>
                </a:ext>
              </a:extLst>
            </p:cNvPr>
            <p:cNvSpPr/>
            <p:nvPr/>
          </p:nvSpPr>
          <p:spPr bwMode="auto">
            <a:xfrm>
              <a:off x="6215172" y="3784696"/>
              <a:ext cx="203775" cy="340231"/>
            </a:xfrm>
            <a:custGeom>
              <a:avLst/>
              <a:gdLst>
                <a:gd name="T0" fmla="*/ 10 w 54"/>
                <a:gd name="T1" fmla="*/ 5 h 90"/>
                <a:gd name="T2" fmla="*/ 1 w 54"/>
                <a:gd name="T3" fmla="*/ 15 h 90"/>
                <a:gd name="T4" fmla="*/ 24 w 54"/>
                <a:gd name="T5" fmla="*/ 90 h 90"/>
                <a:gd name="T6" fmla="*/ 54 w 54"/>
                <a:gd name="T7" fmla="*/ 21 h 90"/>
                <a:gd name="T8" fmla="*/ 47 w 54"/>
                <a:gd name="T9" fmla="*/ 9 h 90"/>
                <a:gd name="T10" fmla="*/ 10 w 54"/>
                <a:gd name="T11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90">
                  <a:moveTo>
                    <a:pt x="10" y="5"/>
                  </a:moveTo>
                  <a:cubicBezTo>
                    <a:pt x="4" y="7"/>
                    <a:pt x="1" y="11"/>
                    <a:pt x="1" y="15"/>
                  </a:cubicBezTo>
                  <a:cubicBezTo>
                    <a:pt x="0" y="19"/>
                    <a:pt x="24" y="90"/>
                    <a:pt x="24" y="90"/>
                  </a:cubicBezTo>
                  <a:cubicBezTo>
                    <a:pt x="24" y="90"/>
                    <a:pt x="53" y="25"/>
                    <a:pt x="54" y="21"/>
                  </a:cubicBezTo>
                  <a:cubicBezTo>
                    <a:pt x="54" y="17"/>
                    <a:pt x="52" y="13"/>
                    <a:pt x="47" y="9"/>
                  </a:cubicBezTo>
                  <a:cubicBezTo>
                    <a:pt x="38" y="2"/>
                    <a:pt x="21" y="0"/>
                    <a:pt x="10" y="5"/>
                  </a:cubicBezTo>
                  <a:close/>
                </a:path>
              </a:pathLst>
            </a:custGeom>
            <a:solidFill>
              <a:srgbClr val="D9D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任意多边形 78">
              <a:extLst>
                <a:ext uri="{FF2B5EF4-FFF2-40B4-BE49-F238E27FC236}">
                  <a16:creationId xmlns:a16="http://schemas.microsoft.com/office/drawing/2014/main" id="{A0DE0B40-3C67-4F88-80F0-59B55870EDFB}"/>
                </a:ext>
              </a:extLst>
            </p:cNvPr>
            <p:cNvSpPr/>
            <p:nvPr/>
          </p:nvSpPr>
          <p:spPr bwMode="auto">
            <a:xfrm>
              <a:off x="6369822" y="2394662"/>
              <a:ext cx="207413" cy="140096"/>
            </a:xfrm>
            <a:custGeom>
              <a:avLst/>
              <a:gdLst>
                <a:gd name="T0" fmla="*/ 7 w 55"/>
                <a:gd name="T1" fmla="*/ 27 h 37"/>
                <a:gd name="T2" fmla="*/ 3 w 55"/>
                <a:gd name="T3" fmla="*/ 29 h 37"/>
                <a:gd name="T4" fmla="*/ 2 w 55"/>
                <a:gd name="T5" fmla="*/ 29 h 37"/>
                <a:gd name="T6" fmla="*/ 0 w 55"/>
                <a:gd name="T7" fmla="*/ 31 h 37"/>
                <a:gd name="T8" fmla="*/ 0 w 55"/>
                <a:gd name="T9" fmla="*/ 32 h 37"/>
                <a:gd name="T10" fmla="*/ 2 w 55"/>
                <a:gd name="T11" fmla="*/ 12 h 37"/>
                <a:gd name="T12" fmla="*/ 2 w 55"/>
                <a:gd name="T13" fmla="*/ 11 h 37"/>
                <a:gd name="T14" fmla="*/ 3 w 55"/>
                <a:gd name="T15" fmla="*/ 9 h 37"/>
                <a:gd name="T16" fmla="*/ 3 w 55"/>
                <a:gd name="T17" fmla="*/ 9 h 37"/>
                <a:gd name="T18" fmla="*/ 4 w 55"/>
                <a:gd name="T19" fmla="*/ 7 h 37"/>
                <a:gd name="T20" fmla="*/ 5 w 55"/>
                <a:gd name="T21" fmla="*/ 6 h 37"/>
                <a:gd name="T22" fmla="*/ 6 w 55"/>
                <a:gd name="T23" fmla="*/ 5 h 37"/>
                <a:gd name="T24" fmla="*/ 7 w 55"/>
                <a:gd name="T25" fmla="*/ 4 h 37"/>
                <a:gd name="T26" fmla="*/ 11 w 55"/>
                <a:gd name="T27" fmla="*/ 2 h 37"/>
                <a:gd name="T28" fmla="*/ 16 w 55"/>
                <a:gd name="T29" fmla="*/ 0 h 37"/>
                <a:gd name="T30" fmla="*/ 20 w 55"/>
                <a:gd name="T31" fmla="*/ 0 h 37"/>
                <a:gd name="T32" fmla="*/ 22 w 55"/>
                <a:gd name="T33" fmla="*/ 0 h 37"/>
                <a:gd name="T34" fmla="*/ 25 w 55"/>
                <a:gd name="T35" fmla="*/ 0 h 37"/>
                <a:gd name="T36" fmla="*/ 26 w 55"/>
                <a:gd name="T37" fmla="*/ 0 h 37"/>
                <a:gd name="T38" fmla="*/ 30 w 55"/>
                <a:gd name="T39" fmla="*/ 0 h 37"/>
                <a:gd name="T40" fmla="*/ 30 w 55"/>
                <a:gd name="T41" fmla="*/ 0 h 37"/>
                <a:gd name="T42" fmla="*/ 33 w 55"/>
                <a:gd name="T43" fmla="*/ 0 h 37"/>
                <a:gd name="T44" fmla="*/ 35 w 55"/>
                <a:gd name="T45" fmla="*/ 1 h 37"/>
                <a:gd name="T46" fmla="*/ 37 w 55"/>
                <a:gd name="T47" fmla="*/ 1 h 37"/>
                <a:gd name="T48" fmla="*/ 40 w 55"/>
                <a:gd name="T49" fmla="*/ 2 h 37"/>
                <a:gd name="T50" fmla="*/ 41 w 55"/>
                <a:gd name="T51" fmla="*/ 2 h 37"/>
                <a:gd name="T52" fmla="*/ 44 w 55"/>
                <a:gd name="T53" fmla="*/ 4 h 37"/>
                <a:gd name="T54" fmla="*/ 45 w 55"/>
                <a:gd name="T55" fmla="*/ 4 h 37"/>
                <a:gd name="T56" fmla="*/ 55 w 55"/>
                <a:gd name="T57" fmla="*/ 18 h 37"/>
                <a:gd name="T58" fmla="*/ 47 w 55"/>
                <a:gd name="T59" fmla="*/ 31 h 37"/>
                <a:gd name="T60" fmla="*/ 43 w 55"/>
                <a:gd name="T61" fmla="*/ 29 h 37"/>
                <a:gd name="T62" fmla="*/ 25 w 55"/>
                <a:gd name="T63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37">
                  <a:moveTo>
                    <a:pt x="11" y="25"/>
                  </a:moveTo>
                  <a:cubicBezTo>
                    <a:pt x="10" y="26"/>
                    <a:pt x="8" y="26"/>
                    <a:pt x="7" y="27"/>
                  </a:cubicBezTo>
                  <a:cubicBezTo>
                    <a:pt x="6" y="27"/>
                    <a:pt x="5" y="28"/>
                    <a:pt x="4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30"/>
                    <a:pt x="1" y="30"/>
                    <a:pt x="1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1" y="2"/>
                  </a:cubicBezTo>
                  <a:cubicBezTo>
                    <a:pt x="12" y="2"/>
                    <a:pt x="14" y="1"/>
                    <a:pt x="15" y="1"/>
                  </a:cubicBezTo>
                  <a:cubicBezTo>
                    <a:pt x="15" y="1"/>
                    <a:pt x="16" y="1"/>
                    <a:pt x="16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3" y="0"/>
                    <a:pt x="2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7" y="0"/>
                    <a:pt x="28" y="0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1" y="0"/>
                    <a:pt x="31" y="0"/>
                    <a:pt x="32" y="0"/>
                  </a:cubicBezTo>
                  <a:cubicBezTo>
                    <a:pt x="32" y="0"/>
                    <a:pt x="33" y="0"/>
                    <a:pt x="33" y="0"/>
                  </a:cubicBezTo>
                  <a:cubicBezTo>
                    <a:pt x="34" y="0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3"/>
                    <a:pt x="42" y="3"/>
                    <a:pt x="43" y="3"/>
                  </a:cubicBezTo>
                  <a:cubicBezTo>
                    <a:pt x="43" y="3"/>
                    <a:pt x="44" y="4"/>
                    <a:pt x="44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6" y="5"/>
                    <a:pt x="47" y="6"/>
                    <a:pt x="48" y="6"/>
                  </a:cubicBezTo>
                  <a:cubicBezTo>
                    <a:pt x="53" y="10"/>
                    <a:pt x="55" y="14"/>
                    <a:pt x="55" y="1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1" y="35"/>
                    <a:pt x="50" y="33"/>
                    <a:pt x="47" y="31"/>
                  </a:cubicBezTo>
                  <a:cubicBezTo>
                    <a:pt x="46" y="31"/>
                    <a:pt x="45" y="30"/>
                    <a:pt x="44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35" y="34"/>
                    <a:pt x="25" y="33"/>
                  </a:cubicBezTo>
                  <a:cubicBezTo>
                    <a:pt x="15" y="31"/>
                    <a:pt x="11" y="25"/>
                    <a:pt x="11" y="25"/>
                  </a:cubicBezTo>
                  <a:close/>
                </a:path>
              </a:pathLst>
            </a:custGeom>
            <a:solidFill>
              <a:srgbClr val="D9D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任意多边形 79">
              <a:extLst>
                <a:ext uri="{FF2B5EF4-FFF2-40B4-BE49-F238E27FC236}">
                  <a16:creationId xmlns:a16="http://schemas.microsoft.com/office/drawing/2014/main" id="{C2A3AF13-3912-437F-A14A-8C60DA8320FD}"/>
                </a:ext>
              </a:extLst>
            </p:cNvPr>
            <p:cNvSpPr/>
            <p:nvPr/>
          </p:nvSpPr>
          <p:spPr bwMode="auto">
            <a:xfrm>
              <a:off x="6215172" y="2436509"/>
              <a:ext cx="362064" cy="1470088"/>
            </a:xfrm>
            <a:custGeom>
              <a:avLst/>
              <a:gdLst>
                <a:gd name="T0" fmla="*/ 93 w 96"/>
                <a:gd name="T1" fmla="*/ 12 h 389"/>
                <a:gd name="T2" fmla="*/ 95 w 96"/>
                <a:gd name="T3" fmla="*/ 9 h 389"/>
                <a:gd name="T4" fmla="*/ 96 w 96"/>
                <a:gd name="T5" fmla="*/ 6 h 389"/>
                <a:gd name="T6" fmla="*/ 54 w 96"/>
                <a:gd name="T7" fmla="*/ 376 h 389"/>
                <a:gd name="T8" fmla="*/ 53 w 96"/>
                <a:gd name="T9" fmla="*/ 378 h 389"/>
                <a:gd name="T10" fmla="*/ 53 w 96"/>
                <a:gd name="T11" fmla="*/ 379 h 389"/>
                <a:gd name="T12" fmla="*/ 52 w 96"/>
                <a:gd name="T13" fmla="*/ 380 h 389"/>
                <a:gd name="T14" fmla="*/ 51 w 96"/>
                <a:gd name="T15" fmla="*/ 382 h 389"/>
                <a:gd name="T16" fmla="*/ 51 w 96"/>
                <a:gd name="T17" fmla="*/ 382 h 389"/>
                <a:gd name="T18" fmla="*/ 49 w 96"/>
                <a:gd name="T19" fmla="*/ 384 h 389"/>
                <a:gd name="T20" fmla="*/ 47 w 96"/>
                <a:gd name="T21" fmla="*/ 385 h 389"/>
                <a:gd name="T22" fmla="*/ 41 w 96"/>
                <a:gd name="T23" fmla="*/ 387 h 389"/>
                <a:gd name="T24" fmla="*/ 37 w 96"/>
                <a:gd name="T25" fmla="*/ 388 h 389"/>
                <a:gd name="T26" fmla="*/ 35 w 96"/>
                <a:gd name="T27" fmla="*/ 388 h 389"/>
                <a:gd name="T28" fmla="*/ 32 w 96"/>
                <a:gd name="T29" fmla="*/ 389 h 389"/>
                <a:gd name="T30" fmla="*/ 30 w 96"/>
                <a:gd name="T31" fmla="*/ 389 h 389"/>
                <a:gd name="T32" fmla="*/ 27 w 96"/>
                <a:gd name="T33" fmla="*/ 389 h 389"/>
                <a:gd name="T34" fmla="*/ 25 w 96"/>
                <a:gd name="T35" fmla="*/ 388 h 389"/>
                <a:gd name="T36" fmla="*/ 24 w 96"/>
                <a:gd name="T37" fmla="*/ 388 h 389"/>
                <a:gd name="T38" fmla="*/ 20 w 96"/>
                <a:gd name="T39" fmla="*/ 387 h 389"/>
                <a:gd name="T40" fmla="*/ 20 w 96"/>
                <a:gd name="T41" fmla="*/ 387 h 389"/>
                <a:gd name="T42" fmla="*/ 17 w 96"/>
                <a:gd name="T43" fmla="*/ 386 h 389"/>
                <a:gd name="T44" fmla="*/ 15 w 96"/>
                <a:gd name="T45" fmla="*/ 386 h 389"/>
                <a:gd name="T46" fmla="*/ 13 w 96"/>
                <a:gd name="T47" fmla="*/ 385 h 389"/>
                <a:gd name="T48" fmla="*/ 11 w 96"/>
                <a:gd name="T49" fmla="*/ 384 h 389"/>
                <a:gd name="T50" fmla="*/ 7 w 96"/>
                <a:gd name="T51" fmla="*/ 382 h 389"/>
                <a:gd name="T52" fmla="*/ 43 w 96"/>
                <a:gd name="T53" fmla="*/ 0 h 389"/>
                <a:gd name="T54" fmla="*/ 53 w 96"/>
                <a:gd name="T55" fmla="*/ 14 h 389"/>
                <a:gd name="T56" fmla="*/ 57 w 96"/>
                <a:gd name="T57" fmla="*/ 16 h 389"/>
                <a:gd name="T58" fmla="*/ 62 w 96"/>
                <a:gd name="T59" fmla="*/ 17 h 389"/>
                <a:gd name="T60" fmla="*/ 67 w 96"/>
                <a:gd name="T61" fmla="*/ 18 h 389"/>
                <a:gd name="T62" fmla="*/ 72 w 96"/>
                <a:gd name="T63" fmla="*/ 18 h 389"/>
                <a:gd name="T64" fmla="*/ 77 w 96"/>
                <a:gd name="T65" fmla="*/ 18 h 389"/>
                <a:gd name="T66" fmla="*/ 81 w 96"/>
                <a:gd name="T67" fmla="*/ 18 h 389"/>
                <a:gd name="T68" fmla="*/ 87 w 96"/>
                <a:gd name="T69" fmla="*/ 16 h 389"/>
                <a:gd name="T70" fmla="*/ 91 w 96"/>
                <a:gd name="T71" fmla="*/ 14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389">
                  <a:moveTo>
                    <a:pt x="91" y="14"/>
                  </a:moveTo>
                  <a:cubicBezTo>
                    <a:pt x="91" y="13"/>
                    <a:pt x="92" y="12"/>
                    <a:pt x="93" y="12"/>
                  </a:cubicBezTo>
                  <a:cubicBezTo>
                    <a:pt x="93" y="11"/>
                    <a:pt x="93" y="11"/>
                    <a:pt x="93" y="11"/>
                  </a:cubicBezTo>
                  <a:cubicBezTo>
                    <a:pt x="94" y="11"/>
                    <a:pt x="94" y="10"/>
                    <a:pt x="95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5" y="8"/>
                    <a:pt x="96" y="7"/>
                    <a:pt x="96" y="6"/>
                  </a:cubicBezTo>
                  <a:cubicBezTo>
                    <a:pt x="54" y="376"/>
                    <a:pt x="54" y="376"/>
                    <a:pt x="54" y="376"/>
                  </a:cubicBezTo>
                  <a:cubicBezTo>
                    <a:pt x="54" y="376"/>
                    <a:pt x="54" y="376"/>
                    <a:pt x="54" y="376"/>
                  </a:cubicBezTo>
                  <a:cubicBezTo>
                    <a:pt x="54" y="377"/>
                    <a:pt x="54" y="377"/>
                    <a:pt x="54" y="377"/>
                  </a:cubicBezTo>
                  <a:cubicBezTo>
                    <a:pt x="53" y="378"/>
                    <a:pt x="53" y="378"/>
                    <a:pt x="53" y="378"/>
                  </a:cubicBezTo>
                  <a:cubicBezTo>
                    <a:pt x="53" y="379"/>
                    <a:pt x="53" y="379"/>
                    <a:pt x="53" y="379"/>
                  </a:cubicBezTo>
                  <a:cubicBezTo>
                    <a:pt x="53" y="379"/>
                    <a:pt x="53" y="379"/>
                    <a:pt x="53" y="379"/>
                  </a:cubicBezTo>
                  <a:cubicBezTo>
                    <a:pt x="53" y="379"/>
                    <a:pt x="53" y="379"/>
                    <a:pt x="53" y="379"/>
                  </a:cubicBezTo>
                  <a:cubicBezTo>
                    <a:pt x="52" y="380"/>
                    <a:pt x="52" y="380"/>
                    <a:pt x="52" y="380"/>
                  </a:cubicBezTo>
                  <a:cubicBezTo>
                    <a:pt x="51" y="381"/>
                    <a:pt x="51" y="381"/>
                    <a:pt x="51" y="381"/>
                  </a:cubicBezTo>
                  <a:cubicBezTo>
                    <a:pt x="51" y="382"/>
                    <a:pt x="51" y="382"/>
                    <a:pt x="51" y="382"/>
                  </a:cubicBezTo>
                  <a:cubicBezTo>
                    <a:pt x="51" y="382"/>
                    <a:pt x="51" y="382"/>
                    <a:pt x="51" y="382"/>
                  </a:cubicBezTo>
                  <a:cubicBezTo>
                    <a:pt x="51" y="382"/>
                    <a:pt x="51" y="382"/>
                    <a:pt x="51" y="382"/>
                  </a:cubicBezTo>
                  <a:cubicBezTo>
                    <a:pt x="50" y="383"/>
                    <a:pt x="50" y="383"/>
                    <a:pt x="49" y="383"/>
                  </a:cubicBezTo>
                  <a:cubicBezTo>
                    <a:pt x="49" y="384"/>
                    <a:pt x="49" y="384"/>
                    <a:pt x="49" y="384"/>
                  </a:cubicBezTo>
                  <a:cubicBezTo>
                    <a:pt x="48" y="384"/>
                    <a:pt x="48" y="384"/>
                    <a:pt x="48" y="384"/>
                  </a:cubicBezTo>
                  <a:cubicBezTo>
                    <a:pt x="47" y="385"/>
                    <a:pt x="47" y="385"/>
                    <a:pt x="47" y="385"/>
                  </a:cubicBezTo>
                  <a:cubicBezTo>
                    <a:pt x="46" y="385"/>
                    <a:pt x="46" y="386"/>
                    <a:pt x="45" y="386"/>
                  </a:cubicBezTo>
                  <a:cubicBezTo>
                    <a:pt x="43" y="387"/>
                    <a:pt x="42" y="387"/>
                    <a:pt x="41" y="387"/>
                  </a:cubicBezTo>
                  <a:cubicBezTo>
                    <a:pt x="40" y="388"/>
                    <a:pt x="40" y="388"/>
                    <a:pt x="39" y="388"/>
                  </a:cubicBezTo>
                  <a:cubicBezTo>
                    <a:pt x="38" y="388"/>
                    <a:pt x="38" y="388"/>
                    <a:pt x="37" y="388"/>
                  </a:cubicBezTo>
                  <a:cubicBezTo>
                    <a:pt x="36" y="388"/>
                    <a:pt x="36" y="388"/>
                    <a:pt x="36" y="388"/>
                  </a:cubicBezTo>
                  <a:cubicBezTo>
                    <a:pt x="35" y="388"/>
                    <a:pt x="35" y="388"/>
                    <a:pt x="35" y="388"/>
                  </a:cubicBezTo>
                  <a:cubicBezTo>
                    <a:pt x="34" y="389"/>
                    <a:pt x="34" y="389"/>
                    <a:pt x="34" y="389"/>
                  </a:cubicBezTo>
                  <a:cubicBezTo>
                    <a:pt x="33" y="389"/>
                    <a:pt x="32" y="389"/>
                    <a:pt x="32" y="389"/>
                  </a:cubicBezTo>
                  <a:cubicBezTo>
                    <a:pt x="31" y="389"/>
                    <a:pt x="31" y="389"/>
                    <a:pt x="31" y="389"/>
                  </a:cubicBezTo>
                  <a:cubicBezTo>
                    <a:pt x="30" y="389"/>
                    <a:pt x="30" y="389"/>
                    <a:pt x="30" y="389"/>
                  </a:cubicBezTo>
                  <a:cubicBezTo>
                    <a:pt x="29" y="389"/>
                    <a:pt x="29" y="389"/>
                    <a:pt x="29" y="389"/>
                  </a:cubicBezTo>
                  <a:cubicBezTo>
                    <a:pt x="29" y="389"/>
                    <a:pt x="28" y="389"/>
                    <a:pt x="27" y="389"/>
                  </a:cubicBezTo>
                  <a:cubicBezTo>
                    <a:pt x="27" y="389"/>
                    <a:pt x="26" y="388"/>
                    <a:pt x="26" y="388"/>
                  </a:cubicBezTo>
                  <a:cubicBezTo>
                    <a:pt x="25" y="388"/>
                    <a:pt x="25" y="388"/>
                    <a:pt x="25" y="388"/>
                  </a:cubicBezTo>
                  <a:cubicBezTo>
                    <a:pt x="25" y="388"/>
                    <a:pt x="25" y="388"/>
                    <a:pt x="25" y="388"/>
                  </a:cubicBezTo>
                  <a:cubicBezTo>
                    <a:pt x="25" y="388"/>
                    <a:pt x="24" y="388"/>
                    <a:pt x="24" y="388"/>
                  </a:cubicBezTo>
                  <a:cubicBezTo>
                    <a:pt x="23" y="388"/>
                    <a:pt x="23" y="388"/>
                    <a:pt x="22" y="388"/>
                  </a:cubicBezTo>
                  <a:cubicBezTo>
                    <a:pt x="21" y="388"/>
                    <a:pt x="21" y="388"/>
                    <a:pt x="20" y="387"/>
                  </a:cubicBezTo>
                  <a:cubicBezTo>
                    <a:pt x="20" y="387"/>
                    <a:pt x="20" y="387"/>
                    <a:pt x="20" y="387"/>
                  </a:cubicBezTo>
                  <a:cubicBezTo>
                    <a:pt x="20" y="387"/>
                    <a:pt x="20" y="387"/>
                    <a:pt x="20" y="387"/>
                  </a:cubicBezTo>
                  <a:cubicBezTo>
                    <a:pt x="20" y="387"/>
                    <a:pt x="19" y="387"/>
                    <a:pt x="18" y="387"/>
                  </a:cubicBezTo>
                  <a:cubicBezTo>
                    <a:pt x="18" y="387"/>
                    <a:pt x="17" y="387"/>
                    <a:pt x="17" y="386"/>
                  </a:cubicBezTo>
                  <a:cubicBezTo>
                    <a:pt x="16" y="386"/>
                    <a:pt x="16" y="386"/>
                    <a:pt x="16" y="386"/>
                  </a:cubicBezTo>
                  <a:cubicBezTo>
                    <a:pt x="15" y="386"/>
                    <a:pt x="15" y="386"/>
                    <a:pt x="15" y="386"/>
                  </a:cubicBezTo>
                  <a:cubicBezTo>
                    <a:pt x="15" y="386"/>
                    <a:pt x="15" y="386"/>
                    <a:pt x="15" y="386"/>
                  </a:cubicBezTo>
                  <a:cubicBezTo>
                    <a:pt x="14" y="385"/>
                    <a:pt x="13" y="385"/>
                    <a:pt x="13" y="385"/>
                  </a:cubicBezTo>
                  <a:cubicBezTo>
                    <a:pt x="12" y="385"/>
                    <a:pt x="12" y="385"/>
                    <a:pt x="12" y="384"/>
                  </a:cubicBezTo>
                  <a:cubicBezTo>
                    <a:pt x="11" y="384"/>
                    <a:pt x="11" y="384"/>
                    <a:pt x="11" y="384"/>
                  </a:cubicBezTo>
                  <a:cubicBezTo>
                    <a:pt x="10" y="384"/>
                    <a:pt x="10" y="384"/>
                    <a:pt x="10" y="384"/>
                  </a:cubicBezTo>
                  <a:cubicBezTo>
                    <a:pt x="9" y="383"/>
                    <a:pt x="8" y="382"/>
                    <a:pt x="7" y="382"/>
                  </a:cubicBezTo>
                  <a:cubicBezTo>
                    <a:pt x="2" y="378"/>
                    <a:pt x="0" y="374"/>
                    <a:pt x="1" y="37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4"/>
                    <a:pt x="44" y="8"/>
                    <a:pt x="49" y="12"/>
                  </a:cubicBezTo>
                  <a:cubicBezTo>
                    <a:pt x="50" y="12"/>
                    <a:pt x="52" y="13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15"/>
                    <a:pt x="56" y="15"/>
                    <a:pt x="57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61" y="17"/>
                    <a:pt x="62" y="17"/>
                  </a:cubicBezTo>
                  <a:cubicBezTo>
                    <a:pt x="62" y="17"/>
                    <a:pt x="62" y="17"/>
                    <a:pt x="62" y="17"/>
                  </a:cubicBezTo>
                  <a:cubicBezTo>
                    <a:pt x="64" y="18"/>
                    <a:pt x="66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9" y="18"/>
                    <a:pt x="71" y="18"/>
                    <a:pt x="72" y="18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4" y="18"/>
                    <a:pt x="76" y="18"/>
                    <a:pt x="77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9" y="18"/>
                    <a:pt x="80" y="18"/>
                    <a:pt x="81" y="18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4" y="17"/>
                    <a:pt x="85" y="16"/>
                    <a:pt x="87" y="16"/>
                  </a:cubicBezTo>
                  <a:cubicBezTo>
                    <a:pt x="88" y="15"/>
                    <a:pt x="89" y="15"/>
                    <a:pt x="90" y="14"/>
                  </a:cubicBezTo>
                  <a:lnTo>
                    <a:pt x="91" y="14"/>
                  </a:lnTo>
                  <a:close/>
                </a:path>
              </a:pathLst>
            </a:custGeom>
            <a:solidFill>
              <a:srgbClr val="6C6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任意多边形 80">
              <a:extLst>
                <a:ext uri="{FF2B5EF4-FFF2-40B4-BE49-F238E27FC236}">
                  <a16:creationId xmlns:a16="http://schemas.microsoft.com/office/drawing/2014/main" id="{9A6F6D8B-4395-41BA-B505-B282BC7AD536}"/>
                </a:ext>
              </a:extLst>
            </p:cNvPr>
            <p:cNvSpPr/>
            <p:nvPr/>
          </p:nvSpPr>
          <p:spPr bwMode="auto">
            <a:xfrm>
              <a:off x="6267934" y="4015762"/>
              <a:ext cx="80054" cy="109165"/>
            </a:xfrm>
            <a:custGeom>
              <a:avLst/>
              <a:gdLst>
                <a:gd name="T0" fmla="*/ 0 w 21"/>
                <a:gd name="T1" fmla="*/ 0 h 29"/>
                <a:gd name="T2" fmla="*/ 10 w 21"/>
                <a:gd name="T3" fmla="*/ 29 h 29"/>
                <a:gd name="T4" fmla="*/ 21 w 21"/>
                <a:gd name="T5" fmla="*/ 3 h 29"/>
                <a:gd name="T6" fmla="*/ 0 w 21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9">
                  <a:moveTo>
                    <a:pt x="0" y="0"/>
                  </a:moveTo>
                  <a:cubicBezTo>
                    <a:pt x="6" y="15"/>
                    <a:pt x="10" y="29"/>
                    <a:pt x="10" y="29"/>
                  </a:cubicBezTo>
                  <a:cubicBezTo>
                    <a:pt x="10" y="29"/>
                    <a:pt x="15" y="17"/>
                    <a:pt x="21" y="3"/>
                  </a:cubicBezTo>
                  <a:cubicBezTo>
                    <a:pt x="17" y="9"/>
                    <a:pt x="3" y="7"/>
                    <a:pt x="0" y="0"/>
                  </a:cubicBezTo>
                  <a:close/>
                </a:path>
              </a:pathLst>
            </a:custGeom>
            <a:solidFill>
              <a:srgbClr val="6C6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任意多边形 81">
              <a:extLst>
                <a:ext uri="{FF2B5EF4-FFF2-40B4-BE49-F238E27FC236}">
                  <a16:creationId xmlns:a16="http://schemas.microsoft.com/office/drawing/2014/main" id="{CCC0AF8B-B225-4121-A81F-75BA177CE29D}"/>
                </a:ext>
              </a:extLst>
            </p:cNvPr>
            <p:cNvSpPr/>
            <p:nvPr/>
          </p:nvSpPr>
          <p:spPr bwMode="auto">
            <a:xfrm>
              <a:off x="6369822" y="3086040"/>
              <a:ext cx="189219" cy="90971"/>
            </a:xfrm>
            <a:custGeom>
              <a:avLst/>
              <a:gdLst>
                <a:gd name="T0" fmla="*/ 25 w 50"/>
                <a:gd name="T1" fmla="*/ 4 h 24"/>
                <a:gd name="T2" fmla="*/ 1 w 50"/>
                <a:gd name="T3" fmla="*/ 12 h 24"/>
                <a:gd name="T4" fmla="*/ 29 w 50"/>
                <a:gd name="T5" fmla="*/ 12 h 24"/>
                <a:gd name="T6" fmla="*/ 25 w 50"/>
                <a:gd name="T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24">
                  <a:moveTo>
                    <a:pt x="25" y="4"/>
                  </a:moveTo>
                  <a:cubicBezTo>
                    <a:pt x="17" y="3"/>
                    <a:pt x="0" y="9"/>
                    <a:pt x="1" y="12"/>
                  </a:cubicBezTo>
                  <a:cubicBezTo>
                    <a:pt x="1" y="15"/>
                    <a:pt x="7" y="24"/>
                    <a:pt x="29" y="12"/>
                  </a:cubicBezTo>
                  <a:cubicBezTo>
                    <a:pt x="50" y="0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F3B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任意多边形 82">
              <a:extLst>
                <a:ext uri="{FF2B5EF4-FFF2-40B4-BE49-F238E27FC236}">
                  <a16:creationId xmlns:a16="http://schemas.microsoft.com/office/drawing/2014/main" id="{114E37C4-39AE-4825-8203-AB948F751001}"/>
                </a:ext>
              </a:extLst>
            </p:cNvPr>
            <p:cNvSpPr/>
            <p:nvPr/>
          </p:nvSpPr>
          <p:spPr bwMode="auto">
            <a:xfrm>
              <a:off x="6418947" y="2674852"/>
              <a:ext cx="502159" cy="476687"/>
            </a:xfrm>
            <a:custGeom>
              <a:avLst/>
              <a:gdLst>
                <a:gd name="T0" fmla="*/ 97 w 133"/>
                <a:gd name="T1" fmla="*/ 2 h 126"/>
                <a:gd name="T2" fmla="*/ 100 w 133"/>
                <a:gd name="T3" fmla="*/ 104 h 126"/>
                <a:gd name="T4" fmla="*/ 3 w 133"/>
                <a:gd name="T5" fmla="*/ 126 h 126"/>
                <a:gd name="T6" fmla="*/ 0 w 133"/>
                <a:gd name="T7" fmla="*/ 114 h 126"/>
                <a:gd name="T8" fmla="*/ 80 w 133"/>
                <a:gd name="T9" fmla="*/ 89 h 126"/>
                <a:gd name="T10" fmla="*/ 87 w 133"/>
                <a:gd name="T11" fmla="*/ 42 h 126"/>
                <a:gd name="T12" fmla="*/ 97 w 133"/>
                <a:gd name="T13" fmla="*/ 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26">
                  <a:moveTo>
                    <a:pt x="97" y="2"/>
                  </a:moveTo>
                  <a:cubicBezTo>
                    <a:pt x="133" y="10"/>
                    <a:pt x="105" y="88"/>
                    <a:pt x="100" y="104"/>
                  </a:cubicBezTo>
                  <a:cubicBezTo>
                    <a:pt x="95" y="121"/>
                    <a:pt x="3" y="126"/>
                    <a:pt x="3" y="126"/>
                  </a:cubicBezTo>
                  <a:cubicBezTo>
                    <a:pt x="4" y="123"/>
                    <a:pt x="4" y="114"/>
                    <a:pt x="0" y="114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0" y="89"/>
                    <a:pt x="86" y="53"/>
                    <a:pt x="87" y="42"/>
                  </a:cubicBezTo>
                  <a:cubicBezTo>
                    <a:pt x="88" y="34"/>
                    <a:pt x="85" y="0"/>
                    <a:pt x="97" y="2"/>
                  </a:cubicBezTo>
                  <a:close/>
                </a:path>
              </a:pathLst>
            </a:custGeom>
            <a:solidFill>
              <a:srgbClr val="01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任意多边形 83">
              <a:extLst>
                <a:ext uri="{FF2B5EF4-FFF2-40B4-BE49-F238E27FC236}">
                  <a16:creationId xmlns:a16="http://schemas.microsoft.com/office/drawing/2014/main" id="{4EC75AA1-C6D0-4916-AD79-8384AAF3867E}"/>
                </a:ext>
              </a:extLst>
            </p:cNvPr>
            <p:cNvSpPr/>
            <p:nvPr/>
          </p:nvSpPr>
          <p:spPr bwMode="auto">
            <a:xfrm>
              <a:off x="7386876" y="4468796"/>
              <a:ext cx="491242" cy="305662"/>
            </a:xfrm>
            <a:custGeom>
              <a:avLst/>
              <a:gdLst>
                <a:gd name="T0" fmla="*/ 39 w 130"/>
                <a:gd name="T1" fmla="*/ 0 h 81"/>
                <a:gd name="T2" fmla="*/ 22 w 130"/>
                <a:gd name="T3" fmla="*/ 5 h 81"/>
                <a:gd name="T4" fmla="*/ 11 w 130"/>
                <a:gd name="T5" fmla="*/ 11 h 81"/>
                <a:gd name="T6" fmla="*/ 11 w 130"/>
                <a:gd name="T7" fmla="*/ 39 h 81"/>
                <a:gd name="T8" fmla="*/ 75 w 130"/>
                <a:gd name="T9" fmla="*/ 76 h 81"/>
                <a:gd name="T10" fmla="*/ 92 w 130"/>
                <a:gd name="T11" fmla="*/ 81 h 81"/>
                <a:gd name="T12" fmla="*/ 108 w 130"/>
                <a:gd name="T13" fmla="*/ 76 h 81"/>
                <a:gd name="T14" fmla="*/ 119 w 130"/>
                <a:gd name="T15" fmla="*/ 70 h 81"/>
                <a:gd name="T16" fmla="*/ 119 w 130"/>
                <a:gd name="T17" fmla="*/ 42 h 81"/>
                <a:gd name="T18" fmla="*/ 56 w 130"/>
                <a:gd name="T19" fmla="*/ 5 h 81"/>
                <a:gd name="T20" fmla="*/ 39 w 130"/>
                <a:gd name="T2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" h="81">
                  <a:moveTo>
                    <a:pt x="39" y="0"/>
                  </a:moveTo>
                  <a:cubicBezTo>
                    <a:pt x="33" y="0"/>
                    <a:pt x="27" y="2"/>
                    <a:pt x="22" y="5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7"/>
                    <a:pt x="0" y="33"/>
                    <a:pt x="11" y="39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80" y="79"/>
                    <a:pt x="86" y="81"/>
                    <a:pt x="92" y="81"/>
                  </a:cubicBezTo>
                  <a:cubicBezTo>
                    <a:pt x="97" y="81"/>
                    <a:pt x="103" y="79"/>
                    <a:pt x="108" y="76"/>
                  </a:cubicBezTo>
                  <a:cubicBezTo>
                    <a:pt x="119" y="70"/>
                    <a:pt x="119" y="70"/>
                    <a:pt x="119" y="70"/>
                  </a:cubicBezTo>
                  <a:cubicBezTo>
                    <a:pt x="130" y="64"/>
                    <a:pt x="130" y="48"/>
                    <a:pt x="119" y="42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0" y="2"/>
                    <a:pt x="45" y="0"/>
                    <a:pt x="39" y="0"/>
                  </a:cubicBezTo>
                </a:path>
              </a:pathLst>
            </a:custGeom>
            <a:solidFill>
              <a:srgbClr val="D1C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任意多边形 84">
              <a:extLst>
                <a:ext uri="{FF2B5EF4-FFF2-40B4-BE49-F238E27FC236}">
                  <a16:creationId xmlns:a16="http://schemas.microsoft.com/office/drawing/2014/main" id="{0763B643-EE86-40BA-8343-323D79A7A8F3}"/>
                </a:ext>
              </a:extLst>
            </p:cNvPr>
            <p:cNvSpPr/>
            <p:nvPr/>
          </p:nvSpPr>
          <p:spPr bwMode="auto">
            <a:xfrm>
              <a:off x="7390515" y="2794934"/>
              <a:ext cx="715031" cy="967929"/>
            </a:xfrm>
            <a:custGeom>
              <a:avLst/>
              <a:gdLst>
                <a:gd name="T0" fmla="*/ 25 w 189"/>
                <a:gd name="T1" fmla="*/ 20 h 256"/>
                <a:gd name="T2" fmla="*/ 24 w 189"/>
                <a:gd name="T3" fmla="*/ 43 h 256"/>
                <a:gd name="T4" fmla="*/ 30 w 189"/>
                <a:gd name="T5" fmla="*/ 66 h 256"/>
                <a:gd name="T6" fmla="*/ 5 w 189"/>
                <a:gd name="T7" fmla="*/ 157 h 256"/>
                <a:gd name="T8" fmla="*/ 43 w 189"/>
                <a:gd name="T9" fmla="*/ 238 h 256"/>
                <a:gd name="T10" fmla="*/ 133 w 189"/>
                <a:gd name="T11" fmla="*/ 243 h 256"/>
                <a:gd name="T12" fmla="*/ 180 w 189"/>
                <a:gd name="T13" fmla="*/ 195 h 256"/>
                <a:gd name="T14" fmla="*/ 174 w 189"/>
                <a:gd name="T15" fmla="*/ 130 h 256"/>
                <a:gd name="T16" fmla="*/ 120 w 189"/>
                <a:gd name="T17" fmla="*/ 92 h 256"/>
                <a:gd name="T18" fmla="*/ 74 w 189"/>
                <a:gd name="T19" fmla="*/ 46 h 256"/>
                <a:gd name="T20" fmla="*/ 70 w 189"/>
                <a:gd name="T21" fmla="*/ 26 h 256"/>
                <a:gd name="T22" fmla="*/ 61 w 189"/>
                <a:gd name="T23" fmla="*/ 8 h 256"/>
                <a:gd name="T24" fmla="*/ 25 w 189"/>
                <a:gd name="T25" fmla="*/ 2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9" h="256">
                  <a:moveTo>
                    <a:pt x="25" y="20"/>
                  </a:moveTo>
                  <a:cubicBezTo>
                    <a:pt x="22" y="27"/>
                    <a:pt x="22" y="36"/>
                    <a:pt x="24" y="43"/>
                  </a:cubicBezTo>
                  <a:cubicBezTo>
                    <a:pt x="26" y="51"/>
                    <a:pt x="29" y="58"/>
                    <a:pt x="30" y="66"/>
                  </a:cubicBezTo>
                  <a:cubicBezTo>
                    <a:pt x="35" y="98"/>
                    <a:pt x="10" y="126"/>
                    <a:pt x="5" y="157"/>
                  </a:cubicBezTo>
                  <a:cubicBezTo>
                    <a:pt x="0" y="188"/>
                    <a:pt x="17" y="221"/>
                    <a:pt x="43" y="238"/>
                  </a:cubicBezTo>
                  <a:cubicBezTo>
                    <a:pt x="70" y="255"/>
                    <a:pt x="105" y="256"/>
                    <a:pt x="133" y="243"/>
                  </a:cubicBezTo>
                  <a:cubicBezTo>
                    <a:pt x="154" y="233"/>
                    <a:pt x="172" y="217"/>
                    <a:pt x="180" y="195"/>
                  </a:cubicBezTo>
                  <a:cubicBezTo>
                    <a:pt x="189" y="174"/>
                    <a:pt x="187" y="149"/>
                    <a:pt x="174" y="130"/>
                  </a:cubicBezTo>
                  <a:cubicBezTo>
                    <a:pt x="161" y="112"/>
                    <a:pt x="140" y="102"/>
                    <a:pt x="120" y="92"/>
                  </a:cubicBezTo>
                  <a:cubicBezTo>
                    <a:pt x="101" y="81"/>
                    <a:pt x="81" y="67"/>
                    <a:pt x="74" y="46"/>
                  </a:cubicBezTo>
                  <a:cubicBezTo>
                    <a:pt x="72" y="39"/>
                    <a:pt x="72" y="32"/>
                    <a:pt x="70" y="26"/>
                  </a:cubicBezTo>
                  <a:cubicBezTo>
                    <a:pt x="69" y="19"/>
                    <a:pt x="66" y="13"/>
                    <a:pt x="61" y="8"/>
                  </a:cubicBezTo>
                  <a:cubicBezTo>
                    <a:pt x="50" y="0"/>
                    <a:pt x="30" y="9"/>
                    <a:pt x="25" y="20"/>
                  </a:cubicBezTo>
                  <a:close/>
                </a:path>
              </a:pathLst>
            </a:custGeom>
            <a:solidFill>
              <a:srgbClr val="4C4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任意多边形 85">
              <a:extLst>
                <a:ext uri="{FF2B5EF4-FFF2-40B4-BE49-F238E27FC236}">
                  <a16:creationId xmlns:a16="http://schemas.microsoft.com/office/drawing/2014/main" id="{37D6737F-9AC1-4161-9C9E-AA294F198783}"/>
                </a:ext>
              </a:extLst>
            </p:cNvPr>
            <p:cNvSpPr/>
            <p:nvPr/>
          </p:nvSpPr>
          <p:spPr bwMode="auto">
            <a:xfrm>
              <a:off x="7499680" y="4479713"/>
              <a:ext cx="154651" cy="174664"/>
            </a:xfrm>
            <a:custGeom>
              <a:avLst/>
              <a:gdLst>
                <a:gd name="T0" fmla="*/ 48 w 85"/>
                <a:gd name="T1" fmla="*/ 0 h 96"/>
                <a:gd name="T2" fmla="*/ 44 w 85"/>
                <a:gd name="T3" fmla="*/ 25 h 96"/>
                <a:gd name="T4" fmla="*/ 0 w 85"/>
                <a:gd name="T5" fmla="*/ 96 h 96"/>
                <a:gd name="T6" fmla="*/ 83 w 85"/>
                <a:gd name="T7" fmla="*/ 56 h 96"/>
                <a:gd name="T8" fmla="*/ 85 w 85"/>
                <a:gd name="T9" fmla="*/ 2 h 96"/>
                <a:gd name="T10" fmla="*/ 48 w 85"/>
                <a:gd name="T1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96">
                  <a:moveTo>
                    <a:pt x="48" y="0"/>
                  </a:moveTo>
                  <a:lnTo>
                    <a:pt x="44" y="25"/>
                  </a:lnTo>
                  <a:lnTo>
                    <a:pt x="0" y="96"/>
                  </a:lnTo>
                  <a:lnTo>
                    <a:pt x="83" y="56"/>
                  </a:lnTo>
                  <a:lnTo>
                    <a:pt x="85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02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任意多边形 86">
              <a:extLst>
                <a:ext uri="{FF2B5EF4-FFF2-40B4-BE49-F238E27FC236}">
                  <a16:creationId xmlns:a16="http://schemas.microsoft.com/office/drawing/2014/main" id="{BB00F9C1-A56F-4E57-9025-9F0834C7AAF9}"/>
                </a:ext>
              </a:extLst>
            </p:cNvPr>
            <p:cNvSpPr/>
            <p:nvPr/>
          </p:nvSpPr>
          <p:spPr bwMode="auto">
            <a:xfrm>
              <a:off x="7435999" y="3437188"/>
              <a:ext cx="329315" cy="1111664"/>
            </a:xfrm>
            <a:custGeom>
              <a:avLst/>
              <a:gdLst>
                <a:gd name="T0" fmla="*/ 39 w 87"/>
                <a:gd name="T1" fmla="*/ 290 h 294"/>
                <a:gd name="T2" fmla="*/ 60 w 87"/>
                <a:gd name="T3" fmla="*/ 278 h 294"/>
                <a:gd name="T4" fmla="*/ 52 w 87"/>
                <a:gd name="T5" fmla="*/ 9 h 294"/>
                <a:gd name="T6" fmla="*/ 11 w 87"/>
                <a:gd name="T7" fmla="*/ 32 h 294"/>
                <a:gd name="T8" fmla="*/ 39 w 87"/>
                <a:gd name="T9" fmla="*/ 29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94">
                  <a:moveTo>
                    <a:pt x="39" y="290"/>
                  </a:moveTo>
                  <a:cubicBezTo>
                    <a:pt x="46" y="294"/>
                    <a:pt x="61" y="292"/>
                    <a:pt x="60" y="278"/>
                  </a:cubicBezTo>
                  <a:cubicBezTo>
                    <a:pt x="60" y="278"/>
                    <a:pt x="87" y="25"/>
                    <a:pt x="52" y="9"/>
                  </a:cubicBezTo>
                  <a:cubicBezTo>
                    <a:pt x="34" y="0"/>
                    <a:pt x="24" y="7"/>
                    <a:pt x="11" y="32"/>
                  </a:cubicBezTo>
                  <a:cubicBezTo>
                    <a:pt x="0" y="51"/>
                    <a:pt x="39" y="290"/>
                    <a:pt x="39" y="290"/>
                  </a:cubicBezTo>
                  <a:close/>
                </a:path>
              </a:pathLst>
            </a:custGeom>
            <a:solidFill>
              <a:srgbClr val="4C4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任意多边形 87">
              <a:extLst>
                <a:ext uri="{FF2B5EF4-FFF2-40B4-BE49-F238E27FC236}">
                  <a16:creationId xmlns:a16="http://schemas.microsoft.com/office/drawing/2014/main" id="{C3B86437-AF69-4CD5-BD5C-EAFCB2A7C538}"/>
                </a:ext>
              </a:extLst>
            </p:cNvPr>
            <p:cNvSpPr/>
            <p:nvPr/>
          </p:nvSpPr>
          <p:spPr bwMode="auto">
            <a:xfrm>
              <a:off x="7594289" y="4514282"/>
              <a:ext cx="154651" cy="178303"/>
            </a:xfrm>
            <a:custGeom>
              <a:avLst/>
              <a:gdLst>
                <a:gd name="T0" fmla="*/ 46 w 85"/>
                <a:gd name="T1" fmla="*/ 0 h 98"/>
                <a:gd name="T2" fmla="*/ 44 w 85"/>
                <a:gd name="T3" fmla="*/ 27 h 98"/>
                <a:gd name="T4" fmla="*/ 0 w 85"/>
                <a:gd name="T5" fmla="*/ 98 h 98"/>
                <a:gd name="T6" fmla="*/ 81 w 85"/>
                <a:gd name="T7" fmla="*/ 58 h 98"/>
                <a:gd name="T8" fmla="*/ 85 w 85"/>
                <a:gd name="T9" fmla="*/ 4 h 98"/>
                <a:gd name="T10" fmla="*/ 46 w 85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98">
                  <a:moveTo>
                    <a:pt x="46" y="0"/>
                  </a:moveTo>
                  <a:lnTo>
                    <a:pt x="44" y="27"/>
                  </a:lnTo>
                  <a:lnTo>
                    <a:pt x="0" y="98"/>
                  </a:lnTo>
                  <a:lnTo>
                    <a:pt x="81" y="58"/>
                  </a:lnTo>
                  <a:lnTo>
                    <a:pt x="85" y="4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202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任意多边形 88">
              <a:extLst>
                <a:ext uri="{FF2B5EF4-FFF2-40B4-BE49-F238E27FC236}">
                  <a16:creationId xmlns:a16="http://schemas.microsoft.com/office/drawing/2014/main" id="{77418AF4-5792-4424-97F8-898BC4370CB7}"/>
                </a:ext>
              </a:extLst>
            </p:cNvPr>
            <p:cNvSpPr/>
            <p:nvPr/>
          </p:nvSpPr>
          <p:spPr bwMode="auto">
            <a:xfrm>
              <a:off x="7530609" y="3457201"/>
              <a:ext cx="329315" cy="1106205"/>
            </a:xfrm>
            <a:custGeom>
              <a:avLst/>
              <a:gdLst>
                <a:gd name="T0" fmla="*/ 38 w 87"/>
                <a:gd name="T1" fmla="*/ 289 h 293"/>
                <a:gd name="T2" fmla="*/ 59 w 87"/>
                <a:gd name="T3" fmla="*/ 277 h 293"/>
                <a:gd name="T4" fmla="*/ 52 w 87"/>
                <a:gd name="T5" fmla="*/ 8 h 293"/>
                <a:gd name="T6" fmla="*/ 10 w 87"/>
                <a:gd name="T7" fmla="*/ 31 h 293"/>
                <a:gd name="T8" fmla="*/ 38 w 87"/>
                <a:gd name="T9" fmla="*/ 28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93">
                  <a:moveTo>
                    <a:pt x="38" y="289"/>
                  </a:moveTo>
                  <a:cubicBezTo>
                    <a:pt x="45" y="293"/>
                    <a:pt x="60" y="291"/>
                    <a:pt x="59" y="277"/>
                  </a:cubicBezTo>
                  <a:cubicBezTo>
                    <a:pt x="59" y="277"/>
                    <a:pt x="87" y="24"/>
                    <a:pt x="52" y="8"/>
                  </a:cubicBezTo>
                  <a:cubicBezTo>
                    <a:pt x="34" y="0"/>
                    <a:pt x="23" y="6"/>
                    <a:pt x="10" y="31"/>
                  </a:cubicBezTo>
                  <a:cubicBezTo>
                    <a:pt x="0" y="50"/>
                    <a:pt x="38" y="289"/>
                    <a:pt x="38" y="289"/>
                  </a:cubicBezTo>
                  <a:close/>
                </a:path>
              </a:pathLst>
            </a:custGeom>
            <a:solidFill>
              <a:srgbClr val="6C62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任意多边形 89">
              <a:extLst>
                <a:ext uri="{FF2B5EF4-FFF2-40B4-BE49-F238E27FC236}">
                  <a16:creationId xmlns:a16="http://schemas.microsoft.com/office/drawing/2014/main" id="{A203BE71-144C-4637-92BE-380A665A3C69}"/>
                </a:ext>
              </a:extLst>
            </p:cNvPr>
            <p:cNvSpPr/>
            <p:nvPr/>
          </p:nvSpPr>
          <p:spPr bwMode="auto">
            <a:xfrm>
              <a:off x="7212212" y="3044194"/>
              <a:ext cx="329315" cy="272912"/>
            </a:xfrm>
            <a:custGeom>
              <a:avLst/>
              <a:gdLst>
                <a:gd name="T0" fmla="*/ 80 w 87"/>
                <a:gd name="T1" fmla="*/ 30 h 72"/>
                <a:gd name="T2" fmla="*/ 85 w 87"/>
                <a:gd name="T3" fmla="*/ 3 h 72"/>
                <a:gd name="T4" fmla="*/ 42 w 87"/>
                <a:gd name="T5" fmla="*/ 48 h 72"/>
                <a:gd name="T6" fmla="*/ 2 w 87"/>
                <a:gd name="T7" fmla="*/ 0 h 72"/>
                <a:gd name="T8" fmla="*/ 0 w 87"/>
                <a:gd name="T9" fmla="*/ 23 h 72"/>
                <a:gd name="T10" fmla="*/ 40 w 87"/>
                <a:gd name="T11" fmla="*/ 72 h 72"/>
                <a:gd name="T12" fmla="*/ 80 w 87"/>
                <a:gd name="T1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72">
                  <a:moveTo>
                    <a:pt x="80" y="30"/>
                  </a:moveTo>
                  <a:cubicBezTo>
                    <a:pt x="87" y="18"/>
                    <a:pt x="85" y="12"/>
                    <a:pt x="85" y="3"/>
                  </a:cubicBezTo>
                  <a:cubicBezTo>
                    <a:pt x="72" y="5"/>
                    <a:pt x="42" y="48"/>
                    <a:pt x="42" y="48"/>
                  </a:cubicBezTo>
                  <a:cubicBezTo>
                    <a:pt x="42" y="48"/>
                    <a:pt x="20" y="27"/>
                    <a:pt x="2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2" y="45"/>
                    <a:pt x="24" y="72"/>
                    <a:pt x="40" y="72"/>
                  </a:cubicBezTo>
                  <a:cubicBezTo>
                    <a:pt x="57" y="72"/>
                    <a:pt x="68" y="50"/>
                    <a:pt x="80" y="30"/>
                  </a:cubicBezTo>
                </a:path>
              </a:pathLst>
            </a:custGeom>
            <a:solidFill>
              <a:srgbClr val="F57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任意多边形 90">
              <a:extLst>
                <a:ext uri="{FF2B5EF4-FFF2-40B4-BE49-F238E27FC236}">
                  <a16:creationId xmlns:a16="http://schemas.microsoft.com/office/drawing/2014/main" id="{6EB83353-19C0-4825-A656-DC19339B9CE3}"/>
                </a:ext>
              </a:extLst>
            </p:cNvPr>
            <p:cNvSpPr/>
            <p:nvPr/>
          </p:nvSpPr>
          <p:spPr bwMode="auto">
            <a:xfrm>
              <a:off x="7284989" y="2980514"/>
              <a:ext cx="151012" cy="260177"/>
            </a:xfrm>
            <a:custGeom>
              <a:avLst/>
              <a:gdLst>
                <a:gd name="T0" fmla="*/ 6 w 40"/>
                <a:gd name="T1" fmla="*/ 68 h 69"/>
                <a:gd name="T2" fmla="*/ 5 w 40"/>
                <a:gd name="T3" fmla="*/ 67 h 69"/>
                <a:gd name="T4" fmla="*/ 1 w 40"/>
                <a:gd name="T5" fmla="*/ 58 h 69"/>
                <a:gd name="T6" fmla="*/ 24 w 40"/>
                <a:gd name="T7" fmla="*/ 3 h 69"/>
                <a:gd name="T8" fmla="*/ 30 w 40"/>
                <a:gd name="T9" fmla="*/ 1 h 69"/>
                <a:gd name="T10" fmla="*/ 37 w 40"/>
                <a:gd name="T11" fmla="*/ 4 h 69"/>
                <a:gd name="T12" fmla="*/ 39 w 40"/>
                <a:gd name="T13" fmla="*/ 9 h 69"/>
                <a:gd name="T14" fmla="*/ 16 w 40"/>
                <a:gd name="T15" fmla="*/ 64 h 69"/>
                <a:gd name="T16" fmla="*/ 6 w 40"/>
                <a:gd name="T17" fmla="*/ 6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69">
                  <a:moveTo>
                    <a:pt x="6" y="68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1" y="66"/>
                    <a:pt x="0" y="61"/>
                    <a:pt x="1" y="58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1"/>
                    <a:pt x="28" y="0"/>
                    <a:pt x="30" y="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9" y="4"/>
                    <a:pt x="40" y="7"/>
                    <a:pt x="39" y="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8"/>
                    <a:pt x="10" y="69"/>
                    <a:pt x="6" y="68"/>
                  </a:cubicBezTo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任意多边形 91">
              <a:extLst>
                <a:ext uri="{FF2B5EF4-FFF2-40B4-BE49-F238E27FC236}">
                  <a16:creationId xmlns:a16="http://schemas.microsoft.com/office/drawing/2014/main" id="{AE7615D9-2203-4CAF-B67F-2C796B48B46A}"/>
                </a:ext>
              </a:extLst>
            </p:cNvPr>
            <p:cNvSpPr/>
            <p:nvPr/>
          </p:nvSpPr>
          <p:spPr bwMode="auto">
            <a:xfrm>
              <a:off x="7355945" y="2913196"/>
              <a:ext cx="121901" cy="176484"/>
            </a:xfrm>
            <a:custGeom>
              <a:avLst/>
              <a:gdLst>
                <a:gd name="T0" fmla="*/ 15 w 32"/>
                <a:gd name="T1" fmla="*/ 1 h 47"/>
                <a:gd name="T2" fmla="*/ 0 w 32"/>
                <a:gd name="T3" fmla="*/ 0 h 47"/>
                <a:gd name="T4" fmla="*/ 6 w 32"/>
                <a:gd name="T5" fmla="*/ 31 h 47"/>
                <a:gd name="T6" fmla="*/ 5 w 32"/>
                <a:gd name="T7" fmla="*/ 47 h 47"/>
                <a:gd name="T8" fmla="*/ 20 w 32"/>
                <a:gd name="T9" fmla="*/ 41 h 47"/>
                <a:gd name="T10" fmla="*/ 15 w 32"/>
                <a:gd name="T11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47">
                  <a:moveTo>
                    <a:pt x="15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8"/>
                    <a:pt x="6" y="21"/>
                    <a:pt x="6" y="31"/>
                  </a:cubicBezTo>
                  <a:cubicBezTo>
                    <a:pt x="6" y="36"/>
                    <a:pt x="6" y="42"/>
                    <a:pt x="5" y="47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32" y="34"/>
                    <a:pt x="31" y="5"/>
                    <a:pt x="15" y="1"/>
                  </a:cubicBezTo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任意多边形 92">
              <a:extLst>
                <a:ext uri="{FF2B5EF4-FFF2-40B4-BE49-F238E27FC236}">
                  <a16:creationId xmlns:a16="http://schemas.microsoft.com/office/drawing/2014/main" id="{613ACF6C-5492-40E7-AD33-A9678F658BF8}"/>
                </a:ext>
              </a:extLst>
            </p:cNvPr>
            <p:cNvSpPr/>
            <p:nvPr/>
          </p:nvSpPr>
          <p:spPr bwMode="auto">
            <a:xfrm>
              <a:off x="7372320" y="2920474"/>
              <a:ext cx="78235" cy="151012"/>
            </a:xfrm>
            <a:custGeom>
              <a:avLst/>
              <a:gdLst>
                <a:gd name="T0" fmla="*/ 15 w 21"/>
                <a:gd name="T1" fmla="*/ 34 h 40"/>
                <a:gd name="T2" fmla="*/ 15 w 21"/>
                <a:gd name="T3" fmla="*/ 34 h 40"/>
                <a:gd name="T4" fmla="*/ 7 w 21"/>
                <a:gd name="T5" fmla="*/ 36 h 40"/>
                <a:gd name="T6" fmla="*/ 6 w 21"/>
                <a:gd name="T7" fmla="*/ 38 h 40"/>
                <a:gd name="T8" fmla="*/ 7 w 21"/>
                <a:gd name="T9" fmla="*/ 40 h 40"/>
                <a:gd name="T10" fmla="*/ 7 w 21"/>
                <a:gd name="T11" fmla="*/ 40 h 40"/>
                <a:gd name="T12" fmla="*/ 8 w 21"/>
                <a:gd name="T13" fmla="*/ 40 h 40"/>
                <a:gd name="T14" fmla="*/ 16 w 21"/>
                <a:gd name="T15" fmla="*/ 37 h 40"/>
                <a:gd name="T16" fmla="*/ 17 w 21"/>
                <a:gd name="T17" fmla="*/ 35 h 40"/>
                <a:gd name="T18" fmla="*/ 15 w 21"/>
                <a:gd name="T19" fmla="*/ 34 h 40"/>
                <a:gd name="T20" fmla="*/ 19 w 21"/>
                <a:gd name="T21" fmla="*/ 22 h 40"/>
                <a:gd name="T22" fmla="*/ 18 w 21"/>
                <a:gd name="T23" fmla="*/ 22 h 40"/>
                <a:gd name="T24" fmla="*/ 8 w 21"/>
                <a:gd name="T25" fmla="*/ 24 h 40"/>
                <a:gd name="T26" fmla="*/ 6 w 21"/>
                <a:gd name="T27" fmla="*/ 26 h 40"/>
                <a:gd name="T28" fmla="*/ 8 w 21"/>
                <a:gd name="T29" fmla="*/ 28 h 40"/>
                <a:gd name="T30" fmla="*/ 9 w 21"/>
                <a:gd name="T31" fmla="*/ 28 h 40"/>
                <a:gd name="T32" fmla="*/ 19 w 21"/>
                <a:gd name="T33" fmla="*/ 26 h 40"/>
                <a:gd name="T34" fmla="*/ 21 w 21"/>
                <a:gd name="T35" fmla="*/ 24 h 40"/>
                <a:gd name="T36" fmla="*/ 19 w 21"/>
                <a:gd name="T37" fmla="*/ 22 h 40"/>
                <a:gd name="T38" fmla="*/ 18 w 21"/>
                <a:gd name="T39" fmla="*/ 11 h 40"/>
                <a:gd name="T40" fmla="*/ 18 w 21"/>
                <a:gd name="T41" fmla="*/ 11 h 40"/>
                <a:gd name="T42" fmla="*/ 5 w 21"/>
                <a:gd name="T43" fmla="*/ 12 h 40"/>
                <a:gd name="T44" fmla="*/ 3 w 21"/>
                <a:gd name="T45" fmla="*/ 13 h 40"/>
                <a:gd name="T46" fmla="*/ 4 w 21"/>
                <a:gd name="T47" fmla="*/ 15 h 40"/>
                <a:gd name="T48" fmla="*/ 5 w 21"/>
                <a:gd name="T49" fmla="*/ 15 h 40"/>
                <a:gd name="T50" fmla="*/ 18 w 21"/>
                <a:gd name="T51" fmla="*/ 15 h 40"/>
                <a:gd name="T52" fmla="*/ 20 w 21"/>
                <a:gd name="T53" fmla="*/ 13 h 40"/>
                <a:gd name="T54" fmla="*/ 18 w 21"/>
                <a:gd name="T55" fmla="*/ 11 h 40"/>
                <a:gd name="T56" fmla="*/ 2 w 21"/>
                <a:gd name="T57" fmla="*/ 0 h 40"/>
                <a:gd name="T58" fmla="*/ 0 w 21"/>
                <a:gd name="T59" fmla="*/ 2 h 40"/>
                <a:gd name="T60" fmla="*/ 1 w 21"/>
                <a:gd name="T61" fmla="*/ 4 h 40"/>
                <a:gd name="T62" fmla="*/ 2 w 21"/>
                <a:gd name="T63" fmla="*/ 4 h 40"/>
                <a:gd name="T64" fmla="*/ 12 w 21"/>
                <a:gd name="T65" fmla="*/ 5 h 40"/>
                <a:gd name="T66" fmla="*/ 12 w 21"/>
                <a:gd name="T67" fmla="*/ 5 h 40"/>
                <a:gd name="T68" fmla="*/ 14 w 21"/>
                <a:gd name="T69" fmla="*/ 4 h 40"/>
                <a:gd name="T70" fmla="*/ 12 w 21"/>
                <a:gd name="T71" fmla="*/ 2 h 40"/>
                <a:gd name="T72" fmla="*/ 3 w 21"/>
                <a:gd name="T73" fmla="*/ 0 h 40"/>
                <a:gd name="T74" fmla="*/ 2 w 21"/>
                <a:gd name="T7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" h="40">
                  <a:moveTo>
                    <a:pt x="15" y="34"/>
                  </a:moveTo>
                  <a:cubicBezTo>
                    <a:pt x="15" y="34"/>
                    <a:pt x="15" y="34"/>
                    <a:pt x="15" y="34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6"/>
                    <a:pt x="5" y="37"/>
                    <a:pt x="6" y="38"/>
                  </a:cubicBezTo>
                  <a:cubicBezTo>
                    <a:pt x="6" y="39"/>
                    <a:pt x="6" y="39"/>
                    <a:pt x="7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7" y="37"/>
                    <a:pt x="18" y="36"/>
                    <a:pt x="17" y="35"/>
                  </a:cubicBezTo>
                  <a:cubicBezTo>
                    <a:pt x="17" y="34"/>
                    <a:pt x="16" y="34"/>
                    <a:pt x="15" y="34"/>
                  </a:cubicBezTo>
                  <a:moveTo>
                    <a:pt x="19" y="22"/>
                  </a:moveTo>
                  <a:cubicBezTo>
                    <a:pt x="19" y="22"/>
                    <a:pt x="19" y="22"/>
                    <a:pt x="18" y="2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4"/>
                    <a:pt x="6" y="25"/>
                    <a:pt x="6" y="26"/>
                  </a:cubicBezTo>
                  <a:cubicBezTo>
                    <a:pt x="7" y="27"/>
                    <a:pt x="7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6"/>
                    <a:pt x="21" y="25"/>
                    <a:pt x="21" y="24"/>
                  </a:cubicBezTo>
                  <a:cubicBezTo>
                    <a:pt x="20" y="23"/>
                    <a:pt x="20" y="22"/>
                    <a:pt x="19" y="22"/>
                  </a:cubicBezTo>
                  <a:moveTo>
                    <a:pt x="18" y="11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3" y="12"/>
                    <a:pt x="3" y="13"/>
                  </a:cubicBezTo>
                  <a:cubicBezTo>
                    <a:pt x="3" y="14"/>
                    <a:pt x="3" y="15"/>
                    <a:pt x="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4"/>
                    <a:pt x="20" y="13"/>
                  </a:cubicBezTo>
                  <a:cubicBezTo>
                    <a:pt x="20" y="12"/>
                    <a:pt x="19" y="11"/>
                    <a:pt x="18" y="1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4" y="5"/>
                    <a:pt x="14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00B6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任意多边形 93">
              <a:extLst>
                <a:ext uri="{FF2B5EF4-FFF2-40B4-BE49-F238E27FC236}">
                  <a16:creationId xmlns:a16="http://schemas.microsoft.com/office/drawing/2014/main" id="{C2FCE4A5-40BF-4D77-AD93-05FBB8E8A4B6}"/>
                </a:ext>
              </a:extLst>
            </p:cNvPr>
            <p:cNvSpPr/>
            <p:nvPr/>
          </p:nvSpPr>
          <p:spPr bwMode="auto">
            <a:xfrm>
              <a:off x="7103047" y="2847697"/>
              <a:ext cx="325676" cy="363883"/>
            </a:xfrm>
            <a:custGeom>
              <a:avLst/>
              <a:gdLst>
                <a:gd name="T0" fmla="*/ 82 w 86"/>
                <a:gd name="T1" fmla="*/ 57 h 96"/>
                <a:gd name="T2" fmla="*/ 77 w 86"/>
                <a:gd name="T3" fmla="*/ 21 h 96"/>
                <a:gd name="T4" fmla="*/ 67 w 86"/>
                <a:gd name="T5" fmla="*/ 14 h 96"/>
                <a:gd name="T6" fmla="*/ 0 w 86"/>
                <a:gd name="T7" fmla="*/ 0 h 96"/>
                <a:gd name="T8" fmla="*/ 12 w 86"/>
                <a:gd name="T9" fmla="*/ 96 h 96"/>
                <a:gd name="T10" fmla="*/ 72 w 86"/>
                <a:gd name="T11" fmla="*/ 65 h 96"/>
                <a:gd name="T12" fmla="*/ 82 w 86"/>
                <a:gd name="T13" fmla="*/ 5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6">
                  <a:moveTo>
                    <a:pt x="82" y="57"/>
                  </a:moveTo>
                  <a:cubicBezTo>
                    <a:pt x="86" y="46"/>
                    <a:pt x="84" y="30"/>
                    <a:pt x="77" y="21"/>
                  </a:cubicBezTo>
                  <a:cubicBezTo>
                    <a:pt x="74" y="17"/>
                    <a:pt x="70" y="15"/>
                    <a:pt x="67" y="14"/>
                  </a:cubicBezTo>
                  <a:cubicBezTo>
                    <a:pt x="48" y="10"/>
                    <a:pt x="0" y="0"/>
                    <a:pt x="0" y="0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6"/>
                    <a:pt x="53" y="75"/>
                    <a:pt x="72" y="65"/>
                  </a:cubicBezTo>
                  <a:cubicBezTo>
                    <a:pt x="76" y="64"/>
                    <a:pt x="80" y="62"/>
                    <a:pt x="82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任意多边形 94">
              <a:extLst>
                <a:ext uri="{FF2B5EF4-FFF2-40B4-BE49-F238E27FC236}">
                  <a16:creationId xmlns:a16="http://schemas.microsoft.com/office/drawing/2014/main" id="{7A5284FF-0B72-4175-A6DE-00F0E9387AB6}"/>
                </a:ext>
              </a:extLst>
            </p:cNvPr>
            <p:cNvSpPr/>
            <p:nvPr/>
          </p:nvSpPr>
          <p:spPr bwMode="auto">
            <a:xfrm>
              <a:off x="6993882" y="2814948"/>
              <a:ext cx="256538" cy="438480"/>
            </a:xfrm>
            <a:custGeom>
              <a:avLst/>
              <a:gdLst>
                <a:gd name="T0" fmla="*/ 57 w 68"/>
                <a:gd name="T1" fmla="*/ 94 h 116"/>
                <a:gd name="T2" fmla="*/ 14 w 68"/>
                <a:gd name="T3" fmla="*/ 96 h 116"/>
                <a:gd name="T4" fmla="*/ 11 w 68"/>
                <a:gd name="T5" fmla="*/ 22 h 116"/>
                <a:gd name="T6" fmla="*/ 54 w 68"/>
                <a:gd name="T7" fmla="*/ 20 h 116"/>
                <a:gd name="T8" fmla="*/ 57 w 68"/>
                <a:gd name="T9" fmla="*/ 9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6">
                  <a:moveTo>
                    <a:pt x="57" y="94"/>
                  </a:moveTo>
                  <a:cubicBezTo>
                    <a:pt x="46" y="115"/>
                    <a:pt x="26" y="116"/>
                    <a:pt x="14" y="96"/>
                  </a:cubicBezTo>
                  <a:cubicBezTo>
                    <a:pt x="1" y="76"/>
                    <a:pt x="0" y="42"/>
                    <a:pt x="11" y="22"/>
                  </a:cubicBezTo>
                  <a:cubicBezTo>
                    <a:pt x="23" y="1"/>
                    <a:pt x="42" y="0"/>
                    <a:pt x="54" y="20"/>
                  </a:cubicBezTo>
                  <a:cubicBezTo>
                    <a:pt x="67" y="40"/>
                    <a:pt x="68" y="73"/>
                    <a:pt x="57" y="94"/>
                  </a:cubicBez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任意多边形 95">
              <a:extLst>
                <a:ext uri="{FF2B5EF4-FFF2-40B4-BE49-F238E27FC236}">
                  <a16:creationId xmlns:a16="http://schemas.microsoft.com/office/drawing/2014/main" id="{6867C1EB-E43D-4ECD-9FED-716CAF6AD7A5}"/>
                </a:ext>
              </a:extLst>
            </p:cNvPr>
            <p:cNvSpPr/>
            <p:nvPr/>
          </p:nvSpPr>
          <p:spPr bwMode="auto">
            <a:xfrm>
              <a:off x="6975688" y="2814948"/>
              <a:ext cx="256538" cy="438480"/>
            </a:xfrm>
            <a:custGeom>
              <a:avLst/>
              <a:gdLst>
                <a:gd name="T0" fmla="*/ 57 w 68"/>
                <a:gd name="T1" fmla="*/ 94 h 116"/>
                <a:gd name="T2" fmla="*/ 14 w 68"/>
                <a:gd name="T3" fmla="*/ 96 h 116"/>
                <a:gd name="T4" fmla="*/ 11 w 68"/>
                <a:gd name="T5" fmla="*/ 21 h 116"/>
                <a:gd name="T6" fmla="*/ 54 w 68"/>
                <a:gd name="T7" fmla="*/ 20 h 116"/>
                <a:gd name="T8" fmla="*/ 57 w 68"/>
                <a:gd name="T9" fmla="*/ 9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16">
                  <a:moveTo>
                    <a:pt x="57" y="94"/>
                  </a:moveTo>
                  <a:cubicBezTo>
                    <a:pt x="46" y="115"/>
                    <a:pt x="26" y="116"/>
                    <a:pt x="14" y="96"/>
                  </a:cubicBezTo>
                  <a:cubicBezTo>
                    <a:pt x="1" y="76"/>
                    <a:pt x="0" y="42"/>
                    <a:pt x="11" y="21"/>
                  </a:cubicBezTo>
                  <a:cubicBezTo>
                    <a:pt x="22" y="1"/>
                    <a:pt x="42" y="0"/>
                    <a:pt x="54" y="20"/>
                  </a:cubicBezTo>
                  <a:cubicBezTo>
                    <a:pt x="67" y="40"/>
                    <a:pt x="68" y="73"/>
                    <a:pt x="57" y="94"/>
                  </a:cubicBezTo>
                  <a:close/>
                </a:path>
              </a:pathLst>
            </a:custGeom>
            <a:solidFill>
              <a:srgbClr val="01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任意多边形 96">
              <a:extLst>
                <a:ext uri="{FF2B5EF4-FFF2-40B4-BE49-F238E27FC236}">
                  <a16:creationId xmlns:a16="http://schemas.microsoft.com/office/drawing/2014/main" id="{E32641D0-ECFF-4A17-BFF4-83A5B78BC9B7}"/>
                </a:ext>
              </a:extLst>
            </p:cNvPr>
            <p:cNvSpPr/>
            <p:nvPr/>
          </p:nvSpPr>
          <p:spPr bwMode="auto">
            <a:xfrm>
              <a:off x="6990243" y="2853155"/>
              <a:ext cx="225608" cy="369342"/>
            </a:xfrm>
            <a:custGeom>
              <a:avLst/>
              <a:gdLst>
                <a:gd name="T0" fmla="*/ 50 w 60"/>
                <a:gd name="T1" fmla="*/ 80 h 98"/>
                <a:gd name="T2" fmla="*/ 39 w 60"/>
                <a:gd name="T3" fmla="*/ 93 h 98"/>
                <a:gd name="T4" fmla="*/ 12 w 60"/>
                <a:gd name="T5" fmla="*/ 82 h 98"/>
                <a:gd name="T6" fmla="*/ 10 w 60"/>
                <a:gd name="T7" fmla="*/ 15 h 98"/>
                <a:gd name="T8" fmla="*/ 32 w 60"/>
                <a:gd name="T9" fmla="*/ 2 h 98"/>
                <a:gd name="T10" fmla="*/ 48 w 60"/>
                <a:gd name="T11" fmla="*/ 14 h 98"/>
                <a:gd name="T12" fmla="*/ 50 w 60"/>
                <a:gd name="T13" fmla="*/ 8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98">
                  <a:moveTo>
                    <a:pt x="50" y="80"/>
                  </a:moveTo>
                  <a:cubicBezTo>
                    <a:pt x="47" y="86"/>
                    <a:pt x="43" y="90"/>
                    <a:pt x="39" y="93"/>
                  </a:cubicBezTo>
                  <a:cubicBezTo>
                    <a:pt x="30" y="98"/>
                    <a:pt x="20" y="94"/>
                    <a:pt x="12" y="82"/>
                  </a:cubicBezTo>
                  <a:cubicBezTo>
                    <a:pt x="1" y="64"/>
                    <a:pt x="0" y="34"/>
                    <a:pt x="10" y="15"/>
                  </a:cubicBezTo>
                  <a:cubicBezTo>
                    <a:pt x="16" y="4"/>
                    <a:pt x="24" y="0"/>
                    <a:pt x="32" y="2"/>
                  </a:cubicBezTo>
                  <a:cubicBezTo>
                    <a:pt x="38" y="3"/>
                    <a:pt x="44" y="7"/>
                    <a:pt x="48" y="14"/>
                  </a:cubicBezTo>
                  <a:cubicBezTo>
                    <a:pt x="59" y="32"/>
                    <a:pt x="60" y="62"/>
                    <a:pt x="50" y="80"/>
                  </a:cubicBez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任意多边形 97">
              <a:extLst>
                <a:ext uri="{FF2B5EF4-FFF2-40B4-BE49-F238E27FC236}">
                  <a16:creationId xmlns:a16="http://schemas.microsoft.com/office/drawing/2014/main" id="{F5F011AE-96E8-4988-A775-DB84B83A7829}"/>
                </a:ext>
              </a:extLst>
            </p:cNvPr>
            <p:cNvSpPr/>
            <p:nvPr/>
          </p:nvSpPr>
          <p:spPr bwMode="auto">
            <a:xfrm>
              <a:off x="7012076" y="2860433"/>
              <a:ext cx="203775" cy="347509"/>
            </a:xfrm>
            <a:custGeom>
              <a:avLst/>
              <a:gdLst>
                <a:gd name="T0" fmla="*/ 44 w 54"/>
                <a:gd name="T1" fmla="*/ 78 h 92"/>
                <a:gd name="T2" fmla="*/ 33 w 54"/>
                <a:gd name="T3" fmla="*/ 91 h 92"/>
                <a:gd name="T4" fmla="*/ 12 w 54"/>
                <a:gd name="T5" fmla="*/ 78 h 92"/>
                <a:gd name="T6" fmla="*/ 10 w 54"/>
                <a:gd name="T7" fmla="*/ 13 h 92"/>
                <a:gd name="T8" fmla="*/ 26 w 54"/>
                <a:gd name="T9" fmla="*/ 0 h 92"/>
                <a:gd name="T10" fmla="*/ 42 w 54"/>
                <a:gd name="T11" fmla="*/ 12 h 92"/>
                <a:gd name="T12" fmla="*/ 44 w 54"/>
                <a:gd name="T13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92">
                  <a:moveTo>
                    <a:pt x="44" y="78"/>
                  </a:moveTo>
                  <a:cubicBezTo>
                    <a:pt x="41" y="84"/>
                    <a:pt x="37" y="88"/>
                    <a:pt x="33" y="91"/>
                  </a:cubicBezTo>
                  <a:cubicBezTo>
                    <a:pt x="26" y="92"/>
                    <a:pt x="18" y="88"/>
                    <a:pt x="12" y="78"/>
                  </a:cubicBezTo>
                  <a:cubicBezTo>
                    <a:pt x="1" y="61"/>
                    <a:pt x="0" y="32"/>
                    <a:pt x="10" y="13"/>
                  </a:cubicBezTo>
                  <a:cubicBezTo>
                    <a:pt x="14" y="5"/>
                    <a:pt x="20" y="0"/>
                    <a:pt x="26" y="0"/>
                  </a:cubicBezTo>
                  <a:cubicBezTo>
                    <a:pt x="32" y="1"/>
                    <a:pt x="38" y="5"/>
                    <a:pt x="42" y="12"/>
                  </a:cubicBezTo>
                  <a:cubicBezTo>
                    <a:pt x="53" y="30"/>
                    <a:pt x="54" y="60"/>
                    <a:pt x="44" y="78"/>
                  </a:cubicBezTo>
                  <a:close/>
                </a:path>
              </a:pathLst>
            </a:custGeom>
            <a:solidFill>
              <a:srgbClr val="4C4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任意多边形 98">
              <a:extLst>
                <a:ext uri="{FF2B5EF4-FFF2-40B4-BE49-F238E27FC236}">
                  <a16:creationId xmlns:a16="http://schemas.microsoft.com/office/drawing/2014/main" id="{BEBFA31F-4DEC-4A18-B46B-65AFD0D6BABD}"/>
                </a:ext>
              </a:extLst>
            </p:cNvPr>
            <p:cNvSpPr/>
            <p:nvPr/>
          </p:nvSpPr>
          <p:spPr bwMode="auto">
            <a:xfrm>
              <a:off x="7099408" y="2955042"/>
              <a:ext cx="109165" cy="143734"/>
            </a:xfrm>
            <a:custGeom>
              <a:avLst/>
              <a:gdLst>
                <a:gd name="T0" fmla="*/ 0 w 29"/>
                <a:gd name="T1" fmla="*/ 4 h 38"/>
                <a:gd name="T2" fmla="*/ 1 w 29"/>
                <a:gd name="T3" fmla="*/ 38 h 38"/>
                <a:gd name="T4" fmla="*/ 27 w 29"/>
                <a:gd name="T5" fmla="*/ 38 h 38"/>
                <a:gd name="T6" fmla="*/ 25 w 29"/>
                <a:gd name="T7" fmla="*/ 0 h 38"/>
                <a:gd name="T8" fmla="*/ 0 w 29"/>
                <a:gd name="T9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8">
                  <a:moveTo>
                    <a:pt x="0" y="4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26"/>
                    <a:pt x="28" y="12"/>
                    <a:pt x="25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任意多边形 99">
              <a:extLst>
                <a:ext uri="{FF2B5EF4-FFF2-40B4-BE49-F238E27FC236}">
                  <a16:creationId xmlns:a16="http://schemas.microsoft.com/office/drawing/2014/main" id="{2DA14EA2-6E1B-4D8E-83D6-58F4E26CEF97}"/>
                </a:ext>
              </a:extLst>
            </p:cNvPr>
            <p:cNvSpPr/>
            <p:nvPr/>
          </p:nvSpPr>
          <p:spPr bwMode="auto">
            <a:xfrm>
              <a:off x="7061200" y="2962320"/>
              <a:ext cx="83693" cy="143734"/>
            </a:xfrm>
            <a:custGeom>
              <a:avLst/>
              <a:gdLst>
                <a:gd name="T0" fmla="*/ 18 w 22"/>
                <a:gd name="T1" fmla="*/ 31 h 38"/>
                <a:gd name="T2" fmla="*/ 4 w 22"/>
                <a:gd name="T3" fmla="*/ 31 h 38"/>
                <a:gd name="T4" fmla="*/ 4 w 22"/>
                <a:gd name="T5" fmla="*/ 7 h 38"/>
                <a:gd name="T6" fmla="*/ 18 w 22"/>
                <a:gd name="T7" fmla="*/ 7 h 38"/>
                <a:gd name="T8" fmla="*/ 18 w 22"/>
                <a:gd name="T9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8">
                  <a:moveTo>
                    <a:pt x="18" y="31"/>
                  </a:moveTo>
                  <a:cubicBezTo>
                    <a:pt x="15" y="38"/>
                    <a:pt x="9" y="38"/>
                    <a:pt x="4" y="31"/>
                  </a:cubicBezTo>
                  <a:cubicBezTo>
                    <a:pt x="0" y="25"/>
                    <a:pt x="0" y="14"/>
                    <a:pt x="4" y="7"/>
                  </a:cubicBezTo>
                  <a:cubicBezTo>
                    <a:pt x="7" y="0"/>
                    <a:pt x="14" y="0"/>
                    <a:pt x="18" y="7"/>
                  </a:cubicBezTo>
                  <a:cubicBezTo>
                    <a:pt x="22" y="13"/>
                    <a:pt x="22" y="24"/>
                    <a:pt x="18" y="31"/>
                  </a:cubicBezTo>
                  <a:close/>
                </a:path>
              </a:pathLst>
            </a:custGeom>
            <a:solidFill>
              <a:srgbClr val="01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任意多边形 100">
              <a:extLst>
                <a:ext uri="{FF2B5EF4-FFF2-40B4-BE49-F238E27FC236}">
                  <a16:creationId xmlns:a16="http://schemas.microsoft.com/office/drawing/2014/main" id="{39F36869-179F-448E-A606-BFE0B5BE736E}"/>
                </a:ext>
              </a:extLst>
            </p:cNvPr>
            <p:cNvSpPr/>
            <p:nvPr/>
          </p:nvSpPr>
          <p:spPr bwMode="auto">
            <a:xfrm>
              <a:off x="7435999" y="3018723"/>
              <a:ext cx="365703" cy="716850"/>
            </a:xfrm>
            <a:custGeom>
              <a:avLst/>
              <a:gdLst>
                <a:gd name="T0" fmla="*/ 0 w 97"/>
                <a:gd name="T1" fmla="*/ 181 h 190"/>
                <a:gd name="T2" fmla="*/ 97 w 97"/>
                <a:gd name="T3" fmla="*/ 183 h 190"/>
                <a:gd name="T4" fmla="*/ 45 w 97"/>
                <a:gd name="T5" fmla="*/ 8 h 190"/>
                <a:gd name="T6" fmla="*/ 12 w 97"/>
                <a:gd name="T7" fmla="*/ 46 h 190"/>
                <a:gd name="T8" fmla="*/ 0 w 97"/>
                <a:gd name="T9" fmla="*/ 18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90">
                  <a:moveTo>
                    <a:pt x="0" y="181"/>
                  </a:moveTo>
                  <a:cubicBezTo>
                    <a:pt x="24" y="187"/>
                    <a:pt x="73" y="190"/>
                    <a:pt x="97" y="183"/>
                  </a:cubicBezTo>
                  <a:cubicBezTo>
                    <a:pt x="94" y="153"/>
                    <a:pt x="83" y="20"/>
                    <a:pt x="45" y="8"/>
                  </a:cubicBezTo>
                  <a:cubicBezTo>
                    <a:pt x="21" y="0"/>
                    <a:pt x="14" y="19"/>
                    <a:pt x="12" y="46"/>
                  </a:cubicBezTo>
                  <a:cubicBezTo>
                    <a:pt x="8" y="100"/>
                    <a:pt x="6" y="159"/>
                    <a:pt x="0" y="181"/>
                  </a:cubicBezTo>
                  <a:close/>
                </a:path>
              </a:pathLst>
            </a:custGeom>
            <a:solidFill>
              <a:srgbClr val="E5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任意多边形 101">
              <a:extLst>
                <a:ext uri="{FF2B5EF4-FFF2-40B4-BE49-F238E27FC236}">
                  <a16:creationId xmlns:a16="http://schemas.microsoft.com/office/drawing/2014/main" id="{0689D699-04C1-4F56-B53B-414CF7E8F73D}"/>
                </a:ext>
              </a:extLst>
            </p:cNvPr>
            <p:cNvSpPr/>
            <p:nvPr/>
          </p:nvSpPr>
          <p:spPr bwMode="auto">
            <a:xfrm>
              <a:off x="7277711" y="3177011"/>
              <a:ext cx="67319" cy="63680"/>
            </a:xfrm>
            <a:custGeom>
              <a:avLst/>
              <a:gdLst>
                <a:gd name="T0" fmla="*/ 17 w 18"/>
                <a:gd name="T1" fmla="*/ 5 h 17"/>
                <a:gd name="T2" fmla="*/ 9 w 18"/>
                <a:gd name="T3" fmla="*/ 0 h 17"/>
                <a:gd name="T4" fmla="*/ 1 w 18"/>
                <a:gd name="T5" fmla="*/ 4 h 17"/>
                <a:gd name="T6" fmla="*/ 3 w 18"/>
                <a:gd name="T7" fmla="*/ 11 h 17"/>
                <a:gd name="T8" fmla="*/ 8 w 18"/>
                <a:gd name="T9" fmla="*/ 16 h 17"/>
                <a:gd name="T10" fmla="*/ 16 w 18"/>
                <a:gd name="T11" fmla="*/ 14 h 17"/>
                <a:gd name="T12" fmla="*/ 16 w 18"/>
                <a:gd name="T13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7" y="5"/>
                  </a:moveTo>
                  <a:cubicBezTo>
                    <a:pt x="15" y="3"/>
                    <a:pt x="12" y="1"/>
                    <a:pt x="9" y="0"/>
                  </a:cubicBezTo>
                  <a:cubicBezTo>
                    <a:pt x="6" y="0"/>
                    <a:pt x="2" y="1"/>
                    <a:pt x="1" y="4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13"/>
                    <a:pt x="6" y="15"/>
                    <a:pt x="8" y="16"/>
                  </a:cubicBezTo>
                  <a:cubicBezTo>
                    <a:pt x="11" y="17"/>
                    <a:pt x="14" y="16"/>
                    <a:pt x="16" y="14"/>
                  </a:cubicBezTo>
                  <a:cubicBezTo>
                    <a:pt x="18" y="12"/>
                    <a:pt x="18" y="9"/>
                    <a:pt x="16" y="7"/>
                  </a:cubicBezTo>
                </a:path>
              </a:pathLst>
            </a:custGeom>
            <a:solidFill>
              <a:srgbClr val="F3B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任意多边形 102">
              <a:extLst>
                <a:ext uri="{FF2B5EF4-FFF2-40B4-BE49-F238E27FC236}">
                  <a16:creationId xmlns:a16="http://schemas.microsoft.com/office/drawing/2014/main" id="{CFA29265-45A2-4D86-9285-B7D23CD90B6B}"/>
                </a:ext>
              </a:extLst>
            </p:cNvPr>
            <p:cNvSpPr/>
            <p:nvPr/>
          </p:nvSpPr>
          <p:spPr bwMode="auto">
            <a:xfrm>
              <a:off x="7314099" y="3044194"/>
              <a:ext cx="402091" cy="322037"/>
            </a:xfrm>
            <a:custGeom>
              <a:avLst/>
              <a:gdLst>
                <a:gd name="T0" fmla="*/ 89 w 106"/>
                <a:gd name="T1" fmla="*/ 9 h 85"/>
                <a:gd name="T2" fmla="*/ 73 w 106"/>
                <a:gd name="T3" fmla="*/ 33 h 85"/>
                <a:gd name="T4" fmla="*/ 67 w 106"/>
                <a:gd name="T5" fmla="*/ 56 h 85"/>
                <a:gd name="T6" fmla="*/ 5 w 106"/>
                <a:gd name="T7" fmla="*/ 37 h 85"/>
                <a:gd name="T8" fmla="*/ 0 w 106"/>
                <a:gd name="T9" fmla="*/ 52 h 85"/>
                <a:gd name="T10" fmla="*/ 71 w 106"/>
                <a:gd name="T11" fmla="*/ 79 h 85"/>
                <a:gd name="T12" fmla="*/ 89 w 106"/>
                <a:gd name="T13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85">
                  <a:moveTo>
                    <a:pt x="89" y="9"/>
                  </a:moveTo>
                  <a:cubicBezTo>
                    <a:pt x="82" y="0"/>
                    <a:pt x="74" y="7"/>
                    <a:pt x="73" y="33"/>
                  </a:cubicBezTo>
                  <a:cubicBezTo>
                    <a:pt x="72" y="48"/>
                    <a:pt x="67" y="56"/>
                    <a:pt x="67" y="56"/>
                  </a:cubicBezTo>
                  <a:cubicBezTo>
                    <a:pt x="67" y="56"/>
                    <a:pt x="26" y="43"/>
                    <a:pt x="5" y="3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2" y="68"/>
                    <a:pt x="55" y="85"/>
                    <a:pt x="71" y="79"/>
                  </a:cubicBezTo>
                  <a:cubicBezTo>
                    <a:pt x="98" y="69"/>
                    <a:pt x="106" y="31"/>
                    <a:pt x="89" y="9"/>
                  </a:cubicBezTo>
                  <a:close/>
                </a:path>
              </a:pathLst>
            </a:custGeom>
            <a:solidFill>
              <a:srgbClr val="F57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任意多边形 103">
              <a:extLst>
                <a:ext uri="{FF2B5EF4-FFF2-40B4-BE49-F238E27FC236}">
                  <a16:creationId xmlns:a16="http://schemas.microsoft.com/office/drawing/2014/main" id="{5B3ED357-ADF1-44C2-BD32-5F95DAAF8930}"/>
                </a:ext>
              </a:extLst>
            </p:cNvPr>
            <p:cNvSpPr/>
            <p:nvPr/>
          </p:nvSpPr>
          <p:spPr bwMode="auto">
            <a:xfrm>
              <a:off x="7534248" y="2973237"/>
              <a:ext cx="49125" cy="90971"/>
            </a:xfrm>
            <a:custGeom>
              <a:avLst/>
              <a:gdLst>
                <a:gd name="T0" fmla="*/ 0 w 13"/>
                <a:gd name="T1" fmla="*/ 22 h 24"/>
                <a:gd name="T2" fmla="*/ 13 w 13"/>
                <a:gd name="T3" fmla="*/ 19 h 24"/>
                <a:gd name="T4" fmla="*/ 10 w 13"/>
                <a:gd name="T5" fmla="*/ 6 h 24"/>
                <a:gd name="T6" fmla="*/ 2 w 13"/>
                <a:gd name="T7" fmla="*/ 4 h 24"/>
                <a:gd name="T8" fmla="*/ 0 w 13"/>
                <a:gd name="T9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0" y="22"/>
                  </a:moveTo>
                  <a:cubicBezTo>
                    <a:pt x="0" y="24"/>
                    <a:pt x="13" y="21"/>
                    <a:pt x="13" y="19"/>
                  </a:cubicBezTo>
                  <a:cubicBezTo>
                    <a:pt x="13" y="17"/>
                    <a:pt x="11" y="10"/>
                    <a:pt x="10" y="6"/>
                  </a:cubicBezTo>
                  <a:cubicBezTo>
                    <a:pt x="9" y="3"/>
                    <a:pt x="5" y="0"/>
                    <a:pt x="2" y="4"/>
                  </a:cubicBezTo>
                  <a:cubicBezTo>
                    <a:pt x="0" y="6"/>
                    <a:pt x="0" y="19"/>
                    <a:pt x="0" y="22"/>
                  </a:cubicBezTo>
                  <a:close/>
                </a:path>
              </a:pathLst>
            </a:custGeom>
            <a:solidFill>
              <a:srgbClr val="F3B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任意多边形 104">
              <a:extLst>
                <a:ext uri="{FF2B5EF4-FFF2-40B4-BE49-F238E27FC236}">
                  <a16:creationId xmlns:a16="http://schemas.microsoft.com/office/drawing/2014/main" id="{9E213222-0042-4C52-B2E0-974E8FDD08BE}"/>
                </a:ext>
              </a:extLst>
            </p:cNvPr>
            <p:cNvSpPr/>
            <p:nvPr/>
          </p:nvSpPr>
          <p:spPr bwMode="auto">
            <a:xfrm>
              <a:off x="7466930" y="2818587"/>
              <a:ext cx="138276" cy="192858"/>
            </a:xfrm>
            <a:custGeom>
              <a:avLst/>
              <a:gdLst>
                <a:gd name="T0" fmla="*/ 9 w 37"/>
                <a:gd name="T1" fmla="*/ 44 h 51"/>
                <a:gd name="T2" fmla="*/ 28 w 37"/>
                <a:gd name="T3" fmla="*/ 48 h 51"/>
                <a:gd name="T4" fmla="*/ 37 w 37"/>
                <a:gd name="T5" fmla="*/ 30 h 51"/>
                <a:gd name="T6" fmla="*/ 26 w 37"/>
                <a:gd name="T7" fmla="*/ 13 h 51"/>
                <a:gd name="T8" fmla="*/ 9 w 37"/>
                <a:gd name="T9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51">
                  <a:moveTo>
                    <a:pt x="9" y="44"/>
                  </a:moveTo>
                  <a:cubicBezTo>
                    <a:pt x="13" y="50"/>
                    <a:pt x="21" y="51"/>
                    <a:pt x="28" y="48"/>
                  </a:cubicBezTo>
                  <a:cubicBezTo>
                    <a:pt x="34" y="45"/>
                    <a:pt x="37" y="37"/>
                    <a:pt x="37" y="30"/>
                  </a:cubicBezTo>
                  <a:cubicBezTo>
                    <a:pt x="36" y="23"/>
                    <a:pt x="32" y="16"/>
                    <a:pt x="26" y="13"/>
                  </a:cubicBezTo>
                  <a:cubicBezTo>
                    <a:pt x="5" y="0"/>
                    <a:pt x="0" y="32"/>
                    <a:pt x="9" y="44"/>
                  </a:cubicBezTo>
                  <a:close/>
                </a:path>
              </a:pathLst>
            </a:custGeom>
            <a:solidFill>
              <a:srgbClr val="F3B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9" name="任意多边形 105">
              <a:extLst>
                <a:ext uri="{FF2B5EF4-FFF2-40B4-BE49-F238E27FC236}">
                  <a16:creationId xmlns:a16="http://schemas.microsoft.com/office/drawing/2014/main" id="{4130D0A4-5889-4CE2-A58B-E9AF0AEAFD35}"/>
                </a:ext>
              </a:extLst>
            </p:cNvPr>
            <p:cNvSpPr/>
            <p:nvPr/>
          </p:nvSpPr>
          <p:spPr bwMode="auto">
            <a:xfrm>
              <a:off x="7443277" y="2825864"/>
              <a:ext cx="196497" cy="151012"/>
            </a:xfrm>
            <a:custGeom>
              <a:avLst/>
              <a:gdLst>
                <a:gd name="T0" fmla="*/ 10 w 52"/>
                <a:gd name="T1" fmla="*/ 23 h 40"/>
                <a:gd name="T2" fmla="*/ 20 w 52"/>
                <a:gd name="T3" fmla="*/ 26 h 40"/>
                <a:gd name="T4" fmla="*/ 34 w 52"/>
                <a:gd name="T5" fmla="*/ 28 h 40"/>
                <a:gd name="T6" fmla="*/ 39 w 52"/>
                <a:gd name="T7" fmla="*/ 36 h 40"/>
                <a:gd name="T8" fmla="*/ 46 w 52"/>
                <a:gd name="T9" fmla="*/ 19 h 40"/>
                <a:gd name="T10" fmla="*/ 42 w 52"/>
                <a:gd name="T11" fmla="*/ 12 h 40"/>
                <a:gd name="T12" fmla="*/ 11 w 52"/>
                <a:gd name="T13" fmla="*/ 3 h 40"/>
                <a:gd name="T14" fmla="*/ 10 w 52"/>
                <a:gd name="T15" fmla="*/ 2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0">
                  <a:moveTo>
                    <a:pt x="10" y="23"/>
                  </a:moveTo>
                  <a:cubicBezTo>
                    <a:pt x="13" y="25"/>
                    <a:pt x="17" y="26"/>
                    <a:pt x="20" y="26"/>
                  </a:cubicBezTo>
                  <a:cubicBezTo>
                    <a:pt x="25" y="27"/>
                    <a:pt x="29" y="27"/>
                    <a:pt x="34" y="28"/>
                  </a:cubicBezTo>
                  <a:cubicBezTo>
                    <a:pt x="37" y="28"/>
                    <a:pt x="38" y="40"/>
                    <a:pt x="39" y="36"/>
                  </a:cubicBezTo>
                  <a:cubicBezTo>
                    <a:pt x="40" y="29"/>
                    <a:pt x="52" y="33"/>
                    <a:pt x="46" y="19"/>
                  </a:cubicBezTo>
                  <a:cubicBezTo>
                    <a:pt x="45" y="16"/>
                    <a:pt x="44" y="14"/>
                    <a:pt x="42" y="12"/>
                  </a:cubicBezTo>
                  <a:cubicBezTo>
                    <a:pt x="35" y="4"/>
                    <a:pt x="21" y="0"/>
                    <a:pt x="11" y="3"/>
                  </a:cubicBezTo>
                  <a:cubicBezTo>
                    <a:pt x="1" y="7"/>
                    <a:pt x="0" y="19"/>
                    <a:pt x="10" y="23"/>
                  </a:cubicBezTo>
                  <a:close/>
                </a:path>
              </a:pathLst>
            </a:custGeom>
            <a:solidFill>
              <a:srgbClr val="4C4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0" name="任意多边形 106">
              <a:extLst>
                <a:ext uri="{FF2B5EF4-FFF2-40B4-BE49-F238E27FC236}">
                  <a16:creationId xmlns:a16="http://schemas.microsoft.com/office/drawing/2014/main" id="{3D5B1363-8B83-4B63-9FCA-340874D60C0B}"/>
                </a:ext>
              </a:extLst>
            </p:cNvPr>
            <p:cNvSpPr/>
            <p:nvPr/>
          </p:nvSpPr>
          <p:spPr bwMode="auto">
            <a:xfrm>
              <a:off x="8158308" y="4434228"/>
              <a:ext cx="365703" cy="212872"/>
            </a:xfrm>
            <a:custGeom>
              <a:avLst/>
              <a:gdLst>
                <a:gd name="T0" fmla="*/ 99 w 201"/>
                <a:gd name="T1" fmla="*/ 0 h 117"/>
                <a:gd name="T2" fmla="*/ 0 w 201"/>
                <a:gd name="T3" fmla="*/ 59 h 117"/>
                <a:gd name="T4" fmla="*/ 99 w 201"/>
                <a:gd name="T5" fmla="*/ 117 h 117"/>
                <a:gd name="T6" fmla="*/ 201 w 201"/>
                <a:gd name="T7" fmla="*/ 59 h 117"/>
                <a:gd name="T8" fmla="*/ 99 w 20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7">
                  <a:moveTo>
                    <a:pt x="99" y="0"/>
                  </a:moveTo>
                  <a:lnTo>
                    <a:pt x="0" y="59"/>
                  </a:lnTo>
                  <a:lnTo>
                    <a:pt x="99" y="117"/>
                  </a:lnTo>
                  <a:lnTo>
                    <a:pt x="201" y="5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CCCB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1" name="任意多边形 107">
              <a:extLst>
                <a:ext uri="{FF2B5EF4-FFF2-40B4-BE49-F238E27FC236}">
                  <a16:creationId xmlns:a16="http://schemas.microsoft.com/office/drawing/2014/main" id="{B2984168-129E-47EE-8A2F-07AC2FF82EED}"/>
                </a:ext>
              </a:extLst>
            </p:cNvPr>
            <p:cNvSpPr/>
            <p:nvPr/>
          </p:nvSpPr>
          <p:spPr bwMode="auto">
            <a:xfrm>
              <a:off x="8158308" y="4434228"/>
              <a:ext cx="365703" cy="212872"/>
            </a:xfrm>
            <a:custGeom>
              <a:avLst/>
              <a:gdLst>
                <a:gd name="T0" fmla="*/ 99 w 201"/>
                <a:gd name="T1" fmla="*/ 0 h 117"/>
                <a:gd name="T2" fmla="*/ 0 w 201"/>
                <a:gd name="T3" fmla="*/ 59 h 117"/>
                <a:gd name="T4" fmla="*/ 99 w 201"/>
                <a:gd name="T5" fmla="*/ 117 h 117"/>
                <a:gd name="T6" fmla="*/ 201 w 201"/>
                <a:gd name="T7" fmla="*/ 59 h 117"/>
                <a:gd name="T8" fmla="*/ 99 w 20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17">
                  <a:moveTo>
                    <a:pt x="99" y="0"/>
                  </a:moveTo>
                  <a:lnTo>
                    <a:pt x="0" y="59"/>
                  </a:lnTo>
                  <a:lnTo>
                    <a:pt x="99" y="117"/>
                  </a:lnTo>
                  <a:lnTo>
                    <a:pt x="201" y="59"/>
                  </a:lnTo>
                  <a:lnTo>
                    <a:pt x="9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2" name="任意多边形 108">
              <a:extLst>
                <a:ext uri="{FF2B5EF4-FFF2-40B4-BE49-F238E27FC236}">
                  <a16:creationId xmlns:a16="http://schemas.microsoft.com/office/drawing/2014/main" id="{3ABBFD34-5656-4BBD-AFC7-38E361FC52F9}"/>
                </a:ext>
              </a:extLst>
            </p:cNvPr>
            <p:cNvSpPr/>
            <p:nvPr/>
          </p:nvSpPr>
          <p:spPr bwMode="auto">
            <a:xfrm>
              <a:off x="8387555" y="4570684"/>
              <a:ext cx="367522" cy="216511"/>
            </a:xfrm>
            <a:custGeom>
              <a:avLst/>
              <a:gdLst>
                <a:gd name="T0" fmla="*/ 100 w 202"/>
                <a:gd name="T1" fmla="*/ 0 h 119"/>
                <a:gd name="T2" fmla="*/ 0 w 202"/>
                <a:gd name="T3" fmla="*/ 58 h 119"/>
                <a:gd name="T4" fmla="*/ 100 w 202"/>
                <a:gd name="T5" fmla="*/ 119 h 119"/>
                <a:gd name="T6" fmla="*/ 202 w 202"/>
                <a:gd name="T7" fmla="*/ 60 h 119"/>
                <a:gd name="T8" fmla="*/ 100 w 202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9">
                  <a:moveTo>
                    <a:pt x="100" y="0"/>
                  </a:moveTo>
                  <a:lnTo>
                    <a:pt x="0" y="58"/>
                  </a:lnTo>
                  <a:lnTo>
                    <a:pt x="100" y="119"/>
                  </a:lnTo>
                  <a:lnTo>
                    <a:pt x="202" y="6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DD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任意多边形 109">
              <a:extLst>
                <a:ext uri="{FF2B5EF4-FFF2-40B4-BE49-F238E27FC236}">
                  <a16:creationId xmlns:a16="http://schemas.microsoft.com/office/drawing/2014/main" id="{A9F35451-4ECD-4842-9034-EADC7A03845F}"/>
                </a:ext>
              </a:extLst>
            </p:cNvPr>
            <p:cNvSpPr/>
            <p:nvPr/>
          </p:nvSpPr>
          <p:spPr bwMode="auto">
            <a:xfrm>
              <a:off x="8387555" y="4570684"/>
              <a:ext cx="367522" cy="216511"/>
            </a:xfrm>
            <a:custGeom>
              <a:avLst/>
              <a:gdLst>
                <a:gd name="T0" fmla="*/ 100 w 202"/>
                <a:gd name="T1" fmla="*/ 0 h 119"/>
                <a:gd name="T2" fmla="*/ 0 w 202"/>
                <a:gd name="T3" fmla="*/ 58 h 119"/>
                <a:gd name="T4" fmla="*/ 100 w 202"/>
                <a:gd name="T5" fmla="*/ 119 h 119"/>
                <a:gd name="T6" fmla="*/ 202 w 202"/>
                <a:gd name="T7" fmla="*/ 60 h 119"/>
                <a:gd name="T8" fmla="*/ 100 w 202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9">
                  <a:moveTo>
                    <a:pt x="100" y="0"/>
                  </a:moveTo>
                  <a:lnTo>
                    <a:pt x="0" y="58"/>
                  </a:lnTo>
                  <a:lnTo>
                    <a:pt x="100" y="119"/>
                  </a:lnTo>
                  <a:lnTo>
                    <a:pt x="202" y="60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任意多边形 110">
              <a:extLst>
                <a:ext uri="{FF2B5EF4-FFF2-40B4-BE49-F238E27FC236}">
                  <a16:creationId xmlns:a16="http://schemas.microsoft.com/office/drawing/2014/main" id="{BB2AFC93-2691-4059-B5B0-AA3BD29EC00F}"/>
                </a:ext>
              </a:extLst>
            </p:cNvPr>
            <p:cNvSpPr/>
            <p:nvPr/>
          </p:nvSpPr>
          <p:spPr bwMode="auto">
            <a:xfrm>
              <a:off x="8622259" y="4707140"/>
              <a:ext cx="367522" cy="211052"/>
            </a:xfrm>
            <a:custGeom>
              <a:avLst/>
              <a:gdLst>
                <a:gd name="T0" fmla="*/ 100 w 202"/>
                <a:gd name="T1" fmla="*/ 0 h 116"/>
                <a:gd name="T2" fmla="*/ 0 w 202"/>
                <a:gd name="T3" fmla="*/ 58 h 116"/>
                <a:gd name="T4" fmla="*/ 100 w 202"/>
                <a:gd name="T5" fmla="*/ 116 h 116"/>
                <a:gd name="T6" fmla="*/ 202 w 202"/>
                <a:gd name="T7" fmla="*/ 58 h 116"/>
                <a:gd name="T8" fmla="*/ 100 w 20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6">
                  <a:moveTo>
                    <a:pt x="100" y="0"/>
                  </a:moveTo>
                  <a:lnTo>
                    <a:pt x="0" y="58"/>
                  </a:lnTo>
                  <a:lnTo>
                    <a:pt x="100" y="116"/>
                  </a:lnTo>
                  <a:lnTo>
                    <a:pt x="202" y="58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DD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任意多边形 111">
              <a:extLst>
                <a:ext uri="{FF2B5EF4-FFF2-40B4-BE49-F238E27FC236}">
                  <a16:creationId xmlns:a16="http://schemas.microsoft.com/office/drawing/2014/main" id="{0EAFF426-AA0B-414E-B9B8-6EF929FA4D05}"/>
                </a:ext>
              </a:extLst>
            </p:cNvPr>
            <p:cNvSpPr/>
            <p:nvPr/>
          </p:nvSpPr>
          <p:spPr bwMode="auto">
            <a:xfrm>
              <a:off x="8622259" y="4707140"/>
              <a:ext cx="367522" cy="211052"/>
            </a:xfrm>
            <a:custGeom>
              <a:avLst/>
              <a:gdLst>
                <a:gd name="T0" fmla="*/ 100 w 202"/>
                <a:gd name="T1" fmla="*/ 0 h 116"/>
                <a:gd name="T2" fmla="*/ 0 w 202"/>
                <a:gd name="T3" fmla="*/ 58 h 116"/>
                <a:gd name="T4" fmla="*/ 100 w 202"/>
                <a:gd name="T5" fmla="*/ 116 h 116"/>
                <a:gd name="T6" fmla="*/ 202 w 202"/>
                <a:gd name="T7" fmla="*/ 58 h 116"/>
                <a:gd name="T8" fmla="*/ 100 w 20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116">
                  <a:moveTo>
                    <a:pt x="100" y="0"/>
                  </a:moveTo>
                  <a:lnTo>
                    <a:pt x="0" y="58"/>
                  </a:lnTo>
                  <a:lnTo>
                    <a:pt x="100" y="116"/>
                  </a:lnTo>
                  <a:lnTo>
                    <a:pt x="202" y="58"/>
                  </a:lnTo>
                  <a:lnTo>
                    <a:pt x="1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任意多边形 112">
              <a:extLst>
                <a:ext uri="{FF2B5EF4-FFF2-40B4-BE49-F238E27FC236}">
                  <a16:creationId xmlns:a16="http://schemas.microsoft.com/office/drawing/2014/main" id="{7F191BF4-6D60-4C2D-8EFD-ECB1843BB0E4}"/>
                </a:ext>
              </a:extLst>
            </p:cNvPr>
            <p:cNvSpPr/>
            <p:nvPr/>
          </p:nvSpPr>
          <p:spPr bwMode="auto">
            <a:xfrm>
              <a:off x="8187419" y="3640963"/>
              <a:ext cx="280190" cy="982485"/>
            </a:xfrm>
            <a:custGeom>
              <a:avLst/>
              <a:gdLst>
                <a:gd name="T0" fmla="*/ 0 w 154"/>
                <a:gd name="T1" fmla="*/ 495 h 540"/>
                <a:gd name="T2" fmla="*/ 77 w 154"/>
                <a:gd name="T3" fmla="*/ 540 h 540"/>
                <a:gd name="T4" fmla="*/ 154 w 154"/>
                <a:gd name="T5" fmla="*/ 495 h 540"/>
                <a:gd name="T6" fmla="*/ 154 w 154"/>
                <a:gd name="T7" fmla="*/ 0 h 540"/>
                <a:gd name="T8" fmla="*/ 0 w 154"/>
                <a:gd name="T9" fmla="*/ 0 h 540"/>
                <a:gd name="T10" fmla="*/ 0 w 154"/>
                <a:gd name="T11" fmla="*/ 495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540">
                  <a:moveTo>
                    <a:pt x="0" y="495"/>
                  </a:moveTo>
                  <a:lnTo>
                    <a:pt x="77" y="540"/>
                  </a:lnTo>
                  <a:lnTo>
                    <a:pt x="154" y="495"/>
                  </a:lnTo>
                  <a:lnTo>
                    <a:pt x="154" y="0"/>
                  </a:lnTo>
                  <a:lnTo>
                    <a:pt x="0" y="0"/>
                  </a:lnTo>
                  <a:lnTo>
                    <a:pt x="0" y="495"/>
                  </a:lnTo>
                  <a:close/>
                </a:path>
              </a:pathLst>
            </a:custGeom>
            <a:solidFill>
              <a:srgbClr val="818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任意多边形 113">
              <a:extLst>
                <a:ext uri="{FF2B5EF4-FFF2-40B4-BE49-F238E27FC236}">
                  <a16:creationId xmlns:a16="http://schemas.microsoft.com/office/drawing/2014/main" id="{CC8BE60A-C5CB-470B-96F4-87986A47BF8F}"/>
                </a:ext>
              </a:extLst>
            </p:cNvPr>
            <p:cNvSpPr/>
            <p:nvPr/>
          </p:nvSpPr>
          <p:spPr bwMode="auto">
            <a:xfrm>
              <a:off x="8187419" y="3562727"/>
              <a:ext cx="280190" cy="161929"/>
            </a:xfrm>
            <a:custGeom>
              <a:avLst/>
              <a:gdLst>
                <a:gd name="T0" fmla="*/ 0 w 154"/>
                <a:gd name="T1" fmla="*/ 43 h 89"/>
                <a:gd name="T2" fmla="*/ 77 w 154"/>
                <a:gd name="T3" fmla="*/ 89 h 89"/>
                <a:gd name="T4" fmla="*/ 154 w 154"/>
                <a:gd name="T5" fmla="*/ 43 h 89"/>
                <a:gd name="T6" fmla="*/ 77 w 154"/>
                <a:gd name="T7" fmla="*/ 0 h 89"/>
                <a:gd name="T8" fmla="*/ 0 w 154"/>
                <a:gd name="T9" fmla="*/ 4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89">
                  <a:moveTo>
                    <a:pt x="0" y="43"/>
                  </a:moveTo>
                  <a:lnTo>
                    <a:pt x="77" y="89"/>
                  </a:lnTo>
                  <a:lnTo>
                    <a:pt x="154" y="43"/>
                  </a:lnTo>
                  <a:lnTo>
                    <a:pt x="7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D9D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任意多边形 114">
              <a:extLst>
                <a:ext uri="{FF2B5EF4-FFF2-40B4-BE49-F238E27FC236}">
                  <a16:creationId xmlns:a16="http://schemas.microsoft.com/office/drawing/2014/main" id="{47044244-F62B-4371-A164-C6897F7B4CE8}"/>
                </a:ext>
              </a:extLst>
            </p:cNvPr>
            <p:cNvSpPr/>
            <p:nvPr/>
          </p:nvSpPr>
          <p:spPr bwMode="auto">
            <a:xfrm>
              <a:off x="8327513" y="3640963"/>
              <a:ext cx="140096" cy="982485"/>
            </a:xfrm>
            <a:custGeom>
              <a:avLst/>
              <a:gdLst>
                <a:gd name="T0" fmla="*/ 0 w 77"/>
                <a:gd name="T1" fmla="*/ 540 h 540"/>
                <a:gd name="T2" fmla="*/ 0 w 77"/>
                <a:gd name="T3" fmla="*/ 46 h 540"/>
                <a:gd name="T4" fmla="*/ 77 w 77"/>
                <a:gd name="T5" fmla="*/ 0 h 540"/>
                <a:gd name="T6" fmla="*/ 77 w 77"/>
                <a:gd name="T7" fmla="*/ 495 h 540"/>
                <a:gd name="T8" fmla="*/ 0 w 77"/>
                <a:gd name="T9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40">
                  <a:moveTo>
                    <a:pt x="0" y="540"/>
                  </a:moveTo>
                  <a:lnTo>
                    <a:pt x="0" y="46"/>
                  </a:lnTo>
                  <a:lnTo>
                    <a:pt x="77" y="0"/>
                  </a:lnTo>
                  <a:lnTo>
                    <a:pt x="77" y="495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BBB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任意多边形 115">
              <a:extLst>
                <a:ext uri="{FF2B5EF4-FFF2-40B4-BE49-F238E27FC236}">
                  <a16:creationId xmlns:a16="http://schemas.microsoft.com/office/drawing/2014/main" id="{D06A1954-C181-49AF-B72E-157B935191F9}"/>
                </a:ext>
              </a:extLst>
            </p:cNvPr>
            <p:cNvSpPr/>
            <p:nvPr/>
          </p:nvSpPr>
          <p:spPr bwMode="auto">
            <a:xfrm>
              <a:off x="8422123" y="3906597"/>
              <a:ext cx="283829" cy="856945"/>
            </a:xfrm>
            <a:custGeom>
              <a:avLst/>
              <a:gdLst>
                <a:gd name="T0" fmla="*/ 0 w 156"/>
                <a:gd name="T1" fmla="*/ 425 h 471"/>
                <a:gd name="T2" fmla="*/ 79 w 156"/>
                <a:gd name="T3" fmla="*/ 471 h 471"/>
                <a:gd name="T4" fmla="*/ 156 w 156"/>
                <a:gd name="T5" fmla="*/ 425 h 471"/>
                <a:gd name="T6" fmla="*/ 156 w 156"/>
                <a:gd name="T7" fmla="*/ 0 h 471"/>
                <a:gd name="T8" fmla="*/ 0 w 156"/>
                <a:gd name="T9" fmla="*/ 0 h 471"/>
                <a:gd name="T10" fmla="*/ 0 w 156"/>
                <a:gd name="T11" fmla="*/ 42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471">
                  <a:moveTo>
                    <a:pt x="0" y="425"/>
                  </a:moveTo>
                  <a:lnTo>
                    <a:pt x="79" y="471"/>
                  </a:lnTo>
                  <a:lnTo>
                    <a:pt x="156" y="425"/>
                  </a:lnTo>
                  <a:lnTo>
                    <a:pt x="156" y="0"/>
                  </a:lnTo>
                  <a:lnTo>
                    <a:pt x="0" y="0"/>
                  </a:lnTo>
                  <a:lnTo>
                    <a:pt x="0" y="425"/>
                  </a:lnTo>
                  <a:close/>
                </a:path>
              </a:pathLst>
            </a:custGeom>
            <a:solidFill>
              <a:srgbClr val="818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任意多边形 116">
              <a:extLst>
                <a:ext uri="{FF2B5EF4-FFF2-40B4-BE49-F238E27FC236}">
                  <a16:creationId xmlns:a16="http://schemas.microsoft.com/office/drawing/2014/main" id="{9BA732CC-DEA3-4EB7-921F-98C4B2545894}"/>
                </a:ext>
              </a:extLst>
            </p:cNvPr>
            <p:cNvSpPr/>
            <p:nvPr/>
          </p:nvSpPr>
          <p:spPr bwMode="auto">
            <a:xfrm>
              <a:off x="8422123" y="3822904"/>
              <a:ext cx="283829" cy="165567"/>
            </a:xfrm>
            <a:custGeom>
              <a:avLst/>
              <a:gdLst>
                <a:gd name="T0" fmla="*/ 0 w 156"/>
                <a:gd name="T1" fmla="*/ 46 h 91"/>
                <a:gd name="T2" fmla="*/ 79 w 156"/>
                <a:gd name="T3" fmla="*/ 91 h 91"/>
                <a:gd name="T4" fmla="*/ 156 w 156"/>
                <a:gd name="T5" fmla="*/ 46 h 91"/>
                <a:gd name="T6" fmla="*/ 77 w 156"/>
                <a:gd name="T7" fmla="*/ 0 h 91"/>
                <a:gd name="T8" fmla="*/ 0 w 156"/>
                <a:gd name="T9" fmla="*/ 4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91">
                  <a:moveTo>
                    <a:pt x="0" y="46"/>
                  </a:moveTo>
                  <a:lnTo>
                    <a:pt x="79" y="91"/>
                  </a:lnTo>
                  <a:lnTo>
                    <a:pt x="156" y="46"/>
                  </a:lnTo>
                  <a:lnTo>
                    <a:pt x="77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9D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任意多边形 117">
              <a:extLst>
                <a:ext uri="{FF2B5EF4-FFF2-40B4-BE49-F238E27FC236}">
                  <a16:creationId xmlns:a16="http://schemas.microsoft.com/office/drawing/2014/main" id="{19C4C0FD-5D05-4E0B-9C90-55F67D857CA6}"/>
                </a:ext>
              </a:extLst>
            </p:cNvPr>
            <p:cNvSpPr/>
            <p:nvPr/>
          </p:nvSpPr>
          <p:spPr bwMode="auto">
            <a:xfrm>
              <a:off x="8565857" y="3906597"/>
              <a:ext cx="140096" cy="856945"/>
            </a:xfrm>
            <a:custGeom>
              <a:avLst/>
              <a:gdLst>
                <a:gd name="T0" fmla="*/ 0 w 77"/>
                <a:gd name="T1" fmla="*/ 471 h 471"/>
                <a:gd name="T2" fmla="*/ 0 w 77"/>
                <a:gd name="T3" fmla="*/ 45 h 471"/>
                <a:gd name="T4" fmla="*/ 77 w 77"/>
                <a:gd name="T5" fmla="*/ 0 h 471"/>
                <a:gd name="T6" fmla="*/ 77 w 77"/>
                <a:gd name="T7" fmla="*/ 425 h 471"/>
                <a:gd name="T8" fmla="*/ 0 w 77"/>
                <a:gd name="T9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471">
                  <a:moveTo>
                    <a:pt x="0" y="471"/>
                  </a:moveTo>
                  <a:lnTo>
                    <a:pt x="0" y="45"/>
                  </a:lnTo>
                  <a:lnTo>
                    <a:pt x="77" y="0"/>
                  </a:lnTo>
                  <a:lnTo>
                    <a:pt x="77" y="425"/>
                  </a:lnTo>
                  <a:lnTo>
                    <a:pt x="0" y="471"/>
                  </a:lnTo>
                  <a:close/>
                </a:path>
              </a:pathLst>
            </a:custGeom>
            <a:solidFill>
              <a:srgbClr val="B4B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任意多边形 118">
              <a:extLst>
                <a:ext uri="{FF2B5EF4-FFF2-40B4-BE49-F238E27FC236}">
                  <a16:creationId xmlns:a16="http://schemas.microsoft.com/office/drawing/2014/main" id="{95766CA2-D80B-4050-BEBA-1AA81BB63A37}"/>
                </a:ext>
              </a:extLst>
            </p:cNvPr>
            <p:cNvSpPr/>
            <p:nvPr/>
          </p:nvSpPr>
          <p:spPr bwMode="auto">
            <a:xfrm>
              <a:off x="8660467" y="4219537"/>
              <a:ext cx="283829" cy="680462"/>
            </a:xfrm>
            <a:custGeom>
              <a:avLst/>
              <a:gdLst>
                <a:gd name="T0" fmla="*/ 0 w 156"/>
                <a:gd name="T1" fmla="*/ 330 h 374"/>
                <a:gd name="T2" fmla="*/ 79 w 156"/>
                <a:gd name="T3" fmla="*/ 374 h 374"/>
                <a:gd name="T4" fmla="*/ 156 w 156"/>
                <a:gd name="T5" fmla="*/ 330 h 374"/>
                <a:gd name="T6" fmla="*/ 156 w 156"/>
                <a:gd name="T7" fmla="*/ 2 h 374"/>
                <a:gd name="T8" fmla="*/ 0 w 156"/>
                <a:gd name="T9" fmla="*/ 0 h 374"/>
                <a:gd name="T10" fmla="*/ 0 w 156"/>
                <a:gd name="T11" fmla="*/ 33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374">
                  <a:moveTo>
                    <a:pt x="0" y="330"/>
                  </a:moveTo>
                  <a:lnTo>
                    <a:pt x="79" y="374"/>
                  </a:lnTo>
                  <a:lnTo>
                    <a:pt x="156" y="330"/>
                  </a:lnTo>
                  <a:lnTo>
                    <a:pt x="156" y="2"/>
                  </a:lnTo>
                  <a:lnTo>
                    <a:pt x="0" y="0"/>
                  </a:lnTo>
                  <a:lnTo>
                    <a:pt x="0" y="330"/>
                  </a:lnTo>
                  <a:close/>
                </a:path>
              </a:pathLst>
            </a:custGeom>
            <a:solidFill>
              <a:srgbClr val="818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任意多边形 119">
              <a:extLst>
                <a:ext uri="{FF2B5EF4-FFF2-40B4-BE49-F238E27FC236}">
                  <a16:creationId xmlns:a16="http://schemas.microsoft.com/office/drawing/2014/main" id="{46A905A3-A646-4016-AB60-6BD9FD5E3786}"/>
                </a:ext>
              </a:extLst>
            </p:cNvPr>
            <p:cNvSpPr/>
            <p:nvPr/>
          </p:nvSpPr>
          <p:spPr bwMode="auto">
            <a:xfrm>
              <a:off x="8660467" y="4141302"/>
              <a:ext cx="283829" cy="161929"/>
            </a:xfrm>
            <a:custGeom>
              <a:avLst/>
              <a:gdLst>
                <a:gd name="T0" fmla="*/ 0 w 156"/>
                <a:gd name="T1" fmla="*/ 43 h 89"/>
                <a:gd name="T2" fmla="*/ 79 w 156"/>
                <a:gd name="T3" fmla="*/ 89 h 89"/>
                <a:gd name="T4" fmla="*/ 156 w 156"/>
                <a:gd name="T5" fmla="*/ 45 h 89"/>
                <a:gd name="T6" fmla="*/ 77 w 156"/>
                <a:gd name="T7" fmla="*/ 0 h 89"/>
                <a:gd name="T8" fmla="*/ 0 w 156"/>
                <a:gd name="T9" fmla="*/ 4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89">
                  <a:moveTo>
                    <a:pt x="0" y="43"/>
                  </a:moveTo>
                  <a:lnTo>
                    <a:pt x="79" y="89"/>
                  </a:lnTo>
                  <a:lnTo>
                    <a:pt x="156" y="45"/>
                  </a:lnTo>
                  <a:lnTo>
                    <a:pt x="77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D9D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任意多边形 120">
              <a:extLst>
                <a:ext uri="{FF2B5EF4-FFF2-40B4-BE49-F238E27FC236}">
                  <a16:creationId xmlns:a16="http://schemas.microsoft.com/office/drawing/2014/main" id="{6A5598DD-71EB-43A1-8BA6-4EB0AD942D83}"/>
                </a:ext>
              </a:extLst>
            </p:cNvPr>
            <p:cNvSpPr/>
            <p:nvPr/>
          </p:nvSpPr>
          <p:spPr bwMode="auto">
            <a:xfrm>
              <a:off x="8804200" y="4223176"/>
              <a:ext cx="140096" cy="676823"/>
            </a:xfrm>
            <a:custGeom>
              <a:avLst/>
              <a:gdLst>
                <a:gd name="T0" fmla="*/ 0 w 77"/>
                <a:gd name="T1" fmla="*/ 372 h 372"/>
                <a:gd name="T2" fmla="*/ 0 w 77"/>
                <a:gd name="T3" fmla="*/ 44 h 372"/>
                <a:gd name="T4" fmla="*/ 77 w 77"/>
                <a:gd name="T5" fmla="*/ 0 h 372"/>
                <a:gd name="T6" fmla="*/ 77 w 77"/>
                <a:gd name="T7" fmla="*/ 328 h 372"/>
                <a:gd name="T8" fmla="*/ 0 w 77"/>
                <a:gd name="T9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372">
                  <a:moveTo>
                    <a:pt x="0" y="372"/>
                  </a:moveTo>
                  <a:lnTo>
                    <a:pt x="0" y="44"/>
                  </a:lnTo>
                  <a:lnTo>
                    <a:pt x="77" y="0"/>
                  </a:lnTo>
                  <a:lnTo>
                    <a:pt x="77" y="328"/>
                  </a:lnTo>
                  <a:lnTo>
                    <a:pt x="0" y="372"/>
                  </a:lnTo>
                  <a:close/>
                </a:path>
              </a:pathLst>
            </a:custGeom>
            <a:solidFill>
              <a:srgbClr val="B4B9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任意多边形 121">
              <a:extLst>
                <a:ext uri="{FF2B5EF4-FFF2-40B4-BE49-F238E27FC236}">
                  <a16:creationId xmlns:a16="http://schemas.microsoft.com/office/drawing/2014/main" id="{D2CBCAD7-9B43-4FF9-A431-119AB878A84B}"/>
                </a:ext>
              </a:extLst>
            </p:cNvPr>
            <p:cNvSpPr/>
            <p:nvPr/>
          </p:nvSpPr>
          <p:spPr bwMode="auto">
            <a:xfrm>
              <a:off x="7375959" y="4938206"/>
              <a:ext cx="1186259" cy="642254"/>
            </a:xfrm>
            <a:custGeom>
              <a:avLst/>
              <a:gdLst>
                <a:gd name="T0" fmla="*/ 157 w 314"/>
                <a:gd name="T1" fmla="*/ 136 h 170"/>
                <a:gd name="T2" fmla="*/ 44 w 314"/>
                <a:gd name="T3" fmla="*/ 85 h 170"/>
                <a:gd name="T4" fmla="*/ 157 w 314"/>
                <a:gd name="T5" fmla="*/ 34 h 170"/>
                <a:gd name="T6" fmla="*/ 270 w 314"/>
                <a:gd name="T7" fmla="*/ 85 h 170"/>
                <a:gd name="T8" fmla="*/ 157 w 314"/>
                <a:gd name="T9" fmla="*/ 136 h 170"/>
                <a:gd name="T10" fmla="*/ 157 w 314"/>
                <a:gd name="T11" fmla="*/ 0 h 170"/>
                <a:gd name="T12" fmla="*/ 0 w 314"/>
                <a:gd name="T13" fmla="*/ 85 h 170"/>
                <a:gd name="T14" fmla="*/ 157 w 314"/>
                <a:gd name="T15" fmla="*/ 170 h 170"/>
                <a:gd name="T16" fmla="*/ 314 w 314"/>
                <a:gd name="T17" fmla="*/ 85 h 170"/>
                <a:gd name="T18" fmla="*/ 157 w 314"/>
                <a:gd name="T1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170">
                  <a:moveTo>
                    <a:pt x="157" y="136"/>
                  </a:moveTo>
                  <a:cubicBezTo>
                    <a:pt x="94" y="136"/>
                    <a:pt x="44" y="113"/>
                    <a:pt x="44" y="85"/>
                  </a:cubicBezTo>
                  <a:cubicBezTo>
                    <a:pt x="44" y="57"/>
                    <a:pt x="94" y="34"/>
                    <a:pt x="157" y="34"/>
                  </a:cubicBezTo>
                  <a:cubicBezTo>
                    <a:pt x="219" y="34"/>
                    <a:pt x="270" y="57"/>
                    <a:pt x="270" y="85"/>
                  </a:cubicBezTo>
                  <a:cubicBezTo>
                    <a:pt x="270" y="113"/>
                    <a:pt x="219" y="136"/>
                    <a:pt x="157" y="136"/>
                  </a:cubicBezTo>
                  <a:moveTo>
                    <a:pt x="157" y="0"/>
                  </a:moveTo>
                  <a:cubicBezTo>
                    <a:pt x="70" y="0"/>
                    <a:pt x="0" y="38"/>
                    <a:pt x="0" y="85"/>
                  </a:cubicBezTo>
                  <a:cubicBezTo>
                    <a:pt x="0" y="132"/>
                    <a:pt x="70" y="170"/>
                    <a:pt x="157" y="170"/>
                  </a:cubicBezTo>
                  <a:cubicBezTo>
                    <a:pt x="244" y="170"/>
                    <a:pt x="314" y="132"/>
                    <a:pt x="314" y="85"/>
                  </a:cubicBezTo>
                  <a:cubicBezTo>
                    <a:pt x="314" y="38"/>
                    <a:pt x="244" y="0"/>
                    <a:pt x="157" y="0"/>
                  </a:cubicBezTo>
                </a:path>
              </a:pathLst>
            </a:custGeom>
            <a:solidFill>
              <a:srgbClr val="DD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任意多边形 122">
              <a:extLst>
                <a:ext uri="{FF2B5EF4-FFF2-40B4-BE49-F238E27FC236}">
                  <a16:creationId xmlns:a16="http://schemas.microsoft.com/office/drawing/2014/main" id="{39A8FEA5-7EBC-4A42-9073-88BAC76969E4}"/>
                </a:ext>
              </a:extLst>
            </p:cNvPr>
            <p:cNvSpPr/>
            <p:nvPr/>
          </p:nvSpPr>
          <p:spPr bwMode="auto">
            <a:xfrm>
              <a:off x="7386876" y="4812667"/>
              <a:ext cx="1164426" cy="744142"/>
            </a:xfrm>
            <a:custGeom>
              <a:avLst/>
              <a:gdLst>
                <a:gd name="T0" fmla="*/ 308 w 308"/>
                <a:gd name="T1" fmla="*/ 58 h 197"/>
                <a:gd name="T2" fmla="*/ 154 w 308"/>
                <a:gd name="T3" fmla="*/ 0 h 197"/>
                <a:gd name="T4" fmla="*/ 0 w 308"/>
                <a:gd name="T5" fmla="*/ 84 h 197"/>
                <a:gd name="T6" fmla="*/ 0 w 308"/>
                <a:gd name="T7" fmla="*/ 113 h 197"/>
                <a:gd name="T8" fmla="*/ 154 w 308"/>
                <a:gd name="T9" fmla="*/ 197 h 197"/>
                <a:gd name="T10" fmla="*/ 308 w 308"/>
                <a:gd name="T11" fmla="*/ 113 h 197"/>
                <a:gd name="T12" fmla="*/ 308 w 308"/>
                <a:gd name="T13" fmla="*/ 58 h 197"/>
                <a:gd name="T14" fmla="*/ 154 w 308"/>
                <a:gd name="T15" fmla="*/ 164 h 197"/>
                <a:gd name="T16" fmla="*/ 43 w 308"/>
                <a:gd name="T17" fmla="*/ 113 h 197"/>
                <a:gd name="T18" fmla="*/ 154 w 308"/>
                <a:gd name="T19" fmla="*/ 63 h 197"/>
                <a:gd name="T20" fmla="*/ 265 w 308"/>
                <a:gd name="T21" fmla="*/ 113 h 197"/>
                <a:gd name="T22" fmla="*/ 154 w 308"/>
                <a:gd name="T23" fmla="*/ 164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8" h="197">
                  <a:moveTo>
                    <a:pt x="308" y="58"/>
                  </a:moveTo>
                  <a:cubicBezTo>
                    <a:pt x="308" y="58"/>
                    <a:pt x="284" y="0"/>
                    <a:pt x="154" y="0"/>
                  </a:cubicBezTo>
                  <a:cubicBezTo>
                    <a:pt x="23" y="0"/>
                    <a:pt x="0" y="84"/>
                    <a:pt x="0" y="8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60"/>
                    <a:pt x="69" y="197"/>
                    <a:pt x="154" y="197"/>
                  </a:cubicBezTo>
                  <a:cubicBezTo>
                    <a:pt x="239" y="197"/>
                    <a:pt x="308" y="160"/>
                    <a:pt x="308" y="113"/>
                  </a:cubicBezTo>
                  <a:lnTo>
                    <a:pt x="308" y="58"/>
                  </a:lnTo>
                  <a:close/>
                  <a:moveTo>
                    <a:pt x="154" y="164"/>
                  </a:moveTo>
                  <a:cubicBezTo>
                    <a:pt x="93" y="164"/>
                    <a:pt x="43" y="141"/>
                    <a:pt x="43" y="113"/>
                  </a:cubicBezTo>
                  <a:cubicBezTo>
                    <a:pt x="43" y="86"/>
                    <a:pt x="93" y="63"/>
                    <a:pt x="154" y="63"/>
                  </a:cubicBezTo>
                  <a:cubicBezTo>
                    <a:pt x="215" y="63"/>
                    <a:pt x="265" y="86"/>
                    <a:pt x="265" y="113"/>
                  </a:cubicBezTo>
                  <a:cubicBezTo>
                    <a:pt x="265" y="141"/>
                    <a:pt x="215" y="164"/>
                    <a:pt x="154" y="164"/>
                  </a:cubicBezTo>
                  <a:close/>
                </a:path>
              </a:pathLst>
            </a:custGeom>
            <a:solidFill>
              <a:srgbClr val="818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任意多边形 123">
              <a:extLst>
                <a:ext uri="{FF2B5EF4-FFF2-40B4-BE49-F238E27FC236}">
                  <a16:creationId xmlns:a16="http://schemas.microsoft.com/office/drawing/2014/main" id="{D47141D5-AC94-4D54-A8CC-40670F4BBF63}"/>
                </a:ext>
              </a:extLst>
            </p:cNvPr>
            <p:cNvSpPr/>
            <p:nvPr/>
          </p:nvSpPr>
          <p:spPr bwMode="auto">
            <a:xfrm>
              <a:off x="7386876" y="4714418"/>
              <a:ext cx="1164426" cy="631338"/>
            </a:xfrm>
            <a:custGeom>
              <a:avLst/>
              <a:gdLst>
                <a:gd name="T0" fmla="*/ 154 w 308"/>
                <a:gd name="T1" fmla="*/ 0 h 167"/>
                <a:gd name="T2" fmla="*/ 0 w 308"/>
                <a:gd name="T3" fmla="*/ 84 h 167"/>
                <a:gd name="T4" fmla="*/ 154 w 308"/>
                <a:gd name="T5" fmla="*/ 167 h 167"/>
                <a:gd name="T6" fmla="*/ 308 w 308"/>
                <a:gd name="T7" fmla="*/ 84 h 167"/>
                <a:gd name="T8" fmla="*/ 154 w 308"/>
                <a:gd name="T9" fmla="*/ 0 h 167"/>
                <a:gd name="T10" fmla="*/ 154 w 308"/>
                <a:gd name="T11" fmla="*/ 134 h 167"/>
                <a:gd name="T12" fmla="*/ 43 w 308"/>
                <a:gd name="T13" fmla="*/ 84 h 167"/>
                <a:gd name="T14" fmla="*/ 154 w 308"/>
                <a:gd name="T15" fmla="*/ 33 h 167"/>
                <a:gd name="T16" fmla="*/ 265 w 308"/>
                <a:gd name="T17" fmla="*/ 84 h 167"/>
                <a:gd name="T18" fmla="*/ 154 w 308"/>
                <a:gd name="T19" fmla="*/ 13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8" h="167">
                  <a:moveTo>
                    <a:pt x="154" y="0"/>
                  </a:moveTo>
                  <a:cubicBezTo>
                    <a:pt x="69" y="0"/>
                    <a:pt x="0" y="37"/>
                    <a:pt x="0" y="84"/>
                  </a:cubicBezTo>
                  <a:cubicBezTo>
                    <a:pt x="0" y="130"/>
                    <a:pt x="69" y="167"/>
                    <a:pt x="154" y="167"/>
                  </a:cubicBezTo>
                  <a:cubicBezTo>
                    <a:pt x="239" y="167"/>
                    <a:pt x="308" y="130"/>
                    <a:pt x="308" y="84"/>
                  </a:cubicBezTo>
                  <a:cubicBezTo>
                    <a:pt x="308" y="37"/>
                    <a:pt x="239" y="0"/>
                    <a:pt x="154" y="0"/>
                  </a:cubicBezTo>
                  <a:close/>
                  <a:moveTo>
                    <a:pt x="154" y="134"/>
                  </a:moveTo>
                  <a:cubicBezTo>
                    <a:pt x="93" y="134"/>
                    <a:pt x="43" y="111"/>
                    <a:pt x="43" y="84"/>
                  </a:cubicBezTo>
                  <a:cubicBezTo>
                    <a:pt x="43" y="56"/>
                    <a:pt x="93" y="33"/>
                    <a:pt x="154" y="33"/>
                  </a:cubicBezTo>
                  <a:cubicBezTo>
                    <a:pt x="215" y="33"/>
                    <a:pt x="265" y="56"/>
                    <a:pt x="265" y="84"/>
                  </a:cubicBezTo>
                  <a:cubicBezTo>
                    <a:pt x="265" y="111"/>
                    <a:pt x="215" y="134"/>
                    <a:pt x="154" y="134"/>
                  </a:cubicBezTo>
                  <a:close/>
                </a:path>
              </a:pathLst>
            </a:custGeom>
            <a:solidFill>
              <a:srgbClr val="D9D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任意多边形 124">
              <a:extLst>
                <a:ext uri="{FF2B5EF4-FFF2-40B4-BE49-F238E27FC236}">
                  <a16:creationId xmlns:a16="http://schemas.microsoft.com/office/drawing/2014/main" id="{FB1EDC11-C76D-4F78-8E0B-24225E5243A1}"/>
                </a:ext>
              </a:extLst>
            </p:cNvPr>
            <p:cNvSpPr/>
            <p:nvPr/>
          </p:nvSpPr>
          <p:spPr bwMode="auto">
            <a:xfrm>
              <a:off x="7958172" y="5183827"/>
              <a:ext cx="516714" cy="372981"/>
            </a:xfrm>
            <a:custGeom>
              <a:avLst/>
              <a:gdLst>
                <a:gd name="T0" fmla="*/ 96 w 137"/>
                <a:gd name="T1" fmla="*/ 10 h 99"/>
                <a:gd name="T2" fmla="*/ 3 w 137"/>
                <a:gd name="T3" fmla="*/ 33 h 99"/>
                <a:gd name="T4" fmla="*/ 0 w 137"/>
                <a:gd name="T5" fmla="*/ 33 h 99"/>
                <a:gd name="T6" fmla="*/ 0 w 137"/>
                <a:gd name="T7" fmla="*/ 99 h 99"/>
                <a:gd name="T8" fmla="*/ 3 w 137"/>
                <a:gd name="T9" fmla="*/ 99 h 99"/>
                <a:gd name="T10" fmla="*/ 137 w 137"/>
                <a:gd name="T11" fmla="*/ 56 h 99"/>
                <a:gd name="T12" fmla="*/ 137 w 137"/>
                <a:gd name="T13" fmla="*/ 0 h 99"/>
                <a:gd name="T14" fmla="*/ 96 w 137"/>
                <a:gd name="T15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99">
                  <a:moveTo>
                    <a:pt x="96" y="10"/>
                  </a:moveTo>
                  <a:cubicBezTo>
                    <a:pt x="76" y="24"/>
                    <a:pt x="42" y="33"/>
                    <a:pt x="3" y="33"/>
                  </a:cubicBezTo>
                  <a:cubicBezTo>
                    <a:pt x="2" y="33"/>
                    <a:pt x="1" y="33"/>
                    <a:pt x="0" y="33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" y="99"/>
                    <a:pt x="2" y="99"/>
                    <a:pt x="3" y="99"/>
                  </a:cubicBezTo>
                  <a:cubicBezTo>
                    <a:pt x="60" y="99"/>
                    <a:pt x="111" y="82"/>
                    <a:pt x="137" y="56"/>
                  </a:cubicBezTo>
                  <a:cubicBezTo>
                    <a:pt x="137" y="46"/>
                    <a:pt x="137" y="0"/>
                    <a:pt x="137" y="0"/>
                  </a:cubicBezTo>
                  <a:cubicBezTo>
                    <a:pt x="137" y="0"/>
                    <a:pt x="100" y="11"/>
                    <a:pt x="96" y="10"/>
                  </a:cubicBezTo>
                  <a:close/>
                </a:path>
              </a:pathLst>
            </a:custGeom>
            <a:solidFill>
              <a:srgbClr val="E5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任意多边形 125">
              <a:extLst>
                <a:ext uri="{FF2B5EF4-FFF2-40B4-BE49-F238E27FC236}">
                  <a16:creationId xmlns:a16="http://schemas.microsoft.com/office/drawing/2014/main" id="{0B3C99AE-6BB5-4C0E-8D0E-E994757134C9}"/>
                </a:ext>
              </a:extLst>
            </p:cNvPr>
            <p:cNvSpPr/>
            <p:nvPr/>
          </p:nvSpPr>
          <p:spPr bwMode="auto">
            <a:xfrm>
              <a:off x="7958172" y="5134703"/>
              <a:ext cx="516714" cy="211052"/>
            </a:xfrm>
            <a:custGeom>
              <a:avLst/>
              <a:gdLst>
                <a:gd name="T0" fmla="*/ 96 w 137"/>
                <a:gd name="T1" fmla="*/ 0 h 56"/>
                <a:gd name="T2" fmla="*/ 3 w 137"/>
                <a:gd name="T3" fmla="*/ 23 h 56"/>
                <a:gd name="T4" fmla="*/ 0 w 137"/>
                <a:gd name="T5" fmla="*/ 23 h 56"/>
                <a:gd name="T6" fmla="*/ 0 w 137"/>
                <a:gd name="T7" fmla="*/ 56 h 56"/>
                <a:gd name="T8" fmla="*/ 3 w 137"/>
                <a:gd name="T9" fmla="*/ 56 h 56"/>
                <a:gd name="T10" fmla="*/ 137 w 137"/>
                <a:gd name="T11" fmla="*/ 13 h 56"/>
                <a:gd name="T12" fmla="*/ 109 w 137"/>
                <a:gd name="T13" fmla="*/ 4 h 56"/>
                <a:gd name="T14" fmla="*/ 96 w 137"/>
                <a:gd name="T1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56">
                  <a:moveTo>
                    <a:pt x="96" y="0"/>
                  </a:moveTo>
                  <a:cubicBezTo>
                    <a:pt x="76" y="14"/>
                    <a:pt x="42" y="23"/>
                    <a:pt x="3" y="23"/>
                  </a:cubicBezTo>
                  <a:cubicBezTo>
                    <a:pt x="2" y="23"/>
                    <a:pt x="1" y="23"/>
                    <a:pt x="0" y="2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" y="56"/>
                    <a:pt x="2" y="56"/>
                    <a:pt x="3" y="56"/>
                  </a:cubicBezTo>
                  <a:cubicBezTo>
                    <a:pt x="60" y="56"/>
                    <a:pt x="111" y="39"/>
                    <a:pt x="137" y="13"/>
                  </a:cubicBezTo>
                  <a:cubicBezTo>
                    <a:pt x="128" y="10"/>
                    <a:pt x="118" y="7"/>
                    <a:pt x="109" y="4"/>
                  </a:cubicBezTo>
                  <a:cubicBezTo>
                    <a:pt x="105" y="3"/>
                    <a:pt x="100" y="1"/>
                    <a:pt x="96" y="0"/>
                  </a:cubicBezTo>
                  <a:close/>
                </a:path>
              </a:pathLst>
            </a:custGeom>
            <a:solidFill>
              <a:srgbClr val="F57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任意多边形 126">
              <a:extLst>
                <a:ext uri="{FF2B5EF4-FFF2-40B4-BE49-F238E27FC236}">
                  <a16:creationId xmlns:a16="http://schemas.microsoft.com/office/drawing/2014/main" id="{C607F354-F939-4808-B8BF-B7457C5D3022}"/>
                </a:ext>
              </a:extLst>
            </p:cNvPr>
            <p:cNvSpPr/>
            <p:nvPr/>
          </p:nvSpPr>
          <p:spPr bwMode="auto">
            <a:xfrm>
              <a:off x="7386876" y="5040093"/>
              <a:ext cx="574935" cy="516714"/>
            </a:xfrm>
            <a:custGeom>
              <a:avLst/>
              <a:gdLst>
                <a:gd name="T0" fmla="*/ 152 w 152"/>
                <a:gd name="T1" fmla="*/ 80 h 137"/>
                <a:gd name="T2" fmla="*/ 43 w 152"/>
                <a:gd name="T3" fmla="*/ 23 h 137"/>
                <a:gd name="T4" fmla="*/ 0 w 152"/>
                <a:gd name="T5" fmla="*/ 0 h 137"/>
                <a:gd name="T6" fmla="*/ 0 w 152"/>
                <a:gd name="T7" fmla="*/ 53 h 137"/>
                <a:gd name="T8" fmla="*/ 152 w 152"/>
                <a:gd name="T9" fmla="*/ 137 h 137"/>
                <a:gd name="T10" fmla="*/ 152 w 152"/>
                <a:gd name="T11" fmla="*/ 8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37">
                  <a:moveTo>
                    <a:pt x="152" y="80"/>
                  </a:moveTo>
                  <a:cubicBezTo>
                    <a:pt x="98" y="82"/>
                    <a:pt x="41" y="52"/>
                    <a:pt x="43" y="23"/>
                  </a:cubicBezTo>
                  <a:cubicBezTo>
                    <a:pt x="29" y="23"/>
                    <a:pt x="0" y="0"/>
                    <a:pt x="0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99"/>
                    <a:pt x="68" y="136"/>
                    <a:pt x="152" y="137"/>
                  </a:cubicBezTo>
                  <a:lnTo>
                    <a:pt x="152" y="80"/>
                  </a:ln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任意多边形 127">
              <a:extLst>
                <a:ext uri="{FF2B5EF4-FFF2-40B4-BE49-F238E27FC236}">
                  <a16:creationId xmlns:a16="http://schemas.microsoft.com/office/drawing/2014/main" id="{9AD79E0E-C6C9-43A2-9C23-FBB4C4318578}"/>
                </a:ext>
              </a:extLst>
            </p:cNvPr>
            <p:cNvSpPr/>
            <p:nvPr/>
          </p:nvSpPr>
          <p:spPr bwMode="auto">
            <a:xfrm>
              <a:off x="7386876" y="5040093"/>
              <a:ext cx="574935" cy="305662"/>
            </a:xfrm>
            <a:custGeom>
              <a:avLst/>
              <a:gdLst>
                <a:gd name="T0" fmla="*/ 152 w 152"/>
                <a:gd name="T1" fmla="*/ 48 h 81"/>
                <a:gd name="T2" fmla="*/ 43 w 152"/>
                <a:gd name="T3" fmla="*/ 0 h 81"/>
                <a:gd name="T4" fmla="*/ 0 w 152"/>
                <a:gd name="T5" fmla="*/ 0 h 81"/>
                <a:gd name="T6" fmla="*/ 152 w 152"/>
                <a:gd name="T7" fmla="*/ 81 h 81"/>
                <a:gd name="T8" fmla="*/ 152 w 152"/>
                <a:gd name="T9" fmla="*/ 4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81">
                  <a:moveTo>
                    <a:pt x="152" y="48"/>
                  </a:moveTo>
                  <a:cubicBezTo>
                    <a:pt x="93" y="47"/>
                    <a:pt x="45" y="26"/>
                    <a:pt x="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4"/>
                    <a:pt x="69" y="80"/>
                    <a:pt x="152" y="81"/>
                  </a:cubicBezTo>
                  <a:lnTo>
                    <a:pt x="152" y="48"/>
                  </a:lnTo>
                  <a:close/>
                </a:path>
              </a:pathLst>
            </a:custGeom>
            <a:solidFill>
              <a:srgbClr val="01E4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椭圆 171">
              <a:extLst>
                <a:ext uri="{FF2B5EF4-FFF2-40B4-BE49-F238E27FC236}">
                  <a16:creationId xmlns:a16="http://schemas.microsoft.com/office/drawing/2014/main" id="{CE82F627-D75B-4130-B341-E35742679B5F}"/>
                </a:ext>
              </a:extLst>
            </p:cNvPr>
            <p:cNvSpPr/>
            <p:nvPr/>
          </p:nvSpPr>
          <p:spPr bwMode="auto">
            <a:xfrm>
              <a:off x="4608627" y="4608892"/>
              <a:ext cx="371161" cy="200136"/>
            </a:xfrm>
            <a:prstGeom prst="ellipse">
              <a:avLst/>
            </a:prstGeom>
            <a:solidFill>
              <a:srgbClr val="DD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任意多边形 129">
              <a:extLst>
                <a:ext uri="{FF2B5EF4-FFF2-40B4-BE49-F238E27FC236}">
                  <a16:creationId xmlns:a16="http://schemas.microsoft.com/office/drawing/2014/main" id="{CDC5D6A3-1A2E-4902-AA59-3632EBAB9CF0}"/>
                </a:ext>
              </a:extLst>
            </p:cNvPr>
            <p:cNvSpPr/>
            <p:nvPr/>
          </p:nvSpPr>
          <p:spPr bwMode="auto">
            <a:xfrm>
              <a:off x="4586794" y="4434228"/>
              <a:ext cx="411188" cy="352967"/>
            </a:xfrm>
            <a:custGeom>
              <a:avLst/>
              <a:gdLst>
                <a:gd name="T0" fmla="*/ 0 w 109"/>
                <a:gd name="T1" fmla="*/ 0 h 93"/>
                <a:gd name="T2" fmla="*/ 10 w 109"/>
                <a:gd name="T3" fmla="*/ 65 h 93"/>
                <a:gd name="T4" fmla="*/ 54 w 109"/>
                <a:gd name="T5" fmla="*/ 93 h 93"/>
                <a:gd name="T6" fmla="*/ 99 w 109"/>
                <a:gd name="T7" fmla="*/ 65 h 93"/>
                <a:gd name="T8" fmla="*/ 109 w 109"/>
                <a:gd name="T9" fmla="*/ 0 h 93"/>
                <a:gd name="T10" fmla="*/ 0 w 109"/>
                <a:gd name="T11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3">
                  <a:moveTo>
                    <a:pt x="0" y="0"/>
                  </a:moveTo>
                  <a:cubicBezTo>
                    <a:pt x="10" y="65"/>
                    <a:pt x="10" y="65"/>
                    <a:pt x="10" y="65"/>
                  </a:cubicBezTo>
                  <a:cubicBezTo>
                    <a:pt x="11" y="81"/>
                    <a:pt x="31" y="93"/>
                    <a:pt x="54" y="93"/>
                  </a:cubicBezTo>
                  <a:cubicBezTo>
                    <a:pt x="78" y="93"/>
                    <a:pt x="98" y="81"/>
                    <a:pt x="99" y="65"/>
                  </a:cubicBezTo>
                  <a:cubicBezTo>
                    <a:pt x="109" y="0"/>
                    <a:pt x="109" y="0"/>
                    <a:pt x="1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任意多边形 130">
              <a:extLst>
                <a:ext uri="{FF2B5EF4-FFF2-40B4-BE49-F238E27FC236}">
                  <a16:creationId xmlns:a16="http://schemas.microsoft.com/office/drawing/2014/main" id="{AE084625-CF7D-4036-B690-A27B563AD270}"/>
                </a:ext>
              </a:extLst>
            </p:cNvPr>
            <p:cNvSpPr/>
            <p:nvPr/>
          </p:nvSpPr>
          <p:spPr bwMode="auto">
            <a:xfrm>
              <a:off x="4586794" y="4385103"/>
              <a:ext cx="411188" cy="189219"/>
            </a:xfrm>
            <a:custGeom>
              <a:avLst/>
              <a:gdLst>
                <a:gd name="T0" fmla="*/ 0 w 109"/>
                <a:gd name="T1" fmla="*/ 0 h 50"/>
                <a:gd name="T2" fmla="*/ 0 w 109"/>
                <a:gd name="T3" fmla="*/ 17 h 50"/>
                <a:gd name="T4" fmla="*/ 54 w 109"/>
                <a:gd name="T5" fmla="*/ 50 h 50"/>
                <a:gd name="T6" fmla="*/ 109 w 109"/>
                <a:gd name="T7" fmla="*/ 17 h 50"/>
                <a:gd name="T8" fmla="*/ 109 w 109"/>
                <a:gd name="T9" fmla="*/ 0 h 50"/>
                <a:gd name="T10" fmla="*/ 0 w 109"/>
                <a:gd name="T1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50">
                  <a:moveTo>
                    <a:pt x="0" y="0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36"/>
                    <a:pt x="24" y="50"/>
                    <a:pt x="54" y="50"/>
                  </a:cubicBezTo>
                  <a:cubicBezTo>
                    <a:pt x="85" y="50"/>
                    <a:pt x="109" y="36"/>
                    <a:pt x="109" y="17"/>
                  </a:cubicBezTo>
                  <a:cubicBezTo>
                    <a:pt x="109" y="0"/>
                    <a:pt x="109" y="0"/>
                    <a:pt x="1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796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E5DDD5F5-AF6E-481C-9762-929B1F937AE8}"/>
                </a:ext>
              </a:extLst>
            </p:cNvPr>
            <p:cNvSpPr/>
            <p:nvPr/>
          </p:nvSpPr>
          <p:spPr bwMode="auto">
            <a:xfrm>
              <a:off x="4586794" y="4265022"/>
              <a:ext cx="411188" cy="245622"/>
            </a:xfrm>
            <a:prstGeom prst="ellipse">
              <a:avLst/>
            </a:prstGeom>
            <a:solidFill>
              <a:srgbClr val="D9D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椭圆 175">
              <a:extLst>
                <a:ext uri="{FF2B5EF4-FFF2-40B4-BE49-F238E27FC236}">
                  <a16:creationId xmlns:a16="http://schemas.microsoft.com/office/drawing/2014/main" id="{6A6031BD-6B2B-4327-9A96-AF1031BA9F4B}"/>
                </a:ext>
              </a:extLst>
            </p:cNvPr>
            <p:cNvSpPr/>
            <p:nvPr/>
          </p:nvSpPr>
          <p:spPr bwMode="auto">
            <a:xfrm>
              <a:off x="4601349" y="4283216"/>
              <a:ext cx="382077" cy="2092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椭圆 176">
              <a:extLst>
                <a:ext uri="{FF2B5EF4-FFF2-40B4-BE49-F238E27FC236}">
                  <a16:creationId xmlns:a16="http://schemas.microsoft.com/office/drawing/2014/main" id="{4F440677-B3EB-4EE3-8F60-C2979E5109E9}"/>
                </a:ext>
              </a:extLst>
            </p:cNvPr>
            <p:cNvSpPr/>
            <p:nvPr/>
          </p:nvSpPr>
          <p:spPr bwMode="auto">
            <a:xfrm>
              <a:off x="4601349" y="4283216"/>
              <a:ext cx="382077" cy="209233"/>
            </a:xfrm>
            <a:prstGeom prst="ellipse">
              <a:avLst/>
            </a:prstGeom>
            <a:solidFill>
              <a:srgbClr val="B3B8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任意多边形 134">
              <a:extLst>
                <a:ext uri="{FF2B5EF4-FFF2-40B4-BE49-F238E27FC236}">
                  <a16:creationId xmlns:a16="http://schemas.microsoft.com/office/drawing/2014/main" id="{D4CD17BF-CA34-4C57-A2C1-76C43DFD8174}"/>
                </a:ext>
              </a:extLst>
            </p:cNvPr>
            <p:cNvSpPr/>
            <p:nvPr/>
          </p:nvSpPr>
          <p:spPr bwMode="auto">
            <a:xfrm>
              <a:off x="4612266" y="4355993"/>
              <a:ext cx="360244" cy="136457"/>
            </a:xfrm>
            <a:custGeom>
              <a:avLst/>
              <a:gdLst>
                <a:gd name="T0" fmla="*/ 47 w 95"/>
                <a:gd name="T1" fmla="*/ 0 h 36"/>
                <a:gd name="T2" fmla="*/ 0 w 95"/>
                <a:gd name="T3" fmla="*/ 18 h 36"/>
                <a:gd name="T4" fmla="*/ 47 w 95"/>
                <a:gd name="T5" fmla="*/ 36 h 36"/>
                <a:gd name="T6" fmla="*/ 95 w 95"/>
                <a:gd name="T7" fmla="*/ 18 h 36"/>
                <a:gd name="T8" fmla="*/ 47 w 9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36">
                  <a:moveTo>
                    <a:pt x="47" y="0"/>
                  </a:moveTo>
                  <a:cubicBezTo>
                    <a:pt x="25" y="0"/>
                    <a:pt x="7" y="8"/>
                    <a:pt x="0" y="18"/>
                  </a:cubicBezTo>
                  <a:cubicBezTo>
                    <a:pt x="7" y="27"/>
                    <a:pt x="25" y="36"/>
                    <a:pt x="47" y="36"/>
                  </a:cubicBezTo>
                  <a:cubicBezTo>
                    <a:pt x="70" y="36"/>
                    <a:pt x="88" y="27"/>
                    <a:pt x="95" y="18"/>
                  </a:cubicBezTo>
                  <a:cubicBezTo>
                    <a:pt x="88" y="8"/>
                    <a:pt x="70" y="0"/>
                    <a:pt x="47" y="0"/>
                  </a:cubicBezTo>
                  <a:close/>
                </a:path>
              </a:pathLst>
            </a:custGeom>
            <a:solidFill>
              <a:srgbClr val="8285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任意多边形 135">
              <a:extLst>
                <a:ext uri="{FF2B5EF4-FFF2-40B4-BE49-F238E27FC236}">
                  <a16:creationId xmlns:a16="http://schemas.microsoft.com/office/drawing/2014/main" id="{3D0581BF-F659-454C-BD01-58A74EF42C91}"/>
                </a:ext>
              </a:extLst>
            </p:cNvPr>
            <p:cNvSpPr/>
            <p:nvPr/>
          </p:nvSpPr>
          <p:spPr bwMode="auto">
            <a:xfrm>
              <a:off x="4703237" y="4086719"/>
              <a:ext cx="178303" cy="378438"/>
            </a:xfrm>
            <a:custGeom>
              <a:avLst/>
              <a:gdLst>
                <a:gd name="T0" fmla="*/ 2 w 47"/>
                <a:gd name="T1" fmla="*/ 27 h 100"/>
                <a:gd name="T2" fmla="*/ 6 w 47"/>
                <a:gd name="T3" fmla="*/ 11 h 100"/>
                <a:gd name="T4" fmla="*/ 19 w 47"/>
                <a:gd name="T5" fmla="*/ 0 h 100"/>
                <a:gd name="T6" fmla="*/ 35 w 47"/>
                <a:gd name="T7" fmla="*/ 8 h 100"/>
                <a:gd name="T8" fmla="*/ 42 w 47"/>
                <a:gd name="T9" fmla="*/ 26 h 100"/>
                <a:gd name="T10" fmla="*/ 47 w 47"/>
                <a:gd name="T11" fmla="*/ 74 h 100"/>
                <a:gd name="T12" fmla="*/ 43 w 47"/>
                <a:gd name="T13" fmla="*/ 91 h 100"/>
                <a:gd name="T14" fmla="*/ 24 w 47"/>
                <a:gd name="T15" fmla="*/ 100 h 100"/>
                <a:gd name="T16" fmla="*/ 4 w 47"/>
                <a:gd name="T17" fmla="*/ 95 h 100"/>
                <a:gd name="T18" fmla="*/ 1 w 47"/>
                <a:gd name="T19" fmla="*/ 75 h 100"/>
                <a:gd name="T20" fmla="*/ 2 w 47"/>
                <a:gd name="T21" fmla="*/ 2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100">
                  <a:moveTo>
                    <a:pt x="2" y="27"/>
                  </a:moveTo>
                  <a:cubicBezTo>
                    <a:pt x="3" y="22"/>
                    <a:pt x="4" y="16"/>
                    <a:pt x="6" y="11"/>
                  </a:cubicBezTo>
                  <a:cubicBezTo>
                    <a:pt x="9" y="5"/>
                    <a:pt x="14" y="1"/>
                    <a:pt x="19" y="0"/>
                  </a:cubicBezTo>
                  <a:cubicBezTo>
                    <a:pt x="25" y="0"/>
                    <a:pt x="31" y="3"/>
                    <a:pt x="35" y="8"/>
                  </a:cubicBezTo>
                  <a:cubicBezTo>
                    <a:pt x="39" y="14"/>
                    <a:pt x="40" y="20"/>
                    <a:pt x="42" y="26"/>
                  </a:cubicBezTo>
                  <a:cubicBezTo>
                    <a:pt x="45" y="42"/>
                    <a:pt x="47" y="58"/>
                    <a:pt x="47" y="74"/>
                  </a:cubicBezTo>
                  <a:cubicBezTo>
                    <a:pt x="47" y="80"/>
                    <a:pt x="46" y="86"/>
                    <a:pt x="43" y="91"/>
                  </a:cubicBezTo>
                  <a:cubicBezTo>
                    <a:pt x="39" y="97"/>
                    <a:pt x="32" y="99"/>
                    <a:pt x="24" y="100"/>
                  </a:cubicBezTo>
                  <a:cubicBezTo>
                    <a:pt x="19" y="100"/>
                    <a:pt x="8" y="99"/>
                    <a:pt x="4" y="95"/>
                  </a:cubicBezTo>
                  <a:cubicBezTo>
                    <a:pt x="0" y="91"/>
                    <a:pt x="1" y="80"/>
                    <a:pt x="1" y="75"/>
                  </a:cubicBezTo>
                  <a:cubicBezTo>
                    <a:pt x="0" y="59"/>
                    <a:pt x="0" y="43"/>
                    <a:pt x="2" y="27"/>
                  </a:cubicBez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任意多边形 136">
              <a:extLst>
                <a:ext uri="{FF2B5EF4-FFF2-40B4-BE49-F238E27FC236}">
                  <a16:creationId xmlns:a16="http://schemas.microsoft.com/office/drawing/2014/main" id="{97E28B77-EA6B-4B44-B4BC-A7931DB7DF8F}"/>
                </a:ext>
              </a:extLst>
            </p:cNvPr>
            <p:cNvSpPr/>
            <p:nvPr/>
          </p:nvSpPr>
          <p:spPr bwMode="auto">
            <a:xfrm>
              <a:off x="4635919" y="4141302"/>
              <a:ext cx="112804" cy="218330"/>
            </a:xfrm>
            <a:custGeom>
              <a:avLst/>
              <a:gdLst>
                <a:gd name="T0" fmla="*/ 5 w 30"/>
                <a:gd name="T1" fmla="*/ 31 h 58"/>
                <a:gd name="T2" fmla="*/ 2 w 30"/>
                <a:gd name="T3" fmla="*/ 5 h 58"/>
                <a:gd name="T4" fmla="*/ 7 w 30"/>
                <a:gd name="T5" fmla="*/ 0 h 58"/>
                <a:gd name="T6" fmla="*/ 11 w 30"/>
                <a:gd name="T7" fmla="*/ 5 h 58"/>
                <a:gd name="T8" fmla="*/ 10 w 30"/>
                <a:gd name="T9" fmla="*/ 12 h 58"/>
                <a:gd name="T10" fmla="*/ 18 w 30"/>
                <a:gd name="T11" fmla="*/ 27 h 58"/>
                <a:gd name="T12" fmla="*/ 26 w 30"/>
                <a:gd name="T13" fmla="*/ 31 h 58"/>
                <a:gd name="T14" fmla="*/ 30 w 30"/>
                <a:gd name="T15" fmla="*/ 40 h 58"/>
                <a:gd name="T16" fmla="*/ 5 w 30"/>
                <a:gd name="T17" fmla="*/ 3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8">
                  <a:moveTo>
                    <a:pt x="5" y="31"/>
                  </a:moveTo>
                  <a:cubicBezTo>
                    <a:pt x="1" y="23"/>
                    <a:pt x="0" y="14"/>
                    <a:pt x="2" y="5"/>
                  </a:cubicBezTo>
                  <a:cubicBezTo>
                    <a:pt x="3" y="3"/>
                    <a:pt x="4" y="0"/>
                    <a:pt x="7" y="0"/>
                  </a:cubicBezTo>
                  <a:cubicBezTo>
                    <a:pt x="9" y="0"/>
                    <a:pt x="11" y="2"/>
                    <a:pt x="11" y="5"/>
                  </a:cubicBezTo>
                  <a:cubicBezTo>
                    <a:pt x="11" y="7"/>
                    <a:pt x="10" y="9"/>
                    <a:pt x="10" y="12"/>
                  </a:cubicBezTo>
                  <a:cubicBezTo>
                    <a:pt x="9" y="18"/>
                    <a:pt x="13" y="24"/>
                    <a:pt x="18" y="27"/>
                  </a:cubicBezTo>
                  <a:cubicBezTo>
                    <a:pt x="20" y="28"/>
                    <a:pt x="23" y="29"/>
                    <a:pt x="26" y="31"/>
                  </a:cubicBezTo>
                  <a:cubicBezTo>
                    <a:pt x="29" y="33"/>
                    <a:pt x="30" y="37"/>
                    <a:pt x="30" y="40"/>
                  </a:cubicBezTo>
                  <a:cubicBezTo>
                    <a:pt x="27" y="58"/>
                    <a:pt x="8" y="38"/>
                    <a:pt x="5" y="31"/>
                  </a:cubicBez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任意多边形 137">
              <a:extLst>
                <a:ext uri="{FF2B5EF4-FFF2-40B4-BE49-F238E27FC236}">
                  <a16:creationId xmlns:a16="http://schemas.microsoft.com/office/drawing/2014/main" id="{89D902CD-E1C4-43AA-8DE2-0A1AD8BF2BE6}"/>
                </a:ext>
              </a:extLst>
            </p:cNvPr>
            <p:cNvSpPr/>
            <p:nvPr/>
          </p:nvSpPr>
          <p:spPr bwMode="auto">
            <a:xfrm>
              <a:off x="4801485" y="4177690"/>
              <a:ext cx="143734" cy="143734"/>
            </a:xfrm>
            <a:custGeom>
              <a:avLst/>
              <a:gdLst>
                <a:gd name="T0" fmla="*/ 28 w 38"/>
                <a:gd name="T1" fmla="*/ 29 h 38"/>
                <a:gd name="T2" fmla="*/ 38 w 38"/>
                <a:gd name="T3" fmla="*/ 10 h 38"/>
                <a:gd name="T4" fmla="*/ 36 w 38"/>
                <a:gd name="T5" fmla="*/ 2 h 38"/>
                <a:gd name="T6" fmla="*/ 28 w 38"/>
                <a:gd name="T7" fmla="*/ 3 h 38"/>
                <a:gd name="T8" fmla="*/ 24 w 38"/>
                <a:gd name="T9" fmla="*/ 11 h 38"/>
                <a:gd name="T10" fmla="*/ 22 w 38"/>
                <a:gd name="T11" fmla="*/ 20 h 38"/>
                <a:gd name="T12" fmla="*/ 16 w 38"/>
                <a:gd name="T13" fmla="*/ 27 h 38"/>
                <a:gd name="T14" fmla="*/ 6 w 38"/>
                <a:gd name="T15" fmla="*/ 27 h 38"/>
                <a:gd name="T16" fmla="*/ 10 w 38"/>
                <a:gd name="T17" fmla="*/ 37 h 38"/>
                <a:gd name="T18" fmla="*/ 28 w 38"/>
                <a:gd name="T19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38">
                  <a:moveTo>
                    <a:pt x="28" y="29"/>
                  </a:moveTo>
                  <a:cubicBezTo>
                    <a:pt x="33" y="24"/>
                    <a:pt x="37" y="17"/>
                    <a:pt x="38" y="10"/>
                  </a:cubicBezTo>
                  <a:cubicBezTo>
                    <a:pt x="38" y="7"/>
                    <a:pt x="38" y="4"/>
                    <a:pt x="36" y="2"/>
                  </a:cubicBezTo>
                  <a:cubicBezTo>
                    <a:pt x="34" y="0"/>
                    <a:pt x="30" y="0"/>
                    <a:pt x="28" y="3"/>
                  </a:cubicBezTo>
                  <a:cubicBezTo>
                    <a:pt x="25" y="5"/>
                    <a:pt x="25" y="8"/>
                    <a:pt x="24" y="11"/>
                  </a:cubicBezTo>
                  <a:cubicBezTo>
                    <a:pt x="24" y="14"/>
                    <a:pt x="23" y="17"/>
                    <a:pt x="22" y="20"/>
                  </a:cubicBezTo>
                  <a:cubicBezTo>
                    <a:pt x="21" y="23"/>
                    <a:pt x="19" y="26"/>
                    <a:pt x="16" y="27"/>
                  </a:cubicBezTo>
                  <a:cubicBezTo>
                    <a:pt x="13" y="27"/>
                    <a:pt x="9" y="25"/>
                    <a:pt x="6" y="27"/>
                  </a:cubicBezTo>
                  <a:cubicBezTo>
                    <a:pt x="0" y="31"/>
                    <a:pt x="6" y="37"/>
                    <a:pt x="10" y="37"/>
                  </a:cubicBezTo>
                  <a:cubicBezTo>
                    <a:pt x="16" y="38"/>
                    <a:pt x="24" y="33"/>
                    <a:pt x="28" y="29"/>
                  </a:cubicBezTo>
                  <a:close/>
                </a:path>
              </a:pathLst>
            </a:custGeom>
            <a:solidFill>
              <a:srgbClr val="00CD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任意多边形 138">
              <a:extLst>
                <a:ext uri="{FF2B5EF4-FFF2-40B4-BE49-F238E27FC236}">
                  <a16:creationId xmlns:a16="http://schemas.microsoft.com/office/drawing/2014/main" id="{E66BD5F4-14D0-49EA-996E-4ED2EB4AC29B}"/>
                </a:ext>
              </a:extLst>
            </p:cNvPr>
            <p:cNvSpPr/>
            <p:nvPr/>
          </p:nvSpPr>
          <p:spPr bwMode="auto">
            <a:xfrm>
              <a:off x="3758960" y="3229775"/>
              <a:ext cx="374800" cy="558561"/>
            </a:xfrm>
            <a:custGeom>
              <a:avLst/>
              <a:gdLst>
                <a:gd name="T0" fmla="*/ 206 w 206"/>
                <a:gd name="T1" fmla="*/ 187 h 307"/>
                <a:gd name="T2" fmla="*/ 0 w 206"/>
                <a:gd name="T3" fmla="*/ 307 h 307"/>
                <a:gd name="T4" fmla="*/ 0 w 206"/>
                <a:gd name="T5" fmla="*/ 119 h 307"/>
                <a:gd name="T6" fmla="*/ 206 w 206"/>
                <a:gd name="T7" fmla="*/ 0 h 307"/>
                <a:gd name="T8" fmla="*/ 206 w 206"/>
                <a:gd name="T9" fmla="*/ 1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307">
                  <a:moveTo>
                    <a:pt x="206" y="187"/>
                  </a:moveTo>
                  <a:lnTo>
                    <a:pt x="0" y="307"/>
                  </a:lnTo>
                  <a:lnTo>
                    <a:pt x="0" y="119"/>
                  </a:lnTo>
                  <a:lnTo>
                    <a:pt x="206" y="0"/>
                  </a:lnTo>
                  <a:lnTo>
                    <a:pt x="206" y="187"/>
                  </a:lnTo>
                  <a:close/>
                </a:path>
              </a:pathLst>
            </a:custGeom>
            <a:solidFill>
              <a:srgbClr val="C6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任意多边形 139">
              <a:extLst>
                <a:ext uri="{FF2B5EF4-FFF2-40B4-BE49-F238E27FC236}">
                  <a16:creationId xmlns:a16="http://schemas.microsoft.com/office/drawing/2014/main" id="{37D8CCFA-A03E-4BDA-86D2-EABA738039CA}"/>
                </a:ext>
              </a:extLst>
            </p:cNvPr>
            <p:cNvSpPr/>
            <p:nvPr/>
          </p:nvSpPr>
          <p:spPr bwMode="auto">
            <a:xfrm>
              <a:off x="3758960" y="3229775"/>
              <a:ext cx="374800" cy="558561"/>
            </a:xfrm>
            <a:custGeom>
              <a:avLst/>
              <a:gdLst>
                <a:gd name="T0" fmla="*/ 206 w 206"/>
                <a:gd name="T1" fmla="*/ 187 h 307"/>
                <a:gd name="T2" fmla="*/ 0 w 206"/>
                <a:gd name="T3" fmla="*/ 307 h 307"/>
                <a:gd name="T4" fmla="*/ 0 w 206"/>
                <a:gd name="T5" fmla="*/ 119 h 307"/>
                <a:gd name="T6" fmla="*/ 206 w 206"/>
                <a:gd name="T7" fmla="*/ 0 h 307"/>
                <a:gd name="T8" fmla="*/ 206 w 206"/>
                <a:gd name="T9" fmla="*/ 1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307">
                  <a:moveTo>
                    <a:pt x="206" y="187"/>
                  </a:moveTo>
                  <a:lnTo>
                    <a:pt x="0" y="307"/>
                  </a:lnTo>
                  <a:lnTo>
                    <a:pt x="0" y="119"/>
                  </a:lnTo>
                  <a:lnTo>
                    <a:pt x="206" y="0"/>
                  </a:lnTo>
                  <a:lnTo>
                    <a:pt x="206" y="18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任意多边形 140">
              <a:extLst>
                <a:ext uri="{FF2B5EF4-FFF2-40B4-BE49-F238E27FC236}">
                  <a16:creationId xmlns:a16="http://schemas.microsoft.com/office/drawing/2014/main" id="{BA11112D-DC8D-4A23-8CC3-0F7D3B483550}"/>
                </a:ext>
              </a:extLst>
            </p:cNvPr>
            <p:cNvSpPr/>
            <p:nvPr/>
          </p:nvSpPr>
          <p:spPr bwMode="auto">
            <a:xfrm>
              <a:off x="3769877" y="3495409"/>
              <a:ext cx="363883" cy="278371"/>
            </a:xfrm>
            <a:custGeom>
              <a:avLst/>
              <a:gdLst>
                <a:gd name="T0" fmla="*/ 54 w 96"/>
                <a:gd name="T1" fmla="*/ 0 h 74"/>
                <a:gd name="T2" fmla="*/ 54 w 96"/>
                <a:gd name="T3" fmla="*/ 1 h 74"/>
                <a:gd name="T4" fmla="*/ 47 w 96"/>
                <a:gd name="T5" fmla="*/ 4 h 74"/>
                <a:gd name="T6" fmla="*/ 45 w 96"/>
                <a:gd name="T7" fmla="*/ 4 h 74"/>
                <a:gd name="T8" fmla="*/ 0 w 96"/>
                <a:gd name="T9" fmla="*/ 74 h 74"/>
                <a:gd name="T10" fmla="*/ 2 w 96"/>
                <a:gd name="T11" fmla="*/ 74 h 74"/>
                <a:gd name="T12" fmla="*/ 4 w 96"/>
                <a:gd name="T13" fmla="*/ 73 h 74"/>
                <a:gd name="T14" fmla="*/ 89 w 96"/>
                <a:gd name="T15" fmla="*/ 24 h 74"/>
                <a:gd name="T16" fmla="*/ 94 w 96"/>
                <a:gd name="T17" fmla="*/ 22 h 74"/>
                <a:gd name="T18" fmla="*/ 96 w 96"/>
                <a:gd name="T19" fmla="*/ 20 h 74"/>
                <a:gd name="T20" fmla="*/ 54 w 96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74">
                  <a:moveTo>
                    <a:pt x="54" y="0"/>
                  </a:moveTo>
                  <a:cubicBezTo>
                    <a:pt x="54" y="1"/>
                    <a:pt x="54" y="1"/>
                    <a:pt x="54" y="1"/>
                  </a:cubicBezTo>
                  <a:cubicBezTo>
                    <a:pt x="52" y="3"/>
                    <a:pt x="50" y="4"/>
                    <a:pt x="47" y="4"/>
                  </a:cubicBezTo>
                  <a:cubicBezTo>
                    <a:pt x="47" y="4"/>
                    <a:pt x="46" y="4"/>
                    <a:pt x="45" y="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1" y="74"/>
                    <a:pt x="2" y="74"/>
                  </a:cubicBezTo>
                  <a:cubicBezTo>
                    <a:pt x="3" y="74"/>
                    <a:pt x="4" y="74"/>
                    <a:pt x="4" y="73"/>
                  </a:cubicBezTo>
                  <a:cubicBezTo>
                    <a:pt x="89" y="24"/>
                    <a:pt x="89" y="24"/>
                    <a:pt x="89" y="24"/>
                  </a:cubicBezTo>
                  <a:cubicBezTo>
                    <a:pt x="94" y="22"/>
                    <a:pt x="94" y="22"/>
                    <a:pt x="94" y="22"/>
                  </a:cubicBezTo>
                  <a:cubicBezTo>
                    <a:pt x="95" y="21"/>
                    <a:pt x="95" y="21"/>
                    <a:pt x="96" y="20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rgbClr val="D9E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5" name="任意多边形 141">
              <a:extLst>
                <a:ext uri="{FF2B5EF4-FFF2-40B4-BE49-F238E27FC236}">
                  <a16:creationId xmlns:a16="http://schemas.microsoft.com/office/drawing/2014/main" id="{9DD0943D-9EE3-483E-8B81-B4FDBB98B8A5}"/>
                </a:ext>
              </a:extLst>
            </p:cNvPr>
            <p:cNvSpPr/>
            <p:nvPr/>
          </p:nvSpPr>
          <p:spPr bwMode="auto">
            <a:xfrm>
              <a:off x="3762599" y="3240691"/>
              <a:ext cx="362064" cy="269274"/>
            </a:xfrm>
            <a:custGeom>
              <a:avLst/>
              <a:gdLst>
                <a:gd name="T0" fmla="*/ 94 w 96"/>
                <a:gd name="T1" fmla="*/ 0 h 71"/>
                <a:gd name="T2" fmla="*/ 91 w 96"/>
                <a:gd name="T3" fmla="*/ 1 h 71"/>
                <a:gd name="T4" fmla="*/ 44 w 96"/>
                <a:gd name="T5" fmla="*/ 28 h 71"/>
                <a:gd name="T6" fmla="*/ 1 w 96"/>
                <a:gd name="T7" fmla="*/ 53 h 71"/>
                <a:gd name="T8" fmla="*/ 0 w 96"/>
                <a:gd name="T9" fmla="*/ 55 h 71"/>
                <a:gd name="T10" fmla="*/ 47 w 96"/>
                <a:gd name="T11" fmla="*/ 71 h 71"/>
                <a:gd name="T12" fmla="*/ 47 w 96"/>
                <a:gd name="T13" fmla="*/ 71 h 71"/>
                <a:gd name="T14" fmla="*/ 51 w 96"/>
                <a:gd name="T15" fmla="*/ 64 h 71"/>
                <a:gd name="T16" fmla="*/ 56 w 96"/>
                <a:gd name="T17" fmla="*/ 67 h 71"/>
                <a:gd name="T18" fmla="*/ 96 w 96"/>
                <a:gd name="T19" fmla="*/ 1 h 71"/>
                <a:gd name="T20" fmla="*/ 94 w 96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71">
                  <a:moveTo>
                    <a:pt x="94" y="0"/>
                  </a:moveTo>
                  <a:cubicBezTo>
                    <a:pt x="93" y="0"/>
                    <a:pt x="92" y="1"/>
                    <a:pt x="91" y="1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0" y="54"/>
                    <a:pt x="0" y="55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47" y="71"/>
                    <a:pt x="47" y="71"/>
                    <a:pt x="47" y="71"/>
                  </a:cubicBezTo>
                  <a:cubicBezTo>
                    <a:pt x="51" y="64"/>
                    <a:pt x="51" y="64"/>
                    <a:pt x="51" y="64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5" y="1"/>
                    <a:pt x="94" y="0"/>
                    <a:pt x="94" y="0"/>
                  </a:cubicBezTo>
                </a:path>
              </a:pathLst>
            </a:custGeom>
            <a:solidFill>
              <a:srgbClr val="F2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6" name="任意多边形 142">
              <a:extLst>
                <a:ext uri="{FF2B5EF4-FFF2-40B4-BE49-F238E27FC236}">
                  <a16:creationId xmlns:a16="http://schemas.microsoft.com/office/drawing/2014/main" id="{0E0BD30E-ABE0-46CD-8AE3-880E861F57A2}"/>
                </a:ext>
              </a:extLst>
            </p:cNvPr>
            <p:cNvSpPr/>
            <p:nvPr/>
          </p:nvSpPr>
          <p:spPr bwMode="auto">
            <a:xfrm>
              <a:off x="3940902" y="3482673"/>
              <a:ext cx="32749" cy="27292"/>
            </a:xfrm>
            <a:custGeom>
              <a:avLst/>
              <a:gdLst>
                <a:gd name="T0" fmla="*/ 4 w 9"/>
                <a:gd name="T1" fmla="*/ 0 h 7"/>
                <a:gd name="T2" fmla="*/ 0 w 9"/>
                <a:gd name="T3" fmla="*/ 7 h 7"/>
                <a:gd name="T4" fmla="*/ 2 w 9"/>
                <a:gd name="T5" fmla="*/ 7 h 7"/>
                <a:gd name="T6" fmla="*/ 9 w 9"/>
                <a:gd name="T7" fmla="*/ 4 h 7"/>
                <a:gd name="T8" fmla="*/ 9 w 9"/>
                <a:gd name="T9" fmla="*/ 3 h 7"/>
                <a:gd name="T10" fmla="*/ 4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7F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7" name="椭圆 186">
              <a:extLst>
                <a:ext uri="{FF2B5EF4-FFF2-40B4-BE49-F238E27FC236}">
                  <a16:creationId xmlns:a16="http://schemas.microsoft.com/office/drawing/2014/main" id="{2874C0AE-C6CD-4CAB-B37B-2A2CFA8BC987}"/>
                </a:ext>
              </a:extLst>
            </p:cNvPr>
            <p:cNvSpPr/>
            <p:nvPr/>
          </p:nvSpPr>
          <p:spPr bwMode="auto">
            <a:xfrm>
              <a:off x="4042789" y="5016441"/>
              <a:ext cx="369342" cy="200136"/>
            </a:xfrm>
            <a:prstGeom prst="ellipse">
              <a:avLst/>
            </a:prstGeom>
            <a:solidFill>
              <a:srgbClr val="DD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8" name="任意多边形 144">
              <a:extLst>
                <a:ext uri="{FF2B5EF4-FFF2-40B4-BE49-F238E27FC236}">
                  <a16:creationId xmlns:a16="http://schemas.microsoft.com/office/drawing/2014/main" id="{73CD40F5-813B-446C-955E-86DE8720CB0F}"/>
                </a:ext>
              </a:extLst>
            </p:cNvPr>
            <p:cNvSpPr/>
            <p:nvPr/>
          </p:nvSpPr>
          <p:spPr bwMode="auto">
            <a:xfrm>
              <a:off x="3882681" y="3864750"/>
              <a:ext cx="598588" cy="1231745"/>
            </a:xfrm>
            <a:custGeom>
              <a:avLst/>
              <a:gdLst>
                <a:gd name="T0" fmla="*/ 150 w 158"/>
                <a:gd name="T1" fmla="*/ 48 h 326"/>
                <a:gd name="T2" fmla="*/ 116 w 158"/>
                <a:gd name="T3" fmla="*/ 1 h 326"/>
                <a:gd name="T4" fmla="*/ 105 w 158"/>
                <a:gd name="T5" fmla="*/ 1 h 326"/>
                <a:gd name="T6" fmla="*/ 58 w 158"/>
                <a:gd name="T7" fmla="*/ 22 h 326"/>
                <a:gd name="T8" fmla="*/ 13 w 158"/>
                <a:gd name="T9" fmla="*/ 182 h 326"/>
                <a:gd name="T10" fmla="*/ 22 w 158"/>
                <a:gd name="T11" fmla="*/ 205 h 326"/>
                <a:gd name="T12" fmla="*/ 22 w 158"/>
                <a:gd name="T13" fmla="*/ 205 h 326"/>
                <a:gd name="T14" fmla="*/ 74 w 158"/>
                <a:gd name="T15" fmla="*/ 310 h 326"/>
                <a:gd name="T16" fmla="*/ 85 w 158"/>
                <a:gd name="T17" fmla="*/ 320 h 326"/>
                <a:gd name="T18" fmla="*/ 96 w 158"/>
                <a:gd name="T19" fmla="*/ 326 h 326"/>
                <a:gd name="T20" fmla="*/ 144 w 158"/>
                <a:gd name="T21" fmla="*/ 143 h 326"/>
                <a:gd name="T22" fmla="*/ 144 w 158"/>
                <a:gd name="T23" fmla="*/ 143 h 326"/>
                <a:gd name="T24" fmla="*/ 150 w 158"/>
                <a:gd name="T25" fmla="*/ 48 h 326"/>
                <a:gd name="T26" fmla="*/ 70 w 158"/>
                <a:gd name="T27" fmla="*/ 70 h 326"/>
                <a:gd name="T28" fmla="*/ 115 w 158"/>
                <a:gd name="T29" fmla="*/ 83 h 326"/>
                <a:gd name="T30" fmla="*/ 93 w 158"/>
                <a:gd name="T31" fmla="*/ 160 h 326"/>
                <a:gd name="T32" fmla="*/ 48 w 158"/>
                <a:gd name="T33" fmla="*/ 148 h 326"/>
                <a:gd name="T34" fmla="*/ 70 w 158"/>
                <a:gd name="T35" fmla="*/ 7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8" h="326">
                  <a:moveTo>
                    <a:pt x="150" y="48"/>
                  </a:moveTo>
                  <a:cubicBezTo>
                    <a:pt x="144" y="22"/>
                    <a:pt x="116" y="1"/>
                    <a:pt x="116" y="1"/>
                  </a:cubicBezTo>
                  <a:cubicBezTo>
                    <a:pt x="116" y="1"/>
                    <a:pt x="108" y="0"/>
                    <a:pt x="105" y="1"/>
                  </a:cubicBezTo>
                  <a:cubicBezTo>
                    <a:pt x="90" y="1"/>
                    <a:pt x="74" y="7"/>
                    <a:pt x="58" y="22"/>
                  </a:cubicBezTo>
                  <a:cubicBezTo>
                    <a:pt x="20" y="59"/>
                    <a:pt x="0" y="131"/>
                    <a:pt x="13" y="182"/>
                  </a:cubicBezTo>
                  <a:cubicBezTo>
                    <a:pt x="15" y="191"/>
                    <a:pt x="18" y="198"/>
                    <a:pt x="2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74" y="310"/>
                    <a:pt x="74" y="310"/>
                    <a:pt x="74" y="310"/>
                  </a:cubicBezTo>
                  <a:cubicBezTo>
                    <a:pt x="77" y="314"/>
                    <a:pt x="80" y="318"/>
                    <a:pt x="85" y="320"/>
                  </a:cubicBezTo>
                  <a:cubicBezTo>
                    <a:pt x="96" y="326"/>
                    <a:pt x="96" y="326"/>
                    <a:pt x="96" y="326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55" y="111"/>
                    <a:pt x="158" y="77"/>
                    <a:pt x="150" y="48"/>
                  </a:cubicBezTo>
                  <a:close/>
                  <a:moveTo>
                    <a:pt x="70" y="70"/>
                  </a:moveTo>
                  <a:cubicBezTo>
                    <a:pt x="89" y="52"/>
                    <a:pt x="109" y="58"/>
                    <a:pt x="115" y="83"/>
                  </a:cubicBezTo>
                  <a:cubicBezTo>
                    <a:pt x="121" y="107"/>
                    <a:pt x="111" y="142"/>
                    <a:pt x="93" y="160"/>
                  </a:cubicBezTo>
                  <a:cubicBezTo>
                    <a:pt x="75" y="178"/>
                    <a:pt x="55" y="172"/>
                    <a:pt x="48" y="148"/>
                  </a:cubicBezTo>
                  <a:cubicBezTo>
                    <a:pt x="42" y="123"/>
                    <a:pt x="52" y="88"/>
                    <a:pt x="70" y="70"/>
                  </a:cubicBezTo>
                  <a:close/>
                </a:path>
              </a:pathLst>
            </a:custGeom>
            <a:solidFill>
              <a:srgbClr val="E56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任意多边形 145">
              <a:extLst>
                <a:ext uri="{FF2B5EF4-FFF2-40B4-BE49-F238E27FC236}">
                  <a16:creationId xmlns:a16="http://schemas.microsoft.com/office/drawing/2014/main" id="{30ED10CE-F75F-436F-B172-19509E357FEF}"/>
                </a:ext>
              </a:extLst>
            </p:cNvPr>
            <p:cNvSpPr/>
            <p:nvPr/>
          </p:nvSpPr>
          <p:spPr bwMode="auto">
            <a:xfrm>
              <a:off x="3944541" y="3811988"/>
              <a:ext cx="596768" cy="1291785"/>
            </a:xfrm>
            <a:custGeom>
              <a:avLst/>
              <a:gdLst>
                <a:gd name="T0" fmla="*/ 151 w 158"/>
                <a:gd name="T1" fmla="*/ 62 h 342"/>
                <a:gd name="T2" fmla="*/ 57 w 158"/>
                <a:gd name="T3" fmla="*/ 37 h 342"/>
                <a:gd name="T4" fmla="*/ 13 w 158"/>
                <a:gd name="T5" fmla="*/ 196 h 342"/>
                <a:gd name="T6" fmla="*/ 22 w 158"/>
                <a:gd name="T7" fmla="*/ 219 h 342"/>
                <a:gd name="T8" fmla="*/ 22 w 158"/>
                <a:gd name="T9" fmla="*/ 219 h 342"/>
                <a:gd name="T10" fmla="*/ 78 w 158"/>
                <a:gd name="T11" fmla="*/ 338 h 342"/>
                <a:gd name="T12" fmla="*/ 87 w 158"/>
                <a:gd name="T13" fmla="*/ 337 h 342"/>
                <a:gd name="T14" fmla="*/ 144 w 158"/>
                <a:gd name="T15" fmla="*/ 157 h 342"/>
                <a:gd name="T16" fmla="*/ 144 w 158"/>
                <a:gd name="T17" fmla="*/ 157 h 342"/>
                <a:gd name="T18" fmla="*/ 151 w 158"/>
                <a:gd name="T19" fmla="*/ 62 h 342"/>
                <a:gd name="T20" fmla="*/ 60 w 158"/>
                <a:gd name="T21" fmla="*/ 97 h 342"/>
                <a:gd name="T22" fmla="*/ 117 w 158"/>
                <a:gd name="T23" fmla="*/ 113 h 342"/>
                <a:gd name="T24" fmla="*/ 104 w 158"/>
                <a:gd name="T25" fmla="*/ 161 h 342"/>
                <a:gd name="T26" fmla="*/ 47 w 158"/>
                <a:gd name="T27" fmla="*/ 145 h 342"/>
                <a:gd name="T28" fmla="*/ 60 w 158"/>
                <a:gd name="T29" fmla="*/ 97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8" h="342">
                  <a:moveTo>
                    <a:pt x="151" y="62"/>
                  </a:moveTo>
                  <a:cubicBezTo>
                    <a:pt x="138" y="11"/>
                    <a:pt x="95" y="0"/>
                    <a:pt x="57" y="37"/>
                  </a:cubicBezTo>
                  <a:cubicBezTo>
                    <a:pt x="20" y="74"/>
                    <a:pt x="0" y="145"/>
                    <a:pt x="13" y="196"/>
                  </a:cubicBezTo>
                  <a:cubicBezTo>
                    <a:pt x="15" y="205"/>
                    <a:pt x="19" y="212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78" y="338"/>
                    <a:pt x="78" y="338"/>
                    <a:pt x="78" y="338"/>
                  </a:cubicBezTo>
                  <a:cubicBezTo>
                    <a:pt x="80" y="342"/>
                    <a:pt x="86" y="342"/>
                    <a:pt x="87" y="337"/>
                  </a:cubicBezTo>
                  <a:cubicBezTo>
                    <a:pt x="144" y="157"/>
                    <a:pt x="144" y="157"/>
                    <a:pt x="144" y="157"/>
                  </a:cubicBezTo>
                  <a:cubicBezTo>
                    <a:pt x="144" y="157"/>
                    <a:pt x="144" y="157"/>
                    <a:pt x="144" y="157"/>
                  </a:cubicBezTo>
                  <a:cubicBezTo>
                    <a:pt x="155" y="125"/>
                    <a:pt x="158" y="91"/>
                    <a:pt x="151" y="62"/>
                  </a:cubicBezTo>
                  <a:close/>
                  <a:moveTo>
                    <a:pt x="60" y="97"/>
                  </a:moveTo>
                  <a:cubicBezTo>
                    <a:pt x="84" y="59"/>
                    <a:pt x="117" y="68"/>
                    <a:pt x="117" y="113"/>
                  </a:cubicBezTo>
                  <a:cubicBezTo>
                    <a:pt x="118" y="130"/>
                    <a:pt x="113" y="147"/>
                    <a:pt x="104" y="161"/>
                  </a:cubicBezTo>
                  <a:cubicBezTo>
                    <a:pt x="80" y="199"/>
                    <a:pt x="47" y="190"/>
                    <a:pt x="47" y="145"/>
                  </a:cubicBezTo>
                  <a:cubicBezTo>
                    <a:pt x="46" y="128"/>
                    <a:pt x="51" y="111"/>
                    <a:pt x="60" y="97"/>
                  </a:cubicBezTo>
                  <a:close/>
                </a:path>
              </a:pathLst>
            </a:custGeom>
            <a:solidFill>
              <a:srgbClr val="F57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721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4">
            <a:extLst>
              <a:ext uri="{FF2B5EF4-FFF2-40B4-BE49-F238E27FC236}">
                <a16:creationId xmlns:a16="http://schemas.microsoft.com/office/drawing/2014/main" id="{3F4E9799-CD73-4571-AA7B-37FE47291C9B}"/>
              </a:ext>
            </a:extLst>
          </p:cNvPr>
          <p:cNvSpPr/>
          <p:nvPr/>
        </p:nvSpPr>
        <p:spPr>
          <a:xfrm>
            <a:off x="8728260" y="2217349"/>
            <a:ext cx="3219242" cy="2983740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  <a:effectLst>
            <a:outerShdw blurRad="1066800" dist="635000" dir="5400000" sx="80000" sy="8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0CD3F511-A666-4E99-96FC-68394C3EED2F}"/>
              </a:ext>
            </a:extLst>
          </p:cNvPr>
          <p:cNvSpPr/>
          <p:nvPr/>
        </p:nvSpPr>
        <p:spPr>
          <a:xfrm>
            <a:off x="238929" y="2203060"/>
            <a:ext cx="3219242" cy="2983740"/>
          </a:xfrm>
          <a:prstGeom prst="roundRect">
            <a:avLst>
              <a:gd name="adj" fmla="val 1126"/>
            </a:avLst>
          </a:prstGeom>
          <a:solidFill>
            <a:schemeClr val="bg1"/>
          </a:solidFill>
          <a:ln>
            <a:noFill/>
          </a:ln>
          <a:effectLst>
            <a:outerShdw blurRad="1066800" dist="635000" dir="5400000" sx="80000" sy="8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</a:endParaRP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655AB3EB-797F-4EA4-8591-A819229F91D0}"/>
              </a:ext>
            </a:extLst>
          </p:cNvPr>
          <p:cNvSpPr/>
          <p:nvPr/>
        </p:nvSpPr>
        <p:spPr>
          <a:xfrm>
            <a:off x="3708982" y="1331516"/>
            <a:ext cx="4830130" cy="4878784"/>
          </a:xfrm>
          <a:prstGeom prst="roundRect">
            <a:avLst>
              <a:gd name="adj" fmla="val 4641"/>
            </a:avLst>
          </a:prstGeom>
          <a:solidFill>
            <a:schemeClr val="bg1"/>
          </a:solidFill>
          <a:ln w="12700">
            <a:solidFill>
              <a:schemeClr val="bg2">
                <a:lumMod val="75000"/>
              </a:schemeClr>
            </a:solidFill>
          </a:ln>
          <a:effectLst>
            <a:outerShdw blurRad="101600" dist="88900" dir="3720000" algn="t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管理域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/>
              <a:t>无码快速装配柔性数字化应用</a:t>
            </a:r>
            <a:endParaRPr lang="zh-CN" altLang="en-US" dirty="0">
              <a:sym typeface="+mn-ea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579105" y="891362"/>
            <a:ext cx="1103379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sym typeface="+mn-ea"/>
              </a:rPr>
              <a:t>用软件定义软件</a:t>
            </a:r>
            <a:r>
              <a:rPr lang="zh-CN" altLang="en-US" b="1" dirty="0">
                <a:sym typeface="+mn-ea"/>
              </a:rPr>
              <a:t>，敏捷、灵活的无码化应用拼装，求简不求繁，约定大于灵活，门槛低、成本低、落地快。</a:t>
            </a: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D700ACA7-1D9A-4981-85AC-6A7B17A36D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27" t="8869" r="6210" b="10806"/>
          <a:stretch>
            <a:fillRect/>
          </a:stretch>
        </p:blipFill>
        <p:spPr>
          <a:xfrm>
            <a:off x="4032666" y="1945043"/>
            <a:ext cx="4228125" cy="296549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300" endPos="21000" dir="5400000" sy="-100000" algn="bl" rotWithShape="0"/>
            <a:softEdge rad="12700"/>
          </a:effectLst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E9B8AEF2-CC5D-41E2-B19E-2A727FC622E2}"/>
              </a:ext>
            </a:extLst>
          </p:cNvPr>
          <p:cNvSpPr txBox="1"/>
          <p:nvPr/>
        </p:nvSpPr>
        <p:spPr>
          <a:xfrm>
            <a:off x="3863798" y="5518188"/>
            <a:ext cx="4472916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随业务变动灵活调整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0BAD4CD1-54F9-4D91-816D-B2EB127CA0EE}"/>
              </a:ext>
            </a:extLst>
          </p:cNvPr>
          <p:cNvSpPr txBox="1"/>
          <p:nvPr/>
        </p:nvSpPr>
        <p:spPr>
          <a:xfrm>
            <a:off x="3863798" y="5111448"/>
            <a:ext cx="1893623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100+</a:t>
            </a:r>
            <a:r>
              <a:rPr lang="zh-CN" altLang="en-US" sz="1400" dirty="0">
                <a:solidFill>
                  <a:schemeClr val="bg1"/>
                </a:solidFill>
              </a:rPr>
              <a:t>组件快速拼装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F2938D8-49AE-4DD6-9BC8-545A133C6284}"/>
              </a:ext>
            </a:extLst>
          </p:cNvPr>
          <p:cNvSpPr txBox="1"/>
          <p:nvPr/>
        </p:nvSpPr>
        <p:spPr>
          <a:xfrm>
            <a:off x="5986622" y="5111448"/>
            <a:ext cx="1054345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</a:rPr>
              <a:t>可拆可合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15DB2469-6D4C-4B5E-A589-3D7A4D31D017}"/>
              </a:ext>
            </a:extLst>
          </p:cNvPr>
          <p:cNvSpPr txBox="1"/>
          <p:nvPr/>
        </p:nvSpPr>
        <p:spPr>
          <a:xfrm>
            <a:off x="7270167" y="5111448"/>
            <a:ext cx="1054345" cy="34051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</a:rPr>
              <a:t>PC/APP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04F847AD-D15B-43A4-BB92-6444757DE4C9}"/>
              </a:ext>
            </a:extLst>
          </p:cNvPr>
          <p:cNvSpPr txBox="1"/>
          <p:nvPr/>
        </p:nvSpPr>
        <p:spPr>
          <a:xfrm>
            <a:off x="1068363" y="23340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rgbClr val="C00000"/>
                </a:solidFill>
              </a:defRPr>
            </a:lvl1pPr>
          </a:lstStyle>
          <a:p>
            <a:r>
              <a:rPr lang="zh-CN" altLang="en-US" sz="1800" dirty="0">
                <a:solidFill>
                  <a:srgbClr val="0454F2"/>
                </a:solidFill>
              </a:rPr>
              <a:t>智能填报设计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CE3CDC48-A815-4603-BDFB-A9C4F661B7C1}"/>
              </a:ext>
            </a:extLst>
          </p:cNvPr>
          <p:cNvSpPr txBox="1"/>
          <p:nvPr/>
        </p:nvSpPr>
        <p:spPr>
          <a:xfrm>
            <a:off x="9553051" y="23180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0">
                <a:solidFill>
                  <a:srgbClr val="C00000"/>
                </a:solidFill>
              </a:defRPr>
            </a:lvl1pPr>
          </a:lstStyle>
          <a:p>
            <a:r>
              <a:rPr lang="zh-CN" altLang="en-US" b="1" dirty="0">
                <a:solidFill>
                  <a:srgbClr val="0454F2"/>
                </a:solidFill>
              </a:rPr>
              <a:t>业务流程设计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5F55BBD8-7282-4467-9DCF-C1ACD7483FD7}"/>
              </a:ext>
            </a:extLst>
          </p:cNvPr>
          <p:cNvSpPr txBox="1"/>
          <p:nvPr/>
        </p:nvSpPr>
        <p:spPr>
          <a:xfrm>
            <a:off x="5156715" y="14568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454F2"/>
                </a:solidFill>
              </a:rPr>
              <a:t>无码化应用装配</a:t>
            </a: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87CFB819-9D8C-4DE3-A6BC-C6691BEE3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42" y="2742004"/>
            <a:ext cx="2768276" cy="19447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300" endPos="21000" dir="5400000" sy="-100000" algn="bl" rotWithShape="0"/>
            <a:softEdge rad="12700"/>
          </a:effectLst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998251F6-9B23-47B4-B83E-FE2A312115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20" t="13991" r="5137" b="8509"/>
          <a:stretch>
            <a:fillRect/>
          </a:stretch>
        </p:blipFill>
        <p:spPr>
          <a:xfrm>
            <a:off x="8968380" y="2742004"/>
            <a:ext cx="2804678" cy="194476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300" endPos="21000" dir="5400000" sy="-100000" algn="bl" rotWithShape="0"/>
            <a:softEdge rad="12700"/>
          </a:effectLst>
        </p:spPr>
      </p:pic>
      <p:cxnSp>
        <p:nvCxnSpPr>
          <p:cNvPr id="4" name="连接符: 肘形 3">
            <a:extLst>
              <a:ext uri="{FF2B5EF4-FFF2-40B4-BE49-F238E27FC236}">
                <a16:creationId xmlns:a16="http://schemas.microsoft.com/office/drawing/2014/main" id="{AE1A093B-892D-4091-9B86-7CB98F9CE89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64726" y="1077681"/>
            <a:ext cx="542235" cy="1818798"/>
          </a:xfrm>
          <a:prstGeom prst="bentConnector2">
            <a:avLst/>
          </a:prstGeom>
          <a:ln w="19050">
            <a:solidFill>
              <a:srgbClr val="0454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21842035-14FB-40BA-9149-58EB05B0DF30}"/>
              </a:ext>
            </a:extLst>
          </p:cNvPr>
          <p:cNvCxnSpPr>
            <a:cxnSpLocks/>
          </p:cNvCxnSpPr>
          <p:nvPr/>
        </p:nvCxnSpPr>
        <p:spPr>
          <a:xfrm rot="16200000" flipV="1">
            <a:off x="9187808" y="1074913"/>
            <a:ext cx="536702" cy="1818794"/>
          </a:xfrm>
          <a:prstGeom prst="bentConnector2">
            <a:avLst/>
          </a:prstGeom>
          <a:ln w="19050">
            <a:solidFill>
              <a:srgbClr val="0454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8230036"/>
  <p:tag name="MH_LIBRARY" val="CONTENTS"/>
  <p:tag name="MH_TYPE" val="OTHERS"/>
  <p:tag name="ID" val="5535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8230036"/>
  <p:tag name="MH_LIBRARY" val="CONTENTS"/>
  <p:tag name="MH_TYPE" val="OTHERS"/>
  <p:tag name="ID" val="5535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8230036"/>
  <p:tag name="MH_LIBRARY" val="CONTENTS"/>
  <p:tag name="MH_TYPE" val="OTHERS"/>
  <p:tag name="ID" val="5535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8230036"/>
  <p:tag name="MH_LIBRARY" val="CONTENTS"/>
  <p:tag name="MH_TYPE" val="OTHERS"/>
  <p:tag name="ID" val="5535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8230036"/>
  <p:tag name="MH_LIBRARY" val="CONTENTS"/>
  <p:tag name="MH_TYPE" val="OTHERS"/>
  <p:tag name="ID" val="5535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08230036"/>
  <p:tag name="MH_LIBRARY" val="CONTENTS"/>
  <p:tag name="MH_TYPE" val="OTHERS"/>
  <p:tag name="ID" val="5535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6906;#379654;"/>
  <p:tag name="ISLIDE.VECTOR" val="#340632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10;#391222;#97862;#380042;#33870;#40059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263185;#418848;#350196;#350130;#350187;#341339;#308526;"/>
</p:tagLst>
</file>

<file path=ppt/theme/theme1.xml><?xml version="1.0" encoding="utf-8"?>
<a:theme xmlns:a="http://schemas.openxmlformats.org/drawingml/2006/main" name="3_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磨砂玻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公司模板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磨砂玻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公司模板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磨砂玻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4181</TotalTime>
  <Words>2540</Words>
  <Application>Microsoft Office PowerPoint</Application>
  <PresentationFormat>宽屏</PresentationFormat>
  <Paragraphs>391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PingFang SC</vt:lpstr>
      <vt:lpstr>Source Han Sans CN Bold</vt:lpstr>
      <vt:lpstr>Source Han Sans CN Heavy</vt:lpstr>
      <vt:lpstr>Source Han Sans CN Regular</vt:lpstr>
      <vt:lpstr>等线</vt:lpstr>
      <vt:lpstr>思源黑体</vt:lpstr>
      <vt:lpstr>思源宋体 CN</vt:lpstr>
      <vt:lpstr>微软雅黑</vt:lpstr>
      <vt:lpstr>微软雅黑 Light</vt:lpstr>
      <vt:lpstr>Arial</vt:lpstr>
      <vt:lpstr>Calibri</vt:lpstr>
      <vt:lpstr>Elephant</vt:lpstr>
      <vt:lpstr>Wingdings</vt:lpstr>
      <vt:lpstr>3_Office 主题​​</vt:lpstr>
      <vt:lpstr>公司模板</vt:lpstr>
      <vt:lpstr>1_公司模板</vt:lpstr>
      <vt:lpstr>SMARTDATA 柔性软件装配平台</vt:lpstr>
      <vt:lpstr>信息化加速发展，不确定性增强</vt:lpstr>
      <vt:lpstr>柔性软件装配平台</vt:lpstr>
      <vt:lpstr>PowerPoint 演示文稿</vt:lpstr>
      <vt:lpstr>独创“软件生产线”式软件研发模式</vt:lpstr>
      <vt:lpstr>客户价值 – 软件生产力提升、数字化转型提效降本</vt:lpstr>
      <vt:lpstr>面向企业软件四大域</vt:lpstr>
      <vt:lpstr>柔性数据 百变形式</vt:lpstr>
      <vt:lpstr>管理域——无码快速装配柔性数字化应用</vt:lpstr>
      <vt:lpstr>分析域 - 多维分析探索业务发展规律</vt:lpstr>
      <vt:lpstr>数据域 - 数据资源驱动“数用一体化”</vt:lpstr>
      <vt:lpstr>运营域 - 应用开发SDK </vt:lpstr>
      <vt:lpstr>案例-管理域：城市精细化管理</vt:lpstr>
      <vt:lpstr>案例-分析域：综合交通监测和指挥调度</vt:lpstr>
      <vt:lpstr>案例-数据域：工业生产预防性诊断平台</vt:lpstr>
      <vt:lpstr>技术优势一 —— 软件要素高度抽象</vt:lpstr>
      <vt:lpstr>技术优势二 —— 数据资产为核心</vt:lpstr>
      <vt:lpstr>技术优势三 —— 智能民主化</vt:lpstr>
      <vt:lpstr>技术优势四 —— 数据驱动的数字孪生</vt:lpstr>
      <vt:lpstr>PowerPoint 演示文稿</vt:lpstr>
      <vt:lpstr>SMARTDATA产品特色</vt:lpstr>
      <vt:lpstr>装配软件同样具备商用特质</vt:lpstr>
      <vt:lpstr>不同场景 部署灵活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产品介绍</dc:title>
  <dc:creator>Administrator</dc:creator>
  <cp:lastModifiedBy> </cp:lastModifiedBy>
  <cp:revision>277</cp:revision>
  <dcterms:created xsi:type="dcterms:W3CDTF">2021-04-08T09:37:00Z</dcterms:created>
  <dcterms:modified xsi:type="dcterms:W3CDTF">2021-04-21T04:38:36Z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FB5F4C7F3C664FDAADC6866466B24CE7</vt:lpwstr>
  </property>
  <property fmtid="{D5CDD505-2E9C-101B-9397-08002B2CF9AE}" pid="3" name="KSOProductBuildVer">
    <vt:lpwstr>2052-11.1.0.10356</vt:lpwstr>
  </property>
</Properties>
</file>