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9"/>
  </p:notesMasterIdLst>
  <p:handoutMasterIdLst>
    <p:handoutMasterId r:id="rId20"/>
  </p:handoutMasterIdLst>
  <p:sldIdLst>
    <p:sldId id="261" r:id="rId3"/>
    <p:sldId id="343" r:id="rId4"/>
    <p:sldId id="369" r:id="rId5"/>
    <p:sldId id="379" r:id="rId6"/>
    <p:sldId id="370" r:id="rId7"/>
    <p:sldId id="368" r:id="rId8"/>
    <p:sldId id="371" r:id="rId9"/>
    <p:sldId id="372" r:id="rId10"/>
    <p:sldId id="358" r:id="rId11"/>
    <p:sldId id="373" r:id="rId12"/>
    <p:sldId id="375" r:id="rId13"/>
    <p:sldId id="374" r:id="rId14"/>
    <p:sldId id="376" r:id="rId15"/>
    <p:sldId id="377" r:id="rId16"/>
    <p:sldId id="378" r:id="rId17"/>
    <p:sldId id="356"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1">
          <p15:clr>
            <a:srgbClr val="A4A3A4"/>
          </p15:clr>
        </p15:guide>
        <p15:guide id="2" pos="39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5B9BD5"/>
    <a:srgbClr val="FF0000"/>
    <a:srgbClr val="C55A11"/>
    <a:srgbClr val="5E9CD3"/>
    <a:srgbClr val="4C4C4C"/>
    <a:srgbClr val="FFFFFF"/>
    <a:srgbClr val="2E5B9E"/>
    <a:srgbClr val="2D499F"/>
    <a:srgbClr val="395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86"/>
      </p:cViewPr>
      <p:guideLst>
        <p:guide orient="horz" pos="2321"/>
        <p:guide pos="398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2021/3/29</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444258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2021/3/29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208710417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44179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10</a:t>
            </a:fld>
            <a:endParaRPr lang="zh-CN" altLang="en-US"/>
          </a:p>
        </p:txBody>
      </p:sp>
    </p:spTree>
    <p:extLst>
      <p:ext uri="{BB962C8B-B14F-4D97-AF65-F5344CB8AC3E}">
        <p14:creationId xmlns:p14="http://schemas.microsoft.com/office/powerpoint/2010/main" val="251100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11</a:t>
            </a:fld>
            <a:endParaRPr lang="zh-CN" altLang="en-US"/>
          </a:p>
        </p:txBody>
      </p:sp>
    </p:spTree>
    <p:extLst>
      <p:ext uri="{BB962C8B-B14F-4D97-AF65-F5344CB8AC3E}">
        <p14:creationId xmlns:p14="http://schemas.microsoft.com/office/powerpoint/2010/main" val="409775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12</a:t>
            </a:fld>
            <a:endParaRPr lang="zh-CN" altLang="en-US"/>
          </a:p>
        </p:txBody>
      </p:sp>
    </p:spTree>
    <p:extLst>
      <p:ext uri="{BB962C8B-B14F-4D97-AF65-F5344CB8AC3E}">
        <p14:creationId xmlns:p14="http://schemas.microsoft.com/office/powerpoint/2010/main" val="299909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13</a:t>
            </a:fld>
            <a:endParaRPr lang="zh-CN" altLang="en-US"/>
          </a:p>
        </p:txBody>
      </p:sp>
    </p:spTree>
    <p:extLst>
      <p:ext uri="{BB962C8B-B14F-4D97-AF65-F5344CB8AC3E}">
        <p14:creationId xmlns:p14="http://schemas.microsoft.com/office/powerpoint/2010/main" val="336924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14</a:t>
            </a:fld>
            <a:endParaRPr lang="zh-CN" altLang="en-US"/>
          </a:p>
        </p:txBody>
      </p:sp>
    </p:spTree>
    <p:extLst>
      <p:ext uri="{BB962C8B-B14F-4D97-AF65-F5344CB8AC3E}">
        <p14:creationId xmlns:p14="http://schemas.microsoft.com/office/powerpoint/2010/main" val="3883610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15</a:t>
            </a:fld>
            <a:endParaRPr lang="zh-CN" altLang="en-US"/>
          </a:p>
        </p:txBody>
      </p:sp>
    </p:spTree>
    <p:extLst>
      <p:ext uri="{BB962C8B-B14F-4D97-AF65-F5344CB8AC3E}">
        <p14:creationId xmlns:p14="http://schemas.microsoft.com/office/powerpoint/2010/main" val="226085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407623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12301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3</a:t>
            </a:fld>
            <a:endParaRPr lang="zh-CN" altLang="en-US"/>
          </a:p>
        </p:txBody>
      </p:sp>
    </p:spTree>
    <p:extLst>
      <p:ext uri="{BB962C8B-B14F-4D97-AF65-F5344CB8AC3E}">
        <p14:creationId xmlns:p14="http://schemas.microsoft.com/office/powerpoint/2010/main" val="158691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4</a:t>
            </a:fld>
            <a:endParaRPr lang="zh-CN" altLang="en-US"/>
          </a:p>
        </p:txBody>
      </p:sp>
    </p:spTree>
    <p:extLst>
      <p:ext uri="{BB962C8B-B14F-4D97-AF65-F5344CB8AC3E}">
        <p14:creationId xmlns:p14="http://schemas.microsoft.com/office/powerpoint/2010/main" val="37913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5</a:t>
            </a:fld>
            <a:endParaRPr lang="zh-CN" altLang="en-US"/>
          </a:p>
        </p:txBody>
      </p:sp>
    </p:spTree>
    <p:extLst>
      <p:ext uri="{BB962C8B-B14F-4D97-AF65-F5344CB8AC3E}">
        <p14:creationId xmlns:p14="http://schemas.microsoft.com/office/powerpoint/2010/main" val="362494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6</a:t>
            </a:fld>
            <a:endParaRPr lang="zh-CN" altLang="en-US"/>
          </a:p>
        </p:txBody>
      </p:sp>
    </p:spTree>
    <p:extLst>
      <p:ext uri="{BB962C8B-B14F-4D97-AF65-F5344CB8AC3E}">
        <p14:creationId xmlns:p14="http://schemas.microsoft.com/office/powerpoint/2010/main" val="88241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7</a:t>
            </a:fld>
            <a:endParaRPr lang="zh-CN" altLang="en-US"/>
          </a:p>
        </p:txBody>
      </p:sp>
    </p:spTree>
    <p:extLst>
      <p:ext uri="{BB962C8B-B14F-4D97-AF65-F5344CB8AC3E}">
        <p14:creationId xmlns:p14="http://schemas.microsoft.com/office/powerpoint/2010/main" val="241852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8</a:t>
            </a:fld>
            <a:endParaRPr lang="zh-CN" altLang="en-US"/>
          </a:p>
        </p:txBody>
      </p:sp>
    </p:spTree>
    <p:extLst>
      <p:ext uri="{BB962C8B-B14F-4D97-AF65-F5344CB8AC3E}">
        <p14:creationId xmlns:p14="http://schemas.microsoft.com/office/powerpoint/2010/main" val="101062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5558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4" Type="http://schemas.openxmlformats.org/officeDocument/2006/relationships/tags" Target="../tags/tag7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2.xml"/><Relationship Id="rId4" Type="http://schemas.openxmlformats.org/officeDocument/2006/relationships/tags" Target="../tags/tag10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2.xml"/><Relationship Id="rId5" Type="http://schemas.openxmlformats.org/officeDocument/2006/relationships/tags" Target="../tags/tag114.xml"/><Relationship Id="rId4" Type="http://schemas.openxmlformats.org/officeDocument/2006/relationships/tags" Target="../tags/tag11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2.xml"/><Relationship Id="rId4" Type="http://schemas.openxmlformats.org/officeDocument/2006/relationships/tags" Target="../tags/tag11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Master" Target="../slideMasters/slideMaster2.xml"/><Relationship Id="rId4" Type="http://schemas.openxmlformats.org/officeDocument/2006/relationships/tags" Target="../tags/tag1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Tm="1000">
        <p:fade/>
      </p:transition>
    </mc:Choice>
    <mc:Fallback xmlns="">
      <p:transition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endParaRPr lang="zh-CN" altLang="en-US"/>
          </a:p>
        </p:txBody>
      </p:sp>
      <p:sp>
        <p:nvSpPr>
          <p:cNvPr id="4" name="页脚占位符 3"/>
          <p:cNvSpPr>
            <a:spLocks noGrp="1"/>
          </p:cNvSpPr>
          <p:nvPr>
            <p:ph type="ftr" sz="quarter" idx="11"/>
            <p:custDataLst>
              <p:tags r:id="rId2"/>
            </p:custDataLst>
          </p:nvPr>
        </p:nvSpPr>
        <p:spPr/>
        <p:txBody>
          <a:bodyPr/>
          <a:lstStyle/>
          <a:p>
            <a:r>
              <a:rPr lang="en-US" altLang="zh-CN"/>
              <a:t>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endParaRPr lang="zh-CN" altLang="en-US"/>
          </a:p>
        </p:txBody>
      </p:sp>
      <p:sp>
        <p:nvSpPr>
          <p:cNvPr id="4" name="页脚占位符 3"/>
          <p:cNvSpPr>
            <a:spLocks noGrp="1"/>
          </p:cNvSpPr>
          <p:nvPr>
            <p:ph type="ftr" sz="quarter" idx="11"/>
            <p:custDataLst>
              <p:tags r:id="rId2"/>
            </p:custDataLst>
          </p:nvPr>
        </p:nvSpPr>
        <p:spPr/>
        <p:txBody>
          <a:bodyPr/>
          <a:lstStyle/>
          <a:p>
            <a:r>
              <a:rPr lang="en-US" altLang="zh-CN"/>
              <a:t>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endParaRPr lang="zh-CN" altLang="en-US"/>
          </a:p>
        </p:txBody>
      </p:sp>
      <p:sp>
        <p:nvSpPr>
          <p:cNvPr id="17" name="页脚占位符 16"/>
          <p:cNvSpPr>
            <a:spLocks noGrp="1"/>
          </p:cNvSpPr>
          <p:nvPr>
            <p:ph type="ftr" sz="quarter" idx="11"/>
            <p:custDataLst>
              <p:tags r:id="rId4"/>
            </p:custDataLst>
          </p:nvPr>
        </p:nvSpPr>
        <p:spPr/>
        <p:txBody>
          <a:bodyPr/>
          <a:lstStyle/>
          <a:p>
            <a:r>
              <a:rPr lang="en-US" altLang="zh-CN"/>
              <a:t>1</a:t>
            </a:r>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endParaRPr lang="zh-CN" altLang="en-US"/>
          </a:p>
        </p:txBody>
      </p:sp>
      <p:sp>
        <p:nvSpPr>
          <p:cNvPr id="6" name="页脚占位符 5"/>
          <p:cNvSpPr>
            <a:spLocks noGrp="1"/>
          </p:cNvSpPr>
          <p:nvPr>
            <p:ph type="ftr" sz="quarter" idx="11"/>
            <p:custDataLst>
              <p:tags r:id="rId5"/>
            </p:custDataLst>
          </p:nvPr>
        </p:nvSpPr>
        <p:spPr/>
        <p:txBody>
          <a:bodyPr/>
          <a:lstStyle/>
          <a:p>
            <a:r>
              <a:rPr lang="en-US" altLang="zh-CN"/>
              <a:t>1</a:t>
            </a:r>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endParaRPr lang="zh-CN" altLang="en-US"/>
          </a:p>
        </p:txBody>
      </p:sp>
      <p:sp>
        <p:nvSpPr>
          <p:cNvPr id="8" name="页脚占位符 7"/>
          <p:cNvSpPr>
            <a:spLocks noGrp="1"/>
          </p:cNvSpPr>
          <p:nvPr>
            <p:ph type="ftr" sz="quarter" idx="11"/>
            <p:custDataLst>
              <p:tags r:id="rId7"/>
            </p:custDataLst>
          </p:nvPr>
        </p:nvSpPr>
        <p:spPr/>
        <p:txBody>
          <a:bodyPr/>
          <a:lstStyle/>
          <a:p>
            <a:r>
              <a:rPr lang="en-US" altLang="zh-CN"/>
              <a:t>1</a:t>
            </a:r>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endParaRPr lang="zh-CN" altLang="en-US"/>
          </a:p>
        </p:txBody>
      </p:sp>
      <p:sp>
        <p:nvSpPr>
          <p:cNvPr id="4" name="页脚占位符 3"/>
          <p:cNvSpPr>
            <a:spLocks noGrp="1"/>
          </p:cNvSpPr>
          <p:nvPr>
            <p:ph type="ftr" sz="quarter" idx="11"/>
            <p:custDataLst>
              <p:tags r:id="rId3"/>
            </p:custDataLst>
          </p:nvPr>
        </p:nvSpPr>
        <p:spPr/>
        <p:txBody>
          <a:bodyPr/>
          <a:lstStyle/>
          <a:p>
            <a:r>
              <a:rPr lang="en-US" altLang="zh-CN"/>
              <a:t>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endParaRPr lang="zh-CN" altLang="en-US"/>
          </a:p>
        </p:txBody>
      </p:sp>
      <p:sp>
        <p:nvSpPr>
          <p:cNvPr id="3" name="页脚占位符 2"/>
          <p:cNvSpPr>
            <a:spLocks noGrp="1"/>
          </p:cNvSpPr>
          <p:nvPr>
            <p:ph type="ftr" sz="quarter" idx="11"/>
            <p:custDataLst>
              <p:tags r:id="rId2"/>
            </p:custDataLst>
          </p:nvPr>
        </p:nvSpPr>
        <p:spPr/>
        <p:txBody>
          <a:bodyPr/>
          <a:lstStyle/>
          <a:p>
            <a:r>
              <a:rPr lang="en-US" altLang="zh-CN"/>
              <a:t>1</a:t>
            </a:r>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endParaRPr lang="zh-CN" altLang="en-US"/>
          </a:p>
        </p:txBody>
      </p:sp>
      <p:sp>
        <p:nvSpPr>
          <p:cNvPr id="17" name="页脚占位符 16"/>
          <p:cNvSpPr>
            <a:spLocks noGrp="1"/>
          </p:cNvSpPr>
          <p:nvPr>
            <p:ph type="ftr" sz="quarter" idx="11"/>
            <p:custDataLst>
              <p:tags r:id="rId4"/>
            </p:custDataLst>
          </p:nvPr>
        </p:nvSpPr>
        <p:spPr/>
        <p:txBody>
          <a:bodyPr/>
          <a:lstStyle/>
          <a:p>
            <a:r>
              <a:rPr lang="en-US" altLang="zh-CN"/>
              <a:t>1</a:t>
            </a:r>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endParaRPr lang="zh-CN" altLang="en-US" dirty="0"/>
          </a:p>
        </p:txBody>
      </p:sp>
      <p:sp>
        <p:nvSpPr>
          <p:cNvPr id="6" name="页脚占位符 5"/>
          <p:cNvSpPr>
            <a:spLocks noGrp="1"/>
          </p:cNvSpPr>
          <p:nvPr>
            <p:ph type="ftr" sz="quarter" idx="11"/>
            <p:custDataLst>
              <p:tags r:id="rId4"/>
            </p:custDataLst>
          </p:nvPr>
        </p:nvSpPr>
        <p:spPr/>
        <p:txBody>
          <a:bodyPr/>
          <a:lstStyle/>
          <a:p>
            <a:r>
              <a:rPr lang="en-US" altLang="zh-CN"/>
              <a:t>1</a:t>
            </a:r>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endParaRPr lang="zh-CN" altLang="en-US"/>
          </a:p>
        </p:txBody>
      </p:sp>
      <p:sp>
        <p:nvSpPr>
          <p:cNvPr id="4" name="页脚占位符 3"/>
          <p:cNvSpPr>
            <a:spLocks noGrp="1"/>
          </p:cNvSpPr>
          <p:nvPr>
            <p:ph type="ftr" sz="quarter" idx="11"/>
            <p:custDataLst>
              <p:tags r:id="rId2"/>
            </p:custDataLst>
          </p:nvPr>
        </p:nvSpPr>
        <p:spPr/>
        <p:txBody>
          <a:bodyPr/>
          <a:lstStyle/>
          <a:p>
            <a:r>
              <a:rPr lang="en-US" altLang="zh-CN"/>
              <a:t>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endParaRPr lang="zh-CN" altLang="en-US"/>
          </a:p>
        </p:txBody>
      </p:sp>
      <p:sp>
        <p:nvSpPr>
          <p:cNvPr id="4" name="页脚占位符 3"/>
          <p:cNvSpPr>
            <a:spLocks noGrp="1"/>
          </p:cNvSpPr>
          <p:nvPr>
            <p:ph type="ftr" sz="quarter" idx="11"/>
            <p:custDataLst>
              <p:tags r:id="rId2"/>
            </p:custDataLst>
          </p:nvPr>
        </p:nvSpPr>
        <p:spPr/>
        <p:txBody>
          <a:bodyPr/>
          <a:lstStyle/>
          <a:p>
            <a:r>
              <a:rPr lang="en-US" altLang="zh-CN"/>
              <a:t>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Title Here</a:t>
            </a:r>
          </a:p>
        </p:txBody>
      </p:sp>
      <p:sp>
        <p:nvSpPr>
          <p:cNvPr id="25" name="Text Placeholder 24"/>
          <p:cNvSpPr>
            <a:spLocks noGrp="1"/>
          </p:cNvSpPr>
          <p:nvPr>
            <p:ph type="body" sz="quarter" idx="13" hasCustomPrompt="1"/>
          </p:nvPr>
        </p:nvSpPr>
        <p:spPr>
          <a:xfrm>
            <a:off x="814918" y="808384"/>
            <a:ext cx="10562167" cy="360892"/>
          </a:xfrm>
        </p:spPr>
        <p:txBody>
          <a:bodyPr lIns="0" tIns="0" rIns="0" bIns="0">
            <a:noAutofit/>
          </a:bodyPr>
          <a:lstStyle>
            <a:lvl1pPr marL="0" indent="0" algn="l">
              <a:lnSpc>
                <a:spcPct val="100000"/>
              </a:lnSpc>
              <a:spcBef>
                <a:spcPts val="0"/>
              </a:spcBef>
              <a:buNone/>
              <a:defRPr sz="1100">
                <a:solidFill>
                  <a:schemeClr val="tx2"/>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r>
              <a:rPr lang="en-US" dirty="0"/>
              <a:t>Click to edit Master text</a:t>
            </a:r>
          </a:p>
        </p:txBody>
      </p:sp>
    </p:spTree>
  </p:cSld>
  <p:clrMapOvr>
    <a:masterClrMapping/>
  </p:clrMapOvr>
  <mc:AlternateContent xmlns:mc="http://schemas.openxmlformats.org/markup-compatibility/2006" xmlns:p14="http://schemas.microsoft.com/office/powerpoint/2010/main">
    <mc:Choice Requires="p14">
      <p:transition p14:dur="250" advTm="1000">
        <p:fade/>
      </p:transition>
    </mc:Choice>
    <mc:Fallback xmlns="">
      <p:transition advTm="1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标题幻灯片">
    <p:bg>
      <p:bgPr>
        <a:solidFill>
          <a:srgbClr val="FFFFFF"/>
        </a:solidFill>
        <a:effectLst/>
      </p:bgPr>
    </p:bg>
    <p:spTree>
      <p:nvGrpSpPr>
        <p:cNvPr id="1" name=""/>
        <p:cNvGrpSpPr/>
        <p:nvPr/>
      </p:nvGrpSpPr>
      <p:grpSpPr>
        <a:xfrm>
          <a:off x="0" y="0"/>
          <a:ext cx="0" cy="0"/>
          <a:chOff x="0" y="0"/>
          <a:chExt cx="0" cy="0"/>
        </a:xfrm>
      </p:grpSpPr>
      <p:sp>
        <p:nvSpPr>
          <p:cNvPr id="26" name="Shape 26"/>
          <p:cNvSpPr/>
          <p:nvPr/>
        </p:nvSpPr>
        <p:spPr>
          <a:xfrm>
            <a:off x="294308" y="6593540"/>
            <a:ext cx="5250150" cy="2"/>
          </a:xfrm>
          <a:prstGeom prst="line">
            <a:avLst/>
          </a:prstGeom>
          <a:ln w="57150">
            <a:solidFill>
              <a:srgbClr val="FFFFFF"/>
            </a:solidFill>
            <a:miter/>
          </a:ln>
        </p:spPr>
        <p:txBody>
          <a:bodyPr lIns="0" tIns="0" rIns="0" bIns="0"/>
          <a:lstStyle/>
          <a:p>
            <a:pPr lvl="0" defTabSz="457200">
              <a:defRPr sz="1200">
                <a:latin typeface="+mn-lt"/>
                <a:ea typeface="+mn-ea"/>
                <a:cs typeface="+mn-cs"/>
                <a:sym typeface="Helvetica" panose="020B0604020202030204"/>
              </a:defRPr>
            </a:pPr>
            <a:endParaRPr sz="1800"/>
          </a:p>
        </p:txBody>
      </p:sp>
      <p:sp>
        <p:nvSpPr>
          <p:cNvPr id="27" name="Shape 27"/>
          <p:cNvSpPr/>
          <p:nvPr/>
        </p:nvSpPr>
        <p:spPr>
          <a:xfrm>
            <a:off x="6644306" y="6600797"/>
            <a:ext cx="5250151" cy="2"/>
          </a:xfrm>
          <a:prstGeom prst="line">
            <a:avLst/>
          </a:prstGeom>
          <a:ln w="57150">
            <a:solidFill>
              <a:srgbClr val="FFFFFF"/>
            </a:solidFill>
            <a:miter/>
          </a:ln>
        </p:spPr>
        <p:txBody>
          <a:bodyPr lIns="0" tIns="0" rIns="0" bIns="0"/>
          <a:lstStyle/>
          <a:p>
            <a:pPr lvl="0" defTabSz="457200">
              <a:defRPr sz="1200">
                <a:latin typeface="+mn-lt"/>
                <a:ea typeface="+mn-ea"/>
                <a:cs typeface="+mn-cs"/>
                <a:sym typeface="Helvetica" panose="020B0604020202030204"/>
              </a:defRPr>
            </a:pPr>
            <a:endParaRPr sz="1800"/>
          </a:p>
        </p:txBody>
      </p:sp>
      <p:sp>
        <p:nvSpPr>
          <p:cNvPr id="28" name="Shape 28"/>
          <p:cNvSpPr/>
          <p:nvPr/>
        </p:nvSpPr>
        <p:spPr>
          <a:xfrm>
            <a:off x="316082" y="6587355"/>
            <a:ext cx="7577342" cy="1704"/>
          </a:xfrm>
          <a:prstGeom prst="line">
            <a:avLst/>
          </a:prstGeom>
          <a:ln w="57150">
            <a:solidFill>
              <a:srgbClr val="F2F2F2"/>
            </a:solidFill>
            <a:miter/>
          </a:ln>
        </p:spPr>
        <p:txBody>
          <a:bodyPr lIns="0" tIns="0" rIns="0" bIns="0"/>
          <a:lstStyle/>
          <a:p>
            <a:pPr lvl="0" defTabSz="457200">
              <a:defRPr sz="1200">
                <a:latin typeface="+mn-lt"/>
                <a:ea typeface="+mn-ea"/>
                <a:cs typeface="+mn-cs"/>
                <a:sym typeface="Helvetica" panose="020B0604020202030204"/>
              </a:defRPr>
            </a:pPr>
            <a:endParaRPr sz="1800"/>
          </a:p>
        </p:txBody>
      </p:sp>
      <p:sp>
        <p:nvSpPr>
          <p:cNvPr id="30" name="Shape 30"/>
          <p:cNvSpPr/>
          <p:nvPr/>
        </p:nvSpPr>
        <p:spPr>
          <a:xfrm>
            <a:off x="6666082" y="6594612"/>
            <a:ext cx="5250151" cy="2"/>
          </a:xfrm>
          <a:prstGeom prst="line">
            <a:avLst/>
          </a:prstGeom>
          <a:ln w="57150">
            <a:solidFill>
              <a:srgbClr val="F2F2F2"/>
            </a:solidFill>
            <a:miter/>
          </a:ln>
        </p:spPr>
        <p:txBody>
          <a:bodyPr lIns="0" tIns="0" rIns="0" bIns="0"/>
          <a:lstStyle/>
          <a:p>
            <a:pPr lvl="0" defTabSz="457200">
              <a:defRPr sz="1200">
                <a:latin typeface="+mn-lt"/>
                <a:ea typeface="+mn-ea"/>
                <a:cs typeface="+mn-cs"/>
                <a:sym typeface="Helvetica" panose="020B0604020202030204"/>
              </a:defRPr>
            </a:pPr>
            <a:endParaRPr sz="1800"/>
          </a:p>
        </p:txBody>
      </p:sp>
      <p:sp>
        <p:nvSpPr>
          <p:cNvPr id="31" name="Shape 31"/>
          <p:cNvSpPr>
            <a:spLocks noGrp="1"/>
          </p:cNvSpPr>
          <p:nvPr>
            <p:ph type="title" hasCustomPrompt="1"/>
          </p:nvPr>
        </p:nvSpPr>
        <p:spPr>
          <a:xfrm>
            <a:off x="1524000" y="308958"/>
            <a:ext cx="9144000" cy="3745470"/>
          </a:xfrm>
          <a:prstGeom prst="rect">
            <a:avLst/>
          </a:prstGeom>
        </p:spPr>
        <p:txBody>
          <a:bodyPr/>
          <a:lstStyle>
            <a:lvl1pPr algn="ctr">
              <a:defRPr sz="5400" b="0"/>
            </a:lvl1pPr>
          </a:lstStyle>
          <a:p>
            <a:pPr lvl="0">
              <a:defRPr sz="1800"/>
            </a:pPr>
            <a:r>
              <a:rPr sz="5400"/>
              <a:t>标题文本</a:t>
            </a:r>
          </a:p>
        </p:txBody>
      </p:sp>
      <p:sp>
        <p:nvSpPr>
          <p:cNvPr id="32" name="Shape 32"/>
          <p:cNvSpPr>
            <a:spLocks noGrp="1"/>
          </p:cNvSpPr>
          <p:nvPr>
            <p:ph type="body" idx="1" hasCustomPrompt="1"/>
          </p:nvPr>
        </p:nvSpPr>
        <p:spPr>
          <a:xfrm>
            <a:off x="1524000" y="4054426"/>
            <a:ext cx="9144000" cy="2285719"/>
          </a:xfrm>
          <a:prstGeom prst="rect">
            <a:avLst/>
          </a:prstGeom>
        </p:spPr>
        <p:txBody>
          <a:bodyPr anchor="ctr"/>
          <a:lstStyle>
            <a:lvl1pPr algn="ctr">
              <a:lnSpc>
                <a:spcPct val="90000"/>
              </a:lnSpc>
              <a:spcBef>
                <a:spcPts val="1000"/>
              </a:spcBef>
              <a:defRPr sz="2400"/>
            </a:lvl1pPr>
            <a:lvl2pPr algn="ctr">
              <a:lnSpc>
                <a:spcPct val="90000"/>
              </a:lnSpc>
              <a:spcBef>
                <a:spcPts val="1000"/>
              </a:spcBef>
              <a:defRPr sz="2400"/>
            </a:lvl2pPr>
            <a:lvl3pPr algn="ctr">
              <a:lnSpc>
                <a:spcPct val="90000"/>
              </a:lnSpc>
              <a:spcBef>
                <a:spcPts val="1000"/>
              </a:spcBef>
              <a:defRPr sz="2400"/>
            </a:lvl3pPr>
            <a:lvl4pPr algn="ctr">
              <a:lnSpc>
                <a:spcPct val="90000"/>
              </a:lnSpc>
              <a:spcBef>
                <a:spcPts val="1000"/>
              </a:spcBef>
              <a:defRPr sz="2400"/>
            </a:lvl4pPr>
            <a:lvl5pPr algn="ctr">
              <a:lnSpc>
                <a:spcPct val="90000"/>
              </a:lnSpc>
              <a:spcBef>
                <a:spcPts val="1000"/>
              </a:spcBef>
              <a:defRPr sz="2400"/>
            </a:lvl5pPr>
          </a:lstStyle>
          <a:p>
            <a:pPr lvl="0">
              <a:defRPr sz="1800"/>
            </a:pPr>
            <a:r>
              <a:rPr sz="2400"/>
              <a:t>正文级别 1</a:t>
            </a:r>
          </a:p>
          <a:p>
            <a:pPr lvl="1">
              <a:defRPr sz="1800"/>
            </a:pPr>
            <a:r>
              <a:rPr sz="2400"/>
              <a:t>正文级别 2</a:t>
            </a:r>
          </a:p>
          <a:p>
            <a:pPr lvl="2">
              <a:defRPr sz="1800"/>
            </a:pPr>
            <a:r>
              <a:rPr sz="2400"/>
              <a:t>正文级别 3</a:t>
            </a:r>
          </a:p>
          <a:p>
            <a:pPr lvl="3">
              <a:defRPr sz="1800"/>
            </a:pPr>
            <a:r>
              <a:rPr sz="2400"/>
              <a:t>正文级别 4</a:t>
            </a:r>
          </a:p>
          <a:p>
            <a:pPr lvl="4">
              <a:defRPr sz="1800"/>
            </a:pPr>
            <a:r>
              <a:rPr sz="2400"/>
              <a:t>正文级别 5</a:t>
            </a:r>
          </a:p>
        </p:txBody>
      </p:sp>
      <p:sp>
        <p:nvSpPr>
          <p:cNvPr id="33" name="Shape 33"/>
          <p:cNvSpPr>
            <a:spLocks noGrp="1"/>
          </p:cNvSpPr>
          <p:nvPr>
            <p:ph type="sldNum" sz="quarter" idx="2"/>
          </p:nvPr>
        </p:nvSpPr>
        <p:spPr>
          <a:xfrm>
            <a:off x="8610600" y="6356350"/>
            <a:ext cx="2743200" cy="358138"/>
          </a:xfrm>
          <a:prstGeom prst="rect">
            <a:avLst/>
          </a:prstGeom>
        </p:spPr>
        <p:txBody>
          <a:bodyPr anchor="t"/>
          <a:lstStyle>
            <a:lvl1pPr algn="l">
              <a:defRPr sz="1800">
                <a:solidFill>
                  <a:srgbClr val="000000"/>
                </a:solidFill>
                <a:latin typeface="Calibri" panose="020F0502020204030204"/>
                <a:ea typeface="Calibri" panose="020F0502020204030204"/>
                <a:cs typeface="Calibri" panose="020F0502020204030204"/>
                <a:sym typeface="Calibri" panose="020F0502020204030204"/>
              </a:defRPr>
            </a:lvl1pPr>
          </a:lstStyle>
          <a:p>
            <a:pPr lvl="0"/>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endParaRPr lang="zh-CN" altLang="en-US"/>
          </a:p>
        </p:txBody>
      </p:sp>
      <p:sp>
        <p:nvSpPr>
          <p:cNvPr id="6" name="页脚占位符 5"/>
          <p:cNvSpPr>
            <a:spLocks noGrp="1"/>
          </p:cNvSpPr>
          <p:nvPr>
            <p:ph type="ftr" sz="quarter" idx="11"/>
            <p:custDataLst>
              <p:tags r:id="rId5"/>
            </p:custDataLst>
          </p:nvPr>
        </p:nvSpPr>
        <p:spPr/>
        <p:txBody>
          <a:bodyPr/>
          <a:lstStyle/>
          <a:p>
            <a:r>
              <a:rPr lang="en-US" altLang="zh-CN"/>
              <a:t>1</a:t>
            </a:r>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endParaRPr lang="zh-CN" altLang="en-US"/>
          </a:p>
        </p:txBody>
      </p:sp>
      <p:sp>
        <p:nvSpPr>
          <p:cNvPr id="8" name="页脚占位符 7"/>
          <p:cNvSpPr>
            <a:spLocks noGrp="1"/>
          </p:cNvSpPr>
          <p:nvPr>
            <p:ph type="ftr" sz="quarter" idx="11"/>
            <p:custDataLst>
              <p:tags r:id="rId7"/>
            </p:custDataLst>
          </p:nvPr>
        </p:nvSpPr>
        <p:spPr/>
        <p:txBody>
          <a:bodyPr/>
          <a:lstStyle/>
          <a:p>
            <a:r>
              <a:rPr lang="en-US" altLang="zh-CN"/>
              <a:t>1</a:t>
            </a:r>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endParaRPr lang="zh-CN" altLang="en-US"/>
          </a:p>
        </p:txBody>
      </p:sp>
      <p:sp>
        <p:nvSpPr>
          <p:cNvPr id="4" name="页脚占位符 3"/>
          <p:cNvSpPr>
            <a:spLocks noGrp="1"/>
          </p:cNvSpPr>
          <p:nvPr>
            <p:ph type="ftr" sz="quarter" idx="11"/>
            <p:custDataLst>
              <p:tags r:id="rId3"/>
            </p:custDataLst>
          </p:nvPr>
        </p:nvSpPr>
        <p:spPr/>
        <p:txBody>
          <a:bodyPr/>
          <a:lstStyle/>
          <a:p>
            <a:r>
              <a:rPr lang="en-US" altLang="zh-CN"/>
              <a:t>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endParaRPr lang="zh-CN" altLang="en-US"/>
          </a:p>
        </p:txBody>
      </p:sp>
      <p:sp>
        <p:nvSpPr>
          <p:cNvPr id="3" name="页脚占位符 2"/>
          <p:cNvSpPr>
            <a:spLocks noGrp="1"/>
          </p:cNvSpPr>
          <p:nvPr>
            <p:ph type="ftr" sz="quarter" idx="11"/>
            <p:custDataLst>
              <p:tags r:id="rId2"/>
            </p:custDataLst>
          </p:nvPr>
        </p:nvSpPr>
        <p:spPr/>
        <p:txBody>
          <a:bodyPr/>
          <a:lstStyle/>
          <a:p>
            <a:r>
              <a:rPr lang="en-US" altLang="zh-CN"/>
              <a:t>1</a:t>
            </a:r>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endParaRPr lang="zh-CN" altLang="en-US" dirty="0"/>
          </a:p>
        </p:txBody>
      </p:sp>
      <p:sp>
        <p:nvSpPr>
          <p:cNvPr id="6" name="页脚占位符 5"/>
          <p:cNvSpPr>
            <a:spLocks noGrp="1"/>
          </p:cNvSpPr>
          <p:nvPr>
            <p:ph type="ftr" sz="quarter" idx="11"/>
            <p:custDataLst>
              <p:tags r:id="rId4"/>
            </p:custDataLst>
          </p:nvPr>
        </p:nvSpPr>
        <p:spPr/>
        <p:txBody>
          <a:bodyPr/>
          <a:lstStyle/>
          <a:p>
            <a:r>
              <a:rPr lang="en-US" altLang="zh-CN"/>
              <a:t>1</a:t>
            </a:r>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ags" Target="../tags/tag6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64.xml"/><Relationship Id="rId2" Type="http://schemas.openxmlformats.org/officeDocument/2006/relationships/slideLayout" Target="../slideLayouts/slideLayout14.xml"/><Relationship Id="rId16" Type="http://schemas.openxmlformats.org/officeDocument/2006/relationships/tags" Target="../tags/tag63.xml"/><Relationship Id="rId20" Type="http://schemas.openxmlformats.org/officeDocument/2006/relationships/tags" Target="../tags/tag67.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62.xml"/><Relationship Id="rId10" Type="http://schemas.openxmlformats.org/officeDocument/2006/relationships/slideLayout" Target="../slideLayouts/slideLayout22.xml"/><Relationship Id="rId19" Type="http://schemas.openxmlformats.org/officeDocument/2006/relationships/tags" Target="../tags/tag6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r>
              <a:rPr lang="en-US" altLang="zh-CN"/>
              <a:t>1</a:t>
            </a:r>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custDataLst>
              <p:tags r:id="rId1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r>
              <a:rPr lang="en-US" altLang="zh-CN"/>
              <a:t>1</a:t>
            </a:r>
            <a:endParaRPr lang="zh-CN" altLang="en-US" dirty="0"/>
          </a:p>
        </p:txBody>
      </p:sp>
      <p:sp>
        <p:nvSpPr>
          <p:cNvPr id="6" name="灯片编号占位符 5"/>
          <p:cNvSpPr>
            <a:spLocks noGrp="1"/>
          </p:cNvSpPr>
          <p:nvPr>
            <p:ph type="sldNum" sz="quarter" idx="4"/>
            <p:custDataLst>
              <p:tags r:id="rId1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40.png"/><Relationship Id="rId4" Type="http://schemas.openxmlformats.org/officeDocument/2006/relationships/image" Target="../media/image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1905" y="1559445"/>
            <a:ext cx="12190730" cy="3960000"/>
          </a:xfrm>
          <a:prstGeom prst="rect">
            <a:avLst/>
          </a:prstGeom>
          <a:solidFill>
            <a:srgbClr val="2E5B9E"/>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a:ln>
                <a:noFill/>
              </a:ln>
              <a:solidFill>
                <a:srgbClr val="FFFFFF"/>
              </a:solidFill>
              <a:effectLst/>
              <a:uLnTx/>
              <a:uFillTx/>
              <a:latin typeface="Calibri" panose="020F0502020204030204"/>
              <a:cs typeface="Calibri" panose="020F0502020204030204"/>
              <a:sym typeface="Calibri" panose="020F0502020204030204"/>
            </a:endParaRPr>
          </a:p>
        </p:txBody>
      </p:sp>
      <p:sp>
        <p:nvSpPr>
          <p:cNvPr id="200" name="Shape 200"/>
          <p:cNvSpPr>
            <a:spLocks noGrp="1"/>
          </p:cNvSpPr>
          <p:nvPr>
            <p:ph type="title"/>
          </p:nvPr>
        </p:nvSpPr>
        <p:spPr>
          <a:xfrm>
            <a:off x="1709738" y="2159000"/>
            <a:ext cx="8772524" cy="2849728"/>
          </a:xfrm>
          <a:prstGeom prst="rect">
            <a:avLst/>
          </a:prstGeom>
        </p:spPr>
        <p:txBody>
          <a:bodyPr>
            <a:normAutofit/>
          </a:bodyPr>
          <a:lstStyle>
            <a:lvl1pPr>
              <a:lnSpc>
                <a:spcPct val="125000"/>
              </a:lnSpc>
              <a:spcBef>
                <a:spcPts val="600"/>
              </a:spcBef>
            </a:lvl1pPr>
          </a:lstStyle>
          <a:p>
            <a:pPr defTabSz="1106805" eaLnBrk="0" hangingPunct="0">
              <a:spcAft>
                <a:spcPts val="600"/>
              </a:spcAft>
              <a:buSzPct val="25000"/>
              <a:tabLst>
                <a:tab pos="8550275" algn="r"/>
              </a:tabLst>
            </a:pPr>
            <a:r>
              <a:rPr lang="zh-CN" altLang="en-US" sz="4800" b="1" dirty="0">
                <a:solidFill>
                  <a:schemeClr val="bg1"/>
                </a:solidFill>
                <a:latin typeface="微软雅黑" panose="020B0503020204020204" charset="-122"/>
                <a:ea typeface="微软雅黑" panose="020B0503020204020204" charset="-122"/>
                <a:cs typeface="微软雅黑" panose="020B0503020204020204" charset="-122"/>
              </a:rPr>
              <a:t>蜂阵设备管理系统</a:t>
            </a:r>
            <a:br>
              <a:rPr lang="en-US" altLang="zh-CN" sz="4800" b="1" dirty="0">
                <a:solidFill>
                  <a:schemeClr val="bg1"/>
                </a:solidFill>
                <a:latin typeface="微软雅黑" panose="020B0503020204020204" charset="-122"/>
                <a:ea typeface="微软雅黑" panose="020B0503020204020204" charset="-122"/>
                <a:cs typeface="微软雅黑" panose="020B0503020204020204" charset="-122"/>
              </a:rPr>
            </a:br>
            <a:r>
              <a:rPr lang="en-US" altLang="zh-CN" sz="4400" b="1" dirty="0">
                <a:solidFill>
                  <a:schemeClr val="bg1"/>
                </a:solidFill>
                <a:latin typeface="微软雅黑" panose="020B0503020204020204" charset="-122"/>
                <a:ea typeface="微软雅黑" panose="020B0503020204020204" charset="-122"/>
                <a:cs typeface="微软雅黑" panose="020B0503020204020204" charset="-122"/>
              </a:rPr>
              <a:t> </a:t>
            </a:r>
            <a:br>
              <a:rPr lang="en-US" altLang="zh-CN" sz="5000" b="1" dirty="0">
                <a:solidFill>
                  <a:schemeClr val="bg1"/>
                </a:solidFill>
                <a:latin typeface="微软雅黑" panose="020B0503020204020204" charset="-122"/>
                <a:ea typeface="微软雅黑" panose="020B0503020204020204" charset="-122"/>
                <a:cs typeface="微软雅黑" panose="020B0503020204020204" charset="-122"/>
              </a:rPr>
            </a:b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2021</a:t>
            </a: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年</a:t>
            </a: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3</a:t>
            </a: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月</a:t>
            </a:r>
            <a:endParaRPr lang="zh-CN" altLang="en-US" sz="20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11" name="图片 10">
            <a:extLst>
              <a:ext uri="{FF2B5EF4-FFF2-40B4-BE49-F238E27FC236}">
                <a16:creationId xmlns:a16="http://schemas.microsoft.com/office/drawing/2014/main" id="{7768E893-DC39-4658-8B43-34C1F51AFE00}"/>
              </a:ext>
            </a:extLst>
          </p:cNvPr>
          <p:cNvPicPr>
            <a:picLocks noChangeAspect="1"/>
          </p:cNvPicPr>
          <p:nvPr/>
        </p:nvPicPr>
        <p:blipFill>
          <a:blip r:embed="rId3"/>
          <a:stretch>
            <a:fillRect/>
          </a:stretch>
        </p:blipFill>
        <p:spPr>
          <a:xfrm>
            <a:off x="240145" y="173677"/>
            <a:ext cx="2300019" cy="892248"/>
          </a:xfrm>
          <a:prstGeom prst="rect">
            <a:avLst/>
          </a:prstGeom>
        </p:spPr>
      </p:pic>
      <p:sp>
        <p:nvSpPr>
          <p:cNvPr id="5" name="Shape 200"/>
          <p:cNvSpPr txBox="1">
            <a:spLocks/>
          </p:cNvSpPr>
          <p:nvPr/>
        </p:nvSpPr>
        <p:spPr>
          <a:xfrm>
            <a:off x="1709738" y="5835542"/>
            <a:ext cx="8772524" cy="624649"/>
          </a:xfrm>
          <a:prstGeom prst="rect">
            <a:avLst/>
          </a:prstGeom>
        </p:spPr>
        <p:txBody>
          <a:bodyPr vert="horz" lIns="101600" tIns="38100" rIns="76200" bIns="38100" rtlCol="0" anchor="ctr" anchorCtr="0">
            <a:normAutofit/>
          </a:bodyPr>
          <a:lstStyle>
            <a:lvl1pPr algn="ctr" defTabSz="914400" rtl="0" eaLnBrk="1" fontAlgn="auto" latinLnBrk="0" hangingPunct="1">
              <a:lnSpc>
                <a:spcPct val="125000"/>
              </a:lnSpc>
              <a:spcBef>
                <a:spcPts val="600"/>
              </a:spcBef>
              <a:buNone/>
              <a:defRPr sz="5400" b="0" u="none" strike="noStrike" kern="1200" cap="none" spc="200" normalizeH="0">
                <a:solidFill>
                  <a:schemeClr val="tx1"/>
                </a:solidFill>
                <a:uFillTx/>
                <a:latin typeface="+mj-lt"/>
                <a:ea typeface="+mj-ea"/>
                <a:cs typeface="+mj-cs"/>
              </a:defRPr>
            </a:lvl1pPr>
          </a:lstStyle>
          <a:p>
            <a:pPr defTabSz="1106805" eaLnBrk="0" hangingPunct="0">
              <a:spcAft>
                <a:spcPts val="600"/>
              </a:spcAft>
              <a:buSzPct val="25000"/>
              <a:tabLst>
                <a:tab pos="8550275" algn="r"/>
              </a:tabLst>
            </a:pPr>
            <a:r>
              <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以普惠智造服务中国制造企业数字化转型 </a:t>
            </a:r>
            <a:r>
              <a:rPr lang="en-US" altLang="zh-CN" sz="20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endParaRPr lang="zh-CN" altLang="en-US" sz="2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主数据建模</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9" name="流程图: 接点 8">
            <a:extLst>
              <a:ext uri="{FF2B5EF4-FFF2-40B4-BE49-F238E27FC236}">
                <a16:creationId xmlns:a16="http://schemas.microsoft.com/office/drawing/2014/main" id="{CA431920-B904-4A7B-A3E7-B92527CA1C20}"/>
              </a:ext>
            </a:extLst>
          </p:cNvPr>
          <p:cNvSpPr/>
          <p:nvPr/>
        </p:nvSpPr>
        <p:spPr>
          <a:xfrm>
            <a:off x="586740" y="1458695"/>
            <a:ext cx="703045" cy="6781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1</a:t>
            </a:r>
            <a:endParaRPr lang="zh-CN" altLang="en-US" sz="2800" b="1" dirty="0"/>
          </a:p>
        </p:txBody>
      </p:sp>
      <p:sp>
        <p:nvSpPr>
          <p:cNvPr id="13" name="文本框 12">
            <a:extLst>
              <a:ext uri="{FF2B5EF4-FFF2-40B4-BE49-F238E27FC236}">
                <a16:creationId xmlns:a16="http://schemas.microsoft.com/office/drawing/2014/main" id="{CCC64379-7D55-462E-B6D2-0CA26A6052D0}"/>
              </a:ext>
            </a:extLst>
          </p:cNvPr>
          <p:cNvSpPr txBox="1"/>
          <p:nvPr/>
        </p:nvSpPr>
        <p:spPr>
          <a:xfrm>
            <a:off x="1701394" y="1274029"/>
            <a:ext cx="1151277" cy="369332"/>
          </a:xfrm>
          <a:prstGeom prst="rect">
            <a:avLst/>
          </a:prstGeom>
          <a:noFill/>
        </p:spPr>
        <p:txBody>
          <a:bodyPr wrap="none" rtlCol="0">
            <a:spAutoFit/>
          </a:bodyPr>
          <a:lstStyle/>
          <a:p>
            <a:r>
              <a:rPr lang="zh-CN" altLang="en-US" b="1" dirty="0"/>
              <a:t>人员信息</a:t>
            </a:r>
          </a:p>
        </p:txBody>
      </p:sp>
      <p:sp>
        <p:nvSpPr>
          <p:cNvPr id="15" name="文本框 14">
            <a:extLst>
              <a:ext uri="{FF2B5EF4-FFF2-40B4-BE49-F238E27FC236}">
                <a16:creationId xmlns:a16="http://schemas.microsoft.com/office/drawing/2014/main" id="{13A8FD3D-ED56-43D2-8C87-4EBD8AE10449}"/>
              </a:ext>
            </a:extLst>
          </p:cNvPr>
          <p:cNvSpPr txBox="1"/>
          <p:nvPr/>
        </p:nvSpPr>
        <p:spPr>
          <a:xfrm>
            <a:off x="1422261" y="1643361"/>
            <a:ext cx="2139086" cy="523220"/>
          </a:xfrm>
          <a:prstGeom prst="rect">
            <a:avLst/>
          </a:prstGeom>
          <a:noFill/>
        </p:spPr>
        <p:txBody>
          <a:bodyPr wrap="square" rtlCol="0">
            <a:spAutoFit/>
          </a:bodyPr>
          <a:lstStyle/>
          <a:p>
            <a:r>
              <a:rPr lang="zh-CN" altLang="en-US" sz="1400" dirty="0">
                <a:latin typeface="+mn-ea"/>
              </a:rPr>
              <a:t>基于制造云</a:t>
            </a:r>
            <a:r>
              <a:rPr lang="en-US" altLang="zh-CN" sz="1400" dirty="0">
                <a:latin typeface="+mn-ea"/>
              </a:rPr>
              <a:t>PAAS</a:t>
            </a:r>
            <a:r>
              <a:rPr lang="zh-CN" altLang="en-US" sz="1400" dirty="0">
                <a:latin typeface="+mn-ea"/>
              </a:rPr>
              <a:t>平台用户体系同步用户</a:t>
            </a:r>
          </a:p>
        </p:txBody>
      </p:sp>
      <p:pic>
        <p:nvPicPr>
          <p:cNvPr id="19" name="图片 18">
            <a:extLst>
              <a:ext uri="{FF2B5EF4-FFF2-40B4-BE49-F238E27FC236}">
                <a16:creationId xmlns:a16="http://schemas.microsoft.com/office/drawing/2014/main" id="{AAC0173F-B42D-4C12-9266-FB3BAB59B1E6}"/>
              </a:ext>
            </a:extLst>
          </p:cNvPr>
          <p:cNvPicPr>
            <a:picLocks noChangeAspect="1"/>
          </p:cNvPicPr>
          <p:nvPr/>
        </p:nvPicPr>
        <p:blipFill>
          <a:blip r:embed="rId5"/>
          <a:stretch>
            <a:fillRect/>
          </a:stretch>
        </p:blipFill>
        <p:spPr>
          <a:xfrm>
            <a:off x="586740" y="2316389"/>
            <a:ext cx="4309445" cy="1671224"/>
          </a:xfrm>
          <a:prstGeom prst="rect">
            <a:avLst/>
          </a:prstGeom>
        </p:spPr>
      </p:pic>
      <p:sp>
        <p:nvSpPr>
          <p:cNvPr id="62" name="流程图: 接点 61">
            <a:extLst>
              <a:ext uri="{FF2B5EF4-FFF2-40B4-BE49-F238E27FC236}">
                <a16:creationId xmlns:a16="http://schemas.microsoft.com/office/drawing/2014/main" id="{6174C907-D9AA-4EE0-BFB2-C05656733884}"/>
              </a:ext>
            </a:extLst>
          </p:cNvPr>
          <p:cNvSpPr/>
          <p:nvPr/>
        </p:nvSpPr>
        <p:spPr>
          <a:xfrm>
            <a:off x="7601954" y="1458695"/>
            <a:ext cx="703045" cy="6781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2</a:t>
            </a:r>
            <a:endParaRPr lang="zh-CN" altLang="en-US" sz="2800" b="1" dirty="0"/>
          </a:p>
        </p:txBody>
      </p:sp>
      <p:sp>
        <p:nvSpPr>
          <p:cNvPr id="63" name="文本框 62">
            <a:extLst>
              <a:ext uri="{FF2B5EF4-FFF2-40B4-BE49-F238E27FC236}">
                <a16:creationId xmlns:a16="http://schemas.microsoft.com/office/drawing/2014/main" id="{46454BEC-4273-4290-867C-0E47E50D4AD4}"/>
              </a:ext>
            </a:extLst>
          </p:cNvPr>
          <p:cNvSpPr txBox="1"/>
          <p:nvPr/>
        </p:nvSpPr>
        <p:spPr>
          <a:xfrm>
            <a:off x="8716608" y="1274029"/>
            <a:ext cx="1569660" cy="369332"/>
          </a:xfrm>
          <a:prstGeom prst="rect">
            <a:avLst/>
          </a:prstGeom>
          <a:noFill/>
        </p:spPr>
        <p:txBody>
          <a:bodyPr wrap="none" rtlCol="0">
            <a:spAutoFit/>
          </a:bodyPr>
          <a:lstStyle/>
          <a:p>
            <a:r>
              <a:rPr lang="zh-CN" altLang="en-US" b="1" dirty="0"/>
              <a:t>设备台账维护</a:t>
            </a:r>
          </a:p>
        </p:txBody>
      </p:sp>
      <p:sp>
        <p:nvSpPr>
          <p:cNvPr id="64" name="文本框 63">
            <a:extLst>
              <a:ext uri="{FF2B5EF4-FFF2-40B4-BE49-F238E27FC236}">
                <a16:creationId xmlns:a16="http://schemas.microsoft.com/office/drawing/2014/main" id="{20E650CC-9992-4B98-B5D6-DE9D13763F43}"/>
              </a:ext>
            </a:extLst>
          </p:cNvPr>
          <p:cNvSpPr txBox="1"/>
          <p:nvPr/>
        </p:nvSpPr>
        <p:spPr>
          <a:xfrm>
            <a:off x="8437475" y="1643361"/>
            <a:ext cx="2139086" cy="523220"/>
          </a:xfrm>
          <a:prstGeom prst="rect">
            <a:avLst/>
          </a:prstGeom>
          <a:noFill/>
        </p:spPr>
        <p:txBody>
          <a:bodyPr wrap="square" rtlCol="0">
            <a:spAutoFit/>
          </a:bodyPr>
          <a:lstStyle/>
          <a:p>
            <a:r>
              <a:rPr lang="zh-CN" altLang="en-US" sz="1400" dirty="0">
                <a:latin typeface="+mn-ea"/>
              </a:rPr>
              <a:t>可以通过</a:t>
            </a:r>
            <a:r>
              <a:rPr lang="en-US" altLang="zh-CN" sz="1400" dirty="0">
                <a:latin typeface="+mn-ea"/>
              </a:rPr>
              <a:t>EXCEL</a:t>
            </a:r>
            <a:r>
              <a:rPr lang="zh-CN" altLang="en-US" sz="1400" dirty="0">
                <a:latin typeface="+mn-ea"/>
              </a:rPr>
              <a:t>导入以及手工创建</a:t>
            </a:r>
          </a:p>
        </p:txBody>
      </p:sp>
      <p:pic>
        <p:nvPicPr>
          <p:cNvPr id="22" name="图片 21">
            <a:extLst>
              <a:ext uri="{FF2B5EF4-FFF2-40B4-BE49-F238E27FC236}">
                <a16:creationId xmlns:a16="http://schemas.microsoft.com/office/drawing/2014/main" id="{E2372492-A7D5-4EEC-98C3-3E860F6E0A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2306" y="2316389"/>
            <a:ext cx="4400751" cy="1674961"/>
          </a:xfrm>
          <a:prstGeom prst="rect">
            <a:avLst/>
          </a:prstGeom>
        </p:spPr>
      </p:pic>
      <p:sp>
        <p:nvSpPr>
          <p:cNvPr id="67" name="流程图: 接点 66">
            <a:extLst>
              <a:ext uri="{FF2B5EF4-FFF2-40B4-BE49-F238E27FC236}">
                <a16:creationId xmlns:a16="http://schemas.microsoft.com/office/drawing/2014/main" id="{D016EF17-5A1C-4AD0-B200-0C921400F171}"/>
              </a:ext>
            </a:extLst>
          </p:cNvPr>
          <p:cNvSpPr/>
          <p:nvPr/>
        </p:nvSpPr>
        <p:spPr>
          <a:xfrm>
            <a:off x="586740" y="4289299"/>
            <a:ext cx="703045" cy="6781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3</a:t>
            </a:r>
            <a:endParaRPr lang="zh-CN" altLang="en-US" sz="2800" b="1" dirty="0"/>
          </a:p>
        </p:txBody>
      </p:sp>
      <p:sp>
        <p:nvSpPr>
          <p:cNvPr id="68" name="文本框 67">
            <a:extLst>
              <a:ext uri="{FF2B5EF4-FFF2-40B4-BE49-F238E27FC236}">
                <a16:creationId xmlns:a16="http://schemas.microsoft.com/office/drawing/2014/main" id="{7D20A403-4FD7-41AE-8A7C-9D452D0482B3}"/>
              </a:ext>
            </a:extLst>
          </p:cNvPr>
          <p:cNvSpPr txBox="1"/>
          <p:nvPr/>
        </p:nvSpPr>
        <p:spPr>
          <a:xfrm>
            <a:off x="1701394" y="4104633"/>
            <a:ext cx="1569660" cy="369332"/>
          </a:xfrm>
          <a:prstGeom prst="rect">
            <a:avLst/>
          </a:prstGeom>
          <a:noFill/>
        </p:spPr>
        <p:txBody>
          <a:bodyPr wrap="none" rtlCol="0">
            <a:spAutoFit/>
          </a:bodyPr>
          <a:lstStyle/>
          <a:p>
            <a:r>
              <a:rPr lang="zh-CN" altLang="en-US" b="1" dirty="0"/>
              <a:t>备件台账维护</a:t>
            </a:r>
          </a:p>
        </p:txBody>
      </p:sp>
      <p:sp>
        <p:nvSpPr>
          <p:cNvPr id="69" name="文本框 68">
            <a:extLst>
              <a:ext uri="{FF2B5EF4-FFF2-40B4-BE49-F238E27FC236}">
                <a16:creationId xmlns:a16="http://schemas.microsoft.com/office/drawing/2014/main" id="{8B3B7B46-35CA-4178-BF4F-3591BB400FA4}"/>
              </a:ext>
            </a:extLst>
          </p:cNvPr>
          <p:cNvSpPr txBox="1"/>
          <p:nvPr/>
        </p:nvSpPr>
        <p:spPr>
          <a:xfrm>
            <a:off x="1422261" y="4473965"/>
            <a:ext cx="2139086" cy="523220"/>
          </a:xfrm>
          <a:prstGeom prst="rect">
            <a:avLst/>
          </a:prstGeom>
          <a:noFill/>
        </p:spPr>
        <p:txBody>
          <a:bodyPr wrap="square" rtlCol="0">
            <a:spAutoFit/>
          </a:bodyPr>
          <a:lstStyle/>
          <a:p>
            <a:r>
              <a:rPr lang="zh-CN" altLang="en-US" sz="1400" dirty="0">
                <a:latin typeface="+mn-ea"/>
              </a:rPr>
              <a:t>可以通过</a:t>
            </a:r>
            <a:r>
              <a:rPr lang="en-US" altLang="zh-CN" sz="1400" dirty="0">
                <a:latin typeface="+mn-ea"/>
              </a:rPr>
              <a:t>EXCEL</a:t>
            </a:r>
            <a:r>
              <a:rPr lang="zh-CN" altLang="en-US" sz="1400" dirty="0">
                <a:latin typeface="+mn-ea"/>
              </a:rPr>
              <a:t>导入以及手工创建</a:t>
            </a:r>
          </a:p>
        </p:txBody>
      </p:sp>
      <p:pic>
        <p:nvPicPr>
          <p:cNvPr id="24" name="图片 23">
            <a:extLst>
              <a:ext uri="{FF2B5EF4-FFF2-40B4-BE49-F238E27FC236}">
                <a16:creationId xmlns:a16="http://schemas.microsoft.com/office/drawing/2014/main" id="{233FDFBB-E949-4736-9774-92F3C2560677}"/>
              </a:ext>
            </a:extLst>
          </p:cNvPr>
          <p:cNvPicPr>
            <a:picLocks noChangeAspect="1"/>
          </p:cNvPicPr>
          <p:nvPr/>
        </p:nvPicPr>
        <p:blipFill>
          <a:blip r:embed="rId7"/>
          <a:stretch>
            <a:fillRect/>
          </a:stretch>
        </p:blipFill>
        <p:spPr>
          <a:xfrm>
            <a:off x="586741" y="5074185"/>
            <a:ext cx="4309444" cy="1718089"/>
          </a:xfrm>
          <a:prstGeom prst="rect">
            <a:avLst/>
          </a:prstGeom>
        </p:spPr>
      </p:pic>
      <p:sp>
        <p:nvSpPr>
          <p:cNvPr id="72" name="流程图: 接点 71">
            <a:extLst>
              <a:ext uri="{FF2B5EF4-FFF2-40B4-BE49-F238E27FC236}">
                <a16:creationId xmlns:a16="http://schemas.microsoft.com/office/drawing/2014/main" id="{6100B5FC-10F0-4D6D-9A4F-478B41BF55E7}"/>
              </a:ext>
            </a:extLst>
          </p:cNvPr>
          <p:cNvSpPr/>
          <p:nvPr/>
        </p:nvSpPr>
        <p:spPr>
          <a:xfrm>
            <a:off x="7601954" y="4259526"/>
            <a:ext cx="703045" cy="6781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4</a:t>
            </a:r>
            <a:endParaRPr lang="zh-CN" altLang="en-US" sz="2800" b="1" dirty="0"/>
          </a:p>
        </p:txBody>
      </p:sp>
      <p:sp>
        <p:nvSpPr>
          <p:cNvPr id="73" name="文本框 72">
            <a:extLst>
              <a:ext uri="{FF2B5EF4-FFF2-40B4-BE49-F238E27FC236}">
                <a16:creationId xmlns:a16="http://schemas.microsoft.com/office/drawing/2014/main" id="{E5FACC05-EE50-48A0-B651-F7279DD2BF9F}"/>
              </a:ext>
            </a:extLst>
          </p:cNvPr>
          <p:cNvSpPr txBox="1"/>
          <p:nvPr/>
        </p:nvSpPr>
        <p:spPr>
          <a:xfrm>
            <a:off x="8716608" y="4074860"/>
            <a:ext cx="1569660" cy="369332"/>
          </a:xfrm>
          <a:prstGeom prst="rect">
            <a:avLst/>
          </a:prstGeom>
          <a:noFill/>
        </p:spPr>
        <p:txBody>
          <a:bodyPr wrap="none" rtlCol="0">
            <a:spAutoFit/>
          </a:bodyPr>
          <a:lstStyle/>
          <a:p>
            <a:r>
              <a:rPr lang="zh-CN" altLang="en-US" b="1" dirty="0"/>
              <a:t>故障类型维护</a:t>
            </a:r>
          </a:p>
        </p:txBody>
      </p:sp>
      <p:sp>
        <p:nvSpPr>
          <p:cNvPr id="74" name="文本框 73">
            <a:extLst>
              <a:ext uri="{FF2B5EF4-FFF2-40B4-BE49-F238E27FC236}">
                <a16:creationId xmlns:a16="http://schemas.microsoft.com/office/drawing/2014/main" id="{61C3483E-350B-4191-B009-E1C36390D60E}"/>
              </a:ext>
            </a:extLst>
          </p:cNvPr>
          <p:cNvSpPr txBox="1"/>
          <p:nvPr/>
        </p:nvSpPr>
        <p:spPr>
          <a:xfrm>
            <a:off x="8437475" y="4444192"/>
            <a:ext cx="2139086" cy="523220"/>
          </a:xfrm>
          <a:prstGeom prst="rect">
            <a:avLst/>
          </a:prstGeom>
          <a:noFill/>
        </p:spPr>
        <p:txBody>
          <a:bodyPr wrap="square" rtlCol="0">
            <a:spAutoFit/>
          </a:bodyPr>
          <a:lstStyle/>
          <a:p>
            <a:r>
              <a:rPr lang="zh-CN" altLang="en-US" sz="1400" dirty="0">
                <a:latin typeface="+mn-ea"/>
              </a:rPr>
              <a:t>通过维修班组长手工维护，多层级展示</a:t>
            </a:r>
          </a:p>
        </p:txBody>
      </p:sp>
      <p:pic>
        <p:nvPicPr>
          <p:cNvPr id="28" name="图片 27">
            <a:extLst>
              <a:ext uri="{FF2B5EF4-FFF2-40B4-BE49-F238E27FC236}">
                <a16:creationId xmlns:a16="http://schemas.microsoft.com/office/drawing/2014/main" id="{2186A5A0-D4C9-4C61-A685-C7CF1BE21684}"/>
              </a:ext>
            </a:extLst>
          </p:cNvPr>
          <p:cNvPicPr>
            <a:picLocks noChangeAspect="1"/>
          </p:cNvPicPr>
          <p:nvPr/>
        </p:nvPicPr>
        <p:blipFill>
          <a:blip r:embed="rId8"/>
          <a:stretch>
            <a:fillRect/>
          </a:stretch>
        </p:blipFill>
        <p:spPr>
          <a:xfrm>
            <a:off x="6822306" y="5074185"/>
            <a:ext cx="4400751" cy="1718089"/>
          </a:xfrm>
          <a:prstGeom prst="rect">
            <a:avLst/>
          </a:prstGeom>
        </p:spPr>
      </p:pic>
    </p:spTree>
    <p:extLst>
      <p:ext uri="{BB962C8B-B14F-4D97-AF65-F5344CB8AC3E}">
        <p14:creationId xmlns:p14="http://schemas.microsoft.com/office/powerpoint/2010/main" val="3309263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资产管理</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13" name="文本框 12">
            <a:extLst>
              <a:ext uri="{FF2B5EF4-FFF2-40B4-BE49-F238E27FC236}">
                <a16:creationId xmlns:a16="http://schemas.microsoft.com/office/drawing/2014/main" id="{CCC64379-7D55-462E-B6D2-0CA26A6052D0}"/>
              </a:ext>
            </a:extLst>
          </p:cNvPr>
          <p:cNvSpPr txBox="1"/>
          <p:nvPr/>
        </p:nvSpPr>
        <p:spPr>
          <a:xfrm>
            <a:off x="2427329" y="4787900"/>
            <a:ext cx="1107996" cy="369332"/>
          </a:xfrm>
          <a:prstGeom prst="rect">
            <a:avLst/>
          </a:prstGeom>
          <a:noFill/>
        </p:spPr>
        <p:txBody>
          <a:bodyPr wrap="none" rtlCol="0">
            <a:spAutoFit/>
          </a:bodyPr>
          <a:lstStyle/>
          <a:p>
            <a:r>
              <a:rPr lang="zh-CN" altLang="en-US" b="1" dirty="0"/>
              <a:t>设备台账</a:t>
            </a:r>
          </a:p>
        </p:txBody>
      </p:sp>
      <p:pic>
        <p:nvPicPr>
          <p:cNvPr id="4" name="图片 3">
            <a:extLst>
              <a:ext uri="{FF2B5EF4-FFF2-40B4-BE49-F238E27FC236}">
                <a16:creationId xmlns:a16="http://schemas.microsoft.com/office/drawing/2014/main" id="{6342B543-E01D-44FA-AEC4-70FEBD3CB66C}"/>
              </a:ext>
            </a:extLst>
          </p:cNvPr>
          <p:cNvPicPr>
            <a:picLocks noChangeAspect="1"/>
          </p:cNvPicPr>
          <p:nvPr/>
        </p:nvPicPr>
        <p:blipFill>
          <a:blip r:embed="rId5"/>
          <a:stretch>
            <a:fillRect/>
          </a:stretch>
        </p:blipFill>
        <p:spPr>
          <a:xfrm>
            <a:off x="438152" y="2178809"/>
            <a:ext cx="5086350" cy="2320042"/>
          </a:xfrm>
          <a:prstGeom prst="rect">
            <a:avLst/>
          </a:prstGeom>
        </p:spPr>
      </p:pic>
      <p:pic>
        <p:nvPicPr>
          <p:cNvPr id="6" name="图片 5">
            <a:extLst>
              <a:ext uri="{FF2B5EF4-FFF2-40B4-BE49-F238E27FC236}">
                <a16:creationId xmlns:a16="http://schemas.microsoft.com/office/drawing/2014/main" id="{053DCB72-167E-44F6-A681-B06F2B21B7A7}"/>
              </a:ext>
            </a:extLst>
          </p:cNvPr>
          <p:cNvPicPr>
            <a:picLocks noChangeAspect="1"/>
          </p:cNvPicPr>
          <p:nvPr/>
        </p:nvPicPr>
        <p:blipFill>
          <a:blip r:embed="rId6"/>
          <a:stretch>
            <a:fillRect/>
          </a:stretch>
        </p:blipFill>
        <p:spPr>
          <a:xfrm>
            <a:off x="4052808" y="4498851"/>
            <a:ext cx="1409700" cy="1428750"/>
          </a:xfrm>
          <a:prstGeom prst="rect">
            <a:avLst/>
          </a:prstGeom>
        </p:spPr>
      </p:pic>
      <p:pic>
        <p:nvPicPr>
          <p:cNvPr id="8" name="图片 7">
            <a:extLst>
              <a:ext uri="{FF2B5EF4-FFF2-40B4-BE49-F238E27FC236}">
                <a16:creationId xmlns:a16="http://schemas.microsoft.com/office/drawing/2014/main" id="{EA05B825-F4AB-4EC8-848E-444347623E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7474" y="2178809"/>
            <a:ext cx="5152028" cy="2898016"/>
          </a:xfrm>
          <a:prstGeom prst="rect">
            <a:avLst/>
          </a:prstGeom>
        </p:spPr>
      </p:pic>
      <p:sp>
        <p:nvSpPr>
          <p:cNvPr id="29" name="文本框 28">
            <a:extLst>
              <a:ext uri="{FF2B5EF4-FFF2-40B4-BE49-F238E27FC236}">
                <a16:creationId xmlns:a16="http://schemas.microsoft.com/office/drawing/2014/main" id="{410449AF-8447-481E-A6D4-6805C7A23CFA}"/>
              </a:ext>
            </a:extLst>
          </p:cNvPr>
          <p:cNvSpPr txBox="1"/>
          <p:nvPr/>
        </p:nvSpPr>
        <p:spPr>
          <a:xfrm>
            <a:off x="8647154" y="5302766"/>
            <a:ext cx="1107996" cy="369332"/>
          </a:xfrm>
          <a:prstGeom prst="rect">
            <a:avLst/>
          </a:prstGeom>
          <a:noFill/>
        </p:spPr>
        <p:txBody>
          <a:bodyPr wrap="none" rtlCol="0">
            <a:spAutoFit/>
          </a:bodyPr>
          <a:lstStyle/>
          <a:p>
            <a:r>
              <a:rPr lang="zh-CN" altLang="en-US" b="1" dirty="0"/>
              <a:t>设备状态</a:t>
            </a:r>
          </a:p>
        </p:txBody>
      </p:sp>
    </p:spTree>
    <p:extLst>
      <p:ext uri="{BB962C8B-B14F-4D97-AF65-F5344CB8AC3E}">
        <p14:creationId xmlns:p14="http://schemas.microsoft.com/office/powerpoint/2010/main" val="812019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计划维护</a:t>
            </a:r>
            <a:endParaRPr lang="zh-CN" altLang="en-US" sz="2400" b="1" dirty="0">
              <a:solidFill>
                <a:srgbClr val="FF0000"/>
              </a:solidFill>
              <a:latin typeface="微软雅黑" panose="020B0503020204020204" charset="-122"/>
              <a:ea typeface="微软雅黑" panose="020B0503020204020204" charset="-122"/>
              <a:sym typeface="+mn-ea"/>
            </a:endParaRPr>
          </a:p>
        </p:txBody>
      </p:sp>
      <p:pic>
        <p:nvPicPr>
          <p:cNvPr id="19" name="图片 18">
            <a:extLst>
              <a:ext uri="{FF2B5EF4-FFF2-40B4-BE49-F238E27FC236}">
                <a16:creationId xmlns:a16="http://schemas.microsoft.com/office/drawing/2014/main" id="{857C4014-E02A-44DF-96AC-DC707315B9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438" y="1913455"/>
            <a:ext cx="1249016" cy="981654"/>
          </a:xfrm>
          <a:prstGeom prst="rect">
            <a:avLst/>
          </a:prstGeom>
        </p:spPr>
      </p:pic>
      <p:pic>
        <p:nvPicPr>
          <p:cNvPr id="20" name="图片 19">
            <a:extLst>
              <a:ext uri="{FF2B5EF4-FFF2-40B4-BE49-F238E27FC236}">
                <a16:creationId xmlns:a16="http://schemas.microsoft.com/office/drawing/2014/main" id="{B9EEECFE-616E-4C8F-8627-C10864305FC6}"/>
              </a:ext>
            </a:extLst>
          </p:cNvPr>
          <p:cNvPicPr>
            <a:picLocks noChangeAspect="1"/>
          </p:cNvPicPr>
          <p:nvPr/>
        </p:nvPicPr>
        <p:blipFill>
          <a:blip r:embed="rId6"/>
          <a:stretch>
            <a:fillRect/>
          </a:stretch>
        </p:blipFill>
        <p:spPr>
          <a:xfrm>
            <a:off x="1461657" y="2404282"/>
            <a:ext cx="494803" cy="488842"/>
          </a:xfrm>
          <a:prstGeom prst="rect">
            <a:avLst/>
          </a:prstGeom>
        </p:spPr>
      </p:pic>
      <p:pic>
        <p:nvPicPr>
          <p:cNvPr id="21" name="图片 20">
            <a:extLst>
              <a:ext uri="{FF2B5EF4-FFF2-40B4-BE49-F238E27FC236}">
                <a16:creationId xmlns:a16="http://schemas.microsoft.com/office/drawing/2014/main" id="{68C6B4CC-41CE-4381-83E9-575778B956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559" y="3233448"/>
            <a:ext cx="1249016" cy="981654"/>
          </a:xfrm>
          <a:prstGeom prst="rect">
            <a:avLst/>
          </a:prstGeom>
        </p:spPr>
      </p:pic>
      <p:pic>
        <p:nvPicPr>
          <p:cNvPr id="22" name="图片 21">
            <a:extLst>
              <a:ext uri="{FF2B5EF4-FFF2-40B4-BE49-F238E27FC236}">
                <a16:creationId xmlns:a16="http://schemas.microsoft.com/office/drawing/2014/main" id="{02820F3F-498F-45C7-B556-FC129F14DDA4}"/>
              </a:ext>
            </a:extLst>
          </p:cNvPr>
          <p:cNvPicPr>
            <a:picLocks noChangeAspect="1"/>
          </p:cNvPicPr>
          <p:nvPr/>
        </p:nvPicPr>
        <p:blipFill>
          <a:blip r:embed="rId6"/>
          <a:stretch>
            <a:fillRect/>
          </a:stretch>
        </p:blipFill>
        <p:spPr>
          <a:xfrm>
            <a:off x="1465778" y="3724275"/>
            <a:ext cx="494803" cy="488842"/>
          </a:xfrm>
          <a:prstGeom prst="rect">
            <a:avLst/>
          </a:prstGeom>
        </p:spPr>
      </p:pic>
      <p:pic>
        <p:nvPicPr>
          <p:cNvPr id="23" name="图片 22">
            <a:extLst>
              <a:ext uri="{FF2B5EF4-FFF2-40B4-BE49-F238E27FC236}">
                <a16:creationId xmlns:a16="http://schemas.microsoft.com/office/drawing/2014/main" id="{7BC8EEB8-7CD7-4A3D-BF55-A68BA92E06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438" y="4551456"/>
            <a:ext cx="1249016" cy="981654"/>
          </a:xfrm>
          <a:prstGeom prst="rect">
            <a:avLst/>
          </a:prstGeom>
        </p:spPr>
      </p:pic>
      <p:pic>
        <p:nvPicPr>
          <p:cNvPr id="24" name="图片 23">
            <a:extLst>
              <a:ext uri="{FF2B5EF4-FFF2-40B4-BE49-F238E27FC236}">
                <a16:creationId xmlns:a16="http://schemas.microsoft.com/office/drawing/2014/main" id="{8DA6646E-B06E-44A8-B8DC-0403D0EB7568}"/>
              </a:ext>
            </a:extLst>
          </p:cNvPr>
          <p:cNvPicPr>
            <a:picLocks noChangeAspect="1"/>
          </p:cNvPicPr>
          <p:nvPr/>
        </p:nvPicPr>
        <p:blipFill>
          <a:blip r:embed="rId6"/>
          <a:stretch>
            <a:fillRect/>
          </a:stretch>
        </p:blipFill>
        <p:spPr>
          <a:xfrm>
            <a:off x="1461657" y="5042283"/>
            <a:ext cx="494803" cy="488842"/>
          </a:xfrm>
          <a:prstGeom prst="rect">
            <a:avLst/>
          </a:prstGeom>
        </p:spPr>
      </p:pic>
      <p:pic>
        <p:nvPicPr>
          <p:cNvPr id="17" name="图片 16">
            <a:extLst>
              <a:ext uri="{FF2B5EF4-FFF2-40B4-BE49-F238E27FC236}">
                <a16:creationId xmlns:a16="http://schemas.microsoft.com/office/drawing/2014/main" id="{362BB857-6642-4F58-A26F-C30C61363AAC}"/>
              </a:ext>
            </a:extLst>
          </p:cNvPr>
          <p:cNvPicPr>
            <a:picLocks noChangeAspect="1"/>
          </p:cNvPicPr>
          <p:nvPr/>
        </p:nvPicPr>
        <p:blipFill>
          <a:blip r:embed="rId7"/>
          <a:stretch>
            <a:fillRect/>
          </a:stretch>
        </p:blipFill>
        <p:spPr>
          <a:xfrm>
            <a:off x="3502213" y="3200998"/>
            <a:ext cx="3517711" cy="1531433"/>
          </a:xfrm>
          <a:prstGeom prst="rect">
            <a:avLst/>
          </a:prstGeom>
        </p:spPr>
      </p:pic>
      <p:pic>
        <p:nvPicPr>
          <p:cNvPr id="28" name="图片 27">
            <a:extLst>
              <a:ext uri="{FF2B5EF4-FFF2-40B4-BE49-F238E27FC236}">
                <a16:creationId xmlns:a16="http://schemas.microsoft.com/office/drawing/2014/main" id="{F29D8FDA-9B99-42F3-AC33-868044527D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1556" y="1887563"/>
            <a:ext cx="971832" cy="971832"/>
          </a:xfrm>
          <a:prstGeom prst="rect">
            <a:avLst/>
          </a:prstGeom>
        </p:spPr>
      </p:pic>
      <p:pic>
        <p:nvPicPr>
          <p:cNvPr id="27" name="图片 26">
            <a:extLst>
              <a:ext uri="{FF2B5EF4-FFF2-40B4-BE49-F238E27FC236}">
                <a16:creationId xmlns:a16="http://schemas.microsoft.com/office/drawing/2014/main" id="{DCEF9BB3-B790-497B-9898-04EF2BCB34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47472" y="2226453"/>
            <a:ext cx="689610" cy="1291887"/>
          </a:xfrm>
          <a:prstGeom prst="rect">
            <a:avLst/>
          </a:prstGeom>
        </p:spPr>
      </p:pic>
      <p:pic>
        <p:nvPicPr>
          <p:cNvPr id="26" name="图片 25">
            <a:extLst>
              <a:ext uri="{FF2B5EF4-FFF2-40B4-BE49-F238E27FC236}">
                <a16:creationId xmlns:a16="http://schemas.microsoft.com/office/drawing/2014/main" id="{C634A623-CC68-4D62-A0CB-53125CC9011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59026" y="4213117"/>
            <a:ext cx="2565662" cy="2073910"/>
          </a:xfrm>
          <a:prstGeom prst="rect">
            <a:avLst/>
          </a:prstGeom>
        </p:spPr>
      </p:pic>
      <p:cxnSp>
        <p:nvCxnSpPr>
          <p:cNvPr id="33" name="连接符: 肘形 32">
            <a:extLst>
              <a:ext uri="{FF2B5EF4-FFF2-40B4-BE49-F238E27FC236}">
                <a16:creationId xmlns:a16="http://schemas.microsoft.com/office/drawing/2014/main" id="{2EF2BDE0-3548-4996-A2A7-95CBA014B43C}"/>
              </a:ext>
            </a:extLst>
          </p:cNvPr>
          <p:cNvCxnSpPr>
            <a:stCxn id="20" idx="3"/>
            <a:endCxn id="17" idx="1"/>
          </p:cNvCxnSpPr>
          <p:nvPr/>
        </p:nvCxnSpPr>
        <p:spPr>
          <a:xfrm>
            <a:off x="1956460" y="2648703"/>
            <a:ext cx="1545753" cy="13180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a:extLst>
              <a:ext uri="{FF2B5EF4-FFF2-40B4-BE49-F238E27FC236}">
                <a16:creationId xmlns:a16="http://schemas.microsoft.com/office/drawing/2014/main" id="{303A96FA-9DD5-4E37-963C-D87AB3B1907E}"/>
              </a:ext>
            </a:extLst>
          </p:cNvPr>
          <p:cNvCxnSpPr>
            <a:cxnSpLocks/>
            <a:stCxn id="22" idx="3"/>
            <a:endCxn id="17" idx="1"/>
          </p:cNvCxnSpPr>
          <p:nvPr/>
        </p:nvCxnSpPr>
        <p:spPr>
          <a:xfrm flipV="1">
            <a:off x="1960581" y="3966715"/>
            <a:ext cx="1541632" cy="19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连接符: 肘形 37">
            <a:extLst>
              <a:ext uri="{FF2B5EF4-FFF2-40B4-BE49-F238E27FC236}">
                <a16:creationId xmlns:a16="http://schemas.microsoft.com/office/drawing/2014/main" id="{633D1222-FAA2-485B-9230-FF91750AD734}"/>
              </a:ext>
            </a:extLst>
          </p:cNvPr>
          <p:cNvCxnSpPr>
            <a:cxnSpLocks/>
            <a:stCxn id="24" idx="3"/>
            <a:endCxn id="17" idx="1"/>
          </p:cNvCxnSpPr>
          <p:nvPr/>
        </p:nvCxnSpPr>
        <p:spPr>
          <a:xfrm flipV="1">
            <a:off x="1956460" y="3966715"/>
            <a:ext cx="1545753" cy="13199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连接符: 肘形 41">
            <a:extLst>
              <a:ext uri="{FF2B5EF4-FFF2-40B4-BE49-F238E27FC236}">
                <a16:creationId xmlns:a16="http://schemas.microsoft.com/office/drawing/2014/main" id="{CE555046-DB9B-43E0-B592-590D3BF59692}"/>
              </a:ext>
            </a:extLst>
          </p:cNvPr>
          <p:cNvCxnSpPr>
            <a:stCxn id="17" idx="3"/>
            <a:endCxn id="28" idx="1"/>
          </p:cNvCxnSpPr>
          <p:nvPr/>
        </p:nvCxnSpPr>
        <p:spPr>
          <a:xfrm flipV="1">
            <a:off x="7019924" y="2373479"/>
            <a:ext cx="1541632" cy="15932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连接符: 肘形 43">
            <a:extLst>
              <a:ext uri="{FF2B5EF4-FFF2-40B4-BE49-F238E27FC236}">
                <a16:creationId xmlns:a16="http://schemas.microsoft.com/office/drawing/2014/main" id="{4A99987D-1A9A-4ACE-8D25-BB6452283E20}"/>
              </a:ext>
            </a:extLst>
          </p:cNvPr>
          <p:cNvCxnSpPr>
            <a:stCxn id="17" idx="3"/>
            <a:endCxn id="26" idx="1"/>
          </p:cNvCxnSpPr>
          <p:nvPr/>
        </p:nvCxnSpPr>
        <p:spPr>
          <a:xfrm>
            <a:off x="7019924" y="3966715"/>
            <a:ext cx="1539102" cy="12833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3CA0745B-291F-496F-A9C1-AD0DC22CC1C2}"/>
              </a:ext>
            </a:extLst>
          </p:cNvPr>
          <p:cNvSpPr txBox="1"/>
          <p:nvPr/>
        </p:nvSpPr>
        <p:spPr>
          <a:xfrm>
            <a:off x="4245406" y="2336791"/>
            <a:ext cx="2031325" cy="369332"/>
          </a:xfrm>
          <a:prstGeom prst="rect">
            <a:avLst/>
          </a:prstGeom>
          <a:noFill/>
        </p:spPr>
        <p:txBody>
          <a:bodyPr wrap="none" rtlCol="0">
            <a:spAutoFit/>
          </a:bodyPr>
          <a:lstStyle/>
          <a:p>
            <a:r>
              <a:rPr lang="zh-CN" altLang="en-US" b="1" dirty="0"/>
              <a:t>根据设备设定计划</a:t>
            </a:r>
          </a:p>
        </p:txBody>
      </p:sp>
      <p:sp>
        <p:nvSpPr>
          <p:cNvPr id="46" name="文本框 45">
            <a:extLst>
              <a:ext uri="{FF2B5EF4-FFF2-40B4-BE49-F238E27FC236}">
                <a16:creationId xmlns:a16="http://schemas.microsoft.com/office/drawing/2014/main" id="{FC0D7CDA-09F0-4B66-B908-0DC432B0E62E}"/>
              </a:ext>
            </a:extLst>
          </p:cNvPr>
          <p:cNvSpPr txBox="1"/>
          <p:nvPr/>
        </p:nvSpPr>
        <p:spPr>
          <a:xfrm>
            <a:off x="9941356" y="2585240"/>
            <a:ext cx="1569660" cy="369332"/>
          </a:xfrm>
          <a:prstGeom prst="rect">
            <a:avLst/>
          </a:prstGeom>
          <a:noFill/>
        </p:spPr>
        <p:txBody>
          <a:bodyPr wrap="none" rtlCol="0">
            <a:spAutoFit/>
          </a:bodyPr>
          <a:lstStyle/>
          <a:p>
            <a:r>
              <a:rPr lang="zh-CN" altLang="en-US" b="1" dirty="0"/>
              <a:t>计划下发到人</a:t>
            </a:r>
          </a:p>
        </p:txBody>
      </p:sp>
      <p:sp>
        <p:nvSpPr>
          <p:cNvPr id="47" name="文本框 46">
            <a:extLst>
              <a:ext uri="{FF2B5EF4-FFF2-40B4-BE49-F238E27FC236}">
                <a16:creationId xmlns:a16="http://schemas.microsoft.com/office/drawing/2014/main" id="{02FDA8D4-DBCD-4552-8571-2D2E0780FCE8}"/>
              </a:ext>
            </a:extLst>
          </p:cNvPr>
          <p:cNvSpPr txBox="1"/>
          <p:nvPr/>
        </p:nvSpPr>
        <p:spPr>
          <a:xfrm>
            <a:off x="7321981" y="5601028"/>
            <a:ext cx="1107996" cy="369332"/>
          </a:xfrm>
          <a:prstGeom prst="rect">
            <a:avLst/>
          </a:prstGeom>
          <a:noFill/>
        </p:spPr>
        <p:txBody>
          <a:bodyPr wrap="none" rtlCol="0">
            <a:spAutoFit/>
          </a:bodyPr>
          <a:lstStyle/>
          <a:p>
            <a:r>
              <a:rPr lang="zh-CN" altLang="en-US" b="1" dirty="0"/>
              <a:t>报表分析</a:t>
            </a:r>
          </a:p>
        </p:txBody>
      </p:sp>
    </p:spTree>
    <p:extLst>
      <p:ext uri="{BB962C8B-B14F-4D97-AF65-F5344CB8AC3E}">
        <p14:creationId xmlns:p14="http://schemas.microsoft.com/office/powerpoint/2010/main" val="1524068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手机端操作（</a:t>
            </a:r>
            <a:r>
              <a:rPr lang="en-US" altLang="zh-CN" sz="2400" b="1" dirty="0">
                <a:latin typeface="微软雅黑" panose="020B0503020204020204" charset="-122"/>
                <a:ea typeface="微软雅黑" panose="020B0503020204020204" charset="-122"/>
                <a:sym typeface="+mn-ea"/>
              </a:rPr>
              <a:t>1</a:t>
            </a:r>
            <a:r>
              <a:rPr lang="zh-CN" altLang="en-US" sz="2400" b="1" dirty="0">
                <a:latin typeface="微软雅黑" panose="020B0503020204020204" charset="-122"/>
                <a:ea typeface="微软雅黑" panose="020B0503020204020204" charset="-122"/>
                <a:sym typeface="+mn-ea"/>
              </a:rPr>
              <a:t>）</a:t>
            </a:r>
            <a:endParaRPr lang="zh-CN" altLang="en-US" sz="2400" b="1" dirty="0">
              <a:solidFill>
                <a:srgbClr val="FF0000"/>
              </a:solidFill>
              <a:latin typeface="微软雅黑" panose="020B0503020204020204" charset="-122"/>
              <a:ea typeface="微软雅黑" panose="020B0503020204020204" charset="-122"/>
              <a:sym typeface="+mn-ea"/>
            </a:endParaRPr>
          </a:p>
        </p:txBody>
      </p:sp>
      <p:pic>
        <p:nvPicPr>
          <p:cNvPr id="4" name="图片 3">
            <a:extLst>
              <a:ext uri="{FF2B5EF4-FFF2-40B4-BE49-F238E27FC236}">
                <a16:creationId xmlns:a16="http://schemas.microsoft.com/office/drawing/2014/main" id="{03C01824-B4C5-476C-A105-83698AE7F7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610" y="1505839"/>
            <a:ext cx="2020212" cy="3598671"/>
          </a:xfrm>
          <a:prstGeom prst="rect">
            <a:avLst/>
          </a:prstGeom>
        </p:spPr>
      </p:pic>
      <p:pic>
        <p:nvPicPr>
          <p:cNvPr id="6" name="图片 5">
            <a:extLst>
              <a:ext uri="{FF2B5EF4-FFF2-40B4-BE49-F238E27FC236}">
                <a16:creationId xmlns:a16="http://schemas.microsoft.com/office/drawing/2014/main" id="{AD4A6D81-6783-4E6C-8DED-57F4ACD0B5C5}"/>
              </a:ext>
            </a:extLst>
          </p:cNvPr>
          <p:cNvPicPr>
            <a:picLocks noChangeAspect="1"/>
          </p:cNvPicPr>
          <p:nvPr/>
        </p:nvPicPr>
        <p:blipFill>
          <a:blip r:embed="rId6"/>
          <a:stretch>
            <a:fillRect/>
          </a:stretch>
        </p:blipFill>
        <p:spPr>
          <a:xfrm>
            <a:off x="3402578" y="1505839"/>
            <a:ext cx="2020212" cy="3604528"/>
          </a:xfrm>
          <a:prstGeom prst="rect">
            <a:avLst/>
          </a:prstGeom>
        </p:spPr>
      </p:pic>
      <p:pic>
        <p:nvPicPr>
          <p:cNvPr id="12" name="图片 11">
            <a:extLst>
              <a:ext uri="{FF2B5EF4-FFF2-40B4-BE49-F238E27FC236}">
                <a16:creationId xmlns:a16="http://schemas.microsoft.com/office/drawing/2014/main" id="{C6F80789-6469-41D9-A7F0-A465B73D4DF2}"/>
              </a:ext>
            </a:extLst>
          </p:cNvPr>
          <p:cNvPicPr>
            <a:picLocks noChangeAspect="1"/>
          </p:cNvPicPr>
          <p:nvPr/>
        </p:nvPicPr>
        <p:blipFill>
          <a:blip r:embed="rId7"/>
          <a:stretch>
            <a:fillRect/>
          </a:stretch>
        </p:blipFill>
        <p:spPr>
          <a:xfrm>
            <a:off x="6247810" y="1505838"/>
            <a:ext cx="2020212" cy="3598671"/>
          </a:xfrm>
          <a:prstGeom prst="rect">
            <a:avLst/>
          </a:prstGeom>
        </p:spPr>
      </p:pic>
      <p:pic>
        <p:nvPicPr>
          <p:cNvPr id="14" name="图片 13">
            <a:extLst>
              <a:ext uri="{FF2B5EF4-FFF2-40B4-BE49-F238E27FC236}">
                <a16:creationId xmlns:a16="http://schemas.microsoft.com/office/drawing/2014/main" id="{021970CB-DD7F-41A8-9731-F57CFA89492E}"/>
              </a:ext>
            </a:extLst>
          </p:cNvPr>
          <p:cNvPicPr>
            <a:picLocks noChangeAspect="1"/>
          </p:cNvPicPr>
          <p:nvPr/>
        </p:nvPicPr>
        <p:blipFill>
          <a:blip r:embed="rId8"/>
          <a:stretch>
            <a:fillRect/>
          </a:stretch>
        </p:blipFill>
        <p:spPr>
          <a:xfrm>
            <a:off x="9093042" y="1505837"/>
            <a:ext cx="2117858" cy="3598671"/>
          </a:xfrm>
          <a:prstGeom prst="rect">
            <a:avLst/>
          </a:prstGeom>
        </p:spPr>
      </p:pic>
      <p:sp>
        <p:nvSpPr>
          <p:cNvPr id="40" name="文本框 39">
            <a:extLst>
              <a:ext uri="{FF2B5EF4-FFF2-40B4-BE49-F238E27FC236}">
                <a16:creationId xmlns:a16="http://schemas.microsoft.com/office/drawing/2014/main" id="{B7231592-C4F8-47C0-918A-7343403A0FF1}"/>
              </a:ext>
            </a:extLst>
          </p:cNvPr>
          <p:cNvSpPr txBox="1"/>
          <p:nvPr/>
        </p:nvSpPr>
        <p:spPr>
          <a:xfrm>
            <a:off x="1078547" y="5524738"/>
            <a:ext cx="1107996" cy="369332"/>
          </a:xfrm>
          <a:prstGeom prst="rect">
            <a:avLst/>
          </a:prstGeom>
          <a:noFill/>
        </p:spPr>
        <p:txBody>
          <a:bodyPr wrap="none" rtlCol="0">
            <a:spAutoFit/>
          </a:bodyPr>
          <a:lstStyle/>
          <a:p>
            <a:r>
              <a:rPr lang="zh-CN" altLang="en-US" b="1" dirty="0"/>
              <a:t>设备详情</a:t>
            </a:r>
          </a:p>
        </p:txBody>
      </p:sp>
      <p:sp>
        <p:nvSpPr>
          <p:cNvPr id="43" name="文本框 42">
            <a:extLst>
              <a:ext uri="{FF2B5EF4-FFF2-40B4-BE49-F238E27FC236}">
                <a16:creationId xmlns:a16="http://schemas.microsoft.com/office/drawing/2014/main" id="{C695EA1B-F080-4E0A-BC2B-440B729E2019}"/>
              </a:ext>
            </a:extLst>
          </p:cNvPr>
          <p:cNvSpPr txBox="1"/>
          <p:nvPr/>
        </p:nvSpPr>
        <p:spPr>
          <a:xfrm>
            <a:off x="3858686" y="5524738"/>
            <a:ext cx="1107996" cy="369332"/>
          </a:xfrm>
          <a:prstGeom prst="rect">
            <a:avLst/>
          </a:prstGeom>
          <a:noFill/>
        </p:spPr>
        <p:txBody>
          <a:bodyPr wrap="none" rtlCol="0">
            <a:spAutoFit/>
          </a:bodyPr>
          <a:lstStyle/>
          <a:p>
            <a:r>
              <a:rPr lang="zh-CN" altLang="en-US" b="1" dirty="0"/>
              <a:t>设备报修</a:t>
            </a:r>
          </a:p>
        </p:txBody>
      </p:sp>
      <p:sp>
        <p:nvSpPr>
          <p:cNvPr id="48" name="文本框 47">
            <a:extLst>
              <a:ext uri="{FF2B5EF4-FFF2-40B4-BE49-F238E27FC236}">
                <a16:creationId xmlns:a16="http://schemas.microsoft.com/office/drawing/2014/main" id="{6EF7D115-EAF5-4FBA-9C86-2FC243F27D38}"/>
              </a:ext>
            </a:extLst>
          </p:cNvPr>
          <p:cNvSpPr txBox="1"/>
          <p:nvPr/>
        </p:nvSpPr>
        <p:spPr>
          <a:xfrm>
            <a:off x="6357669" y="5524738"/>
            <a:ext cx="1800493" cy="369332"/>
          </a:xfrm>
          <a:prstGeom prst="rect">
            <a:avLst/>
          </a:prstGeom>
          <a:noFill/>
        </p:spPr>
        <p:txBody>
          <a:bodyPr wrap="none" rtlCol="0">
            <a:spAutoFit/>
          </a:bodyPr>
          <a:lstStyle/>
          <a:p>
            <a:r>
              <a:rPr lang="zh-CN" altLang="en-US" b="1" dirty="0"/>
              <a:t>设备点检、保养</a:t>
            </a:r>
          </a:p>
        </p:txBody>
      </p:sp>
      <p:sp>
        <p:nvSpPr>
          <p:cNvPr id="49" name="文本框 48">
            <a:extLst>
              <a:ext uri="{FF2B5EF4-FFF2-40B4-BE49-F238E27FC236}">
                <a16:creationId xmlns:a16="http://schemas.microsoft.com/office/drawing/2014/main" id="{9D4D387D-20DB-4630-8B5C-75B255F6F147}"/>
              </a:ext>
            </a:extLst>
          </p:cNvPr>
          <p:cNvSpPr txBox="1"/>
          <p:nvPr/>
        </p:nvSpPr>
        <p:spPr>
          <a:xfrm>
            <a:off x="9698672" y="5524738"/>
            <a:ext cx="1107996" cy="369332"/>
          </a:xfrm>
          <a:prstGeom prst="rect">
            <a:avLst/>
          </a:prstGeom>
          <a:noFill/>
        </p:spPr>
        <p:txBody>
          <a:bodyPr wrap="none" rtlCol="0">
            <a:spAutoFit/>
          </a:bodyPr>
          <a:lstStyle/>
          <a:p>
            <a:r>
              <a:rPr lang="zh-CN" altLang="en-US" b="1" dirty="0"/>
              <a:t>设备维修</a:t>
            </a:r>
          </a:p>
        </p:txBody>
      </p:sp>
    </p:spTree>
    <p:extLst>
      <p:ext uri="{BB962C8B-B14F-4D97-AF65-F5344CB8AC3E}">
        <p14:creationId xmlns:p14="http://schemas.microsoft.com/office/powerpoint/2010/main" val="911090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手机端操作（</a:t>
            </a:r>
            <a:r>
              <a:rPr lang="en-US" altLang="zh-CN" sz="2400" b="1" dirty="0">
                <a:latin typeface="微软雅黑" panose="020B0503020204020204" charset="-122"/>
                <a:ea typeface="微软雅黑" panose="020B0503020204020204" charset="-122"/>
                <a:sym typeface="+mn-ea"/>
              </a:rPr>
              <a:t>2</a:t>
            </a:r>
            <a:r>
              <a:rPr lang="zh-CN" altLang="en-US" sz="2400" b="1" dirty="0">
                <a:latin typeface="微软雅黑" panose="020B0503020204020204" charset="-122"/>
                <a:ea typeface="微软雅黑" panose="020B0503020204020204" charset="-122"/>
                <a:sym typeface="+mn-ea"/>
              </a:rPr>
              <a:t>）</a:t>
            </a:r>
            <a:endParaRPr lang="zh-CN" altLang="en-US" sz="2400" b="1" dirty="0">
              <a:solidFill>
                <a:srgbClr val="FF0000"/>
              </a:solidFill>
              <a:latin typeface="微软雅黑" panose="020B0503020204020204" charset="-122"/>
              <a:ea typeface="微软雅黑" panose="020B0503020204020204" charset="-122"/>
              <a:sym typeface="+mn-ea"/>
            </a:endParaRPr>
          </a:p>
        </p:txBody>
      </p:sp>
      <p:pic>
        <p:nvPicPr>
          <p:cNvPr id="8" name="图片 7">
            <a:extLst>
              <a:ext uri="{FF2B5EF4-FFF2-40B4-BE49-F238E27FC236}">
                <a16:creationId xmlns:a16="http://schemas.microsoft.com/office/drawing/2014/main" id="{F39A04BE-715C-4267-A7BB-DE4500782860}"/>
              </a:ext>
            </a:extLst>
          </p:cNvPr>
          <p:cNvPicPr>
            <a:picLocks noChangeAspect="1"/>
          </p:cNvPicPr>
          <p:nvPr/>
        </p:nvPicPr>
        <p:blipFill>
          <a:blip r:embed="rId5"/>
          <a:stretch>
            <a:fillRect/>
          </a:stretch>
        </p:blipFill>
        <p:spPr>
          <a:xfrm>
            <a:off x="736771" y="1626736"/>
            <a:ext cx="2017366" cy="3604528"/>
          </a:xfrm>
          <a:prstGeom prst="rect">
            <a:avLst/>
          </a:prstGeom>
        </p:spPr>
      </p:pic>
      <p:pic>
        <p:nvPicPr>
          <p:cNvPr id="16" name="图片 15">
            <a:extLst>
              <a:ext uri="{FF2B5EF4-FFF2-40B4-BE49-F238E27FC236}">
                <a16:creationId xmlns:a16="http://schemas.microsoft.com/office/drawing/2014/main" id="{C66980E6-5AB2-45FF-80FF-B95A75216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3958" y="1623074"/>
            <a:ext cx="2117858" cy="3608190"/>
          </a:xfrm>
          <a:prstGeom prst="rect">
            <a:avLst/>
          </a:prstGeom>
        </p:spPr>
      </p:pic>
      <p:pic>
        <p:nvPicPr>
          <p:cNvPr id="29" name="图片 28">
            <a:extLst>
              <a:ext uri="{FF2B5EF4-FFF2-40B4-BE49-F238E27FC236}">
                <a16:creationId xmlns:a16="http://schemas.microsoft.com/office/drawing/2014/main" id="{48F97642-EAFC-4DF0-86F9-34429246C5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6035" y="1626736"/>
            <a:ext cx="2020213" cy="3608190"/>
          </a:xfrm>
          <a:prstGeom prst="rect">
            <a:avLst/>
          </a:prstGeom>
        </p:spPr>
      </p:pic>
      <p:pic>
        <p:nvPicPr>
          <p:cNvPr id="5" name="图片 4">
            <a:extLst>
              <a:ext uri="{FF2B5EF4-FFF2-40B4-BE49-F238E27FC236}">
                <a16:creationId xmlns:a16="http://schemas.microsoft.com/office/drawing/2014/main" id="{1F0E5ACD-7290-4C2C-B3CE-587E453C17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0959" y="1626736"/>
            <a:ext cx="2017366" cy="3604528"/>
          </a:xfrm>
          <a:prstGeom prst="rect">
            <a:avLst/>
          </a:prstGeom>
        </p:spPr>
      </p:pic>
      <p:sp>
        <p:nvSpPr>
          <p:cNvPr id="15" name="文本框 14">
            <a:extLst>
              <a:ext uri="{FF2B5EF4-FFF2-40B4-BE49-F238E27FC236}">
                <a16:creationId xmlns:a16="http://schemas.microsoft.com/office/drawing/2014/main" id="{54CB007C-1F6B-4ED7-A5A6-24C2CFB99B63}"/>
              </a:ext>
            </a:extLst>
          </p:cNvPr>
          <p:cNvSpPr txBox="1"/>
          <p:nvPr/>
        </p:nvSpPr>
        <p:spPr>
          <a:xfrm>
            <a:off x="1191456" y="5524738"/>
            <a:ext cx="1107996" cy="369332"/>
          </a:xfrm>
          <a:prstGeom prst="rect">
            <a:avLst/>
          </a:prstGeom>
          <a:noFill/>
        </p:spPr>
        <p:txBody>
          <a:bodyPr wrap="none" rtlCol="0">
            <a:spAutoFit/>
          </a:bodyPr>
          <a:lstStyle/>
          <a:p>
            <a:r>
              <a:rPr lang="zh-CN" altLang="en-US" b="1" dirty="0"/>
              <a:t>生产确认</a:t>
            </a:r>
          </a:p>
        </p:txBody>
      </p:sp>
      <p:sp>
        <p:nvSpPr>
          <p:cNvPr id="17" name="文本框 16">
            <a:extLst>
              <a:ext uri="{FF2B5EF4-FFF2-40B4-BE49-F238E27FC236}">
                <a16:creationId xmlns:a16="http://schemas.microsoft.com/office/drawing/2014/main" id="{299B0093-ACD8-4E3E-9EC5-DC7486E267BB}"/>
              </a:ext>
            </a:extLst>
          </p:cNvPr>
          <p:cNvSpPr txBox="1"/>
          <p:nvPr/>
        </p:nvSpPr>
        <p:spPr>
          <a:xfrm>
            <a:off x="3905644" y="5524738"/>
            <a:ext cx="1107996" cy="369332"/>
          </a:xfrm>
          <a:prstGeom prst="rect">
            <a:avLst/>
          </a:prstGeom>
          <a:noFill/>
        </p:spPr>
        <p:txBody>
          <a:bodyPr wrap="none" rtlCol="0">
            <a:spAutoFit/>
          </a:bodyPr>
          <a:lstStyle/>
          <a:p>
            <a:r>
              <a:rPr lang="zh-CN" altLang="en-US" b="1" dirty="0"/>
              <a:t>工作日历</a:t>
            </a:r>
          </a:p>
        </p:txBody>
      </p:sp>
      <p:sp>
        <p:nvSpPr>
          <p:cNvPr id="18" name="文本框 17">
            <a:extLst>
              <a:ext uri="{FF2B5EF4-FFF2-40B4-BE49-F238E27FC236}">
                <a16:creationId xmlns:a16="http://schemas.microsoft.com/office/drawing/2014/main" id="{E79662AE-DB3B-4868-A3DA-0C637C272C26}"/>
              </a:ext>
            </a:extLst>
          </p:cNvPr>
          <p:cNvSpPr txBox="1"/>
          <p:nvPr/>
        </p:nvSpPr>
        <p:spPr>
          <a:xfrm>
            <a:off x="6716727" y="5522833"/>
            <a:ext cx="1338828" cy="369332"/>
          </a:xfrm>
          <a:prstGeom prst="rect">
            <a:avLst/>
          </a:prstGeom>
          <a:noFill/>
        </p:spPr>
        <p:txBody>
          <a:bodyPr wrap="none" rtlCol="0">
            <a:spAutoFit/>
          </a:bodyPr>
          <a:lstStyle/>
          <a:p>
            <a:r>
              <a:rPr lang="zh-CN" altLang="en-US" b="1" dirty="0"/>
              <a:t>故障知识库</a:t>
            </a:r>
          </a:p>
        </p:txBody>
      </p:sp>
      <p:sp>
        <p:nvSpPr>
          <p:cNvPr id="19" name="文本框 18">
            <a:extLst>
              <a:ext uri="{FF2B5EF4-FFF2-40B4-BE49-F238E27FC236}">
                <a16:creationId xmlns:a16="http://schemas.microsoft.com/office/drawing/2014/main" id="{26642ACC-68C4-4207-9C6C-3B8D96B8CCB1}"/>
              </a:ext>
            </a:extLst>
          </p:cNvPr>
          <p:cNvSpPr txBox="1"/>
          <p:nvPr/>
        </p:nvSpPr>
        <p:spPr>
          <a:xfrm>
            <a:off x="9808549" y="5522833"/>
            <a:ext cx="1107996" cy="369332"/>
          </a:xfrm>
          <a:prstGeom prst="rect">
            <a:avLst/>
          </a:prstGeom>
          <a:noFill/>
        </p:spPr>
        <p:txBody>
          <a:bodyPr wrap="none" rtlCol="0">
            <a:spAutoFit/>
          </a:bodyPr>
          <a:lstStyle/>
          <a:p>
            <a:r>
              <a:rPr lang="zh-CN" altLang="en-US" b="1" dirty="0"/>
              <a:t>备件申请</a:t>
            </a:r>
          </a:p>
        </p:txBody>
      </p:sp>
    </p:spTree>
    <p:extLst>
      <p:ext uri="{BB962C8B-B14F-4D97-AF65-F5344CB8AC3E}">
        <p14:creationId xmlns:p14="http://schemas.microsoft.com/office/powerpoint/2010/main" val="1221660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看板展示</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15" name="文本框 14">
            <a:extLst>
              <a:ext uri="{FF2B5EF4-FFF2-40B4-BE49-F238E27FC236}">
                <a16:creationId xmlns:a16="http://schemas.microsoft.com/office/drawing/2014/main" id="{54CB007C-1F6B-4ED7-A5A6-24C2CFB99B63}"/>
              </a:ext>
            </a:extLst>
          </p:cNvPr>
          <p:cNvSpPr txBox="1"/>
          <p:nvPr/>
        </p:nvSpPr>
        <p:spPr>
          <a:xfrm>
            <a:off x="2201106" y="5267563"/>
            <a:ext cx="1569660" cy="369332"/>
          </a:xfrm>
          <a:prstGeom prst="rect">
            <a:avLst/>
          </a:prstGeom>
          <a:noFill/>
        </p:spPr>
        <p:txBody>
          <a:bodyPr wrap="none" rtlCol="0">
            <a:spAutoFit/>
          </a:bodyPr>
          <a:lstStyle/>
          <a:p>
            <a:r>
              <a:rPr lang="zh-CN" altLang="en-US" b="1" dirty="0"/>
              <a:t>设备状态看板</a:t>
            </a:r>
          </a:p>
        </p:txBody>
      </p:sp>
      <p:pic>
        <p:nvPicPr>
          <p:cNvPr id="4" name="图片 3">
            <a:extLst>
              <a:ext uri="{FF2B5EF4-FFF2-40B4-BE49-F238E27FC236}">
                <a16:creationId xmlns:a16="http://schemas.microsoft.com/office/drawing/2014/main" id="{C41430CC-953A-4178-9494-1E962AC18F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2141" y="1952625"/>
            <a:ext cx="5249333" cy="2952750"/>
          </a:xfrm>
          <a:prstGeom prst="rect">
            <a:avLst/>
          </a:prstGeom>
        </p:spPr>
      </p:pic>
      <p:pic>
        <p:nvPicPr>
          <p:cNvPr id="7" name="图片 6">
            <a:extLst>
              <a:ext uri="{FF2B5EF4-FFF2-40B4-BE49-F238E27FC236}">
                <a16:creationId xmlns:a16="http://schemas.microsoft.com/office/drawing/2014/main" id="{DFBAAD49-AA45-4AAB-AE0A-BB3E1812F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 y="1952625"/>
            <a:ext cx="5249334" cy="2952750"/>
          </a:xfrm>
          <a:prstGeom prst="rect">
            <a:avLst/>
          </a:prstGeom>
        </p:spPr>
      </p:pic>
      <p:sp>
        <p:nvSpPr>
          <p:cNvPr id="20" name="文本框 19">
            <a:extLst>
              <a:ext uri="{FF2B5EF4-FFF2-40B4-BE49-F238E27FC236}">
                <a16:creationId xmlns:a16="http://schemas.microsoft.com/office/drawing/2014/main" id="{236C0BBC-E128-4529-ACB1-739992212404}"/>
              </a:ext>
            </a:extLst>
          </p:cNvPr>
          <p:cNvSpPr txBox="1"/>
          <p:nvPr/>
        </p:nvSpPr>
        <p:spPr>
          <a:xfrm>
            <a:off x="8421236" y="5267563"/>
            <a:ext cx="1569660" cy="369332"/>
          </a:xfrm>
          <a:prstGeom prst="rect">
            <a:avLst/>
          </a:prstGeom>
          <a:noFill/>
        </p:spPr>
        <p:txBody>
          <a:bodyPr wrap="none" rtlCol="0">
            <a:spAutoFit/>
          </a:bodyPr>
          <a:lstStyle/>
          <a:p>
            <a:r>
              <a:rPr lang="zh-CN" altLang="en-US" b="1" dirty="0"/>
              <a:t>设备报表看板</a:t>
            </a:r>
          </a:p>
        </p:txBody>
      </p:sp>
    </p:spTree>
    <p:extLst>
      <p:ext uri="{BB962C8B-B14F-4D97-AF65-F5344CB8AC3E}">
        <p14:creationId xmlns:p14="http://schemas.microsoft.com/office/powerpoint/2010/main" val="3622663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1905" y="1545590"/>
            <a:ext cx="12190730" cy="3960000"/>
          </a:xfrm>
          <a:prstGeom prst="rect">
            <a:avLst/>
          </a:prstGeom>
          <a:solidFill>
            <a:srgbClr val="2E5B9E"/>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a:ln>
                <a:noFill/>
              </a:ln>
              <a:solidFill>
                <a:srgbClr val="FFFFFF"/>
              </a:solidFill>
              <a:effectLst/>
              <a:uLnTx/>
              <a:uFillTx/>
              <a:latin typeface="Calibri" panose="020F0502020204030204"/>
              <a:cs typeface="Calibri" panose="020F0502020204030204"/>
              <a:sym typeface="Calibri" panose="020F0502020204030204"/>
            </a:endParaRPr>
          </a:p>
        </p:txBody>
      </p:sp>
      <p:sp>
        <p:nvSpPr>
          <p:cNvPr id="200" name="Shape 200"/>
          <p:cNvSpPr>
            <a:spLocks noGrp="1"/>
          </p:cNvSpPr>
          <p:nvPr>
            <p:ph type="title"/>
          </p:nvPr>
        </p:nvSpPr>
        <p:spPr>
          <a:xfrm>
            <a:off x="2797810" y="2159000"/>
            <a:ext cx="6565265" cy="2030095"/>
          </a:xfrm>
          <a:prstGeom prst="rect">
            <a:avLst/>
          </a:prstGeom>
        </p:spPr>
        <p:txBody>
          <a:bodyPr>
            <a:normAutofit/>
          </a:bodyPr>
          <a:lstStyle>
            <a:lvl1pPr>
              <a:lnSpc>
                <a:spcPct val="125000"/>
              </a:lnSpc>
              <a:spcBef>
                <a:spcPts val="600"/>
              </a:spcBef>
            </a:lvl1pPr>
          </a:lstStyle>
          <a:p>
            <a:pPr defTabSz="1106805" eaLnBrk="0" hangingPunct="0">
              <a:spcAft>
                <a:spcPts val="600"/>
              </a:spcAft>
              <a:buSzPct val="25000"/>
              <a:tabLst>
                <a:tab pos="8550275" algn="r"/>
              </a:tabLst>
            </a:pPr>
            <a:r>
              <a:rPr lang="en-US" altLang="zh-CN" sz="5000" b="1" dirty="0">
                <a:solidFill>
                  <a:schemeClr val="bg1"/>
                </a:solidFill>
                <a:latin typeface="微软雅黑" panose="020B0503020204020204" charset="-122"/>
                <a:ea typeface="微软雅黑" panose="020B0503020204020204" charset="-122"/>
                <a:sym typeface="+mn-ea"/>
              </a:rPr>
              <a:t>THANK YOU</a:t>
            </a:r>
            <a:endParaRPr lang="zh-CN" altLang="en-US" sz="5000" b="1" dirty="0">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7" name="직선 연결선 6"/>
          <p:cNvCxnSpPr/>
          <p:nvPr userDrawn="1"/>
        </p:nvCxnSpPr>
        <p:spPr>
          <a:xfrm>
            <a:off x="5870090" y="4028402"/>
            <a:ext cx="45182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8FA43B20-1DDD-4C28-844B-E76E0B5D9970}"/>
              </a:ext>
            </a:extLst>
          </p:cNvPr>
          <p:cNvPicPr>
            <a:picLocks noChangeAspect="1"/>
          </p:cNvPicPr>
          <p:nvPr/>
        </p:nvPicPr>
        <p:blipFill>
          <a:blip r:embed="rId3"/>
          <a:stretch>
            <a:fillRect/>
          </a:stretch>
        </p:blipFill>
        <p:spPr>
          <a:xfrm>
            <a:off x="240145" y="173677"/>
            <a:ext cx="2300019" cy="892248"/>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rot="2700000">
            <a:off x="6455170" y="3454968"/>
            <a:ext cx="866230" cy="86623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rot="2700000">
            <a:off x="6445739" y="2224262"/>
            <a:ext cx="885088" cy="84737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9" name="Shape 199"/>
          <p:cNvSpPr/>
          <p:nvPr/>
        </p:nvSpPr>
        <p:spPr>
          <a:xfrm>
            <a:off x="-9525" y="-1270"/>
            <a:ext cx="3600000" cy="6886800"/>
          </a:xfrm>
          <a:prstGeom prst="rect">
            <a:avLst/>
          </a:prstGeom>
          <a:solidFill>
            <a:srgbClr val="345EA4"/>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6" name="Shape 199"/>
          <p:cNvSpPr/>
          <p:nvPr/>
        </p:nvSpPr>
        <p:spPr>
          <a:xfrm>
            <a:off x="1905" y="-1270"/>
            <a:ext cx="3499485" cy="6873875"/>
          </a:xfrm>
          <a:prstGeom prst="rect">
            <a:avLst/>
          </a:prstGeom>
          <a:no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7" name="Shape 199"/>
          <p:cNvSpPr/>
          <p:nvPr/>
        </p:nvSpPr>
        <p:spPr>
          <a:xfrm>
            <a:off x="1905" y="-1270"/>
            <a:ext cx="3600000" cy="6886800"/>
          </a:xfrm>
          <a:prstGeom prst="rect">
            <a:avLst/>
          </a:prstGeom>
          <a:blipFill rotWithShape="1">
            <a:blip r:embed="rId3">
              <a:alphaModFix amt="24000"/>
            </a:blip>
            <a:stretch>
              <a:fillRect/>
            </a:stretch>
          </a:blip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09" name="文本框 108"/>
          <p:cNvSpPr txBox="1"/>
          <p:nvPr/>
        </p:nvSpPr>
        <p:spPr>
          <a:xfrm>
            <a:off x="7500802" y="3609020"/>
            <a:ext cx="3596005" cy="523220"/>
          </a:xfrm>
          <a:prstGeom prst="rect">
            <a:avLst/>
          </a:prstGeom>
          <a:noFill/>
        </p:spPr>
        <p:txBody>
          <a:bodyPr wrap="square" rtlCol="0">
            <a:spAutoFit/>
          </a:bodyPr>
          <a:lstStyle/>
          <a:p>
            <a:r>
              <a:rPr kumimoji="1" lang="zh-CN" altLang="en-US" sz="2800" b="1" dirty="0">
                <a:solidFill>
                  <a:srgbClr val="00324B"/>
                </a:solidFill>
                <a:latin typeface="+mj-ea"/>
                <a:sym typeface="+mn-ea"/>
              </a:rPr>
              <a:t>系统功能</a:t>
            </a:r>
          </a:p>
        </p:txBody>
      </p:sp>
      <p:sp>
        <p:nvSpPr>
          <p:cNvPr id="133" name="文本框 132"/>
          <p:cNvSpPr txBox="1"/>
          <p:nvPr/>
        </p:nvSpPr>
        <p:spPr>
          <a:xfrm>
            <a:off x="7500802" y="2421253"/>
            <a:ext cx="3596005" cy="523220"/>
          </a:xfrm>
          <a:prstGeom prst="rect">
            <a:avLst/>
          </a:prstGeom>
          <a:noFill/>
        </p:spPr>
        <p:txBody>
          <a:bodyPr wrap="square" rtlCol="0">
            <a:spAutoFit/>
          </a:bodyPr>
          <a:lstStyle/>
          <a:p>
            <a:r>
              <a:rPr kumimoji="1" lang="zh-CN" altLang="en-US" sz="2800" b="1" noProof="0" dirty="0">
                <a:ln>
                  <a:noFill/>
                </a:ln>
                <a:solidFill>
                  <a:schemeClr val="accent2"/>
                </a:solidFill>
                <a:effectLst/>
                <a:uLnTx/>
                <a:uFillTx/>
                <a:latin typeface="+mj-ea"/>
                <a:ea typeface="+mj-ea"/>
                <a:sym typeface="+mn-ea"/>
              </a:rPr>
              <a:t>产品介绍</a:t>
            </a:r>
            <a:endParaRPr kumimoji="1" lang="zh-CN" altLang="zh-CN" sz="2800" b="1" noProof="0" dirty="0">
              <a:ln>
                <a:noFill/>
              </a:ln>
              <a:solidFill>
                <a:schemeClr val="accent2"/>
              </a:solidFill>
              <a:effectLst/>
              <a:uLnTx/>
              <a:uFillTx/>
              <a:latin typeface="+mj-ea"/>
              <a:ea typeface="+mj-ea"/>
              <a:sym typeface="+mn-ea"/>
            </a:endParaRPr>
          </a:p>
        </p:txBody>
      </p:sp>
      <p:sp>
        <p:nvSpPr>
          <p:cNvPr id="137" name="任意多边形: 形状 5"/>
          <p:cNvSpPr/>
          <p:nvPr/>
        </p:nvSpPr>
        <p:spPr>
          <a:xfrm>
            <a:off x="6400603" y="2163989"/>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01</a:t>
            </a:r>
          </a:p>
        </p:txBody>
      </p:sp>
      <p:sp>
        <p:nvSpPr>
          <p:cNvPr id="138" name="任意多边形: 形状 5"/>
          <p:cNvSpPr/>
          <p:nvPr/>
        </p:nvSpPr>
        <p:spPr>
          <a:xfrm>
            <a:off x="6400603" y="3400406"/>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02</a:t>
            </a:r>
          </a:p>
        </p:txBody>
      </p:sp>
      <p:sp>
        <p:nvSpPr>
          <p:cNvPr id="2" name="矩形 1"/>
          <p:cNvSpPr/>
          <p:nvPr/>
        </p:nvSpPr>
        <p:spPr>
          <a:xfrm rot="2700000">
            <a:off x="2439935" y="2132648"/>
            <a:ext cx="2301080" cy="23010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 name="组合 14"/>
          <p:cNvGrpSpPr/>
          <p:nvPr/>
        </p:nvGrpSpPr>
        <p:grpSpPr>
          <a:xfrm>
            <a:off x="2411962" y="2101215"/>
            <a:ext cx="2379980" cy="2379980"/>
            <a:chOff x="3659" y="4000"/>
            <a:chExt cx="3748" cy="3748"/>
          </a:xfrm>
        </p:grpSpPr>
        <p:sp>
          <p:nvSpPr>
            <p:cNvPr id="8" name="任意多边形: 形状 5"/>
            <p:cNvSpPr/>
            <p:nvPr/>
          </p:nvSpPr>
          <p:spPr>
            <a:xfrm>
              <a:off x="3659" y="4000"/>
              <a:ext cx="3748" cy="3748"/>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chemeClr val="accent5"/>
                </a:solidFill>
              </a:endParaRPr>
            </a:p>
          </p:txBody>
        </p:sp>
        <p:sp>
          <p:nvSpPr>
            <p:cNvPr id="10" name="文本框 9"/>
            <p:cNvSpPr txBox="1"/>
            <p:nvPr/>
          </p:nvSpPr>
          <p:spPr>
            <a:xfrm>
              <a:off x="4491" y="6336"/>
              <a:ext cx="2532" cy="531"/>
            </a:xfrm>
            <a:prstGeom prst="rect">
              <a:avLst/>
            </a:prstGeom>
            <a:noFill/>
          </p:spPr>
          <p:txBody>
            <a:bodyPr wrap="square" rtlCol="0">
              <a:spAutoFit/>
            </a:bodyPr>
            <a:lstStyle/>
            <a:p>
              <a:r>
                <a:rPr lang="en-US" altLang="zh-CN" sz="1600" b="1" dirty="0">
                  <a:solidFill>
                    <a:schemeClr val="accent5">
                      <a:lumMod val="20000"/>
                      <a:lumOff val="80000"/>
                    </a:schemeClr>
                  </a:solidFill>
                  <a:latin typeface="微软雅黑" panose="020B0503020204020204" charset="-122"/>
                  <a:ea typeface="微软雅黑" panose="020B0503020204020204" charset="-122"/>
                  <a:sym typeface="+mn-ea"/>
                </a:rPr>
                <a:t>CONTENTS</a:t>
              </a:r>
            </a:p>
          </p:txBody>
        </p:sp>
        <p:sp>
          <p:nvSpPr>
            <p:cNvPr id="11" name="文本框 10"/>
            <p:cNvSpPr txBox="1"/>
            <p:nvPr/>
          </p:nvSpPr>
          <p:spPr>
            <a:xfrm>
              <a:off x="4617" y="5222"/>
              <a:ext cx="2682" cy="1113"/>
            </a:xfrm>
            <a:prstGeom prst="rect">
              <a:avLst/>
            </a:prstGeom>
            <a:noFill/>
          </p:spPr>
          <p:txBody>
            <a:bodyPr wrap="square" rtlCol="0">
              <a:spAutoFit/>
            </a:bodyPr>
            <a:lstStyle/>
            <a:p>
              <a:r>
                <a:rPr lang="zh-CN" altLang="en-US" sz="4000" b="1" dirty="0">
                  <a:solidFill>
                    <a:schemeClr val="accent5"/>
                  </a:solidFill>
                  <a:sym typeface="+mn-ea"/>
                </a:rPr>
                <a:t>目录</a:t>
              </a:r>
              <a:endParaRPr lang="zh-CN" altLang="en-US" sz="4000"/>
            </a:p>
          </p:txBody>
        </p:sp>
      </p:grpSp>
      <p:pic>
        <p:nvPicPr>
          <p:cNvPr id="30" name="图片 29">
            <a:extLst>
              <a:ext uri="{FF2B5EF4-FFF2-40B4-BE49-F238E27FC236}">
                <a16:creationId xmlns:a16="http://schemas.microsoft.com/office/drawing/2014/main" id="{FDA5D156-6BEF-45DA-A787-10DF06D2D66B}"/>
              </a:ext>
            </a:extLst>
          </p:cNvPr>
          <p:cNvPicPr>
            <a:picLocks noChangeAspect="1"/>
          </p:cNvPicPr>
          <p:nvPr/>
        </p:nvPicPr>
        <p:blipFill>
          <a:blip r:embed="rId4"/>
          <a:stretch>
            <a:fillRect/>
          </a:stretch>
        </p:blipFill>
        <p:spPr>
          <a:xfrm>
            <a:off x="9507970" y="169582"/>
            <a:ext cx="2300019" cy="89224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产品介绍</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2" name="文本框 1">
            <a:extLst>
              <a:ext uri="{FF2B5EF4-FFF2-40B4-BE49-F238E27FC236}">
                <a16:creationId xmlns:a16="http://schemas.microsoft.com/office/drawing/2014/main" id="{A7FB9E4C-23DD-44D7-ADA0-9D1CE5393D94}"/>
              </a:ext>
            </a:extLst>
          </p:cNvPr>
          <p:cNvSpPr txBox="1"/>
          <p:nvPr/>
        </p:nvSpPr>
        <p:spPr>
          <a:xfrm>
            <a:off x="690362" y="1580514"/>
            <a:ext cx="10811276" cy="1323439"/>
          </a:xfrm>
          <a:prstGeom prst="rect">
            <a:avLst/>
          </a:prstGeom>
          <a:noFill/>
        </p:spPr>
        <p:txBody>
          <a:bodyPr wrap="square" rtlCol="0">
            <a:spAutoFit/>
          </a:bodyPr>
          <a:lstStyle/>
          <a:p>
            <a:r>
              <a:rPr lang="zh-CN" altLang="en-US" sz="1600" dirty="0">
                <a:latin typeface="+mn-ea"/>
              </a:rPr>
              <a:t>      蜂阵设备管理系统是针对于工业制造型企业设备管理上的难点量身打造的一款设备维护管理软件，支持移动端和</a:t>
            </a:r>
            <a:r>
              <a:rPr lang="en-US" altLang="zh-CN" sz="1600" dirty="0">
                <a:latin typeface="+mn-ea"/>
              </a:rPr>
              <a:t>PC</a:t>
            </a:r>
            <a:r>
              <a:rPr lang="zh-CN" altLang="en-US" sz="1600" dirty="0">
                <a:latin typeface="+mn-ea"/>
              </a:rPr>
              <a:t>端同步控制，有效解决工厂设备复杂难以集中管理、实时监测、及时报修等问题，并提供备件库存管理、设备生命周期、设备巡点检计划、设备保养计划、设备维修指标分析报表以及员工</a:t>
            </a:r>
            <a:r>
              <a:rPr lang="en-US" altLang="zh-CN" sz="1600" dirty="0">
                <a:latin typeface="+mn-ea"/>
              </a:rPr>
              <a:t>KPI</a:t>
            </a:r>
            <a:r>
              <a:rPr lang="zh-CN" altLang="en-US" sz="1600" dirty="0">
                <a:latin typeface="+mn-ea"/>
              </a:rPr>
              <a:t>等功能。</a:t>
            </a:r>
            <a:endParaRPr lang="en-US" altLang="zh-CN" sz="1600" dirty="0">
              <a:latin typeface="+mn-ea"/>
            </a:endParaRPr>
          </a:p>
          <a:p>
            <a:r>
              <a:rPr lang="zh-CN" altLang="en-US" sz="1600" dirty="0">
                <a:latin typeface="+mn-ea"/>
              </a:rPr>
              <a:t>      系统的延申：设备数采接入（设备状态、设备运行时间、运行次数、设备自动报异常</a:t>
            </a:r>
            <a:r>
              <a:rPr lang="en-US" altLang="zh-CN" sz="1600" dirty="0">
                <a:latin typeface="+mn-ea"/>
              </a:rPr>
              <a:t>V1.1</a:t>
            </a:r>
            <a:r>
              <a:rPr lang="zh-CN" altLang="en-US" sz="1600" dirty="0">
                <a:latin typeface="+mn-ea"/>
              </a:rPr>
              <a:t>）、电子看板接入（设备关联工单、设备</a:t>
            </a:r>
            <a:r>
              <a:rPr lang="en-US" altLang="zh-CN" sz="1600" dirty="0">
                <a:latin typeface="+mn-ea"/>
              </a:rPr>
              <a:t>OEE</a:t>
            </a:r>
            <a:r>
              <a:rPr lang="zh-CN" altLang="en-US" sz="1600" dirty="0">
                <a:latin typeface="+mn-ea"/>
              </a:rPr>
              <a:t>）、</a:t>
            </a:r>
            <a:r>
              <a:rPr lang="en-US" altLang="zh-CN" sz="1600" dirty="0">
                <a:latin typeface="+mn-ea"/>
              </a:rPr>
              <a:t>ERP</a:t>
            </a:r>
            <a:r>
              <a:rPr lang="zh-CN" altLang="en-US" sz="1600" dirty="0">
                <a:latin typeface="+mn-ea"/>
              </a:rPr>
              <a:t>接入（资产、备件库存管理）；</a:t>
            </a:r>
          </a:p>
        </p:txBody>
      </p:sp>
      <p:pic>
        <p:nvPicPr>
          <p:cNvPr id="13" name="图片 12">
            <a:extLst>
              <a:ext uri="{FF2B5EF4-FFF2-40B4-BE49-F238E27FC236}">
                <a16:creationId xmlns:a16="http://schemas.microsoft.com/office/drawing/2014/main" id="{3B3D7D4D-6D82-4C7D-8413-43CFD123A7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446" y="3492500"/>
            <a:ext cx="4265011" cy="2401570"/>
          </a:xfrm>
          <a:prstGeom prst="rect">
            <a:avLst/>
          </a:prstGeom>
        </p:spPr>
      </p:pic>
      <p:pic>
        <p:nvPicPr>
          <p:cNvPr id="14" name="图片 13">
            <a:extLst>
              <a:ext uri="{FF2B5EF4-FFF2-40B4-BE49-F238E27FC236}">
                <a16:creationId xmlns:a16="http://schemas.microsoft.com/office/drawing/2014/main" id="{AE0BE76A-B0B8-4047-BB93-CB463FF3A384}"/>
              </a:ext>
            </a:extLst>
          </p:cNvPr>
          <p:cNvPicPr>
            <a:picLocks noChangeAspect="1"/>
          </p:cNvPicPr>
          <p:nvPr/>
        </p:nvPicPr>
        <p:blipFill>
          <a:blip r:embed="rId6"/>
          <a:stretch>
            <a:fillRect/>
          </a:stretch>
        </p:blipFill>
        <p:spPr>
          <a:xfrm>
            <a:off x="9863186" y="2712680"/>
            <a:ext cx="1733184" cy="3333750"/>
          </a:xfrm>
          <a:prstGeom prst="rect">
            <a:avLst/>
          </a:prstGeom>
        </p:spPr>
      </p:pic>
      <p:sp>
        <p:nvSpPr>
          <p:cNvPr id="16" name="文本框 15">
            <a:extLst>
              <a:ext uri="{FF2B5EF4-FFF2-40B4-BE49-F238E27FC236}">
                <a16:creationId xmlns:a16="http://schemas.microsoft.com/office/drawing/2014/main" id="{61FE51B7-1D02-4415-8FBB-6E198FB86C74}"/>
              </a:ext>
            </a:extLst>
          </p:cNvPr>
          <p:cNvSpPr txBox="1"/>
          <p:nvPr/>
        </p:nvSpPr>
        <p:spPr>
          <a:xfrm>
            <a:off x="1733410" y="6242563"/>
            <a:ext cx="1475084" cy="276999"/>
          </a:xfrm>
          <a:prstGeom prst="rect">
            <a:avLst/>
          </a:prstGeom>
          <a:noFill/>
        </p:spPr>
        <p:txBody>
          <a:bodyPr wrap="none" rtlCol="0">
            <a:spAutoFit/>
          </a:bodyPr>
          <a:lstStyle/>
          <a:p>
            <a:r>
              <a:rPr lang="zh-CN" altLang="en-US" sz="1200" dirty="0"/>
              <a:t>（</a:t>
            </a:r>
            <a:r>
              <a:rPr lang="en-US" altLang="zh-CN" sz="1200" dirty="0"/>
              <a:t>PC</a:t>
            </a:r>
            <a:r>
              <a:rPr lang="zh-CN" altLang="en-US" sz="1200" dirty="0"/>
              <a:t>端设备台账）</a:t>
            </a:r>
          </a:p>
        </p:txBody>
      </p:sp>
      <p:sp>
        <p:nvSpPr>
          <p:cNvPr id="19" name="文本框 18">
            <a:extLst>
              <a:ext uri="{FF2B5EF4-FFF2-40B4-BE49-F238E27FC236}">
                <a16:creationId xmlns:a16="http://schemas.microsoft.com/office/drawing/2014/main" id="{196B0CB7-C65A-4D1C-89EA-A9A38807BC44}"/>
              </a:ext>
            </a:extLst>
          </p:cNvPr>
          <p:cNvSpPr txBox="1"/>
          <p:nvPr/>
        </p:nvSpPr>
        <p:spPr>
          <a:xfrm>
            <a:off x="6597147" y="6242563"/>
            <a:ext cx="1107996" cy="276999"/>
          </a:xfrm>
          <a:prstGeom prst="rect">
            <a:avLst/>
          </a:prstGeom>
          <a:noFill/>
        </p:spPr>
        <p:txBody>
          <a:bodyPr wrap="none" rtlCol="0">
            <a:spAutoFit/>
          </a:bodyPr>
          <a:lstStyle/>
          <a:p>
            <a:r>
              <a:rPr lang="zh-CN" altLang="en-US" sz="1200" dirty="0"/>
              <a:t>（产线大屏）</a:t>
            </a:r>
          </a:p>
        </p:txBody>
      </p:sp>
      <p:pic>
        <p:nvPicPr>
          <p:cNvPr id="21" name="图片 20">
            <a:extLst>
              <a:ext uri="{FF2B5EF4-FFF2-40B4-BE49-F238E27FC236}">
                <a16:creationId xmlns:a16="http://schemas.microsoft.com/office/drawing/2014/main" id="{CC8EE1CC-5E46-41AF-9A4E-2BE49AD4B0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6416" y="3492500"/>
            <a:ext cx="4269458" cy="2401570"/>
          </a:xfrm>
          <a:prstGeom prst="rect">
            <a:avLst/>
          </a:prstGeom>
        </p:spPr>
      </p:pic>
      <p:sp>
        <p:nvSpPr>
          <p:cNvPr id="22" name="文本框 21">
            <a:extLst>
              <a:ext uri="{FF2B5EF4-FFF2-40B4-BE49-F238E27FC236}">
                <a16:creationId xmlns:a16="http://schemas.microsoft.com/office/drawing/2014/main" id="{AB1228C6-E659-4C0D-81E9-81973BC237E8}"/>
              </a:ext>
            </a:extLst>
          </p:cNvPr>
          <p:cNvSpPr txBox="1"/>
          <p:nvPr/>
        </p:nvSpPr>
        <p:spPr>
          <a:xfrm>
            <a:off x="10098836" y="6247025"/>
            <a:ext cx="1261884" cy="276999"/>
          </a:xfrm>
          <a:prstGeom prst="rect">
            <a:avLst/>
          </a:prstGeom>
          <a:noFill/>
        </p:spPr>
        <p:txBody>
          <a:bodyPr wrap="none" rtlCol="0">
            <a:spAutoFit/>
          </a:bodyPr>
          <a:lstStyle/>
          <a:p>
            <a:r>
              <a:rPr lang="zh-CN" altLang="en-US" sz="1200" dirty="0"/>
              <a:t>（手机端应用）</a:t>
            </a:r>
          </a:p>
        </p:txBody>
      </p:sp>
    </p:spTree>
    <p:extLst>
      <p:ext uri="{BB962C8B-B14F-4D97-AF65-F5344CB8AC3E}">
        <p14:creationId xmlns:p14="http://schemas.microsoft.com/office/powerpoint/2010/main" val="1607428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产品新颖点</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11" name="矩形: 圆角 10">
            <a:extLst>
              <a:ext uri="{FF2B5EF4-FFF2-40B4-BE49-F238E27FC236}">
                <a16:creationId xmlns:a16="http://schemas.microsoft.com/office/drawing/2014/main" id="{0E29904D-14C7-4578-BF21-52473234F26F}"/>
              </a:ext>
            </a:extLst>
          </p:cNvPr>
          <p:cNvSpPr/>
          <p:nvPr/>
        </p:nvSpPr>
        <p:spPr>
          <a:xfrm>
            <a:off x="931545" y="3585964"/>
            <a:ext cx="1409700" cy="7143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新颖点</a:t>
            </a:r>
          </a:p>
        </p:txBody>
      </p:sp>
      <p:sp>
        <p:nvSpPr>
          <p:cNvPr id="23" name="矩形: 圆角 22">
            <a:extLst>
              <a:ext uri="{FF2B5EF4-FFF2-40B4-BE49-F238E27FC236}">
                <a16:creationId xmlns:a16="http://schemas.microsoft.com/office/drawing/2014/main" id="{9BA614EC-9A3E-4C53-8848-72AE48C8FF24}"/>
              </a:ext>
            </a:extLst>
          </p:cNvPr>
          <p:cNvSpPr/>
          <p:nvPr/>
        </p:nvSpPr>
        <p:spPr>
          <a:xfrm>
            <a:off x="3428999" y="1468681"/>
            <a:ext cx="2162175" cy="5395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扫码、签到</a:t>
            </a:r>
          </a:p>
        </p:txBody>
      </p:sp>
      <p:sp>
        <p:nvSpPr>
          <p:cNvPr id="24" name="矩形: 圆角 23">
            <a:extLst>
              <a:ext uri="{FF2B5EF4-FFF2-40B4-BE49-F238E27FC236}">
                <a16:creationId xmlns:a16="http://schemas.microsoft.com/office/drawing/2014/main" id="{6E8D7EA7-CB30-4914-9267-6D05F0584EC9}"/>
              </a:ext>
            </a:extLst>
          </p:cNvPr>
          <p:cNvSpPr/>
          <p:nvPr/>
        </p:nvSpPr>
        <p:spPr>
          <a:xfrm>
            <a:off x="7411719" y="1144414"/>
            <a:ext cx="2599055" cy="53955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快速报修</a:t>
            </a:r>
            <a:endParaRPr lang="en-US" altLang="zh-CN" dirty="0"/>
          </a:p>
        </p:txBody>
      </p:sp>
      <p:sp>
        <p:nvSpPr>
          <p:cNvPr id="26" name="矩形: 圆角 25">
            <a:extLst>
              <a:ext uri="{FF2B5EF4-FFF2-40B4-BE49-F238E27FC236}">
                <a16:creationId xmlns:a16="http://schemas.microsoft.com/office/drawing/2014/main" id="{B0FAECED-A8B8-491E-A4BE-2E7737AF5C3F}"/>
              </a:ext>
            </a:extLst>
          </p:cNvPr>
          <p:cNvSpPr/>
          <p:nvPr/>
        </p:nvSpPr>
        <p:spPr>
          <a:xfrm>
            <a:off x="7411719" y="1758770"/>
            <a:ext cx="2599054" cy="53955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快速维修</a:t>
            </a:r>
            <a:endParaRPr lang="en-US" altLang="zh-CN" dirty="0"/>
          </a:p>
        </p:txBody>
      </p:sp>
      <p:sp>
        <p:nvSpPr>
          <p:cNvPr id="27" name="矩形: 圆角 26">
            <a:extLst>
              <a:ext uri="{FF2B5EF4-FFF2-40B4-BE49-F238E27FC236}">
                <a16:creationId xmlns:a16="http://schemas.microsoft.com/office/drawing/2014/main" id="{E6D1770A-7123-4D2D-98F2-782F12F951BE}"/>
              </a:ext>
            </a:extLst>
          </p:cNvPr>
          <p:cNvSpPr/>
          <p:nvPr/>
        </p:nvSpPr>
        <p:spPr>
          <a:xfrm>
            <a:off x="3428999" y="2651079"/>
            <a:ext cx="2162174" cy="5395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应急维修抢单模式</a:t>
            </a:r>
            <a:endParaRPr lang="en-US" altLang="zh-CN" dirty="0"/>
          </a:p>
        </p:txBody>
      </p:sp>
      <p:sp>
        <p:nvSpPr>
          <p:cNvPr id="28" name="矩形: 圆角 27">
            <a:extLst>
              <a:ext uri="{FF2B5EF4-FFF2-40B4-BE49-F238E27FC236}">
                <a16:creationId xmlns:a16="http://schemas.microsoft.com/office/drawing/2014/main" id="{25D51611-503D-49E3-A803-61363C0C7A40}"/>
              </a:ext>
            </a:extLst>
          </p:cNvPr>
          <p:cNvSpPr/>
          <p:nvPr/>
        </p:nvSpPr>
        <p:spPr>
          <a:xfrm>
            <a:off x="7411719" y="2373126"/>
            <a:ext cx="2599054" cy="53955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普通故障抢单提高员工积极性</a:t>
            </a:r>
            <a:endParaRPr lang="en-US" altLang="zh-CN" dirty="0"/>
          </a:p>
        </p:txBody>
      </p:sp>
      <p:sp>
        <p:nvSpPr>
          <p:cNvPr id="29" name="矩形: 圆角 28">
            <a:extLst>
              <a:ext uri="{FF2B5EF4-FFF2-40B4-BE49-F238E27FC236}">
                <a16:creationId xmlns:a16="http://schemas.microsoft.com/office/drawing/2014/main" id="{7590D3C7-0113-494C-81B9-5BF7C31886BF}"/>
              </a:ext>
            </a:extLst>
          </p:cNvPr>
          <p:cNvSpPr/>
          <p:nvPr/>
        </p:nvSpPr>
        <p:spPr>
          <a:xfrm>
            <a:off x="7411719" y="2987481"/>
            <a:ext cx="2599054" cy="53955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特殊故障分配找到对应擅长的员工</a:t>
            </a:r>
            <a:endParaRPr lang="en-US" altLang="zh-CN" dirty="0"/>
          </a:p>
        </p:txBody>
      </p:sp>
      <p:sp>
        <p:nvSpPr>
          <p:cNvPr id="30" name="矩形: 圆角 29">
            <a:extLst>
              <a:ext uri="{FF2B5EF4-FFF2-40B4-BE49-F238E27FC236}">
                <a16:creationId xmlns:a16="http://schemas.microsoft.com/office/drawing/2014/main" id="{89219327-E4FB-47DC-8577-DE42DC611E1A}"/>
              </a:ext>
            </a:extLst>
          </p:cNvPr>
          <p:cNvSpPr/>
          <p:nvPr/>
        </p:nvSpPr>
        <p:spPr>
          <a:xfrm>
            <a:off x="3428999" y="3676891"/>
            <a:ext cx="2162173" cy="5395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设备关联维修历史</a:t>
            </a:r>
            <a:endParaRPr lang="en-US" altLang="zh-CN" dirty="0"/>
          </a:p>
        </p:txBody>
      </p:sp>
      <p:sp>
        <p:nvSpPr>
          <p:cNvPr id="31" name="矩形: 圆角 30">
            <a:extLst>
              <a:ext uri="{FF2B5EF4-FFF2-40B4-BE49-F238E27FC236}">
                <a16:creationId xmlns:a16="http://schemas.microsoft.com/office/drawing/2014/main" id="{914FF250-7CEF-40ED-8F3E-2A4A56E7DC43}"/>
              </a:ext>
            </a:extLst>
          </p:cNvPr>
          <p:cNvSpPr/>
          <p:nvPr/>
        </p:nvSpPr>
        <p:spPr>
          <a:xfrm>
            <a:off x="7411719" y="3676439"/>
            <a:ext cx="2599054" cy="53955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相同、频发故障快速定位</a:t>
            </a:r>
            <a:endParaRPr lang="en-US" altLang="zh-CN" dirty="0"/>
          </a:p>
        </p:txBody>
      </p:sp>
      <p:sp>
        <p:nvSpPr>
          <p:cNvPr id="33" name="矩形: 圆角 32">
            <a:extLst>
              <a:ext uri="{FF2B5EF4-FFF2-40B4-BE49-F238E27FC236}">
                <a16:creationId xmlns:a16="http://schemas.microsoft.com/office/drawing/2014/main" id="{E0DE512B-9541-44F4-BE6C-102C9131125C}"/>
              </a:ext>
            </a:extLst>
          </p:cNvPr>
          <p:cNvSpPr/>
          <p:nvPr/>
        </p:nvSpPr>
        <p:spPr>
          <a:xfrm>
            <a:off x="3428999" y="4764624"/>
            <a:ext cx="2162172" cy="5395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设备关联备件</a:t>
            </a:r>
            <a:endParaRPr lang="en-US" altLang="zh-CN" dirty="0"/>
          </a:p>
        </p:txBody>
      </p:sp>
      <p:sp>
        <p:nvSpPr>
          <p:cNvPr id="34" name="矩形: 圆角 33">
            <a:extLst>
              <a:ext uri="{FF2B5EF4-FFF2-40B4-BE49-F238E27FC236}">
                <a16:creationId xmlns:a16="http://schemas.microsoft.com/office/drawing/2014/main" id="{9D4096D3-3280-4598-A55D-FBB8E515D525}"/>
              </a:ext>
            </a:extLst>
          </p:cNvPr>
          <p:cNvSpPr/>
          <p:nvPr/>
        </p:nvSpPr>
        <p:spPr>
          <a:xfrm>
            <a:off x="7411719" y="4764623"/>
            <a:ext cx="2599054" cy="53955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快速申请备件</a:t>
            </a:r>
            <a:endParaRPr lang="en-US" altLang="zh-CN" dirty="0"/>
          </a:p>
        </p:txBody>
      </p:sp>
      <p:sp>
        <p:nvSpPr>
          <p:cNvPr id="35" name="矩形: 圆角 34">
            <a:extLst>
              <a:ext uri="{FF2B5EF4-FFF2-40B4-BE49-F238E27FC236}">
                <a16:creationId xmlns:a16="http://schemas.microsoft.com/office/drawing/2014/main" id="{6454EA8D-44EC-4DAA-B759-7CC1E0C018B7}"/>
              </a:ext>
            </a:extLst>
          </p:cNvPr>
          <p:cNvSpPr/>
          <p:nvPr/>
        </p:nvSpPr>
        <p:spPr>
          <a:xfrm>
            <a:off x="3428999" y="5861882"/>
            <a:ext cx="2162172" cy="539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手机端通知集成厂商通道</a:t>
            </a:r>
            <a:endParaRPr lang="en-US" altLang="zh-CN" dirty="0"/>
          </a:p>
        </p:txBody>
      </p:sp>
      <p:sp>
        <p:nvSpPr>
          <p:cNvPr id="36" name="矩形: 圆角 35">
            <a:extLst>
              <a:ext uri="{FF2B5EF4-FFF2-40B4-BE49-F238E27FC236}">
                <a16:creationId xmlns:a16="http://schemas.microsoft.com/office/drawing/2014/main" id="{35076AB9-CE29-4F77-B711-38792711A575}"/>
              </a:ext>
            </a:extLst>
          </p:cNvPr>
          <p:cNvSpPr/>
          <p:nvPr/>
        </p:nvSpPr>
        <p:spPr>
          <a:xfrm>
            <a:off x="7411719" y="5861882"/>
            <a:ext cx="2599054" cy="53955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快速通知到位不遗漏</a:t>
            </a:r>
            <a:endParaRPr lang="en-US" altLang="zh-CN" dirty="0"/>
          </a:p>
        </p:txBody>
      </p:sp>
      <p:cxnSp>
        <p:nvCxnSpPr>
          <p:cNvPr id="38" name="连接符: 肘形 37">
            <a:extLst>
              <a:ext uri="{FF2B5EF4-FFF2-40B4-BE49-F238E27FC236}">
                <a16:creationId xmlns:a16="http://schemas.microsoft.com/office/drawing/2014/main" id="{4016C9A0-64AE-4E10-9A1F-25DB3A9C3FE8}"/>
              </a:ext>
            </a:extLst>
          </p:cNvPr>
          <p:cNvCxnSpPr>
            <a:stCxn id="11" idx="3"/>
            <a:endCxn id="23" idx="1"/>
          </p:cNvCxnSpPr>
          <p:nvPr/>
        </p:nvCxnSpPr>
        <p:spPr>
          <a:xfrm flipV="1">
            <a:off x="2341245" y="1738459"/>
            <a:ext cx="1087754" cy="22046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连接符: 肘形 39">
            <a:extLst>
              <a:ext uri="{FF2B5EF4-FFF2-40B4-BE49-F238E27FC236}">
                <a16:creationId xmlns:a16="http://schemas.microsoft.com/office/drawing/2014/main" id="{BACB6B84-8280-418B-BF56-39A078233652}"/>
              </a:ext>
            </a:extLst>
          </p:cNvPr>
          <p:cNvCxnSpPr>
            <a:cxnSpLocks/>
            <a:stCxn id="11" idx="3"/>
            <a:endCxn id="27" idx="1"/>
          </p:cNvCxnSpPr>
          <p:nvPr/>
        </p:nvCxnSpPr>
        <p:spPr>
          <a:xfrm flipV="1">
            <a:off x="2341245" y="2920857"/>
            <a:ext cx="1087754" cy="102229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连接符: 肘形 43">
            <a:extLst>
              <a:ext uri="{FF2B5EF4-FFF2-40B4-BE49-F238E27FC236}">
                <a16:creationId xmlns:a16="http://schemas.microsoft.com/office/drawing/2014/main" id="{639D1F3D-9664-44F8-B318-7E6FF400D433}"/>
              </a:ext>
            </a:extLst>
          </p:cNvPr>
          <p:cNvCxnSpPr>
            <a:stCxn id="11" idx="3"/>
            <a:endCxn id="30" idx="1"/>
          </p:cNvCxnSpPr>
          <p:nvPr/>
        </p:nvCxnSpPr>
        <p:spPr>
          <a:xfrm>
            <a:off x="2341245" y="3943152"/>
            <a:ext cx="1087754" cy="35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连接符: 肘形 45">
            <a:extLst>
              <a:ext uri="{FF2B5EF4-FFF2-40B4-BE49-F238E27FC236}">
                <a16:creationId xmlns:a16="http://schemas.microsoft.com/office/drawing/2014/main" id="{B0C62E15-B118-4579-9642-8BAC27C50D5C}"/>
              </a:ext>
            </a:extLst>
          </p:cNvPr>
          <p:cNvCxnSpPr>
            <a:stCxn id="11" idx="3"/>
            <a:endCxn id="33" idx="1"/>
          </p:cNvCxnSpPr>
          <p:nvPr/>
        </p:nvCxnSpPr>
        <p:spPr>
          <a:xfrm>
            <a:off x="2341245" y="3943152"/>
            <a:ext cx="1087754" cy="10912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连接符: 肘形 47">
            <a:extLst>
              <a:ext uri="{FF2B5EF4-FFF2-40B4-BE49-F238E27FC236}">
                <a16:creationId xmlns:a16="http://schemas.microsoft.com/office/drawing/2014/main" id="{ACC93D05-C588-4930-ABA1-5D5CFD8D3149}"/>
              </a:ext>
            </a:extLst>
          </p:cNvPr>
          <p:cNvCxnSpPr>
            <a:stCxn id="11" idx="3"/>
            <a:endCxn id="35" idx="1"/>
          </p:cNvCxnSpPr>
          <p:nvPr/>
        </p:nvCxnSpPr>
        <p:spPr>
          <a:xfrm>
            <a:off x="2341245" y="3943152"/>
            <a:ext cx="1087754" cy="21885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连接符: 肘形 49">
            <a:extLst>
              <a:ext uri="{FF2B5EF4-FFF2-40B4-BE49-F238E27FC236}">
                <a16:creationId xmlns:a16="http://schemas.microsoft.com/office/drawing/2014/main" id="{D7114EEF-4196-44EE-9859-C1ED251BB64F}"/>
              </a:ext>
            </a:extLst>
          </p:cNvPr>
          <p:cNvCxnSpPr>
            <a:stCxn id="23" idx="3"/>
            <a:endCxn id="24" idx="1"/>
          </p:cNvCxnSpPr>
          <p:nvPr/>
        </p:nvCxnSpPr>
        <p:spPr>
          <a:xfrm flipV="1">
            <a:off x="5591174" y="1414192"/>
            <a:ext cx="1820545" cy="3242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连接符: 肘形 51">
            <a:extLst>
              <a:ext uri="{FF2B5EF4-FFF2-40B4-BE49-F238E27FC236}">
                <a16:creationId xmlns:a16="http://schemas.microsoft.com/office/drawing/2014/main" id="{02E39373-A50F-4CB0-93B3-41903AC7BA2E}"/>
              </a:ext>
            </a:extLst>
          </p:cNvPr>
          <p:cNvCxnSpPr>
            <a:stCxn id="23" idx="3"/>
            <a:endCxn id="26" idx="1"/>
          </p:cNvCxnSpPr>
          <p:nvPr/>
        </p:nvCxnSpPr>
        <p:spPr>
          <a:xfrm>
            <a:off x="5591174" y="1738459"/>
            <a:ext cx="1820545" cy="2900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连接符: 肘形 53">
            <a:extLst>
              <a:ext uri="{FF2B5EF4-FFF2-40B4-BE49-F238E27FC236}">
                <a16:creationId xmlns:a16="http://schemas.microsoft.com/office/drawing/2014/main" id="{1B83A791-0A34-41B9-9EB3-1071DDB4539B}"/>
              </a:ext>
            </a:extLst>
          </p:cNvPr>
          <p:cNvCxnSpPr>
            <a:stCxn id="27" idx="3"/>
            <a:endCxn id="28" idx="1"/>
          </p:cNvCxnSpPr>
          <p:nvPr/>
        </p:nvCxnSpPr>
        <p:spPr>
          <a:xfrm flipV="1">
            <a:off x="5591173" y="2642904"/>
            <a:ext cx="1820546" cy="2779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连接符: 肘形 55">
            <a:extLst>
              <a:ext uri="{FF2B5EF4-FFF2-40B4-BE49-F238E27FC236}">
                <a16:creationId xmlns:a16="http://schemas.microsoft.com/office/drawing/2014/main" id="{383CA9CC-C242-4CF7-BB2E-EBFCC1A262AC}"/>
              </a:ext>
            </a:extLst>
          </p:cNvPr>
          <p:cNvCxnSpPr>
            <a:stCxn id="27" idx="3"/>
            <a:endCxn id="29" idx="1"/>
          </p:cNvCxnSpPr>
          <p:nvPr/>
        </p:nvCxnSpPr>
        <p:spPr>
          <a:xfrm>
            <a:off x="5591173" y="2920857"/>
            <a:ext cx="1820546" cy="3364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连接符: 肘形 57">
            <a:extLst>
              <a:ext uri="{FF2B5EF4-FFF2-40B4-BE49-F238E27FC236}">
                <a16:creationId xmlns:a16="http://schemas.microsoft.com/office/drawing/2014/main" id="{B3451E4B-9330-44E8-B385-A6A0764E5E6D}"/>
              </a:ext>
            </a:extLst>
          </p:cNvPr>
          <p:cNvCxnSpPr>
            <a:stCxn id="30" idx="3"/>
            <a:endCxn id="31" idx="1"/>
          </p:cNvCxnSpPr>
          <p:nvPr/>
        </p:nvCxnSpPr>
        <p:spPr>
          <a:xfrm flipV="1">
            <a:off x="5591172" y="3946217"/>
            <a:ext cx="1820547" cy="4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连接符: 肘形 65">
            <a:extLst>
              <a:ext uri="{FF2B5EF4-FFF2-40B4-BE49-F238E27FC236}">
                <a16:creationId xmlns:a16="http://schemas.microsoft.com/office/drawing/2014/main" id="{778252FE-1ECF-4275-8ED6-6FBD920E8443}"/>
              </a:ext>
            </a:extLst>
          </p:cNvPr>
          <p:cNvCxnSpPr>
            <a:stCxn id="33" idx="3"/>
            <a:endCxn id="34" idx="1"/>
          </p:cNvCxnSpPr>
          <p:nvPr/>
        </p:nvCxnSpPr>
        <p:spPr>
          <a:xfrm flipV="1">
            <a:off x="5591171" y="5034401"/>
            <a:ext cx="1820548"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E8863A70-BC71-489D-9BE3-37649383BD09}"/>
              </a:ext>
            </a:extLst>
          </p:cNvPr>
          <p:cNvCxnSpPr>
            <a:cxnSpLocks/>
            <a:stCxn id="35" idx="3"/>
            <a:endCxn id="36" idx="1"/>
          </p:cNvCxnSpPr>
          <p:nvPr/>
        </p:nvCxnSpPr>
        <p:spPr>
          <a:xfrm flipV="1">
            <a:off x="5591171" y="6131658"/>
            <a:ext cx="182054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矩形: 圆角 36">
            <a:extLst>
              <a:ext uri="{FF2B5EF4-FFF2-40B4-BE49-F238E27FC236}">
                <a16:creationId xmlns:a16="http://schemas.microsoft.com/office/drawing/2014/main" id="{122A69E8-ABA0-4FC9-8C3C-0691EB9F60FC}"/>
              </a:ext>
            </a:extLst>
          </p:cNvPr>
          <p:cNvSpPr/>
          <p:nvPr/>
        </p:nvSpPr>
        <p:spPr>
          <a:xfrm>
            <a:off x="10173651" y="1435236"/>
            <a:ext cx="1657667" cy="53955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确保到场点检</a:t>
            </a:r>
            <a:endParaRPr lang="en-US" altLang="zh-CN" dirty="0"/>
          </a:p>
        </p:txBody>
      </p:sp>
      <p:sp>
        <p:nvSpPr>
          <p:cNvPr id="39" name="矩形: 圆角 38">
            <a:extLst>
              <a:ext uri="{FF2B5EF4-FFF2-40B4-BE49-F238E27FC236}">
                <a16:creationId xmlns:a16="http://schemas.microsoft.com/office/drawing/2014/main" id="{4F068B98-0AEF-40F9-AF01-932D04052303}"/>
              </a:ext>
            </a:extLst>
          </p:cNvPr>
          <p:cNvSpPr/>
          <p:nvPr/>
        </p:nvSpPr>
        <p:spPr>
          <a:xfrm>
            <a:off x="10173651" y="3673373"/>
            <a:ext cx="1657667" cy="53955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知识库查询</a:t>
            </a:r>
            <a:endParaRPr lang="en-US" altLang="zh-CN" dirty="0"/>
          </a:p>
        </p:txBody>
      </p:sp>
    </p:spTree>
    <p:extLst>
      <p:ext uri="{BB962C8B-B14F-4D97-AF65-F5344CB8AC3E}">
        <p14:creationId xmlns:p14="http://schemas.microsoft.com/office/powerpoint/2010/main" val="1139643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蜂阵设备管理物理架构</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10" name="文本框 9">
            <a:extLst>
              <a:ext uri="{FF2B5EF4-FFF2-40B4-BE49-F238E27FC236}">
                <a16:creationId xmlns:a16="http://schemas.microsoft.com/office/drawing/2014/main" id="{2B3CDA72-F745-4206-B4D7-D5F7CAD55B52}"/>
              </a:ext>
            </a:extLst>
          </p:cNvPr>
          <p:cNvSpPr txBox="1"/>
          <p:nvPr/>
        </p:nvSpPr>
        <p:spPr>
          <a:xfrm>
            <a:off x="1413784" y="1249507"/>
            <a:ext cx="646331" cy="276999"/>
          </a:xfrm>
          <a:prstGeom prst="rect">
            <a:avLst/>
          </a:prstGeom>
          <a:noFill/>
        </p:spPr>
        <p:txBody>
          <a:bodyPr wrap="none" rtlCol="0">
            <a:spAutoFit/>
          </a:bodyPr>
          <a:lstStyle/>
          <a:p>
            <a:r>
              <a:rPr lang="zh-CN" altLang="en-US" sz="1200" b="1" dirty="0">
                <a:latin typeface="+mn-ea"/>
              </a:rPr>
              <a:t>移动端</a:t>
            </a:r>
          </a:p>
        </p:txBody>
      </p:sp>
      <p:sp>
        <p:nvSpPr>
          <p:cNvPr id="12" name="文本框 11">
            <a:extLst>
              <a:ext uri="{FF2B5EF4-FFF2-40B4-BE49-F238E27FC236}">
                <a16:creationId xmlns:a16="http://schemas.microsoft.com/office/drawing/2014/main" id="{6F5D8E4C-12FF-42C7-8C1A-19285CA4ADF3}"/>
              </a:ext>
            </a:extLst>
          </p:cNvPr>
          <p:cNvSpPr txBox="1"/>
          <p:nvPr/>
        </p:nvSpPr>
        <p:spPr>
          <a:xfrm>
            <a:off x="979735" y="1593885"/>
            <a:ext cx="1858201" cy="1107996"/>
          </a:xfrm>
          <a:prstGeom prst="rect">
            <a:avLst/>
          </a:prstGeom>
          <a:noFill/>
        </p:spPr>
        <p:txBody>
          <a:bodyPr wrap="none" rtlCol="0">
            <a:spAutoFit/>
          </a:bodyPr>
          <a:lstStyle/>
          <a:p>
            <a:pPr marL="285750" indent="-285750">
              <a:buFont typeface="Arial" panose="020B0604020202020204" pitchFamily="34" charset="0"/>
              <a:buChar char="•"/>
            </a:pPr>
            <a:r>
              <a:rPr lang="zh-CN" altLang="en-US" sz="1200" dirty="0">
                <a:latin typeface="+mn-ea"/>
              </a:rPr>
              <a:t>应急扫码报修</a:t>
            </a:r>
            <a:endParaRPr lang="en-US" altLang="zh-CN" sz="1200" dirty="0">
              <a:latin typeface="+mn-ea"/>
            </a:endParaRPr>
          </a:p>
          <a:p>
            <a:pPr marL="285750" indent="-285750">
              <a:buFont typeface="Arial" panose="020B0604020202020204" pitchFamily="34" charset="0"/>
              <a:buChar char="•"/>
            </a:pPr>
            <a:r>
              <a:rPr lang="zh-CN" altLang="en-US" sz="1200" dirty="0">
                <a:latin typeface="+mn-ea"/>
              </a:rPr>
              <a:t>设备维修、备件申请</a:t>
            </a:r>
            <a:endParaRPr lang="en-US" altLang="zh-CN" sz="1200" dirty="0">
              <a:latin typeface="+mn-ea"/>
            </a:endParaRPr>
          </a:p>
          <a:p>
            <a:pPr marL="285750" indent="-285750">
              <a:buFont typeface="Arial" panose="020B0604020202020204" pitchFamily="34" charset="0"/>
              <a:buChar char="•"/>
            </a:pPr>
            <a:r>
              <a:rPr lang="zh-CN" altLang="en-US" sz="1200" dirty="0">
                <a:latin typeface="+mn-ea"/>
              </a:rPr>
              <a:t>巡、点检，保养</a:t>
            </a:r>
            <a:endParaRPr lang="en-US" altLang="zh-CN" sz="1200" dirty="0">
              <a:latin typeface="+mn-ea"/>
            </a:endParaRPr>
          </a:p>
          <a:p>
            <a:pPr marL="285750" indent="-285750">
              <a:buFont typeface="Arial" panose="020B0604020202020204" pitchFamily="34" charset="0"/>
              <a:buChar char="•"/>
            </a:pPr>
            <a:r>
              <a:rPr lang="zh-CN" altLang="en-US" sz="1200" dirty="0">
                <a:latin typeface="+mn-ea"/>
              </a:rPr>
              <a:t>工作任务推送</a:t>
            </a:r>
            <a:endParaRPr lang="en-US" altLang="zh-CN" sz="1200" dirty="0">
              <a:latin typeface="+mn-ea"/>
            </a:endParaRPr>
          </a:p>
          <a:p>
            <a:endParaRPr lang="zh-CN" altLang="en-US" dirty="0"/>
          </a:p>
        </p:txBody>
      </p:sp>
      <p:sp>
        <p:nvSpPr>
          <p:cNvPr id="16" name="文本框 15">
            <a:extLst>
              <a:ext uri="{FF2B5EF4-FFF2-40B4-BE49-F238E27FC236}">
                <a16:creationId xmlns:a16="http://schemas.microsoft.com/office/drawing/2014/main" id="{05132482-1A90-4EC8-AEC1-AD0FA352E25C}"/>
              </a:ext>
            </a:extLst>
          </p:cNvPr>
          <p:cNvSpPr txBox="1"/>
          <p:nvPr/>
        </p:nvSpPr>
        <p:spPr>
          <a:xfrm>
            <a:off x="5747186" y="1246518"/>
            <a:ext cx="697627" cy="276999"/>
          </a:xfrm>
          <a:prstGeom prst="rect">
            <a:avLst/>
          </a:prstGeom>
          <a:noFill/>
        </p:spPr>
        <p:txBody>
          <a:bodyPr wrap="none" rtlCol="0">
            <a:spAutoFit/>
          </a:bodyPr>
          <a:lstStyle/>
          <a:p>
            <a:r>
              <a:rPr lang="en-US" altLang="zh-CN" sz="1200" b="1" dirty="0">
                <a:latin typeface="+mn-ea"/>
              </a:rPr>
              <a:t>WEB</a:t>
            </a:r>
            <a:r>
              <a:rPr lang="zh-CN" altLang="en-US" sz="1200" b="1" dirty="0">
                <a:latin typeface="+mn-ea"/>
              </a:rPr>
              <a:t>端</a:t>
            </a:r>
            <a:endParaRPr lang="en-US" altLang="zh-CN" sz="1200" b="1" dirty="0">
              <a:latin typeface="+mn-ea"/>
            </a:endParaRPr>
          </a:p>
        </p:txBody>
      </p:sp>
      <p:sp>
        <p:nvSpPr>
          <p:cNvPr id="17" name="文本框 16">
            <a:extLst>
              <a:ext uri="{FF2B5EF4-FFF2-40B4-BE49-F238E27FC236}">
                <a16:creationId xmlns:a16="http://schemas.microsoft.com/office/drawing/2014/main" id="{198B86C1-30F5-410D-BF73-7FCE46429101}"/>
              </a:ext>
            </a:extLst>
          </p:cNvPr>
          <p:cNvSpPr txBox="1"/>
          <p:nvPr/>
        </p:nvSpPr>
        <p:spPr>
          <a:xfrm>
            <a:off x="5203798" y="1593885"/>
            <a:ext cx="2801756" cy="1107996"/>
          </a:xfrm>
          <a:prstGeom prst="rect">
            <a:avLst/>
          </a:prstGeom>
          <a:noFill/>
        </p:spPr>
        <p:txBody>
          <a:bodyPr wrap="square" rtlCol="0">
            <a:spAutoFit/>
          </a:bodyPr>
          <a:lstStyle/>
          <a:p>
            <a:pPr marL="285750" indent="-285750">
              <a:buFont typeface="Arial" panose="020B0604020202020204" pitchFamily="34" charset="0"/>
              <a:buChar char="•"/>
            </a:pPr>
            <a:r>
              <a:rPr lang="zh-CN" altLang="en-US" sz="1200" dirty="0">
                <a:latin typeface="+mn-ea"/>
              </a:rPr>
              <a:t>设备主数据</a:t>
            </a:r>
            <a:endParaRPr lang="en-US" altLang="zh-CN" sz="1200" dirty="0">
              <a:latin typeface="+mn-ea"/>
            </a:endParaRPr>
          </a:p>
          <a:p>
            <a:pPr marL="285750" indent="-285750">
              <a:buFont typeface="Arial" panose="020B0604020202020204" pitchFamily="34" charset="0"/>
              <a:buChar char="•"/>
            </a:pPr>
            <a:r>
              <a:rPr lang="zh-CN" altLang="en-US" sz="1200" dirty="0">
                <a:latin typeface="+mn-ea"/>
              </a:rPr>
              <a:t>备件库存管理</a:t>
            </a:r>
            <a:endParaRPr lang="en-US" altLang="zh-CN" sz="1200" dirty="0">
              <a:latin typeface="+mn-ea"/>
            </a:endParaRPr>
          </a:p>
          <a:p>
            <a:pPr marL="285750" indent="-285750">
              <a:buFont typeface="Arial" panose="020B0604020202020204" pitchFamily="34" charset="0"/>
              <a:buChar char="•"/>
            </a:pPr>
            <a:r>
              <a:rPr lang="zh-CN" altLang="en-US" sz="1200" dirty="0">
                <a:latin typeface="+mn-ea"/>
              </a:rPr>
              <a:t>巡、点检，保养计划创建</a:t>
            </a:r>
            <a:endParaRPr lang="en-US" altLang="zh-CN" sz="1200" dirty="0">
              <a:latin typeface="+mn-ea"/>
            </a:endParaRPr>
          </a:p>
          <a:p>
            <a:pPr marL="285750" indent="-285750">
              <a:buFont typeface="Arial" panose="020B0604020202020204" pitchFamily="34" charset="0"/>
              <a:buChar char="•"/>
            </a:pPr>
            <a:r>
              <a:rPr lang="zh-CN" altLang="en-US" sz="1200" dirty="0">
                <a:latin typeface="+mn-ea"/>
              </a:rPr>
              <a:t>故障知识库维护</a:t>
            </a:r>
            <a:endParaRPr lang="en-US" altLang="zh-CN" sz="1200" dirty="0">
              <a:latin typeface="+mn-ea"/>
            </a:endParaRPr>
          </a:p>
          <a:p>
            <a:endParaRPr lang="zh-CN" altLang="en-US" dirty="0"/>
          </a:p>
        </p:txBody>
      </p:sp>
      <p:sp>
        <p:nvSpPr>
          <p:cNvPr id="18" name="文本框 17">
            <a:extLst>
              <a:ext uri="{FF2B5EF4-FFF2-40B4-BE49-F238E27FC236}">
                <a16:creationId xmlns:a16="http://schemas.microsoft.com/office/drawing/2014/main" id="{3B3589B8-4221-4F6A-A053-EC7A99591EFC}"/>
              </a:ext>
            </a:extLst>
          </p:cNvPr>
          <p:cNvSpPr txBox="1"/>
          <p:nvPr/>
        </p:nvSpPr>
        <p:spPr>
          <a:xfrm>
            <a:off x="10532363" y="1246517"/>
            <a:ext cx="954107" cy="276999"/>
          </a:xfrm>
          <a:prstGeom prst="rect">
            <a:avLst/>
          </a:prstGeom>
          <a:noFill/>
        </p:spPr>
        <p:txBody>
          <a:bodyPr wrap="none" rtlCol="0">
            <a:spAutoFit/>
          </a:bodyPr>
          <a:lstStyle/>
          <a:p>
            <a:r>
              <a:rPr lang="zh-CN" altLang="en-US" sz="1200" b="1" dirty="0"/>
              <a:t>大屏、看板</a:t>
            </a:r>
            <a:endParaRPr lang="en-US" altLang="zh-CN" sz="1200" b="1" dirty="0"/>
          </a:p>
        </p:txBody>
      </p:sp>
      <p:sp>
        <p:nvSpPr>
          <p:cNvPr id="19" name="文本框 18">
            <a:extLst>
              <a:ext uri="{FF2B5EF4-FFF2-40B4-BE49-F238E27FC236}">
                <a16:creationId xmlns:a16="http://schemas.microsoft.com/office/drawing/2014/main" id="{8BA55947-1168-42F4-A5DF-5728708B40A6}"/>
              </a:ext>
            </a:extLst>
          </p:cNvPr>
          <p:cNvSpPr txBox="1"/>
          <p:nvPr/>
        </p:nvSpPr>
        <p:spPr>
          <a:xfrm>
            <a:off x="9908026" y="1503071"/>
            <a:ext cx="2202783" cy="1015663"/>
          </a:xfrm>
          <a:prstGeom prst="rect">
            <a:avLst/>
          </a:prstGeom>
          <a:noFill/>
        </p:spPr>
        <p:txBody>
          <a:bodyPr wrap="none" rtlCol="0">
            <a:spAutoFit/>
          </a:bodyPr>
          <a:lstStyle/>
          <a:p>
            <a:pPr marL="285750" indent="-285750">
              <a:buFont typeface="Arial" panose="020B0604020202020204" pitchFamily="34" charset="0"/>
              <a:buChar char="•"/>
            </a:pPr>
            <a:r>
              <a:rPr lang="zh-CN" altLang="en-US" sz="1200" dirty="0">
                <a:latin typeface="+mn-ea"/>
              </a:rPr>
              <a:t>设备状态</a:t>
            </a:r>
            <a:endParaRPr lang="en-US" altLang="zh-CN" sz="1200" dirty="0">
              <a:latin typeface="+mn-ea"/>
            </a:endParaRPr>
          </a:p>
          <a:p>
            <a:pPr marL="285750" indent="-285750">
              <a:buFont typeface="Arial" panose="020B0604020202020204" pitchFamily="34" charset="0"/>
              <a:buChar char="•"/>
            </a:pPr>
            <a:r>
              <a:rPr lang="zh-CN" altLang="en-US" sz="1200" dirty="0">
                <a:latin typeface="+mn-ea"/>
              </a:rPr>
              <a:t>故障分布</a:t>
            </a:r>
            <a:endParaRPr lang="en-US" altLang="zh-CN" sz="1200" dirty="0">
              <a:latin typeface="+mn-ea"/>
            </a:endParaRPr>
          </a:p>
          <a:p>
            <a:pPr marL="285750" indent="-285750">
              <a:buFont typeface="Arial" panose="020B0604020202020204" pitchFamily="34" charset="0"/>
              <a:buChar char="•"/>
            </a:pPr>
            <a:r>
              <a:rPr lang="en-US" altLang="zh-CN" sz="1200" dirty="0">
                <a:latin typeface="+mn-ea"/>
              </a:rPr>
              <a:t>MTTR-</a:t>
            </a:r>
            <a:r>
              <a:rPr lang="zh-CN" altLang="en-US" sz="1200" dirty="0">
                <a:latin typeface="+mn-ea"/>
              </a:rPr>
              <a:t>平均故障修复时间</a:t>
            </a:r>
            <a:endParaRPr lang="en-US" altLang="zh-CN" sz="1200" dirty="0">
              <a:latin typeface="+mn-ea"/>
            </a:endParaRPr>
          </a:p>
          <a:p>
            <a:pPr marL="285750" indent="-285750">
              <a:buFont typeface="Arial" panose="020B0604020202020204" pitchFamily="34" charset="0"/>
              <a:buChar char="•"/>
            </a:pPr>
            <a:r>
              <a:rPr lang="en-US" altLang="zh-CN" sz="1200" dirty="0">
                <a:latin typeface="+mn-ea"/>
              </a:rPr>
              <a:t>MTBF-</a:t>
            </a:r>
            <a:r>
              <a:rPr lang="zh-CN" altLang="en-US" sz="1200" dirty="0">
                <a:latin typeface="+mn-ea"/>
              </a:rPr>
              <a:t>平均故障间隔时间</a:t>
            </a:r>
            <a:endParaRPr lang="en-US" altLang="zh-CN" sz="1200" dirty="0">
              <a:latin typeface="+mn-ea"/>
            </a:endParaRPr>
          </a:p>
          <a:p>
            <a:pPr marL="285750" indent="-285750">
              <a:buFont typeface="Arial" panose="020B0604020202020204" pitchFamily="34" charset="0"/>
              <a:buChar char="•"/>
            </a:pPr>
            <a:r>
              <a:rPr lang="zh-CN" altLang="en-US" sz="1200" dirty="0">
                <a:latin typeface="+mn-ea"/>
              </a:rPr>
              <a:t>维修工</a:t>
            </a:r>
            <a:r>
              <a:rPr lang="en-US" altLang="zh-CN" sz="1200" dirty="0">
                <a:latin typeface="+mn-ea"/>
              </a:rPr>
              <a:t>KPI</a:t>
            </a:r>
            <a:endParaRPr lang="zh-CN" altLang="en-US" sz="1200" dirty="0">
              <a:latin typeface="+mn-ea"/>
            </a:endParaRPr>
          </a:p>
        </p:txBody>
      </p:sp>
      <p:pic>
        <p:nvPicPr>
          <p:cNvPr id="14" name="图片 13">
            <a:extLst>
              <a:ext uri="{FF2B5EF4-FFF2-40B4-BE49-F238E27FC236}">
                <a16:creationId xmlns:a16="http://schemas.microsoft.com/office/drawing/2014/main" id="{38776C55-BFB4-416C-8833-CE09DD8AF9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1022" y="3347126"/>
            <a:ext cx="1115917" cy="1115917"/>
          </a:xfrm>
          <a:prstGeom prst="rect">
            <a:avLst/>
          </a:prstGeom>
        </p:spPr>
      </p:pic>
      <p:pic>
        <p:nvPicPr>
          <p:cNvPr id="22" name="图片 21">
            <a:extLst>
              <a:ext uri="{FF2B5EF4-FFF2-40B4-BE49-F238E27FC236}">
                <a16:creationId xmlns:a16="http://schemas.microsoft.com/office/drawing/2014/main" id="{A3B8201A-F99F-440C-B9B2-6D3AE86A6E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6948" y="3040770"/>
            <a:ext cx="1665984" cy="1665984"/>
          </a:xfrm>
          <a:prstGeom prst="rect">
            <a:avLst/>
          </a:prstGeom>
        </p:spPr>
      </p:pic>
      <p:pic>
        <p:nvPicPr>
          <p:cNvPr id="24" name="图片 23">
            <a:extLst>
              <a:ext uri="{FF2B5EF4-FFF2-40B4-BE49-F238E27FC236}">
                <a16:creationId xmlns:a16="http://schemas.microsoft.com/office/drawing/2014/main" id="{E2727A16-412F-4A2D-A536-735C436B3A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94485" y="3269615"/>
            <a:ext cx="1213541" cy="1213541"/>
          </a:xfrm>
          <a:prstGeom prst="rect">
            <a:avLst/>
          </a:prstGeom>
        </p:spPr>
      </p:pic>
      <p:pic>
        <p:nvPicPr>
          <p:cNvPr id="34" name="图片 33">
            <a:extLst>
              <a:ext uri="{FF2B5EF4-FFF2-40B4-BE49-F238E27FC236}">
                <a16:creationId xmlns:a16="http://schemas.microsoft.com/office/drawing/2014/main" id="{FAF14A44-2BAA-4C05-A7EB-80F0DCC73D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9807" y="1254995"/>
            <a:ext cx="2352579" cy="1267459"/>
          </a:xfrm>
          <a:prstGeom prst="rect">
            <a:avLst/>
          </a:prstGeom>
        </p:spPr>
      </p:pic>
      <p:pic>
        <p:nvPicPr>
          <p:cNvPr id="36" name="图片 35">
            <a:extLst>
              <a:ext uri="{FF2B5EF4-FFF2-40B4-BE49-F238E27FC236}">
                <a16:creationId xmlns:a16="http://schemas.microsoft.com/office/drawing/2014/main" id="{6231D670-5CF8-42AC-83D6-2F0883B34E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78619" y="1226847"/>
            <a:ext cx="2296688" cy="1291887"/>
          </a:xfrm>
          <a:prstGeom prst="rect">
            <a:avLst/>
          </a:prstGeom>
        </p:spPr>
      </p:pic>
      <p:sp>
        <p:nvSpPr>
          <p:cNvPr id="37" name="Rectangle 61">
            <a:extLst>
              <a:ext uri="{FF2B5EF4-FFF2-40B4-BE49-F238E27FC236}">
                <a16:creationId xmlns:a16="http://schemas.microsoft.com/office/drawing/2014/main" id="{3FD8A4CE-82A5-4CFD-89A6-D9A2F03C6CED}"/>
              </a:ext>
            </a:extLst>
          </p:cNvPr>
          <p:cNvSpPr>
            <a:spLocks noChangeArrowheads="1"/>
          </p:cNvSpPr>
          <p:nvPr/>
        </p:nvSpPr>
        <p:spPr bwMode="auto">
          <a:xfrm>
            <a:off x="2856" y="2964499"/>
            <a:ext cx="12186285" cy="77470"/>
          </a:xfrm>
          <a:prstGeom prst="rect">
            <a:avLst/>
          </a:prstGeom>
          <a:solidFill>
            <a:srgbClr val="00B050"/>
          </a:solidFill>
          <a:ln>
            <a:noFill/>
          </a:ln>
        </p:spPr>
        <p:txBody>
          <a:bodyPr vert="horz" wrap="square" lIns="91440" tIns="45720" rIns="91440" bIns="45720" numCol="1" anchor="t" anchorCtr="0" compatLnSpc="1"/>
          <a:lstStyle/>
          <a:p>
            <a:endParaRPr lang="en-US" sz="1800"/>
          </a:p>
        </p:txBody>
      </p:sp>
      <p:sp>
        <p:nvSpPr>
          <p:cNvPr id="35" name="文本框 34">
            <a:extLst>
              <a:ext uri="{FF2B5EF4-FFF2-40B4-BE49-F238E27FC236}">
                <a16:creationId xmlns:a16="http://schemas.microsoft.com/office/drawing/2014/main" id="{AF1FE155-77A6-4EAC-95BB-6B0E64763036}"/>
              </a:ext>
            </a:extLst>
          </p:cNvPr>
          <p:cNvSpPr txBox="1"/>
          <p:nvPr/>
        </p:nvSpPr>
        <p:spPr>
          <a:xfrm>
            <a:off x="586473" y="3779727"/>
            <a:ext cx="966931" cy="338554"/>
          </a:xfrm>
          <a:prstGeom prst="rect">
            <a:avLst/>
          </a:prstGeom>
          <a:noFill/>
        </p:spPr>
        <p:txBody>
          <a:bodyPr wrap="none" rtlCol="0">
            <a:spAutoFit/>
          </a:bodyPr>
          <a:lstStyle/>
          <a:p>
            <a:r>
              <a:rPr lang="en-US" altLang="zh-CN" sz="1600" dirty="0">
                <a:latin typeface="+mn-ea"/>
              </a:rPr>
              <a:t>ERP</a:t>
            </a:r>
            <a:r>
              <a:rPr lang="zh-CN" altLang="en-US" sz="1600" dirty="0">
                <a:latin typeface="+mn-ea"/>
              </a:rPr>
              <a:t>系统</a:t>
            </a:r>
          </a:p>
        </p:txBody>
      </p:sp>
      <p:sp>
        <p:nvSpPr>
          <p:cNvPr id="39" name="文本框 38">
            <a:extLst>
              <a:ext uri="{FF2B5EF4-FFF2-40B4-BE49-F238E27FC236}">
                <a16:creationId xmlns:a16="http://schemas.microsoft.com/office/drawing/2014/main" id="{E6325959-F826-41AC-AAF6-7A57491DD34C}"/>
              </a:ext>
            </a:extLst>
          </p:cNvPr>
          <p:cNvSpPr txBox="1"/>
          <p:nvPr/>
        </p:nvSpPr>
        <p:spPr>
          <a:xfrm>
            <a:off x="4793720" y="4489626"/>
            <a:ext cx="2042675" cy="338554"/>
          </a:xfrm>
          <a:prstGeom prst="rect">
            <a:avLst/>
          </a:prstGeom>
          <a:noFill/>
        </p:spPr>
        <p:txBody>
          <a:bodyPr wrap="none" rtlCol="0">
            <a:spAutoFit/>
          </a:bodyPr>
          <a:lstStyle/>
          <a:p>
            <a:r>
              <a:rPr lang="en-US" altLang="zh-CN" sz="1600" dirty="0">
                <a:latin typeface="+mn-ea"/>
              </a:rPr>
              <a:t>Honeycomb server</a:t>
            </a:r>
            <a:endParaRPr lang="zh-CN" altLang="en-US" sz="1600" dirty="0">
              <a:latin typeface="+mn-ea"/>
            </a:endParaRPr>
          </a:p>
        </p:txBody>
      </p:sp>
      <p:sp>
        <p:nvSpPr>
          <p:cNvPr id="40" name="文本框 39">
            <a:extLst>
              <a:ext uri="{FF2B5EF4-FFF2-40B4-BE49-F238E27FC236}">
                <a16:creationId xmlns:a16="http://schemas.microsoft.com/office/drawing/2014/main" id="{613B9E19-273A-4772-A118-66CD1CBE2B5F}"/>
              </a:ext>
            </a:extLst>
          </p:cNvPr>
          <p:cNvSpPr txBox="1"/>
          <p:nvPr/>
        </p:nvSpPr>
        <p:spPr>
          <a:xfrm>
            <a:off x="10485944" y="3779727"/>
            <a:ext cx="1027845" cy="338554"/>
          </a:xfrm>
          <a:prstGeom prst="rect">
            <a:avLst/>
          </a:prstGeom>
          <a:noFill/>
        </p:spPr>
        <p:txBody>
          <a:bodyPr wrap="none" rtlCol="0">
            <a:spAutoFit/>
          </a:bodyPr>
          <a:lstStyle/>
          <a:p>
            <a:r>
              <a:rPr lang="zh-CN" altLang="en-US" sz="1600" dirty="0">
                <a:latin typeface="+mn-ea"/>
              </a:rPr>
              <a:t>数据采集</a:t>
            </a:r>
          </a:p>
        </p:txBody>
      </p:sp>
      <p:sp>
        <p:nvSpPr>
          <p:cNvPr id="43" name="箭头: 左右 42">
            <a:extLst>
              <a:ext uri="{FF2B5EF4-FFF2-40B4-BE49-F238E27FC236}">
                <a16:creationId xmlns:a16="http://schemas.microsoft.com/office/drawing/2014/main" id="{102B5954-4CD5-49E6-8492-A1E8B834F678}"/>
              </a:ext>
            </a:extLst>
          </p:cNvPr>
          <p:cNvSpPr/>
          <p:nvPr/>
        </p:nvSpPr>
        <p:spPr>
          <a:xfrm>
            <a:off x="3696101" y="3701884"/>
            <a:ext cx="987003" cy="2348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61">
            <a:extLst>
              <a:ext uri="{FF2B5EF4-FFF2-40B4-BE49-F238E27FC236}">
                <a16:creationId xmlns:a16="http://schemas.microsoft.com/office/drawing/2014/main" id="{7747956E-35B4-47AE-BC10-D674F445D868}"/>
              </a:ext>
            </a:extLst>
          </p:cNvPr>
          <p:cNvSpPr>
            <a:spLocks noChangeArrowheads="1"/>
          </p:cNvSpPr>
          <p:nvPr/>
        </p:nvSpPr>
        <p:spPr bwMode="auto">
          <a:xfrm>
            <a:off x="5715" y="4919758"/>
            <a:ext cx="12186285" cy="77470"/>
          </a:xfrm>
          <a:prstGeom prst="rect">
            <a:avLst/>
          </a:prstGeom>
          <a:solidFill>
            <a:srgbClr val="00B050"/>
          </a:solidFill>
          <a:ln>
            <a:noFill/>
          </a:ln>
        </p:spPr>
        <p:txBody>
          <a:bodyPr vert="horz" wrap="square" lIns="91440" tIns="45720" rIns="91440" bIns="45720" numCol="1" anchor="t" anchorCtr="0" compatLnSpc="1"/>
          <a:lstStyle/>
          <a:p>
            <a:endParaRPr lang="en-US" sz="1800"/>
          </a:p>
        </p:txBody>
      </p:sp>
      <p:pic>
        <p:nvPicPr>
          <p:cNvPr id="47" name="图片 46">
            <a:extLst>
              <a:ext uri="{FF2B5EF4-FFF2-40B4-BE49-F238E27FC236}">
                <a16:creationId xmlns:a16="http://schemas.microsoft.com/office/drawing/2014/main" id="{49C374DE-58D3-4F95-BA9E-CBF253AEC6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6849" y="5292006"/>
            <a:ext cx="1757636" cy="1381401"/>
          </a:xfrm>
          <a:prstGeom prst="rect">
            <a:avLst/>
          </a:prstGeom>
        </p:spPr>
      </p:pic>
      <p:pic>
        <p:nvPicPr>
          <p:cNvPr id="50" name="图片 49">
            <a:extLst>
              <a:ext uri="{FF2B5EF4-FFF2-40B4-BE49-F238E27FC236}">
                <a16:creationId xmlns:a16="http://schemas.microsoft.com/office/drawing/2014/main" id="{211BF559-1F60-405E-9075-AC18761AE9AD}"/>
              </a:ext>
            </a:extLst>
          </p:cNvPr>
          <p:cNvPicPr>
            <a:picLocks noChangeAspect="1"/>
          </p:cNvPicPr>
          <p:nvPr/>
        </p:nvPicPr>
        <p:blipFill>
          <a:blip r:embed="rId11"/>
          <a:stretch>
            <a:fillRect/>
          </a:stretch>
        </p:blipFill>
        <p:spPr>
          <a:xfrm>
            <a:off x="4767467" y="5733346"/>
            <a:ext cx="494803" cy="488842"/>
          </a:xfrm>
          <a:prstGeom prst="rect">
            <a:avLst/>
          </a:prstGeom>
        </p:spPr>
      </p:pic>
      <p:cxnSp>
        <p:nvCxnSpPr>
          <p:cNvPr id="53" name="直接连接符 52">
            <a:extLst>
              <a:ext uri="{FF2B5EF4-FFF2-40B4-BE49-F238E27FC236}">
                <a16:creationId xmlns:a16="http://schemas.microsoft.com/office/drawing/2014/main" id="{4FD39DD2-99D7-4BE4-BB9C-44B00ABC4054}"/>
              </a:ext>
            </a:extLst>
          </p:cNvPr>
          <p:cNvCxnSpPr>
            <a:cxnSpLocks/>
          </p:cNvCxnSpPr>
          <p:nvPr/>
        </p:nvCxnSpPr>
        <p:spPr>
          <a:xfrm>
            <a:off x="586473" y="2611120"/>
            <a:ext cx="0" cy="3533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BFB82B60-9386-4233-9434-E98652797FFF}"/>
              </a:ext>
            </a:extLst>
          </p:cNvPr>
          <p:cNvCxnSpPr>
            <a:cxnSpLocks/>
          </p:cNvCxnSpPr>
          <p:nvPr/>
        </p:nvCxnSpPr>
        <p:spPr>
          <a:xfrm>
            <a:off x="3913873" y="2611120"/>
            <a:ext cx="0" cy="3533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99A5A981-6B6F-49CC-A0A5-85F2BB1DC03C}"/>
              </a:ext>
            </a:extLst>
          </p:cNvPr>
          <p:cNvCxnSpPr>
            <a:cxnSpLocks/>
          </p:cNvCxnSpPr>
          <p:nvPr/>
        </p:nvCxnSpPr>
        <p:spPr>
          <a:xfrm>
            <a:off x="8602713" y="2611120"/>
            <a:ext cx="0" cy="3533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04DEBE0-FD6A-48C4-8EC4-9D1B0A5D2528}"/>
              </a:ext>
            </a:extLst>
          </p:cNvPr>
          <p:cNvCxnSpPr>
            <a:cxnSpLocks/>
          </p:cNvCxnSpPr>
          <p:nvPr/>
        </p:nvCxnSpPr>
        <p:spPr>
          <a:xfrm>
            <a:off x="2562593" y="3040770"/>
            <a:ext cx="0" cy="228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C66C3C9E-DDE6-4C8E-B5B7-9255B4200FB2}"/>
              </a:ext>
            </a:extLst>
          </p:cNvPr>
          <p:cNvCxnSpPr>
            <a:cxnSpLocks/>
          </p:cNvCxnSpPr>
          <p:nvPr/>
        </p:nvCxnSpPr>
        <p:spPr>
          <a:xfrm>
            <a:off x="5813793" y="3040770"/>
            <a:ext cx="0" cy="228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AAA8B0B4-D276-4A25-AF3D-41402F4CDC77}"/>
              </a:ext>
            </a:extLst>
          </p:cNvPr>
          <p:cNvCxnSpPr>
            <a:cxnSpLocks/>
          </p:cNvCxnSpPr>
          <p:nvPr/>
        </p:nvCxnSpPr>
        <p:spPr>
          <a:xfrm>
            <a:off x="9280893" y="3040770"/>
            <a:ext cx="0" cy="2288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2" name="箭头: 右 61">
            <a:extLst>
              <a:ext uri="{FF2B5EF4-FFF2-40B4-BE49-F238E27FC236}">
                <a16:creationId xmlns:a16="http://schemas.microsoft.com/office/drawing/2014/main" id="{178A2788-954E-499D-B591-35BDF97D1B22}"/>
              </a:ext>
            </a:extLst>
          </p:cNvPr>
          <p:cNvSpPr/>
          <p:nvPr/>
        </p:nvSpPr>
        <p:spPr>
          <a:xfrm rot="10800000">
            <a:off x="7286513" y="3701884"/>
            <a:ext cx="830054" cy="237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a:extLst>
              <a:ext uri="{FF2B5EF4-FFF2-40B4-BE49-F238E27FC236}">
                <a16:creationId xmlns:a16="http://schemas.microsoft.com/office/drawing/2014/main" id="{DD4B3AA4-AD0B-450F-B57D-A86E3C181752}"/>
              </a:ext>
            </a:extLst>
          </p:cNvPr>
          <p:cNvCxnSpPr>
            <a:cxnSpLocks/>
          </p:cNvCxnSpPr>
          <p:nvPr/>
        </p:nvCxnSpPr>
        <p:spPr>
          <a:xfrm>
            <a:off x="9301255" y="4603750"/>
            <a:ext cx="0" cy="316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84CDBAF1-3EB0-4050-820D-7A445ECC8EC9}"/>
              </a:ext>
            </a:extLst>
          </p:cNvPr>
          <p:cNvCxnSpPr>
            <a:cxnSpLocks/>
          </p:cNvCxnSpPr>
          <p:nvPr/>
        </p:nvCxnSpPr>
        <p:spPr>
          <a:xfrm>
            <a:off x="4201514" y="4997228"/>
            <a:ext cx="0" cy="228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1EC41104-4C3B-46F3-AE19-D97AC9132249}"/>
              </a:ext>
            </a:extLst>
          </p:cNvPr>
          <p:cNvCxnSpPr>
            <a:cxnSpLocks/>
          </p:cNvCxnSpPr>
          <p:nvPr/>
        </p:nvCxnSpPr>
        <p:spPr>
          <a:xfrm>
            <a:off x="7890243" y="4997227"/>
            <a:ext cx="0" cy="228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969D9E6B-FDA5-489A-8862-38DEDC99C36C}"/>
              </a:ext>
            </a:extLst>
          </p:cNvPr>
          <p:cNvCxnSpPr>
            <a:cxnSpLocks/>
          </p:cNvCxnSpPr>
          <p:nvPr/>
        </p:nvCxnSpPr>
        <p:spPr>
          <a:xfrm>
            <a:off x="5813793" y="4690913"/>
            <a:ext cx="0" cy="2288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9A237F0D-8F56-4EB1-9984-587096FA65F5}"/>
              </a:ext>
            </a:extLst>
          </p:cNvPr>
          <p:cNvSpPr txBox="1"/>
          <p:nvPr/>
        </p:nvSpPr>
        <p:spPr>
          <a:xfrm>
            <a:off x="1808815" y="5632460"/>
            <a:ext cx="1800493" cy="523220"/>
          </a:xfrm>
          <a:prstGeom prst="rect">
            <a:avLst/>
          </a:prstGeom>
          <a:noFill/>
        </p:spPr>
        <p:txBody>
          <a:bodyPr wrap="none" rtlCol="0">
            <a:spAutoFit/>
          </a:bodyPr>
          <a:lstStyle/>
          <a:p>
            <a:r>
              <a:rPr lang="zh-CN" altLang="en-US" sz="1400" dirty="0">
                <a:latin typeface="+mn-ea"/>
              </a:rPr>
              <a:t>移动端接收工作任务</a:t>
            </a:r>
            <a:endParaRPr lang="en-US" altLang="zh-CN" sz="1400" dirty="0">
              <a:latin typeface="+mn-ea"/>
            </a:endParaRPr>
          </a:p>
          <a:p>
            <a:r>
              <a:rPr lang="zh-CN" altLang="en-US" sz="1400" dirty="0">
                <a:latin typeface="+mn-ea"/>
              </a:rPr>
              <a:t>扫码执行工作任务</a:t>
            </a:r>
          </a:p>
        </p:txBody>
      </p:sp>
      <p:sp>
        <p:nvSpPr>
          <p:cNvPr id="69" name="文本框 68">
            <a:extLst>
              <a:ext uri="{FF2B5EF4-FFF2-40B4-BE49-F238E27FC236}">
                <a16:creationId xmlns:a16="http://schemas.microsoft.com/office/drawing/2014/main" id="{2376CAFF-514B-4160-BECF-EC0190B2D815}"/>
              </a:ext>
            </a:extLst>
          </p:cNvPr>
          <p:cNvSpPr txBox="1"/>
          <p:nvPr/>
        </p:nvSpPr>
        <p:spPr>
          <a:xfrm>
            <a:off x="9137117" y="5617722"/>
            <a:ext cx="2790492" cy="738664"/>
          </a:xfrm>
          <a:prstGeom prst="rect">
            <a:avLst/>
          </a:prstGeom>
          <a:noFill/>
        </p:spPr>
        <p:txBody>
          <a:bodyPr wrap="square" rtlCol="0">
            <a:spAutoFit/>
          </a:bodyPr>
          <a:lstStyle/>
          <a:p>
            <a:r>
              <a:rPr lang="zh-CN" altLang="en-US" sz="1400" dirty="0">
                <a:latin typeface="+mn-ea"/>
              </a:rPr>
              <a:t>采集设备状态、运行时间、运行次数等数据</a:t>
            </a:r>
            <a:endParaRPr lang="en-US" altLang="zh-CN" sz="1400" dirty="0">
              <a:latin typeface="+mn-ea"/>
            </a:endParaRPr>
          </a:p>
          <a:p>
            <a:r>
              <a:rPr lang="en-US" altLang="zh-CN" sz="1400" dirty="0">
                <a:latin typeface="+mn-ea"/>
              </a:rPr>
              <a:t>V1.1</a:t>
            </a:r>
            <a:r>
              <a:rPr lang="zh-CN" altLang="en-US" sz="1400" dirty="0">
                <a:latin typeface="+mn-ea"/>
              </a:rPr>
              <a:t>设备异常自动报修</a:t>
            </a:r>
          </a:p>
        </p:txBody>
      </p:sp>
      <p:sp>
        <p:nvSpPr>
          <p:cNvPr id="42" name="文本框 41">
            <a:extLst>
              <a:ext uri="{FF2B5EF4-FFF2-40B4-BE49-F238E27FC236}">
                <a16:creationId xmlns:a16="http://schemas.microsoft.com/office/drawing/2014/main" id="{EC5326F8-7E89-4EB5-9EDE-7574D77BD820}"/>
              </a:ext>
            </a:extLst>
          </p:cNvPr>
          <p:cNvSpPr txBox="1"/>
          <p:nvPr/>
        </p:nvSpPr>
        <p:spPr>
          <a:xfrm>
            <a:off x="-13856" y="2659342"/>
            <a:ext cx="492443" cy="276999"/>
          </a:xfrm>
          <a:prstGeom prst="rect">
            <a:avLst/>
          </a:prstGeom>
          <a:noFill/>
        </p:spPr>
        <p:txBody>
          <a:bodyPr wrap="none" rtlCol="0">
            <a:spAutoFit/>
          </a:bodyPr>
          <a:lstStyle/>
          <a:p>
            <a:r>
              <a:rPr lang="zh-CN" altLang="en-US" sz="1200" b="1" dirty="0">
                <a:latin typeface="+mn-ea"/>
              </a:rPr>
              <a:t>应用</a:t>
            </a:r>
          </a:p>
        </p:txBody>
      </p:sp>
      <p:sp>
        <p:nvSpPr>
          <p:cNvPr id="44" name="文本框 43">
            <a:extLst>
              <a:ext uri="{FF2B5EF4-FFF2-40B4-BE49-F238E27FC236}">
                <a16:creationId xmlns:a16="http://schemas.microsoft.com/office/drawing/2014/main" id="{42B1B14E-BD57-49DE-9CD1-50A329A53CEB}"/>
              </a:ext>
            </a:extLst>
          </p:cNvPr>
          <p:cNvSpPr txBox="1"/>
          <p:nvPr/>
        </p:nvSpPr>
        <p:spPr>
          <a:xfrm>
            <a:off x="-30569" y="4633191"/>
            <a:ext cx="492443" cy="276999"/>
          </a:xfrm>
          <a:prstGeom prst="rect">
            <a:avLst/>
          </a:prstGeom>
          <a:noFill/>
        </p:spPr>
        <p:txBody>
          <a:bodyPr wrap="none" rtlCol="0">
            <a:spAutoFit/>
          </a:bodyPr>
          <a:lstStyle/>
          <a:p>
            <a:r>
              <a:rPr lang="zh-CN" altLang="en-US" sz="1200" b="1" dirty="0">
                <a:latin typeface="+mn-ea"/>
              </a:rPr>
              <a:t>处理</a:t>
            </a:r>
          </a:p>
        </p:txBody>
      </p:sp>
      <p:sp>
        <p:nvSpPr>
          <p:cNvPr id="46" name="文本框 45">
            <a:extLst>
              <a:ext uri="{FF2B5EF4-FFF2-40B4-BE49-F238E27FC236}">
                <a16:creationId xmlns:a16="http://schemas.microsoft.com/office/drawing/2014/main" id="{8C4560AC-8710-4035-8F24-F27E329BF9E7}"/>
              </a:ext>
            </a:extLst>
          </p:cNvPr>
          <p:cNvSpPr txBox="1"/>
          <p:nvPr/>
        </p:nvSpPr>
        <p:spPr>
          <a:xfrm>
            <a:off x="-30570" y="6537700"/>
            <a:ext cx="492443" cy="276999"/>
          </a:xfrm>
          <a:prstGeom prst="rect">
            <a:avLst/>
          </a:prstGeom>
          <a:noFill/>
        </p:spPr>
        <p:txBody>
          <a:bodyPr wrap="none" rtlCol="0">
            <a:spAutoFit/>
          </a:bodyPr>
          <a:lstStyle/>
          <a:p>
            <a:r>
              <a:rPr lang="zh-CN" altLang="en-US" sz="1200" b="1" dirty="0">
                <a:latin typeface="+mn-ea"/>
              </a:rPr>
              <a:t>设备</a:t>
            </a:r>
          </a:p>
        </p:txBody>
      </p:sp>
      <p:pic>
        <p:nvPicPr>
          <p:cNvPr id="4" name="图片 3">
            <a:extLst>
              <a:ext uri="{FF2B5EF4-FFF2-40B4-BE49-F238E27FC236}">
                <a16:creationId xmlns:a16="http://schemas.microsoft.com/office/drawing/2014/main" id="{CCE8C440-2181-462D-87C6-954F6C455952}"/>
              </a:ext>
            </a:extLst>
          </p:cNvPr>
          <p:cNvPicPr>
            <a:picLocks noChangeAspect="1"/>
          </p:cNvPicPr>
          <p:nvPr/>
        </p:nvPicPr>
        <p:blipFill>
          <a:blip r:embed="rId12"/>
          <a:stretch>
            <a:fillRect/>
          </a:stretch>
        </p:blipFill>
        <p:spPr>
          <a:xfrm>
            <a:off x="321945" y="1325261"/>
            <a:ext cx="609600" cy="1152525"/>
          </a:xfrm>
          <a:prstGeom prst="rect">
            <a:avLst/>
          </a:prstGeom>
        </p:spPr>
      </p:pic>
      <p:pic>
        <p:nvPicPr>
          <p:cNvPr id="6" name="图片 5">
            <a:extLst>
              <a:ext uri="{FF2B5EF4-FFF2-40B4-BE49-F238E27FC236}">
                <a16:creationId xmlns:a16="http://schemas.microsoft.com/office/drawing/2014/main" id="{026F5C78-E093-4E33-A548-35D5752EF2DD}"/>
              </a:ext>
            </a:extLst>
          </p:cNvPr>
          <p:cNvPicPr>
            <a:picLocks noChangeAspect="1"/>
          </p:cNvPicPr>
          <p:nvPr/>
        </p:nvPicPr>
        <p:blipFill>
          <a:blip r:embed="rId12"/>
          <a:stretch>
            <a:fillRect/>
          </a:stretch>
        </p:blipFill>
        <p:spPr>
          <a:xfrm>
            <a:off x="3913873" y="5461361"/>
            <a:ext cx="609600" cy="1152525"/>
          </a:xfrm>
          <a:prstGeom prst="rect">
            <a:avLst/>
          </a:prstGeom>
        </p:spPr>
      </p:pic>
    </p:spTree>
    <p:extLst>
      <p:ext uri="{BB962C8B-B14F-4D97-AF65-F5344CB8AC3E}">
        <p14:creationId xmlns:p14="http://schemas.microsoft.com/office/powerpoint/2010/main" val="376264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F58ADE09-F261-4B9F-ADC7-C556560F7CB6}"/>
              </a:ext>
            </a:extLst>
          </p:cNvPr>
          <p:cNvSpPr/>
          <p:nvPr/>
        </p:nvSpPr>
        <p:spPr>
          <a:xfrm>
            <a:off x="3406179" y="2276474"/>
            <a:ext cx="2441694" cy="371475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直达企业痛点</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5" name="文本框 4">
            <a:extLst>
              <a:ext uri="{FF2B5EF4-FFF2-40B4-BE49-F238E27FC236}">
                <a16:creationId xmlns:a16="http://schemas.microsoft.com/office/drawing/2014/main" id="{9FDEE5BC-E77F-4C7E-8C64-E9F772B4DBDD}"/>
              </a:ext>
            </a:extLst>
          </p:cNvPr>
          <p:cNvSpPr txBox="1"/>
          <p:nvPr/>
        </p:nvSpPr>
        <p:spPr>
          <a:xfrm>
            <a:off x="1304885" y="1562100"/>
            <a:ext cx="1005403" cy="338554"/>
          </a:xfrm>
          <a:prstGeom prst="rect">
            <a:avLst/>
          </a:prstGeom>
          <a:noFill/>
        </p:spPr>
        <p:txBody>
          <a:bodyPr wrap="none" rtlCol="0">
            <a:spAutoFit/>
          </a:bodyPr>
          <a:lstStyle/>
          <a:p>
            <a:r>
              <a:rPr lang="zh-CN" altLang="en-US" sz="1600" b="1" dirty="0">
                <a:solidFill>
                  <a:srgbClr val="C55A11"/>
                </a:solidFill>
                <a:latin typeface="+mn-ea"/>
              </a:rPr>
              <a:t>企业现状</a:t>
            </a:r>
          </a:p>
        </p:txBody>
      </p:sp>
      <p:sp>
        <p:nvSpPr>
          <p:cNvPr id="15" name="文本框 14">
            <a:extLst>
              <a:ext uri="{FF2B5EF4-FFF2-40B4-BE49-F238E27FC236}">
                <a16:creationId xmlns:a16="http://schemas.microsoft.com/office/drawing/2014/main" id="{D481726C-B939-41A9-9722-FF7B97480D86}"/>
              </a:ext>
            </a:extLst>
          </p:cNvPr>
          <p:cNvSpPr txBox="1"/>
          <p:nvPr/>
        </p:nvSpPr>
        <p:spPr>
          <a:xfrm>
            <a:off x="4116922" y="1562100"/>
            <a:ext cx="1005403" cy="338554"/>
          </a:xfrm>
          <a:prstGeom prst="rect">
            <a:avLst/>
          </a:prstGeom>
          <a:noFill/>
        </p:spPr>
        <p:txBody>
          <a:bodyPr wrap="none" rtlCol="0">
            <a:spAutoFit/>
          </a:bodyPr>
          <a:lstStyle/>
          <a:p>
            <a:r>
              <a:rPr lang="zh-CN" altLang="en-US" sz="1600" b="1" dirty="0">
                <a:solidFill>
                  <a:srgbClr val="FF0000"/>
                </a:solidFill>
                <a:latin typeface="+mn-ea"/>
              </a:rPr>
              <a:t>导致问题</a:t>
            </a:r>
          </a:p>
        </p:txBody>
      </p:sp>
      <p:sp>
        <p:nvSpPr>
          <p:cNvPr id="17" name="文本框 16">
            <a:extLst>
              <a:ext uri="{FF2B5EF4-FFF2-40B4-BE49-F238E27FC236}">
                <a16:creationId xmlns:a16="http://schemas.microsoft.com/office/drawing/2014/main" id="{018F31AA-F71A-479C-96E7-3ED436108604}"/>
              </a:ext>
            </a:extLst>
          </p:cNvPr>
          <p:cNvSpPr txBox="1"/>
          <p:nvPr/>
        </p:nvSpPr>
        <p:spPr>
          <a:xfrm>
            <a:off x="7016153" y="1562100"/>
            <a:ext cx="1005403" cy="338554"/>
          </a:xfrm>
          <a:prstGeom prst="rect">
            <a:avLst/>
          </a:prstGeom>
          <a:noFill/>
        </p:spPr>
        <p:txBody>
          <a:bodyPr wrap="none" rtlCol="0">
            <a:spAutoFit/>
          </a:bodyPr>
          <a:lstStyle/>
          <a:p>
            <a:r>
              <a:rPr lang="zh-CN" altLang="en-US" sz="1600" b="1" dirty="0">
                <a:solidFill>
                  <a:srgbClr val="5B9BD5"/>
                </a:solidFill>
                <a:latin typeface="+mn-ea"/>
              </a:rPr>
              <a:t>处理方法</a:t>
            </a:r>
          </a:p>
        </p:txBody>
      </p:sp>
      <p:sp>
        <p:nvSpPr>
          <p:cNvPr id="18" name="文本框 17">
            <a:extLst>
              <a:ext uri="{FF2B5EF4-FFF2-40B4-BE49-F238E27FC236}">
                <a16:creationId xmlns:a16="http://schemas.microsoft.com/office/drawing/2014/main" id="{BA839110-A7BB-474E-B260-2D97750D14E0}"/>
              </a:ext>
            </a:extLst>
          </p:cNvPr>
          <p:cNvSpPr txBox="1"/>
          <p:nvPr/>
        </p:nvSpPr>
        <p:spPr>
          <a:xfrm>
            <a:off x="10111105" y="1562100"/>
            <a:ext cx="595035" cy="338554"/>
          </a:xfrm>
          <a:prstGeom prst="rect">
            <a:avLst/>
          </a:prstGeom>
          <a:noFill/>
        </p:spPr>
        <p:txBody>
          <a:bodyPr wrap="none" rtlCol="0">
            <a:spAutoFit/>
          </a:bodyPr>
          <a:lstStyle/>
          <a:p>
            <a:r>
              <a:rPr lang="zh-CN" altLang="en-US" sz="1600" b="1" dirty="0">
                <a:solidFill>
                  <a:srgbClr val="548235"/>
                </a:solidFill>
                <a:latin typeface="+mn-ea"/>
              </a:rPr>
              <a:t>结果</a:t>
            </a:r>
          </a:p>
        </p:txBody>
      </p:sp>
      <p:sp>
        <p:nvSpPr>
          <p:cNvPr id="8" name="矩形: 圆角 7">
            <a:extLst>
              <a:ext uri="{FF2B5EF4-FFF2-40B4-BE49-F238E27FC236}">
                <a16:creationId xmlns:a16="http://schemas.microsoft.com/office/drawing/2014/main" id="{5D165E9D-8EBC-4333-97F6-7431626A1CEB}"/>
              </a:ext>
            </a:extLst>
          </p:cNvPr>
          <p:cNvSpPr/>
          <p:nvPr/>
        </p:nvSpPr>
        <p:spPr>
          <a:xfrm>
            <a:off x="514350" y="2276475"/>
            <a:ext cx="2441694" cy="371475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8D8FC6B-EB1D-483C-939C-55EC5F32AD6B}"/>
              </a:ext>
            </a:extLst>
          </p:cNvPr>
          <p:cNvSpPr txBox="1"/>
          <p:nvPr/>
        </p:nvSpPr>
        <p:spPr>
          <a:xfrm>
            <a:off x="516786" y="2487245"/>
            <a:ext cx="2299335" cy="3293209"/>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schemeClr val="bg1"/>
                </a:solidFill>
                <a:latin typeface="+mn-ea"/>
              </a:rPr>
              <a:t>设备故障响应不及时</a:t>
            </a:r>
            <a:endParaRPr lang="en-US" altLang="zh-CN" sz="1600" dirty="0">
              <a:solidFill>
                <a:schemeClr val="bg1"/>
              </a:solidFill>
              <a:latin typeface="+mn-ea"/>
            </a:endParaRPr>
          </a:p>
          <a:p>
            <a:pPr marL="285750" indent="-285750">
              <a:buFont typeface="Arial" panose="020B0604020202020204" pitchFamily="34" charset="0"/>
              <a:buChar char="•"/>
            </a:pP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维修作业人员能力不均衡</a:t>
            </a:r>
            <a:endParaRPr lang="en-US" altLang="zh-CN" sz="1600" dirty="0">
              <a:solidFill>
                <a:schemeClr val="bg1"/>
              </a:solidFill>
              <a:latin typeface="+mn-ea"/>
            </a:endParaRPr>
          </a:p>
          <a:p>
            <a:pPr marL="285750" indent="-285750">
              <a:buFont typeface="Arial" panose="020B0604020202020204" pitchFamily="34" charset="0"/>
              <a:buChar char="•"/>
            </a:pP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员工惰性、责任意识差</a:t>
            </a:r>
            <a:endParaRPr lang="en-US" altLang="zh-CN" sz="1600" dirty="0">
              <a:solidFill>
                <a:schemeClr val="bg1"/>
              </a:solidFill>
              <a:latin typeface="+mn-ea"/>
            </a:endParaRPr>
          </a:p>
          <a:p>
            <a:pPr marL="285750" indent="-285750">
              <a:buFont typeface="Arial" panose="020B0604020202020204" pitchFamily="34" charset="0"/>
              <a:buChar char="•"/>
            </a:pP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备件领取、入库缺乏管理</a:t>
            </a:r>
            <a:endParaRPr lang="en-US" altLang="zh-CN" sz="1600" dirty="0">
              <a:solidFill>
                <a:schemeClr val="bg1"/>
              </a:solidFill>
              <a:latin typeface="+mn-ea"/>
            </a:endParaRPr>
          </a:p>
          <a:p>
            <a:pPr marL="285750" indent="-285750">
              <a:buFont typeface="Arial" panose="020B0604020202020204" pitchFamily="34" charset="0"/>
              <a:buChar char="•"/>
            </a:pP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设备使用情况无处可查</a:t>
            </a:r>
          </a:p>
        </p:txBody>
      </p:sp>
      <p:sp>
        <p:nvSpPr>
          <p:cNvPr id="20" name="文本框 19">
            <a:extLst>
              <a:ext uri="{FF2B5EF4-FFF2-40B4-BE49-F238E27FC236}">
                <a16:creationId xmlns:a16="http://schemas.microsoft.com/office/drawing/2014/main" id="{8610E19C-93EF-4DE4-B99D-82D6ACBC7A8C}"/>
              </a:ext>
            </a:extLst>
          </p:cNvPr>
          <p:cNvSpPr txBox="1"/>
          <p:nvPr/>
        </p:nvSpPr>
        <p:spPr>
          <a:xfrm>
            <a:off x="3476624" y="2452132"/>
            <a:ext cx="2286001" cy="3046988"/>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schemeClr val="bg1"/>
                </a:solidFill>
                <a:latin typeface="+mn-ea"/>
              </a:rPr>
              <a:t>故障处理效率低，生产进度耽误</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常见故障反复发生，疑难故障无人能修</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出现故障无人去修，点检流于形式</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多领备件不退还，备件费用成本及呆滞库存居高不下</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确认车间实际可用设备需要电话沟通或者现场核对</a:t>
            </a:r>
            <a:endParaRPr lang="en-US" altLang="zh-CN" sz="1600" dirty="0">
              <a:solidFill>
                <a:schemeClr val="bg1"/>
              </a:solidFill>
              <a:latin typeface="+mn-ea"/>
            </a:endParaRPr>
          </a:p>
        </p:txBody>
      </p:sp>
      <p:sp>
        <p:nvSpPr>
          <p:cNvPr id="22" name="矩形: 圆角 21">
            <a:extLst>
              <a:ext uri="{FF2B5EF4-FFF2-40B4-BE49-F238E27FC236}">
                <a16:creationId xmlns:a16="http://schemas.microsoft.com/office/drawing/2014/main" id="{CF1A2758-BEC6-4B89-A533-860BDF291597}"/>
              </a:ext>
            </a:extLst>
          </p:cNvPr>
          <p:cNvSpPr/>
          <p:nvPr/>
        </p:nvSpPr>
        <p:spPr>
          <a:xfrm>
            <a:off x="6298008" y="2276474"/>
            <a:ext cx="2441694" cy="37147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id="{B6CD4FEB-A01F-4400-A420-28B4E8F4916C}"/>
              </a:ext>
            </a:extLst>
          </p:cNvPr>
          <p:cNvSpPr/>
          <p:nvPr/>
        </p:nvSpPr>
        <p:spPr>
          <a:xfrm>
            <a:off x="9189837" y="2276474"/>
            <a:ext cx="2441694" cy="371475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8ED65AC2-814B-41A8-9BC7-CAB9BDE1BE2F}"/>
              </a:ext>
            </a:extLst>
          </p:cNvPr>
          <p:cNvSpPr txBox="1"/>
          <p:nvPr/>
        </p:nvSpPr>
        <p:spPr>
          <a:xfrm>
            <a:off x="6376035" y="2452132"/>
            <a:ext cx="2286001" cy="3293209"/>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schemeClr val="bg1"/>
                </a:solidFill>
                <a:latin typeface="+mn-ea"/>
              </a:rPr>
              <a:t>手机实时推送</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设备历史故障关联；故障抢单、分配两种派单形式</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通过扫码点检、保养、维修；员工月处理量、效率</a:t>
            </a:r>
            <a:r>
              <a:rPr lang="en-US" altLang="zh-CN" sz="1600" dirty="0">
                <a:solidFill>
                  <a:schemeClr val="bg1"/>
                </a:solidFill>
                <a:latin typeface="+mn-ea"/>
              </a:rPr>
              <a:t>KPI</a:t>
            </a:r>
          </a:p>
          <a:p>
            <a:pPr marL="285750" indent="-285750">
              <a:buFont typeface="Arial" panose="020B0604020202020204" pitchFamily="34" charset="0"/>
              <a:buChar char="•"/>
            </a:pPr>
            <a:r>
              <a:rPr lang="zh-CN" altLang="en-US" sz="1600" dirty="0">
                <a:solidFill>
                  <a:schemeClr val="bg1"/>
                </a:solidFill>
                <a:latin typeface="+mn-ea"/>
              </a:rPr>
              <a:t>备件库存管理，备件退还关联备件申请、记录申请数量中未退数量</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设备台账、设备状态看板</a:t>
            </a:r>
            <a:endParaRPr lang="en-US" altLang="zh-CN" sz="1600" dirty="0">
              <a:solidFill>
                <a:schemeClr val="bg1"/>
              </a:solidFill>
              <a:latin typeface="+mn-ea"/>
            </a:endParaRPr>
          </a:p>
        </p:txBody>
      </p:sp>
      <p:sp>
        <p:nvSpPr>
          <p:cNvPr id="26" name="文本框 25">
            <a:extLst>
              <a:ext uri="{FF2B5EF4-FFF2-40B4-BE49-F238E27FC236}">
                <a16:creationId xmlns:a16="http://schemas.microsoft.com/office/drawing/2014/main" id="{15D39850-09B0-4E3C-95FB-ACB8D78A1355}"/>
              </a:ext>
            </a:extLst>
          </p:cNvPr>
          <p:cNvSpPr txBox="1"/>
          <p:nvPr/>
        </p:nvSpPr>
        <p:spPr>
          <a:xfrm>
            <a:off x="9265621" y="2487245"/>
            <a:ext cx="2286001" cy="3046988"/>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schemeClr val="bg1"/>
                </a:solidFill>
                <a:latin typeface="+mn-ea"/>
              </a:rPr>
              <a:t>提高设备维修的及时率</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提高设备维修的效率</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避免漏检、不检；通过</a:t>
            </a:r>
            <a:r>
              <a:rPr lang="en-US" altLang="zh-CN" sz="1600" dirty="0">
                <a:solidFill>
                  <a:schemeClr val="bg1"/>
                </a:solidFill>
                <a:latin typeface="+mn-ea"/>
              </a:rPr>
              <a:t>KPI</a:t>
            </a:r>
            <a:r>
              <a:rPr lang="zh-CN" altLang="en-US" sz="1600" dirty="0">
                <a:solidFill>
                  <a:schemeClr val="bg1"/>
                </a:solidFill>
                <a:latin typeface="+mn-ea"/>
              </a:rPr>
              <a:t>报表提高员工的工作积极性</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减少备件库存，提高备件库存的利用率</a:t>
            </a:r>
            <a:endParaRPr lang="en-US" altLang="zh-CN" sz="1600" dirty="0">
              <a:solidFill>
                <a:schemeClr val="bg1"/>
              </a:solidFill>
              <a:latin typeface="+mn-ea"/>
            </a:endParaRPr>
          </a:p>
          <a:p>
            <a:pPr marL="285750" indent="-285750">
              <a:buFont typeface="Arial" panose="020B0604020202020204" pitchFamily="34" charset="0"/>
              <a:buChar char="•"/>
            </a:pPr>
            <a:r>
              <a:rPr lang="zh-CN" altLang="en-US" sz="1600" dirty="0">
                <a:solidFill>
                  <a:schemeClr val="bg1"/>
                </a:solidFill>
                <a:latin typeface="+mn-ea"/>
              </a:rPr>
              <a:t>设备状态实时可查</a:t>
            </a:r>
            <a:endParaRPr lang="en-US" altLang="zh-CN" sz="1600" dirty="0">
              <a:solidFill>
                <a:schemeClr val="bg1"/>
              </a:solidFill>
              <a:latin typeface="+mn-ea"/>
            </a:endParaRPr>
          </a:p>
          <a:p>
            <a:pPr marL="285750" indent="-285750">
              <a:buFont typeface="Arial" panose="020B0604020202020204" pitchFamily="34" charset="0"/>
              <a:buChar char="•"/>
            </a:pPr>
            <a:endParaRPr lang="en-US" altLang="zh-CN" sz="1600" dirty="0">
              <a:solidFill>
                <a:schemeClr val="bg1"/>
              </a:solidFill>
              <a:latin typeface="+mn-ea"/>
            </a:endParaRPr>
          </a:p>
        </p:txBody>
      </p:sp>
    </p:spTree>
    <p:extLst>
      <p:ext uri="{BB962C8B-B14F-4D97-AF65-F5344CB8AC3E}">
        <p14:creationId xmlns:p14="http://schemas.microsoft.com/office/powerpoint/2010/main" val="217896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角色及功能模块</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19" name="矩形: 圆角 18">
            <a:extLst>
              <a:ext uri="{FF2B5EF4-FFF2-40B4-BE49-F238E27FC236}">
                <a16:creationId xmlns:a16="http://schemas.microsoft.com/office/drawing/2014/main" id="{161F2AA0-D324-4BAA-BA46-5F21D3597EEC}"/>
              </a:ext>
            </a:extLst>
          </p:cNvPr>
          <p:cNvSpPr/>
          <p:nvPr/>
        </p:nvSpPr>
        <p:spPr>
          <a:xfrm>
            <a:off x="2191303" y="2251382"/>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账户、权限、开通</a:t>
            </a:r>
          </a:p>
        </p:txBody>
      </p:sp>
      <p:sp>
        <p:nvSpPr>
          <p:cNvPr id="27" name="等腰三角形 26">
            <a:extLst>
              <a:ext uri="{FF2B5EF4-FFF2-40B4-BE49-F238E27FC236}">
                <a16:creationId xmlns:a16="http://schemas.microsoft.com/office/drawing/2014/main" id="{BD9FC8B3-5891-4CAC-97D9-8787B3B9822F}"/>
              </a:ext>
            </a:extLst>
          </p:cNvPr>
          <p:cNvSpPr/>
          <p:nvPr/>
        </p:nvSpPr>
        <p:spPr>
          <a:xfrm rot="16200000">
            <a:off x="6072742" y="-2235578"/>
            <a:ext cx="543995" cy="8096249"/>
          </a:xfrm>
          <a:prstGeom prst="triangle">
            <a:avLst>
              <a:gd name="adj"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B924CAD8-0D52-4F9E-8071-8141B3794194}"/>
              </a:ext>
            </a:extLst>
          </p:cNvPr>
          <p:cNvSpPr/>
          <p:nvPr/>
        </p:nvSpPr>
        <p:spPr>
          <a:xfrm rot="5400000">
            <a:off x="5967430" y="-2274549"/>
            <a:ext cx="543995" cy="8096249"/>
          </a:xfrm>
          <a:prstGeom prst="triangle">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形 28">
            <a:extLst>
              <a:ext uri="{FF2B5EF4-FFF2-40B4-BE49-F238E27FC236}">
                <a16:creationId xmlns:a16="http://schemas.microsoft.com/office/drawing/2014/main" id="{33945D3F-CA5F-4621-8906-C5630542F2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676" y="1462747"/>
            <a:ext cx="651311" cy="651311"/>
          </a:xfrm>
          <a:prstGeom prst="rect">
            <a:avLst/>
          </a:prstGeom>
        </p:spPr>
      </p:pic>
      <p:sp>
        <p:nvSpPr>
          <p:cNvPr id="30" name="文本框 29">
            <a:extLst>
              <a:ext uri="{FF2B5EF4-FFF2-40B4-BE49-F238E27FC236}">
                <a16:creationId xmlns:a16="http://schemas.microsoft.com/office/drawing/2014/main" id="{347B4B40-FAD2-454D-A4A1-958DC99B4D7E}"/>
              </a:ext>
            </a:extLst>
          </p:cNvPr>
          <p:cNvSpPr txBox="1"/>
          <p:nvPr/>
        </p:nvSpPr>
        <p:spPr>
          <a:xfrm>
            <a:off x="2668818" y="1550186"/>
            <a:ext cx="1107996" cy="369332"/>
          </a:xfrm>
          <a:prstGeom prst="rect">
            <a:avLst/>
          </a:prstGeom>
          <a:noFill/>
        </p:spPr>
        <p:txBody>
          <a:bodyPr wrap="square" rtlCol="0">
            <a:spAutoFit/>
          </a:bodyPr>
          <a:lstStyle/>
          <a:p>
            <a:r>
              <a:rPr lang="zh-CN" altLang="en-US" dirty="0">
                <a:solidFill>
                  <a:schemeClr val="bg1"/>
                </a:solidFill>
              </a:rPr>
              <a:t>应急维修</a:t>
            </a:r>
          </a:p>
        </p:txBody>
      </p:sp>
      <p:sp>
        <p:nvSpPr>
          <p:cNvPr id="31" name="文本框 30">
            <a:extLst>
              <a:ext uri="{FF2B5EF4-FFF2-40B4-BE49-F238E27FC236}">
                <a16:creationId xmlns:a16="http://schemas.microsoft.com/office/drawing/2014/main" id="{8CE8E6DF-2EB5-4C0C-A584-9FB87E9F2FF7}"/>
              </a:ext>
            </a:extLst>
          </p:cNvPr>
          <p:cNvSpPr txBox="1"/>
          <p:nvPr/>
        </p:nvSpPr>
        <p:spPr>
          <a:xfrm>
            <a:off x="8531725" y="1664060"/>
            <a:ext cx="1335622" cy="369332"/>
          </a:xfrm>
          <a:prstGeom prst="rect">
            <a:avLst/>
          </a:prstGeom>
          <a:noFill/>
        </p:spPr>
        <p:txBody>
          <a:bodyPr wrap="square" rtlCol="0">
            <a:spAutoFit/>
          </a:bodyPr>
          <a:lstStyle/>
          <a:p>
            <a:r>
              <a:rPr lang="zh-CN" altLang="en-US" dirty="0">
                <a:solidFill>
                  <a:schemeClr val="bg1"/>
                </a:solidFill>
              </a:rPr>
              <a:t>计划性维修</a:t>
            </a:r>
          </a:p>
        </p:txBody>
      </p:sp>
      <p:sp>
        <p:nvSpPr>
          <p:cNvPr id="33" name="文本框 32">
            <a:extLst>
              <a:ext uri="{FF2B5EF4-FFF2-40B4-BE49-F238E27FC236}">
                <a16:creationId xmlns:a16="http://schemas.microsoft.com/office/drawing/2014/main" id="{B892F415-7401-4E42-8545-532828C39E8F}"/>
              </a:ext>
            </a:extLst>
          </p:cNvPr>
          <p:cNvSpPr txBox="1"/>
          <p:nvPr/>
        </p:nvSpPr>
        <p:spPr>
          <a:xfrm>
            <a:off x="523148" y="2356103"/>
            <a:ext cx="1338828" cy="369332"/>
          </a:xfrm>
          <a:prstGeom prst="rect">
            <a:avLst/>
          </a:prstGeom>
          <a:noFill/>
        </p:spPr>
        <p:txBody>
          <a:bodyPr wrap="square" rtlCol="0">
            <a:spAutoFit/>
          </a:bodyPr>
          <a:lstStyle/>
          <a:p>
            <a:r>
              <a:rPr lang="zh-CN" altLang="en-US" b="1" dirty="0"/>
              <a:t>系统管理员</a:t>
            </a:r>
          </a:p>
        </p:txBody>
      </p:sp>
      <p:sp>
        <p:nvSpPr>
          <p:cNvPr id="34" name="文本框 33">
            <a:extLst>
              <a:ext uri="{FF2B5EF4-FFF2-40B4-BE49-F238E27FC236}">
                <a16:creationId xmlns:a16="http://schemas.microsoft.com/office/drawing/2014/main" id="{E161B847-A7F9-44AE-B0A5-04CFE6587DC0}"/>
              </a:ext>
            </a:extLst>
          </p:cNvPr>
          <p:cNvSpPr txBox="1"/>
          <p:nvPr/>
        </p:nvSpPr>
        <p:spPr>
          <a:xfrm>
            <a:off x="550773" y="3013432"/>
            <a:ext cx="1338828" cy="369332"/>
          </a:xfrm>
          <a:prstGeom prst="rect">
            <a:avLst/>
          </a:prstGeom>
          <a:noFill/>
        </p:spPr>
        <p:txBody>
          <a:bodyPr wrap="square" rtlCol="0">
            <a:spAutoFit/>
          </a:bodyPr>
          <a:lstStyle/>
          <a:p>
            <a:r>
              <a:rPr lang="zh-CN" altLang="en-US" b="1" dirty="0"/>
              <a:t>维修班组长</a:t>
            </a:r>
          </a:p>
        </p:txBody>
      </p:sp>
      <p:sp>
        <p:nvSpPr>
          <p:cNvPr id="35" name="文本框 34">
            <a:extLst>
              <a:ext uri="{FF2B5EF4-FFF2-40B4-BE49-F238E27FC236}">
                <a16:creationId xmlns:a16="http://schemas.microsoft.com/office/drawing/2014/main" id="{B6237E28-74DB-4F12-B82A-AD6333DFEC98}"/>
              </a:ext>
            </a:extLst>
          </p:cNvPr>
          <p:cNvSpPr txBox="1"/>
          <p:nvPr/>
        </p:nvSpPr>
        <p:spPr>
          <a:xfrm>
            <a:off x="666189" y="3674596"/>
            <a:ext cx="1107996" cy="369332"/>
          </a:xfrm>
          <a:prstGeom prst="rect">
            <a:avLst/>
          </a:prstGeom>
          <a:noFill/>
        </p:spPr>
        <p:txBody>
          <a:bodyPr wrap="square" rtlCol="0">
            <a:spAutoFit/>
          </a:bodyPr>
          <a:lstStyle/>
          <a:p>
            <a:r>
              <a:rPr lang="zh-CN" altLang="en-US" b="1" dirty="0"/>
              <a:t>产线员工</a:t>
            </a:r>
          </a:p>
        </p:txBody>
      </p:sp>
      <p:sp>
        <p:nvSpPr>
          <p:cNvPr id="36" name="文本框 35">
            <a:extLst>
              <a:ext uri="{FF2B5EF4-FFF2-40B4-BE49-F238E27FC236}">
                <a16:creationId xmlns:a16="http://schemas.microsoft.com/office/drawing/2014/main" id="{354490E8-FE11-405D-9F5B-D1E98003C0D1}"/>
              </a:ext>
            </a:extLst>
          </p:cNvPr>
          <p:cNvSpPr txBox="1"/>
          <p:nvPr/>
        </p:nvSpPr>
        <p:spPr>
          <a:xfrm>
            <a:off x="308183" y="4381951"/>
            <a:ext cx="1800493" cy="369332"/>
          </a:xfrm>
          <a:prstGeom prst="rect">
            <a:avLst/>
          </a:prstGeom>
          <a:noFill/>
        </p:spPr>
        <p:txBody>
          <a:bodyPr wrap="square" rtlCol="0">
            <a:spAutoFit/>
          </a:bodyPr>
          <a:lstStyle/>
          <a:p>
            <a:r>
              <a:rPr lang="zh-CN" altLang="en-US" b="1" dirty="0"/>
              <a:t>巡检、维修员工</a:t>
            </a:r>
          </a:p>
        </p:txBody>
      </p:sp>
      <p:sp>
        <p:nvSpPr>
          <p:cNvPr id="37" name="文本框 36">
            <a:extLst>
              <a:ext uri="{FF2B5EF4-FFF2-40B4-BE49-F238E27FC236}">
                <a16:creationId xmlns:a16="http://schemas.microsoft.com/office/drawing/2014/main" id="{50978A08-BC47-4C1C-9AC6-F979313D771F}"/>
              </a:ext>
            </a:extLst>
          </p:cNvPr>
          <p:cNvSpPr txBox="1"/>
          <p:nvPr/>
        </p:nvSpPr>
        <p:spPr>
          <a:xfrm>
            <a:off x="638564" y="4996924"/>
            <a:ext cx="1107996" cy="369332"/>
          </a:xfrm>
          <a:prstGeom prst="rect">
            <a:avLst/>
          </a:prstGeom>
          <a:noFill/>
        </p:spPr>
        <p:txBody>
          <a:bodyPr wrap="square" rtlCol="0">
            <a:spAutoFit/>
          </a:bodyPr>
          <a:lstStyle/>
          <a:p>
            <a:r>
              <a:rPr lang="zh-CN" altLang="en-US" b="1" dirty="0"/>
              <a:t>保养员工</a:t>
            </a:r>
          </a:p>
        </p:txBody>
      </p:sp>
      <p:sp>
        <p:nvSpPr>
          <p:cNvPr id="38" name="文本框 37">
            <a:extLst>
              <a:ext uri="{FF2B5EF4-FFF2-40B4-BE49-F238E27FC236}">
                <a16:creationId xmlns:a16="http://schemas.microsoft.com/office/drawing/2014/main" id="{42746352-8424-4C0B-846B-F4B6CAF20D11}"/>
              </a:ext>
            </a:extLst>
          </p:cNvPr>
          <p:cNvSpPr txBox="1"/>
          <p:nvPr/>
        </p:nvSpPr>
        <p:spPr>
          <a:xfrm>
            <a:off x="638564" y="5658088"/>
            <a:ext cx="1107996" cy="369332"/>
          </a:xfrm>
          <a:prstGeom prst="rect">
            <a:avLst/>
          </a:prstGeom>
          <a:noFill/>
        </p:spPr>
        <p:txBody>
          <a:bodyPr wrap="square" rtlCol="0">
            <a:spAutoFit/>
          </a:bodyPr>
          <a:lstStyle/>
          <a:p>
            <a:r>
              <a:rPr lang="zh-CN" altLang="en-US" b="1" dirty="0"/>
              <a:t>仓储人员</a:t>
            </a:r>
          </a:p>
        </p:txBody>
      </p:sp>
      <p:sp>
        <p:nvSpPr>
          <p:cNvPr id="39" name="矩形: 圆角 38">
            <a:extLst>
              <a:ext uri="{FF2B5EF4-FFF2-40B4-BE49-F238E27FC236}">
                <a16:creationId xmlns:a16="http://schemas.microsoft.com/office/drawing/2014/main" id="{4F96BA62-EC99-4D55-9FB9-05C304857915}"/>
              </a:ext>
            </a:extLst>
          </p:cNvPr>
          <p:cNvSpPr/>
          <p:nvPr/>
        </p:nvSpPr>
        <p:spPr>
          <a:xfrm>
            <a:off x="2191303" y="2920984"/>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点检计划</a:t>
            </a:r>
          </a:p>
        </p:txBody>
      </p:sp>
      <p:sp>
        <p:nvSpPr>
          <p:cNvPr id="40" name="矩形: 圆角 39">
            <a:extLst>
              <a:ext uri="{FF2B5EF4-FFF2-40B4-BE49-F238E27FC236}">
                <a16:creationId xmlns:a16="http://schemas.microsoft.com/office/drawing/2014/main" id="{15EB638D-06EA-4A7E-B1C2-1660270255C9}"/>
              </a:ext>
            </a:extLst>
          </p:cNvPr>
          <p:cNvSpPr/>
          <p:nvPr/>
        </p:nvSpPr>
        <p:spPr>
          <a:xfrm>
            <a:off x="3222816" y="2251382"/>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设备台账</a:t>
            </a:r>
          </a:p>
        </p:txBody>
      </p:sp>
      <p:sp>
        <p:nvSpPr>
          <p:cNvPr id="42" name="矩形: 圆角 41">
            <a:extLst>
              <a:ext uri="{FF2B5EF4-FFF2-40B4-BE49-F238E27FC236}">
                <a16:creationId xmlns:a16="http://schemas.microsoft.com/office/drawing/2014/main" id="{E2029C3A-93BC-4A42-8B31-2A0D8F14785C}"/>
              </a:ext>
            </a:extLst>
          </p:cNvPr>
          <p:cNvSpPr/>
          <p:nvPr/>
        </p:nvSpPr>
        <p:spPr>
          <a:xfrm>
            <a:off x="4254329" y="2251382"/>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工厂、车间、产线主数据</a:t>
            </a:r>
          </a:p>
        </p:txBody>
      </p:sp>
      <p:sp>
        <p:nvSpPr>
          <p:cNvPr id="43" name="矩形: 圆角 42">
            <a:extLst>
              <a:ext uri="{FF2B5EF4-FFF2-40B4-BE49-F238E27FC236}">
                <a16:creationId xmlns:a16="http://schemas.microsoft.com/office/drawing/2014/main" id="{0D3CD392-1A75-4618-8768-959392CE37DB}"/>
              </a:ext>
            </a:extLst>
          </p:cNvPr>
          <p:cNvSpPr/>
          <p:nvPr/>
        </p:nvSpPr>
        <p:spPr>
          <a:xfrm>
            <a:off x="5285842" y="2251382"/>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仓库主数据</a:t>
            </a:r>
          </a:p>
        </p:txBody>
      </p:sp>
      <p:sp>
        <p:nvSpPr>
          <p:cNvPr id="44" name="矩形: 圆角 43">
            <a:extLst>
              <a:ext uri="{FF2B5EF4-FFF2-40B4-BE49-F238E27FC236}">
                <a16:creationId xmlns:a16="http://schemas.microsoft.com/office/drawing/2014/main" id="{2CFE3BBE-F27E-43C3-87B3-C9CC7605C408}"/>
              </a:ext>
            </a:extLst>
          </p:cNvPr>
          <p:cNvSpPr/>
          <p:nvPr/>
        </p:nvSpPr>
        <p:spPr>
          <a:xfrm>
            <a:off x="6317355" y="2251382"/>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备件主数据</a:t>
            </a:r>
          </a:p>
        </p:txBody>
      </p:sp>
      <p:sp>
        <p:nvSpPr>
          <p:cNvPr id="45" name="矩形: 圆角 44">
            <a:extLst>
              <a:ext uri="{FF2B5EF4-FFF2-40B4-BE49-F238E27FC236}">
                <a16:creationId xmlns:a16="http://schemas.microsoft.com/office/drawing/2014/main" id="{681D2F02-A477-41C4-AF00-D579F6F19842}"/>
              </a:ext>
            </a:extLst>
          </p:cNvPr>
          <p:cNvSpPr/>
          <p:nvPr/>
        </p:nvSpPr>
        <p:spPr>
          <a:xfrm>
            <a:off x="7348868" y="2251382"/>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46" name="矩形: 圆角 45">
            <a:extLst>
              <a:ext uri="{FF2B5EF4-FFF2-40B4-BE49-F238E27FC236}">
                <a16:creationId xmlns:a16="http://schemas.microsoft.com/office/drawing/2014/main" id="{371F1AA7-1362-4F3C-B77A-7B5E51A40C9F}"/>
              </a:ext>
            </a:extLst>
          </p:cNvPr>
          <p:cNvSpPr/>
          <p:nvPr/>
        </p:nvSpPr>
        <p:spPr>
          <a:xfrm>
            <a:off x="3222816" y="2931719"/>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保养计划</a:t>
            </a:r>
          </a:p>
        </p:txBody>
      </p:sp>
      <p:sp>
        <p:nvSpPr>
          <p:cNvPr id="47" name="矩形: 圆角 46">
            <a:extLst>
              <a:ext uri="{FF2B5EF4-FFF2-40B4-BE49-F238E27FC236}">
                <a16:creationId xmlns:a16="http://schemas.microsoft.com/office/drawing/2014/main" id="{701C8FD9-D84B-4294-9310-56F57315C930}"/>
              </a:ext>
            </a:extLst>
          </p:cNvPr>
          <p:cNvSpPr/>
          <p:nvPr/>
        </p:nvSpPr>
        <p:spPr>
          <a:xfrm>
            <a:off x="4254329" y="2931719"/>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维修单分配</a:t>
            </a:r>
          </a:p>
        </p:txBody>
      </p:sp>
      <p:sp>
        <p:nvSpPr>
          <p:cNvPr id="48" name="矩形: 圆角 47">
            <a:extLst>
              <a:ext uri="{FF2B5EF4-FFF2-40B4-BE49-F238E27FC236}">
                <a16:creationId xmlns:a16="http://schemas.microsoft.com/office/drawing/2014/main" id="{EF170EA0-8AB3-4F13-9D10-D7B6C49239D8}"/>
              </a:ext>
            </a:extLst>
          </p:cNvPr>
          <p:cNvSpPr/>
          <p:nvPr/>
        </p:nvSpPr>
        <p:spPr>
          <a:xfrm>
            <a:off x="5285842" y="2931719"/>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故障树维护</a:t>
            </a:r>
          </a:p>
        </p:txBody>
      </p:sp>
      <p:sp>
        <p:nvSpPr>
          <p:cNvPr id="49" name="矩形: 圆角 48">
            <a:extLst>
              <a:ext uri="{FF2B5EF4-FFF2-40B4-BE49-F238E27FC236}">
                <a16:creationId xmlns:a16="http://schemas.microsoft.com/office/drawing/2014/main" id="{52743BD7-F113-4FC6-9D60-DC8FEB9A52FA}"/>
              </a:ext>
            </a:extLst>
          </p:cNvPr>
          <p:cNvSpPr/>
          <p:nvPr/>
        </p:nvSpPr>
        <p:spPr>
          <a:xfrm>
            <a:off x="6317355" y="2931719"/>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维修工单</a:t>
            </a:r>
          </a:p>
        </p:txBody>
      </p:sp>
      <p:sp>
        <p:nvSpPr>
          <p:cNvPr id="50" name="矩形: 圆角 49">
            <a:extLst>
              <a:ext uri="{FF2B5EF4-FFF2-40B4-BE49-F238E27FC236}">
                <a16:creationId xmlns:a16="http://schemas.microsoft.com/office/drawing/2014/main" id="{F49CE11D-B850-4E57-8F0E-5DDE77824F03}"/>
              </a:ext>
            </a:extLst>
          </p:cNvPr>
          <p:cNvSpPr/>
          <p:nvPr/>
        </p:nvSpPr>
        <p:spPr>
          <a:xfrm>
            <a:off x="7348868" y="2931719"/>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保养项目主数据</a:t>
            </a:r>
          </a:p>
        </p:txBody>
      </p:sp>
      <p:sp>
        <p:nvSpPr>
          <p:cNvPr id="51" name="矩形: 圆角 50">
            <a:extLst>
              <a:ext uri="{FF2B5EF4-FFF2-40B4-BE49-F238E27FC236}">
                <a16:creationId xmlns:a16="http://schemas.microsoft.com/office/drawing/2014/main" id="{84501ED8-C843-4210-BA1F-61B29DC5CEE7}"/>
              </a:ext>
            </a:extLst>
          </p:cNvPr>
          <p:cNvSpPr/>
          <p:nvPr/>
        </p:nvSpPr>
        <p:spPr>
          <a:xfrm>
            <a:off x="8380381" y="2251382"/>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2" name="矩形: 圆角 51">
            <a:extLst>
              <a:ext uri="{FF2B5EF4-FFF2-40B4-BE49-F238E27FC236}">
                <a16:creationId xmlns:a16="http://schemas.microsoft.com/office/drawing/2014/main" id="{FB7DE9B6-4753-46BE-85F0-2F40D3D24B30}"/>
              </a:ext>
            </a:extLst>
          </p:cNvPr>
          <p:cNvSpPr/>
          <p:nvPr/>
        </p:nvSpPr>
        <p:spPr>
          <a:xfrm>
            <a:off x="9412340" y="2251382"/>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3" name="矩形: 圆角 52">
            <a:extLst>
              <a:ext uri="{FF2B5EF4-FFF2-40B4-BE49-F238E27FC236}">
                <a16:creationId xmlns:a16="http://schemas.microsoft.com/office/drawing/2014/main" id="{767F0396-1C2A-4A09-B03C-3F303F81CB63}"/>
              </a:ext>
            </a:extLst>
          </p:cNvPr>
          <p:cNvSpPr/>
          <p:nvPr/>
        </p:nvSpPr>
        <p:spPr>
          <a:xfrm>
            <a:off x="8380381" y="2931719"/>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点检项目主数据</a:t>
            </a:r>
          </a:p>
        </p:txBody>
      </p:sp>
      <p:sp>
        <p:nvSpPr>
          <p:cNvPr id="54" name="矩形: 圆角 53">
            <a:extLst>
              <a:ext uri="{FF2B5EF4-FFF2-40B4-BE49-F238E27FC236}">
                <a16:creationId xmlns:a16="http://schemas.microsoft.com/office/drawing/2014/main" id="{E35CFB30-A0AC-4020-B6CA-44E4D80CB824}"/>
              </a:ext>
            </a:extLst>
          </p:cNvPr>
          <p:cNvSpPr/>
          <p:nvPr/>
        </p:nvSpPr>
        <p:spPr>
          <a:xfrm>
            <a:off x="9411894" y="2931719"/>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故障类型</a:t>
            </a:r>
          </a:p>
        </p:txBody>
      </p:sp>
      <p:sp>
        <p:nvSpPr>
          <p:cNvPr id="55" name="矩形: 圆角 54">
            <a:extLst>
              <a:ext uri="{FF2B5EF4-FFF2-40B4-BE49-F238E27FC236}">
                <a16:creationId xmlns:a16="http://schemas.microsoft.com/office/drawing/2014/main" id="{A1842FE6-861B-4D38-82BE-C32C8D7675BE}"/>
              </a:ext>
            </a:extLst>
          </p:cNvPr>
          <p:cNvSpPr/>
          <p:nvPr/>
        </p:nvSpPr>
        <p:spPr>
          <a:xfrm>
            <a:off x="2191303" y="3594526"/>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应急报修</a:t>
            </a:r>
          </a:p>
        </p:txBody>
      </p:sp>
      <p:sp>
        <p:nvSpPr>
          <p:cNvPr id="56" name="矩形: 圆角 55">
            <a:extLst>
              <a:ext uri="{FF2B5EF4-FFF2-40B4-BE49-F238E27FC236}">
                <a16:creationId xmlns:a16="http://schemas.microsoft.com/office/drawing/2014/main" id="{8369C9A1-D34B-4EFF-BFF0-157BD20D75F0}"/>
              </a:ext>
            </a:extLst>
          </p:cNvPr>
          <p:cNvSpPr/>
          <p:nvPr/>
        </p:nvSpPr>
        <p:spPr>
          <a:xfrm>
            <a:off x="3222816" y="3605261"/>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开机点检</a:t>
            </a:r>
          </a:p>
        </p:txBody>
      </p:sp>
      <p:sp>
        <p:nvSpPr>
          <p:cNvPr id="57" name="矩形: 圆角 56">
            <a:extLst>
              <a:ext uri="{FF2B5EF4-FFF2-40B4-BE49-F238E27FC236}">
                <a16:creationId xmlns:a16="http://schemas.microsoft.com/office/drawing/2014/main" id="{974B23B5-B45B-4394-A9B9-BD4F90B9F233}"/>
              </a:ext>
            </a:extLst>
          </p:cNvPr>
          <p:cNvSpPr/>
          <p:nvPr/>
        </p:nvSpPr>
        <p:spPr>
          <a:xfrm>
            <a:off x="4254329" y="3605261"/>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维修完成确认</a:t>
            </a:r>
          </a:p>
        </p:txBody>
      </p:sp>
      <p:sp>
        <p:nvSpPr>
          <p:cNvPr id="58" name="矩形: 圆角 57">
            <a:extLst>
              <a:ext uri="{FF2B5EF4-FFF2-40B4-BE49-F238E27FC236}">
                <a16:creationId xmlns:a16="http://schemas.microsoft.com/office/drawing/2014/main" id="{77064839-2089-4102-96B0-A1C09E3E068B}"/>
              </a:ext>
            </a:extLst>
          </p:cNvPr>
          <p:cNvSpPr/>
          <p:nvPr/>
        </p:nvSpPr>
        <p:spPr>
          <a:xfrm>
            <a:off x="5285842" y="3605261"/>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9" name="矩形: 圆角 58">
            <a:extLst>
              <a:ext uri="{FF2B5EF4-FFF2-40B4-BE49-F238E27FC236}">
                <a16:creationId xmlns:a16="http://schemas.microsoft.com/office/drawing/2014/main" id="{C4B33F15-CE62-4FAB-9C73-33679027CEAF}"/>
              </a:ext>
            </a:extLst>
          </p:cNvPr>
          <p:cNvSpPr/>
          <p:nvPr/>
        </p:nvSpPr>
        <p:spPr>
          <a:xfrm>
            <a:off x="6317355" y="3605261"/>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0" name="矩形: 圆角 59">
            <a:extLst>
              <a:ext uri="{FF2B5EF4-FFF2-40B4-BE49-F238E27FC236}">
                <a16:creationId xmlns:a16="http://schemas.microsoft.com/office/drawing/2014/main" id="{65258C38-F52D-4F94-B5CF-3DB934AE4527}"/>
              </a:ext>
            </a:extLst>
          </p:cNvPr>
          <p:cNvSpPr/>
          <p:nvPr/>
        </p:nvSpPr>
        <p:spPr>
          <a:xfrm>
            <a:off x="7348868" y="3605261"/>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1" name="矩形: 圆角 60">
            <a:extLst>
              <a:ext uri="{FF2B5EF4-FFF2-40B4-BE49-F238E27FC236}">
                <a16:creationId xmlns:a16="http://schemas.microsoft.com/office/drawing/2014/main" id="{FFEED4AC-723F-4555-A542-8534BA3709B4}"/>
              </a:ext>
            </a:extLst>
          </p:cNvPr>
          <p:cNvSpPr/>
          <p:nvPr/>
        </p:nvSpPr>
        <p:spPr>
          <a:xfrm>
            <a:off x="8380381" y="3605261"/>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2" name="矩形: 圆角 61">
            <a:extLst>
              <a:ext uri="{FF2B5EF4-FFF2-40B4-BE49-F238E27FC236}">
                <a16:creationId xmlns:a16="http://schemas.microsoft.com/office/drawing/2014/main" id="{E9E8CD82-9275-4091-BFA7-84F14333A5E4}"/>
              </a:ext>
            </a:extLst>
          </p:cNvPr>
          <p:cNvSpPr/>
          <p:nvPr/>
        </p:nvSpPr>
        <p:spPr>
          <a:xfrm>
            <a:off x="9411894" y="3605261"/>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3" name="矩形: 圆角 62">
            <a:extLst>
              <a:ext uri="{FF2B5EF4-FFF2-40B4-BE49-F238E27FC236}">
                <a16:creationId xmlns:a16="http://schemas.microsoft.com/office/drawing/2014/main" id="{58BE746E-AACD-4170-80B2-2D587F5A8272}"/>
              </a:ext>
            </a:extLst>
          </p:cNvPr>
          <p:cNvSpPr/>
          <p:nvPr/>
        </p:nvSpPr>
        <p:spPr>
          <a:xfrm>
            <a:off x="2191303" y="4268068"/>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点检单</a:t>
            </a:r>
          </a:p>
        </p:txBody>
      </p:sp>
      <p:sp>
        <p:nvSpPr>
          <p:cNvPr id="64" name="矩形: 圆角 63">
            <a:extLst>
              <a:ext uri="{FF2B5EF4-FFF2-40B4-BE49-F238E27FC236}">
                <a16:creationId xmlns:a16="http://schemas.microsoft.com/office/drawing/2014/main" id="{DB07ADFC-67AE-4C99-B35E-9DC8A4944E0E}"/>
              </a:ext>
            </a:extLst>
          </p:cNvPr>
          <p:cNvSpPr/>
          <p:nvPr/>
        </p:nvSpPr>
        <p:spPr>
          <a:xfrm>
            <a:off x="3222816" y="427880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巡检单</a:t>
            </a:r>
          </a:p>
        </p:txBody>
      </p:sp>
      <p:sp>
        <p:nvSpPr>
          <p:cNvPr id="65" name="矩形: 圆角 64">
            <a:extLst>
              <a:ext uri="{FF2B5EF4-FFF2-40B4-BE49-F238E27FC236}">
                <a16:creationId xmlns:a16="http://schemas.microsoft.com/office/drawing/2014/main" id="{175D78C6-EAA6-46A4-A6ED-E8C24A3876FC}"/>
              </a:ext>
            </a:extLst>
          </p:cNvPr>
          <p:cNvSpPr/>
          <p:nvPr/>
        </p:nvSpPr>
        <p:spPr>
          <a:xfrm>
            <a:off x="4254329" y="427880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故障报修</a:t>
            </a:r>
          </a:p>
        </p:txBody>
      </p:sp>
      <p:sp>
        <p:nvSpPr>
          <p:cNvPr id="66" name="矩形: 圆角 65">
            <a:extLst>
              <a:ext uri="{FF2B5EF4-FFF2-40B4-BE49-F238E27FC236}">
                <a16:creationId xmlns:a16="http://schemas.microsoft.com/office/drawing/2014/main" id="{E6E406F8-3903-44AF-81EA-0F264D061998}"/>
              </a:ext>
            </a:extLst>
          </p:cNvPr>
          <p:cNvSpPr/>
          <p:nvPr/>
        </p:nvSpPr>
        <p:spPr>
          <a:xfrm>
            <a:off x="5285842" y="427880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维修工单</a:t>
            </a:r>
          </a:p>
        </p:txBody>
      </p:sp>
      <p:sp>
        <p:nvSpPr>
          <p:cNvPr id="67" name="矩形: 圆角 66">
            <a:extLst>
              <a:ext uri="{FF2B5EF4-FFF2-40B4-BE49-F238E27FC236}">
                <a16:creationId xmlns:a16="http://schemas.microsoft.com/office/drawing/2014/main" id="{5DB00EC0-0F0E-4517-9F8C-6EE7BCD94353}"/>
              </a:ext>
            </a:extLst>
          </p:cNvPr>
          <p:cNvSpPr/>
          <p:nvPr/>
        </p:nvSpPr>
        <p:spPr>
          <a:xfrm>
            <a:off x="6317355" y="427880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备件申请</a:t>
            </a:r>
          </a:p>
        </p:txBody>
      </p:sp>
      <p:sp>
        <p:nvSpPr>
          <p:cNvPr id="68" name="矩形: 圆角 67">
            <a:extLst>
              <a:ext uri="{FF2B5EF4-FFF2-40B4-BE49-F238E27FC236}">
                <a16:creationId xmlns:a16="http://schemas.microsoft.com/office/drawing/2014/main" id="{1FD2E0E1-B265-4ED1-A319-CC53631E2411}"/>
              </a:ext>
            </a:extLst>
          </p:cNvPr>
          <p:cNvSpPr/>
          <p:nvPr/>
        </p:nvSpPr>
        <p:spPr>
          <a:xfrm>
            <a:off x="7348868" y="427880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备件退还</a:t>
            </a:r>
          </a:p>
        </p:txBody>
      </p:sp>
      <p:sp>
        <p:nvSpPr>
          <p:cNvPr id="69" name="矩形: 圆角 68">
            <a:extLst>
              <a:ext uri="{FF2B5EF4-FFF2-40B4-BE49-F238E27FC236}">
                <a16:creationId xmlns:a16="http://schemas.microsoft.com/office/drawing/2014/main" id="{40510211-E68F-4AD8-AECE-06CD98E59696}"/>
              </a:ext>
            </a:extLst>
          </p:cNvPr>
          <p:cNvSpPr/>
          <p:nvPr/>
        </p:nvSpPr>
        <p:spPr>
          <a:xfrm>
            <a:off x="8380381" y="427880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故障类型确认</a:t>
            </a:r>
          </a:p>
        </p:txBody>
      </p:sp>
      <p:sp>
        <p:nvSpPr>
          <p:cNvPr id="70" name="矩形: 圆角 69">
            <a:extLst>
              <a:ext uri="{FF2B5EF4-FFF2-40B4-BE49-F238E27FC236}">
                <a16:creationId xmlns:a16="http://schemas.microsoft.com/office/drawing/2014/main" id="{82FBD9D9-BA82-497D-A9B7-64C9CBAF372A}"/>
              </a:ext>
            </a:extLst>
          </p:cNvPr>
          <p:cNvSpPr/>
          <p:nvPr/>
        </p:nvSpPr>
        <p:spPr>
          <a:xfrm>
            <a:off x="9411894" y="4278803"/>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1" name="矩形: 圆角 70">
            <a:extLst>
              <a:ext uri="{FF2B5EF4-FFF2-40B4-BE49-F238E27FC236}">
                <a16:creationId xmlns:a16="http://schemas.microsoft.com/office/drawing/2014/main" id="{7C849EDF-C066-4937-8D87-DBEB0FA2E5BC}"/>
              </a:ext>
            </a:extLst>
          </p:cNvPr>
          <p:cNvSpPr/>
          <p:nvPr/>
        </p:nvSpPr>
        <p:spPr>
          <a:xfrm>
            <a:off x="2178556" y="4933148"/>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保养单</a:t>
            </a:r>
          </a:p>
        </p:txBody>
      </p:sp>
      <p:sp>
        <p:nvSpPr>
          <p:cNvPr id="72" name="矩形: 圆角 71">
            <a:extLst>
              <a:ext uri="{FF2B5EF4-FFF2-40B4-BE49-F238E27FC236}">
                <a16:creationId xmlns:a16="http://schemas.microsoft.com/office/drawing/2014/main" id="{7F885BA5-2C6A-45C2-8CE5-D656C419099F}"/>
              </a:ext>
            </a:extLst>
          </p:cNvPr>
          <p:cNvSpPr/>
          <p:nvPr/>
        </p:nvSpPr>
        <p:spPr>
          <a:xfrm>
            <a:off x="3210069" y="494388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备件申请</a:t>
            </a:r>
          </a:p>
        </p:txBody>
      </p:sp>
      <p:sp>
        <p:nvSpPr>
          <p:cNvPr id="73" name="矩形: 圆角 72">
            <a:extLst>
              <a:ext uri="{FF2B5EF4-FFF2-40B4-BE49-F238E27FC236}">
                <a16:creationId xmlns:a16="http://schemas.microsoft.com/office/drawing/2014/main" id="{9F8C6D5E-1F81-4497-99CF-F374A1E9331B}"/>
              </a:ext>
            </a:extLst>
          </p:cNvPr>
          <p:cNvSpPr/>
          <p:nvPr/>
        </p:nvSpPr>
        <p:spPr>
          <a:xfrm>
            <a:off x="4241582" y="494388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备件退还</a:t>
            </a:r>
          </a:p>
        </p:txBody>
      </p:sp>
      <p:sp>
        <p:nvSpPr>
          <p:cNvPr id="74" name="矩形: 圆角 73">
            <a:extLst>
              <a:ext uri="{FF2B5EF4-FFF2-40B4-BE49-F238E27FC236}">
                <a16:creationId xmlns:a16="http://schemas.microsoft.com/office/drawing/2014/main" id="{C547C011-0D09-44FD-AD7B-B15337F327D5}"/>
              </a:ext>
            </a:extLst>
          </p:cNvPr>
          <p:cNvSpPr/>
          <p:nvPr/>
        </p:nvSpPr>
        <p:spPr>
          <a:xfrm>
            <a:off x="5273095" y="494388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故障报修</a:t>
            </a:r>
          </a:p>
        </p:txBody>
      </p:sp>
      <p:sp>
        <p:nvSpPr>
          <p:cNvPr id="75" name="矩形: 圆角 74">
            <a:extLst>
              <a:ext uri="{FF2B5EF4-FFF2-40B4-BE49-F238E27FC236}">
                <a16:creationId xmlns:a16="http://schemas.microsoft.com/office/drawing/2014/main" id="{EDC058F8-01DC-406B-B92D-CF3A2316A9AE}"/>
              </a:ext>
            </a:extLst>
          </p:cNvPr>
          <p:cNvSpPr/>
          <p:nvPr/>
        </p:nvSpPr>
        <p:spPr>
          <a:xfrm>
            <a:off x="6304608" y="4943883"/>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6" name="矩形: 圆角 75">
            <a:extLst>
              <a:ext uri="{FF2B5EF4-FFF2-40B4-BE49-F238E27FC236}">
                <a16:creationId xmlns:a16="http://schemas.microsoft.com/office/drawing/2014/main" id="{1BA6DE7F-BD75-411D-BD80-35449C584B7B}"/>
              </a:ext>
            </a:extLst>
          </p:cNvPr>
          <p:cNvSpPr/>
          <p:nvPr/>
        </p:nvSpPr>
        <p:spPr>
          <a:xfrm>
            <a:off x="7336121" y="4943883"/>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7" name="矩形: 圆角 76">
            <a:extLst>
              <a:ext uri="{FF2B5EF4-FFF2-40B4-BE49-F238E27FC236}">
                <a16:creationId xmlns:a16="http://schemas.microsoft.com/office/drawing/2014/main" id="{A80705CF-FF3F-41E3-8045-AB5245591B20}"/>
              </a:ext>
            </a:extLst>
          </p:cNvPr>
          <p:cNvSpPr/>
          <p:nvPr/>
        </p:nvSpPr>
        <p:spPr>
          <a:xfrm>
            <a:off x="8367634" y="4943883"/>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8" name="矩形: 圆角 77">
            <a:extLst>
              <a:ext uri="{FF2B5EF4-FFF2-40B4-BE49-F238E27FC236}">
                <a16:creationId xmlns:a16="http://schemas.microsoft.com/office/drawing/2014/main" id="{736CE00A-5639-477A-BEE1-F71BFD7480CE}"/>
              </a:ext>
            </a:extLst>
          </p:cNvPr>
          <p:cNvSpPr/>
          <p:nvPr/>
        </p:nvSpPr>
        <p:spPr>
          <a:xfrm>
            <a:off x="9399147" y="4943883"/>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9" name="矩形: 圆角 78">
            <a:extLst>
              <a:ext uri="{FF2B5EF4-FFF2-40B4-BE49-F238E27FC236}">
                <a16:creationId xmlns:a16="http://schemas.microsoft.com/office/drawing/2014/main" id="{A5070C9B-637E-486C-A858-A6B390C06AB0}"/>
              </a:ext>
            </a:extLst>
          </p:cNvPr>
          <p:cNvSpPr/>
          <p:nvPr/>
        </p:nvSpPr>
        <p:spPr>
          <a:xfrm>
            <a:off x="2178556" y="5618748"/>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采购入库</a:t>
            </a:r>
          </a:p>
        </p:txBody>
      </p:sp>
      <p:sp>
        <p:nvSpPr>
          <p:cNvPr id="80" name="矩形: 圆角 79">
            <a:extLst>
              <a:ext uri="{FF2B5EF4-FFF2-40B4-BE49-F238E27FC236}">
                <a16:creationId xmlns:a16="http://schemas.microsoft.com/office/drawing/2014/main" id="{2DA9202E-3C85-46D0-BD0D-1314D3B5723E}"/>
              </a:ext>
            </a:extLst>
          </p:cNvPr>
          <p:cNvSpPr/>
          <p:nvPr/>
        </p:nvSpPr>
        <p:spPr>
          <a:xfrm>
            <a:off x="3210069" y="562948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备件出库确认</a:t>
            </a:r>
          </a:p>
        </p:txBody>
      </p:sp>
      <p:sp>
        <p:nvSpPr>
          <p:cNvPr id="81" name="矩形: 圆角 80">
            <a:extLst>
              <a:ext uri="{FF2B5EF4-FFF2-40B4-BE49-F238E27FC236}">
                <a16:creationId xmlns:a16="http://schemas.microsoft.com/office/drawing/2014/main" id="{46C74304-059C-4C3A-9715-64A16EB71F9D}"/>
              </a:ext>
            </a:extLst>
          </p:cNvPr>
          <p:cNvSpPr/>
          <p:nvPr/>
        </p:nvSpPr>
        <p:spPr>
          <a:xfrm>
            <a:off x="4241582" y="562948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备件退还确认</a:t>
            </a:r>
          </a:p>
        </p:txBody>
      </p:sp>
      <p:sp>
        <p:nvSpPr>
          <p:cNvPr id="82" name="矩形: 圆角 81">
            <a:extLst>
              <a:ext uri="{FF2B5EF4-FFF2-40B4-BE49-F238E27FC236}">
                <a16:creationId xmlns:a16="http://schemas.microsoft.com/office/drawing/2014/main" id="{E3E2BAC1-C57B-4833-BB1F-FCCFA794398D}"/>
              </a:ext>
            </a:extLst>
          </p:cNvPr>
          <p:cNvSpPr/>
          <p:nvPr/>
        </p:nvSpPr>
        <p:spPr>
          <a:xfrm>
            <a:off x="5273095" y="5629483"/>
            <a:ext cx="980524" cy="6413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库存盘点</a:t>
            </a:r>
          </a:p>
        </p:txBody>
      </p:sp>
      <p:sp>
        <p:nvSpPr>
          <p:cNvPr id="83" name="矩形: 圆角 82">
            <a:extLst>
              <a:ext uri="{FF2B5EF4-FFF2-40B4-BE49-F238E27FC236}">
                <a16:creationId xmlns:a16="http://schemas.microsoft.com/office/drawing/2014/main" id="{BA252CE5-7029-4F2C-A63F-853E199C1A95}"/>
              </a:ext>
            </a:extLst>
          </p:cNvPr>
          <p:cNvSpPr/>
          <p:nvPr/>
        </p:nvSpPr>
        <p:spPr>
          <a:xfrm>
            <a:off x="6304608" y="5629483"/>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84" name="矩形: 圆角 83">
            <a:extLst>
              <a:ext uri="{FF2B5EF4-FFF2-40B4-BE49-F238E27FC236}">
                <a16:creationId xmlns:a16="http://schemas.microsoft.com/office/drawing/2014/main" id="{874B0B56-295C-42AD-AE8C-3D9616B47CE9}"/>
              </a:ext>
            </a:extLst>
          </p:cNvPr>
          <p:cNvSpPr/>
          <p:nvPr/>
        </p:nvSpPr>
        <p:spPr>
          <a:xfrm>
            <a:off x="7336121" y="5629483"/>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85" name="矩形: 圆角 84">
            <a:extLst>
              <a:ext uri="{FF2B5EF4-FFF2-40B4-BE49-F238E27FC236}">
                <a16:creationId xmlns:a16="http://schemas.microsoft.com/office/drawing/2014/main" id="{8EE98A6C-AF30-41BC-A81E-933D85E52D99}"/>
              </a:ext>
            </a:extLst>
          </p:cNvPr>
          <p:cNvSpPr/>
          <p:nvPr/>
        </p:nvSpPr>
        <p:spPr>
          <a:xfrm>
            <a:off x="8367634" y="5629483"/>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86" name="矩形: 圆角 85">
            <a:extLst>
              <a:ext uri="{FF2B5EF4-FFF2-40B4-BE49-F238E27FC236}">
                <a16:creationId xmlns:a16="http://schemas.microsoft.com/office/drawing/2014/main" id="{88B049BA-82EE-4543-A9CF-BD65B939DADE}"/>
              </a:ext>
            </a:extLst>
          </p:cNvPr>
          <p:cNvSpPr/>
          <p:nvPr/>
        </p:nvSpPr>
        <p:spPr>
          <a:xfrm>
            <a:off x="9399147" y="5629483"/>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pic>
        <p:nvPicPr>
          <p:cNvPr id="87" name="图片 86">
            <a:extLst>
              <a:ext uri="{FF2B5EF4-FFF2-40B4-BE49-F238E27FC236}">
                <a16:creationId xmlns:a16="http://schemas.microsoft.com/office/drawing/2014/main" id="{9459C63C-82F4-492D-82FD-765207125F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3217" y="1291843"/>
            <a:ext cx="886018" cy="886018"/>
          </a:xfrm>
          <a:prstGeom prst="rect">
            <a:avLst/>
          </a:prstGeom>
        </p:spPr>
      </p:pic>
      <p:sp>
        <p:nvSpPr>
          <p:cNvPr id="88" name="矩形: 圆角 87">
            <a:extLst>
              <a:ext uri="{FF2B5EF4-FFF2-40B4-BE49-F238E27FC236}">
                <a16:creationId xmlns:a16="http://schemas.microsoft.com/office/drawing/2014/main" id="{C41FCEF7-2731-4FFA-A509-869C2DD828CC}"/>
              </a:ext>
            </a:extLst>
          </p:cNvPr>
          <p:cNvSpPr/>
          <p:nvPr/>
        </p:nvSpPr>
        <p:spPr>
          <a:xfrm>
            <a:off x="10749722" y="2251382"/>
            <a:ext cx="980524" cy="641366"/>
          </a:xfrm>
          <a:prstGeom prst="roundRect">
            <a:avLst/>
          </a:prstGeom>
          <a:solidFill>
            <a:srgbClr val="5E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ERP-</a:t>
            </a:r>
            <a:r>
              <a:rPr lang="zh-CN" altLang="en-US" sz="1200" dirty="0"/>
              <a:t>备件库存</a:t>
            </a:r>
          </a:p>
        </p:txBody>
      </p:sp>
      <p:sp>
        <p:nvSpPr>
          <p:cNvPr id="89" name="矩形: 圆角 88">
            <a:extLst>
              <a:ext uri="{FF2B5EF4-FFF2-40B4-BE49-F238E27FC236}">
                <a16:creationId xmlns:a16="http://schemas.microsoft.com/office/drawing/2014/main" id="{4672A91A-B30F-4DA1-A6F8-B9C3517EE1D4}"/>
              </a:ext>
            </a:extLst>
          </p:cNvPr>
          <p:cNvSpPr/>
          <p:nvPr/>
        </p:nvSpPr>
        <p:spPr>
          <a:xfrm>
            <a:off x="10773217" y="2920984"/>
            <a:ext cx="980524" cy="641366"/>
          </a:xfrm>
          <a:prstGeom prst="roundRect">
            <a:avLst/>
          </a:prstGeom>
          <a:solidFill>
            <a:srgbClr val="5E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ERP-</a:t>
            </a:r>
            <a:r>
              <a:rPr lang="zh-CN" altLang="en-US" sz="1200" dirty="0"/>
              <a:t>设备、备件主数据</a:t>
            </a:r>
          </a:p>
        </p:txBody>
      </p:sp>
      <p:sp>
        <p:nvSpPr>
          <p:cNvPr id="90" name="矩形: 圆角 89">
            <a:extLst>
              <a:ext uri="{FF2B5EF4-FFF2-40B4-BE49-F238E27FC236}">
                <a16:creationId xmlns:a16="http://schemas.microsoft.com/office/drawing/2014/main" id="{60B289A5-1F62-4E94-BAE6-EFF2314ADE99}"/>
              </a:ext>
            </a:extLst>
          </p:cNvPr>
          <p:cNvSpPr/>
          <p:nvPr/>
        </p:nvSpPr>
        <p:spPr>
          <a:xfrm>
            <a:off x="10773217" y="3590586"/>
            <a:ext cx="980524" cy="641366"/>
          </a:xfrm>
          <a:prstGeom prst="roundRect">
            <a:avLst/>
          </a:prstGeom>
          <a:solidFill>
            <a:srgbClr val="5E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设备监控</a:t>
            </a:r>
            <a:r>
              <a:rPr lang="en-US" altLang="zh-CN" sz="1200" dirty="0"/>
              <a:t>-</a:t>
            </a:r>
            <a:r>
              <a:rPr lang="zh-CN" altLang="en-US" sz="1200" dirty="0"/>
              <a:t>设备状态、运行次数</a:t>
            </a:r>
          </a:p>
        </p:txBody>
      </p:sp>
      <p:sp>
        <p:nvSpPr>
          <p:cNvPr id="91" name="矩形: 圆角 90">
            <a:extLst>
              <a:ext uri="{FF2B5EF4-FFF2-40B4-BE49-F238E27FC236}">
                <a16:creationId xmlns:a16="http://schemas.microsoft.com/office/drawing/2014/main" id="{9CA2F610-F6E8-456A-89C6-3496D5FF5EBE}"/>
              </a:ext>
            </a:extLst>
          </p:cNvPr>
          <p:cNvSpPr/>
          <p:nvPr/>
        </p:nvSpPr>
        <p:spPr>
          <a:xfrm>
            <a:off x="10773217" y="4266128"/>
            <a:ext cx="980524" cy="641366"/>
          </a:xfrm>
          <a:prstGeom prst="roundRect">
            <a:avLst/>
          </a:prstGeom>
          <a:solidFill>
            <a:srgbClr val="5E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MES-</a:t>
            </a:r>
            <a:r>
              <a:rPr lang="zh-CN" altLang="en-US" sz="1200" dirty="0"/>
              <a:t>工单关联</a:t>
            </a:r>
          </a:p>
        </p:txBody>
      </p:sp>
      <p:sp>
        <p:nvSpPr>
          <p:cNvPr id="92" name="矩形: 圆角 91">
            <a:extLst>
              <a:ext uri="{FF2B5EF4-FFF2-40B4-BE49-F238E27FC236}">
                <a16:creationId xmlns:a16="http://schemas.microsoft.com/office/drawing/2014/main" id="{0F216F5C-31A9-42F9-B72A-6E632F4EA2D7}"/>
              </a:ext>
            </a:extLst>
          </p:cNvPr>
          <p:cNvSpPr/>
          <p:nvPr/>
        </p:nvSpPr>
        <p:spPr>
          <a:xfrm>
            <a:off x="10773217" y="4943883"/>
            <a:ext cx="980524" cy="641366"/>
          </a:xfrm>
          <a:prstGeom prst="roundRect">
            <a:avLst/>
          </a:prstGeom>
          <a:solidFill>
            <a:srgbClr val="5E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看板设备</a:t>
            </a:r>
            <a:r>
              <a:rPr lang="en-US" altLang="zh-CN" sz="1200" dirty="0"/>
              <a:t>-</a:t>
            </a:r>
            <a:r>
              <a:rPr lang="zh-CN" altLang="en-US" sz="1200" dirty="0"/>
              <a:t>设备状态、</a:t>
            </a:r>
            <a:r>
              <a:rPr lang="en-US" altLang="zh-CN" sz="1200" dirty="0"/>
              <a:t>KPI</a:t>
            </a:r>
            <a:endParaRPr lang="zh-CN" altLang="en-US" sz="1200" dirty="0"/>
          </a:p>
        </p:txBody>
      </p:sp>
      <p:sp>
        <p:nvSpPr>
          <p:cNvPr id="93" name="矩形: 圆角 92">
            <a:extLst>
              <a:ext uri="{FF2B5EF4-FFF2-40B4-BE49-F238E27FC236}">
                <a16:creationId xmlns:a16="http://schemas.microsoft.com/office/drawing/2014/main" id="{354E70BD-E222-4DAD-B52A-F2539366F1FD}"/>
              </a:ext>
            </a:extLst>
          </p:cNvPr>
          <p:cNvSpPr/>
          <p:nvPr/>
        </p:nvSpPr>
        <p:spPr>
          <a:xfrm>
            <a:off x="10749722" y="5618748"/>
            <a:ext cx="980524" cy="6413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extLst>
      <p:ext uri="{BB962C8B-B14F-4D97-AF65-F5344CB8AC3E}">
        <p14:creationId xmlns:p14="http://schemas.microsoft.com/office/powerpoint/2010/main" val="800874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61"/>
          <p:cNvSpPr>
            <a:spLocks noChangeArrowheads="1"/>
          </p:cNvSpPr>
          <p:nvPr userDrawn="1"/>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a:p>
        </p:txBody>
      </p:sp>
      <p:pic>
        <p:nvPicPr>
          <p:cNvPr id="25" name="图片 24" descr="图片1"/>
          <p:cNvPicPr>
            <a:picLocks noChangeAspect="1"/>
          </p:cNvPicPr>
          <p:nvPr userDrawn="1"/>
        </p:nvPicPr>
        <p:blipFill>
          <a:blip r:embed="rId4"/>
          <a:stretch>
            <a:fillRect/>
          </a:stretch>
        </p:blipFill>
        <p:spPr>
          <a:xfrm>
            <a:off x="241935" y="246380"/>
            <a:ext cx="689610" cy="570865"/>
          </a:xfrm>
          <a:prstGeom prst="rect">
            <a:avLst/>
          </a:prstGeom>
        </p:spPr>
      </p:pic>
      <p:sp>
        <p:nvSpPr>
          <p:cNvPr id="32" name="TextBox 19"/>
          <p:cNvSpPr txBox="1"/>
          <p:nvPr/>
        </p:nvSpPr>
        <p:spPr>
          <a:xfrm>
            <a:off x="1155700" y="333178"/>
            <a:ext cx="10440670" cy="369332"/>
          </a:xfrm>
          <a:prstGeom prst="rect">
            <a:avLst/>
          </a:prstGeom>
          <a:noFill/>
        </p:spPr>
        <p:txBody>
          <a:bodyPr wrap="square" lIns="0" tIns="0" rIns="0" bIns="0" rtlCol="0">
            <a:spAutoFit/>
          </a:bodyPr>
          <a:lstStyle/>
          <a:p>
            <a:pPr lvl="0">
              <a:defRPr/>
            </a:pPr>
            <a:r>
              <a:rPr lang="zh-CN" altLang="en-US" sz="2400" b="1" dirty="0">
                <a:latin typeface="微软雅黑" panose="020B0503020204020204" charset="-122"/>
                <a:ea typeface="微软雅黑" panose="020B0503020204020204" charset="-122"/>
                <a:sym typeface="+mn-ea"/>
              </a:rPr>
              <a:t>设备管理流程方案</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2" name="矩形 1">
            <a:extLst>
              <a:ext uri="{FF2B5EF4-FFF2-40B4-BE49-F238E27FC236}">
                <a16:creationId xmlns:a16="http://schemas.microsoft.com/office/drawing/2014/main" id="{88B1EB25-51A3-4610-A0CD-AD18E4A36735}"/>
              </a:ext>
            </a:extLst>
          </p:cNvPr>
          <p:cNvSpPr/>
          <p:nvPr/>
        </p:nvSpPr>
        <p:spPr>
          <a:xfrm>
            <a:off x="150796" y="1665805"/>
            <a:ext cx="11896825" cy="2212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6E8912B5-1FCF-4893-9783-ECE3D79161E8}"/>
              </a:ext>
            </a:extLst>
          </p:cNvPr>
          <p:cNvSpPr/>
          <p:nvPr/>
        </p:nvSpPr>
        <p:spPr>
          <a:xfrm>
            <a:off x="172272" y="1446058"/>
            <a:ext cx="1233488" cy="552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主数据</a:t>
            </a:r>
          </a:p>
        </p:txBody>
      </p:sp>
      <p:sp>
        <p:nvSpPr>
          <p:cNvPr id="94" name="矩形: 圆角 93">
            <a:extLst>
              <a:ext uri="{FF2B5EF4-FFF2-40B4-BE49-F238E27FC236}">
                <a16:creationId xmlns:a16="http://schemas.microsoft.com/office/drawing/2014/main" id="{9736DA9A-F5C1-45E1-BF3A-222153791589}"/>
              </a:ext>
            </a:extLst>
          </p:cNvPr>
          <p:cNvSpPr/>
          <p:nvPr/>
        </p:nvSpPr>
        <p:spPr>
          <a:xfrm>
            <a:off x="1938366" y="1446559"/>
            <a:ext cx="1233488" cy="552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库存管理</a:t>
            </a:r>
          </a:p>
        </p:txBody>
      </p:sp>
      <p:sp>
        <p:nvSpPr>
          <p:cNvPr id="95" name="矩形: 圆角 94">
            <a:extLst>
              <a:ext uri="{FF2B5EF4-FFF2-40B4-BE49-F238E27FC236}">
                <a16:creationId xmlns:a16="http://schemas.microsoft.com/office/drawing/2014/main" id="{99EB3145-C529-4E0B-B2CA-5D3946F4404C}"/>
              </a:ext>
            </a:extLst>
          </p:cNvPr>
          <p:cNvSpPr/>
          <p:nvPr/>
        </p:nvSpPr>
        <p:spPr>
          <a:xfrm>
            <a:off x="5470554" y="1483700"/>
            <a:ext cx="1233488" cy="552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设备维修</a:t>
            </a:r>
          </a:p>
        </p:txBody>
      </p:sp>
      <p:sp>
        <p:nvSpPr>
          <p:cNvPr id="96" name="矩形: 圆角 95">
            <a:extLst>
              <a:ext uri="{FF2B5EF4-FFF2-40B4-BE49-F238E27FC236}">
                <a16:creationId xmlns:a16="http://schemas.microsoft.com/office/drawing/2014/main" id="{7B90AC32-0988-4620-8EAB-5B74748FE9FC}"/>
              </a:ext>
            </a:extLst>
          </p:cNvPr>
          <p:cNvSpPr/>
          <p:nvPr/>
        </p:nvSpPr>
        <p:spPr>
          <a:xfrm>
            <a:off x="3704460" y="1483700"/>
            <a:ext cx="1233488" cy="552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计划维护</a:t>
            </a:r>
          </a:p>
        </p:txBody>
      </p:sp>
      <p:sp>
        <p:nvSpPr>
          <p:cNvPr id="97" name="矩形: 圆角 96">
            <a:extLst>
              <a:ext uri="{FF2B5EF4-FFF2-40B4-BE49-F238E27FC236}">
                <a16:creationId xmlns:a16="http://schemas.microsoft.com/office/drawing/2014/main" id="{C9BD571C-9551-4E62-AC97-F52404305367}"/>
              </a:ext>
            </a:extLst>
          </p:cNvPr>
          <p:cNvSpPr/>
          <p:nvPr/>
        </p:nvSpPr>
        <p:spPr>
          <a:xfrm>
            <a:off x="7236648" y="1446060"/>
            <a:ext cx="1233488" cy="552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备件管理</a:t>
            </a:r>
          </a:p>
        </p:txBody>
      </p:sp>
      <p:sp>
        <p:nvSpPr>
          <p:cNvPr id="98" name="矩形: 圆角 97">
            <a:extLst>
              <a:ext uri="{FF2B5EF4-FFF2-40B4-BE49-F238E27FC236}">
                <a16:creationId xmlns:a16="http://schemas.microsoft.com/office/drawing/2014/main" id="{206BA6A9-EC7D-4A1D-98E9-E512F4AC01FF}"/>
              </a:ext>
            </a:extLst>
          </p:cNvPr>
          <p:cNvSpPr/>
          <p:nvPr/>
        </p:nvSpPr>
        <p:spPr>
          <a:xfrm>
            <a:off x="9002742" y="1446061"/>
            <a:ext cx="1233488" cy="552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统计分析</a:t>
            </a:r>
          </a:p>
        </p:txBody>
      </p:sp>
      <p:sp>
        <p:nvSpPr>
          <p:cNvPr id="99" name="矩形: 圆角 98">
            <a:extLst>
              <a:ext uri="{FF2B5EF4-FFF2-40B4-BE49-F238E27FC236}">
                <a16:creationId xmlns:a16="http://schemas.microsoft.com/office/drawing/2014/main" id="{A43A011A-FFB8-49DF-98BF-B84D59FCC5B4}"/>
              </a:ext>
            </a:extLst>
          </p:cNvPr>
          <p:cNvSpPr/>
          <p:nvPr/>
        </p:nvSpPr>
        <p:spPr>
          <a:xfrm>
            <a:off x="10768836" y="1446061"/>
            <a:ext cx="1233488" cy="552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看板拉动</a:t>
            </a:r>
          </a:p>
        </p:txBody>
      </p:sp>
      <p:sp>
        <p:nvSpPr>
          <p:cNvPr id="5" name="矩形 4">
            <a:extLst>
              <a:ext uri="{FF2B5EF4-FFF2-40B4-BE49-F238E27FC236}">
                <a16:creationId xmlns:a16="http://schemas.microsoft.com/office/drawing/2014/main" id="{5DD7F81C-E545-4C6D-ACAB-0424914598B6}"/>
              </a:ext>
            </a:extLst>
          </p:cNvPr>
          <p:cNvSpPr/>
          <p:nvPr/>
        </p:nvSpPr>
        <p:spPr>
          <a:xfrm>
            <a:off x="83542" y="2367815"/>
            <a:ext cx="1398751" cy="327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主数据建模</a:t>
            </a:r>
          </a:p>
        </p:txBody>
      </p:sp>
      <p:pic>
        <p:nvPicPr>
          <p:cNvPr id="7" name="图片 6">
            <a:extLst>
              <a:ext uri="{FF2B5EF4-FFF2-40B4-BE49-F238E27FC236}">
                <a16:creationId xmlns:a16="http://schemas.microsoft.com/office/drawing/2014/main" id="{06EE97CC-63B1-4DEF-862B-ED280D3998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001" y="3191095"/>
            <a:ext cx="971832" cy="971832"/>
          </a:xfrm>
          <a:prstGeom prst="rect">
            <a:avLst/>
          </a:prstGeom>
        </p:spPr>
      </p:pic>
      <p:sp>
        <p:nvSpPr>
          <p:cNvPr id="8" name="文本框 7">
            <a:extLst>
              <a:ext uri="{FF2B5EF4-FFF2-40B4-BE49-F238E27FC236}">
                <a16:creationId xmlns:a16="http://schemas.microsoft.com/office/drawing/2014/main" id="{BAEE625B-83C5-4AD5-96CD-91F94AF6E8BA}"/>
              </a:ext>
            </a:extLst>
          </p:cNvPr>
          <p:cNvSpPr txBox="1"/>
          <p:nvPr/>
        </p:nvSpPr>
        <p:spPr>
          <a:xfrm>
            <a:off x="331511" y="2828645"/>
            <a:ext cx="902811" cy="307777"/>
          </a:xfrm>
          <a:prstGeom prst="rect">
            <a:avLst/>
          </a:prstGeom>
          <a:noFill/>
        </p:spPr>
        <p:txBody>
          <a:bodyPr wrap="none" rtlCol="0">
            <a:spAutoFit/>
          </a:bodyPr>
          <a:lstStyle/>
          <a:p>
            <a:r>
              <a:rPr lang="zh-CN" altLang="en-US" sz="1400" dirty="0">
                <a:latin typeface="+mn-ea"/>
              </a:rPr>
              <a:t>员工信息</a:t>
            </a:r>
          </a:p>
        </p:txBody>
      </p:sp>
      <p:sp>
        <p:nvSpPr>
          <p:cNvPr id="100" name="文本框 99">
            <a:extLst>
              <a:ext uri="{FF2B5EF4-FFF2-40B4-BE49-F238E27FC236}">
                <a16:creationId xmlns:a16="http://schemas.microsoft.com/office/drawing/2014/main" id="{2C3D41A3-C68D-4920-995D-BAF0EC83C121}"/>
              </a:ext>
            </a:extLst>
          </p:cNvPr>
          <p:cNvSpPr txBox="1"/>
          <p:nvPr/>
        </p:nvSpPr>
        <p:spPr>
          <a:xfrm>
            <a:off x="331511" y="4217600"/>
            <a:ext cx="902811" cy="307777"/>
          </a:xfrm>
          <a:prstGeom prst="rect">
            <a:avLst/>
          </a:prstGeom>
          <a:noFill/>
        </p:spPr>
        <p:txBody>
          <a:bodyPr wrap="none" rtlCol="0">
            <a:spAutoFit/>
          </a:bodyPr>
          <a:lstStyle/>
          <a:p>
            <a:r>
              <a:rPr lang="zh-CN" altLang="en-US" sz="1400" dirty="0">
                <a:latin typeface="+mn-ea"/>
              </a:rPr>
              <a:t>设备信息</a:t>
            </a:r>
          </a:p>
        </p:txBody>
      </p:sp>
      <p:pic>
        <p:nvPicPr>
          <p:cNvPr id="10" name="图片 9">
            <a:extLst>
              <a:ext uri="{FF2B5EF4-FFF2-40B4-BE49-F238E27FC236}">
                <a16:creationId xmlns:a16="http://schemas.microsoft.com/office/drawing/2014/main" id="{3DB6F21A-FE6C-411D-A58B-7604A4BAAD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552" y="4487756"/>
            <a:ext cx="1249016" cy="981654"/>
          </a:xfrm>
          <a:prstGeom prst="rect">
            <a:avLst/>
          </a:prstGeom>
        </p:spPr>
      </p:pic>
      <p:sp>
        <p:nvSpPr>
          <p:cNvPr id="101" name="文本框 100">
            <a:extLst>
              <a:ext uri="{FF2B5EF4-FFF2-40B4-BE49-F238E27FC236}">
                <a16:creationId xmlns:a16="http://schemas.microsoft.com/office/drawing/2014/main" id="{6A417402-FFA7-46A6-A87A-0E0924A9D0BC}"/>
              </a:ext>
            </a:extLst>
          </p:cNvPr>
          <p:cNvSpPr txBox="1"/>
          <p:nvPr/>
        </p:nvSpPr>
        <p:spPr>
          <a:xfrm>
            <a:off x="342654" y="5496709"/>
            <a:ext cx="902811" cy="307777"/>
          </a:xfrm>
          <a:prstGeom prst="rect">
            <a:avLst/>
          </a:prstGeom>
          <a:noFill/>
        </p:spPr>
        <p:txBody>
          <a:bodyPr wrap="none" rtlCol="0">
            <a:spAutoFit/>
          </a:bodyPr>
          <a:lstStyle/>
          <a:p>
            <a:r>
              <a:rPr lang="zh-CN" altLang="en-US" sz="1400" dirty="0">
                <a:latin typeface="+mn-ea"/>
              </a:rPr>
              <a:t>备件信息</a:t>
            </a:r>
          </a:p>
        </p:txBody>
      </p:sp>
      <p:pic>
        <p:nvPicPr>
          <p:cNvPr id="12" name="图片 11">
            <a:extLst>
              <a:ext uri="{FF2B5EF4-FFF2-40B4-BE49-F238E27FC236}">
                <a16:creationId xmlns:a16="http://schemas.microsoft.com/office/drawing/2014/main" id="{1F5E6515-E5C2-41AD-BA55-95100A52547A}"/>
              </a:ext>
            </a:extLst>
          </p:cNvPr>
          <p:cNvPicPr>
            <a:picLocks noChangeAspect="1"/>
          </p:cNvPicPr>
          <p:nvPr/>
        </p:nvPicPr>
        <p:blipFill>
          <a:blip r:embed="rId7"/>
          <a:stretch>
            <a:fillRect/>
          </a:stretch>
        </p:blipFill>
        <p:spPr>
          <a:xfrm>
            <a:off x="97135" y="5796211"/>
            <a:ext cx="1398752" cy="938833"/>
          </a:xfrm>
          <a:prstGeom prst="rect">
            <a:avLst/>
          </a:prstGeom>
        </p:spPr>
      </p:pic>
      <p:sp>
        <p:nvSpPr>
          <p:cNvPr id="102" name="矩形 101">
            <a:extLst>
              <a:ext uri="{FF2B5EF4-FFF2-40B4-BE49-F238E27FC236}">
                <a16:creationId xmlns:a16="http://schemas.microsoft.com/office/drawing/2014/main" id="{D3D1B170-5BBB-4F8C-8B1F-78DE3A42F8F5}"/>
              </a:ext>
            </a:extLst>
          </p:cNvPr>
          <p:cNvSpPr/>
          <p:nvPr/>
        </p:nvSpPr>
        <p:spPr>
          <a:xfrm>
            <a:off x="1855734" y="2367814"/>
            <a:ext cx="1398751" cy="327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库存台账</a:t>
            </a:r>
          </a:p>
        </p:txBody>
      </p:sp>
      <p:pic>
        <p:nvPicPr>
          <p:cNvPr id="14" name="图片 13">
            <a:extLst>
              <a:ext uri="{FF2B5EF4-FFF2-40B4-BE49-F238E27FC236}">
                <a16:creationId xmlns:a16="http://schemas.microsoft.com/office/drawing/2014/main" id="{A247654E-779B-4FAD-BE22-9BBF30A44EDE}"/>
              </a:ext>
            </a:extLst>
          </p:cNvPr>
          <p:cNvPicPr>
            <a:picLocks noChangeAspect="1"/>
          </p:cNvPicPr>
          <p:nvPr/>
        </p:nvPicPr>
        <p:blipFill>
          <a:blip r:embed="rId8"/>
          <a:stretch>
            <a:fillRect/>
          </a:stretch>
        </p:blipFill>
        <p:spPr>
          <a:xfrm>
            <a:off x="1709267" y="3770641"/>
            <a:ext cx="1587830" cy="901875"/>
          </a:xfrm>
          <a:prstGeom prst="rect">
            <a:avLst/>
          </a:prstGeom>
        </p:spPr>
      </p:pic>
      <p:sp>
        <p:nvSpPr>
          <p:cNvPr id="103" name="文本框 102">
            <a:extLst>
              <a:ext uri="{FF2B5EF4-FFF2-40B4-BE49-F238E27FC236}">
                <a16:creationId xmlns:a16="http://schemas.microsoft.com/office/drawing/2014/main" id="{0711D98C-74F5-44E1-BD44-0CBD86FECFD4}"/>
              </a:ext>
            </a:extLst>
          </p:cNvPr>
          <p:cNvSpPr txBox="1"/>
          <p:nvPr/>
        </p:nvSpPr>
        <p:spPr>
          <a:xfrm>
            <a:off x="1666135" y="2826634"/>
            <a:ext cx="1772193" cy="954107"/>
          </a:xfrm>
          <a:prstGeom prst="rect">
            <a:avLst/>
          </a:prstGeom>
          <a:noFill/>
        </p:spPr>
        <p:txBody>
          <a:bodyPr wrap="square" rtlCol="0">
            <a:spAutoFit/>
          </a:bodyPr>
          <a:lstStyle/>
          <a:p>
            <a:r>
              <a:rPr lang="zh-CN" altLang="en-US" sz="1400" dirty="0">
                <a:latin typeface="+mn-ea"/>
              </a:rPr>
              <a:t>库存台账</a:t>
            </a:r>
            <a:r>
              <a:rPr lang="en-US" altLang="zh-CN" sz="1400" dirty="0">
                <a:latin typeface="+mn-ea"/>
              </a:rPr>
              <a:t>-</a:t>
            </a:r>
            <a:r>
              <a:rPr lang="zh-CN" altLang="en-US" sz="1400" dirty="0">
                <a:latin typeface="+mn-ea"/>
              </a:rPr>
              <a:t>备件库存的入库、出库、退还、盘点、安全库存等等</a:t>
            </a:r>
          </a:p>
        </p:txBody>
      </p:sp>
      <p:sp>
        <p:nvSpPr>
          <p:cNvPr id="104" name="矩形 103">
            <a:extLst>
              <a:ext uri="{FF2B5EF4-FFF2-40B4-BE49-F238E27FC236}">
                <a16:creationId xmlns:a16="http://schemas.microsoft.com/office/drawing/2014/main" id="{1ED0D639-685A-4CB7-9489-3DBDD9616CDE}"/>
              </a:ext>
            </a:extLst>
          </p:cNvPr>
          <p:cNvSpPr/>
          <p:nvPr/>
        </p:nvSpPr>
        <p:spPr>
          <a:xfrm>
            <a:off x="5400118" y="2367077"/>
            <a:ext cx="1398751" cy="327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应急维修</a:t>
            </a:r>
          </a:p>
        </p:txBody>
      </p:sp>
      <p:pic>
        <p:nvPicPr>
          <p:cNvPr id="105" name="图片 104">
            <a:extLst>
              <a:ext uri="{FF2B5EF4-FFF2-40B4-BE49-F238E27FC236}">
                <a16:creationId xmlns:a16="http://schemas.microsoft.com/office/drawing/2014/main" id="{4C32C7EE-D820-4758-AAED-93DB2455FB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7513" y="2938173"/>
            <a:ext cx="1249016" cy="981654"/>
          </a:xfrm>
          <a:prstGeom prst="rect">
            <a:avLst/>
          </a:prstGeom>
        </p:spPr>
      </p:pic>
      <p:pic>
        <p:nvPicPr>
          <p:cNvPr id="107" name="图片 106">
            <a:extLst>
              <a:ext uri="{FF2B5EF4-FFF2-40B4-BE49-F238E27FC236}">
                <a16:creationId xmlns:a16="http://schemas.microsoft.com/office/drawing/2014/main" id="{36FE5E87-9E6E-4FFF-9D09-BBAF7A300030}"/>
              </a:ext>
            </a:extLst>
          </p:cNvPr>
          <p:cNvPicPr>
            <a:picLocks noChangeAspect="1"/>
          </p:cNvPicPr>
          <p:nvPr/>
        </p:nvPicPr>
        <p:blipFill>
          <a:blip r:embed="rId9"/>
          <a:stretch>
            <a:fillRect/>
          </a:stretch>
        </p:blipFill>
        <p:spPr>
          <a:xfrm>
            <a:off x="6252732" y="3429000"/>
            <a:ext cx="494803" cy="488842"/>
          </a:xfrm>
          <a:prstGeom prst="rect">
            <a:avLst/>
          </a:prstGeom>
        </p:spPr>
      </p:pic>
      <p:sp>
        <p:nvSpPr>
          <p:cNvPr id="108" name="矩形 107">
            <a:extLst>
              <a:ext uri="{FF2B5EF4-FFF2-40B4-BE49-F238E27FC236}">
                <a16:creationId xmlns:a16="http://schemas.microsoft.com/office/drawing/2014/main" id="{186FE282-862B-4545-8779-EC13E85CDE8F}"/>
              </a:ext>
            </a:extLst>
          </p:cNvPr>
          <p:cNvSpPr/>
          <p:nvPr/>
        </p:nvSpPr>
        <p:spPr>
          <a:xfrm>
            <a:off x="3627926" y="2367813"/>
            <a:ext cx="1398751" cy="327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巡检、保养</a:t>
            </a:r>
          </a:p>
        </p:txBody>
      </p:sp>
      <p:pic>
        <p:nvPicPr>
          <p:cNvPr id="16" name="图片 15">
            <a:extLst>
              <a:ext uri="{FF2B5EF4-FFF2-40B4-BE49-F238E27FC236}">
                <a16:creationId xmlns:a16="http://schemas.microsoft.com/office/drawing/2014/main" id="{A4959DB8-CBF7-4F2A-A2D2-60FBE21D6689}"/>
              </a:ext>
            </a:extLst>
          </p:cNvPr>
          <p:cNvPicPr>
            <a:picLocks noChangeAspect="1"/>
          </p:cNvPicPr>
          <p:nvPr/>
        </p:nvPicPr>
        <p:blipFill>
          <a:blip r:embed="rId10"/>
          <a:stretch>
            <a:fillRect/>
          </a:stretch>
        </p:blipFill>
        <p:spPr>
          <a:xfrm>
            <a:off x="3592654" y="4788841"/>
            <a:ext cx="1707803" cy="1078464"/>
          </a:xfrm>
          <a:prstGeom prst="rect">
            <a:avLst/>
          </a:prstGeom>
        </p:spPr>
      </p:pic>
      <p:pic>
        <p:nvPicPr>
          <p:cNvPr id="18" name="图片 17">
            <a:extLst>
              <a:ext uri="{FF2B5EF4-FFF2-40B4-BE49-F238E27FC236}">
                <a16:creationId xmlns:a16="http://schemas.microsoft.com/office/drawing/2014/main" id="{F27093C8-DDB3-49BA-8BB4-66D5D5797AFE}"/>
              </a:ext>
            </a:extLst>
          </p:cNvPr>
          <p:cNvPicPr>
            <a:picLocks noChangeAspect="1"/>
          </p:cNvPicPr>
          <p:nvPr/>
        </p:nvPicPr>
        <p:blipFill>
          <a:blip r:embed="rId11"/>
          <a:stretch>
            <a:fillRect/>
          </a:stretch>
        </p:blipFill>
        <p:spPr>
          <a:xfrm>
            <a:off x="3592656" y="3191095"/>
            <a:ext cx="1707802" cy="1209531"/>
          </a:xfrm>
          <a:prstGeom prst="rect">
            <a:avLst/>
          </a:prstGeom>
        </p:spPr>
      </p:pic>
      <p:sp>
        <p:nvSpPr>
          <p:cNvPr id="109" name="文本框 108">
            <a:extLst>
              <a:ext uri="{FF2B5EF4-FFF2-40B4-BE49-F238E27FC236}">
                <a16:creationId xmlns:a16="http://schemas.microsoft.com/office/drawing/2014/main" id="{C9512B38-0141-478E-81C0-86E709EC6744}"/>
              </a:ext>
            </a:extLst>
          </p:cNvPr>
          <p:cNvSpPr txBox="1"/>
          <p:nvPr/>
        </p:nvSpPr>
        <p:spPr>
          <a:xfrm>
            <a:off x="3499964" y="2819786"/>
            <a:ext cx="1800493" cy="307777"/>
          </a:xfrm>
          <a:prstGeom prst="rect">
            <a:avLst/>
          </a:prstGeom>
          <a:noFill/>
        </p:spPr>
        <p:txBody>
          <a:bodyPr wrap="none" rtlCol="0">
            <a:spAutoFit/>
          </a:bodyPr>
          <a:lstStyle/>
          <a:p>
            <a:r>
              <a:rPr lang="zh-CN" altLang="en-US" sz="1400" dirty="0">
                <a:latin typeface="+mn-ea"/>
              </a:rPr>
              <a:t>保养项、项目组维护</a:t>
            </a:r>
          </a:p>
        </p:txBody>
      </p:sp>
      <p:sp>
        <p:nvSpPr>
          <p:cNvPr id="110" name="文本框 109">
            <a:extLst>
              <a:ext uri="{FF2B5EF4-FFF2-40B4-BE49-F238E27FC236}">
                <a16:creationId xmlns:a16="http://schemas.microsoft.com/office/drawing/2014/main" id="{F2D1B055-64C7-4E36-A696-9AD1565EBF24}"/>
              </a:ext>
            </a:extLst>
          </p:cNvPr>
          <p:cNvSpPr txBox="1"/>
          <p:nvPr/>
        </p:nvSpPr>
        <p:spPr>
          <a:xfrm>
            <a:off x="3948804" y="4481064"/>
            <a:ext cx="902811" cy="307777"/>
          </a:xfrm>
          <a:prstGeom prst="rect">
            <a:avLst/>
          </a:prstGeom>
          <a:noFill/>
        </p:spPr>
        <p:txBody>
          <a:bodyPr wrap="none" rtlCol="0">
            <a:spAutoFit/>
          </a:bodyPr>
          <a:lstStyle/>
          <a:p>
            <a:r>
              <a:rPr lang="zh-CN" altLang="en-US" sz="1400" dirty="0">
                <a:latin typeface="+mn-ea"/>
              </a:rPr>
              <a:t>计划维护</a:t>
            </a:r>
          </a:p>
        </p:txBody>
      </p:sp>
      <p:pic>
        <p:nvPicPr>
          <p:cNvPr id="21" name="图片 20">
            <a:extLst>
              <a:ext uri="{FF2B5EF4-FFF2-40B4-BE49-F238E27FC236}">
                <a16:creationId xmlns:a16="http://schemas.microsoft.com/office/drawing/2014/main" id="{55130C6C-32FD-4C26-98DF-C3D2F0C14F5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2654" y="5985336"/>
            <a:ext cx="1707803" cy="783032"/>
          </a:xfrm>
          <a:prstGeom prst="rect">
            <a:avLst/>
          </a:prstGeom>
        </p:spPr>
      </p:pic>
      <p:sp>
        <p:nvSpPr>
          <p:cNvPr id="111" name="文本框 110">
            <a:extLst>
              <a:ext uri="{FF2B5EF4-FFF2-40B4-BE49-F238E27FC236}">
                <a16:creationId xmlns:a16="http://schemas.microsoft.com/office/drawing/2014/main" id="{9FFAFA07-88B0-4BCC-B1F8-BCE386040647}"/>
              </a:ext>
            </a:extLst>
          </p:cNvPr>
          <p:cNvSpPr txBox="1"/>
          <p:nvPr/>
        </p:nvSpPr>
        <p:spPr>
          <a:xfrm>
            <a:off x="2527031" y="6148095"/>
            <a:ext cx="902811" cy="307777"/>
          </a:xfrm>
          <a:prstGeom prst="rect">
            <a:avLst/>
          </a:prstGeom>
          <a:noFill/>
        </p:spPr>
        <p:txBody>
          <a:bodyPr wrap="none" rtlCol="0">
            <a:spAutoFit/>
          </a:bodyPr>
          <a:lstStyle/>
          <a:p>
            <a:r>
              <a:rPr lang="zh-CN" altLang="en-US" sz="1400" dirty="0">
                <a:latin typeface="+mn-ea"/>
              </a:rPr>
              <a:t>工作日历</a:t>
            </a:r>
          </a:p>
        </p:txBody>
      </p:sp>
      <p:sp>
        <p:nvSpPr>
          <p:cNvPr id="112" name="矩形 111">
            <a:extLst>
              <a:ext uri="{FF2B5EF4-FFF2-40B4-BE49-F238E27FC236}">
                <a16:creationId xmlns:a16="http://schemas.microsoft.com/office/drawing/2014/main" id="{741A06EB-9698-4ECA-BD9E-C7C39835E263}"/>
              </a:ext>
            </a:extLst>
          </p:cNvPr>
          <p:cNvSpPr/>
          <p:nvPr/>
        </p:nvSpPr>
        <p:spPr>
          <a:xfrm>
            <a:off x="7154016" y="2366545"/>
            <a:ext cx="1398751" cy="327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备件领用</a:t>
            </a:r>
          </a:p>
        </p:txBody>
      </p:sp>
      <p:sp>
        <p:nvSpPr>
          <p:cNvPr id="113" name="文本框 112">
            <a:extLst>
              <a:ext uri="{FF2B5EF4-FFF2-40B4-BE49-F238E27FC236}">
                <a16:creationId xmlns:a16="http://schemas.microsoft.com/office/drawing/2014/main" id="{9EF1E131-585A-49E3-A421-DA45267087BB}"/>
              </a:ext>
            </a:extLst>
          </p:cNvPr>
          <p:cNvSpPr txBox="1"/>
          <p:nvPr/>
        </p:nvSpPr>
        <p:spPr>
          <a:xfrm>
            <a:off x="7132681" y="2819785"/>
            <a:ext cx="1441420" cy="307777"/>
          </a:xfrm>
          <a:prstGeom prst="rect">
            <a:avLst/>
          </a:prstGeom>
          <a:noFill/>
        </p:spPr>
        <p:txBody>
          <a:bodyPr wrap="none" rtlCol="0">
            <a:spAutoFit/>
          </a:bodyPr>
          <a:lstStyle/>
          <a:p>
            <a:r>
              <a:rPr lang="zh-CN" altLang="en-US" sz="1400" dirty="0">
                <a:latin typeface="+mn-ea"/>
              </a:rPr>
              <a:t>备件领用、退还</a:t>
            </a:r>
          </a:p>
        </p:txBody>
      </p:sp>
      <p:pic>
        <p:nvPicPr>
          <p:cNvPr id="26" name="图片 25">
            <a:extLst>
              <a:ext uri="{FF2B5EF4-FFF2-40B4-BE49-F238E27FC236}">
                <a16:creationId xmlns:a16="http://schemas.microsoft.com/office/drawing/2014/main" id="{A5A7718E-125C-4D49-A29E-A673E4D3D882}"/>
              </a:ext>
            </a:extLst>
          </p:cNvPr>
          <p:cNvPicPr>
            <a:picLocks noChangeAspect="1"/>
          </p:cNvPicPr>
          <p:nvPr/>
        </p:nvPicPr>
        <p:blipFill>
          <a:blip r:embed="rId13"/>
          <a:stretch>
            <a:fillRect/>
          </a:stretch>
        </p:blipFill>
        <p:spPr>
          <a:xfrm>
            <a:off x="6252732" y="4317573"/>
            <a:ext cx="689610" cy="1522582"/>
          </a:xfrm>
          <a:prstGeom prst="rect">
            <a:avLst/>
          </a:prstGeom>
        </p:spPr>
      </p:pic>
      <p:pic>
        <p:nvPicPr>
          <p:cNvPr id="115" name="图片 114">
            <a:extLst>
              <a:ext uri="{FF2B5EF4-FFF2-40B4-BE49-F238E27FC236}">
                <a16:creationId xmlns:a16="http://schemas.microsoft.com/office/drawing/2014/main" id="{A72931D0-A983-4E0F-9050-C6098AEF6397}"/>
              </a:ext>
            </a:extLst>
          </p:cNvPr>
          <p:cNvPicPr>
            <a:picLocks noChangeAspect="1"/>
          </p:cNvPicPr>
          <p:nvPr/>
        </p:nvPicPr>
        <p:blipFill>
          <a:blip r:embed="rId14"/>
          <a:stretch>
            <a:fillRect/>
          </a:stretch>
        </p:blipFill>
        <p:spPr>
          <a:xfrm>
            <a:off x="7310930" y="3275864"/>
            <a:ext cx="1092527" cy="2220845"/>
          </a:xfrm>
          <a:prstGeom prst="rect">
            <a:avLst/>
          </a:prstGeom>
        </p:spPr>
      </p:pic>
      <p:sp>
        <p:nvSpPr>
          <p:cNvPr id="118" name="矩形 117">
            <a:extLst>
              <a:ext uri="{FF2B5EF4-FFF2-40B4-BE49-F238E27FC236}">
                <a16:creationId xmlns:a16="http://schemas.microsoft.com/office/drawing/2014/main" id="{C350BB0D-8A44-47F4-8C22-851FF6AA3C0D}"/>
              </a:ext>
            </a:extLst>
          </p:cNvPr>
          <p:cNvSpPr/>
          <p:nvPr/>
        </p:nvSpPr>
        <p:spPr>
          <a:xfrm>
            <a:off x="8920110" y="2366544"/>
            <a:ext cx="1398751" cy="327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数据分析</a:t>
            </a:r>
          </a:p>
        </p:txBody>
      </p:sp>
      <p:pic>
        <p:nvPicPr>
          <p:cNvPr id="120" name="图片 119">
            <a:extLst>
              <a:ext uri="{FF2B5EF4-FFF2-40B4-BE49-F238E27FC236}">
                <a16:creationId xmlns:a16="http://schemas.microsoft.com/office/drawing/2014/main" id="{943E99BD-FCD9-4ACE-B639-6EE7CA8C1439}"/>
              </a:ext>
            </a:extLst>
          </p:cNvPr>
          <p:cNvPicPr>
            <a:picLocks noChangeAspect="1"/>
          </p:cNvPicPr>
          <p:nvPr/>
        </p:nvPicPr>
        <p:blipFill>
          <a:blip r:embed="rId15"/>
          <a:stretch>
            <a:fillRect/>
          </a:stretch>
        </p:blipFill>
        <p:spPr>
          <a:xfrm>
            <a:off x="9002742" y="3142642"/>
            <a:ext cx="1358490" cy="1074958"/>
          </a:xfrm>
          <a:prstGeom prst="rect">
            <a:avLst/>
          </a:prstGeom>
        </p:spPr>
      </p:pic>
      <p:sp>
        <p:nvSpPr>
          <p:cNvPr id="121" name="文本框 120">
            <a:extLst>
              <a:ext uri="{FF2B5EF4-FFF2-40B4-BE49-F238E27FC236}">
                <a16:creationId xmlns:a16="http://schemas.microsoft.com/office/drawing/2014/main" id="{038AC485-2C72-4F96-85BD-634CE6849148}"/>
              </a:ext>
            </a:extLst>
          </p:cNvPr>
          <p:cNvSpPr txBox="1"/>
          <p:nvPr/>
        </p:nvSpPr>
        <p:spPr>
          <a:xfrm>
            <a:off x="8944236" y="2819784"/>
            <a:ext cx="1350498" cy="307777"/>
          </a:xfrm>
          <a:prstGeom prst="rect">
            <a:avLst/>
          </a:prstGeom>
          <a:noFill/>
        </p:spPr>
        <p:txBody>
          <a:bodyPr wrap="none" rtlCol="0">
            <a:spAutoFit/>
          </a:bodyPr>
          <a:lstStyle/>
          <a:p>
            <a:r>
              <a:rPr lang="en-US" altLang="zh-CN" sz="1400" dirty="0">
                <a:latin typeface="+mn-ea"/>
              </a:rPr>
              <a:t>MTTR</a:t>
            </a:r>
            <a:r>
              <a:rPr lang="zh-CN" altLang="en-US" sz="1400" dirty="0">
                <a:latin typeface="+mn-ea"/>
              </a:rPr>
              <a:t>、</a:t>
            </a:r>
            <a:r>
              <a:rPr lang="en-US" altLang="zh-CN" sz="1400" dirty="0">
                <a:latin typeface="+mn-ea"/>
              </a:rPr>
              <a:t>MTBF</a:t>
            </a:r>
            <a:endParaRPr lang="zh-CN" altLang="en-US" sz="1400" dirty="0">
              <a:latin typeface="+mn-ea"/>
            </a:endParaRPr>
          </a:p>
        </p:txBody>
      </p:sp>
      <p:sp>
        <p:nvSpPr>
          <p:cNvPr id="122" name="文本框 121">
            <a:extLst>
              <a:ext uri="{FF2B5EF4-FFF2-40B4-BE49-F238E27FC236}">
                <a16:creationId xmlns:a16="http://schemas.microsoft.com/office/drawing/2014/main" id="{A4DF5FB7-60E5-4A3F-B12B-BB58C1D10A14}"/>
              </a:ext>
            </a:extLst>
          </p:cNvPr>
          <p:cNvSpPr txBox="1"/>
          <p:nvPr/>
        </p:nvSpPr>
        <p:spPr>
          <a:xfrm>
            <a:off x="8920110" y="4333867"/>
            <a:ext cx="1441420" cy="307777"/>
          </a:xfrm>
          <a:prstGeom prst="rect">
            <a:avLst/>
          </a:prstGeom>
          <a:noFill/>
        </p:spPr>
        <p:txBody>
          <a:bodyPr wrap="none" rtlCol="0">
            <a:spAutoFit/>
          </a:bodyPr>
          <a:lstStyle/>
          <a:p>
            <a:r>
              <a:rPr lang="zh-CN" altLang="en-US" sz="1400" dirty="0">
                <a:latin typeface="+mn-ea"/>
              </a:rPr>
              <a:t>维修保养单统计</a:t>
            </a:r>
          </a:p>
        </p:txBody>
      </p:sp>
      <p:pic>
        <p:nvPicPr>
          <p:cNvPr id="124" name="图片 123">
            <a:extLst>
              <a:ext uri="{FF2B5EF4-FFF2-40B4-BE49-F238E27FC236}">
                <a16:creationId xmlns:a16="http://schemas.microsoft.com/office/drawing/2014/main" id="{FA544343-C030-463C-874C-A9E744224732}"/>
              </a:ext>
            </a:extLst>
          </p:cNvPr>
          <p:cNvPicPr>
            <a:picLocks noChangeAspect="1"/>
          </p:cNvPicPr>
          <p:nvPr/>
        </p:nvPicPr>
        <p:blipFill>
          <a:blip r:embed="rId16"/>
          <a:stretch>
            <a:fillRect/>
          </a:stretch>
        </p:blipFill>
        <p:spPr>
          <a:xfrm>
            <a:off x="9027858" y="4750198"/>
            <a:ext cx="1333374" cy="1075302"/>
          </a:xfrm>
          <a:prstGeom prst="rect">
            <a:avLst/>
          </a:prstGeom>
        </p:spPr>
      </p:pic>
      <p:pic>
        <p:nvPicPr>
          <p:cNvPr id="126" name="图片 125">
            <a:extLst>
              <a:ext uri="{FF2B5EF4-FFF2-40B4-BE49-F238E27FC236}">
                <a16:creationId xmlns:a16="http://schemas.microsoft.com/office/drawing/2014/main" id="{E96A2BB0-6E1B-4DCA-950D-2D7DA0F383B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40387" y="3191095"/>
            <a:ext cx="1407234" cy="791569"/>
          </a:xfrm>
          <a:prstGeom prst="rect">
            <a:avLst/>
          </a:prstGeom>
        </p:spPr>
      </p:pic>
      <p:sp>
        <p:nvSpPr>
          <p:cNvPr id="127" name="矩形 126">
            <a:extLst>
              <a:ext uri="{FF2B5EF4-FFF2-40B4-BE49-F238E27FC236}">
                <a16:creationId xmlns:a16="http://schemas.microsoft.com/office/drawing/2014/main" id="{9F662536-141A-4496-9F58-4F11F62FD80D}"/>
              </a:ext>
            </a:extLst>
          </p:cNvPr>
          <p:cNvSpPr/>
          <p:nvPr/>
        </p:nvSpPr>
        <p:spPr>
          <a:xfrm>
            <a:off x="10690446" y="2366543"/>
            <a:ext cx="1398751" cy="327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看板展示</a:t>
            </a:r>
          </a:p>
        </p:txBody>
      </p:sp>
      <p:sp>
        <p:nvSpPr>
          <p:cNvPr id="128" name="文本框 127">
            <a:extLst>
              <a:ext uri="{FF2B5EF4-FFF2-40B4-BE49-F238E27FC236}">
                <a16:creationId xmlns:a16="http://schemas.microsoft.com/office/drawing/2014/main" id="{1E37C0C5-51F7-46C6-BFA7-B9E6BA949484}"/>
              </a:ext>
            </a:extLst>
          </p:cNvPr>
          <p:cNvSpPr txBox="1"/>
          <p:nvPr/>
        </p:nvSpPr>
        <p:spPr>
          <a:xfrm>
            <a:off x="10697123" y="2819783"/>
            <a:ext cx="1261884" cy="307777"/>
          </a:xfrm>
          <a:prstGeom prst="rect">
            <a:avLst/>
          </a:prstGeom>
          <a:noFill/>
        </p:spPr>
        <p:txBody>
          <a:bodyPr wrap="none" rtlCol="0">
            <a:spAutoFit/>
          </a:bodyPr>
          <a:lstStyle/>
          <a:p>
            <a:r>
              <a:rPr lang="zh-CN" altLang="en-US" sz="1400" dirty="0">
                <a:latin typeface="+mn-ea"/>
              </a:rPr>
              <a:t>设备状态看板</a:t>
            </a:r>
          </a:p>
        </p:txBody>
      </p:sp>
      <p:sp>
        <p:nvSpPr>
          <p:cNvPr id="129" name="文本框 128">
            <a:extLst>
              <a:ext uri="{FF2B5EF4-FFF2-40B4-BE49-F238E27FC236}">
                <a16:creationId xmlns:a16="http://schemas.microsoft.com/office/drawing/2014/main" id="{B9565043-164D-4980-81D6-FDC45D89D499}"/>
              </a:ext>
            </a:extLst>
          </p:cNvPr>
          <p:cNvSpPr txBox="1"/>
          <p:nvPr/>
        </p:nvSpPr>
        <p:spPr>
          <a:xfrm>
            <a:off x="10702584" y="4123826"/>
            <a:ext cx="1261884" cy="307777"/>
          </a:xfrm>
          <a:prstGeom prst="rect">
            <a:avLst/>
          </a:prstGeom>
          <a:noFill/>
        </p:spPr>
        <p:txBody>
          <a:bodyPr wrap="none" rtlCol="0">
            <a:spAutoFit/>
          </a:bodyPr>
          <a:lstStyle/>
          <a:p>
            <a:r>
              <a:rPr lang="zh-CN" altLang="en-US" sz="1400" dirty="0">
                <a:latin typeface="+mn-ea"/>
              </a:rPr>
              <a:t>设备报表分析</a:t>
            </a:r>
          </a:p>
        </p:txBody>
      </p:sp>
      <p:pic>
        <p:nvPicPr>
          <p:cNvPr id="131" name="图片 130">
            <a:extLst>
              <a:ext uri="{FF2B5EF4-FFF2-40B4-BE49-F238E27FC236}">
                <a16:creationId xmlns:a16="http://schemas.microsoft.com/office/drawing/2014/main" id="{9D2B80F5-34FE-4B6D-90D8-19A7B4FEEAC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40387" y="4717916"/>
            <a:ext cx="1448810" cy="814955"/>
          </a:xfrm>
          <a:prstGeom prst="rect">
            <a:avLst/>
          </a:prstGeom>
        </p:spPr>
      </p:pic>
      <p:cxnSp>
        <p:nvCxnSpPr>
          <p:cNvPr id="133" name="直接箭头连接符 132">
            <a:extLst>
              <a:ext uri="{FF2B5EF4-FFF2-40B4-BE49-F238E27FC236}">
                <a16:creationId xmlns:a16="http://schemas.microsoft.com/office/drawing/2014/main" id="{BC6C5F0A-8F61-4225-9F14-2DD23EFFCE2C}"/>
              </a:ext>
            </a:extLst>
          </p:cNvPr>
          <p:cNvCxnSpPr>
            <a:stCxn id="5" idx="3"/>
            <a:endCxn id="102" idx="1"/>
          </p:cNvCxnSpPr>
          <p:nvPr/>
        </p:nvCxnSpPr>
        <p:spPr>
          <a:xfrm flipV="1">
            <a:off x="1482293" y="2531444"/>
            <a:ext cx="3734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a:extLst>
              <a:ext uri="{FF2B5EF4-FFF2-40B4-BE49-F238E27FC236}">
                <a16:creationId xmlns:a16="http://schemas.microsoft.com/office/drawing/2014/main" id="{7AB98062-4012-437D-9F2D-A34451E39C74}"/>
              </a:ext>
            </a:extLst>
          </p:cNvPr>
          <p:cNvCxnSpPr>
            <a:stCxn id="102" idx="3"/>
            <a:endCxn id="108" idx="1"/>
          </p:cNvCxnSpPr>
          <p:nvPr/>
        </p:nvCxnSpPr>
        <p:spPr>
          <a:xfrm flipV="1">
            <a:off x="3254485" y="2531443"/>
            <a:ext cx="3734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a:extLst>
              <a:ext uri="{FF2B5EF4-FFF2-40B4-BE49-F238E27FC236}">
                <a16:creationId xmlns:a16="http://schemas.microsoft.com/office/drawing/2014/main" id="{A272BA13-7247-445A-8905-9E4D84460DFF}"/>
              </a:ext>
            </a:extLst>
          </p:cNvPr>
          <p:cNvCxnSpPr>
            <a:stCxn id="108" idx="3"/>
            <a:endCxn id="104" idx="1"/>
          </p:cNvCxnSpPr>
          <p:nvPr/>
        </p:nvCxnSpPr>
        <p:spPr>
          <a:xfrm flipV="1">
            <a:off x="5026677" y="2530707"/>
            <a:ext cx="373441" cy="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直接箭头连接符 138">
            <a:extLst>
              <a:ext uri="{FF2B5EF4-FFF2-40B4-BE49-F238E27FC236}">
                <a16:creationId xmlns:a16="http://schemas.microsoft.com/office/drawing/2014/main" id="{EA058DE1-FEA4-4397-886C-1014F81EC80F}"/>
              </a:ext>
            </a:extLst>
          </p:cNvPr>
          <p:cNvCxnSpPr>
            <a:stCxn id="104" idx="3"/>
            <a:endCxn id="112" idx="1"/>
          </p:cNvCxnSpPr>
          <p:nvPr/>
        </p:nvCxnSpPr>
        <p:spPr>
          <a:xfrm flipV="1">
            <a:off x="6798869" y="2530175"/>
            <a:ext cx="355147" cy="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a:extLst>
              <a:ext uri="{FF2B5EF4-FFF2-40B4-BE49-F238E27FC236}">
                <a16:creationId xmlns:a16="http://schemas.microsoft.com/office/drawing/2014/main" id="{3EB1D6A4-DD15-4DF6-A8E4-D2685EE19A52}"/>
              </a:ext>
            </a:extLst>
          </p:cNvPr>
          <p:cNvCxnSpPr>
            <a:stCxn id="112" idx="3"/>
            <a:endCxn id="118" idx="1"/>
          </p:cNvCxnSpPr>
          <p:nvPr/>
        </p:nvCxnSpPr>
        <p:spPr>
          <a:xfrm flipV="1">
            <a:off x="8552767" y="2530174"/>
            <a:ext cx="36734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a:extLst>
              <a:ext uri="{FF2B5EF4-FFF2-40B4-BE49-F238E27FC236}">
                <a16:creationId xmlns:a16="http://schemas.microsoft.com/office/drawing/2014/main" id="{5049DB20-0674-4AB5-988C-A673C34ABE81}"/>
              </a:ext>
            </a:extLst>
          </p:cNvPr>
          <p:cNvCxnSpPr>
            <a:stCxn id="118" idx="3"/>
            <a:endCxn id="127" idx="1"/>
          </p:cNvCxnSpPr>
          <p:nvPr/>
        </p:nvCxnSpPr>
        <p:spPr>
          <a:xfrm flipV="1">
            <a:off x="10318861" y="2530173"/>
            <a:ext cx="3715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0DE04CFD-2F6B-4329-BC96-BFDC9650D64E}"/>
              </a:ext>
            </a:extLst>
          </p:cNvPr>
          <p:cNvPicPr>
            <a:picLocks noChangeAspect="1"/>
          </p:cNvPicPr>
          <p:nvPr/>
        </p:nvPicPr>
        <p:blipFill>
          <a:blip r:embed="rId19"/>
          <a:stretch>
            <a:fillRect/>
          </a:stretch>
        </p:blipFill>
        <p:spPr>
          <a:xfrm>
            <a:off x="5535620" y="4431603"/>
            <a:ext cx="609600" cy="1152525"/>
          </a:xfrm>
          <a:prstGeom prst="rect">
            <a:avLst/>
          </a:prstGeom>
        </p:spPr>
      </p:pic>
    </p:spTree>
    <p:extLst>
      <p:ext uri="{BB962C8B-B14F-4D97-AF65-F5344CB8AC3E}">
        <p14:creationId xmlns:p14="http://schemas.microsoft.com/office/powerpoint/2010/main" val="3693945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rot="2700000">
            <a:off x="6455170" y="3454968"/>
            <a:ext cx="866230" cy="86623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rot="2700000">
            <a:off x="6445739" y="2224262"/>
            <a:ext cx="885088" cy="84737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9" name="Shape 199"/>
          <p:cNvSpPr/>
          <p:nvPr/>
        </p:nvSpPr>
        <p:spPr>
          <a:xfrm>
            <a:off x="-9525" y="-1270"/>
            <a:ext cx="3600000" cy="6886800"/>
          </a:xfrm>
          <a:prstGeom prst="rect">
            <a:avLst/>
          </a:prstGeom>
          <a:solidFill>
            <a:srgbClr val="345EA4"/>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6" name="Shape 199"/>
          <p:cNvSpPr/>
          <p:nvPr/>
        </p:nvSpPr>
        <p:spPr>
          <a:xfrm>
            <a:off x="1905" y="-1270"/>
            <a:ext cx="3499485" cy="6873875"/>
          </a:xfrm>
          <a:prstGeom prst="rect">
            <a:avLst/>
          </a:prstGeom>
          <a:no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7" name="Shape 199"/>
          <p:cNvSpPr/>
          <p:nvPr/>
        </p:nvSpPr>
        <p:spPr>
          <a:xfrm>
            <a:off x="1905" y="-1270"/>
            <a:ext cx="3600000" cy="6886800"/>
          </a:xfrm>
          <a:prstGeom prst="rect">
            <a:avLst/>
          </a:prstGeom>
          <a:blipFill rotWithShape="1">
            <a:blip r:embed="rId3">
              <a:alphaModFix amt="24000"/>
            </a:blip>
            <a:stretch>
              <a:fillRect/>
            </a:stretch>
          </a:blip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09" name="文本框 108"/>
          <p:cNvSpPr txBox="1"/>
          <p:nvPr/>
        </p:nvSpPr>
        <p:spPr>
          <a:xfrm>
            <a:off x="7500802" y="3609020"/>
            <a:ext cx="3596005" cy="523220"/>
          </a:xfrm>
          <a:prstGeom prst="rect">
            <a:avLst/>
          </a:prstGeom>
          <a:noFill/>
        </p:spPr>
        <p:txBody>
          <a:bodyPr wrap="square" rtlCol="0">
            <a:spAutoFit/>
          </a:bodyPr>
          <a:lstStyle/>
          <a:p>
            <a:r>
              <a:rPr kumimoji="1" lang="zh-CN" altLang="en-US" sz="2800" b="1" dirty="0">
                <a:solidFill>
                  <a:schemeClr val="accent2"/>
                </a:solidFill>
                <a:latin typeface="+mj-ea"/>
                <a:ea typeface="+mj-ea"/>
                <a:sym typeface="+mn-ea"/>
              </a:rPr>
              <a:t>系统功能</a:t>
            </a:r>
          </a:p>
        </p:txBody>
      </p:sp>
      <p:sp>
        <p:nvSpPr>
          <p:cNvPr id="133" name="文本框 132"/>
          <p:cNvSpPr txBox="1"/>
          <p:nvPr/>
        </p:nvSpPr>
        <p:spPr>
          <a:xfrm>
            <a:off x="7500802" y="2421253"/>
            <a:ext cx="3596005" cy="523220"/>
          </a:xfrm>
          <a:prstGeom prst="rect">
            <a:avLst/>
          </a:prstGeom>
          <a:noFill/>
        </p:spPr>
        <p:txBody>
          <a:bodyPr wrap="square" rtlCol="0">
            <a:spAutoFit/>
          </a:bodyPr>
          <a:lstStyle/>
          <a:p>
            <a:r>
              <a:rPr kumimoji="1" lang="zh-CN" altLang="en-US" sz="2800" b="1" dirty="0">
                <a:solidFill>
                  <a:srgbClr val="00324B"/>
                </a:solidFill>
                <a:latin typeface="+mj-ea"/>
                <a:sym typeface="+mn-ea"/>
              </a:rPr>
              <a:t>产品介绍</a:t>
            </a:r>
            <a:endParaRPr kumimoji="1" lang="zh-CN" altLang="zh-CN" sz="2800" b="1" dirty="0">
              <a:solidFill>
                <a:srgbClr val="00324B"/>
              </a:solidFill>
              <a:latin typeface="+mj-ea"/>
              <a:sym typeface="+mn-ea"/>
            </a:endParaRPr>
          </a:p>
        </p:txBody>
      </p:sp>
      <p:sp>
        <p:nvSpPr>
          <p:cNvPr id="137" name="任意多边形: 形状 5"/>
          <p:cNvSpPr/>
          <p:nvPr/>
        </p:nvSpPr>
        <p:spPr>
          <a:xfrm>
            <a:off x="6400603" y="2163989"/>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01</a:t>
            </a:r>
          </a:p>
        </p:txBody>
      </p:sp>
      <p:sp>
        <p:nvSpPr>
          <p:cNvPr id="138" name="任意多边形: 形状 5"/>
          <p:cNvSpPr/>
          <p:nvPr/>
        </p:nvSpPr>
        <p:spPr>
          <a:xfrm>
            <a:off x="6400603" y="3400406"/>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02</a:t>
            </a:r>
          </a:p>
        </p:txBody>
      </p:sp>
      <p:sp>
        <p:nvSpPr>
          <p:cNvPr id="2" name="矩形 1"/>
          <p:cNvSpPr/>
          <p:nvPr/>
        </p:nvSpPr>
        <p:spPr>
          <a:xfrm rot="2700000">
            <a:off x="2439935" y="2132648"/>
            <a:ext cx="2301080" cy="23010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 name="组合 14"/>
          <p:cNvGrpSpPr/>
          <p:nvPr/>
        </p:nvGrpSpPr>
        <p:grpSpPr>
          <a:xfrm>
            <a:off x="2411962" y="2101215"/>
            <a:ext cx="2379980" cy="2379980"/>
            <a:chOff x="3659" y="4000"/>
            <a:chExt cx="3748" cy="3748"/>
          </a:xfrm>
        </p:grpSpPr>
        <p:sp>
          <p:nvSpPr>
            <p:cNvPr id="8" name="任意多边形: 形状 5"/>
            <p:cNvSpPr/>
            <p:nvPr/>
          </p:nvSpPr>
          <p:spPr>
            <a:xfrm>
              <a:off x="3659" y="4000"/>
              <a:ext cx="3748" cy="3748"/>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chemeClr val="accent5"/>
                </a:solidFill>
              </a:endParaRPr>
            </a:p>
          </p:txBody>
        </p:sp>
        <p:sp>
          <p:nvSpPr>
            <p:cNvPr id="10" name="文本框 9"/>
            <p:cNvSpPr txBox="1"/>
            <p:nvPr/>
          </p:nvSpPr>
          <p:spPr>
            <a:xfrm>
              <a:off x="4491" y="6336"/>
              <a:ext cx="2532" cy="531"/>
            </a:xfrm>
            <a:prstGeom prst="rect">
              <a:avLst/>
            </a:prstGeom>
            <a:noFill/>
          </p:spPr>
          <p:txBody>
            <a:bodyPr wrap="square" rtlCol="0">
              <a:spAutoFit/>
            </a:bodyPr>
            <a:lstStyle/>
            <a:p>
              <a:r>
                <a:rPr lang="en-US" altLang="zh-CN" sz="1600" b="1" dirty="0">
                  <a:solidFill>
                    <a:schemeClr val="accent5">
                      <a:lumMod val="20000"/>
                      <a:lumOff val="80000"/>
                    </a:schemeClr>
                  </a:solidFill>
                  <a:latin typeface="微软雅黑" panose="020B0503020204020204" charset="-122"/>
                  <a:ea typeface="微软雅黑" panose="020B0503020204020204" charset="-122"/>
                  <a:sym typeface="+mn-ea"/>
                </a:rPr>
                <a:t>CONTENTS</a:t>
              </a:r>
            </a:p>
          </p:txBody>
        </p:sp>
        <p:sp>
          <p:nvSpPr>
            <p:cNvPr id="11" name="文本框 10"/>
            <p:cNvSpPr txBox="1"/>
            <p:nvPr/>
          </p:nvSpPr>
          <p:spPr>
            <a:xfrm>
              <a:off x="4617" y="5222"/>
              <a:ext cx="2682" cy="1113"/>
            </a:xfrm>
            <a:prstGeom prst="rect">
              <a:avLst/>
            </a:prstGeom>
            <a:noFill/>
          </p:spPr>
          <p:txBody>
            <a:bodyPr wrap="square" rtlCol="0">
              <a:spAutoFit/>
            </a:bodyPr>
            <a:lstStyle/>
            <a:p>
              <a:r>
                <a:rPr lang="zh-CN" altLang="en-US" sz="4000" b="1" dirty="0">
                  <a:solidFill>
                    <a:schemeClr val="accent5"/>
                  </a:solidFill>
                  <a:sym typeface="+mn-ea"/>
                </a:rPr>
                <a:t>目录</a:t>
              </a:r>
              <a:endParaRPr lang="zh-CN" altLang="en-US" sz="4000"/>
            </a:p>
          </p:txBody>
        </p:sp>
      </p:grpSp>
      <p:pic>
        <p:nvPicPr>
          <p:cNvPr id="30" name="图片 29">
            <a:extLst>
              <a:ext uri="{FF2B5EF4-FFF2-40B4-BE49-F238E27FC236}">
                <a16:creationId xmlns:a16="http://schemas.microsoft.com/office/drawing/2014/main" id="{FDA5D156-6BEF-45DA-A787-10DF06D2D66B}"/>
              </a:ext>
            </a:extLst>
          </p:cNvPr>
          <p:cNvPicPr>
            <a:picLocks noChangeAspect="1"/>
          </p:cNvPicPr>
          <p:nvPr/>
        </p:nvPicPr>
        <p:blipFill>
          <a:blip r:embed="rId4"/>
          <a:stretch>
            <a:fillRect/>
          </a:stretch>
        </p:blipFill>
        <p:spPr>
          <a:xfrm>
            <a:off x="9507970" y="169582"/>
            <a:ext cx="2300019" cy="892248"/>
          </a:xfrm>
          <a:prstGeom prst="rect">
            <a:avLst/>
          </a:prstGeom>
        </p:spPr>
      </p:pic>
    </p:spTree>
    <p:extLst>
      <p:ext uri="{BB962C8B-B14F-4D97-AF65-F5344CB8AC3E}">
        <p14:creationId xmlns:p14="http://schemas.microsoft.com/office/powerpoint/2010/main" val="2845055553"/>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7240</TotalTime>
  <Words>896</Words>
  <Application>Microsoft Office PowerPoint</Application>
  <PresentationFormat>宽屏</PresentationFormat>
  <Paragraphs>210</Paragraphs>
  <Slides>16</Slides>
  <Notes>16</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16</vt:i4>
      </vt:variant>
    </vt:vector>
  </HeadingPairs>
  <TitlesOfParts>
    <vt:vector size="21" baseType="lpstr">
      <vt:lpstr>微软雅黑</vt:lpstr>
      <vt:lpstr>Arial</vt:lpstr>
      <vt:lpstr>Calibri</vt:lpstr>
      <vt:lpstr>Office 主题​​</vt:lpstr>
      <vt:lpstr>1_Office 主题​​</vt:lpstr>
      <vt:lpstr>蜂阵设备管理系统   2021年3月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蜂巢智造项目建议书</dc:title>
  <dc:creator>Administrator</dc:creator>
  <cp:lastModifiedBy>朱 洪林</cp:lastModifiedBy>
  <cp:revision>826</cp:revision>
  <dcterms:created xsi:type="dcterms:W3CDTF">2019-03-15T07:48:00Z</dcterms:created>
  <dcterms:modified xsi:type="dcterms:W3CDTF">2021-03-29T01:31:06Z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ies>
</file>