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78" r:id="rId2"/>
    <p:sldId id="342" r:id="rId3"/>
    <p:sldId id="265" r:id="rId4"/>
    <p:sldId id="418" r:id="rId5"/>
    <p:sldId id="445" r:id="rId6"/>
    <p:sldId id="385" r:id="rId7"/>
    <p:sldId id="345" r:id="rId8"/>
    <p:sldId id="381" r:id="rId9"/>
    <p:sldId id="432" r:id="rId10"/>
    <p:sldId id="382" r:id="rId11"/>
    <p:sldId id="411" r:id="rId12"/>
  </p:sldIdLst>
  <p:sldSz cx="9144000" cy="5143500" type="screen16x9"/>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5678" autoAdjust="0"/>
  </p:normalViewPr>
  <p:slideViewPr>
    <p:cSldViewPr>
      <p:cViewPr varScale="1">
        <p:scale>
          <a:sx n="108" d="100"/>
          <a:sy n="108" d="100"/>
        </p:scale>
        <p:origin x="144" y="86"/>
      </p:cViewPr>
      <p:guideLst>
        <p:guide orient="horz" pos="1620"/>
        <p:guide pos="2880"/>
      </p:guideLst>
    </p:cSldViewPr>
  </p:slideViewPr>
  <p:outlineViewPr>
    <p:cViewPr>
      <p:scale>
        <a:sx n="33" d="100"/>
        <a:sy n="33" d="100"/>
      </p:scale>
      <p:origin x="0" y="5454"/>
    </p:cViewPr>
  </p:outlin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60FEB-CC90-4690-A232-D165249B0B83}" type="datetimeFigureOut">
              <a:rPr lang="zh-CN" altLang="en-US" smtClean="0"/>
              <a:pPr/>
              <a:t>2021/5/17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C73AE-7110-45C4-A0C1-31490120F6F6}" type="slidenum">
              <a:rPr lang="zh-CN" altLang="en-US" smtClean="0"/>
              <a:pPr/>
              <a:t>‹#›</a:t>
            </a:fld>
            <a:endParaRPr lang="zh-CN" altLang="en-US"/>
          </a:p>
        </p:txBody>
      </p:sp>
    </p:spTree>
    <p:extLst>
      <p:ext uri="{BB962C8B-B14F-4D97-AF65-F5344CB8AC3E}">
        <p14:creationId xmlns:p14="http://schemas.microsoft.com/office/powerpoint/2010/main" val="308277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a:t>
            </a:fld>
            <a:endParaRPr lang="zh-CN" altLang="en-US"/>
          </a:p>
        </p:txBody>
      </p:sp>
    </p:spTree>
    <p:extLst>
      <p:ext uri="{BB962C8B-B14F-4D97-AF65-F5344CB8AC3E}">
        <p14:creationId xmlns:p14="http://schemas.microsoft.com/office/powerpoint/2010/main" val="295397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10</a:t>
            </a:fld>
            <a:endParaRPr lang="en-US" altLang="zh-CN"/>
          </a:p>
        </p:txBody>
      </p:sp>
    </p:spTree>
    <p:extLst>
      <p:ext uri="{BB962C8B-B14F-4D97-AF65-F5344CB8AC3E}">
        <p14:creationId xmlns:p14="http://schemas.microsoft.com/office/powerpoint/2010/main" val="42555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11</a:t>
            </a:fld>
            <a:endParaRPr lang="en-US" altLang="zh-CN"/>
          </a:p>
        </p:txBody>
      </p:sp>
    </p:spTree>
    <p:extLst>
      <p:ext uri="{BB962C8B-B14F-4D97-AF65-F5344CB8AC3E}">
        <p14:creationId xmlns:p14="http://schemas.microsoft.com/office/powerpoint/2010/main" val="42555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p:sp>
      <p:sp>
        <p:nvSpPr>
          <p:cNvPr id="19458"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53024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pPr/>
              <a:t>3</a:t>
            </a:fld>
            <a:endParaRPr lang="zh-CN" altLang="en-US"/>
          </a:p>
        </p:txBody>
      </p:sp>
    </p:spTree>
    <p:extLst>
      <p:ext uri="{BB962C8B-B14F-4D97-AF65-F5344CB8AC3E}">
        <p14:creationId xmlns:p14="http://schemas.microsoft.com/office/powerpoint/2010/main" val="302095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val="42555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5</a:t>
            </a:fld>
            <a:endParaRPr lang="en-US" altLang="zh-CN"/>
          </a:p>
        </p:txBody>
      </p:sp>
    </p:spTree>
    <p:extLst>
      <p:ext uri="{BB962C8B-B14F-4D97-AF65-F5344CB8AC3E}">
        <p14:creationId xmlns:p14="http://schemas.microsoft.com/office/powerpoint/2010/main" val="42555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pPr/>
              <a:t>6</a:t>
            </a:fld>
            <a:endParaRPr lang="zh-CN" altLang="en-US"/>
          </a:p>
        </p:txBody>
      </p:sp>
    </p:spTree>
    <p:extLst>
      <p:ext uri="{BB962C8B-B14F-4D97-AF65-F5344CB8AC3E}">
        <p14:creationId xmlns:p14="http://schemas.microsoft.com/office/powerpoint/2010/main" val="302095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7</a:t>
            </a:fld>
            <a:endParaRPr lang="en-US" altLang="zh-CN"/>
          </a:p>
        </p:txBody>
      </p:sp>
    </p:spTree>
    <p:extLst>
      <p:ext uri="{BB962C8B-B14F-4D97-AF65-F5344CB8AC3E}">
        <p14:creationId xmlns:p14="http://schemas.microsoft.com/office/powerpoint/2010/main" val="42555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p14="http://schemas.microsoft.com/office/powerpoint/2010/main" val="42555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9</a:t>
            </a:fld>
            <a:endParaRPr lang="en-US" altLang="zh-CN"/>
          </a:p>
        </p:txBody>
      </p:sp>
    </p:spTree>
    <p:extLst>
      <p:ext uri="{BB962C8B-B14F-4D97-AF65-F5344CB8AC3E}">
        <p14:creationId xmlns:p14="http://schemas.microsoft.com/office/powerpoint/2010/main" val="42555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99532"/>
      </p:ext>
    </p:extLst>
  </p:cSld>
  <p:clrMapOvr>
    <a:masterClrMapping/>
  </p:clrMapOvr>
  <p:transition spd="slow" advClick="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9" tIns="34289" rIns="68579" bIns="34289"/>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68579" tIns="34289" rIns="68579" bIns="3428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035140"/>
      </p:ext>
    </p:extLst>
  </p:cSld>
  <p:clrMapOvr>
    <a:masterClrMapping/>
  </p:clrMapOvr>
  <p:transition spd="slow"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lIns="68579" tIns="34289" rIns="68579" bIns="34289"/>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a:prstGeom prst="rect">
            <a:avLst/>
          </a:prstGeom>
        </p:spPr>
        <p:txBody>
          <a:bodyPr vert="eaVert" lIns="68579" tIns="34289" rIns="68579" bIns="3428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76492453"/>
      </p:ext>
    </p:extLst>
  </p:cSld>
  <p:clrMapOvr>
    <a:masterClrMapping/>
  </p:clrMapOvr>
  <p:transition spd="slow"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768329"/>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9" tIns="34289" rIns="68579" bIns="34289"/>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lIns="68579" tIns="34289" rIns="68579" bIns="3428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6798074"/>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a:prstGeom prst="rect">
            <a:avLst/>
          </a:prstGeom>
        </p:spPr>
        <p:txBody>
          <a:bodyPr lIns="68579" tIns="34289" rIns="68579" bIns="34289"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a:prstGeom prst="rect">
            <a:avLst/>
          </a:prstGeom>
        </p:spPr>
        <p:txBody>
          <a:bodyPr lIns="68579" tIns="34289" rIns="68579" bIns="34289" anchor="b"/>
          <a:lstStyle>
            <a:lvl1pPr marL="0" indent="0">
              <a:buNone/>
              <a:defRPr sz="1500"/>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zh-CN" altLang="en-US"/>
              <a:t>单击此处编辑母版文本样式</a:t>
            </a:r>
          </a:p>
        </p:txBody>
      </p:sp>
    </p:spTree>
    <p:extLst>
      <p:ext uri="{BB962C8B-B14F-4D97-AF65-F5344CB8AC3E}">
        <p14:creationId xmlns:p14="http://schemas.microsoft.com/office/powerpoint/2010/main" val="3563199685"/>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9" tIns="34289" rIns="68579" bIns="34289"/>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a:prstGeom prst="rect">
            <a:avLst/>
          </a:prstGeom>
        </p:spPr>
        <p:txBody>
          <a:bodyPr lIns="68579" tIns="34289" rIns="68579" bIns="34289"/>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a:prstGeom prst="rect">
            <a:avLst/>
          </a:prstGeom>
        </p:spPr>
        <p:txBody>
          <a:bodyPr lIns="68579" tIns="34289" rIns="68579" bIns="34289"/>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2450006"/>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9" tIns="34289" rIns="68579" bIns="34289"/>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5"/>
            <a:ext cx="4039791" cy="479822"/>
          </a:xfrm>
          <a:prstGeom prst="rect">
            <a:avLst/>
          </a:prstGeo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39791" cy="2963466"/>
          </a:xfrm>
          <a:prstGeom prst="rect">
            <a:avLst/>
          </a:prstGeom>
        </p:spPr>
        <p:txBody>
          <a:bodyPr lIns="68579" tIns="34289" rIns="68579" bIns="34289"/>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a:prstGeom prst="rect">
            <a:avLst/>
          </a:prstGeo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a:prstGeom prst="rect">
            <a:avLst/>
          </a:prstGeom>
        </p:spPr>
        <p:txBody>
          <a:bodyPr lIns="68579" tIns="34289" rIns="68579" bIns="34289"/>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0151236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9" tIns="34289" rIns="68579" bIns="34289"/>
          <a:lstStyle/>
          <a:p>
            <a:r>
              <a:rPr lang="zh-CN" altLang="en-US"/>
              <a:t>单击此处编辑母版标题样式</a:t>
            </a:r>
          </a:p>
        </p:txBody>
      </p:sp>
    </p:spTree>
    <p:extLst>
      <p:ext uri="{BB962C8B-B14F-4D97-AF65-F5344CB8AC3E}">
        <p14:creationId xmlns:p14="http://schemas.microsoft.com/office/powerpoint/2010/main" val="3304900584"/>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318837"/>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a:prstGeom prst="rect">
            <a:avLst/>
          </a:prstGeom>
        </p:spPr>
        <p:txBody>
          <a:bodyPr lIns="68579" tIns="34289" rIns="68579" bIns="34289"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9" y="204789"/>
            <a:ext cx="5111353" cy="4389835"/>
          </a:xfrm>
          <a:prstGeom prst="rect">
            <a:avLst/>
          </a:prstGeom>
        </p:spPr>
        <p:txBody>
          <a:bodyPr lIns="68579" tIns="34289" rIns="68579"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7"/>
            <a:ext cx="3008710" cy="3518297"/>
          </a:xfrm>
          <a:prstGeom prst="rect">
            <a:avLst/>
          </a:prstGeom>
        </p:spPr>
        <p:txBody>
          <a:bodyPr lIns="68579" tIns="34289" rIns="68579" bIns="34289"/>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3395031107"/>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1"/>
            <a:ext cx="5486400" cy="425054"/>
          </a:xfrm>
          <a:prstGeom prst="rect">
            <a:avLst/>
          </a:prstGeom>
        </p:spPr>
        <p:txBody>
          <a:bodyPr lIns="68579" tIns="34289" rIns="68579" bIns="34289"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a:prstGeom prst="rect">
            <a:avLst/>
          </a:prstGeom>
        </p:spPr>
        <p:txBody>
          <a:bodyPr lIns="68579" tIns="34289" rIns="68579" bIns="34289"/>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zh-CN" altLang="en-US" noProof="0"/>
          </a:p>
        </p:txBody>
      </p:sp>
      <p:sp>
        <p:nvSpPr>
          <p:cNvPr id="4" name="文本占位符 3"/>
          <p:cNvSpPr>
            <a:spLocks noGrp="1"/>
          </p:cNvSpPr>
          <p:nvPr>
            <p:ph type="body" sz="half" idx="2"/>
          </p:nvPr>
        </p:nvSpPr>
        <p:spPr>
          <a:xfrm>
            <a:off x="1791891" y="4025504"/>
            <a:ext cx="5486400" cy="603647"/>
          </a:xfrm>
          <a:prstGeom prst="rect">
            <a:avLst/>
          </a:prstGeom>
        </p:spPr>
        <p:txBody>
          <a:bodyPr lIns="68579" tIns="34289" rIns="68579" bIns="34289"/>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1453091822"/>
      </p:ext>
    </p:extLst>
  </p:cSld>
  <p:clrMapOvr>
    <a:masterClrMapping/>
  </p:clrMapOvr>
  <p:transition spd="slow"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邓诗艳\ppt源文件\图片33333.jp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spd="slow" advClick="0">
    <p:wipe/>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a:ea typeface="宋体"/>
        </a:defRPr>
      </a:lvl2pPr>
      <a:lvl3pPr algn="ctr" rtl="0" eaLnBrk="0" fontAlgn="base" hangingPunct="0">
        <a:spcBef>
          <a:spcPct val="0"/>
        </a:spcBef>
        <a:spcAft>
          <a:spcPct val="0"/>
        </a:spcAft>
        <a:defRPr sz="3300">
          <a:solidFill>
            <a:schemeClr val="tx2"/>
          </a:solidFill>
          <a:latin typeface="Arial"/>
          <a:ea typeface="宋体"/>
        </a:defRPr>
      </a:lvl3pPr>
      <a:lvl4pPr algn="ctr" rtl="0" eaLnBrk="0" fontAlgn="base" hangingPunct="0">
        <a:spcBef>
          <a:spcPct val="0"/>
        </a:spcBef>
        <a:spcAft>
          <a:spcPct val="0"/>
        </a:spcAft>
        <a:defRPr sz="3300">
          <a:solidFill>
            <a:schemeClr val="tx2"/>
          </a:solidFill>
          <a:latin typeface="Arial"/>
          <a:ea typeface="宋体"/>
        </a:defRPr>
      </a:lvl4pPr>
      <a:lvl5pPr algn="ctr" rtl="0" eaLnBrk="0" fontAlgn="base" hangingPunct="0">
        <a:spcBef>
          <a:spcPct val="0"/>
        </a:spcBef>
        <a:spcAft>
          <a:spcPct val="0"/>
        </a:spcAft>
        <a:defRPr sz="3300">
          <a:solidFill>
            <a:schemeClr val="tx2"/>
          </a:solidFill>
          <a:latin typeface="Arial"/>
          <a:ea typeface="宋体"/>
        </a:defRPr>
      </a:lvl5pPr>
      <a:lvl6pPr marL="342900" algn="ctr" rtl="0" fontAlgn="base">
        <a:spcBef>
          <a:spcPct val="0"/>
        </a:spcBef>
        <a:spcAft>
          <a:spcPct val="0"/>
        </a:spcAft>
        <a:defRPr sz="3300">
          <a:solidFill>
            <a:schemeClr val="tx2"/>
          </a:solidFill>
          <a:latin typeface="Arial"/>
          <a:ea typeface="宋体"/>
        </a:defRPr>
      </a:lvl6pPr>
      <a:lvl7pPr marL="685800" algn="ctr" rtl="0" fontAlgn="base">
        <a:spcBef>
          <a:spcPct val="0"/>
        </a:spcBef>
        <a:spcAft>
          <a:spcPct val="0"/>
        </a:spcAft>
        <a:defRPr sz="3300">
          <a:solidFill>
            <a:schemeClr val="tx2"/>
          </a:solidFill>
          <a:latin typeface="Arial"/>
          <a:ea typeface="宋体"/>
        </a:defRPr>
      </a:lvl7pPr>
      <a:lvl8pPr marL="1028700" algn="ctr" rtl="0" fontAlgn="base">
        <a:spcBef>
          <a:spcPct val="0"/>
        </a:spcBef>
        <a:spcAft>
          <a:spcPct val="0"/>
        </a:spcAft>
        <a:defRPr sz="3300">
          <a:solidFill>
            <a:schemeClr val="tx2"/>
          </a:solidFill>
          <a:latin typeface="Arial"/>
          <a:ea typeface="宋体"/>
        </a:defRPr>
      </a:lvl8pPr>
      <a:lvl9pPr marL="1371600" algn="ctr" rtl="0" fontAlgn="base">
        <a:spcBef>
          <a:spcPct val="0"/>
        </a:spcBef>
        <a:spcAft>
          <a:spcPct val="0"/>
        </a:spcAft>
        <a:defRPr sz="3300">
          <a:solidFill>
            <a:schemeClr val="tx2"/>
          </a:solidFill>
          <a:latin typeface="Arial"/>
          <a:ea typeface="宋体"/>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Box 42"/>
          <p:cNvSpPr txBox="1"/>
          <p:nvPr/>
        </p:nvSpPr>
        <p:spPr>
          <a:xfrm>
            <a:off x="4139952" y="1635646"/>
            <a:ext cx="4919578" cy="500127"/>
          </a:xfrm>
          <a:prstGeom prst="rect">
            <a:avLst/>
          </a:prstGeom>
          <a:noFill/>
        </p:spPr>
        <p:txBody>
          <a:bodyPr wrap="square" lIns="68571" tIns="34285" rIns="68571" bIns="34285" rtlCol="0">
            <a:spAutoFit/>
          </a:bodyPr>
          <a:lstStyle/>
          <a:p>
            <a:r>
              <a:rPr lang="zh-CN" altLang="en-US" sz="2800" b="1" dirty="0">
                <a:solidFill>
                  <a:srgbClr val="0070C0"/>
                </a:solidFill>
                <a:latin typeface="微软雅黑" pitchFamily="34" charset="-122"/>
                <a:ea typeface="微软雅黑" pitchFamily="34" charset="-122"/>
              </a:rPr>
              <a:t>废钢远程智能检测系统</a:t>
            </a:r>
            <a:endParaRPr lang="zh-CN" altLang="zh-CN" sz="2800" b="1" dirty="0">
              <a:solidFill>
                <a:srgbClr val="0070C0"/>
              </a:solidFill>
              <a:latin typeface="微软雅黑" pitchFamily="34" charset="-122"/>
              <a:ea typeface="微软雅黑" pitchFamily="34" charset="-122"/>
            </a:endParaRPr>
          </a:p>
        </p:txBody>
      </p:sp>
      <p:sp>
        <p:nvSpPr>
          <p:cNvPr id="31" name="圆角矩形 30"/>
          <p:cNvSpPr/>
          <p:nvPr/>
        </p:nvSpPr>
        <p:spPr bwMode="auto">
          <a:xfrm>
            <a:off x="2173981" y="898213"/>
            <a:ext cx="424611" cy="413335"/>
          </a:xfrm>
          <a:prstGeom prst="roundRect">
            <a:avLst>
              <a:gd name="adj" fmla="val 6712"/>
            </a:avLst>
          </a:prstGeom>
          <a:solidFill>
            <a:srgbClr val="0070C0"/>
          </a:solidFill>
          <a:ln w="9525" cap="flat" cmpd="sng" algn="ctr">
            <a:solidFill>
              <a:srgbClr val="0070C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2" name="圆角矩形 31"/>
          <p:cNvSpPr/>
          <p:nvPr/>
        </p:nvSpPr>
        <p:spPr bwMode="auto">
          <a:xfrm>
            <a:off x="2771110" y="1430369"/>
            <a:ext cx="783897" cy="783614"/>
          </a:xfrm>
          <a:prstGeom prst="roundRect">
            <a:avLst>
              <a:gd name="adj" fmla="val 6712"/>
            </a:avLst>
          </a:prstGeom>
          <a:solidFill>
            <a:srgbClr val="0070C0"/>
          </a:solidFill>
          <a:ln w="9525" cap="flat" cmpd="sng" algn="ctr">
            <a:solidFill>
              <a:srgbClr val="0070C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3" name="圆角矩形 32"/>
          <p:cNvSpPr/>
          <p:nvPr/>
        </p:nvSpPr>
        <p:spPr bwMode="auto">
          <a:xfrm>
            <a:off x="484743" y="1952779"/>
            <a:ext cx="653248" cy="653012"/>
          </a:xfrm>
          <a:prstGeom prst="roundRect">
            <a:avLst>
              <a:gd name="adj" fmla="val 6712"/>
            </a:avLst>
          </a:prstGeom>
          <a:solidFill>
            <a:srgbClr val="0070C0"/>
          </a:solidFill>
          <a:ln w="9525" cap="flat" cmpd="sng" algn="ctr">
            <a:solidFill>
              <a:srgbClr val="0070C0"/>
            </a:soli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4" name="圆角矩形 33"/>
          <p:cNvSpPr/>
          <p:nvPr/>
        </p:nvSpPr>
        <p:spPr bwMode="auto">
          <a:xfrm>
            <a:off x="1137991" y="1234467"/>
            <a:ext cx="587923" cy="587710"/>
          </a:xfrm>
          <a:prstGeom prst="roundRect">
            <a:avLst>
              <a:gd name="adj" fmla="val 6712"/>
            </a:avLst>
          </a:prstGeom>
          <a:solidFill>
            <a:srgbClr val="0070C0"/>
          </a:solidFill>
          <a:ln w="9525" cap="flat" cmpd="sng" algn="ctr">
            <a:solidFill>
              <a:srgbClr val="0070C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5" name="对角圆角矩形 34"/>
          <p:cNvSpPr/>
          <p:nvPr/>
        </p:nvSpPr>
        <p:spPr bwMode="auto">
          <a:xfrm>
            <a:off x="1442301" y="1719611"/>
            <a:ext cx="1143184" cy="1038497"/>
          </a:xfrm>
          <a:prstGeom prst="round2DiagRect">
            <a:avLst/>
          </a:prstGeom>
          <a:gradFill flip="none" rotWithShape="1">
            <a:gsLst>
              <a:gs pos="0">
                <a:schemeClr val="bg1">
                  <a:lumMod val="85000"/>
                </a:schemeClr>
              </a:gs>
              <a:gs pos="42000">
                <a:schemeClr val="bg1"/>
              </a:gs>
            </a:gsLst>
            <a:lin ang="8100000" scaled="1"/>
          </a:gradFill>
          <a:ln w="9525" cap="flat" cmpd="sng" algn="ctr">
            <a:gradFill flip="none" rotWithShape="1">
              <a:gsLst>
                <a:gs pos="0">
                  <a:schemeClr val="bg1">
                    <a:lumMod val="85000"/>
                  </a:schemeClr>
                </a:gs>
                <a:gs pos="50000">
                  <a:schemeClr val="bg1"/>
                </a:gs>
              </a:gsLst>
              <a:lin ang="18900000" scaled="1"/>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sz="5000" b="1">
              <a:solidFill>
                <a:srgbClr val="C00000"/>
              </a:solidFill>
              <a:effectLst>
                <a:innerShdw blurRad="63500" dist="50800" dir="18900000">
                  <a:prstClr val="black">
                    <a:alpha val="50000"/>
                  </a:prstClr>
                </a:innerShdw>
              </a:effectLst>
              <a:latin typeface="微软雅黑" pitchFamily="34" charset="-122"/>
              <a:ea typeface="微软雅黑" pitchFamily="34" charset="-122"/>
            </a:endParaRPr>
          </a:p>
        </p:txBody>
      </p:sp>
      <p:sp>
        <p:nvSpPr>
          <p:cNvPr id="36" name="圆角矩形 35"/>
          <p:cNvSpPr/>
          <p:nvPr/>
        </p:nvSpPr>
        <p:spPr bwMode="auto">
          <a:xfrm>
            <a:off x="876692" y="1691575"/>
            <a:ext cx="457274" cy="457108"/>
          </a:xfrm>
          <a:prstGeom prst="roundRect">
            <a:avLst>
              <a:gd name="adj" fmla="val 6712"/>
            </a:avLst>
          </a:prstGeom>
          <a:gradFill flip="none" rotWithShape="1">
            <a:gsLst>
              <a:gs pos="0">
                <a:schemeClr val="bg1">
                  <a:lumMod val="85000"/>
                </a:schemeClr>
              </a:gs>
              <a:gs pos="100000">
                <a:schemeClr val="bg1"/>
              </a:gs>
            </a:gsLst>
            <a:lin ang="8100000" scaled="1"/>
          </a:gradFill>
          <a:ln w="9525" cap="flat" cmpd="sng" algn="ctr">
            <a:gradFill flip="none" rotWithShape="1">
              <a:gsLst>
                <a:gs pos="0">
                  <a:schemeClr val="bg1">
                    <a:lumMod val="85000"/>
                  </a:schemeClr>
                </a:gs>
                <a:gs pos="50000">
                  <a:schemeClr val="bg1"/>
                </a:gs>
              </a:gsLst>
              <a:lin ang="18900000" scaled="1"/>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7" name="圆角矩形 36"/>
          <p:cNvSpPr/>
          <p:nvPr/>
        </p:nvSpPr>
        <p:spPr bwMode="auto">
          <a:xfrm>
            <a:off x="1341437" y="3720552"/>
            <a:ext cx="326624" cy="326506"/>
          </a:xfrm>
          <a:prstGeom prst="roundRect">
            <a:avLst>
              <a:gd name="adj" fmla="val 6712"/>
            </a:avLst>
          </a:prstGeom>
          <a:gradFill flip="none" rotWithShape="1">
            <a:gsLst>
              <a:gs pos="0">
                <a:schemeClr val="bg1">
                  <a:lumMod val="85000"/>
                </a:schemeClr>
              </a:gs>
              <a:gs pos="100000">
                <a:schemeClr val="bg1"/>
              </a:gs>
            </a:gsLst>
            <a:lin ang="8100000" scaled="1"/>
          </a:gradFill>
          <a:ln w="9525" cap="flat" cmpd="sng" algn="ctr">
            <a:gradFill flip="none" rotWithShape="1">
              <a:gsLst>
                <a:gs pos="0">
                  <a:schemeClr val="bg1">
                    <a:lumMod val="85000"/>
                  </a:schemeClr>
                </a:gs>
                <a:gs pos="50000">
                  <a:schemeClr val="bg1"/>
                </a:gs>
              </a:gsLst>
              <a:lin ang="18900000" scaled="1"/>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8" name="圆角矩形 37"/>
          <p:cNvSpPr/>
          <p:nvPr/>
        </p:nvSpPr>
        <p:spPr bwMode="auto">
          <a:xfrm>
            <a:off x="1024020" y="3181201"/>
            <a:ext cx="391949" cy="391807"/>
          </a:xfrm>
          <a:prstGeom prst="roundRect">
            <a:avLst>
              <a:gd name="adj" fmla="val 6712"/>
            </a:avLst>
          </a:prstGeom>
          <a:solidFill>
            <a:srgbClr val="0070C0"/>
          </a:solidFill>
          <a:ln w="9525" cap="flat" cmpd="sng" algn="ctr">
            <a:solidFill>
              <a:srgbClr val="0070C0"/>
            </a:soli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39" name="圆角矩形 38"/>
          <p:cNvSpPr/>
          <p:nvPr/>
        </p:nvSpPr>
        <p:spPr bwMode="auto">
          <a:xfrm>
            <a:off x="-522120" y="1060091"/>
            <a:ext cx="849222" cy="848915"/>
          </a:xfrm>
          <a:prstGeom prst="roundRect">
            <a:avLst>
              <a:gd name="adj" fmla="val 6712"/>
            </a:avLst>
          </a:prstGeom>
          <a:gradFill flip="none" rotWithShape="1">
            <a:gsLst>
              <a:gs pos="0">
                <a:schemeClr val="bg1">
                  <a:lumMod val="85000"/>
                </a:schemeClr>
              </a:gs>
              <a:gs pos="100000">
                <a:schemeClr val="bg1"/>
              </a:gs>
            </a:gsLst>
            <a:lin ang="8100000" scaled="1"/>
          </a:gradFill>
          <a:ln w="9525" cap="flat" cmpd="sng" algn="ctr">
            <a:gradFill flip="none" rotWithShape="1">
              <a:gsLst>
                <a:gs pos="0">
                  <a:schemeClr val="bg1">
                    <a:lumMod val="85000"/>
                  </a:schemeClr>
                </a:gs>
                <a:gs pos="50000">
                  <a:schemeClr val="bg1"/>
                </a:gs>
              </a:gsLst>
              <a:lin ang="18900000" scaled="1"/>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sp>
        <p:nvSpPr>
          <p:cNvPr id="40" name="圆角矩形 39"/>
          <p:cNvSpPr/>
          <p:nvPr/>
        </p:nvSpPr>
        <p:spPr bwMode="auto">
          <a:xfrm>
            <a:off x="1978006" y="702309"/>
            <a:ext cx="326624" cy="326506"/>
          </a:xfrm>
          <a:prstGeom prst="roundRect">
            <a:avLst>
              <a:gd name="adj" fmla="val 6712"/>
            </a:avLst>
          </a:prstGeom>
          <a:gradFill flip="none" rotWithShape="1">
            <a:gsLst>
              <a:gs pos="0">
                <a:schemeClr val="bg1">
                  <a:lumMod val="85000"/>
                </a:schemeClr>
              </a:gs>
              <a:gs pos="100000">
                <a:schemeClr val="bg1"/>
              </a:gs>
            </a:gsLst>
            <a:lin ang="8100000" scaled="1"/>
          </a:gradFill>
          <a:ln w="9525" cap="flat" cmpd="sng" algn="ctr">
            <a:gradFill flip="none" rotWithShape="1">
              <a:gsLst>
                <a:gs pos="0">
                  <a:schemeClr val="bg1">
                    <a:lumMod val="85000"/>
                  </a:schemeClr>
                </a:gs>
                <a:gs pos="50000">
                  <a:schemeClr val="bg1"/>
                </a:gs>
              </a:gsLst>
              <a:lin ang="18900000" scaled="1"/>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59392" tIns="29696" rIns="59392" bIns="29696" numCol="1" rtlCol="0" anchor="ctr" anchorCtr="0" compatLnSpc="1">
            <a:prstTxWarp prst="textNoShape">
              <a:avLst/>
            </a:prstTxWarp>
            <a:noAutofit/>
          </a:bodyPr>
          <a:lstStyle/>
          <a:p>
            <a:pPr algn="ctr" defTabSz="601266" fontAlgn="base">
              <a:spcBef>
                <a:spcPct val="0"/>
              </a:spcBef>
              <a:spcAft>
                <a:spcPct val="0"/>
              </a:spcAft>
            </a:pPr>
            <a:endParaRPr lang="zh-CN" altLang="en-US" b="1">
              <a:solidFill>
                <a:schemeClr val="bg1"/>
              </a:solidFill>
              <a:latin typeface="+mj-ea"/>
              <a:ea typeface="+mj-ea"/>
            </a:endParaRPr>
          </a:p>
        </p:txBody>
      </p:sp>
      <p:pic>
        <p:nvPicPr>
          <p:cNvPr id="5" name="yinyue.mp3">
            <a:hlinkClick r:id="" action="ppaction://media"/>
          </p:cNvPr>
          <p:cNvPicPr>
            <a:picLocks noChangeAspect="1"/>
          </p:cNvPicPr>
          <p:nvPr>
            <a:audioFile r:link="rId1"/>
            <p:extLst>
              <p:ext uri="{DAA4B4D4-6D71-4841-9C94-3DE7FCFB9230}">
                <p14:media xmlns:p14="http://schemas.microsoft.com/office/powerpoint/2010/main" r:embed="rId2">
                  <p14:trim st="8814.619199999999" end="7777.6119"/>
                </p14:media>
              </p:ext>
            </p:extLst>
          </p:nvPr>
        </p:nvPicPr>
        <p:blipFill>
          <a:blip r:embed="rId5" cstate="print"/>
          <a:stretch>
            <a:fillRect/>
          </a:stretch>
        </p:blipFill>
        <p:spPr>
          <a:xfrm>
            <a:off x="-514927" y="4538588"/>
            <a:ext cx="457260" cy="457094"/>
          </a:xfrm>
          <a:prstGeom prst="rect">
            <a:avLst/>
          </a:prstGeom>
        </p:spPr>
      </p:pic>
      <p:grpSp>
        <p:nvGrpSpPr>
          <p:cNvPr id="24" name="组合 23"/>
          <p:cNvGrpSpPr>
            <a:grpSpLocks noChangeAspect="1"/>
          </p:cNvGrpSpPr>
          <p:nvPr/>
        </p:nvGrpSpPr>
        <p:grpSpPr>
          <a:xfrm>
            <a:off x="4282360" y="3431917"/>
            <a:ext cx="284153" cy="256195"/>
            <a:chOff x="4634991" y="2138335"/>
            <a:chExt cx="428348" cy="386204"/>
          </a:xfrm>
        </p:grpSpPr>
        <p:sp>
          <p:nvSpPr>
            <p:cNvPr id="25"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65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ea typeface="微软雅黑" pitchFamily="34" charset="-122"/>
              </a:endParaRPr>
            </a:p>
          </p:txBody>
        </p:sp>
        <p:sp>
          <p:nvSpPr>
            <p:cNvPr id="26"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itchFamily="34" charset="-122"/>
              </a:endParaRPr>
            </a:p>
          </p:txBody>
        </p:sp>
      </p:grpSp>
      <p:grpSp>
        <p:nvGrpSpPr>
          <p:cNvPr id="29" name="组合 28"/>
          <p:cNvGrpSpPr>
            <a:grpSpLocks noChangeAspect="1"/>
          </p:cNvGrpSpPr>
          <p:nvPr/>
        </p:nvGrpSpPr>
        <p:grpSpPr>
          <a:xfrm>
            <a:off x="4641599" y="3431917"/>
            <a:ext cx="284153" cy="256195"/>
            <a:chOff x="5076056" y="2138335"/>
            <a:chExt cx="428348" cy="386204"/>
          </a:xfrm>
        </p:grpSpPr>
        <p:sp>
          <p:nvSpPr>
            <p:cNvPr id="41"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65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ea typeface="微软雅黑" pitchFamily="34" charset="-122"/>
              </a:endParaRPr>
            </a:p>
          </p:txBody>
        </p:sp>
        <p:sp>
          <p:nvSpPr>
            <p:cNvPr id="42"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itchFamily="34" charset="-122"/>
              </a:endParaRPr>
            </a:p>
          </p:txBody>
        </p:sp>
      </p:grpSp>
      <p:grpSp>
        <p:nvGrpSpPr>
          <p:cNvPr id="43" name="组合 42"/>
          <p:cNvGrpSpPr>
            <a:grpSpLocks noChangeAspect="1"/>
          </p:cNvGrpSpPr>
          <p:nvPr/>
        </p:nvGrpSpPr>
        <p:grpSpPr>
          <a:xfrm>
            <a:off x="5000838" y="3431917"/>
            <a:ext cx="284153" cy="256195"/>
            <a:chOff x="5557128" y="2138335"/>
            <a:chExt cx="428348" cy="386204"/>
          </a:xfrm>
        </p:grpSpPr>
        <p:sp>
          <p:nvSpPr>
            <p:cNvPr id="44"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65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ea typeface="微软雅黑" pitchFamily="34" charset="-122"/>
              </a:endParaRPr>
            </a:p>
          </p:txBody>
        </p:sp>
        <p:sp>
          <p:nvSpPr>
            <p:cNvPr id="45"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itchFamily="34" charset="-122"/>
              </a:endParaRPr>
            </a:p>
          </p:txBody>
        </p:sp>
      </p:grpSp>
      <p:grpSp>
        <p:nvGrpSpPr>
          <p:cNvPr id="46" name="组合 45"/>
          <p:cNvGrpSpPr>
            <a:grpSpLocks noChangeAspect="1"/>
          </p:cNvGrpSpPr>
          <p:nvPr/>
        </p:nvGrpSpPr>
        <p:grpSpPr>
          <a:xfrm>
            <a:off x="5360077" y="3431917"/>
            <a:ext cx="284153" cy="256195"/>
            <a:chOff x="6068610" y="2138335"/>
            <a:chExt cx="428348" cy="386204"/>
          </a:xfrm>
        </p:grpSpPr>
        <p:sp>
          <p:nvSpPr>
            <p:cNvPr id="47"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65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ea typeface="微软雅黑" pitchFamily="34" charset="-122"/>
              </a:endParaRPr>
            </a:p>
          </p:txBody>
        </p:sp>
        <p:sp>
          <p:nvSpPr>
            <p:cNvPr id="48"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itchFamily="34" charset="-122"/>
              </a:endParaRPr>
            </a:p>
          </p:txBody>
        </p:sp>
      </p:grpSp>
      <p:grpSp>
        <p:nvGrpSpPr>
          <p:cNvPr id="49" name="组合 48"/>
          <p:cNvGrpSpPr>
            <a:grpSpLocks noChangeAspect="1"/>
          </p:cNvGrpSpPr>
          <p:nvPr/>
        </p:nvGrpSpPr>
        <p:grpSpPr>
          <a:xfrm>
            <a:off x="5719315" y="3431917"/>
            <a:ext cx="284153" cy="256195"/>
            <a:chOff x="6623914" y="2138335"/>
            <a:chExt cx="428348" cy="386204"/>
          </a:xfrm>
        </p:grpSpPr>
        <p:sp>
          <p:nvSpPr>
            <p:cNvPr id="50"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65000"/>
              </a:schemeClr>
            </a:solidFill>
            <a:ln w="9525"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ea typeface="微软雅黑" pitchFamily="34" charset="-122"/>
              </a:endParaRPr>
            </a:p>
          </p:txBody>
        </p:sp>
        <p:sp>
          <p:nvSpPr>
            <p:cNvPr id="51"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itchFamily="34" charset="-122"/>
              </a:endParaRPr>
            </a:p>
          </p:txBody>
        </p:sp>
      </p:grpSp>
      <p:sp>
        <p:nvSpPr>
          <p:cNvPr id="52" name="TextBox 51"/>
          <p:cNvSpPr txBox="1"/>
          <p:nvPr/>
        </p:nvSpPr>
        <p:spPr>
          <a:xfrm>
            <a:off x="4192482" y="2613575"/>
            <a:ext cx="3530105" cy="246207"/>
          </a:xfrm>
          <a:prstGeom prst="rect">
            <a:avLst/>
          </a:prstGeom>
          <a:noFill/>
        </p:spPr>
        <p:txBody>
          <a:bodyPr wrap="none" lIns="91426" tIns="45713" rIns="91426" bIns="45713" rtlCol="0">
            <a:spAutoFit/>
          </a:bodyPr>
          <a:lstStyle/>
          <a:p>
            <a:r>
              <a:rPr lang="en-US" altLang="zh-CN" sz="1000" dirty="0">
                <a:solidFill>
                  <a:schemeClr val="tx1">
                    <a:lumMod val="50000"/>
                    <a:lumOff val="50000"/>
                  </a:schemeClr>
                </a:solidFill>
              </a:rPr>
              <a:t>Steel scrap remote intelligent detection system user manual</a:t>
            </a: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102" y="91380"/>
            <a:ext cx="3054646" cy="610929"/>
          </a:xfrm>
          <a:prstGeom prst="rect">
            <a:avLst/>
          </a:prstGeom>
        </p:spPr>
      </p:pic>
    </p:spTree>
    <p:extLst>
      <p:ext uri="{BB962C8B-B14F-4D97-AF65-F5344CB8AC3E}">
        <p14:creationId xmlns:p14="http://schemas.microsoft.com/office/powerpoint/2010/main" val="4099126004"/>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98552" fill="hold"/>
                                        <p:tgtEl>
                                          <p:spTgt spid="5"/>
                                        </p:tgtEl>
                                      </p:cBhvr>
                                    </p:cmd>
                                  </p:childTnLst>
                                </p:cTn>
                              </p:par>
                            </p:childTnLst>
                          </p:cTn>
                        </p:par>
                        <p:par>
                          <p:cTn id="7" fill="hold" nodeType="afterGroup">
                            <p:stCondLst>
                              <p:cond delay="198552"/>
                            </p:stCondLst>
                            <p:childTnLst>
                              <p:par>
                                <p:cTn id="8" presetID="42" presetClass="entr" presetSubtype="0" fill="hold" grpId="0"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50"/>
                                        <p:tgtEl>
                                          <p:spTgt spid="39"/>
                                        </p:tgtEl>
                                      </p:cBhvr>
                                    </p:animEffect>
                                    <p:anim calcmode="lin" valueType="num">
                                      <p:cBhvr>
                                        <p:cTn id="11" dur="250" fill="hold"/>
                                        <p:tgtEl>
                                          <p:spTgt spid="39"/>
                                        </p:tgtEl>
                                        <p:attrNameLst>
                                          <p:attrName>ppt_x</p:attrName>
                                        </p:attrNameLst>
                                      </p:cBhvr>
                                      <p:tavLst>
                                        <p:tav tm="0">
                                          <p:val>
                                            <p:strVal val="#ppt_x"/>
                                          </p:val>
                                        </p:tav>
                                        <p:tav tm="100000">
                                          <p:val>
                                            <p:strVal val="#ppt_x"/>
                                          </p:val>
                                        </p:tav>
                                      </p:tavLst>
                                    </p:anim>
                                    <p:anim calcmode="lin" valueType="num">
                                      <p:cBhvr>
                                        <p:cTn id="12" dur="250" fill="hold"/>
                                        <p:tgtEl>
                                          <p:spTgt spid="39"/>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98802"/>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anim calcmode="lin" valueType="num">
                                      <p:cBhvr>
                                        <p:cTn id="17" dur="500" fill="hold"/>
                                        <p:tgtEl>
                                          <p:spTgt spid="35"/>
                                        </p:tgtEl>
                                        <p:attrNameLst>
                                          <p:attrName>ppt_x</p:attrName>
                                        </p:attrNameLst>
                                      </p:cBhvr>
                                      <p:tavLst>
                                        <p:tav tm="0">
                                          <p:val>
                                            <p:strVal val="#ppt_x"/>
                                          </p:val>
                                        </p:tav>
                                        <p:tav tm="100000">
                                          <p:val>
                                            <p:strVal val="#ppt_x"/>
                                          </p:val>
                                        </p:tav>
                                      </p:tavLst>
                                    </p:anim>
                                    <p:anim calcmode="lin" valueType="num">
                                      <p:cBhvr>
                                        <p:cTn id="18" dur="5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99302"/>
                            </p:stCondLst>
                            <p:childTnLst>
                              <p:par>
                                <p:cTn id="20" presetID="42"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302"/>
                            </p:stCondLst>
                            <p:childTnLst>
                              <p:par>
                                <p:cTn id="26" presetID="42"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50"/>
                                        <p:tgtEl>
                                          <p:spTgt spid="31"/>
                                        </p:tgtEl>
                                      </p:cBhvr>
                                    </p:animEffect>
                                    <p:anim calcmode="lin" valueType="num">
                                      <p:cBhvr>
                                        <p:cTn id="29" dur="250" fill="hold"/>
                                        <p:tgtEl>
                                          <p:spTgt spid="31"/>
                                        </p:tgtEl>
                                        <p:attrNameLst>
                                          <p:attrName>ppt_x</p:attrName>
                                        </p:attrNameLst>
                                      </p:cBhvr>
                                      <p:tavLst>
                                        <p:tav tm="0">
                                          <p:val>
                                            <p:strVal val="#ppt_x"/>
                                          </p:val>
                                        </p:tav>
                                        <p:tav tm="100000">
                                          <p:val>
                                            <p:strVal val="#ppt_x"/>
                                          </p:val>
                                        </p:tav>
                                      </p:tavLst>
                                    </p:anim>
                                    <p:anim calcmode="lin" valueType="num">
                                      <p:cBhvr>
                                        <p:cTn id="30" dur="250" fill="hold"/>
                                        <p:tgtEl>
                                          <p:spTgt spid="31"/>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00552"/>
                            </p:stCondLst>
                            <p:childTnLst>
                              <p:par>
                                <p:cTn id="32" presetID="42"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50"/>
                                        <p:tgtEl>
                                          <p:spTgt spid="32"/>
                                        </p:tgtEl>
                                      </p:cBhvr>
                                    </p:animEffect>
                                    <p:anim calcmode="lin" valueType="num">
                                      <p:cBhvr>
                                        <p:cTn id="40" dur="250" fill="hold"/>
                                        <p:tgtEl>
                                          <p:spTgt spid="32"/>
                                        </p:tgtEl>
                                        <p:attrNameLst>
                                          <p:attrName>ppt_x</p:attrName>
                                        </p:attrNameLst>
                                      </p:cBhvr>
                                      <p:tavLst>
                                        <p:tav tm="0">
                                          <p:val>
                                            <p:strVal val="#ppt_x"/>
                                          </p:val>
                                        </p:tav>
                                        <p:tav tm="100000">
                                          <p:val>
                                            <p:strVal val="#ppt_x"/>
                                          </p:val>
                                        </p:tav>
                                      </p:tavLst>
                                    </p:anim>
                                    <p:anim calcmode="lin" valueType="num">
                                      <p:cBhvr>
                                        <p:cTn id="41" dur="250" fill="hold"/>
                                        <p:tgtEl>
                                          <p:spTgt spid="32"/>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01052"/>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anim calcmode="lin" valueType="num">
                                      <p:cBhvr>
                                        <p:cTn id="46" dur="500" fill="hold"/>
                                        <p:tgtEl>
                                          <p:spTgt spid="33"/>
                                        </p:tgtEl>
                                        <p:attrNameLst>
                                          <p:attrName>ppt_x</p:attrName>
                                        </p:attrNameLst>
                                      </p:cBhvr>
                                      <p:tavLst>
                                        <p:tav tm="0">
                                          <p:val>
                                            <p:strVal val="#ppt_x"/>
                                          </p:val>
                                        </p:tav>
                                        <p:tav tm="100000">
                                          <p:val>
                                            <p:strVal val="#ppt_x"/>
                                          </p:val>
                                        </p:tav>
                                      </p:tavLst>
                                    </p:anim>
                                    <p:anim calcmode="lin" valueType="num">
                                      <p:cBhvr>
                                        <p:cTn id="47" dur="500" fill="hold"/>
                                        <p:tgtEl>
                                          <p:spTgt spid="33"/>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01552"/>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250"/>
                                        <p:tgtEl>
                                          <p:spTgt spid="38"/>
                                        </p:tgtEl>
                                      </p:cBhvr>
                                    </p:animEffect>
                                    <p:anim calcmode="lin" valueType="num">
                                      <p:cBhvr>
                                        <p:cTn id="52" dur="250" fill="hold"/>
                                        <p:tgtEl>
                                          <p:spTgt spid="38"/>
                                        </p:tgtEl>
                                        <p:attrNameLst>
                                          <p:attrName>ppt_x</p:attrName>
                                        </p:attrNameLst>
                                      </p:cBhvr>
                                      <p:tavLst>
                                        <p:tav tm="0">
                                          <p:val>
                                            <p:strVal val="#ppt_x"/>
                                          </p:val>
                                        </p:tav>
                                        <p:tav tm="100000">
                                          <p:val>
                                            <p:strVal val="#ppt_x"/>
                                          </p:val>
                                        </p:tav>
                                      </p:tavLst>
                                    </p:anim>
                                    <p:anim calcmode="lin" valueType="num">
                                      <p:cBhvr>
                                        <p:cTn id="53" dur="25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250"/>
                                        <p:tgtEl>
                                          <p:spTgt spid="37"/>
                                        </p:tgtEl>
                                      </p:cBhvr>
                                    </p:animEffect>
                                    <p:anim calcmode="lin" valueType="num">
                                      <p:cBhvr>
                                        <p:cTn id="57" dur="250" fill="hold"/>
                                        <p:tgtEl>
                                          <p:spTgt spid="37"/>
                                        </p:tgtEl>
                                        <p:attrNameLst>
                                          <p:attrName>ppt_x</p:attrName>
                                        </p:attrNameLst>
                                      </p:cBhvr>
                                      <p:tavLst>
                                        <p:tav tm="0">
                                          <p:val>
                                            <p:strVal val="#ppt_x"/>
                                          </p:val>
                                        </p:tav>
                                        <p:tav tm="100000">
                                          <p:val>
                                            <p:strVal val="#ppt_x"/>
                                          </p:val>
                                        </p:tav>
                                      </p:tavLst>
                                    </p:anim>
                                    <p:anim calcmode="lin" valueType="num">
                                      <p:cBhvr>
                                        <p:cTn id="58" dur="250" fill="hold"/>
                                        <p:tgtEl>
                                          <p:spTgt spid="37"/>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201802"/>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250"/>
                                        <p:tgtEl>
                                          <p:spTgt spid="36"/>
                                        </p:tgtEl>
                                      </p:cBhvr>
                                    </p:animEffect>
                                    <p:anim calcmode="lin" valueType="num">
                                      <p:cBhvr>
                                        <p:cTn id="63" dur="250" fill="hold"/>
                                        <p:tgtEl>
                                          <p:spTgt spid="36"/>
                                        </p:tgtEl>
                                        <p:attrNameLst>
                                          <p:attrName>ppt_x</p:attrName>
                                        </p:attrNameLst>
                                      </p:cBhvr>
                                      <p:tavLst>
                                        <p:tav tm="0">
                                          <p:val>
                                            <p:strVal val="#ppt_x"/>
                                          </p:val>
                                        </p:tav>
                                        <p:tav tm="100000">
                                          <p:val>
                                            <p:strVal val="#ppt_x"/>
                                          </p:val>
                                        </p:tav>
                                      </p:tavLst>
                                    </p:anim>
                                    <p:anim calcmode="lin" valueType="num">
                                      <p:cBhvr>
                                        <p:cTn id="64" dur="250" fill="hold"/>
                                        <p:tgtEl>
                                          <p:spTgt spid="36"/>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202052"/>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245"/>
                                        </p:tgtEl>
                                        <p:attrNameLst>
                                          <p:attrName>style.visibility</p:attrName>
                                        </p:attrNameLst>
                                      </p:cBhvr>
                                      <p:to>
                                        <p:strVal val="visible"/>
                                      </p:to>
                                    </p:set>
                                    <p:anim by="(-#ppt_w*2)" calcmode="lin" valueType="num">
                                      <p:cBhvr rctx="PPT">
                                        <p:cTn id="68" dur="250" autoRev="1" fill="hold">
                                          <p:stCondLst>
                                            <p:cond delay="0"/>
                                          </p:stCondLst>
                                        </p:cTn>
                                        <p:tgtEl>
                                          <p:spTgt spid="245"/>
                                        </p:tgtEl>
                                        <p:attrNameLst>
                                          <p:attrName>ppt_w</p:attrName>
                                        </p:attrNameLst>
                                      </p:cBhvr>
                                    </p:anim>
                                    <p:anim by="(#ppt_w*0.50)" calcmode="lin" valueType="num">
                                      <p:cBhvr>
                                        <p:cTn id="69" dur="250" decel="50000" autoRev="1" fill="hold">
                                          <p:stCondLst>
                                            <p:cond delay="0"/>
                                          </p:stCondLst>
                                        </p:cTn>
                                        <p:tgtEl>
                                          <p:spTgt spid="245"/>
                                        </p:tgtEl>
                                        <p:attrNameLst>
                                          <p:attrName>ppt_x</p:attrName>
                                        </p:attrNameLst>
                                      </p:cBhvr>
                                    </p:anim>
                                    <p:anim from="(-#ppt_h/2)" to="(#ppt_y)" calcmode="lin" valueType="num">
                                      <p:cBhvr>
                                        <p:cTn id="70" dur="500" fill="hold">
                                          <p:stCondLst>
                                            <p:cond delay="0"/>
                                          </p:stCondLst>
                                        </p:cTn>
                                        <p:tgtEl>
                                          <p:spTgt spid="245"/>
                                        </p:tgtEl>
                                        <p:attrNameLst>
                                          <p:attrName>ppt_y</p:attrName>
                                        </p:attrNameLst>
                                      </p:cBhvr>
                                    </p:anim>
                                    <p:animRot by="21600000">
                                      <p:cBhvr>
                                        <p:cTn id="71" dur="500" fill="hold">
                                          <p:stCondLst>
                                            <p:cond delay="0"/>
                                          </p:stCondLst>
                                        </p:cTn>
                                        <p:tgtEl>
                                          <p:spTgt spid="245"/>
                                        </p:tgtEl>
                                        <p:attrNameLst>
                                          <p:attrName>r</p:attrName>
                                        </p:attrNameLst>
                                      </p:cBhvr>
                                    </p:animRot>
                                  </p:childTnLst>
                                </p:cTn>
                              </p:par>
                            </p:childTnLst>
                          </p:cTn>
                        </p:par>
                        <p:par>
                          <p:cTn id="72" fill="hold" nodeType="afterGroup">
                            <p:stCondLst>
                              <p:cond delay="203002"/>
                            </p:stCondLst>
                            <p:childTnLst>
                              <p:par>
                                <p:cTn id="73" presetID="10" presetClass="entr" presetSubtype="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nodeType="afterGroup">
                            <p:stCondLst>
                              <p:cond delay="203502"/>
                            </p:stCondLst>
                            <p:childTnLst>
                              <p:par>
                                <p:cTn id="77" presetID="2" presetClass="entr" presetSubtype="2"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1+#ppt_w/2"/>
                                          </p:val>
                                        </p:tav>
                                        <p:tav tm="100000">
                                          <p:val>
                                            <p:strVal val="#ppt_x"/>
                                          </p:val>
                                        </p:tav>
                                      </p:tavLst>
                                    </p:anim>
                                    <p:anim calcmode="lin" valueType="num">
                                      <p:cBhvr additive="base">
                                        <p:cTn id="80" dur="500" fill="hold"/>
                                        <p:tgtEl>
                                          <p:spTgt spid="4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20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1+#ppt_w/2"/>
                                          </p:val>
                                        </p:tav>
                                        <p:tav tm="100000">
                                          <p:val>
                                            <p:strVal val="#ppt_x"/>
                                          </p:val>
                                        </p:tav>
                                      </p:tavLst>
                                    </p:anim>
                                    <p:anim calcmode="lin" valueType="num">
                                      <p:cBhvr additive="base">
                                        <p:cTn id="84" dur="500" fill="hold"/>
                                        <p:tgtEl>
                                          <p:spTgt spid="46"/>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40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500" fill="hold"/>
                                        <p:tgtEl>
                                          <p:spTgt spid="43"/>
                                        </p:tgtEl>
                                        <p:attrNameLst>
                                          <p:attrName>ppt_x</p:attrName>
                                        </p:attrNameLst>
                                      </p:cBhvr>
                                      <p:tavLst>
                                        <p:tav tm="0">
                                          <p:val>
                                            <p:strVal val="1+#ppt_w/2"/>
                                          </p:val>
                                        </p:tav>
                                        <p:tav tm="100000">
                                          <p:val>
                                            <p:strVal val="#ppt_x"/>
                                          </p:val>
                                        </p:tav>
                                      </p:tavLst>
                                    </p:anim>
                                    <p:anim calcmode="lin" valueType="num">
                                      <p:cBhvr additive="base">
                                        <p:cTn id="88" dur="500" fill="hold"/>
                                        <p:tgtEl>
                                          <p:spTgt spid="43"/>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60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1+#ppt_w/2"/>
                                          </p:val>
                                        </p:tav>
                                        <p:tav tm="100000">
                                          <p:val>
                                            <p:strVal val="#ppt_x"/>
                                          </p:val>
                                        </p:tav>
                                      </p:tavLst>
                                    </p:anim>
                                    <p:anim calcmode="lin" valueType="num">
                                      <p:cBhvr additive="base">
                                        <p:cTn id="92" dur="500" fill="hold"/>
                                        <p:tgtEl>
                                          <p:spTgt spid="29"/>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8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1+#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childTnLst>
                          </p:cTn>
                        </p:par>
                        <p:par>
                          <p:cTn id="97" fill="hold">
                            <p:stCondLst>
                              <p:cond delay="204802"/>
                            </p:stCondLst>
                            <p:childTnLst>
                              <p:par>
                                <p:cTn id="98" presetID="42" presetClass="entr" presetSubtype="0"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1000"/>
                                        <p:tgtEl>
                                          <p:spTgt spid="4"/>
                                        </p:tgtEl>
                                      </p:cBhvr>
                                    </p:animEffect>
                                    <p:anim calcmode="lin" valueType="num">
                                      <p:cBhvr>
                                        <p:cTn id="101" dur="1000" fill="hold"/>
                                        <p:tgtEl>
                                          <p:spTgt spid="4"/>
                                        </p:tgtEl>
                                        <p:attrNameLst>
                                          <p:attrName>ppt_x</p:attrName>
                                        </p:attrNameLst>
                                      </p:cBhvr>
                                      <p:tavLst>
                                        <p:tav tm="0">
                                          <p:val>
                                            <p:strVal val="#ppt_x"/>
                                          </p:val>
                                        </p:tav>
                                        <p:tav tm="100000">
                                          <p:val>
                                            <p:strVal val="#ppt_x"/>
                                          </p:val>
                                        </p:tav>
                                      </p:tavLst>
                                    </p:anim>
                                    <p:anim calcmode="lin" valueType="num">
                                      <p:cBhvr>
                                        <p:cTn id="1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3"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45"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49" y="712782"/>
            <a:ext cx="8265618" cy="396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sp>
        <p:nvSpPr>
          <p:cNvPr id="33" name="TextBox 32"/>
          <p:cNvSpPr txBox="1"/>
          <p:nvPr/>
        </p:nvSpPr>
        <p:spPr>
          <a:xfrm>
            <a:off x="737075" y="235653"/>
            <a:ext cx="1807226" cy="284693"/>
          </a:xfrm>
          <a:prstGeom prst="rect">
            <a:avLst/>
          </a:prstGeom>
          <a:noFill/>
        </p:spPr>
        <p:txBody>
          <a:bodyPr wrap="non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系统管理员</a:t>
            </a:r>
            <a:r>
              <a:rPr lang="en-US" altLang="zh-CN" sz="1400" b="0" dirty="0">
                <a:solidFill>
                  <a:schemeClr val="tx1">
                    <a:lumMod val="50000"/>
                    <a:lumOff val="50000"/>
                  </a:schemeClr>
                </a:solidFill>
                <a:latin typeface="Impact" pitchFamily="34" charset="0"/>
                <a:ea typeface="微软雅黑"/>
              </a:rPr>
              <a:t>-</a:t>
            </a:r>
            <a:r>
              <a:rPr lang="zh-CN" altLang="en-US" sz="1400" b="0" dirty="0">
                <a:solidFill>
                  <a:schemeClr val="tx1">
                    <a:lumMod val="50000"/>
                    <a:lumOff val="50000"/>
                  </a:schemeClr>
                </a:solidFill>
                <a:latin typeface="Impact" pitchFamily="34" charset="0"/>
                <a:ea typeface="微软雅黑"/>
              </a:rPr>
              <a:t>角色创建</a:t>
            </a:r>
            <a:endParaRPr lang="en-US" altLang="zh-CN" sz="1400" b="0" dirty="0">
              <a:solidFill>
                <a:schemeClr val="tx1">
                  <a:lumMod val="50000"/>
                  <a:lumOff val="50000"/>
                </a:schemeClr>
              </a:solidFill>
              <a:latin typeface="Impact" pitchFamily="34" charset="0"/>
              <a:ea typeface="微软雅黑"/>
            </a:endParaRPr>
          </a:p>
        </p:txBody>
      </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718950" y="3867894"/>
            <a:ext cx="1872208"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1.</a:t>
            </a:r>
            <a:r>
              <a:rPr lang="zh-CN" altLang="en-US" sz="1200" b="1" dirty="0">
                <a:solidFill>
                  <a:schemeClr val="accent2">
                    <a:lumMod val="60000"/>
                    <a:lumOff val="40000"/>
                  </a:schemeClr>
                </a:solidFill>
                <a:latin typeface="微软雅黑" pitchFamily="34" charset="-122"/>
                <a:ea typeface="微软雅黑" pitchFamily="34" charset="-122"/>
              </a:rPr>
              <a:t>点击新增，添加角色。</a:t>
            </a:r>
          </a:p>
        </p:txBody>
      </p:sp>
      <p:cxnSp>
        <p:nvCxnSpPr>
          <p:cNvPr id="36" name="肘形连接符 35"/>
          <p:cNvCxnSpPr/>
          <p:nvPr/>
        </p:nvCxnSpPr>
        <p:spPr>
          <a:xfrm flipV="1">
            <a:off x="4448305" y="1419622"/>
            <a:ext cx="3940119" cy="2632939"/>
          </a:xfrm>
          <a:prstGeom prst="bentConnector3">
            <a:avLst>
              <a:gd name="adj1" fmla="val 684"/>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5400000" flipH="1" flipV="1">
            <a:off x="4903006" y="1952712"/>
            <a:ext cx="2578348" cy="2376264"/>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711732" y="4245352"/>
            <a:ext cx="2652356"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2.</a:t>
            </a:r>
            <a:r>
              <a:rPr lang="zh-CN" altLang="en-US" sz="1200" b="1" dirty="0">
                <a:solidFill>
                  <a:schemeClr val="accent2">
                    <a:lumMod val="60000"/>
                    <a:lumOff val="40000"/>
                  </a:schemeClr>
                </a:solidFill>
                <a:latin typeface="微软雅黑" pitchFamily="34" charset="-122"/>
                <a:ea typeface="微软雅黑" pitchFamily="34" charset="-122"/>
              </a:rPr>
              <a:t>点击权限，设定角色下的权限。</a:t>
            </a:r>
          </a:p>
        </p:txBody>
      </p:sp>
      <p:sp>
        <p:nvSpPr>
          <p:cNvPr id="24" name="矩形 23"/>
          <p:cNvSpPr/>
          <p:nvPr/>
        </p:nvSpPr>
        <p:spPr>
          <a:xfrm>
            <a:off x="6084167" y="3867894"/>
            <a:ext cx="2639799"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3.</a:t>
            </a:r>
            <a:r>
              <a:rPr lang="zh-CN" altLang="en-US" sz="1200" b="1" dirty="0">
                <a:solidFill>
                  <a:schemeClr val="accent2">
                    <a:lumMod val="60000"/>
                    <a:lumOff val="40000"/>
                  </a:schemeClr>
                </a:solidFill>
                <a:latin typeface="微软雅黑" pitchFamily="34" charset="-122"/>
                <a:ea typeface="微软雅黑" pitchFamily="34" charset="-122"/>
              </a:rPr>
              <a:t>点击人员，设定角色下的人员。</a:t>
            </a:r>
          </a:p>
        </p:txBody>
      </p:sp>
      <p:cxnSp>
        <p:nvCxnSpPr>
          <p:cNvPr id="26" name="肘形连接符 25"/>
          <p:cNvCxnSpPr/>
          <p:nvPr/>
        </p:nvCxnSpPr>
        <p:spPr>
          <a:xfrm rot="5400000" flipH="1" flipV="1">
            <a:off x="6813773" y="2862957"/>
            <a:ext cx="2009874" cy="12700"/>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084167" y="4272528"/>
            <a:ext cx="3059833"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4.</a:t>
            </a:r>
            <a:r>
              <a:rPr lang="zh-CN" altLang="en-US" sz="1200" b="1" dirty="0">
                <a:solidFill>
                  <a:schemeClr val="accent2">
                    <a:lumMod val="60000"/>
                    <a:lumOff val="40000"/>
                  </a:schemeClr>
                </a:solidFill>
                <a:latin typeface="微软雅黑" pitchFamily="34" charset="-122"/>
                <a:ea typeface="微软雅黑" pitchFamily="34" charset="-122"/>
              </a:rPr>
              <a:t>点击车道，设定角色下能访问的车道。</a:t>
            </a:r>
          </a:p>
        </p:txBody>
      </p:sp>
      <p:cxnSp>
        <p:nvCxnSpPr>
          <p:cNvPr id="37" name="肘形连接符 36"/>
          <p:cNvCxnSpPr/>
          <p:nvPr/>
        </p:nvCxnSpPr>
        <p:spPr>
          <a:xfrm rot="5400000" flipH="1" flipV="1">
            <a:off x="6994426" y="3109268"/>
            <a:ext cx="2525365" cy="12700"/>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75447"/>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1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p:stCondLst>
                              <p:cond delay="1600"/>
                            </p:stCondLst>
                            <p:childTnLst>
                              <p:par>
                                <p:cTn id="18" presetID="22" presetClass="entr" presetSubtype="1"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1000"/>
                                        <p:tgtEl>
                                          <p:spTgt spid="35"/>
                                        </p:tgtEl>
                                      </p:cBhvr>
                                    </p:animEffect>
                                  </p:childTnLst>
                                </p:cTn>
                              </p:par>
                              <p:par>
                                <p:cTn id="21" presetID="22" presetClass="entr" presetSubtype="4" fill="hold" nodeType="withEffect">
                                  <p:stCondLst>
                                    <p:cond delay="150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36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par>
                                <p:cTn id="28" presetID="22" presetClass="entr" presetSubtype="4" fill="hold"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56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1000"/>
                                        <p:tgtEl>
                                          <p:spTgt spid="24"/>
                                        </p:tgtEl>
                                      </p:cBhvr>
                                    </p:animEffect>
                                  </p:childTnLst>
                                </p:cTn>
                              </p:par>
                              <p:par>
                                <p:cTn id="35" presetID="22" presetClass="entr" presetSubtype="4" fill="hold" nodeType="withEffect">
                                  <p:stCondLst>
                                    <p:cond delay="15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760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1000"/>
                                        <p:tgtEl>
                                          <p:spTgt spid="29"/>
                                        </p:tgtEl>
                                      </p:cBhvr>
                                    </p:animEffect>
                                  </p:childTnLst>
                                </p:cTn>
                              </p:par>
                              <p:par>
                                <p:cTn id="42" presetID="22" presetClass="entr" presetSubtype="4" fill="hold" nodeType="withEffect">
                                  <p:stCondLst>
                                    <p:cond delay="150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20" grpId="0"/>
      <p:bldP spid="2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49" y="771236"/>
            <a:ext cx="7352027" cy="371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sp>
        <p:nvSpPr>
          <p:cNvPr id="33" name="TextBox 32"/>
          <p:cNvSpPr txBox="1"/>
          <p:nvPr/>
        </p:nvSpPr>
        <p:spPr>
          <a:xfrm>
            <a:off x="737075" y="235653"/>
            <a:ext cx="1949893" cy="284693"/>
          </a:xfrm>
          <a:prstGeom prst="rect">
            <a:avLst/>
          </a:prstGeom>
          <a:noFill/>
        </p:spPr>
        <p:txBody>
          <a:bodyPr wrap="non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系统管理员</a:t>
            </a:r>
            <a:r>
              <a:rPr lang="en-US" altLang="zh-CN" sz="1400" b="0" dirty="0">
                <a:solidFill>
                  <a:schemeClr val="tx1">
                    <a:lumMod val="50000"/>
                    <a:lumOff val="50000"/>
                  </a:schemeClr>
                </a:solidFill>
                <a:latin typeface="Impact" pitchFamily="34" charset="0"/>
                <a:ea typeface="微软雅黑"/>
              </a:rPr>
              <a:t>-</a:t>
            </a:r>
            <a:r>
              <a:rPr lang="zh-CN" altLang="en-US" sz="1400" b="0" dirty="0">
                <a:solidFill>
                  <a:schemeClr val="tx1">
                    <a:lumMod val="50000"/>
                    <a:lumOff val="50000"/>
                  </a:schemeClr>
                </a:solidFill>
                <a:latin typeface="Impact" pitchFamily="34" charset="0"/>
                <a:ea typeface="微软雅黑"/>
              </a:rPr>
              <a:t>下载</a:t>
            </a:r>
            <a:r>
              <a:rPr lang="en-US" altLang="zh-CN" sz="1400" b="0" dirty="0">
                <a:solidFill>
                  <a:schemeClr val="tx1">
                    <a:lumMod val="50000"/>
                    <a:lumOff val="50000"/>
                  </a:schemeClr>
                </a:solidFill>
                <a:latin typeface="Impact" pitchFamily="34" charset="0"/>
                <a:ea typeface="微软雅黑"/>
              </a:rPr>
              <a:t>AI</a:t>
            </a:r>
            <a:r>
              <a:rPr lang="zh-CN" altLang="en-US" sz="1400" b="0" dirty="0">
                <a:solidFill>
                  <a:schemeClr val="tx1">
                    <a:lumMod val="50000"/>
                    <a:lumOff val="50000"/>
                  </a:schemeClr>
                </a:solidFill>
                <a:latin typeface="Impact" pitchFamily="34" charset="0"/>
                <a:ea typeface="微软雅黑"/>
              </a:rPr>
              <a:t>模型</a:t>
            </a:r>
            <a:endParaRPr lang="en-US" altLang="zh-CN" sz="1400" b="0" dirty="0">
              <a:solidFill>
                <a:schemeClr val="tx1">
                  <a:lumMod val="50000"/>
                  <a:lumOff val="50000"/>
                </a:schemeClr>
              </a:solidFill>
              <a:latin typeface="Impact" pitchFamily="34" charset="0"/>
              <a:ea typeface="微软雅黑"/>
            </a:endParaRPr>
          </a:p>
        </p:txBody>
      </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肘形连接符 44"/>
          <p:cNvCxnSpPr/>
          <p:nvPr/>
        </p:nvCxnSpPr>
        <p:spPr>
          <a:xfrm rot="10800000">
            <a:off x="2915816" y="3003798"/>
            <a:ext cx="1102934" cy="184666"/>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018750" y="3003798"/>
            <a:ext cx="1872208" cy="923330"/>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1.</a:t>
            </a:r>
            <a:r>
              <a:rPr lang="zh-CN" altLang="en-US" sz="1200" b="1" dirty="0">
                <a:solidFill>
                  <a:schemeClr val="accent2">
                    <a:lumMod val="60000"/>
                    <a:lumOff val="40000"/>
                  </a:schemeClr>
                </a:solidFill>
                <a:latin typeface="微软雅黑" pitchFamily="34" charset="-122"/>
                <a:ea typeface="微软雅黑" pitchFamily="34" charset="-122"/>
              </a:rPr>
              <a:t>点击更新，可以手动下载</a:t>
            </a:r>
            <a:r>
              <a:rPr lang="en-US" altLang="zh-CN" sz="1200" b="1" dirty="0">
                <a:solidFill>
                  <a:schemeClr val="accent2">
                    <a:lumMod val="60000"/>
                    <a:lumOff val="40000"/>
                  </a:schemeClr>
                </a:solidFill>
                <a:latin typeface="微软雅黑" pitchFamily="34" charset="-122"/>
                <a:ea typeface="微软雅黑" pitchFamily="34" charset="-122"/>
              </a:rPr>
              <a:t>AI</a:t>
            </a:r>
            <a:r>
              <a:rPr lang="zh-CN" altLang="en-US" sz="1200" b="1" dirty="0">
                <a:solidFill>
                  <a:schemeClr val="accent2">
                    <a:lumMod val="60000"/>
                    <a:lumOff val="40000"/>
                  </a:schemeClr>
                </a:solidFill>
                <a:latin typeface="微软雅黑" pitchFamily="34" charset="-122"/>
                <a:ea typeface="微软雅黑" pitchFamily="34" charset="-122"/>
              </a:rPr>
              <a:t>模型。系统也提供自动下载功能。</a:t>
            </a:r>
          </a:p>
        </p:txBody>
      </p:sp>
    </p:spTree>
    <p:extLst>
      <p:ext uri="{BB962C8B-B14F-4D97-AF65-F5344CB8AC3E}">
        <p14:creationId xmlns:p14="http://schemas.microsoft.com/office/powerpoint/2010/main" val="1473538857"/>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1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nodeType="afterGroup">
                            <p:stCondLst>
                              <p:cond delay="1600"/>
                            </p:stCondLst>
                            <p:childTnLst>
                              <p:par>
                                <p:cTn id="18" presetID="22" presetClass="entr" presetSubtype="1"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1000"/>
                                        <p:tgtEl>
                                          <p:spTgt spid="42"/>
                                        </p:tgtEl>
                                      </p:cBhvr>
                                    </p:animEffect>
                                  </p:childTnLst>
                                </p:cTn>
                              </p:par>
                              <p:par>
                                <p:cTn id="21" presetID="2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1555756" y="1715746"/>
            <a:ext cx="1720100" cy="172010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nvGrpSpPr>
          <p:cNvPr id="35" name="组合 34"/>
          <p:cNvGrpSpPr/>
          <p:nvPr/>
        </p:nvGrpSpPr>
        <p:grpSpPr>
          <a:xfrm>
            <a:off x="4407573" y="739115"/>
            <a:ext cx="627096" cy="598350"/>
            <a:chOff x="3542959" y="507683"/>
            <a:chExt cx="627096" cy="598350"/>
          </a:xfrm>
        </p:grpSpPr>
        <p:sp>
          <p:nvSpPr>
            <p:cNvPr id="36" name="椭圆 35"/>
            <p:cNvSpPr/>
            <p:nvPr/>
          </p:nvSpPr>
          <p:spPr>
            <a:xfrm>
              <a:off x="3557332"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lumMod val="75000"/>
                    <a:lumOff val="25000"/>
                  </a:schemeClr>
                </a:solidFill>
                <a:latin typeface="微软雅黑" pitchFamily="34" charset="-122"/>
                <a:ea typeface="微软雅黑" pitchFamily="34" charset="-122"/>
              </a:endParaRPr>
            </a:p>
          </p:txBody>
        </p:sp>
        <p:sp>
          <p:nvSpPr>
            <p:cNvPr id="37" name="TextBox 36"/>
            <p:cNvSpPr txBox="1"/>
            <p:nvPr/>
          </p:nvSpPr>
          <p:spPr>
            <a:xfrm>
              <a:off x="3542959" y="545248"/>
              <a:ext cx="627096" cy="523220"/>
            </a:xfrm>
            <a:prstGeom prst="rect">
              <a:avLst/>
            </a:prstGeom>
            <a:noFill/>
          </p:spPr>
          <p:txBody>
            <a:bodyPr wrap="none" rtlCol="0" anchor="ctr">
              <a:spAutoFit/>
            </a:bodyPr>
            <a:lstStyle/>
            <a:p>
              <a:pPr algn="ctr"/>
              <a:r>
                <a:rPr lang="en-US" altLang="zh-CN" sz="2800" b="1">
                  <a:solidFill>
                    <a:srgbClr val="0070C0"/>
                  </a:solidFill>
                  <a:effectLst>
                    <a:innerShdw blurRad="63500" dist="50800" dir="18900000">
                      <a:prstClr val="black">
                        <a:alpha val="30000"/>
                      </a:prstClr>
                    </a:innerShdw>
                  </a:effectLst>
                  <a:latin typeface="微软雅黑" pitchFamily="34" charset="-122"/>
                  <a:ea typeface="微软雅黑" pitchFamily="34" charset="-122"/>
                </a:rPr>
                <a:t>01</a:t>
              </a:r>
              <a:endParaRPr lang="zh-CN" altLang="en-US" sz="2800" b="1">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38" name="组合 37"/>
          <p:cNvGrpSpPr/>
          <p:nvPr/>
        </p:nvGrpSpPr>
        <p:grpSpPr>
          <a:xfrm>
            <a:off x="4318000" y="699542"/>
            <a:ext cx="751542" cy="3758488"/>
            <a:chOff x="3529979" y="468110"/>
            <a:chExt cx="1051547" cy="5258826"/>
          </a:xfrm>
        </p:grpSpPr>
        <p:sp>
          <p:nvSpPr>
            <p:cNvPr id="40" name="弧形 39"/>
            <p:cNvSpPr/>
            <p:nvPr/>
          </p:nvSpPr>
          <p:spPr>
            <a:xfrm>
              <a:off x="3529979" y="468110"/>
              <a:ext cx="1051546" cy="1051546"/>
            </a:xfrm>
            <a:prstGeom prst="arc">
              <a:avLst>
                <a:gd name="adj1" fmla="val 16200000"/>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lumMod val="75000"/>
                    <a:lumOff val="25000"/>
                  </a:schemeClr>
                </a:solidFill>
                <a:latin typeface="微软雅黑" pitchFamily="34" charset="-122"/>
                <a:ea typeface="微软雅黑" pitchFamily="34" charset="-122"/>
              </a:endParaRPr>
            </a:p>
          </p:txBody>
        </p:sp>
        <p:sp>
          <p:nvSpPr>
            <p:cNvPr id="42" name="弧形 41"/>
            <p:cNvSpPr/>
            <p:nvPr/>
          </p:nvSpPr>
          <p:spPr>
            <a:xfrm flipH="1">
              <a:off x="3529980" y="1520022"/>
              <a:ext cx="1051546" cy="1051546"/>
            </a:xfrm>
            <a:prstGeom prst="arc">
              <a:avLst>
                <a:gd name="adj1" fmla="val 16169364"/>
                <a:gd name="adj2" fmla="val 528188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lumMod val="75000"/>
                    <a:lumOff val="25000"/>
                  </a:schemeClr>
                </a:solidFill>
                <a:latin typeface="微软雅黑" pitchFamily="34" charset="-122"/>
                <a:ea typeface="微软雅黑" pitchFamily="34" charset="-122"/>
              </a:endParaRPr>
            </a:p>
          </p:txBody>
        </p:sp>
        <p:sp>
          <p:nvSpPr>
            <p:cNvPr id="43" name="弧形 42"/>
            <p:cNvSpPr/>
            <p:nvPr/>
          </p:nvSpPr>
          <p:spPr>
            <a:xfrm>
              <a:off x="3529979" y="2571932"/>
              <a:ext cx="1051546" cy="1051546"/>
            </a:xfrm>
            <a:prstGeom prst="arc">
              <a:avLst>
                <a:gd name="adj1" fmla="val 16072548"/>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lumMod val="75000"/>
                    <a:lumOff val="25000"/>
                  </a:schemeClr>
                </a:solidFill>
                <a:latin typeface="微软雅黑" pitchFamily="34" charset="-122"/>
                <a:ea typeface="微软雅黑" pitchFamily="34" charset="-122"/>
              </a:endParaRPr>
            </a:p>
          </p:txBody>
        </p:sp>
        <p:sp>
          <p:nvSpPr>
            <p:cNvPr id="44" name="弧形 43"/>
            <p:cNvSpPr/>
            <p:nvPr/>
          </p:nvSpPr>
          <p:spPr>
            <a:xfrm flipH="1">
              <a:off x="3529980" y="3623844"/>
              <a:ext cx="1051546" cy="1051546"/>
            </a:xfrm>
            <a:prstGeom prst="arc">
              <a:avLst>
                <a:gd name="adj1" fmla="val 16152732"/>
                <a:gd name="adj2" fmla="val 520193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lumMod val="75000"/>
                    <a:lumOff val="25000"/>
                  </a:schemeClr>
                </a:solidFill>
                <a:latin typeface="微软雅黑" pitchFamily="34" charset="-122"/>
                <a:ea typeface="微软雅黑" pitchFamily="34" charset="-122"/>
              </a:endParaRPr>
            </a:p>
          </p:txBody>
        </p:sp>
        <p:sp>
          <p:nvSpPr>
            <p:cNvPr id="45" name="弧形 44"/>
            <p:cNvSpPr/>
            <p:nvPr/>
          </p:nvSpPr>
          <p:spPr>
            <a:xfrm>
              <a:off x="3529979" y="4675390"/>
              <a:ext cx="1051546" cy="1051546"/>
            </a:xfrm>
            <a:prstGeom prst="arc">
              <a:avLst>
                <a:gd name="adj1" fmla="val 16072548"/>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lumMod val="75000"/>
                    <a:lumOff val="25000"/>
                  </a:schemeClr>
                </a:solidFill>
                <a:latin typeface="微软雅黑" pitchFamily="34" charset="-122"/>
                <a:ea typeface="微软雅黑" pitchFamily="34" charset="-122"/>
              </a:endParaRPr>
            </a:p>
          </p:txBody>
        </p:sp>
      </p:grpSp>
      <p:grpSp>
        <p:nvGrpSpPr>
          <p:cNvPr id="47" name="组合 46"/>
          <p:cNvGrpSpPr/>
          <p:nvPr/>
        </p:nvGrpSpPr>
        <p:grpSpPr>
          <a:xfrm>
            <a:off x="1746390" y="2016413"/>
            <a:ext cx="1338829" cy="1154650"/>
            <a:chOff x="1278906" y="1853950"/>
            <a:chExt cx="1338829" cy="1154650"/>
          </a:xfrm>
        </p:grpSpPr>
        <p:sp>
          <p:nvSpPr>
            <p:cNvPr id="48" name="TextBox 47"/>
            <p:cNvSpPr txBox="1"/>
            <p:nvPr/>
          </p:nvSpPr>
          <p:spPr>
            <a:xfrm>
              <a:off x="1343028" y="1853950"/>
              <a:ext cx="1210588" cy="906915"/>
            </a:xfrm>
            <a:prstGeom prst="rect">
              <a:avLst/>
            </a:prstGeom>
            <a:noFill/>
          </p:spPr>
          <p:txBody>
            <a:bodyPr wrap="none" rtlCol="0" anchor="ctr">
              <a:spAutoFit/>
            </a:bodyPr>
            <a:lstStyle/>
            <a:p>
              <a:pPr algn="ctr">
                <a:lnSpc>
                  <a:spcPct val="150000"/>
                </a:lnSpc>
              </a:pPr>
              <a:r>
                <a:rPr lang="zh-CN" altLang="en-US" sz="6000" b="1" baseline="12000">
                  <a:solidFill>
                    <a:srgbClr val="0070C0"/>
                  </a:solidFill>
                  <a:effectLst>
                    <a:innerShdw blurRad="63500" dist="50800" dir="18900000">
                      <a:prstClr val="black">
                        <a:alpha val="30000"/>
                      </a:prstClr>
                    </a:innerShdw>
                  </a:effectLst>
                  <a:latin typeface="微软雅黑" pitchFamily="34" charset="-122"/>
                  <a:ea typeface="微软雅黑" pitchFamily="34" charset="-122"/>
                </a:rPr>
                <a:t>目录</a:t>
              </a:r>
            </a:p>
          </p:txBody>
        </p:sp>
        <p:sp>
          <p:nvSpPr>
            <p:cNvPr id="49" name="TextBox 48"/>
            <p:cNvSpPr txBox="1"/>
            <p:nvPr/>
          </p:nvSpPr>
          <p:spPr>
            <a:xfrm>
              <a:off x="1278906" y="2485380"/>
              <a:ext cx="1338829" cy="523220"/>
            </a:xfrm>
            <a:prstGeom prst="rect">
              <a:avLst/>
            </a:prstGeom>
            <a:noFill/>
          </p:spPr>
          <p:txBody>
            <a:bodyPr wrap="none" rtlCol="0" anchor="ctr">
              <a:spAutoFit/>
            </a:bodyPr>
            <a:lstStyle/>
            <a:p>
              <a:pPr algn="ctr">
                <a:lnSpc>
                  <a:spcPct val="150000"/>
                </a:lnSpc>
              </a:pPr>
              <a:r>
                <a:rPr lang="en-US" altLang="zh-CN" sz="2800" baseline="12000">
                  <a:solidFill>
                    <a:schemeClr val="tx1">
                      <a:lumMod val="50000"/>
                      <a:lumOff val="50000"/>
                    </a:schemeClr>
                  </a:solidFill>
                  <a:effectLst>
                    <a:innerShdw blurRad="63500" dist="50800" dir="18900000">
                      <a:prstClr val="black">
                        <a:alpha val="30000"/>
                      </a:prstClr>
                    </a:innerShdw>
                  </a:effectLst>
                  <a:latin typeface="方正大黑简体" panose="02010601030101010101" pitchFamily="2" charset="-122"/>
                  <a:ea typeface="方正大黑简体" panose="02010601030101010101" pitchFamily="2" charset="-122"/>
                </a:rPr>
                <a:t>CONTENT</a:t>
              </a:r>
              <a:endParaRPr lang="zh-CN" altLang="en-US" sz="2800" baseline="12000">
                <a:solidFill>
                  <a:schemeClr val="tx1">
                    <a:lumMod val="50000"/>
                    <a:lumOff val="50000"/>
                  </a:schemeClr>
                </a:solidFill>
                <a:effectLst>
                  <a:innerShdw blurRad="63500" dist="50800" dir="18900000">
                    <a:prstClr val="black">
                      <a:alpha val="30000"/>
                    </a:prstClr>
                  </a:innerShdw>
                </a:effectLst>
                <a:latin typeface="方正大黑简体" panose="02010601030101010101" pitchFamily="2" charset="-122"/>
                <a:ea typeface="方正大黑简体" panose="02010601030101010101" pitchFamily="2" charset="-122"/>
              </a:endParaRPr>
            </a:p>
          </p:txBody>
        </p:sp>
      </p:grpSp>
      <p:sp>
        <p:nvSpPr>
          <p:cNvPr id="50" name="矩形 49"/>
          <p:cNvSpPr/>
          <p:nvPr/>
        </p:nvSpPr>
        <p:spPr>
          <a:xfrm>
            <a:off x="5273203" y="842808"/>
            <a:ext cx="1422184" cy="461665"/>
          </a:xfrm>
          <a:prstGeom prst="rect">
            <a:avLst/>
          </a:prstGeom>
        </p:spPr>
        <p:txBody>
          <a:bodyPr wrap="none">
            <a:spAutoFit/>
          </a:bodyPr>
          <a:lstStyle/>
          <a:p>
            <a:pPr algn="ctr"/>
            <a:r>
              <a:rPr lang="zh-CN" altLang="en-US" sz="2400" b="1" dirty="0">
                <a:solidFill>
                  <a:schemeClr val="tx1">
                    <a:lumMod val="65000"/>
                    <a:lumOff val="35000"/>
                  </a:schemeClr>
                </a:solidFill>
                <a:latin typeface="方正正大黑简体" panose="02000000000000000000" pitchFamily="2" charset="-122"/>
                <a:ea typeface="方正正大黑简体" panose="02000000000000000000" pitchFamily="2" charset="-122"/>
              </a:rPr>
              <a:t>前期准备</a:t>
            </a:r>
          </a:p>
        </p:txBody>
      </p:sp>
      <p:sp>
        <p:nvSpPr>
          <p:cNvPr id="51" name="矩形 50"/>
          <p:cNvSpPr/>
          <p:nvPr/>
        </p:nvSpPr>
        <p:spPr>
          <a:xfrm>
            <a:off x="5273203" y="1599905"/>
            <a:ext cx="2350323" cy="461665"/>
          </a:xfrm>
          <a:prstGeom prst="rect">
            <a:avLst/>
          </a:prstGeom>
        </p:spPr>
        <p:txBody>
          <a:bodyPr wrap="none">
            <a:spAutoFit/>
          </a:bodyPr>
          <a:lstStyle/>
          <a:p>
            <a:pPr algn="ctr"/>
            <a:r>
              <a:rPr lang="zh-CN" altLang="en-US" sz="2400" b="1" dirty="0">
                <a:solidFill>
                  <a:schemeClr val="tx1">
                    <a:lumMod val="65000"/>
                    <a:lumOff val="35000"/>
                  </a:schemeClr>
                </a:solidFill>
                <a:latin typeface="方正正大黑简体" panose="02000000000000000000" pitchFamily="2" charset="-122"/>
                <a:ea typeface="方正正大黑简体" panose="02000000000000000000" pitchFamily="2" charset="-122"/>
              </a:rPr>
              <a:t>系统管理员作业</a:t>
            </a:r>
          </a:p>
        </p:txBody>
      </p:sp>
      <p:sp>
        <p:nvSpPr>
          <p:cNvPr id="52" name="矩形 51"/>
          <p:cNvSpPr/>
          <p:nvPr/>
        </p:nvSpPr>
        <p:spPr>
          <a:xfrm>
            <a:off x="5273203" y="3114099"/>
            <a:ext cx="2040943" cy="461665"/>
          </a:xfrm>
          <a:prstGeom prst="rect">
            <a:avLst/>
          </a:prstGeom>
        </p:spPr>
        <p:txBody>
          <a:bodyPr wrap="none">
            <a:spAutoFit/>
          </a:bodyPr>
          <a:lstStyle/>
          <a:p>
            <a:pPr algn="ctr"/>
            <a:r>
              <a:rPr lang="zh-CN" altLang="en-US" sz="2400" b="1" dirty="0">
                <a:solidFill>
                  <a:schemeClr val="tx1">
                    <a:lumMod val="65000"/>
                    <a:lumOff val="35000"/>
                  </a:schemeClr>
                </a:solidFill>
                <a:latin typeface="方正正大黑简体" panose="02000000000000000000" pitchFamily="2" charset="-122"/>
                <a:ea typeface="方正正大黑简体" panose="02000000000000000000" pitchFamily="2" charset="-122"/>
              </a:rPr>
              <a:t>质检人员作业</a:t>
            </a:r>
          </a:p>
        </p:txBody>
      </p:sp>
      <p:sp>
        <p:nvSpPr>
          <p:cNvPr id="53" name="矩形 52"/>
          <p:cNvSpPr/>
          <p:nvPr/>
        </p:nvSpPr>
        <p:spPr>
          <a:xfrm>
            <a:off x="5273203" y="3871195"/>
            <a:ext cx="2040944" cy="461665"/>
          </a:xfrm>
          <a:prstGeom prst="rect">
            <a:avLst/>
          </a:prstGeom>
        </p:spPr>
        <p:txBody>
          <a:bodyPr wrap="none">
            <a:spAutoFit/>
          </a:bodyPr>
          <a:lstStyle/>
          <a:p>
            <a:pPr algn="ctr"/>
            <a:r>
              <a:rPr lang="zh-CN" altLang="en-US" sz="2400" b="1" dirty="0">
                <a:solidFill>
                  <a:schemeClr val="tx1">
                    <a:lumMod val="65000"/>
                    <a:lumOff val="35000"/>
                  </a:schemeClr>
                </a:solidFill>
                <a:latin typeface="方正正大黑简体" panose="02000000000000000000" pitchFamily="2" charset="-122"/>
                <a:ea typeface="方正正大黑简体" panose="02000000000000000000" pitchFamily="2" charset="-122"/>
              </a:rPr>
              <a:t>质检领导作业</a:t>
            </a:r>
          </a:p>
        </p:txBody>
      </p:sp>
      <p:grpSp>
        <p:nvGrpSpPr>
          <p:cNvPr id="54" name="组合 53"/>
          <p:cNvGrpSpPr/>
          <p:nvPr/>
        </p:nvGrpSpPr>
        <p:grpSpPr>
          <a:xfrm>
            <a:off x="4441834" y="1527939"/>
            <a:ext cx="627096" cy="598350"/>
            <a:chOff x="3542959" y="507683"/>
            <a:chExt cx="627096" cy="598350"/>
          </a:xfrm>
        </p:grpSpPr>
        <p:sp>
          <p:nvSpPr>
            <p:cNvPr id="55" name="椭圆 54"/>
            <p:cNvSpPr/>
            <p:nvPr/>
          </p:nvSpPr>
          <p:spPr>
            <a:xfrm>
              <a:off x="3557332"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lumMod val="75000"/>
                    <a:lumOff val="25000"/>
                  </a:schemeClr>
                </a:solidFill>
                <a:latin typeface="微软雅黑" pitchFamily="34" charset="-122"/>
                <a:ea typeface="微软雅黑" pitchFamily="34" charset="-122"/>
              </a:endParaRPr>
            </a:p>
          </p:txBody>
        </p:sp>
        <p:sp>
          <p:nvSpPr>
            <p:cNvPr id="56" name="TextBox 55"/>
            <p:cNvSpPr txBox="1"/>
            <p:nvPr/>
          </p:nvSpPr>
          <p:spPr>
            <a:xfrm>
              <a:off x="3542959" y="545248"/>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rPr>
                <a:t>02</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57" name="组合 56"/>
          <p:cNvGrpSpPr/>
          <p:nvPr/>
        </p:nvGrpSpPr>
        <p:grpSpPr>
          <a:xfrm>
            <a:off x="4447512" y="3020026"/>
            <a:ext cx="627096" cy="598350"/>
            <a:chOff x="3542959" y="507683"/>
            <a:chExt cx="627096" cy="598350"/>
          </a:xfrm>
        </p:grpSpPr>
        <p:sp>
          <p:nvSpPr>
            <p:cNvPr id="58" name="椭圆 57"/>
            <p:cNvSpPr/>
            <p:nvPr/>
          </p:nvSpPr>
          <p:spPr>
            <a:xfrm>
              <a:off x="3557332"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lumMod val="75000"/>
                    <a:lumOff val="25000"/>
                  </a:schemeClr>
                </a:solidFill>
                <a:latin typeface="微软雅黑" pitchFamily="34" charset="-122"/>
                <a:ea typeface="微软雅黑" pitchFamily="34" charset="-122"/>
              </a:endParaRPr>
            </a:p>
          </p:txBody>
        </p:sp>
        <p:sp>
          <p:nvSpPr>
            <p:cNvPr id="59" name="TextBox 58"/>
            <p:cNvSpPr txBox="1"/>
            <p:nvPr/>
          </p:nvSpPr>
          <p:spPr>
            <a:xfrm>
              <a:off x="3542959" y="545248"/>
              <a:ext cx="627096" cy="523220"/>
            </a:xfrm>
            <a:prstGeom prst="rect">
              <a:avLst/>
            </a:prstGeom>
            <a:noFill/>
          </p:spPr>
          <p:txBody>
            <a:bodyPr wrap="none" rtlCol="0" anchor="ctr">
              <a:spAutoFit/>
            </a:bodyPr>
            <a:lstStyle/>
            <a:p>
              <a:pPr algn="ctr"/>
              <a:r>
                <a:rPr lang="en-US" altLang="zh-CN" sz="2800" b="1">
                  <a:solidFill>
                    <a:srgbClr val="0070C0"/>
                  </a:solidFill>
                  <a:effectLst>
                    <a:innerShdw blurRad="63500" dist="50800" dir="18900000">
                      <a:prstClr val="black">
                        <a:alpha val="30000"/>
                      </a:prstClr>
                    </a:innerShdw>
                  </a:effectLst>
                  <a:latin typeface="微软雅黑" pitchFamily="34" charset="-122"/>
                  <a:ea typeface="微软雅黑" pitchFamily="34" charset="-122"/>
                </a:rPr>
                <a:t>04</a:t>
              </a:r>
              <a:endParaRPr lang="zh-CN" altLang="en-US" sz="2800" b="1">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63" name="组合 62"/>
          <p:cNvGrpSpPr/>
          <p:nvPr/>
        </p:nvGrpSpPr>
        <p:grpSpPr>
          <a:xfrm>
            <a:off x="4439631" y="2279740"/>
            <a:ext cx="627096" cy="598350"/>
            <a:chOff x="3542960" y="507683"/>
            <a:chExt cx="627096" cy="598350"/>
          </a:xfrm>
        </p:grpSpPr>
        <p:sp>
          <p:nvSpPr>
            <p:cNvPr id="64" name="椭圆 63"/>
            <p:cNvSpPr/>
            <p:nvPr/>
          </p:nvSpPr>
          <p:spPr>
            <a:xfrm>
              <a:off x="3557333"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lumMod val="75000"/>
                    <a:lumOff val="25000"/>
                  </a:schemeClr>
                </a:solidFill>
                <a:latin typeface="微软雅黑" pitchFamily="34" charset="-122"/>
                <a:ea typeface="微软雅黑" pitchFamily="34" charset="-122"/>
              </a:endParaRPr>
            </a:p>
          </p:txBody>
        </p:sp>
        <p:sp>
          <p:nvSpPr>
            <p:cNvPr id="65" name="TextBox 64"/>
            <p:cNvSpPr txBox="1"/>
            <p:nvPr/>
          </p:nvSpPr>
          <p:spPr>
            <a:xfrm>
              <a:off x="3542960" y="545248"/>
              <a:ext cx="627096" cy="523220"/>
            </a:xfrm>
            <a:prstGeom prst="rect">
              <a:avLst/>
            </a:prstGeom>
            <a:noFill/>
          </p:spPr>
          <p:txBody>
            <a:bodyPr wrap="none" rtlCol="0" anchor="ctr">
              <a:spAutoFit/>
            </a:bodyPr>
            <a:lstStyle/>
            <a:p>
              <a:pPr algn="ctr"/>
              <a:r>
                <a:rPr lang="en-US" altLang="zh-CN" sz="2800" b="1">
                  <a:solidFill>
                    <a:srgbClr val="0070C0"/>
                  </a:solidFill>
                  <a:effectLst>
                    <a:innerShdw blurRad="63500" dist="50800" dir="18900000">
                      <a:prstClr val="black">
                        <a:alpha val="30000"/>
                      </a:prstClr>
                    </a:innerShdw>
                  </a:effectLst>
                  <a:latin typeface="微软雅黑" pitchFamily="34" charset="-122"/>
                  <a:ea typeface="微软雅黑" pitchFamily="34" charset="-122"/>
                </a:rPr>
                <a:t>03</a:t>
              </a:r>
              <a:endParaRPr lang="zh-CN" altLang="en-US" sz="2800" b="1">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66" name="组合 65"/>
          <p:cNvGrpSpPr/>
          <p:nvPr/>
        </p:nvGrpSpPr>
        <p:grpSpPr>
          <a:xfrm>
            <a:off x="4407573" y="3783084"/>
            <a:ext cx="627096" cy="598350"/>
            <a:chOff x="3542959" y="507683"/>
            <a:chExt cx="627096" cy="598350"/>
          </a:xfrm>
        </p:grpSpPr>
        <p:sp>
          <p:nvSpPr>
            <p:cNvPr id="67" name="椭圆 66"/>
            <p:cNvSpPr/>
            <p:nvPr/>
          </p:nvSpPr>
          <p:spPr>
            <a:xfrm>
              <a:off x="3557332"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lumMod val="75000"/>
                    <a:lumOff val="25000"/>
                  </a:schemeClr>
                </a:solidFill>
                <a:latin typeface="微软雅黑" pitchFamily="34" charset="-122"/>
                <a:ea typeface="微软雅黑" pitchFamily="34" charset="-122"/>
              </a:endParaRPr>
            </a:p>
          </p:txBody>
        </p:sp>
        <p:sp>
          <p:nvSpPr>
            <p:cNvPr id="68" name="TextBox 67"/>
            <p:cNvSpPr txBox="1"/>
            <p:nvPr/>
          </p:nvSpPr>
          <p:spPr>
            <a:xfrm>
              <a:off x="3542959" y="545248"/>
              <a:ext cx="627096" cy="523220"/>
            </a:xfrm>
            <a:prstGeom prst="rect">
              <a:avLst/>
            </a:prstGeom>
            <a:noFill/>
          </p:spPr>
          <p:txBody>
            <a:bodyPr wrap="none" rtlCol="0" anchor="ctr">
              <a:spAutoFit/>
            </a:bodyPr>
            <a:lstStyle/>
            <a:p>
              <a:pPr algn="ctr"/>
              <a:r>
                <a:rPr lang="en-US" altLang="zh-CN" sz="2800" b="1">
                  <a:solidFill>
                    <a:srgbClr val="0070C0"/>
                  </a:solidFill>
                  <a:effectLst>
                    <a:innerShdw blurRad="63500" dist="50800" dir="18900000">
                      <a:prstClr val="black">
                        <a:alpha val="30000"/>
                      </a:prstClr>
                    </a:innerShdw>
                  </a:effectLst>
                  <a:latin typeface="微软雅黑" pitchFamily="34" charset="-122"/>
                  <a:ea typeface="微软雅黑" pitchFamily="34" charset="-122"/>
                </a:rPr>
                <a:t>05</a:t>
              </a:r>
              <a:endParaRPr lang="zh-CN" altLang="en-US" sz="2800" b="1">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sp>
        <p:nvSpPr>
          <p:cNvPr id="69" name="矩形 68"/>
          <p:cNvSpPr/>
          <p:nvPr/>
        </p:nvSpPr>
        <p:spPr>
          <a:xfrm>
            <a:off x="5273203" y="2357002"/>
            <a:ext cx="2350323" cy="461665"/>
          </a:xfrm>
          <a:prstGeom prst="rect">
            <a:avLst/>
          </a:prstGeom>
        </p:spPr>
        <p:txBody>
          <a:bodyPr wrap="none">
            <a:spAutoFit/>
          </a:bodyPr>
          <a:lstStyle/>
          <a:p>
            <a:pPr algn="ctr"/>
            <a:r>
              <a:rPr lang="zh-CN" altLang="en-US" sz="2400" b="1" dirty="0">
                <a:solidFill>
                  <a:schemeClr val="tx1">
                    <a:lumMod val="65000"/>
                    <a:lumOff val="35000"/>
                  </a:schemeClr>
                </a:solidFill>
                <a:latin typeface="方正正大黑简体" panose="02000000000000000000" pitchFamily="2" charset="-122"/>
                <a:ea typeface="方正正大黑简体" panose="02000000000000000000" pitchFamily="2" charset="-122"/>
              </a:rPr>
              <a:t>业务管理员作业</a:t>
            </a:r>
          </a:p>
        </p:txBody>
      </p:sp>
    </p:spTree>
    <p:extLst>
      <p:ext uri="{BB962C8B-B14F-4D97-AF65-F5344CB8AC3E}">
        <p14:creationId xmlns:p14="http://schemas.microsoft.com/office/powerpoint/2010/main" val="1049769213"/>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300" fill="hold"/>
                                        <p:tgtEl>
                                          <p:spTgt spid="35"/>
                                        </p:tgtEl>
                                        <p:attrNameLst>
                                          <p:attrName>ppt_x</p:attrName>
                                        </p:attrNameLst>
                                      </p:cBhvr>
                                      <p:tavLst>
                                        <p:tav tm="0">
                                          <p:val>
                                            <p:strVal val="1+#ppt_w/2"/>
                                          </p:val>
                                        </p:tav>
                                        <p:tav tm="100000">
                                          <p:val>
                                            <p:strVal val="#ppt_x"/>
                                          </p:val>
                                        </p:tav>
                                      </p:tavLst>
                                    </p:anim>
                                    <p:anim calcmode="lin" valueType="num">
                                      <p:cBhvr additive="base">
                                        <p:cTn id="23" dur="300" fill="hold"/>
                                        <p:tgtEl>
                                          <p:spTgt spid="35"/>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8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par>
                          <p:cTn id="28" fill="hold" nodeType="afterGroup">
                            <p:stCondLst>
                              <p:cond delay="2300"/>
                            </p:stCondLst>
                            <p:childTnLst>
                              <p:par>
                                <p:cTn id="29" presetID="2" presetClass="entr" presetSubtype="3"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300" fill="hold"/>
                                        <p:tgtEl>
                                          <p:spTgt spid="54"/>
                                        </p:tgtEl>
                                        <p:attrNameLst>
                                          <p:attrName>ppt_x</p:attrName>
                                        </p:attrNameLst>
                                      </p:cBhvr>
                                      <p:tavLst>
                                        <p:tav tm="0">
                                          <p:val>
                                            <p:strVal val="1+#ppt_w/2"/>
                                          </p:val>
                                        </p:tav>
                                        <p:tav tm="100000">
                                          <p:val>
                                            <p:strVal val="#ppt_x"/>
                                          </p:val>
                                        </p:tav>
                                      </p:tavLst>
                                    </p:anim>
                                    <p:anim calcmode="lin" valueType="num">
                                      <p:cBhvr additive="base">
                                        <p:cTn id="32" dur="300" fill="hold"/>
                                        <p:tgtEl>
                                          <p:spTgt spid="54"/>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600"/>
                            </p:stCondLst>
                            <p:childTnLst>
                              <p:par>
                                <p:cTn id="34" presetID="22" presetClass="entr" presetSubtype="8"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par>
                          <p:cTn id="37" fill="hold" nodeType="afterGroup">
                            <p:stCondLst>
                              <p:cond delay="3100"/>
                            </p:stCondLst>
                            <p:childTnLst>
                              <p:par>
                                <p:cTn id="38" presetID="2" presetClass="entr" presetSubtype="3"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300" fill="hold"/>
                                        <p:tgtEl>
                                          <p:spTgt spid="63"/>
                                        </p:tgtEl>
                                        <p:attrNameLst>
                                          <p:attrName>ppt_x</p:attrName>
                                        </p:attrNameLst>
                                      </p:cBhvr>
                                      <p:tavLst>
                                        <p:tav tm="0">
                                          <p:val>
                                            <p:strVal val="1+#ppt_w/2"/>
                                          </p:val>
                                        </p:tav>
                                        <p:tav tm="100000">
                                          <p:val>
                                            <p:strVal val="#ppt_x"/>
                                          </p:val>
                                        </p:tav>
                                      </p:tavLst>
                                    </p:anim>
                                    <p:anim calcmode="lin" valueType="num">
                                      <p:cBhvr additive="base">
                                        <p:cTn id="41" dur="300" fill="hold"/>
                                        <p:tgtEl>
                                          <p:spTgt spid="63"/>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3400"/>
                            </p:stCondLst>
                            <p:childTnLst>
                              <p:par>
                                <p:cTn id="43" presetID="22" presetClass="entr" presetSubtype="8"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left)">
                                      <p:cBhvr>
                                        <p:cTn id="45" dur="500"/>
                                        <p:tgtEl>
                                          <p:spTgt spid="69"/>
                                        </p:tgtEl>
                                      </p:cBhvr>
                                    </p:animEffect>
                                  </p:childTnLst>
                                </p:cTn>
                              </p:par>
                            </p:childTnLst>
                          </p:cTn>
                        </p:par>
                        <p:par>
                          <p:cTn id="46" fill="hold" nodeType="afterGroup">
                            <p:stCondLst>
                              <p:cond delay="3900"/>
                            </p:stCondLst>
                            <p:childTnLst>
                              <p:par>
                                <p:cTn id="47" presetID="2" presetClass="entr" presetSubtype="3"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300" fill="hold"/>
                                        <p:tgtEl>
                                          <p:spTgt spid="57"/>
                                        </p:tgtEl>
                                        <p:attrNameLst>
                                          <p:attrName>ppt_x</p:attrName>
                                        </p:attrNameLst>
                                      </p:cBhvr>
                                      <p:tavLst>
                                        <p:tav tm="0">
                                          <p:val>
                                            <p:strVal val="1+#ppt_w/2"/>
                                          </p:val>
                                        </p:tav>
                                        <p:tav tm="100000">
                                          <p:val>
                                            <p:strVal val="#ppt_x"/>
                                          </p:val>
                                        </p:tav>
                                      </p:tavLst>
                                    </p:anim>
                                    <p:anim calcmode="lin" valueType="num">
                                      <p:cBhvr additive="base">
                                        <p:cTn id="50" dur="300" fill="hold"/>
                                        <p:tgtEl>
                                          <p:spTgt spid="57"/>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4200"/>
                            </p:stCondLst>
                            <p:childTnLst>
                              <p:par>
                                <p:cTn id="52" presetID="22" presetClass="entr" presetSubtype="8"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childTnLst>
                          </p:cTn>
                        </p:par>
                        <p:par>
                          <p:cTn id="55" fill="hold" nodeType="afterGroup">
                            <p:stCondLst>
                              <p:cond delay="4700"/>
                            </p:stCondLst>
                            <p:childTnLst>
                              <p:par>
                                <p:cTn id="56" presetID="2" presetClass="entr" presetSubtype="3"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additive="base">
                                        <p:cTn id="58" dur="300" fill="hold"/>
                                        <p:tgtEl>
                                          <p:spTgt spid="66"/>
                                        </p:tgtEl>
                                        <p:attrNameLst>
                                          <p:attrName>ppt_x</p:attrName>
                                        </p:attrNameLst>
                                      </p:cBhvr>
                                      <p:tavLst>
                                        <p:tav tm="0">
                                          <p:val>
                                            <p:strVal val="1+#ppt_w/2"/>
                                          </p:val>
                                        </p:tav>
                                        <p:tav tm="100000">
                                          <p:val>
                                            <p:strVal val="#ppt_x"/>
                                          </p:val>
                                        </p:tav>
                                      </p:tavLst>
                                    </p:anim>
                                    <p:anim calcmode="lin" valueType="num">
                                      <p:cBhvr additive="base">
                                        <p:cTn id="59" dur="300" fill="hold"/>
                                        <p:tgtEl>
                                          <p:spTgt spid="66"/>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0" grpId="0"/>
      <p:bldP spid="51" grpId="0"/>
      <p:bldP spid="52" grpId="0"/>
      <p:bldP spid="53"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5"/>
          <p:cNvSpPr>
            <a:spLocks noEditPoints="1"/>
          </p:cNvSpPr>
          <p:nvPr/>
        </p:nvSpPr>
        <p:spPr bwMode="auto">
          <a:xfrm>
            <a:off x="3260976" y="1160983"/>
            <a:ext cx="2625621" cy="2778919"/>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30" name="Freeform 26"/>
          <p:cNvSpPr>
            <a:spLocks noEditPoints="1"/>
          </p:cNvSpPr>
          <p:nvPr/>
        </p:nvSpPr>
        <p:spPr bwMode="auto">
          <a:xfrm>
            <a:off x="2861228" y="1160983"/>
            <a:ext cx="3425116" cy="2778919"/>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31" name="Freeform 27"/>
          <p:cNvSpPr>
            <a:spLocks noEditPoints="1"/>
          </p:cNvSpPr>
          <p:nvPr/>
        </p:nvSpPr>
        <p:spPr bwMode="auto">
          <a:xfrm>
            <a:off x="2541774" y="1160983"/>
            <a:ext cx="4061643" cy="2778919"/>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64" name="Freeform 28"/>
          <p:cNvSpPr>
            <a:spLocks noEditPoints="1"/>
          </p:cNvSpPr>
          <p:nvPr/>
        </p:nvSpPr>
        <p:spPr bwMode="auto">
          <a:xfrm>
            <a:off x="2165108" y="1160983"/>
            <a:ext cx="4816165" cy="2778919"/>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65" name="Freeform 29"/>
          <p:cNvSpPr>
            <a:spLocks noEditPoints="1"/>
          </p:cNvSpPr>
          <p:nvPr/>
        </p:nvSpPr>
        <p:spPr bwMode="auto">
          <a:xfrm>
            <a:off x="1718025" y="1160983"/>
            <a:ext cx="5710332" cy="2778919"/>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66" name="Freeform 30"/>
          <p:cNvSpPr>
            <a:spLocks noEditPoints="1"/>
          </p:cNvSpPr>
          <p:nvPr/>
        </p:nvSpPr>
        <p:spPr bwMode="auto">
          <a:xfrm>
            <a:off x="1187587" y="1160983"/>
            <a:ext cx="6771208" cy="2778919"/>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grpSp>
        <p:nvGrpSpPr>
          <p:cNvPr id="23" name="组合 22"/>
          <p:cNvGrpSpPr/>
          <p:nvPr/>
        </p:nvGrpSpPr>
        <p:grpSpPr>
          <a:xfrm>
            <a:off x="3707887" y="1679268"/>
            <a:ext cx="1872225" cy="1828585"/>
            <a:chOff x="1827622" y="1343919"/>
            <a:chExt cx="2304000" cy="2304000"/>
          </a:xfrm>
        </p:grpSpPr>
        <p:sp>
          <p:nvSpPr>
            <p:cNvPr id="24" name="椭圆 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25" name="椭圆 24"/>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dirty="0">
                  <a:solidFill>
                    <a:srgbClr val="0070C0"/>
                  </a:solidFill>
                  <a:latin typeface="方正正大黑简体" panose="02000000000000000000" pitchFamily="2" charset="-122"/>
                  <a:ea typeface="方正正大黑简体" panose="02000000000000000000" pitchFamily="2" charset="-122"/>
                </a:rPr>
                <a:t>前期准备</a:t>
              </a:r>
            </a:p>
          </p:txBody>
        </p:sp>
      </p:grpSp>
    </p:spTree>
    <p:extLst>
      <p:ext uri="{BB962C8B-B14F-4D97-AF65-F5344CB8AC3E}">
        <p14:creationId xmlns:p14="http://schemas.microsoft.com/office/powerpoint/2010/main" val="113993134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4/3*#ppt_w"/>
                                          </p:val>
                                        </p:tav>
                                        <p:tav tm="100000">
                                          <p:val>
                                            <p:strVal val="#ppt_w"/>
                                          </p:val>
                                        </p:tav>
                                      </p:tavLst>
                                    </p:anim>
                                    <p:anim calcmode="lin" valueType="num">
                                      <p:cBhvr>
                                        <p:cTn id="8" dur="500" fill="hold"/>
                                        <p:tgtEl>
                                          <p:spTgt spid="23"/>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1500" fill="hold"/>
                                        <p:tgtEl>
                                          <p:spTgt spid="66"/>
                                        </p:tgtEl>
                                        <p:attrNameLst>
                                          <p:attrName>ppt_w</p:attrName>
                                        </p:attrNameLst>
                                      </p:cBhvr>
                                      <p:tavLst>
                                        <p:tav tm="0">
                                          <p:val>
                                            <p:fltVal val="0"/>
                                          </p:val>
                                        </p:tav>
                                        <p:tav tm="100000">
                                          <p:val>
                                            <p:strVal val="#ppt_w"/>
                                          </p:val>
                                        </p:tav>
                                      </p:tavLst>
                                    </p:anim>
                                    <p:anim calcmode="lin" valueType="num">
                                      <p:cBhvr>
                                        <p:cTn id="12" dur="1500" fill="hold"/>
                                        <p:tgtEl>
                                          <p:spTgt spid="6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500" fill="hold"/>
                                        <p:tgtEl>
                                          <p:spTgt spid="65"/>
                                        </p:tgtEl>
                                        <p:attrNameLst>
                                          <p:attrName>ppt_w</p:attrName>
                                        </p:attrNameLst>
                                      </p:cBhvr>
                                      <p:tavLst>
                                        <p:tav tm="0">
                                          <p:val>
                                            <p:fltVal val="0"/>
                                          </p:val>
                                        </p:tav>
                                        <p:tav tm="100000">
                                          <p:val>
                                            <p:strVal val="#ppt_w"/>
                                          </p:val>
                                        </p:tav>
                                      </p:tavLst>
                                    </p:anim>
                                    <p:anim calcmode="lin" valueType="num">
                                      <p:cBhvr>
                                        <p:cTn id="16" dur="1500" fill="hold"/>
                                        <p:tgtEl>
                                          <p:spTgt spid="6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1500" fill="hold"/>
                                        <p:tgtEl>
                                          <p:spTgt spid="64"/>
                                        </p:tgtEl>
                                        <p:attrNameLst>
                                          <p:attrName>ppt_w</p:attrName>
                                        </p:attrNameLst>
                                      </p:cBhvr>
                                      <p:tavLst>
                                        <p:tav tm="0">
                                          <p:val>
                                            <p:fltVal val="0"/>
                                          </p:val>
                                        </p:tav>
                                        <p:tav tm="100000">
                                          <p:val>
                                            <p:strVal val="#ppt_w"/>
                                          </p:val>
                                        </p:tav>
                                      </p:tavLst>
                                    </p:anim>
                                    <p:anim calcmode="lin" valueType="num">
                                      <p:cBhvr>
                                        <p:cTn id="20" dur="1500" fill="hold"/>
                                        <p:tgtEl>
                                          <p:spTgt spid="6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500" fill="hold"/>
                                        <p:tgtEl>
                                          <p:spTgt spid="31"/>
                                        </p:tgtEl>
                                        <p:attrNameLst>
                                          <p:attrName>ppt_w</p:attrName>
                                        </p:attrNameLst>
                                      </p:cBhvr>
                                      <p:tavLst>
                                        <p:tav tm="0">
                                          <p:val>
                                            <p:fltVal val="0"/>
                                          </p:val>
                                        </p:tav>
                                        <p:tav tm="100000">
                                          <p:val>
                                            <p:strVal val="#ppt_w"/>
                                          </p:val>
                                        </p:tav>
                                      </p:tavLst>
                                    </p:anim>
                                    <p:anim calcmode="lin" valueType="num">
                                      <p:cBhvr>
                                        <p:cTn id="24" dur="1500" fill="hold"/>
                                        <p:tgtEl>
                                          <p:spTgt spid="3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500" fill="hold"/>
                                        <p:tgtEl>
                                          <p:spTgt spid="30"/>
                                        </p:tgtEl>
                                        <p:attrNameLst>
                                          <p:attrName>ppt_w</p:attrName>
                                        </p:attrNameLst>
                                      </p:cBhvr>
                                      <p:tavLst>
                                        <p:tav tm="0">
                                          <p:val>
                                            <p:fltVal val="0"/>
                                          </p:val>
                                        </p:tav>
                                        <p:tav tm="100000">
                                          <p:val>
                                            <p:strVal val="#ppt_w"/>
                                          </p:val>
                                        </p:tav>
                                      </p:tavLst>
                                    </p:anim>
                                    <p:anim calcmode="lin" valueType="num">
                                      <p:cBhvr>
                                        <p:cTn id="28" dur="1500" fill="hold"/>
                                        <p:tgtEl>
                                          <p:spTgt spid="3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500" fill="hold"/>
                                        <p:tgtEl>
                                          <p:spTgt spid="29"/>
                                        </p:tgtEl>
                                        <p:attrNameLst>
                                          <p:attrName>ppt_w</p:attrName>
                                        </p:attrNameLst>
                                      </p:cBhvr>
                                      <p:tavLst>
                                        <p:tav tm="0">
                                          <p:val>
                                            <p:fltVal val="0"/>
                                          </p:val>
                                        </p:tav>
                                        <p:tav tm="100000">
                                          <p:val>
                                            <p:strVal val="#ppt_w"/>
                                          </p:val>
                                        </p:tav>
                                      </p:tavLst>
                                    </p:anim>
                                    <p:anim calcmode="lin" valueType="num">
                                      <p:cBhvr>
                                        <p:cTn id="32" dur="1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64" grpId="0" animBg="1"/>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sp>
        <p:nvSpPr>
          <p:cNvPr id="33" name="TextBox 32"/>
          <p:cNvSpPr txBox="1"/>
          <p:nvPr/>
        </p:nvSpPr>
        <p:spPr>
          <a:xfrm>
            <a:off x="737074" y="235653"/>
            <a:ext cx="3042837" cy="500137"/>
          </a:xfrm>
          <a:prstGeom prst="rect">
            <a:avLst/>
          </a:prstGeom>
          <a:noFill/>
        </p:spPr>
        <p:txBody>
          <a:bodyPr wrap="squar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前期准备 </a:t>
            </a:r>
            <a:endParaRPr lang="en-US" altLang="zh-CN" sz="1400" b="0" dirty="0">
              <a:solidFill>
                <a:schemeClr val="tx1">
                  <a:lumMod val="50000"/>
                  <a:lumOff val="50000"/>
                </a:schemeClr>
              </a:solidFill>
              <a:latin typeface="Impact" pitchFamily="34" charset="0"/>
              <a:ea typeface="微软雅黑"/>
            </a:endParaRPr>
          </a:p>
          <a:p>
            <a:pPr lvl="0"/>
            <a:endParaRPr lang="en-US" altLang="zh-CN" sz="1400" b="0" dirty="0">
              <a:solidFill>
                <a:schemeClr val="tx1">
                  <a:lumMod val="50000"/>
                  <a:lumOff val="50000"/>
                </a:schemeClr>
              </a:solidFill>
              <a:latin typeface="DIN Mittelschrift Std" pitchFamily="50" charset="0"/>
              <a:ea typeface="微软雅黑"/>
            </a:endParaRPr>
          </a:p>
        </p:txBody>
      </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74"/>
          <p:cNvSpPr txBox="1"/>
          <p:nvPr/>
        </p:nvSpPr>
        <p:spPr>
          <a:xfrm>
            <a:off x="1463044" y="1635646"/>
            <a:ext cx="830997" cy="346249"/>
          </a:xfrm>
          <a:prstGeom prst="rect">
            <a:avLst/>
          </a:prstGeom>
          <a:noFill/>
        </p:spPr>
        <p:txBody>
          <a:bodyPr wrap="none" lIns="68580" tIns="34290" rIns="68580" bIns="34290">
            <a:spAutoFit/>
          </a:bodyPr>
          <a:lstStyle/>
          <a:p>
            <a:pPr>
              <a:defRPr/>
            </a:pPr>
            <a:r>
              <a:rPr lang="zh-CN" altLang="en-US" b="1" dirty="0">
                <a:solidFill>
                  <a:srgbClr val="0070C0"/>
                </a:solidFill>
                <a:latin typeface="微软雅黑" pitchFamily="34" charset="-122"/>
                <a:ea typeface="微软雅黑" pitchFamily="34" charset="-122"/>
              </a:rPr>
              <a:t>数据库</a:t>
            </a:r>
          </a:p>
        </p:txBody>
      </p:sp>
      <p:sp>
        <p:nvSpPr>
          <p:cNvPr id="28" name="TextBox 49"/>
          <p:cNvSpPr txBox="1"/>
          <p:nvPr/>
        </p:nvSpPr>
        <p:spPr>
          <a:xfrm>
            <a:off x="1547664" y="1923678"/>
            <a:ext cx="2923696" cy="1084912"/>
          </a:xfrm>
          <a:prstGeom prst="rect">
            <a:avLst/>
          </a:prstGeom>
          <a:noFill/>
          <a:ln w="3175">
            <a:noFill/>
          </a:ln>
        </p:spPr>
        <p:txBody>
          <a:bodyPr wrap="square" lIns="68580" tIns="34290" rIns="68580" bIns="34290">
            <a:spAutoFit/>
          </a:bodyPr>
          <a:lstStyle/>
          <a:p>
            <a:pPr defTabSz="914332" fontAlgn="auto">
              <a:lnSpc>
                <a:spcPct val="110000"/>
              </a:lnSpc>
              <a:spcBef>
                <a:spcPct val="0"/>
              </a:spcBef>
              <a:spcAft>
                <a:spcPct val="0"/>
              </a:spcAft>
              <a:defRPr/>
            </a:pPr>
            <a:r>
              <a:rPr lang="en-US" altLang="zh-CN" sz="1200" dirty="0" err="1">
                <a:solidFill>
                  <a:schemeClr val="tx2">
                    <a:lumMod val="75000"/>
                    <a:lumOff val="25000"/>
                  </a:schemeClr>
                </a:solidFill>
                <a:latin typeface="微软雅黑" pitchFamily="34" charset="-122"/>
                <a:ea typeface="微软雅黑" pitchFamily="34" charset="-122"/>
                <a:sym typeface="微软雅黑" pitchFamily="34" charset="-122"/>
              </a:rPr>
              <a:t>sql_mode</a:t>
            </a: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 = STRICT_TRANS_TABLES,</a:t>
            </a:r>
          </a:p>
          <a:p>
            <a:pPr defTabSz="914332" fontAlgn="auto">
              <a:lnSpc>
                <a:spcPct val="110000"/>
              </a:lnSpc>
              <a:spcBef>
                <a:spcPct val="0"/>
              </a:spcBef>
              <a:spcAft>
                <a:spcPct val="0"/>
              </a:spcAft>
              <a:defRPr/>
            </a:pP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NO_ZERO_IN_DATE,NO_ZERO_DATE,</a:t>
            </a:r>
          </a:p>
          <a:p>
            <a:pPr defTabSz="914332" fontAlgn="auto">
              <a:lnSpc>
                <a:spcPct val="110000"/>
              </a:lnSpc>
              <a:spcBef>
                <a:spcPct val="0"/>
              </a:spcBef>
              <a:spcAft>
                <a:spcPct val="0"/>
              </a:spcAft>
              <a:defRPr/>
            </a:pP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ERROR_FOR_DIVISION_BY_ZERO,</a:t>
            </a:r>
          </a:p>
          <a:p>
            <a:pPr defTabSz="914332" fontAlgn="auto">
              <a:lnSpc>
                <a:spcPct val="110000"/>
              </a:lnSpc>
              <a:spcBef>
                <a:spcPct val="0"/>
              </a:spcBef>
              <a:spcAft>
                <a:spcPct val="0"/>
              </a:spcAft>
              <a:defRPr/>
            </a:pP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NO_AUTO_CREATE_USER,</a:t>
            </a:r>
          </a:p>
          <a:p>
            <a:pPr defTabSz="914332" fontAlgn="auto">
              <a:lnSpc>
                <a:spcPct val="110000"/>
              </a:lnSpc>
              <a:spcBef>
                <a:spcPct val="0"/>
              </a:spcBef>
              <a:spcAft>
                <a:spcPct val="0"/>
              </a:spcAft>
              <a:defRPr/>
            </a:pP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NO_ENGINE_SUBSTITUTION</a:t>
            </a:r>
            <a:endPar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endParaRPr>
          </a:p>
        </p:txBody>
      </p:sp>
      <p:sp>
        <p:nvSpPr>
          <p:cNvPr id="29" name="文本框 76"/>
          <p:cNvSpPr txBox="1"/>
          <p:nvPr/>
        </p:nvSpPr>
        <p:spPr>
          <a:xfrm>
            <a:off x="1463044" y="3075806"/>
            <a:ext cx="600164" cy="346249"/>
          </a:xfrm>
          <a:prstGeom prst="rect">
            <a:avLst/>
          </a:prstGeom>
          <a:noFill/>
        </p:spPr>
        <p:txBody>
          <a:bodyPr wrap="none" lIns="68580" tIns="34290" rIns="68580" bIns="34290">
            <a:spAutoFit/>
          </a:bodyPr>
          <a:lstStyle/>
          <a:p>
            <a:pPr>
              <a:defRPr/>
            </a:pPr>
            <a:r>
              <a:rPr lang="zh-CN" altLang="en-US" b="1" dirty="0">
                <a:solidFill>
                  <a:srgbClr val="0070C0"/>
                </a:solidFill>
                <a:latin typeface="微软雅黑" pitchFamily="34" charset="-122"/>
                <a:ea typeface="微软雅黑" pitchFamily="34" charset="-122"/>
              </a:rPr>
              <a:t>数据</a:t>
            </a:r>
          </a:p>
        </p:txBody>
      </p:sp>
      <p:sp>
        <p:nvSpPr>
          <p:cNvPr id="38" name="文本框 80"/>
          <p:cNvSpPr txBox="1"/>
          <p:nvPr/>
        </p:nvSpPr>
        <p:spPr>
          <a:xfrm>
            <a:off x="1463044" y="653438"/>
            <a:ext cx="830997" cy="346249"/>
          </a:xfrm>
          <a:prstGeom prst="rect">
            <a:avLst/>
          </a:prstGeom>
          <a:noFill/>
        </p:spPr>
        <p:txBody>
          <a:bodyPr wrap="none" lIns="68580" tIns="34290" rIns="68580" bIns="34290">
            <a:spAutoFit/>
          </a:bodyPr>
          <a:lstStyle/>
          <a:p>
            <a:pPr>
              <a:defRPr/>
            </a:pPr>
            <a:r>
              <a:rPr lang="zh-CN" altLang="en-US" b="1" dirty="0">
                <a:solidFill>
                  <a:srgbClr val="0070C0"/>
                </a:solidFill>
                <a:latin typeface="微软雅黑" pitchFamily="34" charset="-122"/>
                <a:ea typeface="微软雅黑" pitchFamily="34" charset="-122"/>
              </a:rPr>
              <a:t>云平台</a:t>
            </a:r>
          </a:p>
        </p:txBody>
      </p:sp>
      <p:sp>
        <p:nvSpPr>
          <p:cNvPr id="39" name="TextBox 49"/>
          <p:cNvSpPr txBox="1"/>
          <p:nvPr/>
        </p:nvSpPr>
        <p:spPr>
          <a:xfrm>
            <a:off x="1566326" y="972200"/>
            <a:ext cx="3274219" cy="272382"/>
          </a:xfrm>
          <a:prstGeom prst="rect">
            <a:avLst/>
          </a:prstGeom>
          <a:noFill/>
          <a:ln w="3175">
            <a:noFill/>
          </a:ln>
        </p:spPr>
        <p:txBody>
          <a:bodyPr lIns="68580" tIns="34290" rIns="68580" bIns="34290">
            <a:spAutoFit/>
          </a:bodyPr>
          <a:lstStyle/>
          <a:p>
            <a:pPr defTabSz="914332" fontAlgn="auto">
              <a:lnSpc>
                <a:spcPct val="110000"/>
              </a:lnSpc>
              <a:spcBef>
                <a:spcPct val="0"/>
              </a:spcBef>
              <a:spcAft>
                <a:spcPct val="0"/>
              </a:spcAft>
              <a:defRPr/>
            </a:pP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创建企业，生成</a:t>
            </a: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license</a:t>
            </a: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a:t>
            </a:r>
          </a:p>
        </p:txBody>
      </p:sp>
      <p:grpSp>
        <p:nvGrpSpPr>
          <p:cNvPr id="40" name="组合 39"/>
          <p:cNvGrpSpPr>
            <a:grpSpLocks noChangeAspect="1"/>
          </p:cNvGrpSpPr>
          <p:nvPr/>
        </p:nvGrpSpPr>
        <p:grpSpPr>
          <a:xfrm>
            <a:off x="426300" y="658449"/>
            <a:ext cx="898467" cy="790664"/>
            <a:chOff x="4986998" y="1030693"/>
            <a:chExt cx="988314" cy="869730"/>
          </a:xfrm>
        </p:grpSpPr>
        <p:sp>
          <p:nvSpPr>
            <p:cNvPr id="41" name="Freeform 5"/>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gradFill>
            <a:ln w="28575" cap="flat" cmpd="sng" algn="ctr">
              <a:gradFill flip="none" rotWithShape="1">
                <a:gsLst>
                  <a:gs pos="100000">
                    <a:srgbClr val="FFFFFF"/>
                  </a:gs>
                  <a:gs pos="0">
                    <a:srgbClr val="D9D9DA"/>
                  </a:gs>
                </a:gsLst>
                <a:lin ang="13500000" scaled="1"/>
              </a:gradFill>
              <a:prstDash val="solid"/>
              <a:miter lim="800000"/>
            </a:ln>
            <a:effectLst>
              <a:outerShdw blurRad="279400" dist="165100" dir="2700000" algn="t" rotWithShape="0">
                <a:prstClr val="black">
                  <a:alpha val="35000"/>
                </a:prstClr>
              </a:outerShdw>
            </a:effectLst>
          </p:spPr>
          <p:txBody>
            <a:bodyPr lIns="68580" tIns="34290" rIns="68580" bIns="34290" anchor="ctr"/>
            <a:lstStyle/>
            <a:p>
              <a:pPr algn="ctr">
                <a:defRPr/>
              </a:pPr>
              <a:endParaRPr lang="zh-CN" altLang="en-US" kern="0">
                <a:solidFill>
                  <a:prstClr val="white"/>
                </a:solidFill>
                <a:latin typeface="Calibri"/>
              </a:endParaRPr>
            </a:p>
          </p:txBody>
        </p:sp>
        <p:sp>
          <p:nvSpPr>
            <p:cNvPr id="42" name="Freeform 5"/>
            <p:cNvSpPr/>
            <p:nvPr/>
          </p:nvSpPr>
          <p:spPr bwMode="auto">
            <a:xfrm>
              <a:off x="5054204" y="1089422"/>
              <a:ext cx="854869" cy="752474"/>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chemeClr val="bg1"/>
                </a:gs>
                <a:gs pos="0">
                  <a:schemeClr val="bg1">
                    <a:lumMod val="90000"/>
                  </a:schemeClr>
                </a:gs>
                <a:gs pos="100000">
                  <a:schemeClr val="bg1">
                    <a:lumMod val="75000"/>
                  </a:schemeClr>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43" name="文本框 34"/>
            <p:cNvSpPr txBox="1"/>
            <p:nvPr/>
          </p:nvSpPr>
          <p:spPr>
            <a:xfrm>
              <a:off x="5182404" y="1224439"/>
              <a:ext cx="598466" cy="482440"/>
            </a:xfrm>
            <a:prstGeom prst="rect">
              <a:avLst/>
            </a:prstGeom>
            <a:noFill/>
          </p:spPr>
          <p:txBody>
            <a:bodyPr wrap="none" lIns="68580" tIns="34290" rIns="68580" bIns="34290">
              <a:spAutoFit/>
            </a:bodyPr>
            <a:lstStyle/>
            <a:p>
              <a:r>
                <a:rPr lang="en-US" altLang="zh-CN" sz="2400" dirty="0">
                  <a:solidFill>
                    <a:srgbClr val="0070C0"/>
                  </a:solidFill>
                  <a:latin typeface="方正正大黑简体" panose="02000000000000000000" pitchFamily="2" charset="-122"/>
                  <a:ea typeface="方正正大黑简体" panose="02000000000000000000" pitchFamily="2" charset="-122"/>
                </a:rPr>
                <a:t>01</a:t>
              </a:r>
              <a:endParaRPr lang="zh-CN" altLang="en-US" sz="2400" dirty="0">
                <a:solidFill>
                  <a:srgbClr val="0070C0"/>
                </a:solidFill>
                <a:latin typeface="方正正大黑简体" panose="02000000000000000000" pitchFamily="2" charset="-122"/>
                <a:ea typeface="方正正大黑简体" panose="02000000000000000000" pitchFamily="2" charset="-122"/>
              </a:endParaRPr>
            </a:p>
          </p:txBody>
        </p:sp>
      </p:grpSp>
      <p:grpSp>
        <p:nvGrpSpPr>
          <p:cNvPr id="44" name="组合 43"/>
          <p:cNvGrpSpPr>
            <a:grpSpLocks noChangeAspect="1"/>
          </p:cNvGrpSpPr>
          <p:nvPr/>
        </p:nvGrpSpPr>
        <p:grpSpPr>
          <a:xfrm>
            <a:off x="426300" y="1707654"/>
            <a:ext cx="898467" cy="790664"/>
            <a:chOff x="4986998" y="1936812"/>
            <a:chExt cx="988314" cy="869730"/>
          </a:xfrm>
        </p:grpSpPr>
        <p:sp>
          <p:nvSpPr>
            <p:cNvPr id="45" name="Freeform 5"/>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gradFill>
            <a:ln w="28575" cap="flat" cmpd="sng" algn="ctr">
              <a:gradFill flip="none" rotWithShape="1">
                <a:gsLst>
                  <a:gs pos="100000">
                    <a:srgbClr val="FFFFFF"/>
                  </a:gs>
                  <a:gs pos="0">
                    <a:srgbClr val="D9D9DA"/>
                  </a:gs>
                </a:gsLst>
                <a:lin ang="13500000" scaled="1"/>
              </a:gradFill>
              <a:prstDash val="solid"/>
              <a:miter lim="800000"/>
            </a:ln>
            <a:effectLst>
              <a:outerShdw blurRad="279400" dist="165100" dir="2700000" algn="t" rotWithShape="0">
                <a:prstClr val="black">
                  <a:alpha val="35000"/>
                </a:prstClr>
              </a:outerShdw>
            </a:effectLst>
          </p:spPr>
          <p:txBody>
            <a:bodyPr lIns="68580" tIns="34290" rIns="68580" bIns="34290" anchor="ctr"/>
            <a:lstStyle/>
            <a:p>
              <a:pPr algn="ctr">
                <a:defRPr/>
              </a:pPr>
              <a:endParaRPr lang="zh-CN" altLang="en-US" kern="0">
                <a:solidFill>
                  <a:prstClr val="white"/>
                </a:solidFill>
                <a:latin typeface="Calibri"/>
              </a:endParaRPr>
            </a:p>
          </p:txBody>
        </p:sp>
        <p:sp>
          <p:nvSpPr>
            <p:cNvPr id="46" name="Freeform 5"/>
            <p:cNvSpPr/>
            <p:nvPr/>
          </p:nvSpPr>
          <p:spPr bwMode="auto">
            <a:xfrm>
              <a:off x="5053012" y="1996679"/>
              <a:ext cx="842963" cy="74175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40000">
                  <a:schemeClr val="bg1">
                    <a:lumMod val="90000"/>
                  </a:schemeClr>
                </a:gs>
                <a:gs pos="0">
                  <a:schemeClr val="bg1"/>
                </a:gs>
                <a:gs pos="0">
                  <a:schemeClr val="bg1">
                    <a:lumMod val="90000"/>
                  </a:schemeClr>
                </a:gs>
                <a:gs pos="100000">
                  <a:schemeClr val="bg1">
                    <a:lumMod val="75000"/>
                  </a:schemeClr>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47" name="文本框 34"/>
            <p:cNvSpPr txBox="1"/>
            <p:nvPr/>
          </p:nvSpPr>
          <p:spPr>
            <a:xfrm>
              <a:off x="5189889" y="2152387"/>
              <a:ext cx="640785" cy="482440"/>
            </a:xfrm>
            <a:prstGeom prst="rect">
              <a:avLst/>
            </a:prstGeom>
            <a:noFill/>
          </p:spPr>
          <p:txBody>
            <a:bodyPr wrap="none" lIns="68580" tIns="34290" rIns="68580" bIns="34290">
              <a:spAutoFit/>
            </a:bodyPr>
            <a:lstStyle/>
            <a:p>
              <a:r>
                <a:rPr lang="en-US" altLang="zh-CN" sz="2400">
                  <a:solidFill>
                    <a:srgbClr val="0070C0"/>
                  </a:solidFill>
                  <a:latin typeface="方正正大黑简体" panose="02000000000000000000" pitchFamily="2" charset="-122"/>
                  <a:ea typeface="方正正大黑简体" panose="02000000000000000000" pitchFamily="2" charset="-122"/>
                </a:rPr>
                <a:t>02</a:t>
              </a:r>
              <a:endParaRPr lang="zh-CN" altLang="en-US" sz="2400">
                <a:solidFill>
                  <a:srgbClr val="0070C0"/>
                </a:solidFill>
                <a:latin typeface="方正正大黑简体" panose="02000000000000000000" pitchFamily="2" charset="-122"/>
                <a:ea typeface="方正正大黑简体" panose="02000000000000000000" pitchFamily="2" charset="-122"/>
              </a:endParaRPr>
            </a:p>
          </p:txBody>
        </p:sp>
      </p:grpSp>
      <p:grpSp>
        <p:nvGrpSpPr>
          <p:cNvPr id="52" name="组合 51"/>
          <p:cNvGrpSpPr>
            <a:grpSpLocks noChangeAspect="1"/>
          </p:cNvGrpSpPr>
          <p:nvPr/>
        </p:nvGrpSpPr>
        <p:grpSpPr>
          <a:xfrm>
            <a:off x="426300" y="3147814"/>
            <a:ext cx="898467" cy="790664"/>
            <a:chOff x="4986998" y="3749050"/>
            <a:chExt cx="988314" cy="869730"/>
          </a:xfrm>
        </p:grpSpPr>
        <p:sp>
          <p:nvSpPr>
            <p:cNvPr id="53" name="Freeform 5"/>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gradFill>
            <a:ln w="28575" cap="flat" cmpd="sng" algn="ctr">
              <a:gradFill flip="none" rotWithShape="1">
                <a:gsLst>
                  <a:gs pos="100000">
                    <a:srgbClr val="FFFFFF"/>
                  </a:gs>
                  <a:gs pos="0">
                    <a:srgbClr val="D9D9DA"/>
                  </a:gs>
                </a:gsLst>
                <a:lin ang="13500000" scaled="1"/>
              </a:gradFill>
              <a:prstDash val="solid"/>
              <a:miter lim="800000"/>
            </a:ln>
            <a:effectLst>
              <a:outerShdw blurRad="279400" dist="165100" dir="2700000" algn="t" rotWithShape="0">
                <a:prstClr val="black">
                  <a:alpha val="35000"/>
                </a:prstClr>
              </a:outerShdw>
            </a:effectLst>
          </p:spPr>
          <p:txBody>
            <a:bodyPr lIns="68580" tIns="34290" rIns="68580" bIns="34290" anchor="ctr"/>
            <a:lstStyle/>
            <a:p>
              <a:pPr algn="ctr">
                <a:defRPr/>
              </a:pPr>
              <a:endParaRPr lang="zh-CN" altLang="en-US" kern="0">
                <a:solidFill>
                  <a:prstClr val="white"/>
                </a:solidFill>
                <a:latin typeface="Calibri"/>
              </a:endParaRPr>
            </a:p>
          </p:txBody>
        </p:sp>
        <p:sp>
          <p:nvSpPr>
            <p:cNvPr id="54" name="Freeform 5"/>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40000">
                  <a:schemeClr val="bg1">
                    <a:lumMod val="90000"/>
                  </a:schemeClr>
                </a:gs>
                <a:gs pos="0">
                  <a:schemeClr val="bg1"/>
                </a:gs>
                <a:gs pos="0">
                  <a:schemeClr val="bg1">
                    <a:lumMod val="90000"/>
                  </a:schemeClr>
                </a:gs>
                <a:gs pos="100000">
                  <a:schemeClr val="bg1">
                    <a:lumMod val="75000"/>
                  </a:schemeClr>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55" name="文本框 34"/>
            <p:cNvSpPr txBox="1"/>
            <p:nvPr/>
          </p:nvSpPr>
          <p:spPr>
            <a:xfrm>
              <a:off x="5152383" y="3944422"/>
              <a:ext cx="490904" cy="482440"/>
            </a:xfrm>
            <a:prstGeom prst="rect">
              <a:avLst/>
            </a:prstGeom>
            <a:noFill/>
          </p:spPr>
          <p:txBody>
            <a:bodyPr wrap="none" lIns="68580" tIns="34290" rIns="68580" bIns="34290">
              <a:spAutoFit/>
            </a:bodyPr>
            <a:lstStyle/>
            <a:p>
              <a:r>
                <a:rPr lang="en-US" altLang="zh-CN" sz="2400" dirty="0">
                  <a:solidFill>
                    <a:srgbClr val="0070C0"/>
                  </a:solidFill>
                  <a:latin typeface="方正正大黑简体" panose="02000000000000000000" pitchFamily="2" charset="-122"/>
                  <a:ea typeface="方正正大黑简体" panose="02000000000000000000" pitchFamily="2" charset="-122"/>
                </a:rPr>
                <a:t>03</a:t>
              </a:r>
              <a:endParaRPr lang="zh-CN" altLang="en-US" sz="2400" dirty="0">
                <a:solidFill>
                  <a:srgbClr val="0070C0"/>
                </a:solidFill>
                <a:latin typeface="方正正大黑简体" panose="02000000000000000000" pitchFamily="2" charset="-122"/>
                <a:ea typeface="方正正大黑简体" panose="02000000000000000000" pitchFamily="2" charset="-122"/>
              </a:endParaRPr>
            </a:p>
          </p:txBody>
        </p:sp>
      </p:grpSp>
      <p:sp>
        <p:nvSpPr>
          <p:cNvPr id="56" name="文本框 78"/>
          <p:cNvSpPr txBox="1"/>
          <p:nvPr/>
        </p:nvSpPr>
        <p:spPr>
          <a:xfrm>
            <a:off x="1432280" y="4340488"/>
            <a:ext cx="600164" cy="346249"/>
          </a:xfrm>
          <a:prstGeom prst="rect">
            <a:avLst/>
          </a:prstGeom>
          <a:noFill/>
        </p:spPr>
        <p:txBody>
          <a:bodyPr wrap="none" lIns="68580" tIns="34290" rIns="68580" bIns="34290">
            <a:spAutoFit/>
          </a:bodyPr>
          <a:lstStyle/>
          <a:p>
            <a:pPr>
              <a:defRPr/>
            </a:pPr>
            <a:r>
              <a:rPr lang="zh-CN" altLang="en-US" b="1" dirty="0">
                <a:solidFill>
                  <a:srgbClr val="0070C0"/>
                </a:solidFill>
                <a:latin typeface="微软雅黑" pitchFamily="34" charset="-122"/>
                <a:ea typeface="微软雅黑" pitchFamily="34" charset="-122"/>
              </a:rPr>
              <a:t>启动</a:t>
            </a:r>
          </a:p>
        </p:txBody>
      </p:sp>
      <p:sp>
        <p:nvSpPr>
          <p:cNvPr id="57" name="TextBox 49"/>
          <p:cNvSpPr txBox="1"/>
          <p:nvPr/>
        </p:nvSpPr>
        <p:spPr>
          <a:xfrm>
            <a:off x="1535562" y="4658058"/>
            <a:ext cx="6780854" cy="258212"/>
          </a:xfrm>
          <a:prstGeom prst="rect">
            <a:avLst/>
          </a:prstGeom>
          <a:noFill/>
          <a:ln w="3175">
            <a:noFill/>
          </a:ln>
        </p:spPr>
        <p:txBody>
          <a:bodyPr wrap="square" lIns="68580" tIns="34290" rIns="68580" bIns="34290">
            <a:spAutoFit/>
          </a:bodyPr>
          <a:lstStyle/>
          <a:p>
            <a:pPr defTabSz="914332" fontAlgn="auto">
              <a:lnSpc>
                <a:spcPct val="110000"/>
              </a:lnSpc>
              <a:spcBef>
                <a:spcPct val="0"/>
              </a:spcBef>
              <a:spcAft>
                <a:spcPct val="0"/>
              </a:spcAft>
              <a:defRPr/>
            </a:pP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管理员权限启动服务。</a:t>
            </a:r>
            <a:r>
              <a:rPr lang="zh-CN" altLang="en-US" sz="1200" dirty="0">
                <a:solidFill>
                  <a:srgbClr val="FF0000"/>
                </a:solidFill>
                <a:latin typeface="微软雅黑" pitchFamily="34" charset="-122"/>
                <a:ea typeface="微软雅黑" pitchFamily="34" charset="-122"/>
                <a:sym typeface="微软雅黑" pitchFamily="34" charset="-122"/>
              </a:rPr>
              <a:t>*服务启动会读取硬件设备序列号，进行</a:t>
            </a:r>
            <a:r>
              <a:rPr lang="en-US" altLang="zh-CN" sz="1200" dirty="0">
                <a:solidFill>
                  <a:srgbClr val="FF0000"/>
                </a:solidFill>
                <a:latin typeface="微软雅黑" pitchFamily="34" charset="-122"/>
                <a:ea typeface="微软雅黑" pitchFamily="34" charset="-122"/>
                <a:sym typeface="微软雅黑" pitchFamily="34" charset="-122"/>
              </a:rPr>
              <a:t>license</a:t>
            </a:r>
            <a:r>
              <a:rPr lang="zh-CN" altLang="en-US" sz="1200" dirty="0">
                <a:solidFill>
                  <a:srgbClr val="FF0000"/>
                </a:solidFill>
                <a:latin typeface="微软雅黑" pitchFamily="34" charset="-122"/>
                <a:ea typeface="微软雅黑" pitchFamily="34" charset="-122"/>
                <a:sym typeface="微软雅黑" pitchFamily="34" charset="-122"/>
              </a:rPr>
              <a:t>校验。</a:t>
            </a:r>
          </a:p>
        </p:txBody>
      </p:sp>
      <p:grpSp>
        <p:nvGrpSpPr>
          <p:cNvPr id="58" name="组合 57"/>
          <p:cNvGrpSpPr>
            <a:grpSpLocks noChangeAspect="1"/>
          </p:cNvGrpSpPr>
          <p:nvPr/>
        </p:nvGrpSpPr>
        <p:grpSpPr>
          <a:xfrm>
            <a:off x="395536" y="4255262"/>
            <a:ext cx="898467" cy="790664"/>
            <a:chOff x="4986998" y="3749050"/>
            <a:chExt cx="988314" cy="869730"/>
          </a:xfrm>
        </p:grpSpPr>
        <p:sp>
          <p:nvSpPr>
            <p:cNvPr id="59" name="Freeform 5"/>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gradFill>
            <a:ln w="28575" cap="flat" cmpd="sng" algn="ctr">
              <a:gradFill flip="none" rotWithShape="1">
                <a:gsLst>
                  <a:gs pos="100000">
                    <a:srgbClr val="FFFFFF"/>
                  </a:gs>
                  <a:gs pos="0">
                    <a:srgbClr val="D9D9DA"/>
                  </a:gs>
                </a:gsLst>
                <a:lin ang="13500000" scaled="1"/>
              </a:gradFill>
              <a:prstDash val="solid"/>
              <a:miter lim="800000"/>
            </a:ln>
            <a:effectLst>
              <a:outerShdw blurRad="279400" dist="165100" dir="2700000" algn="t" rotWithShape="0">
                <a:prstClr val="black">
                  <a:alpha val="35000"/>
                </a:prstClr>
              </a:outerShdw>
            </a:effectLst>
          </p:spPr>
          <p:txBody>
            <a:bodyPr lIns="68580" tIns="34290" rIns="68580" bIns="34290" anchor="ctr"/>
            <a:lstStyle/>
            <a:p>
              <a:pPr algn="ctr">
                <a:defRPr/>
              </a:pPr>
              <a:endParaRPr lang="zh-CN" altLang="en-US" kern="0">
                <a:solidFill>
                  <a:prstClr val="white"/>
                </a:solidFill>
                <a:latin typeface="Calibri"/>
              </a:endParaRPr>
            </a:p>
          </p:txBody>
        </p:sp>
        <p:sp>
          <p:nvSpPr>
            <p:cNvPr id="60" name="Freeform 5"/>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40000">
                  <a:schemeClr val="bg1">
                    <a:lumMod val="90000"/>
                  </a:schemeClr>
                </a:gs>
                <a:gs pos="0">
                  <a:schemeClr val="bg1"/>
                </a:gs>
                <a:gs pos="0">
                  <a:schemeClr val="bg1">
                    <a:lumMod val="90000"/>
                  </a:schemeClr>
                </a:gs>
                <a:gs pos="100000">
                  <a:schemeClr val="bg1">
                    <a:lumMod val="75000"/>
                  </a:schemeClr>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1" name="文本框 34"/>
            <p:cNvSpPr txBox="1"/>
            <p:nvPr/>
          </p:nvSpPr>
          <p:spPr>
            <a:xfrm>
              <a:off x="5152383" y="3944422"/>
              <a:ext cx="490904" cy="482440"/>
            </a:xfrm>
            <a:prstGeom prst="rect">
              <a:avLst/>
            </a:prstGeom>
            <a:noFill/>
          </p:spPr>
          <p:txBody>
            <a:bodyPr wrap="none" lIns="68580" tIns="34290" rIns="68580" bIns="34290">
              <a:spAutoFit/>
            </a:bodyPr>
            <a:lstStyle/>
            <a:p>
              <a:r>
                <a:rPr lang="en-US" altLang="zh-CN" sz="2400" dirty="0">
                  <a:solidFill>
                    <a:srgbClr val="0070C0"/>
                  </a:solidFill>
                  <a:latin typeface="方正正大黑简体" panose="02000000000000000000" pitchFamily="2" charset="-122"/>
                  <a:ea typeface="方正正大黑简体" panose="02000000000000000000" pitchFamily="2" charset="-122"/>
                </a:rPr>
                <a:t>04</a:t>
              </a:r>
              <a:endParaRPr lang="zh-CN" altLang="en-US" sz="2400" dirty="0">
                <a:solidFill>
                  <a:srgbClr val="0070C0"/>
                </a:solidFill>
                <a:latin typeface="方正正大黑简体" panose="02000000000000000000" pitchFamily="2" charset="-122"/>
                <a:ea typeface="方正正大黑简体" panose="02000000000000000000" pitchFamily="2" charset="-122"/>
              </a:endParaRPr>
            </a:p>
          </p:txBody>
        </p:sp>
      </p:grpSp>
      <p:sp>
        <p:nvSpPr>
          <p:cNvPr id="62" name="文本框 78"/>
          <p:cNvSpPr txBox="1"/>
          <p:nvPr/>
        </p:nvSpPr>
        <p:spPr>
          <a:xfrm>
            <a:off x="5508104" y="627534"/>
            <a:ext cx="600164" cy="346249"/>
          </a:xfrm>
          <a:prstGeom prst="rect">
            <a:avLst/>
          </a:prstGeom>
          <a:noFill/>
        </p:spPr>
        <p:txBody>
          <a:bodyPr wrap="none" lIns="68580" tIns="34290" rIns="68580" bIns="34290">
            <a:spAutoFit/>
          </a:bodyPr>
          <a:lstStyle/>
          <a:p>
            <a:pPr>
              <a:defRPr/>
            </a:pPr>
            <a:r>
              <a:rPr lang="zh-CN" altLang="en-US" b="1" dirty="0">
                <a:solidFill>
                  <a:srgbClr val="0070C0"/>
                </a:solidFill>
                <a:latin typeface="微软雅黑" pitchFamily="34" charset="-122"/>
                <a:ea typeface="微软雅黑" pitchFamily="34" charset="-122"/>
              </a:rPr>
              <a:t>插件</a:t>
            </a:r>
          </a:p>
        </p:txBody>
      </p:sp>
      <p:grpSp>
        <p:nvGrpSpPr>
          <p:cNvPr id="63" name="组合 62"/>
          <p:cNvGrpSpPr>
            <a:grpSpLocks noChangeAspect="1"/>
          </p:cNvGrpSpPr>
          <p:nvPr/>
        </p:nvGrpSpPr>
        <p:grpSpPr>
          <a:xfrm>
            <a:off x="4471360" y="667887"/>
            <a:ext cx="898467" cy="790664"/>
            <a:chOff x="4986998" y="3749050"/>
            <a:chExt cx="988314" cy="869730"/>
          </a:xfrm>
        </p:grpSpPr>
        <p:sp>
          <p:nvSpPr>
            <p:cNvPr id="64" name="Freeform 5"/>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gradFill>
            <a:ln w="28575" cap="flat" cmpd="sng" algn="ctr">
              <a:gradFill flip="none" rotWithShape="1">
                <a:gsLst>
                  <a:gs pos="100000">
                    <a:srgbClr val="FFFFFF"/>
                  </a:gs>
                  <a:gs pos="0">
                    <a:srgbClr val="D9D9DA"/>
                  </a:gs>
                </a:gsLst>
                <a:lin ang="13500000" scaled="1"/>
              </a:gradFill>
              <a:prstDash val="solid"/>
              <a:miter lim="800000"/>
            </a:ln>
            <a:effectLst>
              <a:outerShdw blurRad="279400" dist="165100" dir="2700000" algn="t" rotWithShape="0">
                <a:prstClr val="black">
                  <a:alpha val="35000"/>
                </a:prstClr>
              </a:outerShdw>
            </a:effectLst>
          </p:spPr>
          <p:txBody>
            <a:bodyPr lIns="68580" tIns="34290" rIns="68580" bIns="34290" anchor="ctr"/>
            <a:lstStyle/>
            <a:p>
              <a:pPr algn="ctr">
                <a:defRPr/>
              </a:pPr>
              <a:endParaRPr lang="zh-CN" altLang="en-US" kern="0">
                <a:solidFill>
                  <a:prstClr val="white"/>
                </a:solidFill>
                <a:latin typeface="Calibri"/>
              </a:endParaRPr>
            </a:p>
          </p:txBody>
        </p:sp>
        <p:sp>
          <p:nvSpPr>
            <p:cNvPr id="65" name="Freeform 5"/>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40000">
                  <a:schemeClr val="bg1">
                    <a:lumMod val="90000"/>
                  </a:schemeClr>
                </a:gs>
                <a:gs pos="0">
                  <a:schemeClr val="bg1"/>
                </a:gs>
                <a:gs pos="0">
                  <a:schemeClr val="bg1">
                    <a:lumMod val="90000"/>
                  </a:schemeClr>
                </a:gs>
                <a:gs pos="100000">
                  <a:schemeClr val="bg1">
                    <a:lumMod val="75000"/>
                  </a:schemeClr>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6" name="文本框 34"/>
            <p:cNvSpPr txBox="1"/>
            <p:nvPr/>
          </p:nvSpPr>
          <p:spPr>
            <a:xfrm>
              <a:off x="5152383" y="3944422"/>
              <a:ext cx="490904" cy="482440"/>
            </a:xfrm>
            <a:prstGeom prst="rect">
              <a:avLst/>
            </a:prstGeom>
            <a:noFill/>
          </p:spPr>
          <p:txBody>
            <a:bodyPr wrap="none" lIns="68580" tIns="34290" rIns="68580" bIns="34290">
              <a:spAutoFit/>
            </a:bodyPr>
            <a:lstStyle/>
            <a:p>
              <a:r>
                <a:rPr lang="en-US" altLang="zh-CN" sz="2400" dirty="0">
                  <a:solidFill>
                    <a:srgbClr val="0070C0"/>
                  </a:solidFill>
                  <a:latin typeface="方正正大黑简体" panose="02000000000000000000" pitchFamily="2" charset="-122"/>
                  <a:ea typeface="方正正大黑简体" panose="02000000000000000000" pitchFamily="2" charset="-122"/>
                </a:rPr>
                <a:t>05</a:t>
              </a:r>
              <a:endParaRPr lang="zh-CN" altLang="en-US" sz="2400" dirty="0">
                <a:solidFill>
                  <a:srgbClr val="0070C0"/>
                </a:solidFill>
                <a:latin typeface="方正正大黑简体" panose="02000000000000000000" pitchFamily="2" charset="-122"/>
                <a:ea typeface="方正正大黑简体" panose="02000000000000000000" pitchFamily="2" charset="-122"/>
              </a:endParaRPr>
            </a:p>
          </p:txBody>
        </p:sp>
      </p:grpSp>
      <p:sp>
        <p:nvSpPr>
          <p:cNvPr id="67" name="TextBox 49"/>
          <p:cNvSpPr txBox="1"/>
          <p:nvPr/>
        </p:nvSpPr>
        <p:spPr>
          <a:xfrm>
            <a:off x="5508104" y="915566"/>
            <a:ext cx="6780854" cy="475515"/>
          </a:xfrm>
          <a:prstGeom prst="rect">
            <a:avLst/>
          </a:prstGeom>
          <a:noFill/>
          <a:ln w="3175">
            <a:noFill/>
          </a:ln>
        </p:spPr>
        <p:txBody>
          <a:bodyPr wrap="square" lIns="68580" tIns="34290" rIns="68580" bIns="34290">
            <a:spAutoFit/>
          </a:bodyPr>
          <a:lstStyle/>
          <a:p>
            <a:pPr defTabSz="914332" fontAlgn="auto">
              <a:lnSpc>
                <a:spcPct val="110000"/>
              </a:lnSpc>
              <a:spcBef>
                <a:spcPct val="0"/>
              </a:spcBef>
              <a:spcAft>
                <a:spcPct val="0"/>
              </a:spcAft>
              <a:defRPr/>
            </a:pP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安装</a:t>
            </a: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IE11</a:t>
            </a: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浏览器海康威视插件</a:t>
            </a: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CH_WEB3.0</a:t>
            </a:r>
          </a:p>
          <a:p>
            <a:pPr defTabSz="914332" fontAlgn="auto">
              <a:lnSpc>
                <a:spcPct val="110000"/>
              </a:lnSpc>
              <a:spcBef>
                <a:spcPct val="0"/>
              </a:spcBef>
              <a:spcAft>
                <a:spcPct val="0"/>
              </a:spcAft>
              <a:defRPr/>
            </a:pPr>
            <a:r>
              <a:rPr lang="zh-CN" altLang="en-US" sz="1200" dirty="0">
                <a:solidFill>
                  <a:srgbClr val="FF0000"/>
                </a:solidFill>
                <a:latin typeface="微软雅黑" pitchFamily="34" charset="-122"/>
                <a:ea typeface="微软雅黑" pitchFamily="34" charset="-122"/>
                <a:sym typeface="微软雅黑" pitchFamily="34" charset="-122"/>
              </a:rPr>
              <a:t>*该插件占用端口号</a:t>
            </a:r>
            <a:r>
              <a:rPr lang="en-US" altLang="zh-CN" sz="1200" dirty="0">
                <a:solidFill>
                  <a:srgbClr val="FF0000"/>
                </a:solidFill>
                <a:latin typeface="微软雅黑" pitchFamily="34" charset="-122"/>
                <a:ea typeface="微软雅黑" pitchFamily="34" charset="-122"/>
                <a:sym typeface="微软雅黑" pitchFamily="34" charset="-122"/>
              </a:rPr>
              <a:t>80.</a:t>
            </a:r>
            <a:endParaRPr lang="zh-CN" altLang="en-US" sz="1200" dirty="0">
              <a:solidFill>
                <a:srgbClr val="FF0000"/>
              </a:solidFill>
              <a:latin typeface="微软雅黑" pitchFamily="34" charset="-122"/>
              <a:ea typeface="微软雅黑" pitchFamily="34" charset="-122"/>
              <a:sym typeface="微软雅黑" pitchFamily="34" charset="-122"/>
            </a:endParaRPr>
          </a:p>
        </p:txBody>
      </p:sp>
      <p:grpSp>
        <p:nvGrpSpPr>
          <p:cNvPr id="69" name="组合 68"/>
          <p:cNvGrpSpPr>
            <a:grpSpLocks noChangeAspect="1"/>
          </p:cNvGrpSpPr>
          <p:nvPr/>
        </p:nvGrpSpPr>
        <p:grpSpPr>
          <a:xfrm>
            <a:off x="4459899" y="1648000"/>
            <a:ext cx="898467" cy="790664"/>
            <a:chOff x="4986998" y="3749050"/>
            <a:chExt cx="988314" cy="869730"/>
          </a:xfrm>
        </p:grpSpPr>
        <p:sp>
          <p:nvSpPr>
            <p:cNvPr id="70" name="Freeform 5"/>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gradFill>
            <a:ln w="28575" cap="flat" cmpd="sng" algn="ctr">
              <a:gradFill flip="none" rotWithShape="1">
                <a:gsLst>
                  <a:gs pos="100000">
                    <a:srgbClr val="FFFFFF"/>
                  </a:gs>
                  <a:gs pos="0">
                    <a:srgbClr val="D9D9DA"/>
                  </a:gs>
                </a:gsLst>
                <a:lin ang="13500000" scaled="1"/>
              </a:gradFill>
              <a:prstDash val="solid"/>
              <a:miter lim="800000"/>
            </a:ln>
            <a:effectLst>
              <a:outerShdw blurRad="279400" dist="165100" dir="2700000" algn="t" rotWithShape="0">
                <a:prstClr val="black">
                  <a:alpha val="35000"/>
                </a:prstClr>
              </a:outerShdw>
            </a:effectLst>
          </p:spPr>
          <p:txBody>
            <a:bodyPr lIns="68580" tIns="34290" rIns="68580" bIns="34290" anchor="ctr"/>
            <a:lstStyle/>
            <a:p>
              <a:pPr algn="ctr">
                <a:defRPr/>
              </a:pPr>
              <a:endParaRPr lang="zh-CN" altLang="en-US" kern="0">
                <a:solidFill>
                  <a:prstClr val="white"/>
                </a:solidFill>
                <a:latin typeface="Calibri"/>
              </a:endParaRPr>
            </a:p>
          </p:txBody>
        </p:sp>
        <p:sp>
          <p:nvSpPr>
            <p:cNvPr id="71" name="Freeform 5"/>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40000">
                  <a:schemeClr val="bg1">
                    <a:lumMod val="90000"/>
                  </a:schemeClr>
                </a:gs>
                <a:gs pos="0">
                  <a:schemeClr val="bg1"/>
                </a:gs>
                <a:gs pos="0">
                  <a:schemeClr val="bg1">
                    <a:lumMod val="90000"/>
                  </a:schemeClr>
                </a:gs>
                <a:gs pos="100000">
                  <a:schemeClr val="bg1">
                    <a:lumMod val="75000"/>
                  </a:schemeClr>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72" name="文本框 34"/>
            <p:cNvSpPr txBox="1"/>
            <p:nvPr/>
          </p:nvSpPr>
          <p:spPr>
            <a:xfrm>
              <a:off x="5152383" y="3944422"/>
              <a:ext cx="490904" cy="482440"/>
            </a:xfrm>
            <a:prstGeom prst="rect">
              <a:avLst/>
            </a:prstGeom>
            <a:noFill/>
          </p:spPr>
          <p:txBody>
            <a:bodyPr wrap="none" lIns="68580" tIns="34290" rIns="68580" bIns="34290">
              <a:spAutoFit/>
            </a:bodyPr>
            <a:lstStyle/>
            <a:p>
              <a:r>
                <a:rPr lang="en-US" altLang="zh-CN" sz="2400" dirty="0">
                  <a:solidFill>
                    <a:srgbClr val="0070C0"/>
                  </a:solidFill>
                  <a:latin typeface="方正正大黑简体" panose="02000000000000000000" pitchFamily="2" charset="-122"/>
                  <a:ea typeface="方正正大黑简体" panose="02000000000000000000" pitchFamily="2" charset="-122"/>
                </a:rPr>
                <a:t>06</a:t>
              </a:r>
              <a:endParaRPr lang="zh-CN" altLang="en-US" sz="2400" dirty="0">
                <a:solidFill>
                  <a:srgbClr val="0070C0"/>
                </a:solidFill>
                <a:latin typeface="方正正大黑简体" panose="02000000000000000000" pitchFamily="2" charset="-122"/>
                <a:ea typeface="方正正大黑简体" panose="02000000000000000000" pitchFamily="2" charset="-122"/>
              </a:endParaRPr>
            </a:p>
          </p:txBody>
        </p:sp>
      </p:grpSp>
      <p:sp>
        <p:nvSpPr>
          <p:cNvPr id="78" name="TextBox 49"/>
          <p:cNvSpPr txBox="1"/>
          <p:nvPr/>
        </p:nvSpPr>
        <p:spPr>
          <a:xfrm>
            <a:off x="5496643" y="1851670"/>
            <a:ext cx="6780854" cy="258212"/>
          </a:xfrm>
          <a:prstGeom prst="rect">
            <a:avLst/>
          </a:prstGeom>
          <a:noFill/>
          <a:ln w="3175">
            <a:noFill/>
          </a:ln>
        </p:spPr>
        <p:txBody>
          <a:bodyPr wrap="square" lIns="68580" tIns="34290" rIns="68580" bIns="34290">
            <a:spAutoFit/>
          </a:bodyPr>
          <a:lstStyle/>
          <a:p>
            <a:pPr defTabSz="914332" fontAlgn="auto">
              <a:lnSpc>
                <a:spcPct val="110000"/>
              </a:lnSpc>
              <a:spcBef>
                <a:spcPct val="0"/>
              </a:spcBef>
              <a:spcAft>
                <a:spcPct val="0"/>
              </a:spcAft>
              <a:defRPr/>
            </a:pPr>
            <a:r>
              <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rPr>
              <a:t>http://114.116.241.7:9021/#/login</a:t>
            </a:r>
            <a:endPar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endParaRPr>
          </a:p>
        </p:txBody>
      </p:sp>
      <p:sp>
        <p:nvSpPr>
          <p:cNvPr id="79" name="文本框 78"/>
          <p:cNvSpPr txBox="1"/>
          <p:nvPr/>
        </p:nvSpPr>
        <p:spPr>
          <a:xfrm>
            <a:off x="5508104" y="1577429"/>
            <a:ext cx="600164" cy="346249"/>
          </a:xfrm>
          <a:prstGeom prst="rect">
            <a:avLst/>
          </a:prstGeom>
          <a:noFill/>
        </p:spPr>
        <p:txBody>
          <a:bodyPr wrap="none" lIns="68580" tIns="34290" rIns="68580" bIns="34290">
            <a:spAutoFit/>
          </a:bodyPr>
          <a:lstStyle/>
          <a:p>
            <a:pPr>
              <a:defRPr/>
            </a:pPr>
            <a:r>
              <a:rPr lang="zh-CN" altLang="en-US" b="1" dirty="0">
                <a:solidFill>
                  <a:srgbClr val="0070C0"/>
                </a:solidFill>
                <a:latin typeface="微软雅黑" pitchFamily="34" charset="-122"/>
                <a:ea typeface="微软雅黑" pitchFamily="34" charset="-122"/>
              </a:rPr>
              <a:t>访问</a:t>
            </a:r>
          </a:p>
        </p:txBody>
      </p:sp>
      <p:sp>
        <p:nvSpPr>
          <p:cNvPr id="81" name="TextBox 49"/>
          <p:cNvSpPr txBox="1"/>
          <p:nvPr/>
        </p:nvSpPr>
        <p:spPr>
          <a:xfrm>
            <a:off x="1536495" y="3363838"/>
            <a:ext cx="3274219" cy="678647"/>
          </a:xfrm>
          <a:prstGeom prst="rect">
            <a:avLst/>
          </a:prstGeom>
          <a:noFill/>
          <a:ln w="3175">
            <a:noFill/>
          </a:ln>
        </p:spPr>
        <p:txBody>
          <a:bodyPr lIns="68580" tIns="34290" rIns="68580" bIns="34290">
            <a:spAutoFit/>
          </a:bodyPr>
          <a:lstStyle/>
          <a:p>
            <a:pPr defTabSz="914332" fontAlgn="auto">
              <a:lnSpc>
                <a:spcPct val="110000"/>
              </a:lnSpc>
              <a:spcBef>
                <a:spcPct val="0"/>
              </a:spcBef>
              <a:spcAft>
                <a:spcPct val="0"/>
              </a:spcAft>
              <a:defRPr/>
            </a:pP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用户：系统管理员的姓名、手机号。</a:t>
            </a:r>
            <a:endPar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endParaRPr>
          </a:p>
          <a:p>
            <a:pPr defTabSz="914332" fontAlgn="auto">
              <a:lnSpc>
                <a:spcPct val="110000"/>
              </a:lnSpc>
              <a:spcBef>
                <a:spcPct val="0"/>
              </a:spcBef>
              <a:spcAft>
                <a:spcPct val="0"/>
              </a:spcAft>
              <a:defRPr/>
            </a:pP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物料名称</a:t>
            </a:r>
            <a:endParaRPr lang="en-US" altLang="zh-CN" sz="1200" dirty="0">
              <a:solidFill>
                <a:schemeClr val="tx2">
                  <a:lumMod val="75000"/>
                  <a:lumOff val="25000"/>
                </a:schemeClr>
              </a:solidFill>
              <a:latin typeface="微软雅黑" pitchFamily="34" charset="-122"/>
              <a:ea typeface="微软雅黑" pitchFamily="34" charset="-122"/>
              <a:sym typeface="微软雅黑" pitchFamily="34" charset="-122"/>
            </a:endParaRPr>
          </a:p>
          <a:p>
            <a:pPr defTabSz="914332" fontAlgn="auto">
              <a:lnSpc>
                <a:spcPct val="110000"/>
              </a:lnSpc>
              <a:spcBef>
                <a:spcPct val="0"/>
              </a:spcBef>
              <a:spcAft>
                <a:spcPct val="0"/>
              </a:spcAft>
              <a:defRPr/>
            </a:pPr>
            <a:r>
              <a:rPr lang="zh-CN" altLang="en-US" sz="1200" dirty="0">
                <a:solidFill>
                  <a:schemeClr val="tx2">
                    <a:lumMod val="75000"/>
                    <a:lumOff val="25000"/>
                  </a:schemeClr>
                </a:solidFill>
                <a:latin typeface="微软雅黑" pitchFamily="34" charset="-122"/>
                <a:ea typeface="微软雅黑" pitchFamily="34" charset="-122"/>
                <a:sym typeface="微软雅黑" pitchFamily="34" charset="-122"/>
              </a:rPr>
              <a:t>检测项目名称</a:t>
            </a:r>
          </a:p>
        </p:txBody>
      </p:sp>
    </p:spTree>
    <p:extLst>
      <p:ext uri="{BB962C8B-B14F-4D97-AF65-F5344CB8AC3E}">
        <p14:creationId xmlns:p14="http://schemas.microsoft.com/office/powerpoint/2010/main" val="26818960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1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nodeType="afterGroup">
                            <p:stCondLst>
                              <p:cond delay="16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350"/>
                                        <p:tgtEl>
                                          <p:spTgt spid="38"/>
                                        </p:tgtEl>
                                      </p:cBhvr>
                                    </p:animEffect>
                                  </p:childTnLst>
                                </p:cTn>
                              </p:par>
                            </p:childTnLst>
                          </p:cTn>
                        </p:par>
                        <p:par>
                          <p:cTn id="21" fill="hold">
                            <p:stCondLst>
                              <p:cond delay="195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350"/>
                                        <p:tgtEl>
                                          <p:spTgt spid="39"/>
                                        </p:tgtEl>
                                      </p:cBhvr>
                                    </p:animEffect>
                                  </p:childTnLst>
                                </p:cTn>
                              </p:par>
                            </p:childTnLst>
                          </p:cTn>
                        </p:par>
                        <p:par>
                          <p:cTn id="25" fill="hold">
                            <p:stCondLst>
                              <p:cond delay="23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350"/>
                                        <p:tgtEl>
                                          <p:spTgt spid="40"/>
                                        </p:tgtEl>
                                      </p:cBhvr>
                                    </p:animEffect>
                                  </p:childTnLst>
                                </p:cTn>
                              </p:par>
                            </p:childTnLst>
                          </p:cTn>
                        </p:par>
                        <p:par>
                          <p:cTn id="29" fill="hold" nodeType="afterGroup">
                            <p:stCondLst>
                              <p:cond delay="265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350"/>
                                        <p:tgtEl>
                                          <p:spTgt spid="27"/>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350"/>
                                        <p:tgtEl>
                                          <p:spTgt spid="28"/>
                                        </p:tgtEl>
                                      </p:cBhvr>
                                    </p:animEffect>
                                  </p:childTnLst>
                                </p:cTn>
                              </p:par>
                            </p:childTnLst>
                          </p:cTn>
                        </p:par>
                        <p:par>
                          <p:cTn id="37" fill="hold" nodeType="afterGroup">
                            <p:stCondLst>
                              <p:cond delay="3350"/>
                            </p:stCondLst>
                            <p:childTnLst>
                              <p:par>
                                <p:cTn id="38" presetID="10" presetClass="entr" presetSubtype="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350"/>
                                        <p:tgtEl>
                                          <p:spTgt spid="44"/>
                                        </p:tgtEl>
                                      </p:cBhvr>
                                    </p:animEffect>
                                  </p:childTnLst>
                                </p:cTn>
                              </p:par>
                            </p:childTnLst>
                          </p:cTn>
                        </p:par>
                        <p:par>
                          <p:cTn id="41" fill="hold" nodeType="afterGroup">
                            <p:stCondLst>
                              <p:cond delay="37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350"/>
                                        <p:tgtEl>
                                          <p:spTgt spid="29"/>
                                        </p:tgtEl>
                                      </p:cBhvr>
                                    </p:animEffect>
                                  </p:childTnLst>
                                </p:cTn>
                              </p:par>
                            </p:childTnLst>
                          </p:cTn>
                        </p:par>
                        <p:par>
                          <p:cTn id="45" fill="hold" nodeType="afterGroup">
                            <p:stCondLst>
                              <p:cond delay="4050"/>
                            </p:stCondLst>
                            <p:childTnLst>
                              <p:par>
                                <p:cTn id="46" presetID="10"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350"/>
                                        <p:tgtEl>
                                          <p:spTgt spid="52"/>
                                        </p:tgtEl>
                                      </p:cBhvr>
                                    </p:animEffect>
                                  </p:childTnLst>
                                </p:cTn>
                              </p:par>
                            </p:childTnLst>
                          </p:cTn>
                        </p:par>
                        <p:par>
                          <p:cTn id="49" fill="hold">
                            <p:stCondLst>
                              <p:cond delay="4400"/>
                            </p:stCondLst>
                            <p:childTnLst>
                              <p:par>
                                <p:cTn id="50" presetID="10"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350"/>
                                        <p:tgtEl>
                                          <p:spTgt spid="56"/>
                                        </p:tgtEl>
                                      </p:cBhvr>
                                    </p:animEffect>
                                  </p:childTnLst>
                                </p:cTn>
                              </p:par>
                            </p:childTnLst>
                          </p:cTn>
                        </p:par>
                        <p:par>
                          <p:cTn id="53" fill="hold">
                            <p:stCondLst>
                              <p:cond delay="4750"/>
                            </p:stCondLst>
                            <p:childTnLst>
                              <p:par>
                                <p:cTn id="54" presetID="10"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350"/>
                                        <p:tgtEl>
                                          <p:spTgt spid="57"/>
                                        </p:tgtEl>
                                      </p:cBhvr>
                                    </p:animEffect>
                                  </p:childTnLst>
                                </p:cTn>
                              </p:par>
                            </p:childTnLst>
                          </p:cTn>
                        </p:par>
                        <p:par>
                          <p:cTn id="57" fill="hold">
                            <p:stCondLst>
                              <p:cond delay="5100"/>
                            </p:stCondLst>
                            <p:childTnLst>
                              <p:par>
                                <p:cTn id="58" presetID="10" presetClass="entr" presetSubtype="0"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350"/>
                                        <p:tgtEl>
                                          <p:spTgt spid="58"/>
                                        </p:tgtEl>
                                      </p:cBhvr>
                                    </p:animEffect>
                                  </p:childTnLst>
                                </p:cTn>
                              </p:par>
                            </p:childTnLst>
                          </p:cTn>
                        </p:par>
                        <p:par>
                          <p:cTn id="61" fill="hold">
                            <p:stCondLst>
                              <p:cond delay="5450"/>
                            </p:stCondLst>
                            <p:childTnLst>
                              <p:par>
                                <p:cTn id="62" presetID="10" presetClass="entr" presetSubtype="0"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350"/>
                                        <p:tgtEl>
                                          <p:spTgt spid="62"/>
                                        </p:tgtEl>
                                      </p:cBhvr>
                                    </p:animEffect>
                                  </p:childTnLst>
                                </p:cTn>
                              </p:par>
                            </p:childTnLst>
                          </p:cTn>
                        </p:par>
                        <p:par>
                          <p:cTn id="65" fill="hold">
                            <p:stCondLst>
                              <p:cond delay="5800"/>
                            </p:stCondLst>
                            <p:childTnLst>
                              <p:par>
                                <p:cTn id="66" presetID="10" presetClass="entr" presetSubtype="0"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350"/>
                                        <p:tgtEl>
                                          <p:spTgt spid="63"/>
                                        </p:tgtEl>
                                      </p:cBhvr>
                                    </p:animEffect>
                                  </p:childTnLst>
                                </p:cTn>
                              </p:par>
                            </p:childTnLst>
                          </p:cTn>
                        </p:par>
                        <p:par>
                          <p:cTn id="69" fill="hold">
                            <p:stCondLst>
                              <p:cond delay="6150"/>
                            </p:stCondLst>
                            <p:childTnLst>
                              <p:par>
                                <p:cTn id="70" presetID="10"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350"/>
                                        <p:tgtEl>
                                          <p:spTgt spid="67"/>
                                        </p:tgtEl>
                                      </p:cBhvr>
                                    </p:animEffect>
                                  </p:childTnLst>
                                </p:cTn>
                              </p:par>
                            </p:childTnLst>
                          </p:cTn>
                        </p:par>
                        <p:par>
                          <p:cTn id="73" fill="hold">
                            <p:stCondLst>
                              <p:cond delay="6500"/>
                            </p:stCondLst>
                            <p:childTnLst>
                              <p:par>
                                <p:cTn id="74" presetID="10" presetClass="entr" presetSubtype="0"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350"/>
                                        <p:tgtEl>
                                          <p:spTgt spid="69"/>
                                        </p:tgtEl>
                                      </p:cBhvr>
                                    </p:animEffect>
                                  </p:childTnLst>
                                </p:cTn>
                              </p:par>
                            </p:childTnLst>
                          </p:cTn>
                        </p:par>
                        <p:par>
                          <p:cTn id="77" fill="hold">
                            <p:stCondLst>
                              <p:cond delay="6850"/>
                            </p:stCondLst>
                            <p:childTnLst>
                              <p:par>
                                <p:cTn id="78" presetID="10" presetClass="entr" presetSubtype="0" fill="hold" grpId="0" nodeType="after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fade">
                                      <p:cBhvr>
                                        <p:cTn id="80" dur="350"/>
                                        <p:tgtEl>
                                          <p:spTgt spid="78"/>
                                        </p:tgtEl>
                                      </p:cBhvr>
                                    </p:animEffect>
                                  </p:childTnLst>
                                </p:cTn>
                              </p:par>
                            </p:childTnLst>
                          </p:cTn>
                        </p:par>
                        <p:par>
                          <p:cTn id="81" fill="hold">
                            <p:stCondLst>
                              <p:cond delay="7200"/>
                            </p:stCondLst>
                            <p:childTnLst>
                              <p:par>
                                <p:cTn id="82" presetID="10" presetClass="entr" presetSubtype="0"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350"/>
                                        <p:tgtEl>
                                          <p:spTgt spid="79"/>
                                        </p:tgtEl>
                                      </p:cBhvr>
                                    </p:animEffect>
                                  </p:childTnLst>
                                </p:cTn>
                              </p:par>
                            </p:childTnLst>
                          </p:cTn>
                        </p:par>
                        <p:par>
                          <p:cTn id="85" fill="hold">
                            <p:stCondLst>
                              <p:cond delay="7550"/>
                            </p:stCondLst>
                            <p:childTnLst>
                              <p:par>
                                <p:cTn id="86" presetID="10"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3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7" grpId="0"/>
      <p:bldP spid="28" grpId="0"/>
      <p:bldP spid="29" grpId="0"/>
      <p:bldP spid="38" grpId="0"/>
      <p:bldP spid="39" grpId="0"/>
      <p:bldP spid="56" grpId="0"/>
      <p:bldP spid="57" grpId="0"/>
      <p:bldP spid="62" grpId="0"/>
      <p:bldP spid="67" grpId="0"/>
      <p:bldP spid="78" grpId="0"/>
      <p:bldP spid="79" grpId="0"/>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85786" y="1275607"/>
            <a:ext cx="7314606" cy="2585323"/>
          </a:xfrm>
          <a:prstGeom prst="rect">
            <a:avLst/>
          </a:prstGeom>
        </p:spPr>
        <p:txBody>
          <a:bodyPr wrap="square">
            <a:spAutoFit/>
          </a:bodyPr>
          <a:lstStyle/>
          <a:p>
            <a:pPr marL="228600" indent="-228600">
              <a:lnSpc>
                <a:spcPct val="150000"/>
              </a:lnSpc>
              <a:buAutoNum type="arabicPeriod"/>
            </a:pPr>
            <a:r>
              <a:rPr lang="zh-CN" altLang="en-US" sz="1200" b="1" dirty="0">
                <a:solidFill>
                  <a:schemeClr val="accent2">
                    <a:lumMod val="60000"/>
                    <a:lumOff val="40000"/>
                  </a:schemeClr>
                </a:solidFill>
                <a:latin typeface="微软雅黑" pitchFamily="34" charset="-122"/>
                <a:ea typeface="微软雅黑" pitchFamily="34" charset="-122"/>
              </a:rPr>
              <a:t>海康威视插件只适用于</a:t>
            </a:r>
            <a:r>
              <a:rPr lang="en-US" altLang="zh-CN" sz="1200" b="1" dirty="0">
                <a:solidFill>
                  <a:schemeClr val="accent2">
                    <a:lumMod val="60000"/>
                    <a:lumOff val="40000"/>
                  </a:schemeClr>
                </a:solidFill>
                <a:latin typeface="微软雅黑" pitchFamily="34" charset="-122"/>
                <a:ea typeface="微软雅黑" pitchFamily="34" charset="-122"/>
              </a:rPr>
              <a:t>IE11</a:t>
            </a:r>
            <a:r>
              <a:rPr lang="zh-CN" altLang="en-US" sz="1200" b="1" dirty="0">
                <a:solidFill>
                  <a:schemeClr val="accent2">
                    <a:lumMod val="60000"/>
                    <a:lumOff val="40000"/>
                  </a:schemeClr>
                </a:solidFill>
                <a:latin typeface="微软雅黑" pitchFamily="34" charset="-122"/>
                <a:ea typeface="微软雅黑" pitchFamily="34" charset="-122"/>
              </a:rPr>
              <a:t>浏览器。</a:t>
            </a:r>
            <a:endParaRPr lang="en-US" altLang="zh-CN" sz="1200" b="1" dirty="0">
              <a:solidFill>
                <a:schemeClr val="accent2">
                  <a:lumMod val="60000"/>
                  <a:lumOff val="40000"/>
                </a:schemeClr>
              </a:solidFill>
              <a:latin typeface="微软雅黑" pitchFamily="34" charset="-122"/>
              <a:ea typeface="微软雅黑" pitchFamily="34" charset="-122"/>
            </a:endParaRPr>
          </a:p>
          <a:p>
            <a:pPr marL="228600" indent="-228600">
              <a:lnSpc>
                <a:spcPct val="150000"/>
              </a:lnSpc>
              <a:buAutoNum type="arabicPeriod"/>
            </a:pPr>
            <a:r>
              <a:rPr lang="zh-CN" altLang="en-US" sz="1200" b="1" dirty="0">
                <a:solidFill>
                  <a:schemeClr val="accent2">
                    <a:lumMod val="60000"/>
                    <a:lumOff val="40000"/>
                  </a:schemeClr>
                </a:solidFill>
                <a:latin typeface="微软雅黑" pitchFamily="34" charset="-122"/>
                <a:ea typeface="微软雅黑" pitchFamily="34" charset="-122"/>
              </a:rPr>
              <a:t>判断</a:t>
            </a:r>
            <a:r>
              <a:rPr lang="en-US" altLang="zh-CN" sz="1200" b="1" dirty="0">
                <a:solidFill>
                  <a:schemeClr val="accent2">
                    <a:lumMod val="60000"/>
                    <a:lumOff val="40000"/>
                  </a:schemeClr>
                </a:solidFill>
                <a:latin typeface="微软雅黑" pitchFamily="34" charset="-122"/>
                <a:ea typeface="微软雅黑" pitchFamily="34" charset="-122"/>
              </a:rPr>
              <a:t>IE</a:t>
            </a:r>
            <a:r>
              <a:rPr lang="zh-CN" altLang="en-US" sz="1200" b="1" dirty="0">
                <a:solidFill>
                  <a:schemeClr val="accent2">
                    <a:lumMod val="60000"/>
                    <a:lumOff val="40000"/>
                  </a:schemeClr>
                </a:solidFill>
                <a:latin typeface="微软雅黑" pitchFamily="34" charset="-122"/>
                <a:ea typeface="微软雅黑" pitchFamily="34" charset="-122"/>
              </a:rPr>
              <a:t>浏览器位数：</a:t>
            </a:r>
            <a:endParaRPr lang="en-US" altLang="zh-CN" sz="1200" b="1" dirty="0">
              <a:solidFill>
                <a:schemeClr val="accent2">
                  <a:lumMod val="60000"/>
                  <a:lumOff val="40000"/>
                </a:schemeClr>
              </a:solidFill>
              <a:latin typeface="微软雅黑" pitchFamily="34" charset="-122"/>
              <a:ea typeface="微软雅黑" pitchFamily="34" charset="-122"/>
            </a:endParaRPr>
          </a:p>
          <a:p>
            <a:pPr marL="228600" indent="-228600">
              <a:lnSpc>
                <a:spcPct val="150000"/>
              </a:lnSpc>
            </a:pPr>
            <a:r>
              <a:rPr lang="zh-CN" altLang="en-US" sz="1200" dirty="0"/>
              <a:t>      </a:t>
            </a:r>
            <a:r>
              <a:rPr lang="zh-CN" altLang="en-US" sz="1200" b="1" dirty="0">
                <a:solidFill>
                  <a:schemeClr val="accent2">
                    <a:lumMod val="60000"/>
                    <a:lumOff val="40000"/>
                  </a:schemeClr>
                </a:solidFill>
                <a:latin typeface="微软雅黑" pitchFamily="34" charset="-122"/>
                <a:ea typeface="微软雅黑" pitchFamily="34" charset="-122"/>
              </a:rPr>
              <a:t>启动任务管理器</a:t>
            </a:r>
            <a:br>
              <a:rPr lang="zh-CN" altLang="en-US" sz="1200" b="1" dirty="0">
                <a:solidFill>
                  <a:schemeClr val="accent2">
                    <a:lumMod val="60000"/>
                    <a:lumOff val="40000"/>
                  </a:schemeClr>
                </a:solidFill>
                <a:latin typeface="微软雅黑" pitchFamily="34" charset="-122"/>
                <a:ea typeface="微软雅黑" pitchFamily="34" charset="-122"/>
              </a:rPr>
            </a:br>
            <a:r>
              <a:rPr lang="zh-CN" altLang="en-US" sz="1200" b="1" dirty="0">
                <a:solidFill>
                  <a:schemeClr val="accent2">
                    <a:lumMod val="60000"/>
                    <a:lumOff val="40000"/>
                  </a:schemeClr>
                </a:solidFill>
                <a:latin typeface="微软雅黑" pitchFamily="34" charset="-122"/>
                <a:ea typeface="微软雅黑" pitchFamily="34" charset="-122"/>
              </a:rPr>
              <a:t>选择应用程序栏，在打开</a:t>
            </a:r>
            <a:r>
              <a:rPr lang="en-US" altLang="zh-CN" sz="1200" b="1" dirty="0">
                <a:solidFill>
                  <a:schemeClr val="accent2">
                    <a:lumMod val="60000"/>
                    <a:lumOff val="40000"/>
                  </a:schemeClr>
                </a:solidFill>
                <a:latin typeface="微软雅黑" pitchFamily="34" charset="-122"/>
                <a:ea typeface="微软雅黑" pitchFamily="34" charset="-122"/>
              </a:rPr>
              <a:t>IE</a:t>
            </a:r>
            <a:r>
              <a:rPr lang="zh-CN" altLang="en-US" sz="1200" b="1" dirty="0">
                <a:solidFill>
                  <a:schemeClr val="accent2">
                    <a:lumMod val="60000"/>
                    <a:lumOff val="40000"/>
                  </a:schemeClr>
                </a:solidFill>
                <a:latin typeface="微软雅黑" pitchFamily="34" charset="-122"/>
                <a:ea typeface="微软雅黑" pitchFamily="34" charset="-122"/>
              </a:rPr>
              <a:t>应用程序的图标上右键单击，选择“转到进程”。</a:t>
            </a:r>
            <a:br>
              <a:rPr lang="zh-CN" altLang="en-US" sz="1200" b="1" dirty="0">
                <a:solidFill>
                  <a:schemeClr val="accent2">
                    <a:lumMod val="60000"/>
                    <a:lumOff val="40000"/>
                  </a:schemeClr>
                </a:solidFill>
                <a:latin typeface="微软雅黑" pitchFamily="34" charset="-122"/>
                <a:ea typeface="微软雅黑" pitchFamily="34" charset="-122"/>
              </a:rPr>
            </a:br>
            <a:r>
              <a:rPr lang="zh-CN" altLang="en-US" sz="1200" b="1" dirty="0">
                <a:solidFill>
                  <a:schemeClr val="accent2">
                    <a:lumMod val="60000"/>
                    <a:lumOff val="40000"/>
                  </a:schemeClr>
                </a:solidFill>
                <a:latin typeface="微软雅黑" pitchFamily="34" charset="-122"/>
                <a:ea typeface="微软雅黑" pitchFamily="34" charset="-122"/>
              </a:rPr>
              <a:t>从进程名称上来看一目了然：</a:t>
            </a:r>
            <a:r>
              <a:rPr lang="en-US" altLang="zh-CN" sz="1200" b="1" dirty="0">
                <a:solidFill>
                  <a:schemeClr val="accent2">
                    <a:lumMod val="60000"/>
                    <a:lumOff val="40000"/>
                  </a:schemeClr>
                </a:solidFill>
                <a:latin typeface="微软雅黑" pitchFamily="34" charset="-122"/>
                <a:ea typeface="微软雅黑" pitchFamily="34" charset="-122"/>
              </a:rPr>
              <a:t>iexplore.exe *32</a:t>
            </a:r>
            <a:r>
              <a:rPr lang="zh-CN" altLang="en-US" sz="1200" b="1" dirty="0">
                <a:solidFill>
                  <a:schemeClr val="accent2">
                    <a:lumMod val="60000"/>
                    <a:lumOff val="40000"/>
                  </a:schemeClr>
                </a:solidFill>
                <a:latin typeface="微软雅黑" pitchFamily="34" charset="-122"/>
                <a:ea typeface="微软雅黑" pitchFamily="34" charset="-122"/>
              </a:rPr>
              <a:t>该进程显然是</a:t>
            </a:r>
            <a:r>
              <a:rPr lang="en-US" altLang="zh-CN" sz="1200" b="1" dirty="0">
                <a:solidFill>
                  <a:schemeClr val="accent2">
                    <a:lumMod val="60000"/>
                    <a:lumOff val="40000"/>
                  </a:schemeClr>
                </a:solidFill>
                <a:latin typeface="微软雅黑" pitchFamily="34" charset="-122"/>
                <a:ea typeface="微软雅黑" pitchFamily="34" charset="-122"/>
              </a:rPr>
              <a:t>32</a:t>
            </a:r>
            <a:r>
              <a:rPr lang="zh-CN" altLang="en-US" sz="1200" b="1" dirty="0">
                <a:solidFill>
                  <a:schemeClr val="accent2">
                    <a:lumMod val="60000"/>
                    <a:lumOff val="40000"/>
                  </a:schemeClr>
                </a:solidFill>
                <a:latin typeface="微软雅黑" pitchFamily="34" charset="-122"/>
                <a:ea typeface="微软雅黑" pitchFamily="34" charset="-122"/>
              </a:rPr>
              <a:t>位的浏览器，反之</a:t>
            </a:r>
            <a:r>
              <a:rPr lang="en-US" altLang="zh-CN" sz="1200" b="1" dirty="0">
                <a:solidFill>
                  <a:schemeClr val="accent2">
                    <a:lumMod val="60000"/>
                    <a:lumOff val="40000"/>
                  </a:schemeClr>
                </a:solidFill>
                <a:latin typeface="微软雅黑" pitchFamily="34" charset="-122"/>
                <a:ea typeface="微软雅黑" pitchFamily="34" charset="-122"/>
              </a:rPr>
              <a:t>iexplore.exe</a:t>
            </a:r>
            <a:r>
              <a:rPr lang="zh-CN" altLang="en-US" sz="1200" b="1" dirty="0">
                <a:solidFill>
                  <a:schemeClr val="accent2">
                    <a:lumMod val="60000"/>
                    <a:lumOff val="40000"/>
                  </a:schemeClr>
                </a:solidFill>
                <a:latin typeface="微软雅黑" pitchFamily="34" charset="-122"/>
                <a:ea typeface="微软雅黑" pitchFamily="34" charset="-122"/>
              </a:rPr>
              <a:t>就是</a:t>
            </a:r>
            <a:r>
              <a:rPr lang="en-US" altLang="zh-CN" sz="1200" b="1" dirty="0">
                <a:solidFill>
                  <a:schemeClr val="accent2">
                    <a:lumMod val="60000"/>
                    <a:lumOff val="40000"/>
                  </a:schemeClr>
                </a:solidFill>
                <a:latin typeface="微软雅黑" pitchFamily="34" charset="-122"/>
                <a:ea typeface="微软雅黑" pitchFamily="34" charset="-122"/>
              </a:rPr>
              <a:t>64</a:t>
            </a:r>
            <a:r>
              <a:rPr lang="zh-CN" altLang="en-US" sz="1200" b="1" dirty="0">
                <a:solidFill>
                  <a:schemeClr val="accent2">
                    <a:lumMod val="60000"/>
                    <a:lumOff val="40000"/>
                  </a:schemeClr>
                </a:solidFill>
                <a:latin typeface="微软雅黑" pitchFamily="34" charset="-122"/>
                <a:ea typeface="微软雅黑" pitchFamily="34" charset="-122"/>
              </a:rPr>
              <a:t>位浏览器的进程。就从刚才您打开浏览器程序再转到进程就知道您所打开的浏览器是属于</a:t>
            </a:r>
            <a:r>
              <a:rPr lang="en-US" altLang="zh-CN" sz="1200" b="1" dirty="0">
                <a:solidFill>
                  <a:schemeClr val="accent2">
                    <a:lumMod val="60000"/>
                    <a:lumOff val="40000"/>
                  </a:schemeClr>
                </a:solidFill>
                <a:latin typeface="微软雅黑" pitchFamily="34" charset="-122"/>
                <a:ea typeface="微软雅黑" pitchFamily="34" charset="-122"/>
              </a:rPr>
              <a:t>32</a:t>
            </a:r>
            <a:r>
              <a:rPr lang="zh-CN" altLang="en-US" sz="1200" b="1" dirty="0">
                <a:solidFill>
                  <a:schemeClr val="accent2">
                    <a:lumMod val="60000"/>
                    <a:lumOff val="40000"/>
                  </a:schemeClr>
                </a:solidFill>
                <a:latin typeface="微软雅黑" pitchFamily="34" charset="-122"/>
                <a:ea typeface="微软雅黑" pitchFamily="34" charset="-122"/>
              </a:rPr>
              <a:t>位还是</a:t>
            </a:r>
            <a:r>
              <a:rPr lang="en-US" altLang="zh-CN" sz="1200" b="1" dirty="0">
                <a:solidFill>
                  <a:schemeClr val="accent2">
                    <a:lumMod val="60000"/>
                    <a:lumOff val="40000"/>
                  </a:schemeClr>
                </a:solidFill>
                <a:latin typeface="微软雅黑" pitchFamily="34" charset="-122"/>
                <a:ea typeface="微软雅黑" pitchFamily="34" charset="-122"/>
              </a:rPr>
              <a:t>64</a:t>
            </a:r>
            <a:r>
              <a:rPr lang="zh-CN" altLang="en-US" sz="1200" b="1" dirty="0">
                <a:solidFill>
                  <a:schemeClr val="accent2">
                    <a:lumMod val="60000"/>
                    <a:lumOff val="40000"/>
                  </a:schemeClr>
                </a:solidFill>
                <a:latin typeface="微软雅黑" pitchFamily="34" charset="-122"/>
                <a:ea typeface="微软雅黑" pitchFamily="34" charset="-122"/>
              </a:rPr>
              <a:t>位。</a:t>
            </a:r>
          </a:p>
          <a:p>
            <a:pPr marL="228600" indent="-228600">
              <a:lnSpc>
                <a:spcPct val="150000"/>
              </a:lnSpc>
              <a:buAutoNum type="arabicPeriod" startAt="3"/>
            </a:pPr>
            <a:r>
              <a:rPr lang="zh-CN" altLang="en-US" sz="1200" b="1" dirty="0">
                <a:solidFill>
                  <a:schemeClr val="accent2">
                    <a:lumMod val="60000"/>
                    <a:lumOff val="40000"/>
                  </a:schemeClr>
                </a:solidFill>
                <a:latin typeface="微软雅黑" pitchFamily="34" charset="-122"/>
                <a:ea typeface="微软雅黑" pitchFamily="34" charset="-122"/>
              </a:rPr>
              <a:t>安装</a:t>
            </a:r>
            <a:r>
              <a:rPr lang="en-US" altLang="zh-CN" sz="1200" b="1" dirty="0">
                <a:solidFill>
                  <a:schemeClr val="accent2">
                    <a:lumMod val="60000"/>
                    <a:lumOff val="40000"/>
                  </a:schemeClr>
                </a:solidFill>
                <a:latin typeface="微软雅黑" pitchFamily="34" charset="-122"/>
                <a:ea typeface="微软雅黑" pitchFamily="34" charset="-122"/>
              </a:rPr>
              <a:t>\demo\codebase</a:t>
            </a:r>
            <a:r>
              <a:rPr lang="zh-CN" altLang="en-US" sz="1200" b="1" dirty="0">
                <a:solidFill>
                  <a:schemeClr val="accent2">
                    <a:lumMod val="60000"/>
                    <a:lumOff val="40000"/>
                  </a:schemeClr>
                </a:solidFill>
                <a:latin typeface="微软雅黑" pitchFamily="34" charset="-122"/>
                <a:ea typeface="微软雅黑" pitchFamily="34" charset="-122"/>
              </a:rPr>
              <a:t>中</a:t>
            </a:r>
            <a:r>
              <a:rPr lang="en-US" altLang="zh-CN" sz="1200" b="1" dirty="0">
                <a:solidFill>
                  <a:schemeClr val="accent2">
                    <a:lumMod val="60000"/>
                    <a:lumOff val="40000"/>
                  </a:schemeClr>
                </a:solidFill>
                <a:latin typeface="微软雅黑" pitchFamily="34" charset="-122"/>
                <a:ea typeface="微软雅黑" pitchFamily="34" charset="-122"/>
              </a:rPr>
              <a:t>WebComponentsKit.exe</a:t>
            </a:r>
            <a:r>
              <a:rPr lang="zh-CN" altLang="en-US" sz="1200" b="1" dirty="0">
                <a:solidFill>
                  <a:schemeClr val="accent2">
                    <a:lumMod val="60000"/>
                    <a:lumOff val="40000"/>
                  </a:schemeClr>
                </a:solidFill>
                <a:latin typeface="微软雅黑" pitchFamily="34" charset="-122"/>
                <a:ea typeface="微软雅黑" pitchFamily="34" charset="-122"/>
              </a:rPr>
              <a:t>插件，之后打开</a:t>
            </a:r>
            <a:r>
              <a:rPr lang="en-US" altLang="zh-CN" sz="1200" b="1" dirty="0">
                <a:solidFill>
                  <a:schemeClr val="accent2">
                    <a:lumMod val="60000"/>
                    <a:lumOff val="40000"/>
                  </a:schemeClr>
                </a:solidFill>
                <a:latin typeface="微软雅黑" pitchFamily="34" charset="-122"/>
                <a:ea typeface="微软雅黑" pitchFamily="34" charset="-122"/>
              </a:rPr>
              <a:t>\demo\</a:t>
            </a:r>
            <a:r>
              <a:rPr lang="en-US" altLang="zh-CN" sz="1200" b="1" dirty="0" err="1">
                <a:solidFill>
                  <a:schemeClr val="accent2">
                    <a:lumMod val="60000"/>
                    <a:lumOff val="40000"/>
                  </a:schemeClr>
                </a:solidFill>
                <a:latin typeface="微软雅黑" pitchFamily="34" charset="-122"/>
                <a:ea typeface="微软雅黑" pitchFamily="34" charset="-122"/>
              </a:rPr>
              <a:t>cn</a:t>
            </a:r>
            <a:r>
              <a:rPr lang="zh-CN" altLang="en-US" sz="1200" b="1" dirty="0">
                <a:solidFill>
                  <a:schemeClr val="accent2">
                    <a:lumMod val="60000"/>
                    <a:lumOff val="40000"/>
                  </a:schemeClr>
                </a:solidFill>
                <a:latin typeface="微软雅黑" pitchFamily="34" charset="-122"/>
                <a:ea typeface="微软雅黑" pitchFamily="34" charset="-122"/>
              </a:rPr>
              <a:t>中</a:t>
            </a:r>
            <a:r>
              <a:rPr lang="en-US" altLang="zh-CN" sz="1200" b="1" dirty="0">
                <a:solidFill>
                  <a:schemeClr val="accent2">
                    <a:lumMod val="60000"/>
                    <a:lumOff val="40000"/>
                  </a:schemeClr>
                </a:solidFill>
                <a:latin typeface="微软雅黑" pitchFamily="34" charset="-122"/>
                <a:ea typeface="微软雅黑" pitchFamily="34" charset="-122"/>
              </a:rPr>
              <a:t>demo.html</a:t>
            </a:r>
            <a:r>
              <a:rPr lang="zh-CN" altLang="en-US" sz="1200" b="1" dirty="0">
                <a:solidFill>
                  <a:schemeClr val="accent2">
                    <a:lumMod val="60000"/>
                    <a:lumOff val="40000"/>
                  </a:schemeClr>
                </a:solidFill>
                <a:latin typeface="微软雅黑" pitchFamily="34" charset="-122"/>
                <a:ea typeface="微软雅黑" pitchFamily="34" charset="-122"/>
              </a:rPr>
              <a:t>测试。</a:t>
            </a:r>
          </a:p>
          <a:p>
            <a:pPr>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4.</a:t>
            </a:r>
            <a:r>
              <a:rPr lang="zh-CN" altLang="en-US" sz="1200" b="1" dirty="0">
                <a:solidFill>
                  <a:schemeClr val="accent2">
                    <a:lumMod val="60000"/>
                    <a:lumOff val="40000"/>
                  </a:schemeClr>
                </a:solidFill>
                <a:latin typeface="微软雅黑" pitchFamily="34" charset="-122"/>
                <a:ea typeface="微软雅黑" pitchFamily="34" charset="-122"/>
              </a:rPr>
              <a:t>  登陆系统，进入视频画面，浏览器下方会提示</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是否运行加载项</a:t>
            </a:r>
            <a:r>
              <a:rPr lang="en-US" altLang="zh-CN" sz="1200" b="1" dirty="0" err="1">
                <a:solidFill>
                  <a:schemeClr val="accent2">
                    <a:lumMod val="60000"/>
                    <a:lumOff val="40000"/>
                  </a:schemeClr>
                </a:solidFill>
                <a:latin typeface="微软雅黑" pitchFamily="34" charset="-122"/>
                <a:ea typeface="微软雅黑" pitchFamily="34" charset="-122"/>
              </a:rPr>
              <a:t>WebVideoKitActiveX</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点击允许即可。</a:t>
            </a:r>
            <a:endParaRPr lang="en-US" altLang="zh-CN" sz="1200" b="1" dirty="0">
              <a:solidFill>
                <a:schemeClr val="accent2">
                  <a:lumMod val="60000"/>
                  <a:lumOff val="40000"/>
                </a:schemeClr>
              </a:solidFill>
              <a:latin typeface="微软雅黑" pitchFamily="34" charset="-122"/>
              <a:ea typeface="微软雅黑" pitchFamily="34" charset="-122"/>
            </a:endParaRPr>
          </a:p>
        </p:txBody>
      </p:sp>
      <p:sp>
        <p:nvSpPr>
          <p:cNvPr id="20" name="矩形 19"/>
          <p:cNvSpPr/>
          <p:nvPr/>
        </p:nvSpPr>
        <p:spPr>
          <a:xfrm>
            <a:off x="571472" y="771550"/>
            <a:ext cx="6929486" cy="458908"/>
          </a:xfrm>
          <a:prstGeom prst="rect">
            <a:avLst/>
          </a:prstGeom>
        </p:spPr>
        <p:txBody>
          <a:bodyPr wrap="square">
            <a:spAutoFit/>
          </a:bodyPr>
          <a:lstStyle/>
          <a:p>
            <a:pPr>
              <a:lnSpc>
                <a:spcPct val="150000"/>
              </a:lnSpc>
            </a:pPr>
            <a:r>
              <a:rPr lang="zh-CN" altLang="en-US" b="1" dirty="0">
                <a:solidFill>
                  <a:schemeClr val="accent2">
                    <a:lumMod val="60000"/>
                    <a:lumOff val="40000"/>
                  </a:schemeClr>
                </a:solidFill>
                <a:latin typeface="微软雅黑" pitchFamily="34" charset="-122"/>
                <a:ea typeface="微软雅黑" pitchFamily="34" charset="-122"/>
                <a:sym typeface="微软雅黑" pitchFamily="34" charset="-122"/>
              </a:rPr>
              <a:t>海康威视插件安装</a:t>
            </a:r>
            <a:r>
              <a:rPr lang="ja-JP" altLang="en-US" b="1" dirty="0">
                <a:solidFill>
                  <a:schemeClr val="accent2">
                    <a:lumMod val="60000"/>
                    <a:lumOff val="40000"/>
                  </a:schemeClr>
                </a:solidFill>
                <a:latin typeface="微软雅黑" pitchFamily="34" charset="-122"/>
                <a:ea typeface="微软雅黑" pitchFamily="34" charset="-122"/>
                <a:sym typeface="微软雅黑" pitchFamily="34" charset="-122"/>
              </a:rPr>
              <a:t> </a:t>
            </a:r>
            <a:endParaRPr lang="zh-CN" altLang="en-US" b="1" dirty="0">
              <a:solidFill>
                <a:schemeClr val="accent2">
                  <a:lumMod val="60000"/>
                  <a:lumOff val="40000"/>
                </a:schemeClr>
              </a:solidFill>
              <a:latin typeface="微软雅黑" pitchFamily="34" charset="-122"/>
              <a:ea typeface="微软雅黑" pitchFamily="34" charset="-122"/>
            </a:endParaRPr>
          </a:p>
        </p:txBody>
      </p:sp>
      <p:sp>
        <p:nvSpPr>
          <p:cNvPr id="12" name="TextBox 11"/>
          <p:cNvSpPr txBox="1"/>
          <p:nvPr/>
        </p:nvSpPr>
        <p:spPr>
          <a:xfrm>
            <a:off x="737074" y="235653"/>
            <a:ext cx="3042837" cy="500137"/>
          </a:xfrm>
          <a:prstGeom prst="rect">
            <a:avLst/>
          </a:prstGeom>
          <a:noFill/>
        </p:spPr>
        <p:txBody>
          <a:bodyPr wrap="squar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前期准备 </a:t>
            </a:r>
            <a:endParaRPr lang="en-US" altLang="zh-CN" sz="1400" b="0" dirty="0">
              <a:solidFill>
                <a:schemeClr val="tx1">
                  <a:lumMod val="50000"/>
                  <a:lumOff val="50000"/>
                </a:schemeClr>
              </a:solidFill>
              <a:latin typeface="Impact" pitchFamily="34" charset="0"/>
              <a:ea typeface="微软雅黑"/>
            </a:endParaRPr>
          </a:p>
          <a:p>
            <a:pPr lvl="0"/>
            <a:endParaRPr lang="en-US" altLang="zh-CN" sz="1400" b="0" dirty="0">
              <a:solidFill>
                <a:schemeClr val="tx1">
                  <a:lumMod val="50000"/>
                  <a:lumOff val="50000"/>
                </a:schemeClr>
              </a:solidFill>
              <a:latin typeface="DIN Mittelschrift Std" pitchFamily="50" charset="0"/>
              <a:ea typeface="微软雅黑"/>
            </a:endParaRPr>
          </a:p>
        </p:txBody>
      </p:sp>
    </p:spTree>
    <p:extLst>
      <p:ext uri="{BB962C8B-B14F-4D97-AF65-F5344CB8AC3E}">
        <p14:creationId xmlns:p14="http://schemas.microsoft.com/office/powerpoint/2010/main" val="196115477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1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1000"/>
                                        <p:tgtEl>
                                          <p:spTgt spid="34"/>
                                        </p:tgtEl>
                                      </p:cBhvr>
                                    </p:animEffect>
                                  </p:childTnLst>
                                </p:cTn>
                              </p:par>
                            </p:childTnLst>
                          </p:cTn>
                        </p:par>
                        <p:par>
                          <p:cTn id="12" fill="hold">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1000"/>
                                        <p:tgtEl>
                                          <p:spTgt spid="35"/>
                                        </p:tgtEl>
                                      </p:cBhvr>
                                    </p:animEffect>
                                  </p:childTnLst>
                                </p:cTn>
                              </p:par>
                            </p:childTnLst>
                          </p:cTn>
                        </p:par>
                        <p:par>
                          <p:cTn id="16" fill="hold">
                            <p:stCondLst>
                              <p:cond delay="21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par>
                          <p:cTn id="20" fill="hold">
                            <p:stCondLst>
                              <p:cond delay="3100"/>
                            </p:stCondLst>
                            <p:childTnLst>
                              <p:par>
                                <p:cTn id="21" presetID="2" presetClass="entr" presetSubtype="1" decel="10000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5"/>
          <p:cNvSpPr>
            <a:spLocks noEditPoints="1"/>
          </p:cNvSpPr>
          <p:nvPr/>
        </p:nvSpPr>
        <p:spPr bwMode="auto">
          <a:xfrm>
            <a:off x="3260976" y="1160983"/>
            <a:ext cx="2625621" cy="2778919"/>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30" name="Freeform 26"/>
          <p:cNvSpPr>
            <a:spLocks noEditPoints="1"/>
          </p:cNvSpPr>
          <p:nvPr/>
        </p:nvSpPr>
        <p:spPr bwMode="auto">
          <a:xfrm>
            <a:off x="2861228" y="1160983"/>
            <a:ext cx="3425116" cy="2778919"/>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31" name="Freeform 27"/>
          <p:cNvSpPr>
            <a:spLocks noEditPoints="1"/>
          </p:cNvSpPr>
          <p:nvPr/>
        </p:nvSpPr>
        <p:spPr bwMode="auto">
          <a:xfrm>
            <a:off x="2541774" y="1160983"/>
            <a:ext cx="4061643" cy="2778919"/>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64" name="Freeform 28"/>
          <p:cNvSpPr>
            <a:spLocks noEditPoints="1"/>
          </p:cNvSpPr>
          <p:nvPr/>
        </p:nvSpPr>
        <p:spPr bwMode="auto">
          <a:xfrm>
            <a:off x="2165108" y="1160983"/>
            <a:ext cx="4816165" cy="2778919"/>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65" name="Freeform 29"/>
          <p:cNvSpPr>
            <a:spLocks noEditPoints="1"/>
          </p:cNvSpPr>
          <p:nvPr/>
        </p:nvSpPr>
        <p:spPr bwMode="auto">
          <a:xfrm>
            <a:off x="1718025" y="1160983"/>
            <a:ext cx="5710332" cy="2778919"/>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sp>
        <p:nvSpPr>
          <p:cNvPr id="66" name="Freeform 30"/>
          <p:cNvSpPr>
            <a:spLocks noEditPoints="1"/>
          </p:cNvSpPr>
          <p:nvPr/>
        </p:nvSpPr>
        <p:spPr bwMode="auto">
          <a:xfrm>
            <a:off x="1187587" y="1160983"/>
            <a:ext cx="6771208" cy="2778919"/>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ea typeface="微软雅黑" pitchFamily="34" charset="-122"/>
            </a:endParaRPr>
          </a:p>
        </p:txBody>
      </p:sp>
      <p:grpSp>
        <p:nvGrpSpPr>
          <p:cNvPr id="23" name="组合 22"/>
          <p:cNvGrpSpPr/>
          <p:nvPr/>
        </p:nvGrpSpPr>
        <p:grpSpPr>
          <a:xfrm>
            <a:off x="3707887" y="1679269"/>
            <a:ext cx="1872225" cy="1728000"/>
            <a:chOff x="1827622" y="1343919"/>
            <a:chExt cx="2495975" cy="2304000"/>
          </a:xfrm>
        </p:grpSpPr>
        <p:sp>
          <p:nvSpPr>
            <p:cNvPr id="24" name="椭圆 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25" name="椭圆 24"/>
            <p:cNvSpPr/>
            <p:nvPr/>
          </p:nvSpPr>
          <p:spPr>
            <a:xfrm>
              <a:off x="1877481" y="1393778"/>
              <a:ext cx="2446116" cy="2254141"/>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dirty="0">
                  <a:solidFill>
                    <a:srgbClr val="0070C0"/>
                  </a:solidFill>
                  <a:latin typeface="方正正大黑简体" panose="02000000000000000000" pitchFamily="2" charset="-122"/>
                  <a:ea typeface="方正正大黑简体" panose="02000000000000000000" pitchFamily="2" charset="-122"/>
                </a:rPr>
                <a:t>系统管理员作业</a:t>
              </a:r>
            </a:p>
          </p:txBody>
        </p:sp>
      </p:grpSp>
    </p:spTree>
    <p:extLst>
      <p:ext uri="{BB962C8B-B14F-4D97-AF65-F5344CB8AC3E}">
        <p14:creationId xmlns:p14="http://schemas.microsoft.com/office/powerpoint/2010/main" val="3037622758"/>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4/3*#ppt_w"/>
                                          </p:val>
                                        </p:tav>
                                        <p:tav tm="100000">
                                          <p:val>
                                            <p:strVal val="#ppt_w"/>
                                          </p:val>
                                        </p:tav>
                                      </p:tavLst>
                                    </p:anim>
                                    <p:anim calcmode="lin" valueType="num">
                                      <p:cBhvr>
                                        <p:cTn id="8" dur="500" fill="hold"/>
                                        <p:tgtEl>
                                          <p:spTgt spid="23"/>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1500" fill="hold"/>
                                        <p:tgtEl>
                                          <p:spTgt spid="66"/>
                                        </p:tgtEl>
                                        <p:attrNameLst>
                                          <p:attrName>ppt_w</p:attrName>
                                        </p:attrNameLst>
                                      </p:cBhvr>
                                      <p:tavLst>
                                        <p:tav tm="0">
                                          <p:val>
                                            <p:fltVal val="0"/>
                                          </p:val>
                                        </p:tav>
                                        <p:tav tm="100000">
                                          <p:val>
                                            <p:strVal val="#ppt_w"/>
                                          </p:val>
                                        </p:tav>
                                      </p:tavLst>
                                    </p:anim>
                                    <p:anim calcmode="lin" valueType="num">
                                      <p:cBhvr>
                                        <p:cTn id="12" dur="1500" fill="hold"/>
                                        <p:tgtEl>
                                          <p:spTgt spid="6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500" fill="hold"/>
                                        <p:tgtEl>
                                          <p:spTgt spid="65"/>
                                        </p:tgtEl>
                                        <p:attrNameLst>
                                          <p:attrName>ppt_w</p:attrName>
                                        </p:attrNameLst>
                                      </p:cBhvr>
                                      <p:tavLst>
                                        <p:tav tm="0">
                                          <p:val>
                                            <p:fltVal val="0"/>
                                          </p:val>
                                        </p:tav>
                                        <p:tav tm="100000">
                                          <p:val>
                                            <p:strVal val="#ppt_w"/>
                                          </p:val>
                                        </p:tav>
                                      </p:tavLst>
                                    </p:anim>
                                    <p:anim calcmode="lin" valueType="num">
                                      <p:cBhvr>
                                        <p:cTn id="16" dur="1500" fill="hold"/>
                                        <p:tgtEl>
                                          <p:spTgt spid="6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1500" fill="hold"/>
                                        <p:tgtEl>
                                          <p:spTgt spid="64"/>
                                        </p:tgtEl>
                                        <p:attrNameLst>
                                          <p:attrName>ppt_w</p:attrName>
                                        </p:attrNameLst>
                                      </p:cBhvr>
                                      <p:tavLst>
                                        <p:tav tm="0">
                                          <p:val>
                                            <p:fltVal val="0"/>
                                          </p:val>
                                        </p:tav>
                                        <p:tav tm="100000">
                                          <p:val>
                                            <p:strVal val="#ppt_w"/>
                                          </p:val>
                                        </p:tav>
                                      </p:tavLst>
                                    </p:anim>
                                    <p:anim calcmode="lin" valueType="num">
                                      <p:cBhvr>
                                        <p:cTn id="20" dur="1500" fill="hold"/>
                                        <p:tgtEl>
                                          <p:spTgt spid="6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500" fill="hold"/>
                                        <p:tgtEl>
                                          <p:spTgt spid="31"/>
                                        </p:tgtEl>
                                        <p:attrNameLst>
                                          <p:attrName>ppt_w</p:attrName>
                                        </p:attrNameLst>
                                      </p:cBhvr>
                                      <p:tavLst>
                                        <p:tav tm="0">
                                          <p:val>
                                            <p:fltVal val="0"/>
                                          </p:val>
                                        </p:tav>
                                        <p:tav tm="100000">
                                          <p:val>
                                            <p:strVal val="#ppt_w"/>
                                          </p:val>
                                        </p:tav>
                                      </p:tavLst>
                                    </p:anim>
                                    <p:anim calcmode="lin" valueType="num">
                                      <p:cBhvr>
                                        <p:cTn id="24" dur="1500" fill="hold"/>
                                        <p:tgtEl>
                                          <p:spTgt spid="3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500" fill="hold"/>
                                        <p:tgtEl>
                                          <p:spTgt spid="30"/>
                                        </p:tgtEl>
                                        <p:attrNameLst>
                                          <p:attrName>ppt_w</p:attrName>
                                        </p:attrNameLst>
                                      </p:cBhvr>
                                      <p:tavLst>
                                        <p:tav tm="0">
                                          <p:val>
                                            <p:fltVal val="0"/>
                                          </p:val>
                                        </p:tav>
                                        <p:tav tm="100000">
                                          <p:val>
                                            <p:strVal val="#ppt_w"/>
                                          </p:val>
                                        </p:tav>
                                      </p:tavLst>
                                    </p:anim>
                                    <p:anim calcmode="lin" valueType="num">
                                      <p:cBhvr>
                                        <p:cTn id="28" dur="1500" fill="hold"/>
                                        <p:tgtEl>
                                          <p:spTgt spid="3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500" fill="hold"/>
                                        <p:tgtEl>
                                          <p:spTgt spid="29"/>
                                        </p:tgtEl>
                                        <p:attrNameLst>
                                          <p:attrName>ppt_w</p:attrName>
                                        </p:attrNameLst>
                                      </p:cBhvr>
                                      <p:tavLst>
                                        <p:tav tm="0">
                                          <p:val>
                                            <p:fltVal val="0"/>
                                          </p:val>
                                        </p:tav>
                                        <p:tav tm="100000">
                                          <p:val>
                                            <p:strVal val="#ppt_w"/>
                                          </p:val>
                                        </p:tav>
                                      </p:tavLst>
                                    </p:anim>
                                    <p:anim calcmode="lin" valueType="num">
                                      <p:cBhvr>
                                        <p:cTn id="32" dur="1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73" y="755366"/>
            <a:ext cx="8179332" cy="408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sp>
        <p:nvSpPr>
          <p:cNvPr id="33" name="TextBox 32"/>
          <p:cNvSpPr txBox="1"/>
          <p:nvPr/>
        </p:nvSpPr>
        <p:spPr>
          <a:xfrm>
            <a:off x="737075" y="235653"/>
            <a:ext cx="1448153" cy="284693"/>
          </a:xfrm>
          <a:prstGeom prst="rect">
            <a:avLst/>
          </a:prstGeom>
          <a:noFill/>
        </p:spPr>
        <p:txBody>
          <a:bodyPr wrap="non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系统管理员</a:t>
            </a:r>
            <a:r>
              <a:rPr lang="en-US" altLang="zh-CN" sz="1400" b="0" dirty="0">
                <a:solidFill>
                  <a:schemeClr val="tx1">
                    <a:lumMod val="50000"/>
                    <a:lumOff val="50000"/>
                  </a:schemeClr>
                </a:solidFill>
                <a:latin typeface="Impact" pitchFamily="34" charset="0"/>
                <a:ea typeface="微软雅黑"/>
              </a:rPr>
              <a:t>-</a:t>
            </a:r>
            <a:r>
              <a:rPr lang="zh-CN" altLang="en-US" sz="1400" b="0" dirty="0">
                <a:solidFill>
                  <a:schemeClr val="tx1">
                    <a:lumMod val="50000"/>
                    <a:lumOff val="50000"/>
                  </a:schemeClr>
                </a:solidFill>
                <a:latin typeface="Impact" pitchFamily="34" charset="0"/>
                <a:ea typeface="微软雅黑"/>
              </a:rPr>
              <a:t>登录</a:t>
            </a:r>
            <a:endParaRPr lang="en-US" altLang="zh-CN" sz="1400" b="0" dirty="0">
              <a:solidFill>
                <a:schemeClr val="tx1">
                  <a:lumMod val="50000"/>
                  <a:lumOff val="50000"/>
                </a:schemeClr>
              </a:solidFill>
              <a:latin typeface="Impact" pitchFamily="34" charset="0"/>
              <a:ea typeface="微软雅黑"/>
            </a:endParaRPr>
          </a:p>
        </p:txBody>
      </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3850968" y="3435846"/>
            <a:ext cx="2161194" cy="1200329"/>
          </a:xfrm>
          <a:prstGeom prst="rect">
            <a:avLst/>
          </a:prstGeom>
        </p:spPr>
        <p:txBody>
          <a:bodyPr wrap="square">
            <a:spAutoFit/>
          </a:bodyPr>
          <a:lstStyle/>
          <a:p>
            <a:pPr algn="l">
              <a:lnSpc>
                <a:spcPct val="150000"/>
              </a:lnSpc>
            </a:pPr>
            <a:r>
              <a:rPr lang="en-US" altLang="zh-CN" sz="1200" b="1" dirty="0">
                <a:solidFill>
                  <a:schemeClr val="bg1"/>
                </a:solidFill>
                <a:latin typeface="微软雅黑" pitchFamily="34" charset="-122"/>
                <a:ea typeface="微软雅黑" pitchFamily="34" charset="-122"/>
              </a:rPr>
              <a:t>1.</a:t>
            </a:r>
            <a:r>
              <a:rPr lang="zh-CN" altLang="en-US" sz="1200" b="1" dirty="0">
                <a:solidFill>
                  <a:schemeClr val="bg1"/>
                </a:solidFill>
                <a:latin typeface="微软雅黑" pitchFamily="34" charset="-122"/>
                <a:ea typeface="微软雅黑" pitchFamily="34" charset="-122"/>
              </a:rPr>
              <a:t>输入手机号</a:t>
            </a:r>
            <a:endParaRPr lang="en-US" altLang="zh-CN" sz="1200" b="1" dirty="0">
              <a:solidFill>
                <a:schemeClr val="bg1"/>
              </a:solidFill>
              <a:latin typeface="微软雅黑" pitchFamily="34" charset="-122"/>
              <a:ea typeface="微软雅黑" pitchFamily="34" charset="-122"/>
            </a:endParaRPr>
          </a:p>
          <a:p>
            <a:pPr algn="l">
              <a:lnSpc>
                <a:spcPct val="150000"/>
              </a:lnSpc>
            </a:pPr>
            <a:r>
              <a:rPr lang="en-US" altLang="zh-CN" sz="1200" b="1" dirty="0">
                <a:solidFill>
                  <a:schemeClr val="bg1"/>
                </a:solidFill>
                <a:latin typeface="微软雅黑" pitchFamily="34" charset="-122"/>
                <a:ea typeface="微软雅黑" pitchFamily="34" charset="-122"/>
              </a:rPr>
              <a:t>2.</a:t>
            </a:r>
            <a:r>
              <a:rPr lang="zh-CN" altLang="en-US" sz="1200" b="1" dirty="0">
                <a:solidFill>
                  <a:schemeClr val="bg1"/>
                </a:solidFill>
                <a:latin typeface="微软雅黑" pitchFamily="34" charset="-122"/>
                <a:ea typeface="微软雅黑" pitchFamily="34" charset="-122"/>
              </a:rPr>
              <a:t>点击发送验证码</a:t>
            </a:r>
            <a:endParaRPr lang="en-US" altLang="zh-CN" sz="1200" b="1" dirty="0">
              <a:solidFill>
                <a:schemeClr val="bg1"/>
              </a:solidFill>
              <a:latin typeface="微软雅黑" pitchFamily="34" charset="-122"/>
              <a:ea typeface="微软雅黑" pitchFamily="34" charset="-122"/>
            </a:endParaRPr>
          </a:p>
          <a:p>
            <a:pPr algn="l">
              <a:lnSpc>
                <a:spcPct val="150000"/>
              </a:lnSpc>
            </a:pPr>
            <a:r>
              <a:rPr lang="en-US" altLang="zh-CN" sz="1200" b="1" dirty="0">
                <a:solidFill>
                  <a:schemeClr val="bg1"/>
                </a:solidFill>
                <a:latin typeface="微软雅黑" pitchFamily="34" charset="-122"/>
                <a:ea typeface="微软雅黑" pitchFamily="34" charset="-122"/>
              </a:rPr>
              <a:t>3.</a:t>
            </a:r>
            <a:r>
              <a:rPr lang="zh-CN" altLang="en-US" sz="1200" b="1" dirty="0">
                <a:solidFill>
                  <a:schemeClr val="bg1"/>
                </a:solidFill>
                <a:latin typeface="微软雅黑" pitchFamily="34" charset="-122"/>
                <a:ea typeface="微软雅黑" pitchFamily="34" charset="-122"/>
              </a:rPr>
              <a:t>输入手机上的验证码</a:t>
            </a:r>
            <a:endParaRPr lang="en-US" altLang="zh-CN" sz="1200" b="1" dirty="0">
              <a:solidFill>
                <a:schemeClr val="bg1"/>
              </a:solidFill>
              <a:latin typeface="微软雅黑" pitchFamily="34" charset="-122"/>
              <a:ea typeface="微软雅黑" pitchFamily="34" charset="-122"/>
            </a:endParaRPr>
          </a:p>
          <a:p>
            <a:pPr algn="l">
              <a:lnSpc>
                <a:spcPct val="150000"/>
              </a:lnSpc>
            </a:pPr>
            <a:r>
              <a:rPr lang="en-US" altLang="zh-CN" sz="1200" b="1" dirty="0">
                <a:solidFill>
                  <a:schemeClr val="bg1"/>
                </a:solidFill>
                <a:latin typeface="微软雅黑" pitchFamily="34" charset="-122"/>
                <a:ea typeface="微软雅黑" pitchFamily="34" charset="-122"/>
              </a:rPr>
              <a:t>4.</a:t>
            </a:r>
            <a:r>
              <a:rPr lang="zh-CN" altLang="en-US" sz="1200" b="1" dirty="0">
                <a:solidFill>
                  <a:schemeClr val="bg1"/>
                </a:solidFill>
                <a:latin typeface="微软雅黑" pitchFamily="34" charset="-122"/>
                <a:ea typeface="微软雅黑" pitchFamily="34" charset="-122"/>
              </a:rPr>
              <a:t>点击登录</a:t>
            </a:r>
          </a:p>
        </p:txBody>
      </p:sp>
      <p:cxnSp>
        <p:nvCxnSpPr>
          <p:cNvPr id="45" name="肘形连接符 44"/>
          <p:cNvCxnSpPr>
            <a:stCxn id="42" idx="0"/>
          </p:cNvCxnSpPr>
          <p:nvPr/>
        </p:nvCxnSpPr>
        <p:spPr>
          <a:xfrm rot="5400000" flipH="1" flipV="1">
            <a:off x="5075821" y="2499506"/>
            <a:ext cx="792085" cy="1080596"/>
          </a:xfrm>
          <a:prstGeom prst="bentConnector2">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868144" y="4035239"/>
            <a:ext cx="2161194" cy="646331"/>
          </a:xfrm>
          <a:prstGeom prst="rect">
            <a:avLst/>
          </a:prstGeom>
        </p:spPr>
        <p:txBody>
          <a:bodyPr wrap="square">
            <a:spAutoFit/>
          </a:bodyPr>
          <a:lstStyle/>
          <a:p>
            <a:pPr algn="l">
              <a:lnSpc>
                <a:spcPct val="150000"/>
              </a:lnSpc>
            </a:pPr>
            <a:r>
              <a:rPr lang="zh-CN" altLang="en-US" sz="1200" b="1" dirty="0">
                <a:solidFill>
                  <a:srgbClr val="FF0000"/>
                </a:solidFill>
                <a:latin typeface="微软雅黑" pitchFamily="34" charset="-122"/>
                <a:ea typeface="微软雅黑" pitchFamily="34" charset="-122"/>
              </a:rPr>
              <a:t>*一个手机号每天只能发送</a:t>
            </a:r>
            <a:r>
              <a:rPr lang="en-US" altLang="zh-CN" sz="1200" b="1" dirty="0">
                <a:solidFill>
                  <a:srgbClr val="FF0000"/>
                </a:solidFill>
                <a:latin typeface="微软雅黑" pitchFamily="34" charset="-122"/>
                <a:ea typeface="微软雅黑" pitchFamily="34" charset="-122"/>
              </a:rPr>
              <a:t>40</a:t>
            </a:r>
            <a:r>
              <a:rPr lang="zh-CN" altLang="en-US" sz="1200" b="1" dirty="0">
                <a:solidFill>
                  <a:srgbClr val="FF0000"/>
                </a:solidFill>
                <a:latin typeface="微软雅黑" pitchFamily="34" charset="-122"/>
                <a:ea typeface="微软雅黑" pitchFamily="34" charset="-122"/>
              </a:rPr>
              <a:t>次验证码。</a:t>
            </a:r>
          </a:p>
        </p:txBody>
      </p:sp>
    </p:spTree>
    <p:extLst>
      <p:ext uri="{BB962C8B-B14F-4D97-AF65-F5344CB8AC3E}">
        <p14:creationId xmlns:p14="http://schemas.microsoft.com/office/powerpoint/2010/main" val="81190699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1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nodeType="afterGroup">
                            <p:stCondLst>
                              <p:cond delay="1600"/>
                            </p:stCondLst>
                            <p:childTnLst>
                              <p:par>
                                <p:cTn id="18" presetID="22" presetClass="entr" presetSubtype="1"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1000"/>
                                        <p:tgtEl>
                                          <p:spTgt spid="42"/>
                                        </p:tgtEl>
                                      </p:cBhvr>
                                    </p:animEffect>
                                  </p:childTnLst>
                                </p:cTn>
                              </p:par>
                              <p:par>
                                <p:cTn id="21" presetID="2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36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81" y="726193"/>
            <a:ext cx="8209648" cy="39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sp>
        <p:nvSpPr>
          <p:cNvPr id="33" name="TextBox 32"/>
          <p:cNvSpPr txBox="1"/>
          <p:nvPr/>
        </p:nvSpPr>
        <p:spPr>
          <a:xfrm>
            <a:off x="737075" y="235653"/>
            <a:ext cx="1807226" cy="284693"/>
          </a:xfrm>
          <a:prstGeom prst="rect">
            <a:avLst/>
          </a:prstGeom>
          <a:noFill/>
        </p:spPr>
        <p:txBody>
          <a:bodyPr wrap="non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系统管理员</a:t>
            </a:r>
            <a:r>
              <a:rPr lang="en-US" altLang="zh-CN" sz="1400" b="0" dirty="0">
                <a:solidFill>
                  <a:schemeClr val="tx1">
                    <a:lumMod val="50000"/>
                    <a:lumOff val="50000"/>
                  </a:schemeClr>
                </a:solidFill>
                <a:latin typeface="Impact" pitchFamily="34" charset="0"/>
                <a:ea typeface="微软雅黑"/>
              </a:rPr>
              <a:t>-</a:t>
            </a:r>
            <a:r>
              <a:rPr lang="zh-CN" altLang="en-US" sz="1400" b="0" dirty="0">
                <a:solidFill>
                  <a:schemeClr val="tx1">
                    <a:lumMod val="50000"/>
                    <a:lumOff val="50000"/>
                  </a:schemeClr>
                </a:solidFill>
                <a:latin typeface="Impact" pitchFamily="34" charset="0"/>
                <a:ea typeface="微软雅黑"/>
              </a:rPr>
              <a:t>用户创建</a:t>
            </a:r>
            <a:endParaRPr lang="en-US" altLang="zh-CN" sz="1400" b="0" dirty="0">
              <a:solidFill>
                <a:schemeClr val="tx1">
                  <a:lumMod val="50000"/>
                  <a:lumOff val="50000"/>
                </a:schemeClr>
              </a:solidFill>
              <a:latin typeface="Impact" pitchFamily="34" charset="0"/>
              <a:ea typeface="微软雅黑"/>
            </a:endParaRPr>
          </a:p>
        </p:txBody>
      </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肘形连接符 44"/>
          <p:cNvCxnSpPr/>
          <p:nvPr/>
        </p:nvCxnSpPr>
        <p:spPr>
          <a:xfrm flipV="1">
            <a:off x="3347864" y="1615630"/>
            <a:ext cx="576064" cy="492714"/>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834595" y="1923678"/>
            <a:ext cx="1872208"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1.</a:t>
            </a:r>
            <a:r>
              <a:rPr lang="zh-CN" altLang="en-US" sz="1200" b="1" dirty="0">
                <a:solidFill>
                  <a:schemeClr val="accent2">
                    <a:lumMod val="60000"/>
                    <a:lumOff val="40000"/>
                  </a:schemeClr>
                </a:solidFill>
                <a:latin typeface="微软雅黑" pitchFamily="34" charset="-122"/>
                <a:ea typeface="微软雅黑" pitchFamily="34" charset="-122"/>
              </a:rPr>
              <a:t>点击</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，添加部门</a:t>
            </a:r>
          </a:p>
        </p:txBody>
      </p:sp>
      <p:sp>
        <p:nvSpPr>
          <p:cNvPr id="35" name="矩形 34"/>
          <p:cNvSpPr/>
          <p:nvPr/>
        </p:nvSpPr>
        <p:spPr>
          <a:xfrm>
            <a:off x="1834595" y="2303309"/>
            <a:ext cx="1872208" cy="646331"/>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2.</a:t>
            </a:r>
            <a:r>
              <a:rPr lang="zh-CN" altLang="en-US" sz="1200" b="1" dirty="0">
                <a:solidFill>
                  <a:schemeClr val="accent2">
                    <a:lumMod val="60000"/>
                    <a:lumOff val="40000"/>
                  </a:schemeClr>
                </a:solidFill>
                <a:latin typeface="微软雅黑" pitchFamily="34" charset="-122"/>
                <a:ea typeface="微软雅黑" pitchFamily="34" charset="-122"/>
              </a:rPr>
              <a:t>选中部门，点击新增，添加用户。</a:t>
            </a:r>
          </a:p>
        </p:txBody>
      </p:sp>
      <p:cxnSp>
        <p:nvCxnSpPr>
          <p:cNvPr id="36" name="肘形连接符 35"/>
          <p:cNvCxnSpPr/>
          <p:nvPr/>
        </p:nvCxnSpPr>
        <p:spPr>
          <a:xfrm flipV="1">
            <a:off x="3635896" y="1707655"/>
            <a:ext cx="4464496" cy="985432"/>
          </a:xfrm>
          <a:prstGeom prst="bentConnector3">
            <a:avLst>
              <a:gd name="adj1" fmla="val 100246"/>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57420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1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nodeType="afterGroup">
                            <p:stCondLst>
                              <p:cond delay="1600"/>
                            </p:stCondLst>
                            <p:childTnLst>
                              <p:par>
                                <p:cTn id="18" presetID="22" presetClass="entr" presetSubtype="1"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1000"/>
                                        <p:tgtEl>
                                          <p:spTgt spid="42"/>
                                        </p:tgtEl>
                                      </p:cBhvr>
                                    </p:animEffect>
                                  </p:childTnLst>
                                </p:cTn>
                              </p:par>
                              <p:par>
                                <p:cTn id="21" presetID="2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36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1000"/>
                                        <p:tgtEl>
                                          <p:spTgt spid="35"/>
                                        </p:tgtEl>
                                      </p:cBhvr>
                                    </p:animEffect>
                                  </p:childTnLst>
                                </p:cTn>
                              </p:par>
                              <p:par>
                                <p:cTn id="28" presetID="22" presetClass="entr" presetSubtype="4" fill="hold" nodeType="withEffect">
                                  <p:stCondLst>
                                    <p:cond delay="150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357158" y="714362"/>
            <a:ext cx="8072494" cy="3929090"/>
          </a:xfrm>
          <a:prstGeom prst="rect">
            <a:avLst/>
          </a:prstGeom>
          <a:noFill/>
          <a:ln w="9525">
            <a:noFill/>
            <a:miter lim="800000"/>
            <a:headEnd/>
            <a:tailEnd/>
          </a:ln>
          <a:effectLst/>
        </p:spPr>
      </p:pic>
      <p:grpSp>
        <p:nvGrpSpPr>
          <p:cNvPr id="2" name="组合 29"/>
          <p:cNvGrpSpPr/>
          <p:nvPr/>
        </p:nvGrpSpPr>
        <p:grpSpPr>
          <a:xfrm>
            <a:off x="453674" y="266153"/>
            <a:ext cx="216028" cy="216000"/>
            <a:chOff x="1827622" y="1343919"/>
            <a:chExt cx="2304000" cy="2304000"/>
          </a:xfrm>
          <a:solidFill>
            <a:srgbClr val="0070C0"/>
          </a:solidFill>
        </p:grpSpPr>
        <p:sp>
          <p:nvSpPr>
            <p:cNvPr id="31" name="椭圆 30"/>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32" name="椭圆 31"/>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grpSp>
      <p:sp>
        <p:nvSpPr>
          <p:cNvPr id="33" name="TextBox 32"/>
          <p:cNvSpPr txBox="1"/>
          <p:nvPr/>
        </p:nvSpPr>
        <p:spPr>
          <a:xfrm>
            <a:off x="737075" y="235653"/>
            <a:ext cx="1807226" cy="284693"/>
          </a:xfrm>
          <a:prstGeom prst="rect">
            <a:avLst/>
          </a:prstGeom>
          <a:noFill/>
        </p:spPr>
        <p:txBody>
          <a:bodyPr wrap="none" lIns="68580" tIns="34290" rIns="68580" bIns="34290" rtlCol="0">
            <a:spAutoFit/>
          </a:bodyPr>
          <a:lstStyle/>
          <a:p>
            <a:pPr lvl="0"/>
            <a:r>
              <a:rPr lang="zh-CN" altLang="en-US" sz="1400" b="0" dirty="0">
                <a:solidFill>
                  <a:schemeClr val="tx1">
                    <a:lumMod val="50000"/>
                    <a:lumOff val="50000"/>
                  </a:schemeClr>
                </a:solidFill>
                <a:latin typeface="Impact" pitchFamily="34" charset="0"/>
                <a:ea typeface="微软雅黑"/>
              </a:rPr>
              <a:t>系统管理员</a:t>
            </a:r>
            <a:r>
              <a:rPr lang="en-US" altLang="zh-CN" sz="1400" b="0" dirty="0">
                <a:solidFill>
                  <a:schemeClr val="tx1">
                    <a:lumMod val="50000"/>
                    <a:lumOff val="50000"/>
                  </a:schemeClr>
                </a:solidFill>
                <a:latin typeface="Impact" pitchFamily="34" charset="0"/>
                <a:ea typeface="微软雅黑"/>
              </a:rPr>
              <a:t>-</a:t>
            </a:r>
            <a:r>
              <a:rPr lang="zh-CN" altLang="en-US" sz="1400" b="0" dirty="0">
                <a:solidFill>
                  <a:schemeClr val="tx1">
                    <a:lumMod val="50000"/>
                    <a:lumOff val="50000"/>
                  </a:schemeClr>
                </a:solidFill>
                <a:latin typeface="Impact" pitchFamily="34" charset="0"/>
                <a:ea typeface="微软雅黑"/>
              </a:rPr>
              <a:t>用户创建</a:t>
            </a:r>
            <a:endParaRPr lang="en-US" altLang="zh-CN" sz="1400" b="0" dirty="0">
              <a:solidFill>
                <a:schemeClr val="tx1">
                  <a:lumMod val="50000"/>
                  <a:lumOff val="50000"/>
                </a:schemeClr>
              </a:solidFill>
              <a:latin typeface="Impact" pitchFamily="34" charset="0"/>
              <a:ea typeface="微软雅黑"/>
            </a:endParaRPr>
          </a:p>
        </p:txBody>
      </p:sp>
      <p:cxnSp>
        <p:nvCxnSpPr>
          <p:cNvPr id="34" name="直接连接符 33"/>
          <p:cNvCxnSpPr/>
          <p:nvPr/>
        </p:nvCxnSpPr>
        <p:spPr>
          <a:xfrm flipV="1">
            <a:off x="435673" y="592987"/>
            <a:ext cx="8025265" cy="34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肘形连接符 44"/>
          <p:cNvCxnSpPr/>
          <p:nvPr/>
        </p:nvCxnSpPr>
        <p:spPr>
          <a:xfrm rot="5400000" flipH="1" flipV="1">
            <a:off x="2393141" y="1821651"/>
            <a:ext cx="714380" cy="357190"/>
          </a:xfrm>
          <a:prstGeom prst="bentConnector3">
            <a:avLst>
              <a:gd name="adj1" fmla="val 100495"/>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714480" y="2345294"/>
            <a:ext cx="2071702"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1.</a:t>
            </a:r>
            <a:r>
              <a:rPr lang="zh-CN" altLang="en-US" sz="1200" b="1" dirty="0">
                <a:solidFill>
                  <a:schemeClr val="accent2">
                    <a:lumMod val="60000"/>
                    <a:lumOff val="40000"/>
                  </a:schemeClr>
                </a:solidFill>
                <a:latin typeface="微软雅黑" pitchFamily="34" charset="-122"/>
                <a:ea typeface="微软雅黑" pitchFamily="34" charset="-122"/>
              </a:rPr>
              <a:t>点击新增，添加供应商。</a:t>
            </a:r>
          </a:p>
        </p:txBody>
      </p:sp>
      <p:sp>
        <p:nvSpPr>
          <p:cNvPr id="35" name="矩形 34"/>
          <p:cNvSpPr/>
          <p:nvPr/>
        </p:nvSpPr>
        <p:spPr>
          <a:xfrm>
            <a:off x="6215074" y="3068427"/>
            <a:ext cx="2857520" cy="369332"/>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5.</a:t>
            </a:r>
            <a:r>
              <a:rPr lang="zh-CN" altLang="en-US" sz="1200" b="1" dirty="0">
                <a:solidFill>
                  <a:schemeClr val="accent2">
                    <a:lumMod val="60000"/>
                    <a:lumOff val="40000"/>
                  </a:schemeClr>
                </a:solidFill>
                <a:latin typeface="微软雅黑" pitchFamily="34" charset="-122"/>
                <a:ea typeface="微软雅黑" pitchFamily="34" charset="-122"/>
              </a:rPr>
              <a:t>选中供应商，点击新增，添加用户。</a:t>
            </a:r>
          </a:p>
        </p:txBody>
      </p:sp>
      <p:cxnSp>
        <p:nvCxnSpPr>
          <p:cNvPr id="36" name="肘形连接符 35"/>
          <p:cNvCxnSpPr/>
          <p:nvPr/>
        </p:nvCxnSpPr>
        <p:spPr>
          <a:xfrm rot="16200000" flipV="1">
            <a:off x="7572395" y="2071685"/>
            <a:ext cx="1857388" cy="571502"/>
          </a:xfrm>
          <a:prstGeom prst="bentConnector3">
            <a:avLst>
              <a:gd name="adj1" fmla="val 100585"/>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714480" y="2786064"/>
            <a:ext cx="2071702" cy="336695"/>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2.</a:t>
            </a:r>
            <a:r>
              <a:rPr lang="zh-CN" altLang="en-US" sz="1200" b="1" dirty="0">
                <a:solidFill>
                  <a:schemeClr val="accent2">
                    <a:lumMod val="60000"/>
                    <a:lumOff val="40000"/>
                  </a:schemeClr>
                </a:solidFill>
                <a:latin typeface="微软雅黑" pitchFamily="34" charset="-122"/>
                <a:ea typeface="微软雅黑" pitchFamily="34" charset="-122"/>
              </a:rPr>
              <a:t>点击编辑，更改供应商。</a:t>
            </a:r>
          </a:p>
        </p:txBody>
      </p:sp>
      <p:sp>
        <p:nvSpPr>
          <p:cNvPr id="21" name="矩形 20"/>
          <p:cNvSpPr/>
          <p:nvPr/>
        </p:nvSpPr>
        <p:spPr>
          <a:xfrm>
            <a:off x="1714480" y="3214692"/>
            <a:ext cx="1857388" cy="646331"/>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3.</a:t>
            </a:r>
            <a:r>
              <a:rPr lang="zh-CN" altLang="en-US" sz="1200" b="1" dirty="0">
                <a:solidFill>
                  <a:schemeClr val="accent2">
                    <a:lumMod val="60000"/>
                    <a:lumOff val="40000"/>
                  </a:schemeClr>
                </a:solidFill>
                <a:latin typeface="微软雅黑" pitchFamily="34" charset="-122"/>
                <a:ea typeface="微软雅黑" pitchFamily="34" charset="-122"/>
              </a:rPr>
              <a:t>点击启用</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停用，启用</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停用该供应商。</a:t>
            </a:r>
          </a:p>
        </p:txBody>
      </p:sp>
      <p:cxnSp>
        <p:nvCxnSpPr>
          <p:cNvPr id="22" name="肘形连接符 21"/>
          <p:cNvCxnSpPr/>
          <p:nvPr/>
        </p:nvCxnSpPr>
        <p:spPr>
          <a:xfrm rot="16200000" flipV="1">
            <a:off x="2786050" y="2285998"/>
            <a:ext cx="785818" cy="642942"/>
          </a:xfrm>
          <a:prstGeom prst="bentConnector3">
            <a:avLst>
              <a:gd name="adj1" fmla="val 84161"/>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6200000" flipV="1">
            <a:off x="2643175" y="2643187"/>
            <a:ext cx="1428762" cy="428631"/>
          </a:xfrm>
          <a:prstGeom prst="bentConnector3">
            <a:avLst>
              <a:gd name="adj1" fmla="val 99908"/>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215074" y="3929072"/>
            <a:ext cx="2643174" cy="646331"/>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7.</a:t>
            </a:r>
            <a:r>
              <a:rPr lang="zh-CN" altLang="en-US" sz="1200" b="1" dirty="0">
                <a:solidFill>
                  <a:schemeClr val="accent2">
                    <a:lumMod val="60000"/>
                    <a:lumOff val="40000"/>
                  </a:schemeClr>
                </a:solidFill>
                <a:latin typeface="微软雅黑" pitchFamily="34" charset="-122"/>
                <a:ea typeface="微软雅黑" pitchFamily="34" charset="-122"/>
              </a:rPr>
              <a:t>选中用户，点击启用</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停用，启用</a:t>
            </a:r>
            <a:r>
              <a:rPr lang="en-US" altLang="zh-CN" sz="1200" b="1" dirty="0">
                <a:solidFill>
                  <a:schemeClr val="accent2">
                    <a:lumMod val="60000"/>
                    <a:lumOff val="40000"/>
                  </a:schemeClr>
                </a:solidFill>
                <a:latin typeface="微软雅黑" pitchFamily="34" charset="-122"/>
                <a:ea typeface="微软雅黑" pitchFamily="34" charset="-122"/>
              </a:rPr>
              <a:t>/</a:t>
            </a:r>
            <a:r>
              <a:rPr lang="zh-CN" altLang="en-US" sz="1200" b="1" dirty="0">
                <a:solidFill>
                  <a:schemeClr val="accent2">
                    <a:lumMod val="60000"/>
                    <a:lumOff val="40000"/>
                  </a:schemeClr>
                </a:solidFill>
                <a:latin typeface="微软雅黑" pitchFamily="34" charset="-122"/>
                <a:ea typeface="微软雅黑" pitchFamily="34" charset="-122"/>
              </a:rPr>
              <a:t>停用用户。</a:t>
            </a:r>
          </a:p>
        </p:txBody>
      </p:sp>
      <p:sp>
        <p:nvSpPr>
          <p:cNvPr id="46" name="矩形 45"/>
          <p:cNvSpPr/>
          <p:nvPr/>
        </p:nvSpPr>
        <p:spPr>
          <a:xfrm>
            <a:off x="6215074" y="3500444"/>
            <a:ext cx="2428892" cy="336695"/>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6.</a:t>
            </a:r>
            <a:r>
              <a:rPr lang="zh-CN" altLang="en-US" sz="1200" b="1" dirty="0">
                <a:solidFill>
                  <a:schemeClr val="accent2">
                    <a:lumMod val="60000"/>
                    <a:lumOff val="40000"/>
                  </a:schemeClr>
                </a:solidFill>
                <a:latin typeface="微软雅黑" pitchFamily="34" charset="-122"/>
                <a:ea typeface="微软雅黑" pitchFamily="34" charset="-122"/>
              </a:rPr>
              <a:t> 点击编辑，更改用户。</a:t>
            </a:r>
          </a:p>
        </p:txBody>
      </p:sp>
      <p:sp>
        <p:nvSpPr>
          <p:cNvPr id="47" name="矩形 46"/>
          <p:cNvSpPr/>
          <p:nvPr/>
        </p:nvSpPr>
        <p:spPr>
          <a:xfrm>
            <a:off x="4071934" y="714362"/>
            <a:ext cx="2000264" cy="646331"/>
          </a:xfrm>
          <a:prstGeom prst="rect">
            <a:avLst/>
          </a:prstGeom>
        </p:spPr>
        <p:txBody>
          <a:bodyPr wrap="square">
            <a:spAutoFit/>
          </a:bodyPr>
          <a:lstStyle/>
          <a:p>
            <a:pPr algn="l">
              <a:lnSpc>
                <a:spcPct val="150000"/>
              </a:lnSpc>
            </a:pPr>
            <a:r>
              <a:rPr lang="en-US" altLang="zh-CN" sz="1200" b="1" dirty="0">
                <a:solidFill>
                  <a:schemeClr val="accent2">
                    <a:lumMod val="60000"/>
                    <a:lumOff val="40000"/>
                  </a:schemeClr>
                </a:solidFill>
                <a:latin typeface="微软雅黑" pitchFamily="34" charset="-122"/>
                <a:ea typeface="微软雅黑" pitchFamily="34" charset="-122"/>
              </a:rPr>
              <a:t>4.</a:t>
            </a:r>
            <a:r>
              <a:rPr lang="zh-CN" altLang="en-US" sz="1200" b="1" dirty="0">
                <a:solidFill>
                  <a:schemeClr val="accent2">
                    <a:lumMod val="60000"/>
                    <a:lumOff val="40000"/>
                  </a:schemeClr>
                </a:solidFill>
                <a:latin typeface="微软雅黑" pitchFamily="34" charset="-122"/>
                <a:ea typeface="微软雅黑" pitchFamily="34" charset="-122"/>
              </a:rPr>
              <a:t>输入查询条件，点击查询，查询指定用户</a:t>
            </a:r>
          </a:p>
        </p:txBody>
      </p:sp>
      <p:cxnSp>
        <p:nvCxnSpPr>
          <p:cNvPr id="48" name="肘形连接符 47"/>
          <p:cNvCxnSpPr/>
          <p:nvPr/>
        </p:nvCxnSpPr>
        <p:spPr>
          <a:xfrm rot="5400000" flipH="1" flipV="1">
            <a:off x="7178693" y="2893221"/>
            <a:ext cx="1643074" cy="1588"/>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44" idx="1"/>
          </p:cNvCxnSpPr>
          <p:nvPr/>
        </p:nvCxnSpPr>
        <p:spPr>
          <a:xfrm rot="10800000" flipH="1">
            <a:off x="6215074" y="1571620"/>
            <a:ext cx="1214450" cy="2680619"/>
          </a:xfrm>
          <a:prstGeom prst="bentConnector4">
            <a:avLst>
              <a:gd name="adj1" fmla="val -18823"/>
              <a:gd name="adj2" fmla="val 56028"/>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肘形连接符 48"/>
          <p:cNvCxnSpPr/>
          <p:nvPr/>
        </p:nvCxnSpPr>
        <p:spPr>
          <a:xfrm>
            <a:off x="6143636" y="1071552"/>
            <a:ext cx="428630" cy="357190"/>
          </a:xfrm>
          <a:prstGeom prst="bentConnector3">
            <a:avLst>
              <a:gd name="adj1" fmla="val 50000"/>
            </a:avLst>
          </a:prstGeom>
          <a:ln w="12700">
            <a:solidFill>
              <a:srgbClr val="0070C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57420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1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nodeType="afterGroup">
                            <p:stCondLst>
                              <p:cond delay="1600"/>
                            </p:stCondLst>
                            <p:childTnLst>
                              <p:par>
                                <p:cTn id="18" presetID="22" presetClass="entr" presetSubtype="1"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1000"/>
                                        <p:tgtEl>
                                          <p:spTgt spid="42"/>
                                        </p:tgtEl>
                                      </p:cBhvr>
                                    </p:animEffect>
                                  </p:childTnLst>
                                </p:cTn>
                              </p:par>
                              <p:par>
                                <p:cTn id="21" presetID="2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36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1000"/>
                                        <p:tgtEl>
                                          <p:spTgt spid="35"/>
                                        </p:tgtEl>
                                      </p:cBhvr>
                                    </p:animEffect>
                                  </p:childTnLst>
                                </p:cTn>
                              </p:par>
                              <p:par>
                                <p:cTn id="28" presetID="22" presetClass="entr" presetSubtype="4" fill="hold" nodeType="withEffect">
                                  <p:stCondLst>
                                    <p:cond delay="150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par>
                          <p:cTn id="31" fill="hold">
                            <p:stCondLst>
                              <p:cond delay="56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1000"/>
                                        <p:tgtEl>
                                          <p:spTgt spid="20"/>
                                        </p:tgtEl>
                                      </p:cBhvr>
                                    </p:animEffect>
                                  </p:childTnLst>
                                </p:cTn>
                              </p:par>
                            </p:childTnLst>
                          </p:cTn>
                        </p:par>
                        <p:par>
                          <p:cTn id="35" fill="hold">
                            <p:stCondLst>
                              <p:cond delay="66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1000"/>
                                        <p:tgtEl>
                                          <p:spTgt spid="21"/>
                                        </p:tgtEl>
                                      </p:cBhvr>
                                    </p:animEffect>
                                  </p:childTnLst>
                                </p:cTn>
                              </p:par>
                              <p:par>
                                <p:cTn id="39" presetID="22" presetClass="entr" presetSubtype="4" fill="hold" nodeType="withEffect">
                                  <p:stCondLst>
                                    <p:cond delay="150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nodeType="withEffect">
                                  <p:stCondLst>
                                    <p:cond delay="15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8600"/>
                            </p:stCondLst>
                            <p:childTnLst>
                              <p:par>
                                <p:cTn id="46" presetID="22" presetClass="entr" presetSubtype="1"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1000"/>
                                        <p:tgtEl>
                                          <p:spTgt spid="44"/>
                                        </p:tgtEl>
                                      </p:cBhvr>
                                    </p:animEffect>
                                  </p:childTnLst>
                                </p:cTn>
                              </p:par>
                            </p:childTnLst>
                          </p:cTn>
                        </p:par>
                        <p:par>
                          <p:cTn id="49" fill="hold">
                            <p:stCondLst>
                              <p:cond delay="9600"/>
                            </p:stCondLst>
                            <p:childTnLst>
                              <p:par>
                                <p:cTn id="50" presetID="22" presetClass="entr" presetSubtype="1"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up)">
                                      <p:cBhvr>
                                        <p:cTn id="52" dur="1000"/>
                                        <p:tgtEl>
                                          <p:spTgt spid="46"/>
                                        </p:tgtEl>
                                      </p:cBhvr>
                                    </p:animEffect>
                                  </p:childTnLst>
                                </p:cTn>
                              </p:par>
                            </p:childTnLst>
                          </p:cTn>
                        </p:par>
                        <p:par>
                          <p:cTn id="53" fill="hold">
                            <p:stCondLst>
                              <p:cond delay="10600"/>
                            </p:stCondLst>
                            <p:childTnLst>
                              <p:par>
                                <p:cTn id="54" presetID="22" presetClass="entr" presetSubtype="1"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up)">
                                      <p:cBhvr>
                                        <p:cTn id="56" dur="1000"/>
                                        <p:tgtEl>
                                          <p:spTgt spid="47"/>
                                        </p:tgtEl>
                                      </p:cBhvr>
                                    </p:animEffect>
                                  </p:childTnLst>
                                </p:cTn>
                              </p:par>
                              <p:par>
                                <p:cTn id="57" presetID="22" presetClass="entr" presetSubtype="4" fill="hold" nodeType="withEffect">
                                  <p:stCondLst>
                                    <p:cond delay="150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par>
                                <p:cTn id="60" presetID="22" presetClass="entr" presetSubtype="4" fill="hold" nodeType="withEffect">
                                  <p:stCondLst>
                                    <p:cond delay="1500"/>
                                  </p:stCondLst>
                                  <p:childTnLst>
                                    <p:set>
                                      <p:cBhvr>
                                        <p:cTn id="61" dur="1" fill="hold">
                                          <p:stCondLst>
                                            <p:cond delay="0"/>
                                          </p:stCondLst>
                                        </p:cTn>
                                        <p:tgtEl>
                                          <p:spTgt spid="49"/>
                                        </p:tgtEl>
                                        <p:attrNameLst>
                                          <p:attrName>style.visibility</p:attrName>
                                        </p:attrNameLst>
                                      </p:cBhvr>
                                      <p:to>
                                        <p:strVal val="visible"/>
                                      </p:to>
                                    </p:set>
                                    <p:animEffect transition="in" filter="wipe(down)">
                                      <p:cBhvr>
                                        <p:cTn id="62" dur="500"/>
                                        <p:tgtEl>
                                          <p:spTgt spid="49"/>
                                        </p:tgtEl>
                                      </p:cBhvr>
                                    </p:animEffect>
                                  </p:childTnLst>
                                </p:cTn>
                              </p:par>
                              <p:par>
                                <p:cTn id="63" presetID="22" presetClass="entr" presetSubtype="4" fill="hold" nodeType="withEffect">
                                  <p:stCondLst>
                                    <p:cond delay="1500"/>
                                  </p:stCondLst>
                                  <p:childTnLst>
                                    <p:set>
                                      <p:cBhvr>
                                        <p:cTn id="64" dur="1" fill="hold">
                                          <p:stCondLst>
                                            <p:cond delay="0"/>
                                          </p:stCondLst>
                                        </p:cTn>
                                        <p:tgtEl>
                                          <p:spTgt spid="75"/>
                                        </p:tgtEl>
                                        <p:attrNameLst>
                                          <p:attrName>style.visibility</p:attrName>
                                        </p:attrNameLst>
                                      </p:cBhvr>
                                      <p:to>
                                        <p:strVal val="visible"/>
                                      </p:to>
                                    </p:set>
                                    <p:animEffect transition="in" filter="wipe(down)">
                                      <p:cBhvr>
                                        <p:cTn id="6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35" grpId="0"/>
      <p:bldP spid="20" grpId="0"/>
      <p:bldP spid="21" grpId="0"/>
      <p:bldP spid="44"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PowerPoint 演示文稿"/>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22834</TotalTime>
  <Words>555</Words>
  <Application>Microsoft Office PowerPoint</Application>
  <PresentationFormat>全屏显示(16:9)</PresentationFormat>
  <Paragraphs>83</Paragraphs>
  <Slides>11</Slides>
  <Notes>11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DIN Mittelschrift Std</vt:lpstr>
      <vt:lpstr>方正大黑简体</vt:lpstr>
      <vt:lpstr>方正正大黑简体</vt:lpstr>
      <vt:lpstr>宋体</vt:lpstr>
      <vt:lpstr>微软雅黑</vt:lpstr>
      <vt:lpstr>Arial</vt:lpstr>
      <vt:lpstr>Calibri</vt:lpstr>
      <vt:lpstr>Impact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lenovo</cp:lastModifiedBy>
  <cp:revision>324</cp:revision>
  <dcterms:created xsi:type="dcterms:W3CDTF">2016-03-10T05:45:08Z</dcterms:created>
  <dcterms:modified xsi:type="dcterms:W3CDTF">2021-05-17T02:05:26Z</dcterms:modified>
</cp:coreProperties>
</file>