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2" r:id="rId3"/>
    <p:sldId id="257" r:id="rId4"/>
    <p:sldId id="264" r:id="rId5"/>
    <p:sldId id="263" r:id="rId6"/>
    <p:sldId id="265" r:id="rId7"/>
    <p:sldId id="330" r:id="rId8"/>
    <p:sldId id="331" r:id="rId10"/>
    <p:sldId id="332" r:id="rId11"/>
    <p:sldId id="333" r:id="rId12"/>
    <p:sldId id="334" r:id="rId13"/>
    <p:sldId id="335" r:id="rId14"/>
    <p:sldId id="336" r:id="rId15"/>
    <p:sldId id="337" r:id="rId16"/>
    <p:sldId id="338" r:id="rId17"/>
    <p:sldId id="270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9.pn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7639684" y="2557289"/>
            <a:ext cx="4197526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好信云会议</a:t>
            </a:r>
            <a:endParaRPr lang="zh-CN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使用手册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795" y="3810"/>
            <a:ext cx="7181215" cy="68529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28" name="Rectangle 27"/>
          <p:cNvSpPr/>
          <p:nvPr/>
        </p:nvSpPr>
        <p:spPr>
          <a:xfrm>
            <a:off x="3103245" y="656590"/>
            <a:ext cx="7148830" cy="4603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just">
              <a:lnSpc>
                <a:spcPct val="120000"/>
              </a:lnSpc>
            </a:pPr>
            <a:endParaRPr lang="en-GB" sz="9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71600" y="6457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屏幕共享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9" name="Shape 983"/>
          <p:cNvSpPr/>
          <p:nvPr/>
        </p:nvSpPr>
        <p:spPr>
          <a:xfrm>
            <a:off x="1090295" y="740410"/>
            <a:ext cx="245745" cy="271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14" y="7689"/>
                </a:moveTo>
                <a:cubicBezTo>
                  <a:pt x="19214" y="19214"/>
                  <a:pt x="19214" y="19214"/>
                  <a:pt x="19214" y="19214"/>
                </a:cubicBezTo>
                <a:cubicBezTo>
                  <a:pt x="2386" y="19214"/>
                  <a:pt x="2386" y="19214"/>
                  <a:pt x="2386" y="19214"/>
                </a:cubicBezTo>
                <a:cubicBezTo>
                  <a:pt x="2386" y="2386"/>
                  <a:pt x="2386" y="2386"/>
                  <a:pt x="2386" y="2386"/>
                </a:cubicBezTo>
                <a:cubicBezTo>
                  <a:pt x="14616" y="2386"/>
                  <a:pt x="14616" y="2386"/>
                  <a:pt x="14616" y="2386"/>
                </a:cubicBezTo>
                <a:cubicBezTo>
                  <a:pt x="17002" y="0"/>
                  <a:pt x="17002" y="0"/>
                  <a:pt x="17002" y="0"/>
                </a:cubicBezTo>
                <a:cubicBezTo>
                  <a:pt x="1188" y="0"/>
                  <a:pt x="1188" y="0"/>
                  <a:pt x="1188" y="0"/>
                </a:cubicBezTo>
                <a:cubicBezTo>
                  <a:pt x="531" y="0"/>
                  <a:pt x="0" y="531"/>
                  <a:pt x="0" y="1188"/>
                </a:cubicBezTo>
                <a:cubicBezTo>
                  <a:pt x="0" y="20402"/>
                  <a:pt x="0" y="20402"/>
                  <a:pt x="0" y="20402"/>
                </a:cubicBezTo>
                <a:cubicBezTo>
                  <a:pt x="0" y="21059"/>
                  <a:pt x="531" y="21600"/>
                  <a:pt x="1188" y="21600"/>
                </a:cubicBezTo>
                <a:cubicBezTo>
                  <a:pt x="20402" y="21600"/>
                  <a:pt x="20402" y="21600"/>
                  <a:pt x="20402" y="21600"/>
                </a:cubicBezTo>
                <a:cubicBezTo>
                  <a:pt x="21069" y="21600"/>
                  <a:pt x="21600" y="21059"/>
                  <a:pt x="21600" y="20402"/>
                </a:cubicBezTo>
                <a:cubicBezTo>
                  <a:pt x="21600" y="5303"/>
                  <a:pt x="21600" y="5303"/>
                  <a:pt x="21600" y="5303"/>
                </a:cubicBezTo>
                <a:lnTo>
                  <a:pt x="19214" y="76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p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36675" y="1246505"/>
            <a:ext cx="106870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如何白板共享？点击【共享屏幕】，选择【白板】，发起异地共享协作。共享内容可点击一键保存。</a:t>
            </a:r>
            <a:endParaRPr lang="zh-CN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103245" y="577850"/>
            <a:ext cx="7081520" cy="506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● 网页共享 </a:t>
            </a:r>
            <a:r>
              <a:rPr lang="zh-CN" b="1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● 文档共享</a:t>
            </a:r>
            <a:r>
              <a:rPr lang="zh-CN" b="1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</a:t>
            </a:r>
            <a:r>
              <a:rPr 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● 音视频共享（如图示）</a:t>
            </a:r>
            <a:r>
              <a:rPr lang="zh-CN" b="1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● 电子白板共享</a:t>
            </a:r>
            <a:endParaRPr lang="zh-CN" altLang="en-US" b="1">
              <a:solidFill>
                <a:schemeClr val="accent4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5" name="图片 15" descr="1585641081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99920" y="1997710"/>
            <a:ext cx="8014970" cy="44519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1780" y="2364740"/>
            <a:ext cx="6216015" cy="37211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0735" y="2287270"/>
            <a:ext cx="5510530" cy="4064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831205" y="6085840"/>
            <a:ext cx="841375" cy="47244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1371600" y="6457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会议录制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9" name="Shape 983"/>
          <p:cNvSpPr/>
          <p:nvPr/>
        </p:nvSpPr>
        <p:spPr>
          <a:xfrm>
            <a:off x="1090295" y="740410"/>
            <a:ext cx="245745" cy="271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14" y="7689"/>
                </a:moveTo>
                <a:cubicBezTo>
                  <a:pt x="19214" y="19214"/>
                  <a:pt x="19214" y="19214"/>
                  <a:pt x="19214" y="19214"/>
                </a:cubicBezTo>
                <a:cubicBezTo>
                  <a:pt x="2386" y="19214"/>
                  <a:pt x="2386" y="19214"/>
                  <a:pt x="2386" y="19214"/>
                </a:cubicBezTo>
                <a:cubicBezTo>
                  <a:pt x="2386" y="2386"/>
                  <a:pt x="2386" y="2386"/>
                  <a:pt x="2386" y="2386"/>
                </a:cubicBezTo>
                <a:cubicBezTo>
                  <a:pt x="14616" y="2386"/>
                  <a:pt x="14616" y="2386"/>
                  <a:pt x="14616" y="2386"/>
                </a:cubicBezTo>
                <a:cubicBezTo>
                  <a:pt x="17002" y="0"/>
                  <a:pt x="17002" y="0"/>
                  <a:pt x="17002" y="0"/>
                </a:cubicBezTo>
                <a:cubicBezTo>
                  <a:pt x="1188" y="0"/>
                  <a:pt x="1188" y="0"/>
                  <a:pt x="1188" y="0"/>
                </a:cubicBezTo>
                <a:cubicBezTo>
                  <a:pt x="531" y="0"/>
                  <a:pt x="0" y="531"/>
                  <a:pt x="0" y="1188"/>
                </a:cubicBezTo>
                <a:cubicBezTo>
                  <a:pt x="0" y="20402"/>
                  <a:pt x="0" y="20402"/>
                  <a:pt x="0" y="20402"/>
                </a:cubicBezTo>
                <a:cubicBezTo>
                  <a:pt x="0" y="21059"/>
                  <a:pt x="531" y="21600"/>
                  <a:pt x="1188" y="21600"/>
                </a:cubicBezTo>
                <a:cubicBezTo>
                  <a:pt x="20402" y="21600"/>
                  <a:pt x="20402" y="21600"/>
                  <a:pt x="20402" y="21600"/>
                </a:cubicBezTo>
                <a:cubicBezTo>
                  <a:pt x="21069" y="21600"/>
                  <a:pt x="21600" y="21059"/>
                  <a:pt x="21600" y="20402"/>
                </a:cubicBezTo>
                <a:cubicBezTo>
                  <a:pt x="21600" y="5303"/>
                  <a:pt x="21600" y="5303"/>
                  <a:pt x="21600" y="5303"/>
                </a:cubicBezTo>
                <a:lnTo>
                  <a:pt x="19214" y="76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p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36675" y="1170940"/>
            <a:ext cx="896175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如会议需要备忘或留存，请开启会议录制功能，好信支持【云端录制】和【本地录制】两种形式，可点击工具栏【录制】开启您的录制。录制文件可在设置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录制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保存位置中查找。</a:t>
            </a:r>
            <a:endParaRPr lang="zh-CN" altLang="en-US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313940"/>
            <a:ext cx="6276340" cy="37776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55" y="3533140"/>
            <a:ext cx="6164580" cy="169608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4184015" y="5799455"/>
            <a:ext cx="421640" cy="36766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5" y="5366385"/>
            <a:ext cx="959485" cy="36131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0" y="3152140"/>
            <a:ext cx="1332230" cy="31178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5565" y="2400300"/>
            <a:ext cx="5698490" cy="360553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6581775" y="5727700"/>
            <a:ext cx="421640" cy="36766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2745" y="4932045"/>
            <a:ext cx="1743075" cy="581025"/>
          </a:xfrm>
          <a:prstGeom prst="rect">
            <a:avLst/>
          </a:prstGeom>
        </p:spPr>
      </p:pic>
      <p:sp>
        <p:nvSpPr>
          <p:cNvPr id="23" name="右箭头 22"/>
          <p:cNvSpPr/>
          <p:nvPr/>
        </p:nvSpPr>
        <p:spPr>
          <a:xfrm rot="19200000">
            <a:off x="7088505" y="5457190"/>
            <a:ext cx="348615" cy="17907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30" name="图片 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1555" y="2224405"/>
            <a:ext cx="7257415" cy="42595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371600" y="6457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会议控制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9" name="Shape 983"/>
          <p:cNvSpPr/>
          <p:nvPr/>
        </p:nvSpPr>
        <p:spPr>
          <a:xfrm>
            <a:off x="1090295" y="740410"/>
            <a:ext cx="245745" cy="271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14" y="7689"/>
                </a:moveTo>
                <a:cubicBezTo>
                  <a:pt x="19214" y="19214"/>
                  <a:pt x="19214" y="19214"/>
                  <a:pt x="19214" y="19214"/>
                </a:cubicBezTo>
                <a:cubicBezTo>
                  <a:pt x="2386" y="19214"/>
                  <a:pt x="2386" y="19214"/>
                  <a:pt x="2386" y="19214"/>
                </a:cubicBezTo>
                <a:cubicBezTo>
                  <a:pt x="2386" y="2386"/>
                  <a:pt x="2386" y="2386"/>
                  <a:pt x="2386" y="2386"/>
                </a:cubicBezTo>
                <a:cubicBezTo>
                  <a:pt x="14616" y="2386"/>
                  <a:pt x="14616" y="2386"/>
                  <a:pt x="14616" y="2386"/>
                </a:cubicBezTo>
                <a:cubicBezTo>
                  <a:pt x="17002" y="0"/>
                  <a:pt x="17002" y="0"/>
                  <a:pt x="17002" y="0"/>
                </a:cubicBezTo>
                <a:cubicBezTo>
                  <a:pt x="1188" y="0"/>
                  <a:pt x="1188" y="0"/>
                  <a:pt x="1188" y="0"/>
                </a:cubicBezTo>
                <a:cubicBezTo>
                  <a:pt x="531" y="0"/>
                  <a:pt x="0" y="531"/>
                  <a:pt x="0" y="1188"/>
                </a:cubicBezTo>
                <a:cubicBezTo>
                  <a:pt x="0" y="20402"/>
                  <a:pt x="0" y="20402"/>
                  <a:pt x="0" y="20402"/>
                </a:cubicBezTo>
                <a:cubicBezTo>
                  <a:pt x="0" y="21059"/>
                  <a:pt x="531" y="21600"/>
                  <a:pt x="1188" y="21600"/>
                </a:cubicBezTo>
                <a:cubicBezTo>
                  <a:pt x="20402" y="21600"/>
                  <a:pt x="20402" y="21600"/>
                  <a:pt x="20402" y="21600"/>
                </a:cubicBezTo>
                <a:cubicBezTo>
                  <a:pt x="21069" y="21600"/>
                  <a:pt x="21600" y="21059"/>
                  <a:pt x="21600" y="20402"/>
                </a:cubicBezTo>
                <a:cubicBezTo>
                  <a:pt x="21600" y="5303"/>
                  <a:pt x="21600" y="5303"/>
                  <a:pt x="21600" y="5303"/>
                </a:cubicBezTo>
                <a:lnTo>
                  <a:pt x="19214" y="76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p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36675" y="1170940"/>
            <a:ext cx="896175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会中，主持人可对参会人进行控制，让会议更有序的进行，如图，点击【管理参会者】选项，可设置全体静音、解除静音、举手发言、加人踢人、会议加锁、入会许可等功能。</a:t>
            </a:r>
            <a:endParaRPr lang="zh-CN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06490" y="6138545"/>
            <a:ext cx="1191260" cy="34544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954655" y="6015990"/>
            <a:ext cx="578485" cy="56832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6185" y="2248535"/>
            <a:ext cx="2087245" cy="421132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2" name="矩形 31"/>
          <p:cNvSpPr/>
          <p:nvPr/>
        </p:nvSpPr>
        <p:spPr>
          <a:xfrm>
            <a:off x="9383395" y="2924175"/>
            <a:ext cx="1080135" cy="31178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345" y="2344420"/>
            <a:ext cx="7829550" cy="408749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371600" y="6457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分组会议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9" name="Shape 983"/>
          <p:cNvSpPr/>
          <p:nvPr/>
        </p:nvSpPr>
        <p:spPr>
          <a:xfrm>
            <a:off x="1090295" y="740410"/>
            <a:ext cx="245745" cy="271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14" y="7689"/>
                </a:moveTo>
                <a:cubicBezTo>
                  <a:pt x="19214" y="19214"/>
                  <a:pt x="19214" y="19214"/>
                  <a:pt x="19214" y="19214"/>
                </a:cubicBezTo>
                <a:cubicBezTo>
                  <a:pt x="2386" y="19214"/>
                  <a:pt x="2386" y="19214"/>
                  <a:pt x="2386" y="19214"/>
                </a:cubicBezTo>
                <a:cubicBezTo>
                  <a:pt x="2386" y="2386"/>
                  <a:pt x="2386" y="2386"/>
                  <a:pt x="2386" y="2386"/>
                </a:cubicBezTo>
                <a:cubicBezTo>
                  <a:pt x="14616" y="2386"/>
                  <a:pt x="14616" y="2386"/>
                  <a:pt x="14616" y="2386"/>
                </a:cubicBezTo>
                <a:cubicBezTo>
                  <a:pt x="17002" y="0"/>
                  <a:pt x="17002" y="0"/>
                  <a:pt x="17002" y="0"/>
                </a:cubicBezTo>
                <a:cubicBezTo>
                  <a:pt x="1188" y="0"/>
                  <a:pt x="1188" y="0"/>
                  <a:pt x="1188" y="0"/>
                </a:cubicBezTo>
                <a:cubicBezTo>
                  <a:pt x="531" y="0"/>
                  <a:pt x="0" y="531"/>
                  <a:pt x="0" y="1188"/>
                </a:cubicBezTo>
                <a:cubicBezTo>
                  <a:pt x="0" y="20402"/>
                  <a:pt x="0" y="20402"/>
                  <a:pt x="0" y="20402"/>
                </a:cubicBezTo>
                <a:cubicBezTo>
                  <a:pt x="0" y="21059"/>
                  <a:pt x="531" y="21600"/>
                  <a:pt x="1188" y="21600"/>
                </a:cubicBezTo>
                <a:cubicBezTo>
                  <a:pt x="20402" y="21600"/>
                  <a:pt x="20402" y="21600"/>
                  <a:pt x="20402" y="21600"/>
                </a:cubicBezTo>
                <a:cubicBezTo>
                  <a:pt x="21069" y="21600"/>
                  <a:pt x="21600" y="21059"/>
                  <a:pt x="21600" y="20402"/>
                </a:cubicBezTo>
                <a:cubicBezTo>
                  <a:pt x="21600" y="5303"/>
                  <a:pt x="21600" y="5303"/>
                  <a:pt x="21600" y="5303"/>
                </a:cubicBezTo>
                <a:lnTo>
                  <a:pt x="19214" y="76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p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36040" y="1106170"/>
            <a:ext cx="993838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好信独特的分组讨论功能，适用于总公司与分公司间的大型会议或跨部门会议等场景，可分多组进行讨论，互不干扰，主持人点击【分组讨论】选项，创建讨论组，分配讨论组成员，在右图【选项】栏中可进行相关设置。</a:t>
            </a:r>
            <a:endParaRPr lang="zh-CN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11700" y="6031230"/>
            <a:ext cx="652780" cy="49149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4590" y="2613025"/>
            <a:ext cx="3267075" cy="325755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2" name="矩形 21"/>
          <p:cNvSpPr/>
          <p:nvPr/>
        </p:nvSpPr>
        <p:spPr>
          <a:xfrm>
            <a:off x="10003790" y="5462905"/>
            <a:ext cx="555625" cy="56832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950" y="2903855"/>
            <a:ext cx="2438400" cy="158305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1371600" y="6457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即时消息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9" name="Shape 983"/>
          <p:cNvSpPr/>
          <p:nvPr/>
        </p:nvSpPr>
        <p:spPr>
          <a:xfrm>
            <a:off x="1090295" y="740410"/>
            <a:ext cx="245745" cy="271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14" y="7689"/>
                </a:moveTo>
                <a:cubicBezTo>
                  <a:pt x="19214" y="19214"/>
                  <a:pt x="19214" y="19214"/>
                  <a:pt x="19214" y="19214"/>
                </a:cubicBezTo>
                <a:cubicBezTo>
                  <a:pt x="2386" y="19214"/>
                  <a:pt x="2386" y="19214"/>
                  <a:pt x="2386" y="19214"/>
                </a:cubicBezTo>
                <a:cubicBezTo>
                  <a:pt x="2386" y="2386"/>
                  <a:pt x="2386" y="2386"/>
                  <a:pt x="2386" y="2386"/>
                </a:cubicBezTo>
                <a:cubicBezTo>
                  <a:pt x="14616" y="2386"/>
                  <a:pt x="14616" y="2386"/>
                  <a:pt x="14616" y="2386"/>
                </a:cubicBezTo>
                <a:cubicBezTo>
                  <a:pt x="17002" y="0"/>
                  <a:pt x="17002" y="0"/>
                  <a:pt x="17002" y="0"/>
                </a:cubicBezTo>
                <a:cubicBezTo>
                  <a:pt x="1188" y="0"/>
                  <a:pt x="1188" y="0"/>
                  <a:pt x="1188" y="0"/>
                </a:cubicBezTo>
                <a:cubicBezTo>
                  <a:pt x="531" y="0"/>
                  <a:pt x="0" y="531"/>
                  <a:pt x="0" y="1188"/>
                </a:cubicBezTo>
                <a:cubicBezTo>
                  <a:pt x="0" y="20402"/>
                  <a:pt x="0" y="20402"/>
                  <a:pt x="0" y="20402"/>
                </a:cubicBezTo>
                <a:cubicBezTo>
                  <a:pt x="0" y="21059"/>
                  <a:pt x="531" y="21600"/>
                  <a:pt x="1188" y="21600"/>
                </a:cubicBezTo>
                <a:cubicBezTo>
                  <a:pt x="20402" y="21600"/>
                  <a:pt x="20402" y="21600"/>
                  <a:pt x="20402" y="21600"/>
                </a:cubicBezTo>
                <a:cubicBezTo>
                  <a:pt x="21069" y="21600"/>
                  <a:pt x="21600" y="21059"/>
                  <a:pt x="21600" y="20402"/>
                </a:cubicBezTo>
                <a:cubicBezTo>
                  <a:pt x="21600" y="5303"/>
                  <a:pt x="21600" y="5303"/>
                  <a:pt x="21600" y="5303"/>
                </a:cubicBezTo>
                <a:lnTo>
                  <a:pt x="19214" y="76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p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36040" y="1207135"/>
            <a:ext cx="102609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会中也可畅快聊天，开会聊天两不误。支持私聊、群聊模式，点击工具栏【聊天】</a:t>
            </a:r>
            <a:r>
              <a:rPr 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选项</a:t>
            </a:r>
            <a:r>
              <a:rPr 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，发起你的会中沟通吧。</a:t>
            </a:r>
            <a:endParaRPr lang="zh-CN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6990" y="1889125"/>
            <a:ext cx="8952865" cy="467106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5353050" y="6179820"/>
            <a:ext cx="652780" cy="49149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8079105" y="5880100"/>
            <a:ext cx="869315" cy="56832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7639684" y="2557289"/>
            <a:ext cx="419752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THANKS</a:t>
            </a:r>
            <a:endParaRPr 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795" y="3810"/>
            <a:ext cx="7181215" cy="685292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8264525" y="3798570"/>
            <a:ext cx="3685540" cy="3371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 sz="16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24</a:t>
            </a:r>
            <a:r>
              <a:rPr lang="zh-CN" altLang="en-US" sz="16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小时客服热线：</a:t>
            </a:r>
            <a:r>
              <a:rPr lang="en-US" altLang="zh-CN" sz="16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400-666-0022</a:t>
            </a:r>
            <a:endParaRPr lang="en-US" altLang="zh-CN" sz="1600" b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371600" y="1198880"/>
            <a:ext cx="6871970" cy="3371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16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下载安装好信云会议。</a:t>
            </a:r>
            <a:endParaRPr lang="zh-CN" altLang="en-US" sz="1600" b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556260" y="584835"/>
            <a:ext cx="10001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en-US" altLang="zh-CN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71600" y="6457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下载安装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929255" y="1965960"/>
            <a:ext cx="5695950" cy="42989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33" name="文本框 132"/>
          <p:cNvSpPr txBox="1"/>
          <p:nvPr/>
        </p:nvSpPr>
        <p:spPr>
          <a:xfrm>
            <a:off x="556260" y="574040"/>
            <a:ext cx="10001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en-US" altLang="zh-CN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71600" y="6457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注册登录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635" y="1759585"/>
            <a:ext cx="6160135" cy="42976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0210" y="1759585"/>
            <a:ext cx="3144520" cy="430085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371600" y="1198880"/>
            <a:ext cx="8944610" cy="3371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16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点击首页右下方【去注册】，输入手机及验证码登录，也可选择微信扫码登录。</a:t>
            </a:r>
            <a:endParaRPr lang="zh-CN" sz="1600" b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636895" y="5579745"/>
            <a:ext cx="682625" cy="258445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8372475" y="2691765"/>
            <a:ext cx="2576830" cy="1624965"/>
          </a:xfrm>
          <a:prstGeom prst="roundRect">
            <a:avLst>
              <a:gd name="adj" fmla="val 0"/>
            </a:avLst>
          </a:prstGeom>
          <a:noFill/>
          <a:ln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 flipV="1">
            <a:off x="9159875" y="5182235"/>
            <a:ext cx="862965" cy="440690"/>
          </a:xfrm>
          <a:prstGeom prst="roundRect">
            <a:avLst>
              <a:gd name="adj" fmla="val 0"/>
            </a:avLst>
          </a:prstGeom>
          <a:noFill/>
          <a:ln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>
            <a:off x="7329170" y="3560445"/>
            <a:ext cx="525780" cy="41719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53160" y="1831340"/>
            <a:ext cx="6001385" cy="418084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371600" y="1198880"/>
            <a:ext cx="9505315" cy="3371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sz="16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点击【加入会议】，输入会议ID并设定是否开启麦克风摄像头选项，点击【加入】即可进入会议。</a:t>
            </a:r>
            <a:endParaRPr sz="1600" b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556260" y="584835"/>
            <a:ext cx="10001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en-US" altLang="zh-CN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71600" y="6457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加入会议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461135" y="2980055"/>
            <a:ext cx="977900" cy="100838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9575" y="2755265"/>
            <a:ext cx="3947795" cy="2174875"/>
          </a:xfrm>
          <a:prstGeom prst="rect">
            <a:avLst/>
          </a:prstGeom>
          <a:ln>
            <a:noFill/>
          </a:ln>
        </p:spPr>
      </p:pic>
      <p:sp>
        <p:nvSpPr>
          <p:cNvPr id="5" name="右箭头 4"/>
          <p:cNvSpPr/>
          <p:nvPr/>
        </p:nvSpPr>
        <p:spPr>
          <a:xfrm>
            <a:off x="7329170" y="3571240"/>
            <a:ext cx="525780" cy="41719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8878570" y="3219450"/>
            <a:ext cx="1998345" cy="418465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8878570" y="3988435"/>
            <a:ext cx="1089660" cy="418465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371600" y="1198880"/>
            <a:ext cx="95053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sz="16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点击首页【即时会议】或【预约会议】创建您的会议，请检查确认会议账户、会议类型以及是否需要设置会议密码，可查看【高级选项】，选择是否启用等待室、全体静音及录制功能。</a:t>
            </a:r>
            <a:endParaRPr sz="1600" b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556260" y="584835"/>
            <a:ext cx="10001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en-US" altLang="zh-CN" sz="32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71600" y="6457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创建会议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53160" y="1982470"/>
            <a:ext cx="6001385" cy="4180840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378710" y="3066415"/>
            <a:ext cx="977900" cy="100838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右箭头 4"/>
          <p:cNvSpPr/>
          <p:nvPr/>
        </p:nvSpPr>
        <p:spPr>
          <a:xfrm>
            <a:off x="7329170" y="3711575"/>
            <a:ext cx="525780" cy="41719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2376170" y="4218940"/>
            <a:ext cx="977900" cy="100838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4820" y="2141855"/>
            <a:ext cx="3655060" cy="3861435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8266430" y="3067050"/>
            <a:ext cx="2428240" cy="33274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8266430" y="3774440"/>
            <a:ext cx="2428240" cy="33274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8789035" y="4735830"/>
            <a:ext cx="1508760" cy="77470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1371600" y="6457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会议画廊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5368290" y="3622040"/>
            <a:ext cx="525780" cy="41719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964690"/>
            <a:ext cx="6263640" cy="41300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92475"/>
            <a:ext cx="6246495" cy="172402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4658995"/>
            <a:ext cx="1612265" cy="554355"/>
          </a:xfrm>
          <a:prstGeom prst="rect">
            <a:avLst/>
          </a:prstGeom>
          <a:solidFill>
            <a:srgbClr val="00B0F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4770" y="4705985"/>
            <a:ext cx="1892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画廊视图</a:t>
            </a:r>
            <a:endParaRPr lang="zh-CN" altLang="en-US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67655" y="2108200"/>
            <a:ext cx="785495" cy="27876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37565" y="1168400"/>
            <a:ext cx="112096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 b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会中，有两种视图形式供您选择【画廊视图】（左图）和【演讲者视图】（右图），可点击右上角红框部分进行自由切换。</a:t>
            </a:r>
            <a:endParaRPr lang="zh-CN" sz="1600" b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9" name="Shape 983"/>
          <p:cNvSpPr/>
          <p:nvPr/>
        </p:nvSpPr>
        <p:spPr>
          <a:xfrm>
            <a:off x="1090295" y="740410"/>
            <a:ext cx="245745" cy="271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14" y="7689"/>
                </a:moveTo>
                <a:cubicBezTo>
                  <a:pt x="19214" y="19214"/>
                  <a:pt x="19214" y="19214"/>
                  <a:pt x="19214" y="19214"/>
                </a:cubicBezTo>
                <a:cubicBezTo>
                  <a:pt x="2386" y="19214"/>
                  <a:pt x="2386" y="19214"/>
                  <a:pt x="2386" y="19214"/>
                </a:cubicBezTo>
                <a:cubicBezTo>
                  <a:pt x="2386" y="2386"/>
                  <a:pt x="2386" y="2386"/>
                  <a:pt x="2386" y="2386"/>
                </a:cubicBezTo>
                <a:cubicBezTo>
                  <a:pt x="14616" y="2386"/>
                  <a:pt x="14616" y="2386"/>
                  <a:pt x="14616" y="2386"/>
                </a:cubicBezTo>
                <a:cubicBezTo>
                  <a:pt x="17002" y="0"/>
                  <a:pt x="17002" y="0"/>
                  <a:pt x="17002" y="0"/>
                </a:cubicBezTo>
                <a:cubicBezTo>
                  <a:pt x="1188" y="0"/>
                  <a:pt x="1188" y="0"/>
                  <a:pt x="1188" y="0"/>
                </a:cubicBezTo>
                <a:cubicBezTo>
                  <a:pt x="531" y="0"/>
                  <a:pt x="0" y="531"/>
                  <a:pt x="0" y="1188"/>
                </a:cubicBezTo>
                <a:cubicBezTo>
                  <a:pt x="0" y="20402"/>
                  <a:pt x="0" y="20402"/>
                  <a:pt x="0" y="20402"/>
                </a:cubicBezTo>
                <a:cubicBezTo>
                  <a:pt x="0" y="21059"/>
                  <a:pt x="531" y="21600"/>
                  <a:pt x="1188" y="21600"/>
                </a:cubicBezTo>
                <a:cubicBezTo>
                  <a:pt x="20402" y="21600"/>
                  <a:pt x="20402" y="21600"/>
                  <a:pt x="20402" y="21600"/>
                </a:cubicBezTo>
                <a:cubicBezTo>
                  <a:pt x="21069" y="21600"/>
                  <a:pt x="21600" y="21059"/>
                  <a:pt x="21600" y="20402"/>
                </a:cubicBezTo>
                <a:cubicBezTo>
                  <a:pt x="21600" y="5303"/>
                  <a:pt x="21600" y="5303"/>
                  <a:pt x="21600" y="5303"/>
                </a:cubicBezTo>
                <a:lnTo>
                  <a:pt x="19214" y="76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p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860" y="2348230"/>
            <a:ext cx="5196205" cy="329628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2335" y="3013710"/>
            <a:ext cx="4375785" cy="237934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0810" y="2496185"/>
            <a:ext cx="930275" cy="517525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1232515" y="2496185"/>
            <a:ext cx="717550" cy="25844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765925" y="4678045"/>
            <a:ext cx="1957070" cy="554355"/>
          </a:xfrm>
          <a:prstGeom prst="rect">
            <a:avLst/>
          </a:prstGeom>
          <a:solidFill>
            <a:srgbClr val="00B0F0">
              <a:alpha val="7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830695" y="4725035"/>
            <a:ext cx="18923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演讲者视图</a:t>
            </a:r>
            <a:endParaRPr lang="zh-CN" altLang="en-US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28" name="Rectangle 27"/>
          <p:cNvSpPr/>
          <p:nvPr/>
        </p:nvSpPr>
        <p:spPr>
          <a:xfrm>
            <a:off x="3103245" y="656590"/>
            <a:ext cx="7148830" cy="4603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just">
              <a:lnSpc>
                <a:spcPct val="120000"/>
              </a:lnSpc>
            </a:pPr>
            <a:endParaRPr lang="en-GB" sz="9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369820"/>
            <a:ext cx="6413500" cy="40760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371600" y="6457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屏幕共享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9" name="Shape 983"/>
          <p:cNvSpPr/>
          <p:nvPr/>
        </p:nvSpPr>
        <p:spPr>
          <a:xfrm>
            <a:off x="1090295" y="740410"/>
            <a:ext cx="245745" cy="271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14" y="7689"/>
                </a:moveTo>
                <a:cubicBezTo>
                  <a:pt x="19214" y="19214"/>
                  <a:pt x="19214" y="19214"/>
                  <a:pt x="19214" y="19214"/>
                </a:cubicBezTo>
                <a:cubicBezTo>
                  <a:pt x="2386" y="19214"/>
                  <a:pt x="2386" y="19214"/>
                  <a:pt x="2386" y="19214"/>
                </a:cubicBezTo>
                <a:cubicBezTo>
                  <a:pt x="2386" y="2386"/>
                  <a:pt x="2386" y="2386"/>
                  <a:pt x="2386" y="2386"/>
                </a:cubicBezTo>
                <a:cubicBezTo>
                  <a:pt x="14616" y="2386"/>
                  <a:pt x="14616" y="2386"/>
                  <a:pt x="14616" y="2386"/>
                </a:cubicBezTo>
                <a:cubicBezTo>
                  <a:pt x="17002" y="0"/>
                  <a:pt x="17002" y="0"/>
                  <a:pt x="17002" y="0"/>
                </a:cubicBezTo>
                <a:cubicBezTo>
                  <a:pt x="1188" y="0"/>
                  <a:pt x="1188" y="0"/>
                  <a:pt x="1188" y="0"/>
                </a:cubicBezTo>
                <a:cubicBezTo>
                  <a:pt x="531" y="0"/>
                  <a:pt x="0" y="531"/>
                  <a:pt x="0" y="1188"/>
                </a:cubicBezTo>
                <a:cubicBezTo>
                  <a:pt x="0" y="20402"/>
                  <a:pt x="0" y="20402"/>
                  <a:pt x="0" y="20402"/>
                </a:cubicBezTo>
                <a:cubicBezTo>
                  <a:pt x="0" y="21059"/>
                  <a:pt x="531" y="21600"/>
                  <a:pt x="1188" y="21600"/>
                </a:cubicBezTo>
                <a:cubicBezTo>
                  <a:pt x="20402" y="21600"/>
                  <a:pt x="20402" y="21600"/>
                  <a:pt x="20402" y="21600"/>
                </a:cubicBezTo>
                <a:cubicBezTo>
                  <a:pt x="21069" y="21600"/>
                  <a:pt x="21600" y="21059"/>
                  <a:pt x="21600" y="20402"/>
                </a:cubicBezTo>
                <a:cubicBezTo>
                  <a:pt x="21600" y="5303"/>
                  <a:pt x="21600" y="5303"/>
                  <a:pt x="21600" y="5303"/>
                </a:cubicBezTo>
                <a:lnTo>
                  <a:pt x="19214" y="76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p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36040" y="1214120"/>
            <a:ext cx="891603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如何网页共享？点击【共享屏幕】选项，选择您要共享的网页，点击共享，共享成功后如右图显示，您可以对共享网页进行注释。可随意调节注释栏，移动画廊窗口。</a:t>
            </a:r>
            <a:endParaRPr lang="zh-CN" sz="16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0" fontAlgn="auto">
              <a:lnSpc>
                <a:spcPct val="150000"/>
              </a:lnSpc>
            </a:pPr>
            <a:endParaRPr lang="zh-CN" sz="1600" b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5135" y="2828925"/>
            <a:ext cx="5218430" cy="306514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623695" y="4524375"/>
            <a:ext cx="1351915" cy="106235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910840" y="6146800"/>
            <a:ext cx="591185" cy="4502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387850" y="5487035"/>
            <a:ext cx="772160" cy="4502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706870" y="2719070"/>
            <a:ext cx="3224530" cy="4502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0728325" y="3052445"/>
            <a:ext cx="1010285" cy="25838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103245" y="577850"/>
            <a:ext cx="7149465" cy="506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zh-CN" b="1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● 网页共享  （如图示）  </a:t>
            </a:r>
            <a:r>
              <a:rPr 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● 文档共享   ● 音视频共享  ● 电子白板共享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28" name="Rectangle 27"/>
          <p:cNvSpPr/>
          <p:nvPr/>
        </p:nvSpPr>
        <p:spPr>
          <a:xfrm>
            <a:off x="3103245" y="656590"/>
            <a:ext cx="7148830" cy="4603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just">
              <a:lnSpc>
                <a:spcPct val="120000"/>
              </a:lnSpc>
            </a:pPr>
            <a:endParaRPr lang="en-GB" sz="9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71600" y="6457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屏幕共享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9" name="Shape 983"/>
          <p:cNvSpPr/>
          <p:nvPr/>
        </p:nvSpPr>
        <p:spPr>
          <a:xfrm>
            <a:off x="1090295" y="740410"/>
            <a:ext cx="245745" cy="271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14" y="7689"/>
                </a:moveTo>
                <a:cubicBezTo>
                  <a:pt x="19214" y="19214"/>
                  <a:pt x="19214" y="19214"/>
                  <a:pt x="19214" y="19214"/>
                </a:cubicBezTo>
                <a:cubicBezTo>
                  <a:pt x="2386" y="19214"/>
                  <a:pt x="2386" y="19214"/>
                  <a:pt x="2386" y="19214"/>
                </a:cubicBezTo>
                <a:cubicBezTo>
                  <a:pt x="2386" y="2386"/>
                  <a:pt x="2386" y="2386"/>
                  <a:pt x="2386" y="2386"/>
                </a:cubicBezTo>
                <a:cubicBezTo>
                  <a:pt x="14616" y="2386"/>
                  <a:pt x="14616" y="2386"/>
                  <a:pt x="14616" y="2386"/>
                </a:cubicBezTo>
                <a:cubicBezTo>
                  <a:pt x="17002" y="0"/>
                  <a:pt x="17002" y="0"/>
                  <a:pt x="17002" y="0"/>
                </a:cubicBezTo>
                <a:cubicBezTo>
                  <a:pt x="1188" y="0"/>
                  <a:pt x="1188" y="0"/>
                  <a:pt x="1188" y="0"/>
                </a:cubicBezTo>
                <a:cubicBezTo>
                  <a:pt x="531" y="0"/>
                  <a:pt x="0" y="531"/>
                  <a:pt x="0" y="1188"/>
                </a:cubicBezTo>
                <a:cubicBezTo>
                  <a:pt x="0" y="20402"/>
                  <a:pt x="0" y="20402"/>
                  <a:pt x="0" y="20402"/>
                </a:cubicBezTo>
                <a:cubicBezTo>
                  <a:pt x="0" y="21059"/>
                  <a:pt x="531" y="21600"/>
                  <a:pt x="1188" y="21600"/>
                </a:cubicBezTo>
                <a:cubicBezTo>
                  <a:pt x="20402" y="21600"/>
                  <a:pt x="20402" y="21600"/>
                  <a:pt x="20402" y="21600"/>
                </a:cubicBezTo>
                <a:cubicBezTo>
                  <a:pt x="21069" y="21600"/>
                  <a:pt x="21600" y="21059"/>
                  <a:pt x="21600" y="20402"/>
                </a:cubicBezTo>
                <a:cubicBezTo>
                  <a:pt x="21600" y="5303"/>
                  <a:pt x="21600" y="5303"/>
                  <a:pt x="21600" y="5303"/>
                </a:cubicBezTo>
                <a:lnTo>
                  <a:pt x="19214" y="76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p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36040" y="1248410"/>
            <a:ext cx="1015301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如何文档共享？点击【共享屏幕】选项，选择您要共享的文档，支持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PPT/Word/Excel/PDF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等多种文档格式，</a:t>
            </a:r>
            <a:r>
              <a:rPr 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点击共享，开始您绘声绘色的演讲，</a:t>
            </a:r>
            <a:r>
              <a:rPr 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可随意调节注释栏，</a:t>
            </a:r>
            <a:r>
              <a:rPr 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也可一键清除您所注释的内容。</a:t>
            </a:r>
            <a:endParaRPr lang="zh-CN" sz="1600" b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23695" y="4632325"/>
            <a:ext cx="1351915" cy="106235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103245" y="577850"/>
            <a:ext cx="7149465" cy="506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● 网页共享  </a:t>
            </a:r>
            <a:r>
              <a:rPr lang="zh-CN" b="1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● 文档共享（如图示）  </a:t>
            </a:r>
            <a:r>
              <a:rPr 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● 音视频共享  ● 电子白板共享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488565"/>
            <a:ext cx="6030595" cy="34518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0295" y="2435860"/>
            <a:ext cx="6032500" cy="3493770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7623175" y="2631440"/>
            <a:ext cx="3236595" cy="4502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523365" y="2435860"/>
            <a:ext cx="3636645" cy="53022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98000">
              <a:schemeClr val="accent1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242185"/>
            <a:ext cx="6419850" cy="4058920"/>
          </a:xfrm>
          <a:prstGeom prst="rect">
            <a:avLst/>
          </a:prstGeom>
        </p:spPr>
      </p:pic>
      <p:sp>
        <p:nvSpPr>
          <p:cNvPr id="128" name="Rectangle 27"/>
          <p:cNvSpPr/>
          <p:nvPr/>
        </p:nvSpPr>
        <p:spPr>
          <a:xfrm>
            <a:off x="3103245" y="656590"/>
            <a:ext cx="7148830" cy="4603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just">
              <a:lnSpc>
                <a:spcPct val="120000"/>
              </a:lnSpc>
            </a:pPr>
            <a:endParaRPr lang="en-GB" sz="9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371600" y="6457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</a:rPr>
              <a:t>屏幕共享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29" name="Shape 983"/>
          <p:cNvSpPr/>
          <p:nvPr/>
        </p:nvSpPr>
        <p:spPr>
          <a:xfrm>
            <a:off x="1090295" y="740410"/>
            <a:ext cx="245745" cy="271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14" y="7689"/>
                </a:moveTo>
                <a:cubicBezTo>
                  <a:pt x="19214" y="19214"/>
                  <a:pt x="19214" y="19214"/>
                  <a:pt x="19214" y="19214"/>
                </a:cubicBezTo>
                <a:cubicBezTo>
                  <a:pt x="2386" y="19214"/>
                  <a:pt x="2386" y="19214"/>
                  <a:pt x="2386" y="19214"/>
                </a:cubicBezTo>
                <a:cubicBezTo>
                  <a:pt x="2386" y="2386"/>
                  <a:pt x="2386" y="2386"/>
                  <a:pt x="2386" y="2386"/>
                </a:cubicBezTo>
                <a:cubicBezTo>
                  <a:pt x="14616" y="2386"/>
                  <a:pt x="14616" y="2386"/>
                  <a:pt x="14616" y="2386"/>
                </a:cubicBezTo>
                <a:cubicBezTo>
                  <a:pt x="17002" y="0"/>
                  <a:pt x="17002" y="0"/>
                  <a:pt x="17002" y="0"/>
                </a:cubicBezTo>
                <a:cubicBezTo>
                  <a:pt x="1188" y="0"/>
                  <a:pt x="1188" y="0"/>
                  <a:pt x="1188" y="0"/>
                </a:cubicBezTo>
                <a:cubicBezTo>
                  <a:pt x="531" y="0"/>
                  <a:pt x="0" y="531"/>
                  <a:pt x="0" y="1188"/>
                </a:cubicBezTo>
                <a:cubicBezTo>
                  <a:pt x="0" y="20402"/>
                  <a:pt x="0" y="20402"/>
                  <a:pt x="0" y="20402"/>
                </a:cubicBezTo>
                <a:cubicBezTo>
                  <a:pt x="0" y="21059"/>
                  <a:pt x="531" y="21600"/>
                  <a:pt x="1188" y="21600"/>
                </a:cubicBezTo>
                <a:cubicBezTo>
                  <a:pt x="20402" y="21600"/>
                  <a:pt x="20402" y="21600"/>
                  <a:pt x="20402" y="21600"/>
                </a:cubicBezTo>
                <a:cubicBezTo>
                  <a:pt x="21069" y="21600"/>
                  <a:pt x="21600" y="21059"/>
                  <a:pt x="21600" y="20402"/>
                </a:cubicBezTo>
                <a:cubicBezTo>
                  <a:pt x="21600" y="5303"/>
                  <a:pt x="21600" y="5303"/>
                  <a:pt x="21600" y="5303"/>
                </a:cubicBezTo>
                <a:lnTo>
                  <a:pt x="19214" y="76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p>
            <a:endParaRPr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36675" y="1203325"/>
            <a:ext cx="1025588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何音视频共享？点击【共享屏幕】，选择您要共享的音视频文件，值得注意的是，在开始共享之前，需勾选上左图下方【共享电脑声音】【视频流畅度优先】，以保障所有参会者都能够听到共享声音，流畅的观看共享内容。</a:t>
            </a:r>
            <a:endParaRPr lang="zh-CN" sz="1600" b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5941695"/>
            <a:ext cx="2157095" cy="46101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103245" y="577850"/>
            <a:ext cx="7081520" cy="506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fontAlgn="auto">
              <a:lnSpc>
                <a:spcPct val="150000"/>
              </a:lnSpc>
            </a:pPr>
            <a:r>
              <a:rPr 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● 网页共享 </a:t>
            </a:r>
            <a:r>
              <a:rPr lang="zh-CN" b="1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● 文档共享</a:t>
            </a:r>
            <a:r>
              <a:rPr lang="zh-CN" b="1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● 音视频共享（如图示）</a:t>
            </a:r>
            <a:r>
              <a:rPr lang="zh-CN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● 电子白板共享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210175" y="5904865"/>
            <a:ext cx="1362710" cy="45021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7630" y="3832225"/>
            <a:ext cx="1353820" cy="9842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6" name="图片 16" descr="1585641264(1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5270" y="2355215"/>
            <a:ext cx="5418455" cy="383286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6770,&quot;width&quot;:8970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1105</Words>
  <Application>WPS 演示</Application>
  <PresentationFormat>宽屏</PresentationFormat>
  <Paragraphs>80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Impact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liu</cp:lastModifiedBy>
  <cp:revision>30</cp:revision>
  <dcterms:created xsi:type="dcterms:W3CDTF">2020-04-24T01:26:00Z</dcterms:created>
  <dcterms:modified xsi:type="dcterms:W3CDTF">2021-05-21T08:09:54Z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3CA08E58C1F048728FDB3DFBA0C88216</vt:lpwstr>
  </property>
</Properties>
</file>