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png" ContentType="image/png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Masters/theme/theme2.xml" ContentType="application/vnd.openxmlformats-officedocument.theme+xml"/>
  <Override PartName="/ppt/slideMasters/slideMaster3.xml" ContentType="application/vnd.openxmlformats-officedocument.presentationml.slideMaster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Masters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bleStyles.xml" ContentType="application/vnd.openxmlformats-officedocument.presentationml.tableStyles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b18d34b26bc4611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</p:sldIdLst>
  <p:sldSz cx="12192000" cy="6858000"/>
  <p:notesSz cx="6858000" cy="9144000"/>
  <p:defaultTextStyle>
    <a:lvl1pPr marL="0" lvl="0" algn="l" defTabSz="914400">
      <a:defRPr sz="1800" kern="1200">
        <a:solidFill>
          <a:schemeClr val="tx1"/>
        </a:solidFill>
        <a:latin typeface="Arial"/>
        <a:ea typeface="微软雅黑"/>
      </a:defRPr>
    </a:lvl1pPr>
    <a:lvl2pPr marL="457200" lvl="1" algn="l" defTabSz="914400">
      <a:defRPr sz="1800" kern="1200">
        <a:solidFill>
          <a:schemeClr val="tx1"/>
        </a:solidFill>
        <a:latin typeface="Arial"/>
        <a:ea typeface="微软雅黑"/>
      </a:defRPr>
    </a:lvl2pPr>
    <a:lvl3pPr marL="914400" lvl="2" algn="l" defTabSz="914400">
      <a:defRPr sz="1800" kern="1200">
        <a:solidFill>
          <a:schemeClr val="tx1"/>
        </a:solidFill>
        <a:latin typeface="Arial"/>
        <a:ea typeface="微软雅黑"/>
      </a:defRPr>
    </a:lvl3pPr>
    <a:lvl4pPr marL="1371600" lvl="3" algn="l" defTabSz="914400">
      <a:defRPr sz="1800" kern="1200">
        <a:solidFill>
          <a:schemeClr val="tx1"/>
        </a:solidFill>
        <a:latin typeface="Arial"/>
        <a:ea typeface="微软雅黑"/>
      </a:defRPr>
    </a:lvl4pPr>
    <a:lvl5pPr marL="1828800" lvl="4" algn="l" defTabSz="914400">
      <a:defRPr sz="1800" kern="1200">
        <a:solidFill>
          <a:schemeClr val="tx1"/>
        </a:solidFill>
        <a:latin typeface="Arial"/>
        <a:ea typeface="微软雅黑"/>
      </a:defRPr>
    </a:lvl5pPr>
    <a:lvl6pPr marL="2286000" lvl="5" algn="l" defTabSz="914400">
      <a:defRPr sz="1800" kern="1200">
        <a:solidFill>
          <a:schemeClr val="tx1"/>
        </a:solidFill>
        <a:latin typeface="Arial"/>
        <a:ea typeface="微软雅黑"/>
      </a:defRPr>
    </a:lvl6pPr>
    <a:lvl7pPr marL="2743200" lvl="6" algn="l" defTabSz="914400">
      <a:defRPr sz="1800" kern="1200">
        <a:solidFill>
          <a:schemeClr val="tx1"/>
        </a:solidFill>
        <a:latin typeface="Arial"/>
        <a:ea typeface="微软雅黑"/>
      </a:defRPr>
    </a:lvl7pPr>
    <a:lvl8pPr marL="3200400" lvl="7" algn="l" defTabSz="914400">
      <a:defRPr sz="1800" kern="1200">
        <a:solidFill>
          <a:schemeClr val="tx1"/>
        </a:solidFill>
        <a:latin typeface="Arial"/>
        <a:ea typeface="微软雅黑"/>
      </a:defRPr>
    </a:lvl8pPr>
    <a:lvl9pPr marL="3657600" lvl="8" algn="l" defTabSz="914400">
      <a:defRPr sz="1800" kern="1200">
        <a:solidFill>
          <a:schemeClr val="tx1"/>
        </a:solidFill>
        <a:latin typeface="Arial"/>
        <a:ea typeface="微软雅黑"/>
      </a:defRPr>
    </a:lvl9pPr>
  </p:defaultTextStyle>
</p:presentation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slideMaster" Target="/ppt/slideMasters/slideMaster2.xml" Id="rId2" /><Relationship Type="http://schemas.openxmlformats.org/officeDocument/2006/relationships/slideMaster" Target="/ppt/slideMasters/slideMaster3.xml" Id="rId3" /><Relationship Type="http://schemas.openxmlformats.org/officeDocument/2006/relationships/theme" Target="/ppt/slideMasters/theme/theme1.xml" Id="rId4" /><Relationship Type="http://schemas.openxmlformats.org/officeDocument/2006/relationships/slide" Target="/ppt/slides/slide1.xml" Id="rId5" /><Relationship Type="http://schemas.openxmlformats.org/officeDocument/2006/relationships/slide" Target="/ppt/slides/slide2.xml" Id="rId6" /><Relationship Type="http://schemas.openxmlformats.org/officeDocument/2006/relationships/slide" Target="/ppt/slides/slide3.xml" Id="rId7" /><Relationship Type="http://schemas.openxmlformats.org/officeDocument/2006/relationships/slide" Target="/ppt/slides/slide4.xml" Id="rId8" /><Relationship Type="http://schemas.openxmlformats.org/officeDocument/2006/relationships/slide" Target="/ppt/slides/slide5.xml" Id="rId9" /><Relationship Type="http://schemas.openxmlformats.org/officeDocument/2006/relationships/slide" Target="/ppt/slides/slide6.xml" Id="rId10" /><Relationship Type="http://schemas.openxmlformats.org/officeDocument/2006/relationships/slide" Target="/ppt/slides/slide7.xml" Id="rId11" /><Relationship Type="http://schemas.openxmlformats.org/officeDocument/2006/relationships/slide" Target="/ppt/slides/slide8.xml" Id="rId12" /><Relationship Type="http://schemas.openxmlformats.org/officeDocument/2006/relationships/slide" Target="/ppt/slides/slide9.xml" Id="rId13" /><Relationship Type="http://schemas.openxmlformats.org/officeDocument/2006/relationships/slide" Target="/ppt/slides/slide10.xml" Id="rId14" /><Relationship Type="http://schemas.openxmlformats.org/officeDocument/2006/relationships/slide" Target="/ppt/slides/slide11.xml" Id="rId15" /><Relationship Type="http://schemas.openxmlformats.org/officeDocument/2006/relationships/slide" Target="/ppt/slides/slide12.xml" Id="rId16" /><Relationship Type="http://schemas.openxmlformats.org/officeDocument/2006/relationships/slide" Target="/ppt/slides/slide13.xml" Id="rId17" /><Relationship Type="http://schemas.openxmlformats.org/officeDocument/2006/relationships/slide" Target="/ppt/slides/slide14.xml" Id="rId18" /><Relationship Type="http://schemas.openxmlformats.org/officeDocument/2006/relationships/slide" Target="/ppt/slides/slide15.xml" Id="rId19" /><Relationship Type="http://schemas.openxmlformats.org/officeDocument/2006/relationships/slide" Target="/ppt/slides/slide16.xml" Id="rId20" /><Relationship Type="http://schemas.openxmlformats.org/officeDocument/2006/relationships/slide" Target="/ppt/slides/slide17.xml" Id="rId21" /><Relationship Type="http://schemas.openxmlformats.org/officeDocument/2006/relationships/slide" Target="/ppt/slides/slide18.xml" Id="rId22" /><Relationship Type="http://schemas.openxmlformats.org/officeDocument/2006/relationships/slide" Target="/ppt/slides/slide19.xml" Id="rId23" /><Relationship Type="http://schemas.openxmlformats.org/officeDocument/2006/relationships/slide" Target="/ppt/slides/slide20.xml" Id="rId24" /><Relationship Type="http://schemas.openxmlformats.org/officeDocument/2006/relationships/slide" Target="/ppt/slides/slide21.xml" Id="rId25" /><Relationship Type="http://schemas.openxmlformats.org/officeDocument/2006/relationships/slide" Target="/ppt/slides/slide22.xml" Id="rId26" /><Relationship Type="http://schemas.openxmlformats.org/officeDocument/2006/relationships/slide" Target="/ppt/slides/slide23.xml" Id="rId27" /><Relationship Type="http://schemas.openxmlformats.org/officeDocument/2006/relationships/slide" Target="/ppt/slides/slide24.xml" Id="rId28" /><Relationship Type="http://schemas.openxmlformats.org/officeDocument/2006/relationships/slide" Target="/ppt/slides/slide25.xml" Id="rId29" /><Relationship Type="http://schemas.openxmlformats.org/officeDocument/2006/relationships/slide" Target="/ppt/slides/slide26.xml" Id="rId30" /><Relationship Type="http://schemas.openxmlformats.org/officeDocument/2006/relationships/slide" Target="/ppt/slides/slide27.xml" Id="rId31" /><Relationship Type="http://schemas.openxmlformats.org/officeDocument/2006/relationships/slide" Target="/ppt/slides/slide28.xml" Id="rId32" /><Relationship Type="http://schemas.openxmlformats.org/officeDocument/2006/relationships/slide" Target="/ppt/slides/slide29.xml" Id="rId33" /><Relationship Type="http://schemas.openxmlformats.org/officeDocument/2006/relationships/slide" Target="/ppt/slides/slide30.xml" Id="rId34" /><Relationship Type="http://schemas.openxmlformats.org/officeDocument/2006/relationships/slide" Target="/ppt/slides/slide31.xml" Id="rId35" /><Relationship Type="http://schemas.openxmlformats.org/officeDocument/2006/relationships/slide" Target="/ppt/slides/slide32.xml" Id="rId36" /><Relationship Type="http://schemas.openxmlformats.org/officeDocument/2006/relationships/slide" Target="/ppt/slides/slide33.xml" Id="rId37" /><Relationship Type="http://schemas.openxmlformats.org/officeDocument/2006/relationships/slide" Target="/ppt/slides/slide34.xml" Id="rId38" /><Relationship Type="http://schemas.openxmlformats.org/officeDocument/2006/relationships/slide" Target="/ppt/slides/slide35.xml" Id="rId39" /><Relationship Type="http://schemas.openxmlformats.org/officeDocument/2006/relationships/slide" Target="/ppt/slides/slide36.xml" Id="rId40" /><Relationship Type="http://schemas.openxmlformats.org/officeDocument/2006/relationships/slide" Target="/ppt/slides/slide37.xml" Id="rId41" /><Relationship Type="http://schemas.openxmlformats.org/officeDocument/2006/relationships/slide" Target="/ppt/slides/slide38.xml" Id="rId42" /><Relationship Type="http://schemas.openxmlformats.org/officeDocument/2006/relationships/slide" Target="/ppt/slides/slide39.xml" Id="rId43" /><Relationship Type="http://schemas.openxmlformats.org/officeDocument/2006/relationships/slide" Target="/ppt/slides/slide40.xml" Id="rId44" /><Relationship Type="http://schemas.openxmlformats.org/officeDocument/2006/relationships/slide" Target="/ppt/slides/slide41.xml" Id="rId45" /><Relationship Type="http://schemas.openxmlformats.org/officeDocument/2006/relationships/slide" Target="/ppt/slides/slide42.xml" Id="rId46" /><Relationship Type="http://schemas.openxmlformats.org/officeDocument/2006/relationships/slide" Target="/ppt/slides/slide43.xml" Id="rId47" /><Relationship Type="http://schemas.openxmlformats.org/officeDocument/2006/relationships/slide" Target="/ppt/slides/slide44.xml" Id="rId48" /><Relationship Type="http://schemas.openxmlformats.org/officeDocument/2006/relationships/slide" Target="/ppt/slides/slide45.xml" Id="rId49" /><Relationship Type="http://schemas.openxmlformats.org/officeDocument/2006/relationships/slide" Target="/ppt/slides/slide46.xml" Id="rId50" /><Relationship Type="http://schemas.openxmlformats.org/officeDocument/2006/relationships/slide" Target="/ppt/slides/slide47.xml" Id="rId51" /><Relationship Type="http://schemas.openxmlformats.org/officeDocument/2006/relationships/tableStyles" Target="/ppt/tableStyles.xml" Id="rId5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8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0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1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2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3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Id1" /></Relationships>
</file>

<file path=ppt/slideLayouts/_rels/slideLayout24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26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27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28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29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0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1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2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3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4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35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/>
              <a:t>单击此处编辑母版副标题样式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/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/>
          <a:lstStyle>
            <a:lvl1pPr lvl="0" algn="ctr">
              <a:defRPr sz="5400" b="0" spc="600"/>
            </a:lvl1pPr>
          </a:lstStyle>
          <a:p>
            <a:r>
              <a:rPr lang="zh-CN"/>
              <a:t>单击此处编辑标题</a:t>
            </a:r>
            <a:endParaRPr lang="zh-CN"/>
          </a:p>
        </p:txBody>
      </p:sp>
      <p:sp>
        <p:nvSpPr>
          <p:cNvPr id="3" name="副标题 2"/>
          <p:cNvSpPr/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/>
          <a:lstStyle>
            <a:lvl1pPr marL="0" lvl="0" indent="0" algn="ctr">
              <a:lnSpc>
                <a:spcPct val="100000"/>
              </a:lnSpc>
              <a:buNone/>
              <a:defRPr sz="2400" u="none" strike="noStrike" kern="1200" spc="200" baseline="0">
                <a:solidFill>
                  <a:schemeClr val="tx1"/>
                </a:solidFill>
              </a:defRPr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/>
              <a:t>单击此处编辑副标题</a:t>
            </a:r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anchor="ctr" anchorCtr="0"/>
          <a:lstStyle>
            <a:lvl1pPr marL="0" lvl="0" algn="l" defTabSz="914400">
              <a:lnSpc>
                <a:spcPct val="100000"/>
              </a:lnSpc>
              <a:buNone/>
              <a:defRPr lang="zh-CN" sz="28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/>
          <a:lstStyle>
            <a:lvl1pPr marL="228600" lvl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  <a:lvl2pPr marL="685800" lvl="1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2pPr>
            <a:lvl3pPr marL="1143000" lvl="2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3pPr>
            <a:lvl4pPr marL="1600200" lvl="3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4pPr>
            <a:lvl5pPr marL="2057400" lvl="4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/>
          <a:lstStyle>
            <a:lvl1pPr lvl="0">
              <a:defRPr sz="3600" b="0" u="none" strike="noStrike" kern="1200" spc="300">
                <a:solidFill>
                  <a:schemeClr val="tx1"/>
                </a:solidFill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/>
          <a:lstStyle>
            <a:lvl1pPr marL="0" lvl="0" indent="0">
              <a:buNone/>
              <a:defRPr lang="zh-CN" sz="1600" b="0" i="0" u="none" strike="noStrike" kern="1200" spc="150" baseline="0">
                <a:solidFill>
                  <a:schemeClr val="tx1"/>
                </a:solidFill>
                <a:latin typeface="Arial"/>
                <a:ea typeface="微软雅黑"/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anchor="ctr" anchorCtr="0"/>
          <a:lstStyle>
            <a:lvl1pPr marL="0" lvl="0" algn="l" defTabSz="914400">
              <a:lnSpc>
                <a:spcPct val="100000"/>
              </a:lnSpc>
              <a:buNone/>
              <a:defRPr lang="zh-CN" sz="28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/>
          <a:lstStyle>
            <a:lvl1pPr marL="228600" lvl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  <a:lvl2pPr marL="685800" lvl="1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2pPr>
            <a:lvl3pPr marL="1143000" lvl="2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3pPr>
            <a:lvl4pPr marL="1600200" lvl="3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4pPr>
            <a:lvl5pPr marL="2057400" lvl="4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6238877" y="1296000"/>
            <a:ext cx="5283242" cy="5040000"/>
          </a:xfrm>
        </p:spPr>
        <p:txBody>
          <a:bodyPr/>
          <a:lstStyle>
            <a:lvl1pPr lvl="0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lvl="2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lvl="3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lvl="4"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anchor="ctr" anchorCtr="0"/>
          <a:lstStyle>
            <a:lvl1pPr marL="0" lvl="0" algn="l" defTabSz="914400">
              <a:lnSpc>
                <a:spcPct val="100000"/>
              </a:lnSpc>
              <a:buNone/>
              <a:defRPr lang="zh-CN" sz="28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" name="文本占位符 2"/>
          <p:cNvSpPr/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/>
          <a:lstStyle>
            <a:lvl1pPr marL="0" lvl="0" indent="0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spc="200" baseline="0">
                <a:solidFill>
                  <a:schemeClr val="tx1"/>
                </a:solidFill>
              </a:defRPr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单击此处编辑文本</a:t>
            </a:r>
            <a:endParaRPr lang="zh-CN"/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/>
          <a:lstStyle>
            <a:lvl1pPr marL="228600" lvl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  <a:lvl2pPr marL="685800" lvl="1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2pPr>
            <a:lvl3pPr marL="1143000" lvl="2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3pPr>
            <a:lvl4pPr marL="1600200" lvl="3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4pPr>
            <a:lvl5pPr marL="2057400" lvl="4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" name="文本占位符 4"/>
          <p:cNvSpPr/>
          <p:nvPr>
            <p:ph type="body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anchor="t" anchorCtr="0"/>
          <a:lstStyle>
            <a:lvl1pPr marL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lang="zh-CN" sz="20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单击此处编辑文本</a:t>
            </a:r>
          </a:p>
        </p:txBody>
      </p:sp>
      <p:sp>
        <p:nvSpPr>
          <p:cNvPr id="6" name="内容占位符 5"/>
          <p:cNvSpPr/>
          <p:nvPr>
            <p:ph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/>
          <a:lstStyle>
            <a:lvl1pPr marL="228600" lvl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  <a:lvl2pPr marL="685800" lvl="1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2pPr>
            <a:lvl3pPr marL="1143000" lvl="2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3pPr>
            <a:lvl4pPr marL="1600200" lvl="3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4pPr>
            <a:lvl5pPr marL="2057400" lvl="4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 vert="horz" lIns="101600" tIns="38100" rIns="76200" bIns="38100" anchor="ctr" anchorCtr="0"/>
          <a:lstStyle>
            <a:lvl1pPr marL="0" lvl="0" algn="l" defTabSz="914400">
              <a:lnSpc>
                <a:spcPct val="100000"/>
              </a:lnSpc>
              <a:buNone/>
              <a:defRPr lang="zh-CN" sz="28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/>
          <a:lstStyle>
            <a:lvl1pPr marL="0" lvl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  <a:lvl2pPr marL="685800" lvl="1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/>
                </a:solidFill>
                <a:latin typeface="Arial"/>
                <a:ea typeface="微软雅黑"/>
              </a:defRPr>
            </a:lvl2pPr>
            <a:lvl3pPr marL="1143000" lvl="2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/>
                </a:solidFill>
                <a:latin typeface="Arial"/>
                <a:ea typeface="微软雅黑"/>
              </a:defRPr>
            </a:lvl3pPr>
            <a:lvl4pPr marL="1600200" lvl="3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/>
                </a:solidFill>
                <a:latin typeface="Arial"/>
                <a:ea typeface="微软雅黑"/>
              </a:defRPr>
            </a:lvl4pPr>
            <a:lvl5pPr marL="2057400" lvl="4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/>
                </a:solidFill>
                <a:latin typeface="Arial"/>
                <a:ea typeface="微软雅黑"/>
              </a:defRPr>
            </a:lvl5pPr>
          </a:lstStyle>
          <a:p>
            <a:pPr lvl="0"/>
          </a:p>
        </p:txBody>
      </p:sp>
      <p:sp>
        <p:nvSpPr>
          <p:cNvPr id="4" name="文本占位符 3"/>
          <p:cNvSpPr/>
          <p:nvPr>
            <p:ph type="body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>
            <a:normAutofit/>
          </a:bodyPr>
          <a:lstStyle>
            <a:lvl1pPr marL="228600" lvl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lang="zh-CN" sz="1600" b="0" i="0" u="none" strike="noStrike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单击此处编辑母版文本样式</a:t>
            </a:r>
          </a:p>
        </p:txBody>
      </p:sp>
      <p:sp>
        <p:nvSpPr>
          <p:cNvPr id="9" name="标题 8"/>
          <p:cNvSpPr/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 anchorCtr="0"/>
          <a:lstStyle>
            <a:lvl1pPr marL="0" lvl="0" algn="l" defTabSz="914400">
              <a:lnSpc>
                <a:spcPct val="100000"/>
              </a:lnSpc>
              <a:spcAft>
                <a:spcPts val="0"/>
              </a:spcAft>
              <a:buNone/>
              <a:defRPr lang="zh-CN" sz="2400" b="1" i="0" u="none" strike="noStrike" kern="1200" spc="2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" name="竖排文字占位符 2"/>
          <p:cNvSpPr/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lvl="0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lvl="2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lvl="3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lvl="4" indent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/>
          <p:nvPr>
            <p:ph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 lvl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lvl="2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lvl="3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lvl="4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anchor="t" anchorCtr="0"/>
          <a:lstStyle>
            <a:lvl1pPr marL="0" lvl="0" algn="ctr" defTabSz="914400">
              <a:lnSpc>
                <a:spcPct val="100000"/>
              </a:lnSpc>
              <a:buNone/>
              <a:defRPr lang="zh-CN" sz="5400" b="0" i="0" u="none" strike="noStrike" kern="1200" spc="600" baseline="0">
                <a:solidFill>
                  <a:schemeClr val="tx1"/>
                </a:solidFill>
                <a:latin typeface="Arial"/>
                <a:ea typeface="微软雅黑"/>
              </a:defRPr>
            </a:lvl1pPr>
          </a:lstStyle>
          <a:p>
            <a:pPr lvl="0"/>
            <a:r>
              <a:t>单击此处编辑标题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/>
              <a:t>单击此处编辑母版副标题样式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5" name="文本占位符 4"/>
          <p:cNvSpPr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6" name="内容占位符 5"/>
          <p:cNvSpPr/>
          <p:nvPr>
            <p:ph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文本占位符 3"/>
          <p:cNvSpPr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/>
          </a:p>
        </p:txBody>
      </p:sp>
      <p:sp>
        <p:nvSpPr>
          <p:cNvPr id="4" name="文本占位符 3"/>
          <p:cNvSpPr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/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4" name="内容占位符 3"/>
          <p:cNvSpPr/>
          <p:nvPr>
            <p:ph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5" name="文本占位符 4"/>
          <p:cNvSpPr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6" name="内容占位符 5"/>
          <p:cNvSpPr/>
          <p:nvPr>
            <p:ph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4" name="文本占位符 3"/>
          <p:cNvSpPr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/>
          </a:p>
        </p:txBody>
      </p:sp>
      <p:sp>
        <p:nvSpPr>
          <p:cNvPr id="4" name="文本占位符 3"/>
          <p:cNvSpPr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Relationship Type="http://schemas.openxmlformats.org/officeDocument/2006/relationships/slideLayout" Target="/ppt/slideLayouts/slideLayout6.xml" Id="rId6" /><Relationship Type="http://schemas.openxmlformats.org/officeDocument/2006/relationships/slideLayout" Target="/ppt/slideLayouts/slideLayout7.xml" Id="rId7" /><Relationship Type="http://schemas.openxmlformats.org/officeDocument/2006/relationships/slideLayout" Target="/ppt/slideLayouts/slideLayout8.xml" Id="rId8" /><Relationship Type="http://schemas.openxmlformats.org/officeDocument/2006/relationships/slideLayout" Target="/ppt/slideLayouts/slideLayout9.xml" Id="rId9" /><Relationship Type="http://schemas.openxmlformats.org/officeDocument/2006/relationships/slideLayout" Target="/ppt/slideLayouts/slideLayout10.xml" Id="rId10" /><Relationship Type="http://schemas.openxmlformats.org/officeDocument/2006/relationships/slideLayout" Target="/ppt/slideLayouts/slideLayout11.xml" Id="rId11" /><Relationship Type="http://schemas.openxmlformats.org/officeDocument/2006/relationships/slideLayout" Target="/ppt/slideLayouts/slideLayout12.xml" Id="rId12" /><Relationship Type="http://schemas.openxmlformats.org/officeDocument/2006/relationships/theme" Target="/ppt/slideMasters/theme/theme1.xml" Id="rId13" /><Relationship Type="http://schemas.openxmlformats.org/officeDocument/2006/relationships/image" Target="/ppt/media/image.png" Id="rId14" /></Relationships>
</file>

<file path=ppt/slideMasters/_rels/slideMaster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slideLayout" Target="/ppt/slideLayouts/slideLayout14.xml" Id="rId2" /><Relationship Type="http://schemas.openxmlformats.org/officeDocument/2006/relationships/slideLayout" Target="/ppt/slideLayouts/slideLayout15.xml" Id="rId3" /><Relationship Type="http://schemas.openxmlformats.org/officeDocument/2006/relationships/slideLayout" Target="/ppt/slideLayouts/slideLayout16.xml" Id="rId4" /><Relationship Type="http://schemas.openxmlformats.org/officeDocument/2006/relationships/slideLayout" Target="/ppt/slideLayouts/slideLayout17.xml" Id="rId5" /><Relationship Type="http://schemas.openxmlformats.org/officeDocument/2006/relationships/slideLayout" Target="/ppt/slideLayouts/slideLayout18.xml" Id="rId6" /><Relationship Type="http://schemas.openxmlformats.org/officeDocument/2006/relationships/slideLayout" Target="/ppt/slideLayouts/slideLayout19.xml" Id="rId7" /><Relationship Type="http://schemas.openxmlformats.org/officeDocument/2006/relationships/slideLayout" Target="/ppt/slideLayouts/slideLayout20.xml" Id="rId8" /><Relationship Type="http://schemas.openxmlformats.org/officeDocument/2006/relationships/slideLayout" Target="/ppt/slideLayouts/slideLayout21.xml" Id="rId9" /><Relationship Type="http://schemas.openxmlformats.org/officeDocument/2006/relationships/slideLayout" Target="/ppt/slideLayouts/slideLayout22.xml" Id="rId10" /><Relationship Type="http://schemas.openxmlformats.org/officeDocument/2006/relationships/slideLayout" Target="/ppt/slideLayouts/slideLayout23.xml" Id="rId11" /><Relationship Type="http://schemas.openxmlformats.org/officeDocument/2006/relationships/theme" Target="/ppt/slideMasters/theme/theme2.xml" Id="rId12" /></Relationships>
</file>

<file path=ppt/slideMasters/_rels/slideMaster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4.xml" Id="rId1" /><Relationship Type="http://schemas.openxmlformats.org/officeDocument/2006/relationships/slideLayout" Target="/ppt/slideLayouts/slideLayout25.xml" Id="rId2" /><Relationship Type="http://schemas.openxmlformats.org/officeDocument/2006/relationships/slideLayout" Target="/ppt/slideLayouts/slideLayout26.xml" Id="rId3" /><Relationship Type="http://schemas.openxmlformats.org/officeDocument/2006/relationships/slideLayout" Target="/ppt/slideLayouts/slideLayout27.xml" Id="rId4" /><Relationship Type="http://schemas.openxmlformats.org/officeDocument/2006/relationships/slideLayout" Target="/ppt/slideLayouts/slideLayout28.xml" Id="rId5" /><Relationship Type="http://schemas.openxmlformats.org/officeDocument/2006/relationships/slideLayout" Target="/ppt/slideLayouts/slideLayout29.xml" Id="rId6" /><Relationship Type="http://schemas.openxmlformats.org/officeDocument/2006/relationships/slideLayout" Target="/ppt/slideLayouts/slideLayout30.xml" Id="rId7" /><Relationship Type="http://schemas.openxmlformats.org/officeDocument/2006/relationships/slideLayout" Target="/ppt/slideLayouts/slideLayout31.xml" Id="rId8" /><Relationship Type="http://schemas.openxmlformats.org/officeDocument/2006/relationships/slideLayout" Target="/ppt/slideLayouts/slideLayout32.xml" Id="rId9" /><Relationship Type="http://schemas.openxmlformats.org/officeDocument/2006/relationships/slideLayout" Target="/ppt/slideLayouts/slideLayout33.xml" Id="rId10" /><Relationship Type="http://schemas.openxmlformats.org/officeDocument/2006/relationships/slideLayout" Target="/ppt/slideLayouts/slideLayout34.xml" Id="rId11" /><Relationship Type="http://schemas.openxmlformats.org/officeDocument/2006/relationships/slideLayout" Target="/ppt/slideLayouts/slideLayout35.xml" Id="rId12" /><Relationship Type="http://schemas.openxmlformats.org/officeDocument/2006/relationships/theme" Target="/ppt/slideMasters/theme/theme3.xml" Id="rId13" /><Relationship Type="http://schemas.openxmlformats.org/officeDocument/2006/relationships/image" Target="/ppt/media/image.png" Id="rId14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/>
          <a:ea typeface="微软雅黑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Arial"/>
          <a:ea typeface="微软雅黑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Arial"/>
          <a:ea typeface="微软雅黑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Arial"/>
          <a:ea typeface="微软雅黑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/>
          <a:ea typeface="微软雅黑"/>
        </a:defRPr>
      </a:lvl1pPr>
      <a:lvl2pPr marL="457200" lvl="1" algn="l" defTabSz="914400">
        <a:defRPr sz="1800" kern="1200">
          <a:solidFill>
            <a:schemeClr val="tx1"/>
          </a:solidFill>
          <a:latin typeface="Arial"/>
          <a:ea typeface="微软雅黑"/>
        </a:defRPr>
      </a:lvl2pPr>
      <a:lvl3pPr marL="914400" lvl="2" algn="l" defTabSz="914400">
        <a:defRPr sz="1800" kern="1200">
          <a:solidFill>
            <a:schemeClr val="tx1"/>
          </a:solidFill>
          <a:latin typeface="Arial"/>
          <a:ea typeface="微软雅黑"/>
        </a:defRPr>
      </a:lvl3pPr>
      <a:lvl4pPr marL="1371600" lvl="3" algn="l" defTabSz="914400">
        <a:defRPr sz="1800" kern="1200">
          <a:solidFill>
            <a:schemeClr val="tx1"/>
          </a:solidFill>
          <a:latin typeface="Arial"/>
          <a:ea typeface="微软雅黑"/>
        </a:defRPr>
      </a:lvl4pPr>
      <a:lvl5pPr marL="1828800" lvl="4" algn="l" defTabSz="914400">
        <a:defRPr sz="1800" kern="1200">
          <a:solidFill>
            <a:schemeClr val="tx1"/>
          </a:solidFill>
          <a:latin typeface="Arial"/>
          <a:ea typeface="微软雅黑"/>
        </a:defRPr>
      </a:lvl5pPr>
      <a:lvl6pPr marL="2286000" lvl="5" algn="l" defTabSz="914400">
        <a:defRPr sz="1800" kern="1200">
          <a:solidFill>
            <a:schemeClr val="tx1"/>
          </a:solidFill>
          <a:latin typeface="Arial"/>
          <a:ea typeface="微软雅黑"/>
        </a:defRPr>
      </a:lvl6pPr>
      <a:lvl7pPr marL="2743200" lvl="6" algn="l" defTabSz="914400">
        <a:defRPr sz="1800" kern="1200">
          <a:solidFill>
            <a:schemeClr val="tx1"/>
          </a:solidFill>
          <a:latin typeface="Arial"/>
          <a:ea typeface="微软雅黑"/>
        </a:defRPr>
      </a:lvl7pPr>
      <a:lvl8pPr marL="3200400" lvl="7" algn="l" defTabSz="914400">
        <a:defRPr sz="1800" kern="1200">
          <a:solidFill>
            <a:schemeClr val="tx1"/>
          </a:solidFill>
          <a:latin typeface="Arial"/>
          <a:ea typeface="微软雅黑"/>
        </a:defRPr>
      </a:lvl8pPr>
      <a:lvl9pPr marL="3657600" lvl="8" algn="l" defTabSz="914400">
        <a:defRPr sz="1800" kern="1200">
          <a:solidFill>
            <a:schemeClr val="tx1"/>
          </a:solidFill>
          <a:latin typeface="Arial"/>
          <a:ea typeface="微软雅黑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anchor="ctr" anchorCtr="0"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lvl="0" algn="l" defTabSz="914400">
        <a:lnSpc>
          <a:spcPct val="100000"/>
        </a:lnSpc>
        <a:spcBef>
          <a:spcPct val="0"/>
        </a:spcBef>
        <a:buNone/>
        <a:defRPr sz="2800" b="1" u="none" strike="noStrike" kern="1200" spc="200">
          <a:solidFill>
            <a:schemeClr val="tx1"/>
          </a:solidFill>
          <a:latin typeface="Arial"/>
          <a:ea typeface="微软雅黑"/>
        </a:defRPr>
      </a:lvl1pPr>
    </p:titleStyle>
    <p:bodyStyle>
      <a:lvl1pPr marL="228600" lvl="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spc="150" baseline="0">
          <a:solidFill>
            <a:schemeClr val="tx1"/>
          </a:solidFill>
          <a:latin typeface="Arial"/>
          <a:ea typeface="微软雅黑"/>
        </a:defRPr>
      </a:lvl1pPr>
      <a:lvl2pPr marL="685800" lvl="1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spc="150" baseline="0">
          <a:solidFill>
            <a:schemeClr val="tx1"/>
          </a:solidFill>
          <a:latin typeface="Arial"/>
          <a:ea typeface="微软雅黑"/>
        </a:defRPr>
      </a:lvl2pPr>
      <a:lvl3pPr marL="1143000" lvl="2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spc="150" baseline="0">
          <a:solidFill>
            <a:schemeClr val="tx1"/>
          </a:solidFill>
          <a:latin typeface="Arial"/>
          <a:ea typeface="微软雅黑"/>
        </a:defRPr>
      </a:lvl3pPr>
      <a:lvl4pPr marL="1600200" lvl="3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spc="150" baseline="0">
          <a:solidFill>
            <a:schemeClr val="tx1"/>
          </a:solidFill>
          <a:latin typeface="Arial"/>
          <a:ea typeface="微软雅黑"/>
        </a:defRPr>
      </a:lvl4pPr>
      <a:lvl5pPr marL="2057400" lvl="4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spc="150" baseline="0">
          <a:solidFill>
            <a:schemeClr val="tx1"/>
          </a:solidFill>
          <a:latin typeface="Arial"/>
          <a:ea typeface="微软雅黑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/>
          <a:ea typeface="微软雅黑"/>
        </a:defRPr>
      </a:lvl1pPr>
      <a:lvl2pPr marL="457200" lvl="1" algn="l" defTabSz="914400">
        <a:defRPr sz="1800" kern="1200">
          <a:solidFill>
            <a:schemeClr val="tx1"/>
          </a:solidFill>
          <a:latin typeface="Arial"/>
          <a:ea typeface="微软雅黑"/>
        </a:defRPr>
      </a:lvl2pPr>
      <a:lvl3pPr marL="914400" lvl="2" algn="l" defTabSz="914400">
        <a:defRPr sz="1800" kern="1200">
          <a:solidFill>
            <a:schemeClr val="tx1"/>
          </a:solidFill>
          <a:latin typeface="Arial"/>
          <a:ea typeface="微软雅黑"/>
        </a:defRPr>
      </a:lvl3pPr>
      <a:lvl4pPr marL="1371600" lvl="3" algn="l" defTabSz="914400">
        <a:defRPr sz="1800" kern="1200">
          <a:solidFill>
            <a:schemeClr val="tx1"/>
          </a:solidFill>
          <a:latin typeface="Arial"/>
          <a:ea typeface="微软雅黑"/>
        </a:defRPr>
      </a:lvl4pPr>
      <a:lvl5pPr marL="1828800" lvl="4" algn="l" defTabSz="914400">
        <a:defRPr sz="1800" kern="1200">
          <a:solidFill>
            <a:schemeClr val="tx1"/>
          </a:solidFill>
          <a:latin typeface="Arial"/>
          <a:ea typeface="微软雅黑"/>
        </a:defRPr>
      </a:lvl5pPr>
      <a:lvl6pPr marL="2286000" lvl="5" algn="l" defTabSz="914400">
        <a:defRPr sz="1800" kern="1200">
          <a:solidFill>
            <a:schemeClr val="tx1"/>
          </a:solidFill>
          <a:latin typeface="Arial"/>
          <a:ea typeface="微软雅黑"/>
        </a:defRPr>
      </a:lvl6pPr>
      <a:lvl7pPr marL="2743200" lvl="6" algn="l" defTabSz="914400">
        <a:defRPr sz="1800" kern="1200">
          <a:solidFill>
            <a:schemeClr val="tx1"/>
          </a:solidFill>
          <a:latin typeface="Arial"/>
          <a:ea typeface="微软雅黑"/>
        </a:defRPr>
      </a:lvl7pPr>
      <a:lvl8pPr marL="3200400" lvl="7" algn="l" defTabSz="914400">
        <a:defRPr sz="1800" kern="1200">
          <a:solidFill>
            <a:schemeClr val="tx1"/>
          </a:solidFill>
          <a:latin typeface="Arial"/>
          <a:ea typeface="微软雅黑"/>
        </a:defRPr>
      </a:lvl8pPr>
      <a:lvl9pPr marL="3657600" lvl="8" algn="l" defTabSz="914400">
        <a:defRPr sz="1800" kern="1200">
          <a:solidFill>
            <a:schemeClr val="tx1"/>
          </a:solidFill>
          <a:latin typeface="Arial"/>
          <a:ea typeface="微软雅黑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lvl="0"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/>
          <a:ea typeface="微软雅黑"/>
        </a:defRPr>
      </a:lvl1pPr>
    </p:titleStyle>
    <p:bodyStyle>
      <a:lvl1pPr marL="228600" lvl="0" indent="-228600" algn="l" defTabSz="914400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Arial"/>
          <a:ea typeface="微软雅黑"/>
        </a:defRPr>
      </a:lvl1pPr>
      <a:lvl2pPr marL="685800" lvl="1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Arial"/>
          <a:ea typeface="微软雅黑"/>
        </a:defRPr>
      </a:lvl2pPr>
      <a:lvl3pPr marL="1143000" lvl="2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Arial"/>
          <a:ea typeface="微软雅黑"/>
        </a:defRPr>
      </a:lvl3pPr>
      <a:lvl4pPr marL="1600200" lvl="3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4pPr>
      <a:lvl5pPr marL="2057400" lvl="4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Arial"/>
          <a:ea typeface="微软雅黑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/>
          <a:ea typeface="微软雅黑"/>
        </a:defRPr>
      </a:lvl1pPr>
      <a:lvl2pPr marL="457200" lvl="1" algn="l" defTabSz="914400">
        <a:defRPr sz="1800" kern="1200">
          <a:solidFill>
            <a:schemeClr val="tx1"/>
          </a:solidFill>
          <a:latin typeface="Arial"/>
          <a:ea typeface="微软雅黑"/>
        </a:defRPr>
      </a:lvl2pPr>
      <a:lvl3pPr marL="914400" lvl="2" algn="l" defTabSz="914400">
        <a:defRPr sz="1800" kern="1200">
          <a:solidFill>
            <a:schemeClr val="tx1"/>
          </a:solidFill>
          <a:latin typeface="Arial"/>
          <a:ea typeface="微软雅黑"/>
        </a:defRPr>
      </a:lvl3pPr>
      <a:lvl4pPr marL="1371600" lvl="3" algn="l" defTabSz="914400">
        <a:defRPr sz="1800" kern="1200">
          <a:solidFill>
            <a:schemeClr val="tx1"/>
          </a:solidFill>
          <a:latin typeface="Arial"/>
          <a:ea typeface="微软雅黑"/>
        </a:defRPr>
      </a:lvl4pPr>
      <a:lvl5pPr marL="1828800" lvl="4" algn="l" defTabSz="914400">
        <a:defRPr sz="1800" kern="1200">
          <a:solidFill>
            <a:schemeClr val="tx1"/>
          </a:solidFill>
          <a:latin typeface="Arial"/>
          <a:ea typeface="微软雅黑"/>
        </a:defRPr>
      </a:lvl5pPr>
      <a:lvl6pPr marL="2286000" lvl="5" algn="l" defTabSz="914400">
        <a:defRPr sz="1800" kern="1200">
          <a:solidFill>
            <a:schemeClr val="tx1"/>
          </a:solidFill>
          <a:latin typeface="Arial"/>
          <a:ea typeface="微软雅黑"/>
        </a:defRPr>
      </a:lvl6pPr>
      <a:lvl7pPr marL="2743200" lvl="6" algn="l" defTabSz="914400">
        <a:defRPr sz="1800" kern="1200">
          <a:solidFill>
            <a:schemeClr val="tx1"/>
          </a:solidFill>
          <a:latin typeface="Arial"/>
          <a:ea typeface="微软雅黑"/>
        </a:defRPr>
      </a:lvl7pPr>
      <a:lvl8pPr marL="3200400" lvl="7" algn="l" defTabSz="914400">
        <a:defRPr sz="1800" kern="1200">
          <a:solidFill>
            <a:schemeClr val="tx1"/>
          </a:solidFill>
          <a:latin typeface="Arial"/>
          <a:ea typeface="微软雅黑"/>
        </a:defRPr>
      </a:lvl8pPr>
      <a:lvl9pPr marL="3657600" lvl="8" algn="l" defTabSz="914400">
        <a:defRPr sz="1800" kern="1200">
          <a:solidFill>
            <a:schemeClr val="tx1"/>
          </a:solidFill>
          <a:latin typeface="Arial"/>
          <a:ea typeface="微软雅黑"/>
        </a:defRPr>
      </a:lvl9pPr>
    </p:otherStyle>
  </p:txStyles>
</p:sldMaster>
</file>

<file path=ppt/slideMasters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384F1"/>
      </a:accent1>
      <a:accent2>
        <a:srgbClr val="E94236"/>
      </a:accent2>
      <a:accent3>
        <a:srgbClr val="FBBD06"/>
      </a:accent3>
      <a:accent4>
        <a:srgbClr val="33A95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slideMasters/theme/theme2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slideMasters/theme/theme3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384F1"/>
      </a:accent1>
      <a:accent2>
        <a:srgbClr val="E94236"/>
      </a:accent2>
      <a:accent3>
        <a:srgbClr val="FBBD06"/>
      </a:accent3>
      <a:accent4>
        <a:srgbClr val="33A95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2.png" Id="rId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7.png" Id="rId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8.png" Id="rId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9.png" Id="rId2" /><Relationship Type="http://schemas.openxmlformats.org/officeDocument/2006/relationships/image" Target="/ppt/media/image10.png" Id="rId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11.png" Id="rId2" /><Relationship Type="http://schemas.openxmlformats.org/officeDocument/2006/relationships/image" Target="/ppt/media/image12.png" Id="rId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13.png" Id="rId2" /><Relationship Type="http://schemas.openxmlformats.org/officeDocument/2006/relationships/image" Target="/ppt/media/image14.png" Id="rId3" /><Relationship Type="http://schemas.openxmlformats.org/officeDocument/2006/relationships/image" Target="/ppt/media/image15.png" Id="rId4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16.png" Id="rI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17.png" Id="rId2" /><Relationship Type="http://schemas.openxmlformats.org/officeDocument/2006/relationships/image" Target="/ppt/media/image18.png" Id="rId3" /><Relationship Type="http://schemas.openxmlformats.org/officeDocument/2006/relationships/image" Target="/ppt/media/image19.png" Id="rId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0.png" Id="rId2" /><Relationship Type="http://schemas.openxmlformats.org/officeDocument/2006/relationships/image" Target="/ppt/media/image21.png" Id="rId3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2.png" Id="rId2" /><Relationship Type="http://schemas.openxmlformats.org/officeDocument/2006/relationships/image" Target="/ppt/media/image23.png" Id="rId3" /><Relationship Type="http://schemas.openxmlformats.org/officeDocument/2006/relationships/image" Target="/ppt/media/image24.png" Id="rId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5.png" Id="rId2" /><Relationship Type="http://schemas.openxmlformats.org/officeDocument/2006/relationships/image" Target="/ppt/media/image26.png" Id="rId3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7.png" Id="rId2" /><Relationship Type="http://schemas.openxmlformats.org/officeDocument/2006/relationships/image" Target="/ppt/media/image28.png" Id="rId3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9.png" Id="rId2" /><Relationship Type="http://schemas.openxmlformats.org/officeDocument/2006/relationships/image" Target="/ppt/media/image30.png" Id="rId3" /><Relationship Type="http://schemas.openxmlformats.org/officeDocument/2006/relationships/image" Target="/ppt/media/image31.png" Id="rId4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2.png" Id="rId2" /><Relationship Type="http://schemas.openxmlformats.org/officeDocument/2006/relationships/image" Target="/ppt/media/image33.png" Id="rId3" /><Relationship Type="http://schemas.openxmlformats.org/officeDocument/2006/relationships/image" Target="/ppt/media/image34.png" Id="rId4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5.png" Id="rId2" /><Relationship Type="http://schemas.openxmlformats.org/officeDocument/2006/relationships/image" Target="/ppt/media/image36.png" Id="rId3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7.png" Id="rId2" /><Relationship Type="http://schemas.openxmlformats.org/officeDocument/2006/relationships/image" Target="/ppt/media/image38.png" Id="rId3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9.png" Id="rId2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0.png" Id="rId2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1.png" Id="rId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3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2.png" Id="rId2" /></Relationships>
</file>

<file path=ppt/slides/_rels/slide3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3.png" Id="rId2" /></Relationships>
</file>

<file path=ppt/slides/_rels/slide3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4.png" Id="rId2" /></Relationships>
</file>

<file path=ppt/slides/_rels/slide3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5.png" Id="rId2" /></Relationships>
</file>

<file path=ppt/slides/_rels/slide3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6.png" Id="rId2" /><Relationship Type="http://schemas.openxmlformats.org/officeDocument/2006/relationships/image" Target="/ppt/media/image47.png" Id="rId3" /></Relationships>
</file>

<file path=ppt/slides/_rels/slide3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48.png" Id="rId2" /><Relationship Type="http://schemas.openxmlformats.org/officeDocument/2006/relationships/image" Target="/ppt/media/image49.png" Id="rId3" /></Relationships>
</file>

<file path=ppt/slides/_rels/slide3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0.png" Id="rId2" /><Relationship Type="http://schemas.openxmlformats.org/officeDocument/2006/relationships/image" Target="/ppt/media/image51.png" Id="rId3" /></Relationships>
</file>

<file path=ppt/slides/_rels/slide3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2.png" Id="rId2" /></Relationships>
</file>

<file path=ppt/slides/_rels/slide3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3.png" Id="rId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4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4.png" Id="rId2" /><Relationship Type="http://schemas.openxmlformats.org/officeDocument/2006/relationships/image" Target="/ppt/media/image55.png" Id="rId3" /></Relationships>
</file>

<file path=ppt/slides/_rels/slide4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6.png" Id="rId2" /></Relationships>
</file>

<file path=ppt/slides/_rels/slide4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57.png" Id="rId2" /></Relationships>
</file>

<file path=ppt/slides/_rels/slide4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58.png" Id="rId2" /><Relationship Type="http://schemas.openxmlformats.org/officeDocument/2006/relationships/image" Target="/ppt/media/image59.png" Id="rId3" /></Relationships>
</file>

<file path=ppt/slides/_rels/slide4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60.png" Id="rId2" /><Relationship Type="http://schemas.openxmlformats.org/officeDocument/2006/relationships/image" Target="/ppt/media/image61.png" Id="rId3" /></Relationships>
</file>

<file path=ppt/slides/_rels/slide4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62.png" Id="rId2" /></Relationships>
</file>

<file path=ppt/slides/_rels/slide4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_rels/slide4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63.png" Id="rI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3.png" Id="rId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5.xml" Id="rId1" /><Relationship Type="http://schemas.openxmlformats.org/officeDocument/2006/relationships/image" Target="/ppt/media/image4.png" Id="rI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5.xml" Id="rId1" /><Relationship Type="http://schemas.openxmlformats.org/officeDocument/2006/relationships/image" Target="/ppt/media/image5.png" Id="rI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5.xml" Id="rId1" /><Relationship Type="http://schemas.openxmlformats.org/officeDocument/2006/relationships/image" Target="/ppt/media/image6.png" Id="rId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原创设计师QQ598969553             _1"/>
          <p:cNvSpPr txBox="1"/>
          <p:nvPr/>
        </p:nvSpPr>
        <p:spPr>
          <a:xfrm rot="0" flipH="0" flipV="0">
            <a:off x="1295360" y="2426992"/>
            <a:ext cx="6316749" cy="1376144"/>
          </a:xfrm>
          <a:prstGeom prst="rect">
            <a:avLst/>
          </a:prstGeom>
          <a:noFill/>
        </p:spPr>
        <p:txBody>
          <a:bodyPr wrap="none" lIns="121926" tIns="60963" rIns="121926" bIns="60963"/>
          <a:lstStyle/>
          <a:p>
            <a:pPr algn="l"/>
            <a:r>
              <a:rPr lang="zh-CN" sz="6600" b="1">
                <a:solidFill>
                  <a:srgbClr val="4384F1"/>
                </a:solidFill>
                <a:latin typeface="AvantGarde Md BT"/>
                <a:ea typeface="微软雅黑"/>
              </a:rPr>
              <a:t>网络货运货主端操作指南</a:t>
            </a:r>
            <a:endParaRPr lang="latin"/>
          </a:p>
        </p:txBody>
      </p:sp>
      <p:pic>
        <p:nvPicPr>
          <p:cNvPr id="15" name="Picture 64"/>
          <p:cNvPicPr/>
          <p:nvPr/>
        </p:nvPicPr>
        <p:blipFill>
          <a:blip r:embed="rId2"/>
          <a:stretch/>
        </p:blipFill>
        <p:spPr>
          <a:xfrm>
            <a:off x="4777318" y="23614471"/>
            <a:ext cx="2637367" cy="6817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企业认证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85852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路径：系统管理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企业认证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49655" y="1473200"/>
            <a:ext cx="10293985" cy="48279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椭圆形标注 4"/>
          <p:cNvSpPr/>
          <p:nvPr/>
        </p:nvSpPr>
        <p:spPr>
          <a:xfrm>
            <a:off x="7087870" y="5123815"/>
            <a:ext cx="1584325" cy="792480"/>
          </a:xfrm>
          <a:prstGeom prst="wedgeEllipseCallout">
            <a:avLst>
              <a:gd name="adj1" fmla="val -44669"/>
              <a:gd name="adj2" fmla="val 51602"/>
            </a:avLst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5830" y="5227955"/>
            <a:ext cx="120904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可以</a:t>
            </a:r>
            <a:r>
              <a:rPr lang="zh-CN" sz="1600"/>
              <a:t>变更企业基本信息</a:t>
            </a:r>
            <a:endParaRPr lang="zh-CN"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946150" y="1993265"/>
            <a:ext cx="10065385" cy="30880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983615" y="419099"/>
            <a:ext cx="10027226" cy="352426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部门用户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993140" y="991235"/>
            <a:ext cx="9767888" cy="333375"/>
          </a:xfrm>
        </p:spPr>
        <p:txBody>
          <a:bodyPr/>
          <a:lstStyle/>
          <a:p>
            <a:pPr marL="0" indent="0">
              <a:buNone/>
            </a:pPr>
            <a:r>
              <a:rPr lang="zh-CN" sz="1800">
                <a:latin typeface="微软雅黑"/>
                <a:ea typeface="微软雅黑"/>
              </a:rPr>
              <a:t>路径：系统管理</a:t>
            </a:r>
            <a:r>
              <a:rPr lang="en-US" sz="1800">
                <a:latin typeface="微软雅黑"/>
                <a:ea typeface="微软雅黑"/>
              </a:rPr>
              <a:t>---&gt;</a:t>
            </a:r>
            <a:r>
              <a:rPr lang="zh-CN" sz="1800">
                <a:latin typeface="微软雅黑"/>
                <a:ea typeface="微软雅黑"/>
              </a:rPr>
              <a:t>部门用户（包括：创建下级部门、创建新员工）</a:t>
            </a:r>
            <a:endParaRPr lang="en-US" sz="1800">
              <a:latin typeface="微软雅黑"/>
              <a:ea typeface="微软雅黑"/>
            </a:endParaRPr>
          </a:p>
          <a:p>
            <a:pPr marL="0" indent="0">
              <a:buNone/>
            </a:pPr>
            <a:r>
              <a:rPr lang="zh-CN" sz="1600">
                <a:latin typeface="微软雅黑"/>
                <a:ea typeface="微软雅黑"/>
              </a:rPr>
              <a:t>可</a:t>
            </a:r>
            <a:r>
              <a:rPr lang="zh-CN" sz="1600">
                <a:latin typeface="微软雅黑"/>
                <a:ea typeface="微软雅黑"/>
              </a:rPr>
              <a:t>对不同人员分配相应角色，且不同角色拥有不同权限</a:t>
            </a:r>
            <a:endParaRPr lang="en-US" sz="1600">
              <a:latin typeface="微软雅黑"/>
              <a:ea typeface="微软雅黑"/>
            </a:endParaRPr>
          </a:p>
          <a:p>
            <a:pPr marL="0" indent="0">
              <a:buNone/>
            </a:pPr>
            <a:endParaRPr lang="zh-CN" sz="1800">
              <a:latin typeface="微软雅黑"/>
              <a:ea typeface="微软雅黑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4200" y="5683885"/>
            <a:ext cx="5943600" cy="58356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sz="1600"/>
              <a:t>新注册的货主账号系统默认为：</a:t>
            </a:r>
            <a:r>
              <a:rPr lang="en-US" sz="1600"/>
              <a:t>【</a:t>
            </a:r>
            <a:r>
              <a:rPr lang="zh-CN" sz="1600"/>
              <a:t>发货人管理员</a:t>
            </a:r>
            <a:r>
              <a:rPr lang="en-US" sz="1600"/>
              <a:t>】</a:t>
            </a:r>
            <a:r>
              <a:rPr lang="zh-CN" sz="1600"/>
              <a:t>角色，可对其进行“</a:t>
            </a:r>
            <a:r>
              <a:rPr lang="zh-CN" sz="1600"/>
              <a:t>编辑</a:t>
            </a:r>
            <a:r>
              <a:rPr lang="zh-CN" sz="1600"/>
              <a:t>”  操作</a:t>
            </a:r>
            <a:endParaRPr lang="zh-CN" sz="1600"/>
          </a:p>
        </p:txBody>
      </p:sp>
      <p:sp>
        <p:nvSpPr>
          <p:cNvPr id="17" name="下箭头 16"/>
          <p:cNvSpPr/>
          <p:nvPr/>
        </p:nvSpPr>
        <p:spPr>
          <a:xfrm rot="1980000">
            <a:off x="6960235" y="4797425"/>
            <a:ext cx="144145" cy="864235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74419" y="361949"/>
            <a:ext cx="10008177" cy="504826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部门维护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928995" y="3801110"/>
            <a:ext cx="0" cy="362585"/>
          </a:xfrm>
          <a:prstGeom prst="straightConnector1">
            <a:avLst/>
          </a:prstGeom>
          <a:ln w="38100">
            <a:solidFill>
              <a:srgbClr val="E94709"/>
            </a:solidFill>
            <a:prstDash val="solid"/>
            <a:miter/>
            <a:tailEnd type="arrow"/>
          </a:ln>
        </p:spPr>
      </p:cxnSp>
      <p:sp>
        <p:nvSpPr>
          <p:cNvPr id="13" name="文本占位符 5"/>
          <p:cNvSpPr/>
          <p:nvPr>
            <p:ph type="body" idx="13"/>
          </p:nvPr>
        </p:nvSpPr>
        <p:spPr>
          <a:xfrm>
            <a:off x="1045845" y="790575"/>
            <a:ext cx="9786938" cy="390525"/>
          </a:xfrm>
        </p:spPr>
        <p:txBody>
          <a:bodyPr/>
          <a:lstStyle/>
          <a:p>
            <a:pPr marL="0" indent="0">
              <a:buNone/>
            </a:pPr>
            <a:r>
              <a:rPr lang="zh-CN" sz="1800">
                <a:latin typeface="微软雅黑"/>
                <a:ea typeface="微软雅黑"/>
              </a:rPr>
              <a:t>路径</a:t>
            </a:r>
            <a:r>
              <a:rPr lang="zh-CN" sz="1800">
                <a:latin typeface="微软雅黑"/>
                <a:ea typeface="微软雅黑"/>
              </a:rPr>
              <a:t>：系统管理</a:t>
            </a:r>
            <a:r>
              <a:rPr lang="en-US" sz="1800">
                <a:latin typeface="微软雅黑"/>
                <a:ea typeface="微软雅黑"/>
              </a:rPr>
              <a:t>---&gt;</a:t>
            </a:r>
            <a:r>
              <a:rPr lang="zh-CN" sz="1800">
                <a:latin typeface="微软雅黑"/>
                <a:ea typeface="微软雅黑"/>
              </a:rPr>
              <a:t>部门用户</a:t>
            </a:r>
            <a:r>
              <a:rPr lang="en-US" sz="1800">
                <a:latin typeface="微软雅黑"/>
              </a:rPr>
              <a:t>---&gt;</a:t>
            </a:r>
            <a:r>
              <a:rPr lang="zh-CN" sz="1800">
                <a:latin typeface="微软雅黑"/>
              </a:rPr>
              <a:t>创建下级部门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 b="17350"/>
          <a:stretch/>
        </p:blipFill>
        <p:spPr>
          <a:xfrm>
            <a:off x="1148715" y="1349375"/>
            <a:ext cx="9684385" cy="24593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/>
          <p:cNvPicPr/>
          <p:nvPr/>
        </p:nvPicPr>
        <p:blipFill>
          <a:blip r:embed="rId3"/>
          <a:srcRect b="8914"/>
          <a:stretch/>
        </p:blipFill>
        <p:spPr>
          <a:xfrm>
            <a:off x="1148715" y="4163695"/>
            <a:ext cx="9684385" cy="22320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12191" y="361950"/>
            <a:ext cx="9998652" cy="457199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用户维护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469890" y="4095432"/>
            <a:ext cx="0" cy="321628"/>
          </a:xfrm>
          <a:prstGeom prst="straightConnector1">
            <a:avLst/>
          </a:prstGeom>
          <a:ln w="38100">
            <a:solidFill>
              <a:srgbClr val="E94709"/>
            </a:solidFill>
            <a:prstDash val="solid"/>
            <a:miter/>
            <a:tailEnd type="arrow"/>
          </a:ln>
        </p:spPr>
      </p:cxnSp>
      <p:sp>
        <p:nvSpPr>
          <p:cNvPr id="11" name="文本占位符 5"/>
          <p:cNvSpPr/>
          <p:nvPr>
            <p:ph type="body" idx="13"/>
          </p:nvPr>
        </p:nvSpPr>
        <p:spPr>
          <a:xfrm>
            <a:off x="1012190" y="790575"/>
            <a:ext cx="9748838" cy="390525"/>
          </a:xfrm>
        </p:spPr>
        <p:txBody>
          <a:bodyPr/>
          <a:lstStyle/>
          <a:p>
            <a:pPr marL="0" indent="0">
              <a:buNone/>
            </a:pPr>
            <a:r>
              <a:rPr lang="zh-CN" sz="1800">
                <a:latin typeface="微软雅黑"/>
                <a:ea typeface="微软雅黑"/>
              </a:rPr>
              <a:t>路径：系统管理</a:t>
            </a:r>
            <a:r>
              <a:rPr lang="en-US" sz="1800">
                <a:latin typeface="微软雅黑"/>
                <a:ea typeface="微软雅黑"/>
              </a:rPr>
              <a:t>---&gt;</a:t>
            </a:r>
            <a:r>
              <a:rPr lang="zh-CN" sz="1800">
                <a:latin typeface="微软雅黑"/>
                <a:ea typeface="微软雅黑"/>
              </a:rPr>
              <a:t>部门用户</a:t>
            </a:r>
            <a:r>
              <a:rPr lang="en-US" sz="1800">
                <a:latin typeface="微软雅黑"/>
              </a:rPr>
              <a:t>---&gt;</a:t>
            </a:r>
            <a:r>
              <a:rPr lang="zh-CN" sz="1800">
                <a:latin typeface="微软雅黑"/>
              </a:rPr>
              <a:t>创建新员工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/>
        </p:blipFill>
        <p:spPr>
          <a:xfrm>
            <a:off x="1118235" y="1252855"/>
            <a:ext cx="8964295" cy="28251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/>
          <p:cNvPicPr/>
          <p:nvPr/>
        </p:nvPicPr>
        <p:blipFill>
          <a:blip r:embed="rId3"/>
          <a:stretch/>
        </p:blipFill>
        <p:spPr>
          <a:xfrm>
            <a:off x="1118235" y="4427220"/>
            <a:ext cx="9072245" cy="208470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2"/>
          <a:stretch/>
        </p:blipFill>
        <p:spPr>
          <a:xfrm>
            <a:off x="1141095" y="3426460"/>
            <a:ext cx="9897110" cy="30276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角色管理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85852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路径：系统管理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角色管理（给不同角色赋予相应的权限）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/>
        </p:blipFill>
        <p:spPr>
          <a:xfrm>
            <a:off x="1189355" y="1417320"/>
            <a:ext cx="5194300" cy="17132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/>
          <p:cNvPicPr/>
          <p:nvPr/>
        </p:nvPicPr>
        <p:blipFill>
          <a:blip r:embed="rId4"/>
          <a:stretch/>
        </p:blipFill>
        <p:spPr>
          <a:xfrm>
            <a:off x="7423785" y="669290"/>
            <a:ext cx="3625215" cy="24612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上箭头 6"/>
          <p:cNvSpPr/>
          <p:nvPr/>
        </p:nvSpPr>
        <p:spPr>
          <a:xfrm rot="3120000">
            <a:off x="3004185" y="2938780"/>
            <a:ext cx="75565" cy="1151890"/>
          </a:xfrm>
          <a:prstGeom prst="up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 rot="18240000">
            <a:off x="9702165" y="2708910"/>
            <a:ext cx="76200" cy="2057400"/>
          </a:xfrm>
          <a:prstGeom prst="up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投诉建议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85852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路径：系统管理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投诉建议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49655" y="1473200"/>
            <a:ext cx="10294620" cy="34639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2"/>
          <a:stretch/>
        </p:blipFill>
        <p:spPr>
          <a:xfrm>
            <a:off x="1049655" y="1900555"/>
            <a:ext cx="10245090" cy="34150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安全设置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85852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路径：系统管理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安全设置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/>
        </p:blipFill>
        <p:spPr>
          <a:xfrm>
            <a:off x="2560320" y="4119880"/>
            <a:ext cx="3276600" cy="22669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/>
          <p:cNvPicPr/>
          <p:nvPr/>
        </p:nvPicPr>
        <p:blipFill>
          <a:blip r:embed="rId4"/>
          <a:stretch/>
        </p:blipFill>
        <p:spPr>
          <a:xfrm>
            <a:off x="6343015" y="4119880"/>
            <a:ext cx="3248025" cy="22574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标题 1"/>
          <p:cNvSpPr/>
          <p:nvPr/>
        </p:nvSpPr>
        <p:spPr>
          <a:xfrm>
            <a:off x="1004570" y="127254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600">
                <a:solidFill>
                  <a:schemeClr val="tx1"/>
                </a:solidFill>
                <a:latin typeface="微软雅黑"/>
              </a:rPr>
              <a:t>可修改登录手机号和登录密码</a:t>
            </a:r>
            <a:endParaRPr lang="zh-CN" sz="1600">
              <a:solidFill>
                <a:schemeClr val="tx1"/>
              </a:solidFill>
              <a:latin typeface="微软雅黑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/>
          <p:nvPr>
            <p:ph type="body" idx="13"/>
          </p:nvPr>
        </p:nvSpPr>
        <p:spPr>
          <a:xfrm>
            <a:off x="2181224" y="945515"/>
            <a:ext cx="7896225" cy="4530726"/>
          </a:xfrm>
        </p:spPr>
        <p:txBody>
          <a:bodyPr/>
          <a:lstStyle/>
          <a:p>
            <a:pPr marL="0" indent="0" algn="ctr">
              <a:buNone/>
            </a:pPr>
            <a:r>
              <a:rPr lang="zh-CN" sz="4000"/>
              <a:t>资  源  管  理</a:t>
            </a:r>
            <a:endParaRPr lang="en-US" sz="4000"/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latin typeface="微软雅黑"/>
                <a:ea typeface="微软雅黑"/>
              </a:rPr>
              <a:t>1.  </a:t>
            </a:r>
            <a:r>
              <a:rPr lang="zh-CN" sz="2400">
                <a:latin typeface="微软雅黑"/>
                <a:ea typeface="微软雅黑"/>
              </a:rPr>
              <a:t>客户管理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2.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项目管理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3.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货物管理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4.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车辆管理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5.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提卸地址</a:t>
            </a:r>
            <a:endParaRPr lang="zh-CN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6.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回单地址</a:t>
            </a:r>
            <a:endParaRPr lang="zh-CN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7.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费用阶段</a:t>
            </a:r>
            <a:endParaRPr lang="zh-CN" sz="240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客户管理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120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7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7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700">
                <a:solidFill>
                  <a:schemeClr val="tx1"/>
                </a:solidFill>
                <a:latin typeface="微软雅黑"/>
              </a:rPr>
              <a:t>客户管理</a:t>
            </a:r>
            <a:endParaRPr lang="zh-CN" sz="1700">
              <a:solidFill>
                <a:schemeClr val="tx1"/>
              </a:solidFill>
              <a:latin typeface="微软雅黑"/>
            </a:endParaRPr>
          </a:p>
          <a:p>
            <a:r>
              <a:rPr lang="zh-CN" sz="1700">
                <a:solidFill>
                  <a:schemeClr val="tx1"/>
                </a:solidFill>
                <a:latin typeface="微软雅黑"/>
              </a:rPr>
              <a:t>维护上游客户</a:t>
            </a:r>
            <a:endParaRPr lang="zh-CN" sz="17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rcRect b="3463"/>
          <a:stretch/>
        </p:blipFill>
        <p:spPr>
          <a:xfrm>
            <a:off x="1049655" y="1332865"/>
            <a:ext cx="9889490" cy="28740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/>
          <p:cNvPicPr/>
          <p:nvPr/>
        </p:nvPicPr>
        <p:blipFill>
          <a:blip r:embed="rId3"/>
          <a:stretch/>
        </p:blipFill>
        <p:spPr>
          <a:xfrm>
            <a:off x="1049655" y="4521200"/>
            <a:ext cx="9889490" cy="22167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下箭头 9"/>
          <p:cNvSpPr/>
          <p:nvPr/>
        </p:nvSpPr>
        <p:spPr>
          <a:xfrm>
            <a:off x="5879465" y="4220210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>
            <a:off x="9497060" y="3086735"/>
            <a:ext cx="1310005" cy="8343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73590" y="315849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可对客户信息进行编辑修改</a:t>
            </a:r>
            <a:endParaRPr lang="zh-CN" sz="1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906145" y="1169035"/>
            <a:ext cx="6827520" cy="2979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项目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管理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项目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管理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481195" y="4148455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 flipH="1">
            <a:off x="6393180" y="2507615"/>
            <a:ext cx="1354455" cy="834390"/>
          </a:xfrm>
          <a:prstGeom prst="wedgeEllipseCallout">
            <a:avLst>
              <a:gd name="adj1" fmla="val 12775"/>
              <a:gd name="adj2" fmla="val 69710"/>
            </a:avLst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4630" y="255651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对项目信息进行修改、删除</a:t>
            </a:r>
            <a:endParaRPr lang="zh-CN" sz="1400"/>
          </a:p>
        </p:txBody>
      </p:sp>
      <p:pic>
        <p:nvPicPr>
          <p:cNvPr id="5" name="图片 4"/>
          <p:cNvPicPr/>
          <p:nvPr/>
        </p:nvPicPr>
        <p:blipFill>
          <a:blip r:embed="rId3"/>
          <a:stretch/>
        </p:blipFill>
        <p:spPr>
          <a:xfrm>
            <a:off x="906145" y="4459605"/>
            <a:ext cx="10432415" cy="19907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/>
          <p:cNvPicPr/>
          <p:nvPr/>
        </p:nvPicPr>
        <p:blipFill>
          <a:blip r:embed="rId4"/>
          <a:stretch/>
        </p:blipFill>
        <p:spPr>
          <a:xfrm>
            <a:off x="7863840" y="2091055"/>
            <a:ext cx="3546475" cy="2070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7647940" y="2183130"/>
            <a:ext cx="215900" cy="75565"/>
          </a:xfrm>
          <a:prstGeom prst="righ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7864475" y="1169035"/>
            <a:ext cx="3546475" cy="82994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sz="1600"/>
              <a:t>按项目设置基站或北斗定位后，该项目车辆运作过程中，系统自动获取车辆位置信息，并收取相应的定位费</a:t>
            </a:r>
            <a:endParaRPr lang="zh-CN" sz="1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64895" y="1081405"/>
            <a:ext cx="2077720" cy="5975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注册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14" name="流程图: 终止 13"/>
          <p:cNvSpPr/>
          <p:nvPr/>
        </p:nvSpPr>
        <p:spPr>
          <a:xfrm>
            <a:off x="5128895" y="495300"/>
            <a:ext cx="1212850" cy="36385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 b="1">
                <a:solidFill>
                  <a:schemeClr val="dk1"/>
                </a:solidFill>
              </a:rPr>
              <a:t>客服审核</a:t>
            </a:r>
            <a:endParaRPr lang="zh-CN" b="1">
              <a:solidFill>
                <a:schemeClr val="dk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22980" y="1060450"/>
            <a:ext cx="1969770" cy="6184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提交公司基本信息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77890" y="1068705"/>
            <a:ext cx="1894840" cy="5892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登录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77890" y="2202815"/>
            <a:ext cx="2097405" cy="6032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维护基础数据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19465" y="2202815"/>
            <a:ext cx="2066290" cy="6426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维护部门用户及角色 </a:t>
            </a:r>
            <a:endParaRPr lang="en-US">
              <a:solidFill>
                <a:schemeClr val="dk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2445" y="3654425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发布运单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63875" y="2745740"/>
            <a:ext cx="2317750" cy="648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2">
                <a:lumMod val="75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tx1"/>
                </a:solidFill>
              </a:rPr>
              <a:t>轮候调车</a:t>
            </a:r>
            <a:endParaRPr lang="zh-CN">
              <a:solidFill>
                <a:schemeClr val="tx1"/>
              </a:solidFill>
            </a:endParaRPr>
          </a:p>
          <a:p>
            <a:pPr algn="ctr"/>
            <a:r>
              <a:rPr lang="zh-CN">
                <a:solidFill>
                  <a:schemeClr val="tx1"/>
                </a:solidFill>
              </a:rPr>
              <a:t>（指定车辆）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63875" y="4568190"/>
            <a:ext cx="23044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2">
                <a:lumMod val="75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tx1"/>
                </a:solidFill>
              </a:rPr>
              <a:t>竞价调车</a:t>
            </a:r>
            <a:endParaRPr lang="zh-CN">
              <a:solidFill>
                <a:schemeClr val="tx1"/>
              </a:solidFill>
            </a:endParaRPr>
          </a:p>
          <a:p>
            <a:pPr algn="ctr"/>
            <a:r>
              <a:rPr lang="zh-CN">
                <a:solidFill>
                  <a:schemeClr val="tx1"/>
                </a:solidFill>
              </a:rPr>
              <a:t>（司机报价</a:t>
            </a:r>
            <a:r>
              <a:rPr lang="en-US">
                <a:solidFill>
                  <a:schemeClr val="tx1"/>
                </a:solidFill>
              </a:rPr>
              <a:t>,</a:t>
            </a:r>
            <a:r>
              <a:rPr lang="zh-CN">
                <a:solidFill>
                  <a:schemeClr val="tx1"/>
                </a:solidFill>
              </a:rPr>
              <a:t>货主选车）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3875" y="3648710"/>
            <a:ext cx="2317115" cy="6426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2">
                <a:lumMod val="75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 </a:t>
            </a:r>
            <a:r>
              <a:rPr lang="zh-CN">
                <a:solidFill>
                  <a:schemeClr val="tx1"/>
                </a:solidFill>
              </a:rPr>
              <a:t>定价运单</a:t>
            </a:r>
            <a:endParaRPr lang="zh-CN">
              <a:solidFill>
                <a:schemeClr val="tx1"/>
              </a:solidFill>
            </a:endParaRPr>
          </a:p>
          <a:p>
            <a:pPr algn="ctr"/>
            <a:r>
              <a:rPr lang="zh-CN">
                <a:solidFill>
                  <a:schemeClr val="tx1"/>
                </a:solidFill>
              </a:rPr>
              <a:t>（运费确定</a:t>
            </a:r>
            <a:r>
              <a:rPr lang="en-US">
                <a:solidFill>
                  <a:schemeClr val="tx1"/>
                </a:solidFill>
              </a:rPr>
              <a:t>,</a:t>
            </a:r>
            <a:r>
              <a:rPr lang="zh-CN">
                <a:solidFill>
                  <a:schemeClr val="tx1"/>
                </a:solidFill>
              </a:rPr>
              <a:t>司机抢单）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18830" y="1060450"/>
            <a:ext cx="204660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提交发票抬头信息</a:t>
            </a:r>
            <a:endParaRPr lang="zh-CN">
              <a:solidFill>
                <a:schemeClr val="dk1"/>
              </a:solidFill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3142615" y="1361440"/>
            <a:ext cx="380365" cy="1905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cxnSp>
        <p:nvCxnSpPr>
          <p:cNvPr id="58" name="直接箭头连接符 57"/>
          <p:cNvCxnSpPr/>
          <p:nvPr/>
        </p:nvCxnSpPr>
        <p:spPr>
          <a:xfrm flipV="1">
            <a:off x="5492750" y="1363345"/>
            <a:ext cx="485140" cy="6350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cxnSp>
        <p:nvCxnSpPr>
          <p:cNvPr id="59" name="直接箭头连接符 58"/>
          <p:cNvCxnSpPr/>
          <p:nvPr/>
        </p:nvCxnSpPr>
        <p:spPr>
          <a:xfrm flipH="1">
            <a:off x="8865870" y="3439795"/>
            <a:ext cx="19685" cy="527685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cxnSp>
        <p:nvCxnSpPr>
          <p:cNvPr id="3" name="直接箭头连接符 2"/>
          <p:cNvCxnSpPr/>
          <p:nvPr/>
        </p:nvCxnSpPr>
        <p:spPr>
          <a:xfrm>
            <a:off x="9449435" y="1767205"/>
            <a:ext cx="5715" cy="453390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cxnSp>
        <p:nvCxnSpPr>
          <p:cNvPr id="9" name="直接箭头连接符 8"/>
          <p:cNvCxnSpPr>
            <a:stCxn id="18" idx="3"/>
          </p:cNvCxnSpPr>
          <p:nvPr/>
        </p:nvCxnSpPr>
        <p:spPr>
          <a:xfrm>
            <a:off x="7872730" y="1363345"/>
            <a:ext cx="546100" cy="0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sp>
        <p:nvSpPr>
          <p:cNvPr id="10" name="流程图: 终止 9"/>
          <p:cNvSpPr/>
          <p:nvPr/>
        </p:nvSpPr>
        <p:spPr>
          <a:xfrm>
            <a:off x="10702925" y="1767205"/>
            <a:ext cx="1212850" cy="36385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 b="1">
                <a:solidFill>
                  <a:schemeClr val="dk1"/>
                </a:solidFill>
              </a:rPr>
              <a:t>客服审核</a:t>
            </a:r>
            <a:endParaRPr lang="zh-CN" b="1">
              <a:solidFill>
                <a:schemeClr val="dk1"/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8117205" y="2493010"/>
            <a:ext cx="354965" cy="0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sp>
        <p:nvSpPr>
          <p:cNvPr id="20" name="矩形 19"/>
          <p:cNvSpPr/>
          <p:nvPr/>
        </p:nvSpPr>
        <p:spPr>
          <a:xfrm>
            <a:off x="6265545" y="3642995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运费调整、查看轨迹等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45600" y="3648710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回单确认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46235" y="5468620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支付运费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51175" y="5540375"/>
            <a:ext cx="23171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申请开票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50280" y="5011420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余额支付</a:t>
            </a:r>
            <a:endParaRPr lang="zh-CN">
              <a:solidFill>
                <a:schemeClr val="dk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50280" y="6033770"/>
            <a:ext cx="2215515" cy="6369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>
                <a:solidFill>
                  <a:schemeClr val="dk1"/>
                </a:solidFill>
              </a:rPr>
              <a:t>网银转账</a:t>
            </a:r>
            <a:endParaRPr lang="zh-CN">
              <a:solidFill>
                <a:schemeClr val="dk1"/>
              </a:solidFill>
            </a:endParaRPr>
          </a:p>
        </p:txBody>
      </p:sp>
      <p:cxnSp>
        <p:nvCxnSpPr>
          <p:cNvPr id="29" name="肘形连接符 28"/>
          <p:cNvCxnSpPr/>
          <p:nvPr/>
        </p:nvCxnSpPr>
        <p:spPr>
          <a:xfrm rot="10800000" flipV="1">
            <a:off x="1620520" y="2636520"/>
            <a:ext cx="4357370" cy="1006475"/>
          </a:xfrm>
          <a:prstGeom prst="bentConnector2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30" name="肘形连接符 29"/>
          <p:cNvCxnSpPr>
            <a:stCxn id="34" idx="3"/>
            <a:endCxn id="35" idx="1"/>
          </p:cNvCxnSpPr>
          <p:nvPr/>
        </p:nvCxnSpPr>
        <p:spPr>
          <a:xfrm flipV="1">
            <a:off x="2727960" y="3141980"/>
            <a:ext cx="335915" cy="902970"/>
          </a:xfrm>
          <a:prstGeom prst="bentConnector3">
            <a:avLst>
              <a:gd name="adj1" fmla="val 50095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37" name="肘形连接符 36"/>
          <p:cNvCxnSpPr>
            <a:stCxn id="35" idx="3"/>
            <a:endCxn id="20" idx="1"/>
          </p:cNvCxnSpPr>
          <p:nvPr/>
        </p:nvCxnSpPr>
        <p:spPr>
          <a:xfrm>
            <a:off x="5381625" y="3070225"/>
            <a:ext cx="883920" cy="891540"/>
          </a:xfrm>
          <a:prstGeom prst="bentConnector3">
            <a:avLst>
              <a:gd name="adj1" fmla="val 50000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44" name="直接箭头连接符 43"/>
          <p:cNvCxnSpPr/>
          <p:nvPr/>
        </p:nvCxnSpPr>
        <p:spPr>
          <a:xfrm>
            <a:off x="8481060" y="3967480"/>
            <a:ext cx="764540" cy="0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49" name="直接箭头连接符 48"/>
          <p:cNvCxnSpPr>
            <a:stCxn id="21" idx="2"/>
            <a:endCxn id="22" idx="0"/>
          </p:cNvCxnSpPr>
          <p:nvPr/>
        </p:nvCxnSpPr>
        <p:spPr>
          <a:xfrm>
            <a:off x="10353675" y="4285615"/>
            <a:ext cx="635" cy="1183005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56" name="肘形连接符 55"/>
          <p:cNvCxnSpPr>
            <a:stCxn id="36" idx="3"/>
          </p:cNvCxnSpPr>
          <p:nvPr/>
        </p:nvCxnSpPr>
        <p:spPr>
          <a:xfrm flipV="1">
            <a:off x="5368290" y="3967480"/>
            <a:ext cx="511175" cy="919480"/>
          </a:xfrm>
          <a:prstGeom prst="bentConnector2">
            <a:avLst/>
          </a:prstGeom>
          <a:ln w="6350" cap="flat" cmpd="sng">
            <a:solidFill>
              <a:schemeClr val="accent1"/>
            </a:solidFill>
            <a:prstDash val="solid"/>
            <a:miter/>
          </a:ln>
        </p:spPr>
      </p:cxnSp>
      <p:cxnSp>
        <p:nvCxnSpPr>
          <p:cNvPr id="2" name="肘形连接符 1"/>
          <p:cNvCxnSpPr>
            <a:stCxn id="24" idx="1"/>
            <a:endCxn id="23" idx="3"/>
          </p:cNvCxnSpPr>
          <p:nvPr/>
        </p:nvCxnSpPr>
        <p:spPr>
          <a:xfrm rot="10800000" flipV="1">
            <a:off x="5368290" y="5329555"/>
            <a:ext cx="681990" cy="528955"/>
          </a:xfrm>
          <a:prstGeom prst="bentConnector3">
            <a:avLst>
              <a:gd name="adj1" fmla="val 50000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4" name="肘形连接符 3"/>
          <p:cNvCxnSpPr>
            <a:stCxn id="25" idx="1"/>
          </p:cNvCxnSpPr>
          <p:nvPr/>
        </p:nvCxnSpPr>
        <p:spPr>
          <a:xfrm rot="10800000">
            <a:off x="5375910" y="5858510"/>
            <a:ext cx="673735" cy="493395"/>
          </a:xfrm>
          <a:prstGeom prst="bentConnector3">
            <a:avLst>
              <a:gd name="adj1" fmla="val 49953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5" name="肘形连接符 4"/>
          <p:cNvCxnSpPr/>
          <p:nvPr/>
        </p:nvCxnSpPr>
        <p:spPr>
          <a:xfrm rot="10800000" flipV="1">
            <a:off x="8292465" y="5805170"/>
            <a:ext cx="828040" cy="520700"/>
          </a:xfrm>
          <a:prstGeom prst="bentConnector3">
            <a:avLst>
              <a:gd name="adj1" fmla="val 41411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6" name="肘形连接符 5"/>
          <p:cNvCxnSpPr>
            <a:stCxn id="22" idx="1"/>
          </p:cNvCxnSpPr>
          <p:nvPr/>
        </p:nvCxnSpPr>
        <p:spPr>
          <a:xfrm rot="10800000">
            <a:off x="8292465" y="5328920"/>
            <a:ext cx="953770" cy="458470"/>
          </a:xfrm>
          <a:prstGeom prst="bentConnector3">
            <a:avLst>
              <a:gd name="adj1" fmla="val 49933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7" name="肘形连接符 6"/>
          <p:cNvCxnSpPr>
            <a:stCxn id="34" idx="3"/>
            <a:endCxn id="36" idx="1"/>
          </p:cNvCxnSpPr>
          <p:nvPr/>
        </p:nvCxnSpPr>
        <p:spPr>
          <a:xfrm>
            <a:off x="2727960" y="4044950"/>
            <a:ext cx="335915" cy="913765"/>
          </a:xfrm>
          <a:prstGeom prst="bentConnector3">
            <a:avLst>
              <a:gd name="adj1" fmla="val 50095"/>
            </a:avLst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8" name="直接箭头连接符 7"/>
          <p:cNvCxnSpPr>
            <a:stCxn id="34" idx="3"/>
            <a:endCxn id="38" idx="1"/>
          </p:cNvCxnSpPr>
          <p:nvPr/>
        </p:nvCxnSpPr>
        <p:spPr>
          <a:xfrm flipV="1">
            <a:off x="2727960" y="4041775"/>
            <a:ext cx="335915" cy="3175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sp>
        <p:nvSpPr>
          <p:cNvPr id="12" name="流程图: 终止 11"/>
          <p:cNvSpPr/>
          <p:nvPr/>
        </p:nvSpPr>
        <p:spPr>
          <a:xfrm>
            <a:off x="5561330" y="3290570"/>
            <a:ext cx="488950" cy="12776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 b="1">
                <a:solidFill>
                  <a:schemeClr val="dk1"/>
                </a:solidFill>
              </a:rPr>
              <a:t>司机接单</a:t>
            </a:r>
            <a:endParaRPr lang="zh-CN" b="1">
              <a:solidFill>
                <a:schemeClr val="dk1"/>
              </a:solidFill>
            </a:endParaRPr>
          </a:p>
        </p:txBody>
      </p:sp>
      <p:sp>
        <p:nvSpPr>
          <p:cNvPr id="16" name="流程图: 终止 15"/>
          <p:cNvSpPr/>
          <p:nvPr/>
        </p:nvSpPr>
        <p:spPr>
          <a:xfrm>
            <a:off x="7946390" y="3075940"/>
            <a:ext cx="1878330" cy="36385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r>
              <a:rPr lang="zh-CN" b="1">
                <a:solidFill>
                  <a:schemeClr val="dk1"/>
                </a:solidFill>
              </a:rPr>
              <a:t>司机上传回单</a:t>
            </a:r>
            <a:endParaRPr lang="zh-CN" b="1">
              <a:solidFill>
                <a:schemeClr val="dk1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5716270" y="859155"/>
            <a:ext cx="19685" cy="527685"/>
          </a:xfrm>
          <a:prstGeom prst="straightConnector1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5"/>
            </a:solidFill>
            <a:prstDash val="solid"/>
            <a:miter/>
            <a:tailEnd type="arrow" w="med" len="med"/>
          </a:ln>
        </p:spPr>
      </p:cxnSp>
      <p:cxnSp>
        <p:nvCxnSpPr>
          <p:cNvPr id="27" name="直接箭头连接符 26"/>
          <p:cNvCxnSpPr/>
          <p:nvPr/>
        </p:nvCxnSpPr>
        <p:spPr>
          <a:xfrm flipH="1">
            <a:off x="9479915" y="1917065"/>
            <a:ext cx="1224280" cy="0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sp>
        <p:nvSpPr>
          <p:cNvPr id="28" name="标题 27"/>
          <p:cNvSpPr/>
          <p:nvPr>
            <p:ph type="title"/>
          </p:nvPr>
        </p:nvSpPr>
        <p:spPr>
          <a:xfrm>
            <a:off x="192405" y="293370"/>
            <a:ext cx="10515600" cy="1325563"/>
          </a:xfrm>
        </p:spPr>
        <p:txBody>
          <a:bodyPr/>
          <a:lstStyle/>
          <a:p>
            <a:r>
              <a:rPr lang="zh-CN" sz="3200" b="1">
                <a:latin typeface="微软雅黑"/>
                <a:ea typeface="微软雅黑"/>
              </a:rPr>
              <a:t>流程图</a:t>
            </a:r>
            <a:endParaRPr lang="zh-CN" sz="3200" b="1"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货物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管理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货物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管理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879465" y="4220210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>
            <a:off x="9497060" y="2943225"/>
            <a:ext cx="1310005" cy="8343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73590" y="301498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可对客户信息进行编辑修改</a:t>
            </a:r>
            <a:endParaRPr lang="zh-CN" sz="1400"/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49655" y="1548130"/>
            <a:ext cx="9918065" cy="26625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/>
          <p:cNvPicPr/>
          <p:nvPr/>
        </p:nvPicPr>
        <p:blipFill>
          <a:blip r:embed="rId3"/>
          <a:stretch/>
        </p:blipFill>
        <p:spPr>
          <a:xfrm>
            <a:off x="1049655" y="4521200"/>
            <a:ext cx="9918065" cy="18935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005205" y="1109980"/>
            <a:ext cx="5466080" cy="337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sz="1600"/>
              <a:t>货物信息支持批量导入，下载模板后将数据整理好导入即可</a:t>
            </a:r>
            <a:endParaRPr lang="zh-CN" sz="16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车辆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管理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车辆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管理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879465" y="4220210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>
            <a:off x="9497060" y="2943225"/>
            <a:ext cx="1310005" cy="8343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73590" y="301498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可对客户信息进行编辑修改</a:t>
            </a:r>
            <a:endParaRPr lang="zh-CN" sz="1400"/>
          </a:p>
        </p:txBody>
      </p:sp>
      <p:sp>
        <p:nvSpPr>
          <p:cNvPr id="6" name="文本框 5"/>
          <p:cNvSpPr txBox="1"/>
          <p:nvPr/>
        </p:nvSpPr>
        <p:spPr>
          <a:xfrm>
            <a:off x="1005205" y="1038225"/>
            <a:ext cx="996124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如果邀请的车辆已经是平台会员，可直接邀请成功；如果邀请的车辆还不是平台会员，可通过车牌号和手机号邀请上平台，平台会给司机发短信或登录密码。也支持批量导入，方便快捷。</a:t>
            </a:r>
            <a:endParaRPr lang="zh-CN" sz="1400"/>
          </a:p>
        </p:txBody>
      </p:sp>
      <p:pic>
        <p:nvPicPr>
          <p:cNvPr id="8" name="图片 7"/>
          <p:cNvPicPr/>
          <p:nvPr/>
        </p:nvPicPr>
        <p:blipFill>
          <a:blip r:embed="rId2"/>
          <a:stretch/>
        </p:blipFill>
        <p:spPr>
          <a:xfrm>
            <a:off x="1049655" y="1619885"/>
            <a:ext cx="9888855" cy="25920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图片 10"/>
          <p:cNvPicPr/>
          <p:nvPr/>
        </p:nvPicPr>
        <p:blipFill>
          <a:blip r:embed="rId3"/>
          <a:stretch/>
        </p:blipFill>
        <p:spPr>
          <a:xfrm>
            <a:off x="1049655" y="4521200"/>
            <a:ext cx="9917430" cy="208026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提卸地址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提卸地址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879465" y="4148455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>
            <a:off x="9497060" y="2943225"/>
            <a:ext cx="1310005" cy="8343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73590" y="301498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可对客户信息进行编辑修改</a:t>
            </a:r>
            <a:endParaRPr lang="zh-CN" sz="1400"/>
          </a:p>
        </p:txBody>
      </p:sp>
      <p:sp>
        <p:nvSpPr>
          <p:cNvPr id="6" name="文本框 5"/>
          <p:cNvSpPr txBox="1"/>
          <p:nvPr/>
        </p:nvSpPr>
        <p:spPr>
          <a:xfrm>
            <a:off x="1005205" y="1038225"/>
            <a:ext cx="996124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提卸地址模块可新增、导入（下载模板整理好数据后导入即可）、编辑、删除、地图选址（调用百度地图精确选址）、查询等操作。</a:t>
            </a:r>
            <a:endParaRPr lang="zh-CN" sz="1400"/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49655" y="1548130"/>
            <a:ext cx="9888855" cy="26092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图片 3"/>
          <p:cNvPicPr/>
          <p:nvPr/>
        </p:nvPicPr>
        <p:blipFill>
          <a:blip r:embed="rId3"/>
          <a:stretch/>
        </p:blipFill>
        <p:spPr>
          <a:xfrm>
            <a:off x="1049655" y="4449445"/>
            <a:ext cx="9916795" cy="20948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图片 4"/>
          <p:cNvPicPr/>
          <p:nvPr/>
        </p:nvPicPr>
        <p:blipFill>
          <a:blip r:embed="rId4"/>
          <a:stretch/>
        </p:blipFill>
        <p:spPr>
          <a:xfrm>
            <a:off x="6903085" y="3695700"/>
            <a:ext cx="2880360" cy="15436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7" name="直接箭头连接符 6"/>
          <p:cNvCxnSpPr/>
          <p:nvPr/>
        </p:nvCxnSpPr>
        <p:spPr>
          <a:xfrm>
            <a:off x="8183880" y="2853055"/>
            <a:ext cx="0" cy="791845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14" name="直接箭头连接符 13"/>
          <p:cNvCxnSpPr/>
          <p:nvPr/>
        </p:nvCxnSpPr>
        <p:spPr>
          <a:xfrm flipH="1" flipV="1">
            <a:off x="9783445" y="5168900"/>
            <a:ext cx="936625" cy="287655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回单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地址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回单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地址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879465" y="3933190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椭圆形标注 11"/>
          <p:cNvSpPr/>
          <p:nvPr/>
        </p:nvSpPr>
        <p:spPr>
          <a:xfrm rot="10800000">
            <a:off x="9497060" y="2943225"/>
            <a:ext cx="1310005" cy="8343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73590" y="3014980"/>
            <a:ext cx="101155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可对客户信息进行编辑修改</a:t>
            </a:r>
            <a:endParaRPr lang="zh-CN" sz="1400"/>
          </a:p>
        </p:txBody>
      </p:sp>
      <p:pic>
        <p:nvPicPr>
          <p:cNvPr id="8" name="图片 7"/>
          <p:cNvPicPr/>
          <p:nvPr/>
        </p:nvPicPr>
        <p:blipFill>
          <a:blip r:embed="rId2"/>
          <a:stretch/>
        </p:blipFill>
        <p:spPr>
          <a:xfrm>
            <a:off x="1049655" y="1189355"/>
            <a:ext cx="9916795" cy="2667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图片 10"/>
          <p:cNvPicPr/>
          <p:nvPr/>
        </p:nvPicPr>
        <p:blipFill>
          <a:blip r:embed="rId3"/>
          <a:stretch/>
        </p:blipFill>
        <p:spPr>
          <a:xfrm>
            <a:off x="1049655" y="4305935"/>
            <a:ext cx="9917430" cy="16319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图片 14"/>
          <p:cNvPicPr/>
          <p:nvPr/>
        </p:nvPicPr>
        <p:blipFill>
          <a:blip r:embed="rId4"/>
          <a:stretch/>
        </p:blipFill>
        <p:spPr>
          <a:xfrm>
            <a:off x="7089140" y="3251200"/>
            <a:ext cx="3048000" cy="16529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6" name="直接箭头连接符 15"/>
          <p:cNvCxnSpPr/>
          <p:nvPr/>
        </p:nvCxnSpPr>
        <p:spPr>
          <a:xfrm>
            <a:off x="8230870" y="2526030"/>
            <a:ext cx="97155" cy="687070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  <p:cxnSp>
        <p:nvCxnSpPr>
          <p:cNvPr id="17" name="直接箭头连接符 16"/>
          <p:cNvCxnSpPr/>
          <p:nvPr/>
        </p:nvCxnSpPr>
        <p:spPr>
          <a:xfrm flipH="1" flipV="1">
            <a:off x="10128250" y="4869180"/>
            <a:ext cx="534670" cy="424180"/>
          </a:xfrm>
          <a:prstGeom prst="straightConnector1">
            <a:avLst/>
          </a:prstGeom>
          <a:ln w="6350">
            <a:solidFill>
              <a:schemeClr val="accent1"/>
            </a:solidFill>
            <a:prstDash val="solid"/>
            <a:miter/>
            <a:tailEnd type="arrow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费用阶段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路径：资源管理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费用阶段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5897245" y="5137785"/>
            <a:ext cx="75565" cy="288290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49655" y="1530350"/>
            <a:ext cx="9771380" cy="36074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049655" y="1022350"/>
            <a:ext cx="991679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费用阶段可根据业务需要自行维护比如装卸费、押金等费用，先新增费用阶段和费用类型，再建立费用组合，保存后在发布运单填写费用的时候就可以用了。</a:t>
            </a:r>
            <a:endParaRPr lang="zh-CN" sz="1400"/>
          </a:p>
        </p:txBody>
      </p:sp>
      <p:sp>
        <p:nvSpPr>
          <p:cNvPr id="6" name="椭圆形标注 5"/>
          <p:cNvSpPr/>
          <p:nvPr/>
        </p:nvSpPr>
        <p:spPr>
          <a:xfrm>
            <a:off x="2993390" y="3176270"/>
            <a:ext cx="1831340" cy="79756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0245" y="3345180"/>
            <a:ext cx="15944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200"/>
              <a:t>勾选启用费用阶段，选择费用类型</a:t>
            </a:r>
            <a:endParaRPr lang="zh-CN" sz="1200"/>
          </a:p>
        </p:txBody>
      </p:sp>
      <p:sp>
        <p:nvSpPr>
          <p:cNvPr id="14" name="椭圆形标注 13"/>
          <p:cNvSpPr/>
          <p:nvPr/>
        </p:nvSpPr>
        <p:spPr>
          <a:xfrm flipH="1">
            <a:off x="8431530" y="3104515"/>
            <a:ext cx="2182495" cy="111379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74735" y="3239770"/>
            <a:ext cx="178308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200"/>
              <a:t>默认可见即发单填写费用模块可以看到该费用类型；反之需要手动添加上才能看见</a:t>
            </a:r>
            <a:endParaRPr lang="zh-CN" sz="1200"/>
          </a:p>
        </p:txBody>
      </p:sp>
      <p:pic>
        <p:nvPicPr>
          <p:cNvPr id="20" name="图片 19"/>
          <p:cNvPicPr/>
          <p:nvPr/>
        </p:nvPicPr>
        <p:blipFill>
          <a:blip r:embed="rId3"/>
          <a:stretch/>
        </p:blipFill>
        <p:spPr>
          <a:xfrm>
            <a:off x="1049655" y="5460365"/>
            <a:ext cx="9771380" cy="1058545"/>
          </a:xfrm>
          <a:prstGeom prst="rect">
            <a:avLst/>
          </a:prstGeom>
          <a:ln>
            <a:solidFill>
              <a:srgbClr val="4384F1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/>
          <p:nvPr>
            <p:ph type="body" idx="13"/>
          </p:nvPr>
        </p:nvSpPr>
        <p:spPr>
          <a:xfrm>
            <a:off x="2362200" y="1495425"/>
            <a:ext cx="7400925" cy="360997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sz="4000"/>
              <a:t>运  单  管  理</a:t>
            </a:r>
            <a:endParaRPr lang="zh-CN" sz="4000"/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latin typeface="微软雅黑"/>
                <a:ea typeface="微软雅黑"/>
              </a:rPr>
              <a:t>1</a:t>
            </a:r>
            <a:r>
              <a:rPr lang="zh-CN" sz="2400">
                <a:latin typeface="微软雅黑"/>
                <a:ea typeface="微软雅黑"/>
              </a:rPr>
              <a:t>、发布运单</a:t>
            </a:r>
            <a:endParaRPr lang="en-US" sz="2400"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latin typeface="微软雅黑"/>
                <a:ea typeface="微软雅黑"/>
              </a:rPr>
              <a:t>2</a:t>
            </a:r>
            <a:r>
              <a:rPr lang="zh-CN" sz="2400">
                <a:latin typeface="微软雅黑"/>
                <a:ea typeface="微软雅黑"/>
              </a:rPr>
              <a:t>、运单列表</a:t>
            </a:r>
            <a:endParaRPr lang="en-US" sz="2400"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latin typeface="微软雅黑"/>
                <a:ea typeface="微软雅黑"/>
              </a:rPr>
              <a:t>3</a:t>
            </a:r>
            <a:r>
              <a:rPr lang="zh-CN" sz="2400">
                <a:latin typeface="微软雅黑"/>
                <a:ea typeface="微软雅黑"/>
              </a:rPr>
              <a:t>、轨迹监控</a:t>
            </a:r>
            <a:endParaRPr lang="zh-CN" sz="2400"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发布运单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路径：运单管理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发布运单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4135120" y="737870"/>
            <a:ext cx="7364095" cy="3147060"/>
          </a:xfrm>
          <a:prstGeom prst="rect">
            <a:avLst/>
          </a:prstGeom>
          <a:ln>
            <a:solidFill>
              <a:srgbClr val="4384F1"/>
            </a:solidFill>
          </a:ln>
        </p:spPr>
      </p:pic>
      <p:pic>
        <p:nvPicPr>
          <p:cNvPr id="8" name="图片 7"/>
          <p:cNvPicPr/>
          <p:nvPr/>
        </p:nvPicPr>
        <p:blipFill>
          <a:blip r:embed="rId3"/>
          <a:stretch/>
        </p:blipFill>
        <p:spPr>
          <a:xfrm>
            <a:off x="4135120" y="3890010"/>
            <a:ext cx="7364730" cy="253746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949325" y="1336675"/>
            <a:ext cx="3068320" cy="4831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填写运单基本信息：计划时间、客户项目、提卸地址、货物信息、车辆、费用信息，填好点击发布运单即可。</a:t>
            </a:r>
            <a:endParaRPr lang="zh-CN" sz="1400"/>
          </a:p>
          <a:p>
            <a:endParaRPr lang="zh-CN" sz="1400"/>
          </a:p>
          <a:p>
            <a:endParaRPr lang="zh-CN" sz="1400"/>
          </a:p>
          <a:p>
            <a:r>
              <a:rPr lang="zh-CN" sz="1400"/>
              <a:t>提</a:t>
            </a:r>
            <a:r>
              <a:rPr lang="en-US" sz="1400"/>
              <a:t>/</a:t>
            </a:r>
            <a:r>
              <a:rPr lang="zh-CN" sz="1400"/>
              <a:t>卸地址、货物信息如果在基础数据中已经维护好，发单时可直接选择。</a:t>
            </a:r>
            <a:endParaRPr lang="zh-CN" sz="1400"/>
          </a:p>
          <a:p>
            <a:endParaRPr lang="zh-CN" sz="1400"/>
          </a:p>
          <a:p>
            <a:endParaRPr lang="zh-CN" sz="1400"/>
          </a:p>
          <a:p>
            <a:r>
              <a:rPr lang="zh-CN" sz="1400"/>
              <a:t>交易方式：</a:t>
            </a:r>
            <a:endParaRPr lang="zh-CN" sz="1400"/>
          </a:p>
          <a:p>
            <a:r>
              <a:rPr lang="en-US" sz="1400"/>
              <a:t>1.</a:t>
            </a:r>
            <a:r>
              <a:rPr lang="zh-CN" sz="1400"/>
              <a:t>轮候调车：指定车辆运输；</a:t>
            </a:r>
            <a:endParaRPr lang="zh-CN" sz="1400"/>
          </a:p>
          <a:p>
            <a:r>
              <a:rPr lang="en-US" sz="1400"/>
              <a:t>2.</a:t>
            </a:r>
            <a:r>
              <a:rPr lang="zh-CN" sz="1400"/>
              <a:t>定价抢单：运费确定好，选择所需车型后提交，系统自动匹配给合适车辆，司机接单运作；</a:t>
            </a:r>
            <a:endParaRPr lang="zh-CN" sz="1400"/>
          </a:p>
          <a:p>
            <a:r>
              <a:rPr lang="en-US" sz="1400"/>
              <a:t>3.</a:t>
            </a:r>
            <a:r>
              <a:rPr lang="zh-CN" sz="1400"/>
              <a:t>竞价调车：发单时只选择所需车型，系统自动推荐给合适的车辆，司机报价后货物选择车辆运作。</a:t>
            </a:r>
            <a:endParaRPr lang="zh-CN" sz="1400"/>
          </a:p>
          <a:p>
            <a:endParaRPr lang="zh-CN" sz="1400"/>
          </a:p>
          <a:p>
            <a:endParaRPr lang="zh-CN" sz="1400"/>
          </a:p>
          <a:p>
            <a:r>
              <a:rPr lang="zh-CN" sz="1400"/>
              <a:t>费用信息：包括网银、油卡、线上、线下，也可以根据业务需要选择自己设置的费用科目。</a:t>
            </a:r>
            <a:endParaRPr lang="zh-CN" sz="1400"/>
          </a:p>
        </p:txBody>
      </p:sp>
      <p:sp>
        <p:nvSpPr>
          <p:cNvPr id="7" name="左箭头 6"/>
          <p:cNvSpPr/>
          <p:nvPr/>
        </p:nvSpPr>
        <p:spPr>
          <a:xfrm rot="20160000">
            <a:off x="3818255" y="2251075"/>
            <a:ext cx="1120775" cy="84455"/>
          </a:xfrm>
          <a:prstGeom prst="lef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0" name="左箭头 9"/>
          <p:cNvSpPr/>
          <p:nvPr/>
        </p:nvSpPr>
        <p:spPr>
          <a:xfrm>
            <a:off x="3913505" y="2640330"/>
            <a:ext cx="1025525" cy="76200"/>
          </a:xfrm>
          <a:prstGeom prst="lef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2" name="左箭头 11"/>
          <p:cNvSpPr/>
          <p:nvPr/>
        </p:nvSpPr>
        <p:spPr>
          <a:xfrm rot="1560000">
            <a:off x="3865880" y="3099435"/>
            <a:ext cx="1120775" cy="84455"/>
          </a:xfrm>
          <a:prstGeom prst="lef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3" name="左箭头 12"/>
          <p:cNvSpPr/>
          <p:nvPr/>
        </p:nvSpPr>
        <p:spPr>
          <a:xfrm>
            <a:off x="3968750" y="4417695"/>
            <a:ext cx="1025525" cy="76200"/>
          </a:xfrm>
          <a:prstGeom prst="lef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4" name="左箭头 13"/>
          <p:cNvSpPr/>
          <p:nvPr/>
        </p:nvSpPr>
        <p:spPr>
          <a:xfrm>
            <a:off x="3952240" y="5764530"/>
            <a:ext cx="1025525" cy="76200"/>
          </a:xfrm>
          <a:prstGeom prst="lef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7044690" y="4248785"/>
            <a:ext cx="1609090" cy="739140"/>
          </a:xfrm>
          <a:prstGeom prst="wedgeEllipse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8210" y="4295775"/>
            <a:ext cx="129095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200"/>
              <a:t>服务信息：勾选后，运单可以进行开票</a:t>
            </a:r>
            <a:endParaRPr lang="zh-CN" sz="1200"/>
          </a:p>
        </p:txBody>
      </p:sp>
      <p:sp>
        <p:nvSpPr>
          <p:cNvPr id="6" name="椭圆形标注 5"/>
          <p:cNvSpPr/>
          <p:nvPr/>
        </p:nvSpPr>
        <p:spPr>
          <a:xfrm flipH="1">
            <a:off x="9697085" y="5267960"/>
            <a:ext cx="1492885" cy="779780"/>
          </a:xfrm>
          <a:prstGeom prst="wedgeEllipseCallout">
            <a:avLst>
              <a:gd name="adj1" fmla="val -15092"/>
              <a:gd name="adj2" fmla="val 69931"/>
            </a:avLst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78365" y="5427345"/>
            <a:ext cx="141160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/>
              <a:t>服务费 = 总运费 / (1-费率) - 总运费</a:t>
            </a:r>
            <a:endParaRPr lang="en-US" sz="1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运单列表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路径：运单管理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运单列表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16" name="图片 15"/>
          <p:cNvPicPr/>
          <p:nvPr/>
        </p:nvPicPr>
        <p:blipFill>
          <a:blip r:embed="rId2"/>
          <a:srcRect b="30956"/>
          <a:stretch/>
        </p:blipFill>
        <p:spPr>
          <a:xfrm>
            <a:off x="1089025" y="2445385"/>
            <a:ext cx="10196195" cy="3340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7" name="云形标注 16"/>
          <p:cNvSpPr/>
          <p:nvPr/>
        </p:nvSpPr>
        <p:spPr>
          <a:xfrm flipH="1">
            <a:off x="1036320" y="1121410"/>
            <a:ext cx="2395855" cy="1648460"/>
          </a:xfrm>
          <a:prstGeom prst="cloudCallout">
            <a:avLst/>
          </a:prstGeom>
          <a:solidFill>
            <a:schemeClr val="lt1"/>
          </a:solidFill>
          <a:ln w="12700">
            <a:solidFill>
              <a:schemeClr val="accent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37640" y="1323340"/>
            <a:ext cx="1680845" cy="116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针对发单时未勾选发票服务的运单，后期需要开票，这时可以用</a:t>
            </a:r>
            <a:r>
              <a:rPr lang="en-US" sz="1400"/>
              <a:t>“</a:t>
            </a:r>
            <a:r>
              <a:rPr lang="zh-CN" sz="1400"/>
              <a:t>补缴服务费</a:t>
            </a:r>
            <a:r>
              <a:rPr lang="en-US" sz="1400"/>
              <a:t>”</a:t>
            </a:r>
            <a:r>
              <a:rPr lang="zh-CN" sz="1400"/>
              <a:t>功能补开发票。</a:t>
            </a:r>
            <a:endParaRPr lang="en-US" sz="1400"/>
          </a:p>
        </p:txBody>
      </p:sp>
      <p:sp>
        <p:nvSpPr>
          <p:cNvPr id="20" name="TextBox 9"/>
          <p:cNvSpPr txBox="1"/>
          <p:nvPr/>
        </p:nvSpPr>
        <p:spPr>
          <a:xfrm>
            <a:off x="5064125" y="1564005"/>
            <a:ext cx="4798060" cy="583565"/>
          </a:xfrm>
          <a:prstGeom prst="rect">
            <a:avLst/>
          </a:prstGeom>
          <a:noFill/>
          <a:ln w="25400">
            <a:solidFill>
              <a:srgbClr val="4384F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sz="1600">
                <a:solidFill>
                  <a:schemeClr val="tx1"/>
                </a:solidFill>
              </a:rPr>
              <a:t>当系统出现故障未能自动生成运输协议时，可以用</a:t>
            </a:r>
            <a:r>
              <a:rPr lang="en-US" sz="1600">
                <a:solidFill>
                  <a:schemeClr val="tx1"/>
                </a:solidFill>
              </a:rPr>
              <a:t>“</a:t>
            </a:r>
            <a:r>
              <a:rPr lang="zh-CN" sz="1600">
                <a:solidFill>
                  <a:schemeClr val="tx1"/>
                </a:solidFill>
              </a:rPr>
              <a:t>人工生成协议</a:t>
            </a:r>
            <a:r>
              <a:rPr lang="en-US" sz="1600">
                <a:solidFill>
                  <a:schemeClr val="tx1"/>
                </a:solidFill>
              </a:rPr>
              <a:t>”</a:t>
            </a:r>
            <a:r>
              <a:rPr lang="zh-CN" sz="1600">
                <a:solidFill>
                  <a:schemeClr val="tx1"/>
                </a:solidFill>
              </a:rPr>
              <a:t>功能，手动生成协议，以备不时之需。</a:t>
            </a:r>
            <a:endParaRPr lang="zh-CN" sz="1600">
              <a:solidFill>
                <a:schemeClr val="tx1"/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 rot="19680000">
            <a:off x="3578225" y="2533650"/>
            <a:ext cx="1507490" cy="76200"/>
          </a:xfrm>
          <a:prstGeom prst="rightArrow">
            <a:avLst/>
          </a:prstGeom>
          <a:solidFill>
            <a:schemeClr val="accent1"/>
          </a:soli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运单详情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路径：运单管理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运单列表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运单详情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36955" y="1741170"/>
            <a:ext cx="10182225" cy="466725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965200" y="1139190"/>
            <a:ext cx="1025334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运单详情中可查看运单基本信息、车辆及轨迹信息、账单信息、货物信息、操作日志等，可以进行运单撤销、运费修改、回单确认等操作。</a:t>
            </a:r>
            <a:endParaRPr lang="zh-CN" sz="1600"/>
          </a:p>
        </p:txBody>
      </p:sp>
      <p:sp>
        <p:nvSpPr>
          <p:cNvPr id="6" name="椭圆形标注 5"/>
          <p:cNvSpPr/>
          <p:nvPr/>
        </p:nvSpPr>
        <p:spPr>
          <a:xfrm flipV="1">
            <a:off x="8702040" y="4600575"/>
            <a:ext cx="2117725" cy="1028065"/>
          </a:xfrm>
          <a:prstGeom prst="wedgeEllipseCallout">
            <a:avLst>
              <a:gd name="adj1" fmla="val -66401"/>
              <a:gd name="adj2" fmla="val 53458"/>
            </a:avLst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30640" y="4745990"/>
            <a:ext cx="166116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可以根据需要开通基站或北斗定位，查看定位费用信息</a:t>
            </a:r>
            <a:endParaRPr lang="zh-CN" sz="1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运单详情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路径：运单管理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轨迹监控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86485" y="1772920"/>
            <a:ext cx="10228580" cy="378841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965200" y="1139190"/>
            <a:ext cx="1025334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可按运单号或车牌号查询运输轨迹情况。</a:t>
            </a:r>
            <a:endParaRPr lang="zh-CN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sz="3200" b="1">
                <a:latin typeface="微软雅黑"/>
                <a:ea typeface="微软雅黑"/>
              </a:rPr>
              <a:t>目录</a:t>
            </a:r>
            <a:endParaRPr lang="zh-CN" sz="3200" b="1">
              <a:latin typeface="微软雅黑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1576070" y="1181100"/>
            <a:ext cx="9686925" cy="4940935"/>
          </a:xfrm>
          <a:ln>
            <a:noFill/>
          </a:ln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1 </a:t>
            </a:r>
            <a:r>
              <a:rPr lang="zh-CN" sz="3200">
                <a:latin typeface="黑体"/>
                <a:ea typeface="黑体"/>
              </a:rPr>
              <a:t>货主注册</a:t>
            </a:r>
            <a:endParaRPr lang="en-US" sz="3200"/>
          </a:p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2 </a:t>
            </a:r>
            <a:r>
              <a:rPr lang="zh-CN" sz="3200">
                <a:latin typeface="黑体"/>
                <a:ea typeface="黑体"/>
              </a:rPr>
              <a:t>系统管理</a:t>
            </a:r>
            <a:endParaRPr lang="en-US" sz="3200">
              <a:latin typeface="黑体"/>
              <a:ea typeface="黑体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3 </a:t>
            </a:r>
            <a:r>
              <a:rPr lang="zh-CN" sz="3200">
                <a:latin typeface="黑体"/>
                <a:ea typeface="黑体"/>
              </a:rPr>
              <a:t>资源管理</a:t>
            </a:r>
            <a:endParaRPr lang="en-US" sz="3200"/>
          </a:p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4 </a:t>
            </a:r>
            <a:r>
              <a:rPr lang="zh-CN" sz="3200">
                <a:latin typeface="黑体"/>
                <a:ea typeface="黑体"/>
              </a:rPr>
              <a:t>运单管理</a:t>
            </a:r>
            <a:endParaRPr lang="zh-CN" sz="3200">
              <a:latin typeface="黑体"/>
              <a:ea typeface="黑体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5 </a:t>
            </a:r>
            <a:r>
              <a:rPr lang="zh-CN" sz="3200">
                <a:latin typeface="黑体"/>
                <a:ea typeface="黑体"/>
              </a:rPr>
              <a:t>财务管理</a:t>
            </a:r>
            <a:endParaRPr lang="zh-CN" sz="3200">
              <a:latin typeface="黑体"/>
              <a:ea typeface="黑体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>
                <a:latin typeface="黑体"/>
                <a:ea typeface="黑体"/>
              </a:rPr>
              <a:t>6 </a:t>
            </a:r>
            <a:r>
              <a:rPr lang="zh-CN" sz="3200">
                <a:latin typeface="黑体"/>
                <a:ea typeface="黑体"/>
              </a:rPr>
              <a:t>报表管理</a:t>
            </a:r>
            <a:endParaRPr lang="en-US" sz="3200"/>
          </a:p>
          <a:p>
            <a:pPr marL="0" indent="0">
              <a:buNone/>
            </a:pPr>
            <a:endParaRPr lang="en-US" sz="1550">
              <a:latin typeface="黑体"/>
              <a:ea typeface="黑体"/>
            </a:endParaRPr>
          </a:p>
          <a:p>
            <a:pPr marL="0" indent="0">
              <a:buNone/>
            </a:pPr>
            <a:endParaRPr lang="zh-CN" sz="1550"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/>
          <p:nvPr>
            <p:ph type="body" idx="13"/>
          </p:nvPr>
        </p:nvSpPr>
        <p:spPr>
          <a:xfrm>
            <a:off x="1971676" y="734695"/>
            <a:ext cx="7429499" cy="4454525"/>
          </a:xfrm>
        </p:spPr>
        <p:txBody>
          <a:bodyPr/>
          <a:lstStyle/>
          <a:p>
            <a:pPr marL="0" indent="0" algn="ctr">
              <a:buNone/>
            </a:pPr>
            <a:r>
              <a:rPr lang="zh-CN" sz="4000"/>
              <a:t>财  务  管  理</a:t>
            </a:r>
            <a:endParaRPr lang="en-US" sz="4000"/>
          </a:p>
          <a:p>
            <a:pPr marL="0" indent="0">
              <a:buNone/>
            </a:pPr>
            <a:endParaRPr 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1.  </a:t>
            </a:r>
            <a:r>
              <a:rPr lang="zh-CN" sz="2400"/>
              <a:t>货主账单</a:t>
            </a:r>
            <a:endParaRPr 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2.  </a:t>
            </a:r>
            <a:r>
              <a:rPr lang="zh-CN" sz="2400"/>
              <a:t>车主</a:t>
            </a:r>
            <a:r>
              <a:rPr lang="zh-CN" sz="2400"/>
              <a:t>账单</a:t>
            </a:r>
            <a:endParaRPr 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3.  </a:t>
            </a:r>
            <a:r>
              <a:rPr lang="zh-CN" sz="2400"/>
              <a:t>余额</a:t>
            </a:r>
            <a:r>
              <a:rPr lang="zh-CN" sz="2400"/>
              <a:t>管理</a:t>
            </a:r>
            <a:endParaRPr 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4.  </a:t>
            </a:r>
            <a:r>
              <a:rPr lang="zh-CN" sz="2400"/>
              <a:t>发票管理</a:t>
            </a:r>
            <a:endParaRPr 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5.  </a:t>
            </a:r>
            <a:r>
              <a:rPr lang="zh-CN" sz="2400"/>
              <a:t>付款单</a:t>
            </a:r>
            <a:endParaRPr 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6.  </a:t>
            </a:r>
            <a:r>
              <a:rPr lang="zh-CN" sz="2400"/>
              <a:t>支付密码设置</a:t>
            </a:r>
            <a:endParaRPr lang="zh-CN"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货主账单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货主账单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200" y="1139190"/>
            <a:ext cx="1025334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货主账单页面默认查看待付款账单，可勾选进行运费支付。</a:t>
            </a:r>
            <a:endParaRPr lang="zh-CN" sz="1600"/>
          </a:p>
        </p:txBody>
      </p:sp>
      <p:pic>
        <p:nvPicPr>
          <p:cNvPr id="11" name="图片 10"/>
          <p:cNvPicPr/>
          <p:nvPr/>
        </p:nvPicPr>
        <p:blipFill>
          <a:blip r:embed="rId2"/>
          <a:stretch/>
        </p:blipFill>
        <p:spPr>
          <a:xfrm>
            <a:off x="1036955" y="1569720"/>
            <a:ext cx="10182225" cy="4876800"/>
          </a:xfrm>
          <a:prstGeom prst="rect">
            <a:avLst/>
          </a:prstGeom>
          <a:ln>
            <a:solidFill>
              <a:srgbClr val="4384F1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运费支付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货主账单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200" y="1139190"/>
            <a:ext cx="1025334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货主账单页面勾选运单点击支付后，跳转到提交支付页面，进行确认支付，也可导出支付明细。</a:t>
            </a:r>
            <a:endParaRPr lang="zh-CN" sz="1600"/>
          </a:p>
        </p:txBody>
      </p:sp>
      <p:pic>
        <p:nvPicPr>
          <p:cNvPr id="10" name="图片 9"/>
          <p:cNvPicPr/>
          <p:nvPr/>
        </p:nvPicPr>
        <p:blipFill>
          <a:blip r:embed="rId2"/>
          <a:stretch/>
        </p:blipFill>
        <p:spPr>
          <a:xfrm>
            <a:off x="1036955" y="1638935"/>
            <a:ext cx="10210165" cy="431800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11" name="TextBox 6"/>
          <p:cNvSpPr txBox="1"/>
          <p:nvPr/>
        </p:nvSpPr>
        <p:spPr>
          <a:xfrm>
            <a:off x="4899025" y="4352925"/>
            <a:ext cx="5649911" cy="107632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>
            <a:lvl1pPr lvl="0">
              <a:defRPr sz="1600"/>
            </a:lvl1pPr>
          </a:lstStyle>
          <a:p>
            <a:r>
              <a:rPr lang="zh-CN"/>
              <a:t>余额支付：提前充值到平台，再支付，适合节假日网银转账   不方便时使用</a:t>
            </a:r>
            <a:endParaRPr lang="zh-CN"/>
          </a:p>
          <a:p>
            <a:r>
              <a:rPr lang="zh-CN"/>
              <a:t>汇款支付：即网银支付，网银转账时将生成的汇款识别码填写在备注里，方便系统自动认款支付司机运费</a:t>
            </a:r>
            <a:endParaRPr lang="zh-CN"/>
          </a:p>
        </p:txBody>
      </p:sp>
      <p:sp>
        <p:nvSpPr>
          <p:cNvPr id="12" name="右箭头 11"/>
          <p:cNvSpPr/>
          <p:nvPr/>
        </p:nvSpPr>
        <p:spPr>
          <a:xfrm>
            <a:off x="3143885" y="4581525"/>
            <a:ext cx="1656080" cy="75565"/>
          </a:xfrm>
          <a:prstGeom prst="righ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车主账单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车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主账单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200" y="1139190"/>
            <a:ext cx="1025334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车主账单页面可以查看付款状态、收款账户等信息，可以修改或新增司机收款账户。</a:t>
            </a:r>
            <a:endParaRPr lang="zh-CN" sz="1600"/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36955" y="1569720"/>
            <a:ext cx="10149205" cy="4900930"/>
          </a:xfrm>
          <a:prstGeom prst="rect">
            <a:avLst/>
          </a:prstGeom>
          <a:ln>
            <a:solidFill>
              <a:srgbClr val="4384F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余额总览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余额总览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200" y="1139190"/>
            <a:ext cx="1025334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/>
              <a:t>查看余额、充值、付款情况，可以进行充值、提现、设置余额预警操作。</a:t>
            </a:r>
            <a:endParaRPr lang="zh-CN" sz="1600"/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36955" y="1713230"/>
            <a:ext cx="10250805" cy="405892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11" name="TextBox 6"/>
          <p:cNvSpPr txBox="1"/>
          <p:nvPr/>
        </p:nvSpPr>
        <p:spPr>
          <a:xfrm>
            <a:off x="4413885" y="2891155"/>
            <a:ext cx="4588510" cy="58356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>
            <a:lvl1pPr lvl="0">
              <a:defRPr sz="1600"/>
            </a:lvl1pPr>
          </a:lstStyle>
          <a:p>
            <a:r>
              <a:rPr lang="zh-CN"/>
              <a:t>设置余额预警值后，当余额低于预警值时，系统会给发货人管理员发送消息，提醒充值</a:t>
            </a:r>
            <a:endParaRPr lang="zh-CN"/>
          </a:p>
        </p:txBody>
      </p:sp>
      <p:sp>
        <p:nvSpPr>
          <p:cNvPr id="10" name="右箭头 9"/>
          <p:cNvSpPr/>
          <p:nvPr/>
        </p:nvSpPr>
        <p:spPr>
          <a:xfrm>
            <a:off x="3719830" y="3213100"/>
            <a:ext cx="575945" cy="75565"/>
          </a:xfrm>
          <a:prstGeom prst="right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余额总览</a:t>
            </a:r>
            <a:r>
              <a:rPr lang="en-US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-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充值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余额总览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充值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36955" y="1122045"/>
            <a:ext cx="8736330" cy="2819400"/>
          </a:xfrm>
          <a:prstGeom prst="rect">
            <a:avLst/>
          </a:prstGeom>
          <a:ln>
            <a:solidFill>
              <a:srgbClr val="4384F1"/>
            </a:solidFill>
          </a:ln>
        </p:spPr>
      </p:pic>
      <p:pic>
        <p:nvPicPr>
          <p:cNvPr id="7" name="图片 6"/>
          <p:cNvPicPr/>
          <p:nvPr/>
        </p:nvPicPr>
        <p:blipFill>
          <a:blip r:embed="rId3"/>
          <a:stretch/>
        </p:blipFill>
        <p:spPr>
          <a:xfrm>
            <a:off x="1036955" y="4402455"/>
            <a:ext cx="8736330" cy="217170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8" name="下箭头 7"/>
          <p:cNvSpPr/>
          <p:nvPr/>
        </p:nvSpPr>
        <p:spPr>
          <a:xfrm>
            <a:off x="5146675" y="3970020"/>
            <a:ext cx="104140" cy="432435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9011285" y="2308225"/>
            <a:ext cx="1575435" cy="907415"/>
          </a:xfrm>
          <a:prstGeom prst="cloudCallout">
            <a:avLst/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61145" y="2500630"/>
            <a:ext cx="14973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填入充值金额，提交充值即可</a:t>
            </a:r>
            <a:endParaRPr lang="zh-CN" sz="1400"/>
          </a:p>
        </p:txBody>
      </p:sp>
      <p:sp>
        <p:nvSpPr>
          <p:cNvPr id="12" name="椭圆形标注 11"/>
          <p:cNvSpPr/>
          <p:nvPr/>
        </p:nvSpPr>
        <p:spPr>
          <a:xfrm flipH="1">
            <a:off x="2715895" y="5109210"/>
            <a:ext cx="1543685" cy="902335"/>
          </a:xfrm>
          <a:prstGeom prst="wedgeEllipseCallout">
            <a:avLst/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68295" y="5191760"/>
            <a:ext cx="127317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汇款识别码记得填入网银转账备注中</a:t>
            </a:r>
            <a:endParaRPr lang="zh-CN" sz="1400"/>
          </a:p>
        </p:txBody>
      </p:sp>
      <p:sp>
        <p:nvSpPr>
          <p:cNvPr id="14" name="云形标注 13"/>
          <p:cNvSpPr/>
          <p:nvPr/>
        </p:nvSpPr>
        <p:spPr>
          <a:xfrm>
            <a:off x="9138285" y="5233670"/>
            <a:ext cx="1575435" cy="907415"/>
          </a:xfrm>
          <a:prstGeom prst="cloudCallout">
            <a:avLst/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88145" y="5426075"/>
            <a:ext cx="14973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可打印充值单，或撤销充值</a:t>
            </a:r>
            <a:endParaRPr lang="zh-CN" sz="1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余额总览</a:t>
            </a:r>
            <a:r>
              <a:rPr lang="en-US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-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提现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余额总览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提现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419985" y="3754755"/>
            <a:ext cx="104140" cy="432435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49655" y="1193165"/>
            <a:ext cx="2929890" cy="2586355"/>
          </a:xfrm>
          <a:prstGeom prst="rect">
            <a:avLst/>
          </a:prstGeom>
          <a:ln>
            <a:solidFill>
              <a:srgbClr val="4384F1"/>
            </a:solidFill>
          </a:ln>
        </p:spPr>
      </p:pic>
      <p:pic>
        <p:nvPicPr>
          <p:cNvPr id="5" name="图片 4"/>
          <p:cNvPicPr/>
          <p:nvPr/>
        </p:nvPicPr>
        <p:blipFill>
          <a:blip r:embed="rId3"/>
          <a:stretch/>
        </p:blipFill>
        <p:spPr>
          <a:xfrm>
            <a:off x="1049655" y="4220845"/>
            <a:ext cx="8138795" cy="227584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6" name="TextBox 6"/>
          <p:cNvSpPr txBox="1"/>
          <p:nvPr/>
        </p:nvSpPr>
        <p:spPr>
          <a:xfrm>
            <a:off x="4599940" y="2703195"/>
            <a:ext cx="4588510" cy="107632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>
            <a:lvl1pPr lvl="0">
              <a:defRPr sz="1600"/>
            </a:lvl1pPr>
          </a:lstStyle>
          <a:p>
            <a:r>
              <a:rPr lang="zh-CN"/>
              <a:t>填写提现账户信息、提现金额和验证码并提交。首次填写提现账户后系统会自动记忆，后期提现账户信息不变的话无需重复填写账户信息。提现金额不能大于余额。</a:t>
            </a:r>
            <a:endParaRPr lang="zh-CN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充值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余额充值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5233670" y="3649980"/>
            <a:ext cx="118110" cy="296545"/>
          </a:xfrm>
          <a:prstGeom prst="downArrow">
            <a:avLst/>
          </a:prstGeom>
          <a:solidFill>
            <a:schemeClr val="accent2"/>
          </a:solidFill>
          <a:ln w="12700" cap="flat" cmpd="sng">
            <a:solidFill>
              <a:schemeClr val="accent2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94105" y="1121410"/>
            <a:ext cx="8383270" cy="2528570"/>
          </a:xfrm>
          <a:prstGeom prst="rect">
            <a:avLst/>
          </a:prstGeom>
          <a:ln>
            <a:solidFill>
              <a:srgbClr val="4384F1"/>
            </a:solidFill>
          </a:ln>
        </p:spPr>
      </p:pic>
      <p:pic>
        <p:nvPicPr>
          <p:cNvPr id="7" name="图片 6"/>
          <p:cNvPicPr/>
          <p:nvPr/>
        </p:nvPicPr>
        <p:blipFill>
          <a:blip r:embed="rId3"/>
          <a:stretch/>
        </p:blipFill>
        <p:spPr>
          <a:xfrm>
            <a:off x="1094105" y="3946525"/>
            <a:ext cx="8383270" cy="269748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11" name="云形标注 10"/>
          <p:cNvSpPr/>
          <p:nvPr/>
        </p:nvSpPr>
        <p:spPr>
          <a:xfrm>
            <a:off x="9477375" y="1256665"/>
            <a:ext cx="2297430" cy="1469390"/>
          </a:xfrm>
          <a:prstGeom prst="cloudCallout">
            <a:avLst/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57740" y="1518920"/>
            <a:ext cx="1707515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可查看充值单详情，或撤销充值（只有新建状态的充值单可以撤销）</a:t>
            </a:r>
            <a:endParaRPr lang="zh-CN" sz="1400"/>
          </a:p>
        </p:txBody>
      </p:sp>
      <p:sp>
        <p:nvSpPr>
          <p:cNvPr id="13" name="云形标注 12"/>
          <p:cNvSpPr/>
          <p:nvPr/>
        </p:nvSpPr>
        <p:spPr>
          <a:xfrm>
            <a:off x="9604375" y="4469130"/>
            <a:ext cx="2297430" cy="1469390"/>
          </a:xfrm>
          <a:prstGeom prst="cloudCallout">
            <a:avLst/>
          </a:prstGeom>
          <a:solidFill>
            <a:schemeClr val="lt1"/>
          </a:solidFill>
          <a:ln w="12700">
            <a:solidFill>
              <a:srgbClr val="4384F1"/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dk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84740" y="4659630"/>
            <a:ext cx="1707515" cy="116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400"/>
              <a:t>提交充值成功后会自动生成汇款识别码，网银转账时把该汇款识别码填写在备注中即可</a:t>
            </a:r>
            <a:endParaRPr lang="zh-CN" sz="14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提现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余额提现（步骤同余额总览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提现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）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/>
        </p:blipFill>
        <p:spPr>
          <a:xfrm>
            <a:off x="1067435" y="1231265"/>
            <a:ext cx="10276840" cy="4907280"/>
          </a:xfrm>
          <a:prstGeom prst="rect">
            <a:avLst/>
          </a:prstGeom>
          <a:ln>
            <a:solidFill>
              <a:srgbClr val="4384F1"/>
            </a:solidFill>
          </a:ln>
        </p:spPr>
      </p:pic>
      <p:sp>
        <p:nvSpPr>
          <p:cNvPr id="16" name="TextBox 6"/>
          <p:cNvSpPr txBox="1"/>
          <p:nvPr/>
        </p:nvSpPr>
        <p:spPr>
          <a:xfrm>
            <a:off x="4557395" y="4575175"/>
            <a:ext cx="3649980" cy="33718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>
            <a:lvl1pPr lvl="0">
              <a:defRPr sz="1600"/>
            </a:lvl1pPr>
          </a:lstStyle>
          <a:p>
            <a:r>
              <a:rPr lang="zh-CN"/>
              <a:t>只有状态是发起申请状态的才可以撤销</a:t>
            </a:r>
            <a:endParaRPr lang="zh-CN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949325" y="326390"/>
            <a:ext cx="9989820" cy="532130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余额</a:t>
            </a:r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变动报表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9" name="标题 1"/>
          <p:cNvSpPr/>
          <p:nvPr/>
        </p:nvSpPr>
        <p:spPr>
          <a:xfrm>
            <a:off x="949325" y="715010"/>
            <a:ext cx="9807575" cy="4064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 defTabSz="914400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ea typeface="微软雅黑"/>
              </a:defRPr>
            </a:lvl1pPr>
          </a:lstStyle>
          <a:p>
            <a:r>
              <a:rPr lang="zh-CN" sz="1800">
                <a:solidFill>
                  <a:schemeClr val="tx1"/>
                </a:solidFill>
                <a:latin typeface="微软雅黑"/>
              </a:rPr>
              <a:t>路径：财务管理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余额管理</a:t>
            </a:r>
            <a:r>
              <a:rPr lang="en-US" sz="1800">
                <a:solidFill>
                  <a:schemeClr val="tx1"/>
                </a:solidFill>
                <a:latin typeface="微软雅黑"/>
              </a:rPr>
              <a:t>---&gt;</a:t>
            </a:r>
            <a:r>
              <a:rPr lang="zh-CN" sz="1800">
                <a:solidFill>
                  <a:schemeClr val="tx1"/>
                </a:solidFill>
                <a:latin typeface="微软雅黑"/>
              </a:rPr>
              <a:t>余额变动报表</a:t>
            </a:r>
            <a:endParaRPr lang="zh-CN" sz="180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4557395" y="4575175"/>
            <a:ext cx="3649980" cy="337185"/>
          </a:xfrm>
          <a:prstGeom prst="rect">
            <a:avLst/>
          </a:prstGeom>
          <a:noFill/>
          <a:ln w="25400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lstStyle>
            <a:lvl1pPr lvl="0">
              <a:defRPr sz="1600"/>
            </a:lvl1pPr>
          </a:lstStyle>
          <a:p>
            <a:r>
              <a:rPr lang="zh-CN"/>
              <a:t>只有状态是发起申请状态的才可以撤销</a:t>
            </a:r>
            <a:endParaRPr lang="zh-CN"/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67435" y="1253490"/>
            <a:ext cx="10276205" cy="4987290"/>
          </a:xfrm>
          <a:prstGeom prst="rect">
            <a:avLst/>
          </a:prstGeom>
          <a:ln>
            <a:solidFill>
              <a:srgbClr val="4384F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/>
          <p:nvPr>
            <p:ph idx="1"/>
          </p:nvPr>
        </p:nvSpPr>
        <p:spPr>
          <a:xfrm>
            <a:off x="1727200" y="2713990"/>
            <a:ext cx="8271510" cy="1275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sz="4000"/>
              <a:t>货  主  注  册</a:t>
            </a:r>
            <a:endParaRPr lang="zh-CN" sz="4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762000" y="261387"/>
            <a:ext cx="9922452" cy="676508"/>
          </a:xfrm>
        </p:spPr>
        <p:txBody>
          <a:bodyPr vert="horz" lIns="91440" tIns="45720" rIns="91440" bIns="45720" anchor="ctr"/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发票申请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762000" y="937895"/>
            <a:ext cx="3241040" cy="4279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1800">
                <a:latin typeface="微软雅黑"/>
                <a:ea typeface="微软雅黑"/>
              </a:rPr>
              <a:t>路径：</a:t>
            </a:r>
            <a:r>
              <a:rPr lang="zh-CN" sz="1800">
                <a:latin typeface="微软雅黑"/>
              </a:rPr>
              <a:t>发票管理</a:t>
            </a:r>
            <a:r>
              <a:rPr lang="en-US" sz="1800">
                <a:latin typeface="微软雅黑"/>
              </a:rPr>
              <a:t>---&gt;</a:t>
            </a:r>
            <a:r>
              <a:rPr lang="zh-CN" sz="1800">
                <a:latin typeface="微软雅黑"/>
              </a:rPr>
              <a:t>发票申请</a:t>
            </a:r>
            <a:endParaRPr lang="zh-CN" sz="1800">
              <a:latin typeface="微软雅黑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000" y="1365885"/>
            <a:ext cx="1103185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可查看所有未开票运单，选择状态为回单确认和已付款的运单进行开票</a:t>
            </a:r>
            <a:endParaRPr lang="zh-CN"/>
          </a:p>
        </p:txBody>
      </p:sp>
      <p:pic>
        <p:nvPicPr>
          <p:cNvPr id="8" name="图片 7"/>
          <p:cNvPicPr/>
          <p:nvPr/>
        </p:nvPicPr>
        <p:blipFill>
          <a:blip r:embed="rId2"/>
          <a:stretch/>
        </p:blipFill>
        <p:spPr>
          <a:xfrm>
            <a:off x="762000" y="1866265"/>
            <a:ext cx="7432040" cy="36328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图片 9"/>
          <p:cNvPicPr/>
          <p:nvPr/>
        </p:nvPicPr>
        <p:blipFill>
          <a:blip r:embed="rId3"/>
          <a:stretch/>
        </p:blipFill>
        <p:spPr>
          <a:xfrm>
            <a:off x="4323080" y="3606165"/>
            <a:ext cx="7551420" cy="26955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椭圆形标注 12"/>
          <p:cNvSpPr/>
          <p:nvPr/>
        </p:nvSpPr>
        <p:spPr>
          <a:xfrm>
            <a:off x="8625840" y="2094230"/>
            <a:ext cx="3061970" cy="1268730"/>
          </a:xfrm>
          <a:prstGeom prst="wedgeEllipseCallout">
            <a:avLst>
              <a:gd name="adj1" fmla="val -28397"/>
              <a:gd name="adj2" fmla="val 81091"/>
            </a:avLst>
          </a:prstGeom>
          <a:solidFill>
            <a:schemeClr val="bg1"/>
          </a:soli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13165" y="2263775"/>
            <a:ext cx="283146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选择需要开票的运单，点击申请开票，确认信息之后进行发票索取</a:t>
            </a:r>
            <a:endParaRPr lang="zh-CN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400049" y="295677"/>
            <a:ext cx="9931977" cy="638408"/>
          </a:xfrm>
        </p:spPr>
        <p:txBody>
          <a:bodyPr vert="horz" lIns="91440" tIns="45720" rIns="91440" bIns="45720" anchor="ctr"/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发票列表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400050" y="934086"/>
            <a:ext cx="9805988" cy="380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1800"/>
              <a:t>路径：</a:t>
            </a:r>
            <a:r>
              <a:rPr lang="zh-CN" sz="1800">
                <a:latin typeface="微软雅黑"/>
              </a:rPr>
              <a:t>发票管理</a:t>
            </a:r>
            <a:r>
              <a:rPr lang="en-US" sz="1800">
                <a:latin typeface="微软雅黑"/>
              </a:rPr>
              <a:t>---&gt;</a:t>
            </a:r>
            <a:r>
              <a:rPr lang="zh-CN" sz="1800">
                <a:latin typeface="微软雅黑"/>
              </a:rPr>
              <a:t>发票</a:t>
            </a:r>
            <a:r>
              <a:rPr lang="zh-CN" sz="1800">
                <a:latin typeface="微软雅黑"/>
              </a:rPr>
              <a:t>列表</a:t>
            </a:r>
            <a:endParaRPr lang="zh-CN" sz="1800"/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3880485" y="2934970"/>
            <a:ext cx="8012430" cy="34690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椭圆形标注 3"/>
          <p:cNvSpPr/>
          <p:nvPr/>
        </p:nvSpPr>
        <p:spPr>
          <a:xfrm>
            <a:off x="8984615" y="1923415"/>
            <a:ext cx="2438400" cy="1200785"/>
          </a:xfrm>
          <a:prstGeom prst="wedgeEllipseCallout">
            <a:avLst>
              <a:gd name="adj1" fmla="val -28397"/>
              <a:gd name="adj2" fmla="val 81091"/>
            </a:avLst>
          </a:prstGeom>
          <a:solidFill>
            <a:schemeClr val="bg1"/>
          </a:soli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43365" y="2218055"/>
            <a:ext cx="21209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点击发票编码可以查看发票详情</a:t>
            </a:r>
            <a:endParaRPr lang="zh-CN"/>
          </a:p>
        </p:txBody>
      </p:sp>
      <p:sp>
        <p:nvSpPr>
          <p:cNvPr id="5" name="文本框 4"/>
          <p:cNvSpPr txBox="1"/>
          <p:nvPr/>
        </p:nvSpPr>
        <p:spPr>
          <a:xfrm>
            <a:off x="400050" y="1395095"/>
            <a:ext cx="1103185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可查看所有已申请的发票信息</a:t>
            </a:r>
            <a:endParaRPr lang="zh-CN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465580" y="2183130"/>
            <a:ext cx="9698990" cy="42424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标题 4"/>
          <p:cNvSpPr/>
          <p:nvPr>
            <p:ph type="title"/>
          </p:nvPr>
        </p:nvSpPr>
        <p:spPr>
          <a:xfrm>
            <a:off x="502285" y="421005"/>
            <a:ext cx="10065385" cy="495300"/>
          </a:xfrm>
        </p:spPr>
        <p:txBody>
          <a:bodyPr vert="horz" lIns="91440" tIns="45720" rIns="91440" bIns="45720" anchor="ctr"/>
          <a:lstStyle/>
          <a:p>
            <a:pPr algn="l"/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发票抬头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85" y="916305"/>
            <a:ext cx="3227705" cy="45085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>
                <a:latin typeface="微软雅黑"/>
              </a:rPr>
              <a:t>路径：发票管理</a:t>
            </a:r>
            <a:r>
              <a:rPr lang="en-US">
                <a:latin typeface="微软雅黑"/>
              </a:rPr>
              <a:t>---&gt;</a:t>
            </a:r>
            <a:r>
              <a:rPr lang="zh-CN">
                <a:latin typeface="微软雅黑"/>
              </a:rPr>
              <a:t>发票抬头</a:t>
            </a:r>
            <a:endParaRPr lang="zh-CN"/>
          </a:p>
        </p:txBody>
      </p:sp>
      <p:sp>
        <p:nvSpPr>
          <p:cNvPr id="7" name="文本框 6"/>
          <p:cNvSpPr txBox="1"/>
          <p:nvPr/>
        </p:nvSpPr>
        <p:spPr>
          <a:xfrm>
            <a:off x="502285" y="1452245"/>
            <a:ext cx="1133030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>
                <a:latin typeface="微软雅黑"/>
              </a:rPr>
              <a:t>维护发票抬头信息，并提交审核，审核通过的发票抬头不可以重新提交审核，如果需要改动后台打回，可重新提交审核</a:t>
            </a:r>
            <a:endParaRPr lang="zh-CN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508000" y="324886"/>
            <a:ext cx="9979602" cy="628883"/>
          </a:xfrm>
        </p:spPr>
        <p:txBody>
          <a:bodyPr vert="horz" lIns="91440" tIns="45720" rIns="91440" bIns="45720" anchor="ctr"/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发票寄送地址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508001" y="953591"/>
            <a:ext cx="9825038" cy="3989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1800">
                <a:latin typeface="微软雅黑"/>
              </a:rPr>
              <a:t>路径：发票管理</a:t>
            </a:r>
            <a:r>
              <a:rPr lang="en-US" sz="1800">
                <a:latin typeface="微软雅黑"/>
              </a:rPr>
              <a:t>---&gt;</a:t>
            </a:r>
            <a:r>
              <a:rPr lang="zh-CN" sz="1800">
                <a:latin typeface="微软雅黑"/>
              </a:rPr>
              <a:t>发票寄送地址</a:t>
            </a:r>
            <a:endParaRPr lang="zh-CN" sz="1800"/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586105" y="1844040"/>
            <a:ext cx="8216265" cy="34620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508000" y="1352550"/>
            <a:ext cx="1032446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点击新增，添加寄送地址，可设为默认地址</a:t>
            </a:r>
            <a:endParaRPr lang="zh-CN"/>
          </a:p>
        </p:txBody>
      </p:sp>
      <p:pic>
        <p:nvPicPr>
          <p:cNvPr id="5" name="图片 4"/>
          <p:cNvPicPr/>
          <p:nvPr/>
        </p:nvPicPr>
        <p:blipFill>
          <a:blip r:embed="rId3"/>
          <a:stretch/>
        </p:blipFill>
        <p:spPr>
          <a:xfrm>
            <a:off x="6513830" y="3623310"/>
            <a:ext cx="5086350" cy="24765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/>
          <p:nvPr>
            <p:ph type="title"/>
          </p:nvPr>
        </p:nvSpPr>
        <p:spPr>
          <a:xfrm>
            <a:off x="400049" y="295677"/>
            <a:ext cx="9931977" cy="638408"/>
          </a:xfrm>
        </p:spPr>
        <p:txBody>
          <a:bodyPr vert="horz" lIns="91440" tIns="45720" rIns="91440" bIns="45720" anchor="ctr"/>
          <a:lstStyle/>
          <a:p>
            <a:pPr algn="l"/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付款单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050" y="934085"/>
            <a:ext cx="3227705" cy="45085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>
                <a:latin typeface="微软雅黑"/>
              </a:rPr>
              <a:t>路径：财务管理</a:t>
            </a:r>
            <a:r>
              <a:rPr lang="en-US">
                <a:latin typeface="微软雅黑"/>
              </a:rPr>
              <a:t>---&gt;</a:t>
            </a:r>
            <a:r>
              <a:rPr lang="zh-CN">
                <a:latin typeface="微软雅黑"/>
              </a:rPr>
              <a:t>付款单</a:t>
            </a:r>
            <a:endParaRPr lang="zh-CN"/>
          </a:p>
        </p:txBody>
      </p:sp>
      <p:pic>
        <p:nvPicPr>
          <p:cNvPr id="7" name="图片 6"/>
          <p:cNvPicPr/>
          <p:nvPr/>
        </p:nvPicPr>
        <p:blipFill>
          <a:blip r:embed="rId2"/>
          <a:stretch/>
        </p:blipFill>
        <p:spPr>
          <a:xfrm>
            <a:off x="400050" y="1951990"/>
            <a:ext cx="7784465" cy="37515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图片 8"/>
          <p:cNvPicPr/>
          <p:nvPr/>
        </p:nvPicPr>
        <p:blipFill>
          <a:blip r:embed="rId3"/>
          <a:stretch/>
        </p:blipFill>
        <p:spPr>
          <a:xfrm>
            <a:off x="3879850" y="3342640"/>
            <a:ext cx="8114665" cy="30264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483235" y="1421765"/>
            <a:ext cx="1014920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查看所有付款单信息，点击详情可查看该付款单详细信息</a:t>
            </a:r>
            <a:endParaRPr lang="zh-CN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977265" y="2067560"/>
            <a:ext cx="10236835" cy="33909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标题 4"/>
          <p:cNvSpPr/>
          <p:nvPr>
            <p:ph type="title"/>
          </p:nvPr>
        </p:nvSpPr>
        <p:spPr>
          <a:xfrm>
            <a:off x="400049" y="295677"/>
            <a:ext cx="9931977" cy="638408"/>
          </a:xfrm>
        </p:spPr>
        <p:txBody>
          <a:bodyPr vert="horz" lIns="91440" tIns="45720" rIns="91440" bIns="45720" anchor="ctr"/>
          <a:lstStyle/>
          <a:p>
            <a:pPr algn="l"/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支付密码设置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050" y="934085"/>
            <a:ext cx="4192270" cy="45085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>
                <a:latin typeface="微软雅黑"/>
              </a:rPr>
              <a:t>路径：财务管理</a:t>
            </a:r>
            <a:r>
              <a:rPr lang="en-US">
                <a:latin typeface="微软雅黑"/>
              </a:rPr>
              <a:t>---&gt;</a:t>
            </a:r>
            <a:r>
              <a:rPr lang="zh-CN">
                <a:latin typeface="微软雅黑"/>
              </a:rPr>
              <a:t>支付密码设置</a:t>
            </a:r>
            <a:endParaRPr lang="zh-CN"/>
          </a:p>
        </p:txBody>
      </p:sp>
      <p:sp>
        <p:nvSpPr>
          <p:cNvPr id="7" name="文本框 6"/>
          <p:cNvSpPr txBox="1"/>
          <p:nvPr/>
        </p:nvSpPr>
        <p:spPr>
          <a:xfrm>
            <a:off x="400050" y="1586865"/>
            <a:ext cx="822261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设置余额支付密码</a:t>
            </a:r>
            <a:endParaRPr lang="zh-CN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/>
          <p:nvPr>
            <p:ph type="body" idx="13"/>
          </p:nvPr>
        </p:nvSpPr>
        <p:spPr>
          <a:xfrm>
            <a:off x="2038350" y="1781175"/>
            <a:ext cx="7029450" cy="41973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sz="4000"/>
              <a:t>报  表  管  理</a:t>
            </a:r>
            <a:endParaRPr lang="en-US" sz="4000"/>
          </a:p>
          <a:p>
            <a:pPr marL="0" indent="0">
              <a:lnSpc>
                <a:spcPct val="150000"/>
              </a:lnSpc>
              <a:buNone/>
            </a:pPr>
            <a:endParaRPr lang="en-US" sz="2400"/>
          </a:p>
          <a:p>
            <a:pPr marL="0" indent="0">
              <a:lnSpc>
                <a:spcPct val="150000"/>
              </a:lnSpc>
              <a:buNone/>
            </a:pPr>
            <a:r>
              <a:rPr lang="en-US" sz="2400"/>
              <a:t>1</a:t>
            </a:r>
            <a:r>
              <a:rPr lang="zh-CN" sz="2400"/>
              <a:t>、在线评价报表</a:t>
            </a:r>
            <a:endParaRPr lang="zh-CN" sz="24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541145" y="2032000"/>
            <a:ext cx="9236075" cy="4566920"/>
          </a:xfrm>
          <a:prstGeom prst="rect">
            <a:avLst/>
          </a:prstGeom>
        </p:spPr>
      </p:pic>
      <p:sp>
        <p:nvSpPr>
          <p:cNvPr id="5" name="标题 4"/>
          <p:cNvSpPr/>
          <p:nvPr>
            <p:ph type="title"/>
          </p:nvPr>
        </p:nvSpPr>
        <p:spPr>
          <a:xfrm>
            <a:off x="400049" y="295677"/>
            <a:ext cx="9931977" cy="638408"/>
          </a:xfrm>
        </p:spPr>
        <p:txBody>
          <a:bodyPr vert="horz" lIns="91440" tIns="45720" rIns="91440" bIns="45720" anchor="ctr"/>
          <a:lstStyle/>
          <a:p>
            <a:pPr algn="l"/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在线评价报表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050" y="934085"/>
            <a:ext cx="4192270" cy="45085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>
                <a:latin typeface="微软雅黑"/>
              </a:rPr>
              <a:t>路径：报表管理</a:t>
            </a:r>
            <a:r>
              <a:rPr lang="en-US">
                <a:latin typeface="微软雅黑"/>
              </a:rPr>
              <a:t>---&gt;</a:t>
            </a:r>
            <a:r>
              <a:rPr lang="zh-CN">
                <a:latin typeface="微软雅黑"/>
              </a:rPr>
              <a:t>在线评价报表</a:t>
            </a:r>
            <a:endParaRPr lang="zh-CN"/>
          </a:p>
        </p:txBody>
      </p:sp>
      <p:sp>
        <p:nvSpPr>
          <p:cNvPr id="8" name="文本框 7"/>
          <p:cNvSpPr txBox="1"/>
          <p:nvPr/>
        </p:nvSpPr>
        <p:spPr>
          <a:xfrm>
            <a:off x="459740" y="1524000"/>
            <a:ext cx="1112266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/>
              <a:t>展示司机对货主的所有评价信息</a:t>
            </a:r>
            <a:endParaRPr 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40765" y="409976"/>
            <a:ext cx="9970077" cy="609834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货主注册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1003296" y="949146"/>
            <a:ext cx="9344030" cy="379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>
                <a:latin typeface="微软雅黑"/>
                <a:ea typeface="微软雅黑"/>
              </a:rPr>
              <a:t>1</a:t>
            </a:r>
            <a:r>
              <a:rPr lang="zh-CN" sz="1800">
                <a:latin typeface="微软雅黑"/>
                <a:ea typeface="微软雅黑"/>
              </a:rPr>
              <a:t>、货主登录网络货运平台首页，点击“快速注册”按钮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129030" y="1491615"/>
            <a:ext cx="9933305" cy="47732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40765" y="409976"/>
            <a:ext cx="9970077" cy="609834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货主注册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1003300" y="949325"/>
            <a:ext cx="9668510" cy="379730"/>
          </a:xfrm>
        </p:spPr>
        <p:txBody>
          <a:bodyPr/>
          <a:lstStyle/>
          <a:p>
            <a:pPr marL="0" indent="0">
              <a:buNone/>
            </a:pPr>
            <a:r>
              <a:rPr lang="en-US" sz="1800">
                <a:latin typeface="微软雅黑"/>
              </a:rPr>
              <a:t>2</a:t>
            </a:r>
            <a:r>
              <a:rPr lang="zh-CN" sz="1800">
                <a:latin typeface="微软雅黑"/>
              </a:rPr>
              <a:t>、填写注册手机号等信息，查看网络货运平台会员服务协议无误后点击同意条款并注册即可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/>
        </p:blipFill>
        <p:spPr>
          <a:xfrm>
            <a:off x="1077595" y="1494790"/>
            <a:ext cx="9933305" cy="475170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40765" y="409976"/>
            <a:ext cx="9970077" cy="609834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货主注册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1003296" y="949146"/>
            <a:ext cx="9344030" cy="379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>
                <a:latin typeface="微软雅黑"/>
              </a:rPr>
              <a:t>3</a:t>
            </a:r>
            <a:r>
              <a:rPr lang="zh-CN" sz="1800">
                <a:latin typeface="微软雅黑"/>
              </a:rPr>
              <a:t>、填写公司信息、上传证件后提交审核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1077595" y="1557020"/>
            <a:ext cx="9941560" cy="46348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040765" y="409976"/>
            <a:ext cx="9970077" cy="609834"/>
          </a:xfrm>
        </p:spPr>
        <p:txBody>
          <a:bodyPr>
            <a:normAutofit/>
          </a:bodyPr>
          <a:lstStyle/>
          <a:p>
            <a:r>
              <a:rPr lang="zh-CN" sz="1800" b="1">
                <a:solidFill>
                  <a:srgbClr val="000000"/>
                </a:solidFill>
                <a:latin typeface="HelveticaNeueLT Pro 77 BdCn"/>
                <a:ea typeface="微软雅黑"/>
              </a:rPr>
              <a:t>审核通过</a:t>
            </a:r>
            <a:endParaRPr lang="zh-CN" sz="1800" b="1">
              <a:solidFill>
                <a:srgbClr val="000000"/>
              </a:solidFill>
              <a:latin typeface="HelveticaNeueLT Pro 77 BdCn"/>
              <a:ea typeface="微软雅黑"/>
            </a:endParaRPr>
          </a:p>
        </p:txBody>
      </p:sp>
      <p:sp>
        <p:nvSpPr>
          <p:cNvPr id="6" name="文本占位符 5"/>
          <p:cNvSpPr/>
          <p:nvPr>
            <p:ph type="body" idx="13"/>
          </p:nvPr>
        </p:nvSpPr>
        <p:spPr>
          <a:xfrm>
            <a:off x="1003296" y="949146"/>
            <a:ext cx="9344030" cy="3799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sz="1800"/>
              <a:t>客服审核通过后，货主端能看到所有的菜单</a:t>
            </a:r>
            <a:endParaRPr lang="zh-CN" sz="1800">
              <a:latin typeface="微软雅黑"/>
              <a:ea typeface="微软雅黑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/>
        </p:blipFill>
        <p:spPr>
          <a:xfrm>
            <a:off x="997585" y="1513840"/>
            <a:ext cx="10042525" cy="48367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/>
          <p:nvPr>
            <p:ph type="body" idx="13"/>
          </p:nvPr>
        </p:nvSpPr>
        <p:spPr>
          <a:xfrm>
            <a:off x="2181224" y="1447800"/>
            <a:ext cx="7896225" cy="45307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sz="4000"/>
              <a:t>系  统  管  理</a:t>
            </a:r>
            <a:endParaRPr lang="en-US" sz="4000"/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latin typeface="微软雅黑"/>
                <a:ea typeface="微软雅黑"/>
              </a:rPr>
              <a:t>1.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企业认证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2.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部门用户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3.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角色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管理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4.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投诉建议</a:t>
            </a:r>
            <a:endParaRPr lang="en-US" sz="2400">
              <a:solidFill>
                <a:srgbClr val="000000"/>
              </a:solidFill>
              <a:latin typeface="微软雅黑"/>
              <a:ea typeface="微软雅黑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>
                <a:solidFill>
                  <a:srgbClr val="000000"/>
                </a:solidFill>
                <a:latin typeface="微软雅黑"/>
                <a:ea typeface="微软雅黑"/>
              </a:rPr>
              <a:t>5.  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安全设置</a:t>
            </a:r>
            <a:endParaRPr lang="zh-CN" sz="2400">
              <a:solidFill>
                <a:srgbClr val="000000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</p:sld>
</file>