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sldIdLst>
    <p:sldId id="487" r:id="rId5"/>
    <p:sldId id="258" r:id="rId6"/>
    <p:sldId id="259" r:id="rId7"/>
    <p:sldId id="312" r:id="rId8"/>
    <p:sldId id="313" r:id="rId9"/>
    <p:sldId id="314" r:id="rId10"/>
    <p:sldId id="532" r:id="rId11"/>
    <p:sldId id="533" r:id="rId12"/>
    <p:sldId id="534" r:id="rId13"/>
    <p:sldId id="535" r:id="rId14"/>
    <p:sldId id="413" r:id="rId15"/>
    <p:sldId id="414" r:id="rId16"/>
    <p:sldId id="263" r:id="rId17"/>
    <p:sldId id="264" r:id="rId18"/>
    <p:sldId id="265" r:id="rId19"/>
    <p:sldId id="267" r:id="rId20"/>
    <p:sldId id="415" r:id="rId21"/>
    <p:sldId id="416" r:id="rId22"/>
    <p:sldId id="418" r:id="rId23"/>
    <p:sldId id="419" r:id="rId24"/>
    <p:sldId id="420" r:id="rId25"/>
    <p:sldId id="421" r:id="rId26"/>
    <p:sldId id="573" r:id="rId27"/>
    <p:sldId id="572" r:id="rId28"/>
    <p:sldId id="574" r:id="rId29"/>
    <p:sldId id="599" r:id="rId30"/>
    <p:sldId id="600" r:id="rId31"/>
    <p:sldId id="601" r:id="rId32"/>
    <p:sldId id="275" r:id="rId33"/>
    <p:sldId id="465" r:id="rId34"/>
    <p:sldId id="466" r:id="rId35"/>
    <p:sldId id="467" r:id="rId36"/>
    <p:sldId id="468" r:id="rId37"/>
    <p:sldId id="602" r:id="rId38"/>
    <p:sldId id="603" r:id="rId39"/>
    <p:sldId id="295" r:id="rId40"/>
    <p:sldId id="605" r:id="rId41"/>
    <p:sldId id="469" r:id="rId42"/>
    <p:sldId id="606" r:id="rId43"/>
  </p:sldIdLst>
  <p:sldSz cx="12192000" cy="6858000"/>
  <p:notesSz cx="6858000" cy="9144000"/>
  <p:defaultTextStyle>
    <a:lvl1pPr marL="0" lvl="0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1pPr>
    <a:lvl2pPr marL="457200" lvl="1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2pPr>
    <a:lvl3pPr marL="914400" lvl="2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3pPr>
    <a:lvl4pPr marL="1371600" lvl="3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4pPr>
    <a:lvl5pPr marL="1828800" lvl="4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5pPr>
    <a:lvl6pPr marL="2286000" lvl="5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6pPr>
    <a:lvl7pPr marL="2743200" lvl="6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7pPr>
    <a:lvl8pPr marL="3200400" lvl="7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8pPr>
    <a:lvl9pPr marL="3657600" lvl="8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84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zh-CN"/>
              <a:t>单击此处编辑母版副标题样式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 hasCustomPrompt="1"/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/>
          <a:lstStyle>
            <a:lvl1pPr lvl="0" algn="ctr">
              <a:defRPr sz="5400" b="0" spc="600"/>
            </a:lvl1pPr>
          </a:lstStyle>
          <a:p>
            <a:r>
              <a:rPr lang="zh-CN"/>
              <a:t>单击此处编辑标题</a:t>
            </a:r>
            <a:endParaRPr lang="zh-CN"/>
          </a:p>
        </p:txBody>
      </p:sp>
      <p:sp>
        <p:nvSpPr>
          <p:cNvPr id="3" name="副标题 2"/>
          <p:cNvSpPr/>
          <p:nvPr>
            <p:ph type="subTitle" idx="1" hasCustomPrompt="1"/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/>
          <a:lstStyle>
            <a:lvl1pPr marL="0" lvl="0" indent="0" algn="ctr">
              <a:lnSpc>
                <a:spcPct val="100000"/>
              </a:lnSpc>
              <a:buNone/>
              <a:defRPr sz="2400" u="none" strike="noStrike" kern="1200" spc="200" baseline="0">
                <a:solidFill>
                  <a:schemeClr val="tx1"/>
                </a:solidFill>
              </a:defRPr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zh-CN"/>
              <a:t>单击此处编辑副标题</a:t>
            </a:r>
            <a:endParaRPr 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anchor="ctr" anchorCtr="0"/>
          <a:lstStyle>
            <a:lvl1pPr marL="0" lvl="0" algn="l" defTabSz="914400">
              <a:lnSpc>
                <a:spcPct val="100000"/>
              </a:lnSpc>
              <a:buNone/>
              <a:defRPr lang="zh-CN" sz="2800" b="1" i="0" u="none" strike="noStrike" kern="1200" spc="20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/>
          <a:lstStyle>
            <a:lvl1pPr marL="228600" lvl="0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1pPr>
            <a:lvl2pPr marL="685800" lvl="1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2pPr>
            <a:lvl3pPr marL="1143000" lvl="2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3pPr>
            <a:lvl4pPr marL="1600200" lvl="3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4pPr>
            <a:lvl5pPr marL="2057400" lvl="4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/>
          <a:lstStyle>
            <a:lvl1pPr lvl="0">
              <a:defRPr sz="3600" b="0" u="none" strike="noStrike" kern="1200" spc="300">
                <a:solidFill>
                  <a:schemeClr val="tx1"/>
                </a:solidFill>
              </a:defRPr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/>
          <a:lstStyle>
            <a:lvl1pPr marL="0" lvl="0" indent="0">
              <a:buNone/>
              <a:defRPr lang="zh-CN" sz="1600" b="0" i="0" u="none" strike="noStrike" kern="1200" spc="15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anchor="ctr" anchorCtr="0"/>
          <a:lstStyle>
            <a:lvl1pPr marL="0" lvl="0" algn="l" defTabSz="914400">
              <a:lnSpc>
                <a:spcPct val="100000"/>
              </a:lnSpc>
              <a:buNone/>
              <a:defRPr lang="zh-CN" sz="2800" b="1" i="0" u="none" strike="noStrike" kern="1200" spc="20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/>
          <a:lstStyle>
            <a:lvl1pPr marL="228600" lvl="0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1pPr>
            <a:lvl2pPr marL="685800" lvl="1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2pPr>
            <a:lvl3pPr marL="1143000" lvl="2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3pPr>
            <a:lvl4pPr marL="1600200" lvl="3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4pPr>
            <a:lvl5pPr marL="2057400" lvl="4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6238877" y="1296000"/>
            <a:ext cx="5283242" cy="5040000"/>
          </a:xfrm>
        </p:spPr>
        <p:txBody>
          <a:bodyPr/>
          <a:lstStyle>
            <a:lvl1pPr lvl="0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lvl="2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lvl="3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lvl="4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anchor="ctr" anchorCtr="0"/>
          <a:lstStyle>
            <a:lvl1pPr marL="0" lvl="0" algn="l" defTabSz="914400">
              <a:lnSpc>
                <a:spcPct val="100000"/>
              </a:lnSpc>
              <a:buNone/>
              <a:defRPr lang="zh-CN" sz="2800" b="1" i="0" u="none" strike="noStrike" kern="1200" spc="20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" name="文本占位符 2"/>
          <p:cNvSpPr/>
          <p:nvPr>
            <p:ph type="body" idx="1" hasCustomPrompt="1"/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/>
          <a:lstStyle>
            <a:lvl1pPr marL="0" lvl="0" indent="0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spc="200" baseline="0">
                <a:solidFill>
                  <a:schemeClr val="tx1"/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zh-CN"/>
              <a:t>单击此处编辑文本</a:t>
            </a:r>
            <a:endParaRPr lang="zh-CN"/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/>
          <a:lstStyle>
            <a:lvl1pPr marL="228600" lvl="0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1pPr>
            <a:lvl2pPr marL="685800" lvl="1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2pPr>
            <a:lvl3pPr marL="1143000" lvl="2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3pPr>
            <a:lvl4pPr marL="1600200" lvl="3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4pPr>
            <a:lvl5pPr marL="2057400" lvl="4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" name="文本占位符 4"/>
          <p:cNvSpPr/>
          <p:nvPr>
            <p:ph type="body" idx="3" hasCustomPrompt="1"/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anchor="t" anchorCtr="0"/>
          <a:lstStyle>
            <a:lvl1pPr marL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zh-CN" sz="2000" b="1" i="0" u="none" strike="noStrike" kern="1200" spc="20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单击此处编辑文本</a:t>
            </a:r>
          </a:p>
        </p:txBody>
      </p:sp>
      <p:sp>
        <p:nvSpPr>
          <p:cNvPr id="6" name="内容占位符 5"/>
          <p:cNvSpPr/>
          <p:nvPr>
            <p:ph idx="4"/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/>
          <a:lstStyle>
            <a:lvl1pPr marL="228600" lvl="0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1pPr>
            <a:lvl2pPr marL="685800" lvl="1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2pPr>
            <a:lvl3pPr marL="1143000" lvl="2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3pPr>
            <a:lvl4pPr marL="1600200" lvl="3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4pPr>
            <a:lvl5pPr marL="2057400" lvl="4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 vert="horz" lIns="101600" tIns="38100" rIns="76200" bIns="38100" anchor="ctr" anchorCtr="0"/>
          <a:lstStyle>
            <a:lvl1pPr marL="0" lvl="0" algn="l" defTabSz="914400">
              <a:lnSpc>
                <a:spcPct val="100000"/>
              </a:lnSpc>
              <a:buNone/>
              <a:defRPr lang="zh-CN" sz="2800" b="1" i="0" u="none" strike="noStrike" kern="1200" spc="20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/>
          <p:nvPr>
            <p:ph type="pic" idx="1"/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/>
          <a:lstStyle>
            <a:lvl1pPr marL="0" lvl="0" indent="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1pPr>
            <a:lvl2pPr marL="685800" lvl="1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2pPr>
            <a:lvl3pPr marL="1143000" lvl="2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3pPr>
            <a:lvl4pPr marL="1600200" lvl="3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4pPr>
            <a:lvl5pPr marL="2057400" lvl="4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5pPr>
          </a:lstStyle>
          <a:p>
            <a:pPr lvl="0"/>
          </a:p>
        </p:txBody>
      </p:sp>
      <p:sp>
        <p:nvSpPr>
          <p:cNvPr id="4" name="文本占位符 3"/>
          <p:cNvSpPr/>
          <p:nvPr>
            <p:ph type="body" idx="2"/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>
            <a:normAutofit/>
          </a:bodyPr>
          <a:lstStyle>
            <a:lvl1pPr marL="228600" lvl="0" indent="-228600" algn="l" defTabSz="9144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zh-CN" sz="1600" b="0" i="0" u="none" strike="noStrike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 lvl="0"/>
            <a:r>
              <a:t>单击此处编辑母版文本样式</a:t>
            </a:r>
          </a:p>
        </p:txBody>
      </p:sp>
      <p:sp>
        <p:nvSpPr>
          <p:cNvPr id="9" name="标题 8"/>
          <p:cNvSpPr/>
          <p:nvPr>
            <p:ph type="title"/>
          </p:nvPr>
        </p:nvSpPr>
        <p:spPr/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/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anchor="ctr" anchorCtr="0"/>
          <a:lstStyle>
            <a:lvl1pPr marL="0" lvl="0" algn="l" defTabSz="914400">
              <a:lnSpc>
                <a:spcPct val="100000"/>
              </a:lnSpc>
              <a:spcAft>
                <a:spcPts val="0"/>
              </a:spcAft>
              <a:buNone/>
              <a:defRPr lang="zh-CN" sz="2400" b="1" i="0" u="none" strike="noStrike" kern="1200" spc="20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" name="竖排文字占位符 2"/>
          <p:cNvSpPr/>
          <p:nvPr>
            <p:ph type="body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lvl="0" indent="0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indent="0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lvl="2" indent="0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lvl="3" indent="0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lvl="4" indent="0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/>
          <p:nvPr>
            <p:ph idx="13"/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 lvl="0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lvl="2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lvl="3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lvl="4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 hasCustomPrompt="1"/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anchor="t" anchorCtr="0"/>
          <a:lstStyle>
            <a:lvl1pPr marL="0" lvl="0" algn="ctr" defTabSz="914400">
              <a:lnSpc>
                <a:spcPct val="100000"/>
              </a:lnSpc>
              <a:buNone/>
              <a:defRPr lang="zh-CN" sz="5400" b="0" i="0" u="none" strike="noStrike" kern="1200" spc="600" baseline="0">
                <a:solidFill>
                  <a:schemeClr val="tx1"/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 lvl="0"/>
            <a:r>
              <a:t>单击此处编辑标题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zh-CN"/>
              <a:t>单击此处编辑母版副标题样式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lvl="0">
              <a:defRPr sz="60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5" name="文本占位符 4"/>
          <p:cNvSpPr/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6" name="内容占位符 5"/>
          <p:cNvSpPr/>
          <p:nvPr>
            <p:ph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lvl="0">
              <a:defRPr sz="60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 lvl="0">
              <a:defRPr sz="32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4" name="文本占位符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 lvl="0">
              <a:defRPr sz="32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 lang="zh-CN"/>
          </a:p>
        </p:txBody>
      </p:sp>
      <p:sp>
        <p:nvSpPr>
          <p:cNvPr id="4" name="文本占位符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5" name="文本占位符 4"/>
          <p:cNvSpPr/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6" name="内容占位符 5"/>
          <p:cNvSpPr/>
          <p:nvPr>
            <p:ph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 lvl="0">
              <a:defRPr sz="32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4" name="文本占位符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 lvl="0">
              <a:defRPr sz="32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 lang="zh-CN"/>
          </a:p>
        </p:txBody>
      </p:sp>
      <p:sp>
        <p:nvSpPr>
          <p:cNvPr id="4" name="文本占位符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4" Type="http://schemas.openxmlformats.org/officeDocument/2006/relationships/theme" Target="../theme/theme3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/>
          <a:ea typeface="微软雅黑" panose="020B0503020204020204" charset="-122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457200" lvl="1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914400" lvl="2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371600" lvl="3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1828800" lvl="4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286000" lvl="5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743200" lvl="6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200400" lvl="7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657600" lvl="8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/>
          <p:nvPr>
            <p:ph type="title"/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anchor="ctr" anchorCtr="0"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>
            <a:normAutofit/>
          </a:bodyPr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lvl="0" algn="l" defTabSz="914400">
        <a:lnSpc>
          <a:spcPct val="100000"/>
        </a:lnSpc>
        <a:spcBef>
          <a:spcPct val="0"/>
        </a:spcBef>
        <a:buNone/>
        <a:defRPr sz="2800" b="1" u="none" strike="noStrike" kern="1200" spc="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</p:titleStyle>
    <p:bodyStyle>
      <a:lvl1pPr marL="228600" lvl="0" indent="-228600" algn="l" defTabSz="914400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spc="150" baseline="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685800" lvl="1" indent="-228600" algn="l" defTabSz="914400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spc="150" baseline="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1143000" lvl="2" indent="-228600" algn="l" defTabSz="914400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spc="150" baseline="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600200" lvl="3" indent="-228600" algn="l" defTabSz="914400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spc="150" baseline="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2057400" lvl="4" indent="-228600" algn="l" defTabSz="914400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spc="150" baseline="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457200" lvl="1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914400" lvl="2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371600" lvl="3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1828800" lvl="4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286000" lvl="5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743200" lvl="6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200400" lvl="7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657600" lvl="8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/>
          <a:ea typeface="微软雅黑" panose="020B0503020204020204" charset="-122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457200" lvl="1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914400" lvl="2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371600" lvl="3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1828800" lvl="4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286000" lvl="5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743200" lvl="6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200400" lvl="7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657600" lvl="8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sz="3200" b="1"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endParaRPr lang="zh-CN" sz="32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576070" y="1181100"/>
            <a:ext cx="9686925" cy="4940935"/>
          </a:xfrm>
          <a:ln>
            <a:noFill/>
          </a:ln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>
                <a:latin typeface="黑体" panose="02010609060101010101" charset="-122"/>
                <a:ea typeface="黑体" panose="02010609060101010101" charset="-122"/>
              </a:rPr>
              <a:t>1 </a:t>
            </a:r>
            <a:r>
              <a:rPr lang="zh-CN" sz="3200">
                <a:latin typeface="黑体" panose="02010609060101010101" charset="-122"/>
                <a:ea typeface="黑体" panose="02010609060101010101" charset="-122"/>
              </a:rPr>
              <a:t>客服管理</a:t>
            </a:r>
            <a:endParaRPr lang="en-US" sz="3200"/>
          </a:p>
          <a:p>
            <a:pPr marL="0" indent="0">
              <a:lnSpc>
                <a:spcPct val="100000"/>
              </a:lnSpc>
              <a:buNone/>
            </a:pPr>
            <a:r>
              <a:rPr lang="en-US" sz="3200">
                <a:latin typeface="黑体" panose="02010609060101010101" charset="-122"/>
                <a:ea typeface="黑体" panose="02010609060101010101" charset="-122"/>
              </a:rPr>
              <a:t>2 </a:t>
            </a:r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运营</a:t>
            </a:r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管理</a:t>
            </a:r>
            <a:endParaRPr lang="en-US" sz="320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3200">
                <a:latin typeface="黑体" panose="02010609060101010101" charset="-122"/>
                <a:ea typeface="黑体" panose="02010609060101010101" charset="-122"/>
              </a:rPr>
              <a:t>3 </a:t>
            </a:r>
            <a:r>
              <a:rPr lang="zh-CN" sz="3200">
                <a:latin typeface="黑体" panose="02010609060101010101" charset="-122"/>
                <a:ea typeface="黑体" panose="02010609060101010101" charset="-122"/>
              </a:rPr>
              <a:t>财务</a:t>
            </a:r>
            <a:r>
              <a:rPr lang="zh-CN" sz="3200">
                <a:latin typeface="黑体" panose="02010609060101010101" charset="-122"/>
                <a:ea typeface="黑体" panose="02010609060101010101" charset="-122"/>
              </a:rPr>
              <a:t>管理</a:t>
            </a:r>
            <a:endParaRPr lang="en-US" sz="3200"/>
          </a:p>
          <a:p>
            <a:pPr marL="0" indent="0">
              <a:lnSpc>
                <a:spcPct val="100000"/>
              </a:lnSpc>
              <a:buNone/>
            </a:pPr>
            <a:r>
              <a:rPr lang="en-US" sz="3200">
                <a:latin typeface="黑体" panose="02010609060101010101" charset="-122"/>
                <a:ea typeface="黑体" panose="02010609060101010101" charset="-122"/>
              </a:rPr>
              <a:t>4 </a:t>
            </a:r>
            <a:r>
              <a:rPr lang="zh-CN" sz="3200">
                <a:latin typeface="黑体" panose="02010609060101010101" charset="-122"/>
                <a:ea typeface="黑体" panose="02010609060101010101" charset="-122"/>
              </a:rPr>
              <a:t>报表查询</a:t>
            </a:r>
            <a:endParaRPr lang="zh-CN" sz="320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3200">
                <a:latin typeface="黑体" panose="02010609060101010101" charset="-122"/>
                <a:ea typeface="黑体" panose="02010609060101010101" charset="-122"/>
              </a:rPr>
              <a:t>5 </a:t>
            </a:r>
            <a:r>
              <a:rPr lang="zh-CN" sz="3200">
                <a:latin typeface="黑体" panose="02010609060101010101" charset="-122"/>
                <a:ea typeface="黑体" panose="02010609060101010101" charset="-122"/>
              </a:rPr>
              <a:t>基础数据</a:t>
            </a:r>
            <a:endParaRPr lang="zh-CN" sz="320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3200">
                <a:latin typeface="黑体" panose="02010609060101010101" charset="-122"/>
                <a:ea typeface="黑体" panose="02010609060101010101" charset="-122"/>
              </a:rPr>
              <a:t>6 </a:t>
            </a:r>
            <a:r>
              <a:rPr lang="zh-CN" sz="3200">
                <a:latin typeface="黑体" panose="02010609060101010101" charset="-122"/>
                <a:ea typeface="黑体" panose="02010609060101010101" charset="-122"/>
              </a:rPr>
              <a:t>网站管理</a:t>
            </a:r>
            <a:endParaRPr lang="zh-CN" sz="320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>
                <a:latin typeface="黑体" panose="02010609060101010101" charset="-122"/>
                <a:ea typeface="黑体" panose="02010609060101010101" charset="-122"/>
              </a:rPr>
              <a:t>7 </a:t>
            </a:r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系统管理</a:t>
            </a:r>
            <a:endParaRPr lang="en-US" sz="3200"/>
          </a:p>
          <a:p>
            <a:pPr marL="0" indent="0">
              <a:buNone/>
            </a:pPr>
            <a:endParaRPr lang="en-US" sz="155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endParaRPr lang="zh-CN" sz="155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银行信息管理、支行信息管理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003296" y="949146"/>
            <a:ext cx="9344030" cy="379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sym typeface="+mn-ea"/>
              </a:rPr>
              <a:t>展示银行和支行信息，若有的银行或支行系统中没有，客服可进行添加。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1885" y="1475740"/>
            <a:ext cx="9736455" cy="25927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360" y="3584575"/>
            <a:ext cx="9751695" cy="261112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/>
          <p:nvPr>
            <p:ph type="body" idx="13"/>
          </p:nvPr>
        </p:nvSpPr>
        <p:spPr>
          <a:xfrm>
            <a:off x="2109470" y="2739390"/>
            <a:ext cx="7896225" cy="12515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sz="4000"/>
              <a:t>运  营  管  理</a:t>
            </a:r>
            <a:endParaRPr lang="en-US" sz="4000"/>
          </a:p>
          <a:p>
            <a:pPr marL="0" indent="0" algn="ctr">
              <a:lnSpc>
                <a:spcPct val="150000"/>
              </a:lnSpc>
              <a:buNone/>
            </a:pPr>
            <a:endParaRPr lang="zh-CN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交易费率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85852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维护费率信息</a:t>
            </a:r>
            <a:endParaRPr lang="zh-CN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7900" y="1473200"/>
            <a:ext cx="10390505" cy="35045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375" y="3711575"/>
            <a:ext cx="7723505" cy="26473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83615" y="419100"/>
            <a:ext cx="10027285" cy="433705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定位管理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993140" y="991235"/>
            <a:ext cx="9768205" cy="862965"/>
          </a:xfrm>
        </p:spPr>
        <p:txBody>
          <a:bodyPr/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ea typeface="微软雅黑" panose="020B0503020204020204" charset="-122"/>
              </a:rPr>
              <a:t>定位服务：包括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定位、小程序定位、北斗定位、基站定位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项目定位服务：托运人设置按项目进行定位后，后台可同步查看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2975" y="1921510"/>
            <a:ext cx="10055225" cy="23571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035" y="3994785"/>
            <a:ext cx="9770745" cy="225044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74419" y="361949"/>
            <a:ext cx="10008177" cy="504826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保险管理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13" name="文本占位符 5"/>
          <p:cNvSpPr/>
          <p:nvPr>
            <p:ph type="body" idx="13"/>
          </p:nvPr>
        </p:nvSpPr>
        <p:spPr>
          <a:xfrm>
            <a:off x="1045845" y="790575"/>
            <a:ext cx="9787255" cy="880110"/>
          </a:xfrm>
        </p:spPr>
        <p:txBody>
          <a:bodyPr/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ea typeface="微软雅黑" panose="020B0503020204020204" charset="-122"/>
              </a:rPr>
              <a:t>保险公司：维护合作保险公司及保险费率等信息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ea typeface="微软雅黑" panose="020B0503020204020204" charset="-122"/>
              </a:rPr>
              <a:t>运单保险：展示勾选了保险的运单，以及维护保单号等操作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8715" y="1779905"/>
            <a:ext cx="9683750" cy="22942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585" y="4208145"/>
            <a:ext cx="9714865" cy="227012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12191" y="361950"/>
            <a:ext cx="9998652" cy="457199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油卡管理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11" name="文本占位符 5"/>
          <p:cNvSpPr/>
          <p:nvPr>
            <p:ph type="body" idx="13"/>
          </p:nvPr>
        </p:nvSpPr>
        <p:spPr>
          <a:xfrm>
            <a:off x="1012190" y="790575"/>
            <a:ext cx="9749155" cy="798195"/>
          </a:xfrm>
        </p:spPr>
        <p:txBody>
          <a:bodyPr/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ea typeface="微软雅黑" panose="020B0503020204020204" charset="-122"/>
              </a:rPr>
              <a:t>主卡管理：维护并管理主卡信息                        副卡管理：维护并管理副卡信息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油卡待充单：展示待充单并生成充值单              油卡充值单：展示充值单并充值核销</a:t>
            </a:r>
            <a:endParaRPr lang="en-US" altLang="zh-CN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8235" y="1683385"/>
            <a:ext cx="9088120" cy="25101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2421255"/>
            <a:ext cx="8644890" cy="24085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540" y="3169285"/>
            <a:ext cx="8315960" cy="23456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170" y="4039870"/>
            <a:ext cx="8098790" cy="225234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/>
          <p:nvPr>
            <p:ph type="body" idx="13"/>
          </p:nvPr>
        </p:nvSpPr>
        <p:spPr>
          <a:xfrm>
            <a:off x="2148205" y="2889885"/>
            <a:ext cx="7896225" cy="8439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sz="4000"/>
              <a:t>财  务  管  理</a:t>
            </a:r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发票申请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82955"/>
            <a:ext cx="9807575" cy="730250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700">
                <a:solidFill>
                  <a:schemeClr val="tx1"/>
                </a:solidFill>
                <a:latin typeface="微软雅黑" panose="020B0503020204020204" charset="-122"/>
              </a:rPr>
              <a:t>路径：发票管理</a:t>
            </a:r>
            <a:r>
              <a:rPr lang="en-US" sz="17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700">
                <a:solidFill>
                  <a:schemeClr val="tx1"/>
                </a:solidFill>
                <a:latin typeface="微软雅黑" panose="020B0503020204020204" charset="-122"/>
              </a:rPr>
              <a:t>发票申请</a:t>
            </a:r>
            <a:endParaRPr lang="zh-CN" altLang="en-US" sz="1700">
              <a:solidFill>
                <a:schemeClr val="tx1"/>
              </a:solidFill>
              <a:latin typeface="微软雅黑" panose="020B0503020204020204" charset="-122"/>
            </a:endParaRPr>
          </a:p>
          <a:p>
            <a:r>
              <a:rPr lang="zh-CN" altLang="en-US" sz="1700">
                <a:solidFill>
                  <a:schemeClr val="tx1"/>
                </a:solidFill>
                <a:latin typeface="微软雅黑" panose="020B0503020204020204" charset="-122"/>
              </a:rPr>
              <a:t>可根据客户、项目等条件查询并申请开票，只有运单状态是</a:t>
            </a:r>
            <a:r>
              <a:rPr lang="en-US" altLang="zh-CN" sz="1700">
                <a:solidFill>
                  <a:schemeClr val="tx1"/>
                </a:solidFill>
                <a:latin typeface="微软雅黑" panose="020B0503020204020204" charset="-122"/>
              </a:rPr>
              <a:t>“</a:t>
            </a:r>
            <a:r>
              <a:rPr lang="zh-CN" altLang="en-US" sz="1700">
                <a:solidFill>
                  <a:schemeClr val="tx1"/>
                </a:solidFill>
                <a:latin typeface="微软雅黑" panose="020B0503020204020204" charset="-122"/>
              </a:rPr>
              <a:t>回单确认</a:t>
            </a:r>
            <a:r>
              <a:rPr lang="en-US" altLang="zh-CN" sz="1700">
                <a:solidFill>
                  <a:schemeClr val="tx1"/>
                </a:solidFill>
                <a:latin typeface="微软雅黑" panose="020B0503020204020204" charset="-122"/>
              </a:rPr>
              <a:t>”</a:t>
            </a:r>
            <a:r>
              <a:rPr lang="zh-CN" altLang="en-US" sz="1700">
                <a:solidFill>
                  <a:schemeClr val="tx1"/>
                </a:solidFill>
                <a:latin typeface="微软雅黑" panose="020B0503020204020204" charset="-122"/>
              </a:rPr>
              <a:t>状态，且已付款的运单才能申请开票，若部分付款则付款部分可申请开票。</a:t>
            </a:r>
            <a:endParaRPr lang="zh-CN" altLang="en-US" sz="17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619885"/>
            <a:ext cx="9890125" cy="30041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240" y="3164840"/>
            <a:ext cx="8204200" cy="323977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发票查询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69342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路径：发票管理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发票查询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  <a:p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查看待开票状态的发票数据，并维护纸质发票号、快递单号等信息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6145" y="1408430"/>
            <a:ext cx="10504805" cy="31565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rcRect t="4964"/>
          <a:stretch>
            <a:fillRect/>
          </a:stretch>
        </p:blipFill>
        <p:spPr>
          <a:xfrm>
            <a:off x="2358390" y="2548890"/>
            <a:ext cx="8011160" cy="39751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38862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运费应付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运费应付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5205" y="1038225"/>
            <a:ext cx="1028509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/>
              <a:t>查看运费支付情况，如有异常需财务处理，若运费支付失败的，司机修改收款账户后需要财务重新支付；若运费支付成功后退款，需要财务去网银查看是否收到退款，收到退款后先退款确认，司机修改收款账户后再重新付款。</a:t>
            </a:r>
            <a:endParaRPr lang="zh-CN" altLang="en-US" sz="16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835150"/>
            <a:ext cx="10032365" cy="442023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/>
          <p:nvPr>
            <p:ph idx="1"/>
          </p:nvPr>
        </p:nvSpPr>
        <p:spPr>
          <a:xfrm>
            <a:off x="1727200" y="2713990"/>
            <a:ext cx="8271510" cy="1275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sz="4000"/>
              <a:t>客  服  管  理</a:t>
            </a:r>
            <a:endParaRPr lang="zh-CN" sz="4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汇款单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汇款单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5205" y="1038225"/>
            <a:ext cx="71100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查看汇款单及详情信息，系统</a:t>
            </a:r>
            <a:r>
              <a:rPr lang="en-US" altLang="zh-CN" sz="1600"/>
              <a:t>job</a:t>
            </a:r>
            <a:r>
              <a:rPr lang="zh-CN" altLang="en-US" sz="1600"/>
              <a:t>暂停无法自动认款时，可以进行手工认款。</a:t>
            </a:r>
            <a:endParaRPr lang="zh-CN" altLang="en-US" sz="16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6480" y="1461770"/>
            <a:ext cx="9879330" cy="43376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455" y="4050665"/>
            <a:ext cx="7427595" cy="242760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银行流水单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银行流水单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363980"/>
            <a:ext cx="9930130" cy="441071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提现审核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提现审核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9655" y="1094105"/>
            <a:ext cx="94100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托运人发起提现申请后，需要平台财务进行审核，审核通过后系统自动将提现金额付款到提现账户中。</a:t>
            </a:r>
            <a:endParaRPr lang="zh-CN" altLang="en-US" sz="1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634490"/>
            <a:ext cx="9983470" cy="442341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企业主体维护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企业主体维护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490980"/>
            <a:ext cx="10058400" cy="36563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735" y="3068320"/>
            <a:ext cx="6099810" cy="32156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1049655" y="1094105"/>
            <a:ext cx="94100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维护平台开票主体信息</a:t>
            </a:r>
            <a:endParaRPr lang="zh-CN" altLang="en-US" sz="1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企业银企账户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企业银企账户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9655" y="1094105"/>
            <a:ext cx="94100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维护企业银企直联账户</a:t>
            </a:r>
            <a:endParaRPr lang="zh-CN" altLang="en-US" sz="1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634490"/>
            <a:ext cx="10058400" cy="26250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685" y="3725545"/>
            <a:ext cx="8451215" cy="11385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6320" y="4570095"/>
            <a:ext cx="5909310" cy="18618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8" name="直接箭头连接符 7"/>
          <p:cNvCxnSpPr/>
          <p:nvPr/>
        </p:nvCxnSpPr>
        <p:spPr>
          <a:xfrm flipH="1">
            <a:off x="9984105" y="2624455"/>
            <a:ext cx="514350" cy="1020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2751455" y="4021455"/>
            <a:ext cx="752475" cy="5594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异常支付管控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异常支付管控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9655" y="1094105"/>
            <a:ext cx="941006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400"/>
              <a:t>系统默认所有货主运费都是自动支付到司机，若个别货主需要控制不自动支付到司机，可以在异常支付管控模块按货主进行设置，将自动支付按钮关闭即可，设置后该货主的运费需要在运费应付模块手动付款。</a:t>
            </a:r>
            <a:endParaRPr lang="zh-CN" altLang="en-US" sz="1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849755"/>
            <a:ext cx="10003155" cy="36709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t="5210"/>
          <a:stretch>
            <a:fillRect/>
          </a:stretch>
        </p:blipFill>
        <p:spPr>
          <a:xfrm>
            <a:off x="2957195" y="4606925"/>
            <a:ext cx="7121525" cy="174434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余额对账报表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余额对账报表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9655" y="1094105"/>
            <a:ext cx="9410065" cy="3492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400"/>
              <a:t>查看各货主余额及详情信息</a:t>
            </a:r>
            <a:endParaRPr lang="zh-CN" altLang="en-US" sz="1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562735"/>
            <a:ext cx="10038080" cy="36461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905" y="3964305"/>
            <a:ext cx="7435215" cy="236601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托运人应收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托运人应收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9655" y="1094105"/>
            <a:ext cx="9410065" cy="3492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1400"/>
              <a:t>查看应收各货主金额及账单详情信息</a:t>
            </a:r>
            <a:endParaRPr lang="zh-CN" altLang="en-US" sz="1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1486"/>
          <a:stretch>
            <a:fillRect/>
          </a:stretch>
        </p:blipFill>
        <p:spPr>
          <a:xfrm>
            <a:off x="1049655" y="1623695"/>
            <a:ext cx="10038080" cy="40405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170" y="4080510"/>
            <a:ext cx="7940675" cy="21920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8" name="直接箭头连接符 7"/>
          <p:cNvCxnSpPr/>
          <p:nvPr/>
        </p:nvCxnSpPr>
        <p:spPr>
          <a:xfrm>
            <a:off x="3917950" y="3523615"/>
            <a:ext cx="234315" cy="481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应付财务流报表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85852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路径：支付中心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应付财务流报表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655" y="1551940"/>
            <a:ext cx="10043795" cy="424243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/>
          <p:nvPr>
            <p:ph type="body" idx="13"/>
          </p:nvPr>
        </p:nvSpPr>
        <p:spPr>
          <a:xfrm>
            <a:off x="2290445" y="2141220"/>
            <a:ext cx="7400925" cy="129730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zh-CN" sz="4000"/>
              <a:t>报  表  查  询</a:t>
            </a:r>
            <a:endParaRPr lang="zh-CN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托运人管理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003300" y="949325"/>
            <a:ext cx="10130155" cy="5422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ea typeface="微软雅黑" panose="020B0503020204020204" charset="-122"/>
              </a:rPr>
              <a:t>客服对审核状态是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待认证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zh-CN" sz="1800">
                <a:latin typeface="微软雅黑" panose="020B0503020204020204" charset="-122"/>
                <a:ea typeface="微软雅黑" panose="020B0503020204020204" charset="-122"/>
              </a:rPr>
              <a:t>托运人证件和资质进行审核，审核通过后状态变更为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认证成功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9030" y="1491615"/>
            <a:ext cx="10004425" cy="396303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运单查询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86765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路径：运单信息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运单查询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3145" y="1482090"/>
            <a:ext cx="10367010" cy="426593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车货匹配查询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路径：运单信息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车货匹配查询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9025" y="2014855"/>
            <a:ext cx="10196195" cy="32238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标题 1"/>
          <p:cNvSpPr/>
          <p:nvPr/>
        </p:nvSpPr>
        <p:spPr>
          <a:xfrm>
            <a:off x="932815" y="1129030"/>
            <a:ext cx="9807575" cy="709930"/>
          </a:xfrm>
          <a:prstGeom prst="rect">
            <a:avLst/>
          </a:prstGeom>
        </p:spPr>
        <p:txBody>
          <a:bodyPr vert="horz" lIns="91440" tIns="45720" rIns="91440" bIns="45720" anchor="ctr">
            <a:normAutofit fontScale="90000"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对于货主发布的竞价运单和定价运单，可根据车辆、运单、推送类型（在线推送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</a:rPr>
              <a:t>/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离线推送</a:t>
            </a:r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）进行查询，查看匹配结果及原因</a:t>
            </a:r>
            <a:endParaRPr lang="zh-CN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车辆修改日志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路径：车辆日志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车辆修改日志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200" y="1139190"/>
            <a:ext cx="102533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查看车辆信息修改、账户变更等日志信息</a:t>
            </a:r>
            <a:endParaRPr lang="zh-CN" altLang="en-US" sz="1600"/>
          </a:p>
        </p:txBody>
      </p:sp>
      <p:sp>
        <p:nvSpPr>
          <p:cNvPr id="6" name="椭圆形标注 5"/>
          <p:cNvSpPr/>
          <p:nvPr/>
        </p:nvSpPr>
        <p:spPr>
          <a:xfrm flipV="1">
            <a:off x="8702040" y="4600575"/>
            <a:ext cx="2117725" cy="1028065"/>
          </a:xfrm>
          <a:prstGeom prst="wedgeEllipseCallout">
            <a:avLst>
              <a:gd name="adj1" fmla="val -66401"/>
              <a:gd name="adj2" fmla="val 53458"/>
            </a:avLst>
          </a:prstGeom>
          <a:ln>
            <a:solidFill>
              <a:srgbClr val="4384F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930640" y="4745990"/>
            <a:ext cx="16611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可以根据需要开通基站或北斗定位，查看定位费用信息</a:t>
            </a:r>
            <a:endParaRPr lang="zh-CN" altLang="en-US" sz="1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6955" y="1741170"/>
            <a:ext cx="10243185" cy="41890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车主账户变更记录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路径：车辆日志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车主账户变更记录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6485" y="1485900"/>
            <a:ext cx="10228580" cy="423926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+mj-lt"/>
                <a:ea typeface="+mj-lt"/>
                <a:cs typeface="+mj-lt"/>
              </a:rPr>
              <a:t>车辆</a:t>
            </a:r>
            <a:r>
              <a:rPr lang="en-US" altLang="zh-CN" sz="1800" b="1">
                <a:solidFill>
                  <a:srgbClr val="000000"/>
                </a:solidFill>
                <a:latin typeface="+mj-lt"/>
                <a:ea typeface="+mj-lt"/>
                <a:cs typeface="+mj-lt"/>
              </a:rPr>
              <a:t>GPS</a:t>
            </a:r>
            <a:r>
              <a:rPr lang="zh-CN" altLang="en-US" sz="1800" b="1">
                <a:solidFill>
                  <a:srgbClr val="000000"/>
                </a:solidFill>
                <a:latin typeface="+mj-lt"/>
                <a:ea typeface="+mj-lt"/>
                <a:cs typeface="+mj-lt"/>
              </a:rPr>
              <a:t>位置查询</a:t>
            </a:r>
            <a:endParaRPr lang="zh-CN" altLang="en-US" sz="1800" b="1">
              <a:solidFill>
                <a:srgbClr val="000000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路径：定位查询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车辆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</a:rPr>
              <a:t>GPS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位置查询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6485" y="1485900"/>
            <a:ext cx="10228580" cy="40951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+mj-lt"/>
                <a:ea typeface="+mj-lt"/>
                <a:cs typeface="+mj-lt"/>
              </a:rPr>
              <a:t>车辆位置分布查询</a:t>
            </a:r>
            <a:endParaRPr lang="zh-CN" altLang="en-US" sz="1800" b="1">
              <a:solidFill>
                <a:srgbClr val="000000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9" name="标题 1"/>
          <p:cNvSpPr/>
          <p:nvPr/>
        </p:nvSpPr>
        <p:spPr>
          <a:xfrm>
            <a:off x="949325" y="71501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800">
                <a:solidFill>
                  <a:schemeClr val="tx1"/>
                </a:solidFill>
                <a:latin typeface="微软雅黑" panose="020B0503020204020204" charset="-122"/>
              </a:rPr>
              <a:t>路径：定位查询</a:t>
            </a:r>
            <a:r>
              <a:rPr lang="en-US" sz="1800">
                <a:solidFill>
                  <a:schemeClr val="tx1"/>
                </a:solidFill>
                <a:latin typeface="微软雅黑" panose="020B0503020204020204" charset="-122"/>
              </a:rPr>
              <a:t>---&gt;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</a:rPr>
              <a:t>车辆位置分布查询</a:t>
            </a:r>
            <a:endParaRPr lang="zh-CN" altLang="en-US" sz="18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6485" y="1629410"/>
            <a:ext cx="10265410" cy="41395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标题 1"/>
          <p:cNvSpPr/>
          <p:nvPr/>
        </p:nvSpPr>
        <p:spPr>
          <a:xfrm>
            <a:off x="932815" y="1129030"/>
            <a:ext cx="9807575" cy="4064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1600">
                <a:solidFill>
                  <a:schemeClr val="tx1"/>
                </a:solidFill>
                <a:latin typeface="微软雅黑" panose="020B0503020204020204" charset="-122"/>
              </a:rPr>
              <a:t>可查询某地点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</a:rPr>
              <a:t>n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</a:rPr>
              <a:t>公里范围内的车辆情况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/>
          <p:nvPr>
            <p:ph type="body" idx="13"/>
          </p:nvPr>
        </p:nvSpPr>
        <p:spPr>
          <a:xfrm>
            <a:off x="2012315" y="2818765"/>
            <a:ext cx="7429500" cy="957580"/>
          </a:xfrm>
        </p:spPr>
        <p:txBody>
          <a:bodyPr/>
          <a:lstStyle/>
          <a:p>
            <a:pPr marL="0" indent="0" algn="ctr">
              <a:buNone/>
            </a:pPr>
            <a:r>
              <a:rPr lang="zh-CN" sz="4000"/>
              <a:t>系  统  管  理</a:t>
            </a:r>
            <a:endParaRPr lang="zh-CN" altLang="en-US" sz="24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0450" y="1715135"/>
            <a:ext cx="10244455" cy="41173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角色管理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200" y="852170"/>
            <a:ext cx="102533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新增角色，并赋予相应的权限。</a:t>
            </a:r>
            <a:endParaRPr lang="zh-CN" altLang="en-US" sz="16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850" y="4838700"/>
            <a:ext cx="4490720" cy="16262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265" y="554990"/>
            <a:ext cx="4147185" cy="30937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9" name="直接箭头连接符 8"/>
          <p:cNvCxnSpPr>
            <a:endCxn id="8" idx="3"/>
          </p:cNvCxnSpPr>
          <p:nvPr/>
        </p:nvCxnSpPr>
        <p:spPr>
          <a:xfrm flipH="1" flipV="1">
            <a:off x="10331450" y="2101850"/>
            <a:ext cx="526415" cy="374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2407920" y="2299335"/>
            <a:ext cx="87630" cy="2498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949325" y="326390"/>
            <a:ext cx="9989820" cy="532130"/>
          </a:xfrm>
        </p:spPr>
        <p:txBody>
          <a:bodyPr>
            <a:normAutofit/>
          </a:bodyPr>
          <a:lstStyle/>
          <a:p>
            <a:r>
              <a:rPr lang="zh-CN" altLang="en-US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用户管理</a:t>
            </a:r>
            <a:endParaRPr lang="zh-CN" altLang="en-US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200" y="852170"/>
            <a:ext cx="102533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新增内部用户，设置相应角色。</a:t>
            </a:r>
            <a:endParaRPr lang="zh-CN" altLang="en-US" sz="16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1262"/>
          <a:stretch>
            <a:fillRect/>
          </a:stretch>
        </p:blipFill>
        <p:spPr>
          <a:xfrm>
            <a:off x="1036955" y="1333500"/>
            <a:ext cx="10286365" cy="39751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550" y="3743325"/>
            <a:ext cx="5718810" cy="27044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" name="直接箭头连接符 5"/>
          <p:cNvCxnSpPr/>
          <p:nvPr/>
        </p:nvCxnSpPr>
        <p:spPr>
          <a:xfrm>
            <a:off x="2461895" y="1863725"/>
            <a:ext cx="1042035" cy="1781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651635" y="2346960"/>
            <a:ext cx="9150985" cy="1861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11500">
                <a:solidFill>
                  <a:srgbClr val="E94709"/>
                </a:solidFill>
              </a:rPr>
              <a:t>谢    谢</a:t>
            </a:r>
            <a:endParaRPr lang="zh-CN" sz="11500">
              <a:solidFill>
                <a:srgbClr val="E9470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托运人管理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003300" y="805815"/>
            <a:ext cx="10072370" cy="1318895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zh-CN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公司信息中功能按钮可按需求给托运人开通，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发单开票：开通后托运人发单可选择发票服务；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发单保险：开通后托运人发单可选择保险服务；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补发运单：开通后托运人可补发当前日期之前的运单；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4.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补开发票：开通后托运人发单若忘记勾选发票，可以进行补缴服务费补开发票；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5.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保险费必付：开通后托运人支付运费时保费自动勾选并支付。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7595" y="2195830"/>
            <a:ext cx="9997440" cy="42710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椭圆形标注 6"/>
          <p:cNvSpPr/>
          <p:nvPr/>
        </p:nvSpPr>
        <p:spPr>
          <a:xfrm flipH="1">
            <a:off x="2548255" y="3775710"/>
            <a:ext cx="1745615" cy="716280"/>
          </a:xfrm>
          <a:prstGeom prst="wedgeEllipse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757805" y="3848735"/>
            <a:ext cx="1362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对托运人发票信息进行审核</a:t>
            </a:r>
            <a:endParaRPr lang="zh-CN" altLang="en-US" sz="1400"/>
          </a:p>
        </p:txBody>
      </p:sp>
      <p:sp>
        <p:nvSpPr>
          <p:cNvPr id="9" name="椭圆形标注 8"/>
          <p:cNvSpPr/>
          <p:nvPr/>
        </p:nvSpPr>
        <p:spPr>
          <a:xfrm>
            <a:off x="4600575" y="3775710"/>
            <a:ext cx="1588135" cy="716280"/>
          </a:xfrm>
          <a:prstGeom prst="wedgeEllipse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39970" y="3872865"/>
            <a:ext cx="11588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对托运人证件进行审核</a:t>
            </a:r>
            <a:endParaRPr lang="zh-CN" altLang="en-US" sz="1400"/>
          </a:p>
        </p:txBody>
      </p:sp>
      <p:sp>
        <p:nvSpPr>
          <p:cNvPr id="11" name="椭圆形标注 10"/>
          <p:cNvSpPr/>
          <p:nvPr/>
        </p:nvSpPr>
        <p:spPr>
          <a:xfrm flipH="1">
            <a:off x="9270365" y="3799840"/>
            <a:ext cx="1745615" cy="716280"/>
          </a:xfrm>
          <a:prstGeom prst="wedgeEllipse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479915" y="3872865"/>
            <a:ext cx="1362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维护托运人发票服务费率</a:t>
            </a:r>
            <a:endParaRPr lang="zh-CN" altLang="en-US"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车辆管理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003296" y="949146"/>
            <a:ext cx="9344030" cy="379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sym typeface="+mn-ea"/>
              </a:rPr>
              <a:t>客服对注册上平台的车辆信息及证件进行审核，审核通过后车辆成为平台会员。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7595" y="1557020"/>
            <a:ext cx="9970770" cy="431292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车辆管理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7585" y="1657350"/>
            <a:ext cx="10041890" cy="39954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椭圆形标注 6"/>
          <p:cNvSpPr/>
          <p:nvPr/>
        </p:nvSpPr>
        <p:spPr>
          <a:xfrm flipH="1">
            <a:off x="7759700" y="850265"/>
            <a:ext cx="1745615" cy="716280"/>
          </a:xfrm>
          <a:prstGeom prst="wedgeEllipse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951470" y="947420"/>
            <a:ext cx="1362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对车辆证件进行审核</a:t>
            </a:r>
            <a:endParaRPr lang="zh-CN" altLang="en-US" sz="1400"/>
          </a:p>
        </p:txBody>
      </p:sp>
      <p:sp>
        <p:nvSpPr>
          <p:cNvPr id="5" name="椭圆形标注 4"/>
          <p:cNvSpPr/>
          <p:nvPr/>
        </p:nvSpPr>
        <p:spPr>
          <a:xfrm>
            <a:off x="10226675" y="850265"/>
            <a:ext cx="1560830" cy="716280"/>
          </a:xfrm>
          <a:prstGeom prst="wedgeEllipse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325735" y="948055"/>
            <a:ext cx="1362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对车辆注册手机号进行修改</a:t>
            </a:r>
            <a:endParaRPr lang="zh-CN" altLang="en-US" sz="1400"/>
          </a:p>
        </p:txBody>
      </p:sp>
      <p:sp>
        <p:nvSpPr>
          <p:cNvPr id="10" name="椭圆形标注 9"/>
          <p:cNvSpPr/>
          <p:nvPr/>
        </p:nvSpPr>
        <p:spPr>
          <a:xfrm>
            <a:off x="2226310" y="2908935"/>
            <a:ext cx="1560830" cy="716280"/>
          </a:xfrm>
          <a:prstGeom prst="wedgeEllipse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325370" y="3006725"/>
            <a:ext cx="1362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可切换车辆当前运作司机</a:t>
            </a:r>
            <a:endParaRPr lang="zh-CN" altLang="en-US"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司机审核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003296" y="949146"/>
            <a:ext cx="9344030" cy="379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sym typeface="+mn-ea"/>
              </a:rPr>
              <a:t>客服对司机信息及证件进行审核。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77595" y="1557020"/>
            <a:ext cx="9997440" cy="25114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b="13037"/>
          <a:stretch>
            <a:fillRect/>
          </a:stretch>
        </p:blipFill>
        <p:spPr>
          <a:xfrm>
            <a:off x="2197100" y="3248660"/>
            <a:ext cx="8251825" cy="30073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椭圆形标注 9"/>
          <p:cNvSpPr/>
          <p:nvPr/>
        </p:nvSpPr>
        <p:spPr>
          <a:xfrm>
            <a:off x="5015865" y="5249545"/>
            <a:ext cx="1461135" cy="675640"/>
          </a:xfrm>
          <a:prstGeom prst="wedgeEllipse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114925" y="5450205"/>
            <a:ext cx="13620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识别证件号码</a:t>
            </a:r>
            <a:endParaRPr lang="zh-CN" altLang="en-US"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短信管理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003296" y="949146"/>
            <a:ext cx="9344030" cy="379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sym typeface="+mn-ea"/>
              </a:rPr>
              <a:t>客服可查看短信发送情况及验证码。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77595" y="1486535"/>
            <a:ext cx="9967595" cy="26320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595" y="3663315"/>
            <a:ext cx="9967595" cy="261556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1040765" y="409976"/>
            <a:ext cx="9970077" cy="609834"/>
          </a:xfrm>
        </p:spPr>
        <p:txBody>
          <a:bodyPr>
            <a:normAutofit/>
          </a:bodyPr>
          <a:lstStyle/>
          <a:p>
            <a:r>
              <a:rPr lang="zh-CN" sz="1800" b="1">
                <a:solidFill>
                  <a:srgbClr val="000000"/>
                </a:solidFill>
                <a:latin typeface="HelveticaNeueLT Pro 77 BdCn"/>
                <a:ea typeface="微软雅黑" panose="020B0503020204020204" charset="-122"/>
              </a:rPr>
              <a:t>投诉处理</a:t>
            </a:r>
            <a:endParaRPr lang="zh-CN" sz="1800" b="1">
              <a:solidFill>
                <a:srgbClr val="000000"/>
              </a:solidFill>
              <a:latin typeface="HelveticaNeueLT Pro 77 BdCn"/>
              <a:ea typeface="微软雅黑" panose="020B0503020204020204" charset="-122"/>
            </a:endParaRPr>
          </a:p>
        </p:txBody>
      </p:sp>
      <p:sp>
        <p:nvSpPr>
          <p:cNvPr id="6" name="文本占位符 5"/>
          <p:cNvSpPr/>
          <p:nvPr>
            <p:ph type="body" idx="13"/>
          </p:nvPr>
        </p:nvSpPr>
        <p:spPr>
          <a:xfrm>
            <a:off x="1003296" y="949146"/>
            <a:ext cx="9344030" cy="379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sz="1800">
                <a:latin typeface="微软雅黑" panose="020B0503020204020204" charset="-122"/>
                <a:sym typeface="+mn-ea"/>
              </a:rPr>
              <a:t>客服对托运人或车主意见投诉进行跟踪处理。</a:t>
            </a:r>
            <a:endParaRPr lang="zh-CN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1885" y="1475740"/>
            <a:ext cx="9967595" cy="457390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576668028"/>
  <p:tag name="KSO_WM_UNIT_PLACING_PICTURE_USER_VIEWPORT" val="{&quot;height&quot;:7125,&quot;width&quot;:28365}"/>
</p:tagLst>
</file>

<file path=ppt/tags/tag2.xml><?xml version="1.0" encoding="utf-8"?>
<p:tagLst xmlns:p="http://schemas.openxmlformats.org/presentationml/2006/main">
  <p:tag name="REFSHAPE" val="573933588"/>
  <p:tag name="KSO_WM_UNIT_PLACING_PICTURE_USER_VIEWPORT" val="{&quot;height&quot;:7530,&quot;width&quot;:28515}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384F1"/>
      </a:accent1>
      <a:accent2>
        <a:srgbClr val="E94236"/>
      </a:accent2>
      <a:accent3>
        <a:srgbClr val="FBBD06"/>
      </a:accent3>
      <a:accent4>
        <a:srgbClr val="33A952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384F1"/>
      </a:accent1>
      <a:accent2>
        <a:srgbClr val="E94236"/>
      </a:accent2>
      <a:accent3>
        <a:srgbClr val="FBBD06"/>
      </a:accent3>
      <a:accent4>
        <a:srgbClr val="33A952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1721</Words>
  <Application>WPS 演示</Application>
  <PresentationFormat/>
  <Paragraphs>194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39</vt:i4>
      </vt:variant>
    </vt:vector>
  </HeadingPairs>
  <TitlesOfParts>
    <vt:vector size="53" baseType="lpstr">
      <vt:lpstr>Arial</vt:lpstr>
      <vt:lpstr>宋体</vt:lpstr>
      <vt:lpstr>Wingdings</vt:lpstr>
      <vt:lpstr>Arial</vt:lpstr>
      <vt:lpstr>微软雅黑</vt:lpstr>
      <vt:lpstr>Arial Black</vt:lpstr>
      <vt:lpstr>黑体</vt:lpstr>
      <vt:lpstr>HelveticaNeueLT Pro 77 BdCn</vt:lpstr>
      <vt:lpstr>S2G love</vt:lpstr>
      <vt:lpstr>Arial Unicode MS</vt:lpstr>
      <vt:lpstr>Calibri</vt:lpstr>
      <vt:lpstr>Office 主题​​</vt:lpstr>
      <vt:lpstr>Office 主题​​</vt:lpstr>
      <vt:lpstr>1_Office 主题​​</vt:lpstr>
      <vt:lpstr>目录</vt:lpstr>
      <vt:lpstr>PowerPoint 演示文稿</vt:lpstr>
      <vt:lpstr>托运人管理</vt:lpstr>
      <vt:lpstr>托运人管理</vt:lpstr>
      <vt:lpstr>车辆管理</vt:lpstr>
      <vt:lpstr>车辆管理</vt:lpstr>
      <vt:lpstr>司机审核</vt:lpstr>
      <vt:lpstr>短信管理</vt:lpstr>
      <vt:lpstr>投诉处理</vt:lpstr>
      <vt:lpstr>银行信息管理、支行信息管理</vt:lpstr>
      <vt:lpstr>PowerPoint 演示文稿</vt:lpstr>
      <vt:lpstr>交易费率</vt:lpstr>
      <vt:lpstr>定位管理</vt:lpstr>
      <vt:lpstr>保险管理</vt:lpstr>
      <vt:lpstr>油卡管理</vt:lpstr>
      <vt:lpstr>PowerPoint 演示文稿</vt:lpstr>
      <vt:lpstr>发票申请</vt:lpstr>
      <vt:lpstr>发票查询</vt:lpstr>
      <vt:lpstr>运费应付</vt:lpstr>
      <vt:lpstr>汇款单</vt:lpstr>
      <vt:lpstr>银行流水单</vt:lpstr>
      <vt:lpstr>提现审核</vt:lpstr>
      <vt:lpstr>企业主体维护</vt:lpstr>
      <vt:lpstr>企业银企账户</vt:lpstr>
      <vt:lpstr>异常支付管控</vt:lpstr>
      <vt:lpstr>异常支付管控</vt:lpstr>
      <vt:lpstr>余额对账报表</vt:lpstr>
      <vt:lpstr>托运人应收</vt:lpstr>
      <vt:lpstr>PowerPoint 演示文稿</vt:lpstr>
      <vt:lpstr>发布运单</vt:lpstr>
      <vt:lpstr>运单列表</vt:lpstr>
      <vt:lpstr>运单详情</vt:lpstr>
      <vt:lpstr>运单详情</vt:lpstr>
      <vt:lpstr>车主账户变更记录</vt:lpstr>
      <vt:lpstr>车辆GPS位置查询</vt:lpstr>
      <vt:lpstr>PowerPoint 演示文稿</vt:lpstr>
      <vt:lpstr>用户管理</vt:lpstr>
      <vt:lpstr>货主账单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gp</cp:lastModifiedBy>
  <cp:revision>115</cp:revision>
  <dcterms:created xsi:type="dcterms:W3CDTF">2020-03-04T09:21:00Z</dcterms:created>
  <dcterms:modified xsi:type="dcterms:W3CDTF">2020-05-07T09:24:17Z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