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2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41D4BC-B667-4E98-8D9A-2240A7638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7858CC0-9EE5-4EE4-8EE5-DC7E52B2C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B2B8BD-6B77-47AB-9DFB-BF90DFC3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B6D6FC-D489-469D-A5E9-13F626BB9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473B3B-DB52-4D8C-89C2-2DB0AEDF4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96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0EBEE4-511E-4034-8A7B-868F23742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F503C0A-9AF8-42FC-A21A-7C0BF54C6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8FD8DF-4417-4B1E-8EC9-0CCBE222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791294-D6C6-4ED6-B0F8-0FF5F515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8B0B0A-D3A2-41D1-B0FC-AB5F09BA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42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37218E5-F802-4DE6-9595-6B9FD24DB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BF7FD83-95C5-44CA-A60C-224EF8E37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FB64D0-1AB1-4C5C-B36D-9E3E78EC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36F84F-BB93-4AF8-B77C-9FCC3A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C7895C-9BCC-4544-AED8-3538605D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847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4A09AF-10C5-4E29-AD05-2413C323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1737F9-E653-4FE0-9C45-75AC13A22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EBE51A-6063-4681-9D29-03FA9844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E7DD7B-5460-4115-A66C-D50C2CE4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83C336-0AA7-4BBA-9F6C-41951F9A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9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BC3E19-EEE9-4690-8346-39A3E234B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7D9093-41F1-431B-BBB4-158DCA66D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9E4939-7A56-409C-980D-12567B0A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970847-41C6-46DA-B82F-52F9A92ED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388820-1CE4-4128-82D4-05051BA5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151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A09F95-E54D-44FE-BB2C-362A1D7BA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81541A-634D-4A52-B1C7-B0F557A91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4F3EEDA-8F1A-43E4-8631-B31F9CB96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A375CB-082A-4EF1-BEB3-5C38791B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B5BB605-F020-4023-A1A3-F64D6479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504AF8C-389D-43A0-BF31-0F6FD336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0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4DE579-9BD1-41C4-A188-79BDAE16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4833AE-3BDE-441E-BC60-3CFF36B89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8B0B0D4-8DDB-477F-B9EE-EC7DD0E29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0004B46-4D09-41F6-B7C4-7EBA0D33D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A6C1E2A-7056-4177-81B8-400FBD35B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DAF9F9C-A71E-455C-8CC2-3678A17A3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62C980A-2659-4819-B94F-4FAE643CC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DA95A1F-2890-4C19-8FAF-C788C74B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6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95ABFB-592D-4A38-8741-7B70A558E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C9B1928-D0F5-493D-8EC3-54585819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FF42451-F31D-4EE9-B0BC-3B692751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F1A5223-809A-4E01-BF22-C939B505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94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539DBFF-ABC3-4F98-8362-3856A22D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6EEA2C1-9E70-473E-B1A9-33548AF68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F1B1FD7-80AD-41C8-B353-94DEF0409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89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B106DC-E69B-4EB0-87B6-24B5821E3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E1B0DC-DEAD-49B6-BB5A-F3B5B28F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567262-AC66-4464-A992-012C5E689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2ACA09-B160-4ABA-B6C9-01F1DD6DC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E932E8B-AAB6-4756-B4DC-D650AF51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EEFB0E-5D5D-4CF9-8D69-919894B54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66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E47DA1-3BAC-4C0D-9C45-4AF7D3AF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AEF60AF-DEEC-4FB1-812C-77491E641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DE6A0B7-C53D-408F-B9C2-A74ECB0B0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EAA016-3347-4A27-BECF-EEA90314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637B0DE-BFA8-4452-A8C8-4A7C28BC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A291C3E-6EA1-4304-9D92-9DE11EF2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61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4D097C1-068C-4744-BEAB-AC0EF6DA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13A05FC-A29D-4C1E-A64A-4424BC0EA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0010C3-F09C-4D88-B921-F3BEF5A22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F5312-F487-48CB-B1E6-63B718787649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64BCD8-515B-4071-A116-D341E9F16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B43B84-8F8C-4887-8263-2EF84C99DA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CF3F4-EEB1-464D-91B3-024CC5AB4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58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E91571C-E5FB-47C6-9CBB-1BD56E7CF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128260"/>
              </p:ext>
            </p:extLst>
          </p:nvPr>
        </p:nvGraphicFramePr>
        <p:xfrm>
          <a:off x="222084" y="602974"/>
          <a:ext cx="11857604" cy="4757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550">
                  <a:extLst>
                    <a:ext uri="{9D8B030D-6E8A-4147-A177-3AD203B41FA5}">
                      <a16:colId xmlns:a16="http://schemas.microsoft.com/office/drawing/2014/main" val="695446507"/>
                    </a:ext>
                  </a:extLst>
                </a:gridCol>
                <a:gridCol w="897121">
                  <a:extLst>
                    <a:ext uri="{9D8B030D-6E8A-4147-A177-3AD203B41FA5}">
                      <a16:colId xmlns:a16="http://schemas.microsoft.com/office/drawing/2014/main" val="439626618"/>
                    </a:ext>
                  </a:extLst>
                </a:gridCol>
                <a:gridCol w="965381">
                  <a:extLst>
                    <a:ext uri="{9D8B030D-6E8A-4147-A177-3AD203B41FA5}">
                      <a16:colId xmlns:a16="http://schemas.microsoft.com/office/drawing/2014/main" val="1855234000"/>
                    </a:ext>
                  </a:extLst>
                </a:gridCol>
                <a:gridCol w="926375">
                  <a:extLst>
                    <a:ext uri="{9D8B030D-6E8A-4147-A177-3AD203B41FA5}">
                      <a16:colId xmlns:a16="http://schemas.microsoft.com/office/drawing/2014/main" val="1927894510"/>
                    </a:ext>
                  </a:extLst>
                </a:gridCol>
                <a:gridCol w="731349">
                  <a:extLst>
                    <a:ext uri="{9D8B030D-6E8A-4147-A177-3AD203B41FA5}">
                      <a16:colId xmlns:a16="http://schemas.microsoft.com/office/drawing/2014/main" val="4069072523"/>
                    </a:ext>
                  </a:extLst>
                </a:gridCol>
                <a:gridCol w="1647973">
                  <a:extLst>
                    <a:ext uri="{9D8B030D-6E8A-4147-A177-3AD203B41FA5}">
                      <a16:colId xmlns:a16="http://schemas.microsoft.com/office/drawing/2014/main" val="447618461"/>
                    </a:ext>
                  </a:extLst>
                </a:gridCol>
                <a:gridCol w="3539729">
                  <a:extLst>
                    <a:ext uri="{9D8B030D-6E8A-4147-A177-3AD203B41FA5}">
                      <a16:colId xmlns:a16="http://schemas.microsoft.com/office/drawing/2014/main" val="1630215279"/>
                    </a:ext>
                  </a:extLst>
                </a:gridCol>
                <a:gridCol w="2779126">
                  <a:extLst>
                    <a:ext uri="{9D8B030D-6E8A-4147-A177-3AD203B41FA5}">
                      <a16:colId xmlns:a16="http://schemas.microsoft.com/office/drawing/2014/main" val="1171028906"/>
                    </a:ext>
                  </a:extLst>
                </a:gridCol>
              </a:tblGrid>
              <a:tr h="28168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商品开源清单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7403" marR="97403" marT="48701" marB="4870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363312"/>
                  </a:ext>
                </a:extLst>
              </a:tr>
              <a:tr h="745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序号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商品名称</a:t>
                      </a:r>
                      <a:br>
                        <a:rPr lang="zh-CN" altLang="en-US" sz="1200" u="none" strike="noStrike">
                          <a:effectLst/>
                        </a:rPr>
                      </a:br>
                      <a:r>
                        <a:rPr lang="en-US" altLang="zh-CN" sz="1200" u="none" strike="noStrike">
                          <a:effectLst/>
                        </a:rPr>
                        <a:t>(</a:t>
                      </a:r>
                      <a:r>
                        <a:rPr lang="zh-CN" altLang="en-US" sz="1200" u="none" strike="noStrike">
                          <a:effectLst/>
                        </a:rPr>
                        <a:t>含开源软件的许可软件名称</a:t>
                      </a:r>
                      <a:r>
                        <a:rPr lang="en-US" altLang="zh-CN" sz="1200" u="none" strike="noStrike">
                          <a:effectLst/>
                        </a:rPr>
                        <a:t>)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开源软件名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开源软件版本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许可证名称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开源软件使用目的和方式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是否以及如何履行开源软件义务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开源软件网站链接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extLst>
                  <a:ext uri="{0D108BD9-81ED-4DB2-BD59-A6C34878D82A}">
                    <a16:rowId xmlns:a16="http://schemas.microsoft.com/office/drawing/2014/main" val="1149647280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客服系统应用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ruby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2.6.5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BSD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源码，程序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按授权许可条款保留了许可证，版权声明，使用条款和免责声明，并按照要求添加了使用软件声明。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https://www.ruby-lang.org/zh_cn/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extLst>
                  <a:ext uri="{0D108BD9-81ED-4DB2-BD59-A6C34878D82A}">
                    <a16:rowId xmlns:a16="http://schemas.microsoft.com/office/drawing/2014/main" val="106316849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客服系统应用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java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GPL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源码，程序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副本中包含了版权声明，免责声明和许可证，未对原有声明进行修改，未修改原有代码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https://www.java.com/zh_CN/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extLst>
                  <a:ext uri="{0D108BD9-81ED-4DB2-BD59-A6C34878D82A}">
                    <a16:rowId xmlns:a16="http://schemas.microsoft.com/office/drawing/2014/main" val="1338296622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3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客服系统应用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go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1.9.2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BSD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源码，程序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按授权许可条款保留了许可证，版权声明，使用条款和免责声明，并按照要求添加了使用软件声明。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https://golang.google.cn/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extLst>
                  <a:ext uri="{0D108BD9-81ED-4DB2-BD59-A6C34878D82A}">
                    <a16:rowId xmlns:a16="http://schemas.microsoft.com/office/drawing/2014/main" val="2037337205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4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客服系统应用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C++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11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GPL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源码，程序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副本中包含了版权声明，免责声明和许可证，未对原有声明进行修改，未修改原有代码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https://www.cplusplus.com/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extLst>
                  <a:ext uri="{0D108BD9-81ED-4DB2-BD59-A6C34878D82A}">
                    <a16:rowId xmlns:a16="http://schemas.microsoft.com/office/drawing/2014/main" val="1408913058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客服系统应用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javascript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1.8.5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GPL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源码，程序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副本中包含了版权声明，免责声明和许可证，未对原有声明进行修改，未修改原有代码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https://www.javascript.com/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extLst>
                  <a:ext uri="{0D108BD9-81ED-4DB2-BD59-A6C34878D82A}">
                    <a16:rowId xmlns:a16="http://schemas.microsoft.com/office/drawing/2014/main" val="1782880930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6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异步任务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sidekiq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5.0.5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LGPL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源码，程序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副本中包含了版权声明，免责声明和许可证，未对原有声明进行修改，未修改原有代码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https://sidekiq.org/ 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extLst>
                  <a:ext uri="{0D108BD9-81ED-4DB2-BD59-A6C34878D82A}">
                    <a16:rowId xmlns:a16="http://schemas.microsoft.com/office/drawing/2014/main" val="994854971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7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存储服务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minio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3.0.7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Apache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静态库</a:t>
                      </a:r>
                      <a:r>
                        <a:rPr lang="en-US" altLang="zh-CN" sz="1200" u="none" strike="noStrike">
                          <a:effectLst/>
                        </a:rPr>
                        <a:t>,</a:t>
                      </a:r>
                      <a:r>
                        <a:rPr lang="zh-CN" altLang="en-US" sz="1200" u="none" strike="noStrike">
                          <a:effectLst/>
                        </a:rPr>
                        <a:t>源码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未对软件进行修改，保留了许可证，未对原版权，专利，商标和归属的声明做任何变更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https://minio.io/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extLst>
                  <a:ext uri="{0D108BD9-81ED-4DB2-BD59-A6C34878D82A}">
                    <a16:rowId xmlns:a16="http://schemas.microsoft.com/office/drawing/2014/main" val="3084829211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10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搜索服务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elasticsearch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5.6.4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Apache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静态库</a:t>
                      </a:r>
                      <a:r>
                        <a:rPr lang="en-US" altLang="zh-CN" sz="1200" u="none" strike="noStrike">
                          <a:effectLst/>
                        </a:rPr>
                        <a:t>,</a:t>
                      </a:r>
                      <a:r>
                        <a:rPr lang="zh-CN" altLang="en-US" sz="1200" u="none" strike="noStrike">
                          <a:effectLst/>
                        </a:rPr>
                        <a:t>源码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未对软件进行修改，保留了许可证，未对原版权，专利，商标和归属的声明做任何变更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https://www.elastic.co/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extLst>
                  <a:ext uri="{0D108BD9-81ED-4DB2-BD59-A6C34878D82A}">
                    <a16:rowId xmlns:a16="http://schemas.microsoft.com/office/drawing/2014/main" val="3860172209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11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反向代理服务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nginx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1.14.0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BSD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静态库</a:t>
                      </a:r>
                      <a:r>
                        <a:rPr lang="en-US" altLang="zh-CN" sz="1200" u="none" strike="noStrike">
                          <a:effectLst/>
                        </a:rPr>
                        <a:t>,</a:t>
                      </a:r>
                      <a:r>
                        <a:rPr lang="zh-CN" altLang="en-US" sz="1200" u="none" strike="noStrike">
                          <a:effectLst/>
                        </a:rPr>
                        <a:t>源码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按授权许可条款保留了许可证，版权声明，使用条款和免责声明，并按照要求添加了使用软件声明。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https://nginx.org/en/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extLst>
                  <a:ext uri="{0D108BD9-81ED-4DB2-BD59-A6C34878D82A}">
                    <a16:rowId xmlns:a16="http://schemas.microsoft.com/office/drawing/2014/main" val="3965024805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12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远程字典服务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redis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</a:t>
                      </a:r>
                      <a:endParaRPr lang="en-US" altLang="zh-CN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BSD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静态库</a:t>
                      </a:r>
                      <a:r>
                        <a:rPr lang="en-US" altLang="zh-CN" sz="1200" u="none" strike="noStrike">
                          <a:effectLst/>
                        </a:rPr>
                        <a:t>,</a:t>
                      </a:r>
                      <a:r>
                        <a:rPr lang="zh-CN" altLang="en-US" sz="1200" u="none" strike="noStrike">
                          <a:effectLst/>
                        </a:rPr>
                        <a:t>源码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按授权许可条款保留了许可证，版权声明，使用条款和免责声明，并按照要求添加了使用软件声明。</a:t>
                      </a:r>
                      <a:endParaRPr lang="zh-CN" alt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https://www.redis.cn/</a:t>
                      </a:r>
                      <a:endParaRPr lang="en-US" sz="1200" b="0" i="0" u="none" strike="noStrike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57" marR="3657" marT="3657" marB="0" anchor="ctr"/>
                </a:tc>
                <a:extLst>
                  <a:ext uri="{0D108BD9-81ED-4DB2-BD59-A6C34878D82A}">
                    <a16:rowId xmlns:a16="http://schemas.microsoft.com/office/drawing/2014/main" val="3921811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98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宽屏</PresentationFormat>
  <Paragraphs>89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jin keyan</dc:creator>
  <cp:lastModifiedBy>jin keyan</cp:lastModifiedBy>
  <cp:revision>1</cp:revision>
  <dcterms:created xsi:type="dcterms:W3CDTF">2020-04-13T10:49:51Z</dcterms:created>
  <dcterms:modified xsi:type="dcterms:W3CDTF">2020-04-13T10:50:50Z</dcterms:modified>
</cp:coreProperties>
</file>