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2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tags/tag117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sldIdLst>
    <p:sldId id="257" r:id="rId2"/>
    <p:sldId id="16669350" r:id="rId3"/>
    <p:sldId id="16669412" r:id="rId4"/>
    <p:sldId id="16669351" r:id="rId5"/>
    <p:sldId id="16669173" r:id="rId6"/>
    <p:sldId id="264" r:id="rId7"/>
    <p:sldId id="16669413" r:id="rId8"/>
    <p:sldId id="265" r:id="rId9"/>
    <p:sldId id="268" r:id="rId10"/>
    <p:sldId id="16669258" r:id="rId11"/>
    <p:sldId id="16669259" r:id="rId12"/>
    <p:sldId id="16669260" r:id="rId13"/>
    <p:sldId id="16669261" r:id="rId14"/>
    <p:sldId id="16669262" r:id="rId15"/>
    <p:sldId id="16669263" r:id="rId16"/>
    <p:sldId id="16669264" r:id="rId17"/>
    <p:sldId id="16669265" r:id="rId18"/>
    <p:sldId id="16669266" r:id="rId19"/>
    <p:sldId id="16669267" r:id="rId20"/>
    <p:sldId id="16669268" r:id="rId21"/>
    <p:sldId id="16669196" r:id="rId22"/>
    <p:sldId id="275" r:id="rId23"/>
    <p:sldId id="16669307" r:id="rId24"/>
    <p:sldId id="16669308" r:id="rId25"/>
    <p:sldId id="16669309" r:id="rId26"/>
    <p:sldId id="16669310" r:id="rId27"/>
    <p:sldId id="16669311" r:id="rId28"/>
    <p:sldId id="16669312" r:id="rId29"/>
    <p:sldId id="16669313" r:id="rId30"/>
    <p:sldId id="16669314" r:id="rId31"/>
    <p:sldId id="16669197" r:id="rId32"/>
    <p:sldId id="16669252" r:id="rId33"/>
    <p:sldId id="16669253" r:id="rId34"/>
    <p:sldId id="16669254" r:id="rId35"/>
    <p:sldId id="16669255" r:id="rId36"/>
    <p:sldId id="16669256" r:id="rId37"/>
    <p:sldId id="16669257" r:id="rId38"/>
    <p:sldId id="16669198" r:id="rId39"/>
    <p:sldId id="282" r:id="rId40"/>
    <p:sldId id="16669176" r:id="rId41"/>
    <p:sldId id="16669227" r:id="rId42"/>
    <p:sldId id="16669226" r:id="rId43"/>
    <p:sldId id="16669228" r:id="rId44"/>
    <p:sldId id="16669177" r:id="rId45"/>
    <p:sldId id="16669229" r:id="rId46"/>
    <p:sldId id="16669230" r:id="rId47"/>
    <p:sldId id="303" r:id="rId48"/>
    <p:sldId id="16669199" r:id="rId49"/>
    <p:sldId id="16669178" r:id="rId50"/>
    <p:sldId id="16669179" r:id="rId51"/>
    <p:sldId id="16669180" r:id="rId52"/>
    <p:sldId id="16669200" r:id="rId53"/>
    <p:sldId id="16669181" r:id="rId54"/>
    <p:sldId id="16669182" r:id="rId55"/>
    <p:sldId id="16669183" r:id="rId56"/>
    <p:sldId id="16669201" r:id="rId57"/>
    <p:sldId id="16669184" r:id="rId58"/>
    <p:sldId id="16669185" r:id="rId59"/>
    <p:sldId id="16669186" r:id="rId60"/>
    <p:sldId id="16669187" r:id="rId61"/>
    <p:sldId id="16669188" r:id="rId62"/>
    <p:sldId id="16669202" r:id="rId63"/>
    <p:sldId id="16669189" r:id="rId64"/>
    <p:sldId id="12101" r:id="rId6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S001" initials="R" lastIdx="10" clrIdx="0"/>
  <p:cmAuthor id="557" name="未知用户157" initials="未" lastIdx="8" clrIdx="0"/>
  <p:cmAuthor id="1" name="WenboZhang" initials="W" lastIdx="1" clrIdx="0"/>
  <p:cmAuthor id="558" name="未知用户158" initials="未" lastIdx="2" clrIdx="0"/>
  <p:cmAuthor id="2" name="w h" initials="wh" lastIdx="1" clrIdx="1"/>
  <p:cmAuthor id="559" name="未知用户159" initials="未" lastIdx="1" clrIdx="0"/>
  <p:cmAuthor id="3" name="未知的使用者2" initials="未" lastIdx="1" clrIdx="0"/>
  <p:cmAuthor id="560" name="未知用户160" initials="未" lastIdx="2" clrIdx="0"/>
  <p:cmAuthor id="4" name="guocc" initials="g" lastIdx="1" clrIdx="1"/>
  <p:cmAuthor id="561" name="未知用户168" initials="未" lastIdx="1" clrIdx="0"/>
  <p:cmAuthor id="5" name="微软用户" initials="微" lastIdx="1" clrIdx="0"/>
  <p:cmAuthor id="562" name="順天" initials="順" lastIdx="1" clrIdx="0"/>
  <p:cmAuthor id="6" name="rita" initials="r" lastIdx="1" clrIdx="1"/>
  <p:cmAuthor id="563" name=" " initials="" lastIdx="6" clrIdx="85"/>
  <p:cmAuthor id="7" name="Unknown User1" initials="U" lastIdx="1" clrIdx="0"/>
  <p:cmAuthor id="564" name="不明使用者57" initials="不" lastIdx="1" clrIdx="0"/>
  <p:cmAuthor id="8" name="未知用户4" initials="未知用户4" lastIdx="1" clrIdx="1"/>
  <p:cmAuthor id="9" name="未知用户94" initials="未知用户94" lastIdx="0" clrIdx="1"/>
  <p:cmAuthor id="566" name="不明使用者56" initials="不" lastIdx="1" clrIdx="0"/>
  <p:cmAuthor id="10" name="未知用户95" initials="未知用户95" lastIdx="1" clrIdx="0"/>
  <p:cmAuthor id="11" name="未知用户1" initials="未" lastIdx="1" clrIdx="0"/>
  <p:cmAuthor id="12" name="未知用户102" initials="未知用户102" lastIdx="3" clrIdx="1"/>
  <p:cmAuthor id="13" name="x230" initials="x" lastIdx="1" clrIdx="0"/>
  <p:cmAuthor id="14" name="未知用户103" initials="未知用户103" lastIdx="1" clrIdx="0"/>
  <p:cmAuthor id="571" name="未知用户293" initials="未" lastIdx="1" clrIdx="0"/>
  <p:cmAuthor id="15" name="未知用户111" initials="未" lastIdx="1" clrIdx="1"/>
  <p:cmAuthor id="16" name="未知的使用者10" initials="未" lastIdx="1" clrIdx="0"/>
  <p:cmAuthor id="17" name="未知的使用者5" initials="未" lastIdx="10" clrIdx="0"/>
  <p:cmAuthor id="18" name="未知的使用者6" initials="未" lastIdx="1" clrIdx="0"/>
  <p:cmAuthor id="19" name="lilan" initials="l" lastIdx="1" clrIdx="0"/>
  <p:cmAuthor id="20" name="未知用户5" initials="未知用户5" lastIdx="1" clrIdx="0"/>
  <p:cmAuthor id="21" name="未知的使用者1" initials="未" lastIdx="8" clrIdx="0"/>
  <p:cmAuthor id="578" name="ll z" initials="l" lastIdx="2" clrIdx="0"/>
  <p:cmAuthor id="22" name="未知的使用者19" initials="未" lastIdx="8" clrIdx="0"/>
  <p:cmAuthor id="579" name="未知用户189" initials="未" lastIdx="1" clrIdx="1"/>
  <p:cmAuthor id="23" name="未知的使用者20" initials="未" lastIdx="1" clrIdx="0"/>
  <p:cmAuthor id="24" name="LiuHui" initials="L" lastIdx="1" clrIdx="0"/>
  <p:cmAuthor id="581" name="未知用户178" initials="未" lastIdx="1" clrIdx="0"/>
  <p:cmAuthor id="25" name="未知用户6" initials="未知用户6" lastIdx="2" clrIdx="0"/>
  <p:cmAuthor id="582" name="未知用户180" initials="未" lastIdx="1" clrIdx="1"/>
  <p:cmAuthor id="26" name="未知用户7" initials="未知用户7" lastIdx="1" clrIdx="0"/>
  <p:cmAuthor id="583" name="未知用户186" initials="未" lastIdx="1" clrIdx="0"/>
  <p:cmAuthor id="27" name="Sky123.Org" initials="S" lastIdx="1" clrIdx="0"/>
  <p:cmAuthor id="584" name="未知用户188" initials="未" lastIdx="1" clrIdx="0"/>
  <p:cmAuthor id="28" name="周元元" initials="周" lastIdx="5" clrIdx="0"/>
  <p:cmAuthor id="585" name="aaaaaa apple" initials="a" lastIdx="1" clrIdx="0"/>
  <p:cmAuthor id="29" name="未知用户18" initials="未" lastIdx="10" clrIdx="0"/>
  <p:cmAuthor id="30" name="未知用户96" initials="未知用户96" lastIdx="1" clrIdx="0"/>
  <p:cmAuthor id="587" name="win7" initials="w" lastIdx="6" clrIdx="0"/>
  <p:cmAuthor id="31" name="未知用户12" initials="未" lastIdx="8" clrIdx="0"/>
  <p:cmAuthor id="588" name="未知用户87" initials="未" lastIdx="1" clrIdx="1"/>
  <p:cmAuthor id="32" name="未知用户13" initials="未" lastIdx="1" clrIdx="0"/>
  <p:cmAuthor id="589" name="未知用户88" initials="未" lastIdx="1" clrIdx="0"/>
  <p:cmAuthor id="33" name="未知用户97" initials="未知用户97" lastIdx="1" clrIdx="0"/>
  <p:cmAuthor id="34" name="未知的使用者7" initials="未" lastIdx="1" clrIdx="0"/>
  <p:cmAuthor id="591" name="panjm" initials="p" lastIdx="1" clrIdx="0"/>
  <p:cmAuthor id="35" name="未知用户98" initials="未知用户98" lastIdx="1" clrIdx="0"/>
  <p:cmAuthor id="36" name="未知用户99" initials="未知用户99" lastIdx="1" clrIdx="1"/>
  <p:cmAuthor id="593" name="catherine" initials="c" lastIdx="1" clrIdx="1"/>
  <p:cmAuthor id="37" name="未知用户2" initials="未" lastIdx="1" clrIdx="0"/>
  <p:cmAuthor id="594" name="未知用户199" initials="未" lastIdx="1" clrIdx="0"/>
  <p:cmAuthor id="38" name="未知用户9" initials="未知用户9" lastIdx="1" clrIdx="0"/>
  <p:cmAuthor id="595" name="未知的使用者100" initials="未" lastIdx="0" clrIdx="1"/>
  <p:cmAuthor id="39" name="未知用户100" initials="未知用户100" lastIdx="3" clrIdx="0"/>
  <p:cmAuthor id="40" name="daphne" initials="d" lastIdx="1" clrIdx="0"/>
  <p:cmAuthor id="41" name="未知的使用者17" initials="未" lastIdx="8" clrIdx="0"/>
  <p:cmAuthor id="42" name="未知的使用者18" initials="未" lastIdx="1" clrIdx="0"/>
  <p:cmAuthor id="43" name="未知的使用者15" initials="未" lastIdx="1" clrIdx="0"/>
  <p:cmAuthor id="44" name="qiantong" initials="q" lastIdx="3" clrIdx="1"/>
  <p:cmAuthor id="45" name="116304" initials="1" lastIdx="1" clrIdx="1"/>
  <p:cmAuthor id="602" name="未知的使用者88" initials="未" lastIdx="1" clrIdx="0"/>
  <p:cmAuthor id="46" name="未知的使用者16" initials="未" lastIdx="6" clrIdx="0"/>
  <p:cmAuthor id="603" name="未知的使用者89" initials="未" lastIdx="5" clrIdx="0"/>
  <p:cmAuthor id="47" name="未知的使用者13" initials="未" lastIdx="1" clrIdx="0"/>
  <p:cmAuthor id="604" name="未知用户310" initials="未" lastIdx="1" clrIdx="0"/>
  <p:cmAuthor id="48" name="未知的使用者14" initials="未" lastIdx="2" clrIdx="0"/>
  <p:cmAuthor id="49" name="刘云轩" initials="刘" lastIdx="1" clrIdx="0"/>
  <p:cmAuthor id="50" name="thomas" initials="thomas" lastIdx="1" clrIdx="49"/>
  <p:cmAuthor id="607" name="liuzga" initials="l" lastIdx="1" clrIdx="3"/>
  <p:cmAuthor id="51" name="August" initials="A" lastIdx="1" clrIdx="0"/>
  <p:cmAuthor id="608" name="49554261@qq.com" initials="4" lastIdx="2" clrIdx="2"/>
  <p:cmAuthor id="52" name="未知的使用者27" initials="未" lastIdx="8" clrIdx="0"/>
  <p:cmAuthor id="53" name="未知用户101" initials="未知用户101" lastIdx="1" clrIdx="0"/>
  <p:cmAuthor id="54" name="未知的使用者29" initials="未" lastIdx="1" clrIdx="0"/>
  <p:cmAuthor id="611" name="未知用户89" initials="未" lastIdx="1" clrIdx="0"/>
  <p:cmAuthor id="55" name="Deanna Schuler (Bookey Consulting)" initials="D" lastIdx="2" clrIdx="0"/>
  <p:cmAuthor id="56" name="Wenwen" initials="W" lastIdx="1" clrIdx="1"/>
  <p:cmAuthor id="57" name="未知用户33" initials="未" lastIdx="1" clrIdx="0"/>
  <p:cmAuthor id="614" name="未知用户196" initials="未" lastIdx="1" clrIdx="0"/>
  <p:cmAuthor id="58" name="未知的使用者11" initials="未" lastIdx="1" clrIdx="0"/>
  <p:cmAuthor id="59" name="Unknown User7" initials="U" lastIdx="1" clrIdx="0"/>
  <p:cmAuthor id="60" name="未知用户10" initials="未知用户10" lastIdx="1" clrIdx="0"/>
  <p:cmAuthor id="61" name="未知的使用者24" initials="未" lastIdx="8" clrIdx="0"/>
  <p:cmAuthor id="62" name="未知的使用者25" initials="未" lastIdx="1" clrIdx="0"/>
  <p:cmAuthor id="63" name="未知的使用者26" initials="未" lastIdx="1" clrIdx="0"/>
  <p:cmAuthor id="64" name="未知用户15" initials="未" lastIdx="1" clrIdx="0"/>
  <p:cmAuthor id="65" name="未知用户11" initials="未知用户11" lastIdx="1" clrIdx="65"/>
  <p:cmAuthor id="66" name="未知的使用者31" initials="未" lastIdx="1" clrIdx="0"/>
  <p:cmAuthor id="67" name="未知的使用者9" initials="未" lastIdx="1" clrIdx="0"/>
  <p:cmAuthor id="68" name="Jason Wang" initials="J" lastIdx="1" clrIdx="0"/>
  <p:cmAuthor id="69" name="Shawna Strickland" initials="S" lastIdx="2" clrIdx="0"/>
  <p:cmAuthor id="70" name="Ashley Eberenz" initials="A" lastIdx="7" clrIdx="1"/>
  <p:cmAuthor id="71" name="未知的使用者46" initials="未" lastIdx="1" clrIdx="1"/>
  <p:cmAuthor id="628" name="�Ÿ�" initials="�" lastIdx="1" clrIdx="0"/>
  <p:cmAuthor id="72" name="未知用户14" initials="未知用户14" lastIdx="8" clrIdx="0"/>
  <p:cmAuthor id="73" name="未知的使用者23" initials="未" lastIdx="1" clrIdx="0"/>
  <p:cmAuthor id="74" name="P00035_jeremy" initials="P" lastIdx="1" clrIdx="0"/>
  <p:cmAuthor id="75" name="廖麗華" initials="廖" lastIdx="1" clrIdx="0"/>
  <p:cmAuthor id="76" name="未知的使用者12" initials="未" lastIdx="1" clrIdx="0"/>
  <p:cmAuthor id="633" name="Carol Kelly" initials="C" lastIdx="1" clrIdx="0"/>
  <p:cmAuthor id="77" name="elfinhsu" initials="" lastIdx="1" clrIdx="0"/>
  <p:cmAuthor id="634" name="未知的使用者155" initials="未" lastIdx="1" clrIdx="0"/>
  <p:cmAuthor id="78" name="未知用户16" initials="未知用户16" lastIdx="0" clrIdx="0"/>
  <p:cmAuthor id="635" name="未知用户110" initials="未" lastIdx="1" clrIdx="1"/>
  <p:cmAuthor id="79" name="未知用户17" initials="未知用户17" lastIdx="1" clrIdx="0"/>
  <p:cmAuthor id="636" name="Unknown User58" initials="U" lastIdx="1" clrIdx="0"/>
  <p:cmAuthor id="80" name="未知的使用者48" initials="未" lastIdx="1" clrIdx="0"/>
  <p:cmAuthor id="637" name="Unknown User55" initials="U" lastIdx="1" clrIdx="1"/>
  <p:cmAuthor id="81" name="未知用户19" initials="未知用户19" lastIdx="1" clrIdx="0"/>
  <p:cmAuthor id="638" name="未知用户343" initials="未" lastIdx="1" clrIdx="0"/>
  <p:cmAuthor id="82" name="未知用户20" initials="未知用户20" lastIdx="1" clrIdx="1"/>
  <p:cmAuthor id="639" name="Huipeng Cao" initials="H" lastIdx="1" clrIdx="0"/>
  <p:cmAuthor id="83" name="未知用户21" initials="未知用户21" lastIdx="1" clrIdx="0"/>
  <p:cmAuthor id="640" name="李 雷雨" initials="李" lastIdx="1" clrIdx="0"/>
  <p:cmAuthor id="84" name="未知用户55" initials="未" lastIdx="1" clrIdx="0"/>
  <p:cmAuthor id="641" name="91257" initials="9" lastIdx="0" clrIdx="1"/>
  <p:cmAuthor id="85" name="未知用户22" initials="未知用户22" lastIdx="1" clrIdx="0"/>
  <p:cmAuthor id="642" name="vicky" initials="v" lastIdx="2" clrIdx="1"/>
  <p:cmAuthor id="86" name="未知的使用者36" initials="未" lastIdx="10" clrIdx="0"/>
  <p:cmAuthor id="643" name="庆芳 许" initials="庆" lastIdx="1" clrIdx="0"/>
  <p:cmAuthor id="87" name="未知的使用者49" initials="" lastIdx="1" clrIdx="0"/>
  <p:cmAuthor id="644" name="jerrychou" initials="j" lastIdx="1" clrIdx="4"/>
  <p:cmAuthor id="88" name="未知的使用者33" initials="未" lastIdx="1" clrIdx="0"/>
  <p:cmAuthor id="645" name="不明使用者12" initials="不" lastIdx="3" clrIdx="1"/>
  <p:cmAuthor id="89" name="未知的使用者42" initials="未" lastIdx="1" clrIdx="0"/>
  <p:cmAuthor id="646" name="不明使用者1" initials="不" lastIdx="0" clrIdx="0"/>
  <p:cmAuthor id="90" name="未知用户81" initials="未" lastIdx="1" clrIdx="0"/>
  <p:cmAuthor id="647" name="不明使用者2" initials="不" lastIdx="2" clrIdx="0"/>
  <p:cmAuthor id="91" name="未知用户82" initials="未" lastIdx="1" clrIdx="0"/>
  <p:cmAuthor id="648" name="不明使用者3" initials="不" lastIdx="1" clrIdx="0"/>
  <p:cmAuthor id="92" name="未知用户83" initials="未" lastIdx="1" clrIdx="1"/>
  <p:cmAuthor id="649" name="不明使用者4" initials="不" lastIdx="1" clrIdx="0"/>
  <p:cmAuthor id="93" name="未知的使用者67" initials="未" lastIdx="1" clrIdx="0"/>
  <p:cmAuthor id="650" name="不明使用者6" initials="不" lastIdx="1" clrIdx="0"/>
  <p:cmAuthor id="94" name="未知的使用者68" initials="未" lastIdx="1" clrIdx="0"/>
  <p:cmAuthor id="651" name="不明使用者5" initials="不" lastIdx="11" clrIdx="0"/>
  <p:cmAuthor id="95" name="未知的使用者69" initials="未" lastIdx="1" clrIdx="1"/>
  <p:cmAuthor id="652" name="不明使用者7" initials="不" lastIdx="7" clrIdx="1"/>
  <p:cmAuthor id="96" name="未知的使用者56" initials="未" lastIdx="1" clrIdx="0"/>
  <p:cmAuthor id="653" name="不明使用者8" initials="不" lastIdx="43" clrIdx="1"/>
  <p:cmAuthor id="97" name="未知的使用者55" initials="未" lastIdx="1" clrIdx="0"/>
  <p:cmAuthor id="654" name="不明使用者9" initials="不" lastIdx="1" clrIdx="0"/>
  <p:cmAuthor id="98" name="未知的使用者52" initials="未" lastIdx="1" clrIdx="1"/>
  <p:cmAuthor id="655" name="不明使用者10" initials="不" lastIdx="0" clrIdx="0"/>
  <p:cmAuthor id="99" name="未知的使用者72" initials="未" lastIdx="1" clrIdx="0"/>
  <p:cmAuthor id="656" name="不明使用者11" initials="不" lastIdx="1" clrIdx="0"/>
  <p:cmAuthor id="100" name="未知的使用者74" initials="未" lastIdx="1" clrIdx="0"/>
  <p:cmAuthor id="101" name="未知的使用者71" initials="未" lastIdx="1" clrIdx="1"/>
  <p:cmAuthor id="102" name="P1063cindychen" initials="P" lastIdx="6" clrIdx="0"/>
  <p:cmAuthor id="104" name="Louis Lu" initials="L" lastIdx="5" clrIdx="1"/>
  <p:cmAuthor id="105" name="未知的使用者126" initials="未" lastIdx="1" clrIdx="0"/>
  <p:cmAuthor id="106" name="AbuSina" initials="A" lastIdx="2" clrIdx="0"/>
  <p:cmAuthor id="108" name="王鹏凯" initials="王" lastIdx="1" clrIdx="0"/>
  <p:cmAuthor id="109" name="未知用户90" initials="未" lastIdx="5" clrIdx="1"/>
  <p:cmAuthor id="110" name="未知的使用者34" initials="未" lastIdx="1" clrIdx="0"/>
  <p:cmAuthor id="111" name="未知的使用者39" initials="未" lastIdx="10" clrIdx="0"/>
  <p:cmAuthor id="112" name="LeeElva" initials="L" lastIdx="1" clrIdx="0"/>
  <p:cmAuthor id="114" name="張秀娟" initials="" lastIdx="1" clrIdx="2"/>
  <p:cmAuthor id="115" name="未知的使用者38" initials="未" lastIdx="1" clrIdx="0"/>
  <p:cmAuthor id="116" name="未知的使用者35" initials="" lastIdx="1" clrIdx="0"/>
  <p:cmAuthor id="118" name="未知的使用者30" initials="未" lastIdx="8" clrIdx="0"/>
  <p:cmAuthor id="119" name="qihua-DCMS" initials="q" lastIdx="0" clrIdx="0"/>
  <p:cmAuthor id="120" name="未知的使用者32" initials="未" lastIdx="1" clrIdx="0"/>
  <p:cmAuthor id="121" name="曾红" initials="曾" lastIdx="0" clrIdx="0"/>
  <p:cmAuthor id="122" name="不明使用者18" initials="不" lastIdx="0" clrIdx="1"/>
  <p:cmAuthor id="123" name="未知用户76" initials="未知用户76" lastIdx="0" clrIdx="1"/>
  <p:cmAuthor id="124" name="未知用户28" initials="未" lastIdx="5" clrIdx="1"/>
  <p:cmAuthor id="125" name="liupeng" initials="l" lastIdx="1" clrIdx="1"/>
  <p:cmAuthor id="126" name="周宏達JerryChou" initials="周" lastIdx="6" clrIdx="2"/>
  <p:cmAuthor id="127" name="luxu" initials="l" lastIdx="22" clrIdx="0"/>
  <p:cmAuthor id="128" name="hl sun" initials="h" lastIdx="1" clrIdx="0"/>
  <p:cmAuthor id="129" name="不明使用者20" initials="不" lastIdx="1" clrIdx="0"/>
  <p:cmAuthor id="130" name="不明使用者21" initials="不" lastIdx="1" clrIdx="0"/>
  <p:cmAuthor id="131" name="未知用户77" initials="未知用户77" lastIdx="0" clrIdx="1"/>
  <p:cmAuthor id="132" name="不明使用者19" initials="不" lastIdx="1" clrIdx="0"/>
  <p:cmAuthor id="133" name="yuexuejun" initials="y" lastIdx="3" clrIdx="0"/>
  <p:cmAuthor id="134" name="未知的使用者76" initials="未" lastIdx="1" clrIdx="0"/>
  <p:cmAuthor id="135" name="未知的使用者70" initials="未" lastIdx="1" clrIdx="0"/>
  <p:cmAuthor id="136" name="未知的使用者73" initials="未" lastIdx="1" clrIdx="0"/>
  <p:cmAuthor id="137" name="未知用户57" initials="未" lastIdx="1" clrIdx="0"/>
  <p:cmAuthor id="138" name="未知用户58" initials="未" lastIdx="5" clrIdx="1"/>
  <p:cmAuthor id="139" name="未知用户59" initials="未" lastIdx="0" clrIdx="1"/>
  <p:cmAuthor id="140" name="未知用户105" initials="未知用户105" lastIdx="0" clrIdx="0"/>
  <p:cmAuthor id="141" name="jet" initials="j" lastIdx="1" clrIdx="0"/>
  <p:cmAuthor id="142" name="Christina" initials="C" lastIdx="0" clrIdx="0"/>
  <p:cmAuthor id="143" name="未知用户104" initials="未" lastIdx="1" clrIdx="0"/>
  <p:cmAuthor id="144" name="yuanzh" initials="" lastIdx="1" clrIdx="1"/>
  <p:cmAuthor id="145" name="未知的使用者110" initials="未" lastIdx="1" clrIdx="0"/>
  <p:cmAuthor id="146" name="未知的使用者95" initials="未" lastIdx="1" clrIdx="0"/>
  <p:cmAuthor id="147" name="未知的使用者92" initials="未" lastIdx="1" clrIdx="0"/>
  <p:cmAuthor id="148" name="未知的使用者93" initials="未" lastIdx="1" clrIdx="1"/>
  <p:cmAuthor id="149" name="未知的使用者94" initials="未" lastIdx="1" clrIdx="2"/>
  <p:cmAuthor id="150" name="未知的使用者119" initials="未" lastIdx="1" clrIdx="0"/>
  <p:cmAuthor id="151" name="未知的使用者120" initials="未" lastIdx="1" clrIdx="0"/>
  <p:cmAuthor id="152" name="未知用户116" initials="未知用户116" lastIdx="1" clrIdx="1"/>
  <p:cmAuthor id="153" name="未知用户23" initials="未知用户23" lastIdx="3" clrIdx="1"/>
  <p:cmAuthor id="154" name="未知用户114" initials="未" lastIdx="1" clrIdx="0"/>
  <p:cmAuthor id="155" name="未知用户115" initials="未" lastIdx="1" clrIdx="0"/>
  <p:cmAuthor id="156" name="未知的使用者167" initials="未" lastIdx="0" clrIdx="1"/>
  <p:cmAuthor id="157" name="未知用户117" initials="未" lastIdx="1" clrIdx="2"/>
  <p:cmAuthor id="158" name="未知用户61" initials="未" lastIdx="8" clrIdx="0"/>
  <p:cmAuthor id="159" name="未知用户60" initials="未" lastIdx="1" clrIdx="0"/>
  <p:cmAuthor id="160" name="未知用户24" initials="未知用户24" lastIdx="1" clrIdx="1"/>
  <p:cmAuthor id="161" name="未知用户25" initials="未知用户25" lastIdx="1" clrIdx="0"/>
  <p:cmAuthor id="162" name="未知用户123" initials="未" lastIdx="1" clrIdx="0"/>
  <p:cmAuthor id="163" name="未知用户124" initials="未" lastIdx="1" clrIdx="0"/>
  <p:cmAuthor id="164" name="Unknown User115" initials="U" lastIdx="10" clrIdx="0"/>
  <p:cmAuthor id="165" name="未知用户106" initials="未知用户106" lastIdx="0" clrIdx="1"/>
  <p:cmAuthor id="166" name="Unknown User65" initials="U" lastIdx="1" clrIdx="0"/>
  <p:cmAuthor id="167" name="未知用户29" initials="未知用户29" lastIdx="1" clrIdx="0"/>
  <p:cmAuthor id="168" name="未知用户30" initials="未知用户30" lastIdx="1" clrIdx="0"/>
  <p:cmAuthor id="169" name="未知用户31" initials="未知用户31" lastIdx="1" clrIdx="0"/>
  <p:cmAuthor id="170" name="未知用户32" initials="未知用户32" lastIdx="8" clrIdx="0"/>
  <p:cmAuthor id="171" name="未知的使用者194" initials="未" lastIdx="1" clrIdx="0"/>
  <p:cmAuthor id="172" name="Administrator" initials="" lastIdx="1" clrIdx="0"/>
  <p:cmAuthor id="173" name="Kevin Hu" initials="" lastIdx="1" clrIdx="0"/>
  <p:cmAuthor id="175" name="Ted Su" initials="T" lastIdx="1" clrIdx="78"/>
  <p:cmAuthor id="176" name="未知用户34" initials="未知用户34" lastIdx="1" clrIdx="0"/>
  <p:cmAuthor id="177" name="未知的使用者118" initials="未" lastIdx="1" clrIdx="0"/>
  <p:cmAuthor id="178" name="未知的使用者115" initials="未" lastIdx="1" clrIdx="1"/>
  <p:cmAuthor id="179" name="未知用户35" initials="未知用户35" lastIdx="0" clrIdx="1"/>
  <p:cmAuthor id="180" name="未知用户36" initials="未知用户36" lastIdx="1" clrIdx="0"/>
  <p:cmAuthor id="181" name="未知用户85" initials="未" lastIdx="1" clrIdx="0"/>
  <p:cmAuthor id="182" name="未知用户38" initials="未知用户38" lastIdx="1" clrIdx="0"/>
  <p:cmAuthor id="183" name="未知用户127" initials="未" lastIdx="1" clrIdx="1"/>
  <p:cmAuthor id="184" name="未知用户128" initials="未" lastIdx="1" clrIdx="2"/>
  <p:cmAuthor id="185" name="shinin" initials="s" lastIdx="2" clrIdx="0"/>
  <p:cmAuthor id="186" name="未知的使用者111" initials="未" lastIdx="1" clrIdx="2"/>
  <p:cmAuthor id="187" name="未知的使用者41" initials="未" lastIdx="1" clrIdx="0"/>
  <p:cmAuthor id="188" name="YUMINGNJ" initials="" lastIdx="3" clrIdx="0"/>
  <p:cmAuthor id="189" name="未知用户118" initials="未知用户118" lastIdx="1" clrIdx="0"/>
  <p:cmAuthor id="190" name="未知用户119" initials="未知用户119" lastIdx="5" clrIdx="1"/>
  <p:cmAuthor id="191" name="未知用户91" initials="未" lastIdx="0" clrIdx="1"/>
  <p:cmAuthor id="192" name="未知用户92" initials="未" lastIdx="1" clrIdx="0"/>
  <p:cmAuthor id="193" name="未知用户74" initials="未" lastIdx="5" clrIdx="1"/>
  <p:cmAuthor id="194" name="未知用户120" initials="未知用户120" lastIdx="8" clrIdx="0"/>
  <p:cmAuthor id="195" name="未知用户125" initials="未" lastIdx="1" clrIdx="1"/>
  <p:cmAuthor id="196" name="Unknown User116" initials="U" lastIdx="0" clrIdx="1"/>
  <p:cmAuthor id="197" name="未知用户78" initials="未" lastIdx="8" clrIdx="0"/>
  <p:cmAuthor id="198" name="未知用户121" initials="未知用户121" lastIdx="1" clrIdx="0"/>
  <p:cmAuthor id="199" name="未知用户122" initials="未知用户122" lastIdx="1" clrIdx="0"/>
  <p:cmAuthor id="200" name="Unknown User68" initials="U" lastIdx="1" clrIdx="0"/>
  <p:cmAuthor id="201" name="未知用户107" initials="未知用户107" lastIdx="1" clrIdx="0"/>
  <p:cmAuthor id="202" name="未知的使用者113" initials="未" lastIdx="1" clrIdx="2"/>
  <p:cmAuthor id="203" name="未知的使用者112" initials="未" lastIdx="1" clrIdx="1"/>
  <p:cmAuthor id="204" name="未知的使用者151" initials="未" lastIdx="1" clrIdx="0"/>
  <p:cmAuthor id="205" name="未知的使用者117" initials="未" lastIdx="1" clrIdx="0"/>
  <p:cmAuthor id="206" name="唐可欣" initials="唐" lastIdx="1" clrIdx="0"/>
  <p:cmAuthor id="207" name="未知的使用者50" initials="未" lastIdx="1" clrIdx="0"/>
  <p:cmAuthor id="208" name="未知的使用者77" initials="未" lastIdx="1" clrIdx="0"/>
  <p:cmAuthor id="209" name="未知用户40" initials="未知用户40" lastIdx="5" clrIdx="1"/>
  <p:cmAuthor id="210" name="未知用户41" initials="未知用户41" lastIdx="1" clrIdx="0"/>
  <p:cmAuthor id="211" name="未知用户42" initials="未知用户42" lastIdx="0" clrIdx="0"/>
  <p:cmAuthor id="212" name="未知用户43" initials="未知用户43" lastIdx="1" clrIdx="0"/>
  <p:cmAuthor id="213" name="未知用户44" initials="未知用户44" lastIdx="1" clrIdx="0"/>
  <p:cmAuthor id="214" name="未知用户45" initials="未知用户45" lastIdx="1" clrIdx="0"/>
  <p:cmAuthor id="215" name="未知用户26" initials="未" lastIdx="1" clrIdx="0"/>
  <p:cmAuthor id="216" name="未知用户46" initials="未知用户46" lastIdx="1" clrIdx="0"/>
  <p:cmAuthor id="217" name="未知用户47" initials="未知用户47" lastIdx="1" clrIdx="1"/>
  <p:cmAuthor id="218" name="未知用户48" initials="未知用户48" lastIdx="1" clrIdx="0"/>
  <p:cmAuthor id="219" name="未知用户49" initials="未知用户49" lastIdx="8" clrIdx="0"/>
  <p:cmAuthor id="220" name="未知用户50" initials="未知用户50" lastIdx="1" clrIdx="0"/>
  <p:cmAuthor id="221" name="未知用户51" initials="未知用户51" lastIdx="1" clrIdx="2"/>
  <p:cmAuthor id="222" name="未知用户52" initials="未知用户52" lastIdx="2" clrIdx="0"/>
  <p:cmAuthor id="223" name="未知用户53" initials="未知用户53" lastIdx="1" clrIdx="0"/>
  <p:cmAuthor id="224" name="未知的使用者40" initials="未" lastIdx="1" clrIdx="0"/>
  <p:cmAuthor id="225" name="未知的使用者105" initials="未" lastIdx="1" clrIdx="0"/>
  <p:cmAuthor id="226" name="未知用户54" initials="未知用户54" lastIdx="1" clrIdx="0"/>
  <p:cmAuthor id="227" name="未知的使用者59" initials="未" lastIdx="8" clrIdx="0"/>
  <p:cmAuthor id="228" name="未知用户56" initials="未知用户56" lastIdx="5" clrIdx="1"/>
  <p:cmAuthor id="229" name="Unknown User66" initials="U" lastIdx="1" clrIdx="0"/>
  <p:cmAuthor id="230" name="未知的使用者37" initials="未" lastIdx="1" clrIdx="0"/>
  <p:cmAuthor id="232" name="未知的使用者45" initials="未" lastIdx="8" clrIdx="0"/>
  <p:cmAuthor id="233" name="Unknown User70" initials="U" lastIdx="1" clrIdx="0"/>
  <p:cmAuthor id="234" name="未知用户152" initials="未" lastIdx="8" clrIdx="0"/>
  <p:cmAuthor id="235" name="未知用户62" initials="未知用户62" lastIdx="8" clrIdx="0"/>
  <p:cmAuthor id="236" name="未知用户154" initials="未" lastIdx="1" clrIdx="0"/>
  <p:cmAuthor id="237" name="未知用户63" initials="未知用户63" lastIdx="1" clrIdx="0"/>
  <p:cmAuthor id="238" name="Sara Chen" initials="S" lastIdx="1" clrIdx="0"/>
  <p:cmAuthor id="239" name="未知用户64" initials="未知用户64" lastIdx="1" clrIdx="0"/>
  <p:cmAuthor id="240" name="未知用户170" initials="未" lastIdx="1" clrIdx="0"/>
  <p:cmAuthor id="241" name="未知用户65" initials="未知用户65" lastIdx="1" clrIdx="0"/>
  <p:cmAuthor id="242" name="未知用户108" initials="未知用户108" lastIdx="1" clrIdx="0"/>
  <p:cmAuthor id="243" name="未知用户67" initials="未知用户67" lastIdx="10" clrIdx="0"/>
  <p:cmAuthor id="244" name="未知用户68" initials="未知用户68" lastIdx="1" clrIdx="0"/>
  <p:cmAuthor id="245" name="未知用户69" initials="未知用户69" lastIdx="1" clrIdx="0"/>
  <p:cmAuthor id="246" name="未知用户151" initials="未" lastIdx="2" clrIdx="0"/>
  <p:cmAuthor id="247" name="未知的使用者47" initials="未" lastIdx="1" clrIdx="0"/>
  <p:cmAuthor id="248" name="未知用户70" initials="未" lastIdx="1" clrIdx="1"/>
  <p:cmAuthor id="249" name="未知的使用者60" initials="未" lastIdx="8" clrIdx="0"/>
  <p:cmAuthor id="250" name="未知用户155" initials="未" lastIdx="1" clrIdx="0"/>
  <p:cmAuthor id="251" name="未知的使用者57" initials="未" lastIdx="1" clrIdx="0"/>
  <p:cmAuthor id="252" name="未知的使用者54" initials="未" lastIdx="1" clrIdx="0"/>
  <p:cmAuthor id="253" name="未知的使用者66" initials="未" lastIdx="8" clrIdx="0"/>
  <p:cmAuthor id="254" name="未知用户156" initials="未" lastIdx="10" clrIdx="0"/>
  <p:cmAuthor id="255" name="maxine" initials="m" lastIdx="0" clrIdx="0"/>
  <p:cmAuthor id="256" name="未知的使用者43" initials="未" lastIdx="1" clrIdx="0"/>
  <p:cmAuthor id="258" name="Evonlin" initials="E" lastIdx="2" clrIdx="2"/>
  <p:cmAuthor id="259" name="未知的使用者106" initials="未" lastIdx="3" clrIdx="1"/>
  <p:cmAuthor id="260" name="未知的使用者107" initials="未" lastIdx="1" clrIdx="1"/>
  <p:cmAuthor id="261" name="未知的使用者108" initials="未" lastIdx="1" clrIdx="0"/>
  <p:cmAuthor id="262" name="未知的使用者86" initials="未" lastIdx="1" clrIdx="0"/>
  <p:cmAuthor id="263" name="未知的使用者103" initials="未" lastIdx="8" clrIdx="0"/>
  <p:cmAuthor id="264" name="未知的使用者104" initials="未" lastIdx="1" clrIdx="0"/>
  <p:cmAuthor id="265" name="未知的使用者98" initials="未" lastIdx="1" clrIdx="0"/>
  <p:cmAuthor id="266" name="James" initials="J" lastIdx="1" clrIdx="0"/>
  <p:cmAuthor id="268" name="未知的使用者44" initials="未" lastIdx="1" clrIdx="0"/>
  <p:cmAuthor id="269" name="Admin" initials="A" lastIdx="1" clrIdx="2"/>
  <p:cmAuthor id="270" name="Chun Chung YEH" initials="C" lastIdx="2" clrIdx="0"/>
  <p:cmAuthor id="271" name="user" initials="u" lastIdx="1" clrIdx="75"/>
  <p:cmAuthor id="272" name="Vicky" initials="V" lastIdx="1" clrIdx="1"/>
  <p:cmAuthor id="274" name="sharon" initials="s" lastIdx="1" clrIdx="84"/>
  <p:cmAuthor id="275" name="未知的使用者128" initials="未" lastIdx="1" clrIdx="1"/>
  <p:cmAuthor id="276" name="未知的使用者124" initials="未" lastIdx="1" clrIdx="0"/>
  <p:cmAuthor id="277" name="未知的使用者125" initials="未" lastIdx="1" clrIdx="0"/>
  <p:cmAuthor id="278" name="未知的使用者61" initials="未" lastIdx="1" clrIdx="0"/>
  <p:cmAuthor id="279" name="huang gerrard" initials="h" lastIdx="1" clrIdx="0"/>
  <p:cmAuthor id="281" name="未知用户171" initials="未" lastIdx="5" clrIdx="1"/>
  <p:cmAuthor id="282" name="未知用户172" initials="未" lastIdx="1" clrIdx="1"/>
  <p:cmAuthor id="283" name="未知用户173" initials="未" lastIdx="1" clrIdx="0"/>
  <p:cmAuthor id="284" name="未知用户149" initials="未" lastIdx="1" clrIdx="0"/>
  <p:cmAuthor id="285" name="未知用户150" initials="未" lastIdx="1" clrIdx="0"/>
  <p:cmAuthor id="288" name="梅芬 吳" initials="梅芬" lastIdx="1" clrIdx="85"/>
  <p:cmAuthor id="289" name="未知用户212" initials="未" lastIdx="8" clrIdx="0"/>
  <p:cmAuthor id="290" name="未知用户210" initials="未" lastIdx="1" clrIdx="0"/>
  <p:cmAuthor id="291" name="未知的使用者109" initials="未" lastIdx="5" clrIdx="1"/>
  <p:cmAuthor id="292" name="未知的使用者122" initials="未" lastIdx="1" clrIdx="0"/>
  <p:cmAuthor id="293" name="未知的使用者123" initials="未" lastIdx="8" clrIdx="0"/>
  <p:cmAuthor id="294" name="未知用户162" initials="未" lastIdx="1" clrIdx="0"/>
  <p:cmAuthor id="295" name="未知用户163" initials="未" lastIdx="8" clrIdx="0"/>
  <p:cmAuthor id="296" name="未知用户79" initials="未" lastIdx="1" clrIdx="0"/>
  <p:cmAuthor id="297" name="未知用户80" initials="未" lastIdx="1" clrIdx="0"/>
  <p:cmAuthor id="298" name="Harry xu" initials="H" lastIdx="1" clrIdx="0"/>
  <p:cmAuthor id="299" name="未知的使用者141" initials="未" lastIdx="8" clrIdx="0"/>
  <p:cmAuthor id="300" name="未知的使用者142" initials="未" lastIdx="1" clrIdx="0"/>
  <p:cmAuthor id="301" name="未知的使用者143" initials="未" lastIdx="1" clrIdx="0"/>
  <p:cmAuthor id="302" name="未知的使用者144" initials="未" lastIdx="1" clrIdx="0"/>
  <p:cmAuthor id="303" name="未知用户203" initials="未" lastIdx="1" clrIdx="1"/>
  <p:cmAuthor id="304" name="未知用户174" initials="未" lastIdx="1" clrIdx="0"/>
  <p:cmAuthor id="305" name="未知用户175" initials="未" lastIdx="1" clrIdx="0"/>
  <p:cmAuthor id="306" name="未知的使用者148" initials="未" lastIdx="8" clrIdx="0"/>
  <p:cmAuthor id="307" name="未知的使用者149" initials="未" lastIdx="8" clrIdx="0"/>
  <p:cmAuthor id="308" name="未知的使用者150" initials="未" lastIdx="1" clrIdx="0"/>
  <p:cmAuthor id="309" name="PC" initials="P" lastIdx="4" clrIdx="0"/>
  <p:cmAuthor id="310" name="未知用户185" initials="未" lastIdx="1" clrIdx="0"/>
  <p:cmAuthor id="311" name="未知用户181" initials="未" lastIdx="2" clrIdx="0"/>
  <p:cmAuthor id="312" name="未知用户153" initials="未" lastIdx="8" clrIdx="0"/>
  <p:cmAuthor id="313" name="未知用户204" initials="未" lastIdx="1" clrIdx="0"/>
  <p:cmAuthor id="314" name="未知的使用者161" initials="未" lastIdx="1" clrIdx="0"/>
  <p:cmAuthor id="315" name="未知的使用者162" initials="未" lastIdx="1" clrIdx="0"/>
  <p:cmAuthor id="316" name="未知的使用者152" initials="未" lastIdx="1" clrIdx="0"/>
  <p:cmAuthor id="317" name="未知的使用者81" initials="未" lastIdx="1" clrIdx="0"/>
  <p:cmAuthor id="318" name="未知用户194" initials="未" lastIdx="1" clrIdx="0"/>
  <p:cmAuthor id="319" name="未知用户27" initials="未" lastIdx="1" clrIdx="0"/>
  <p:cmAuthor id="320" name="未知用户187" initials="未" lastIdx="10" clrIdx="0"/>
  <p:cmAuthor id="321" name="Kent" initials="K" lastIdx="2" clrIdx="0"/>
  <p:cmAuthor id="322" name="alpha" initials="a" lastIdx="1" clrIdx="0"/>
  <p:cmAuthor id="323" name="未知用户37" initials="未" lastIdx="1" clrIdx="0"/>
  <p:cmAuthor id="324" name="Unknown User22" initials="U" lastIdx="1" clrIdx="0"/>
  <p:cmAuthor id="325" name="Unknown User23" initials="U" lastIdx="1" clrIdx="0"/>
  <p:cmAuthor id="326" name="未知的使用者75" initials="未" lastIdx="1" clrIdx="0"/>
  <p:cmAuthor id="327" name="未知的使用者170" initials="未" lastIdx="43" clrIdx="1"/>
  <p:cmAuthor id="328" name="未知的使用者78" initials="未" lastIdx="5" clrIdx="1"/>
  <p:cmAuthor id="329" name="未知的使用者79" initials="未" lastIdx="0" clrIdx="1"/>
  <p:cmAuthor id="330" name="未知的使用者80" initials="未" lastIdx="0" clrIdx="0"/>
  <p:cmAuthor id="331" name="未知的使用者82" initials="未" lastIdx="1" clrIdx="0"/>
  <p:cmAuthor id="332" name="未知用户75" initials="未" lastIdx="8" clrIdx="0"/>
  <p:cmAuthor id="333" name="未知的使用者84" initials="未" lastIdx="1" clrIdx="1"/>
  <p:cmAuthor id="334" name="MA15" initials="M" lastIdx="1" clrIdx="0"/>
  <p:cmAuthor id="335" name="未知的使用者87" initials="未" lastIdx="1" clrIdx="0"/>
  <p:cmAuthor id="336" name="未知的使用者90" initials="未" lastIdx="8" clrIdx="0"/>
  <p:cmAuthor id="337" name="未知的使用者91" initials="未" lastIdx="1" clrIdx="0"/>
  <p:cmAuthor id="339" name="未知的使用者127" initials="未" lastIdx="3" clrIdx="1"/>
  <p:cmAuthor id="340" name="未知用户71" initials="未知用户71" lastIdx="5" clrIdx="1"/>
  <p:cmAuthor id="341" name="未知用户72" initials="未知用户72" lastIdx="0" clrIdx="1"/>
  <p:cmAuthor id="342" name="未知用户73" initials="未知用户73" lastIdx="1" clrIdx="0"/>
  <p:cmAuthor id="343" name="未知的使用者102" initials="未" lastIdx="5" clrIdx="1"/>
  <p:cmAuthor id="345" name="仝德志" initials="仝" lastIdx="1" clrIdx="0"/>
  <p:cmAuthor id="346" name="未知用户112" initials="未知用户112" lastIdx="4" clrIdx="0"/>
  <p:cmAuthor id="347" name="hanjuncompany" initials="h" lastIdx="1" clrIdx="0"/>
  <p:cmAuthor id="348" name="未知的使用者169" initials="未" lastIdx="1" clrIdx="0"/>
  <p:cmAuthor id="349" name="未知的使用者183" initials="未" lastIdx="5" clrIdx="1"/>
  <p:cmAuthor id="350" name="未知的使用者182" initials="未" lastIdx="1" clrIdx="1"/>
  <p:cmAuthor id="351" name="未知的使用者173" initials="未" lastIdx="1" clrIdx="0"/>
  <p:cmAuthor id="353" name="Johnny Hsieh" initials="J" lastIdx="1" clrIdx="0"/>
  <p:cmAuthor id="354" name="未知的使用者114" initials="未" lastIdx="1" clrIdx="0"/>
  <p:cmAuthor id="355" name="未知用户3" initials="未" lastIdx="1" clrIdx="0"/>
  <p:cmAuthor id="356" name="未知的使用者184" initials="未" lastIdx="8" clrIdx="0"/>
  <p:cmAuthor id="357" name="未知的使用者185" initials="未" lastIdx="10" clrIdx="0"/>
  <p:cmAuthor id="358" name="未知的使用者186" initials="未" lastIdx="1" clrIdx="0"/>
  <p:cmAuthor id="359" name="未知的使用者175" initials="未" lastIdx="8" clrIdx="0"/>
  <p:cmAuthor id="360" name="未知的使用者176" initials="未" lastIdx="1" clrIdx="0"/>
  <p:cmAuthor id="361" name="未知的使用者187" initials="未" lastIdx="1" clrIdx="0"/>
  <p:cmAuthor id="362" name="未知的使用者178" initials="未" lastIdx="1" clrIdx="0"/>
  <p:cmAuthor id="363" name="未知的使用者179" initials="未" lastIdx="1" clrIdx="0"/>
  <p:cmAuthor id="364" name="未知的使用者180" initials="未" lastIdx="2" clrIdx="0"/>
  <p:cmAuthor id="365" name="未知的使用者181" initials="未" lastIdx="7" clrIdx="1"/>
  <p:cmAuthor id="367" name="CHRISYU" initials="C" lastIdx="1" clrIdx="0"/>
  <p:cmAuthor id="368" name="liucunri" initials="l" lastIdx="1" clrIdx="0"/>
  <p:cmAuthor id="372" name="dcis" initials="d" lastIdx="4" clrIdx="0"/>
  <p:cmAuthor id="373" name="未知的使用者145" initials="未" lastIdx="1" clrIdx="0"/>
  <p:cmAuthor id="374" name="未知的使用者146" initials="未" lastIdx="1" clrIdx="0"/>
  <p:cmAuthor id="375" name="未知的使用者147" initials="未" lastIdx="1" clrIdx="0"/>
  <p:cmAuthor id="376" name="未知用户113" initials="未知用户113" lastIdx="8" clrIdx="0"/>
  <p:cmAuthor id="377" name="Microsoft Office User" initials="MOU" lastIdx="2" clrIdx="86"/>
  <p:cmAuthor id="378" name="未知用户86" initials="未" lastIdx="1" clrIdx="0"/>
  <p:cmAuthor id="379" name="未知用户138" initials="未" lastIdx="1" clrIdx="0"/>
  <p:cmAuthor id="380" name="未知用户130" initials="未" lastIdx="1" clrIdx="1"/>
  <p:cmAuthor id="381" name="未知用户131" initials="未" lastIdx="1" clrIdx="2"/>
  <p:cmAuthor id="382" name="未知用户132" initials="未" lastIdx="1" clrIdx="0"/>
  <p:cmAuthor id="383" name="未知用户133" initials="未" lastIdx="1" clrIdx="0"/>
  <p:cmAuthor id="384" name="未知用户134" initials="未" lastIdx="10" clrIdx="0"/>
  <p:cmAuthor id="385" name="未知用户135" initials="未" lastIdx="1" clrIdx="0"/>
  <p:cmAuthor id="386" name="未知用户137" initials="未" lastIdx="10" clrIdx="0"/>
  <p:cmAuthor id="387" name="未知用户136" initials="未" lastIdx="1" clrIdx="1"/>
  <p:cmAuthor id="389" name="Yoyo Wu" initials="Y" lastIdx="2" clrIdx="0"/>
  <p:cmAuthor id="390" name="zhangbin" initials="z" lastIdx="6" clrIdx="0"/>
  <p:cmAuthor id="391" name="未知用户291" initials="未" lastIdx="8" clrIdx="0"/>
  <p:cmAuthor id="392" name="Unknown User25" initials="U" lastIdx="1" clrIdx="0"/>
  <p:cmAuthor id="393" name="Unknown User26" initials="U" lastIdx="1" clrIdx="1"/>
  <p:cmAuthor id="394" name="Unknown User27" initials="U" lastIdx="1" clrIdx="0"/>
  <p:cmAuthor id="395" name="Unknown User11" initials="U" lastIdx="0" clrIdx="1"/>
  <p:cmAuthor id="396" name="Unknown User112" initials="U" lastIdx="1" clrIdx="0"/>
  <p:cmAuthor id="397" name="Unknown User59" initials="U" lastIdx="1" clrIdx="0"/>
  <p:cmAuthor id="398" name="Unknown User113" initials="U" lastIdx="1" clrIdx="0"/>
  <p:cmAuthor id="399" name="秦 艺" initials="秦" lastIdx="1" clrIdx="86"/>
  <p:cmAuthor id="407" name="Arno.Du(杜明星)" initials="A" lastIdx="0" clrIdx="0"/>
  <p:cmAuthor id="410" name="kathy chen" initials="k" lastIdx="3" clrIdx="0"/>
  <p:cmAuthor id="411" name="未知的使用者63" initials="未" lastIdx="1" clrIdx="0"/>
  <p:cmAuthor id="416" name="Unknown User114" initials="U" lastIdx="1" clrIdx="1"/>
  <p:cmAuthor id="417" name="Unknown User111" initials="U" lastIdx="1" clrIdx="0"/>
  <p:cmAuthor id="418" name="Unknown User117" initials="U" lastIdx="10" clrIdx="0"/>
  <p:cmAuthor id="419" name="Unknown User63" initials="U" lastIdx="8" clrIdx="0"/>
  <p:cmAuthor id="424" name="Unknown User67" initials="U" lastIdx="1" clrIdx="0"/>
  <p:cmAuthor id="426" name="Unknown User69" initials="U" lastIdx="8" clrIdx="0"/>
  <p:cmAuthor id="433" name="nancy" initials="n" lastIdx="1" clrIdx="0"/>
  <p:cmAuthor id="436" name="未知用户126" initials="未" lastIdx="1" clrIdx="0"/>
  <p:cmAuthor id="437" name="未知用户84" initials="未" lastIdx="1" clrIdx="0"/>
  <p:cmAuthor id="440" name="未知用户129" initials="未" lastIdx="1" clrIdx="0"/>
  <p:cmAuthor id="442" name="未知用户202" initials="未" lastIdx="8" clrIdx="0"/>
  <p:cmAuthor id="444" name="未知的使用者165" initials="未" lastIdx="1" clrIdx="0"/>
  <p:cmAuthor id="451" name="未知的使用者159" initials="未" lastIdx="1" clrIdx="1"/>
  <p:cmAuthor id="452" name="未知的使用者160" initials="未" lastIdx="1" clrIdx="0"/>
  <p:cmAuthor id="453" name="未知用户166" initials="未知用户166" lastIdx="1" clrIdx="0"/>
  <p:cmAuthor id="457" name="未知用户139" initials="未" lastIdx="2" clrIdx="0"/>
  <p:cmAuthor id="458" name="未知用户141" initials="未" lastIdx="1" clrIdx="1"/>
  <p:cmAuthor id="459" name="未知用户143" initials="未" lastIdx="1" clrIdx="0"/>
  <p:cmAuthor id="460" name="未知用户144" initials="未" lastIdx="1" clrIdx="0"/>
  <p:cmAuthor id="461" name="未知用户145" initials="未" lastIdx="2" clrIdx="0"/>
  <p:cmAuthor id="463" name="未知用户140" initials="未" lastIdx="0" clrIdx="1"/>
  <p:cmAuthor id="464" name="未知用户142" initials="未" lastIdx="1" clrIdx="0"/>
  <p:cmAuthor id="465" name="未知用户146" initials="未" lastIdx="5" clrIdx="1"/>
  <p:cmAuthor id="466" name="未知用户147" initials="未" lastIdx="0" clrIdx="1"/>
  <p:cmAuthor id="467" name="未知用户148" initials="未" lastIdx="1" clrIdx="0"/>
  <p:cmAuthor id="468" name="未知用户195" initials="未" lastIdx="1" clrIdx="0"/>
  <p:cmAuthor id="469" name="未知用户207" initials="未" lastIdx="3" clrIdx="1"/>
  <p:cmAuthor id="470" name="未知用户208" initials="未" lastIdx="1" clrIdx="0"/>
  <p:cmAuthor id="471" name="未知用户198" initials="未" lastIdx="1" clrIdx="0"/>
  <p:cmAuthor id="472" name="未知用户209" initials="未" lastIdx="1" clrIdx="0"/>
  <p:cmAuthor id="474" name="未知用户206" initials="未" lastIdx="6" clrIdx="0"/>
  <p:cmAuthor id="476" name="未知的使用者207" initials="未" lastIdx="1" clrIdx="0"/>
  <p:cmAuthor id="477" name="未知的使用者208" initials="未" lastIdx="1" clrIdx="0"/>
  <p:cmAuthor id="478" name="未知的使用者188" initials="未" lastIdx="1" clrIdx="0"/>
  <p:cmAuthor id="479" name="未知的使用者189" initials="未" lastIdx="2" clrIdx="0"/>
  <p:cmAuthor id="480" name="未知的使用者190" initials="未" lastIdx="1" clrIdx="1"/>
  <p:cmAuthor id="481" name="未知的使用者191" initials="未" lastIdx="1" clrIdx="0"/>
  <p:cmAuthor id="482" name="未知的使用者192" initials="未" lastIdx="1" clrIdx="0"/>
  <p:cmAuthor id="483" name="未知的使用者193" initials="未" lastIdx="2" clrIdx="0"/>
  <p:cmAuthor id="484" name="未知的使用者209" initials="未" lastIdx="8" clrIdx="0"/>
  <p:cmAuthor id="485" name="未知的使用者210" initials="未" lastIdx="1" clrIdx="0"/>
  <p:cmAuthor id="486" name="未知的使用者211" initials="未" lastIdx="1" clrIdx="0"/>
  <p:cmAuthor id="487" name="未知的使用者212" initials="未" lastIdx="11" clrIdx="0"/>
  <p:cmAuthor id="488" name="未知的使用者213" initials="未" lastIdx="7" clrIdx="1"/>
  <p:cmAuthor id="489" name="未知的使用者214" initials="未" lastIdx="1" clrIdx="2"/>
  <p:cmAuthor id="490" name="未知的使用者215" initials="未" lastIdx="1" clrIdx="0"/>
  <p:cmAuthor id="491" name="未知的使用者216" initials="未" lastIdx="1" clrIdx="0"/>
  <p:cmAuthor id="492" name="未知的使用者217" initials="未" lastIdx="1" clrIdx="1"/>
  <p:cmAuthor id="493" name="未知的使用者218" initials="未" lastIdx="1" clrIdx="0"/>
  <p:cmAuthor id="494" name="未知的使用者219" initials="未" lastIdx="2" clrIdx="0"/>
  <p:cmAuthor id="495" name="未知的使用者220" initials="未" lastIdx="7" clrIdx="1"/>
  <p:cmAuthor id="497" name="未知的使用者153" initials="未" lastIdx="1" clrIdx="0"/>
  <p:cmAuthor id="498" name="未知的使用者154" initials="未" lastIdx="1" clrIdx="0"/>
  <p:cmAuthor id="499" name="未知的使用者156" initials="未" lastIdx="1" clrIdx="0"/>
  <p:cmAuthor id="500" name="未知的使用者157" initials="未" lastIdx="1" clrIdx="0"/>
  <p:cmAuthor id="501" name="未知用户66" initials="未" lastIdx="1" clrIdx="0"/>
  <p:cmAuthor id="503" name="未知的使用者129" initials="未" lastIdx="1" clrIdx="0"/>
  <p:cmAuthor id="504" name="未知的使用者130" initials="未" lastIdx="8" clrIdx="0"/>
  <p:cmAuthor id="505" name="未知的使用者131" initials="未" lastIdx="2" clrIdx="0"/>
  <p:cmAuthor id="506" name="未知的使用者132" initials="未" lastIdx="8" clrIdx="0"/>
  <p:cmAuthor id="507" name="未知的使用者164" initials="未" lastIdx="8" clrIdx="0"/>
  <p:cmAuthor id="508" name="未知的使用者172" initials="未" lastIdx="1" clrIdx="0"/>
  <p:cmAuthor id="509" name="未知的使用者174" initials="未" lastIdx="1" clrIdx="0"/>
  <p:cmAuthor id="511" name="未知的使用者247" initials="未" lastIdx="6" clrIdx="0"/>
  <p:cmAuthor id="512" name="未知的使用者249" initials="未" lastIdx="43" clrIdx="1"/>
  <p:cmAuthor id="513" name="未知的使用者250" initials="未" lastIdx="1" clrIdx="0"/>
  <p:cmAuthor id="514" name="未知的使用者251" initials="未" lastIdx="1" clrIdx="0"/>
  <p:cmAuthor id="515" name="未知的使用者246" initials="未" lastIdx="1" clrIdx="1"/>
  <p:cmAuthor id="516" name="未知的使用者224" initials="未" lastIdx="1" clrIdx="0"/>
  <p:cmAuthor id="517" name="未知的使用者252" initials="未" lastIdx="1" clrIdx="0"/>
  <p:cmAuthor id="518" name="未知的使用者253" initials="未" lastIdx="1" clrIdx="0"/>
  <p:cmAuthor id="519" name="未知的使用者254" initials="未" lastIdx="1" clrIdx="0"/>
  <p:cmAuthor id="520" name="未知的使用者255" initials="未" lastIdx="1" clrIdx="0"/>
  <p:cmAuthor id="521" name="未知的使用者226" initials="未" lastIdx="8" clrIdx="0"/>
  <p:cmAuthor id="522" name="未知的使用者227" initials="未" lastIdx="2" clrIdx="0"/>
  <p:cmAuthor id="523" name="未知的使用者270" initials="未" lastIdx="1" clrIdx="0"/>
  <p:cmAuthor id="524" name="未知的使用者228" initials="未" lastIdx="8" clrIdx="0"/>
  <p:cmAuthor id="525" name="未知的使用者229" initials="未" lastIdx="8" clrIdx="0"/>
  <p:cmAuthor id="526" name="未知的使用者230" initials="未" lastIdx="1" clrIdx="0"/>
  <p:cmAuthor id="527" name="未知的使用者231" initials="未" lastIdx="1" clrIdx="0"/>
  <p:cmAuthor id="528" name="未知的使用者256" initials="未" lastIdx="1" clrIdx="0"/>
  <p:cmAuthor id="529" name="未知的使用者233" initials="未" lastIdx="1" clrIdx="0"/>
  <p:cmAuthor id="530" name="未知的使用者234" initials="未" lastIdx="10" clrIdx="0"/>
  <p:cmAuthor id="531" name="未知的使用者235" initials="未" lastIdx="1" clrIdx="0"/>
  <p:cmAuthor id="532" name="未知的使用者236" initials="未" lastIdx="1" clrIdx="0"/>
  <p:cmAuthor id="533" name="未知的使用者257" initials="未" lastIdx="1" clrIdx="0"/>
  <p:cmAuthor id="534" name="未知的使用者237" initials="未" lastIdx="1" clrIdx="0"/>
  <p:cmAuthor id="535" name="未知的使用者238" initials="未" lastIdx="2" clrIdx="0"/>
  <p:cmAuthor id="536" name="未知的使用者239" initials="未" lastIdx="1" clrIdx="1"/>
  <p:cmAuthor id="537" name="未知的使用者240" initials="未" lastIdx="1" clrIdx="0"/>
  <p:cmAuthor id="538" name="未知的使用者241" initials="未" lastIdx="1" clrIdx="0"/>
  <p:cmAuthor id="539" name="未知的使用者242" initials="未" lastIdx="2" clrIdx="0"/>
  <p:cmAuthor id="540" name="未知的使用者243" initials="未" lastIdx="1" clrIdx="0"/>
  <p:cmAuthor id="541" name="未知的使用者258" initials="未" lastIdx="8" clrIdx="0"/>
  <p:cmAuthor id="542" name="未知的使用者259" initials="未" lastIdx="1" clrIdx="0"/>
  <p:cmAuthor id="543" name="未知的使用者260" initials="未" lastIdx="1" clrIdx="0"/>
  <p:cmAuthor id="544" name="未知的使用者261" initials="未" lastIdx="11" clrIdx="0"/>
  <p:cmAuthor id="545" name="未知的使用者262" initials="未" lastIdx="7" clrIdx="1"/>
  <p:cmAuthor id="546" name="未知的使用者263" initials="未" lastIdx="1" clrIdx="2"/>
  <p:cmAuthor id="547" name="未知的使用者264" initials="未" lastIdx="1" clrIdx="0"/>
  <p:cmAuthor id="548" name="未知的使用者265" initials="未" lastIdx="1" clrIdx="0"/>
  <p:cmAuthor id="549" name="未知的使用者266" initials="未" lastIdx="1" clrIdx="1"/>
  <p:cmAuthor id="550" name="未知的使用者267" initials="未" lastIdx="1" clrIdx="0"/>
  <p:cmAuthor id="551" name="未知的使用者268" initials="未" lastIdx="2" clrIdx="0"/>
  <p:cmAuthor id="552" name="未知的使用者269" initials="未" lastIdx="7" clrIdx="1"/>
  <p:cmAuthor id="555" name="lillian" initials="l" lastIdx="1" clrIdx="0"/>
  <p:cmAuthor id="556" name="未知用户197" initials="未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6ED9"/>
    <a:srgbClr val="7685DF"/>
    <a:srgbClr val="7685E1"/>
    <a:srgbClr val="7C7C7C"/>
    <a:srgbClr val="FFFFFF"/>
    <a:srgbClr val="BF9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087" autoAdjust="0"/>
  </p:normalViewPr>
  <p:slideViewPr>
    <p:cSldViewPr snapToGrid="0">
      <p:cViewPr varScale="1">
        <p:scale>
          <a:sx n="122" d="100"/>
          <a:sy n="122" d="100"/>
        </p:scale>
        <p:origin x="240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8F785E-C122-48B5-AD3A-F91B65972F91}" type="datetimeFigureOut">
              <a:rPr lang="zh-CN" altLang="en-US" smtClean="0"/>
              <a:t>2022/3/23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060C1-01FB-4ABD-9650-7CE2A73B4E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1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13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14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15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16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17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18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19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20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21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22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SRM</a:t>
            </a:r>
            <a:r>
              <a:rPr lang="zh-CN" altLang="en-US" dirty="0"/>
              <a:t>各模块功能基于用户需求构建流程</a:t>
            </a:r>
            <a:endParaRPr lang="en-US" altLang="zh-CN" dirty="0"/>
          </a:p>
          <a:p>
            <a:r>
              <a:rPr lang="en-US" altLang="zh-CN" dirty="0"/>
              <a:t>16</a:t>
            </a:r>
            <a:r>
              <a:rPr lang="zh-CN" altLang="en-US" dirty="0"/>
              <a:t>个能力中心为底座 支撑云时通</a:t>
            </a:r>
            <a:r>
              <a:rPr lang="en-US" altLang="zh-CN" dirty="0"/>
              <a:t>SRM </a:t>
            </a:r>
            <a:r>
              <a:rPr lang="zh-CN" altLang="en-US" dirty="0"/>
              <a:t>采购业务拓展性更强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429B667-503F-5543-9395-71A73A42382F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23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24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25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26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27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28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29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30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31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32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429B667-503F-5543-9395-71A73A42382F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33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34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35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36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37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38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39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40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41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42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6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43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44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45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46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47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48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49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50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51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52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8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53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54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55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56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57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58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59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60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61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62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9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63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429B667-503F-5543-9395-71A73A42382F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64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10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11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9B667-503F-5543-9395-71A73A42382F}" type="slidenum">
              <a:rPr kumimoji="1" lang="zh-CN" altLang="en-US" smtClean="0">
                <a:solidFill>
                  <a:prstClr val="black"/>
                </a:solidFill>
              </a:rPr>
              <a:t>12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面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6393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419" y="519545"/>
            <a:ext cx="2756411" cy="644236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3564747" y="6164397"/>
            <a:ext cx="5062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spc="3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</a:rPr>
              <a:t>—</a:t>
            </a:r>
            <a:r>
              <a:rPr kumimoji="1" lang="zh-CN" altLang="en-US" sz="1200" spc="300" dirty="0">
                <a:solidFill>
                  <a:srgbClr val="154F8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</a:rPr>
              <a:t>上海埃林哲软件系统股份有限公司</a:t>
            </a:r>
            <a:r>
              <a:rPr kumimoji="1" lang="en-US" altLang="zh-CN" sz="1200" spc="300" dirty="0">
                <a:solidFill>
                  <a:srgbClr val="154F8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</a:rPr>
              <a:t>—</a:t>
            </a:r>
            <a:endParaRPr kumimoji="1" lang="zh-CN" altLang="en-US" sz="2000" spc="300" dirty="0">
              <a:solidFill>
                <a:srgbClr val="154F8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8627252" y="6441396"/>
            <a:ext cx="3877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000" dirty="0">
                <a:solidFill>
                  <a:prstClr val="white">
                    <a:lumMod val="6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rPr>
              <a:t>©</a:t>
            </a:r>
            <a:r>
              <a:rPr kumimoji="1" lang="zh-CN" altLang="en-US" sz="1000" dirty="0">
                <a:solidFill>
                  <a:prstClr val="white">
                    <a:lumMod val="6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rPr>
              <a:t>上海埃林哲软件系统股份有限公司版权所有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/>
          <p:nvPr userDrawn="1"/>
        </p:nvSpPr>
        <p:spPr bwMode="auto">
          <a:xfrm>
            <a:off x="1324676" y="1762621"/>
            <a:ext cx="3266920" cy="318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0</a:t>
            </a:r>
            <a:r>
              <a:rPr lang="en-US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7</a:t>
            </a:r>
            <a:endParaRPr lang="zh-CN" altLang="zh-CN" sz="20000" b="1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Adobe 고딕 Std B" charset="-127"/>
            </a:endParaRPr>
          </a:p>
        </p:txBody>
      </p:sp>
      <p:sp>
        <p:nvSpPr>
          <p:cNvPr id="9" name="Rectangle 6"/>
          <p:cNvSpPr/>
          <p:nvPr userDrawn="1"/>
        </p:nvSpPr>
        <p:spPr bwMode="auto">
          <a:xfrm>
            <a:off x="1219200" y="3084758"/>
            <a:ext cx="3098799" cy="6113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1438680" y="3108417"/>
            <a:ext cx="2766527" cy="595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32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PART </a:t>
            </a:r>
            <a:r>
              <a:rPr lang="en-US" altLang="zh-CN" sz="32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  SEVEN</a:t>
            </a:r>
            <a:endParaRPr lang="zh-CN" altLang="zh-CN" sz="3200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Helvetica" charset="0"/>
            </a:endParaRPr>
          </a:p>
        </p:txBody>
      </p:sp>
      <p:sp>
        <p:nvSpPr>
          <p:cNvPr id="15" name="Oval 9"/>
          <p:cNvSpPr/>
          <p:nvPr userDrawn="1"/>
        </p:nvSpPr>
        <p:spPr bwMode="auto">
          <a:xfrm flipH="1">
            <a:off x="4569340" y="335280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16" name="Line 8"/>
          <p:cNvSpPr>
            <a:spLocks noChangeShapeType="1"/>
          </p:cNvSpPr>
          <p:nvPr userDrawn="1"/>
        </p:nvSpPr>
        <p:spPr bwMode="auto">
          <a:xfrm>
            <a:off x="4690534" y="3458840"/>
            <a:ext cx="5469466" cy="0"/>
          </a:xfrm>
          <a:prstGeom prst="line">
            <a:avLst/>
          </a:prstGeom>
          <a:noFill/>
          <a:ln w="25400" cap="flat" cmpd="sng">
            <a:solidFill>
              <a:srgbClr val="154F8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endParaRPr lang="zh-CN" altLang="zh-CN" sz="3200">
              <a:solidFill>
                <a:prstClr val="black"/>
              </a:solidFill>
            </a:endParaRPr>
          </a:p>
        </p:txBody>
      </p:sp>
      <p:sp>
        <p:nvSpPr>
          <p:cNvPr id="17" name="Oval 9"/>
          <p:cNvSpPr/>
          <p:nvPr userDrawn="1"/>
        </p:nvSpPr>
        <p:spPr bwMode="auto">
          <a:xfrm flipH="1">
            <a:off x="10072670" y="335397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/>
          <p:nvPr userDrawn="1"/>
        </p:nvSpPr>
        <p:spPr bwMode="auto">
          <a:xfrm>
            <a:off x="1241823" y="1868661"/>
            <a:ext cx="3266920" cy="318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0</a:t>
            </a:r>
            <a:r>
              <a:rPr lang="en-US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8</a:t>
            </a:r>
            <a:endParaRPr lang="zh-CN" altLang="zh-CN" sz="20000" b="1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Adobe 고딕 Std B" charset="-127"/>
            </a:endParaRPr>
          </a:p>
        </p:txBody>
      </p:sp>
      <p:sp>
        <p:nvSpPr>
          <p:cNvPr id="9" name="Rectangle 6"/>
          <p:cNvSpPr/>
          <p:nvPr userDrawn="1"/>
        </p:nvSpPr>
        <p:spPr bwMode="auto">
          <a:xfrm>
            <a:off x="1219200" y="3084758"/>
            <a:ext cx="3098799" cy="6113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1462171" y="3084758"/>
            <a:ext cx="2826223" cy="62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34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PART</a:t>
            </a:r>
            <a:r>
              <a:rPr lang="en-US" altLang="zh-CN" sz="34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   EIGHT</a:t>
            </a:r>
            <a:endParaRPr lang="zh-CN" altLang="zh-CN" sz="3400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Helvetica" charset="0"/>
            </a:endParaRPr>
          </a:p>
        </p:txBody>
      </p:sp>
      <p:sp>
        <p:nvSpPr>
          <p:cNvPr id="15" name="Oval 9"/>
          <p:cNvSpPr/>
          <p:nvPr userDrawn="1"/>
        </p:nvSpPr>
        <p:spPr bwMode="auto">
          <a:xfrm flipH="1">
            <a:off x="4569340" y="335280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16" name="Line 8"/>
          <p:cNvSpPr>
            <a:spLocks noChangeShapeType="1"/>
          </p:cNvSpPr>
          <p:nvPr userDrawn="1"/>
        </p:nvSpPr>
        <p:spPr bwMode="auto">
          <a:xfrm>
            <a:off x="4690534" y="3458840"/>
            <a:ext cx="5469466" cy="0"/>
          </a:xfrm>
          <a:prstGeom prst="line">
            <a:avLst/>
          </a:prstGeom>
          <a:noFill/>
          <a:ln w="25400" cap="flat" cmpd="sng">
            <a:solidFill>
              <a:srgbClr val="154F8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endParaRPr lang="zh-CN" altLang="zh-CN" sz="3200">
              <a:solidFill>
                <a:prstClr val="black"/>
              </a:solidFill>
            </a:endParaRPr>
          </a:p>
        </p:txBody>
      </p:sp>
      <p:sp>
        <p:nvSpPr>
          <p:cNvPr id="17" name="Oval 9"/>
          <p:cNvSpPr/>
          <p:nvPr userDrawn="1"/>
        </p:nvSpPr>
        <p:spPr bwMode="auto">
          <a:xfrm flipH="1">
            <a:off x="10072670" y="335397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9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/>
          <p:nvPr userDrawn="1"/>
        </p:nvSpPr>
        <p:spPr bwMode="auto">
          <a:xfrm>
            <a:off x="1290626" y="1762621"/>
            <a:ext cx="3266920" cy="318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0</a:t>
            </a:r>
            <a:r>
              <a:rPr lang="en-US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9</a:t>
            </a:r>
            <a:endParaRPr lang="zh-CN" altLang="zh-CN" sz="20000" b="1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Adobe 고딕 Std B" charset="-127"/>
            </a:endParaRPr>
          </a:p>
        </p:txBody>
      </p:sp>
      <p:sp>
        <p:nvSpPr>
          <p:cNvPr id="9" name="Rectangle 6"/>
          <p:cNvSpPr/>
          <p:nvPr userDrawn="1"/>
        </p:nvSpPr>
        <p:spPr bwMode="auto">
          <a:xfrm>
            <a:off x="1219200" y="3022766"/>
            <a:ext cx="3251202" cy="6113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1485176" y="3015539"/>
            <a:ext cx="3660261" cy="62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r>
              <a:rPr lang="zh-CN" altLang="zh-CN" sz="34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PART  </a:t>
            </a:r>
            <a:r>
              <a:rPr lang="en-US" altLang="zh-CN" sz="34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 NIGHT</a:t>
            </a:r>
            <a:endParaRPr lang="zh-CN" altLang="zh-CN" sz="3400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Helvetica" charset="0"/>
            </a:endParaRPr>
          </a:p>
        </p:txBody>
      </p:sp>
      <p:sp>
        <p:nvSpPr>
          <p:cNvPr id="15" name="Oval 9"/>
          <p:cNvSpPr/>
          <p:nvPr userDrawn="1"/>
        </p:nvSpPr>
        <p:spPr bwMode="auto">
          <a:xfrm flipH="1">
            <a:off x="4569340" y="335280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16" name="Line 8"/>
          <p:cNvSpPr>
            <a:spLocks noChangeShapeType="1"/>
          </p:cNvSpPr>
          <p:nvPr userDrawn="1"/>
        </p:nvSpPr>
        <p:spPr bwMode="auto">
          <a:xfrm>
            <a:off x="4690534" y="3458840"/>
            <a:ext cx="5469466" cy="0"/>
          </a:xfrm>
          <a:prstGeom prst="line">
            <a:avLst/>
          </a:prstGeom>
          <a:noFill/>
          <a:ln w="25400" cap="flat" cmpd="sng">
            <a:solidFill>
              <a:srgbClr val="154F8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endParaRPr lang="zh-CN" altLang="zh-CN" sz="3200">
              <a:solidFill>
                <a:prstClr val="black"/>
              </a:solidFill>
            </a:endParaRPr>
          </a:p>
        </p:txBody>
      </p:sp>
      <p:sp>
        <p:nvSpPr>
          <p:cNvPr id="17" name="Oval 9"/>
          <p:cNvSpPr/>
          <p:nvPr userDrawn="1"/>
        </p:nvSpPr>
        <p:spPr bwMode="auto">
          <a:xfrm flipH="1">
            <a:off x="10072670" y="335397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1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/>
          <p:nvPr userDrawn="1"/>
        </p:nvSpPr>
        <p:spPr bwMode="auto">
          <a:xfrm>
            <a:off x="1203482" y="1868661"/>
            <a:ext cx="3266920" cy="318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en-US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10</a:t>
            </a:r>
            <a:endParaRPr lang="zh-CN" altLang="zh-CN" sz="20000" b="1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Adobe 고딕 Std B" charset="-127"/>
            </a:endParaRPr>
          </a:p>
        </p:txBody>
      </p:sp>
      <p:sp>
        <p:nvSpPr>
          <p:cNvPr id="9" name="Rectangle 6"/>
          <p:cNvSpPr/>
          <p:nvPr userDrawn="1"/>
        </p:nvSpPr>
        <p:spPr bwMode="auto">
          <a:xfrm>
            <a:off x="1438131" y="3109734"/>
            <a:ext cx="3098799" cy="6113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1755462" y="3125332"/>
            <a:ext cx="2331087" cy="641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35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PART </a:t>
            </a:r>
            <a:r>
              <a:rPr lang="en-US" altLang="zh-CN" sz="35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 TEN</a:t>
            </a:r>
            <a:endParaRPr lang="zh-CN" altLang="zh-CN" sz="3500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Helvetica" charset="0"/>
            </a:endParaRPr>
          </a:p>
        </p:txBody>
      </p:sp>
      <p:sp>
        <p:nvSpPr>
          <p:cNvPr id="15" name="Oval 9"/>
          <p:cNvSpPr/>
          <p:nvPr userDrawn="1"/>
        </p:nvSpPr>
        <p:spPr bwMode="auto">
          <a:xfrm flipH="1">
            <a:off x="4569340" y="335280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16" name="Line 8"/>
          <p:cNvSpPr>
            <a:spLocks noChangeShapeType="1"/>
          </p:cNvSpPr>
          <p:nvPr userDrawn="1"/>
        </p:nvSpPr>
        <p:spPr bwMode="auto">
          <a:xfrm>
            <a:off x="4690534" y="3458840"/>
            <a:ext cx="5469466" cy="0"/>
          </a:xfrm>
          <a:prstGeom prst="line">
            <a:avLst/>
          </a:prstGeom>
          <a:noFill/>
          <a:ln w="25400" cap="flat" cmpd="sng">
            <a:solidFill>
              <a:srgbClr val="154F8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endParaRPr lang="zh-CN" altLang="zh-CN" sz="3200">
              <a:solidFill>
                <a:prstClr val="black"/>
              </a:solidFill>
            </a:endParaRPr>
          </a:p>
        </p:txBody>
      </p:sp>
      <p:sp>
        <p:nvSpPr>
          <p:cNvPr id="17" name="Oval 9"/>
          <p:cNvSpPr/>
          <p:nvPr userDrawn="1"/>
        </p:nvSpPr>
        <p:spPr bwMode="auto">
          <a:xfrm flipH="1">
            <a:off x="10072670" y="335397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封面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419" y="519545"/>
            <a:ext cx="2756411" cy="644236"/>
          </a:xfrm>
          <a:prstGeom prst="rect">
            <a:avLst/>
          </a:prstGeom>
        </p:spPr>
      </p:pic>
      <p:sp>
        <p:nvSpPr>
          <p:cNvPr id="4" name="圆角矩形 3"/>
          <p:cNvSpPr/>
          <p:nvPr userDrawn="1"/>
        </p:nvSpPr>
        <p:spPr>
          <a:xfrm>
            <a:off x="3564746" y="4068799"/>
            <a:ext cx="4966855" cy="852929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4376693" y="4105414"/>
            <a:ext cx="3451138" cy="779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ctr"/>
            <a:r>
              <a:rPr lang="en-US" altLang="zh-CN" sz="4400" dirty="0">
                <a:solidFill>
                  <a:prstClr val="black">
                    <a:lumMod val="65000"/>
                    <a:lumOff val="35000"/>
                  </a:prstClr>
                </a:solidFill>
                <a:latin typeface="Microsoft YaHei" charset="0"/>
                <a:ea typeface="Microsoft YaHei" charset="0"/>
                <a:cs typeface="Microsoft YaHei" charset="0"/>
                <a:sym typeface="造字工房朗宋（非商用）常规体" charset="-122"/>
              </a:rPr>
              <a:t>THANK YOU</a:t>
            </a:r>
            <a:endParaRPr lang="zh-CN" altLang="zh-CN" sz="4400" dirty="0">
              <a:solidFill>
                <a:prstClr val="black">
                  <a:lumMod val="65000"/>
                  <a:lumOff val="35000"/>
                </a:prstClr>
              </a:solidFill>
              <a:latin typeface="Microsoft YaHei" charset="0"/>
              <a:ea typeface="Microsoft YaHei" charset="0"/>
              <a:cs typeface="Microsoft YaHei" charset="0"/>
              <a:sym typeface="造字工房朗宋（非商用）常规体" charset="-122"/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8627252" y="6441396"/>
            <a:ext cx="3877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000" dirty="0">
                <a:solidFill>
                  <a:srgbClr val="E7E6E6">
                    <a:lumMod val="75000"/>
                  </a:srgbClr>
                </a:solidFill>
                <a:latin typeface="Microsoft YaHei" charset="0"/>
                <a:ea typeface="Microsoft YaHei" charset="0"/>
                <a:cs typeface="Microsoft YaHei" charset="0"/>
              </a:rPr>
              <a:t>©</a:t>
            </a:r>
            <a:r>
              <a:rPr kumimoji="1" lang="zh-CN" altLang="en-US" sz="1000" dirty="0">
                <a:solidFill>
                  <a:srgbClr val="E7E6E6">
                    <a:lumMod val="75000"/>
                  </a:srgbClr>
                </a:solidFill>
                <a:latin typeface="Microsoft YaHei" charset="0"/>
                <a:ea typeface="Microsoft YaHei" charset="0"/>
                <a:cs typeface="Microsoft YaHei" charset="0"/>
              </a:rPr>
              <a:t>上海埃林哲软件系统股份有限公司版权所有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639311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3564747" y="6164397"/>
            <a:ext cx="5062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200" spc="3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</a:rPr>
              <a:t>—</a:t>
            </a:r>
            <a:r>
              <a:rPr kumimoji="1" lang="zh-CN" altLang="en-US" sz="1200" spc="300" dirty="0">
                <a:solidFill>
                  <a:srgbClr val="154F8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</a:rPr>
              <a:t>上海埃林哲软件系统股份有限公司</a:t>
            </a:r>
            <a:r>
              <a:rPr kumimoji="1" lang="en-US" altLang="zh-CN" sz="1200" spc="300" dirty="0">
                <a:solidFill>
                  <a:srgbClr val="154F8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</a:rPr>
              <a:t>—</a:t>
            </a:r>
            <a:endParaRPr kumimoji="1" lang="zh-CN" altLang="en-US" sz="2000" spc="300" dirty="0">
              <a:solidFill>
                <a:srgbClr val="154F8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281015"/>
            <a:ext cx="296750" cy="741874"/>
          </a:xfrm>
          <a:prstGeom prst="rect">
            <a:avLst/>
          </a:prstGeom>
        </p:spPr>
      </p:pic>
      <p:pic>
        <p:nvPicPr>
          <p:cNvPr id="22" name="Picture 15" descr="埃林哲logo白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892" y="6132270"/>
            <a:ext cx="457744" cy="37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296750" y="281015"/>
            <a:ext cx="11895250" cy="741874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2400" b="0">
                <a:solidFill>
                  <a:schemeClr val="accent5">
                    <a:lumMod val="7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281015"/>
            <a:ext cx="296750" cy="741874"/>
          </a:xfrm>
          <a:prstGeom prst="rect">
            <a:avLst/>
          </a:prstGeom>
        </p:spPr>
      </p:pic>
      <p:pic>
        <p:nvPicPr>
          <p:cNvPr id="22" name="Picture 15" descr="埃林哲logo白.png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726892" y="6132270"/>
            <a:ext cx="457744" cy="37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296751" y="281015"/>
            <a:ext cx="11895248" cy="741874"/>
          </a:xfrm>
          <a:prstGeom prst="rect">
            <a:avLst/>
          </a:prstGeom>
        </p:spPr>
        <p:txBody>
          <a:bodyPr anchor="ctr"/>
          <a:lstStyle>
            <a:lvl1pPr>
              <a:defRPr sz="2000" b="1" i="1">
                <a:solidFill>
                  <a:srgbClr val="154F8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请在此处输入主标题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281015"/>
            <a:ext cx="296750" cy="741874"/>
          </a:xfrm>
          <a:prstGeom prst="rect">
            <a:avLst/>
          </a:prstGeom>
        </p:spPr>
      </p:pic>
      <p:pic>
        <p:nvPicPr>
          <p:cNvPr id="22" name="Picture 15" descr="埃林哲logo白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892" y="6132270"/>
            <a:ext cx="457744" cy="37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6751" y="469061"/>
            <a:ext cx="10515600" cy="647958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281015"/>
            <a:ext cx="296750" cy="741874"/>
          </a:xfrm>
          <a:prstGeom prst="rect">
            <a:avLst/>
          </a:prstGeom>
        </p:spPr>
      </p:pic>
      <p:pic>
        <p:nvPicPr>
          <p:cNvPr id="22" name="Picture 15" descr="埃林哲logo白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892" y="6132270"/>
            <a:ext cx="457744" cy="37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392399" y="298800"/>
            <a:ext cx="11799599" cy="330966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rgbClr val="154F8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请在此处输入主标题</a:t>
            </a:r>
            <a:br>
              <a:rPr lang="en-US" altLang="zh-CN" dirty="0"/>
            </a:b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31A92-A285-4980-BA46-9F16D5E0D7E9}" type="datetimeFigureOut">
              <a:rPr lang="zh-CN" altLang="en-US">
                <a:solidFill>
                  <a:prstClr val="black"/>
                </a:solidFill>
              </a:rPr>
              <a:t>2022/3/23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AEAFE-9490-4AF3-B05B-B5FA78AA4A45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埃林哲logo白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892" y="6132270"/>
            <a:ext cx="457744" cy="37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  <p:sp>
        <p:nvSpPr>
          <p:cNvPr id="6" name="Rectangle 3"/>
          <p:cNvSpPr/>
          <p:nvPr userDrawn="1"/>
        </p:nvSpPr>
        <p:spPr bwMode="auto">
          <a:xfrm>
            <a:off x="2277205" y="3391623"/>
            <a:ext cx="1994136" cy="595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3200" b="1" spc="-150" dirty="0">
                <a:solidFill>
                  <a:prstClr val="white">
                    <a:lumMod val="65000"/>
                  </a:prstClr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ONTENTS</a:t>
            </a:r>
          </a:p>
        </p:txBody>
      </p:sp>
      <p:sp>
        <p:nvSpPr>
          <p:cNvPr id="7" name="Rectangle 4"/>
          <p:cNvSpPr/>
          <p:nvPr userDrawn="1"/>
        </p:nvSpPr>
        <p:spPr bwMode="auto">
          <a:xfrm>
            <a:off x="2257146" y="2885109"/>
            <a:ext cx="820738" cy="533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28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目录</a:t>
            </a:r>
          </a:p>
        </p:txBody>
      </p:sp>
      <p:sp>
        <p:nvSpPr>
          <p:cNvPr id="8" name="Rectangle 1"/>
          <p:cNvSpPr/>
          <p:nvPr userDrawn="1"/>
        </p:nvSpPr>
        <p:spPr bwMode="auto">
          <a:xfrm>
            <a:off x="1334952" y="2938689"/>
            <a:ext cx="855997" cy="957841"/>
          </a:xfrm>
          <a:prstGeom prst="rect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prstClr val="white"/>
              </a:solidFill>
            </a:endParaRPr>
          </a:p>
        </p:txBody>
      </p:sp>
      <p:sp>
        <p:nvSpPr>
          <p:cNvPr id="9" name="Rectangle 2"/>
          <p:cNvSpPr/>
          <p:nvPr userDrawn="1"/>
        </p:nvSpPr>
        <p:spPr bwMode="auto">
          <a:xfrm>
            <a:off x="1314363" y="2715923"/>
            <a:ext cx="857607" cy="145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8800" dirty="0">
                <a:solidFill>
                  <a:prstClr val="white"/>
                </a:solidFill>
                <a:latin typeface="Microsoft YaHei" charset="0"/>
                <a:ea typeface="Microsoft YaHei" charset="0"/>
                <a:cs typeface="Microsoft YaHei" charset="0"/>
              </a:rPr>
              <a:t>C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" y="281016"/>
            <a:ext cx="296750" cy="741875"/>
          </a:xfrm>
          <a:prstGeom prst="rect">
            <a:avLst/>
          </a:prstGeom>
        </p:spPr>
      </p:pic>
      <p:pic>
        <p:nvPicPr>
          <p:cNvPr id="22" name="Picture 15" descr="埃林哲logo白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892" y="6132272"/>
            <a:ext cx="457744" cy="37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392402" y="298802"/>
            <a:ext cx="9302104" cy="330966"/>
          </a:xfrm>
          <a:prstGeom prst="rect">
            <a:avLst/>
          </a:prstGeom>
        </p:spPr>
        <p:txBody>
          <a:bodyPr lIns="91416" tIns="45707" rIns="91416" bIns="45707"/>
          <a:lstStyle>
            <a:lvl1pPr>
              <a:defRPr sz="2200" b="1">
                <a:solidFill>
                  <a:srgbClr val="154F8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请在此处输入主标题</a:t>
            </a:r>
          </a:p>
        </p:txBody>
      </p:sp>
      <p:sp>
        <p:nvSpPr>
          <p:cNvPr id="6" name="内容占位符 9"/>
          <p:cNvSpPr>
            <a:spLocks noGrp="1"/>
          </p:cNvSpPr>
          <p:nvPr>
            <p:ph sz="quarter" idx="10" hasCustomPrompt="1"/>
          </p:nvPr>
        </p:nvSpPr>
        <p:spPr>
          <a:xfrm>
            <a:off x="406802" y="698401"/>
            <a:ext cx="9302103" cy="330967"/>
          </a:xfrm>
          <a:prstGeom prst="rect">
            <a:avLst/>
          </a:prstGeom>
        </p:spPr>
        <p:txBody>
          <a:bodyPr lIns="91416" tIns="45707" rIns="91416" bIns="45707"/>
          <a:lstStyle>
            <a:lvl1pPr marL="0" indent="0">
              <a:buNone/>
              <a:defRPr sz="16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请在此处输入副标题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/>
          <p:nvPr userDrawn="1"/>
        </p:nvSpPr>
        <p:spPr bwMode="auto">
          <a:xfrm>
            <a:off x="1363017" y="1818936"/>
            <a:ext cx="3266920" cy="318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01</a:t>
            </a:r>
          </a:p>
        </p:txBody>
      </p:sp>
      <p:sp>
        <p:nvSpPr>
          <p:cNvPr id="21" name="Rectangle 6"/>
          <p:cNvSpPr/>
          <p:nvPr userDrawn="1"/>
        </p:nvSpPr>
        <p:spPr bwMode="auto">
          <a:xfrm>
            <a:off x="1219200" y="3103419"/>
            <a:ext cx="3098799" cy="6113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22" name="Rectangle 7"/>
          <p:cNvSpPr/>
          <p:nvPr userDrawn="1"/>
        </p:nvSpPr>
        <p:spPr bwMode="auto">
          <a:xfrm>
            <a:off x="1537679" y="3111690"/>
            <a:ext cx="2526141" cy="62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34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PART   ONE</a:t>
            </a:r>
          </a:p>
        </p:txBody>
      </p:sp>
      <p:sp>
        <p:nvSpPr>
          <p:cNvPr id="23" name="Oval 9"/>
          <p:cNvSpPr/>
          <p:nvPr userDrawn="1"/>
        </p:nvSpPr>
        <p:spPr bwMode="auto">
          <a:xfrm flipH="1">
            <a:off x="4569340" y="335280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24" name="Line 8"/>
          <p:cNvSpPr>
            <a:spLocks noChangeShapeType="1"/>
          </p:cNvSpPr>
          <p:nvPr userDrawn="1"/>
        </p:nvSpPr>
        <p:spPr bwMode="auto">
          <a:xfrm>
            <a:off x="4690534" y="3458840"/>
            <a:ext cx="5469466" cy="0"/>
          </a:xfrm>
          <a:prstGeom prst="line">
            <a:avLst/>
          </a:prstGeom>
          <a:noFill/>
          <a:ln w="25400" cap="flat" cmpd="sng">
            <a:solidFill>
              <a:srgbClr val="154F8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endParaRPr lang="zh-CN" altLang="zh-CN" sz="3200">
              <a:solidFill>
                <a:prstClr val="black"/>
              </a:solidFill>
            </a:endParaRPr>
          </a:p>
        </p:txBody>
      </p:sp>
      <p:sp>
        <p:nvSpPr>
          <p:cNvPr id="25" name="Oval 9"/>
          <p:cNvSpPr/>
          <p:nvPr userDrawn="1"/>
        </p:nvSpPr>
        <p:spPr bwMode="auto">
          <a:xfrm flipH="1">
            <a:off x="10072670" y="335397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pic>
        <p:nvPicPr>
          <p:cNvPr id="15" name="Picture 15" descr="埃林哲logo白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892" y="6132270"/>
            <a:ext cx="457744" cy="37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281015"/>
            <a:ext cx="296750" cy="741874"/>
          </a:xfrm>
          <a:prstGeom prst="rect">
            <a:avLst/>
          </a:prstGeom>
        </p:spPr>
      </p:pic>
      <p:pic>
        <p:nvPicPr>
          <p:cNvPr id="22" name="Picture 15" descr="埃林哲logo白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892" y="6132270"/>
            <a:ext cx="457744" cy="37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392400" y="298800"/>
            <a:ext cx="2801816" cy="286164"/>
          </a:xfrm>
          <a:prstGeom prst="rect">
            <a:avLst/>
          </a:prstGeom>
        </p:spPr>
        <p:txBody>
          <a:bodyPr/>
          <a:lstStyle>
            <a:lvl1pPr>
              <a:defRPr sz="2200" b="1">
                <a:solidFill>
                  <a:srgbClr val="154F8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请在此处输入主标题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6" name="内容占位符 9"/>
          <p:cNvSpPr>
            <a:spLocks noGrp="1"/>
          </p:cNvSpPr>
          <p:nvPr>
            <p:ph sz="quarter" idx="10" hasCustomPrompt="1"/>
          </p:nvPr>
        </p:nvSpPr>
        <p:spPr>
          <a:xfrm>
            <a:off x="406801" y="698400"/>
            <a:ext cx="2284060" cy="3309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请在此处输入副标题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/>
          <p:nvPr userDrawn="1"/>
        </p:nvSpPr>
        <p:spPr bwMode="auto">
          <a:xfrm>
            <a:off x="1324676" y="1855754"/>
            <a:ext cx="3266920" cy="318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0</a:t>
            </a:r>
            <a:r>
              <a:rPr lang="en-US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2</a:t>
            </a:r>
            <a:endParaRPr lang="zh-CN" altLang="zh-CN" sz="20000" b="1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Adobe 고딕 Std B" charset="-127"/>
            </a:endParaRPr>
          </a:p>
        </p:txBody>
      </p:sp>
      <p:sp>
        <p:nvSpPr>
          <p:cNvPr id="9" name="Rectangle 6"/>
          <p:cNvSpPr/>
          <p:nvPr userDrawn="1"/>
        </p:nvSpPr>
        <p:spPr bwMode="auto">
          <a:xfrm>
            <a:off x="1237861" y="3159402"/>
            <a:ext cx="3098799" cy="6113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1591159" y="3133027"/>
            <a:ext cx="2733954" cy="62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34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PART</a:t>
            </a:r>
            <a:r>
              <a:rPr lang="en-US" altLang="zh-CN" sz="34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 </a:t>
            </a:r>
            <a:r>
              <a:rPr lang="zh-CN" altLang="zh-CN" sz="34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   </a:t>
            </a:r>
            <a:r>
              <a:rPr lang="en-US" altLang="zh-CN" sz="34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TWO</a:t>
            </a:r>
            <a:endParaRPr lang="zh-CN" altLang="zh-CN" sz="3400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Helvetica" charset="0"/>
            </a:endParaRPr>
          </a:p>
        </p:txBody>
      </p:sp>
      <p:sp>
        <p:nvSpPr>
          <p:cNvPr id="15" name="Oval 9"/>
          <p:cNvSpPr/>
          <p:nvPr userDrawn="1"/>
        </p:nvSpPr>
        <p:spPr bwMode="auto">
          <a:xfrm flipH="1">
            <a:off x="4569340" y="335280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16" name="Line 8"/>
          <p:cNvSpPr>
            <a:spLocks noChangeShapeType="1"/>
          </p:cNvSpPr>
          <p:nvPr userDrawn="1"/>
        </p:nvSpPr>
        <p:spPr bwMode="auto">
          <a:xfrm>
            <a:off x="4690534" y="3458840"/>
            <a:ext cx="5469466" cy="0"/>
          </a:xfrm>
          <a:prstGeom prst="line">
            <a:avLst/>
          </a:prstGeom>
          <a:noFill/>
          <a:ln w="25400" cap="flat" cmpd="sng">
            <a:solidFill>
              <a:srgbClr val="154F8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endParaRPr lang="zh-CN" altLang="zh-CN" sz="3200">
              <a:solidFill>
                <a:prstClr val="black"/>
              </a:solidFill>
            </a:endParaRPr>
          </a:p>
        </p:txBody>
      </p:sp>
      <p:sp>
        <p:nvSpPr>
          <p:cNvPr id="17" name="Oval 9"/>
          <p:cNvSpPr/>
          <p:nvPr userDrawn="1"/>
        </p:nvSpPr>
        <p:spPr bwMode="auto">
          <a:xfrm flipH="1">
            <a:off x="10072670" y="335397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pic>
        <p:nvPicPr>
          <p:cNvPr id="18" name="Picture 15" descr="埃林哲logo白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892" y="6132270"/>
            <a:ext cx="457744" cy="37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/>
          <p:nvPr userDrawn="1"/>
        </p:nvSpPr>
        <p:spPr bwMode="auto">
          <a:xfrm>
            <a:off x="1363017" y="1855754"/>
            <a:ext cx="3266920" cy="318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0</a:t>
            </a:r>
            <a:r>
              <a:rPr lang="en-US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3</a:t>
            </a:r>
            <a:endParaRPr lang="zh-CN" altLang="zh-CN" sz="20000" b="1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Adobe 고딕 Std B" charset="-127"/>
            </a:endParaRPr>
          </a:p>
        </p:txBody>
      </p:sp>
      <p:sp>
        <p:nvSpPr>
          <p:cNvPr id="9" name="Rectangle 6"/>
          <p:cNvSpPr/>
          <p:nvPr userDrawn="1"/>
        </p:nvSpPr>
        <p:spPr bwMode="auto">
          <a:xfrm>
            <a:off x="1219200" y="3103419"/>
            <a:ext cx="3289543" cy="6113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1539136" y="3133027"/>
            <a:ext cx="2958296" cy="62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r>
              <a:rPr lang="zh-CN" altLang="zh-CN" sz="34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PART  </a:t>
            </a:r>
            <a:r>
              <a:rPr lang="en-US" altLang="zh-CN" sz="34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THREE</a:t>
            </a:r>
            <a:endParaRPr lang="zh-CN" altLang="zh-CN" sz="3400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Helvetica" charset="0"/>
            </a:endParaRPr>
          </a:p>
        </p:txBody>
      </p:sp>
      <p:sp>
        <p:nvSpPr>
          <p:cNvPr id="15" name="Oval 9"/>
          <p:cNvSpPr/>
          <p:nvPr userDrawn="1"/>
        </p:nvSpPr>
        <p:spPr bwMode="auto">
          <a:xfrm flipH="1">
            <a:off x="4569340" y="335280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16" name="Line 8"/>
          <p:cNvSpPr>
            <a:spLocks noChangeShapeType="1"/>
          </p:cNvSpPr>
          <p:nvPr userDrawn="1"/>
        </p:nvSpPr>
        <p:spPr bwMode="auto">
          <a:xfrm>
            <a:off x="4690534" y="3458840"/>
            <a:ext cx="5469466" cy="0"/>
          </a:xfrm>
          <a:prstGeom prst="line">
            <a:avLst/>
          </a:prstGeom>
          <a:noFill/>
          <a:ln w="25400" cap="flat" cmpd="sng">
            <a:solidFill>
              <a:srgbClr val="154F8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endParaRPr lang="zh-CN" altLang="zh-CN" sz="3200">
              <a:solidFill>
                <a:prstClr val="black"/>
              </a:solidFill>
            </a:endParaRPr>
          </a:p>
        </p:txBody>
      </p:sp>
      <p:sp>
        <p:nvSpPr>
          <p:cNvPr id="17" name="Oval 9"/>
          <p:cNvSpPr/>
          <p:nvPr userDrawn="1"/>
        </p:nvSpPr>
        <p:spPr bwMode="auto">
          <a:xfrm flipH="1">
            <a:off x="10072670" y="335397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pic>
        <p:nvPicPr>
          <p:cNvPr id="18" name="Picture 15" descr="埃林哲logo白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892" y="6132270"/>
            <a:ext cx="457744" cy="37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/>
          <p:nvPr userDrawn="1"/>
        </p:nvSpPr>
        <p:spPr bwMode="auto">
          <a:xfrm>
            <a:off x="1302420" y="1855754"/>
            <a:ext cx="3266920" cy="318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0</a:t>
            </a:r>
            <a:r>
              <a:rPr lang="en-US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4</a:t>
            </a:r>
            <a:endParaRPr lang="zh-CN" altLang="zh-CN" sz="20000" b="1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Adobe 고딕 Std B" charset="-127"/>
            </a:endParaRPr>
          </a:p>
        </p:txBody>
      </p:sp>
      <p:sp>
        <p:nvSpPr>
          <p:cNvPr id="9" name="Rectangle 6"/>
          <p:cNvSpPr/>
          <p:nvPr userDrawn="1"/>
        </p:nvSpPr>
        <p:spPr bwMode="auto">
          <a:xfrm>
            <a:off x="1219200" y="3177891"/>
            <a:ext cx="3251202" cy="5389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1571926" y="3133027"/>
            <a:ext cx="2746073" cy="62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34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PART  </a:t>
            </a:r>
            <a:r>
              <a:rPr lang="en-US" altLang="zh-CN" sz="34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 FOUR</a:t>
            </a:r>
            <a:endParaRPr lang="zh-CN" altLang="zh-CN" sz="3400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Helvetica" charset="0"/>
            </a:endParaRPr>
          </a:p>
        </p:txBody>
      </p:sp>
      <p:sp>
        <p:nvSpPr>
          <p:cNvPr id="15" name="Oval 9"/>
          <p:cNvSpPr/>
          <p:nvPr userDrawn="1"/>
        </p:nvSpPr>
        <p:spPr bwMode="auto">
          <a:xfrm flipH="1">
            <a:off x="4569340" y="335280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16" name="Line 8"/>
          <p:cNvSpPr>
            <a:spLocks noChangeShapeType="1"/>
          </p:cNvSpPr>
          <p:nvPr userDrawn="1"/>
        </p:nvSpPr>
        <p:spPr bwMode="auto">
          <a:xfrm>
            <a:off x="4690534" y="3458840"/>
            <a:ext cx="5469466" cy="0"/>
          </a:xfrm>
          <a:prstGeom prst="line">
            <a:avLst/>
          </a:prstGeom>
          <a:noFill/>
          <a:ln w="25400" cap="flat" cmpd="sng">
            <a:solidFill>
              <a:srgbClr val="154F8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endParaRPr lang="zh-CN" altLang="zh-CN" sz="3200">
              <a:solidFill>
                <a:prstClr val="black"/>
              </a:solidFill>
            </a:endParaRPr>
          </a:p>
        </p:txBody>
      </p:sp>
      <p:sp>
        <p:nvSpPr>
          <p:cNvPr id="17" name="Oval 9"/>
          <p:cNvSpPr/>
          <p:nvPr userDrawn="1"/>
        </p:nvSpPr>
        <p:spPr bwMode="auto">
          <a:xfrm flipH="1">
            <a:off x="10072670" y="335397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/>
          <p:nvPr userDrawn="1"/>
        </p:nvSpPr>
        <p:spPr bwMode="auto">
          <a:xfrm>
            <a:off x="1302420" y="1868661"/>
            <a:ext cx="3266920" cy="318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0</a:t>
            </a:r>
            <a:r>
              <a:rPr lang="en-US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5</a:t>
            </a:r>
            <a:endParaRPr lang="zh-CN" altLang="zh-CN" sz="20000" b="1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Adobe 고딕 Std B" charset="-127"/>
            </a:endParaRPr>
          </a:p>
        </p:txBody>
      </p:sp>
      <p:sp>
        <p:nvSpPr>
          <p:cNvPr id="9" name="Rectangle 6"/>
          <p:cNvSpPr/>
          <p:nvPr userDrawn="1"/>
        </p:nvSpPr>
        <p:spPr bwMode="auto">
          <a:xfrm>
            <a:off x="1219200" y="3084758"/>
            <a:ext cx="3251202" cy="6113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1578164" y="3093029"/>
            <a:ext cx="2571345" cy="62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34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PART  </a:t>
            </a:r>
            <a:r>
              <a:rPr lang="en-US" altLang="zh-CN" sz="34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  FIVE</a:t>
            </a:r>
            <a:endParaRPr lang="zh-CN" altLang="zh-CN" sz="3400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Helvetica" charset="0"/>
            </a:endParaRPr>
          </a:p>
        </p:txBody>
      </p:sp>
      <p:sp>
        <p:nvSpPr>
          <p:cNvPr id="15" name="Oval 9"/>
          <p:cNvSpPr/>
          <p:nvPr userDrawn="1"/>
        </p:nvSpPr>
        <p:spPr bwMode="auto">
          <a:xfrm flipH="1">
            <a:off x="4569340" y="335280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16" name="Line 8"/>
          <p:cNvSpPr>
            <a:spLocks noChangeShapeType="1"/>
          </p:cNvSpPr>
          <p:nvPr userDrawn="1"/>
        </p:nvSpPr>
        <p:spPr bwMode="auto">
          <a:xfrm>
            <a:off x="4690534" y="3458840"/>
            <a:ext cx="5469466" cy="0"/>
          </a:xfrm>
          <a:prstGeom prst="line">
            <a:avLst/>
          </a:prstGeom>
          <a:noFill/>
          <a:ln w="25400" cap="flat" cmpd="sng">
            <a:solidFill>
              <a:srgbClr val="154F8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endParaRPr lang="zh-CN" altLang="zh-CN" sz="3200">
              <a:solidFill>
                <a:prstClr val="black"/>
              </a:solidFill>
            </a:endParaRPr>
          </a:p>
        </p:txBody>
      </p:sp>
      <p:sp>
        <p:nvSpPr>
          <p:cNvPr id="17" name="Oval 9"/>
          <p:cNvSpPr/>
          <p:nvPr userDrawn="1"/>
        </p:nvSpPr>
        <p:spPr bwMode="auto">
          <a:xfrm flipH="1">
            <a:off x="10072670" y="335397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/>
          <p:nvPr userDrawn="1"/>
        </p:nvSpPr>
        <p:spPr bwMode="auto">
          <a:xfrm>
            <a:off x="1302420" y="1855754"/>
            <a:ext cx="3266920" cy="318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0</a:t>
            </a:r>
            <a:r>
              <a:rPr lang="en-US" altLang="zh-CN" sz="20000" b="1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Adobe 고딕 Std B" charset="-127"/>
              </a:rPr>
              <a:t>6</a:t>
            </a:r>
            <a:endParaRPr lang="zh-CN" altLang="zh-CN" sz="20000" b="1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Adobe 고딕 Std B" charset="-127"/>
            </a:endParaRPr>
          </a:p>
        </p:txBody>
      </p:sp>
      <p:sp>
        <p:nvSpPr>
          <p:cNvPr id="9" name="Rectangle 6"/>
          <p:cNvSpPr/>
          <p:nvPr userDrawn="1"/>
        </p:nvSpPr>
        <p:spPr bwMode="auto">
          <a:xfrm>
            <a:off x="1316343" y="3337302"/>
            <a:ext cx="3154059" cy="5062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1643027" y="3290184"/>
            <a:ext cx="2453942" cy="595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zh-CN" altLang="zh-CN" sz="32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PART </a:t>
            </a:r>
            <a:r>
              <a:rPr lang="zh-CN" altLang="en-US" sz="32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 </a:t>
            </a:r>
            <a:r>
              <a:rPr lang="en-US" altLang="zh-CN" sz="32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 </a:t>
            </a:r>
            <a:r>
              <a:rPr lang="zh-CN" altLang="en-US" sz="32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  </a:t>
            </a:r>
            <a:r>
              <a:rPr lang="en-US" altLang="zh-CN" sz="3200" dirty="0">
                <a:solidFill>
                  <a:srgbClr val="154F86"/>
                </a:solidFill>
                <a:latin typeface="Microsoft YaHei" charset="0"/>
                <a:ea typeface="Microsoft YaHei" charset="0"/>
                <a:cs typeface="Microsoft YaHei" charset="0"/>
                <a:sym typeface="Helvetica" charset="0"/>
              </a:rPr>
              <a:t> SIX</a:t>
            </a:r>
            <a:endParaRPr lang="zh-CN" altLang="zh-CN" sz="3200" dirty="0">
              <a:solidFill>
                <a:srgbClr val="154F86"/>
              </a:solidFill>
              <a:latin typeface="Microsoft YaHei" charset="0"/>
              <a:ea typeface="Microsoft YaHei" charset="0"/>
              <a:cs typeface="Microsoft YaHei" charset="0"/>
              <a:sym typeface="Helvetica" charset="0"/>
            </a:endParaRPr>
          </a:p>
        </p:txBody>
      </p:sp>
      <p:sp>
        <p:nvSpPr>
          <p:cNvPr id="15" name="Oval 9"/>
          <p:cNvSpPr/>
          <p:nvPr userDrawn="1"/>
        </p:nvSpPr>
        <p:spPr bwMode="auto">
          <a:xfrm flipH="1">
            <a:off x="4569340" y="335280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16" name="Line 8"/>
          <p:cNvSpPr>
            <a:spLocks noChangeShapeType="1"/>
          </p:cNvSpPr>
          <p:nvPr userDrawn="1"/>
        </p:nvSpPr>
        <p:spPr bwMode="auto">
          <a:xfrm>
            <a:off x="4690534" y="3458840"/>
            <a:ext cx="5469466" cy="0"/>
          </a:xfrm>
          <a:prstGeom prst="line">
            <a:avLst/>
          </a:prstGeom>
          <a:noFill/>
          <a:ln w="25400" cap="flat" cmpd="sng">
            <a:solidFill>
              <a:srgbClr val="154F8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endParaRPr lang="zh-CN" altLang="zh-CN" sz="3200">
              <a:solidFill>
                <a:prstClr val="black"/>
              </a:solidFill>
            </a:endParaRPr>
          </a:p>
        </p:txBody>
      </p:sp>
      <p:sp>
        <p:nvSpPr>
          <p:cNvPr id="17" name="Oval 9"/>
          <p:cNvSpPr/>
          <p:nvPr userDrawn="1"/>
        </p:nvSpPr>
        <p:spPr bwMode="auto">
          <a:xfrm flipH="1">
            <a:off x="10072670" y="3353970"/>
            <a:ext cx="186268" cy="186267"/>
          </a:xfrm>
          <a:prstGeom prst="ellipse">
            <a:avLst/>
          </a:prstGeom>
          <a:solidFill>
            <a:srgbClr val="154F86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endParaRPr lang="zh-CN" altLang="zh-CN" sz="3200">
              <a:solidFill>
                <a:srgbClr val="FFFFFF"/>
              </a:solidFill>
              <a:latin typeface="Helvetica" charset="0"/>
              <a:ea typeface="Helvetica" charset="0"/>
              <a:cs typeface="Helvetica" charset="0"/>
              <a:sym typeface="Helvetica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868" y="6104718"/>
            <a:ext cx="1524000" cy="48715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84" Type="http://schemas.openxmlformats.org/officeDocument/2006/relationships/tags" Target="../tags/tag84.xml"/><Relationship Id="rId89" Type="http://schemas.openxmlformats.org/officeDocument/2006/relationships/tags" Target="../tags/tag89.xml"/><Relationship Id="rId16" Type="http://schemas.openxmlformats.org/officeDocument/2006/relationships/tags" Target="../tags/tag16.xml"/><Relationship Id="rId11" Type="http://schemas.openxmlformats.org/officeDocument/2006/relationships/tags" Target="../tags/tag11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5" Type="http://schemas.openxmlformats.org/officeDocument/2006/relationships/tags" Target="../tags/tag5.xml"/><Relationship Id="rId90" Type="http://schemas.openxmlformats.org/officeDocument/2006/relationships/tags" Target="../tags/tag90.xml"/><Relationship Id="rId95" Type="http://schemas.openxmlformats.org/officeDocument/2006/relationships/slideLayout" Target="../slideLayouts/slideLayout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80" Type="http://schemas.openxmlformats.org/officeDocument/2006/relationships/tags" Target="../tags/tag80.xml"/><Relationship Id="rId85" Type="http://schemas.openxmlformats.org/officeDocument/2006/relationships/tags" Target="../tags/tag85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91" Type="http://schemas.openxmlformats.org/officeDocument/2006/relationships/tags" Target="../tags/tag91.xml"/><Relationship Id="rId96" Type="http://schemas.openxmlformats.org/officeDocument/2006/relationships/notesSlide" Target="../notesSlides/notesSlide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86" Type="http://schemas.openxmlformats.org/officeDocument/2006/relationships/tags" Target="../tags/tag86.xml"/><Relationship Id="rId94" Type="http://schemas.openxmlformats.org/officeDocument/2006/relationships/tags" Target="../tags/tag94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97" Type="http://schemas.openxmlformats.org/officeDocument/2006/relationships/image" Target="../media/image10.png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4" Type="http://schemas.openxmlformats.org/officeDocument/2006/relationships/tags" Target="../tags/tag24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66" Type="http://schemas.openxmlformats.org/officeDocument/2006/relationships/tags" Target="../tags/tag66.xml"/><Relationship Id="rId87" Type="http://schemas.openxmlformats.org/officeDocument/2006/relationships/tags" Target="../tags/tag87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56" Type="http://schemas.openxmlformats.org/officeDocument/2006/relationships/tags" Target="../tags/tag56.xml"/><Relationship Id="rId77" Type="http://schemas.openxmlformats.org/officeDocument/2006/relationships/tags" Target="../tags/tag77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93" Type="http://schemas.openxmlformats.org/officeDocument/2006/relationships/tags" Target="../tags/tag93.xml"/><Relationship Id="rId98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tags" Target="../tags/tag107.xml"/><Relationship Id="rId18" Type="http://schemas.openxmlformats.org/officeDocument/2006/relationships/tags" Target="../tags/tag112.xml"/><Relationship Id="rId3" Type="http://schemas.openxmlformats.org/officeDocument/2006/relationships/tags" Target="../tags/tag97.xml"/><Relationship Id="rId21" Type="http://schemas.openxmlformats.org/officeDocument/2006/relationships/tags" Target="../tags/tag115.xml"/><Relationship Id="rId7" Type="http://schemas.openxmlformats.org/officeDocument/2006/relationships/tags" Target="../tags/tag101.xml"/><Relationship Id="rId12" Type="http://schemas.openxmlformats.org/officeDocument/2006/relationships/tags" Target="../tags/tag106.xml"/><Relationship Id="rId17" Type="http://schemas.openxmlformats.org/officeDocument/2006/relationships/tags" Target="../tags/tag111.xml"/><Relationship Id="rId2" Type="http://schemas.openxmlformats.org/officeDocument/2006/relationships/tags" Target="../tags/tag96.xml"/><Relationship Id="rId16" Type="http://schemas.openxmlformats.org/officeDocument/2006/relationships/tags" Target="../tags/tag110.xml"/><Relationship Id="rId20" Type="http://schemas.openxmlformats.org/officeDocument/2006/relationships/tags" Target="../tags/tag114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tags" Target="../tags/tag105.xml"/><Relationship Id="rId24" Type="http://schemas.openxmlformats.org/officeDocument/2006/relationships/notesSlide" Target="../notesSlides/notesSlide3.xml"/><Relationship Id="rId5" Type="http://schemas.openxmlformats.org/officeDocument/2006/relationships/tags" Target="../tags/tag99.xml"/><Relationship Id="rId15" Type="http://schemas.openxmlformats.org/officeDocument/2006/relationships/tags" Target="../tags/tag109.xml"/><Relationship Id="rId23" Type="http://schemas.openxmlformats.org/officeDocument/2006/relationships/slideLayout" Target="../slideLayouts/slideLayout4.xml"/><Relationship Id="rId10" Type="http://schemas.openxmlformats.org/officeDocument/2006/relationships/tags" Target="../tags/tag104.xml"/><Relationship Id="rId19" Type="http://schemas.openxmlformats.org/officeDocument/2006/relationships/tags" Target="../tags/tag113.xml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tags" Target="../tags/tag108.xml"/><Relationship Id="rId22" Type="http://schemas.openxmlformats.org/officeDocument/2006/relationships/tags" Target="../tags/tag1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117.xml"/><Relationship Id="rId1" Type="http://schemas.openxmlformats.org/officeDocument/2006/relationships/themeOverride" Target="../theme/themeOverrid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781491" y="4167074"/>
            <a:ext cx="6911794" cy="941506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Rectangle 4"/>
          <p:cNvSpPr/>
          <p:nvPr/>
        </p:nvSpPr>
        <p:spPr bwMode="auto">
          <a:xfrm>
            <a:off x="3062499" y="4297637"/>
            <a:ext cx="6349778" cy="680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 charset="0"/>
                <a:sym typeface="造字工房朗宋（非商用）常规体" charset="-122"/>
              </a:rPr>
              <a:t>云时通供应商管理平台</a:t>
            </a:r>
            <a:endParaRPr lang="zh-CN" altLang="zh-CN" sz="3200" b="1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" charset="0"/>
              <a:sym typeface="造字工房朗宋（非商用）常规体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335" y="1078865"/>
            <a:ext cx="9213215" cy="55664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1" y="368598"/>
            <a:ext cx="4314354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供应商生命周期管理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挖掘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0" y="1517494"/>
            <a:ext cx="270933" cy="3968572"/>
            <a:chOff x="-3" y="1337912"/>
            <a:chExt cx="327262" cy="5351648"/>
          </a:xfrm>
        </p:grpSpPr>
        <p:sp>
          <p:nvSpPr>
            <p:cNvPr id="13" name="五边形 12"/>
            <p:cNvSpPr/>
            <p:nvPr/>
          </p:nvSpPr>
          <p:spPr>
            <a:xfrm>
              <a:off x="-1" y="1337912"/>
              <a:ext cx="327260" cy="1337912"/>
            </a:xfrm>
            <a:prstGeom prst="homePlate">
              <a:avLst>
                <a:gd name="adj" fmla="val 23162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登陆管理</a:t>
              </a:r>
            </a:p>
          </p:txBody>
        </p:sp>
        <p:sp>
          <p:nvSpPr>
            <p:cNvPr id="14" name="五边形 13"/>
            <p:cNvSpPr/>
            <p:nvPr/>
          </p:nvSpPr>
          <p:spPr>
            <a:xfrm>
              <a:off x="-1" y="2675824"/>
              <a:ext cx="327260" cy="1337912"/>
            </a:xfrm>
            <a:prstGeom prst="homePlate">
              <a:avLst>
                <a:gd name="adj" fmla="val 23161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首页管理</a:t>
              </a:r>
            </a:p>
          </p:txBody>
        </p:sp>
        <p:sp>
          <p:nvSpPr>
            <p:cNvPr id="15" name="五边形 14"/>
            <p:cNvSpPr/>
            <p:nvPr/>
          </p:nvSpPr>
          <p:spPr>
            <a:xfrm>
              <a:off x="-2" y="4013736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accent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供应商生命周期</a:t>
              </a:r>
            </a:p>
          </p:txBody>
        </p:sp>
        <p:sp>
          <p:nvSpPr>
            <p:cNvPr id="16" name="五边形 15"/>
            <p:cNvSpPr/>
            <p:nvPr/>
          </p:nvSpPr>
          <p:spPr>
            <a:xfrm>
              <a:off x="-3" y="5351648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供应商绩效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974044" y="1390891"/>
            <a:ext cx="1289785" cy="457916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97530" y="1915524"/>
            <a:ext cx="45984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使用人不同，展示不同的功能菜单权限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04450" y="1806575"/>
            <a:ext cx="158305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</a:rPr>
              <a:t>功能：</a:t>
            </a:r>
          </a:p>
          <a:p>
            <a:r>
              <a:rPr lang="en-US" altLang="zh-CN" b="1">
                <a:solidFill>
                  <a:schemeClr val="accent2"/>
                </a:solidFill>
              </a:rPr>
              <a:t>1. </a:t>
            </a:r>
            <a:r>
              <a:rPr lang="zh-CN" altLang="en-US" b="1">
                <a:solidFill>
                  <a:schemeClr val="accent2"/>
                </a:solidFill>
              </a:rPr>
              <a:t>新增供应商</a:t>
            </a:r>
          </a:p>
          <a:p>
            <a:r>
              <a:rPr lang="en-US" altLang="zh-CN" b="1">
                <a:solidFill>
                  <a:schemeClr val="accent2"/>
                </a:solidFill>
              </a:rPr>
              <a:t>2. </a:t>
            </a:r>
            <a:r>
              <a:rPr lang="zh-CN" altLang="en-US" b="1">
                <a:solidFill>
                  <a:schemeClr val="accent2"/>
                </a:solidFill>
              </a:rPr>
              <a:t>导入供应商</a:t>
            </a:r>
          </a:p>
          <a:p>
            <a:r>
              <a:rPr lang="en-US" altLang="zh-CN" b="1">
                <a:solidFill>
                  <a:schemeClr val="accent2"/>
                </a:solidFill>
              </a:rPr>
              <a:t>3. </a:t>
            </a:r>
            <a:r>
              <a:rPr lang="zh-CN" altLang="en-US" b="1">
                <a:solidFill>
                  <a:schemeClr val="accent2"/>
                </a:solidFill>
              </a:rPr>
              <a:t>发起首营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1" y="368598"/>
            <a:ext cx="4314354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供应商生命周期管理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准入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0" y="1517494"/>
            <a:ext cx="270933" cy="3968572"/>
            <a:chOff x="-3" y="1337912"/>
            <a:chExt cx="327262" cy="5351648"/>
          </a:xfrm>
        </p:grpSpPr>
        <p:sp>
          <p:nvSpPr>
            <p:cNvPr id="13" name="五边形 12"/>
            <p:cNvSpPr/>
            <p:nvPr/>
          </p:nvSpPr>
          <p:spPr>
            <a:xfrm>
              <a:off x="-1" y="1337912"/>
              <a:ext cx="327260" cy="1337912"/>
            </a:xfrm>
            <a:prstGeom prst="homePlate">
              <a:avLst>
                <a:gd name="adj" fmla="val 23162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登陆管理</a:t>
              </a:r>
            </a:p>
          </p:txBody>
        </p:sp>
        <p:sp>
          <p:nvSpPr>
            <p:cNvPr id="14" name="五边形 13"/>
            <p:cNvSpPr/>
            <p:nvPr/>
          </p:nvSpPr>
          <p:spPr>
            <a:xfrm>
              <a:off x="-1" y="2675824"/>
              <a:ext cx="327260" cy="1337912"/>
            </a:xfrm>
            <a:prstGeom prst="homePlate">
              <a:avLst>
                <a:gd name="adj" fmla="val 23161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首页管理</a:t>
              </a:r>
            </a:p>
          </p:txBody>
        </p:sp>
        <p:sp>
          <p:nvSpPr>
            <p:cNvPr id="15" name="五边形 14"/>
            <p:cNvSpPr/>
            <p:nvPr/>
          </p:nvSpPr>
          <p:spPr>
            <a:xfrm>
              <a:off x="-2" y="4013736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accent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供应商生命周期</a:t>
              </a:r>
            </a:p>
          </p:txBody>
        </p:sp>
        <p:sp>
          <p:nvSpPr>
            <p:cNvPr id="16" name="五边形 15"/>
            <p:cNvSpPr/>
            <p:nvPr/>
          </p:nvSpPr>
          <p:spPr>
            <a:xfrm>
              <a:off x="-3" y="5351648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供应商绩效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78535" y="1624330"/>
            <a:ext cx="10034905" cy="4747895"/>
            <a:chOff x="1682450" y="970641"/>
            <a:chExt cx="10035220" cy="549531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682450" y="970641"/>
              <a:ext cx="10035220" cy="5495312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1"/>
              </a:solidFill>
            </a:ln>
          </p:spPr>
        </p:pic>
        <p:sp>
          <p:nvSpPr>
            <p:cNvPr id="17" name="矩形 16"/>
            <p:cNvSpPr/>
            <p:nvPr/>
          </p:nvSpPr>
          <p:spPr>
            <a:xfrm>
              <a:off x="3473194" y="2592334"/>
              <a:ext cx="1289785" cy="2835715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4083221" y="2010196"/>
            <a:ext cx="45984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用于供应商期初数据的导入，可下载模板，线下填写供应商信息，导入系统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10"/>
          <p:cNvSpPr>
            <a:spLocks noChangeArrowheads="1"/>
          </p:cNvSpPr>
          <p:nvPr/>
        </p:nvSpPr>
        <p:spPr bwMode="auto">
          <a:xfrm>
            <a:off x="1118870" y="941070"/>
            <a:ext cx="1104265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供应商导入</a:t>
            </a: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2286000" y="944880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首营申请</a:t>
            </a:r>
          </a:p>
        </p:txBody>
      </p:sp>
      <p:sp>
        <p:nvSpPr>
          <p:cNvPr id="23" name="AutoShape 10"/>
          <p:cNvSpPr>
            <a:spLocks noChangeArrowheads="1"/>
          </p:cNvSpPr>
          <p:nvPr/>
        </p:nvSpPr>
        <p:spPr bwMode="auto">
          <a:xfrm>
            <a:off x="3475990" y="941070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关联公司查询</a:t>
            </a:r>
          </a:p>
        </p:txBody>
      </p:sp>
      <p:sp>
        <p:nvSpPr>
          <p:cNvPr id="24" name="AutoShape 10"/>
          <p:cNvSpPr>
            <a:spLocks noChangeArrowheads="1"/>
          </p:cNvSpPr>
          <p:nvPr/>
        </p:nvSpPr>
        <p:spPr bwMode="auto">
          <a:xfrm>
            <a:off x="4582160" y="941070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基本档案查询</a:t>
            </a: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5718175" y="944880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汰换再准入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98550" y="1734820"/>
            <a:ext cx="8870950" cy="483171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4984463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供应商生命周期管理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准入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7804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84241" y="4646120"/>
            <a:ext cx="1190793" cy="78387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17129" y="2984687"/>
            <a:ext cx="48211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可查看准入单据审批记录，可以同步外部系统的审批记录，查看对应的审批人和审批节点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52400" y="1669894"/>
            <a:ext cx="270933" cy="3968572"/>
            <a:chOff x="-3" y="1337912"/>
            <a:chExt cx="327262" cy="5351648"/>
          </a:xfrm>
        </p:grpSpPr>
        <p:sp>
          <p:nvSpPr>
            <p:cNvPr id="21" name="五边形 20"/>
            <p:cNvSpPr/>
            <p:nvPr/>
          </p:nvSpPr>
          <p:spPr>
            <a:xfrm>
              <a:off x="-1" y="1337912"/>
              <a:ext cx="327260" cy="1337912"/>
            </a:xfrm>
            <a:prstGeom prst="homePlate">
              <a:avLst>
                <a:gd name="adj" fmla="val 23162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登陆管理</a:t>
              </a:r>
            </a:p>
          </p:txBody>
        </p:sp>
        <p:sp>
          <p:nvSpPr>
            <p:cNvPr id="22" name="五边形 21"/>
            <p:cNvSpPr/>
            <p:nvPr/>
          </p:nvSpPr>
          <p:spPr>
            <a:xfrm>
              <a:off x="-1" y="2675824"/>
              <a:ext cx="327260" cy="1337912"/>
            </a:xfrm>
            <a:prstGeom prst="homePlate">
              <a:avLst>
                <a:gd name="adj" fmla="val 23161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首页管理</a:t>
              </a:r>
            </a:p>
          </p:txBody>
        </p:sp>
        <p:sp>
          <p:nvSpPr>
            <p:cNvPr id="23" name="五边形 22"/>
            <p:cNvSpPr/>
            <p:nvPr/>
          </p:nvSpPr>
          <p:spPr>
            <a:xfrm>
              <a:off x="-2" y="4013736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accent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供应商生命周期</a:t>
              </a:r>
            </a:p>
          </p:txBody>
        </p:sp>
        <p:sp>
          <p:nvSpPr>
            <p:cNvPr id="24" name="五边形 23"/>
            <p:cNvSpPr/>
            <p:nvPr/>
          </p:nvSpPr>
          <p:spPr>
            <a:xfrm>
              <a:off x="-3" y="5351648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供应商绩效</a:t>
              </a:r>
            </a:p>
          </p:txBody>
        </p:sp>
      </p:grp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2263775" y="944880"/>
            <a:ext cx="1104265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首营申请</a:t>
            </a: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1098550" y="94424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供应商导入</a:t>
            </a:r>
          </a:p>
        </p:txBody>
      </p:sp>
      <p:sp>
        <p:nvSpPr>
          <p:cNvPr id="15" name="AutoShape 10"/>
          <p:cNvSpPr>
            <a:spLocks noChangeArrowheads="1"/>
          </p:cNvSpPr>
          <p:nvPr/>
        </p:nvSpPr>
        <p:spPr bwMode="auto">
          <a:xfrm>
            <a:off x="3475990" y="941070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关联公司查询</a:t>
            </a:r>
          </a:p>
        </p:txBody>
      </p:sp>
      <p:sp>
        <p:nvSpPr>
          <p:cNvPr id="16" name="AutoShape 10"/>
          <p:cNvSpPr>
            <a:spLocks noChangeArrowheads="1"/>
          </p:cNvSpPr>
          <p:nvPr/>
        </p:nvSpPr>
        <p:spPr bwMode="auto">
          <a:xfrm>
            <a:off x="4582160" y="941070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基本档案查询</a:t>
            </a:r>
          </a:p>
        </p:txBody>
      </p:sp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5718175" y="944880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汰换再准入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227945" y="2832100"/>
            <a:ext cx="1583055" cy="147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</a:rPr>
              <a:t>功能：</a:t>
            </a:r>
          </a:p>
          <a:p>
            <a:r>
              <a:rPr lang="en-US" altLang="zh-CN" b="1">
                <a:solidFill>
                  <a:schemeClr val="accent2"/>
                </a:solidFill>
              </a:rPr>
              <a:t>1. </a:t>
            </a:r>
            <a:r>
              <a:rPr lang="zh-CN" altLang="en-US" b="1">
                <a:solidFill>
                  <a:schemeClr val="accent2"/>
                </a:solidFill>
              </a:rPr>
              <a:t>修改申请单</a:t>
            </a:r>
          </a:p>
          <a:p>
            <a:r>
              <a:rPr lang="en-US" altLang="zh-CN" b="1">
                <a:solidFill>
                  <a:schemeClr val="accent2"/>
                </a:solidFill>
              </a:rPr>
              <a:t>2. </a:t>
            </a:r>
            <a:r>
              <a:rPr lang="zh-CN" altLang="en-US" b="1">
                <a:solidFill>
                  <a:schemeClr val="accent2"/>
                </a:solidFill>
              </a:rPr>
              <a:t>提交申请</a:t>
            </a:r>
          </a:p>
          <a:p>
            <a:r>
              <a:rPr lang="en-US" altLang="zh-CN" b="1">
                <a:solidFill>
                  <a:schemeClr val="accent2"/>
                </a:solidFill>
              </a:rPr>
              <a:t>3. </a:t>
            </a:r>
            <a:r>
              <a:rPr lang="zh-CN" altLang="en-US" b="1">
                <a:solidFill>
                  <a:schemeClr val="accent2"/>
                </a:solidFill>
              </a:rPr>
              <a:t>取消申请</a:t>
            </a:r>
          </a:p>
          <a:p>
            <a:r>
              <a:rPr lang="en-US" altLang="zh-CN" b="1">
                <a:solidFill>
                  <a:schemeClr val="accent2"/>
                </a:solidFill>
              </a:rPr>
              <a:t>4. </a:t>
            </a:r>
            <a:r>
              <a:rPr lang="zh-CN" altLang="en-US" b="1">
                <a:solidFill>
                  <a:schemeClr val="accent2"/>
                </a:solidFill>
              </a:rPr>
              <a:t>撤回申请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8075" y="1670050"/>
            <a:ext cx="8806815" cy="490601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5540" y="367963"/>
            <a:ext cx="4984463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供应商生命周期管理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准入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54118" y="3087957"/>
            <a:ext cx="1190793" cy="78387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82731" y="2879788"/>
            <a:ext cx="48211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、根据搜索条件查询对应的供应商关联公司的信息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、可对供应商信息发起变更操作，更改证书等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52400" y="1669894"/>
            <a:ext cx="270933" cy="3968572"/>
            <a:chOff x="-3" y="1337912"/>
            <a:chExt cx="327262" cy="5351648"/>
          </a:xfrm>
        </p:grpSpPr>
        <p:sp>
          <p:nvSpPr>
            <p:cNvPr id="21" name="五边形 20"/>
            <p:cNvSpPr/>
            <p:nvPr/>
          </p:nvSpPr>
          <p:spPr>
            <a:xfrm>
              <a:off x="-1" y="1337912"/>
              <a:ext cx="327260" cy="1337912"/>
            </a:xfrm>
            <a:prstGeom prst="homePlate">
              <a:avLst>
                <a:gd name="adj" fmla="val 23162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登陆管理</a:t>
              </a:r>
            </a:p>
          </p:txBody>
        </p:sp>
        <p:sp>
          <p:nvSpPr>
            <p:cNvPr id="22" name="五边形 21"/>
            <p:cNvSpPr/>
            <p:nvPr/>
          </p:nvSpPr>
          <p:spPr>
            <a:xfrm>
              <a:off x="-1" y="2675824"/>
              <a:ext cx="327260" cy="1337912"/>
            </a:xfrm>
            <a:prstGeom prst="homePlate">
              <a:avLst>
                <a:gd name="adj" fmla="val 23161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首页管理</a:t>
              </a:r>
            </a:p>
          </p:txBody>
        </p:sp>
        <p:sp>
          <p:nvSpPr>
            <p:cNvPr id="23" name="五边形 22"/>
            <p:cNvSpPr/>
            <p:nvPr/>
          </p:nvSpPr>
          <p:spPr>
            <a:xfrm>
              <a:off x="-2" y="4013736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accent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供应商生命周期</a:t>
              </a:r>
            </a:p>
          </p:txBody>
        </p:sp>
        <p:sp>
          <p:nvSpPr>
            <p:cNvPr id="24" name="五边形 23"/>
            <p:cNvSpPr/>
            <p:nvPr/>
          </p:nvSpPr>
          <p:spPr>
            <a:xfrm>
              <a:off x="-3" y="5351648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供应商绩效</a:t>
              </a:r>
            </a:p>
          </p:txBody>
        </p:sp>
      </p:grp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3366135" y="944880"/>
            <a:ext cx="1367155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关联公司查询</a:t>
            </a: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1098550" y="94424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供应商导入</a:t>
            </a:r>
          </a:p>
        </p:txBody>
      </p:sp>
      <p:sp>
        <p:nvSpPr>
          <p:cNvPr id="16" name="AutoShape 10"/>
          <p:cNvSpPr>
            <a:spLocks noChangeArrowheads="1"/>
          </p:cNvSpPr>
          <p:nvPr/>
        </p:nvSpPr>
        <p:spPr bwMode="auto">
          <a:xfrm>
            <a:off x="4766310" y="940435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基本档案查询</a:t>
            </a:r>
          </a:p>
        </p:txBody>
      </p:sp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5847080" y="944880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汰换再准入</a:t>
            </a:r>
          </a:p>
        </p:txBody>
      </p:sp>
      <p:sp>
        <p:nvSpPr>
          <p:cNvPr id="3" name="AutoShape 10"/>
          <p:cNvSpPr>
            <a:spLocks noChangeArrowheads="1"/>
          </p:cNvSpPr>
          <p:nvPr/>
        </p:nvSpPr>
        <p:spPr bwMode="auto">
          <a:xfrm>
            <a:off x="2286000" y="951230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首营申请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116185" y="2675890"/>
            <a:ext cx="135382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</a:rPr>
              <a:t>功能：</a:t>
            </a:r>
          </a:p>
          <a:p>
            <a:r>
              <a:rPr lang="en-US" altLang="zh-CN" b="1">
                <a:solidFill>
                  <a:schemeClr val="accent2"/>
                </a:solidFill>
              </a:rPr>
              <a:t>1. </a:t>
            </a:r>
            <a:r>
              <a:rPr lang="zh-CN" altLang="en-US" b="1">
                <a:solidFill>
                  <a:schemeClr val="accent2"/>
                </a:solidFill>
              </a:rPr>
              <a:t>发起变更</a:t>
            </a:r>
          </a:p>
          <a:p>
            <a:r>
              <a:rPr lang="en-US" altLang="zh-CN" b="1">
                <a:solidFill>
                  <a:schemeClr val="accent2"/>
                </a:solidFill>
              </a:rPr>
              <a:t>2. </a:t>
            </a:r>
            <a:r>
              <a:rPr lang="zh-CN" altLang="en-US" b="1">
                <a:solidFill>
                  <a:schemeClr val="accent2"/>
                </a:solidFill>
              </a:rPr>
              <a:t>发起汰换</a:t>
            </a:r>
          </a:p>
          <a:p>
            <a:r>
              <a:rPr lang="en-US" altLang="zh-CN" b="1">
                <a:solidFill>
                  <a:schemeClr val="accent2"/>
                </a:solidFill>
              </a:rPr>
              <a:t>3. </a:t>
            </a:r>
            <a:r>
              <a:rPr lang="zh-CN" altLang="en-US" b="1">
                <a:solidFill>
                  <a:schemeClr val="accent2"/>
                </a:solidFill>
              </a:rPr>
              <a:t>再次准入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8075" y="1670050"/>
            <a:ext cx="8952230" cy="48882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4984463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供应商生命周期管理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准入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29328" y="2879677"/>
            <a:ext cx="1190793" cy="78387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92206" y="2879788"/>
            <a:ext cx="48211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、根据搜索条件查询对应的供应商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、可对供应商进行汰换操作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52400" y="1669894"/>
            <a:ext cx="270933" cy="3968572"/>
            <a:chOff x="-3" y="1337912"/>
            <a:chExt cx="327262" cy="5351648"/>
          </a:xfrm>
        </p:grpSpPr>
        <p:sp>
          <p:nvSpPr>
            <p:cNvPr id="21" name="五边形 20"/>
            <p:cNvSpPr/>
            <p:nvPr/>
          </p:nvSpPr>
          <p:spPr>
            <a:xfrm>
              <a:off x="-1" y="1337912"/>
              <a:ext cx="327260" cy="1337912"/>
            </a:xfrm>
            <a:prstGeom prst="homePlate">
              <a:avLst>
                <a:gd name="adj" fmla="val 23162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登陆管理</a:t>
              </a:r>
            </a:p>
          </p:txBody>
        </p:sp>
        <p:sp>
          <p:nvSpPr>
            <p:cNvPr id="22" name="五边形 21"/>
            <p:cNvSpPr/>
            <p:nvPr/>
          </p:nvSpPr>
          <p:spPr>
            <a:xfrm>
              <a:off x="-1" y="2675824"/>
              <a:ext cx="327260" cy="1337912"/>
            </a:xfrm>
            <a:prstGeom prst="homePlate">
              <a:avLst>
                <a:gd name="adj" fmla="val 23161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首页管理</a:t>
              </a:r>
            </a:p>
          </p:txBody>
        </p:sp>
        <p:sp>
          <p:nvSpPr>
            <p:cNvPr id="23" name="五边形 22"/>
            <p:cNvSpPr/>
            <p:nvPr/>
          </p:nvSpPr>
          <p:spPr>
            <a:xfrm>
              <a:off x="-2" y="4013736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accent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供应商生命周期</a:t>
              </a:r>
            </a:p>
          </p:txBody>
        </p:sp>
        <p:sp>
          <p:nvSpPr>
            <p:cNvPr id="24" name="五边形 23"/>
            <p:cNvSpPr/>
            <p:nvPr/>
          </p:nvSpPr>
          <p:spPr>
            <a:xfrm>
              <a:off x="-3" y="5351648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供应商绩效</a:t>
              </a:r>
            </a:p>
          </p:txBody>
        </p:sp>
      </p:grp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1098550" y="94424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供应商导入</a:t>
            </a:r>
          </a:p>
        </p:txBody>
      </p:sp>
      <p:sp>
        <p:nvSpPr>
          <p:cNvPr id="15" name="AutoShape 10"/>
          <p:cNvSpPr>
            <a:spLocks noChangeArrowheads="1"/>
          </p:cNvSpPr>
          <p:nvPr/>
        </p:nvSpPr>
        <p:spPr bwMode="auto">
          <a:xfrm>
            <a:off x="3422015" y="941070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关联公司查询</a:t>
            </a:r>
          </a:p>
        </p:txBody>
      </p:sp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5972175" y="944880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汰换再准入</a:t>
            </a:r>
          </a:p>
        </p:txBody>
      </p:sp>
      <p:sp>
        <p:nvSpPr>
          <p:cNvPr id="3" name="AutoShape 10"/>
          <p:cNvSpPr>
            <a:spLocks noChangeArrowheads="1"/>
          </p:cNvSpPr>
          <p:nvPr/>
        </p:nvSpPr>
        <p:spPr bwMode="auto">
          <a:xfrm>
            <a:off x="4509135" y="944880"/>
            <a:ext cx="1367155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基本档案查询</a:t>
            </a:r>
          </a:p>
        </p:txBody>
      </p:sp>
      <p:sp>
        <p:nvSpPr>
          <p:cNvPr id="4" name="AutoShape 10"/>
          <p:cNvSpPr>
            <a:spLocks noChangeArrowheads="1"/>
          </p:cNvSpPr>
          <p:nvPr/>
        </p:nvSpPr>
        <p:spPr bwMode="auto">
          <a:xfrm>
            <a:off x="2332990" y="941070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首营申请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28275" y="2586355"/>
            <a:ext cx="135382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accent2"/>
                </a:solidFill>
              </a:rPr>
              <a:t>功能：</a:t>
            </a:r>
          </a:p>
          <a:p>
            <a:r>
              <a:rPr lang="en-US" altLang="zh-CN" b="1">
                <a:solidFill>
                  <a:schemeClr val="accent2"/>
                </a:solidFill>
              </a:rPr>
              <a:t>1. </a:t>
            </a:r>
            <a:r>
              <a:rPr lang="zh-CN" altLang="en-US" b="1">
                <a:solidFill>
                  <a:schemeClr val="accent2"/>
                </a:solidFill>
              </a:rPr>
              <a:t>发起汰换</a:t>
            </a:r>
          </a:p>
          <a:p>
            <a:r>
              <a:rPr lang="en-US" altLang="zh-CN" b="1">
                <a:solidFill>
                  <a:schemeClr val="accent2"/>
                </a:solidFill>
              </a:rPr>
              <a:t>2. </a:t>
            </a:r>
            <a:r>
              <a:rPr lang="zh-CN" altLang="en-US" b="1">
                <a:solidFill>
                  <a:schemeClr val="accent2"/>
                </a:solidFill>
              </a:rPr>
              <a:t>批量汰换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6500" y="1670050"/>
            <a:ext cx="9947910" cy="48882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4984463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供应商生命周期管理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准入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04914" y="2487850"/>
            <a:ext cx="1190793" cy="78387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82731" y="2879788"/>
            <a:ext cx="48211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、根据搜索条件查询对应的供应商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、可对已经汰换的供应商发起再准入，审批通过之后供应商可以重新发起业务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52400" y="1669894"/>
            <a:ext cx="270933" cy="3968572"/>
            <a:chOff x="-3" y="1337912"/>
            <a:chExt cx="327262" cy="5351648"/>
          </a:xfrm>
        </p:grpSpPr>
        <p:sp>
          <p:nvSpPr>
            <p:cNvPr id="21" name="五边形 20"/>
            <p:cNvSpPr/>
            <p:nvPr/>
          </p:nvSpPr>
          <p:spPr>
            <a:xfrm>
              <a:off x="-1" y="1337912"/>
              <a:ext cx="327260" cy="1337912"/>
            </a:xfrm>
            <a:prstGeom prst="homePlate">
              <a:avLst>
                <a:gd name="adj" fmla="val 23162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登陆管理</a:t>
              </a:r>
            </a:p>
          </p:txBody>
        </p:sp>
        <p:sp>
          <p:nvSpPr>
            <p:cNvPr id="22" name="五边形 21"/>
            <p:cNvSpPr/>
            <p:nvPr/>
          </p:nvSpPr>
          <p:spPr>
            <a:xfrm>
              <a:off x="-1" y="2675824"/>
              <a:ext cx="327260" cy="1337912"/>
            </a:xfrm>
            <a:prstGeom prst="homePlate">
              <a:avLst>
                <a:gd name="adj" fmla="val 23161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首页管理</a:t>
              </a:r>
            </a:p>
          </p:txBody>
        </p:sp>
        <p:sp>
          <p:nvSpPr>
            <p:cNvPr id="23" name="五边形 22"/>
            <p:cNvSpPr/>
            <p:nvPr/>
          </p:nvSpPr>
          <p:spPr>
            <a:xfrm>
              <a:off x="-2" y="4013736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accent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供应商生命周期</a:t>
              </a:r>
            </a:p>
          </p:txBody>
        </p:sp>
        <p:sp>
          <p:nvSpPr>
            <p:cNvPr id="24" name="五边形 23"/>
            <p:cNvSpPr/>
            <p:nvPr/>
          </p:nvSpPr>
          <p:spPr>
            <a:xfrm>
              <a:off x="-3" y="5351648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供应商绩效</a:t>
              </a:r>
            </a:p>
          </p:txBody>
        </p:sp>
      </p:grp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1098550" y="94424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供应商导入</a:t>
            </a:r>
          </a:p>
        </p:txBody>
      </p:sp>
      <p:sp>
        <p:nvSpPr>
          <p:cNvPr id="15" name="AutoShape 10"/>
          <p:cNvSpPr>
            <a:spLocks noChangeArrowheads="1"/>
          </p:cNvSpPr>
          <p:nvPr/>
        </p:nvSpPr>
        <p:spPr bwMode="auto">
          <a:xfrm>
            <a:off x="3475990" y="941070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关联公司查询</a:t>
            </a:r>
          </a:p>
        </p:txBody>
      </p:sp>
      <p:sp>
        <p:nvSpPr>
          <p:cNvPr id="16" name="AutoShape 10"/>
          <p:cNvSpPr>
            <a:spLocks noChangeArrowheads="1"/>
          </p:cNvSpPr>
          <p:nvPr/>
        </p:nvSpPr>
        <p:spPr bwMode="auto">
          <a:xfrm>
            <a:off x="4582160" y="941070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基本档案查询</a:t>
            </a:r>
          </a:p>
        </p:txBody>
      </p:sp>
      <p:sp>
        <p:nvSpPr>
          <p:cNvPr id="3" name="AutoShape 10"/>
          <p:cNvSpPr>
            <a:spLocks noChangeArrowheads="1"/>
          </p:cNvSpPr>
          <p:nvPr/>
        </p:nvSpPr>
        <p:spPr bwMode="auto">
          <a:xfrm>
            <a:off x="5750560" y="944245"/>
            <a:ext cx="1104265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汰换再准入</a:t>
            </a: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2241550" y="94424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首营申请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6587" y="1087975"/>
            <a:ext cx="9947907" cy="541984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4984463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供应商生命周期管理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变更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04914" y="2487850"/>
            <a:ext cx="1190793" cy="78387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24448" y="2279622"/>
            <a:ext cx="48211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、根据搜索条件查询对应的供应商变更申请单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、可对供应商发起信息变更，审批通过之后供应商信息即可更新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52400" y="1669894"/>
            <a:ext cx="270933" cy="3968572"/>
            <a:chOff x="-3" y="1337912"/>
            <a:chExt cx="327262" cy="5351648"/>
          </a:xfrm>
        </p:grpSpPr>
        <p:sp>
          <p:nvSpPr>
            <p:cNvPr id="21" name="五边形 20"/>
            <p:cNvSpPr/>
            <p:nvPr/>
          </p:nvSpPr>
          <p:spPr>
            <a:xfrm>
              <a:off x="-1" y="1337912"/>
              <a:ext cx="327260" cy="1337912"/>
            </a:xfrm>
            <a:prstGeom prst="homePlate">
              <a:avLst>
                <a:gd name="adj" fmla="val 23162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登陆管理</a:t>
              </a:r>
            </a:p>
          </p:txBody>
        </p:sp>
        <p:sp>
          <p:nvSpPr>
            <p:cNvPr id="22" name="五边形 21"/>
            <p:cNvSpPr/>
            <p:nvPr/>
          </p:nvSpPr>
          <p:spPr>
            <a:xfrm>
              <a:off x="-1" y="2675824"/>
              <a:ext cx="327260" cy="1337912"/>
            </a:xfrm>
            <a:prstGeom prst="homePlate">
              <a:avLst>
                <a:gd name="adj" fmla="val 23161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首页管理</a:t>
              </a:r>
            </a:p>
          </p:txBody>
        </p:sp>
        <p:sp>
          <p:nvSpPr>
            <p:cNvPr id="23" name="五边形 22"/>
            <p:cNvSpPr/>
            <p:nvPr/>
          </p:nvSpPr>
          <p:spPr>
            <a:xfrm>
              <a:off x="-2" y="4013736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accent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供应商生命周期</a:t>
              </a:r>
            </a:p>
          </p:txBody>
        </p:sp>
        <p:sp>
          <p:nvSpPr>
            <p:cNvPr id="24" name="五边形 23"/>
            <p:cNvSpPr/>
            <p:nvPr/>
          </p:nvSpPr>
          <p:spPr>
            <a:xfrm>
              <a:off x="-3" y="5351648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供应商绩效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19860" y="1828165"/>
            <a:ext cx="10163810" cy="4800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4984463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供应商生命周期管理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汰换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70271" y="2242741"/>
            <a:ext cx="1190793" cy="78387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57298" y="4273554"/>
            <a:ext cx="4821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可以查看汰换申请单详情信息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52400" y="1669894"/>
            <a:ext cx="270933" cy="3968572"/>
            <a:chOff x="-3" y="1337912"/>
            <a:chExt cx="327262" cy="5351648"/>
          </a:xfrm>
        </p:grpSpPr>
        <p:sp>
          <p:nvSpPr>
            <p:cNvPr id="21" name="五边形 20"/>
            <p:cNvSpPr/>
            <p:nvPr/>
          </p:nvSpPr>
          <p:spPr>
            <a:xfrm>
              <a:off x="-1" y="1337912"/>
              <a:ext cx="327260" cy="1337912"/>
            </a:xfrm>
            <a:prstGeom prst="homePlate">
              <a:avLst>
                <a:gd name="adj" fmla="val 23162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登陆管理</a:t>
              </a:r>
            </a:p>
          </p:txBody>
        </p:sp>
        <p:sp>
          <p:nvSpPr>
            <p:cNvPr id="22" name="五边形 21"/>
            <p:cNvSpPr/>
            <p:nvPr/>
          </p:nvSpPr>
          <p:spPr>
            <a:xfrm>
              <a:off x="-1" y="2675824"/>
              <a:ext cx="327260" cy="1337912"/>
            </a:xfrm>
            <a:prstGeom prst="homePlate">
              <a:avLst>
                <a:gd name="adj" fmla="val 23161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首页管理</a:t>
              </a:r>
            </a:p>
          </p:txBody>
        </p:sp>
        <p:sp>
          <p:nvSpPr>
            <p:cNvPr id="23" name="五边形 22"/>
            <p:cNvSpPr/>
            <p:nvPr/>
          </p:nvSpPr>
          <p:spPr>
            <a:xfrm>
              <a:off x="-2" y="4013736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accent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供应商生命周期</a:t>
              </a:r>
            </a:p>
          </p:txBody>
        </p:sp>
        <p:sp>
          <p:nvSpPr>
            <p:cNvPr id="24" name="五边形 23"/>
            <p:cNvSpPr/>
            <p:nvPr/>
          </p:nvSpPr>
          <p:spPr>
            <a:xfrm>
              <a:off x="-3" y="5351648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供应商绩效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2979749" y="4066282"/>
            <a:ext cx="1190793" cy="78387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22875" y="2120802"/>
            <a:ext cx="48211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将汰换申请单提交进入审批流，对供应商进行汰换操作</a:t>
            </a:r>
          </a:p>
        </p:txBody>
      </p:sp>
      <p:sp>
        <p:nvSpPr>
          <p:cNvPr id="15" name="矩形 14"/>
          <p:cNvSpPr/>
          <p:nvPr/>
        </p:nvSpPr>
        <p:spPr>
          <a:xfrm>
            <a:off x="5255393" y="166606"/>
            <a:ext cx="61572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单据提交后，由业务审核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审核通过或审核拒绝，更新状态，填写拒绝原因。</a:t>
            </a:r>
          </a:p>
          <a:p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已拒绝的单据可以重新提交或修改、取消操作。</a:t>
            </a:r>
          </a:p>
        </p:txBody>
      </p:sp>
      <p:sp>
        <p:nvSpPr>
          <p:cNvPr id="3" name="AutoShape 10"/>
          <p:cNvSpPr>
            <a:spLocks noChangeArrowheads="1"/>
          </p:cNvSpPr>
          <p:nvPr/>
        </p:nvSpPr>
        <p:spPr bwMode="auto">
          <a:xfrm>
            <a:off x="1098550" y="1096010"/>
            <a:ext cx="1104265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汰换申请</a:t>
            </a:r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2289175" y="1096010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意见反馈</a:t>
            </a:r>
            <a:r>
              <a:rPr lang="en-US" altLang="zh-CN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</a:t>
            </a:r>
          </a:p>
        </p:txBody>
      </p: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3475990" y="1092200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反馈处理</a:t>
            </a:r>
            <a:r>
              <a:rPr lang="en-US" altLang="zh-CN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采购方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6845" y="1828165"/>
            <a:ext cx="10147300" cy="48342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4984463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供应商生命周期管理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汰换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33423" y="2661924"/>
            <a:ext cx="482112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供应商可以进行申辩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52400" y="1669894"/>
            <a:ext cx="270933" cy="3968572"/>
            <a:chOff x="-3" y="1337912"/>
            <a:chExt cx="327262" cy="5351648"/>
          </a:xfrm>
        </p:grpSpPr>
        <p:sp>
          <p:nvSpPr>
            <p:cNvPr id="21" name="五边形 20"/>
            <p:cNvSpPr/>
            <p:nvPr/>
          </p:nvSpPr>
          <p:spPr>
            <a:xfrm>
              <a:off x="-1" y="1337912"/>
              <a:ext cx="327260" cy="1337912"/>
            </a:xfrm>
            <a:prstGeom prst="homePlate">
              <a:avLst>
                <a:gd name="adj" fmla="val 23162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登陆管理</a:t>
              </a:r>
            </a:p>
          </p:txBody>
        </p:sp>
        <p:sp>
          <p:nvSpPr>
            <p:cNvPr id="22" name="五边形 21"/>
            <p:cNvSpPr/>
            <p:nvPr/>
          </p:nvSpPr>
          <p:spPr>
            <a:xfrm>
              <a:off x="-1" y="2675824"/>
              <a:ext cx="327260" cy="1337912"/>
            </a:xfrm>
            <a:prstGeom prst="homePlate">
              <a:avLst>
                <a:gd name="adj" fmla="val 23161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首页管理</a:t>
              </a:r>
            </a:p>
          </p:txBody>
        </p:sp>
        <p:sp>
          <p:nvSpPr>
            <p:cNvPr id="23" name="五边形 22"/>
            <p:cNvSpPr/>
            <p:nvPr/>
          </p:nvSpPr>
          <p:spPr>
            <a:xfrm>
              <a:off x="-2" y="4013736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accent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供应商生命周期</a:t>
              </a:r>
            </a:p>
          </p:txBody>
        </p:sp>
        <p:sp>
          <p:nvSpPr>
            <p:cNvPr id="24" name="五边形 23"/>
            <p:cNvSpPr/>
            <p:nvPr/>
          </p:nvSpPr>
          <p:spPr>
            <a:xfrm>
              <a:off x="-3" y="5351648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供应商绩效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2388870" y="2661920"/>
            <a:ext cx="822960" cy="41529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2263775" y="1096010"/>
            <a:ext cx="170561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意见反馈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</a:t>
            </a: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1098550" y="109537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汰换申请</a:t>
            </a:r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4110990" y="1091565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意见反馈</a:t>
            </a:r>
            <a:r>
              <a:rPr lang="en-US" altLang="zh-CN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采购方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0495" y="1753870"/>
            <a:ext cx="10085705" cy="47777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4984463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供应商生命周期管理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汰换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66365" y="2580005"/>
            <a:ext cx="1336675" cy="51943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24633" y="2661924"/>
            <a:ext cx="482112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采购方可以进行内部申辩和反馈的审批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52400" y="1669894"/>
            <a:ext cx="270933" cy="3968572"/>
            <a:chOff x="-3" y="1337912"/>
            <a:chExt cx="327262" cy="5351648"/>
          </a:xfrm>
        </p:grpSpPr>
        <p:sp>
          <p:nvSpPr>
            <p:cNvPr id="21" name="五边形 20"/>
            <p:cNvSpPr/>
            <p:nvPr/>
          </p:nvSpPr>
          <p:spPr>
            <a:xfrm>
              <a:off x="-1" y="1337912"/>
              <a:ext cx="327260" cy="1337912"/>
            </a:xfrm>
            <a:prstGeom prst="homePlate">
              <a:avLst>
                <a:gd name="adj" fmla="val 23162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登陆管理</a:t>
              </a:r>
            </a:p>
          </p:txBody>
        </p:sp>
        <p:sp>
          <p:nvSpPr>
            <p:cNvPr id="22" name="五边形 21"/>
            <p:cNvSpPr/>
            <p:nvPr/>
          </p:nvSpPr>
          <p:spPr>
            <a:xfrm>
              <a:off x="-1" y="2675824"/>
              <a:ext cx="327260" cy="1337912"/>
            </a:xfrm>
            <a:prstGeom prst="homePlate">
              <a:avLst>
                <a:gd name="adj" fmla="val 23161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首页管理</a:t>
              </a:r>
            </a:p>
          </p:txBody>
        </p:sp>
        <p:sp>
          <p:nvSpPr>
            <p:cNvPr id="23" name="五边形 22"/>
            <p:cNvSpPr/>
            <p:nvPr/>
          </p:nvSpPr>
          <p:spPr>
            <a:xfrm>
              <a:off x="-2" y="4013736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accent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供应商生命周期</a:t>
              </a:r>
            </a:p>
          </p:txBody>
        </p:sp>
        <p:sp>
          <p:nvSpPr>
            <p:cNvPr id="24" name="五边形 23"/>
            <p:cNvSpPr/>
            <p:nvPr/>
          </p:nvSpPr>
          <p:spPr>
            <a:xfrm>
              <a:off x="-3" y="5351648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供应商绩效</a:t>
              </a:r>
            </a:p>
          </p:txBody>
        </p:sp>
      </p:grpSp>
      <p:sp>
        <p:nvSpPr>
          <p:cNvPr id="4" name="AutoShape 10"/>
          <p:cNvSpPr>
            <a:spLocks noChangeArrowheads="1"/>
          </p:cNvSpPr>
          <p:nvPr/>
        </p:nvSpPr>
        <p:spPr bwMode="auto">
          <a:xfrm>
            <a:off x="3422650" y="1085215"/>
            <a:ext cx="1852295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意见反馈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采购方</a:t>
            </a: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1098550" y="109537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汰换申请</a:t>
            </a: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2312035" y="1092200"/>
            <a:ext cx="99822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意见反馈</a:t>
            </a:r>
            <a:r>
              <a:rPr lang="en-US" altLang="zh-CN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标题 38"/>
          <p:cNvSpPr>
            <a:spLocks noGrp="1"/>
          </p:cNvSpPr>
          <p:nvPr>
            <p:ph type="title"/>
          </p:nvPr>
        </p:nvSpPr>
        <p:spPr>
          <a:xfrm>
            <a:off x="392400" y="298800"/>
            <a:ext cx="6789296" cy="210012"/>
          </a:xfrm>
        </p:spPr>
        <p:txBody>
          <a:bodyPr>
            <a:noAutofit/>
          </a:bodyPr>
          <a:lstStyle/>
          <a:p>
            <a:r>
              <a:rPr lang="zh-CN" altLang="en-US" b="1" dirty="0"/>
              <a:t>构建基于云时通中台架构下的采购管理SRM系统</a:t>
            </a:r>
          </a:p>
        </p:txBody>
      </p:sp>
      <p:grpSp>
        <p:nvGrpSpPr>
          <p:cNvPr id="135" name="组合 134"/>
          <p:cNvGrpSpPr/>
          <p:nvPr/>
        </p:nvGrpSpPr>
        <p:grpSpPr>
          <a:xfrm>
            <a:off x="1573335" y="2635940"/>
            <a:ext cx="1967865" cy="1469390"/>
            <a:chOff x="2914" y="4458"/>
            <a:chExt cx="3099" cy="2314"/>
          </a:xfrm>
        </p:grpSpPr>
        <p:sp>
          <p:nvSpPr>
            <p:cNvPr id="126" name="矩形 125"/>
            <p:cNvSpPr/>
            <p:nvPr>
              <p:custDataLst>
                <p:tags r:id="rId85"/>
              </p:custDataLst>
            </p:nvPr>
          </p:nvSpPr>
          <p:spPr>
            <a:xfrm>
              <a:off x="2914" y="4458"/>
              <a:ext cx="3099" cy="231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文本框 51"/>
            <p:cNvSpPr txBox="1"/>
            <p:nvPr>
              <p:custDataLst>
                <p:tags r:id="rId86"/>
              </p:custDataLst>
            </p:nvPr>
          </p:nvSpPr>
          <p:spPr>
            <a:xfrm>
              <a:off x="3002" y="4487"/>
              <a:ext cx="2959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供应商生命周期管理</a:t>
              </a: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2974" y="4886"/>
              <a:ext cx="2974" cy="1828"/>
              <a:chOff x="6811868" y="1406029"/>
              <a:chExt cx="2242114" cy="1534310"/>
            </a:xfrm>
          </p:grpSpPr>
          <p:sp>
            <p:nvSpPr>
              <p:cNvPr id="58" name="圆角矩形 57"/>
              <p:cNvSpPr/>
              <p:nvPr>
                <p:custDataLst>
                  <p:tags r:id="rId87"/>
                </p:custDataLst>
              </p:nvPr>
            </p:nvSpPr>
            <p:spPr>
              <a:xfrm>
                <a:off x="7967606" y="1406029"/>
                <a:ext cx="1086376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供应商准入</a:t>
                </a:r>
              </a:p>
            </p:txBody>
          </p:sp>
          <p:sp>
            <p:nvSpPr>
              <p:cNvPr id="59" name="圆角矩形 58"/>
              <p:cNvSpPr/>
              <p:nvPr>
                <p:custDataLst>
                  <p:tags r:id="rId88"/>
                </p:custDataLst>
              </p:nvPr>
            </p:nvSpPr>
            <p:spPr>
              <a:xfrm>
                <a:off x="6827071" y="1409400"/>
                <a:ext cx="1086894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供应商注册</a:t>
                </a:r>
              </a:p>
            </p:txBody>
          </p:sp>
          <p:sp>
            <p:nvSpPr>
              <p:cNvPr id="60" name="圆角矩形 59"/>
              <p:cNvSpPr/>
              <p:nvPr>
                <p:custDataLst>
                  <p:tags r:id="rId89"/>
                </p:custDataLst>
              </p:nvPr>
            </p:nvSpPr>
            <p:spPr>
              <a:xfrm>
                <a:off x="7961575" y="1816853"/>
                <a:ext cx="1086376" cy="29971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供应商资质</a:t>
                </a:r>
              </a:p>
            </p:txBody>
          </p:sp>
          <p:sp>
            <p:nvSpPr>
              <p:cNvPr id="61" name="圆角矩形 60"/>
              <p:cNvSpPr/>
              <p:nvPr>
                <p:custDataLst>
                  <p:tags r:id="rId90"/>
                </p:custDataLst>
              </p:nvPr>
            </p:nvSpPr>
            <p:spPr>
              <a:xfrm>
                <a:off x="6822003" y="1807984"/>
                <a:ext cx="1086894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供应商档案</a:t>
                </a:r>
              </a:p>
            </p:txBody>
          </p:sp>
          <p:sp>
            <p:nvSpPr>
              <p:cNvPr id="62" name="圆角矩形 61"/>
              <p:cNvSpPr/>
              <p:nvPr>
                <p:custDataLst>
                  <p:tags r:id="rId91"/>
                </p:custDataLst>
              </p:nvPr>
            </p:nvSpPr>
            <p:spPr>
              <a:xfrm>
                <a:off x="7955543" y="2227385"/>
                <a:ext cx="1086376" cy="29971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供应商汰换</a:t>
                </a:r>
              </a:p>
            </p:txBody>
          </p:sp>
          <p:sp>
            <p:nvSpPr>
              <p:cNvPr id="63" name="圆角矩形 62"/>
              <p:cNvSpPr/>
              <p:nvPr>
                <p:custDataLst>
                  <p:tags r:id="rId92"/>
                </p:custDataLst>
              </p:nvPr>
            </p:nvSpPr>
            <p:spPr>
              <a:xfrm>
                <a:off x="6816936" y="2224159"/>
                <a:ext cx="1086894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供应商分类</a:t>
                </a:r>
              </a:p>
            </p:txBody>
          </p:sp>
          <p:sp>
            <p:nvSpPr>
              <p:cNvPr id="64" name="圆角矩形 63"/>
              <p:cNvSpPr/>
              <p:nvPr>
                <p:custDataLst>
                  <p:tags r:id="rId93"/>
                </p:custDataLst>
              </p:nvPr>
            </p:nvSpPr>
            <p:spPr>
              <a:xfrm>
                <a:off x="7948994" y="2637917"/>
                <a:ext cx="1086894" cy="29971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供应商报表</a:t>
                </a:r>
              </a:p>
            </p:txBody>
          </p:sp>
          <p:sp>
            <p:nvSpPr>
              <p:cNvPr id="65" name="圆角矩形 64"/>
              <p:cNvSpPr/>
              <p:nvPr>
                <p:custDataLst>
                  <p:tags r:id="rId94"/>
                </p:custDataLst>
              </p:nvPr>
            </p:nvSpPr>
            <p:spPr>
              <a:xfrm>
                <a:off x="6811868" y="2640334"/>
                <a:ext cx="1086894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dirty="0">
                    <a:solidFill>
                      <a:srgbClr val="4472C4">
                        <a:lumMod val="50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黑名单管理</a:t>
                </a:r>
                <a:endPara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7071800" y="2618795"/>
            <a:ext cx="2050415" cy="1513205"/>
            <a:chOff x="5326376" y="2810754"/>
            <a:chExt cx="2159148" cy="1475105"/>
          </a:xfrm>
        </p:grpSpPr>
        <p:sp>
          <p:nvSpPr>
            <p:cNvPr id="67" name="矩形 66"/>
            <p:cNvSpPr/>
            <p:nvPr>
              <p:custDataLst>
                <p:tags r:id="rId75"/>
              </p:custDataLst>
            </p:nvPr>
          </p:nvSpPr>
          <p:spPr>
            <a:xfrm>
              <a:off x="5326376" y="2810754"/>
              <a:ext cx="2159148" cy="147510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文本框 76"/>
            <p:cNvSpPr txBox="1"/>
            <p:nvPr>
              <p:custDataLst>
                <p:tags r:id="rId76"/>
              </p:custDataLst>
            </p:nvPr>
          </p:nvSpPr>
          <p:spPr>
            <a:xfrm>
              <a:off x="5525256" y="2846483"/>
              <a:ext cx="1878834" cy="255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招投标管理</a:t>
              </a: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5366496" y="3156138"/>
              <a:ext cx="2076262" cy="1077674"/>
              <a:chOff x="5466469" y="2715031"/>
              <a:chExt cx="2257645" cy="1300507"/>
            </a:xfrm>
          </p:grpSpPr>
          <p:sp>
            <p:nvSpPr>
              <p:cNvPr id="68" name="圆角矩形 67"/>
              <p:cNvSpPr/>
              <p:nvPr>
                <p:custDataLst>
                  <p:tags r:id="rId77"/>
                </p:custDataLst>
              </p:nvPr>
            </p:nvSpPr>
            <p:spPr>
              <a:xfrm>
                <a:off x="5481592" y="2715031"/>
                <a:ext cx="1081153" cy="25156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招标发布</a:t>
                </a:r>
              </a:p>
            </p:txBody>
          </p:sp>
          <p:sp>
            <p:nvSpPr>
              <p:cNvPr id="70" name="圆角矩形 69"/>
              <p:cNvSpPr/>
              <p:nvPr>
                <p:custDataLst>
                  <p:tags r:id="rId78"/>
                </p:custDataLst>
              </p:nvPr>
            </p:nvSpPr>
            <p:spPr>
              <a:xfrm>
                <a:off x="5476551" y="3049264"/>
                <a:ext cx="1081153" cy="25156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投标提醒</a:t>
                </a:r>
              </a:p>
            </p:txBody>
          </p:sp>
          <p:sp>
            <p:nvSpPr>
              <p:cNvPr id="72" name="圆角矩形 71"/>
              <p:cNvSpPr/>
              <p:nvPr>
                <p:custDataLst>
                  <p:tags r:id="rId79"/>
                </p:custDataLst>
              </p:nvPr>
            </p:nvSpPr>
            <p:spPr>
              <a:xfrm>
                <a:off x="5471511" y="3398247"/>
                <a:ext cx="1081153" cy="25156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多轮报价</a:t>
                </a:r>
              </a:p>
            </p:txBody>
          </p:sp>
          <p:sp>
            <p:nvSpPr>
              <p:cNvPr id="74" name="圆角矩形 73"/>
              <p:cNvSpPr/>
              <p:nvPr>
                <p:custDataLst>
                  <p:tags r:id="rId80"/>
                </p:custDataLst>
              </p:nvPr>
            </p:nvSpPr>
            <p:spPr>
              <a:xfrm>
                <a:off x="5466469" y="3747232"/>
                <a:ext cx="1081153" cy="25156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dirty="0">
                    <a:solidFill>
                      <a:srgbClr val="4472C4">
                        <a:lumMod val="50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评标小组</a:t>
                </a:r>
                <a:endPara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78" name="圆角矩形 77"/>
              <p:cNvSpPr/>
              <p:nvPr>
                <p:custDataLst>
                  <p:tags r:id="rId81"/>
                </p:custDataLst>
              </p:nvPr>
            </p:nvSpPr>
            <p:spPr>
              <a:xfrm>
                <a:off x="6630571" y="2725205"/>
                <a:ext cx="1080455" cy="25156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资格预审</a:t>
                </a:r>
              </a:p>
            </p:txBody>
          </p:sp>
          <p:sp>
            <p:nvSpPr>
              <p:cNvPr id="79" name="圆角矩形 78"/>
              <p:cNvSpPr/>
              <p:nvPr>
                <p:custDataLst>
                  <p:tags r:id="rId82"/>
                </p:custDataLst>
              </p:nvPr>
            </p:nvSpPr>
            <p:spPr>
              <a:xfrm>
                <a:off x="6639297" y="3077047"/>
                <a:ext cx="1080455" cy="251346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在线投标</a:t>
                </a:r>
              </a:p>
            </p:txBody>
          </p:sp>
          <p:sp>
            <p:nvSpPr>
              <p:cNvPr id="80" name="圆角矩形 79"/>
              <p:cNvSpPr/>
              <p:nvPr>
                <p:custDataLst>
                  <p:tags r:id="rId83"/>
                </p:custDataLst>
              </p:nvPr>
            </p:nvSpPr>
            <p:spPr>
              <a:xfrm>
                <a:off x="6634934" y="3418320"/>
                <a:ext cx="1080455" cy="251346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电子竞标</a:t>
                </a:r>
              </a:p>
            </p:txBody>
          </p:sp>
          <p:sp>
            <p:nvSpPr>
              <p:cNvPr id="81" name="圆角矩形 80"/>
              <p:cNvSpPr/>
              <p:nvPr>
                <p:custDataLst>
                  <p:tags r:id="rId84"/>
                </p:custDataLst>
              </p:nvPr>
            </p:nvSpPr>
            <p:spPr>
              <a:xfrm>
                <a:off x="6612815" y="3759594"/>
                <a:ext cx="1111299" cy="25594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线上评标</a:t>
                </a: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5011225" y="2619266"/>
            <a:ext cx="1978025" cy="1494155"/>
            <a:chOff x="7858784" y="2811260"/>
            <a:chExt cx="1978577" cy="1494155"/>
          </a:xfrm>
        </p:grpSpPr>
        <p:sp>
          <p:nvSpPr>
            <p:cNvPr id="82" name="矩形 81"/>
            <p:cNvSpPr/>
            <p:nvPr>
              <p:custDataLst>
                <p:tags r:id="rId65"/>
              </p:custDataLst>
            </p:nvPr>
          </p:nvSpPr>
          <p:spPr>
            <a:xfrm>
              <a:off x="7858784" y="2811260"/>
              <a:ext cx="1895475" cy="149415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文本框 82"/>
            <p:cNvSpPr txBox="1"/>
            <p:nvPr>
              <p:custDataLst>
                <p:tags r:id="rId66"/>
              </p:custDataLst>
            </p:nvPr>
          </p:nvSpPr>
          <p:spPr>
            <a:xfrm>
              <a:off x="7958527" y="2863163"/>
              <a:ext cx="18788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合同管理</a:t>
              </a: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7879670" y="3195387"/>
              <a:ext cx="1818279" cy="986315"/>
              <a:chOff x="9076043" y="483756"/>
              <a:chExt cx="2242832" cy="1530989"/>
            </a:xfrm>
          </p:grpSpPr>
          <p:sp>
            <p:nvSpPr>
              <p:cNvPr id="85" name="圆角矩形 84"/>
              <p:cNvSpPr/>
              <p:nvPr>
                <p:custDataLst>
                  <p:tags r:id="rId67"/>
                </p:custDataLst>
              </p:nvPr>
            </p:nvSpPr>
            <p:spPr>
              <a:xfrm>
                <a:off x="10232483" y="483756"/>
                <a:ext cx="1086392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附件管理</a:t>
                </a:r>
              </a:p>
            </p:txBody>
          </p:sp>
          <p:sp>
            <p:nvSpPr>
              <p:cNvPr id="86" name="圆角矩形 85"/>
              <p:cNvSpPr/>
              <p:nvPr>
                <p:custDataLst>
                  <p:tags r:id="rId68"/>
                </p:custDataLst>
              </p:nvPr>
            </p:nvSpPr>
            <p:spPr>
              <a:xfrm>
                <a:off x="9091246" y="483806"/>
                <a:ext cx="1086894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合同条款库</a:t>
                </a:r>
              </a:p>
            </p:txBody>
          </p:sp>
          <p:sp>
            <p:nvSpPr>
              <p:cNvPr id="87" name="圆角矩形 86"/>
              <p:cNvSpPr/>
              <p:nvPr>
                <p:custDataLst>
                  <p:tags r:id="rId69"/>
                </p:custDataLst>
              </p:nvPr>
            </p:nvSpPr>
            <p:spPr>
              <a:xfrm>
                <a:off x="10227486" y="894118"/>
                <a:ext cx="1086392" cy="299643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合同审批</a:t>
                </a:r>
              </a:p>
            </p:txBody>
          </p:sp>
          <p:sp>
            <p:nvSpPr>
              <p:cNvPr id="88" name="圆角矩形 87"/>
              <p:cNvSpPr/>
              <p:nvPr>
                <p:custDataLst>
                  <p:tags r:id="rId70"/>
                </p:custDataLst>
              </p:nvPr>
            </p:nvSpPr>
            <p:spPr>
              <a:xfrm>
                <a:off x="9086178" y="882390"/>
                <a:ext cx="1086894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合同模板</a:t>
                </a:r>
              </a:p>
            </p:txBody>
          </p:sp>
          <p:sp>
            <p:nvSpPr>
              <p:cNvPr id="89" name="圆角矩形 88"/>
              <p:cNvSpPr/>
              <p:nvPr>
                <p:custDataLst>
                  <p:tags r:id="rId71"/>
                </p:custDataLst>
              </p:nvPr>
            </p:nvSpPr>
            <p:spPr>
              <a:xfrm>
                <a:off x="10224913" y="1304169"/>
                <a:ext cx="1086392" cy="299643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特殊条款</a:t>
                </a:r>
              </a:p>
            </p:txBody>
          </p:sp>
          <p:sp>
            <p:nvSpPr>
              <p:cNvPr id="90" name="圆角矩形 89"/>
              <p:cNvSpPr/>
              <p:nvPr>
                <p:custDataLst>
                  <p:tags r:id="rId72"/>
                </p:custDataLst>
              </p:nvPr>
            </p:nvSpPr>
            <p:spPr>
              <a:xfrm>
                <a:off x="9081111" y="1298565"/>
                <a:ext cx="1086894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合同生成</a:t>
                </a:r>
              </a:p>
            </p:txBody>
          </p:sp>
          <p:sp>
            <p:nvSpPr>
              <p:cNvPr id="91" name="圆角矩形 90"/>
              <p:cNvSpPr/>
              <p:nvPr>
                <p:custDataLst>
                  <p:tags r:id="rId73"/>
                </p:custDataLst>
              </p:nvPr>
            </p:nvSpPr>
            <p:spPr>
              <a:xfrm>
                <a:off x="10224663" y="1714219"/>
                <a:ext cx="1086894" cy="299643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执行进度</a:t>
                </a:r>
              </a:p>
            </p:txBody>
          </p:sp>
          <p:sp>
            <p:nvSpPr>
              <p:cNvPr id="92" name="圆角矩形 91"/>
              <p:cNvSpPr/>
              <p:nvPr>
                <p:custDataLst>
                  <p:tags r:id="rId74"/>
                </p:custDataLst>
              </p:nvPr>
            </p:nvSpPr>
            <p:spPr>
              <a:xfrm>
                <a:off x="9076043" y="1714740"/>
                <a:ext cx="1086894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合并修订</a:t>
                </a: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0266485" y="1414455"/>
            <a:ext cx="1074420" cy="1161415"/>
            <a:chOff x="10135269" y="2821362"/>
            <a:chExt cx="1060267" cy="1474380"/>
          </a:xfrm>
        </p:grpSpPr>
        <p:sp>
          <p:nvSpPr>
            <p:cNvPr id="94" name="矩形 93"/>
            <p:cNvSpPr/>
            <p:nvPr>
              <p:custDataLst>
                <p:tags r:id="rId59"/>
              </p:custDataLst>
            </p:nvPr>
          </p:nvSpPr>
          <p:spPr>
            <a:xfrm>
              <a:off x="10187275" y="2821362"/>
              <a:ext cx="1007546" cy="147438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文本框 94"/>
            <p:cNvSpPr txBox="1"/>
            <p:nvPr>
              <p:custDataLst>
                <p:tags r:id="rId60"/>
              </p:custDataLst>
            </p:nvPr>
          </p:nvSpPr>
          <p:spPr>
            <a:xfrm>
              <a:off x="10135269" y="2874375"/>
              <a:ext cx="1060267" cy="332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其他功能</a:t>
              </a:r>
            </a:p>
          </p:txBody>
        </p:sp>
        <p:sp>
          <p:nvSpPr>
            <p:cNvPr id="98" name="圆角矩形 97"/>
            <p:cNvSpPr/>
            <p:nvPr>
              <p:custDataLst>
                <p:tags r:id="rId61"/>
              </p:custDataLst>
            </p:nvPr>
          </p:nvSpPr>
          <p:spPr>
            <a:xfrm>
              <a:off x="10252529" y="3195419"/>
              <a:ext cx="881152" cy="19327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电子商城</a:t>
              </a:r>
            </a:p>
          </p:txBody>
        </p:sp>
        <p:sp>
          <p:nvSpPr>
            <p:cNvPr id="100" name="圆角矩形 99"/>
            <p:cNvSpPr/>
            <p:nvPr>
              <p:custDataLst>
                <p:tags r:id="rId62"/>
              </p:custDataLst>
            </p:nvPr>
          </p:nvSpPr>
          <p:spPr>
            <a:xfrm>
              <a:off x="10248421" y="3452201"/>
              <a:ext cx="881152" cy="19327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系统管理</a:t>
              </a:r>
            </a:p>
          </p:txBody>
        </p:sp>
        <p:sp>
          <p:nvSpPr>
            <p:cNvPr id="102" name="圆角矩形 101"/>
            <p:cNvSpPr/>
            <p:nvPr>
              <p:custDataLst>
                <p:tags r:id="rId63"/>
              </p:custDataLst>
            </p:nvPr>
          </p:nvSpPr>
          <p:spPr>
            <a:xfrm>
              <a:off x="10244313" y="3720315"/>
              <a:ext cx="881152" cy="19327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报表分析</a:t>
              </a:r>
            </a:p>
          </p:txBody>
        </p:sp>
        <p:sp>
          <p:nvSpPr>
            <p:cNvPr id="104" name="圆角矩形 103"/>
            <p:cNvSpPr/>
            <p:nvPr>
              <p:custDataLst>
                <p:tags r:id="rId64"/>
              </p:custDataLst>
            </p:nvPr>
          </p:nvSpPr>
          <p:spPr>
            <a:xfrm>
              <a:off x="10240204" y="3988429"/>
              <a:ext cx="881152" cy="19327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供应商门户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673915" y="1405565"/>
            <a:ext cx="1777365" cy="1147445"/>
            <a:chOff x="6520" y="2521"/>
            <a:chExt cx="3327" cy="1807"/>
          </a:xfrm>
        </p:grpSpPr>
        <p:sp>
          <p:nvSpPr>
            <p:cNvPr id="105" name="矩形 104"/>
            <p:cNvSpPr/>
            <p:nvPr>
              <p:custDataLst>
                <p:tags r:id="rId51"/>
              </p:custDataLst>
            </p:nvPr>
          </p:nvSpPr>
          <p:spPr>
            <a:xfrm>
              <a:off x="6520" y="2535"/>
              <a:ext cx="3327" cy="179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文本框 105"/>
            <p:cNvSpPr txBox="1"/>
            <p:nvPr>
              <p:custDataLst>
                <p:tags r:id="rId52"/>
              </p:custDataLst>
            </p:nvPr>
          </p:nvSpPr>
          <p:spPr>
            <a:xfrm>
              <a:off x="6520" y="2521"/>
              <a:ext cx="2959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采购寻源</a:t>
              </a:r>
            </a:p>
          </p:txBody>
        </p:sp>
        <p:sp>
          <p:nvSpPr>
            <p:cNvPr id="108" name="圆角矩形 107"/>
            <p:cNvSpPr/>
            <p:nvPr>
              <p:custDataLst>
                <p:tags r:id="rId53"/>
              </p:custDataLst>
            </p:nvPr>
          </p:nvSpPr>
          <p:spPr>
            <a:xfrm>
              <a:off x="6665" y="2993"/>
              <a:ext cx="1495" cy="36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采购需求</a:t>
              </a:r>
            </a:p>
          </p:txBody>
        </p:sp>
        <p:sp>
          <p:nvSpPr>
            <p:cNvPr id="109" name="圆角矩形 108"/>
            <p:cNvSpPr/>
            <p:nvPr>
              <p:custDataLst>
                <p:tags r:id="rId54"/>
              </p:custDataLst>
            </p:nvPr>
          </p:nvSpPr>
          <p:spPr>
            <a:xfrm>
              <a:off x="8228" y="2993"/>
              <a:ext cx="1495" cy="36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询价发布</a:t>
              </a:r>
            </a:p>
          </p:txBody>
        </p:sp>
        <p:sp>
          <p:nvSpPr>
            <p:cNvPr id="110" name="圆角矩形 109"/>
            <p:cNvSpPr/>
            <p:nvPr>
              <p:custDataLst>
                <p:tags r:id="rId55"/>
              </p:custDataLst>
            </p:nvPr>
          </p:nvSpPr>
          <p:spPr>
            <a:xfrm>
              <a:off x="6665" y="3457"/>
              <a:ext cx="1495" cy="36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报价提醒</a:t>
              </a:r>
            </a:p>
          </p:txBody>
        </p:sp>
        <p:sp>
          <p:nvSpPr>
            <p:cNvPr id="111" name="圆角矩形 110"/>
            <p:cNvSpPr/>
            <p:nvPr>
              <p:custDataLst>
                <p:tags r:id="rId56"/>
              </p:custDataLst>
            </p:nvPr>
          </p:nvSpPr>
          <p:spPr>
            <a:xfrm>
              <a:off x="8222" y="3896"/>
              <a:ext cx="1495" cy="36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阶梯报价</a:t>
              </a:r>
              <a:endPara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13" name="圆角矩形 112"/>
            <p:cNvSpPr/>
            <p:nvPr>
              <p:custDataLst>
                <p:tags r:id="rId57"/>
              </p:custDataLst>
            </p:nvPr>
          </p:nvSpPr>
          <p:spPr>
            <a:xfrm>
              <a:off x="8224" y="3474"/>
              <a:ext cx="1495" cy="36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询比价</a:t>
              </a:r>
            </a:p>
          </p:txBody>
        </p:sp>
        <p:sp>
          <p:nvSpPr>
            <p:cNvPr id="116" name="圆角矩形 115"/>
            <p:cNvSpPr/>
            <p:nvPr>
              <p:custDataLst>
                <p:tags r:id="rId58"/>
              </p:custDataLst>
            </p:nvPr>
          </p:nvSpPr>
          <p:spPr>
            <a:xfrm>
              <a:off x="6641" y="3901"/>
              <a:ext cx="1495" cy="36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dirty="0">
                  <a:solidFill>
                    <a:srgbClr val="4472C4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结构报价</a:t>
              </a:r>
              <a:endParaRPr kumimoji="1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624635" y="1429060"/>
            <a:ext cx="2491740" cy="1138555"/>
            <a:chOff x="6404702" y="1613124"/>
            <a:chExt cx="3377155" cy="1138579"/>
          </a:xfrm>
        </p:grpSpPr>
        <p:sp>
          <p:nvSpPr>
            <p:cNvPr id="117" name="矩形 116"/>
            <p:cNvSpPr/>
            <p:nvPr>
              <p:custDataLst>
                <p:tags r:id="rId40"/>
              </p:custDataLst>
            </p:nvPr>
          </p:nvSpPr>
          <p:spPr>
            <a:xfrm>
              <a:off x="6404702" y="1613124"/>
              <a:ext cx="3377155" cy="113857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圆角矩形 117"/>
            <p:cNvSpPr/>
            <p:nvPr>
              <p:custDataLst>
                <p:tags r:id="rId41"/>
              </p:custDataLst>
            </p:nvPr>
          </p:nvSpPr>
          <p:spPr>
            <a:xfrm>
              <a:off x="8661743" y="1947230"/>
              <a:ext cx="1015535" cy="20270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质量问题</a:t>
              </a:r>
            </a:p>
          </p:txBody>
        </p:sp>
        <p:sp>
          <p:nvSpPr>
            <p:cNvPr id="119" name="圆角矩形 118"/>
            <p:cNvSpPr/>
            <p:nvPr>
              <p:custDataLst>
                <p:tags r:id="rId42"/>
              </p:custDataLst>
            </p:nvPr>
          </p:nvSpPr>
          <p:spPr>
            <a:xfrm>
              <a:off x="6498177" y="1951664"/>
              <a:ext cx="1015535" cy="20270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采购订单</a:t>
              </a:r>
            </a:p>
          </p:txBody>
        </p:sp>
        <p:sp>
          <p:nvSpPr>
            <p:cNvPr id="120" name="圆角矩形 119"/>
            <p:cNvSpPr/>
            <p:nvPr>
              <p:custDataLst>
                <p:tags r:id="rId43"/>
              </p:custDataLst>
            </p:nvPr>
          </p:nvSpPr>
          <p:spPr>
            <a:xfrm>
              <a:off x="8682266" y="2253173"/>
              <a:ext cx="1015535" cy="20270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8D</a:t>
              </a:r>
              <a:r>
                <a: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报告</a:t>
              </a:r>
            </a:p>
          </p:txBody>
        </p:sp>
        <p:sp>
          <p:nvSpPr>
            <p:cNvPr id="121" name="圆角矩形 120"/>
            <p:cNvSpPr/>
            <p:nvPr>
              <p:custDataLst>
                <p:tags r:id="rId44"/>
              </p:custDataLst>
            </p:nvPr>
          </p:nvSpPr>
          <p:spPr>
            <a:xfrm>
              <a:off x="6493928" y="2220971"/>
              <a:ext cx="1015535" cy="20270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订单确认</a:t>
              </a:r>
            </a:p>
          </p:txBody>
        </p:sp>
        <p:sp>
          <p:nvSpPr>
            <p:cNvPr id="122" name="圆角矩形 121"/>
            <p:cNvSpPr/>
            <p:nvPr>
              <p:custDataLst>
                <p:tags r:id="rId45"/>
              </p:custDataLst>
            </p:nvPr>
          </p:nvSpPr>
          <p:spPr>
            <a:xfrm>
              <a:off x="7606233" y="2240418"/>
              <a:ext cx="1007113" cy="190996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质检改价</a:t>
              </a:r>
            </a:p>
          </p:txBody>
        </p:sp>
        <p:sp>
          <p:nvSpPr>
            <p:cNvPr id="123" name="圆角矩形 122"/>
            <p:cNvSpPr/>
            <p:nvPr>
              <p:custDataLst>
                <p:tags r:id="rId46"/>
              </p:custDataLst>
            </p:nvPr>
          </p:nvSpPr>
          <p:spPr>
            <a:xfrm>
              <a:off x="6489677" y="2502164"/>
              <a:ext cx="1015535" cy="20270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采购收货</a:t>
              </a:r>
            </a:p>
          </p:txBody>
        </p:sp>
        <p:sp>
          <p:nvSpPr>
            <p:cNvPr id="124" name="圆角矩形 123"/>
            <p:cNvSpPr/>
            <p:nvPr>
              <p:custDataLst>
                <p:tags r:id="rId47"/>
              </p:custDataLst>
            </p:nvPr>
          </p:nvSpPr>
          <p:spPr>
            <a:xfrm>
              <a:off x="7603806" y="2509985"/>
              <a:ext cx="1015535" cy="20270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VMI</a:t>
              </a: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库存</a:t>
              </a:r>
            </a:p>
          </p:txBody>
        </p:sp>
        <p:sp>
          <p:nvSpPr>
            <p:cNvPr id="125" name="圆角矩形 124"/>
            <p:cNvSpPr/>
            <p:nvPr>
              <p:custDataLst>
                <p:tags r:id="rId48"/>
              </p:custDataLst>
            </p:nvPr>
          </p:nvSpPr>
          <p:spPr>
            <a:xfrm>
              <a:off x="7588486" y="1959225"/>
              <a:ext cx="1015535" cy="20270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收货查询</a:t>
              </a:r>
            </a:p>
          </p:txBody>
        </p:sp>
        <p:sp>
          <p:nvSpPr>
            <p:cNvPr id="128" name="圆角矩形 127"/>
            <p:cNvSpPr/>
            <p:nvPr>
              <p:custDataLst>
                <p:tags r:id="rId49"/>
              </p:custDataLst>
            </p:nvPr>
          </p:nvSpPr>
          <p:spPr>
            <a:xfrm>
              <a:off x="8684636" y="2511100"/>
              <a:ext cx="1015535" cy="20270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索赔单</a:t>
              </a:r>
            </a:p>
          </p:txBody>
        </p:sp>
        <p:sp>
          <p:nvSpPr>
            <p:cNvPr id="129" name="文本框 128"/>
            <p:cNvSpPr txBox="1"/>
            <p:nvPr>
              <p:custDataLst>
                <p:tags r:id="rId50"/>
              </p:custDataLst>
            </p:nvPr>
          </p:nvSpPr>
          <p:spPr>
            <a:xfrm>
              <a:off x="6809859" y="1637253"/>
              <a:ext cx="2392335" cy="261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采购协同 </a:t>
              </a:r>
            </a:p>
          </p:txBody>
        </p:sp>
      </p:grpSp>
      <p:sp>
        <p:nvSpPr>
          <p:cNvPr id="130" name="文本框 129"/>
          <p:cNvSpPr txBox="1"/>
          <p:nvPr>
            <p:custDataLst>
              <p:tags r:id="rId1"/>
            </p:custDataLst>
          </p:nvPr>
        </p:nvSpPr>
        <p:spPr>
          <a:xfrm>
            <a:off x="368596" y="1417510"/>
            <a:ext cx="917459" cy="268430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业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务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应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层</a:t>
            </a:r>
          </a:p>
        </p:txBody>
      </p:sp>
      <p:grpSp>
        <p:nvGrpSpPr>
          <p:cNvPr id="115" name="组合 114"/>
          <p:cNvGrpSpPr/>
          <p:nvPr/>
        </p:nvGrpSpPr>
        <p:grpSpPr>
          <a:xfrm>
            <a:off x="1586670" y="1397945"/>
            <a:ext cx="1913890" cy="1147445"/>
            <a:chOff x="2907" y="2527"/>
            <a:chExt cx="3196" cy="1793"/>
          </a:xfrm>
        </p:grpSpPr>
        <p:sp>
          <p:nvSpPr>
            <p:cNvPr id="42" name="矩形 41"/>
            <p:cNvSpPr/>
            <p:nvPr>
              <p:custDataLst>
                <p:tags r:id="rId32"/>
              </p:custDataLst>
            </p:nvPr>
          </p:nvSpPr>
          <p:spPr>
            <a:xfrm>
              <a:off x="2907" y="2527"/>
              <a:ext cx="3196" cy="179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文本框 43"/>
            <p:cNvSpPr txBox="1"/>
            <p:nvPr>
              <p:custDataLst>
                <p:tags r:id="rId33"/>
              </p:custDataLst>
            </p:nvPr>
          </p:nvSpPr>
          <p:spPr>
            <a:xfrm>
              <a:off x="3143" y="2553"/>
              <a:ext cx="2959" cy="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主数据管理</a:t>
              </a:r>
            </a:p>
          </p:txBody>
        </p:sp>
        <p:sp>
          <p:nvSpPr>
            <p:cNvPr id="45" name="圆角矩形 44"/>
            <p:cNvSpPr/>
            <p:nvPr>
              <p:custDataLst>
                <p:tags r:id="rId34"/>
              </p:custDataLst>
            </p:nvPr>
          </p:nvSpPr>
          <p:spPr>
            <a:xfrm>
              <a:off x="3002" y="2931"/>
              <a:ext cx="1495" cy="36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物料主数据</a:t>
              </a:r>
            </a:p>
          </p:txBody>
        </p:sp>
        <p:sp>
          <p:nvSpPr>
            <p:cNvPr id="46" name="圆角矩形 45"/>
            <p:cNvSpPr/>
            <p:nvPr>
              <p:custDataLst>
                <p:tags r:id="rId35"/>
              </p:custDataLst>
            </p:nvPr>
          </p:nvSpPr>
          <p:spPr>
            <a:xfrm>
              <a:off x="4565" y="2931"/>
              <a:ext cx="1495" cy="36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价格供应关系</a:t>
              </a:r>
            </a:p>
          </p:txBody>
        </p:sp>
        <p:sp>
          <p:nvSpPr>
            <p:cNvPr id="47" name="圆角矩形 46"/>
            <p:cNvSpPr/>
            <p:nvPr>
              <p:custDataLst>
                <p:tags r:id="rId36"/>
              </p:custDataLst>
            </p:nvPr>
          </p:nvSpPr>
          <p:spPr>
            <a:xfrm>
              <a:off x="3002" y="3396"/>
              <a:ext cx="1495" cy="36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UDC</a:t>
              </a: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码</a:t>
              </a:r>
            </a:p>
          </p:txBody>
        </p:sp>
        <p:sp>
          <p:nvSpPr>
            <p:cNvPr id="48" name="圆角矩形 47"/>
            <p:cNvSpPr/>
            <p:nvPr>
              <p:custDataLst>
                <p:tags r:id="rId37"/>
              </p:custDataLst>
            </p:nvPr>
          </p:nvSpPr>
          <p:spPr>
            <a:xfrm>
              <a:off x="4565" y="3382"/>
              <a:ext cx="1495" cy="36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业务单位</a:t>
              </a:r>
            </a:p>
          </p:txBody>
        </p:sp>
        <p:sp>
          <p:nvSpPr>
            <p:cNvPr id="132" name="圆角矩形 131"/>
            <p:cNvSpPr/>
            <p:nvPr>
              <p:custDataLst>
                <p:tags r:id="rId38"/>
              </p:custDataLst>
            </p:nvPr>
          </p:nvSpPr>
          <p:spPr>
            <a:xfrm>
              <a:off x="2994" y="3829"/>
              <a:ext cx="1495" cy="361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编码、常量</a:t>
              </a:r>
            </a:p>
          </p:txBody>
        </p:sp>
        <p:sp>
          <p:nvSpPr>
            <p:cNvPr id="133" name="圆角矩形 132"/>
            <p:cNvSpPr/>
            <p:nvPr>
              <p:custDataLst>
                <p:tags r:id="rId39"/>
              </p:custDataLst>
            </p:nvPr>
          </p:nvSpPr>
          <p:spPr>
            <a:xfrm>
              <a:off x="4555" y="3829"/>
              <a:ext cx="1505" cy="34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人员主数据</a:t>
              </a:r>
            </a:p>
          </p:txBody>
        </p:sp>
      </p:grpSp>
      <p:pic>
        <p:nvPicPr>
          <p:cNvPr id="134" name="图片 13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7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735947" y="904886"/>
            <a:ext cx="718198" cy="506571"/>
          </a:xfrm>
          <a:prstGeom prst="rect">
            <a:avLst/>
          </a:prstGeom>
        </p:spPr>
      </p:pic>
      <p:pic>
        <p:nvPicPr>
          <p:cNvPr id="136" name="图片 1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8"/>
          <a:stretch>
            <a:fillRect/>
          </a:stretch>
        </p:blipFill>
        <p:spPr>
          <a:xfrm>
            <a:off x="4298386" y="855669"/>
            <a:ext cx="840594" cy="554813"/>
          </a:xfrm>
          <a:prstGeom prst="rect">
            <a:avLst/>
          </a:prstGeom>
        </p:spPr>
      </p:pic>
      <p:sp>
        <p:nvSpPr>
          <p:cNvPr id="137" name="文本框 136"/>
          <p:cNvSpPr txBox="1"/>
          <p:nvPr>
            <p:custDataLst>
              <p:tags r:id="rId4"/>
            </p:custDataLst>
          </p:nvPr>
        </p:nvSpPr>
        <p:spPr>
          <a:xfrm>
            <a:off x="365064" y="1075735"/>
            <a:ext cx="917460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访问层</a:t>
            </a:r>
          </a:p>
        </p:txBody>
      </p:sp>
      <p:sp>
        <p:nvSpPr>
          <p:cNvPr id="138" name="矩形 137"/>
          <p:cNvSpPr/>
          <p:nvPr>
            <p:custDataLst>
              <p:tags r:id="rId5"/>
            </p:custDataLst>
          </p:nvPr>
        </p:nvSpPr>
        <p:spPr>
          <a:xfrm>
            <a:off x="5635924" y="820336"/>
            <a:ext cx="1545772" cy="58357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移动应用</a:t>
            </a:r>
          </a:p>
        </p:txBody>
      </p:sp>
      <p:sp>
        <p:nvSpPr>
          <p:cNvPr id="139" name="矩形 138"/>
          <p:cNvSpPr/>
          <p:nvPr>
            <p:custDataLst>
              <p:tags r:id="rId6"/>
            </p:custDataLst>
          </p:nvPr>
        </p:nvSpPr>
        <p:spPr>
          <a:xfrm>
            <a:off x="9567600" y="802387"/>
            <a:ext cx="1545772" cy="58357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供应商门户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8289730" y="1414455"/>
            <a:ext cx="1803400" cy="1142365"/>
            <a:chOff x="9366281" y="1600532"/>
            <a:chExt cx="2114399" cy="1142365"/>
          </a:xfrm>
        </p:grpSpPr>
        <p:sp>
          <p:nvSpPr>
            <p:cNvPr id="131" name="矩形 130"/>
            <p:cNvSpPr/>
            <p:nvPr>
              <p:custDataLst>
                <p:tags r:id="rId24"/>
              </p:custDataLst>
            </p:nvPr>
          </p:nvSpPr>
          <p:spPr>
            <a:xfrm>
              <a:off x="9412357" y="1604342"/>
              <a:ext cx="2068323" cy="113855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" name="文本框 139"/>
            <p:cNvSpPr txBox="1"/>
            <p:nvPr>
              <p:custDataLst>
                <p:tags r:id="rId25"/>
              </p:custDataLst>
            </p:nvPr>
          </p:nvSpPr>
          <p:spPr>
            <a:xfrm>
              <a:off x="9366281" y="1600532"/>
              <a:ext cx="187883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财务协同</a:t>
              </a:r>
            </a:p>
          </p:txBody>
        </p:sp>
        <p:sp>
          <p:nvSpPr>
            <p:cNvPr id="141" name="圆角矩形 140"/>
            <p:cNvSpPr/>
            <p:nvPr>
              <p:custDataLst>
                <p:tags r:id="rId26"/>
              </p:custDataLst>
            </p:nvPr>
          </p:nvSpPr>
          <p:spPr>
            <a:xfrm>
              <a:off x="9458264" y="1900432"/>
              <a:ext cx="949322" cy="22893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发票登记</a:t>
              </a:r>
            </a:p>
          </p:txBody>
        </p:sp>
        <p:sp>
          <p:nvSpPr>
            <p:cNvPr id="142" name="圆角矩形 141"/>
            <p:cNvSpPr/>
            <p:nvPr>
              <p:custDataLst>
                <p:tags r:id="rId27"/>
              </p:custDataLst>
            </p:nvPr>
          </p:nvSpPr>
          <p:spPr>
            <a:xfrm>
              <a:off x="10450801" y="1900432"/>
              <a:ext cx="949322" cy="22893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收货对账</a:t>
              </a:r>
            </a:p>
          </p:txBody>
        </p:sp>
        <p:sp>
          <p:nvSpPr>
            <p:cNvPr id="143" name="圆角矩形 142"/>
            <p:cNvSpPr/>
            <p:nvPr>
              <p:custDataLst>
                <p:tags r:id="rId28"/>
              </p:custDataLst>
            </p:nvPr>
          </p:nvSpPr>
          <p:spPr>
            <a:xfrm>
              <a:off x="9458264" y="2194922"/>
              <a:ext cx="949322" cy="22893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预付款</a:t>
              </a:r>
            </a:p>
          </p:txBody>
        </p:sp>
        <p:sp>
          <p:nvSpPr>
            <p:cNvPr id="144" name="圆角矩形 143"/>
            <p:cNvSpPr/>
            <p:nvPr>
              <p:custDataLst>
                <p:tags r:id="rId29"/>
              </p:custDataLst>
            </p:nvPr>
          </p:nvSpPr>
          <p:spPr>
            <a:xfrm>
              <a:off x="10446867" y="2473960"/>
              <a:ext cx="949322" cy="228938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发票审核</a:t>
              </a:r>
              <a:endParaRPr kumimoji="1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45" name="圆角矩形 144"/>
            <p:cNvSpPr/>
            <p:nvPr>
              <p:custDataLst>
                <p:tags r:id="rId30"/>
              </p:custDataLst>
            </p:nvPr>
          </p:nvSpPr>
          <p:spPr>
            <a:xfrm>
              <a:off x="10448473" y="2205701"/>
              <a:ext cx="949322" cy="23323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发票匹配</a:t>
              </a:r>
            </a:p>
          </p:txBody>
        </p:sp>
        <p:sp>
          <p:nvSpPr>
            <p:cNvPr id="146" name="圆角矩形 145"/>
            <p:cNvSpPr/>
            <p:nvPr>
              <p:custDataLst>
                <p:tags r:id="rId31"/>
              </p:custDataLst>
            </p:nvPr>
          </p:nvSpPr>
          <p:spPr>
            <a:xfrm>
              <a:off x="9448540" y="2469661"/>
              <a:ext cx="949322" cy="233237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付款查询</a:t>
              </a:r>
            </a:p>
          </p:txBody>
        </p:sp>
      </p:grpSp>
      <p:sp>
        <p:nvSpPr>
          <p:cNvPr id="147" name="矩形 146"/>
          <p:cNvSpPr/>
          <p:nvPr>
            <p:custDataLst>
              <p:tags r:id="rId7"/>
            </p:custDataLst>
          </p:nvPr>
        </p:nvSpPr>
        <p:spPr>
          <a:xfrm>
            <a:off x="7605087" y="808408"/>
            <a:ext cx="1545772" cy="58357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WEB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应用</a:t>
            </a:r>
          </a:p>
        </p:txBody>
      </p:sp>
      <p:grpSp>
        <p:nvGrpSpPr>
          <p:cNvPr id="159" name="组合 158"/>
          <p:cNvGrpSpPr/>
          <p:nvPr/>
        </p:nvGrpSpPr>
        <p:grpSpPr>
          <a:xfrm>
            <a:off x="3623115" y="2639029"/>
            <a:ext cx="1305560" cy="1474470"/>
            <a:chOff x="10024284" y="2821362"/>
            <a:chExt cx="1306004" cy="1474470"/>
          </a:xfrm>
        </p:grpSpPr>
        <p:sp>
          <p:nvSpPr>
            <p:cNvPr id="160" name="矩形 159"/>
            <p:cNvSpPr/>
            <p:nvPr>
              <p:custDataLst>
                <p:tags r:id="rId18"/>
              </p:custDataLst>
            </p:nvPr>
          </p:nvSpPr>
          <p:spPr>
            <a:xfrm>
              <a:off x="10091594" y="2821362"/>
              <a:ext cx="1195705" cy="147447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1" name="文本框 160"/>
            <p:cNvSpPr txBox="1"/>
            <p:nvPr>
              <p:custDataLst>
                <p:tags r:id="rId19"/>
              </p:custDataLst>
            </p:nvPr>
          </p:nvSpPr>
          <p:spPr>
            <a:xfrm>
              <a:off x="10024284" y="2874375"/>
              <a:ext cx="13060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供应商绩效管理</a:t>
              </a:r>
            </a:p>
          </p:txBody>
        </p:sp>
        <p:sp>
          <p:nvSpPr>
            <p:cNvPr id="162" name="圆角矩形 97"/>
            <p:cNvSpPr/>
            <p:nvPr>
              <p:custDataLst>
                <p:tags r:id="rId20"/>
              </p:custDataLst>
            </p:nvPr>
          </p:nvSpPr>
          <p:spPr>
            <a:xfrm>
              <a:off x="10252529" y="3195419"/>
              <a:ext cx="881152" cy="19327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dirty="0">
                  <a:solidFill>
                    <a:srgbClr val="4472C4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评价</a:t>
              </a: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模型</a:t>
              </a:r>
            </a:p>
          </p:txBody>
        </p:sp>
        <p:sp>
          <p:nvSpPr>
            <p:cNvPr id="163" name="圆角矩形 99"/>
            <p:cNvSpPr/>
            <p:nvPr>
              <p:custDataLst>
                <p:tags r:id="rId21"/>
              </p:custDataLst>
            </p:nvPr>
          </p:nvSpPr>
          <p:spPr>
            <a:xfrm>
              <a:off x="10248421" y="3452201"/>
              <a:ext cx="881152" cy="19327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评价考核</a:t>
              </a:r>
            </a:p>
          </p:txBody>
        </p:sp>
        <p:sp>
          <p:nvSpPr>
            <p:cNvPr id="164" name="圆角矩形 101"/>
            <p:cNvSpPr/>
            <p:nvPr>
              <p:custDataLst>
                <p:tags r:id="rId22"/>
              </p:custDataLst>
            </p:nvPr>
          </p:nvSpPr>
          <p:spPr>
            <a:xfrm>
              <a:off x="10244313" y="3720315"/>
              <a:ext cx="881152" cy="19327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dirty="0">
                  <a:solidFill>
                    <a:srgbClr val="4472C4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供应商分级</a:t>
              </a:r>
              <a:endParaRPr kumimoji="1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65" name="圆角矩形 103"/>
            <p:cNvSpPr/>
            <p:nvPr>
              <p:custDataLst>
                <p:tags r:id="rId23"/>
              </p:custDataLst>
            </p:nvPr>
          </p:nvSpPr>
          <p:spPr>
            <a:xfrm>
              <a:off x="10240204" y="3988429"/>
              <a:ext cx="881152" cy="19327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评价结果反馈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9204765" y="2635940"/>
            <a:ext cx="2149475" cy="1469390"/>
            <a:chOff x="221" y="4190"/>
            <a:chExt cx="3385" cy="2314"/>
          </a:xfrm>
        </p:grpSpPr>
        <p:sp>
          <p:nvSpPr>
            <p:cNvPr id="53" name="矩形 52"/>
            <p:cNvSpPr/>
            <p:nvPr>
              <p:custDataLst>
                <p:tags r:id="rId8"/>
              </p:custDataLst>
            </p:nvPr>
          </p:nvSpPr>
          <p:spPr>
            <a:xfrm>
              <a:off x="221" y="4190"/>
              <a:ext cx="3385" cy="231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40000"/>
                    <a:lumOff val="60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文本框 53"/>
            <p:cNvSpPr txBox="1"/>
            <p:nvPr>
              <p:custDataLst>
                <p:tags r:id="rId9"/>
              </p:custDataLst>
            </p:nvPr>
          </p:nvSpPr>
          <p:spPr>
            <a:xfrm>
              <a:off x="381" y="4214"/>
              <a:ext cx="2959" cy="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物料</a:t>
              </a:r>
              <a:r>
                <a:rPr kumimoji="1" lang="en-US" altLang="zh-CN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/</a:t>
              </a:r>
              <a:r>
                <a:rPr kumimoji="1" lang="zh-CN" alt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样品管理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53" y="4617"/>
              <a:ext cx="3121" cy="1831"/>
              <a:chOff x="6811868" y="1409400"/>
              <a:chExt cx="2353062" cy="1536803"/>
            </a:xfrm>
          </p:grpSpPr>
          <p:sp>
            <p:nvSpPr>
              <p:cNvPr id="56" name="圆角矩形 55"/>
              <p:cNvSpPr/>
              <p:nvPr>
                <p:custDataLst>
                  <p:tags r:id="rId10"/>
                </p:custDataLst>
              </p:nvPr>
            </p:nvSpPr>
            <p:spPr>
              <a:xfrm>
                <a:off x="8078036" y="1415264"/>
                <a:ext cx="1086894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物料目录</a:t>
                </a:r>
              </a:p>
            </p:txBody>
          </p:sp>
          <p:sp>
            <p:nvSpPr>
              <p:cNvPr id="57" name="圆角矩形 56"/>
              <p:cNvSpPr/>
              <p:nvPr>
                <p:custDataLst>
                  <p:tags r:id="rId11"/>
                </p:custDataLst>
              </p:nvPr>
            </p:nvSpPr>
            <p:spPr>
              <a:xfrm>
                <a:off x="6827071" y="1409400"/>
                <a:ext cx="1086894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品类管理</a:t>
                </a:r>
              </a:p>
            </p:txBody>
          </p:sp>
          <p:sp>
            <p:nvSpPr>
              <p:cNvPr id="66" name="圆角矩形 65"/>
              <p:cNvSpPr/>
              <p:nvPr>
                <p:custDataLst>
                  <p:tags r:id="rId12"/>
                </p:custDataLst>
              </p:nvPr>
            </p:nvSpPr>
            <p:spPr>
              <a:xfrm>
                <a:off x="8072968" y="1813848"/>
                <a:ext cx="1086894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打样需求</a:t>
                </a:r>
              </a:p>
            </p:txBody>
          </p:sp>
          <p:sp>
            <p:nvSpPr>
              <p:cNvPr id="69" name="圆角矩形 68"/>
              <p:cNvSpPr/>
              <p:nvPr>
                <p:custDataLst>
                  <p:tags r:id="rId13"/>
                </p:custDataLst>
              </p:nvPr>
            </p:nvSpPr>
            <p:spPr>
              <a:xfrm>
                <a:off x="6822003" y="1807984"/>
                <a:ext cx="1086894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原料资源池</a:t>
                </a:r>
              </a:p>
            </p:txBody>
          </p:sp>
          <p:sp>
            <p:nvSpPr>
              <p:cNvPr id="71" name="圆角矩形 70"/>
              <p:cNvSpPr/>
              <p:nvPr>
                <p:custDataLst>
                  <p:tags r:id="rId14"/>
                </p:custDataLst>
              </p:nvPr>
            </p:nvSpPr>
            <p:spPr>
              <a:xfrm>
                <a:off x="8067901" y="2230023"/>
                <a:ext cx="1086894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样品管理</a:t>
                </a:r>
                <a:endParaRPr kumimoji="1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73" name="圆角矩形 72"/>
              <p:cNvSpPr/>
              <p:nvPr>
                <p:custDataLst>
                  <p:tags r:id="rId15"/>
                </p:custDataLst>
              </p:nvPr>
            </p:nvSpPr>
            <p:spPr>
              <a:xfrm>
                <a:off x="6816936" y="2224159"/>
                <a:ext cx="1086894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样品库</a:t>
                </a:r>
              </a:p>
            </p:txBody>
          </p:sp>
          <p:sp>
            <p:nvSpPr>
              <p:cNvPr id="75" name="圆角矩形 74"/>
              <p:cNvSpPr/>
              <p:nvPr>
                <p:custDataLst>
                  <p:tags r:id="rId16"/>
                </p:custDataLst>
              </p:nvPr>
            </p:nvSpPr>
            <p:spPr>
              <a:xfrm>
                <a:off x="8062833" y="2646198"/>
                <a:ext cx="1086894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价格供应关系库</a:t>
                </a:r>
              </a:p>
            </p:txBody>
          </p:sp>
          <p:sp>
            <p:nvSpPr>
              <p:cNvPr id="93" name="圆角矩形 92"/>
              <p:cNvSpPr/>
              <p:nvPr>
                <p:custDataLst>
                  <p:tags r:id="rId17"/>
                </p:custDataLst>
              </p:nvPr>
            </p:nvSpPr>
            <p:spPr>
              <a:xfrm>
                <a:off x="6811868" y="2640334"/>
                <a:ext cx="1086894" cy="30000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企业标准库</a:t>
                </a:r>
              </a:p>
            </p:txBody>
          </p:sp>
        </p:grpSp>
      </p:grpSp>
      <p:sp>
        <p:nvSpPr>
          <p:cNvPr id="148" name="文本框 147"/>
          <p:cNvSpPr txBox="1"/>
          <p:nvPr/>
        </p:nvSpPr>
        <p:spPr>
          <a:xfrm>
            <a:off x="366436" y="4144036"/>
            <a:ext cx="917575" cy="151972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能力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中心层</a:t>
            </a:r>
          </a:p>
        </p:txBody>
      </p:sp>
      <p:sp>
        <p:nvSpPr>
          <p:cNvPr id="149" name="文本框 148"/>
          <p:cNvSpPr txBox="1"/>
          <p:nvPr/>
        </p:nvSpPr>
        <p:spPr>
          <a:xfrm>
            <a:off x="5827466" y="4376335"/>
            <a:ext cx="2286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可扩展性的能力中心</a:t>
            </a:r>
          </a:p>
        </p:txBody>
      </p:sp>
      <p:sp>
        <p:nvSpPr>
          <p:cNvPr id="150" name="文本框 149"/>
          <p:cNvSpPr txBox="1"/>
          <p:nvPr/>
        </p:nvSpPr>
        <p:spPr>
          <a:xfrm>
            <a:off x="366436" y="5698600"/>
            <a:ext cx="917575" cy="4610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+mn-cs"/>
              </a:rPr>
              <a:t>技术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charset="-122"/>
              <a:ea typeface="Microsoft YaHei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+mn-cs"/>
              </a:rPr>
              <a:t>服务层</a:t>
            </a:r>
          </a:p>
        </p:txBody>
      </p:sp>
      <p:sp>
        <p:nvSpPr>
          <p:cNvPr id="151" name="矩形: 圆角 101"/>
          <p:cNvSpPr/>
          <p:nvPr/>
        </p:nvSpPr>
        <p:spPr>
          <a:xfrm>
            <a:off x="1441957" y="5717192"/>
            <a:ext cx="9978928" cy="29753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srgbClr val="5B9BD5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362213" y="6207100"/>
            <a:ext cx="917459" cy="46471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+mn-cs"/>
              </a:rPr>
              <a:t>技术平台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charset="-122"/>
              <a:ea typeface="Microsoft YaHei" charset="-122"/>
              <a:cs typeface="+mn-cs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1421404" y="6467505"/>
            <a:ext cx="4886135" cy="195073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+mn-cs"/>
              </a:rPr>
              <a:t>DevOps &amp; 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+mn-cs"/>
              </a:rPr>
              <a:t>多云治理平台 </a:t>
            </a:r>
          </a:p>
        </p:txBody>
      </p:sp>
      <p:sp>
        <p:nvSpPr>
          <p:cNvPr id="154" name="矩形 153"/>
          <p:cNvSpPr/>
          <p:nvPr/>
        </p:nvSpPr>
        <p:spPr>
          <a:xfrm>
            <a:off x="1421405" y="6054125"/>
            <a:ext cx="2173169" cy="187247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+mn-cs"/>
                <a:sym typeface="+mn-ea"/>
              </a:rPr>
              <a:t>统一工作台与通用能力</a:t>
            </a: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+mn-cs"/>
              </a:rPr>
              <a:t> </a:t>
            </a:r>
          </a:p>
        </p:txBody>
      </p:sp>
      <p:sp>
        <p:nvSpPr>
          <p:cNvPr id="155" name="矩形 154"/>
          <p:cNvSpPr/>
          <p:nvPr/>
        </p:nvSpPr>
        <p:spPr>
          <a:xfrm>
            <a:off x="1425039" y="6286871"/>
            <a:ext cx="4876895" cy="195073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+mn-cs"/>
              </a:rPr>
              <a:t>微服务治理平台 </a:t>
            </a:r>
          </a:p>
        </p:txBody>
      </p:sp>
      <p:sp>
        <p:nvSpPr>
          <p:cNvPr id="156" name="矩形 155"/>
          <p:cNvSpPr/>
          <p:nvPr/>
        </p:nvSpPr>
        <p:spPr>
          <a:xfrm>
            <a:off x="3780846" y="6041678"/>
            <a:ext cx="2422337" cy="195073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+mn-cs"/>
                <a:sym typeface="+mn-ea"/>
              </a:rPr>
              <a:t>交付控制台与研发体系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charset="-122"/>
              <a:ea typeface="Microsoft YaHei" charset="-122"/>
              <a:cs typeface="+mn-cs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9070173" y="6056448"/>
            <a:ext cx="2395452" cy="19164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+mn-cs"/>
                <a:sym typeface="+mn-ea"/>
              </a:rPr>
              <a:t>集成平台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charset="-122"/>
              <a:ea typeface="Microsoft YaHei" charset="-122"/>
              <a:cs typeface="+mn-cs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6439147" y="6045590"/>
            <a:ext cx="2476905" cy="202503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+mn-cs"/>
                <a:sym typeface="+mn-ea"/>
              </a:rPr>
              <a:t>可视化平台</a:t>
            </a:r>
            <a:endParaRPr kumimoji="0" lang="zh-CN" altLang="en-US" sz="1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charset="-122"/>
              <a:ea typeface="Microsoft YaHei" charset="-122"/>
              <a:cs typeface="+mn-cs"/>
            </a:endParaRPr>
          </a:p>
        </p:txBody>
      </p:sp>
      <p:grpSp>
        <p:nvGrpSpPr>
          <p:cNvPr id="166" name="组合 165"/>
          <p:cNvGrpSpPr/>
          <p:nvPr/>
        </p:nvGrpSpPr>
        <p:grpSpPr>
          <a:xfrm>
            <a:off x="1612484" y="5804944"/>
            <a:ext cx="9230200" cy="153123"/>
            <a:chOff x="1446195" y="5438961"/>
            <a:chExt cx="8839662" cy="263784"/>
          </a:xfrm>
        </p:grpSpPr>
        <p:sp>
          <p:nvSpPr>
            <p:cNvPr id="167" name="矩形: 圆角 126"/>
            <p:cNvSpPr/>
            <p:nvPr/>
          </p:nvSpPr>
          <p:spPr>
            <a:xfrm>
              <a:off x="3233349" y="5447988"/>
              <a:ext cx="1309669" cy="25475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7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组织中心</a:t>
              </a:r>
            </a:p>
          </p:txBody>
        </p:sp>
        <p:sp>
          <p:nvSpPr>
            <p:cNvPr id="168" name="矩形: 圆角 127"/>
            <p:cNvSpPr/>
            <p:nvPr/>
          </p:nvSpPr>
          <p:spPr>
            <a:xfrm>
              <a:off x="1446195" y="5447988"/>
              <a:ext cx="1375309" cy="24091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7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用户中心</a:t>
              </a:r>
            </a:p>
          </p:txBody>
        </p:sp>
        <p:sp>
          <p:nvSpPr>
            <p:cNvPr id="169" name="矩形: 圆角 122"/>
            <p:cNvSpPr/>
            <p:nvPr/>
          </p:nvSpPr>
          <p:spPr>
            <a:xfrm>
              <a:off x="6684211" y="5440382"/>
              <a:ext cx="1576019" cy="226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7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元数据管理</a:t>
              </a:r>
            </a:p>
          </p:txBody>
        </p:sp>
        <p:sp>
          <p:nvSpPr>
            <p:cNvPr id="170" name="矩形: 圆角 126"/>
            <p:cNvSpPr/>
            <p:nvPr/>
          </p:nvSpPr>
          <p:spPr>
            <a:xfrm>
              <a:off x="8593202" y="5438961"/>
              <a:ext cx="1692655" cy="22671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7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数据标准管理</a:t>
              </a:r>
            </a:p>
          </p:txBody>
        </p:sp>
        <p:sp>
          <p:nvSpPr>
            <p:cNvPr id="171" name="矩形: 圆角 122"/>
            <p:cNvSpPr/>
            <p:nvPr/>
          </p:nvSpPr>
          <p:spPr>
            <a:xfrm>
              <a:off x="4938751" y="5447990"/>
              <a:ext cx="1410420" cy="21642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7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统一业务开发底座</a:t>
              </a:r>
            </a:p>
          </p:txBody>
        </p:sp>
      </p:grpSp>
      <p:sp>
        <p:nvSpPr>
          <p:cNvPr id="172" name="矩形 171"/>
          <p:cNvSpPr/>
          <p:nvPr/>
        </p:nvSpPr>
        <p:spPr>
          <a:xfrm>
            <a:off x="6400650" y="6463550"/>
            <a:ext cx="5064975" cy="199027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+mn-cs"/>
              </a:rPr>
              <a:t>大数据平台</a:t>
            </a:r>
          </a:p>
        </p:txBody>
      </p:sp>
      <p:sp>
        <p:nvSpPr>
          <p:cNvPr id="173" name="矩形 172"/>
          <p:cNvSpPr/>
          <p:nvPr/>
        </p:nvSpPr>
        <p:spPr>
          <a:xfrm>
            <a:off x="6400650" y="6284895"/>
            <a:ext cx="5066320" cy="195073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YaHei" charset="-122"/>
                <a:ea typeface="Microsoft YaHei" charset="-122"/>
                <a:cs typeface="+mn-cs"/>
              </a:rPr>
              <a:t>中间件平台</a:t>
            </a:r>
          </a:p>
        </p:txBody>
      </p:sp>
      <p:sp>
        <p:nvSpPr>
          <p:cNvPr id="174" name="文本框 173"/>
          <p:cNvSpPr txBox="1"/>
          <p:nvPr/>
        </p:nvSpPr>
        <p:spPr>
          <a:xfrm>
            <a:off x="5312018" y="5661944"/>
            <a:ext cx="22860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能力底座</a:t>
            </a:r>
          </a:p>
        </p:txBody>
      </p:sp>
      <p:grpSp>
        <p:nvGrpSpPr>
          <p:cNvPr id="177" name="组合 176"/>
          <p:cNvGrpSpPr/>
          <p:nvPr/>
        </p:nvGrpSpPr>
        <p:grpSpPr>
          <a:xfrm>
            <a:off x="1441956" y="4144320"/>
            <a:ext cx="9978928" cy="1519722"/>
            <a:chOff x="651319" y="3663288"/>
            <a:chExt cx="11525952" cy="2674780"/>
          </a:xfrm>
        </p:grpSpPr>
        <p:sp>
          <p:nvSpPr>
            <p:cNvPr id="178" name="矩形 177"/>
            <p:cNvSpPr/>
            <p:nvPr/>
          </p:nvSpPr>
          <p:spPr>
            <a:xfrm>
              <a:off x="651319" y="3663288"/>
              <a:ext cx="11525952" cy="2674780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9" name="矩形 178"/>
            <p:cNvSpPr/>
            <p:nvPr/>
          </p:nvSpPr>
          <p:spPr>
            <a:xfrm>
              <a:off x="2248907" y="3707632"/>
              <a:ext cx="1298641" cy="11927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商品中心</a:t>
              </a:r>
            </a:p>
          </p:txBody>
        </p:sp>
        <p:sp>
          <p:nvSpPr>
            <p:cNvPr id="180" name="矩形 179"/>
            <p:cNvSpPr/>
            <p:nvPr/>
          </p:nvSpPr>
          <p:spPr>
            <a:xfrm>
              <a:off x="2263528" y="4013805"/>
              <a:ext cx="610164" cy="18286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品类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属性</a:t>
              </a:r>
            </a:p>
          </p:txBody>
        </p:sp>
        <p:sp>
          <p:nvSpPr>
            <p:cNvPr id="181" name="矩形 180"/>
            <p:cNvSpPr/>
            <p:nvPr/>
          </p:nvSpPr>
          <p:spPr>
            <a:xfrm>
              <a:off x="2269314" y="4225295"/>
              <a:ext cx="610164" cy="18286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编码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分类</a:t>
              </a:r>
            </a:p>
          </p:txBody>
        </p:sp>
        <p:sp>
          <p:nvSpPr>
            <p:cNvPr id="182" name="矩形 181"/>
            <p:cNvSpPr/>
            <p:nvPr/>
          </p:nvSpPr>
          <p:spPr>
            <a:xfrm>
              <a:off x="2263528" y="4440443"/>
              <a:ext cx="610164" cy="18286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品牌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三方</a:t>
              </a:r>
            </a:p>
          </p:txBody>
        </p:sp>
        <p:sp>
          <p:nvSpPr>
            <p:cNvPr id="183" name="矩形 182"/>
            <p:cNvSpPr/>
            <p:nvPr/>
          </p:nvSpPr>
          <p:spPr>
            <a:xfrm>
              <a:off x="2269314" y="4651936"/>
              <a:ext cx="610164" cy="18286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商品资料</a:t>
              </a:r>
            </a:p>
          </p:txBody>
        </p:sp>
        <p:sp>
          <p:nvSpPr>
            <p:cNvPr id="184" name="矩形 183"/>
            <p:cNvSpPr/>
            <p:nvPr/>
          </p:nvSpPr>
          <p:spPr>
            <a:xfrm>
              <a:off x="2911980" y="4028249"/>
              <a:ext cx="595488" cy="1455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新增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审核</a:t>
              </a:r>
            </a:p>
          </p:txBody>
        </p:sp>
        <p:sp>
          <p:nvSpPr>
            <p:cNvPr id="185" name="矩形 184"/>
            <p:cNvSpPr/>
            <p:nvPr/>
          </p:nvSpPr>
          <p:spPr>
            <a:xfrm>
              <a:off x="2917767" y="4239742"/>
              <a:ext cx="595488" cy="1455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商品组合</a:t>
              </a:r>
            </a:p>
          </p:txBody>
        </p:sp>
        <p:sp>
          <p:nvSpPr>
            <p:cNvPr id="186" name="矩形 185"/>
            <p:cNvSpPr/>
            <p:nvPr/>
          </p:nvSpPr>
          <p:spPr>
            <a:xfrm>
              <a:off x="2911980" y="4454890"/>
              <a:ext cx="595488" cy="1455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经营目录</a:t>
              </a:r>
            </a:p>
          </p:txBody>
        </p:sp>
        <p:sp>
          <p:nvSpPr>
            <p:cNvPr id="187" name="矩形 186"/>
            <p:cNvSpPr/>
            <p:nvPr/>
          </p:nvSpPr>
          <p:spPr>
            <a:xfrm>
              <a:off x="2917767" y="4666382"/>
              <a:ext cx="595488" cy="1455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商品标签</a:t>
              </a:r>
            </a:p>
          </p:txBody>
        </p:sp>
        <p:sp>
          <p:nvSpPr>
            <p:cNvPr id="188" name="矩形 187"/>
            <p:cNvSpPr/>
            <p:nvPr/>
          </p:nvSpPr>
          <p:spPr>
            <a:xfrm>
              <a:off x="681323" y="3712467"/>
              <a:ext cx="751666" cy="11957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用户中心</a:t>
              </a:r>
            </a:p>
          </p:txBody>
        </p:sp>
        <p:sp>
          <p:nvSpPr>
            <p:cNvPr id="189" name="矩形 188"/>
            <p:cNvSpPr/>
            <p:nvPr/>
          </p:nvSpPr>
          <p:spPr>
            <a:xfrm>
              <a:off x="767412" y="4038920"/>
              <a:ext cx="568999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用户角色</a:t>
              </a:r>
            </a:p>
          </p:txBody>
        </p:sp>
        <p:sp>
          <p:nvSpPr>
            <p:cNvPr id="190" name="矩形 189"/>
            <p:cNvSpPr/>
            <p:nvPr/>
          </p:nvSpPr>
          <p:spPr>
            <a:xfrm>
              <a:off x="773199" y="4250413"/>
              <a:ext cx="568999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密码鉴权</a:t>
              </a:r>
            </a:p>
          </p:txBody>
        </p:sp>
        <p:sp>
          <p:nvSpPr>
            <p:cNvPr id="191" name="矩形 190"/>
            <p:cNvSpPr/>
            <p:nvPr/>
          </p:nvSpPr>
          <p:spPr>
            <a:xfrm>
              <a:off x="767412" y="4465561"/>
              <a:ext cx="568999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功能权限</a:t>
              </a:r>
            </a:p>
          </p:txBody>
        </p:sp>
        <p:sp>
          <p:nvSpPr>
            <p:cNvPr id="192" name="矩形 191"/>
            <p:cNvSpPr/>
            <p:nvPr/>
          </p:nvSpPr>
          <p:spPr>
            <a:xfrm>
              <a:off x="771173" y="4684723"/>
              <a:ext cx="568999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数据权限</a:t>
              </a:r>
            </a:p>
          </p:txBody>
        </p:sp>
        <p:sp>
          <p:nvSpPr>
            <p:cNvPr id="193" name="矩形 192"/>
            <p:cNvSpPr/>
            <p:nvPr/>
          </p:nvSpPr>
          <p:spPr>
            <a:xfrm>
              <a:off x="1468436" y="3708514"/>
              <a:ext cx="751323" cy="11875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组织中心</a:t>
              </a:r>
            </a:p>
          </p:txBody>
        </p:sp>
        <p:sp>
          <p:nvSpPr>
            <p:cNvPr id="194" name="矩形 193"/>
            <p:cNvSpPr/>
            <p:nvPr/>
          </p:nvSpPr>
          <p:spPr>
            <a:xfrm>
              <a:off x="1518672" y="4019877"/>
              <a:ext cx="643352" cy="15462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公司设置</a:t>
              </a:r>
            </a:p>
          </p:txBody>
        </p:sp>
        <p:sp>
          <p:nvSpPr>
            <p:cNvPr id="195" name="矩形 194"/>
            <p:cNvSpPr/>
            <p:nvPr/>
          </p:nvSpPr>
          <p:spPr>
            <a:xfrm>
              <a:off x="1514144" y="4231366"/>
              <a:ext cx="645650" cy="17032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经营单位</a:t>
              </a:r>
            </a:p>
          </p:txBody>
        </p:sp>
        <p:sp>
          <p:nvSpPr>
            <p:cNvPr id="196" name="矩形 195"/>
            <p:cNvSpPr/>
            <p:nvPr/>
          </p:nvSpPr>
          <p:spPr>
            <a:xfrm>
              <a:off x="1514143" y="4450530"/>
              <a:ext cx="645651" cy="16007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组织树</a:t>
              </a:r>
            </a:p>
          </p:txBody>
        </p:sp>
        <p:sp>
          <p:nvSpPr>
            <p:cNvPr id="197" name="矩形 196"/>
            <p:cNvSpPr/>
            <p:nvPr/>
          </p:nvSpPr>
          <p:spPr>
            <a:xfrm>
              <a:off x="1516442" y="4665680"/>
              <a:ext cx="643354" cy="1642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岗位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/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员工</a:t>
              </a:r>
            </a:p>
          </p:txBody>
        </p:sp>
        <p:sp>
          <p:nvSpPr>
            <p:cNvPr id="198" name="矩形 197"/>
            <p:cNvSpPr/>
            <p:nvPr/>
          </p:nvSpPr>
          <p:spPr>
            <a:xfrm>
              <a:off x="3573619" y="4989097"/>
              <a:ext cx="1298641" cy="12530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会员中心</a:t>
              </a:r>
            </a:p>
          </p:txBody>
        </p:sp>
        <p:sp>
          <p:nvSpPr>
            <p:cNvPr id="199" name="矩形 198"/>
            <p:cNvSpPr/>
            <p:nvPr/>
          </p:nvSpPr>
          <p:spPr>
            <a:xfrm>
              <a:off x="3639042" y="5334950"/>
              <a:ext cx="569000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潜在会员</a:t>
              </a:r>
            </a:p>
          </p:txBody>
        </p:sp>
        <p:sp>
          <p:nvSpPr>
            <p:cNvPr id="200" name="矩形 199"/>
            <p:cNvSpPr/>
            <p:nvPr/>
          </p:nvSpPr>
          <p:spPr>
            <a:xfrm>
              <a:off x="3644828" y="5546441"/>
              <a:ext cx="569000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会员资料</a:t>
              </a:r>
            </a:p>
          </p:txBody>
        </p:sp>
        <p:sp>
          <p:nvSpPr>
            <p:cNvPr id="201" name="矩形 200"/>
            <p:cNvSpPr/>
            <p:nvPr/>
          </p:nvSpPr>
          <p:spPr>
            <a:xfrm>
              <a:off x="3639042" y="5761589"/>
              <a:ext cx="569000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会员画像</a:t>
              </a:r>
            </a:p>
          </p:txBody>
        </p:sp>
        <p:sp>
          <p:nvSpPr>
            <p:cNvPr id="202" name="矩形 201"/>
            <p:cNvSpPr/>
            <p:nvPr/>
          </p:nvSpPr>
          <p:spPr>
            <a:xfrm>
              <a:off x="3644828" y="5973081"/>
              <a:ext cx="569000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会员标签</a:t>
              </a:r>
            </a:p>
          </p:txBody>
        </p:sp>
        <p:sp>
          <p:nvSpPr>
            <p:cNvPr id="203" name="矩形 202"/>
            <p:cNvSpPr/>
            <p:nvPr/>
          </p:nvSpPr>
          <p:spPr>
            <a:xfrm>
              <a:off x="4257332" y="5332630"/>
              <a:ext cx="569000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会员等级</a:t>
              </a:r>
            </a:p>
          </p:txBody>
        </p:sp>
        <p:sp>
          <p:nvSpPr>
            <p:cNvPr id="204" name="矩形 203"/>
            <p:cNvSpPr/>
            <p:nvPr/>
          </p:nvSpPr>
          <p:spPr>
            <a:xfrm>
              <a:off x="4263118" y="5544121"/>
              <a:ext cx="569000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会员积分</a:t>
              </a:r>
            </a:p>
          </p:txBody>
        </p:sp>
        <p:sp>
          <p:nvSpPr>
            <p:cNvPr id="205" name="矩形 204"/>
            <p:cNvSpPr/>
            <p:nvPr/>
          </p:nvSpPr>
          <p:spPr>
            <a:xfrm>
              <a:off x="4257332" y="5759269"/>
              <a:ext cx="569000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会员权益</a:t>
              </a:r>
            </a:p>
          </p:txBody>
        </p:sp>
        <p:sp>
          <p:nvSpPr>
            <p:cNvPr id="206" name="矩形 205"/>
            <p:cNvSpPr/>
            <p:nvPr/>
          </p:nvSpPr>
          <p:spPr>
            <a:xfrm>
              <a:off x="4263118" y="5970761"/>
              <a:ext cx="569000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会员分组</a:t>
              </a:r>
            </a:p>
          </p:txBody>
        </p:sp>
        <p:sp>
          <p:nvSpPr>
            <p:cNvPr id="207" name="矩形 206"/>
            <p:cNvSpPr/>
            <p:nvPr/>
          </p:nvSpPr>
          <p:spPr>
            <a:xfrm>
              <a:off x="1991788" y="4993574"/>
              <a:ext cx="768459" cy="12387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营销中心</a:t>
              </a:r>
            </a:p>
          </p:txBody>
        </p:sp>
        <p:sp>
          <p:nvSpPr>
            <p:cNvPr id="208" name="矩形 207"/>
            <p:cNvSpPr/>
            <p:nvPr/>
          </p:nvSpPr>
          <p:spPr>
            <a:xfrm>
              <a:off x="2055563" y="5335615"/>
              <a:ext cx="624394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营销活动</a:t>
              </a:r>
            </a:p>
          </p:txBody>
        </p:sp>
        <p:sp>
          <p:nvSpPr>
            <p:cNvPr id="209" name="矩形 208"/>
            <p:cNvSpPr/>
            <p:nvPr/>
          </p:nvSpPr>
          <p:spPr>
            <a:xfrm>
              <a:off x="2061348" y="5547105"/>
              <a:ext cx="624394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限时折扣</a:t>
              </a:r>
            </a:p>
          </p:txBody>
        </p:sp>
        <p:sp>
          <p:nvSpPr>
            <p:cNvPr id="210" name="矩形 209"/>
            <p:cNvSpPr/>
            <p:nvPr/>
          </p:nvSpPr>
          <p:spPr>
            <a:xfrm>
              <a:off x="2055563" y="5762253"/>
              <a:ext cx="624394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优惠券</a:t>
              </a:r>
            </a:p>
          </p:txBody>
        </p:sp>
        <p:sp>
          <p:nvSpPr>
            <p:cNvPr id="211" name="矩形 210"/>
            <p:cNvSpPr/>
            <p:nvPr/>
          </p:nvSpPr>
          <p:spPr>
            <a:xfrm>
              <a:off x="2059324" y="5981418"/>
              <a:ext cx="626616" cy="21422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团购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/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预收</a:t>
              </a:r>
            </a:p>
          </p:txBody>
        </p:sp>
        <p:sp>
          <p:nvSpPr>
            <p:cNvPr id="212" name="矩形 211"/>
            <p:cNvSpPr/>
            <p:nvPr/>
          </p:nvSpPr>
          <p:spPr>
            <a:xfrm>
              <a:off x="2791012" y="4992298"/>
              <a:ext cx="743292" cy="12387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内容中心</a:t>
              </a:r>
            </a:p>
          </p:txBody>
        </p:sp>
        <p:sp>
          <p:nvSpPr>
            <p:cNvPr id="213" name="矩形 212"/>
            <p:cNvSpPr/>
            <p:nvPr/>
          </p:nvSpPr>
          <p:spPr>
            <a:xfrm>
              <a:off x="2884634" y="5341721"/>
              <a:ext cx="569000" cy="17033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主题分类</a:t>
              </a:r>
            </a:p>
          </p:txBody>
        </p:sp>
        <p:sp>
          <p:nvSpPr>
            <p:cNvPr id="214" name="矩形 213"/>
            <p:cNvSpPr/>
            <p:nvPr/>
          </p:nvSpPr>
          <p:spPr>
            <a:xfrm>
              <a:off x="2890420" y="5553212"/>
              <a:ext cx="569000" cy="17033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模板编辑</a:t>
              </a:r>
            </a:p>
          </p:txBody>
        </p:sp>
        <p:sp>
          <p:nvSpPr>
            <p:cNvPr id="215" name="矩形 214"/>
            <p:cNvSpPr/>
            <p:nvPr/>
          </p:nvSpPr>
          <p:spPr>
            <a:xfrm>
              <a:off x="2884634" y="5768360"/>
              <a:ext cx="569000" cy="17033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文章视频</a:t>
              </a:r>
            </a:p>
          </p:txBody>
        </p:sp>
        <p:sp>
          <p:nvSpPr>
            <p:cNvPr id="216" name="矩形 215"/>
            <p:cNvSpPr/>
            <p:nvPr/>
          </p:nvSpPr>
          <p:spPr>
            <a:xfrm>
              <a:off x="2888395" y="5987525"/>
              <a:ext cx="581892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发布投放</a:t>
              </a:r>
            </a:p>
          </p:txBody>
        </p:sp>
        <p:sp>
          <p:nvSpPr>
            <p:cNvPr id="217" name="矩形 216"/>
            <p:cNvSpPr/>
            <p:nvPr/>
          </p:nvSpPr>
          <p:spPr>
            <a:xfrm>
              <a:off x="3573618" y="3700133"/>
              <a:ext cx="1289357" cy="11927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价格中心</a:t>
              </a:r>
            </a:p>
          </p:txBody>
        </p:sp>
        <p:sp>
          <p:nvSpPr>
            <p:cNvPr id="218" name="矩形 217"/>
            <p:cNvSpPr/>
            <p:nvPr/>
          </p:nvSpPr>
          <p:spPr>
            <a:xfrm>
              <a:off x="3615660" y="4016378"/>
              <a:ext cx="579502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主档价格</a:t>
              </a:r>
            </a:p>
          </p:txBody>
        </p:sp>
        <p:sp>
          <p:nvSpPr>
            <p:cNvPr id="219" name="矩形 218"/>
            <p:cNvSpPr/>
            <p:nvPr/>
          </p:nvSpPr>
          <p:spPr>
            <a:xfrm>
              <a:off x="3622135" y="4308581"/>
              <a:ext cx="579502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采购价格</a:t>
              </a:r>
            </a:p>
          </p:txBody>
        </p:sp>
        <p:sp>
          <p:nvSpPr>
            <p:cNvPr id="220" name="矩形 219"/>
            <p:cNvSpPr/>
            <p:nvPr/>
          </p:nvSpPr>
          <p:spPr>
            <a:xfrm>
              <a:off x="3615660" y="4605835"/>
              <a:ext cx="579502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内部结算价</a:t>
              </a:r>
            </a:p>
          </p:txBody>
        </p:sp>
        <p:sp>
          <p:nvSpPr>
            <p:cNvPr id="221" name="矩形 220"/>
            <p:cNvSpPr/>
            <p:nvPr/>
          </p:nvSpPr>
          <p:spPr>
            <a:xfrm>
              <a:off x="4233799" y="4014746"/>
              <a:ext cx="582790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GB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B2C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价格</a:t>
              </a:r>
            </a:p>
          </p:txBody>
        </p:sp>
        <p:sp>
          <p:nvSpPr>
            <p:cNvPr id="222" name="矩形 221"/>
            <p:cNvSpPr/>
            <p:nvPr/>
          </p:nvSpPr>
          <p:spPr>
            <a:xfrm>
              <a:off x="4240274" y="4306951"/>
              <a:ext cx="582790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GB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B2B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价格</a:t>
              </a:r>
            </a:p>
          </p:txBody>
        </p:sp>
        <p:sp>
          <p:nvSpPr>
            <p:cNvPr id="223" name="矩形 222"/>
            <p:cNvSpPr/>
            <p:nvPr/>
          </p:nvSpPr>
          <p:spPr>
            <a:xfrm>
              <a:off x="4233800" y="4604203"/>
              <a:ext cx="582790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价格审核</a:t>
              </a:r>
            </a:p>
          </p:txBody>
        </p:sp>
        <p:sp>
          <p:nvSpPr>
            <p:cNvPr id="224" name="矩形 223"/>
            <p:cNvSpPr/>
            <p:nvPr/>
          </p:nvSpPr>
          <p:spPr>
            <a:xfrm>
              <a:off x="4886172" y="3703273"/>
              <a:ext cx="2140336" cy="11927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采购中心</a:t>
              </a:r>
            </a:p>
          </p:txBody>
        </p:sp>
        <p:grpSp>
          <p:nvGrpSpPr>
            <p:cNvPr id="225" name="组合 224"/>
            <p:cNvGrpSpPr/>
            <p:nvPr/>
          </p:nvGrpSpPr>
          <p:grpSpPr>
            <a:xfrm>
              <a:off x="4921490" y="3999192"/>
              <a:ext cx="1349719" cy="831421"/>
              <a:chOff x="3501340" y="1630100"/>
              <a:chExt cx="1332060" cy="844414"/>
            </a:xfrm>
          </p:grpSpPr>
          <p:sp>
            <p:nvSpPr>
              <p:cNvPr id="305" name="矩形 304"/>
              <p:cNvSpPr/>
              <p:nvPr/>
            </p:nvSpPr>
            <p:spPr>
              <a:xfrm>
                <a:off x="3501340" y="1630100"/>
                <a:ext cx="642981" cy="19631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供应商资料</a:t>
                </a:r>
              </a:p>
            </p:txBody>
          </p:sp>
          <p:sp>
            <p:nvSpPr>
              <p:cNvPr id="306" name="矩形 305"/>
              <p:cNvSpPr/>
              <p:nvPr/>
            </p:nvSpPr>
            <p:spPr>
              <a:xfrm>
                <a:off x="3507729" y="1844896"/>
                <a:ext cx="642982" cy="19631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采购合同</a:t>
                </a:r>
              </a:p>
            </p:txBody>
          </p:sp>
          <p:sp>
            <p:nvSpPr>
              <p:cNvPr id="307" name="矩形 306"/>
              <p:cNvSpPr/>
              <p:nvPr/>
            </p:nvSpPr>
            <p:spPr>
              <a:xfrm>
                <a:off x="3501340" y="2063408"/>
                <a:ext cx="642982" cy="19631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采购价格</a:t>
                </a:r>
              </a:p>
            </p:txBody>
          </p:sp>
          <p:sp>
            <p:nvSpPr>
              <p:cNvPr id="308" name="矩形 307"/>
              <p:cNvSpPr/>
              <p:nvPr/>
            </p:nvSpPr>
            <p:spPr>
              <a:xfrm>
                <a:off x="3507729" y="2278202"/>
                <a:ext cx="642982" cy="19631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付款条款</a:t>
                </a:r>
              </a:p>
            </p:txBody>
          </p:sp>
          <p:sp>
            <p:nvSpPr>
              <p:cNvPr id="309" name="矩形 308"/>
              <p:cNvSpPr/>
              <p:nvPr/>
            </p:nvSpPr>
            <p:spPr>
              <a:xfrm>
                <a:off x="4198745" y="1644770"/>
                <a:ext cx="628266" cy="17299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订单类型</a:t>
                </a:r>
              </a:p>
            </p:txBody>
          </p:sp>
          <p:sp>
            <p:nvSpPr>
              <p:cNvPr id="310" name="矩形 309"/>
              <p:cNvSpPr/>
              <p:nvPr/>
            </p:nvSpPr>
            <p:spPr>
              <a:xfrm>
                <a:off x="4205134" y="1859566"/>
                <a:ext cx="628266" cy="17299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订单审核</a:t>
                </a:r>
              </a:p>
            </p:txBody>
          </p:sp>
          <p:sp>
            <p:nvSpPr>
              <p:cNvPr id="311" name="矩形 310"/>
              <p:cNvSpPr/>
              <p:nvPr/>
            </p:nvSpPr>
            <p:spPr>
              <a:xfrm>
                <a:off x="4198745" y="2078077"/>
                <a:ext cx="628266" cy="17299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收货管理</a:t>
                </a:r>
              </a:p>
            </p:txBody>
          </p:sp>
          <p:sp>
            <p:nvSpPr>
              <p:cNvPr id="312" name="矩形 311"/>
              <p:cNvSpPr/>
              <p:nvPr/>
            </p:nvSpPr>
            <p:spPr>
              <a:xfrm>
                <a:off x="4205134" y="2292873"/>
                <a:ext cx="628266" cy="17299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退货</a:t>
                </a: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|</a:t>
                </a: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换货</a:t>
                </a:r>
              </a:p>
            </p:txBody>
          </p:sp>
        </p:grpSp>
        <p:sp>
          <p:nvSpPr>
            <p:cNvPr id="226" name="矩形 225"/>
            <p:cNvSpPr/>
            <p:nvPr/>
          </p:nvSpPr>
          <p:spPr>
            <a:xfrm>
              <a:off x="6323314" y="4010447"/>
              <a:ext cx="636595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订单状态</a:t>
              </a:r>
            </a:p>
          </p:txBody>
        </p:sp>
        <p:sp>
          <p:nvSpPr>
            <p:cNvPr id="227" name="矩形 226"/>
            <p:cNvSpPr/>
            <p:nvPr/>
          </p:nvSpPr>
          <p:spPr>
            <a:xfrm>
              <a:off x="6329787" y="4221938"/>
              <a:ext cx="636595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对账管理</a:t>
              </a:r>
            </a:p>
          </p:txBody>
        </p:sp>
        <p:sp>
          <p:nvSpPr>
            <p:cNvPr id="228" name="矩形 227"/>
            <p:cNvSpPr/>
            <p:nvPr/>
          </p:nvSpPr>
          <p:spPr>
            <a:xfrm>
              <a:off x="6323314" y="4437087"/>
              <a:ext cx="636595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发票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请款</a:t>
              </a:r>
            </a:p>
          </p:txBody>
        </p:sp>
        <p:sp>
          <p:nvSpPr>
            <p:cNvPr id="229" name="矩形 228"/>
            <p:cNvSpPr/>
            <p:nvPr/>
          </p:nvSpPr>
          <p:spPr>
            <a:xfrm>
              <a:off x="6329787" y="4648578"/>
              <a:ext cx="636595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质量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绩效</a:t>
              </a:r>
            </a:p>
          </p:txBody>
        </p:sp>
        <p:sp>
          <p:nvSpPr>
            <p:cNvPr id="230" name="矩形 229"/>
            <p:cNvSpPr/>
            <p:nvPr/>
          </p:nvSpPr>
          <p:spPr>
            <a:xfrm>
              <a:off x="7049702" y="3703271"/>
              <a:ext cx="2140336" cy="11927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库存中心</a:t>
              </a:r>
            </a:p>
          </p:txBody>
        </p:sp>
        <p:grpSp>
          <p:nvGrpSpPr>
            <p:cNvPr id="231" name="组合 230"/>
            <p:cNvGrpSpPr/>
            <p:nvPr/>
          </p:nvGrpSpPr>
          <p:grpSpPr>
            <a:xfrm>
              <a:off x="7099929" y="4013636"/>
              <a:ext cx="1334810" cy="810782"/>
              <a:chOff x="3516054" y="1644770"/>
              <a:chExt cx="1317346" cy="823452"/>
            </a:xfrm>
          </p:grpSpPr>
          <p:sp>
            <p:nvSpPr>
              <p:cNvPr id="297" name="矩形 296"/>
              <p:cNvSpPr/>
              <p:nvPr/>
            </p:nvSpPr>
            <p:spPr>
              <a:xfrm>
                <a:off x="3516054" y="1647127"/>
                <a:ext cx="628266" cy="17299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仓库设置</a:t>
                </a:r>
              </a:p>
            </p:txBody>
          </p:sp>
          <p:sp>
            <p:nvSpPr>
              <p:cNvPr id="298" name="矩形 297"/>
              <p:cNvSpPr/>
              <p:nvPr/>
            </p:nvSpPr>
            <p:spPr>
              <a:xfrm>
                <a:off x="3522443" y="1861923"/>
                <a:ext cx="628266" cy="17299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仓内库区</a:t>
                </a:r>
              </a:p>
            </p:txBody>
          </p:sp>
          <p:sp>
            <p:nvSpPr>
              <p:cNvPr id="299" name="矩形 298"/>
              <p:cNvSpPr/>
              <p:nvPr/>
            </p:nvSpPr>
            <p:spPr>
              <a:xfrm>
                <a:off x="3516054" y="2080434"/>
                <a:ext cx="628266" cy="17299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批次</a:t>
                </a:r>
              </a:p>
            </p:txBody>
          </p:sp>
          <p:sp>
            <p:nvSpPr>
              <p:cNvPr id="300" name="矩形 299"/>
              <p:cNvSpPr/>
              <p:nvPr/>
            </p:nvSpPr>
            <p:spPr>
              <a:xfrm>
                <a:off x="3522443" y="2295230"/>
                <a:ext cx="628266" cy="17299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序列号</a:t>
                </a:r>
              </a:p>
            </p:txBody>
          </p:sp>
          <p:sp>
            <p:nvSpPr>
              <p:cNvPr id="301" name="矩形 300"/>
              <p:cNvSpPr/>
              <p:nvPr/>
            </p:nvSpPr>
            <p:spPr>
              <a:xfrm>
                <a:off x="4198745" y="1644770"/>
                <a:ext cx="628266" cy="17299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出入库</a:t>
                </a:r>
              </a:p>
            </p:txBody>
          </p:sp>
          <p:sp>
            <p:nvSpPr>
              <p:cNvPr id="302" name="矩形 301"/>
              <p:cNvSpPr/>
              <p:nvPr/>
            </p:nvSpPr>
            <p:spPr>
              <a:xfrm>
                <a:off x="4205134" y="1859566"/>
                <a:ext cx="628266" cy="17299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调整</a:t>
                </a: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|</a:t>
                </a: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领用</a:t>
                </a:r>
              </a:p>
            </p:txBody>
          </p:sp>
          <p:sp>
            <p:nvSpPr>
              <p:cNvPr id="303" name="矩形 302"/>
              <p:cNvSpPr/>
              <p:nvPr/>
            </p:nvSpPr>
            <p:spPr>
              <a:xfrm>
                <a:off x="4198745" y="2078077"/>
                <a:ext cx="628266" cy="17299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组装</a:t>
                </a:r>
                <a:r>
                  <a:rPr kumimoji="0" lang="en-US" altLang="zh-CN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|</a:t>
                </a: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移库</a:t>
                </a:r>
              </a:p>
            </p:txBody>
          </p:sp>
          <p:sp>
            <p:nvSpPr>
              <p:cNvPr id="304" name="矩形 303"/>
              <p:cNvSpPr/>
              <p:nvPr/>
            </p:nvSpPr>
            <p:spPr>
              <a:xfrm>
                <a:off x="4205134" y="2292873"/>
                <a:ext cx="628266" cy="172992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盘点管理</a:t>
                </a:r>
              </a:p>
            </p:txBody>
          </p:sp>
        </p:grpSp>
        <p:sp>
          <p:nvSpPr>
            <p:cNvPr id="232" name="矩形 231"/>
            <p:cNvSpPr/>
            <p:nvPr/>
          </p:nvSpPr>
          <p:spPr>
            <a:xfrm>
              <a:off x="8486844" y="4010446"/>
              <a:ext cx="636595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库存台账</a:t>
              </a:r>
            </a:p>
          </p:txBody>
        </p:sp>
        <p:sp>
          <p:nvSpPr>
            <p:cNvPr id="233" name="矩形 232"/>
            <p:cNvSpPr/>
            <p:nvPr/>
          </p:nvSpPr>
          <p:spPr>
            <a:xfrm>
              <a:off x="8493317" y="4221937"/>
              <a:ext cx="636595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库存余额</a:t>
              </a:r>
            </a:p>
          </p:txBody>
        </p:sp>
        <p:sp>
          <p:nvSpPr>
            <p:cNvPr id="234" name="矩形 233"/>
            <p:cNvSpPr/>
            <p:nvPr/>
          </p:nvSpPr>
          <p:spPr>
            <a:xfrm>
              <a:off x="8486844" y="4437086"/>
              <a:ext cx="636595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可供量</a:t>
              </a:r>
            </a:p>
          </p:txBody>
        </p:sp>
        <p:sp>
          <p:nvSpPr>
            <p:cNvPr id="235" name="矩形 234"/>
            <p:cNvSpPr/>
            <p:nvPr/>
          </p:nvSpPr>
          <p:spPr>
            <a:xfrm>
              <a:off x="8493317" y="4648577"/>
              <a:ext cx="636595" cy="17033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库存查询</a:t>
              </a:r>
            </a:p>
          </p:txBody>
        </p:sp>
        <p:sp>
          <p:nvSpPr>
            <p:cNvPr id="236" name="矩形 235"/>
            <p:cNvSpPr/>
            <p:nvPr/>
          </p:nvSpPr>
          <p:spPr>
            <a:xfrm>
              <a:off x="4902136" y="4992754"/>
              <a:ext cx="1428058" cy="12443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网格中心</a:t>
              </a:r>
            </a:p>
          </p:txBody>
        </p:sp>
        <p:sp>
          <p:nvSpPr>
            <p:cNvPr id="237" name="矩形 236"/>
            <p:cNvSpPr/>
            <p:nvPr/>
          </p:nvSpPr>
          <p:spPr>
            <a:xfrm>
              <a:off x="4952363" y="5346713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网格基础</a:t>
              </a:r>
            </a:p>
          </p:txBody>
        </p:sp>
        <p:sp>
          <p:nvSpPr>
            <p:cNvPr id="238" name="矩形 237"/>
            <p:cNvSpPr/>
            <p:nvPr/>
          </p:nvSpPr>
          <p:spPr>
            <a:xfrm>
              <a:off x="4958837" y="5638915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团队管理</a:t>
              </a:r>
            </a:p>
          </p:txBody>
        </p:sp>
        <p:sp>
          <p:nvSpPr>
            <p:cNvPr id="239" name="矩形 238"/>
            <p:cNvSpPr/>
            <p:nvPr/>
          </p:nvSpPr>
          <p:spPr>
            <a:xfrm>
              <a:off x="4952363" y="5936170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业绩目标</a:t>
              </a:r>
            </a:p>
          </p:txBody>
        </p:sp>
        <p:sp>
          <p:nvSpPr>
            <p:cNvPr id="240" name="矩形 239"/>
            <p:cNvSpPr/>
            <p:nvPr/>
          </p:nvSpPr>
          <p:spPr>
            <a:xfrm>
              <a:off x="5644104" y="5343507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工作管理</a:t>
              </a:r>
            </a:p>
          </p:txBody>
        </p:sp>
        <p:sp>
          <p:nvSpPr>
            <p:cNvPr id="241" name="矩形 240"/>
            <p:cNvSpPr/>
            <p:nvPr/>
          </p:nvSpPr>
          <p:spPr>
            <a:xfrm>
              <a:off x="5650578" y="5635708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分佣分润</a:t>
              </a:r>
            </a:p>
          </p:txBody>
        </p:sp>
        <p:sp>
          <p:nvSpPr>
            <p:cNvPr id="242" name="矩形 241"/>
            <p:cNvSpPr/>
            <p:nvPr/>
          </p:nvSpPr>
          <p:spPr>
            <a:xfrm>
              <a:off x="5644104" y="5932963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我的账户</a:t>
              </a:r>
            </a:p>
          </p:txBody>
        </p:sp>
        <p:sp>
          <p:nvSpPr>
            <p:cNvPr id="243" name="矩形 242"/>
            <p:cNvSpPr/>
            <p:nvPr/>
          </p:nvSpPr>
          <p:spPr>
            <a:xfrm>
              <a:off x="6360960" y="4982257"/>
              <a:ext cx="2140336" cy="12626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订单中心</a:t>
              </a:r>
            </a:p>
          </p:txBody>
        </p:sp>
        <p:sp>
          <p:nvSpPr>
            <p:cNvPr id="244" name="矩形 243"/>
            <p:cNvSpPr/>
            <p:nvPr/>
          </p:nvSpPr>
          <p:spPr>
            <a:xfrm>
              <a:off x="6411187" y="5287319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订单类型</a:t>
              </a:r>
            </a:p>
          </p:txBody>
        </p:sp>
        <p:sp>
          <p:nvSpPr>
            <p:cNvPr id="245" name="矩形 244"/>
            <p:cNvSpPr/>
            <p:nvPr/>
          </p:nvSpPr>
          <p:spPr>
            <a:xfrm>
              <a:off x="6417661" y="5508356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创建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修改</a:t>
              </a:r>
            </a:p>
          </p:txBody>
        </p:sp>
        <p:sp>
          <p:nvSpPr>
            <p:cNvPr id="246" name="矩形 245"/>
            <p:cNvSpPr/>
            <p:nvPr/>
          </p:nvSpPr>
          <p:spPr>
            <a:xfrm>
              <a:off x="6411187" y="5733215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拆单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合单</a:t>
              </a:r>
            </a:p>
          </p:txBody>
        </p:sp>
        <p:sp>
          <p:nvSpPr>
            <p:cNvPr id="247" name="矩形 246"/>
            <p:cNvSpPr/>
            <p:nvPr/>
          </p:nvSpPr>
          <p:spPr>
            <a:xfrm>
              <a:off x="6417661" y="5954251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支付结算</a:t>
              </a:r>
            </a:p>
          </p:txBody>
        </p:sp>
        <p:sp>
          <p:nvSpPr>
            <p:cNvPr id="248" name="矩形 247"/>
            <p:cNvSpPr/>
            <p:nvPr/>
          </p:nvSpPr>
          <p:spPr>
            <a:xfrm>
              <a:off x="7102928" y="5284894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订单审核</a:t>
              </a:r>
            </a:p>
          </p:txBody>
        </p:sp>
        <p:sp>
          <p:nvSpPr>
            <p:cNvPr id="249" name="矩形 248"/>
            <p:cNvSpPr/>
            <p:nvPr/>
          </p:nvSpPr>
          <p:spPr>
            <a:xfrm>
              <a:off x="7109402" y="5505930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履单管理</a:t>
              </a:r>
            </a:p>
          </p:txBody>
        </p:sp>
        <p:sp>
          <p:nvSpPr>
            <p:cNvPr id="250" name="矩形 249"/>
            <p:cNvSpPr/>
            <p:nvPr/>
          </p:nvSpPr>
          <p:spPr>
            <a:xfrm>
              <a:off x="7102928" y="5730789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开发票</a:t>
              </a:r>
            </a:p>
          </p:txBody>
        </p:sp>
        <p:sp>
          <p:nvSpPr>
            <p:cNvPr id="251" name="矩形 250"/>
            <p:cNvSpPr/>
            <p:nvPr/>
          </p:nvSpPr>
          <p:spPr>
            <a:xfrm>
              <a:off x="7109402" y="5951826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退货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换货</a:t>
              </a:r>
            </a:p>
          </p:txBody>
        </p:sp>
        <p:sp>
          <p:nvSpPr>
            <p:cNvPr id="252" name="矩形 251"/>
            <p:cNvSpPr/>
            <p:nvPr/>
          </p:nvSpPr>
          <p:spPr>
            <a:xfrm>
              <a:off x="7798102" y="5281560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订单状态</a:t>
              </a:r>
            </a:p>
          </p:txBody>
        </p:sp>
        <p:sp>
          <p:nvSpPr>
            <p:cNvPr id="253" name="矩形 252"/>
            <p:cNvSpPr/>
            <p:nvPr/>
          </p:nvSpPr>
          <p:spPr>
            <a:xfrm>
              <a:off x="7804575" y="5502596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订单提醒</a:t>
              </a:r>
            </a:p>
          </p:txBody>
        </p:sp>
        <p:sp>
          <p:nvSpPr>
            <p:cNvPr id="254" name="矩形 253"/>
            <p:cNvSpPr/>
            <p:nvPr/>
          </p:nvSpPr>
          <p:spPr>
            <a:xfrm>
              <a:off x="7798102" y="5727455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订单评价</a:t>
              </a:r>
            </a:p>
          </p:txBody>
        </p:sp>
        <p:sp>
          <p:nvSpPr>
            <p:cNvPr id="255" name="矩形 254"/>
            <p:cNvSpPr/>
            <p:nvPr/>
          </p:nvSpPr>
          <p:spPr>
            <a:xfrm>
              <a:off x="7804575" y="5948492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日志记录</a:t>
              </a:r>
            </a:p>
          </p:txBody>
        </p:sp>
        <p:sp>
          <p:nvSpPr>
            <p:cNvPr id="256" name="矩形 255"/>
            <p:cNvSpPr/>
            <p:nvPr/>
          </p:nvSpPr>
          <p:spPr>
            <a:xfrm>
              <a:off x="8532060" y="4976805"/>
              <a:ext cx="2140336" cy="12836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结算中心</a:t>
              </a:r>
            </a:p>
          </p:txBody>
        </p:sp>
        <p:sp>
          <p:nvSpPr>
            <p:cNvPr id="257" name="矩形 256"/>
            <p:cNvSpPr/>
            <p:nvPr/>
          </p:nvSpPr>
          <p:spPr>
            <a:xfrm>
              <a:off x="8582288" y="5298631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结算规则</a:t>
              </a:r>
            </a:p>
          </p:txBody>
        </p:sp>
        <p:sp>
          <p:nvSpPr>
            <p:cNvPr id="258" name="矩形 257"/>
            <p:cNvSpPr/>
            <p:nvPr/>
          </p:nvSpPr>
          <p:spPr>
            <a:xfrm>
              <a:off x="8588762" y="5519668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采付结算</a:t>
              </a:r>
            </a:p>
          </p:txBody>
        </p:sp>
        <p:sp>
          <p:nvSpPr>
            <p:cNvPr id="259" name="矩形 258"/>
            <p:cNvSpPr/>
            <p:nvPr/>
          </p:nvSpPr>
          <p:spPr>
            <a:xfrm>
              <a:off x="8582288" y="5744527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营收结算</a:t>
              </a:r>
            </a:p>
          </p:txBody>
        </p:sp>
        <p:sp>
          <p:nvSpPr>
            <p:cNvPr id="260" name="矩形 259"/>
            <p:cNvSpPr/>
            <p:nvPr/>
          </p:nvSpPr>
          <p:spPr>
            <a:xfrm>
              <a:off x="8588762" y="5965563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成本核算</a:t>
              </a:r>
            </a:p>
          </p:txBody>
        </p:sp>
        <p:sp>
          <p:nvSpPr>
            <p:cNvPr id="261" name="矩形 260"/>
            <p:cNvSpPr/>
            <p:nvPr/>
          </p:nvSpPr>
          <p:spPr>
            <a:xfrm>
              <a:off x="9274029" y="5296206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采购发票</a:t>
              </a:r>
            </a:p>
          </p:txBody>
        </p:sp>
        <p:sp>
          <p:nvSpPr>
            <p:cNvPr id="262" name="矩形 261"/>
            <p:cNvSpPr/>
            <p:nvPr/>
          </p:nvSpPr>
          <p:spPr>
            <a:xfrm>
              <a:off x="9280503" y="5517242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销售发票</a:t>
              </a:r>
            </a:p>
          </p:txBody>
        </p:sp>
        <p:sp>
          <p:nvSpPr>
            <p:cNvPr id="263" name="矩形 262"/>
            <p:cNvSpPr/>
            <p:nvPr/>
          </p:nvSpPr>
          <p:spPr>
            <a:xfrm>
              <a:off x="9274029" y="5742101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付款管理</a:t>
              </a:r>
            </a:p>
          </p:txBody>
        </p:sp>
        <p:sp>
          <p:nvSpPr>
            <p:cNvPr id="264" name="矩形 263"/>
            <p:cNvSpPr/>
            <p:nvPr/>
          </p:nvSpPr>
          <p:spPr>
            <a:xfrm>
              <a:off x="9280503" y="5963138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收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退款</a:t>
              </a:r>
            </a:p>
          </p:txBody>
        </p:sp>
        <p:sp>
          <p:nvSpPr>
            <p:cNvPr id="265" name="矩形 264"/>
            <p:cNvSpPr/>
            <p:nvPr/>
          </p:nvSpPr>
          <p:spPr>
            <a:xfrm>
              <a:off x="9969203" y="5292872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账户管理</a:t>
              </a:r>
            </a:p>
          </p:txBody>
        </p:sp>
        <p:sp>
          <p:nvSpPr>
            <p:cNvPr id="266" name="矩形 265"/>
            <p:cNvSpPr/>
            <p:nvPr/>
          </p:nvSpPr>
          <p:spPr>
            <a:xfrm>
              <a:off x="9975676" y="5513908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分佣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分润</a:t>
              </a:r>
            </a:p>
          </p:txBody>
        </p:sp>
        <p:sp>
          <p:nvSpPr>
            <p:cNvPr id="267" name="矩形 266"/>
            <p:cNvSpPr/>
            <p:nvPr/>
          </p:nvSpPr>
          <p:spPr>
            <a:xfrm>
              <a:off x="9969203" y="5738767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财务工作台</a:t>
              </a:r>
            </a:p>
          </p:txBody>
        </p:sp>
        <p:sp>
          <p:nvSpPr>
            <p:cNvPr id="268" name="矩形 267"/>
            <p:cNvSpPr/>
            <p:nvPr/>
          </p:nvSpPr>
          <p:spPr>
            <a:xfrm>
              <a:off x="9975676" y="5959804"/>
              <a:ext cx="636595" cy="17801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报表查询</a:t>
              </a:r>
            </a:p>
          </p:txBody>
        </p:sp>
        <p:sp>
          <p:nvSpPr>
            <p:cNvPr id="269" name="矩形 268"/>
            <p:cNvSpPr/>
            <p:nvPr/>
          </p:nvSpPr>
          <p:spPr>
            <a:xfrm>
              <a:off x="9227417" y="3697160"/>
              <a:ext cx="1428058" cy="11927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物流配送中心</a:t>
              </a:r>
            </a:p>
          </p:txBody>
        </p:sp>
        <p:sp>
          <p:nvSpPr>
            <p:cNvPr id="270" name="矩形 269"/>
            <p:cNvSpPr/>
            <p:nvPr/>
          </p:nvSpPr>
          <p:spPr>
            <a:xfrm>
              <a:off x="9277644" y="4019112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快递公司</a:t>
              </a:r>
            </a:p>
          </p:txBody>
        </p:sp>
        <p:sp>
          <p:nvSpPr>
            <p:cNvPr id="271" name="矩形 270"/>
            <p:cNvSpPr/>
            <p:nvPr/>
          </p:nvSpPr>
          <p:spPr>
            <a:xfrm>
              <a:off x="9284118" y="4311314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物流公司</a:t>
              </a:r>
            </a:p>
          </p:txBody>
        </p:sp>
        <p:sp>
          <p:nvSpPr>
            <p:cNvPr id="272" name="矩形 271"/>
            <p:cNvSpPr/>
            <p:nvPr/>
          </p:nvSpPr>
          <p:spPr>
            <a:xfrm>
              <a:off x="9277644" y="4608569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快递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运单</a:t>
              </a:r>
            </a:p>
          </p:txBody>
        </p:sp>
        <p:sp>
          <p:nvSpPr>
            <p:cNvPr id="273" name="矩形 272"/>
            <p:cNvSpPr/>
            <p:nvPr/>
          </p:nvSpPr>
          <p:spPr>
            <a:xfrm>
              <a:off x="9969385" y="4015906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物流状态</a:t>
              </a:r>
            </a:p>
          </p:txBody>
        </p:sp>
        <p:sp>
          <p:nvSpPr>
            <p:cNvPr id="274" name="矩形 273"/>
            <p:cNvSpPr/>
            <p:nvPr/>
          </p:nvSpPr>
          <p:spPr>
            <a:xfrm>
              <a:off x="9975859" y="4308107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对账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发票</a:t>
              </a:r>
            </a:p>
          </p:txBody>
        </p:sp>
        <p:sp>
          <p:nvSpPr>
            <p:cNvPr id="275" name="矩形 274"/>
            <p:cNvSpPr/>
            <p:nvPr/>
          </p:nvSpPr>
          <p:spPr>
            <a:xfrm>
              <a:off x="9969385" y="4605362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结算管理</a:t>
              </a:r>
            </a:p>
          </p:txBody>
        </p:sp>
        <p:sp>
          <p:nvSpPr>
            <p:cNvPr id="276" name="矩形 275"/>
            <p:cNvSpPr/>
            <p:nvPr/>
          </p:nvSpPr>
          <p:spPr>
            <a:xfrm>
              <a:off x="678336" y="5001400"/>
              <a:ext cx="1281167" cy="12296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销售支持中心</a:t>
              </a:r>
            </a:p>
          </p:txBody>
        </p:sp>
        <p:sp>
          <p:nvSpPr>
            <p:cNvPr id="277" name="矩形 276"/>
            <p:cNvSpPr/>
            <p:nvPr/>
          </p:nvSpPr>
          <p:spPr>
            <a:xfrm>
              <a:off x="723397" y="5337915"/>
              <a:ext cx="57111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潜在客户</a:t>
              </a:r>
            </a:p>
          </p:txBody>
        </p:sp>
        <p:sp>
          <p:nvSpPr>
            <p:cNvPr id="278" name="矩形 277"/>
            <p:cNvSpPr/>
            <p:nvPr/>
          </p:nvSpPr>
          <p:spPr>
            <a:xfrm>
              <a:off x="729205" y="5630118"/>
              <a:ext cx="57111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客户资料</a:t>
              </a:r>
            </a:p>
          </p:txBody>
        </p:sp>
        <p:sp>
          <p:nvSpPr>
            <p:cNvPr id="279" name="矩形 278"/>
            <p:cNvSpPr/>
            <p:nvPr/>
          </p:nvSpPr>
          <p:spPr>
            <a:xfrm>
              <a:off x="723397" y="5927372"/>
              <a:ext cx="57111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客户分级</a:t>
              </a:r>
            </a:p>
          </p:txBody>
        </p:sp>
        <p:sp>
          <p:nvSpPr>
            <p:cNvPr id="280" name="矩形 279"/>
            <p:cNvSpPr/>
            <p:nvPr/>
          </p:nvSpPr>
          <p:spPr>
            <a:xfrm>
              <a:off x="1343985" y="5334708"/>
              <a:ext cx="57111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销售报价</a:t>
              </a:r>
            </a:p>
          </p:txBody>
        </p:sp>
        <p:sp>
          <p:nvSpPr>
            <p:cNvPr id="281" name="矩形 280"/>
            <p:cNvSpPr/>
            <p:nvPr/>
          </p:nvSpPr>
          <p:spPr>
            <a:xfrm>
              <a:off x="1349793" y="5626909"/>
              <a:ext cx="57111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付款条款</a:t>
              </a:r>
            </a:p>
          </p:txBody>
        </p:sp>
        <p:sp>
          <p:nvSpPr>
            <p:cNvPr id="282" name="矩形 281"/>
            <p:cNvSpPr/>
            <p:nvPr/>
          </p:nvSpPr>
          <p:spPr>
            <a:xfrm>
              <a:off x="1343985" y="5923047"/>
              <a:ext cx="57111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客户往来</a:t>
              </a:r>
            </a:p>
          </p:txBody>
        </p:sp>
        <p:sp>
          <p:nvSpPr>
            <p:cNvPr id="283" name="矩形 282"/>
            <p:cNvSpPr/>
            <p:nvPr/>
          </p:nvSpPr>
          <p:spPr>
            <a:xfrm>
              <a:off x="10693109" y="3696000"/>
              <a:ext cx="1428058" cy="11927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服务工单中心</a:t>
              </a:r>
            </a:p>
          </p:txBody>
        </p:sp>
        <p:sp>
          <p:nvSpPr>
            <p:cNvPr id="284" name="矩形 283"/>
            <p:cNvSpPr/>
            <p:nvPr/>
          </p:nvSpPr>
          <p:spPr>
            <a:xfrm>
              <a:off x="10743335" y="4009570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类型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</a:t>
              </a:r>
            </a:p>
          </p:txBody>
        </p:sp>
        <p:sp>
          <p:nvSpPr>
            <p:cNvPr id="285" name="矩形 284"/>
            <p:cNvSpPr/>
            <p:nvPr/>
          </p:nvSpPr>
          <p:spPr>
            <a:xfrm>
              <a:off x="10749810" y="4301772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创建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修改</a:t>
              </a:r>
            </a:p>
          </p:txBody>
        </p:sp>
        <p:sp>
          <p:nvSpPr>
            <p:cNvPr id="286" name="矩形 285"/>
            <p:cNvSpPr/>
            <p:nvPr/>
          </p:nvSpPr>
          <p:spPr>
            <a:xfrm>
              <a:off x="10743336" y="4599027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支付结算</a:t>
              </a:r>
            </a:p>
          </p:txBody>
        </p:sp>
        <p:sp>
          <p:nvSpPr>
            <p:cNvPr id="287" name="矩形 286"/>
            <p:cNvSpPr/>
            <p:nvPr/>
          </p:nvSpPr>
          <p:spPr>
            <a:xfrm>
              <a:off x="11435077" y="4006364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配件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领还</a:t>
              </a:r>
            </a:p>
          </p:txBody>
        </p:sp>
        <p:sp>
          <p:nvSpPr>
            <p:cNvPr id="288" name="矩形 287"/>
            <p:cNvSpPr/>
            <p:nvPr/>
          </p:nvSpPr>
          <p:spPr>
            <a:xfrm>
              <a:off x="11441551" y="4298565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派单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接单</a:t>
              </a:r>
            </a:p>
          </p:txBody>
        </p:sp>
        <p:sp>
          <p:nvSpPr>
            <p:cNvPr id="289" name="矩形 288"/>
            <p:cNvSpPr/>
            <p:nvPr/>
          </p:nvSpPr>
          <p:spPr>
            <a:xfrm>
              <a:off x="11435077" y="4595820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完工</a:t>
              </a:r>
              <a:r>
                <a:rPr kumimoji="0" lang="en-US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|</a:t>
              </a: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评价</a:t>
              </a:r>
            </a:p>
          </p:txBody>
        </p:sp>
        <p:sp>
          <p:nvSpPr>
            <p:cNvPr id="290" name="矩形 289"/>
            <p:cNvSpPr/>
            <p:nvPr/>
          </p:nvSpPr>
          <p:spPr>
            <a:xfrm>
              <a:off x="10705263" y="4963735"/>
              <a:ext cx="1428058" cy="12966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接口中心</a:t>
              </a:r>
            </a:p>
          </p:txBody>
        </p:sp>
        <p:sp>
          <p:nvSpPr>
            <p:cNvPr id="291" name="矩形 290"/>
            <p:cNvSpPr/>
            <p:nvPr/>
          </p:nvSpPr>
          <p:spPr>
            <a:xfrm>
              <a:off x="10755490" y="5342164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接口协议</a:t>
              </a:r>
            </a:p>
          </p:txBody>
        </p:sp>
        <p:sp>
          <p:nvSpPr>
            <p:cNvPr id="292" name="矩形 291"/>
            <p:cNvSpPr/>
            <p:nvPr/>
          </p:nvSpPr>
          <p:spPr>
            <a:xfrm>
              <a:off x="10761964" y="5634366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数据传输</a:t>
              </a:r>
            </a:p>
          </p:txBody>
        </p:sp>
        <p:sp>
          <p:nvSpPr>
            <p:cNvPr id="293" name="矩形 292"/>
            <p:cNvSpPr/>
            <p:nvPr/>
          </p:nvSpPr>
          <p:spPr>
            <a:xfrm>
              <a:off x="10755490" y="5931621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日志记录</a:t>
              </a:r>
            </a:p>
          </p:txBody>
        </p:sp>
        <p:sp>
          <p:nvSpPr>
            <p:cNvPr id="294" name="矩形 293"/>
            <p:cNvSpPr/>
            <p:nvPr/>
          </p:nvSpPr>
          <p:spPr>
            <a:xfrm>
              <a:off x="11447231" y="5338958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作业调度</a:t>
              </a:r>
            </a:p>
          </p:txBody>
        </p:sp>
        <p:sp>
          <p:nvSpPr>
            <p:cNvPr id="295" name="矩形 294"/>
            <p:cNvSpPr/>
            <p:nvPr/>
          </p:nvSpPr>
          <p:spPr>
            <a:xfrm>
              <a:off x="11453705" y="5631159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异常管理</a:t>
              </a:r>
            </a:p>
          </p:txBody>
        </p:sp>
        <p:sp>
          <p:nvSpPr>
            <p:cNvPr id="296" name="矩形 295"/>
            <p:cNvSpPr/>
            <p:nvPr/>
          </p:nvSpPr>
          <p:spPr>
            <a:xfrm>
              <a:off x="11447231" y="5928414"/>
              <a:ext cx="636595" cy="235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标准</a:t>
              </a:r>
              <a:r>
                <a:rPr kumimoji="0" lang="en-GB" altLang="zh-CN" sz="600" b="1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API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5438" y="1097821"/>
            <a:ext cx="10112617" cy="55306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4984463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供应商生命周期管理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黑名单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70271" y="2242741"/>
            <a:ext cx="1190793" cy="78387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52400" y="1669894"/>
            <a:ext cx="270933" cy="3968572"/>
            <a:chOff x="-3" y="1337912"/>
            <a:chExt cx="327262" cy="5351648"/>
          </a:xfrm>
        </p:grpSpPr>
        <p:sp>
          <p:nvSpPr>
            <p:cNvPr id="21" name="五边形 20"/>
            <p:cNvSpPr/>
            <p:nvPr/>
          </p:nvSpPr>
          <p:spPr>
            <a:xfrm>
              <a:off x="-1" y="1337912"/>
              <a:ext cx="327260" cy="1337912"/>
            </a:xfrm>
            <a:prstGeom prst="homePlate">
              <a:avLst>
                <a:gd name="adj" fmla="val 23162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登陆管理</a:t>
              </a:r>
            </a:p>
          </p:txBody>
        </p:sp>
        <p:sp>
          <p:nvSpPr>
            <p:cNvPr id="22" name="五边形 21"/>
            <p:cNvSpPr/>
            <p:nvPr/>
          </p:nvSpPr>
          <p:spPr>
            <a:xfrm>
              <a:off x="-1" y="2675824"/>
              <a:ext cx="327260" cy="1337912"/>
            </a:xfrm>
            <a:prstGeom prst="homePlate">
              <a:avLst>
                <a:gd name="adj" fmla="val 23161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首页管理</a:t>
              </a:r>
            </a:p>
          </p:txBody>
        </p:sp>
        <p:sp>
          <p:nvSpPr>
            <p:cNvPr id="23" name="五边形 22"/>
            <p:cNvSpPr/>
            <p:nvPr/>
          </p:nvSpPr>
          <p:spPr>
            <a:xfrm>
              <a:off x="-2" y="4013736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accent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供应商生命周期</a:t>
              </a:r>
            </a:p>
          </p:txBody>
        </p:sp>
        <p:sp>
          <p:nvSpPr>
            <p:cNvPr id="24" name="五边形 23"/>
            <p:cNvSpPr/>
            <p:nvPr/>
          </p:nvSpPr>
          <p:spPr>
            <a:xfrm>
              <a:off x="-3" y="5351648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供应商绩效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4322875" y="2120802"/>
            <a:ext cx="48211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将供应商加入黑名单之后，将无法再对供应商发起业务，未首营的供应商也无法再对其发起首营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4515919" y="2280351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  <a:endParaRPr kumimoji="1" lang="en-US" altLang="zh-CN" dirty="0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889104" y="225784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9" name="Rectangle 2"/>
          <p:cNvSpPr/>
          <p:nvPr/>
        </p:nvSpPr>
        <p:spPr>
          <a:xfrm>
            <a:off x="3021750" y="5352882"/>
            <a:ext cx="5602466" cy="1417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8828" y="403904"/>
            <a:ext cx="4314354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业务流程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Microsoft YaHei" charset="-122"/>
              <a:ea typeface="Microsoft YaHei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69514" y="225784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8" name="Rectangle 2"/>
          <p:cNvSpPr/>
          <p:nvPr/>
        </p:nvSpPr>
        <p:spPr>
          <a:xfrm>
            <a:off x="3042395" y="2613451"/>
            <a:ext cx="5602466" cy="1417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prstClr val="white"/>
              </a:solidFill>
            </a:endParaRPr>
          </a:p>
        </p:txBody>
      </p:sp>
      <p:sp>
        <p:nvSpPr>
          <p:cNvPr id="9" name="Oval 14"/>
          <p:cNvSpPr/>
          <p:nvPr/>
        </p:nvSpPr>
        <p:spPr>
          <a:xfrm>
            <a:off x="2946353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FZHei-B01" charset="-122"/>
                <a:ea typeface="FZHei-B01" charset="-122"/>
                <a:cs typeface="FZHei-B01" charset="-122"/>
              </a:rPr>
              <a:t>1</a:t>
            </a:r>
            <a:endParaRPr lang="bg-BG" dirty="0">
              <a:solidFill>
                <a:prstClr val="white"/>
              </a:solidFill>
              <a:latin typeface="FZHei-B01" charset="-122"/>
              <a:ea typeface="FZHei-B01" charset="-122"/>
              <a:cs typeface="FZHei-B01" charset="-122"/>
            </a:endParaRPr>
          </a:p>
        </p:txBody>
      </p:sp>
      <p:sp>
        <p:nvSpPr>
          <p:cNvPr id="10" name="Oval 14"/>
          <p:cNvSpPr/>
          <p:nvPr/>
        </p:nvSpPr>
        <p:spPr>
          <a:xfrm>
            <a:off x="4686478" y="2412964"/>
            <a:ext cx="559607" cy="490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1" name="Oval 14"/>
          <p:cNvSpPr/>
          <p:nvPr/>
        </p:nvSpPr>
        <p:spPr>
          <a:xfrm>
            <a:off x="6396229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2" name="Oval 14"/>
          <p:cNvSpPr/>
          <p:nvPr/>
        </p:nvSpPr>
        <p:spPr>
          <a:xfrm>
            <a:off x="8085254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3" name="Oval 14"/>
          <p:cNvSpPr/>
          <p:nvPr/>
        </p:nvSpPr>
        <p:spPr>
          <a:xfrm>
            <a:off x="2988001" y="5144260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39924" y="1183612"/>
            <a:ext cx="180049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供应商生命周期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12973" y="1194542"/>
            <a:ext cx="1107996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物料中心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89104" y="1208297"/>
            <a:ext cx="125177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采购中心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25" name="直线连接符 28"/>
          <p:cNvCxnSpPr/>
          <p:nvPr/>
        </p:nvCxnSpPr>
        <p:spPr>
          <a:xfrm flipV="1">
            <a:off x="4972345" y="1634298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302931" y="1194542"/>
            <a:ext cx="1338828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供应商绩效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24" name="直线连接符 30"/>
          <p:cNvCxnSpPr/>
          <p:nvPr/>
        </p:nvCxnSpPr>
        <p:spPr>
          <a:xfrm flipV="1">
            <a:off x="6566971" y="1662938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14"/>
          <p:cNvSpPr/>
          <p:nvPr/>
        </p:nvSpPr>
        <p:spPr>
          <a:xfrm>
            <a:off x="4629045" y="5144259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724407" y="3715205"/>
            <a:ext cx="126272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合同管理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2" name="Oval 14"/>
          <p:cNvSpPr/>
          <p:nvPr/>
        </p:nvSpPr>
        <p:spPr>
          <a:xfrm>
            <a:off x="6175735" y="5148723"/>
            <a:ext cx="559608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480004" y="3694873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BI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报表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77022" y="3715916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工作流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232244" y="229053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6" name="椭圆 35"/>
          <p:cNvSpPr/>
          <p:nvPr/>
        </p:nvSpPr>
        <p:spPr>
          <a:xfrm>
            <a:off x="2810719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7" name="椭圆 36"/>
          <p:cNvSpPr/>
          <p:nvPr/>
        </p:nvSpPr>
        <p:spPr>
          <a:xfrm>
            <a:off x="4446551" y="4995760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8" name="椭圆 37"/>
          <p:cNvSpPr/>
          <p:nvPr/>
        </p:nvSpPr>
        <p:spPr>
          <a:xfrm>
            <a:off x="5991211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40" name="椭圆 39"/>
          <p:cNvSpPr/>
          <p:nvPr/>
        </p:nvSpPr>
        <p:spPr>
          <a:xfrm>
            <a:off x="7891771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41" name="Oval 14"/>
          <p:cNvSpPr/>
          <p:nvPr/>
        </p:nvSpPr>
        <p:spPr>
          <a:xfrm>
            <a:off x="8087921" y="5166767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8</a:t>
            </a:r>
            <a:endParaRPr lang="bg-BG" dirty="0">
              <a:solidFill>
                <a:prstClr val="white"/>
              </a:solidFill>
            </a:endParaRPr>
          </a:p>
        </p:txBody>
      </p:sp>
      <p:cxnSp>
        <p:nvCxnSpPr>
          <p:cNvPr id="43" name="直线连接符 28"/>
          <p:cNvCxnSpPr/>
          <p:nvPr/>
        </p:nvCxnSpPr>
        <p:spPr>
          <a:xfrm flipV="1">
            <a:off x="4901724" y="4375531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线连接符 28"/>
          <p:cNvCxnSpPr/>
          <p:nvPr/>
        </p:nvCxnSpPr>
        <p:spPr>
          <a:xfrm flipV="1">
            <a:off x="6472950" y="4362631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746737" y="3744911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质量管理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48" name="直线连接符 28"/>
          <p:cNvCxnSpPr/>
          <p:nvPr/>
        </p:nvCxnSpPr>
        <p:spPr>
          <a:xfrm flipV="1">
            <a:off x="3226156" y="1600659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线连接符 30"/>
          <p:cNvCxnSpPr/>
          <p:nvPr/>
        </p:nvCxnSpPr>
        <p:spPr>
          <a:xfrm flipV="1">
            <a:off x="8390026" y="1662937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线连接符 28"/>
          <p:cNvCxnSpPr/>
          <p:nvPr/>
        </p:nvCxnSpPr>
        <p:spPr>
          <a:xfrm flipV="1">
            <a:off x="3217869" y="4426030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线连接符 30"/>
          <p:cNvCxnSpPr/>
          <p:nvPr/>
        </p:nvCxnSpPr>
        <p:spPr>
          <a:xfrm flipV="1">
            <a:off x="8381739" y="4488308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卡通人物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794" y="1543480"/>
            <a:ext cx="520700" cy="119380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286328" y="1313306"/>
            <a:ext cx="462012" cy="188907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系统登录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供应商绩效管理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评价指标定义</a:t>
            </a:r>
          </a:p>
        </p:txBody>
      </p:sp>
      <p:sp>
        <p:nvSpPr>
          <p:cNvPr id="7" name="矩形 6"/>
          <p:cNvSpPr/>
          <p:nvPr/>
        </p:nvSpPr>
        <p:spPr>
          <a:xfrm>
            <a:off x="4129405" y="266168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76200" y="139192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供应商生命周期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76200" y="1797050"/>
            <a:ext cx="1010920" cy="36893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28575" algn="ctr">
            <a:solidFill>
              <a:schemeClr val="accent2">
                <a:lumMod val="20000"/>
                <a:lumOff val="80000"/>
              </a:schemeClr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供应商绩效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76200" y="229044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物料中心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76200" y="273875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采购中心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76200" y="318897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合同管理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76200" y="453580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质量管理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76200" y="363537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BI</a:t>
            </a: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报表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76200" y="408559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工作流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AutoShape 10"/>
          <p:cNvSpPr>
            <a:spLocks noChangeArrowheads="1"/>
          </p:cNvSpPr>
          <p:nvPr/>
        </p:nvSpPr>
        <p:spPr bwMode="auto">
          <a:xfrm>
            <a:off x="2447925" y="94234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分级准则配置</a:t>
            </a: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1502009" y="942294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评价指标定义</a:t>
            </a:r>
          </a:p>
        </p:txBody>
      </p:sp>
      <p:sp>
        <p:nvSpPr>
          <p:cNvPr id="30" name="AutoShape 10"/>
          <p:cNvSpPr>
            <a:spLocks noChangeArrowheads="1"/>
          </p:cNvSpPr>
          <p:nvPr/>
        </p:nvSpPr>
        <p:spPr bwMode="auto">
          <a:xfrm>
            <a:off x="909320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反馈处理</a:t>
            </a:r>
          </a:p>
        </p:txBody>
      </p:sp>
      <p:sp>
        <p:nvSpPr>
          <p:cNvPr id="32" name="AutoShape 10"/>
          <p:cNvSpPr>
            <a:spLocks noChangeArrowheads="1"/>
          </p:cNvSpPr>
          <p:nvPr/>
        </p:nvSpPr>
        <p:spPr bwMode="auto">
          <a:xfrm>
            <a:off x="810895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供应商反馈</a:t>
            </a:r>
          </a:p>
        </p:txBody>
      </p:sp>
      <p:sp>
        <p:nvSpPr>
          <p:cNvPr id="33" name="AutoShape 10"/>
          <p:cNvSpPr>
            <a:spLocks noChangeArrowheads="1"/>
          </p:cNvSpPr>
          <p:nvPr/>
        </p:nvSpPr>
        <p:spPr bwMode="auto">
          <a:xfrm>
            <a:off x="718439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考核结果查询</a:t>
            </a:r>
          </a:p>
        </p:txBody>
      </p:sp>
      <p:sp>
        <p:nvSpPr>
          <p:cNvPr id="34" name="AutoShape 10"/>
          <p:cNvSpPr>
            <a:spLocks noChangeArrowheads="1"/>
          </p:cNvSpPr>
          <p:nvPr/>
        </p:nvSpPr>
        <p:spPr bwMode="auto">
          <a:xfrm>
            <a:off x="625983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供应商考核</a:t>
            </a:r>
          </a:p>
        </p:txBody>
      </p:sp>
      <p:sp>
        <p:nvSpPr>
          <p:cNvPr id="35" name="AutoShape 10"/>
          <p:cNvSpPr>
            <a:spLocks noChangeArrowheads="1"/>
          </p:cNvSpPr>
          <p:nvPr/>
        </p:nvSpPr>
        <p:spPr bwMode="auto">
          <a:xfrm>
            <a:off x="527558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考评清单</a:t>
            </a:r>
          </a:p>
        </p:txBody>
      </p:sp>
      <p:sp>
        <p:nvSpPr>
          <p:cNvPr id="36" name="AutoShape 10"/>
          <p:cNvSpPr>
            <a:spLocks noChangeArrowheads="1"/>
          </p:cNvSpPr>
          <p:nvPr/>
        </p:nvSpPr>
        <p:spPr bwMode="auto">
          <a:xfrm>
            <a:off x="4285615" y="94234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日常行为记录</a:t>
            </a:r>
          </a:p>
        </p:txBody>
      </p:sp>
      <p:sp>
        <p:nvSpPr>
          <p:cNvPr id="37" name="AutoShape 10"/>
          <p:cNvSpPr>
            <a:spLocks noChangeArrowheads="1"/>
          </p:cNvSpPr>
          <p:nvPr/>
        </p:nvSpPr>
        <p:spPr bwMode="auto">
          <a:xfrm>
            <a:off x="3366770" y="94234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评价模型</a:t>
            </a:r>
          </a:p>
        </p:txBody>
      </p:sp>
      <p:pic>
        <p:nvPicPr>
          <p:cNvPr id="38" name="图片 37" descr="指标新增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775" y="1558290"/>
            <a:ext cx="9063355" cy="433832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362290" y="4293533"/>
            <a:ext cx="6419316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点击新增按钮，在评价指标新建弹窗里填写各项设置，保存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供应商绩效管理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分级准则配置</a:t>
            </a:r>
          </a:p>
        </p:txBody>
      </p:sp>
      <p:sp>
        <p:nvSpPr>
          <p:cNvPr id="7" name="矩形 6"/>
          <p:cNvSpPr/>
          <p:nvPr/>
        </p:nvSpPr>
        <p:spPr>
          <a:xfrm>
            <a:off x="4129405" y="266168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76200" y="139192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供应商生命周期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76200" y="1797050"/>
            <a:ext cx="1010920" cy="36893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28575" algn="ctr">
            <a:solidFill>
              <a:schemeClr val="accent2">
                <a:lumMod val="20000"/>
                <a:lumOff val="80000"/>
              </a:schemeClr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供应商绩效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76200" y="229044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物料中心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76200" y="273875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采购中心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76200" y="318897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合同管理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76200" y="453580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质量管理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76200" y="363537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BI</a:t>
            </a: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报表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76200" y="408559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工作流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AutoShape 10"/>
          <p:cNvSpPr>
            <a:spLocks noChangeArrowheads="1"/>
          </p:cNvSpPr>
          <p:nvPr/>
        </p:nvSpPr>
        <p:spPr bwMode="auto">
          <a:xfrm>
            <a:off x="1457960" y="97155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评价指标定义</a:t>
            </a: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2415139" y="949914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分级准则配置</a:t>
            </a:r>
          </a:p>
        </p:txBody>
      </p:sp>
      <p:sp>
        <p:nvSpPr>
          <p:cNvPr id="30" name="AutoShape 10"/>
          <p:cNvSpPr>
            <a:spLocks noChangeArrowheads="1"/>
          </p:cNvSpPr>
          <p:nvPr/>
        </p:nvSpPr>
        <p:spPr bwMode="auto">
          <a:xfrm>
            <a:off x="909320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反馈处理</a:t>
            </a:r>
          </a:p>
        </p:txBody>
      </p:sp>
      <p:sp>
        <p:nvSpPr>
          <p:cNvPr id="32" name="AutoShape 10"/>
          <p:cNvSpPr>
            <a:spLocks noChangeArrowheads="1"/>
          </p:cNvSpPr>
          <p:nvPr/>
        </p:nvSpPr>
        <p:spPr bwMode="auto">
          <a:xfrm>
            <a:off x="810895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供应商反馈</a:t>
            </a:r>
          </a:p>
        </p:txBody>
      </p:sp>
      <p:sp>
        <p:nvSpPr>
          <p:cNvPr id="33" name="AutoShape 10"/>
          <p:cNvSpPr>
            <a:spLocks noChangeArrowheads="1"/>
          </p:cNvSpPr>
          <p:nvPr/>
        </p:nvSpPr>
        <p:spPr bwMode="auto">
          <a:xfrm>
            <a:off x="718439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考核结果查询</a:t>
            </a:r>
          </a:p>
        </p:txBody>
      </p:sp>
      <p:sp>
        <p:nvSpPr>
          <p:cNvPr id="34" name="AutoShape 10"/>
          <p:cNvSpPr>
            <a:spLocks noChangeArrowheads="1"/>
          </p:cNvSpPr>
          <p:nvPr/>
        </p:nvSpPr>
        <p:spPr bwMode="auto">
          <a:xfrm>
            <a:off x="625983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供应商考核</a:t>
            </a:r>
          </a:p>
        </p:txBody>
      </p:sp>
      <p:sp>
        <p:nvSpPr>
          <p:cNvPr id="35" name="AutoShape 10"/>
          <p:cNvSpPr>
            <a:spLocks noChangeArrowheads="1"/>
          </p:cNvSpPr>
          <p:nvPr/>
        </p:nvSpPr>
        <p:spPr bwMode="auto">
          <a:xfrm>
            <a:off x="527558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考评清单</a:t>
            </a:r>
          </a:p>
        </p:txBody>
      </p:sp>
      <p:sp>
        <p:nvSpPr>
          <p:cNvPr id="36" name="AutoShape 10"/>
          <p:cNvSpPr>
            <a:spLocks noChangeArrowheads="1"/>
          </p:cNvSpPr>
          <p:nvPr/>
        </p:nvSpPr>
        <p:spPr bwMode="auto">
          <a:xfrm>
            <a:off x="4285615" y="94234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日常行为记录</a:t>
            </a:r>
          </a:p>
        </p:txBody>
      </p:sp>
      <p:sp>
        <p:nvSpPr>
          <p:cNvPr id="37" name="AutoShape 10"/>
          <p:cNvSpPr>
            <a:spLocks noChangeArrowheads="1"/>
          </p:cNvSpPr>
          <p:nvPr/>
        </p:nvSpPr>
        <p:spPr bwMode="auto">
          <a:xfrm>
            <a:off x="3366770" y="94234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评价模型</a:t>
            </a:r>
          </a:p>
        </p:txBody>
      </p:sp>
      <p:pic>
        <p:nvPicPr>
          <p:cNvPr id="3" name="图片 2" descr="分级准则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960" y="1512570"/>
            <a:ext cx="9531985" cy="455295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362325" y="4293235"/>
            <a:ext cx="662305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1、点击新增按钮，在分级准则新建弹窗里填写各项设置，保存</a:t>
            </a:r>
          </a:p>
          <a:p>
            <a:r>
              <a:rPr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2、点击新增明细链接，在分级准则-明细新增弹窗新增分级准则明细</a:t>
            </a:r>
          </a:p>
        </p:txBody>
      </p:sp>
      <p:pic>
        <p:nvPicPr>
          <p:cNvPr id="4" name="图片 3" descr="分级准则新增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3515" y="1949450"/>
            <a:ext cx="3745230" cy="1793875"/>
          </a:xfrm>
          <a:prstGeom prst="rect">
            <a:avLst/>
          </a:prstGeom>
        </p:spPr>
      </p:pic>
      <p:pic>
        <p:nvPicPr>
          <p:cNvPr id="5" name="图片 4" descr="分级准则编辑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1949450"/>
            <a:ext cx="3225800" cy="18014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供应商绩效管理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评价模型</a:t>
            </a:r>
          </a:p>
        </p:txBody>
      </p:sp>
      <p:sp>
        <p:nvSpPr>
          <p:cNvPr id="7" name="矩形 6"/>
          <p:cNvSpPr/>
          <p:nvPr/>
        </p:nvSpPr>
        <p:spPr>
          <a:xfrm>
            <a:off x="4129405" y="266168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76200" y="139192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供应商生命周期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76200" y="1797050"/>
            <a:ext cx="1010920" cy="36893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28575" algn="ctr">
            <a:solidFill>
              <a:schemeClr val="accent2">
                <a:lumMod val="20000"/>
                <a:lumOff val="80000"/>
              </a:schemeClr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供应商绩效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76200" y="229044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物料中心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76200" y="273875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采购中心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76200" y="318897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合同管理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76200" y="453580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质量管理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76200" y="363537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BI</a:t>
            </a: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报表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76200" y="408559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工作流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AutoShape 10"/>
          <p:cNvSpPr>
            <a:spLocks noChangeArrowheads="1"/>
          </p:cNvSpPr>
          <p:nvPr/>
        </p:nvSpPr>
        <p:spPr bwMode="auto">
          <a:xfrm>
            <a:off x="1457960" y="97155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评价指标定义</a:t>
            </a: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3339699" y="949914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评价模型</a:t>
            </a:r>
          </a:p>
        </p:txBody>
      </p:sp>
      <p:sp>
        <p:nvSpPr>
          <p:cNvPr id="30" name="AutoShape 10"/>
          <p:cNvSpPr>
            <a:spLocks noChangeArrowheads="1"/>
          </p:cNvSpPr>
          <p:nvPr/>
        </p:nvSpPr>
        <p:spPr bwMode="auto">
          <a:xfrm>
            <a:off x="909320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反馈处理</a:t>
            </a:r>
          </a:p>
        </p:txBody>
      </p:sp>
      <p:sp>
        <p:nvSpPr>
          <p:cNvPr id="32" name="AutoShape 10"/>
          <p:cNvSpPr>
            <a:spLocks noChangeArrowheads="1"/>
          </p:cNvSpPr>
          <p:nvPr/>
        </p:nvSpPr>
        <p:spPr bwMode="auto">
          <a:xfrm>
            <a:off x="810895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供应商反馈</a:t>
            </a:r>
          </a:p>
        </p:txBody>
      </p:sp>
      <p:sp>
        <p:nvSpPr>
          <p:cNvPr id="33" name="AutoShape 10"/>
          <p:cNvSpPr>
            <a:spLocks noChangeArrowheads="1"/>
          </p:cNvSpPr>
          <p:nvPr/>
        </p:nvSpPr>
        <p:spPr bwMode="auto">
          <a:xfrm>
            <a:off x="718439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考核结果查询</a:t>
            </a:r>
          </a:p>
        </p:txBody>
      </p:sp>
      <p:sp>
        <p:nvSpPr>
          <p:cNvPr id="34" name="AutoShape 10"/>
          <p:cNvSpPr>
            <a:spLocks noChangeArrowheads="1"/>
          </p:cNvSpPr>
          <p:nvPr/>
        </p:nvSpPr>
        <p:spPr bwMode="auto">
          <a:xfrm>
            <a:off x="625983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供应商考核</a:t>
            </a:r>
          </a:p>
        </p:txBody>
      </p:sp>
      <p:sp>
        <p:nvSpPr>
          <p:cNvPr id="35" name="AutoShape 10"/>
          <p:cNvSpPr>
            <a:spLocks noChangeArrowheads="1"/>
          </p:cNvSpPr>
          <p:nvPr/>
        </p:nvSpPr>
        <p:spPr bwMode="auto">
          <a:xfrm>
            <a:off x="527558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考评清单</a:t>
            </a:r>
          </a:p>
        </p:txBody>
      </p:sp>
      <p:sp>
        <p:nvSpPr>
          <p:cNvPr id="36" name="AutoShape 10"/>
          <p:cNvSpPr>
            <a:spLocks noChangeArrowheads="1"/>
          </p:cNvSpPr>
          <p:nvPr/>
        </p:nvSpPr>
        <p:spPr bwMode="auto">
          <a:xfrm>
            <a:off x="4285615" y="94234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日常行为记录</a:t>
            </a:r>
          </a:p>
        </p:txBody>
      </p:sp>
      <p:sp>
        <p:nvSpPr>
          <p:cNvPr id="37" name="AutoShape 10"/>
          <p:cNvSpPr>
            <a:spLocks noChangeArrowheads="1"/>
          </p:cNvSpPr>
          <p:nvPr/>
        </p:nvSpPr>
        <p:spPr bwMode="auto">
          <a:xfrm>
            <a:off x="2398395" y="9601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分级准则配置</a:t>
            </a:r>
          </a:p>
        </p:txBody>
      </p:sp>
      <p:pic>
        <p:nvPicPr>
          <p:cNvPr id="6" name="图片 5" descr="评价模型新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960" y="1512570"/>
            <a:ext cx="9165590" cy="437832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362325" y="4293235"/>
            <a:ext cx="662305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1、点击新增按钮，新建评价模型</a:t>
            </a:r>
          </a:p>
          <a:p>
            <a:r>
              <a:rPr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2、在评价模型新建弹窗里，点击添加按钮，添加模型明细</a:t>
            </a:r>
          </a:p>
          <a:p>
            <a:r>
              <a:rPr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3、点击发布按钮发布评价模型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供应商绩效管理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日常行为记录</a:t>
            </a:r>
          </a:p>
        </p:txBody>
      </p:sp>
      <p:sp>
        <p:nvSpPr>
          <p:cNvPr id="7" name="矩形 6"/>
          <p:cNvSpPr/>
          <p:nvPr/>
        </p:nvSpPr>
        <p:spPr>
          <a:xfrm>
            <a:off x="4129405" y="266168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76200" y="139192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供应商生命周期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76200" y="1797050"/>
            <a:ext cx="1010920" cy="36893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28575" algn="ctr">
            <a:solidFill>
              <a:schemeClr val="accent2">
                <a:lumMod val="20000"/>
                <a:lumOff val="80000"/>
              </a:schemeClr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供应商绩效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76200" y="229044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物料中心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76200" y="273875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采购中心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76200" y="318897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合同管理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76200" y="453580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质量管理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76200" y="363537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BI</a:t>
            </a: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报表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76200" y="408559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工作流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AutoShape 10"/>
          <p:cNvSpPr>
            <a:spLocks noChangeArrowheads="1"/>
          </p:cNvSpPr>
          <p:nvPr/>
        </p:nvSpPr>
        <p:spPr bwMode="auto">
          <a:xfrm>
            <a:off x="1457960" y="97155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评价指标定义</a:t>
            </a: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4315694" y="949914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日常行为记录</a:t>
            </a:r>
          </a:p>
        </p:txBody>
      </p:sp>
      <p:sp>
        <p:nvSpPr>
          <p:cNvPr id="30" name="AutoShape 10"/>
          <p:cNvSpPr>
            <a:spLocks noChangeArrowheads="1"/>
          </p:cNvSpPr>
          <p:nvPr/>
        </p:nvSpPr>
        <p:spPr bwMode="auto">
          <a:xfrm>
            <a:off x="909320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反馈处理</a:t>
            </a:r>
          </a:p>
        </p:txBody>
      </p:sp>
      <p:sp>
        <p:nvSpPr>
          <p:cNvPr id="32" name="AutoShape 10"/>
          <p:cNvSpPr>
            <a:spLocks noChangeArrowheads="1"/>
          </p:cNvSpPr>
          <p:nvPr/>
        </p:nvSpPr>
        <p:spPr bwMode="auto">
          <a:xfrm>
            <a:off x="810895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供应商反馈</a:t>
            </a:r>
          </a:p>
        </p:txBody>
      </p:sp>
      <p:sp>
        <p:nvSpPr>
          <p:cNvPr id="33" name="AutoShape 10"/>
          <p:cNvSpPr>
            <a:spLocks noChangeArrowheads="1"/>
          </p:cNvSpPr>
          <p:nvPr/>
        </p:nvSpPr>
        <p:spPr bwMode="auto">
          <a:xfrm>
            <a:off x="718439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考核结果查询</a:t>
            </a:r>
          </a:p>
        </p:txBody>
      </p:sp>
      <p:sp>
        <p:nvSpPr>
          <p:cNvPr id="34" name="AutoShape 10"/>
          <p:cNvSpPr>
            <a:spLocks noChangeArrowheads="1"/>
          </p:cNvSpPr>
          <p:nvPr/>
        </p:nvSpPr>
        <p:spPr bwMode="auto">
          <a:xfrm>
            <a:off x="625983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供应商考核</a:t>
            </a:r>
          </a:p>
        </p:txBody>
      </p:sp>
      <p:sp>
        <p:nvSpPr>
          <p:cNvPr id="35" name="AutoShape 10"/>
          <p:cNvSpPr>
            <a:spLocks noChangeArrowheads="1"/>
          </p:cNvSpPr>
          <p:nvPr/>
        </p:nvSpPr>
        <p:spPr bwMode="auto">
          <a:xfrm>
            <a:off x="527558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考评清单</a:t>
            </a:r>
          </a:p>
        </p:txBody>
      </p:sp>
      <p:sp>
        <p:nvSpPr>
          <p:cNvPr id="36" name="AutoShape 10"/>
          <p:cNvSpPr>
            <a:spLocks noChangeArrowheads="1"/>
          </p:cNvSpPr>
          <p:nvPr/>
        </p:nvSpPr>
        <p:spPr bwMode="auto">
          <a:xfrm>
            <a:off x="3338830" y="95377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评价模型</a:t>
            </a:r>
          </a:p>
        </p:txBody>
      </p:sp>
      <p:sp>
        <p:nvSpPr>
          <p:cNvPr id="37" name="AutoShape 10"/>
          <p:cNvSpPr>
            <a:spLocks noChangeArrowheads="1"/>
          </p:cNvSpPr>
          <p:nvPr/>
        </p:nvSpPr>
        <p:spPr bwMode="auto">
          <a:xfrm>
            <a:off x="2398395" y="9601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分级准则配置</a:t>
            </a:r>
          </a:p>
        </p:txBody>
      </p:sp>
      <p:pic>
        <p:nvPicPr>
          <p:cNvPr id="3" name="图片 2" descr="日常行为记录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3195" y="1512570"/>
            <a:ext cx="9325610" cy="445452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042285" y="4293235"/>
            <a:ext cx="694309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点击新增按钮，打开日常行为记录维护弹窗，填写各项表单，保存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供应商绩效管理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考评清单</a:t>
            </a:r>
          </a:p>
        </p:txBody>
      </p:sp>
      <p:sp>
        <p:nvSpPr>
          <p:cNvPr id="7" name="矩形 6"/>
          <p:cNvSpPr/>
          <p:nvPr/>
        </p:nvSpPr>
        <p:spPr>
          <a:xfrm>
            <a:off x="4129405" y="266168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76200" y="139192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供应商生命周期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76200" y="1797050"/>
            <a:ext cx="1010920" cy="36893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28575" algn="ctr">
            <a:solidFill>
              <a:schemeClr val="accent2">
                <a:lumMod val="20000"/>
                <a:lumOff val="80000"/>
              </a:schemeClr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供应商绩效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76200" y="229044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物料中心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76200" y="273875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采购中心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76200" y="318897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合同管理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76200" y="453580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质量管理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76200" y="363537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BI</a:t>
            </a: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报表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76200" y="408559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工作流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AutoShape 10"/>
          <p:cNvSpPr>
            <a:spLocks noChangeArrowheads="1"/>
          </p:cNvSpPr>
          <p:nvPr/>
        </p:nvSpPr>
        <p:spPr bwMode="auto">
          <a:xfrm>
            <a:off x="1457960" y="97155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评价指标定义</a:t>
            </a: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5262479" y="949914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考评清单</a:t>
            </a:r>
          </a:p>
        </p:txBody>
      </p:sp>
      <p:sp>
        <p:nvSpPr>
          <p:cNvPr id="30" name="AutoShape 10"/>
          <p:cNvSpPr>
            <a:spLocks noChangeArrowheads="1"/>
          </p:cNvSpPr>
          <p:nvPr/>
        </p:nvSpPr>
        <p:spPr bwMode="auto">
          <a:xfrm>
            <a:off x="909320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反馈处理</a:t>
            </a:r>
          </a:p>
        </p:txBody>
      </p:sp>
      <p:sp>
        <p:nvSpPr>
          <p:cNvPr id="32" name="AutoShape 10"/>
          <p:cNvSpPr>
            <a:spLocks noChangeArrowheads="1"/>
          </p:cNvSpPr>
          <p:nvPr/>
        </p:nvSpPr>
        <p:spPr bwMode="auto">
          <a:xfrm>
            <a:off x="810895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供应商反馈</a:t>
            </a:r>
          </a:p>
        </p:txBody>
      </p:sp>
      <p:sp>
        <p:nvSpPr>
          <p:cNvPr id="33" name="AutoShape 10"/>
          <p:cNvSpPr>
            <a:spLocks noChangeArrowheads="1"/>
          </p:cNvSpPr>
          <p:nvPr/>
        </p:nvSpPr>
        <p:spPr bwMode="auto">
          <a:xfrm>
            <a:off x="718439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考核结果查询</a:t>
            </a:r>
          </a:p>
        </p:txBody>
      </p:sp>
      <p:sp>
        <p:nvSpPr>
          <p:cNvPr id="34" name="AutoShape 10"/>
          <p:cNvSpPr>
            <a:spLocks noChangeArrowheads="1"/>
          </p:cNvSpPr>
          <p:nvPr/>
        </p:nvSpPr>
        <p:spPr bwMode="auto">
          <a:xfrm>
            <a:off x="625983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供应商考核</a:t>
            </a:r>
          </a:p>
        </p:txBody>
      </p:sp>
      <p:sp>
        <p:nvSpPr>
          <p:cNvPr id="35" name="AutoShape 10"/>
          <p:cNvSpPr>
            <a:spLocks noChangeArrowheads="1"/>
          </p:cNvSpPr>
          <p:nvPr/>
        </p:nvSpPr>
        <p:spPr bwMode="auto">
          <a:xfrm>
            <a:off x="4300855" y="94234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日常行为记录</a:t>
            </a:r>
          </a:p>
        </p:txBody>
      </p:sp>
      <p:sp>
        <p:nvSpPr>
          <p:cNvPr id="36" name="AutoShape 10"/>
          <p:cNvSpPr>
            <a:spLocks noChangeArrowheads="1"/>
          </p:cNvSpPr>
          <p:nvPr/>
        </p:nvSpPr>
        <p:spPr bwMode="auto">
          <a:xfrm>
            <a:off x="3338830" y="95377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评价模型</a:t>
            </a:r>
          </a:p>
        </p:txBody>
      </p:sp>
      <p:sp>
        <p:nvSpPr>
          <p:cNvPr id="37" name="AutoShape 10"/>
          <p:cNvSpPr>
            <a:spLocks noChangeArrowheads="1"/>
          </p:cNvSpPr>
          <p:nvPr/>
        </p:nvSpPr>
        <p:spPr bwMode="auto">
          <a:xfrm>
            <a:off x="2398395" y="9601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分级准则配置</a:t>
            </a:r>
          </a:p>
        </p:txBody>
      </p:sp>
      <p:pic>
        <p:nvPicPr>
          <p:cNvPr id="4" name="图片 3" descr="考评清单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325" y="1512570"/>
            <a:ext cx="9486265" cy="45313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042285" y="4293235"/>
            <a:ext cx="694309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1、评价模型创建后，点击获取参评清单按钮，系统将从采购合同筛选出供应商参评清单</a:t>
            </a:r>
          </a:p>
          <a:p>
            <a:r>
              <a:rPr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2、点击生产打分表，在打分表生成数据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供应商绩效管理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供应商考核</a:t>
            </a:r>
          </a:p>
        </p:txBody>
      </p:sp>
      <p:sp>
        <p:nvSpPr>
          <p:cNvPr id="7" name="矩形 6"/>
          <p:cNvSpPr/>
          <p:nvPr/>
        </p:nvSpPr>
        <p:spPr>
          <a:xfrm>
            <a:off x="4129405" y="266168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76200" y="139192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供应商生命周期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76200" y="1797050"/>
            <a:ext cx="1010920" cy="36893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28575" algn="ctr">
            <a:solidFill>
              <a:schemeClr val="accent2">
                <a:lumMod val="20000"/>
                <a:lumOff val="80000"/>
              </a:schemeClr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供应商绩效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76200" y="229044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物料中心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76200" y="273875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采购中心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76200" y="318897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合同管理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76200" y="453580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质量管理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76200" y="363537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BI</a:t>
            </a: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报表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76200" y="408559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工作流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AutoShape 10"/>
          <p:cNvSpPr>
            <a:spLocks noChangeArrowheads="1"/>
          </p:cNvSpPr>
          <p:nvPr/>
        </p:nvSpPr>
        <p:spPr bwMode="auto">
          <a:xfrm>
            <a:off x="1457960" y="97155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评价指标定义</a:t>
            </a: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6202279" y="949914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供应商考核</a:t>
            </a:r>
          </a:p>
        </p:txBody>
      </p:sp>
      <p:sp>
        <p:nvSpPr>
          <p:cNvPr id="30" name="AutoShape 10"/>
          <p:cNvSpPr>
            <a:spLocks noChangeArrowheads="1"/>
          </p:cNvSpPr>
          <p:nvPr/>
        </p:nvSpPr>
        <p:spPr bwMode="auto">
          <a:xfrm>
            <a:off x="909320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反馈处理</a:t>
            </a:r>
          </a:p>
        </p:txBody>
      </p:sp>
      <p:sp>
        <p:nvSpPr>
          <p:cNvPr id="32" name="AutoShape 10"/>
          <p:cNvSpPr>
            <a:spLocks noChangeArrowheads="1"/>
          </p:cNvSpPr>
          <p:nvPr/>
        </p:nvSpPr>
        <p:spPr bwMode="auto">
          <a:xfrm>
            <a:off x="810895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供应商反馈</a:t>
            </a:r>
          </a:p>
        </p:txBody>
      </p:sp>
      <p:sp>
        <p:nvSpPr>
          <p:cNvPr id="33" name="AutoShape 10"/>
          <p:cNvSpPr>
            <a:spLocks noChangeArrowheads="1"/>
          </p:cNvSpPr>
          <p:nvPr/>
        </p:nvSpPr>
        <p:spPr bwMode="auto">
          <a:xfrm>
            <a:off x="718439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考核结果查询</a:t>
            </a:r>
          </a:p>
        </p:txBody>
      </p:sp>
      <p:sp>
        <p:nvSpPr>
          <p:cNvPr id="34" name="AutoShape 10"/>
          <p:cNvSpPr>
            <a:spLocks noChangeArrowheads="1"/>
          </p:cNvSpPr>
          <p:nvPr/>
        </p:nvSpPr>
        <p:spPr bwMode="auto">
          <a:xfrm>
            <a:off x="5261610" y="94615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考评清单</a:t>
            </a:r>
          </a:p>
        </p:txBody>
      </p:sp>
      <p:sp>
        <p:nvSpPr>
          <p:cNvPr id="35" name="AutoShape 10"/>
          <p:cNvSpPr>
            <a:spLocks noChangeArrowheads="1"/>
          </p:cNvSpPr>
          <p:nvPr/>
        </p:nvSpPr>
        <p:spPr bwMode="auto">
          <a:xfrm>
            <a:off x="4300855" y="94234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日常行为记录</a:t>
            </a:r>
          </a:p>
        </p:txBody>
      </p:sp>
      <p:sp>
        <p:nvSpPr>
          <p:cNvPr id="36" name="AutoShape 10"/>
          <p:cNvSpPr>
            <a:spLocks noChangeArrowheads="1"/>
          </p:cNvSpPr>
          <p:nvPr/>
        </p:nvSpPr>
        <p:spPr bwMode="auto">
          <a:xfrm>
            <a:off x="3338830" y="95377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评价模型</a:t>
            </a:r>
          </a:p>
        </p:txBody>
      </p:sp>
      <p:sp>
        <p:nvSpPr>
          <p:cNvPr id="37" name="AutoShape 10"/>
          <p:cNvSpPr>
            <a:spLocks noChangeArrowheads="1"/>
          </p:cNvSpPr>
          <p:nvPr/>
        </p:nvSpPr>
        <p:spPr bwMode="auto">
          <a:xfrm>
            <a:off x="2398395" y="9601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分级准则配置</a:t>
            </a:r>
          </a:p>
        </p:txBody>
      </p:sp>
      <p:pic>
        <p:nvPicPr>
          <p:cNvPr id="5" name="图片 4" descr="供应商考核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960" y="1593215"/>
            <a:ext cx="9177020" cy="438340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042285" y="4293235"/>
            <a:ext cx="694309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1、通过统一的打分模板对供应商进行打分操作；</a:t>
            </a:r>
          </a:p>
          <a:p>
            <a:r>
              <a:rPr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2、打分完成后提交进入审批流，完成审批后，输出考核结果</a:t>
            </a:r>
          </a:p>
          <a:p>
            <a:r>
              <a:rPr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3、汇总评级，更新供应商排名及等级；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供应商绩效管理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考核结果查询</a:t>
            </a:r>
          </a:p>
        </p:txBody>
      </p:sp>
      <p:sp>
        <p:nvSpPr>
          <p:cNvPr id="7" name="矩形 6"/>
          <p:cNvSpPr/>
          <p:nvPr/>
        </p:nvSpPr>
        <p:spPr>
          <a:xfrm>
            <a:off x="4129405" y="266168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76200" y="139192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供应商生命周期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76200" y="1797050"/>
            <a:ext cx="1010920" cy="36893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28575" algn="ctr">
            <a:solidFill>
              <a:schemeClr val="accent2">
                <a:lumMod val="20000"/>
                <a:lumOff val="80000"/>
              </a:schemeClr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供应商绩效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76200" y="229044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物料中心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76200" y="273875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采购中心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76200" y="318897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合同管理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76200" y="453580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质量管理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76200" y="363537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BI</a:t>
            </a: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报表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76200" y="408559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工作流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AutoShape 10"/>
          <p:cNvSpPr>
            <a:spLocks noChangeArrowheads="1"/>
          </p:cNvSpPr>
          <p:nvPr/>
        </p:nvSpPr>
        <p:spPr bwMode="auto">
          <a:xfrm>
            <a:off x="1457960" y="97155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评价指标定义</a:t>
            </a: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7143984" y="938484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考核结果查询</a:t>
            </a:r>
          </a:p>
        </p:txBody>
      </p:sp>
      <p:sp>
        <p:nvSpPr>
          <p:cNvPr id="30" name="AutoShape 10"/>
          <p:cNvSpPr>
            <a:spLocks noChangeArrowheads="1"/>
          </p:cNvSpPr>
          <p:nvPr/>
        </p:nvSpPr>
        <p:spPr bwMode="auto">
          <a:xfrm>
            <a:off x="909320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反馈处理</a:t>
            </a:r>
          </a:p>
        </p:txBody>
      </p:sp>
      <p:sp>
        <p:nvSpPr>
          <p:cNvPr id="32" name="AutoShape 10"/>
          <p:cNvSpPr>
            <a:spLocks noChangeArrowheads="1"/>
          </p:cNvSpPr>
          <p:nvPr/>
        </p:nvSpPr>
        <p:spPr bwMode="auto">
          <a:xfrm>
            <a:off x="810895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供应商反馈</a:t>
            </a:r>
          </a:p>
        </p:txBody>
      </p:sp>
      <p:sp>
        <p:nvSpPr>
          <p:cNvPr id="33" name="AutoShape 10"/>
          <p:cNvSpPr>
            <a:spLocks noChangeArrowheads="1"/>
          </p:cNvSpPr>
          <p:nvPr/>
        </p:nvSpPr>
        <p:spPr bwMode="auto">
          <a:xfrm>
            <a:off x="6216015" y="93218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供应商考核</a:t>
            </a:r>
          </a:p>
        </p:txBody>
      </p:sp>
      <p:sp>
        <p:nvSpPr>
          <p:cNvPr id="34" name="AutoShape 10"/>
          <p:cNvSpPr>
            <a:spLocks noChangeArrowheads="1"/>
          </p:cNvSpPr>
          <p:nvPr/>
        </p:nvSpPr>
        <p:spPr bwMode="auto">
          <a:xfrm>
            <a:off x="5261610" y="94615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考评清单</a:t>
            </a:r>
          </a:p>
        </p:txBody>
      </p:sp>
      <p:sp>
        <p:nvSpPr>
          <p:cNvPr id="35" name="AutoShape 10"/>
          <p:cNvSpPr>
            <a:spLocks noChangeArrowheads="1"/>
          </p:cNvSpPr>
          <p:nvPr/>
        </p:nvSpPr>
        <p:spPr bwMode="auto">
          <a:xfrm>
            <a:off x="4300855" y="94234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日常行为记录</a:t>
            </a:r>
          </a:p>
        </p:txBody>
      </p:sp>
      <p:sp>
        <p:nvSpPr>
          <p:cNvPr id="36" name="AutoShape 10"/>
          <p:cNvSpPr>
            <a:spLocks noChangeArrowheads="1"/>
          </p:cNvSpPr>
          <p:nvPr/>
        </p:nvSpPr>
        <p:spPr bwMode="auto">
          <a:xfrm>
            <a:off x="3338830" y="95377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评价模型</a:t>
            </a:r>
          </a:p>
        </p:txBody>
      </p:sp>
      <p:sp>
        <p:nvSpPr>
          <p:cNvPr id="37" name="AutoShape 10"/>
          <p:cNvSpPr>
            <a:spLocks noChangeArrowheads="1"/>
          </p:cNvSpPr>
          <p:nvPr/>
        </p:nvSpPr>
        <p:spPr bwMode="auto">
          <a:xfrm>
            <a:off x="2398395" y="9601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分级准则配置</a:t>
            </a:r>
          </a:p>
        </p:txBody>
      </p:sp>
      <p:pic>
        <p:nvPicPr>
          <p:cNvPr id="3" name="图片 2" descr="考核结果查询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360" y="1512570"/>
            <a:ext cx="9371965" cy="44767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供应商绩效管理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供应商反馈</a:t>
            </a:r>
          </a:p>
        </p:txBody>
      </p:sp>
      <p:sp>
        <p:nvSpPr>
          <p:cNvPr id="7" name="矩形 6"/>
          <p:cNvSpPr/>
          <p:nvPr/>
        </p:nvSpPr>
        <p:spPr>
          <a:xfrm>
            <a:off x="4129405" y="266168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76200" y="139192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供应商生命周期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76200" y="1797050"/>
            <a:ext cx="1010920" cy="36893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28575" algn="ctr">
            <a:solidFill>
              <a:schemeClr val="accent2">
                <a:lumMod val="20000"/>
                <a:lumOff val="80000"/>
              </a:schemeClr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供应商绩效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76200" y="229044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物料中心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76200" y="273875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采购中心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76200" y="318897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合同管理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76200" y="453580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质量管理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76200" y="363537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BI</a:t>
            </a: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报表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76200" y="408559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工作流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AutoShape 10"/>
          <p:cNvSpPr>
            <a:spLocks noChangeArrowheads="1"/>
          </p:cNvSpPr>
          <p:nvPr/>
        </p:nvSpPr>
        <p:spPr bwMode="auto">
          <a:xfrm>
            <a:off x="1457960" y="97155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评价指标定义</a:t>
            </a: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8125059" y="938484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供应商反馈</a:t>
            </a:r>
          </a:p>
        </p:txBody>
      </p:sp>
      <p:sp>
        <p:nvSpPr>
          <p:cNvPr id="30" name="AutoShape 10"/>
          <p:cNvSpPr>
            <a:spLocks noChangeArrowheads="1"/>
          </p:cNvSpPr>
          <p:nvPr/>
        </p:nvSpPr>
        <p:spPr bwMode="auto">
          <a:xfrm>
            <a:off x="909320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反馈处理</a:t>
            </a:r>
          </a:p>
        </p:txBody>
      </p:sp>
      <p:sp>
        <p:nvSpPr>
          <p:cNvPr id="32" name="AutoShape 10"/>
          <p:cNvSpPr>
            <a:spLocks noChangeArrowheads="1"/>
          </p:cNvSpPr>
          <p:nvPr/>
        </p:nvSpPr>
        <p:spPr bwMode="auto">
          <a:xfrm>
            <a:off x="717042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考核结果查询</a:t>
            </a:r>
          </a:p>
        </p:txBody>
      </p:sp>
      <p:sp>
        <p:nvSpPr>
          <p:cNvPr id="33" name="AutoShape 10"/>
          <p:cNvSpPr>
            <a:spLocks noChangeArrowheads="1"/>
          </p:cNvSpPr>
          <p:nvPr/>
        </p:nvSpPr>
        <p:spPr bwMode="auto">
          <a:xfrm>
            <a:off x="6216015" y="93218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供应商考核</a:t>
            </a:r>
          </a:p>
        </p:txBody>
      </p:sp>
      <p:sp>
        <p:nvSpPr>
          <p:cNvPr id="34" name="AutoShape 10"/>
          <p:cNvSpPr>
            <a:spLocks noChangeArrowheads="1"/>
          </p:cNvSpPr>
          <p:nvPr/>
        </p:nvSpPr>
        <p:spPr bwMode="auto">
          <a:xfrm>
            <a:off x="5261610" y="94615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考评清单</a:t>
            </a:r>
          </a:p>
        </p:txBody>
      </p:sp>
      <p:sp>
        <p:nvSpPr>
          <p:cNvPr id="35" name="AutoShape 10"/>
          <p:cNvSpPr>
            <a:spLocks noChangeArrowheads="1"/>
          </p:cNvSpPr>
          <p:nvPr/>
        </p:nvSpPr>
        <p:spPr bwMode="auto">
          <a:xfrm>
            <a:off x="4300855" y="94234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日常行为记录</a:t>
            </a:r>
          </a:p>
        </p:txBody>
      </p:sp>
      <p:sp>
        <p:nvSpPr>
          <p:cNvPr id="36" name="AutoShape 10"/>
          <p:cNvSpPr>
            <a:spLocks noChangeArrowheads="1"/>
          </p:cNvSpPr>
          <p:nvPr/>
        </p:nvSpPr>
        <p:spPr bwMode="auto">
          <a:xfrm>
            <a:off x="3338830" y="95377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评价模型</a:t>
            </a:r>
          </a:p>
        </p:txBody>
      </p:sp>
      <p:sp>
        <p:nvSpPr>
          <p:cNvPr id="37" name="AutoShape 10"/>
          <p:cNvSpPr>
            <a:spLocks noChangeArrowheads="1"/>
          </p:cNvSpPr>
          <p:nvPr/>
        </p:nvSpPr>
        <p:spPr bwMode="auto">
          <a:xfrm>
            <a:off x="2398395" y="9601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分级准则配置</a:t>
            </a:r>
          </a:p>
        </p:txBody>
      </p:sp>
      <p:pic>
        <p:nvPicPr>
          <p:cNvPr id="4" name="图片 3" descr="供应商反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470" y="1530350"/>
            <a:ext cx="9359900" cy="447103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887980" y="3304540"/>
            <a:ext cx="694309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1、点击接收按钮，接受考核结果</a:t>
            </a:r>
          </a:p>
          <a:p>
            <a:r>
              <a:rPr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2、点击申辩按钮，对考核结果进行申辩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27030" y="314676"/>
            <a:ext cx="4749062" cy="412572"/>
          </a:xfrm>
        </p:spPr>
        <p:txBody>
          <a:bodyPr>
            <a:noAutofit/>
          </a:bodyPr>
          <a:lstStyle/>
          <a:p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SRM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核心功能</a:t>
            </a:r>
          </a:p>
        </p:txBody>
      </p:sp>
      <p:sp>
        <p:nvSpPr>
          <p:cNvPr id="17" name="TextBox 20"/>
          <p:cNvSpPr txBox="1"/>
          <p:nvPr>
            <p:custDataLst>
              <p:tags r:id="rId2"/>
            </p:custDataLst>
          </p:nvPr>
        </p:nvSpPr>
        <p:spPr>
          <a:xfrm>
            <a:off x="954531" y="827277"/>
            <a:ext cx="10602235" cy="323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核心需求</a:t>
            </a: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87271" y="890963"/>
            <a:ext cx="3767374" cy="5569874"/>
            <a:chOff x="4387271" y="890963"/>
            <a:chExt cx="3767374" cy="4633579"/>
          </a:xfrm>
        </p:grpSpPr>
        <p:cxnSp>
          <p:nvCxnSpPr>
            <p:cNvPr id="34" name="直接连接符 33"/>
            <p:cNvCxnSpPr/>
            <p:nvPr>
              <p:custDataLst>
                <p:tags r:id="rId21"/>
              </p:custDataLst>
            </p:nvPr>
          </p:nvCxnSpPr>
          <p:spPr>
            <a:xfrm>
              <a:off x="4387271" y="916907"/>
              <a:ext cx="0" cy="4584193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>
              <p:custDataLst>
                <p:tags r:id="rId22"/>
              </p:custDataLst>
            </p:nvPr>
          </p:nvCxnSpPr>
          <p:spPr>
            <a:xfrm>
              <a:off x="8123525" y="890963"/>
              <a:ext cx="31120" cy="4633579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 flipV="1">
            <a:off x="1055387" y="3812907"/>
            <a:ext cx="10708826" cy="23442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>
            <p:custDataLst>
              <p:tags r:id="rId4"/>
            </p:custDataLst>
          </p:nvPr>
        </p:nvCxnSpPr>
        <p:spPr>
          <a:xfrm flipV="1">
            <a:off x="1055496" y="6415813"/>
            <a:ext cx="10708826" cy="23442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8301838" y="1139164"/>
            <a:ext cx="3286434" cy="2555772"/>
            <a:chOff x="934860" y="1378996"/>
            <a:chExt cx="3613747" cy="2555772"/>
          </a:xfrm>
        </p:grpSpPr>
        <p:sp>
          <p:nvSpPr>
            <p:cNvPr id="31" name="文本框 14"/>
            <p:cNvSpPr txBox="1"/>
            <p:nvPr>
              <p:custDataLst>
                <p:tags r:id="rId19"/>
              </p:custDataLst>
            </p:nvPr>
          </p:nvSpPr>
          <p:spPr>
            <a:xfrm>
              <a:off x="1089339" y="1378996"/>
              <a:ext cx="2772046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采购协同管理</a:t>
              </a:r>
            </a:p>
          </p:txBody>
        </p:sp>
        <p:sp>
          <p:nvSpPr>
            <p:cNvPr id="36" name="文本框 13"/>
            <p:cNvSpPr txBox="1"/>
            <p:nvPr>
              <p:custDataLst>
                <p:tags r:id="rId20"/>
              </p:custDataLst>
            </p:nvPr>
          </p:nvSpPr>
          <p:spPr>
            <a:xfrm>
              <a:off x="934860" y="1766243"/>
              <a:ext cx="3613747" cy="2168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marR="0" lvl="0" indent="-171450" algn="l" defTabSz="108839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defRPr/>
              </a:pPr>
              <a:r>
                <a:rPr kumimoji="0" sz="1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采购</a:t>
              </a: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需求</a:t>
              </a:r>
              <a:r>
                <a:rPr kumimoji="0" sz="1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的协同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：</a:t>
              </a:r>
              <a:r>
                <a:rPr kumimoji="0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通过接口对采购计划或者采购申请进行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需求预测量反馈</a:t>
              </a:r>
              <a:r>
                <a:rPr kumimoji="0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</a:p>
            <a:p>
              <a:pPr marL="171450" marR="0" lvl="0" indent="-171450" algn="l" defTabSz="108839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defRPr/>
              </a:pPr>
              <a:r>
                <a:rPr kumimoji="0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采购订单的协同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：</a:t>
              </a:r>
              <a:r>
                <a:rPr kumimoji="0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采购订单对外的多通路发送，支持通过线上的询报价及采购需求自动生成采购订单，采购订单可以进行汇总统计并通过接口传输到SAP或其他外围系统。</a:t>
              </a:r>
            </a:p>
            <a:p>
              <a:pPr marL="171450" marR="0" lvl="0" indent="-171450" algn="l" defTabSz="108839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defRPr/>
              </a:pPr>
              <a:r>
                <a:rPr kumimoji="0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采购订单的执行情况跟踪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：</a:t>
              </a:r>
              <a:r>
                <a:rPr kumimoji="0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通过系统查看订单具体的物流情况，可以根据执行情况，对供应商多通路发送提醒及改善要求。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76445" y="1150620"/>
            <a:ext cx="3159125" cy="2741930"/>
            <a:chOff x="12890" y="1711"/>
            <a:chExt cx="4975" cy="4318"/>
          </a:xfrm>
        </p:grpSpPr>
        <p:sp>
          <p:nvSpPr>
            <p:cNvPr id="38" name="文本框 14"/>
            <p:cNvSpPr txBox="1"/>
            <p:nvPr>
              <p:custDataLst>
                <p:tags r:id="rId17"/>
              </p:custDataLst>
            </p:nvPr>
          </p:nvSpPr>
          <p:spPr>
            <a:xfrm>
              <a:off x="13118" y="1711"/>
              <a:ext cx="3970" cy="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采购寻源管理</a:t>
              </a:r>
            </a:p>
          </p:txBody>
        </p:sp>
        <p:sp>
          <p:nvSpPr>
            <p:cNvPr id="39" name="文本框 13"/>
            <p:cNvSpPr txBox="1"/>
            <p:nvPr>
              <p:custDataLst>
                <p:tags r:id="rId18"/>
              </p:custDataLst>
            </p:nvPr>
          </p:nvSpPr>
          <p:spPr>
            <a:xfrm>
              <a:off x="12890" y="2370"/>
              <a:ext cx="4975" cy="3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lvl="4" indent="-171450" defTabSz="1088390">
                <a:lnSpc>
                  <a:spcPct val="150000"/>
                </a:lnSpc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defRPr/>
              </a:pPr>
              <a:r>
                <a:rPr lang="zh-CN" altLang="en-US" sz="10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招投标全流程管理：</a:t>
              </a:r>
              <a:r>
                <a:rPr lang="zh-CN" altLang="en-US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从招标项目实施计划，到招标管理、发布公告、供应商缴费投标、到开标、评标、定标、中标共公告的全流程管理；</a:t>
              </a:r>
              <a:endPara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marR="0" lvl="4" indent="-171450" algn="l" defTabSz="108839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询报价全流程管理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：从询价单发布、报价、议价、比价</a:t>
              </a:r>
              <a:r>
                <a:rPr lang="zh-CN" altLang="en-US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定价全流程的管理；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171450" marR="0" lvl="4" indent="-171450" algn="l" defTabSz="108839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支持</a:t>
              </a: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线上招投标、电子竞标，线上询报价、寻比价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等系统功能。</a:t>
              </a:r>
            </a:p>
            <a:p>
              <a:pPr marL="171450" marR="0" lvl="4" indent="-171450" algn="l" defTabSz="108839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指定</a:t>
              </a: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供应商采购模式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：系统可以支持根据采购范围和采购权限，指定特定供应商进行下单采购。</a:t>
              </a:r>
            </a:p>
            <a:p>
              <a:pPr marL="0" marR="0" lvl="0" indent="0" algn="l" defTabSz="10883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ct val="80000"/>
                <a:buFontTx/>
                <a:buNone/>
                <a:defRPr/>
              </a:pP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54708" y="3834966"/>
            <a:ext cx="3561080" cy="1437640"/>
            <a:chOff x="12964" y="2054"/>
            <a:chExt cx="5608" cy="2264"/>
          </a:xfrm>
        </p:grpSpPr>
        <p:sp>
          <p:nvSpPr>
            <p:cNvPr id="47" name="文本框 14"/>
            <p:cNvSpPr txBox="1"/>
            <p:nvPr>
              <p:custDataLst>
                <p:tags r:id="rId15"/>
              </p:custDataLst>
            </p:nvPr>
          </p:nvSpPr>
          <p:spPr>
            <a:xfrm>
              <a:off x="13171" y="2054"/>
              <a:ext cx="3970" cy="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合同管理</a:t>
              </a:r>
            </a:p>
          </p:txBody>
        </p:sp>
        <p:sp>
          <p:nvSpPr>
            <p:cNvPr id="48" name="文本框 13"/>
            <p:cNvSpPr txBox="1"/>
            <p:nvPr>
              <p:custDataLst>
                <p:tags r:id="rId16"/>
              </p:custDataLst>
            </p:nvPr>
          </p:nvSpPr>
          <p:spPr>
            <a:xfrm>
              <a:off x="12964" y="2720"/>
              <a:ext cx="5608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marR="0" lvl="1" indent="-171450" algn="l" defTabSz="1088390" rtl="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tabLst>
                  <a:tab pos="273050" algn="l"/>
                  <a:tab pos="450850" algn="l"/>
                </a:tabLst>
                <a:defRPr/>
              </a:pPr>
              <a:r>
                <a:rPr kumimoji="0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供应商合同管理</a:t>
              </a: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：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平台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/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产业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/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企业合同模板管理功能，</a:t>
              </a:r>
              <a:r>
                <a:rPr kumimoji="0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合同编辑完成后，可以进行打印或者邮件发送供应商。</a:t>
              </a:r>
            </a:p>
            <a:p>
              <a:pPr marL="171450" marR="0" lvl="1" indent="-171450" algn="l" defTabSz="1088390" rtl="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tabLst>
                  <a:tab pos="273050" algn="l"/>
                  <a:tab pos="450850" algn="l"/>
                </a:tabLst>
                <a:defRPr/>
              </a:pPr>
              <a:r>
                <a:rPr kumimoji="0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合同条款管理</a:t>
              </a: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：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对系统</a:t>
              </a:r>
              <a:r>
                <a:rPr kumimoji="0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合同的条款编辑、维护、存储、修改、删除等功能，系统合同条款可以带到供应商管理中，为供应商管理提供法务依据。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12577" y="3856662"/>
            <a:ext cx="3484880" cy="1063689"/>
            <a:chOff x="7207" y="8201"/>
            <a:chExt cx="5488" cy="1675"/>
          </a:xfrm>
        </p:grpSpPr>
        <p:sp>
          <p:nvSpPr>
            <p:cNvPr id="49" name="文本框 14"/>
            <p:cNvSpPr txBox="1"/>
            <p:nvPr>
              <p:custDataLst>
                <p:tags r:id="rId13"/>
              </p:custDataLst>
            </p:nvPr>
          </p:nvSpPr>
          <p:spPr>
            <a:xfrm>
              <a:off x="7508" y="8201"/>
              <a:ext cx="3970" cy="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报表管理</a:t>
              </a:r>
            </a:p>
          </p:txBody>
        </p:sp>
        <p:sp>
          <p:nvSpPr>
            <p:cNvPr id="50" name="文本框 13"/>
            <p:cNvSpPr txBox="1"/>
            <p:nvPr>
              <p:custDataLst>
                <p:tags r:id="rId14"/>
              </p:custDataLst>
            </p:nvPr>
          </p:nvSpPr>
          <p:spPr>
            <a:xfrm>
              <a:off x="7207" y="8860"/>
              <a:ext cx="548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marR="0" lvl="1" indent="-171450" algn="l" defTabSz="1088390" rtl="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tabLst>
                  <a:tab pos="273050" algn="l"/>
                  <a:tab pos="450850" algn="l"/>
                </a:tabLst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8"/>
                </a:rPr>
                <a:t>多维度采购报表查询；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8"/>
              </a:endParaRPr>
            </a:p>
            <a:p>
              <a:pPr marL="171450" marR="0" lvl="1" indent="-171450" algn="l" defTabSz="1088390" rtl="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tabLst>
                  <a:tab pos="273050" algn="l"/>
                  <a:tab pos="450850" algn="l"/>
                </a:tabLst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8"/>
                </a:rPr>
                <a:t>用户界面图形化 ；</a:t>
              </a:r>
            </a:p>
            <a:p>
              <a:pPr marL="171450" marR="0" lvl="1" indent="-171450" algn="l" defTabSz="1088390" rtl="0" eaLnBrk="1" fontAlgn="base" latinLnBrk="0" hangingPunct="1">
                <a:lnSpc>
                  <a:spcPct val="12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tabLst>
                  <a:tab pos="273050" algn="l"/>
                  <a:tab pos="450850" algn="l"/>
                </a:tabLst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8"/>
                </a:rPr>
                <a:t>报表的多类型下载。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55429" y="1150618"/>
            <a:ext cx="2823722" cy="2544483"/>
            <a:chOff x="1747" y="5893"/>
            <a:chExt cx="4447" cy="4007"/>
          </a:xfrm>
        </p:grpSpPr>
        <p:sp>
          <p:nvSpPr>
            <p:cNvPr id="51" name="文本框 14"/>
            <p:cNvSpPr txBox="1"/>
            <p:nvPr>
              <p:custDataLst>
                <p:tags r:id="rId11"/>
              </p:custDataLst>
            </p:nvPr>
          </p:nvSpPr>
          <p:spPr>
            <a:xfrm>
              <a:off x="1833" y="5893"/>
              <a:ext cx="3970" cy="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供应商全生命周期管理</a:t>
              </a:r>
            </a:p>
          </p:txBody>
        </p:sp>
        <p:sp>
          <p:nvSpPr>
            <p:cNvPr id="52" name="文本框 13"/>
            <p:cNvSpPr txBox="1"/>
            <p:nvPr>
              <p:custDataLst>
                <p:tags r:id="rId12"/>
              </p:custDataLst>
            </p:nvPr>
          </p:nvSpPr>
          <p:spPr>
            <a:xfrm>
              <a:off x="1747" y="6526"/>
              <a:ext cx="4447" cy="3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marR="0" lvl="1" indent="-171450" algn="l" defTabSz="1088390" rtl="0" eaLnBrk="1" fontAlgn="base" latinLnBrk="0" hangingPunct="1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tabLst>
                  <a:tab pos="273050" algn="l"/>
                  <a:tab pos="450850" algn="l"/>
                </a:tabLst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供应商准入标准和规范；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171450" marR="0" lvl="1" indent="-171450" algn="l" defTabSz="1088390" rtl="0" eaLnBrk="1" fontAlgn="base" latinLnBrk="0" hangingPunct="1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tabLst>
                  <a:tab pos="273050" algn="l"/>
                  <a:tab pos="450850" algn="l"/>
                </a:tabLst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供应商考察表；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171450" marR="0" lvl="1" indent="-171450" algn="l" defTabSz="1088390" rtl="0" eaLnBrk="1" fontAlgn="base" latinLnBrk="0" hangingPunct="1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tabLst>
                  <a:tab pos="273050" algn="l"/>
                  <a:tab pos="450850" algn="l"/>
                </a:tabLst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供应商资质效期管理；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171450" marR="0" lvl="1" indent="-171450" algn="l" defTabSz="1088390" rtl="0" eaLnBrk="1" fontAlgn="base" latinLnBrk="0" hangingPunct="1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tabLst>
                  <a:tab pos="273050" algn="l"/>
                  <a:tab pos="450850" algn="l"/>
                </a:tabLst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供应商评估管理；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171450" lvl="1" indent="-171450" defTabSz="1088390" fontAlgn="base">
                <a:lnSpc>
                  <a:spcPct val="150000"/>
                </a:lnSpc>
                <a:spcAft>
                  <a:spcPct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tabLst>
                  <a:tab pos="273050" algn="l"/>
                  <a:tab pos="450850" algn="l"/>
                </a:tabLst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供应商分级分类管理；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171450" marR="0" lvl="1" indent="-171450" algn="l" defTabSz="1088390" rtl="0" eaLnBrk="1" fontAlgn="base" latinLnBrk="0" hangingPunct="1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tabLst>
                  <a:tab pos="273050" algn="l"/>
                  <a:tab pos="450850" algn="l"/>
                </a:tabLst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供应商淘汰、黑名单管理；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171450" marR="0" lvl="1" indent="-171450" algn="l" defTabSz="1088390" rtl="0" eaLnBrk="1" fontAlgn="base" latinLnBrk="0" hangingPunct="1">
                <a:lnSpc>
                  <a:spcPct val="150000"/>
                </a:lnSpc>
                <a:spcBef>
                  <a:spcPts val="0"/>
                </a:spcBef>
                <a:spcAft>
                  <a:spcPct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tabLst>
                  <a:tab pos="273050" algn="l"/>
                  <a:tab pos="450850" algn="l"/>
                </a:tabLst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供应商资源共享：集团战略供应商或集团内部其它单位中标供应商的供货产品信息</a:t>
              </a:r>
              <a:r>
                <a:rPr lang="zh-CN" altLang="en-US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共享，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资源整合能力。</a:t>
              </a:r>
            </a:p>
          </p:txBody>
        </p:sp>
      </p:grpSp>
      <p:sp>
        <p:nvSpPr>
          <p:cNvPr id="29" name="文本框 14"/>
          <p:cNvSpPr txBox="1"/>
          <p:nvPr>
            <p:custDataLst>
              <p:tags r:id="rId5"/>
            </p:custDataLst>
          </p:nvPr>
        </p:nvSpPr>
        <p:spPr>
          <a:xfrm>
            <a:off x="4678478" y="5118909"/>
            <a:ext cx="2520969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系统基础功能管理</a:t>
            </a:r>
          </a:p>
        </p:txBody>
      </p:sp>
      <p:sp>
        <p:nvSpPr>
          <p:cNvPr id="32" name="文本框 13"/>
          <p:cNvSpPr txBox="1"/>
          <p:nvPr>
            <p:custDataLst>
              <p:tags r:id="rId6"/>
            </p:custDataLst>
          </p:nvPr>
        </p:nvSpPr>
        <p:spPr>
          <a:xfrm>
            <a:off x="4686215" y="5474379"/>
            <a:ext cx="3142454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1" indent="-171450" algn="l" defTabSz="108839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80000"/>
              <a:buFont typeface="Arial" panose="020B0604020202090204" pitchFamily="34" charset="0"/>
              <a:buChar char="•"/>
              <a:tabLst>
                <a:tab pos="273050" algn="l"/>
                <a:tab pos="450850" algn="l"/>
              </a:tabLst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系统维护功能</a:t>
            </a:r>
          </a:p>
          <a:p>
            <a:pPr marL="171450" marR="0" lvl="1" indent="-171450" algn="l" defTabSz="108839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80000"/>
              <a:buFont typeface="Arial" panose="020B0604020202090204" pitchFamily="34" charset="0"/>
              <a:buChar char="•"/>
              <a:tabLst>
                <a:tab pos="273050" algn="l"/>
                <a:tab pos="450850" algn="l"/>
              </a:tabLst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权限管理：按照角色分层设置</a:t>
            </a:r>
          </a:p>
          <a:p>
            <a:pPr marL="171450" marR="0" lvl="1" indent="-171450" algn="l" defTabSz="108839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80000"/>
              <a:buFont typeface="Arial" panose="020B0604020202090204" pitchFamily="34" charset="0"/>
              <a:buChar char="•"/>
              <a:tabLst>
                <a:tab pos="273050" algn="l"/>
                <a:tab pos="450850" algn="l"/>
              </a:tabLst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自定义通知提醒</a:t>
            </a:r>
          </a:p>
          <a:p>
            <a:pPr marL="171450" marR="0" lvl="1" indent="-171450" algn="l" defTabSz="108839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80000"/>
              <a:buFont typeface="Arial" panose="020B0604020202090204" pitchFamily="34" charset="0"/>
              <a:buChar char="•"/>
              <a:tabLst>
                <a:tab pos="273050" algn="l"/>
                <a:tab pos="450850" algn="l"/>
              </a:tabLst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全流程跟踪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171450" marR="0" lvl="1" indent="-171450" algn="l" defTabSz="108839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80000"/>
              <a:buFont typeface="Arial" panose="020B0604020202090204" pitchFamily="34" charset="0"/>
              <a:buChar char="•"/>
              <a:tabLst>
                <a:tab pos="273050" algn="l"/>
                <a:tab pos="450850" algn="l"/>
              </a:tabLst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系统对接：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ERP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OA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、费控系统等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12577" y="4909813"/>
            <a:ext cx="3286434" cy="1470455"/>
            <a:chOff x="5603740" y="-473365"/>
            <a:chExt cx="3613747" cy="1470455"/>
          </a:xfrm>
        </p:grpSpPr>
        <p:sp>
          <p:nvSpPr>
            <p:cNvPr id="10" name="文本框 14"/>
            <p:cNvSpPr txBox="1"/>
            <p:nvPr>
              <p:custDataLst>
                <p:tags r:id="rId9"/>
              </p:custDataLst>
            </p:nvPr>
          </p:nvSpPr>
          <p:spPr>
            <a:xfrm>
              <a:off x="5813890" y="-473365"/>
              <a:ext cx="2772046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移动端管理</a:t>
              </a:r>
            </a:p>
          </p:txBody>
        </p:sp>
        <p:sp>
          <p:nvSpPr>
            <p:cNvPr id="11" name="文本框 13"/>
            <p:cNvSpPr txBox="1"/>
            <p:nvPr>
              <p:custDataLst>
                <p:tags r:id="rId10"/>
              </p:custDataLst>
            </p:nvPr>
          </p:nvSpPr>
          <p:spPr>
            <a:xfrm>
              <a:off x="5603740" y="8614"/>
              <a:ext cx="3613747" cy="988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marR="0" lvl="0" indent="-171450" algn="l" defTabSz="108839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defRPr/>
              </a:pPr>
              <a:r>
                <a:rPr lang="zh-CN" altLang="en-US" sz="10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8"/>
                </a:rPr>
                <a:t>支持单据查询</a:t>
              </a:r>
              <a:endParaRPr lang="en-US" altLang="zh-CN" sz="1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8"/>
              </a:endParaRPr>
            </a:p>
            <a:p>
              <a:pPr marL="171450" marR="0" lvl="0" indent="-171450" algn="l" defTabSz="108839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defRPr/>
              </a:pPr>
              <a:r>
                <a:rPr lang="zh-CN" altLang="en-US" sz="10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8"/>
                </a:rPr>
                <a:t>查看通知及审批操作</a:t>
              </a:r>
              <a:endParaRPr lang="en-US" altLang="zh-CN" sz="1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8"/>
              </a:endParaRPr>
            </a:p>
            <a:p>
              <a:pPr marL="171450" marR="0" lvl="0" indent="-171450" algn="l" defTabSz="108839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defRPr/>
              </a:pPr>
              <a:r>
                <a:rPr lang="zh-CN" altLang="en-US" sz="10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8"/>
                </a:rPr>
                <a:t>支持微信、小程序、</a:t>
              </a:r>
              <a:r>
                <a:rPr lang="en-US" altLang="zh-CN" sz="10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8"/>
                </a:rPr>
                <a:t>APP</a:t>
              </a:r>
            </a:p>
            <a:p>
              <a:pPr marL="171450" marR="0" lvl="0" indent="-171450" algn="l" defTabSz="108839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8"/>
                </a:rPr>
                <a:t>…</a:t>
              </a:r>
              <a:endParaRPr lang="zh-CN" altLang="en-US" sz="1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8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55387" y="3858649"/>
            <a:ext cx="3286434" cy="2583129"/>
            <a:chOff x="1142769" y="1333084"/>
            <a:chExt cx="3613747" cy="2583129"/>
          </a:xfrm>
        </p:grpSpPr>
        <p:sp>
          <p:nvSpPr>
            <p:cNvPr id="13" name="文本框 14"/>
            <p:cNvSpPr txBox="1"/>
            <p:nvPr>
              <p:custDataLst>
                <p:tags r:id="rId7"/>
              </p:custDataLst>
            </p:nvPr>
          </p:nvSpPr>
          <p:spPr>
            <a:xfrm>
              <a:off x="1249431" y="1333084"/>
              <a:ext cx="2772046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财务对账协同管理</a:t>
              </a:r>
            </a:p>
          </p:txBody>
        </p:sp>
        <p:sp>
          <p:nvSpPr>
            <p:cNvPr id="14" name="文本框 13"/>
            <p:cNvSpPr txBox="1"/>
            <p:nvPr>
              <p:custDataLst>
                <p:tags r:id="rId8"/>
              </p:custDataLst>
            </p:nvPr>
          </p:nvSpPr>
          <p:spPr>
            <a:xfrm>
              <a:off x="1142769" y="1773575"/>
              <a:ext cx="3613747" cy="2142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marR="0" lvl="0" indent="-171450" algn="l" defTabSz="108839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财务对账管理：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根据送货、预付等情况，自动与供应商进行对账，对账清单可以通过系统查询或者通过邮件方式发送供应商；</a:t>
              </a:r>
            </a:p>
            <a:p>
              <a:pPr marL="171450" marR="0" lvl="0" indent="-171450" algn="l" defTabSz="108839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defRPr/>
              </a:pPr>
              <a:r>
                <a:rPr kumimoji="0" lang="en-US" altLang="zh-CN" sz="1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发票管理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：供应商可以开具发票后上传到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SRM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，采购方确认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发票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无误后，线下邮寄发票。</a:t>
              </a:r>
              <a:r>
                <a:rPr kumimoji="0" lang="en-US" altLang="zh-CN" sz="1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发票可以记录发票的时间和有效期等相关信息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；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171450" marR="0" lvl="0" indent="-171450" algn="l" defTabSz="108839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ct val="80000"/>
                <a:buFont typeface="Arial" panose="020B0604020202090204" pitchFamily="34" charset="0"/>
                <a:buChar char="•"/>
                <a:defRPr/>
              </a:pPr>
              <a:r>
                <a:rPr kumimoji="0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对账确认和付款提请</a:t>
              </a: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：</a:t>
              </a:r>
              <a:r>
                <a:rPr kumimoji="0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采购人员可以根据收货、发票及对账情况进行付款提请，付款提请可以与SAP进行对接，支持相关审批交互。</a:t>
              </a: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供应商绩效管理</a:t>
            </a:r>
            <a:r>
              <a:rPr lang="en-US" altLang="zh-CN" sz="2400" dirty="0"/>
              <a:t>——</a:t>
            </a:r>
            <a:r>
              <a:rPr lang="zh-CN" altLang="en-US" sz="2400" dirty="0"/>
              <a:t>反馈处理</a:t>
            </a:r>
          </a:p>
        </p:txBody>
      </p:sp>
      <p:sp>
        <p:nvSpPr>
          <p:cNvPr id="7" name="矩形 6"/>
          <p:cNvSpPr/>
          <p:nvPr/>
        </p:nvSpPr>
        <p:spPr>
          <a:xfrm>
            <a:off x="4129405" y="266168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76200" y="139192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供应商生命周期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76200" y="1797050"/>
            <a:ext cx="1010920" cy="36893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28575" algn="ctr">
            <a:solidFill>
              <a:schemeClr val="accent2">
                <a:lumMod val="20000"/>
                <a:lumOff val="80000"/>
              </a:schemeClr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供应商绩效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76200" y="229044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物料中心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76200" y="273875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采购中心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76200" y="318897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合同管理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76200" y="453580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质量管理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76200" y="3635375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BI</a:t>
            </a: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报表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76200" y="4085590"/>
            <a:ext cx="1010920" cy="32385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  <a:sym typeface="+mn-ea"/>
              </a:rPr>
              <a:t>工作流</a:t>
            </a:r>
            <a:endParaRPr lang="zh-CN" altLang="en-US" sz="9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AutoShape 10"/>
          <p:cNvSpPr>
            <a:spLocks noChangeArrowheads="1"/>
          </p:cNvSpPr>
          <p:nvPr/>
        </p:nvSpPr>
        <p:spPr bwMode="auto">
          <a:xfrm>
            <a:off x="1457960" y="97155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评价指标定义</a:t>
            </a: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9065494" y="932134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反馈处理</a:t>
            </a:r>
          </a:p>
        </p:txBody>
      </p:sp>
      <p:sp>
        <p:nvSpPr>
          <p:cNvPr id="30" name="AutoShape 10"/>
          <p:cNvSpPr>
            <a:spLocks noChangeArrowheads="1"/>
          </p:cNvSpPr>
          <p:nvPr/>
        </p:nvSpPr>
        <p:spPr bwMode="auto">
          <a:xfrm>
            <a:off x="8131175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供应商反馈</a:t>
            </a:r>
          </a:p>
        </p:txBody>
      </p:sp>
      <p:sp>
        <p:nvSpPr>
          <p:cNvPr id="32" name="AutoShape 10"/>
          <p:cNvSpPr>
            <a:spLocks noChangeArrowheads="1"/>
          </p:cNvSpPr>
          <p:nvPr/>
        </p:nvSpPr>
        <p:spPr bwMode="auto">
          <a:xfrm>
            <a:off x="7170420" y="9347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考核结果查询</a:t>
            </a:r>
          </a:p>
        </p:txBody>
      </p:sp>
      <p:sp>
        <p:nvSpPr>
          <p:cNvPr id="33" name="AutoShape 10"/>
          <p:cNvSpPr>
            <a:spLocks noChangeArrowheads="1"/>
          </p:cNvSpPr>
          <p:nvPr/>
        </p:nvSpPr>
        <p:spPr bwMode="auto">
          <a:xfrm>
            <a:off x="6216015" y="93218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供应商考核</a:t>
            </a:r>
          </a:p>
        </p:txBody>
      </p:sp>
      <p:sp>
        <p:nvSpPr>
          <p:cNvPr id="34" name="AutoShape 10"/>
          <p:cNvSpPr>
            <a:spLocks noChangeArrowheads="1"/>
          </p:cNvSpPr>
          <p:nvPr/>
        </p:nvSpPr>
        <p:spPr bwMode="auto">
          <a:xfrm>
            <a:off x="5261610" y="94615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考评清单</a:t>
            </a:r>
          </a:p>
        </p:txBody>
      </p:sp>
      <p:sp>
        <p:nvSpPr>
          <p:cNvPr id="35" name="AutoShape 10"/>
          <p:cNvSpPr>
            <a:spLocks noChangeArrowheads="1"/>
          </p:cNvSpPr>
          <p:nvPr/>
        </p:nvSpPr>
        <p:spPr bwMode="auto">
          <a:xfrm>
            <a:off x="4300855" y="94234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日常行为记录</a:t>
            </a:r>
          </a:p>
        </p:txBody>
      </p:sp>
      <p:sp>
        <p:nvSpPr>
          <p:cNvPr id="36" name="AutoShape 10"/>
          <p:cNvSpPr>
            <a:spLocks noChangeArrowheads="1"/>
          </p:cNvSpPr>
          <p:nvPr/>
        </p:nvSpPr>
        <p:spPr bwMode="auto">
          <a:xfrm>
            <a:off x="3338830" y="95377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评价模型</a:t>
            </a:r>
          </a:p>
        </p:txBody>
      </p:sp>
      <p:sp>
        <p:nvSpPr>
          <p:cNvPr id="37" name="AutoShape 10"/>
          <p:cNvSpPr>
            <a:spLocks noChangeArrowheads="1"/>
          </p:cNvSpPr>
          <p:nvPr/>
        </p:nvSpPr>
        <p:spPr bwMode="auto">
          <a:xfrm>
            <a:off x="2398395" y="960120"/>
            <a:ext cx="914400" cy="457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分级准则配置</a:t>
            </a:r>
          </a:p>
        </p:txBody>
      </p:sp>
      <p:pic>
        <p:nvPicPr>
          <p:cNvPr id="3" name="图片 2" descr="反馈处理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555" y="1489710"/>
            <a:ext cx="9406890" cy="449389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887980" y="3304540"/>
            <a:ext cx="694309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1、点击同意按钮，同意供应商申辩</a:t>
            </a:r>
          </a:p>
          <a:p>
            <a:r>
              <a:rPr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2、点击驳回按钮，驳回供应商申辩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椭圆 33"/>
          <p:cNvSpPr/>
          <p:nvPr/>
        </p:nvSpPr>
        <p:spPr>
          <a:xfrm>
            <a:off x="6232244" y="229053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5" name="椭圆 34"/>
          <p:cNvSpPr/>
          <p:nvPr/>
        </p:nvSpPr>
        <p:spPr>
          <a:xfrm>
            <a:off x="7889104" y="225784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9" name="Rectangle 2"/>
          <p:cNvSpPr/>
          <p:nvPr/>
        </p:nvSpPr>
        <p:spPr>
          <a:xfrm>
            <a:off x="3021750" y="5352882"/>
            <a:ext cx="5602466" cy="1417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8828" y="403904"/>
            <a:ext cx="4314354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业务流程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Microsoft YaHei" charset="-122"/>
              <a:ea typeface="Microsoft YaHei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69514" y="225784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8" name="Rectangle 2"/>
          <p:cNvSpPr/>
          <p:nvPr/>
        </p:nvSpPr>
        <p:spPr>
          <a:xfrm>
            <a:off x="3042395" y="2613451"/>
            <a:ext cx="5602466" cy="1417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prstClr val="white"/>
              </a:solidFill>
            </a:endParaRPr>
          </a:p>
        </p:txBody>
      </p:sp>
      <p:sp>
        <p:nvSpPr>
          <p:cNvPr id="9" name="Oval 14"/>
          <p:cNvSpPr/>
          <p:nvPr/>
        </p:nvSpPr>
        <p:spPr>
          <a:xfrm>
            <a:off x="2946353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FZHei-B01" charset="-122"/>
                <a:ea typeface="FZHei-B01" charset="-122"/>
                <a:cs typeface="FZHei-B01" charset="-122"/>
              </a:rPr>
              <a:t>1</a:t>
            </a:r>
            <a:endParaRPr lang="bg-BG" dirty="0">
              <a:solidFill>
                <a:prstClr val="white"/>
              </a:solidFill>
              <a:latin typeface="FZHei-B01" charset="-122"/>
              <a:ea typeface="FZHei-B01" charset="-122"/>
              <a:cs typeface="FZHei-B01" charset="-122"/>
            </a:endParaRPr>
          </a:p>
        </p:txBody>
      </p:sp>
      <p:sp>
        <p:nvSpPr>
          <p:cNvPr id="10" name="Oval 14"/>
          <p:cNvSpPr/>
          <p:nvPr/>
        </p:nvSpPr>
        <p:spPr>
          <a:xfrm>
            <a:off x="4686478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1" name="Oval 14"/>
          <p:cNvSpPr/>
          <p:nvPr/>
        </p:nvSpPr>
        <p:spPr>
          <a:xfrm>
            <a:off x="6396229" y="2412964"/>
            <a:ext cx="559607" cy="490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2" name="Oval 14"/>
          <p:cNvSpPr/>
          <p:nvPr/>
        </p:nvSpPr>
        <p:spPr>
          <a:xfrm>
            <a:off x="8085254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3" name="Oval 14"/>
          <p:cNvSpPr/>
          <p:nvPr/>
        </p:nvSpPr>
        <p:spPr>
          <a:xfrm>
            <a:off x="2988001" y="5144260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39924" y="1183612"/>
            <a:ext cx="180049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供应商生命周期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12973" y="1194542"/>
            <a:ext cx="1107996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物料中心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89104" y="1208297"/>
            <a:ext cx="125177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采购中心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25" name="直线连接符 28"/>
          <p:cNvCxnSpPr/>
          <p:nvPr/>
        </p:nvCxnSpPr>
        <p:spPr>
          <a:xfrm flipV="1">
            <a:off x="4972345" y="1634298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302931" y="1194542"/>
            <a:ext cx="1338828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供应商绩效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24" name="直线连接符 30"/>
          <p:cNvCxnSpPr/>
          <p:nvPr/>
        </p:nvCxnSpPr>
        <p:spPr>
          <a:xfrm flipV="1">
            <a:off x="6566971" y="1662938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14"/>
          <p:cNvSpPr/>
          <p:nvPr/>
        </p:nvSpPr>
        <p:spPr>
          <a:xfrm>
            <a:off x="4629045" y="5144259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724407" y="3715205"/>
            <a:ext cx="126272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合同管理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2" name="Oval 14"/>
          <p:cNvSpPr/>
          <p:nvPr/>
        </p:nvSpPr>
        <p:spPr>
          <a:xfrm>
            <a:off x="6175735" y="5148723"/>
            <a:ext cx="559608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480004" y="3694873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BI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报表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77022" y="3715916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工作流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515919" y="2280351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6" name="椭圆 35"/>
          <p:cNvSpPr/>
          <p:nvPr/>
        </p:nvSpPr>
        <p:spPr>
          <a:xfrm>
            <a:off x="2810719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7" name="椭圆 36"/>
          <p:cNvSpPr/>
          <p:nvPr/>
        </p:nvSpPr>
        <p:spPr>
          <a:xfrm>
            <a:off x="4446551" y="4995760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8" name="椭圆 37"/>
          <p:cNvSpPr/>
          <p:nvPr/>
        </p:nvSpPr>
        <p:spPr>
          <a:xfrm>
            <a:off x="5991211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40" name="椭圆 39"/>
          <p:cNvSpPr/>
          <p:nvPr/>
        </p:nvSpPr>
        <p:spPr>
          <a:xfrm>
            <a:off x="7891771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41" name="Oval 14"/>
          <p:cNvSpPr/>
          <p:nvPr/>
        </p:nvSpPr>
        <p:spPr>
          <a:xfrm>
            <a:off x="8087921" y="5166767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8</a:t>
            </a:r>
            <a:endParaRPr lang="bg-BG" dirty="0">
              <a:solidFill>
                <a:prstClr val="white"/>
              </a:solidFill>
            </a:endParaRPr>
          </a:p>
        </p:txBody>
      </p:sp>
      <p:cxnSp>
        <p:nvCxnSpPr>
          <p:cNvPr id="43" name="直线连接符 28"/>
          <p:cNvCxnSpPr/>
          <p:nvPr/>
        </p:nvCxnSpPr>
        <p:spPr>
          <a:xfrm flipV="1">
            <a:off x="4901724" y="4375531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线连接符 28"/>
          <p:cNvCxnSpPr/>
          <p:nvPr/>
        </p:nvCxnSpPr>
        <p:spPr>
          <a:xfrm flipV="1">
            <a:off x="6472950" y="4362631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746737" y="3744911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质量管理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48" name="直线连接符 28"/>
          <p:cNvCxnSpPr/>
          <p:nvPr/>
        </p:nvCxnSpPr>
        <p:spPr>
          <a:xfrm flipV="1">
            <a:off x="3226156" y="1600659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线连接符 30"/>
          <p:cNvCxnSpPr/>
          <p:nvPr/>
        </p:nvCxnSpPr>
        <p:spPr>
          <a:xfrm flipV="1">
            <a:off x="8390026" y="1662937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线连接符 28"/>
          <p:cNvCxnSpPr/>
          <p:nvPr/>
        </p:nvCxnSpPr>
        <p:spPr>
          <a:xfrm flipV="1">
            <a:off x="3217869" y="4426030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线连接符 30"/>
          <p:cNvCxnSpPr/>
          <p:nvPr/>
        </p:nvCxnSpPr>
        <p:spPr>
          <a:xfrm flipV="1">
            <a:off x="8381739" y="4488308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卡通人物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151" y="1561404"/>
            <a:ext cx="520700" cy="119380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286328" y="1313306"/>
            <a:ext cx="462012" cy="188907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系统登录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物料中心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6" name="五边形 5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accent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8" name="五边形 7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10" name="五边形 9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11" name="五边形 10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12" name="五边形 11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13" name="五边形 12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65" y="1346200"/>
            <a:ext cx="11177270" cy="499173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115185" y="1900555"/>
            <a:ext cx="1642745" cy="189611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974590" y="2517140"/>
            <a:ext cx="56642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大中小类以及标签信息</a:t>
            </a:r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74168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创建物料类别</a:t>
            </a:r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193167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申请物料信息</a:t>
            </a: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317309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物料审批信息</a:t>
            </a: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441452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生成物料信息</a:t>
            </a: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565594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>
            <a:noAutofit/>
          </a:bodyPr>
          <a:lstStyle/>
          <a:p>
            <a:pPr lvl="0" algn="ctr" fontAlgn="base"/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供应商绑定类别</a:t>
            </a: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689737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>
            <a:noAutofit/>
          </a:bodyPr>
          <a:lstStyle/>
          <a:p>
            <a:pPr lvl="0" algn="ctr" fontAlgn="base"/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供应商绑定物料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445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物料中心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6" name="五边形 5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accent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8" name="五边形 7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10" name="五边形 9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11" name="五边形 10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12" name="五边形 11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13" name="五边形 12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245" y="1458595"/>
            <a:ext cx="11501755" cy="506793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181860" y="2747010"/>
            <a:ext cx="2466975" cy="36957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517390" y="3199130"/>
            <a:ext cx="2466975" cy="258889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974590" y="2517140"/>
            <a:ext cx="307657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可以新增物料申请信息</a:t>
            </a:r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69024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创建物料类别</a:t>
            </a:r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193167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申请物料信息</a:t>
            </a: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317309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物料审批信息</a:t>
            </a: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441452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生成物料信息</a:t>
            </a: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565594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>
            <a:noAutofit/>
          </a:bodyPr>
          <a:lstStyle/>
          <a:p>
            <a:pPr lvl="0" algn="ctr" fontAlgn="base"/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供应商绑定类别</a:t>
            </a: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689737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>
            <a:noAutofit/>
          </a:bodyPr>
          <a:lstStyle/>
          <a:p>
            <a:pPr lvl="0" algn="ctr" fontAlgn="base"/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供应商绑定物料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445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物料中心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6" name="五边形 5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accent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8" name="五边形 7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10" name="五边形 9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11" name="五边形 10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12" name="五边形 11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13" name="五边形 12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69024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创建物料类别</a:t>
            </a:r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193167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申请物料信息</a:t>
            </a:r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317309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物料审批信息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245" y="1346200"/>
            <a:ext cx="11278235" cy="549465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257614" y="2065446"/>
            <a:ext cx="4169596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可以查看物料信息的审批列表</a:t>
            </a:r>
          </a:p>
        </p:txBody>
      </p:sp>
      <p:sp>
        <p:nvSpPr>
          <p:cNvPr id="20" name="矩形 19"/>
          <p:cNvSpPr/>
          <p:nvPr/>
        </p:nvSpPr>
        <p:spPr>
          <a:xfrm>
            <a:off x="4629128" y="2840264"/>
            <a:ext cx="2467188" cy="2811447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441452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生成物料信息</a:t>
            </a:r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auto">
          <a:xfrm>
            <a:off x="565594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>
            <a:noAutofit/>
          </a:bodyPr>
          <a:lstStyle/>
          <a:p>
            <a:pPr lvl="0" algn="ctr" fontAlgn="base"/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供应商绑定类别</a:t>
            </a: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689737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>
            <a:noAutofit/>
          </a:bodyPr>
          <a:lstStyle/>
          <a:p>
            <a:pPr lvl="0" algn="ctr" fontAlgn="base"/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供应商绑定物料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445" y="38002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物料中心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6" name="五边形 5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accent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8" name="五边形 7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10" name="五边形 9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11" name="五边形 10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12" name="五边形 11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13" name="五边形 12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2165" y="1276985"/>
            <a:ext cx="10567670" cy="53911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矩形 14"/>
          <p:cNvSpPr/>
          <p:nvPr/>
        </p:nvSpPr>
        <p:spPr>
          <a:xfrm>
            <a:off x="3832225" y="3586480"/>
            <a:ext cx="2466975" cy="263334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974404" y="2851576"/>
            <a:ext cx="41695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可以查看物料信息的详情信息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69024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创建物料类别</a:t>
            </a:r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193167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申请物料信息</a:t>
            </a:r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317309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物料审批信息</a:t>
            </a: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441452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生成物料信息</a:t>
            </a:r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auto">
          <a:xfrm>
            <a:off x="565594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>
            <a:noAutofit/>
          </a:bodyPr>
          <a:lstStyle/>
          <a:p>
            <a:pPr lvl="0" algn="ctr" fontAlgn="base"/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供应商绑定类别</a:t>
            </a: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689737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>
            <a:noAutofit/>
          </a:bodyPr>
          <a:lstStyle/>
          <a:p>
            <a:pPr lvl="0" algn="ctr" fontAlgn="base"/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供应商绑定物料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445" y="38891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物料中心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6" name="五边形 5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accent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8" name="五边形 7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10" name="五边形 9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11" name="五边形 10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12" name="五边形 11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13" name="五边形 12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905" y="1346200"/>
            <a:ext cx="10999470" cy="517017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932555" y="2748280"/>
            <a:ext cx="2466975" cy="256349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647629" y="2379136"/>
            <a:ext cx="4169596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供应商绑定物料类别</a:t>
            </a:r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69024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创建物料类别</a:t>
            </a:r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193167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申请物料信息</a:t>
            </a:r>
          </a:p>
        </p:txBody>
      </p:sp>
      <p:sp>
        <p:nvSpPr>
          <p:cNvPr id="20" name="AutoShape 9"/>
          <p:cNvSpPr>
            <a:spLocks noChangeArrowheads="1"/>
          </p:cNvSpPr>
          <p:nvPr/>
        </p:nvSpPr>
        <p:spPr bwMode="auto">
          <a:xfrm>
            <a:off x="317309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物料审批信息</a:t>
            </a: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441452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生成物料信息</a:t>
            </a:r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auto">
          <a:xfrm>
            <a:off x="565594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>
            <a:noAutofit/>
          </a:bodyPr>
          <a:lstStyle/>
          <a:p>
            <a:pPr lvl="0" algn="ctr" fontAlgn="base"/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供应商绑定类别</a:t>
            </a:r>
          </a:p>
        </p:txBody>
      </p:sp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689737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>
            <a:noAutofit/>
          </a:bodyPr>
          <a:lstStyle/>
          <a:p>
            <a:pPr lvl="0" algn="ctr" fontAlgn="base"/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供应商绑定物料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物料中心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3" name="组合 2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6" name="五边形 5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accent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8" name="五边形 7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9" name="五边形 8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10" name="五边形 9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11" name="五边形 10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12" name="五边形 11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13" name="五边形 12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990" y="1346835"/>
            <a:ext cx="11271250" cy="519811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932555" y="2801620"/>
            <a:ext cx="2466975" cy="251015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647629" y="2379136"/>
            <a:ext cx="4169596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供应商和物料进行绑定</a:t>
            </a:r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69024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创建物料类别</a:t>
            </a:r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193167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申请物料信息</a:t>
            </a:r>
          </a:p>
        </p:txBody>
      </p:sp>
      <p:sp>
        <p:nvSpPr>
          <p:cNvPr id="20" name="AutoShape 9"/>
          <p:cNvSpPr>
            <a:spLocks noChangeArrowheads="1"/>
          </p:cNvSpPr>
          <p:nvPr/>
        </p:nvSpPr>
        <p:spPr bwMode="auto">
          <a:xfrm>
            <a:off x="317309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物料审批信息</a:t>
            </a:r>
          </a:p>
        </p:txBody>
      </p: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441452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生成物料信息</a:t>
            </a:r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auto">
          <a:xfrm>
            <a:off x="5655945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供应商绑定类别</a:t>
            </a: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6897370" y="782955"/>
            <a:ext cx="1101090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供应商绑定物料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7889104" y="225784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9" name="Rectangle 2"/>
          <p:cNvSpPr/>
          <p:nvPr/>
        </p:nvSpPr>
        <p:spPr>
          <a:xfrm>
            <a:off x="3021750" y="5352882"/>
            <a:ext cx="5602466" cy="1417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8828" y="403904"/>
            <a:ext cx="4314354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业务流程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Microsoft YaHei" charset="-122"/>
              <a:ea typeface="Microsoft YaHei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69514" y="225784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8" name="Rectangle 2"/>
          <p:cNvSpPr/>
          <p:nvPr/>
        </p:nvSpPr>
        <p:spPr>
          <a:xfrm>
            <a:off x="3042395" y="2613451"/>
            <a:ext cx="5602466" cy="1417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prstClr val="white"/>
              </a:solidFill>
            </a:endParaRPr>
          </a:p>
        </p:txBody>
      </p:sp>
      <p:sp>
        <p:nvSpPr>
          <p:cNvPr id="9" name="Oval 14"/>
          <p:cNvSpPr/>
          <p:nvPr/>
        </p:nvSpPr>
        <p:spPr>
          <a:xfrm>
            <a:off x="2946353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FZHei-B01" charset="-122"/>
                <a:ea typeface="FZHei-B01" charset="-122"/>
                <a:cs typeface="FZHei-B01" charset="-122"/>
              </a:rPr>
              <a:t>1</a:t>
            </a:r>
            <a:endParaRPr lang="bg-BG" dirty="0">
              <a:solidFill>
                <a:prstClr val="white"/>
              </a:solidFill>
              <a:latin typeface="FZHei-B01" charset="-122"/>
              <a:ea typeface="FZHei-B01" charset="-122"/>
              <a:cs typeface="FZHei-B01" charset="-122"/>
            </a:endParaRPr>
          </a:p>
        </p:txBody>
      </p:sp>
      <p:sp>
        <p:nvSpPr>
          <p:cNvPr id="10" name="Oval 14"/>
          <p:cNvSpPr/>
          <p:nvPr/>
        </p:nvSpPr>
        <p:spPr>
          <a:xfrm>
            <a:off x="4686478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1" name="Oval 14"/>
          <p:cNvSpPr/>
          <p:nvPr/>
        </p:nvSpPr>
        <p:spPr>
          <a:xfrm>
            <a:off x="6396229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2" name="Oval 14"/>
          <p:cNvSpPr/>
          <p:nvPr/>
        </p:nvSpPr>
        <p:spPr>
          <a:xfrm>
            <a:off x="8085254" y="2412964"/>
            <a:ext cx="559607" cy="490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3" name="Oval 14"/>
          <p:cNvSpPr/>
          <p:nvPr/>
        </p:nvSpPr>
        <p:spPr>
          <a:xfrm>
            <a:off x="2988001" y="5144260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39924" y="1183612"/>
            <a:ext cx="180049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供应商生命周期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12973" y="1194542"/>
            <a:ext cx="1107996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物料中心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89104" y="1208297"/>
            <a:ext cx="125177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采购中心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25" name="直线连接符 28"/>
          <p:cNvCxnSpPr/>
          <p:nvPr/>
        </p:nvCxnSpPr>
        <p:spPr>
          <a:xfrm flipV="1">
            <a:off x="4972345" y="1634298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302931" y="1194542"/>
            <a:ext cx="1338828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供应商绩效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24" name="直线连接符 30"/>
          <p:cNvCxnSpPr/>
          <p:nvPr/>
        </p:nvCxnSpPr>
        <p:spPr>
          <a:xfrm flipV="1">
            <a:off x="6566971" y="1662938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14"/>
          <p:cNvSpPr/>
          <p:nvPr/>
        </p:nvSpPr>
        <p:spPr>
          <a:xfrm>
            <a:off x="4629045" y="5144259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724407" y="3715205"/>
            <a:ext cx="126272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合同管理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2" name="Oval 14"/>
          <p:cNvSpPr/>
          <p:nvPr/>
        </p:nvSpPr>
        <p:spPr>
          <a:xfrm>
            <a:off x="6175735" y="5148723"/>
            <a:ext cx="559608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480004" y="3694873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BI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报表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77022" y="3715916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工作流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515919" y="2280351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4" name="椭圆 33"/>
          <p:cNvSpPr/>
          <p:nvPr/>
        </p:nvSpPr>
        <p:spPr>
          <a:xfrm>
            <a:off x="6232244" y="229053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6" name="椭圆 35"/>
          <p:cNvSpPr/>
          <p:nvPr/>
        </p:nvSpPr>
        <p:spPr>
          <a:xfrm>
            <a:off x="2810719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7" name="椭圆 36"/>
          <p:cNvSpPr/>
          <p:nvPr/>
        </p:nvSpPr>
        <p:spPr>
          <a:xfrm>
            <a:off x="4446551" y="4995760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8" name="椭圆 37"/>
          <p:cNvSpPr/>
          <p:nvPr/>
        </p:nvSpPr>
        <p:spPr>
          <a:xfrm>
            <a:off x="5991211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40" name="椭圆 39"/>
          <p:cNvSpPr/>
          <p:nvPr/>
        </p:nvSpPr>
        <p:spPr>
          <a:xfrm>
            <a:off x="7891771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41" name="Oval 14"/>
          <p:cNvSpPr/>
          <p:nvPr/>
        </p:nvSpPr>
        <p:spPr>
          <a:xfrm>
            <a:off x="8087921" y="5166767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8</a:t>
            </a:r>
            <a:endParaRPr lang="bg-BG" dirty="0">
              <a:solidFill>
                <a:prstClr val="white"/>
              </a:solidFill>
            </a:endParaRPr>
          </a:p>
        </p:txBody>
      </p:sp>
      <p:cxnSp>
        <p:nvCxnSpPr>
          <p:cNvPr id="43" name="直线连接符 28"/>
          <p:cNvCxnSpPr/>
          <p:nvPr/>
        </p:nvCxnSpPr>
        <p:spPr>
          <a:xfrm flipV="1">
            <a:off x="4901724" y="4375531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线连接符 28"/>
          <p:cNvCxnSpPr/>
          <p:nvPr/>
        </p:nvCxnSpPr>
        <p:spPr>
          <a:xfrm flipV="1">
            <a:off x="6472950" y="4362631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746737" y="3744911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质量管理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48" name="直线连接符 28"/>
          <p:cNvCxnSpPr/>
          <p:nvPr/>
        </p:nvCxnSpPr>
        <p:spPr>
          <a:xfrm flipV="1">
            <a:off x="3226156" y="1600659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线连接符 30"/>
          <p:cNvCxnSpPr/>
          <p:nvPr/>
        </p:nvCxnSpPr>
        <p:spPr>
          <a:xfrm flipV="1">
            <a:off x="8390026" y="1662937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线连接符 28"/>
          <p:cNvCxnSpPr/>
          <p:nvPr/>
        </p:nvCxnSpPr>
        <p:spPr>
          <a:xfrm flipV="1">
            <a:off x="3217869" y="4426030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线连接符 30"/>
          <p:cNvCxnSpPr/>
          <p:nvPr/>
        </p:nvCxnSpPr>
        <p:spPr>
          <a:xfrm flipV="1">
            <a:off x="8381739" y="4488308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卡通人物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257" y="1555595"/>
            <a:ext cx="520700" cy="119380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286328" y="1313306"/>
            <a:ext cx="462012" cy="188907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系统登录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采购中心</a:t>
            </a:r>
            <a:r>
              <a:rPr lang="en-US" altLang="zh-CN" sz="2400" dirty="0"/>
              <a:t>-</a:t>
            </a:r>
            <a:r>
              <a:rPr lang="zh-CN" altLang="en-US" sz="2400" dirty="0"/>
              <a:t>采购申请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4" name="五边形 23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5" name="五边形 24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accent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30" name="五边形 29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2" name="五边形 21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0" name="五边形 19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4" name="AutoShape 10"/>
          <p:cNvSpPr>
            <a:spLocks noChangeArrowheads="1"/>
          </p:cNvSpPr>
          <p:nvPr/>
        </p:nvSpPr>
        <p:spPr bwMode="auto">
          <a:xfrm>
            <a:off x="806443" y="1188039"/>
            <a:ext cx="914297" cy="456894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采购申请</a:t>
            </a: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1854434" y="118803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采购订单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3270" y="1739265"/>
            <a:ext cx="8848725" cy="48552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46400" y="4148455"/>
            <a:ext cx="960120" cy="1986280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89400" y="4304030"/>
            <a:ext cx="295084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查看采购申请单详情信息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11995" y="2399665"/>
            <a:ext cx="24815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功能：</a:t>
            </a:r>
            <a:r>
              <a:rPr lang="en-US" altLang="zh-CN"/>
              <a:t>1.</a:t>
            </a:r>
            <a:r>
              <a:rPr lang="zh-CN" altLang="en-US"/>
              <a:t>新增采购申请</a:t>
            </a:r>
          </a:p>
          <a:p>
            <a:r>
              <a:rPr lang="zh-CN" altLang="en-US"/>
              <a:t>           </a:t>
            </a:r>
            <a:r>
              <a:rPr lang="en-US" altLang="zh-CN"/>
              <a:t>2.</a:t>
            </a:r>
            <a:r>
              <a:rPr lang="zh-CN" altLang="en-US"/>
              <a:t>采购申请审批</a:t>
            </a:r>
          </a:p>
          <a:p>
            <a:r>
              <a:rPr lang="zh-CN" altLang="en-US"/>
              <a:t>           通过转正式采购</a:t>
            </a:r>
          </a:p>
          <a:p>
            <a:r>
              <a:rPr lang="zh-CN" altLang="en-US"/>
              <a:t>           订单</a:t>
            </a: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3956284" y="118803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采购单协同</a:t>
            </a: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6098774" y="118803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发货单协同</a:t>
            </a: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2903454" y="118803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收货登记</a:t>
            </a:r>
          </a:p>
        </p:txBody>
      </p:sp>
      <p:sp>
        <p:nvSpPr>
          <p:cNvPr id="26" name="AutoShape 9"/>
          <p:cNvSpPr>
            <a:spLocks noChangeArrowheads="1"/>
          </p:cNvSpPr>
          <p:nvPr/>
        </p:nvSpPr>
        <p:spPr bwMode="auto">
          <a:xfrm>
            <a:off x="5027529" y="118803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创建发货单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2851035" y="2523873"/>
            <a:ext cx="17049750" cy="14249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63600" dist="127000" dir="2700000" algn="tl" rotWithShape="0">
              <a:prstClr val="black">
                <a:alpha val="51000"/>
              </a:prstClr>
            </a:outerShdw>
          </a:effectLst>
          <a:scene3d>
            <a:camera prst="perspectiveRelaxed" fov="3300000">
              <a:rot lat="20037600" lon="17063545" rev="4271600"/>
            </a:camera>
            <a:lightRig rig="threePt" dir="t">
              <a:rot lat="0" lon="0" rev="1800000"/>
            </a:lightRig>
          </a:scene3d>
          <a:sp3d extrusionH="165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TC Avant Garde Std Bk"/>
              <a:ea typeface="方正正纤黑简体"/>
              <a:cs typeface="+mn-cs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347690" y="3161944"/>
            <a:ext cx="2280976" cy="2167845"/>
            <a:chOff x="2057535" y="2089058"/>
            <a:chExt cx="2280976" cy="2167845"/>
          </a:xfrm>
        </p:grpSpPr>
        <p:grpSp>
          <p:nvGrpSpPr>
            <p:cNvPr id="29" name="组合 28"/>
            <p:cNvGrpSpPr/>
            <p:nvPr/>
          </p:nvGrpSpPr>
          <p:grpSpPr>
            <a:xfrm>
              <a:off x="2057535" y="2089058"/>
              <a:ext cx="2280976" cy="2167845"/>
              <a:chOff x="5034391" y="2615788"/>
              <a:chExt cx="2108141" cy="2003582"/>
            </a:xfrm>
          </p:grpSpPr>
          <p:grpSp>
            <p:nvGrpSpPr>
              <p:cNvPr id="30" name="组合 29"/>
              <p:cNvGrpSpPr/>
              <p:nvPr/>
            </p:nvGrpSpPr>
            <p:grpSpPr>
              <a:xfrm rot="1320000">
                <a:off x="5106199" y="2618518"/>
                <a:ext cx="1996332" cy="1996332"/>
                <a:chOff x="462755" y="1288258"/>
                <a:chExt cx="5551492" cy="5551485"/>
              </a:xfrm>
              <a:effectLst>
                <a:outerShdw blurRad="76200" dist="38100" dir="2700000" algn="tl" rotWithShape="0">
                  <a:prstClr val="black">
                    <a:alpha val="24000"/>
                  </a:prstClr>
                </a:outerShdw>
              </a:effectLst>
            </p:grpSpPr>
            <p:sp>
              <p:nvSpPr>
                <p:cNvPr id="44" name="Freeform 9"/>
                <p:cNvSpPr/>
                <p:nvPr/>
              </p:nvSpPr>
              <p:spPr bwMode="auto">
                <a:xfrm rot="5400000">
                  <a:off x="2431257" y="1111250"/>
                  <a:ext cx="1614487" cy="1968503"/>
                </a:xfrm>
                <a:custGeom>
                  <a:avLst/>
                  <a:gdLst>
                    <a:gd name="T0" fmla="*/ 1369 w 8473"/>
                    <a:gd name="T1" fmla="*/ 0 h 10324"/>
                    <a:gd name="T2" fmla="*/ 1369 w 8473"/>
                    <a:gd name="T3" fmla="*/ 10324 h 10324"/>
                    <a:gd name="T4" fmla="*/ 8473 w 8473"/>
                    <a:gd name="T5" fmla="*/ 7382 h 10324"/>
                    <a:gd name="T6" fmla="*/ 8473 w 8473"/>
                    <a:gd name="T7" fmla="*/ 2942 h 10324"/>
                    <a:gd name="T8" fmla="*/ 1369 w 8473"/>
                    <a:gd name="T9" fmla="*/ 0 h 10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3" h="10324">
                      <a:moveTo>
                        <a:pt x="1369" y="0"/>
                      </a:moveTo>
                      <a:cubicBezTo>
                        <a:pt x="0" y="3305"/>
                        <a:pt x="0" y="7019"/>
                        <a:pt x="1369" y="10324"/>
                      </a:cubicBezTo>
                      <a:lnTo>
                        <a:pt x="8473" y="7382"/>
                      </a:lnTo>
                      <a:cubicBezTo>
                        <a:pt x="7884" y="5960"/>
                        <a:pt x="7884" y="4364"/>
                        <a:pt x="8473" y="2942"/>
                      </a:cubicBezTo>
                      <a:lnTo>
                        <a:pt x="1369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22225">
                  <a:solidFill>
                    <a:srgbClr val="F3F3F3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Freeform 9"/>
                <p:cNvSpPr/>
                <p:nvPr/>
              </p:nvSpPr>
              <p:spPr bwMode="auto">
                <a:xfrm rot="8100000">
                  <a:off x="3823198" y="1687811"/>
                  <a:ext cx="1614488" cy="1968501"/>
                </a:xfrm>
                <a:custGeom>
                  <a:avLst/>
                  <a:gdLst>
                    <a:gd name="T0" fmla="*/ 1369 w 8473"/>
                    <a:gd name="T1" fmla="*/ 0 h 10324"/>
                    <a:gd name="T2" fmla="*/ 1369 w 8473"/>
                    <a:gd name="T3" fmla="*/ 10324 h 10324"/>
                    <a:gd name="T4" fmla="*/ 8473 w 8473"/>
                    <a:gd name="T5" fmla="*/ 7382 h 10324"/>
                    <a:gd name="T6" fmla="*/ 8473 w 8473"/>
                    <a:gd name="T7" fmla="*/ 2942 h 10324"/>
                    <a:gd name="T8" fmla="*/ 1369 w 8473"/>
                    <a:gd name="T9" fmla="*/ 0 h 10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3" h="10324">
                      <a:moveTo>
                        <a:pt x="1369" y="0"/>
                      </a:moveTo>
                      <a:cubicBezTo>
                        <a:pt x="0" y="3305"/>
                        <a:pt x="0" y="7019"/>
                        <a:pt x="1369" y="10324"/>
                      </a:cubicBezTo>
                      <a:lnTo>
                        <a:pt x="8473" y="7382"/>
                      </a:lnTo>
                      <a:cubicBezTo>
                        <a:pt x="7884" y="5960"/>
                        <a:pt x="7884" y="4364"/>
                        <a:pt x="8473" y="2942"/>
                      </a:cubicBezTo>
                      <a:lnTo>
                        <a:pt x="1369" y="0"/>
                      </a:lnTo>
                      <a:close/>
                    </a:path>
                  </a:pathLst>
                </a:custGeom>
                <a:solidFill>
                  <a:srgbClr val="FAA86A"/>
                </a:solidFill>
                <a:ln w="22225">
                  <a:solidFill>
                    <a:srgbClr val="F3F3F3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6" name="Freeform 9"/>
                <p:cNvSpPr/>
                <p:nvPr/>
              </p:nvSpPr>
              <p:spPr bwMode="auto">
                <a:xfrm rot="10800000">
                  <a:off x="4399759" y="3079749"/>
                  <a:ext cx="1614488" cy="1968501"/>
                </a:xfrm>
                <a:custGeom>
                  <a:avLst/>
                  <a:gdLst>
                    <a:gd name="T0" fmla="*/ 1369 w 8473"/>
                    <a:gd name="T1" fmla="*/ 0 h 10324"/>
                    <a:gd name="T2" fmla="*/ 1369 w 8473"/>
                    <a:gd name="T3" fmla="*/ 10324 h 10324"/>
                    <a:gd name="T4" fmla="*/ 8473 w 8473"/>
                    <a:gd name="T5" fmla="*/ 7382 h 10324"/>
                    <a:gd name="T6" fmla="*/ 8473 w 8473"/>
                    <a:gd name="T7" fmla="*/ 2942 h 10324"/>
                    <a:gd name="T8" fmla="*/ 1369 w 8473"/>
                    <a:gd name="T9" fmla="*/ 0 h 10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3" h="10324">
                      <a:moveTo>
                        <a:pt x="1369" y="0"/>
                      </a:moveTo>
                      <a:cubicBezTo>
                        <a:pt x="0" y="3305"/>
                        <a:pt x="0" y="7019"/>
                        <a:pt x="1369" y="10324"/>
                      </a:cubicBezTo>
                      <a:lnTo>
                        <a:pt x="8473" y="7382"/>
                      </a:lnTo>
                      <a:cubicBezTo>
                        <a:pt x="7884" y="5960"/>
                        <a:pt x="7884" y="4364"/>
                        <a:pt x="8473" y="2942"/>
                      </a:cubicBezTo>
                      <a:lnTo>
                        <a:pt x="1369" y="0"/>
                      </a:lnTo>
                      <a:close/>
                    </a:path>
                  </a:pathLst>
                </a:custGeom>
                <a:solidFill>
                  <a:srgbClr val="C65885"/>
                </a:solidFill>
                <a:ln w="22225">
                  <a:solidFill>
                    <a:srgbClr val="F3F3F3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7" name="Freeform 9"/>
                <p:cNvSpPr/>
                <p:nvPr/>
              </p:nvSpPr>
              <p:spPr bwMode="auto">
                <a:xfrm rot="13500000">
                  <a:off x="3823198" y="4471688"/>
                  <a:ext cx="1614487" cy="1968502"/>
                </a:xfrm>
                <a:custGeom>
                  <a:avLst/>
                  <a:gdLst>
                    <a:gd name="T0" fmla="*/ 1369 w 8473"/>
                    <a:gd name="T1" fmla="*/ 0 h 10324"/>
                    <a:gd name="T2" fmla="*/ 1369 w 8473"/>
                    <a:gd name="T3" fmla="*/ 10324 h 10324"/>
                    <a:gd name="T4" fmla="*/ 8473 w 8473"/>
                    <a:gd name="T5" fmla="*/ 7382 h 10324"/>
                    <a:gd name="T6" fmla="*/ 8473 w 8473"/>
                    <a:gd name="T7" fmla="*/ 2942 h 10324"/>
                    <a:gd name="T8" fmla="*/ 1369 w 8473"/>
                    <a:gd name="T9" fmla="*/ 0 h 10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3" h="10324">
                      <a:moveTo>
                        <a:pt x="1369" y="0"/>
                      </a:moveTo>
                      <a:cubicBezTo>
                        <a:pt x="0" y="3305"/>
                        <a:pt x="0" y="7019"/>
                        <a:pt x="1369" y="10324"/>
                      </a:cubicBezTo>
                      <a:lnTo>
                        <a:pt x="8473" y="7382"/>
                      </a:lnTo>
                      <a:cubicBezTo>
                        <a:pt x="7884" y="5960"/>
                        <a:pt x="7884" y="4364"/>
                        <a:pt x="8473" y="2942"/>
                      </a:cubicBezTo>
                      <a:lnTo>
                        <a:pt x="1369" y="0"/>
                      </a:lnTo>
                      <a:close/>
                    </a:path>
                  </a:pathLst>
                </a:custGeom>
                <a:solidFill>
                  <a:srgbClr val="663A77"/>
                </a:solidFill>
                <a:ln w="22225">
                  <a:solidFill>
                    <a:srgbClr val="F3F3F3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Freeform 9"/>
                <p:cNvSpPr/>
                <p:nvPr/>
              </p:nvSpPr>
              <p:spPr bwMode="auto">
                <a:xfrm rot="16200000">
                  <a:off x="2431256" y="5048249"/>
                  <a:ext cx="1614487" cy="1968502"/>
                </a:xfrm>
                <a:custGeom>
                  <a:avLst/>
                  <a:gdLst>
                    <a:gd name="T0" fmla="*/ 1369 w 8473"/>
                    <a:gd name="T1" fmla="*/ 0 h 10324"/>
                    <a:gd name="T2" fmla="*/ 1369 w 8473"/>
                    <a:gd name="T3" fmla="*/ 10324 h 10324"/>
                    <a:gd name="T4" fmla="*/ 8473 w 8473"/>
                    <a:gd name="T5" fmla="*/ 7382 h 10324"/>
                    <a:gd name="T6" fmla="*/ 8473 w 8473"/>
                    <a:gd name="T7" fmla="*/ 2942 h 10324"/>
                    <a:gd name="T8" fmla="*/ 1369 w 8473"/>
                    <a:gd name="T9" fmla="*/ 0 h 10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3" h="10324">
                      <a:moveTo>
                        <a:pt x="1369" y="0"/>
                      </a:moveTo>
                      <a:cubicBezTo>
                        <a:pt x="0" y="3305"/>
                        <a:pt x="0" y="7019"/>
                        <a:pt x="1369" y="10324"/>
                      </a:cubicBezTo>
                      <a:lnTo>
                        <a:pt x="8473" y="7382"/>
                      </a:lnTo>
                      <a:cubicBezTo>
                        <a:pt x="7884" y="5960"/>
                        <a:pt x="7884" y="4364"/>
                        <a:pt x="8473" y="2942"/>
                      </a:cubicBezTo>
                      <a:lnTo>
                        <a:pt x="1369" y="0"/>
                      </a:lnTo>
                      <a:close/>
                    </a:path>
                  </a:pathLst>
                </a:custGeom>
                <a:solidFill>
                  <a:srgbClr val="00AF92"/>
                </a:solidFill>
                <a:ln w="22225">
                  <a:solidFill>
                    <a:srgbClr val="F3F3F3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Freeform 9"/>
                <p:cNvSpPr/>
                <p:nvPr/>
              </p:nvSpPr>
              <p:spPr bwMode="auto">
                <a:xfrm rot="18900000">
                  <a:off x="1039317" y="4471689"/>
                  <a:ext cx="1614488" cy="1968501"/>
                </a:xfrm>
                <a:custGeom>
                  <a:avLst/>
                  <a:gdLst>
                    <a:gd name="T0" fmla="*/ 1369 w 8473"/>
                    <a:gd name="T1" fmla="*/ 0 h 10324"/>
                    <a:gd name="T2" fmla="*/ 1369 w 8473"/>
                    <a:gd name="T3" fmla="*/ 10324 h 10324"/>
                    <a:gd name="T4" fmla="*/ 8473 w 8473"/>
                    <a:gd name="T5" fmla="*/ 7382 h 10324"/>
                    <a:gd name="T6" fmla="*/ 8473 w 8473"/>
                    <a:gd name="T7" fmla="*/ 2942 h 10324"/>
                    <a:gd name="T8" fmla="*/ 1369 w 8473"/>
                    <a:gd name="T9" fmla="*/ 0 h 10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3" h="10324">
                      <a:moveTo>
                        <a:pt x="1369" y="0"/>
                      </a:moveTo>
                      <a:cubicBezTo>
                        <a:pt x="0" y="3305"/>
                        <a:pt x="0" y="7019"/>
                        <a:pt x="1369" y="10324"/>
                      </a:cubicBezTo>
                      <a:lnTo>
                        <a:pt x="8473" y="7382"/>
                      </a:lnTo>
                      <a:cubicBezTo>
                        <a:pt x="7884" y="5960"/>
                        <a:pt x="7884" y="4364"/>
                        <a:pt x="8473" y="2942"/>
                      </a:cubicBezTo>
                      <a:lnTo>
                        <a:pt x="1369" y="0"/>
                      </a:lnTo>
                      <a:close/>
                    </a:path>
                  </a:pathLst>
                </a:custGeom>
                <a:solidFill>
                  <a:srgbClr val="EB8585"/>
                </a:solidFill>
                <a:ln w="22225">
                  <a:solidFill>
                    <a:srgbClr val="F3F3F3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0" name="Freeform 9"/>
                <p:cNvSpPr/>
                <p:nvPr/>
              </p:nvSpPr>
              <p:spPr bwMode="auto">
                <a:xfrm>
                  <a:off x="462755" y="3079747"/>
                  <a:ext cx="1614489" cy="1968500"/>
                </a:xfrm>
                <a:custGeom>
                  <a:avLst/>
                  <a:gdLst>
                    <a:gd name="T0" fmla="*/ 1369 w 8473"/>
                    <a:gd name="T1" fmla="*/ 0 h 10324"/>
                    <a:gd name="T2" fmla="*/ 1369 w 8473"/>
                    <a:gd name="T3" fmla="*/ 10324 h 10324"/>
                    <a:gd name="T4" fmla="*/ 8473 w 8473"/>
                    <a:gd name="T5" fmla="*/ 7382 h 10324"/>
                    <a:gd name="T6" fmla="*/ 8473 w 8473"/>
                    <a:gd name="T7" fmla="*/ 2942 h 10324"/>
                    <a:gd name="T8" fmla="*/ 1369 w 8473"/>
                    <a:gd name="T9" fmla="*/ 0 h 10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3" h="10324">
                      <a:moveTo>
                        <a:pt x="1369" y="0"/>
                      </a:moveTo>
                      <a:cubicBezTo>
                        <a:pt x="0" y="3305"/>
                        <a:pt x="0" y="7019"/>
                        <a:pt x="1369" y="10324"/>
                      </a:cubicBezTo>
                      <a:lnTo>
                        <a:pt x="8473" y="7382"/>
                      </a:lnTo>
                      <a:cubicBezTo>
                        <a:pt x="7884" y="5960"/>
                        <a:pt x="7884" y="4364"/>
                        <a:pt x="8473" y="2942"/>
                      </a:cubicBezTo>
                      <a:lnTo>
                        <a:pt x="1369" y="0"/>
                      </a:lnTo>
                      <a:close/>
                    </a:path>
                  </a:pathLst>
                </a:custGeom>
                <a:solidFill>
                  <a:srgbClr val="01ACBE"/>
                </a:solidFill>
                <a:ln w="22225">
                  <a:solidFill>
                    <a:srgbClr val="F3F3F3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Freeform 9"/>
                <p:cNvSpPr/>
                <p:nvPr/>
              </p:nvSpPr>
              <p:spPr bwMode="auto">
                <a:xfrm rot="2700000">
                  <a:off x="1039317" y="1687811"/>
                  <a:ext cx="1614487" cy="1968502"/>
                </a:xfrm>
                <a:custGeom>
                  <a:avLst/>
                  <a:gdLst>
                    <a:gd name="T0" fmla="*/ 1369 w 8473"/>
                    <a:gd name="T1" fmla="*/ 0 h 10324"/>
                    <a:gd name="T2" fmla="*/ 1369 w 8473"/>
                    <a:gd name="T3" fmla="*/ 10324 h 10324"/>
                    <a:gd name="T4" fmla="*/ 8473 w 8473"/>
                    <a:gd name="T5" fmla="*/ 7382 h 10324"/>
                    <a:gd name="T6" fmla="*/ 8473 w 8473"/>
                    <a:gd name="T7" fmla="*/ 2942 h 10324"/>
                    <a:gd name="T8" fmla="*/ 1369 w 8473"/>
                    <a:gd name="T9" fmla="*/ 0 h 10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73" h="10324">
                      <a:moveTo>
                        <a:pt x="1369" y="0"/>
                      </a:moveTo>
                      <a:cubicBezTo>
                        <a:pt x="0" y="3305"/>
                        <a:pt x="0" y="7019"/>
                        <a:pt x="1369" y="10324"/>
                      </a:cubicBezTo>
                      <a:lnTo>
                        <a:pt x="8473" y="7382"/>
                      </a:lnTo>
                      <a:cubicBezTo>
                        <a:pt x="7884" y="5960"/>
                        <a:pt x="7884" y="4364"/>
                        <a:pt x="8473" y="2942"/>
                      </a:cubicBezTo>
                      <a:lnTo>
                        <a:pt x="1369" y="0"/>
                      </a:lnTo>
                      <a:close/>
                    </a:path>
                  </a:pathLst>
                </a:custGeom>
                <a:solidFill>
                  <a:srgbClr val="FFB850"/>
                </a:solidFill>
                <a:ln w="22225">
                  <a:solidFill>
                    <a:srgbClr val="F3F3F3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5034391" y="2615788"/>
                <a:ext cx="2108141" cy="2003582"/>
                <a:chOff x="5046710" y="2612178"/>
                <a:chExt cx="2108141" cy="2003582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5759610" y="3264392"/>
                  <a:ext cx="709654" cy="709654"/>
                </a:xfrm>
                <a:prstGeom prst="ellipse">
                  <a:avLst/>
                </a:prstGeom>
                <a:solidFill>
                  <a:srgbClr val="F3F3F3"/>
                </a:soli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50800" dist="38100" dir="2700000" algn="tl" rotWithShape="0">
                    <a:prstClr val="black">
                      <a:alpha val="2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3" name="文本框 32"/>
                <p:cNvSpPr txBox="1"/>
                <p:nvPr/>
              </p:nvSpPr>
              <p:spPr>
                <a:xfrm>
                  <a:off x="6063427" y="2612178"/>
                  <a:ext cx="330298" cy="2560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Impact" panose="020B0806030902050204" pitchFamily="34" charset="0"/>
                      <a:ea typeface="宋体" panose="02010600030101010101" pitchFamily="2" charset="-122"/>
                      <a:cs typeface="+mn-cs"/>
                    </a:rPr>
                    <a:t>2</a:t>
                  </a: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文本框 33"/>
                <p:cNvSpPr txBox="1"/>
                <p:nvPr/>
              </p:nvSpPr>
              <p:spPr>
                <a:xfrm>
                  <a:off x="6645530" y="2958307"/>
                  <a:ext cx="324519" cy="2560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Impact" panose="020B0806030902050204" pitchFamily="34" charset="0"/>
                      <a:ea typeface="宋体" panose="02010600030101010101" pitchFamily="2" charset="-122"/>
                      <a:cs typeface="+mn-cs"/>
                    </a:rPr>
                    <a:t>3</a:t>
                  </a: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6807789" y="3608602"/>
                  <a:ext cx="347062" cy="2560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Impact" panose="020B0806030902050204" pitchFamily="34" charset="0"/>
                      <a:ea typeface="宋体" panose="02010600030101010101" pitchFamily="2" charset="-122"/>
                      <a:cs typeface="+mn-cs"/>
                    </a:rPr>
                    <a:t>4</a:t>
                  </a: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6506752" y="4181307"/>
                  <a:ext cx="324336" cy="2560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Impact" panose="020B0806030902050204" pitchFamily="34" charset="0"/>
                      <a:ea typeface="宋体" panose="02010600030101010101" pitchFamily="2" charset="-122"/>
                      <a:cs typeface="+mn-cs"/>
                    </a:rPr>
                    <a:t>5</a:t>
                  </a: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5819183" y="4359750"/>
                  <a:ext cx="340445" cy="2560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Impact" panose="020B0806030902050204" pitchFamily="34" charset="0"/>
                      <a:ea typeface="宋体" panose="02010600030101010101" pitchFamily="2" charset="-122"/>
                      <a:cs typeface="+mn-cs"/>
                    </a:rPr>
                    <a:t>6</a:t>
                  </a: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>
                  <a:off x="5306404" y="4059151"/>
                  <a:ext cx="226848" cy="2560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Impact" panose="020B0806030902050204" pitchFamily="34" charset="0"/>
                      <a:ea typeface="宋体" panose="02010600030101010101" pitchFamily="2" charset="-122"/>
                      <a:cs typeface="+mn-cs"/>
                    </a:rPr>
                    <a:t>7</a:t>
                  </a: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文本框 39"/>
                <p:cNvSpPr txBox="1"/>
                <p:nvPr/>
              </p:nvSpPr>
              <p:spPr>
                <a:xfrm>
                  <a:off x="5402181" y="2769804"/>
                  <a:ext cx="319570" cy="2560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Impact" panose="020B0806030902050204" pitchFamily="34" charset="0"/>
                      <a:ea typeface="宋体" panose="02010600030101010101" pitchFamily="2" charset="-122"/>
                      <a:cs typeface="+mn-cs"/>
                    </a:rPr>
                    <a:t>1</a:t>
                  </a: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" name="文本框 63"/>
                <p:cNvSpPr txBox="1"/>
                <p:nvPr/>
              </p:nvSpPr>
              <p:spPr>
                <a:xfrm>
                  <a:off x="5046710" y="3366975"/>
                  <a:ext cx="319570" cy="2560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Impact" panose="020B0806030902050204" pitchFamily="34" charset="0"/>
                      <a:ea typeface="宋体" panose="02010600030101010101" pitchFamily="2" charset="-122"/>
                      <a:cs typeface="+mn-cs"/>
                    </a:rPr>
                    <a:t>8</a:t>
                  </a: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52" name="文本框 51"/>
            <p:cNvSpPr txBox="1"/>
            <p:nvPr/>
          </p:nvSpPr>
          <p:spPr>
            <a:xfrm>
              <a:off x="2647444" y="2918779"/>
              <a:ext cx="11435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64F8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64F8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64F8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生命周期管理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64F86"/>
                </a:solidFill>
                <a:effectLst/>
                <a:uLnTx/>
                <a:uFillTx/>
                <a:latin typeface="Arial" panose="020B0604020202090204"/>
                <a:ea typeface="微软雅黑"/>
                <a:cs typeface="+mn-cs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610904" y="2287238"/>
              <a:ext cx="6087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陌生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180583" y="2280682"/>
              <a:ext cx="6087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潜在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611536" y="2715004"/>
              <a:ext cx="6202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准入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636274" y="3272276"/>
              <a:ext cx="6061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合格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201750" y="3665289"/>
              <a:ext cx="5687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正式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685137" y="3673608"/>
              <a:ext cx="5687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评价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149656" y="3247091"/>
              <a:ext cx="6449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分级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185210" y="2722376"/>
              <a:ext cx="5804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供应商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淘汰</a:t>
              </a:r>
              <a:endPara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292203" y="1895858"/>
            <a:ext cx="2280976" cy="2167845"/>
            <a:chOff x="5034391" y="2615788"/>
            <a:chExt cx="2108141" cy="2003582"/>
          </a:xfrm>
        </p:grpSpPr>
        <p:grpSp>
          <p:nvGrpSpPr>
            <p:cNvPr id="66" name="组合 65"/>
            <p:cNvGrpSpPr/>
            <p:nvPr/>
          </p:nvGrpSpPr>
          <p:grpSpPr>
            <a:xfrm rot="1320000">
              <a:off x="5106199" y="2618518"/>
              <a:ext cx="1996332" cy="1996332"/>
              <a:chOff x="462755" y="1288258"/>
              <a:chExt cx="5551492" cy="5551485"/>
            </a:xfrm>
            <a:effectLst>
              <a:outerShdw blurRad="76200" dist="38100" dir="2700000" algn="tl" rotWithShape="0">
                <a:prstClr val="black">
                  <a:alpha val="24000"/>
                </a:prstClr>
              </a:outerShdw>
            </a:effectLst>
          </p:grpSpPr>
          <p:sp>
            <p:nvSpPr>
              <p:cNvPr id="77" name="Freeform 9"/>
              <p:cNvSpPr/>
              <p:nvPr/>
            </p:nvSpPr>
            <p:spPr bwMode="auto">
              <a:xfrm rot="5400000">
                <a:off x="2431257" y="1111250"/>
                <a:ext cx="1614487" cy="1968503"/>
              </a:xfrm>
              <a:custGeom>
                <a:avLst/>
                <a:gdLst>
                  <a:gd name="T0" fmla="*/ 1369 w 8473"/>
                  <a:gd name="T1" fmla="*/ 0 h 10324"/>
                  <a:gd name="T2" fmla="*/ 1369 w 8473"/>
                  <a:gd name="T3" fmla="*/ 10324 h 10324"/>
                  <a:gd name="T4" fmla="*/ 8473 w 8473"/>
                  <a:gd name="T5" fmla="*/ 7382 h 10324"/>
                  <a:gd name="T6" fmla="*/ 8473 w 8473"/>
                  <a:gd name="T7" fmla="*/ 2942 h 10324"/>
                  <a:gd name="T8" fmla="*/ 1369 w 8473"/>
                  <a:gd name="T9" fmla="*/ 0 h 10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3" h="10324">
                    <a:moveTo>
                      <a:pt x="1369" y="0"/>
                    </a:moveTo>
                    <a:cubicBezTo>
                      <a:pt x="0" y="3305"/>
                      <a:pt x="0" y="7019"/>
                      <a:pt x="1369" y="10324"/>
                    </a:cubicBezTo>
                    <a:lnTo>
                      <a:pt x="8473" y="7382"/>
                    </a:lnTo>
                    <a:cubicBezTo>
                      <a:pt x="7884" y="5960"/>
                      <a:pt x="7884" y="4364"/>
                      <a:pt x="8473" y="2942"/>
                    </a:cubicBezTo>
                    <a:lnTo>
                      <a:pt x="136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2225">
                <a:solidFill>
                  <a:srgbClr val="F3F3F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Freeform 9"/>
              <p:cNvSpPr/>
              <p:nvPr/>
            </p:nvSpPr>
            <p:spPr bwMode="auto">
              <a:xfrm rot="8100000">
                <a:off x="3823198" y="1687811"/>
                <a:ext cx="1614488" cy="1968501"/>
              </a:xfrm>
              <a:custGeom>
                <a:avLst/>
                <a:gdLst>
                  <a:gd name="T0" fmla="*/ 1369 w 8473"/>
                  <a:gd name="T1" fmla="*/ 0 h 10324"/>
                  <a:gd name="T2" fmla="*/ 1369 w 8473"/>
                  <a:gd name="T3" fmla="*/ 10324 h 10324"/>
                  <a:gd name="T4" fmla="*/ 8473 w 8473"/>
                  <a:gd name="T5" fmla="*/ 7382 h 10324"/>
                  <a:gd name="T6" fmla="*/ 8473 w 8473"/>
                  <a:gd name="T7" fmla="*/ 2942 h 10324"/>
                  <a:gd name="T8" fmla="*/ 1369 w 8473"/>
                  <a:gd name="T9" fmla="*/ 0 h 10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3" h="10324">
                    <a:moveTo>
                      <a:pt x="1369" y="0"/>
                    </a:moveTo>
                    <a:cubicBezTo>
                      <a:pt x="0" y="3305"/>
                      <a:pt x="0" y="7019"/>
                      <a:pt x="1369" y="10324"/>
                    </a:cubicBezTo>
                    <a:lnTo>
                      <a:pt x="8473" y="7382"/>
                    </a:lnTo>
                    <a:cubicBezTo>
                      <a:pt x="7884" y="5960"/>
                      <a:pt x="7884" y="4364"/>
                      <a:pt x="8473" y="2942"/>
                    </a:cubicBezTo>
                    <a:lnTo>
                      <a:pt x="1369" y="0"/>
                    </a:lnTo>
                    <a:close/>
                  </a:path>
                </a:pathLst>
              </a:custGeom>
              <a:solidFill>
                <a:srgbClr val="FAA86A"/>
              </a:solidFill>
              <a:ln w="22225">
                <a:solidFill>
                  <a:srgbClr val="F3F3F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Freeform 9"/>
              <p:cNvSpPr/>
              <p:nvPr/>
            </p:nvSpPr>
            <p:spPr bwMode="auto">
              <a:xfrm rot="10800000">
                <a:off x="4399759" y="3079749"/>
                <a:ext cx="1614488" cy="1968501"/>
              </a:xfrm>
              <a:custGeom>
                <a:avLst/>
                <a:gdLst>
                  <a:gd name="T0" fmla="*/ 1369 w 8473"/>
                  <a:gd name="T1" fmla="*/ 0 h 10324"/>
                  <a:gd name="T2" fmla="*/ 1369 w 8473"/>
                  <a:gd name="T3" fmla="*/ 10324 h 10324"/>
                  <a:gd name="T4" fmla="*/ 8473 w 8473"/>
                  <a:gd name="T5" fmla="*/ 7382 h 10324"/>
                  <a:gd name="T6" fmla="*/ 8473 w 8473"/>
                  <a:gd name="T7" fmla="*/ 2942 h 10324"/>
                  <a:gd name="T8" fmla="*/ 1369 w 8473"/>
                  <a:gd name="T9" fmla="*/ 0 h 10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3" h="10324">
                    <a:moveTo>
                      <a:pt x="1369" y="0"/>
                    </a:moveTo>
                    <a:cubicBezTo>
                      <a:pt x="0" y="3305"/>
                      <a:pt x="0" y="7019"/>
                      <a:pt x="1369" y="10324"/>
                    </a:cubicBezTo>
                    <a:lnTo>
                      <a:pt x="8473" y="7382"/>
                    </a:lnTo>
                    <a:cubicBezTo>
                      <a:pt x="7884" y="5960"/>
                      <a:pt x="7884" y="4364"/>
                      <a:pt x="8473" y="2942"/>
                    </a:cubicBezTo>
                    <a:lnTo>
                      <a:pt x="1369" y="0"/>
                    </a:lnTo>
                    <a:close/>
                  </a:path>
                </a:pathLst>
              </a:custGeom>
              <a:solidFill>
                <a:srgbClr val="C65885"/>
              </a:solidFill>
              <a:ln w="22225">
                <a:solidFill>
                  <a:srgbClr val="F3F3F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Freeform 9"/>
              <p:cNvSpPr/>
              <p:nvPr/>
            </p:nvSpPr>
            <p:spPr bwMode="auto">
              <a:xfrm rot="13500000">
                <a:off x="3823198" y="4471688"/>
                <a:ext cx="1614487" cy="1968502"/>
              </a:xfrm>
              <a:custGeom>
                <a:avLst/>
                <a:gdLst>
                  <a:gd name="T0" fmla="*/ 1369 w 8473"/>
                  <a:gd name="T1" fmla="*/ 0 h 10324"/>
                  <a:gd name="T2" fmla="*/ 1369 w 8473"/>
                  <a:gd name="T3" fmla="*/ 10324 h 10324"/>
                  <a:gd name="T4" fmla="*/ 8473 w 8473"/>
                  <a:gd name="T5" fmla="*/ 7382 h 10324"/>
                  <a:gd name="T6" fmla="*/ 8473 w 8473"/>
                  <a:gd name="T7" fmla="*/ 2942 h 10324"/>
                  <a:gd name="T8" fmla="*/ 1369 w 8473"/>
                  <a:gd name="T9" fmla="*/ 0 h 10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3" h="10324">
                    <a:moveTo>
                      <a:pt x="1369" y="0"/>
                    </a:moveTo>
                    <a:cubicBezTo>
                      <a:pt x="0" y="3305"/>
                      <a:pt x="0" y="7019"/>
                      <a:pt x="1369" y="10324"/>
                    </a:cubicBezTo>
                    <a:lnTo>
                      <a:pt x="8473" y="7382"/>
                    </a:lnTo>
                    <a:cubicBezTo>
                      <a:pt x="7884" y="5960"/>
                      <a:pt x="7884" y="4364"/>
                      <a:pt x="8473" y="2942"/>
                    </a:cubicBezTo>
                    <a:lnTo>
                      <a:pt x="1369" y="0"/>
                    </a:lnTo>
                    <a:close/>
                  </a:path>
                </a:pathLst>
              </a:custGeom>
              <a:solidFill>
                <a:srgbClr val="663A77"/>
              </a:solidFill>
              <a:ln w="22225">
                <a:solidFill>
                  <a:srgbClr val="F3F3F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Freeform 9"/>
              <p:cNvSpPr/>
              <p:nvPr/>
            </p:nvSpPr>
            <p:spPr bwMode="auto">
              <a:xfrm rot="16200000">
                <a:off x="2431256" y="5048249"/>
                <a:ext cx="1614487" cy="1968502"/>
              </a:xfrm>
              <a:custGeom>
                <a:avLst/>
                <a:gdLst>
                  <a:gd name="T0" fmla="*/ 1369 w 8473"/>
                  <a:gd name="T1" fmla="*/ 0 h 10324"/>
                  <a:gd name="T2" fmla="*/ 1369 w 8473"/>
                  <a:gd name="T3" fmla="*/ 10324 h 10324"/>
                  <a:gd name="T4" fmla="*/ 8473 w 8473"/>
                  <a:gd name="T5" fmla="*/ 7382 h 10324"/>
                  <a:gd name="T6" fmla="*/ 8473 w 8473"/>
                  <a:gd name="T7" fmla="*/ 2942 h 10324"/>
                  <a:gd name="T8" fmla="*/ 1369 w 8473"/>
                  <a:gd name="T9" fmla="*/ 0 h 10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3" h="10324">
                    <a:moveTo>
                      <a:pt x="1369" y="0"/>
                    </a:moveTo>
                    <a:cubicBezTo>
                      <a:pt x="0" y="3305"/>
                      <a:pt x="0" y="7019"/>
                      <a:pt x="1369" y="10324"/>
                    </a:cubicBezTo>
                    <a:lnTo>
                      <a:pt x="8473" y="7382"/>
                    </a:lnTo>
                    <a:cubicBezTo>
                      <a:pt x="7884" y="5960"/>
                      <a:pt x="7884" y="4364"/>
                      <a:pt x="8473" y="2942"/>
                    </a:cubicBezTo>
                    <a:lnTo>
                      <a:pt x="1369" y="0"/>
                    </a:lnTo>
                    <a:close/>
                  </a:path>
                </a:pathLst>
              </a:custGeom>
              <a:solidFill>
                <a:srgbClr val="00AF92"/>
              </a:solidFill>
              <a:ln w="22225">
                <a:solidFill>
                  <a:srgbClr val="F3F3F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9"/>
              <p:cNvSpPr/>
              <p:nvPr/>
            </p:nvSpPr>
            <p:spPr bwMode="auto">
              <a:xfrm rot="18900000">
                <a:off x="1039317" y="4471689"/>
                <a:ext cx="1614488" cy="1968501"/>
              </a:xfrm>
              <a:custGeom>
                <a:avLst/>
                <a:gdLst>
                  <a:gd name="T0" fmla="*/ 1369 w 8473"/>
                  <a:gd name="T1" fmla="*/ 0 h 10324"/>
                  <a:gd name="T2" fmla="*/ 1369 w 8473"/>
                  <a:gd name="T3" fmla="*/ 10324 h 10324"/>
                  <a:gd name="T4" fmla="*/ 8473 w 8473"/>
                  <a:gd name="T5" fmla="*/ 7382 h 10324"/>
                  <a:gd name="T6" fmla="*/ 8473 w 8473"/>
                  <a:gd name="T7" fmla="*/ 2942 h 10324"/>
                  <a:gd name="T8" fmla="*/ 1369 w 8473"/>
                  <a:gd name="T9" fmla="*/ 0 h 10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3" h="10324">
                    <a:moveTo>
                      <a:pt x="1369" y="0"/>
                    </a:moveTo>
                    <a:cubicBezTo>
                      <a:pt x="0" y="3305"/>
                      <a:pt x="0" y="7019"/>
                      <a:pt x="1369" y="10324"/>
                    </a:cubicBezTo>
                    <a:lnTo>
                      <a:pt x="8473" y="7382"/>
                    </a:lnTo>
                    <a:cubicBezTo>
                      <a:pt x="7884" y="5960"/>
                      <a:pt x="7884" y="4364"/>
                      <a:pt x="8473" y="2942"/>
                    </a:cubicBezTo>
                    <a:lnTo>
                      <a:pt x="1369" y="0"/>
                    </a:lnTo>
                    <a:close/>
                  </a:path>
                </a:pathLst>
              </a:custGeom>
              <a:solidFill>
                <a:srgbClr val="EB8585"/>
              </a:solidFill>
              <a:ln w="22225">
                <a:solidFill>
                  <a:srgbClr val="F3F3F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Freeform 9"/>
              <p:cNvSpPr/>
              <p:nvPr/>
            </p:nvSpPr>
            <p:spPr bwMode="auto">
              <a:xfrm>
                <a:off x="462755" y="3079747"/>
                <a:ext cx="1614489" cy="1968500"/>
              </a:xfrm>
              <a:custGeom>
                <a:avLst/>
                <a:gdLst>
                  <a:gd name="T0" fmla="*/ 1369 w 8473"/>
                  <a:gd name="T1" fmla="*/ 0 h 10324"/>
                  <a:gd name="T2" fmla="*/ 1369 w 8473"/>
                  <a:gd name="T3" fmla="*/ 10324 h 10324"/>
                  <a:gd name="T4" fmla="*/ 8473 w 8473"/>
                  <a:gd name="T5" fmla="*/ 7382 h 10324"/>
                  <a:gd name="T6" fmla="*/ 8473 w 8473"/>
                  <a:gd name="T7" fmla="*/ 2942 h 10324"/>
                  <a:gd name="T8" fmla="*/ 1369 w 8473"/>
                  <a:gd name="T9" fmla="*/ 0 h 10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3" h="10324">
                    <a:moveTo>
                      <a:pt x="1369" y="0"/>
                    </a:moveTo>
                    <a:cubicBezTo>
                      <a:pt x="0" y="3305"/>
                      <a:pt x="0" y="7019"/>
                      <a:pt x="1369" y="10324"/>
                    </a:cubicBezTo>
                    <a:lnTo>
                      <a:pt x="8473" y="7382"/>
                    </a:lnTo>
                    <a:cubicBezTo>
                      <a:pt x="7884" y="5960"/>
                      <a:pt x="7884" y="4364"/>
                      <a:pt x="8473" y="2942"/>
                    </a:cubicBezTo>
                    <a:lnTo>
                      <a:pt x="1369" y="0"/>
                    </a:lnTo>
                    <a:close/>
                  </a:path>
                </a:pathLst>
              </a:custGeom>
              <a:solidFill>
                <a:srgbClr val="01ACBE"/>
              </a:solidFill>
              <a:ln w="22225">
                <a:solidFill>
                  <a:srgbClr val="F3F3F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Freeform 9"/>
              <p:cNvSpPr/>
              <p:nvPr/>
            </p:nvSpPr>
            <p:spPr bwMode="auto">
              <a:xfrm rot="2700000">
                <a:off x="1039317" y="1687811"/>
                <a:ext cx="1614487" cy="1968502"/>
              </a:xfrm>
              <a:custGeom>
                <a:avLst/>
                <a:gdLst>
                  <a:gd name="T0" fmla="*/ 1369 w 8473"/>
                  <a:gd name="T1" fmla="*/ 0 h 10324"/>
                  <a:gd name="T2" fmla="*/ 1369 w 8473"/>
                  <a:gd name="T3" fmla="*/ 10324 h 10324"/>
                  <a:gd name="T4" fmla="*/ 8473 w 8473"/>
                  <a:gd name="T5" fmla="*/ 7382 h 10324"/>
                  <a:gd name="T6" fmla="*/ 8473 w 8473"/>
                  <a:gd name="T7" fmla="*/ 2942 h 10324"/>
                  <a:gd name="T8" fmla="*/ 1369 w 8473"/>
                  <a:gd name="T9" fmla="*/ 0 h 10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73" h="10324">
                    <a:moveTo>
                      <a:pt x="1369" y="0"/>
                    </a:moveTo>
                    <a:cubicBezTo>
                      <a:pt x="0" y="3305"/>
                      <a:pt x="0" y="7019"/>
                      <a:pt x="1369" y="10324"/>
                    </a:cubicBezTo>
                    <a:lnTo>
                      <a:pt x="8473" y="7382"/>
                    </a:lnTo>
                    <a:cubicBezTo>
                      <a:pt x="7884" y="5960"/>
                      <a:pt x="7884" y="4364"/>
                      <a:pt x="8473" y="2942"/>
                    </a:cubicBezTo>
                    <a:lnTo>
                      <a:pt x="1369" y="0"/>
                    </a:lnTo>
                    <a:close/>
                  </a:path>
                </a:pathLst>
              </a:custGeom>
              <a:solidFill>
                <a:srgbClr val="FFB850"/>
              </a:solidFill>
              <a:ln w="22225">
                <a:solidFill>
                  <a:srgbClr val="F3F3F3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5034391" y="2615788"/>
              <a:ext cx="2108141" cy="2003582"/>
              <a:chOff x="5046710" y="2612178"/>
              <a:chExt cx="2108141" cy="2003582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5759610" y="3264392"/>
                <a:ext cx="709654" cy="709654"/>
              </a:xfrm>
              <a:prstGeom prst="ellipse">
                <a:avLst/>
              </a:prstGeom>
              <a:solidFill>
                <a:srgbClr val="F3F3F3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50800" dist="38100" dir="2700000" algn="tl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6063427" y="2612178"/>
                <a:ext cx="330298" cy="256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rPr>
                  <a:t>2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6645530" y="2958307"/>
                <a:ext cx="324519" cy="256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rPr>
                  <a:t>3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6807789" y="3608602"/>
                <a:ext cx="347062" cy="256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rPr>
                  <a:t>4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6506752" y="4181307"/>
                <a:ext cx="324336" cy="256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rPr>
                  <a:t>5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文本框 72"/>
              <p:cNvSpPr txBox="1"/>
              <p:nvPr/>
            </p:nvSpPr>
            <p:spPr>
              <a:xfrm>
                <a:off x="5819183" y="4359750"/>
                <a:ext cx="340445" cy="256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rPr>
                  <a:t>6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5306404" y="4059151"/>
                <a:ext cx="226848" cy="256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rPr>
                  <a:t>7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5402181" y="2769804"/>
                <a:ext cx="319570" cy="256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rPr>
                  <a:t>1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5046710" y="3366975"/>
                <a:ext cx="319570" cy="256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 panose="02010600030101010101" pitchFamily="2" charset="-122"/>
                    <a:cs typeface="+mn-cs"/>
                  </a:rPr>
                  <a:t>8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85" name="文本框 84"/>
          <p:cNvSpPr txBox="1"/>
          <p:nvPr/>
        </p:nvSpPr>
        <p:spPr>
          <a:xfrm>
            <a:off x="7882112" y="2725579"/>
            <a:ext cx="11435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164F8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采购业务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rgbClr val="164F8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164F8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全流程管理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64F86"/>
              </a:solidFill>
              <a:effectLst/>
              <a:uLnTx/>
              <a:uFillTx/>
              <a:latin typeface="Arial" panose="020B0604020202090204"/>
              <a:ea typeface="微软雅黑"/>
              <a:cs typeface="+mn-cs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845572" y="2094038"/>
            <a:ext cx="608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采购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需求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8415251" y="2087482"/>
            <a:ext cx="60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确定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供应商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8846204" y="2521804"/>
            <a:ext cx="620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签订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合同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8785217" y="3040976"/>
            <a:ext cx="707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下达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采购订单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378645" y="3527760"/>
            <a:ext cx="741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采购订单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协同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863109" y="3518356"/>
            <a:ext cx="568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收发货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管理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384324" y="3053891"/>
            <a:ext cx="644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对账与结算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7419878" y="2529176"/>
            <a:ext cx="580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订单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完结</a:t>
            </a:r>
            <a:endParaRPr kumimoji="0" lang="en-US" altLang="zh-CN" sz="1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6" name="Down Arrow Callout 133"/>
          <p:cNvSpPr/>
          <p:nvPr/>
        </p:nvSpPr>
        <p:spPr>
          <a:xfrm>
            <a:off x="767995" y="2359677"/>
            <a:ext cx="3405809" cy="635607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chemeClr val="bg1">
              <a:lumMod val="95000"/>
            </a:schemeClr>
          </a:solidFill>
          <a:ln w="19050">
            <a:solidFill>
              <a:srgbClr val="164F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B466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闭环一：供应商全生命周期管理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2B466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7" name="Down Arrow Callout 133"/>
          <p:cNvSpPr/>
          <p:nvPr/>
        </p:nvSpPr>
        <p:spPr>
          <a:xfrm>
            <a:off x="6822486" y="1183436"/>
            <a:ext cx="3405809" cy="635607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chemeClr val="bg1">
              <a:lumMod val="95000"/>
            </a:schemeClr>
          </a:solidFill>
          <a:ln w="19050">
            <a:solidFill>
              <a:srgbClr val="164F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B466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闭环二：采购业务全流程管理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2B4663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4" name="Freeform 227"/>
          <p:cNvSpPr/>
          <p:nvPr/>
        </p:nvSpPr>
        <p:spPr bwMode="auto">
          <a:xfrm>
            <a:off x="4630621" y="3350124"/>
            <a:ext cx="284517" cy="353914"/>
          </a:xfrm>
          <a:custGeom>
            <a:avLst/>
            <a:gdLst>
              <a:gd name="T0" fmla="*/ 45 w 333"/>
              <a:gd name="T1" fmla="*/ 243 h 367"/>
              <a:gd name="T2" fmla="*/ 170 w 333"/>
              <a:gd name="T3" fmla="*/ 367 h 367"/>
              <a:gd name="T4" fmla="*/ 289 w 333"/>
              <a:gd name="T5" fmla="*/ 243 h 367"/>
              <a:gd name="T6" fmla="*/ 326 w 333"/>
              <a:gd name="T7" fmla="*/ 203 h 367"/>
              <a:gd name="T8" fmla="*/ 306 w 333"/>
              <a:gd name="T9" fmla="*/ 142 h 367"/>
              <a:gd name="T10" fmla="*/ 166 w 333"/>
              <a:gd name="T11" fmla="*/ 0 h 367"/>
              <a:gd name="T12" fmla="*/ 26 w 333"/>
              <a:gd name="T13" fmla="*/ 142 h 367"/>
              <a:gd name="T14" fmla="*/ 7 w 333"/>
              <a:gd name="T15" fmla="*/ 203 h 367"/>
              <a:gd name="T16" fmla="*/ 45 w 333"/>
              <a:gd name="T17" fmla="*/ 243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3" h="367">
                <a:moveTo>
                  <a:pt x="45" y="243"/>
                </a:moveTo>
                <a:cubicBezTo>
                  <a:pt x="71" y="308"/>
                  <a:pt x="118" y="367"/>
                  <a:pt x="170" y="367"/>
                </a:cubicBezTo>
                <a:cubicBezTo>
                  <a:pt x="222" y="367"/>
                  <a:pt x="266" y="308"/>
                  <a:pt x="289" y="243"/>
                </a:cubicBezTo>
                <a:cubicBezTo>
                  <a:pt x="305" y="242"/>
                  <a:pt x="320" y="226"/>
                  <a:pt x="326" y="203"/>
                </a:cubicBezTo>
                <a:cubicBezTo>
                  <a:pt x="333" y="176"/>
                  <a:pt x="324" y="149"/>
                  <a:pt x="306" y="142"/>
                </a:cubicBezTo>
                <a:cubicBezTo>
                  <a:pt x="302" y="63"/>
                  <a:pt x="241" y="0"/>
                  <a:pt x="166" y="0"/>
                </a:cubicBezTo>
                <a:cubicBezTo>
                  <a:pt x="92" y="0"/>
                  <a:pt x="31" y="63"/>
                  <a:pt x="26" y="142"/>
                </a:cubicBezTo>
                <a:cubicBezTo>
                  <a:pt x="9" y="149"/>
                  <a:pt x="0" y="176"/>
                  <a:pt x="7" y="203"/>
                </a:cubicBezTo>
                <a:cubicBezTo>
                  <a:pt x="13" y="227"/>
                  <a:pt x="29" y="243"/>
                  <a:pt x="45" y="24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" name="Freeform 229"/>
          <p:cNvSpPr/>
          <p:nvPr/>
        </p:nvSpPr>
        <p:spPr bwMode="auto">
          <a:xfrm>
            <a:off x="4513479" y="3714816"/>
            <a:ext cx="523313" cy="496554"/>
          </a:xfrm>
          <a:custGeom>
            <a:avLst/>
            <a:gdLst>
              <a:gd name="T0" fmla="*/ 407 w 527"/>
              <a:gd name="T1" fmla="*/ 0 h 443"/>
              <a:gd name="T2" fmla="*/ 294 w 527"/>
              <a:gd name="T3" fmla="*/ 190 h 443"/>
              <a:gd name="T4" fmla="*/ 280 w 527"/>
              <a:gd name="T5" fmla="*/ 105 h 443"/>
              <a:gd name="T6" fmla="*/ 295 w 527"/>
              <a:gd name="T7" fmla="*/ 77 h 443"/>
              <a:gd name="T8" fmla="*/ 263 w 527"/>
              <a:gd name="T9" fmla="*/ 44 h 443"/>
              <a:gd name="T10" fmla="*/ 230 w 527"/>
              <a:gd name="T11" fmla="*/ 77 h 443"/>
              <a:gd name="T12" fmla="*/ 246 w 527"/>
              <a:gd name="T13" fmla="*/ 105 h 443"/>
              <a:gd name="T14" fmla="*/ 232 w 527"/>
              <a:gd name="T15" fmla="*/ 189 h 443"/>
              <a:gd name="T16" fmla="*/ 120 w 527"/>
              <a:gd name="T17" fmla="*/ 0 h 443"/>
              <a:gd name="T18" fmla="*/ 2 w 527"/>
              <a:gd name="T19" fmla="*/ 125 h 443"/>
              <a:gd name="T20" fmla="*/ 0 w 527"/>
              <a:gd name="T21" fmla="*/ 125 h 443"/>
              <a:gd name="T22" fmla="*/ 0 w 527"/>
              <a:gd name="T23" fmla="*/ 402 h 443"/>
              <a:gd name="T24" fmla="*/ 1 w 527"/>
              <a:gd name="T25" fmla="*/ 402 h 443"/>
              <a:gd name="T26" fmla="*/ 263 w 527"/>
              <a:gd name="T27" fmla="*/ 443 h 443"/>
              <a:gd name="T28" fmla="*/ 526 w 527"/>
              <a:gd name="T29" fmla="*/ 402 h 443"/>
              <a:gd name="T30" fmla="*/ 527 w 527"/>
              <a:gd name="T31" fmla="*/ 402 h 443"/>
              <a:gd name="T32" fmla="*/ 527 w 527"/>
              <a:gd name="T33" fmla="*/ 125 h 443"/>
              <a:gd name="T34" fmla="*/ 525 w 527"/>
              <a:gd name="T35" fmla="*/ 125 h 443"/>
              <a:gd name="T36" fmla="*/ 407 w 527"/>
              <a:gd name="T37" fmla="*/ 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7" h="443">
                <a:moveTo>
                  <a:pt x="407" y="0"/>
                </a:moveTo>
                <a:cubicBezTo>
                  <a:pt x="294" y="190"/>
                  <a:pt x="294" y="190"/>
                  <a:pt x="294" y="190"/>
                </a:cubicBezTo>
                <a:cubicBezTo>
                  <a:pt x="280" y="105"/>
                  <a:pt x="280" y="105"/>
                  <a:pt x="280" y="105"/>
                </a:cubicBezTo>
                <a:cubicBezTo>
                  <a:pt x="289" y="99"/>
                  <a:pt x="295" y="89"/>
                  <a:pt x="295" y="77"/>
                </a:cubicBezTo>
                <a:cubicBezTo>
                  <a:pt x="295" y="59"/>
                  <a:pt x="281" y="44"/>
                  <a:pt x="263" y="44"/>
                </a:cubicBezTo>
                <a:cubicBezTo>
                  <a:pt x="245" y="44"/>
                  <a:pt x="230" y="59"/>
                  <a:pt x="230" y="77"/>
                </a:cubicBezTo>
                <a:cubicBezTo>
                  <a:pt x="230" y="89"/>
                  <a:pt x="237" y="99"/>
                  <a:pt x="246" y="105"/>
                </a:cubicBezTo>
                <a:cubicBezTo>
                  <a:pt x="232" y="189"/>
                  <a:pt x="232" y="189"/>
                  <a:pt x="232" y="189"/>
                </a:cubicBezTo>
                <a:cubicBezTo>
                  <a:pt x="120" y="0"/>
                  <a:pt x="120" y="0"/>
                  <a:pt x="120" y="0"/>
                </a:cubicBezTo>
                <a:cubicBezTo>
                  <a:pt x="56" y="27"/>
                  <a:pt x="12" y="72"/>
                  <a:pt x="2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402"/>
                  <a:pt x="0" y="402"/>
                  <a:pt x="0" y="402"/>
                </a:cubicBezTo>
                <a:cubicBezTo>
                  <a:pt x="1" y="402"/>
                  <a:pt x="1" y="402"/>
                  <a:pt x="1" y="402"/>
                </a:cubicBezTo>
                <a:cubicBezTo>
                  <a:pt x="14" y="425"/>
                  <a:pt x="126" y="443"/>
                  <a:pt x="263" y="443"/>
                </a:cubicBezTo>
                <a:cubicBezTo>
                  <a:pt x="401" y="443"/>
                  <a:pt x="513" y="425"/>
                  <a:pt x="526" y="402"/>
                </a:cubicBezTo>
                <a:cubicBezTo>
                  <a:pt x="527" y="402"/>
                  <a:pt x="527" y="402"/>
                  <a:pt x="527" y="402"/>
                </a:cubicBezTo>
                <a:cubicBezTo>
                  <a:pt x="527" y="125"/>
                  <a:pt x="527" y="125"/>
                  <a:pt x="527" y="125"/>
                </a:cubicBezTo>
                <a:cubicBezTo>
                  <a:pt x="525" y="125"/>
                  <a:pt x="525" y="125"/>
                  <a:pt x="525" y="125"/>
                </a:cubicBezTo>
                <a:cubicBezTo>
                  <a:pt x="515" y="72"/>
                  <a:pt x="471" y="27"/>
                  <a:pt x="407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" name="Freeform 227"/>
          <p:cNvSpPr/>
          <p:nvPr/>
        </p:nvSpPr>
        <p:spPr bwMode="auto">
          <a:xfrm>
            <a:off x="6629685" y="3339346"/>
            <a:ext cx="284517" cy="353914"/>
          </a:xfrm>
          <a:custGeom>
            <a:avLst/>
            <a:gdLst>
              <a:gd name="T0" fmla="*/ 45 w 333"/>
              <a:gd name="T1" fmla="*/ 243 h 367"/>
              <a:gd name="T2" fmla="*/ 170 w 333"/>
              <a:gd name="T3" fmla="*/ 367 h 367"/>
              <a:gd name="T4" fmla="*/ 289 w 333"/>
              <a:gd name="T5" fmla="*/ 243 h 367"/>
              <a:gd name="T6" fmla="*/ 326 w 333"/>
              <a:gd name="T7" fmla="*/ 203 h 367"/>
              <a:gd name="T8" fmla="*/ 306 w 333"/>
              <a:gd name="T9" fmla="*/ 142 h 367"/>
              <a:gd name="T10" fmla="*/ 166 w 333"/>
              <a:gd name="T11" fmla="*/ 0 h 367"/>
              <a:gd name="T12" fmla="*/ 26 w 333"/>
              <a:gd name="T13" fmla="*/ 142 h 367"/>
              <a:gd name="T14" fmla="*/ 7 w 333"/>
              <a:gd name="T15" fmla="*/ 203 h 367"/>
              <a:gd name="T16" fmla="*/ 45 w 333"/>
              <a:gd name="T17" fmla="*/ 243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3" h="367">
                <a:moveTo>
                  <a:pt x="45" y="243"/>
                </a:moveTo>
                <a:cubicBezTo>
                  <a:pt x="71" y="308"/>
                  <a:pt x="118" y="367"/>
                  <a:pt x="170" y="367"/>
                </a:cubicBezTo>
                <a:cubicBezTo>
                  <a:pt x="222" y="367"/>
                  <a:pt x="266" y="308"/>
                  <a:pt x="289" y="243"/>
                </a:cubicBezTo>
                <a:cubicBezTo>
                  <a:pt x="305" y="242"/>
                  <a:pt x="320" y="226"/>
                  <a:pt x="326" y="203"/>
                </a:cubicBezTo>
                <a:cubicBezTo>
                  <a:pt x="333" y="176"/>
                  <a:pt x="324" y="149"/>
                  <a:pt x="306" y="142"/>
                </a:cubicBezTo>
                <a:cubicBezTo>
                  <a:pt x="302" y="63"/>
                  <a:pt x="241" y="0"/>
                  <a:pt x="166" y="0"/>
                </a:cubicBezTo>
                <a:cubicBezTo>
                  <a:pt x="92" y="0"/>
                  <a:pt x="31" y="63"/>
                  <a:pt x="26" y="142"/>
                </a:cubicBezTo>
                <a:cubicBezTo>
                  <a:pt x="9" y="149"/>
                  <a:pt x="0" y="176"/>
                  <a:pt x="7" y="203"/>
                </a:cubicBezTo>
                <a:cubicBezTo>
                  <a:pt x="13" y="227"/>
                  <a:pt x="29" y="243"/>
                  <a:pt x="45" y="24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" name="Freeform 229"/>
          <p:cNvSpPr/>
          <p:nvPr/>
        </p:nvSpPr>
        <p:spPr bwMode="auto">
          <a:xfrm>
            <a:off x="6512543" y="3704038"/>
            <a:ext cx="523313" cy="496554"/>
          </a:xfrm>
          <a:custGeom>
            <a:avLst/>
            <a:gdLst>
              <a:gd name="T0" fmla="*/ 407 w 527"/>
              <a:gd name="T1" fmla="*/ 0 h 443"/>
              <a:gd name="T2" fmla="*/ 294 w 527"/>
              <a:gd name="T3" fmla="*/ 190 h 443"/>
              <a:gd name="T4" fmla="*/ 280 w 527"/>
              <a:gd name="T5" fmla="*/ 105 h 443"/>
              <a:gd name="T6" fmla="*/ 295 w 527"/>
              <a:gd name="T7" fmla="*/ 77 h 443"/>
              <a:gd name="T8" fmla="*/ 263 w 527"/>
              <a:gd name="T9" fmla="*/ 44 h 443"/>
              <a:gd name="T10" fmla="*/ 230 w 527"/>
              <a:gd name="T11" fmla="*/ 77 h 443"/>
              <a:gd name="T12" fmla="*/ 246 w 527"/>
              <a:gd name="T13" fmla="*/ 105 h 443"/>
              <a:gd name="T14" fmla="*/ 232 w 527"/>
              <a:gd name="T15" fmla="*/ 189 h 443"/>
              <a:gd name="T16" fmla="*/ 120 w 527"/>
              <a:gd name="T17" fmla="*/ 0 h 443"/>
              <a:gd name="T18" fmla="*/ 2 w 527"/>
              <a:gd name="T19" fmla="*/ 125 h 443"/>
              <a:gd name="T20" fmla="*/ 0 w 527"/>
              <a:gd name="T21" fmla="*/ 125 h 443"/>
              <a:gd name="T22" fmla="*/ 0 w 527"/>
              <a:gd name="T23" fmla="*/ 402 h 443"/>
              <a:gd name="T24" fmla="*/ 1 w 527"/>
              <a:gd name="T25" fmla="*/ 402 h 443"/>
              <a:gd name="T26" fmla="*/ 263 w 527"/>
              <a:gd name="T27" fmla="*/ 443 h 443"/>
              <a:gd name="T28" fmla="*/ 526 w 527"/>
              <a:gd name="T29" fmla="*/ 402 h 443"/>
              <a:gd name="T30" fmla="*/ 527 w 527"/>
              <a:gd name="T31" fmla="*/ 402 h 443"/>
              <a:gd name="T32" fmla="*/ 527 w 527"/>
              <a:gd name="T33" fmla="*/ 125 h 443"/>
              <a:gd name="T34" fmla="*/ 525 w 527"/>
              <a:gd name="T35" fmla="*/ 125 h 443"/>
              <a:gd name="T36" fmla="*/ 407 w 527"/>
              <a:gd name="T37" fmla="*/ 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7" h="443">
                <a:moveTo>
                  <a:pt x="407" y="0"/>
                </a:moveTo>
                <a:cubicBezTo>
                  <a:pt x="294" y="190"/>
                  <a:pt x="294" y="190"/>
                  <a:pt x="294" y="190"/>
                </a:cubicBezTo>
                <a:cubicBezTo>
                  <a:pt x="280" y="105"/>
                  <a:pt x="280" y="105"/>
                  <a:pt x="280" y="105"/>
                </a:cubicBezTo>
                <a:cubicBezTo>
                  <a:pt x="289" y="99"/>
                  <a:pt x="295" y="89"/>
                  <a:pt x="295" y="77"/>
                </a:cubicBezTo>
                <a:cubicBezTo>
                  <a:pt x="295" y="59"/>
                  <a:pt x="281" y="44"/>
                  <a:pt x="263" y="44"/>
                </a:cubicBezTo>
                <a:cubicBezTo>
                  <a:pt x="245" y="44"/>
                  <a:pt x="230" y="59"/>
                  <a:pt x="230" y="77"/>
                </a:cubicBezTo>
                <a:cubicBezTo>
                  <a:pt x="230" y="89"/>
                  <a:pt x="237" y="99"/>
                  <a:pt x="246" y="105"/>
                </a:cubicBezTo>
                <a:cubicBezTo>
                  <a:pt x="232" y="189"/>
                  <a:pt x="232" y="189"/>
                  <a:pt x="232" y="189"/>
                </a:cubicBezTo>
                <a:cubicBezTo>
                  <a:pt x="120" y="0"/>
                  <a:pt x="120" y="0"/>
                  <a:pt x="120" y="0"/>
                </a:cubicBezTo>
                <a:cubicBezTo>
                  <a:pt x="56" y="27"/>
                  <a:pt x="12" y="72"/>
                  <a:pt x="2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402"/>
                  <a:pt x="0" y="402"/>
                  <a:pt x="0" y="402"/>
                </a:cubicBezTo>
                <a:cubicBezTo>
                  <a:pt x="1" y="402"/>
                  <a:pt x="1" y="402"/>
                  <a:pt x="1" y="402"/>
                </a:cubicBezTo>
                <a:cubicBezTo>
                  <a:pt x="14" y="425"/>
                  <a:pt x="126" y="443"/>
                  <a:pt x="263" y="443"/>
                </a:cubicBezTo>
                <a:cubicBezTo>
                  <a:pt x="401" y="443"/>
                  <a:pt x="513" y="425"/>
                  <a:pt x="526" y="402"/>
                </a:cubicBezTo>
                <a:cubicBezTo>
                  <a:pt x="527" y="402"/>
                  <a:pt x="527" y="402"/>
                  <a:pt x="527" y="402"/>
                </a:cubicBezTo>
                <a:cubicBezTo>
                  <a:pt x="527" y="125"/>
                  <a:pt x="527" y="125"/>
                  <a:pt x="527" y="125"/>
                </a:cubicBezTo>
                <a:cubicBezTo>
                  <a:pt x="525" y="125"/>
                  <a:pt x="525" y="125"/>
                  <a:pt x="525" y="125"/>
                </a:cubicBezTo>
                <a:cubicBezTo>
                  <a:pt x="515" y="72"/>
                  <a:pt x="471" y="27"/>
                  <a:pt x="407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8" name="Freeform 8"/>
          <p:cNvSpPr/>
          <p:nvPr/>
        </p:nvSpPr>
        <p:spPr bwMode="auto">
          <a:xfrm>
            <a:off x="6407290" y="4239895"/>
            <a:ext cx="783924" cy="213435"/>
          </a:xfrm>
          <a:custGeom>
            <a:avLst/>
            <a:gdLst>
              <a:gd name="T0" fmla="*/ 451 w 451"/>
              <a:gd name="T1" fmla="*/ 104 h 174"/>
              <a:gd name="T2" fmla="*/ 380 w 451"/>
              <a:gd name="T3" fmla="*/ 174 h 174"/>
              <a:gd name="T4" fmla="*/ 70 w 451"/>
              <a:gd name="T5" fmla="*/ 174 h 174"/>
              <a:gd name="T6" fmla="*/ 0 w 451"/>
              <a:gd name="T7" fmla="*/ 104 h 174"/>
              <a:gd name="T8" fmla="*/ 0 w 451"/>
              <a:gd name="T9" fmla="*/ 71 h 174"/>
              <a:gd name="T10" fmla="*/ 70 w 451"/>
              <a:gd name="T11" fmla="*/ 0 h 174"/>
              <a:gd name="T12" fmla="*/ 380 w 451"/>
              <a:gd name="T13" fmla="*/ 0 h 174"/>
              <a:gd name="T14" fmla="*/ 451 w 451"/>
              <a:gd name="T15" fmla="*/ 71 h 174"/>
              <a:gd name="T16" fmla="*/ 451 w 451"/>
              <a:gd name="T17" fmla="*/ 10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1" h="174">
                <a:moveTo>
                  <a:pt x="451" y="104"/>
                </a:moveTo>
                <a:cubicBezTo>
                  <a:pt x="451" y="143"/>
                  <a:pt x="419" y="174"/>
                  <a:pt x="380" y="174"/>
                </a:cubicBezTo>
                <a:cubicBezTo>
                  <a:pt x="70" y="174"/>
                  <a:pt x="70" y="174"/>
                  <a:pt x="70" y="174"/>
                </a:cubicBezTo>
                <a:cubicBezTo>
                  <a:pt x="31" y="174"/>
                  <a:pt x="0" y="143"/>
                  <a:pt x="0" y="10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32"/>
                  <a:pt x="31" y="0"/>
                  <a:pt x="70" y="0"/>
                </a:cubicBezTo>
                <a:cubicBezTo>
                  <a:pt x="380" y="0"/>
                  <a:pt x="380" y="0"/>
                  <a:pt x="380" y="0"/>
                </a:cubicBezTo>
                <a:cubicBezTo>
                  <a:pt x="419" y="0"/>
                  <a:pt x="451" y="32"/>
                  <a:pt x="451" y="71"/>
                </a:cubicBezTo>
                <a:lnTo>
                  <a:pt x="451" y="1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采购方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9" name="Freeform 8"/>
          <p:cNvSpPr/>
          <p:nvPr/>
        </p:nvSpPr>
        <p:spPr bwMode="auto">
          <a:xfrm>
            <a:off x="4452433" y="4263017"/>
            <a:ext cx="660624" cy="214936"/>
          </a:xfrm>
          <a:custGeom>
            <a:avLst/>
            <a:gdLst>
              <a:gd name="T0" fmla="*/ 451 w 451"/>
              <a:gd name="T1" fmla="*/ 104 h 174"/>
              <a:gd name="T2" fmla="*/ 380 w 451"/>
              <a:gd name="T3" fmla="*/ 174 h 174"/>
              <a:gd name="T4" fmla="*/ 70 w 451"/>
              <a:gd name="T5" fmla="*/ 174 h 174"/>
              <a:gd name="T6" fmla="*/ 0 w 451"/>
              <a:gd name="T7" fmla="*/ 104 h 174"/>
              <a:gd name="T8" fmla="*/ 0 w 451"/>
              <a:gd name="T9" fmla="*/ 71 h 174"/>
              <a:gd name="T10" fmla="*/ 70 w 451"/>
              <a:gd name="T11" fmla="*/ 0 h 174"/>
              <a:gd name="T12" fmla="*/ 380 w 451"/>
              <a:gd name="T13" fmla="*/ 0 h 174"/>
              <a:gd name="T14" fmla="*/ 451 w 451"/>
              <a:gd name="T15" fmla="*/ 71 h 174"/>
              <a:gd name="T16" fmla="*/ 451 w 451"/>
              <a:gd name="T17" fmla="*/ 10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1" h="174">
                <a:moveTo>
                  <a:pt x="451" y="104"/>
                </a:moveTo>
                <a:cubicBezTo>
                  <a:pt x="451" y="143"/>
                  <a:pt x="419" y="174"/>
                  <a:pt x="380" y="174"/>
                </a:cubicBezTo>
                <a:cubicBezTo>
                  <a:pt x="70" y="174"/>
                  <a:pt x="70" y="174"/>
                  <a:pt x="70" y="174"/>
                </a:cubicBezTo>
                <a:cubicBezTo>
                  <a:pt x="31" y="174"/>
                  <a:pt x="0" y="143"/>
                  <a:pt x="0" y="10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32"/>
                  <a:pt x="31" y="0"/>
                  <a:pt x="70" y="0"/>
                </a:cubicBezTo>
                <a:cubicBezTo>
                  <a:pt x="380" y="0"/>
                  <a:pt x="380" y="0"/>
                  <a:pt x="380" y="0"/>
                </a:cubicBezTo>
                <a:cubicBezTo>
                  <a:pt x="419" y="0"/>
                  <a:pt x="451" y="32"/>
                  <a:pt x="451" y="71"/>
                </a:cubicBezTo>
                <a:lnTo>
                  <a:pt x="451" y="1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供应商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5246888" y="3474344"/>
            <a:ext cx="977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信息沟通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5402245" y="4181229"/>
            <a:ext cx="9218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业务协同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3704665" y="50292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90204"/>
              <a:ea typeface="微软雅黑"/>
              <a:cs typeface="+mn-cs"/>
            </a:endParaRPr>
          </a:p>
        </p:txBody>
      </p:sp>
      <p:sp>
        <p:nvSpPr>
          <p:cNvPr id="131" name="iconfont-1018-792403"/>
          <p:cNvSpPr/>
          <p:nvPr/>
        </p:nvSpPr>
        <p:spPr>
          <a:xfrm>
            <a:off x="5331188" y="3739642"/>
            <a:ext cx="877768" cy="438139"/>
          </a:xfrm>
          <a:custGeom>
            <a:avLst/>
            <a:gdLst>
              <a:gd name="T0" fmla="*/ 12772 w 12800"/>
              <a:gd name="T1" fmla="*/ 1742 h 9199"/>
              <a:gd name="T2" fmla="*/ 12744 w 12800"/>
              <a:gd name="T3" fmla="*/ 1800 h 9199"/>
              <a:gd name="T4" fmla="*/ 12744 w 12800"/>
              <a:gd name="T5" fmla="*/ 1828 h 9199"/>
              <a:gd name="T6" fmla="*/ 11372 w 12800"/>
              <a:gd name="T7" fmla="*/ 3200 h 9199"/>
              <a:gd name="T8" fmla="*/ 11200 w 12800"/>
              <a:gd name="T9" fmla="*/ 3256 h 9199"/>
              <a:gd name="T10" fmla="*/ 11028 w 12800"/>
              <a:gd name="T11" fmla="*/ 3199 h 9199"/>
              <a:gd name="T12" fmla="*/ 11028 w 12800"/>
              <a:gd name="T13" fmla="*/ 2856 h 9199"/>
              <a:gd name="T14" fmla="*/ 12028 w 12800"/>
              <a:gd name="T15" fmla="*/ 1884 h 9199"/>
              <a:gd name="T16" fmla="*/ 2743 w 12800"/>
              <a:gd name="T17" fmla="*/ 1884 h 9199"/>
              <a:gd name="T18" fmla="*/ 1129 w 12800"/>
              <a:gd name="T19" fmla="*/ 2555 h 9199"/>
              <a:gd name="T20" fmla="*/ 457 w 12800"/>
              <a:gd name="T21" fmla="*/ 4169 h 9199"/>
              <a:gd name="T22" fmla="*/ 457 w 12800"/>
              <a:gd name="T23" fmla="*/ 4398 h 9199"/>
              <a:gd name="T24" fmla="*/ 228 w 12800"/>
              <a:gd name="T25" fmla="*/ 4627 h 9199"/>
              <a:gd name="T26" fmla="*/ 0 w 12800"/>
              <a:gd name="T27" fmla="*/ 4399 h 9199"/>
              <a:gd name="T28" fmla="*/ 0 w 12800"/>
              <a:gd name="T29" fmla="*/ 4171 h 9199"/>
              <a:gd name="T30" fmla="*/ 800 w 12800"/>
              <a:gd name="T31" fmla="*/ 2228 h 9199"/>
              <a:gd name="T32" fmla="*/ 2743 w 12800"/>
              <a:gd name="T33" fmla="*/ 1428 h 9199"/>
              <a:gd name="T34" fmla="*/ 12028 w 12800"/>
              <a:gd name="T35" fmla="*/ 1428 h 9199"/>
              <a:gd name="T36" fmla="*/ 11028 w 12800"/>
              <a:gd name="T37" fmla="*/ 457 h 9199"/>
              <a:gd name="T38" fmla="*/ 11028 w 12800"/>
              <a:gd name="T39" fmla="*/ 114 h 9199"/>
              <a:gd name="T40" fmla="*/ 11372 w 12800"/>
              <a:gd name="T41" fmla="*/ 114 h 9199"/>
              <a:gd name="T42" fmla="*/ 12742 w 12800"/>
              <a:gd name="T43" fmla="*/ 1485 h 9199"/>
              <a:gd name="T44" fmla="*/ 12771 w 12800"/>
              <a:gd name="T45" fmla="*/ 1570 h 9199"/>
              <a:gd name="T46" fmla="*/ 12772 w 12800"/>
              <a:gd name="T47" fmla="*/ 1742 h 9199"/>
              <a:gd name="T48" fmla="*/ 12343 w 12800"/>
              <a:gd name="T49" fmla="*/ 4856 h 9199"/>
              <a:gd name="T50" fmla="*/ 12572 w 12800"/>
              <a:gd name="T51" fmla="*/ 4627 h 9199"/>
              <a:gd name="T52" fmla="*/ 12800 w 12800"/>
              <a:gd name="T53" fmla="*/ 4856 h 9199"/>
              <a:gd name="T54" fmla="*/ 12800 w 12800"/>
              <a:gd name="T55" fmla="*/ 5085 h 9199"/>
              <a:gd name="T56" fmla="*/ 12000 w 12800"/>
              <a:gd name="T57" fmla="*/ 7028 h 9199"/>
              <a:gd name="T58" fmla="*/ 10057 w 12800"/>
              <a:gd name="T59" fmla="*/ 7828 h 9199"/>
              <a:gd name="T60" fmla="*/ 772 w 12800"/>
              <a:gd name="T61" fmla="*/ 7828 h 9199"/>
              <a:gd name="T62" fmla="*/ 1772 w 12800"/>
              <a:gd name="T63" fmla="*/ 8800 h 9199"/>
              <a:gd name="T64" fmla="*/ 1772 w 12800"/>
              <a:gd name="T65" fmla="*/ 9143 h 9199"/>
              <a:gd name="T66" fmla="*/ 1600 w 12800"/>
              <a:gd name="T67" fmla="*/ 9199 h 9199"/>
              <a:gd name="T68" fmla="*/ 1428 w 12800"/>
              <a:gd name="T69" fmla="*/ 9142 h 9199"/>
              <a:gd name="T70" fmla="*/ 58 w 12800"/>
              <a:gd name="T71" fmla="*/ 7771 h 9199"/>
              <a:gd name="T72" fmla="*/ 28 w 12800"/>
              <a:gd name="T73" fmla="*/ 7685 h 9199"/>
              <a:gd name="T74" fmla="*/ 28 w 12800"/>
              <a:gd name="T75" fmla="*/ 7513 h 9199"/>
              <a:gd name="T76" fmla="*/ 56 w 12800"/>
              <a:gd name="T77" fmla="*/ 7456 h 9199"/>
              <a:gd name="T78" fmla="*/ 56 w 12800"/>
              <a:gd name="T79" fmla="*/ 7428 h 9199"/>
              <a:gd name="T80" fmla="*/ 1428 w 12800"/>
              <a:gd name="T81" fmla="*/ 6057 h 9199"/>
              <a:gd name="T82" fmla="*/ 1772 w 12800"/>
              <a:gd name="T83" fmla="*/ 6057 h 9199"/>
              <a:gd name="T84" fmla="*/ 1772 w 12800"/>
              <a:gd name="T85" fmla="*/ 6400 h 9199"/>
              <a:gd name="T86" fmla="*/ 772 w 12800"/>
              <a:gd name="T87" fmla="*/ 7371 h 9199"/>
              <a:gd name="T88" fmla="*/ 10057 w 12800"/>
              <a:gd name="T89" fmla="*/ 7371 h 9199"/>
              <a:gd name="T90" fmla="*/ 11671 w 12800"/>
              <a:gd name="T91" fmla="*/ 6699 h 9199"/>
              <a:gd name="T92" fmla="*/ 12343 w 12800"/>
              <a:gd name="T93" fmla="*/ 5085 h 9199"/>
              <a:gd name="T94" fmla="*/ 12343 w 12800"/>
              <a:gd name="T95" fmla="*/ 4856 h 9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800" h="9199">
                <a:moveTo>
                  <a:pt x="12772" y="1742"/>
                </a:moveTo>
                <a:cubicBezTo>
                  <a:pt x="12772" y="1761"/>
                  <a:pt x="12763" y="1780"/>
                  <a:pt x="12744" y="1800"/>
                </a:cubicBezTo>
                <a:lnTo>
                  <a:pt x="12744" y="1828"/>
                </a:lnTo>
                <a:lnTo>
                  <a:pt x="11372" y="3200"/>
                </a:lnTo>
                <a:cubicBezTo>
                  <a:pt x="11295" y="3238"/>
                  <a:pt x="11238" y="3256"/>
                  <a:pt x="11200" y="3256"/>
                </a:cubicBezTo>
                <a:cubicBezTo>
                  <a:pt x="11162" y="3256"/>
                  <a:pt x="11105" y="3238"/>
                  <a:pt x="11028" y="3199"/>
                </a:cubicBezTo>
                <a:cubicBezTo>
                  <a:pt x="10915" y="3085"/>
                  <a:pt x="10915" y="2969"/>
                  <a:pt x="11028" y="2856"/>
                </a:cubicBezTo>
                <a:lnTo>
                  <a:pt x="12028" y="1884"/>
                </a:lnTo>
                <a:lnTo>
                  <a:pt x="2743" y="1884"/>
                </a:lnTo>
                <a:cubicBezTo>
                  <a:pt x="2115" y="1884"/>
                  <a:pt x="1577" y="2108"/>
                  <a:pt x="1129" y="2555"/>
                </a:cubicBezTo>
                <a:cubicBezTo>
                  <a:pt x="681" y="3003"/>
                  <a:pt x="457" y="3540"/>
                  <a:pt x="457" y="4169"/>
                </a:cubicBezTo>
                <a:lnTo>
                  <a:pt x="457" y="4398"/>
                </a:lnTo>
                <a:cubicBezTo>
                  <a:pt x="457" y="4552"/>
                  <a:pt x="380" y="4627"/>
                  <a:pt x="228" y="4627"/>
                </a:cubicBezTo>
                <a:cubicBezTo>
                  <a:pt x="76" y="4627"/>
                  <a:pt x="0" y="4553"/>
                  <a:pt x="0" y="4399"/>
                </a:cubicBezTo>
                <a:lnTo>
                  <a:pt x="0" y="4171"/>
                </a:lnTo>
                <a:cubicBezTo>
                  <a:pt x="0" y="3410"/>
                  <a:pt x="266" y="2762"/>
                  <a:pt x="800" y="2228"/>
                </a:cubicBezTo>
                <a:cubicBezTo>
                  <a:pt x="1334" y="1696"/>
                  <a:pt x="1981" y="1428"/>
                  <a:pt x="2743" y="1428"/>
                </a:cubicBezTo>
                <a:lnTo>
                  <a:pt x="12028" y="1428"/>
                </a:lnTo>
                <a:lnTo>
                  <a:pt x="11028" y="457"/>
                </a:lnTo>
                <a:cubicBezTo>
                  <a:pt x="10915" y="343"/>
                  <a:pt x="10915" y="228"/>
                  <a:pt x="11028" y="114"/>
                </a:cubicBezTo>
                <a:cubicBezTo>
                  <a:pt x="11142" y="0"/>
                  <a:pt x="11258" y="0"/>
                  <a:pt x="11372" y="114"/>
                </a:cubicBezTo>
                <a:lnTo>
                  <a:pt x="12742" y="1485"/>
                </a:lnTo>
                <a:cubicBezTo>
                  <a:pt x="12762" y="1523"/>
                  <a:pt x="12771" y="1552"/>
                  <a:pt x="12771" y="1570"/>
                </a:cubicBezTo>
                <a:cubicBezTo>
                  <a:pt x="12791" y="1628"/>
                  <a:pt x="12791" y="1686"/>
                  <a:pt x="12772" y="1742"/>
                </a:cubicBezTo>
                <a:close/>
                <a:moveTo>
                  <a:pt x="12343" y="4856"/>
                </a:moveTo>
                <a:cubicBezTo>
                  <a:pt x="12343" y="4704"/>
                  <a:pt x="12420" y="4627"/>
                  <a:pt x="12572" y="4627"/>
                </a:cubicBezTo>
                <a:cubicBezTo>
                  <a:pt x="12723" y="4628"/>
                  <a:pt x="12800" y="4704"/>
                  <a:pt x="12800" y="4856"/>
                </a:cubicBezTo>
                <a:lnTo>
                  <a:pt x="12800" y="5085"/>
                </a:lnTo>
                <a:cubicBezTo>
                  <a:pt x="12800" y="5847"/>
                  <a:pt x="12534" y="6496"/>
                  <a:pt x="12000" y="7028"/>
                </a:cubicBezTo>
                <a:cubicBezTo>
                  <a:pt x="11466" y="7561"/>
                  <a:pt x="10819" y="7828"/>
                  <a:pt x="10057" y="7828"/>
                </a:cubicBezTo>
                <a:lnTo>
                  <a:pt x="772" y="7828"/>
                </a:lnTo>
                <a:lnTo>
                  <a:pt x="1772" y="8800"/>
                </a:lnTo>
                <a:cubicBezTo>
                  <a:pt x="1885" y="8914"/>
                  <a:pt x="1885" y="9029"/>
                  <a:pt x="1772" y="9143"/>
                </a:cubicBezTo>
                <a:cubicBezTo>
                  <a:pt x="1695" y="9181"/>
                  <a:pt x="1638" y="9199"/>
                  <a:pt x="1600" y="9199"/>
                </a:cubicBezTo>
                <a:cubicBezTo>
                  <a:pt x="1562" y="9199"/>
                  <a:pt x="1505" y="9181"/>
                  <a:pt x="1428" y="9142"/>
                </a:cubicBezTo>
                <a:lnTo>
                  <a:pt x="58" y="7771"/>
                </a:lnTo>
                <a:cubicBezTo>
                  <a:pt x="38" y="7732"/>
                  <a:pt x="28" y="7704"/>
                  <a:pt x="28" y="7685"/>
                </a:cubicBezTo>
                <a:cubicBezTo>
                  <a:pt x="9" y="7627"/>
                  <a:pt x="9" y="7571"/>
                  <a:pt x="28" y="7513"/>
                </a:cubicBezTo>
                <a:cubicBezTo>
                  <a:pt x="28" y="7496"/>
                  <a:pt x="38" y="7475"/>
                  <a:pt x="56" y="7456"/>
                </a:cubicBezTo>
                <a:lnTo>
                  <a:pt x="56" y="7428"/>
                </a:lnTo>
                <a:lnTo>
                  <a:pt x="1428" y="6057"/>
                </a:lnTo>
                <a:cubicBezTo>
                  <a:pt x="1542" y="5943"/>
                  <a:pt x="1658" y="5943"/>
                  <a:pt x="1772" y="6057"/>
                </a:cubicBezTo>
                <a:cubicBezTo>
                  <a:pt x="1885" y="6171"/>
                  <a:pt x="1885" y="6286"/>
                  <a:pt x="1772" y="6400"/>
                </a:cubicBezTo>
                <a:lnTo>
                  <a:pt x="772" y="7371"/>
                </a:lnTo>
                <a:lnTo>
                  <a:pt x="10057" y="7371"/>
                </a:lnTo>
                <a:cubicBezTo>
                  <a:pt x="10685" y="7371"/>
                  <a:pt x="11223" y="7147"/>
                  <a:pt x="11671" y="6699"/>
                </a:cubicBezTo>
                <a:cubicBezTo>
                  <a:pt x="12119" y="6253"/>
                  <a:pt x="12343" y="5714"/>
                  <a:pt x="12343" y="5085"/>
                </a:cubicBezTo>
                <a:lnTo>
                  <a:pt x="12343" y="4856"/>
                </a:lnTo>
                <a:close/>
              </a:path>
            </a:pathLst>
          </a:custGeom>
          <a:solidFill>
            <a:srgbClr val="284891"/>
          </a:solidFill>
          <a:ln w="12700">
            <a:solidFill>
              <a:srgbClr val="2848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90204"/>
              <a:ea typeface="微软雅黑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云时通™帮助企业实现采购业务两大闭环</a:t>
            </a:r>
          </a:p>
        </p:txBody>
      </p:sp>
    </p:spTree>
    <p:custDataLst>
      <p:tags r:id="rId2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5660" y="1749425"/>
            <a:ext cx="8994140" cy="49187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0455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采购中心</a:t>
            </a:r>
            <a:r>
              <a:rPr lang="en-US" altLang="zh-CN" sz="2400" dirty="0"/>
              <a:t>-</a:t>
            </a:r>
            <a:r>
              <a:rPr lang="zh-CN" altLang="en-US" sz="2400" dirty="0"/>
              <a:t>采购订单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4" name="五边形 23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5" name="五边形 24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accent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30" name="五边形 29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2" name="五边形 21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0" name="五边形 19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4" name="AutoShape 10"/>
          <p:cNvSpPr>
            <a:spLocks noChangeArrowheads="1"/>
          </p:cNvSpPr>
          <p:nvPr/>
        </p:nvSpPr>
        <p:spPr bwMode="auto">
          <a:xfrm>
            <a:off x="2081530" y="1227409"/>
            <a:ext cx="941705" cy="4445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采购订单</a:t>
            </a: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999490" y="1227409"/>
            <a:ext cx="941705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采购申请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829800" y="2399665"/>
            <a:ext cx="226377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功能</a:t>
            </a:r>
            <a:r>
              <a:rPr lang="en-US" altLang="zh-CN"/>
              <a:t>: 1.</a:t>
            </a:r>
            <a:r>
              <a:rPr lang="zh-CN" altLang="en-US"/>
              <a:t>新增采购单</a:t>
            </a:r>
          </a:p>
          <a:p>
            <a:r>
              <a:rPr lang="zh-CN" altLang="en-US"/>
              <a:t>         </a:t>
            </a:r>
            <a:r>
              <a:rPr lang="en-US" altLang="zh-CN"/>
              <a:t>2.</a:t>
            </a:r>
            <a:r>
              <a:rPr lang="zh-CN" altLang="en-US"/>
              <a:t>采购订单审批</a:t>
            </a:r>
          </a:p>
          <a:p>
            <a:r>
              <a:rPr lang="zh-CN" altLang="en-US"/>
              <a:t>         </a:t>
            </a:r>
            <a:r>
              <a:rPr lang="en-US" altLang="zh-CN"/>
              <a:t>3.</a:t>
            </a:r>
            <a:r>
              <a:rPr lang="zh-CN" altLang="en-US"/>
              <a:t>查看收货登记</a:t>
            </a: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4174724" y="122740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采购单协同</a:t>
            </a: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6356584" y="122740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发货单协同</a:t>
            </a: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3121894" y="122740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收货登记</a:t>
            </a:r>
          </a:p>
        </p:txBody>
      </p:sp>
      <p:sp>
        <p:nvSpPr>
          <p:cNvPr id="26" name="AutoShape 9"/>
          <p:cNvSpPr>
            <a:spLocks noChangeArrowheads="1"/>
          </p:cNvSpPr>
          <p:nvPr/>
        </p:nvSpPr>
        <p:spPr bwMode="auto">
          <a:xfrm>
            <a:off x="5245969" y="122740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创建发货单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采购中心</a:t>
            </a:r>
            <a:r>
              <a:rPr lang="en-US" altLang="zh-CN" sz="2400" dirty="0"/>
              <a:t>-</a:t>
            </a:r>
            <a:r>
              <a:rPr lang="zh-CN" altLang="en-US" sz="2400" dirty="0"/>
              <a:t>采购订单（查看收货登记）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4" name="五边形 23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5" name="五边形 24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accent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30" name="五边形 29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2" name="五边形 21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0" name="五边形 19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4" name="AutoShape 10"/>
          <p:cNvSpPr>
            <a:spLocks noChangeArrowheads="1"/>
          </p:cNvSpPr>
          <p:nvPr/>
        </p:nvSpPr>
        <p:spPr bwMode="auto">
          <a:xfrm>
            <a:off x="2910840" y="1224869"/>
            <a:ext cx="941705" cy="4445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收货登记</a:t>
            </a: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733425" y="1224869"/>
            <a:ext cx="941705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采购申请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829800" y="2399665"/>
            <a:ext cx="226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功能</a:t>
            </a:r>
            <a:r>
              <a:rPr lang="en-US" altLang="zh-CN"/>
              <a:t>: 1.</a:t>
            </a:r>
            <a:r>
              <a:rPr lang="zh-CN" altLang="en-US"/>
              <a:t>新增收货单</a:t>
            </a:r>
          </a:p>
          <a:p>
            <a:r>
              <a:rPr lang="zh-CN" altLang="en-US"/>
              <a:t>         </a:t>
            </a:r>
            <a:r>
              <a:rPr lang="en-US" altLang="zh-CN"/>
              <a:t>2.</a:t>
            </a:r>
            <a:r>
              <a:rPr lang="zh-CN" altLang="en-US"/>
              <a:t>确认收发货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50" y="1804035"/>
            <a:ext cx="9340850" cy="4864100"/>
          </a:xfrm>
          <a:prstGeom prst="rect">
            <a:avLst/>
          </a:prstGeom>
        </p:spPr>
      </p:pic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3963904" y="122486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采购单协同</a:t>
            </a: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6096234" y="122486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发货单协同</a:t>
            </a: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1831574" y="122486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采购订单</a:t>
            </a:r>
          </a:p>
        </p:txBody>
      </p:sp>
      <p:sp>
        <p:nvSpPr>
          <p:cNvPr id="26" name="AutoShape 9"/>
          <p:cNvSpPr>
            <a:spLocks noChangeArrowheads="1"/>
          </p:cNvSpPr>
          <p:nvPr/>
        </p:nvSpPr>
        <p:spPr bwMode="auto">
          <a:xfrm>
            <a:off x="5016734" y="122486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创建发货单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采购中心</a:t>
            </a:r>
            <a:r>
              <a:rPr lang="en-US" altLang="zh-CN" sz="2400" dirty="0"/>
              <a:t>-</a:t>
            </a:r>
            <a:r>
              <a:rPr lang="zh-CN" altLang="en-US" sz="2400" dirty="0"/>
              <a:t>采购单协同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4" name="五边形 23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5" name="五边形 24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accent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30" name="五边形 29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2" name="五边形 21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0" name="五边形 19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4" name="AutoShape 10"/>
          <p:cNvSpPr>
            <a:spLocks noChangeArrowheads="1"/>
          </p:cNvSpPr>
          <p:nvPr/>
        </p:nvSpPr>
        <p:spPr bwMode="auto">
          <a:xfrm>
            <a:off x="3749040" y="1066119"/>
            <a:ext cx="1053465" cy="43370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采购单协同</a:t>
            </a: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565150" y="1066119"/>
            <a:ext cx="941705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采购申请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955530" y="2399665"/>
            <a:ext cx="22371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功能</a:t>
            </a:r>
            <a:r>
              <a:rPr lang="en-US" altLang="zh-CN"/>
              <a:t>: 1.</a:t>
            </a:r>
            <a:r>
              <a:rPr lang="zh-CN" altLang="en-US"/>
              <a:t>供应商批量       </a:t>
            </a:r>
            <a:r>
              <a:rPr lang="zh-CN" altLang="en-US">
                <a:sym typeface="+mn-ea"/>
              </a:rPr>
              <a:t>确认采购单</a:t>
            </a:r>
            <a:r>
              <a:rPr lang="zh-CN" altLang="en-US"/>
              <a:t>  </a:t>
            </a:r>
          </a:p>
          <a:p>
            <a:r>
              <a:rPr lang="zh-CN" altLang="en-US"/>
              <a:t>         </a:t>
            </a:r>
            <a:r>
              <a:rPr lang="en-US" altLang="zh-CN"/>
              <a:t>2.</a:t>
            </a:r>
            <a:r>
              <a:rPr lang="zh-CN" altLang="en-US"/>
              <a:t>供应商创建发货单</a:t>
            </a:r>
          </a:p>
          <a:p>
            <a:r>
              <a:rPr lang="zh-CN" altLang="en-US"/>
              <a:t>         </a:t>
            </a:r>
            <a:r>
              <a:rPr lang="en-US" altLang="zh-CN"/>
              <a:t>3.</a:t>
            </a:r>
            <a:r>
              <a:rPr lang="zh-CN" altLang="en-US"/>
              <a:t>导出采购订单</a:t>
            </a: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1626469" y="106611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采购订单</a:t>
            </a: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2687554" y="106611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收货登记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5" y="1677670"/>
            <a:ext cx="9507220" cy="4990465"/>
          </a:xfrm>
          <a:prstGeom prst="rect">
            <a:avLst/>
          </a:prstGeom>
        </p:spPr>
      </p:pic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565150" y="1066119"/>
            <a:ext cx="941705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采购申请</a:t>
            </a: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1626469" y="106611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采购订单</a:t>
            </a: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5988919" y="106611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发货单协同</a:t>
            </a: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2687554" y="106611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收货登记</a:t>
            </a:r>
          </a:p>
        </p:txBody>
      </p:sp>
      <p:sp>
        <p:nvSpPr>
          <p:cNvPr id="26" name="AutoShape 9"/>
          <p:cNvSpPr>
            <a:spLocks noChangeArrowheads="1"/>
          </p:cNvSpPr>
          <p:nvPr/>
        </p:nvSpPr>
        <p:spPr bwMode="auto">
          <a:xfrm>
            <a:off x="4922754" y="106611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创建发货单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采购中心</a:t>
            </a:r>
            <a:r>
              <a:rPr lang="en-US" altLang="zh-CN" sz="2400" dirty="0"/>
              <a:t>-</a:t>
            </a:r>
            <a:r>
              <a:rPr lang="zh-CN" altLang="en-US" sz="2400" dirty="0"/>
              <a:t>采购单协同（创建发货单）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4" name="五边形 23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5" name="五边形 24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accent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30" name="五边形 29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2" name="五边形 21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0" name="五边形 19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4" name="AutoShape 10"/>
          <p:cNvSpPr>
            <a:spLocks noChangeArrowheads="1"/>
          </p:cNvSpPr>
          <p:nvPr/>
        </p:nvSpPr>
        <p:spPr bwMode="auto">
          <a:xfrm>
            <a:off x="4809490" y="1095429"/>
            <a:ext cx="1053465" cy="43370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创建发货单</a:t>
            </a: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565150" y="1079554"/>
            <a:ext cx="941705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采购申请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955530" y="2399665"/>
            <a:ext cx="22371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功能</a:t>
            </a:r>
            <a:r>
              <a:rPr lang="en-US" altLang="zh-CN"/>
              <a:t>: 1.</a:t>
            </a:r>
            <a:r>
              <a:rPr lang="zh-CN" altLang="en-US"/>
              <a:t>创建发货单</a:t>
            </a:r>
          </a:p>
          <a:p>
            <a:r>
              <a:rPr lang="zh-CN" altLang="en-US"/>
              <a:t>         </a:t>
            </a:r>
            <a:r>
              <a:rPr lang="en-US" altLang="zh-CN"/>
              <a:t>2.</a:t>
            </a:r>
            <a:r>
              <a:rPr lang="zh-CN" altLang="en-US"/>
              <a:t>提交发货单审批流</a:t>
            </a: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1626469" y="1079454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采购订单</a:t>
            </a: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5988919" y="1079454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发货单协同</a:t>
            </a: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2687554" y="1079454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收货登记</a:t>
            </a:r>
          </a:p>
        </p:txBody>
      </p:sp>
      <p:sp>
        <p:nvSpPr>
          <p:cNvPr id="3" name="AutoShape 9"/>
          <p:cNvSpPr>
            <a:spLocks noChangeArrowheads="1"/>
          </p:cNvSpPr>
          <p:nvPr/>
        </p:nvSpPr>
        <p:spPr bwMode="auto">
          <a:xfrm>
            <a:off x="3748639" y="1079454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采购单协同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" y="1652905"/>
            <a:ext cx="9530715" cy="496951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采购中心</a:t>
            </a:r>
            <a:r>
              <a:rPr lang="en-US" altLang="zh-CN" sz="2400" dirty="0"/>
              <a:t>-</a:t>
            </a:r>
            <a:r>
              <a:rPr lang="zh-CN" altLang="en-US" sz="2400" dirty="0"/>
              <a:t>发货单协同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4" name="五边形 23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5" name="五边形 24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accent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30" name="五边形 29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2" name="五边形 21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0" name="五边形 19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705" y="2103120"/>
            <a:ext cx="9521825" cy="350202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955530" y="2399665"/>
            <a:ext cx="22371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功能</a:t>
            </a:r>
            <a:r>
              <a:rPr lang="en-US" altLang="zh-CN"/>
              <a:t>: 1.</a:t>
            </a:r>
            <a:r>
              <a:rPr lang="zh-CN" altLang="en-US"/>
              <a:t>查询发货单</a:t>
            </a:r>
          </a:p>
          <a:p>
            <a:r>
              <a:rPr lang="zh-CN" altLang="en-US"/>
              <a:t>         </a:t>
            </a:r>
            <a:r>
              <a:rPr lang="en-US" altLang="zh-CN"/>
              <a:t>2.</a:t>
            </a:r>
            <a:r>
              <a:rPr lang="zh-CN" altLang="en-US"/>
              <a:t>修改已拒绝         </a:t>
            </a:r>
          </a:p>
          <a:p>
            <a:r>
              <a:rPr lang="zh-CN" altLang="en-US"/>
              <a:t>发货单</a:t>
            </a:r>
          </a:p>
        </p:txBody>
      </p:sp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5835015" y="1187504"/>
            <a:ext cx="1053465" cy="43370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发货单协同</a:t>
            </a: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529590" y="1171629"/>
            <a:ext cx="941705" cy="4495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采购申请</a:t>
            </a: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1590909" y="117152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采购订单</a:t>
            </a: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4774164" y="117152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创建发货单 </a:t>
            </a: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2651994" y="117152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收货登记</a:t>
            </a: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3713079" y="1171529"/>
            <a:ext cx="941683" cy="44968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采购单协同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445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采购中心</a:t>
            </a:r>
            <a:r>
              <a:rPr lang="en-US" altLang="zh-CN" sz="2400" dirty="0"/>
              <a:t>-</a:t>
            </a:r>
            <a:r>
              <a:rPr lang="zh-CN" altLang="en-US" sz="2400" dirty="0"/>
              <a:t>采购价格申请单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4" name="五边形 23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5" name="五边形 24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accent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30" name="五边形 29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2" name="五边形 21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0" name="五边形 19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955530" y="2399665"/>
            <a:ext cx="22371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功能</a:t>
            </a:r>
            <a:r>
              <a:rPr lang="en-US" altLang="zh-CN"/>
              <a:t>: 1.</a:t>
            </a:r>
            <a:r>
              <a:rPr lang="zh-CN" altLang="en-US"/>
              <a:t>查询采购价格申请</a:t>
            </a:r>
          </a:p>
          <a:p>
            <a:r>
              <a:rPr lang="zh-CN" altLang="en-US"/>
              <a:t>         </a:t>
            </a:r>
            <a:r>
              <a:rPr lang="en-US" altLang="zh-CN"/>
              <a:t>2.</a:t>
            </a:r>
            <a:r>
              <a:rPr lang="zh-CN" altLang="en-US"/>
              <a:t>新增</a:t>
            </a:r>
            <a:r>
              <a:rPr lang="en-US" altLang="zh-CN"/>
              <a:t>/</a:t>
            </a:r>
            <a:r>
              <a:rPr lang="zh-CN" altLang="en-US"/>
              <a:t>修改采购价格申请</a:t>
            </a:r>
          </a:p>
        </p:txBody>
      </p:sp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601980" y="1196975"/>
            <a:ext cx="1606550" cy="44894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采购价格申请单</a:t>
            </a: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2314575" y="1196975"/>
            <a:ext cx="1231265" cy="44831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采购价格申请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85" y="1737995"/>
            <a:ext cx="9634220" cy="493014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445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采购中心</a:t>
            </a:r>
            <a:r>
              <a:rPr lang="en-US" altLang="zh-CN" sz="2400" dirty="0"/>
              <a:t>-</a:t>
            </a:r>
            <a:r>
              <a:rPr lang="zh-CN" altLang="en-US" sz="2400" dirty="0"/>
              <a:t>采购价格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4" name="五边形 23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5" name="五边形 24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accent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30" name="五边形 29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2" name="五边形 21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3" name="五边形 22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0" name="五边形 19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955530" y="2399665"/>
            <a:ext cx="22371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功能</a:t>
            </a:r>
            <a:r>
              <a:rPr lang="en-US" altLang="zh-CN"/>
              <a:t>: 1.</a:t>
            </a:r>
            <a:r>
              <a:rPr lang="zh-CN" altLang="en-US"/>
              <a:t>查询采购价格</a:t>
            </a:r>
          </a:p>
          <a:p>
            <a:r>
              <a:rPr lang="zh-CN" altLang="en-US"/>
              <a:t>         </a:t>
            </a:r>
            <a:r>
              <a:rPr lang="en-US" altLang="zh-CN"/>
              <a:t>2.</a:t>
            </a:r>
            <a:r>
              <a:rPr lang="zh-CN" altLang="en-US"/>
              <a:t>初始化采购价格</a:t>
            </a:r>
          </a:p>
        </p:txBody>
      </p:sp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1991360" y="1196340"/>
            <a:ext cx="1448435" cy="44831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 w="28575" algn="ctr">
            <a:noFill/>
            <a:miter lim="800000"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采购价格</a:t>
            </a: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589915" y="1196340"/>
            <a:ext cx="1231265" cy="44831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D1D1FF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采购价格申请单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" y="1736725"/>
            <a:ext cx="9634220" cy="493141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采购中心</a:t>
            </a:r>
            <a:r>
              <a:rPr lang="en-US" altLang="zh-CN" sz="2400" dirty="0"/>
              <a:t>-</a:t>
            </a:r>
            <a:r>
              <a:rPr lang="zh-CN" altLang="en-US" sz="2400" dirty="0"/>
              <a:t>供应商发货信息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2269" y="1109310"/>
            <a:ext cx="10176576" cy="55585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矩形 16"/>
          <p:cNvSpPr/>
          <p:nvPr/>
        </p:nvSpPr>
        <p:spPr>
          <a:xfrm>
            <a:off x="5080650" y="3429000"/>
            <a:ext cx="44731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、支持新增、修改等供应商发货信息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、可创建配货单信息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17738" y="2977166"/>
            <a:ext cx="2344555" cy="3512236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2" name="组合 21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5" name="五边形 24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6" name="五边形 25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accent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7" name="五边形 26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3" name="五边形 22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1" name="五边形 20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2810719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5" name="椭圆 34"/>
          <p:cNvSpPr/>
          <p:nvPr/>
        </p:nvSpPr>
        <p:spPr>
          <a:xfrm>
            <a:off x="7889104" y="225784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9" name="Rectangle 2"/>
          <p:cNvSpPr/>
          <p:nvPr/>
        </p:nvSpPr>
        <p:spPr>
          <a:xfrm>
            <a:off x="3021750" y="5352882"/>
            <a:ext cx="5602466" cy="1417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8828" y="403904"/>
            <a:ext cx="4314354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业务流程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Microsoft YaHei" charset="-122"/>
              <a:ea typeface="Microsoft YaHei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69514" y="225784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8" name="Rectangle 2"/>
          <p:cNvSpPr/>
          <p:nvPr/>
        </p:nvSpPr>
        <p:spPr>
          <a:xfrm>
            <a:off x="3042395" y="2613451"/>
            <a:ext cx="5602466" cy="1417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prstClr val="white"/>
              </a:solidFill>
            </a:endParaRPr>
          </a:p>
        </p:txBody>
      </p:sp>
      <p:sp>
        <p:nvSpPr>
          <p:cNvPr id="9" name="Oval 14"/>
          <p:cNvSpPr/>
          <p:nvPr/>
        </p:nvSpPr>
        <p:spPr>
          <a:xfrm>
            <a:off x="2946353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FZHei-B01" charset="-122"/>
                <a:ea typeface="FZHei-B01" charset="-122"/>
                <a:cs typeface="FZHei-B01" charset="-122"/>
              </a:rPr>
              <a:t>1</a:t>
            </a:r>
            <a:endParaRPr lang="bg-BG" dirty="0">
              <a:solidFill>
                <a:prstClr val="white"/>
              </a:solidFill>
              <a:latin typeface="FZHei-B01" charset="-122"/>
              <a:ea typeface="FZHei-B01" charset="-122"/>
              <a:cs typeface="FZHei-B01" charset="-122"/>
            </a:endParaRPr>
          </a:p>
        </p:txBody>
      </p:sp>
      <p:sp>
        <p:nvSpPr>
          <p:cNvPr id="10" name="Oval 14"/>
          <p:cNvSpPr/>
          <p:nvPr/>
        </p:nvSpPr>
        <p:spPr>
          <a:xfrm>
            <a:off x="4686478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1" name="Oval 14"/>
          <p:cNvSpPr/>
          <p:nvPr/>
        </p:nvSpPr>
        <p:spPr>
          <a:xfrm>
            <a:off x="6396229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2" name="Oval 14"/>
          <p:cNvSpPr/>
          <p:nvPr/>
        </p:nvSpPr>
        <p:spPr>
          <a:xfrm>
            <a:off x="8085254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3" name="Oval 14"/>
          <p:cNvSpPr/>
          <p:nvPr/>
        </p:nvSpPr>
        <p:spPr>
          <a:xfrm>
            <a:off x="2988001" y="5144260"/>
            <a:ext cx="559607" cy="490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39924" y="1183612"/>
            <a:ext cx="180049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供应商生命周期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12973" y="1194542"/>
            <a:ext cx="1107996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物料中心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89104" y="1208297"/>
            <a:ext cx="125177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采购中心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25" name="直线连接符 28"/>
          <p:cNvCxnSpPr/>
          <p:nvPr/>
        </p:nvCxnSpPr>
        <p:spPr>
          <a:xfrm flipV="1">
            <a:off x="4972345" y="1634298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302931" y="1194542"/>
            <a:ext cx="1338828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供应商绩效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24" name="直线连接符 30"/>
          <p:cNvCxnSpPr/>
          <p:nvPr/>
        </p:nvCxnSpPr>
        <p:spPr>
          <a:xfrm flipV="1">
            <a:off x="6566971" y="1662938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14"/>
          <p:cNvSpPr/>
          <p:nvPr/>
        </p:nvSpPr>
        <p:spPr>
          <a:xfrm>
            <a:off x="4629045" y="5144259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724407" y="3715205"/>
            <a:ext cx="126272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合同管理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2" name="Oval 14"/>
          <p:cNvSpPr/>
          <p:nvPr/>
        </p:nvSpPr>
        <p:spPr>
          <a:xfrm>
            <a:off x="6175735" y="5148723"/>
            <a:ext cx="559608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480004" y="3694873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BI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报表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77022" y="3715916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工作流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515919" y="2280351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4" name="椭圆 33"/>
          <p:cNvSpPr/>
          <p:nvPr/>
        </p:nvSpPr>
        <p:spPr>
          <a:xfrm>
            <a:off x="6232244" y="229053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7" name="椭圆 36"/>
          <p:cNvSpPr/>
          <p:nvPr/>
        </p:nvSpPr>
        <p:spPr>
          <a:xfrm>
            <a:off x="4446551" y="4995760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8" name="椭圆 37"/>
          <p:cNvSpPr/>
          <p:nvPr/>
        </p:nvSpPr>
        <p:spPr>
          <a:xfrm>
            <a:off x="5991211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40" name="椭圆 39"/>
          <p:cNvSpPr/>
          <p:nvPr/>
        </p:nvSpPr>
        <p:spPr>
          <a:xfrm>
            <a:off x="7891771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41" name="Oval 14"/>
          <p:cNvSpPr/>
          <p:nvPr/>
        </p:nvSpPr>
        <p:spPr>
          <a:xfrm>
            <a:off x="8087921" y="5166767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8</a:t>
            </a:r>
            <a:endParaRPr lang="bg-BG" dirty="0">
              <a:solidFill>
                <a:prstClr val="white"/>
              </a:solidFill>
            </a:endParaRPr>
          </a:p>
        </p:txBody>
      </p:sp>
      <p:cxnSp>
        <p:nvCxnSpPr>
          <p:cNvPr id="43" name="直线连接符 28"/>
          <p:cNvCxnSpPr/>
          <p:nvPr/>
        </p:nvCxnSpPr>
        <p:spPr>
          <a:xfrm flipV="1">
            <a:off x="4901724" y="4375531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线连接符 28"/>
          <p:cNvCxnSpPr/>
          <p:nvPr/>
        </p:nvCxnSpPr>
        <p:spPr>
          <a:xfrm flipV="1">
            <a:off x="6472950" y="4362631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746737" y="3744911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质量管理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48" name="直线连接符 28"/>
          <p:cNvCxnSpPr/>
          <p:nvPr/>
        </p:nvCxnSpPr>
        <p:spPr>
          <a:xfrm flipV="1">
            <a:off x="3226156" y="1600659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线连接符 30"/>
          <p:cNvCxnSpPr/>
          <p:nvPr/>
        </p:nvCxnSpPr>
        <p:spPr>
          <a:xfrm flipV="1">
            <a:off x="8390026" y="1662937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线连接符 28"/>
          <p:cNvCxnSpPr/>
          <p:nvPr/>
        </p:nvCxnSpPr>
        <p:spPr>
          <a:xfrm flipV="1">
            <a:off x="3217869" y="4426030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线连接符 30"/>
          <p:cNvCxnSpPr/>
          <p:nvPr/>
        </p:nvCxnSpPr>
        <p:spPr>
          <a:xfrm flipV="1">
            <a:off x="8381739" y="4488308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卡通人物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992" y="4300835"/>
            <a:ext cx="520700" cy="119380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286328" y="1313306"/>
            <a:ext cx="462012" cy="188907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系统登录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96431" y="1020101"/>
            <a:ext cx="10163646" cy="55585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合同管理</a:t>
            </a:r>
            <a:r>
              <a:rPr lang="en-US" altLang="zh-CN" sz="2400" dirty="0"/>
              <a:t>-</a:t>
            </a:r>
            <a:r>
              <a:rPr lang="zh-CN" altLang="en-US" sz="2400" dirty="0"/>
              <a:t>合同列表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80650" y="3429000"/>
            <a:ext cx="4473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管理供应商的合同信息，支持新建、编辑、审批等操作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10580" y="2185336"/>
            <a:ext cx="2841644" cy="5913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2" name="组合 21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5" name="五边形 24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6" name="五边形 25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7" name="五边形 26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accent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3" name="五边形 22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1" name="五边形 20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采购业务执行全流程</a:t>
            </a:r>
          </a:p>
        </p:txBody>
      </p:sp>
      <p:sp>
        <p:nvSpPr>
          <p:cNvPr id="4" name="矩形 3"/>
          <p:cNvSpPr/>
          <p:nvPr/>
        </p:nvSpPr>
        <p:spPr>
          <a:xfrm>
            <a:off x="8558597" y="890461"/>
            <a:ext cx="2097811" cy="5546085"/>
          </a:xfrm>
          <a:prstGeom prst="rect">
            <a:avLst/>
          </a:prstGeom>
          <a:solidFill>
            <a:schemeClr val="bg1">
              <a:lumMod val="75000"/>
              <a:alpha val="15000"/>
            </a:schemeClr>
          </a:solidFill>
          <a:ln cap="rnd">
            <a:solidFill>
              <a:schemeClr val="accent1">
                <a:shade val="50000"/>
                <a:alpha val="13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946810" y="1510382"/>
            <a:ext cx="1369773" cy="432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订单查询</a:t>
            </a:r>
          </a:p>
        </p:txBody>
      </p:sp>
      <p:sp>
        <p:nvSpPr>
          <p:cNvPr id="26" name="矩形 25"/>
          <p:cNvSpPr/>
          <p:nvPr/>
        </p:nvSpPr>
        <p:spPr>
          <a:xfrm>
            <a:off x="8946810" y="2794914"/>
            <a:ext cx="1369773" cy="42386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出入库</a:t>
            </a:r>
          </a:p>
        </p:txBody>
      </p:sp>
      <p:sp>
        <p:nvSpPr>
          <p:cNvPr id="27" name="矩形 26"/>
          <p:cNvSpPr/>
          <p:nvPr/>
        </p:nvSpPr>
        <p:spPr>
          <a:xfrm>
            <a:off x="8928881" y="3502547"/>
            <a:ext cx="1369773" cy="453162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API</a:t>
            </a:r>
            <a:r>
              <a:rPr lang="zh-CN" altLang="en-US" sz="14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接口</a:t>
            </a:r>
          </a:p>
        </p:txBody>
      </p:sp>
      <p:sp>
        <p:nvSpPr>
          <p:cNvPr id="32" name="矩形 31"/>
          <p:cNvSpPr/>
          <p:nvPr/>
        </p:nvSpPr>
        <p:spPr>
          <a:xfrm>
            <a:off x="8558597" y="823556"/>
            <a:ext cx="2123880" cy="442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Microsoft YaHei" charset="-122"/>
                <a:ea typeface="Microsoft YaHei" charset="-122"/>
                <a:cs typeface="Microsoft YaHei" charset="-122"/>
              </a:rPr>
              <a:t> 第三方物流服务商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8783209" y="5236426"/>
            <a:ext cx="1696973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、手工查询、上传、下载数据；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、按需定制接口方案</a:t>
            </a:r>
          </a:p>
        </p:txBody>
      </p:sp>
      <p:sp>
        <p:nvSpPr>
          <p:cNvPr id="67" name="矩形 66"/>
          <p:cNvSpPr/>
          <p:nvPr/>
        </p:nvSpPr>
        <p:spPr>
          <a:xfrm>
            <a:off x="3937516" y="953979"/>
            <a:ext cx="2097811" cy="5482568"/>
          </a:xfrm>
          <a:prstGeom prst="rect">
            <a:avLst/>
          </a:prstGeom>
          <a:solidFill>
            <a:schemeClr val="accent1">
              <a:alpha val="7000"/>
            </a:schemeClr>
          </a:solidFill>
          <a:ln cap="rnd">
            <a:solidFill>
              <a:schemeClr val="accent1">
                <a:shade val="50000"/>
                <a:alpha val="13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1825958" y="953979"/>
            <a:ext cx="2097811" cy="5482568"/>
          </a:xfrm>
          <a:prstGeom prst="rect">
            <a:avLst/>
          </a:prstGeom>
          <a:solidFill>
            <a:schemeClr val="accent1">
              <a:alpha val="21000"/>
            </a:schemeClr>
          </a:solidFill>
          <a:ln cap="rnd">
            <a:solidFill>
              <a:schemeClr val="accent1">
                <a:shade val="50000"/>
                <a:alpha val="13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6261565" y="887947"/>
            <a:ext cx="2097811" cy="5548600"/>
          </a:xfrm>
          <a:prstGeom prst="rect">
            <a:avLst/>
          </a:prstGeom>
          <a:solidFill>
            <a:srgbClr val="EBF2F2"/>
          </a:solidFill>
          <a:ln cap="rnd">
            <a:solidFill>
              <a:schemeClr val="accent1">
                <a:shade val="50000"/>
                <a:alpha val="1300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2294536" y="1444367"/>
            <a:ext cx="1393802" cy="43217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采购订单</a:t>
            </a:r>
          </a:p>
        </p:txBody>
      </p:sp>
      <p:sp>
        <p:nvSpPr>
          <p:cNvPr id="71" name="矩形 70"/>
          <p:cNvSpPr/>
          <p:nvPr/>
        </p:nvSpPr>
        <p:spPr>
          <a:xfrm>
            <a:off x="2294536" y="2741599"/>
            <a:ext cx="1393802" cy="42386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货物接收</a:t>
            </a:r>
          </a:p>
        </p:txBody>
      </p:sp>
      <p:sp>
        <p:nvSpPr>
          <p:cNvPr id="72" name="矩形 71"/>
          <p:cNvSpPr/>
          <p:nvPr/>
        </p:nvSpPr>
        <p:spPr>
          <a:xfrm>
            <a:off x="2294536" y="3454781"/>
            <a:ext cx="1393802" cy="453162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接收实物</a:t>
            </a:r>
          </a:p>
        </p:txBody>
      </p:sp>
      <p:sp>
        <p:nvSpPr>
          <p:cNvPr id="73" name="矩形 72"/>
          <p:cNvSpPr/>
          <p:nvPr/>
        </p:nvSpPr>
        <p:spPr>
          <a:xfrm>
            <a:off x="2294536" y="4543663"/>
            <a:ext cx="1393802" cy="40470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关闭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8D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报告</a:t>
            </a:r>
          </a:p>
        </p:txBody>
      </p:sp>
      <p:sp>
        <p:nvSpPr>
          <p:cNvPr id="75" name="矩形 74"/>
          <p:cNvSpPr/>
          <p:nvPr/>
        </p:nvSpPr>
        <p:spPr>
          <a:xfrm>
            <a:off x="4407961" y="1444367"/>
            <a:ext cx="1257987" cy="4321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采购订单发布</a:t>
            </a:r>
          </a:p>
        </p:txBody>
      </p:sp>
      <p:sp>
        <p:nvSpPr>
          <p:cNvPr id="76" name="矩形 75"/>
          <p:cNvSpPr/>
          <p:nvPr/>
        </p:nvSpPr>
        <p:spPr>
          <a:xfrm>
            <a:off x="4407961" y="2741599"/>
            <a:ext cx="1257987" cy="4238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物流跟踪</a:t>
            </a:r>
          </a:p>
        </p:txBody>
      </p:sp>
      <p:sp>
        <p:nvSpPr>
          <p:cNvPr id="77" name="矩形 76"/>
          <p:cNvSpPr/>
          <p:nvPr/>
        </p:nvSpPr>
        <p:spPr>
          <a:xfrm>
            <a:off x="4407961" y="4530963"/>
            <a:ext cx="1257987" cy="4238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确认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8D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报告</a:t>
            </a:r>
          </a:p>
        </p:txBody>
      </p:sp>
      <p:sp>
        <p:nvSpPr>
          <p:cNvPr id="78" name="矩形 77"/>
          <p:cNvSpPr/>
          <p:nvPr/>
        </p:nvSpPr>
        <p:spPr>
          <a:xfrm>
            <a:off x="1828005" y="823329"/>
            <a:ext cx="4221069" cy="4422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latin typeface="Microsoft YaHei" charset="-122"/>
                <a:ea typeface="Microsoft YaHei" charset="-122"/>
                <a:cs typeface="Microsoft YaHei" charset="-122"/>
              </a:rPr>
              <a:t>                         采购企业</a:t>
            </a:r>
          </a:p>
        </p:txBody>
      </p:sp>
      <p:sp>
        <p:nvSpPr>
          <p:cNvPr id="79" name="矩形 78"/>
          <p:cNvSpPr/>
          <p:nvPr/>
        </p:nvSpPr>
        <p:spPr>
          <a:xfrm>
            <a:off x="6261566" y="823329"/>
            <a:ext cx="2096810" cy="4422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dirty="0">
              <a:latin typeface="Microsoft YaHei" charset="-122"/>
              <a:ea typeface="Microsoft YaHei" charset="-122"/>
              <a:cs typeface="Microsoft YaHei" charset="-122"/>
            </a:endParaRPr>
          </a:p>
          <a:p>
            <a:r>
              <a:rPr lang="zh-CN" altLang="en-US" dirty="0">
                <a:latin typeface="Microsoft YaHei" charset="-122"/>
                <a:ea typeface="Microsoft YaHei" charset="-122"/>
                <a:cs typeface="Microsoft YaHei" charset="-122"/>
              </a:rPr>
              <a:t>         供应商</a:t>
            </a:r>
          </a:p>
          <a:p>
            <a:endParaRPr lang="zh-CN" altLang="en-US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627827" y="2026421"/>
            <a:ext cx="1373796" cy="4326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采购订单在线确认</a:t>
            </a:r>
          </a:p>
        </p:txBody>
      </p:sp>
      <p:sp>
        <p:nvSpPr>
          <p:cNvPr id="81" name="矩形 80"/>
          <p:cNvSpPr/>
          <p:nvPr/>
        </p:nvSpPr>
        <p:spPr>
          <a:xfrm>
            <a:off x="6610209" y="5153985"/>
            <a:ext cx="1373796" cy="4238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确认索赔</a:t>
            </a:r>
          </a:p>
        </p:txBody>
      </p:sp>
      <p:sp>
        <p:nvSpPr>
          <p:cNvPr id="84" name="对角圆角矩形 120"/>
          <p:cNvSpPr/>
          <p:nvPr/>
        </p:nvSpPr>
        <p:spPr>
          <a:xfrm>
            <a:off x="3127772" y="3141675"/>
            <a:ext cx="938590" cy="393268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1">
                <a:shade val="50000"/>
                <a:alpha val="5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入库单</a:t>
            </a:r>
            <a:endParaRPr kumimoji="1"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86" name="直线箭头连接符 152"/>
          <p:cNvCxnSpPr>
            <a:stCxn id="80" idx="2"/>
            <a:endCxn id="99" idx="0"/>
          </p:cNvCxnSpPr>
          <p:nvPr/>
        </p:nvCxnSpPr>
        <p:spPr>
          <a:xfrm>
            <a:off x="7314725" y="2459077"/>
            <a:ext cx="0" cy="282522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组 159"/>
          <p:cNvGrpSpPr/>
          <p:nvPr/>
        </p:nvGrpSpPr>
        <p:grpSpPr>
          <a:xfrm>
            <a:off x="2991437" y="2953533"/>
            <a:ext cx="3636390" cy="3141895"/>
            <a:chOff x="722504" y="2912313"/>
            <a:chExt cx="3636390" cy="3141895"/>
          </a:xfrm>
        </p:grpSpPr>
        <p:cxnSp>
          <p:nvCxnSpPr>
            <p:cNvPr id="88" name="直线箭头连接符 68"/>
            <p:cNvCxnSpPr>
              <a:stCxn id="99" idx="1"/>
              <a:endCxn id="76" idx="3"/>
            </p:cNvCxnSpPr>
            <p:nvPr/>
          </p:nvCxnSpPr>
          <p:spPr>
            <a:xfrm flipH="1">
              <a:off x="3397015" y="2912313"/>
              <a:ext cx="961879" cy="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线箭头连接符 70"/>
            <p:cNvCxnSpPr>
              <a:stCxn id="76" idx="1"/>
              <a:endCxn id="71" idx="3"/>
            </p:cNvCxnSpPr>
            <p:nvPr/>
          </p:nvCxnSpPr>
          <p:spPr>
            <a:xfrm flipH="1">
              <a:off x="1419405" y="2925013"/>
              <a:ext cx="719623" cy="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线箭头连接符 72"/>
            <p:cNvCxnSpPr>
              <a:stCxn id="71" idx="2"/>
              <a:endCxn id="72" idx="0"/>
            </p:cNvCxnSpPr>
            <p:nvPr/>
          </p:nvCxnSpPr>
          <p:spPr>
            <a:xfrm>
              <a:off x="722504" y="3136947"/>
              <a:ext cx="0" cy="289314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箭头连接符 115"/>
            <p:cNvCxnSpPr>
              <a:stCxn id="77" idx="1"/>
            </p:cNvCxnSpPr>
            <p:nvPr/>
          </p:nvCxnSpPr>
          <p:spPr>
            <a:xfrm flipH="1">
              <a:off x="1419405" y="4701677"/>
              <a:ext cx="719623" cy="1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线箭头连接符 115"/>
            <p:cNvCxnSpPr>
              <a:stCxn id="117" idx="1"/>
            </p:cNvCxnSpPr>
            <p:nvPr/>
          </p:nvCxnSpPr>
          <p:spPr>
            <a:xfrm flipH="1" flipV="1">
              <a:off x="1343609" y="6053252"/>
              <a:ext cx="795418" cy="95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对角圆角矩形 163"/>
          <p:cNvSpPr/>
          <p:nvPr/>
        </p:nvSpPr>
        <p:spPr>
          <a:xfrm>
            <a:off x="3127772" y="1826621"/>
            <a:ext cx="938590" cy="393268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1">
                <a:shade val="50000"/>
                <a:alpha val="5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采购订单</a:t>
            </a:r>
            <a:endParaRPr kumimoji="1"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94" name="肘形连接符 167"/>
          <p:cNvCxnSpPr>
            <a:endCxn id="80" idx="1"/>
          </p:cNvCxnSpPr>
          <p:nvPr/>
        </p:nvCxnSpPr>
        <p:spPr>
          <a:xfrm>
            <a:off x="5665948" y="1634753"/>
            <a:ext cx="961879" cy="607996"/>
          </a:xfrm>
          <a:prstGeom prst="bentConnector3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肘形连接符 171"/>
          <p:cNvCxnSpPr>
            <a:stCxn id="103" idx="2"/>
            <a:endCxn id="77" idx="3"/>
          </p:cNvCxnSpPr>
          <p:nvPr/>
        </p:nvCxnSpPr>
        <p:spPr>
          <a:xfrm rot="5400000">
            <a:off x="6245172" y="3677640"/>
            <a:ext cx="486034" cy="1644481"/>
          </a:xfrm>
          <a:prstGeom prst="bentConnector2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/>
          <p:cNvSpPr/>
          <p:nvPr/>
        </p:nvSpPr>
        <p:spPr>
          <a:xfrm>
            <a:off x="968643" y="1316645"/>
            <a:ext cx="560566" cy="105985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采购</a:t>
            </a:r>
            <a:endParaRPr lang="zh-CN" altLang="en-US" sz="1600" b="1" dirty="0">
              <a:solidFill>
                <a:schemeClr val="accent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968643" y="3126159"/>
            <a:ext cx="560566" cy="105985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收货</a:t>
            </a:r>
          </a:p>
        </p:txBody>
      </p:sp>
      <p:sp>
        <p:nvSpPr>
          <p:cNvPr id="98" name="矩形 97"/>
          <p:cNvSpPr/>
          <p:nvPr/>
        </p:nvSpPr>
        <p:spPr>
          <a:xfrm>
            <a:off x="968643" y="4935672"/>
            <a:ext cx="560566" cy="105985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accent1"/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</a:t>
            </a:r>
          </a:p>
        </p:txBody>
      </p:sp>
      <p:sp>
        <p:nvSpPr>
          <p:cNvPr id="99" name="矩形 98"/>
          <p:cNvSpPr/>
          <p:nvPr/>
        </p:nvSpPr>
        <p:spPr>
          <a:xfrm>
            <a:off x="6627827" y="2741599"/>
            <a:ext cx="1373796" cy="4238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发货</a:t>
            </a:r>
          </a:p>
        </p:txBody>
      </p:sp>
      <p:sp>
        <p:nvSpPr>
          <p:cNvPr id="100" name="矩形 99"/>
          <p:cNvSpPr/>
          <p:nvPr/>
        </p:nvSpPr>
        <p:spPr>
          <a:xfrm>
            <a:off x="4423718" y="3792970"/>
            <a:ext cx="1257987" cy="4531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发布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8D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报告</a:t>
            </a:r>
          </a:p>
        </p:txBody>
      </p:sp>
      <p:sp>
        <p:nvSpPr>
          <p:cNvPr id="102" name="对角圆角矩形 123"/>
          <p:cNvSpPr/>
          <p:nvPr/>
        </p:nvSpPr>
        <p:spPr>
          <a:xfrm>
            <a:off x="7787048" y="2892514"/>
            <a:ext cx="938590" cy="393268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1">
                <a:shade val="50000"/>
                <a:alpha val="5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送货单</a:t>
            </a:r>
            <a:endParaRPr kumimoji="1"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6623531" y="3792938"/>
            <a:ext cx="1373796" cy="4639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反馈原因及措施</a:t>
            </a:r>
          </a:p>
        </p:txBody>
      </p:sp>
      <p:sp>
        <p:nvSpPr>
          <p:cNvPr id="111" name="矩形 110"/>
          <p:cNvSpPr/>
          <p:nvPr/>
        </p:nvSpPr>
        <p:spPr>
          <a:xfrm>
            <a:off x="4407960" y="5153985"/>
            <a:ext cx="1257987" cy="4238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发起索赔单</a:t>
            </a:r>
          </a:p>
        </p:txBody>
      </p:sp>
      <p:sp>
        <p:nvSpPr>
          <p:cNvPr id="112" name="矩形 111"/>
          <p:cNvSpPr/>
          <p:nvPr/>
        </p:nvSpPr>
        <p:spPr>
          <a:xfrm>
            <a:off x="6610209" y="5882538"/>
            <a:ext cx="1373796" cy="42386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索赔申诉</a:t>
            </a:r>
          </a:p>
        </p:txBody>
      </p:sp>
      <p:cxnSp>
        <p:nvCxnSpPr>
          <p:cNvPr id="114" name="直接箭头连接符 113"/>
          <p:cNvCxnSpPr>
            <a:stCxn id="100" idx="3"/>
            <a:endCxn id="103" idx="1"/>
          </p:cNvCxnSpPr>
          <p:nvPr/>
        </p:nvCxnSpPr>
        <p:spPr>
          <a:xfrm>
            <a:off x="5681705" y="4019551"/>
            <a:ext cx="941826" cy="53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7" name="矩形 116"/>
          <p:cNvSpPr/>
          <p:nvPr/>
        </p:nvSpPr>
        <p:spPr>
          <a:xfrm>
            <a:off x="4407960" y="5882757"/>
            <a:ext cx="1257987" cy="42534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索赔申诉受理</a:t>
            </a:r>
          </a:p>
        </p:txBody>
      </p:sp>
      <p:cxnSp>
        <p:nvCxnSpPr>
          <p:cNvPr id="118" name="直接箭头连接符 117"/>
          <p:cNvCxnSpPr>
            <a:stCxn id="112" idx="1"/>
            <a:endCxn id="117" idx="3"/>
          </p:cNvCxnSpPr>
          <p:nvPr/>
        </p:nvCxnSpPr>
        <p:spPr>
          <a:xfrm flipH="1">
            <a:off x="5665947" y="6094472"/>
            <a:ext cx="944262" cy="9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8" name="直接箭头连接符 137"/>
          <p:cNvCxnSpPr>
            <a:stCxn id="111" idx="3"/>
          </p:cNvCxnSpPr>
          <p:nvPr/>
        </p:nvCxnSpPr>
        <p:spPr>
          <a:xfrm>
            <a:off x="5665947" y="5365919"/>
            <a:ext cx="944348" cy="174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7" name="对角圆角矩形 123"/>
          <p:cNvSpPr/>
          <p:nvPr/>
        </p:nvSpPr>
        <p:spPr>
          <a:xfrm>
            <a:off x="5466726" y="4073906"/>
            <a:ext cx="794756" cy="393268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1">
                <a:shade val="50000"/>
                <a:alpha val="5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8D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报告</a:t>
            </a:r>
            <a:endParaRPr kumimoji="1"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8" name="对角圆角矩形 123"/>
          <p:cNvSpPr/>
          <p:nvPr/>
        </p:nvSpPr>
        <p:spPr>
          <a:xfrm>
            <a:off x="5425261" y="5398677"/>
            <a:ext cx="794756" cy="393268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1">
                <a:shade val="50000"/>
                <a:alpha val="5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索赔单</a:t>
            </a:r>
            <a:endParaRPr kumimoji="1"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49" name="直接箭头连接符 148"/>
          <p:cNvCxnSpPr>
            <a:stCxn id="70" idx="3"/>
            <a:endCxn id="75" idx="1"/>
          </p:cNvCxnSpPr>
          <p:nvPr/>
        </p:nvCxnSpPr>
        <p:spPr>
          <a:xfrm>
            <a:off x="3688338" y="1660455"/>
            <a:ext cx="71962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6" name="矩形 155"/>
          <p:cNvSpPr/>
          <p:nvPr/>
        </p:nvSpPr>
        <p:spPr>
          <a:xfrm>
            <a:off x="2251465" y="5892116"/>
            <a:ext cx="1393802" cy="404709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关闭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8D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报告</a:t>
            </a:r>
          </a:p>
        </p:txBody>
      </p:sp>
      <p:cxnSp>
        <p:nvCxnSpPr>
          <p:cNvPr id="160" name="连接符: 肘形 159"/>
          <p:cNvCxnSpPr>
            <a:stCxn id="81" idx="3"/>
            <a:endCxn id="112" idx="3"/>
          </p:cNvCxnSpPr>
          <p:nvPr/>
        </p:nvCxnSpPr>
        <p:spPr>
          <a:xfrm>
            <a:off x="7984005" y="5365919"/>
            <a:ext cx="12700" cy="728553"/>
          </a:xfrm>
          <a:prstGeom prst="bentConnector3">
            <a:avLst>
              <a:gd name="adj1" fmla="val 1800000"/>
            </a:avLst>
          </a:prstGeom>
          <a:ln>
            <a:prstDash val="lgDashDot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8372" y="987003"/>
            <a:ext cx="10163646" cy="553032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合同管理</a:t>
            </a:r>
            <a:r>
              <a:rPr lang="en-US" altLang="zh-CN" sz="2400" dirty="0"/>
              <a:t>-</a:t>
            </a:r>
            <a:r>
              <a:rPr lang="zh-CN" altLang="en-US" sz="2400" dirty="0"/>
              <a:t>合同模板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70943" y="1972289"/>
            <a:ext cx="4473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管理合同模板、支持新建、编辑、删除等业务操作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62036" y="1972289"/>
            <a:ext cx="2841644" cy="5913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2" name="组合 21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5" name="五边形 24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6" name="五边形 25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7" name="五边形 26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accent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grpFill/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3" name="五边形 22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1" name="五边形 20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1228" y="987003"/>
            <a:ext cx="10097934" cy="553032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财务协同</a:t>
            </a:r>
            <a:r>
              <a:rPr lang="en-US" altLang="zh-CN" sz="2400" dirty="0"/>
              <a:t>-</a:t>
            </a:r>
            <a:r>
              <a:rPr lang="zh-CN" altLang="en-US" sz="2400" dirty="0"/>
              <a:t>对账单查询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70943" y="1972289"/>
            <a:ext cx="44731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查询对账单信息，方便财务对账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2" name="组合 21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5" name="五边形 24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6" name="五边形 25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7" name="五边形 26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accent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3" name="五边形 22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1" name="五边形 20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4446551" y="4995760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5" name="椭圆 34"/>
          <p:cNvSpPr/>
          <p:nvPr/>
        </p:nvSpPr>
        <p:spPr>
          <a:xfrm>
            <a:off x="7889104" y="225784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9" name="Rectangle 2"/>
          <p:cNvSpPr/>
          <p:nvPr/>
        </p:nvSpPr>
        <p:spPr>
          <a:xfrm>
            <a:off x="3021750" y="5352882"/>
            <a:ext cx="5602466" cy="1417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8828" y="403904"/>
            <a:ext cx="4314354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业务流程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Microsoft YaHei" charset="-122"/>
              <a:ea typeface="Microsoft YaHei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69514" y="225784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8" name="Rectangle 2"/>
          <p:cNvSpPr/>
          <p:nvPr/>
        </p:nvSpPr>
        <p:spPr>
          <a:xfrm>
            <a:off x="3042395" y="2613451"/>
            <a:ext cx="5602466" cy="1417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prstClr val="white"/>
              </a:solidFill>
            </a:endParaRPr>
          </a:p>
        </p:txBody>
      </p:sp>
      <p:sp>
        <p:nvSpPr>
          <p:cNvPr id="9" name="Oval 14"/>
          <p:cNvSpPr/>
          <p:nvPr/>
        </p:nvSpPr>
        <p:spPr>
          <a:xfrm>
            <a:off x="2946353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FZHei-B01" charset="-122"/>
                <a:ea typeface="FZHei-B01" charset="-122"/>
                <a:cs typeface="FZHei-B01" charset="-122"/>
              </a:rPr>
              <a:t>1</a:t>
            </a:r>
            <a:endParaRPr lang="bg-BG" dirty="0">
              <a:solidFill>
                <a:prstClr val="white"/>
              </a:solidFill>
              <a:latin typeface="FZHei-B01" charset="-122"/>
              <a:ea typeface="FZHei-B01" charset="-122"/>
              <a:cs typeface="FZHei-B01" charset="-122"/>
            </a:endParaRPr>
          </a:p>
        </p:txBody>
      </p:sp>
      <p:sp>
        <p:nvSpPr>
          <p:cNvPr id="10" name="Oval 14"/>
          <p:cNvSpPr/>
          <p:nvPr/>
        </p:nvSpPr>
        <p:spPr>
          <a:xfrm>
            <a:off x="4686478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1" name="Oval 14"/>
          <p:cNvSpPr/>
          <p:nvPr/>
        </p:nvSpPr>
        <p:spPr>
          <a:xfrm>
            <a:off x="6396229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2" name="Oval 14"/>
          <p:cNvSpPr/>
          <p:nvPr/>
        </p:nvSpPr>
        <p:spPr>
          <a:xfrm>
            <a:off x="8085254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3" name="Oval 14"/>
          <p:cNvSpPr/>
          <p:nvPr/>
        </p:nvSpPr>
        <p:spPr>
          <a:xfrm>
            <a:off x="2988001" y="5144260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39924" y="1183612"/>
            <a:ext cx="180049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供应商生命周期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12973" y="1194542"/>
            <a:ext cx="1107996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物料中心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89104" y="1208297"/>
            <a:ext cx="125177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采购中心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25" name="直线连接符 28"/>
          <p:cNvCxnSpPr/>
          <p:nvPr/>
        </p:nvCxnSpPr>
        <p:spPr>
          <a:xfrm flipV="1">
            <a:off x="4972345" y="1634298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302931" y="1194542"/>
            <a:ext cx="1338828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供应商绩效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24" name="直线连接符 30"/>
          <p:cNvCxnSpPr/>
          <p:nvPr/>
        </p:nvCxnSpPr>
        <p:spPr>
          <a:xfrm flipV="1">
            <a:off x="6566971" y="1662938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14"/>
          <p:cNvSpPr/>
          <p:nvPr/>
        </p:nvSpPr>
        <p:spPr>
          <a:xfrm>
            <a:off x="4629045" y="5144259"/>
            <a:ext cx="559607" cy="490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724407" y="3715205"/>
            <a:ext cx="126272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合同管理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2" name="Oval 14"/>
          <p:cNvSpPr/>
          <p:nvPr/>
        </p:nvSpPr>
        <p:spPr>
          <a:xfrm>
            <a:off x="6175735" y="5148723"/>
            <a:ext cx="559608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480004" y="3694873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BI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报表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77022" y="3715916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工作流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515919" y="2280351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4" name="椭圆 33"/>
          <p:cNvSpPr/>
          <p:nvPr/>
        </p:nvSpPr>
        <p:spPr>
          <a:xfrm>
            <a:off x="6232244" y="229053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6" name="椭圆 35"/>
          <p:cNvSpPr/>
          <p:nvPr/>
        </p:nvSpPr>
        <p:spPr>
          <a:xfrm>
            <a:off x="2810719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8" name="椭圆 37"/>
          <p:cNvSpPr/>
          <p:nvPr/>
        </p:nvSpPr>
        <p:spPr>
          <a:xfrm>
            <a:off x="5991211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40" name="椭圆 39"/>
          <p:cNvSpPr/>
          <p:nvPr/>
        </p:nvSpPr>
        <p:spPr>
          <a:xfrm>
            <a:off x="7891771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41" name="Oval 14"/>
          <p:cNvSpPr/>
          <p:nvPr/>
        </p:nvSpPr>
        <p:spPr>
          <a:xfrm>
            <a:off x="8087921" y="5166767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8</a:t>
            </a:r>
            <a:endParaRPr lang="bg-BG" dirty="0">
              <a:solidFill>
                <a:prstClr val="white"/>
              </a:solidFill>
            </a:endParaRPr>
          </a:p>
        </p:txBody>
      </p:sp>
      <p:cxnSp>
        <p:nvCxnSpPr>
          <p:cNvPr id="43" name="直线连接符 28"/>
          <p:cNvCxnSpPr/>
          <p:nvPr/>
        </p:nvCxnSpPr>
        <p:spPr>
          <a:xfrm flipV="1">
            <a:off x="4901724" y="4375531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线连接符 28"/>
          <p:cNvCxnSpPr/>
          <p:nvPr/>
        </p:nvCxnSpPr>
        <p:spPr>
          <a:xfrm flipV="1">
            <a:off x="6472950" y="4362631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746737" y="3744911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质量管理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48" name="直线连接符 28"/>
          <p:cNvCxnSpPr/>
          <p:nvPr/>
        </p:nvCxnSpPr>
        <p:spPr>
          <a:xfrm flipV="1">
            <a:off x="3226156" y="1600659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线连接符 30"/>
          <p:cNvCxnSpPr/>
          <p:nvPr/>
        </p:nvCxnSpPr>
        <p:spPr>
          <a:xfrm flipV="1">
            <a:off x="8390026" y="1662937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线连接符 28"/>
          <p:cNvCxnSpPr/>
          <p:nvPr/>
        </p:nvCxnSpPr>
        <p:spPr>
          <a:xfrm flipV="1">
            <a:off x="3217869" y="4426030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线连接符 30"/>
          <p:cNvCxnSpPr/>
          <p:nvPr/>
        </p:nvCxnSpPr>
        <p:spPr>
          <a:xfrm flipV="1">
            <a:off x="8381739" y="4488308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卡通人物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948" y="4218402"/>
            <a:ext cx="520700" cy="119380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286328" y="1313306"/>
            <a:ext cx="462012" cy="188907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系统登录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51228" y="1004881"/>
            <a:ext cx="10097934" cy="54945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en-US" altLang="zh-CN" sz="2400" dirty="0"/>
              <a:t>BI</a:t>
            </a:r>
            <a:r>
              <a:rPr lang="zh-CN" altLang="en-US" sz="2400" dirty="0"/>
              <a:t>报表</a:t>
            </a:r>
            <a:r>
              <a:rPr lang="en-US" altLang="zh-CN" sz="2400" dirty="0"/>
              <a:t>-</a:t>
            </a:r>
            <a:r>
              <a:rPr lang="zh-CN" altLang="en-US" sz="2400" dirty="0"/>
              <a:t>报表设计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70943" y="1972289"/>
            <a:ext cx="44731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设计报表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2" name="组合 21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5" name="五边形 24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6" name="五边形 25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7" name="五边形 26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3" name="五边形 22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solidFill>
                <a:schemeClr val="accent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1" name="五边形 20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0381" y="1004881"/>
            <a:ext cx="10039628" cy="54945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en-US" altLang="zh-CN" sz="2400" dirty="0"/>
              <a:t>BI</a:t>
            </a:r>
            <a:r>
              <a:rPr lang="zh-CN" altLang="en-US" sz="2400" dirty="0"/>
              <a:t>报表</a:t>
            </a:r>
            <a:r>
              <a:rPr lang="en-US" altLang="zh-CN" sz="2400" dirty="0"/>
              <a:t>-</a:t>
            </a:r>
            <a:r>
              <a:rPr lang="zh-CN" altLang="en-US" sz="2400" dirty="0"/>
              <a:t>应付账款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2" name="组合 21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5" name="五边形 24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6" name="五边形 25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7" name="五边形 26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3" name="五边形 22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solidFill>
                <a:schemeClr val="accent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1" name="五边形 20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0381" y="1010279"/>
            <a:ext cx="10039628" cy="54837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en-US" altLang="zh-CN" sz="2400" dirty="0"/>
              <a:t>BI</a:t>
            </a:r>
            <a:r>
              <a:rPr lang="zh-CN" altLang="en-US" sz="2400" dirty="0"/>
              <a:t>报表</a:t>
            </a:r>
            <a:r>
              <a:rPr lang="en-US" altLang="zh-CN" sz="2400" dirty="0"/>
              <a:t>-</a:t>
            </a:r>
            <a:r>
              <a:rPr lang="zh-CN" altLang="en-US" sz="2400" dirty="0"/>
              <a:t>物料采购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2" name="组合 21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5" name="五边形 24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6" name="五边形 25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7" name="五边形 26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3" name="五边形 22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solidFill>
                <a:schemeClr val="accent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grpFill/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1" name="五边形 20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/>
          <p:cNvSpPr/>
          <p:nvPr/>
        </p:nvSpPr>
        <p:spPr>
          <a:xfrm>
            <a:off x="5991211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5" name="椭圆 34"/>
          <p:cNvSpPr/>
          <p:nvPr/>
        </p:nvSpPr>
        <p:spPr>
          <a:xfrm>
            <a:off x="7889104" y="225784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9" name="Rectangle 2"/>
          <p:cNvSpPr/>
          <p:nvPr/>
        </p:nvSpPr>
        <p:spPr>
          <a:xfrm>
            <a:off x="3021750" y="5352882"/>
            <a:ext cx="5602466" cy="1417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8828" y="403904"/>
            <a:ext cx="4314354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业务流程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Microsoft YaHei" charset="-122"/>
              <a:ea typeface="Microsoft YaHei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69514" y="225784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8" name="Rectangle 2"/>
          <p:cNvSpPr/>
          <p:nvPr/>
        </p:nvSpPr>
        <p:spPr>
          <a:xfrm>
            <a:off x="3042395" y="2613451"/>
            <a:ext cx="5602466" cy="1417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prstClr val="white"/>
              </a:solidFill>
            </a:endParaRPr>
          </a:p>
        </p:txBody>
      </p:sp>
      <p:sp>
        <p:nvSpPr>
          <p:cNvPr id="9" name="Oval 14"/>
          <p:cNvSpPr/>
          <p:nvPr/>
        </p:nvSpPr>
        <p:spPr>
          <a:xfrm>
            <a:off x="2946353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FZHei-B01" charset="-122"/>
                <a:ea typeface="FZHei-B01" charset="-122"/>
                <a:cs typeface="FZHei-B01" charset="-122"/>
              </a:rPr>
              <a:t>1</a:t>
            </a:r>
            <a:endParaRPr lang="bg-BG" dirty="0">
              <a:solidFill>
                <a:prstClr val="white"/>
              </a:solidFill>
              <a:latin typeface="FZHei-B01" charset="-122"/>
              <a:ea typeface="FZHei-B01" charset="-122"/>
              <a:cs typeface="FZHei-B01" charset="-122"/>
            </a:endParaRPr>
          </a:p>
        </p:txBody>
      </p:sp>
      <p:sp>
        <p:nvSpPr>
          <p:cNvPr id="10" name="Oval 14"/>
          <p:cNvSpPr/>
          <p:nvPr/>
        </p:nvSpPr>
        <p:spPr>
          <a:xfrm>
            <a:off x="4686478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1" name="Oval 14"/>
          <p:cNvSpPr/>
          <p:nvPr/>
        </p:nvSpPr>
        <p:spPr>
          <a:xfrm>
            <a:off x="6396229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2" name="Oval 14"/>
          <p:cNvSpPr/>
          <p:nvPr/>
        </p:nvSpPr>
        <p:spPr>
          <a:xfrm>
            <a:off x="8085254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3" name="Oval 14"/>
          <p:cNvSpPr/>
          <p:nvPr/>
        </p:nvSpPr>
        <p:spPr>
          <a:xfrm>
            <a:off x="2988001" y="5144260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39924" y="1183612"/>
            <a:ext cx="180049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供应商生命周期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12973" y="1194542"/>
            <a:ext cx="1107996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物料中心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89104" y="1208297"/>
            <a:ext cx="125177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采购中心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25" name="直线连接符 28"/>
          <p:cNvCxnSpPr/>
          <p:nvPr/>
        </p:nvCxnSpPr>
        <p:spPr>
          <a:xfrm flipV="1">
            <a:off x="4972345" y="1634298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302931" y="1194542"/>
            <a:ext cx="1338828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供应商绩效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24" name="直线连接符 30"/>
          <p:cNvCxnSpPr/>
          <p:nvPr/>
        </p:nvCxnSpPr>
        <p:spPr>
          <a:xfrm flipV="1">
            <a:off x="6566971" y="1662938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14"/>
          <p:cNvSpPr/>
          <p:nvPr/>
        </p:nvSpPr>
        <p:spPr>
          <a:xfrm>
            <a:off x="4629045" y="5144259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724407" y="3715205"/>
            <a:ext cx="126272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合同管理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2" name="Oval 14"/>
          <p:cNvSpPr/>
          <p:nvPr/>
        </p:nvSpPr>
        <p:spPr>
          <a:xfrm>
            <a:off x="6175735" y="5148723"/>
            <a:ext cx="559608" cy="490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480004" y="3694873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BI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报表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77022" y="3715916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工作流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515919" y="2280351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4" name="椭圆 33"/>
          <p:cNvSpPr/>
          <p:nvPr/>
        </p:nvSpPr>
        <p:spPr>
          <a:xfrm>
            <a:off x="6232244" y="229053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6" name="椭圆 35"/>
          <p:cNvSpPr/>
          <p:nvPr/>
        </p:nvSpPr>
        <p:spPr>
          <a:xfrm>
            <a:off x="2810719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7" name="椭圆 36"/>
          <p:cNvSpPr/>
          <p:nvPr/>
        </p:nvSpPr>
        <p:spPr>
          <a:xfrm>
            <a:off x="4446551" y="4995760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40" name="椭圆 39"/>
          <p:cNvSpPr/>
          <p:nvPr/>
        </p:nvSpPr>
        <p:spPr>
          <a:xfrm>
            <a:off x="7891771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41" name="Oval 14"/>
          <p:cNvSpPr/>
          <p:nvPr/>
        </p:nvSpPr>
        <p:spPr>
          <a:xfrm>
            <a:off x="8087921" y="5166767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8</a:t>
            </a:r>
            <a:endParaRPr lang="bg-BG" dirty="0">
              <a:solidFill>
                <a:prstClr val="white"/>
              </a:solidFill>
            </a:endParaRPr>
          </a:p>
        </p:txBody>
      </p:sp>
      <p:cxnSp>
        <p:nvCxnSpPr>
          <p:cNvPr id="43" name="直线连接符 28"/>
          <p:cNvCxnSpPr/>
          <p:nvPr/>
        </p:nvCxnSpPr>
        <p:spPr>
          <a:xfrm flipV="1">
            <a:off x="4901724" y="4375531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线连接符 28"/>
          <p:cNvCxnSpPr/>
          <p:nvPr/>
        </p:nvCxnSpPr>
        <p:spPr>
          <a:xfrm flipV="1">
            <a:off x="6472950" y="4362631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746737" y="3744911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质量管理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48" name="直线连接符 28"/>
          <p:cNvCxnSpPr/>
          <p:nvPr/>
        </p:nvCxnSpPr>
        <p:spPr>
          <a:xfrm flipV="1">
            <a:off x="3226156" y="1600659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线连接符 30"/>
          <p:cNvCxnSpPr/>
          <p:nvPr/>
        </p:nvCxnSpPr>
        <p:spPr>
          <a:xfrm flipV="1">
            <a:off x="8390026" y="1662937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线连接符 28"/>
          <p:cNvCxnSpPr/>
          <p:nvPr/>
        </p:nvCxnSpPr>
        <p:spPr>
          <a:xfrm flipV="1">
            <a:off x="3217869" y="4426030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线连接符 30"/>
          <p:cNvCxnSpPr/>
          <p:nvPr/>
        </p:nvCxnSpPr>
        <p:spPr>
          <a:xfrm flipV="1">
            <a:off x="8381739" y="4488308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卡通人物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897" y="4248163"/>
            <a:ext cx="520700" cy="119380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286328" y="1313306"/>
            <a:ext cx="462012" cy="188907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系统登录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0381" y="1017255"/>
            <a:ext cx="10039628" cy="54698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工作流</a:t>
            </a:r>
            <a:r>
              <a:rPr lang="en-US" altLang="zh-CN" sz="2400" dirty="0"/>
              <a:t>-</a:t>
            </a:r>
            <a:r>
              <a:rPr lang="zh-CN" altLang="en-US" sz="2400" dirty="0"/>
              <a:t>流程实例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2" name="组合 21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5" name="五边形 24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6" name="五边形 25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7" name="五边形 26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3" name="五边形 22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solidFill>
                <a:schemeClr val="tx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solidFill>
                <a:schemeClr val="accent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1" name="五边形 20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5604757" y="2093816"/>
            <a:ext cx="4473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可查看对应的流程信息，修改流程节点及审批人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83333" y="2837682"/>
            <a:ext cx="2841644" cy="5913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6776" y="1017255"/>
            <a:ext cx="10026838" cy="54698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工作流</a:t>
            </a:r>
            <a:r>
              <a:rPr lang="en-US" altLang="zh-CN" sz="2400" dirty="0"/>
              <a:t>-</a:t>
            </a:r>
            <a:r>
              <a:rPr lang="zh-CN" altLang="en-US" sz="2400" dirty="0"/>
              <a:t>查看流程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2" name="组合 21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5" name="五边形 24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6" name="五边形 25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7" name="五边形 26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3" name="五边形 22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solidFill>
                <a:schemeClr val="tx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solidFill>
                <a:schemeClr val="accent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1" name="五边形 20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99516" y="1017255"/>
            <a:ext cx="10001357" cy="54698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工作流</a:t>
            </a:r>
            <a:r>
              <a:rPr lang="en-US" altLang="zh-CN" sz="2400" dirty="0"/>
              <a:t>-</a:t>
            </a:r>
            <a:r>
              <a:rPr lang="zh-CN" altLang="en-US" sz="2400" dirty="0"/>
              <a:t>我的流程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2" name="组合 21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5" name="五边形 24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6" name="五边形 25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7" name="五边形 26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3" name="五边形 22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solidFill>
                <a:schemeClr val="tx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solidFill>
                <a:schemeClr val="accent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1" name="五边形 20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5604757" y="2093816"/>
            <a:ext cx="44731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可查看需要审批的流程信息，查看详情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83333" y="2837682"/>
            <a:ext cx="2841644" cy="5913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8190186" y="225784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9" name="Rectangle 2"/>
          <p:cNvSpPr/>
          <p:nvPr/>
        </p:nvSpPr>
        <p:spPr>
          <a:xfrm>
            <a:off x="3333905" y="5469183"/>
            <a:ext cx="5602466" cy="1417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8828" y="403904"/>
            <a:ext cx="4314354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业务流程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Microsoft YaHei" charset="-122"/>
              <a:ea typeface="Microsoft YaHei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070596" y="225784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8" name="Rectangle 2"/>
          <p:cNvSpPr/>
          <p:nvPr/>
        </p:nvSpPr>
        <p:spPr>
          <a:xfrm>
            <a:off x="3343477" y="2714443"/>
            <a:ext cx="5602466" cy="1417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prstClr val="white"/>
              </a:solidFill>
            </a:endParaRPr>
          </a:p>
        </p:txBody>
      </p:sp>
      <p:sp>
        <p:nvSpPr>
          <p:cNvPr id="9" name="Oval 14"/>
          <p:cNvSpPr/>
          <p:nvPr/>
        </p:nvSpPr>
        <p:spPr>
          <a:xfrm>
            <a:off x="3247435" y="2412964"/>
            <a:ext cx="559607" cy="490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FZHei-B01" charset="-122"/>
                <a:ea typeface="FZHei-B01" charset="-122"/>
                <a:cs typeface="FZHei-B01" charset="-122"/>
              </a:rPr>
              <a:t>1</a:t>
            </a:r>
            <a:endParaRPr lang="bg-BG" dirty="0">
              <a:solidFill>
                <a:prstClr val="white"/>
              </a:solidFill>
              <a:latin typeface="FZHei-B01" charset="-122"/>
              <a:ea typeface="FZHei-B01" charset="-122"/>
              <a:cs typeface="FZHei-B01" charset="-122"/>
            </a:endParaRPr>
          </a:p>
        </p:txBody>
      </p:sp>
      <p:sp>
        <p:nvSpPr>
          <p:cNvPr id="10" name="Oval 14"/>
          <p:cNvSpPr/>
          <p:nvPr/>
        </p:nvSpPr>
        <p:spPr>
          <a:xfrm>
            <a:off x="4987560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1" name="Oval 14"/>
          <p:cNvSpPr/>
          <p:nvPr/>
        </p:nvSpPr>
        <p:spPr>
          <a:xfrm>
            <a:off x="6697311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2" name="Oval 14"/>
          <p:cNvSpPr/>
          <p:nvPr/>
        </p:nvSpPr>
        <p:spPr>
          <a:xfrm>
            <a:off x="8386336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3" name="Oval 14"/>
          <p:cNvSpPr/>
          <p:nvPr/>
        </p:nvSpPr>
        <p:spPr>
          <a:xfrm>
            <a:off x="3289083" y="5144260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41006" y="1183612"/>
            <a:ext cx="180049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供应商生命周期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14055" y="1194542"/>
            <a:ext cx="1107996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物料中心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90186" y="1208297"/>
            <a:ext cx="125177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采购中心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25" name="直线连接符 28"/>
          <p:cNvCxnSpPr/>
          <p:nvPr/>
        </p:nvCxnSpPr>
        <p:spPr>
          <a:xfrm flipV="1">
            <a:off x="5273427" y="1634298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604013" y="1194542"/>
            <a:ext cx="1338828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供应商绩效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24" name="直线连接符 30"/>
          <p:cNvCxnSpPr/>
          <p:nvPr/>
        </p:nvCxnSpPr>
        <p:spPr>
          <a:xfrm flipV="1">
            <a:off x="6868053" y="1662938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14"/>
          <p:cNvSpPr/>
          <p:nvPr/>
        </p:nvSpPr>
        <p:spPr>
          <a:xfrm>
            <a:off x="4930127" y="5144259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25489" y="3715205"/>
            <a:ext cx="126272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合同管理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2" name="Oval 14"/>
          <p:cNvSpPr/>
          <p:nvPr/>
        </p:nvSpPr>
        <p:spPr>
          <a:xfrm>
            <a:off x="6476817" y="5148723"/>
            <a:ext cx="559608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781086" y="3694873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BI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报表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86328" y="1313306"/>
            <a:ext cx="462012" cy="188907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系统登录</a:t>
            </a:r>
          </a:p>
        </p:txBody>
      </p:sp>
      <p:sp>
        <p:nvSpPr>
          <p:cNvPr id="32" name="矩形 31"/>
          <p:cNvSpPr/>
          <p:nvPr/>
        </p:nvSpPr>
        <p:spPr>
          <a:xfrm>
            <a:off x="6378104" y="3715916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工作流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817001" y="2280351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4" name="椭圆 33"/>
          <p:cNvSpPr/>
          <p:nvPr/>
        </p:nvSpPr>
        <p:spPr>
          <a:xfrm>
            <a:off x="6533326" y="229053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6" name="椭圆 35"/>
          <p:cNvSpPr/>
          <p:nvPr/>
        </p:nvSpPr>
        <p:spPr>
          <a:xfrm>
            <a:off x="3111801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7" name="椭圆 36"/>
          <p:cNvSpPr/>
          <p:nvPr/>
        </p:nvSpPr>
        <p:spPr>
          <a:xfrm>
            <a:off x="4747633" y="4995760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8" name="椭圆 37"/>
          <p:cNvSpPr/>
          <p:nvPr/>
        </p:nvSpPr>
        <p:spPr>
          <a:xfrm>
            <a:off x="6292293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40" name="椭圆 39"/>
          <p:cNvSpPr/>
          <p:nvPr/>
        </p:nvSpPr>
        <p:spPr>
          <a:xfrm>
            <a:off x="8192853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41" name="Oval 14"/>
          <p:cNvSpPr/>
          <p:nvPr/>
        </p:nvSpPr>
        <p:spPr>
          <a:xfrm>
            <a:off x="8389003" y="5166767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8</a:t>
            </a:r>
            <a:endParaRPr lang="bg-BG" dirty="0">
              <a:solidFill>
                <a:prstClr val="white"/>
              </a:solidFill>
            </a:endParaRPr>
          </a:p>
        </p:txBody>
      </p:sp>
      <p:cxnSp>
        <p:nvCxnSpPr>
          <p:cNvPr id="43" name="直线连接符 28"/>
          <p:cNvCxnSpPr/>
          <p:nvPr/>
        </p:nvCxnSpPr>
        <p:spPr>
          <a:xfrm flipV="1">
            <a:off x="5202806" y="4375531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线连接符 28"/>
          <p:cNvCxnSpPr/>
          <p:nvPr/>
        </p:nvCxnSpPr>
        <p:spPr>
          <a:xfrm flipV="1">
            <a:off x="6774032" y="4362631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8047819" y="3744911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质量管理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48" name="直线连接符 28"/>
          <p:cNvCxnSpPr/>
          <p:nvPr/>
        </p:nvCxnSpPr>
        <p:spPr>
          <a:xfrm flipV="1">
            <a:off x="3527238" y="1600659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线连接符 30"/>
          <p:cNvCxnSpPr/>
          <p:nvPr/>
        </p:nvCxnSpPr>
        <p:spPr>
          <a:xfrm flipV="1">
            <a:off x="8691108" y="1662937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线连接符 28"/>
          <p:cNvCxnSpPr/>
          <p:nvPr/>
        </p:nvCxnSpPr>
        <p:spPr>
          <a:xfrm flipV="1">
            <a:off x="3518951" y="4426030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线连接符 30"/>
          <p:cNvCxnSpPr/>
          <p:nvPr/>
        </p:nvCxnSpPr>
        <p:spPr>
          <a:xfrm flipV="1">
            <a:off x="8682821" y="4488308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卡通人物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414" y="1600659"/>
            <a:ext cx="520700" cy="11938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99516" y="1260513"/>
            <a:ext cx="10001357" cy="49833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工作流</a:t>
            </a:r>
            <a:r>
              <a:rPr lang="en-US" altLang="zh-CN" sz="2400" dirty="0"/>
              <a:t>-</a:t>
            </a:r>
            <a:r>
              <a:rPr lang="zh-CN" altLang="en-US" sz="2400" dirty="0"/>
              <a:t>重置任务处理人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2" name="组合 21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5" name="五边形 24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6" name="五边形 25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7" name="五边形 26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3" name="五边形 22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solidFill>
                <a:schemeClr val="tx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solidFill>
                <a:schemeClr val="accent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1" name="五边形 20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5604757" y="2093816"/>
            <a:ext cx="44731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可更改任务处理人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29665" y="1972289"/>
            <a:ext cx="2841644" cy="5913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32697" y="1260513"/>
            <a:ext cx="9134995" cy="49833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工作流</a:t>
            </a:r>
            <a:r>
              <a:rPr lang="en-US" altLang="zh-CN" sz="2400" dirty="0"/>
              <a:t>-</a:t>
            </a:r>
            <a:r>
              <a:rPr lang="zh-CN" altLang="en-US" sz="2400" dirty="0"/>
              <a:t>流程定义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2914" y="1357352"/>
            <a:ext cx="330200" cy="5321684"/>
            <a:chOff x="0" y="1354667"/>
            <a:chExt cx="330200" cy="5321684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2" name="组合 21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5" name="五边形 24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6" name="五边形 25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7" name="五边形 26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3" name="五边形 22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solidFill>
                <a:schemeClr val="tx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solidFill>
                <a:schemeClr val="accent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1" name="五边形 20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5604757" y="2093816"/>
            <a:ext cx="42417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可新增新的审批流，管理审批流程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29665" y="1972289"/>
            <a:ext cx="2841644" cy="5913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7889104" y="225784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9" name="Rectangle 2"/>
          <p:cNvSpPr/>
          <p:nvPr/>
        </p:nvSpPr>
        <p:spPr>
          <a:xfrm>
            <a:off x="3021750" y="5352882"/>
            <a:ext cx="5602466" cy="1417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8828" y="403904"/>
            <a:ext cx="4314354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业务流程</a:t>
            </a:r>
            <a:endParaRPr lang="zh-CN" altLang="en-US" sz="2400" dirty="0">
              <a:solidFill>
                <a:schemeClr val="accent1">
                  <a:lumMod val="50000"/>
                </a:schemeClr>
              </a:solidFill>
              <a:latin typeface="Microsoft YaHei" charset="-122"/>
              <a:ea typeface="Microsoft YaHei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69514" y="225784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8" name="Rectangle 2"/>
          <p:cNvSpPr/>
          <p:nvPr/>
        </p:nvSpPr>
        <p:spPr>
          <a:xfrm>
            <a:off x="3042395" y="2613451"/>
            <a:ext cx="5602466" cy="1417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prstClr val="white"/>
              </a:solidFill>
            </a:endParaRPr>
          </a:p>
        </p:txBody>
      </p:sp>
      <p:sp>
        <p:nvSpPr>
          <p:cNvPr id="9" name="Oval 14"/>
          <p:cNvSpPr/>
          <p:nvPr/>
        </p:nvSpPr>
        <p:spPr>
          <a:xfrm>
            <a:off x="2946353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FZHei-B01" charset="-122"/>
                <a:ea typeface="FZHei-B01" charset="-122"/>
                <a:cs typeface="FZHei-B01" charset="-122"/>
              </a:rPr>
              <a:t>1</a:t>
            </a:r>
            <a:endParaRPr lang="bg-BG" dirty="0">
              <a:solidFill>
                <a:prstClr val="white"/>
              </a:solidFill>
              <a:latin typeface="FZHei-B01" charset="-122"/>
              <a:ea typeface="FZHei-B01" charset="-122"/>
              <a:cs typeface="FZHei-B01" charset="-122"/>
            </a:endParaRPr>
          </a:p>
        </p:txBody>
      </p:sp>
      <p:sp>
        <p:nvSpPr>
          <p:cNvPr id="10" name="Oval 14"/>
          <p:cNvSpPr/>
          <p:nvPr/>
        </p:nvSpPr>
        <p:spPr>
          <a:xfrm>
            <a:off x="4686478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2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1" name="Oval 14"/>
          <p:cNvSpPr/>
          <p:nvPr/>
        </p:nvSpPr>
        <p:spPr>
          <a:xfrm>
            <a:off x="6396229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3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2" name="Oval 14"/>
          <p:cNvSpPr/>
          <p:nvPr/>
        </p:nvSpPr>
        <p:spPr>
          <a:xfrm>
            <a:off x="8085254" y="2412964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4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3" name="Oval 14"/>
          <p:cNvSpPr/>
          <p:nvPr/>
        </p:nvSpPr>
        <p:spPr>
          <a:xfrm>
            <a:off x="2988001" y="5144260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5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39924" y="1183612"/>
            <a:ext cx="180049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供应商生命周期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12973" y="1194542"/>
            <a:ext cx="1107996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物料中心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889104" y="1208297"/>
            <a:ext cx="1251779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采购中心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25" name="直线连接符 28"/>
          <p:cNvCxnSpPr/>
          <p:nvPr/>
        </p:nvCxnSpPr>
        <p:spPr>
          <a:xfrm flipV="1">
            <a:off x="4972345" y="1634298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302931" y="1194542"/>
            <a:ext cx="1338828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供应商绩效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24" name="直线连接符 30"/>
          <p:cNvCxnSpPr/>
          <p:nvPr/>
        </p:nvCxnSpPr>
        <p:spPr>
          <a:xfrm flipV="1">
            <a:off x="6566971" y="1662938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14"/>
          <p:cNvSpPr/>
          <p:nvPr/>
        </p:nvSpPr>
        <p:spPr>
          <a:xfrm>
            <a:off x="4629045" y="5144259"/>
            <a:ext cx="559607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6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724407" y="3715205"/>
            <a:ext cx="126272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合同管理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52" name="Oval 14"/>
          <p:cNvSpPr/>
          <p:nvPr/>
        </p:nvSpPr>
        <p:spPr>
          <a:xfrm>
            <a:off x="6175735" y="5148723"/>
            <a:ext cx="559608" cy="4908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7</a:t>
            </a:r>
            <a:endParaRPr lang="bg-BG" dirty="0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480004" y="3694873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BI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报表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77022" y="3715916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工作流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515919" y="2280351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4" name="椭圆 33"/>
          <p:cNvSpPr/>
          <p:nvPr/>
        </p:nvSpPr>
        <p:spPr>
          <a:xfrm>
            <a:off x="6232244" y="2290534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6" name="椭圆 35"/>
          <p:cNvSpPr/>
          <p:nvPr/>
        </p:nvSpPr>
        <p:spPr>
          <a:xfrm>
            <a:off x="2810719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7" name="椭圆 36"/>
          <p:cNvSpPr/>
          <p:nvPr/>
        </p:nvSpPr>
        <p:spPr>
          <a:xfrm>
            <a:off x="4446551" y="4995760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8" name="椭圆 37"/>
          <p:cNvSpPr/>
          <p:nvPr/>
        </p:nvSpPr>
        <p:spPr>
          <a:xfrm>
            <a:off x="5991211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40" name="椭圆 39"/>
          <p:cNvSpPr/>
          <p:nvPr/>
        </p:nvSpPr>
        <p:spPr>
          <a:xfrm>
            <a:off x="7891771" y="5011647"/>
            <a:ext cx="913286" cy="801110"/>
          </a:xfrm>
          <a:prstGeom prst="ellipse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41" name="Oval 14"/>
          <p:cNvSpPr/>
          <p:nvPr/>
        </p:nvSpPr>
        <p:spPr>
          <a:xfrm>
            <a:off x="8087921" y="5166767"/>
            <a:ext cx="559607" cy="49087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prstClr val="white"/>
                </a:solidFill>
              </a:rPr>
              <a:t>8</a:t>
            </a:r>
            <a:endParaRPr lang="bg-BG" dirty="0">
              <a:solidFill>
                <a:prstClr val="white"/>
              </a:solidFill>
            </a:endParaRPr>
          </a:p>
        </p:txBody>
      </p:sp>
      <p:cxnSp>
        <p:nvCxnSpPr>
          <p:cNvPr id="43" name="直线连接符 28"/>
          <p:cNvCxnSpPr/>
          <p:nvPr/>
        </p:nvCxnSpPr>
        <p:spPr>
          <a:xfrm flipV="1">
            <a:off x="4901724" y="4375531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线连接符 28"/>
          <p:cNvCxnSpPr/>
          <p:nvPr/>
        </p:nvCxnSpPr>
        <p:spPr>
          <a:xfrm flipV="1">
            <a:off x="6472950" y="4362631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746737" y="3744911"/>
            <a:ext cx="115341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质量管理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48" name="直线连接符 28"/>
          <p:cNvCxnSpPr/>
          <p:nvPr/>
        </p:nvCxnSpPr>
        <p:spPr>
          <a:xfrm flipV="1">
            <a:off x="3226156" y="1600659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线连接符 30"/>
          <p:cNvCxnSpPr/>
          <p:nvPr/>
        </p:nvCxnSpPr>
        <p:spPr>
          <a:xfrm flipV="1">
            <a:off x="8390026" y="1662937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线连接符 28"/>
          <p:cNvCxnSpPr/>
          <p:nvPr/>
        </p:nvCxnSpPr>
        <p:spPr>
          <a:xfrm flipV="1">
            <a:off x="3217869" y="4426030"/>
            <a:ext cx="0" cy="7912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线连接符 30"/>
          <p:cNvCxnSpPr/>
          <p:nvPr/>
        </p:nvCxnSpPr>
        <p:spPr>
          <a:xfrm flipV="1">
            <a:off x="8381739" y="4488308"/>
            <a:ext cx="0" cy="7912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卡通人物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493" y="4282854"/>
            <a:ext cx="520700" cy="119380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286328" y="1313306"/>
            <a:ext cx="462012" cy="1889075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系统登录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39045" y="1260513"/>
            <a:ext cx="9122299" cy="49833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0" y="368598"/>
            <a:ext cx="6623856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质量管理</a:t>
            </a:r>
            <a:r>
              <a:rPr lang="en-US" altLang="zh-CN" sz="2400" dirty="0"/>
              <a:t>-8D</a:t>
            </a:r>
            <a:r>
              <a:rPr lang="zh-CN" altLang="en-US" sz="2400" dirty="0"/>
              <a:t>查询报告</a:t>
            </a:r>
          </a:p>
        </p:txBody>
      </p:sp>
      <p:sp>
        <p:nvSpPr>
          <p:cNvPr id="7" name="矩形 6"/>
          <p:cNvSpPr/>
          <p:nvPr/>
        </p:nvSpPr>
        <p:spPr>
          <a:xfrm>
            <a:off x="6096000" y="145899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endParaRPr lang="zh-CN" altLang="zh-CN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2474" y="1346201"/>
            <a:ext cx="330200" cy="5321684"/>
            <a:chOff x="0" y="1354667"/>
            <a:chExt cx="330200" cy="5321684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1354667"/>
              <a:ext cx="330200" cy="4580011"/>
              <a:chOff x="0" y="1524000"/>
              <a:chExt cx="356614" cy="5088011"/>
            </a:xfrm>
            <a:solidFill>
              <a:schemeClr val="tx2"/>
            </a:solidFill>
          </p:grpSpPr>
          <p:grpSp>
            <p:nvGrpSpPr>
              <p:cNvPr id="22" name="组合 21"/>
              <p:cNvGrpSpPr/>
              <p:nvPr/>
            </p:nvGrpSpPr>
            <p:grpSpPr>
              <a:xfrm>
                <a:off x="0" y="1524000"/>
                <a:ext cx="356614" cy="3440137"/>
                <a:chOff x="-3" y="951115"/>
                <a:chExt cx="327260" cy="4025382"/>
              </a:xfrm>
              <a:grpFill/>
            </p:grpSpPr>
            <p:sp>
              <p:nvSpPr>
                <p:cNvPr id="25" name="五边形 24"/>
                <p:cNvSpPr/>
                <p:nvPr/>
              </p:nvSpPr>
              <p:spPr>
                <a:xfrm>
                  <a:off x="-3" y="951115"/>
                  <a:ext cx="327260" cy="1044929"/>
                </a:xfrm>
                <a:prstGeom prst="homePlate">
                  <a:avLst>
                    <a:gd name="adj" fmla="val 23162"/>
                  </a:avLst>
                </a:prstGeom>
                <a:solidFill>
                  <a:schemeClr val="tx2"/>
                </a:solidFill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物料中心</a:t>
                  </a:r>
                </a:p>
              </p:txBody>
            </p:sp>
            <p:sp>
              <p:nvSpPr>
                <p:cNvPr id="26" name="五边形 25"/>
                <p:cNvSpPr/>
                <p:nvPr/>
              </p:nvSpPr>
              <p:spPr>
                <a:xfrm>
                  <a:off x="-3" y="1996043"/>
                  <a:ext cx="327260" cy="1075178"/>
                </a:xfrm>
                <a:prstGeom prst="homePlate">
                  <a:avLst>
                    <a:gd name="adj" fmla="val 23161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采购中心</a:t>
                  </a:r>
                </a:p>
              </p:txBody>
            </p:sp>
            <p:sp>
              <p:nvSpPr>
                <p:cNvPr id="27" name="五边形 26"/>
                <p:cNvSpPr/>
                <p:nvPr/>
              </p:nvSpPr>
              <p:spPr>
                <a:xfrm>
                  <a:off x="-3" y="3071222"/>
                  <a:ext cx="327260" cy="941168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合同管理</a:t>
                  </a:r>
                </a:p>
              </p:txBody>
            </p:sp>
            <p:sp>
              <p:nvSpPr>
                <p:cNvPr id="28" name="五边形 27"/>
                <p:cNvSpPr/>
                <p:nvPr/>
              </p:nvSpPr>
              <p:spPr>
                <a:xfrm>
                  <a:off x="-3" y="4012390"/>
                  <a:ext cx="327260" cy="964107"/>
                </a:xfrm>
                <a:prstGeom prst="homePlate">
                  <a:avLst>
                    <a:gd name="adj" fmla="val 20036"/>
                  </a:avLst>
                </a:prstGeom>
                <a:solidFill>
                  <a:schemeClr val="tx2"/>
                </a:solidFill>
                <a:ln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050" b="1" dirty="0">
                      <a:solidFill>
                        <a:prstClr val="white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财务协同</a:t>
                  </a:r>
                </a:p>
              </p:txBody>
            </p:sp>
          </p:grpSp>
          <p:sp>
            <p:nvSpPr>
              <p:cNvPr id="23" name="五边形 22"/>
              <p:cNvSpPr/>
              <p:nvPr/>
            </p:nvSpPr>
            <p:spPr>
              <a:xfrm>
                <a:off x="0" y="4964137"/>
                <a:ext cx="356614" cy="823937"/>
              </a:xfrm>
              <a:prstGeom prst="homePlate">
                <a:avLst>
                  <a:gd name="adj" fmla="val 20036"/>
                </a:avLst>
              </a:prstGeom>
              <a:solidFill>
                <a:schemeClr val="tx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BI</a:t>
                </a:r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</a:p>
            </p:txBody>
          </p:sp>
          <p:sp>
            <p:nvSpPr>
              <p:cNvPr id="24" name="五边形 23"/>
              <p:cNvSpPr/>
              <p:nvPr/>
            </p:nvSpPr>
            <p:spPr>
              <a:xfrm>
                <a:off x="0" y="5788074"/>
                <a:ext cx="356614" cy="823937"/>
              </a:xfrm>
              <a:prstGeom prst="homePlate">
                <a:avLst>
                  <a:gd name="adj" fmla="val 20036"/>
                </a:avLst>
              </a:prstGeom>
              <a:solidFill>
                <a:schemeClr val="tx2"/>
              </a:solid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5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工作流</a:t>
                </a:r>
              </a:p>
            </p:txBody>
          </p:sp>
        </p:grpSp>
        <p:sp>
          <p:nvSpPr>
            <p:cNvPr id="21" name="五边形 20"/>
            <p:cNvSpPr/>
            <p:nvPr/>
          </p:nvSpPr>
          <p:spPr>
            <a:xfrm>
              <a:off x="0" y="5934678"/>
              <a:ext cx="330200" cy="741673"/>
            </a:xfrm>
            <a:prstGeom prst="homePlate">
              <a:avLst>
                <a:gd name="adj" fmla="val 20036"/>
              </a:avLst>
            </a:prstGeom>
            <a:solidFill>
              <a:schemeClr val="accent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质量</a:t>
              </a:r>
            </a:p>
          </p:txBody>
        </p:sp>
      </p:grp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>
            <a:extLst>
              <a:ext uri="{FF2B5EF4-FFF2-40B4-BE49-F238E27FC236}">
                <a16:creationId xmlns:a16="http://schemas.microsoft.com/office/drawing/2014/main" id="{5477E48F-A410-B94C-9D8F-78D69334D8B2}"/>
              </a:ext>
            </a:extLst>
          </p:cNvPr>
          <p:cNvSpPr/>
          <p:nvPr/>
        </p:nvSpPr>
        <p:spPr>
          <a:xfrm>
            <a:off x="4508938" y="1604617"/>
            <a:ext cx="5736820" cy="1306748"/>
          </a:xfrm>
          <a:prstGeom prst="roundRect">
            <a:avLst/>
          </a:prstGeom>
          <a:noFill/>
          <a:ln>
            <a:solidFill>
              <a:srgbClr val="7685D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60F4BE89-C3EE-E842-94EF-4ECA1BCE4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产品访问信息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E369CF-CB79-344B-B3D9-CA84F12D9051}"/>
              </a:ext>
            </a:extLst>
          </p:cNvPr>
          <p:cNvSpPr txBox="1"/>
          <p:nvPr/>
        </p:nvSpPr>
        <p:spPr>
          <a:xfrm>
            <a:off x="4827550" y="1613038"/>
            <a:ext cx="3470822" cy="12899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访问</a:t>
            </a:r>
            <a:r>
              <a:rPr kumimoji="1"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: </a:t>
            </a:r>
            <a:r>
              <a:rPr kumimoji="1" lang="en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http://</a:t>
            </a:r>
            <a:r>
              <a:rPr kumimoji="1"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您的</a:t>
            </a:r>
            <a:r>
              <a:rPr kumimoji="1" lang="en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IP</a:t>
            </a:r>
            <a:r>
              <a:rPr kumimoji="1"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地址</a:t>
            </a:r>
            <a:r>
              <a:rPr kumimoji="1"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/</a:t>
            </a:r>
            <a:r>
              <a:rPr kumimoji="1"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域名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" altLang="zh-CN" dirty="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srm</a:t>
            </a:r>
            <a:r>
              <a:rPr kumimoji="1"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系统预置了</a:t>
            </a:r>
            <a:r>
              <a:rPr kumimoji="1"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1</a:t>
            </a:r>
            <a:r>
              <a:rPr kumimoji="1"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个账号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admin/123456  </a:t>
            </a:r>
            <a:r>
              <a:rPr kumimoji="1"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管理员账号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4001D08-7837-594F-85BF-6854425F778E}"/>
              </a:ext>
            </a:extLst>
          </p:cNvPr>
          <p:cNvSpPr txBox="1"/>
          <p:nvPr/>
        </p:nvSpPr>
        <p:spPr>
          <a:xfrm>
            <a:off x="4827550" y="4023297"/>
            <a:ext cx="3360008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1"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80     </a:t>
            </a:r>
            <a:r>
              <a:rPr lang="en" altLang="zh-CN" dirty="0"/>
              <a:t>web</a:t>
            </a:r>
            <a:r>
              <a:rPr lang="zh-CN" altLang="en-US" dirty="0"/>
              <a:t>服务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443    </a:t>
            </a:r>
            <a:r>
              <a:rPr lang="en" altLang="zh-CN" dirty="0"/>
              <a:t>https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" altLang="zh-CN" dirty="0"/>
              <a:t>22     </a:t>
            </a:r>
            <a:r>
              <a:rPr lang="en" altLang="zh-CN" dirty="0" err="1"/>
              <a:t>ssh</a:t>
            </a:r>
            <a:r>
              <a:rPr lang="zh-CN" altLang="en-US" dirty="0"/>
              <a:t>登录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8848   </a:t>
            </a:r>
            <a:r>
              <a:rPr lang="en" altLang="zh-CN" dirty="0" err="1"/>
              <a:t>nacos</a:t>
            </a:r>
            <a:r>
              <a:rPr lang="zh-CN" altLang="en-US" dirty="0"/>
              <a:t>管理端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89127C8-8C3E-3B48-A326-A9CAD0219672}"/>
              </a:ext>
            </a:extLst>
          </p:cNvPr>
          <p:cNvGrpSpPr/>
          <p:nvPr/>
        </p:nvGrpSpPr>
        <p:grpSpPr>
          <a:xfrm>
            <a:off x="4508938" y="1151500"/>
            <a:ext cx="5736820" cy="369332"/>
            <a:chOff x="4246180" y="1382728"/>
            <a:chExt cx="5736820" cy="36933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A7FD5F5-97E2-8646-AE52-ADD6E420911B}"/>
                </a:ext>
              </a:extLst>
            </p:cNvPr>
            <p:cNvSpPr/>
            <p:nvPr/>
          </p:nvSpPr>
          <p:spPr>
            <a:xfrm>
              <a:off x="4246180" y="1382728"/>
              <a:ext cx="5736820" cy="369332"/>
            </a:xfrm>
            <a:prstGeom prst="rect">
              <a:avLst/>
            </a:prstGeom>
            <a:noFill/>
            <a:ln>
              <a:solidFill>
                <a:srgbClr val="7685E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A0E30C9-2BEC-9845-857D-F498EDBBA37F}"/>
                </a:ext>
              </a:extLst>
            </p:cNvPr>
            <p:cNvSpPr txBox="1"/>
            <p:nvPr/>
          </p:nvSpPr>
          <p:spPr>
            <a:xfrm>
              <a:off x="4246180" y="1382728"/>
              <a:ext cx="1107996" cy="369332"/>
            </a:xfrm>
            <a:prstGeom prst="rect">
              <a:avLst/>
            </a:prstGeom>
            <a:solidFill>
              <a:srgbClr val="7685DF"/>
            </a:solidFill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账号相关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658A616-539A-E24E-8AAA-EB5A065396D1}"/>
                </a:ext>
              </a:extLst>
            </p:cNvPr>
            <p:cNvGrpSpPr/>
            <p:nvPr/>
          </p:nvGrpSpPr>
          <p:grpSpPr>
            <a:xfrm>
              <a:off x="9692432" y="1428441"/>
              <a:ext cx="166272" cy="277906"/>
              <a:chOff x="9218058" y="1776476"/>
              <a:chExt cx="245779" cy="393896"/>
            </a:xfrm>
          </p:grpSpPr>
          <p:sp>
            <p:nvSpPr>
              <p:cNvPr id="16" name="燕尾形 15">
                <a:extLst>
                  <a:ext uri="{FF2B5EF4-FFF2-40B4-BE49-F238E27FC236}">
                    <a16:creationId xmlns:a16="http://schemas.microsoft.com/office/drawing/2014/main" id="{5ADC7E78-FF52-C642-82CC-40780746ABD5}"/>
                  </a:ext>
                </a:extLst>
              </p:cNvPr>
              <p:cNvSpPr/>
              <p:nvPr/>
            </p:nvSpPr>
            <p:spPr>
              <a:xfrm rot="16200000">
                <a:off x="9242474" y="1752060"/>
                <a:ext cx="196948" cy="245779"/>
              </a:xfrm>
              <a:prstGeom prst="chevr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7" name="燕尾形 16">
                <a:extLst>
                  <a:ext uri="{FF2B5EF4-FFF2-40B4-BE49-F238E27FC236}">
                    <a16:creationId xmlns:a16="http://schemas.microsoft.com/office/drawing/2014/main" id="{D536C592-DE8B-D047-A9DC-3E67F662A973}"/>
                  </a:ext>
                </a:extLst>
              </p:cNvPr>
              <p:cNvSpPr/>
              <p:nvPr/>
            </p:nvSpPr>
            <p:spPr>
              <a:xfrm rot="16200000">
                <a:off x="9242474" y="1949008"/>
                <a:ext cx="196948" cy="245779"/>
              </a:xfrm>
              <a:prstGeom prst="chevron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50B37F4-C494-834B-8E7C-FAB3E9463497}"/>
              </a:ext>
            </a:extLst>
          </p:cNvPr>
          <p:cNvGrpSpPr/>
          <p:nvPr/>
        </p:nvGrpSpPr>
        <p:grpSpPr>
          <a:xfrm>
            <a:off x="4508938" y="3553077"/>
            <a:ext cx="5736820" cy="369332"/>
            <a:chOff x="4246180" y="3637161"/>
            <a:chExt cx="5736820" cy="36933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2A237FD-CBA3-B84B-BFCF-F0D98D333AE8}"/>
                </a:ext>
              </a:extLst>
            </p:cNvPr>
            <p:cNvSpPr txBox="1"/>
            <p:nvPr/>
          </p:nvSpPr>
          <p:spPr>
            <a:xfrm>
              <a:off x="4246180" y="3637161"/>
              <a:ext cx="2031325" cy="369332"/>
            </a:xfrm>
            <a:prstGeom prst="rect">
              <a:avLst/>
            </a:prstGeom>
            <a:solidFill>
              <a:srgbClr val="376ED9"/>
            </a:solidFill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服务器开放的端口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8D768F59-749F-974F-8B34-CF84011CBF32}"/>
                </a:ext>
              </a:extLst>
            </p:cNvPr>
            <p:cNvSpPr/>
            <p:nvPr/>
          </p:nvSpPr>
          <p:spPr>
            <a:xfrm>
              <a:off x="4246180" y="3637161"/>
              <a:ext cx="5736820" cy="369332"/>
            </a:xfrm>
            <a:prstGeom prst="rect">
              <a:avLst/>
            </a:prstGeom>
            <a:noFill/>
            <a:ln>
              <a:solidFill>
                <a:srgbClr val="376E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BB6D28B-B5EA-604E-98AF-D5A5DE6C5EA9}"/>
                </a:ext>
              </a:extLst>
            </p:cNvPr>
            <p:cNvGrpSpPr/>
            <p:nvPr/>
          </p:nvGrpSpPr>
          <p:grpSpPr>
            <a:xfrm>
              <a:off x="9692432" y="3687175"/>
              <a:ext cx="166272" cy="277906"/>
              <a:chOff x="9218058" y="1776476"/>
              <a:chExt cx="245779" cy="393896"/>
            </a:xfrm>
          </p:grpSpPr>
          <p:sp>
            <p:nvSpPr>
              <p:cNvPr id="20" name="燕尾形 19">
                <a:extLst>
                  <a:ext uri="{FF2B5EF4-FFF2-40B4-BE49-F238E27FC236}">
                    <a16:creationId xmlns:a16="http://schemas.microsoft.com/office/drawing/2014/main" id="{62277D36-BC55-9345-AB61-D6DF99EE4197}"/>
                  </a:ext>
                </a:extLst>
              </p:cNvPr>
              <p:cNvSpPr/>
              <p:nvPr/>
            </p:nvSpPr>
            <p:spPr>
              <a:xfrm rot="16200000">
                <a:off x="9242474" y="1752060"/>
                <a:ext cx="196948" cy="245779"/>
              </a:xfrm>
              <a:prstGeom prst="chevron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1" name="燕尾形 20">
                <a:extLst>
                  <a:ext uri="{FF2B5EF4-FFF2-40B4-BE49-F238E27FC236}">
                    <a16:creationId xmlns:a16="http://schemas.microsoft.com/office/drawing/2014/main" id="{CFE653D6-8112-BE49-B866-1A7B4D4CF025}"/>
                  </a:ext>
                </a:extLst>
              </p:cNvPr>
              <p:cNvSpPr/>
              <p:nvPr/>
            </p:nvSpPr>
            <p:spPr>
              <a:xfrm rot="16200000">
                <a:off x="9242474" y="1949008"/>
                <a:ext cx="196948" cy="245779"/>
              </a:xfrm>
              <a:prstGeom prst="chevron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</p:grpSp>
      <p:sp>
        <p:nvSpPr>
          <p:cNvPr id="23" name="圆角矩形 22">
            <a:extLst>
              <a:ext uri="{FF2B5EF4-FFF2-40B4-BE49-F238E27FC236}">
                <a16:creationId xmlns:a16="http://schemas.microsoft.com/office/drawing/2014/main" id="{DF2C8184-E69D-6E4D-B443-C107F54EB785}"/>
              </a:ext>
            </a:extLst>
          </p:cNvPr>
          <p:cNvSpPr/>
          <p:nvPr/>
        </p:nvSpPr>
        <p:spPr>
          <a:xfrm>
            <a:off x="4508938" y="4054826"/>
            <a:ext cx="5736820" cy="1705403"/>
          </a:xfrm>
          <a:prstGeom prst="roundRect">
            <a:avLst/>
          </a:prstGeom>
          <a:noFill/>
          <a:ln>
            <a:solidFill>
              <a:srgbClr val="376ED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4C12567-1519-1743-8C3B-398DC666F634}"/>
              </a:ext>
            </a:extLst>
          </p:cNvPr>
          <p:cNvGrpSpPr/>
          <p:nvPr/>
        </p:nvGrpSpPr>
        <p:grpSpPr>
          <a:xfrm>
            <a:off x="1639123" y="1100119"/>
            <a:ext cx="2024532" cy="1962352"/>
            <a:chOff x="1512999" y="903506"/>
            <a:chExt cx="2024532" cy="1962352"/>
          </a:xfrm>
        </p:grpSpPr>
        <p:pic>
          <p:nvPicPr>
            <p:cNvPr id="8" name="图形 7">
              <a:extLst>
                <a:ext uri="{FF2B5EF4-FFF2-40B4-BE49-F238E27FC236}">
                  <a16:creationId xmlns:a16="http://schemas.microsoft.com/office/drawing/2014/main" id="{BA30CBF0-4773-7F44-9417-3B213ADA31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632531" y="960858"/>
              <a:ext cx="1905000" cy="1905000"/>
            </a:xfrm>
            <a:prstGeom prst="rect">
              <a:avLst/>
            </a:prstGeom>
          </p:spPr>
        </p:pic>
        <p:sp>
          <p:nvSpPr>
            <p:cNvPr id="27" name="弧 26">
              <a:extLst>
                <a:ext uri="{FF2B5EF4-FFF2-40B4-BE49-F238E27FC236}">
                  <a16:creationId xmlns:a16="http://schemas.microsoft.com/office/drawing/2014/main" id="{1C7C8664-CDA2-6346-8B6D-D6603C8EB4A8}"/>
                </a:ext>
              </a:extLst>
            </p:cNvPr>
            <p:cNvSpPr/>
            <p:nvPr/>
          </p:nvSpPr>
          <p:spPr>
            <a:xfrm rot="16200000">
              <a:off x="1582630" y="833875"/>
              <a:ext cx="1765738" cy="1905000"/>
            </a:xfrm>
            <a:prstGeom prst="arc">
              <a:avLst/>
            </a:prstGeom>
            <a:ln w="25400">
              <a:solidFill>
                <a:srgbClr val="7685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2783A2B-84EF-374E-883B-291E683EDAB8}"/>
              </a:ext>
            </a:extLst>
          </p:cNvPr>
          <p:cNvGrpSpPr/>
          <p:nvPr/>
        </p:nvGrpSpPr>
        <p:grpSpPr>
          <a:xfrm>
            <a:off x="1698889" y="3795530"/>
            <a:ext cx="2024532" cy="2011773"/>
            <a:chOff x="1512999" y="3937644"/>
            <a:chExt cx="2024532" cy="2011773"/>
          </a:xfrm>
        </p:grpSpPr>
        <p:pic>
          <p:nvPicPr>
            <p:cNvPr id="10" name="图形 9">
              <a:extLst>
                <a:ext uri="{FF2B5EF4-FFF2-40B4-BE49-F238E27FC236}">
                  <a16:creationId xmlns:a16="http://schemas.microsoft.com/office/drawing/2014/main" id="{E6AE101A-A320-A745-BDCB-6363AB1CF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632531" y="4044417"/>
              <a:ext cx="1905000" cy="1905000"/>
            </a:xfrm>
            <a:prstGeom prst="rect">
              <a:avLst/>
            </a:prstGeom>
          </p:spPr>
        </p:pic>
        <p:sp>
          <p:nvSpPr>
            <p:cNvPr id="28" name="弧 27">
              <a:extLst>
                <a:ext uri="{FF2B5EF4-FFF2-40B4-BE49-F238E27FC236}">
                  <a16:creationId xmlns:a16="http://schemas.microsoft.com/office/drawing/2014/main" id="{01456B0C-BB32-654B-AE7A-D6FE58105CFB}"/>
                </a:ext>
              </a:extLst>
            </p:cNvPr>
            <p:cNvSpPr/>
            <p:nvPr/>
          </p:nvSpPr>
          <p:spPr>
            <a:xfrm rot="16200000">
              <a:off x="1582630" y="3868013"/>
              <a:ext cx="1765738" cy="1905000"/>
            </a:xfrm>
            <a:prstGeom prst="arc">
              <a:avLst/>
            </a:prstGeom>
            <a:ln w="25400">
              <a:solidFill>
                <a:srgbClr val="376E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4184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1858" y="378374"/>
            <a:ext cx="2561007" cy="378372"/>
          </a:xfrm>
        </p:spPr>
        <p:txBody>
          <a:bodyPr/>
          <a:lstStyle/>
          <a:p>
            <a:r>
              <a:rPr lang="zh-CN" altLang="en-US" sz="2400" dirty="0"/>
              <a:t>用户登陆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288131" y="413671"/>
            <a:ext cx="5917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登录界面如下图，输入账号及密码即可正常登录系统</a:t>
            </a:r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1430867"/>
            <a:ext cx="270933" cy="3968572"/>
            <a:chOff x="-3" y="1337912"/>
            <a:chExt cx="327262" cy="5351648"/>
          </a:xfrm>
        </p:grpSpPr>
        <p:sp>
          <p:nvSpPr>
            <p:cNvPr id="6" name="五边形 5"/>
            <p:cNvSpPr/>
            <p:nvPr/>
          </p:nvSpPr>
          <p:spPr>
            <a:xfrm>
              <a:off x="-1" y="1337912"/>
              <a:ext cx="327260" cy="1337912"/>
            </a:xfrm>
            <a:prstGeom prst="homePlate">
              <a:avLst>
                <a:gd name="adj" fmla="val 23162"/>
              </a:avLst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登陆管理</a:t>
              </a:r>
            </a:p>
          </p:txBody>
        </p:sp>
        <p:sp>
          <p:nvSpPr>
            <p:cNvPr id="7" name="五边形 6"/>
            <p:cNvSpPr/>
            <p:nvPr/>
          </p:nvSpPr>
          <p:spPr>
            <a:xfrm>
              <a:off x="-1" y="2675824"/>
              <a:ext cx="327260" cy="1337912"/>
            </a:xfrm>
            <a:prstGeom prst="homePlate">
              <a:avLst>
                <a:gd name="adj" fmla="val 23161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首页管理</a:t>
              </a:r>
            </a:p>
          </p:txBody>
        </p:sp>
        <p:sp>
          <p:nvSpPr>
            <p:cNvPr id="8" name="五边形 7"/>
            <p:cNvSpPr/>
            <p:nvPr/>
          </p:nvSpPr>
          <p:spPr>
            <a:xfrm>
              <a:off x="-2" y="4013736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供应商生命周期</a:t>
              </a:r>
            </a:p>
          </p:txBody>
        </p:sp>
        <p:sp>
          <p:nvSpPr>
            <p:cNvPr id="9" name="五边形 8"/>
            <p:cNvSpPr/>
            <p:nvPr/>
          </p:nvSpPr>
          <p:spPr>
            <a:xfrm>
              <a:off x="-3" y="5351648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供应商绩效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2750" y="961948"/>
            <a:ext cx="10309825" cy="563135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0147" y="1059088"/>
            <a:ext cx="9950612" cy="542132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1" y="368598"/>
            <a:ext cx="4314354" cy="519347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zh-CN" altLang="en-US" sz="2400" dirty="0"/>
              <a:t>首页展示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18095" y="751311"/>
            <a:ext cx="81558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包括：左侧的菜单功能点、快捷入口、待办事项、供应商统计、公告消息等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1517494"/>
            <a:ext cx="270933" cy="3968572"/>
            <a:chOff x="-3" y="1337912"/>
            <a:chExt cx="327262" cy="5351648"/>
          </a:xfrm>
        </p:grpSpPr>
        <p:sp>
          <p:nvSpPr>
            <p:cNvPr id="13" name="五边形 12"/>
            <p:cNvSpPr/>
            <p:nvPr/>
          </p:nvSpPr>
          <p:spPr>
            <a:xfrm>
              <a:off x="-1" y="1337912"/>
              <a:ext cx="327260" cy="1337912"/>
            </a:xfrm>
            <a:prstGeom prst="homePlate">
              <a:avLst>
                <a:gd name="adj" fmla="val 23162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登陆管理</a:t>
              </a:r>
            </a:p>
          </p:txBody>
        </p:sp>
        <p:sp>
          <p:nvSpPr>
            <p:cNvPr id="14" name="五边形 13"/>
            <p:cNvSpPr/>
            <p:nvPr/>
          </p:nvSpPr>
          <p:spPr>
            <a:xfrm>
              <a:off x="-1" y="2675824"/>
              <a:ext cx="327260" cy="1337912"/>
            </a:xfrm>
            <a:prstGeom prst="homePlate">
              <a:avLst>
                <a:gd name="adj" fmla="val 23161"/>
              </a:avLst>
            </a:prstGeom>
            <a:solidFill>
              <a:schemeClr val="accent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首页管理</a:t>
              </a:r>
            </a:p>
          </p:txBody>
        </p:sp>
        <p:sp>
          <p:nvSpPr>
            <p:cNvPr id="15" name="五边形 14"/>
            <p:cNvSpPr/>
            <p:nvPr/>
          </p:nvSpPr>
          <p:spPr>
            <a:xfrm>
              <a:off x="-2" y="4013736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供应商生命周期</a:t>
              </a:r>
            </a:p>
          </p:txBody>
        </p:sp>
        <p:sp>
          <p:nvSpPr>
            <p:cNvPr id="16" name="五边形 15"/>
            <p:cNvSpPr/>
            <p:nvPr/>
          </p:nvSpPr>
          <p:spPr>
            <a:xfrm>
              <a:off x="-3" y="5351648"/>
              <a:ext cx="327260" cy="1337912"/>
            </a:xfrm>
            <a:prstGeom prst="homePlate">
              <a:avLst>
                <a:gd name="adj" fmla="val 20036"/>
              </a:avLst>
            </a:prstGeom>
            <a:solidFill>
              <a:schemeClr val="tx2"/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供应商绩效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3818467" y="4493923"/>
            <a:ext cx="51477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业务快捷入口，</a:t>
            </a:r>
            <a:endParaRPr lang="en-US" altLang="zh-CN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点击可进入对应的界面进行查询或业务操作</a:t>
            </a:r>
          </a:p>
        </p:txBody>
      </p:sp>
      <p:sp>
        <p:nvSpPr>
          <p:cNvPr id="11" name="矩形 10"/>
          <p:cNvSpPr/>
          <p:nvPr/>
        </p:nvSpPr>
        <p:spPr>
          <a:xfrm>
            <a:off x="2282205" y="1772300"/>
            <a:ext cx="6241685" cy="1128555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8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8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6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0918;#150918;#373082;#155584;#393846;#393846;#40786;#369463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6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6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6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6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6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6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4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4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4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4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4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4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4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4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7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1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3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0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4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9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7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2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6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1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3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FULL_TEXT_BEAUTIFY_COPY_ID" val="29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3637</Words>
  <Application>Microsoft Macintosh PowerPoint</Application>
  <PresentationFormat>宽屏</PresentationFormat>
  <Paragraphs>1303</Paragraphs>
  <Slides>64</Slides>
  <Notes>61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4" baseType="lpstr">
      <vt:lpstr>等线</vt:lpstr>
      <vt:lpstr>Microsoft YaHei</vt:lpstr>
      <vt:lpstr>Microsoft YaHei</vt:lpstr>
      <vt:lpstr>FZHei-B01</vt:lpstr>
      <vt:lpstr>ITC Avant Garde Std Bk</vt:lpstr>
      <vt:lpstr>Arial</vt:lpstr>
      <vt:lpstr>Calibri</vt:lpstr>
      <vt:lpstr>Helvetica</vt:lpstr>
      <vt:lpstr>Impact</vt:lpstr>
      <vt:lpstr>1_Office 主题</vt:lpstr>
      <vt:lpstr>PowerPoint 演示文稿</vt:lpstr>
      <vt:lpstr>构建基于云时通中台架构下的采购管理SRM系统</vt:lpstr>
      <vt:lpstr>SRM核心功能</vt:lpstr>
      <vt:lpstr>云时通™帮助企业实现采购业务两大闭环</vt:lpstr>
      <vt:lpstr>采购业务执行全流程</vt:lpstr>
      <vt:lpstr>业务流程</vt:lpstr>
      <vt:lpstr>产品访问信息</vt:lpstr>
      <vt:lpstr>用户登陆</vt:lpstr>
      <vt:lpstr>首页展示</vt:lpstr>
      <vt:lpstr>供应商生命周期管理——挖掘</vt:lpstr>
      <vt:lpstr>供应商生命周期管理——准入</vt:lpstr>
      <vt:lpstr>供应商生命周期管理——准入</vt:lpstr>
      <vt:lpstr>供应商生命周期管理——准入</vt:lpstr>
      <vt:lpstr>供应商生命周期管理——准入</vt:lpstr>
      <vt:lpstr>供应商生命周期管理——准入</vt:lpstr>
      <vt:lpstr>供应商生命周期管理——变更</vt:lpstr>
      <vt:lpstr>供应商生命周期管理——汰换</vt:lpstr>
      <vt:lpstr>供应商生命周期管理——汰换</vt:lpstr>
      <vt:lpstr>供应商生命周期管理——汰换</vt:lpstr>
      <vt:lpstr>供应商生命周期管理——黑名单</vt:lpstr>
      <vt:lpstr>业务流程</vt:lpstr>
      <vt:lpstr>供应商绩效管理——评价指标定义</vt:lpstr>
      <vt:lpstr>供应商绩效管理——分级准则配置</vt:lpstr>
      <vt:lpstr>供应商绩效管理——评价模型</vt:lpstr>
      <vt:lpstr>供应商绩效管理——日常行为记录</vt:lpstr>
      <vt:lpstr>供应商绩效管理——考评清单</vt:lpstr>
      <vt:lpstr>供应商绩效管理——供应商考核</vt:lpstr>
      <vt:lpstr>供应商绩效管理——考核结果查询</vt:lpstr>
      <vt:lpstr>供应商绩效管理——供应商反馈</vt:lpstr>
      <vt:lpstr>供应商绩效管理——反馈处理</vt:lpstr>
      <vt:lpstr>业务流程</vt:lpstr>
      <vt:lpstr>物料中心</vt:lpstr>
      <vt:lpstr>物料中心</vt:lpstr>
      <vt:lpstr>物料中心</vt:lpstr>
      <vt:lpstr>物料中心</vt:lpstr>
      <vt:lpstr>物料中心</vt:lpstr>
      <vt:lpstr>物料中心</vt:lpstr>
      <vt:lpstr>业务流程</vt:lpstr>
      <vt:lpstr>采购中心-采购申请</vt:lpstr>
      <vt:lpstr>采购中心-采购订单</vt:lpstr>
      <vt:lpstr>采购中心-采购订单（查看收货登记）</vt:lpstr>
      <vt:lpstr>采购中心-采购单协同</vt:lpstr>
      <vt:lpstr>采购中心-采购单协同（创建发货单）</vt:lpstr>
      <vt:lpstr>采购中心-发货单协同</vt:lpstr>
      <vt:lpstr>采购中心-采购价格申请单</vt:lpstr>
      <vt:lpstr>采购中心-采购价格</vt:lpstr>
      <vt:lpstr>采购中心-供应商发货信息</vt:lpstr>
      <vt:lpstr>业务流程</vt:lpstr>
      <vt:lpstr>合同管理-合同列表</vt:lpstr>
      <vt:lpstr>合同管理-合同模板</vt:lpstr>
      <vt:lpstr>财务协同-对账单查询</vt:lpstr>
      <vt:lpstr>业务流程</vt:lpstr>
      <vt:lpstr>BI报表-报表设计</vt:lpstr>
      <vt:lpstr>BI报表-应付账款</vt:lpstr>
      <vt:lpstr>BI报表-物料采购</vt:lpstr>
      <vt:lpstr>业务流程</vt:lpstr>
      <vt:lpstr>工作流-流程实例</vt:lpstr>
      <vt:lpstr>工作流-查看流程</vt:lpstr>
      <vt:lpstr>工作流-我的流程</vt:lpstr>
      <vt:lpstr>工作流-重置任务处理人</vt:lpstr>
      <vt:lpstr>工作流-流程定义</vt:lpstr>
      <vt:lpstr>业务流程</vt:lpstr>
      <vt:lpstr>质量管理-8D查询报告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AX</dc:creator>
  <cp:lastModifiedBy>7923</cp:lastModifiedBy>
  <cp:revision>369</cp:revision>
  <dcterms:created xsi:type="dcterms:W3CDTF">2022-03-22T03:23:20Z</dcterms:created>
  <dcterms:modified xsi:type="dcterms:W3CDTF">2022-03-23T09:45:29Z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2052-4.0.0.6524</vt:lpwstr>
  </property>
</Properties>
</file>