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4201" r:id="rId3"/>
    <p:sldId id="3372" r:id="rId5"/>
    <p:sldId id="4189" r:id="rId6"/>
    <p:sldId id="3589" r:id="rId7"/>
    <p:sldId id="4277" r:id="rId8"/>
    <p:sldId id="4279" r:id="rId9"/>
    <p:sldId id="4280" r:id="rId10"/>
    <p:sldId id="4190" r:id="rId11"/>
    <p:sldId id="4110" r:id="rId12"/>
    <p:sldId id="4165" r:id="rId13"/>
    <p:sldId id="4192" r:id="rId14"/>
    <p:sldId id="4244" r:id="rId15"/>
    <p:sldId id="4264" r:id="rId16"/>
    <p:sldId id="420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a Vida Villanueva" initials="MVV" lastIdx="1" clrIdx="0"/>
  <p:cmAuthor id="7" name="1206988966@qq.com" initials="1" lastIdx="1" clrIdx="2"/>
  <p:cmAuthor id="1" name="E14" initials="E" lastIdx="2" clrIdx="0"/>
  <p:cmAuthor id="8" name="姜伟光" initials="姜" lastIdx="1" clrIdx="0"/>
  <p:cmAuthor id="2" name="作者" initials="A" lastIdx="0" clrIdx="1"/>
  <p:cmAuthor id="3" name="lenovo" initials="l" lastIdx="6" clrIdx="2"/>
  <p:cmAuthor id="4" name="Administrator" initials="A" lastIdx="4" clrIdx="3"/>
  <p:cmAuthor id="5" name="宋洁然" initials="宋" lastIdx="2" clrIdx="1"/>
  <p:cmAuthor id="6" name="ming qiu" initials="m" lastIdx="1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B9BD5"/>
    <a:srgbClr val="456CF6"/>
    <a:srgbClr val="7F7F7F"/>
    <a:srgbClr val="4472C4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95" autoAdjust="0"/>
    <p:restoredTop sz="85950"/>
  </p:normalViewPr>
  <p:slideViewPr>
    <p:cSldViewPr snapToGrid="0" snapToObjects="1">
      <p:cViewPr varScale="1">
        <p:scale>
          <a:sx n="108" d="100"/>
          <a:sy n="108" d="100"/>
        </p:scale>
        <p:origin x="9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2128A-A211-8F46-B243-14DC39E539D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帮助老师解决共性问题</a:t>
            </a:r>
            <a:endParaRPr lang="zh-CN" altLang="en-US" dirty="0"/>
          </a:p>
          <a:p>
            <a:r>
              <a:rPr lang="zh-CN" altLang="en-US" dirty="0"/>
              <a:t>帮助学生解决个性问题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首先，我来为大家讲解一下我们的产品设计思路。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350D6-19CE-9441-8D09-F734FF53D96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在设计思路上，我们以采集数据为基础，以分析评价为助力手段，提升教学效率与学习效果，最终达到教学质量提升的目标。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当堂订正：教师可选择试题发起纸笔互动，使用点阵笔及课堂练习本。点击当堂订正时，带上教师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和班组信息，题型信息，新建一个课堂和一个任务。题型根据题库和课堂支持的题型做过滤，超过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个选项的选择题（含单选和多选）不支持发起课堂互动。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B0D45-C5A8-3549-A4AE-1FB6F1804A5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alphaModFix amt="60000"/>
          </a:blip>
          <a:stretch>
            <a:fillRect/>
          </a:stretch>
        </p:blipFill>
        <p:spPr>
          <a:xfrm>
            <a:off x="3282" y="0"/>
            <a:ext cx="1218543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38200" y="2304885"/>
            <a:ext cx="10515600" cy="979547"/>
          </a:xfrm>
        </p:spPr>
        <p:txBody>
          <a:bodyPr anchor="ctr" anchorCtr="0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单击此处添加主标题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3325905"/>
            <a:ext cx="10515600" cy="268759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A1BE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单击此处添加副标题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0F26-50CB-264E-B347-BE1D74A7CCD9}" type="datetimeFigureOut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1E599-8F12-9C4F-904B-463975139C6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3147" y="279640"/>
            <a:ext cx="1224931" cy="4237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正文左对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alphaModFix amt="60000"/>
          </a:blip>
          <a:stretch>
            <a:fillRect/>
          </a:stretch>
        </p:blipFill>
        <p:spPr>
          <a:xfrm>
            <a:off x="0" y="0"/>
            <a:ext cx="1218543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631767"/>
            <a:ext cx="10515600" cy="78585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 dirty="0"/>
              <a:t>标题级别</a:t>
            </a:r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417626"/>
            <a:ext cx="10515600" cy="4759337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kumimoji="1" lang="zh-CN" altLang="en-US" dirty="0"/>
              <a:t>正文级别</a:t>
            </a:r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004047" y="6412375"/>
            <a:ext cx="4183905" cy="247311"/>
            <a:chOff x="2916455" y="5991206"/>
            <a:chExt cx="3291841" cy="194581"/>
          </a:xfrm>
        </p:grpSpPr>
        <p:cxnSp>
          <p:nvCxnSpPr>
            <p:cNvPr id="9" name="直线连接符 8"/>
            <p:cNvCxnSpPr/>
            <p:nvPr/>
          </p:nvCxnSpPr>
          <p:spPr>
            <a:xfrm>
              <a:off x="4785964" y="6077609"/>
              <a:ext cx="1422332" cy="0"/>
            </a:xfrm>
            <a:prstGeom prst="line">
              <a:avLst/>
            </a:prstGeom>
            <a:ln w="9525">
              <a:solidFill>
                <a:srgbClr val="F3F1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2916455" y="6077609"/>
              <a:ext cx="1422332" cy="0"/>
            </a:xfrm>
            <a:prstGeom prst="line">
              <a:avLst/>
            </a:prstGeom>
            <a:ln w="9525">
              <a:solidFill>
                <a:srgbClr val="F3F1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484074" y="5991206"/>
              <a:ext cx="175852" cy="19458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0F26-50CB-264E-B347-BE1D74A7CCD9}" type="datetimeFigureOut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1E599-8F12-9C4F-904B-463975139C68}" type="slidenum">
              <a:rPr kumimoji="1" lang="zh-CN" altLang="en-US" smtClean="0"/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sted-image.pdf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4324291" y="-4569651"/>
            <a:ext cx="20914724" cy="1598144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封面">
    <p:bg>
      <p:bgPr>
        <a:solidFill>
          <a:srgbClr val="1729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alphaModFix amt="60000"/>
          </a:blip>
          <a:stretch>
            <a:fillRect/>
          </a:stretch>
        </p:blipFill>
        <p:spPr>
          <a:xfrm>
            <a:off x="3282" y="0"/>
            <a:ext cx="1218543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38200" y="2304885"/>
            <a:ext cx="10515600" cy="979547"/>
          </a:xfrm>
        </p:spPr>
        <p:txBody>
          <a:bodyPr anchor="ctr" anchorCtr="0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 dirty="0"/>
              <a:t>单击此处添加主标题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3325905"/>
            <a:ext cx="10515600" cy="268759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A1BE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单击此处添加副标题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0F26-50CB-264E-B347-BE1D74A7CCD9}" type="datetimeFigureOut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1E599-8F12-9C4F-904B-463975139C6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3147" y="279640"/>
            <a:ext cx="1224931" cy="4237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203200" y="1104900"/>
            <a:ext cx="11747500" cy="0"/>
          </a:xfrm>
          <a:prstGeom prst="line">
            <a:avLst/>
          </a:prstGeom>
          <a:ln w="19050">
            <a:solidFill>
              <a:srgbClr val="5B9BD5">
                <a:alpha val="50196"/>
              </a:srgb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深蓝页">
    <p:bg>
      <p:bgPr>
        <a:solidFill>
          <a:srgbClr val="1729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04046" y="6412279"/>
            <a:ext cx="4185109" cy="247384"/>
            <a:chOff x="2926079" y="6531631"/>
            <a:chExt cx="3291841" cy="194582"/>
          </a:xfrm>
        </p:grpSpPr>
        <p:cxnSp>
          <p:nvCxnSpPr>
            <p:cNvPr id="4" name="直线连接符 3"/>
            <p:cNvCxnSpPr/>
            <p:nvPr/>
          </p:nvCxnSpPr>
          <p:spPr>
            <a:xfrm>
              <a:off x="4795588" y="6620955"/>
              <a:ext cx="1422332" cy="0"/>
            </a:xfrm>
            <a:prstGeom prst="line">
              <a:avLst/>
            </a:prstGeom>
            <a:ln w="9525">
              <a:solidFill>
                <a:srgbClr val="2840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4"/>
            <p:cNvCxnSpPr/>
            <p:nvPr/>
          </p:nvCxnSpPr>
          <p:spPr>
            <a:xfrm>
              <a:off x="2926079" y="6620955"/>
              <a:ext cx="1422332" cy="0"/>
            </a:xfrm>
            <a:prstGeom prst="line">
              <a:avLst/>
            </a:prstGeom>
            <a:ln w="9525">
              <a:solidFill>
                <a:srgbClr val="2840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493698" y="6531631"/>
              <a:ext cx="175852" cy="19458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1729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68839" y="2119230"/>
            <a:ext cx="1054322" cy="1145212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838200" y="3342190"/>
            <a:ext cx="10515600" cy="687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en-US" altLang="zh-CN" dirty="0"/>
              <a:t>THANKS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 dirty="0"/>
              <a:t>编辑母版文本样式
第二级
第三级
第四级
第五级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5C30F26-50CB-264E-B347-BE1D74A7CCD9}" type="datetimeFigureOut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011E599-8F12-9C4F-904B-463975139C68}" type="slidenum">
              <a:rPr kumimoji="1" lang="zh-CN" altLang="en-US" smtClean="0"/>
            </a:fld>
            <a:endParaRPr kumimoji="1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7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7989" y="2416955"/>
            <a:ext cx="10515600" cy="78585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6600" dirty="0">
                <a:solidFill>
                  <a:schemeClr val="bg1"/>
                </a:solidFill>
              </a:rPr>
              <a:t>高质量</a:t>
            </a:r>
            <a:r>
              <a:rPr lang="zh-CN" altLang="en-US" sz="6600" dirty="0">
                <a:solidFill>
                  <a:schemeClr val="bg1"/>
                </a:solidFill>
              </a:rPr>
              <a:t>作业产品使用手册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25780" y="1075690"/>
            <a:ext cx="11481435" cy="27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51293" y="1947945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分组分层设置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293" y="2881662"/>
            <a:ext cx="34119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dirty="0"/>
              <a:t>可将班级学生分成不同的能力组别，给不同组别的学生布置不同教学目标的作业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dirty="0"/>
              <a:t>如果题目有差异化，将题目分成必做和选做</a:t>
            </a: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0655" y="1661160"/>
            <a:ext cx="6431280" cy="4633595"/>
          </a:xfrm>
          <a:prstGeom prst="rect">
            <a:avLst/>
          </a:prstGeom>
        </p:spPr>
      </p:pic>
      <p:sp>
        <p:nvSpPr>
          <p:cNvPr id="9" name="文本框 2"/>
          <p:cNvSpPr txBox="1"/>
          <p:nvPr/>
        </p:nvSpPr>
        <p:spPr>
          <a:xfrm>
            <a:off x="477673" y="470986"/>
            <a:ext cx="2082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主要亮点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4052" y="2412498"/>
            <a:ext cx="10894060" cy="786130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</a:rPr>
              <a:t>4. </a:t>
            </a:r>
            <a:r>
              <a:rPr lang="zh-CN" altLang="en-US" sz="4000" dirty="0">
                <a:solidFill>
                  <a:srgbClr val="0070C0"/>
                </a:solidFill>
              </a:rPr>
              <a:t>学情报告和错题本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596265" y="1317625"/>
            <a:ext cx="5385435" cy="26885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28600" fontAlgn="base">
              <a:lnSpc>
                <a:spcPct val="22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+mn-ea"/>
              </a:rPr>
              <a:t>解决的问题：</a:t>
            </a:r>
            <a:endParaRPr lang="en-US" altLang="zh-CN" sz="2100" b="1" dirty="0">
              <a:solidFill>
                <a:schemeClr val="tx1"/>
              </a:solidFill>
              <a:latin typeface="+mn-ea"/>
            </a:endParaRPr>
          </a:p>
          <a:p>
            <a:pPr lvl="1" fontAlgn="base">
              <a:lnSpc>
                <a:spcPct val="220000"/>
              </a:lnSpc>
            </a:pPr>
            <a:r>
              <a:rPr lang="zh-CN" altLang="en-US" sz="1800" dirty="0">
                <a:latin typeface="+mn-ea"/>
              </a:rPr>
              <a:t>在“双减”作业时长政策要求下，保证教学效果</a:t>
            </a:r>
            <a:endParaRPr lang="en-US" altLang="zh-CN" sz="1800" dirty="0">
              <a:latin typeface="+mn-ea"/>
            </a:endParaRPr>
          </a:p>
          <a:p>
            <a:pPr lvl="1" fontAlgn="base">
              <a:lnSpc>
                <a:spcPct val="220000"/>
              </a:lnSpc>
            </a:pPr>
            <a:r>
              <a:rPr lang="zh-CN" altLang="en-US" sz="1800" dirty="0">
                <a:latin typeface="+mn-ea"/>
              </a:rPr>
              <a:t>共性问题 ：课堂讲评高频错题</a:t>
            </a:r>
            <a:endParaRPr lang="en-US" altLang="zh-CN" sz="1800" dirty="0">
              <a:latin typeface="+mn-ea"/>
            </a:endParaRPr>
          </a:p>
          <a:p>
            <a:pPr lvl="1" fontAlgn="base">
              <a:lnSpc>
                <a:spcPct val="220000"/>
              </a:lnSpc>
            </a:pPr>
            <a:r>
              <a:rPr lang="zh-CN" altLang="en-US" sz="1800" dirty="0">
                <a:latin typeface="+mn-ea"/>
              </a:rPr>
              <a:t>个性问题：面批解决</a:t>
            </a:r>
            <a:endParaRPr lang="en-US" altLang="zh-CN" sz="1800" dirty="0">
              <a:latin typeface="+mn-ea"/>
            </a:endParaRPr>
          </a:p>
          <a:p>
            <a:endParaRPr kumimoji="1" lang="zh-CN" altLang="en-US" sz="1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291643" y="6411853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共性问题课堂讲评</a:t>
            </a:r>
            <a:endParaRPr kumimoji="1"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7727244" y="6465854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个性问题面批解决（学生诊断单）</a:t>
            </a:r>
            <a:endParaRPr kumimoji="1"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7730" y="3880485"/>
            <a:ext cx="4136390" cy="25850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308" t="569" r="2788" b="2093"/>
          <a:stretch>
            <a:fillRect/>
          </a:stretch>
        </p:blipFill>
        <p:spPr>
          <a:xfrm>
            <a:off x="7237440" y="1147403"/>
            <a:ext cx="3984209" cy="268844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cxnSp>
        <p:nvCxnSpPr>
          <p:cNvPr id="15" name="直线箭头连接符 14"/>
          <p:cNvCxnSpPr/>
          <p:nvPr/>
        </p:nvCxnSpPr>
        <p:spPr>
          <a:xfrm>
            <a:off x="10212693" y="2854423"/>
            <a:ext cx="0" cy="12051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92" y="4217679"/>
            <a:ext cx="5921964" cy="19243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cxnSp>
        <p:nvCxnSpPr>
          <p:cNvPr id="7" name="直接连接符 6"/>
          <p:cNvCxnSpPr/>
          <p:nvPr/>
        </p:nvCxnSpPr>
        <p:spPr>
          <a:xfrm>
            <a:off x="525780" y="1075055"/>
            <a:ext cx="11481435" cy="27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77673" y="470351"/>
            <a:ext cx="41840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教师报告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分析及诊断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525780" y="1035029"/>
            <a:ext cx="11409546" cy="406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68615" y="411685"/>
            <a:ext cx="1914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5.3</a:t>
            </a:r>
            <a:r>
              <a:rPr kumimoji="1" lang="zh-CN" altLang="en-US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错题本</a:t>
            </a:r>
            <a:endParaRPr kumimoji="1" lang="zh-CN" altLang="en-US" sz="2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1141251" y="2236826"/>
            <a:ext cx="3042642" cy="59703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学情分析：各单元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各知识点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练习频次、学生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班级正确率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3381947" y="1931765"/>
            <a:ext cx="567286" cy="199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821330" y="1435487"/>
            <a:ext cx="9984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帮助学生、老师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定位薄弱点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分类整理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错题，培养学生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自查习惯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，对错题逐个击破。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4454973" y="2232049"/>
            <a:ext cx="3294619" cy="5847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学生按单元整理；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老师按共性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个性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单元整理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8311010" y="2253939"/>
            <a:ext cx="3210864" cy="5847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出错次数、作答时长、错因分析、知识点拨、归纳总结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5677029" y="1969858"/>
            <a:ext cx="174193" cy="1943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/>
          <a:srcRect l="28761" r="22513"/>
          <a:stretch>
            <a:fillRect/>
          </a:stretch>
        </p:blipFill>
        <p:spPr>
          <a:xfrm>
            <a:off x="1134092" y="3409900"/>
            <a:ext cx="2522608" cy="2573648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341732" y="303411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基于选定作业范围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43077" y="6099999"/>
            <a:ext cx="2492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教辅作业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单元作业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日常作业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8957733" y="1954720"/>
            <a:ext cx="303490" cy="2703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4"/>
          <p:cNvSpPr txBox="1">
            <a:spLocks noChangeArrowheads="1"/>
          </p:cNvSpPr>
          <p:nvPr/>
        </p:nvSpPr>
        <p:spPr bwMode="auto">
          <a:xfrm>
            <a:off x="3940343" y="4217796"/>
            <a:ext cx="27361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采集、分析、条件过滤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右箭头 41"/>
          <p:cNvSpPr/>
          <p:nvPr/>
        </p:nvSpPr>
        <p:spPr>
          <a:xfrm>
            <a:off x="4315822" y="4604212"/>
            <a:ext cx="2034862" cy="71025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481" y="3269541"/>
            <a:ext cx="2043340" cy="289158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590" y="3273644"/>
            <a:ext cx="2037542" cy="288337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02550" y="616140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学生版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69195" y="615696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老师版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600"/>
              <a:t>谢谢大家！</a:t>
            </a:r>
            <a:endParaRPr lang="zh-CN" altLang="en-US" sz="66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535455"/>
            <a:ext cx="10515600" cy="2687598"/>
          </a:xfrm>
        </p:spPr>
        <p:txBody>
          <a:bodyPr/>
          <a:lstStyle/>
          <a:p>
            <a:pPr algn="ctr"/>
            <a:r>
              <a:rPr lang="zh-CN" altLang="en-US" sz="3200"/>
              <a:t>让学习成为美好体验～</a:t>
            </a:r>
            <a:endParaRPr lang="zh-CN" altLang="en-US" sz="3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35059" y="2421504"/>
            <a:ext cx="2622639" cy="26226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92564" y="2272551"/>
            <a:ext cx="2973645" cy="29736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595925" y="3168084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提纲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3720264" y="4753429"/>
            <a:ext cx="493218" cy="425189"/>
          </a:xfrm>
          <a:prstGeom prst="hexagon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prstDash val="solid"/>
          </a:ln>
          <a:effectLst/>
        </p:spPr>
        <p:txBody>
          <a:bodyPr rtlCol="0" anchor="ctr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</a:pPr>
            <a:endParaRPr lang="zh-CN" altLang="en-US" sz="3200" kern="0">
              <a:solidFill>
                <a:srgbClr val="C00000"/>
              </a:solidFill>
              <a:latin typeface="Calibri" panose="020F0502020204030204"/>
              <a:ea typeface="黑体" panose="02010609060101010101" pitchFamily="49" charset="-122"/>
            </a:endParaRPr>
          </a:p>
        </p:txBody>
      </p:sp>
      <p:pic>
        <p:nvPicPr>
          <p:cNvPr id="33" name="pasted-image.pdf"/>
          <p:cNvPicPr>
            <a:picLocks noChangeAspect="1"/>
          </p:cNvPicPr>
          <p:nvPr/>
        </p:nvPicPr>
        <p:blipFill rotWithShape="1">
          <a:blip r:embed="rId4" cstate="screen"/>
          <a:srcRect l="20530" t="28568" r="21113" b="28437"/>
          <a:stretch>
            <a:fillRect/>
          </a:stretch>
        </p:blipFill>
        <p:spPr>
          <a:xfrm>
            <a:off x="-13335" y="-13970"/>
            <a:ext cx="12205335" cy="687197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34" name="组合 33"/>
          <p:cNvGrpSpPr/>
          <p:nvPr/>
        </p:nvGrpSpPr>
        <p:grpSpPr>
          <a:xfrm>
            <a:off x="4806315" y="1655445"/>
            <a:ext cx="6831965" cy="3909695"/>
            <a:chOff x="7961" y="537"/>
            <a:chExt cx="10759" cy="615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8505" y="1049"/>
              <a:ext cx="18" cy="5504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7961" y="537"/>
              <a:ext cx="10759" cy="1115"/>
              <a:chOff x="7621" y="1496"/>
              <a:chExt cx="10759" cy="1115"/>
            </a:xfrm>
          </p:grpSpPr>
          <p:sp>
            <p:nvSpPr>
              <p:cNvPr id="8" name="六边形 7"/>
              <p:cNvSpPr/>
              <p:nvPr/>
            </p:nvSpPr>
            <p:spPr>
              <a:xfrm>
                <a:off x="7621" y="1611"/>
                <a:ext cx="1087" cy="937"/>
              </a:xfrm>
              <a:prstGeom prst="hexagon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3200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Rectangle 4"/>
              <p:cNvSpPr txBox="1">
                <a:spLocks noChangeArrowheads="1"/>
              </p:cNvSpPr>
              <p:nvPr/>
            </p:nvSpPr>
            <p:spPr bwMode="auto">
              <a:xfrm>
                <a:off x="7676" y="1704"/>
                <a:ext cx="950" cy="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0" tIns="45699" rIns="91400" bIns="45699" numCol="1" anchor="ctr" anchorCtr="0" compatLnSpc="1"/>
              <a:lstStyle>
                <a:lvl1pPr marL="0" indent="0" algn="ctr">
                  <a:buFontTx/>
                  <a:buNone/>
                  <a:defRPr sz="2000" b="1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  <a:ea typeface="仿宋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latin typeface="+mn-lt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latin typeface="+mn-lt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sz="2800" b="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Box 12"/>
              <p:cNvSpPr txBox="1"/>
              <p:nvPr/>
            </p:nvSpPr>
            <p:spPr>
              <a:xfrm>
                <a:off x="8728" y="1496"/>
                <a:ext cx="2011" cy="1115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/>
              <a:p>
                <a:pPr algn="l"/>
                <a:r>
                  <a:rPr lang="en-US" altLang="zh-CN" sz="20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lt"/>
                  </a:rPr>
                  <a:t>PART ONE</a:t>
                </a:r>
                <a:endParaRPr lang="zh-CN" altLang="en-US" sz="10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</p:txBody>
          </p:sp>
          <p:sp>
            <p:nvSpPr>
              <p:cNvPr id="17" name="TextBox 12"/>
              <p:cNvSpPr txBox="1"/>
              <p:nvPr/>
            </p:nvSpPr>
            <p:spPr>
              <a:xfrm>
                <a:off x="10966" y="1636"/>
                <a:ext cx="7414" cy="723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>
                <a:defPPr>
                  <a:defRPr lang="zh-CN"/>
                </a:defPPr>
                <a:lvl1pPr lvl="0">
                  <a:defRPr sz="240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cs typeface="Arial Unicode MS" panose="020B0604020202020204" pitchFamily="34" charset="-122"/>
                    <a:sym typeface="+mn-lt"/>
                  </a:rPr>
                  <a:t>高质量作业产品设计思路</a:t>
                </a:r>
                <a:endParaRPr lang="zh-CN" altLang="en-US" dirty="0">
                  <a:solidFill>
                    <a:schemeClr val="bg1"/>
                  </a:solidFill>
                  <a:cs typeface="Arial Unicode MS" panose="020B0604020202020204" pitchFamily="34" charset="-122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961" y="2228"/>
              <a:ext cx="3118" cy="1115"/>
              <a:chOff x="7621" y="3202"/>
              <a:chExt cx="3118" cy="1115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7621" y="3265"/>
                <a:ext cx="1087" cy="937"/>
              </a:xfrm>
              <a:prstGeom prst="hexagon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3200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Rectangle 4"/>
              <p:cNvSpPr txBox="1">
                <a:spLocks noChangeArrowheads="1"/>
              </p:cNvSpPr>
              <p:nvPr/>
            </p:nvSpPr>
            <p:spPr bwMode="auto">
              <a:xfrm>
                <a:off x="7676" y="3304"/>
                <a:ext cx="950" cy="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0" tIns="45699" rIns="91400" bIns="45699" numCol="1" anchor="ctr" anchorCtr="0" compatLnSpc="1"/>
              <a:lstStyle>
                <a:lvl1pPr marL="0" indent="0" algn="ctr">
                  <a:buFontTx/>
                  <a:buNone/>
                  <a:defRPr sz="2000" b="1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  <a:ea typeface="仿宋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latin typeface="+mn-lt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latin typeface="+mn-lt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2800" b="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Box 12"/>
              <p:cNvSpPr txBox="1"/>
              <p:nvPr/>
            </p:nvSpPr>
            <p:spPr>
              <a:xfrm>
                <a:off x="8728" y="3202"/>
                <a:ext cx="2011" cy="1115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/>
              <a:p>
                <a:pPr algn="l"/>
                <a:r>
                  <a:rPr lang="en-US" altLang="zh-CN" sz="20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lt"/>
                  </a:rPr>
                  <a:t>PART TWO</a:t>
                </a:r>
                <a:endParaRPr lang="zh-CN" altLang="en-US" sz="10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961" y="2411"/>
              <a:ext cx="8880" cy="2576"/>
              <a:chOff x="7621" y="3385"/>
              <a:chExt cx="8880" cy="2576"/>
            </a:xfrm>
          </p:grpSpPr>
          <p:sp>
            <p:nvSpPr>
              <p:cNvPr id="10" name="六边形 9"/>
              <p:cNvSpPr/>
              <p:nvPr/>
            </p:nvSpPr>
            <p:spPr>
              <a:xfrm>
                <a:off x="7621" y="4918"/>
                <a:ext cx="1087" cy="937"/>
              </a:xfrm>
              <a:prstGeom prst="hexagon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3200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Rectangle 4"/>
              <p:cNvSpPr txBox="1">
                <a:spLocks noChangeArrowheads="1"/>
              </p:cNvSpPr>
              <p:nvPr/>
            </p:nvSpPr>
            <p:spPr bwMode="auto">
              <a:xfrm>
                <a:off x="7676" y="4950"/>
                <a:ext cx="950" cy="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0" tIns="45699" rIns="91400" bIns="45699" numCol="1" anchor="ctr" anchorCtr="0" compatLnSpc="1"/>
              <a:lstStyle>
                <a:lvl1pPr marL="0" indent="0" algn="ctr">
                  <a:buFontTx/>
                  <a:buNone/>
                  <a:defRPr sz="2000" b="1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  <a:ea typeface="仿宋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latin typeface="+mn-lt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latin typeface="+mn-lt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2800" b="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Box 12"/>
              <p:cNvSpPr txBox="1"/>
              <p:nvPr/>
            </p:nvSpPr>
            <p:spPr>
              <a:xfrm>
                <a:off x="8728" y="4846"/>
                <a:ext cx="2597" cy="1115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/>
              <a:p>
                <a:pPr algn="l"/>
                <a:r>
                  <a:rPr lang="en-US" altLang="zh-CN" sz="20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lt"/>
                  </a:rPr>
                  <a:t>PART </a:t>
                </a:r>
                <a:endParaRPr lang="en-US" altLang="zh-CN" sz="20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  <a:p>
                <a:pPr algn="l"/>
                <a:r>
                  <a:rPr lang="en-US" altLang="zh-CN" sz="20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lt"/>
                  </a:rPr>
                  <a:t>THREE</a:t>
                </a:r>
                <a:endParaRPr lang="zh-CN" altLang="en-US" sz="10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</p:txBody>
          </p:sp>
          <p:sp>
            <p:nvSpPr>
              <p:cNvPr id="21" name="TextBox 12"/>
              <p:cNvSpPr txBox="1"/>
              <p:nvPr/>
            </p:nvSpPr>
            <p:spPr>
              <a:xfrm>
                <a:off x="10985" y="3385"/>
                <a:ext cx="5516" cy="723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ea"/>
                  </a:rPr>
                  <a:t>纸笔课堂互动场景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961" y="3872"/>
              <a:ext cx="9048" cy="2822"/>
              <a:chOff x="7621" y="4846"/>
              <a:chExt cx="9048" cy="2822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7621" y="6571"/>
                <a:ext cx="1087" cy="937"/>
              </a:xfrm>
              <a:prstGeom prst="hexagon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3200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Rectangle 4"/>
              <p:cNvSpPr txBox="1">
                <a:spLocks noChangeArrowheads="1"/>
              </p:cNvSpPr>
              <p:nvPr/>
            </p:nvSpPr>
            <p:spPr bwMode="auto">
              <a:xfrm>
                <a:off x="7676" y="6596"/>
                <a:ext cx="950" cy="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0" tIns="45699" rIns="91400" bIns="45699" numCol="1" anchor="ctr" anchorCtr="0" compatLnSpc="1"/>
              <a:lstStyle>
                <a:lvl1pPr marL="0" indent="0" algn="ctr">
                  <a:buFontTx/>
                  <a:buNone/>
                  <a:defRPr sz="2000" b="1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  <a:ea typeface="仿宋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latin typeface="+mn-lt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latin typeface="+mn-lt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latin typeface="+mn-lt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+mn-lt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sz="2800" b="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Box 12"/>
              <p:cNvSpPr txBox="1"/>
              <p:nvPr/>
            </p:nvSpPr>
            <p:spPr>
              <a:xfrm>
                <a:off x="8728" y="6553"/>
                <a:ext cx="2717" cy="1115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/>
              <a:p>
                <a:pPr algn="l"/>
                <a:r>
                  <a:rPr lang="en-US" altLang="zh-CN" sz="20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lt"/>
                  </a:rPr>
                  <a:t>PART </a:t>
                </a:r>
                <a:endParaRPr lang="en-US" altLang="zh-CN" sz="20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  <a:p>
                <a:pPr algn="l"/>
                <a:r>
                  <a:rPr lang="en-US" altLang="zh-CN" sz="20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+mn-lt"/>
                  </a:rPr>
                  <a:t>FOUR</a:t>
                </a:r>
                <a:endParaRPr lang="zh-CN" altLang="en-US" sz="10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+mn-lt"/>
                </a:endParaRPr>
              </a:p>
            </p:txBody>
          </p:sp>
          <p:sp>
            <p:nvSpPr>
              <p:cNvPr id="23" name="TextBox 12"/>
              <p:cNvSpPr txBox="1"/>
              <p:nvPr/>
            </p:nvSpPr>
            <p:spPr>
              <a:xfrm>
                <a:off x="11153" y="4846"/>
                <a:ext cx="5516" cy="723"/>
              </a:xfrm>
              <a:prstGeom prst="rect">
                <a:avLst/>
              </a:prstGeom>
              <a:noFill/>
            </p:spPr>
            <p:txBody>
              <a:bodyPr wrap="square" lIns="91413" tIns="45706" rIns="91413" bIns="45706" rtlCol="0">
                <a:spAutoFit/>
              </a:bodyPr>
              <a:lstStyle>
                <a:defPPr>
                  <a:defRPr lang="zh-CN"/>
                </a:defPPr>
                <a:lvl1pPr lvl="0">
                  <a:defRPr sz="2400">
                    <a:solidFill>
                      <a:srgbClr val="576469"/>
                    </a:solidFill>
                    <a:latin typeface="Abadi MT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pPr lvl="0"/>
                <a:r>
                  <a:rPr lang="zh-CN" altLang="en-US" dirty="0">
                    <a:solidFill>
                      <a:schemeClr val="bg1"/>
                    </a:solidFill>
                    <a:cs typeface="Arial Unicode MS" panose="020B0604020202020204" pitchFamily="34" charset="-122"/>
                    <a:sym typeface="+mn-lt"/>
                  </a:rPr>
                  <a:t>高质量作业</a:t>
                </a:r>
                <a:endParaRPr lang="zh-CN" altLang="en-US" dirty="0">
                  <a:solidFill>
                    <a:schemeClr val="bg1"/>
                  </a:solidFill>
                  <a:cs typeface="Arial Unicode MS" panose="020B0604020202020204" pitchFamily="34" charset="-122"/>
                  <a:sym typeface="+mn-lt"/>
                </a:endParaRPr>
              </a:p>
            </p:txBody>
          </p:sp>
        </p:grpSp>
        <p:sp>
          <p:nvSpPr>
            <p:cNvPr id="28" name="TextBox 12"/>
            <p:cNvSpPr txBox="1"/>
            <p:nvPr/>
          </p:nvSpPr>
          <p:spPr>
            <a:xfrm>
              <a:off x="11297" y="5685"/>
              <a:ext cx="5516" cy="723"/>
            </a:xfrm>
            <a:prstGeom prst="rect">
              <a:avLst/>
            </a:prstGeom>
            <a:noFill/>
          </p:spPr>
          <p:txBody>
            <a:bodyPr wrap="square" lIns="91413" tIns="45706" rIns="91413" bIns="45706" rtlCol="0">
              <a:spAutoFit/>
            </a:bodyPr>
            <a:lstStyle>
              <a:defPPr>
                <a:defRPr lang="zh-CN"/>
              </a:defPPr>
              <a:lvl1pPr lvl="0">
                <a:defRPr sz="2400">
                  <a:solidFill>
                    <a:srgbClr val="576469"/>
                  </a:solidFill>
                  <a:latin typeface="Abadi MT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lvl="0"/>
              <a:r>
                <a:rPr lang="zh-CN" altLang="en-US" dirty="0">
                  <a:solidFill>
                    <a:schemeClr val="bg1"/>
                  </a:solidFill>
                  <a:cs typeface="Arial Unicode MS" panose="020B0604020202020204" pitchFamily="34" charset="-122"/>
                  <a:sym typeface="+mn-lt"/>
                </a:rPr>
                <a:t>学情报告和错题本</a:t>
              </a:r>
              <a:endParaRPr lang="zh-CN" altLang="en-US" dirty="0">
                <a:solidFill>
                  <a:schemeClr val="bg1"/>
                </a:solidFill>
                <a:cs typeface="Arial Unicode MS" panose="020B0604020202020204" pitchFamily="34" charset="-122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6533" y="2715755"/>
            <a:ext cx="10515600" cy="785859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accent5">
                    <a:lumMod val="75000"/>
                  </a:schemeClr>
                </a:solidFill>
              </a:rPr>
              <a:t>1.</a:t>
            </a:r>
            <a:r>
              <a:rPr lang="zh-CN" altLang="en-US" sz="4000" dirty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zh-CN" altLang="en-US" sz="4000" dirty="0">
                <a:solidFill>
                  <a:schemeClr val="accent5">
                    <a:lumMod val="75000"/>
                  </a:schemeClr>
                </a:solidFill>
                <a:cs typeface="Arial Unicode MS" panose="020B0604020202020204" pitchFamily="34" charset="-122"/>
                <a:sym typeface="+mn-lt"/>
              </a:rPr>
              <a:t>高质量作业产品设计思路</a:t>
            </a:r>
            <a:br>
              <a:rPr lang="zh-CN" altLang="en-US" sz="4000" dirty="0">
                <a:cs typeface="Arial Unicode MS" panose="020B0604020202020204" pitchFamily="34" charset="-122"/>
                <a:sym typeface="+mn-lt"/>
              </a:rPr>
            </a:b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26321" y="2008900"/>
            <a:ext cx="1035000" cy="1080000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80935" y="4244146"/>
            <a:ext cx="1152000" cy="108000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41140" y="2008900"/>
            <a:ext cx="1057500" cy="1080000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87867" y="2008900"/>
            <a:ext cx="1080000" cy="108000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57094" y="2008900"/>
            <a:ext cx="1080000" cy="1080000"/>
          </a:xfrm>
          <a:prstGeom prst="rect">
            <a:avLst/>
          </a:prstGeom>
        </p:spPr>
      </p:pic>
      <p:cxnSp>
        <p:nvCxnSpPr>
          <p:cNvPr id="20" name="直线箭头连接符 19"/>
          <p:cNvCxnSpPr/>
          <p:nvPr/>
        </p:nvCxnSpPr>
        <p:spPr>
          <a:xfrm>
            <a:off x="2824172" y="2639216"/>
            <a:ext cx="1220920" cy="0"/>
          </a:xfrm>
          <a:prstGeom prst="straightConnector1">
            <a:avLst/>
          </a:prstGeom>
          <a:noFill/>
          <a:ln w="50800" cap="flat">
            <a:solidFill>
              <a:srgbClr val="172987"/>
            </a:solidFill>
            <a:prstDash val="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直线箭头连接符 44"/>
          <p:cNvCxnSpPr/>
          <p:nvPr/>
        </p:nvCxnSpPr>
        <p:spPr>
          <a:xfrm>
            <a:off x="5580935" y="2639216"/>
            <a:ext cx="1220920" cy="0"/>
          </a:xfrm>
          <a:prstGeom prst="straightConnector1">
            <a:avLst/>
          </a:prstGeom>
          <a:noFill/>
          <a:ln w="50800" cap="flat">
            <a:solidFill>
              <a:srgbClr val="172987"/>
            </a:solidFill>
            <a:prstDash val="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6" name="直线箭头连接符 45"/>
          <p:cNvCxnSpPr/>
          <p:nvPr/>
        </p:nvCxnSpPr>
        <p:spPr>
          <a:xfrm>
            <a:off x="8422989" y="2639216"/>
            <a:ext cx="1220920" cy="0"/>
          </a:xfrm>
          <a:prstGeom prst="straightConnector1">
            <a:avLst/>
          </a:prstGeom>
          <a:noFill/>
          <a:ln w="50800" cap="flat">
            <a:solidFill>
              <a:srgbClr val="172987"/>
            </a:solidFill>
            <a:prstDash val="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肘形连接符 26"/>
          <p:cNvCxnSpPr/>
          <p:nvPr/>
        </p:nvCxnSpPr>
        <p:spPr>
          <a:xfrm rot="10800000">
            <a:off x="2097003" y="3682588"/>
            <a:ext cx="3124379" cy="1123115"/>
          </a:xfrm>
          <a:prstGeom prst="bentConnector3">
            <a:avLst>
              <a:gd name="adj1" fmla="val 99833"/>
            </a:avLst>
          </a:prstGeom>
          <a:noFill/>
          <a:ln w="50800" cap="flat">
            <a:solidFill>
              <a:srgbClr val="172987"/>
            </a:solidFill>
            <a:prstDash val="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肘形连接符 64"/>
          <p:cNvCxnSpPr/>
          <p:nvPr/>
        </p:nvCxnSpPr>
        <p:spPr>
          <a:xfrm rot="10800000" flipV="1">
            <a:off x="6957513" y="3783191"/>
            <a:ext cx="3386308" cy="1022511"/>
          </a:xfrm>
          <a:prstGeom prst="bentConnector3">
            <a:avLst>
              <a:gd name="adj1" fmla="val -357"/>
            </a:avLst>
          </a:prstGeom>
          <a:noFill/>
          <a:ln w="50800" cap="flat">
            <a:solidFill>
              <a:srgbClr val="172987"/>
            </a:solidFill>
            <a:prstDash val="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9" name="矩形 58"/>
          <p:cNvSpPr/>
          <p:nvPr/>
        </p:nvSpPr>
        <p:spPr>
          <a:xfrm>
            <a:off x="3975087" y="5884454"/>
            <a:ext cx="436369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cap="all" spc="-50" dirty="0">
                <a:ln w="3175">
                  <a:noFill/>
                </a:ln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数据 </a:t>
            </a:r>
            <a:r>
              <a:rPr lang="zh-CN" altLang="en-US" cap="all" spc="-50" dirty="0">
                <a:ln w="3175">
                  <a:noFill/>
                </a:ln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是基础，</a:t>
            </a:r>
            <a:r>
              <a:rPr lang="zh-CN" altLang="en-US" sz="2000" b="1" cap="all" spc="-50" dirty="0">
                <a:ln w="3175">
                  <a:noFill/>
                </a:ln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评价 </a:t>
            </a:r>
            <a:r>
              <a:rPr lang="zh-CN" altLang="en-US" cap="all" spc="-50" dirty="0">
                <a:ln w="3175">
                  <a:noFill/>
                </a:ln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是手段，</a:t>
            </a:r>
            <a:r>
              <a:rPr lang="zh-CN" altLang="en-US" sz="2000" b="1" cap="all" spc="-50" dirty="0">
                <a:ln w="3175">
                  <a:noFill/>
                </a:ln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提升 </a:t>
            </a:r>
            <a:r>
              <a:rPr lang="zh-CN" altLang="en-US" cap="all" spc="-50" dirty="0">
                <a:ln w="3175">
                  <a:noFill/>
                </a:ln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是目的</a:t>
            </a:r>
            <a:endParaRPr lang="zh-CN" altLang="en-US" cap="all" spc="-50" dirty="0">
              <a:ln w="3175">
                <a:noFill/>
              </a:ln>
              <a:solidFill>
                <a:srgbClr val="17298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744580" y="3164881"/>
            <a:ext cx="650621" cy="349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845" hangingPunct="0"/>
            <a:r>
              <a:rPr lang="zh-CN" altLang="en-US" b="1" dirty="0"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采集</a:t>
            </a:r>
            <a:endParaRPr lang="zh-CN" altLang="en-US" b="1" dirty="0">
              <a:solidFill>
                <a:srgbClr val="1729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Neue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523875" y="3164881"/>
            <a:ext cx="650621" cy="349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845" hangingPunct="0"/>
            <a:r>
              <a:rPr lang="zh-CN" altLang="en-US" b="1" dirty="0"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</a:t>
            </a:r>
            <a:endParaRPr lang="zh-CN" altLang="en-US" b="1" dirty="0">
              <a:solidFill>
                <a:srgbClr val="1729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Neue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303170" y="3164881"/>
            <a:ext cx="650621" cy="349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845" hangingPunct="0"/>
            <a:r>
              <a:rPr lang="zh-CN" altLang="en-US" b="1" dirty="0"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b="1" dirty="0">
              <a:solidFill>
                <a:srgbClr val="1729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Neue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950117" y="3164881"/>
            <a:ext cx="650621" cy="349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845" hangingPunct="0"/>
            <a:r>
              <a:rPr lang="zh-CN" altLang="en-US" b="1" dirty="0"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endParaRPr lang="zh-CN" altLang="en-US" b="1" dirty="0">
              <a:solidFill>
                <a:srgbClr val="1729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Neue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859380" y="5440558"/>
            <a:ext cx="650621" cy="349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845" hangingPunct="0"/>
            <a:r>
              <a:rPr lang="zh-CN" altLang="en-US" b="1" dirty="0">
                <a:solidFill>
                  <a:srgbClr val="1729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endParaRPr lang="zh-CN" altLang="en-US" b="1" dirty="0">
              <a:solidFill>
                <a:srgbClr val="1729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Neue"/>
            </a:endParaRPr>
          </a:p>
        </p:txBody>
      </p:sp>
      <p:sp>
        <p:nvSpPr>
          <p:cNvPr id="29" name="Shape 214"/>
          <p:cNvSpPr/>
          <p:nvPr/>
        </p:nvSpPr>
        <p:spPr>
          <a:xfrm>
            <a:off x="0" y="505196"/>
            <a:ext cx="12192000" cy="441468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ctr">
            <a:spAutoFit/>
          </a:bodyPr>
          <a:lstStyle/>
          <a:p>
            <a:pPr algn="ctr" defTabSz="457200">
              <a:defRPr sz="4800" b="0" spc="600">
                <a:solidFill>
                  <a:srgbClr val="182A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基于数据评价结果不断优化提升教学的设计思路</a:t>
            </a:r>
            <a:endParaRPr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0458" y="2642870"/>
            <a:ext cx="11031855" cy="786130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</a:rPr>
              <a:t>2. </a:t>
            </a:r>
            <a:r>
              <a:rPr lang="zh-CN" altLang="en-US" sz="4000" dirty="0">
                <a:solidFill>
                  <a:srgbClr val="0070C0"/>
                </a:solidFill>
              </a:rPr>
              <a:t>纸笔</a:t>
            </a:r>
            <a:r>
              <a:rPr lang="zh-CN" altLang="en-US" sz="4000" dirty="0">
                <a:solidFill>
                  <a:srgbClr val="0070C0"/>
                </a:solidFill>
              </a:rPr>
              <a:t>课堂</a:t>
            </a:r>
            <a:r>
              <a:rPr lang="zh-CN" altLang="en-US" sz="4000" dirty="0">
                <a:solidFill>
                  <a:srgbClr val="0070C0"/>
                </a:solidFill>
              </a:rPr>
              <a:t>互动场景 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5114" y="358815"/>
            <a:ext cx="7662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课堂互动实时辅助教学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6745" y="620425"/>
            <a:ext cx="6161617" cy="59913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5114" y="1761746"/>
            <a:ext cx="4247909" cy="462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b="1" dirty="0"/>
              <a:t>支持创建随堂练习作业单：试题支持自助上传图片创建，以及从题库选择；</a:t>
            </a:r>
            <a:endParaRPr lang="zh-CN" altLang="en-US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b="1" dirty="0"/>
              <a:t>支持多题连续作答：在新建试题时，可设置单题作答时间限制，课上按照倒计时，自动开始，自动结束后跳转到下一题；</a:t>
            </a:r>
            <a:endParaRPr lang="zh-CN" altLang="en-US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b="1" dirty="0"/>
              <a:t>学生作答后，主观题按照单题统计学生作答行为，提取出作答时间最长，作答时间最短，作答笔迹最连续，作答笔迹间断最多的学生名单</a:t>
            </a:r>
            <a:endParaRPr lang="zh-CN" altLang="en-US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5114" y="358815"/>
            <a:ext cx="7662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作业讲评解决共性问题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470" y="1064871"/>
            <a:ext cx="6947283" cy="53301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33717" y="2365215"/>
            <a:ext cx="3700999" cy="2543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b="1" dirty="0"/>
              <a:t>支持作业讲评，主观题查看学生作答轨迹；</a:t>
            </a:r>
            <a:endParaRPr lang="en-US" altLang="zh-CN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b="1" dirty="0"/>
              <a:t>支持对讲解的题目发起当堂订正；</a:t>
            </a:r>
            <a:endParaRPr lang="zh-CN" altLang="en-US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b="1" dirty="0"/>
              <a:t>支持举一反三中（中学），可针对试题发起课堂纸笔互动，学生在课堂上用点阵笔作答。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7309" y="2642870"/>
            <a:ext cx="11031855" cy="786130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</a:rPr>
              <a:t>3. </a:t>
            </a:r>
            <a:r>
              <a:rPr lang="zh-CN" altLang="en-US" sz="4000" dirty="0">
                <a:solidFill>
                  <a:srgbClr val="0070C0"/>
                </a:solidFill>
              </a:rPr>
              <a:t>高质量作业介绍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1"/>
          <p:cNvSpPr txBox="1"/>
          <p:nvPr/>
        </p:nvSpPr>
        <p:spPr>
          <a:xfrm>
            <a:off x="2744403" y="1103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25780" y="1075690"/>
            <a:ext cx="11481435" cy="27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 txBox="1"/>
          <p:nvPr/>
        </p:nvSpPr>
        <p:spPr>
          <a:xfrm>
            <a:off x="2871403" y="1230793"/>
            <a:ext cx="10643937" cy="93355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endParaRPr kumimoji="1" lang="zh-CN" altLang="en-US" sz="2000" b="0" dirty="0"/>
          </a:p>
        </p:txBody>
      </p:sp>
      <p:sp>
        <p:nvSpPr>
          <p:cNvPr id="3" name="文本框 2"/>
          <p:cNvSpPr txBox="1"/>
          <p:nvPr/>
        </p:nvSpPr>
        <p:spPr>
          <a:xfrm>
            <a:off x="477673" y="470986"/>
            <a:ext cx="2082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主要亮点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780" y="1988564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作业质量分析</a:t>
            </a:r>
            <a:endParaRPr lang="zh-CN" altLang="en-US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673" y="2863113"/>
            <a:ext cx="3536062" cy="143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/>
              <a:t>支持作业时长分析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/>
              <a:t>支持作业目标一致性分析</a:t>
            </a:r>
            <a:endParaRPr lang="en-US" altLang="zh-CN" sz="20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/>
              <a:t>支持作业难度分析</a:t>
            </a:r>
            <a:endParaRPr lang="zh-CN" altLang="en-US" sz="2000" dirty="0">
              <a:effectLst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01467" y="1367936"/>
            <a:ext cx="6132666" cy="5173997"/>
            <a:chOff x="4501467" y="1367937"/>
            <a:chExt cx="5524784" cy="466114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01467" y="1367937"/>
              <a:ext cx="5524784" cy="466114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09924" y="3133683"/>
              <a:ext cx="1778029" cy="26918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9924" y="1399686"/>
              <a:ext cx="1789789" cy="263044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2019通用版16比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</Words>
  <Application>WPS 演示</Application>
  <PresentationFormat>Widescreen</PresentationFormat>
  <Paragraphs>117</Paragraphs>
  <Slides>14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微软雅黑 Light</vt:lpstr>
      <vt:lpstr>Impact</vt:lpstr>
      <vt:lpstr>Calibri</vt:lpstr>
      <vt:lpstr>黑体</vt:lpstr>
      <vt:lpstr>仿宋_GB2312</vt:lpstr>
      <vt:lpstr>仿宋</vt:lpstr>
      <vt:lpstr>Arial Unicode MS</vt:lpstr>
      <vt:lpstr>Abadi MT</vt:lpstr>
      <vt:lpstr>Segoe Print</vt:lpstr>
      <vt:lpstr>Tahoma</vt:lpstr>
      <vt:lpstr>Helvetica Neue</vt:lpstr>
      <vt:lpstr>等线</vt:lpstr>
      <vt:lpstr>Calibri</vt:lpstr>
      <vt:lpstr>2019通用版16比9</vt:lpstr>
      <vt:lpstr>PowerPoint 演示文稿</vt:lpstr>
      <vt:lpstr>PowerPoint 演示文稿</vt:lpstr>
      <vt:lpstr>1.  高质量作业产品设计思路 </vt:lpstr>
      <vt:lpstr>PowerPoint 演示文稿</vt:lpstr>
      <vt:lpstr>3. 纸笔课堂互动场景 </vt:lpstr>
      <vt:lpstr>PowerPoint 演示文稿</vt:lpstr>
      <vt:lpstr>PowerPoint 演示文稿</vt:lpstr>
      <vt:lpstr>4. 高质量作业介绍</vt:lpstr>
      <vt:lpstr>PowerPoint 演示文稿</vt:lpstr>
      <vt:lpstr>PowerPoint 演示文稿</vt:lpstr>
      <vt:lpstr>5. 学情报告和错题本</vt:lpstr>
      <vt:lpstr>PowerPoint 演示文稿</vt:lpstr>
      <vt:lpstr>PowerPoint 演示文稿</vt:lpstr>
      <vt:lpstr>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2021年-下半年规划 考阅产品</dc:title>
  <dc:creator>little_bear_mi@163.com</dc:creator>
  <cp:lastModifiedBy>冰山下的熔岩</cp:lastModifiedBy>
  <cp:revision>332</cp:revision>
  <dcterms:created xsi:type="dcterms:W3CDTF">2022-01-26T09:06:00Z</dcterms:created>
  <dcterms:modified xsi:type="dcterms:W3CDTF">2022-04-14T03:38:48Z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E47FED25755C494084F8B2E5ED41D255</vt:lpwstr>
  </property>
  <property fmtid="{D5CDD505-2E9C-101B-9397-08002B2CF9AE}" pid="4" name="commondata">
    <vt:lpwstr>eyJoZGlkIjoiNGMyYjUzNDMzOGI2NDBiMzBhYzdiZTY1M2ZkYTI4MzQifQ==</vt:lpwstr>
  </property>
</Properties>
</file>