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5497" r:id="rId2"/>
    <p:sldId id="5498" r:id="rId3"/>
    <p:sldId id="5499" r:id="rId4"/>
    <p:sldId id="5500" r:id="rId5"/>
    <p:sldId id="5501" r:id="rId6"/>
    <p:sldId id="5502" r:id="rId7"/>
    <p:sldId id="5503" r:id="rId8"/>
    <p:sldId id="5504" r:id="rId9"/>
    <p:sldId id="5505" r:id="rId10"/>
    <p:sldId id="5506" r:id="rId11"/>
    <p:sldId id="5507" r:id="rId12"/>
    <p:sldId id="5508" r:id="rId13"/>
    <p:sldId id="5509" r:id="rId14"/>
    <p:sldId id="5510" r:id="rId15"/>
    <p:sldId id="5511" r:id="rId16"/>
    <p:sldId id="5489" r:id="rId17"/>
    <p:sldId id="5478" r:id="rId18"/>
    <p:sldId id="5512" r:id="rId19"/>
    <p:sldId id="5514" r:id="rId20"/>
    <p:sldId id="5516" r:id="rId21"/>
    <p:sldId id="5517" r:id="rId22"/>
    <p:sldId id="5335" r:id="rId23"/>
    <p:sldId id="402"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 zhu" initials="" lastIdx="12" clrIdx="0"/>
  <p:cmAuthor id="1" name="gong yuchen" initials="gy" lastIdx="10" clrIdx="0"/>
  <p:cmAuthor id="2" name="Yison" initials="Y" lastIdx="1" clrIdx="0"/>
  <p:cmAuthor id="3" name="未知用户6" initials="未知用户6" lastIdx="0" clrIdx="1"/>
  <p:cmAuthor id="4" name="L" initials="" lastIdx="5" clrIdx="6"/>
  <p:cmAuthor id="5" name="Windows 用户" initials="W用" lastIdx="4" clrIdx="4"/>
  <p:cmAuthor id="6" name="韩耀强" initials="" lastIdx="5" clrIdx="0"/>
  <p:cmAuthor id="7" name="hyq" initials="" lastIdx="13" clrIdx="1"/>
  <p:cmAuthor id="8" name="ehl0095" initials="" lastIdx="1" clrIdx="8"/>
  <p:cmAuthor id="9" name="王志国" initials="" lastIdx="21" clrIdx="0"/>
  <p:cmAuthor id="10" name="User" initials="U" lastIdx="3" clrIdx="9"/>
  <p:cmAuthor id="11" name="Jeson" initials="J" lastIdx="8" clrIdx="10"/>
  <p:cmAuthor id="12" name="user" initials="u" lastIdx="4" clrIdx="11"/>
  <p:cmAuthor id="13" name="6534" initials="6" lastIdx="2" clrIdx="12"/>
  <p:cmAuthor id="14" name="." initials="." lastIdx="25" clrIdx="12"/>
  <p:cmAuthor id="15" name="admin" initials="a" lastIdx="1" clrIdx="14"/>
  <p:cmAuthor id="16" name="WU HUI" initials="W" lastIdx="1" clrIdx="15"/>
  <p:cmAuthor id="17" name="董 正举" initials="董" lastIdx="1" clrIdx="16"/>
  <p:cmAuthor id="19" name="林镇阳" initials="林" lastIdx="1"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3C79"/>
    <a:srgbClr val="093E7B"/>
    <a:srgbClr val="E9B3DC"/>
    <a:srgbClr val="97D2FD"/>
    <a:srgbClr val="F4DEB4"/>
    <a:srgbClr val="BFBFBF"/>
    <a:srgbClr val="CDCDCD"/>
    <a:srgbClr val="FF5007"/>
    <a:srgbClr val="ACA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2" autoAdjust="0"/>
    <p:restoredTop sz="96252" autoAdjust="0"/>
  </p:normalViewPr>
  <p:slideViewPr>
    <p:cSldViewPr snapToGrid="0" snapToObjects="1">
      <p:cViewPr varScale="1">
        <p:scale>
          <a:sx n="111" d="100"/>
          <a:sy n="111"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72E095-6B2F-429E-B290-E95CBD21613C}" type="doc">
      <dgm:prSet loTypeId="urn:microsoft.com/office/officeart/2005/8/layout/process1" loCatId="process" qsTypeId="urn:microsoft.com/office/officeart/2005/8/quickstyle/simple1#1" qsCatId="simple" csTypeId="urn:microsoft.com/office/officeart/2005/8/colors/accent1_2#1" csCatId="accent1" phldr="1"/>
      <dgm:spPr/>
    </dgm:pt>
    <dgm:pt modelId="{0617FD3A-2BE9-4DD9-A0D4-1C27999CDB46}">
      <dgm:prSet phldrT="[文本]" custT="1"/>
      <dgm:spPr/>
      <dgm:t>
        <a:bodyPr/>
        <a:lstStyle/>
        <a:p>
          <a:r>
            <a:rPr lang="zh-CN" altLang="en-US" sz="1800" dirty="0">
              <a:latin typeface="微软雅黑" panose="020B0503020204020204" pitchFamily="34" charset="-122"/>
              <a:ea typeface="微软雅黑" panose="020B0503020204020204" pitchFamily="34" charset="-122"/>
            </a:rPr>
            <a:t>数据</a:t>
          </a:r>
          <a:br>
            <a:rPr lang="en-US" altLang="zh-CN" sz="1800" dirty="0">
              <a:latin typeface="微软雅黑" panose="020B0503020204020204" pitchFamily="34" charset="-122"/>
              <a:ea typeface="微软雅黑" panose="020B0503020204020204" pitchFamily="34" charset="-122"/>
            </a:rPr>
          </a:br>
          <a:r>
            <a:rPr lang="zh-CN" altLang="en-US" sz="1800" dirty="0">
              <a:latin typeface="微软雅黑" panose="020B0503020204020204" pitchFamily="34" charset="-122"/>
              <a:ea typeface="微软雅黑" panose="020B0503020204020204" pitchFamily="34" charset="-122"/>
            </a:rPr>
            <a:t>产生</a:t>
          </a:r>
        </a:p>
      </dgm:t>
    </dgm:pt>
    <dgm:pt modelId="{2A7EF2A9-3A08-49D8-B791-4C16EAFA73DA}" type="parTrans" cxnId="{4DED29ED-61B2-43F3-A930-29AF1F5A4DAF}">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226D3CD-6BBA-4CB2-8BC0-13DE645A46F1}" type="sibTrans" cxnId="{4DED29ED-61B2-43F3-A930-29AF1F5A4DAF}">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7C630572-902D-41CA-90A5-7BD77E48C4A1}">
      <dgm:prSet phldrT="[文本]" custT="1"/>
      <dgm:spPr/>
      <dgm:t>
        <a:bodyPr/>
        <a:lstStyle/>
        <a:p>
          <a:r>
            <a:rPr lang="zh-CN" altLang="en-US" sz="1800" dirty="0">
              <a:latin typeface="微软雅黑" panose="020B0503020204020204" pitchFamily="34" charset="-122"/>
              <a:ea typeface="微软雅黑" panose="020B0503020204020204" pitchFamily="34" charset="-122"/>
            </a:rPr>
            <a:t>接入</a:t>
          </a:r>
        </a:p>
      </dgm:t>
    </dgm:pt>
    <dgm:pt modelId="{0A9F3590-BC9D-4F1D-8007-158C8702423E}" type="parTrans" cxnId="{AA0A7C2D-7737-4AD2-9A4F-64E19C5CF80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B77665A-5FF5-47B0-B64E-C22D64505A9D}" type="sibTrans" cxnId="{AA0A7C2D-7737-4AD2-9A4F-64E19C5CF80B}">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DB28C3A9-0231-46E3-84BB-988B5C0940B8}">
      <dgm:prSet phldrT="[文本]" custT="1"/>
      <dgm:spPr/>
      <dgm:t>
        <a:bodyPr/>
        <a:lstStyle/>
        <a:p>
          <a:r>
            <a:rPr lang="zh-CN" altLang="en-US" sz="1800" dirty="0">
              <a:latin typeface="微软雅黑" panose="020B0503020204020204" pitchFamily="34" charset="-122"/>
              <a:ea typeface="微软雅黑" panose="020B0503020204020204" pitchFamily="34" charset="-122"/>
            </a:rPr>
            <a:t>处理</a:t>
          </a:r>
        </a:p>
      </dgm:t>
    </dgm:pt>
    <dgm:pt modelId="{18FB6BB1-F877-410F-849A-2F453667CB5F}" type="parTrans" cxnId="{37607D87-B46D-4F7E-BBF3-9B2FF0715A5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1C677B9-2709-4E23-A48A-2A688A03441B}" type="sibTrans" cxnId="{37607D87-B46D-4F7E-BBF3-9B2FF0715A5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4A0FDD2-A07E-413E-B67D-D22730BEAF56}">
      <dgm:prSet phldrT="[文本]" custT="1"/>
      <dgm:spPr/>
      <dgm:t>
        <a:bodyPr/>
        <a:lstStyle/>
        <a:p>
          <a:r>
            <a:rPr lang="zh-CN" altLang="en-US" sz="1800" dirty="0">
              <a:latin typeface="微软雅黑" panose="020B0503020204020204" pitchFamily="34" charset="-122"/>
              <a:ea typeface="微软雅黑" panose="020B0503020204020204" pitchFamily="34" charset="-122"/>
            </a:rPr>
            <a:t>服务</a:t>
          </a:r>
        </a:p>
      </dgm:t>
    </dgm:pt>
    <dgm:pt modelId="{5A21B6FE-0592-4870-B29E-6EAB1C328F78}" type="parTrans" cxnId="{73E007BE-83F8-4412-9B8F-E2B545587637}">
      <dgm:prSet/>
      <dgm:spPr/>
      <dgm:t>
        <a:bodyPr/>
        <a:lstStyle/>
        <a:p>
          <a:endParaRPr lang="zh-CN" altLang="en-US"/>
        </a:p>
      </dgm:t>
    </dgm:pt>
    <dgm:pt modelId="{888D906E-D01F-4EBE-A94E-201B4DAF4ECA}" type="sibTrans" cxnId="{73E007BE-83F8-4412-9B8F-E2B545587637}">
      <dgm:prSet/>
      <dgm:spPr/>
      <dgm:t>
        <a:bodyPr/>
        <a:lstStyle/>
        <a:p>
          <a:endParaRPr lang="zh-CN" altLang="en-US"/>
        </a:p>
      </dgm:t>
    </dgm:pt>
    <dgm:pt modelId="{0D2F0E6B-4409-43B6-BA08-573D845F1924}">
      <dgm:prSet phldrT="[文本]" custT="1"/>
      <dgm:spPr/>
      <dgm:t>
        <a:bodyPr/>
        <a:lstStyle/>
        <a:p>
          <a:r>
            <a:rPr lang="zh-CN" altLang="en-US" sz="1800" dirty="0">
              <a:latin typeface="微软雅黑" panose="020B0503020204020204" pitchFamily="34" charset="-122"/>
              <a:ea typeface="微软雅黑" panose="020B0503020204020204" pitchFamily="34" charset="-122"/>
            </a:rPr>
            <a:t>组织</a:t>
          </a:r>
        </a:p>
      </dgm:t>
    </dgm:pt>
    <dgm:pt modelId="{67549417-5042-4B7C-8896-6366A62CC906}" type="parTrans" cxnId="{58E3C119-02D7-43F7-8A33-BB97FCFC43B4}">
      <dgm:prSet/>
      <dgm:spPr/>
      <dgm:t>
        <a:bodyPr/>
        <a:lstStyle/>
        <a:p>
          <a:endParaRPr lang="zh-CN" altLang="en-US"/>
        </a:p>
      </dgm:t>
    </dgm:pt>
    <dgm:pt modelId="{56C7E82B-B02E-4F67-87F9-61413CC0FD9B}" type="sibTrans" cxnId="{58E3C119-02D7-43F7-8A33-BB97FCFC43B4}">
      <dgm:prSet/>
      <dgm:spPr/>
      <dgm:t>
        <a:bodyPr/>
        <a:lstStyle/>
        <a:p>
          <a:endParaRPr lang="zh-CN" altLang="en-US"/>
        </a:p>
      </dgm:t>
    </dgm:pt>
    <dgm:pt modelId="{E9742DBF-ACEE-43A1-8EC7-7B9D085AED3C}">
      <dgm:prSet phldrT="[文本]" custT="1"/>
      <dgm:spPr/>
      <dgm:t>
        <a:bodyPr/>
        <a:lstStyle/>
        <a:p>
          <a:r>
            <a:rPr lang="zh-CN" altLang="en-US" sz="1800" dirty="0">
              <a:latin typeface="微软雅黑" panose="020B0503020204020204" pitchFamily="34" charset="-122"/>
              <a:ea typeface="微软雅黑" panose="020B0503020204020204" pitchFamily="34" charset="-122"/>
            </a:rPr>
            <a:t>治理</a:t>
          </a:r>
        </a:p>
      </dgm:t>
    </dgm:pt>
    <dgm:pt modelId="{4D9871B4-56DE-43DE-AFDE-3E6C12B3ECCD}" type="parTrans" cxnId="{DF075359-2E46-4559-B1C8-06A2B25E5C96}">
      <dgm:prSet/>
      <dgm:spPr/>
      <dgm:t>
        <a:bodyPr/>
        <a:lstStyle/>
        <a:p>
          <a:endParaRPr lang="zh-CN" altLang="en-US"/>
        </a:p>
      </dgm:t>
    </dgm:pt>
    <dgm:pt modelId="{C4621DB5-3E3E-4B73-ACBD-1CD6CFFC84DE}" type="sibTrans" cxnId="{DF075359-2E46-4559-B1C8-06A2B25E5C96}">
      <dgm:prSet/>
      <dgm:spPr/>
      <dgm:t>
        <a:bodyPr/>
        <a:lstStyle/>
        <a:p>
          <a:endParaRPr lang="zh-CN" altLang="en-US"/>
        </a:p>
      </dgm:t>
    </dgm:pt>
    <dgm:pt modelId="{42493F29-8B97-493E-B5CC-495152522150}" type="pres">
      <dgm:prSet presAssocID="{6E72E095-6B2F-429E-B290-E95CBD21613C}" presName="Name0" presStyleCnt="0">
        <dgm:presLayoutVars>
          <dgm:dir/>
          <dgm:resizeHandles val="exact"/>
        </dgm:presLayoutVars>
      </dgm:prSet>
      <dgm:spPr/>
    </dgm:pt>
    <dgm:pt modelId="{EE9AF765-A90E-4444-924A-D3B9456504CF}" type="pres">
      <dgm:prSet presAssocID="{0617FD3A-2BE9-4DD9-A0D4-1C27999CDB46}" presName="node" presStyleLbl="node1" presStyleIdx="0" presStyleCnt="6">
        <dgm:presLayoutVars>
          <dgm:bulletEnabled val="1"/>
        </dgm:presLayoutVars>
      </dgm:prSet>
      <dgm:spPr/>
    </dgm:pt>
    <dgm:pt modelId="{F607C15E-95CC-4153-8BBB-0D7281B5BE72}" type="pres">
      <dgm:prSet presAssocID="{C226D3CD-6BBA-4CB2-8BC0-13DE645A46F1}" presName="sibTrans" presStyleLbl="sibTrans2D1" presStyleIdx="0" presStyleCnt="5"/>
      <dgm:spPr/>
    </dgm:pt>
    <dgm:pt modelId="{BC9CB1D3-16A3-4C4A-832C-75038321296E}" type="pres">
      <dgm:prSet presAssocID="{C226D3CD-6BBA-4CB2-8BC0-13DE645A46F1}" presName="connectorText" presStyleLbl="sibTrans2D1" presStyleIdx="0" presStyleCnt="5"/>
      <dgm:spPr/>
    </dgm:pt>
    <dgm:pt modelId="{F6F748D6-C03C-4D07-9834-B53FDA5FEF3B}" type="pres">
      <dgm:prSet presAssocID="{7C630572-902D-41CA-90A5-7BD77E48C4A1}" presName="node" presStyleLbl="node1" presStyleIdx="1" presStyleCnt="6">
        <dgm:presLayoutVars>
          <dgm:bulletEnabled val="1"/>
        </dgm:presLayoutVars>
      </dgm:prSet>
      <dgm:spPr/>
    </dgm:pt>
    <dgm:pt modelId="{CF3FA169-C786-45CF-A308-43BFF285231E}" type="pres">
      <dgm:prSet presAssocID="{9B77665A-5FF5-47B0-B64E-C22D64505A9D}" presName="sibTrans" presStyleLbl="sibTrans2D1" presStyleIdx="1" presStyleCnt="5"/>
      <dgm:spPr/>
    </dgm:pt>
    <dgm:pt modelId="{0F51D799-9581-48E7-82BE-2810B2590DDC}" type="pres">
      <dgm:prSet presAssocID="{9B77665A-5FF5-47B0-B64E-C22D64505A9D}" presName="connectorText" presStyleLbl="sibTrans2D1" presStyleIdx="1" presStyleCnt="5"/>
      <dgm:spPr/>
    </dgm:pt>
    <dgm:pt modelId="{664B1359-FEAB-4142-88FF-28821716813D}" type="pres">
      <dgm:prSet presAssocID="{DB28C3A9-0231-46E3-84BB-988B5C0940B8}" presName="node" presStyleLbl="node1" presStyleIdx="2" presStyleCnt="6">
        <dgm:presLayoutVars>
          <dgm:bulletEnabled val="1"/>
        </dgm:presLayoutVars>
      </dgm:prSet>
      <dgm:spPr/>
    </dgm:pt>
    <dgm:pt modelId="{109B8A65-DEBE-4051-A900-5178C98852E3}" type="pres">
      <dgm:prSet presAssocID="{11C677B9-2709-4E23-A48A-2A688A03441B}" presName="sibTrans" presStyleLbl="sibTrans2D1" presStyleIdx="2" presStyleCnt="5"/>
      <dgm:spPr/>
    </dgm:pt>
    <dgm:pt modelId="{B9FEF6C8-5F0A-49D2-BA70-3F741E171E31}" type="pres">
      <dgm:prSet presAssocID="{11C677B9-2709-4E23-A48A-2A688A03441B}" presName="connectorText" presStyleLbl="sibTrans2D1" presStyleIdx="2" presStyleCnt="5"/>
      <dgm:spPr/>
    </dgm:pt>
    <dgm:pt modelId="{DC8F6F4B-85B2-467D-89C7-877F60C8E8B5}" type="pres">
      <dgm:prSet presAssocID="{E9742DBF-ACEE-43A1-8EC7-7B9D085AED3C}" presName="node" presStyleLbl="node1" presStyleIdx="3" presStyleCnt="6">
        <dgm:presLayoutVars>
          <dgm:bulletEnabled val="1"/>
        </dgm:presLayoutVars>
      </dgm:prSet>
      <dgm:spPr/>
    </dgm:pt>
    <dgm:pt modelId="{E4985CAA-CF20-498F-9E16-E3EE1E111DCA}" type="pres">
      <dgm:prSet presAssocID="{C4621DB5-3E3E-4B73-ACBD-1CD6CFFC84DE}" presName="sibTrans" presStyleLbl="sibTrans2D1" presStyleIdx="3" presStyleCnt="5"/>
      <dgm:spPr/>
    </dgm:pt>
    <dgm:pt modelId="{C9697A4D-77E0-449A-9EEA-DE0569DB4B65}" type="pres">
      <dgm:prSet presAssocID="{C4621DB5-3E3E-4B73-ACBD-1CD6CFFC84DE}" presName="connectorText" presStyleLbl="sibTrans2D1" presStyleIdx="3" presStyleCnt="5"/>
      <dgm:spPr/>
    </dgm:pt>
    <dgm:pt modelId="{E05B9ACD-593B-4167-8C73-72055EFFC141}" type="pres">
      <dgm:prSet presAssocID="{0D2F0E6B-4409-43B6-BA08-573D845F1924}" presName="node" presStyleLbl="node1" presStyleIdx="4" presStyleCnt="6">
        <dgm:presLayoutVars>
          <dgm:bulletEnabled val="1"/>
        </dgm:presLayoutVars>
      </dgm:prSet>
      <dgm:spPr/>
    </dgm:pt>
    <dgm:pt modelId="{B0DAA7FE-DC41-4705-B8E8-156FBD338AA8}" type="pres">
      <dgm:prSet presAssocID="{56C7E82B-B02E-4F67-87F9-61413CC0FD9B}" presName="sibTrans" presStyleLbl="sibTrans2D1" presStyleIdx="4" presStyleCnt="5"/>
      <dgm:spPr/>
    </dgm:pt>
    <dgm:pt modelId="{1270BAD4-9776-4115-9C37-8A1396A443ED}" type="pres">
      <dgm:prSet presAssocID="{56C7E82B-B02E-4F67-87F9-61413CC0FD9B}" presName="connectorText" presStyleLbl="sibTrans2D1" presStyleIdx="4" presStyleCnt="5"/>
      <dgm:spPr/>
    </dgm:pt>
    <dgm:pt modelId="{222A9AD4-B99F-4A3B-8D09-65576E7A99F8}" type="pres">
      <dgm:prSet presAssocID="{74A0FDD2-A07E-413E-B67D-D22730BEAF56}" presName="node" presStyleLbl="node1" presStyleIdx="5" presStyleCnt="6">
        <dgm:presLayoutVars>
          <dgm:bulletEnabled val="1"/>
        </dgm:presLayoutVars>
      </dgm:prSet>
      <dgm:spPr/>
    </dgm:pt>
  </dgm:ptLst>
  <dgm:cxnLst>
    <dgm:cxn modelId="{EA5D920C-194B-4790-B925-7E4172CEFD6A}" type="presOf" srcId="{DB28C3A9-0231-46E3-84BB-988B5C0940B8}" destId="{664B1359-FEAB-4142-88FF-28821716813D}" srcOrd="0" destOrd="0" presId="urn:microsoft.com/office/officeart/2005/8/layout/process1"/>
    <dgm:cxn modelId="{CB38D611-D842-4BE4-B846-DDF409E1C39F}" type="presOf" srcId="{0617FD3A-2BE9-4DD9-A0D4-1C27999CDB46}" destId="{EE9AF765-A90E-4444-924A-D3B9456504CF}" srcOrd="0" destOrd="0" presId="urn:microsoft.com/office/officeart/2005/8/layout/process1"/>
    <dgm:cxn modelId="{58E3C119-02D7-43F7-8A33-BB97FCFC43B4}" srcId="{6E72E095-6B2F-429E-B290-E95CBD21613C}" destId="{0D2F0E6B-4409-43B6-BA08-573D845F1924}" srcOrd="4" destOrd="0" parTransId="{67549417-5042-4B7C-8896-6366A62CC906}" sibTransId="{56C7E82B-B02E-4F67-87F9-61413CC0FD9B}"/>
    <dgm:cxn modelId="{74137321-BFEC-41FE-823C-6133702795DD}" type="presOf" srcId="{11C677B9-2709-4E23-A48A-2A688A03441B}" destId="{B9FEF6C8-5F0A-49D2-BA70-3F741E171E31}" srcOrd="1" destOrd="0" presId="urn:microsoft.com/office/officeart/2005/8/layout/process1"/>
    <dgm:cxn modelId="{3DDA2C2A-4622-4294-8318-3750359C1462}" type="presOf" srcId="{9B77665A-5FF5-47B0-B64E-C22D64505A9D}" destId="{CF3FA169-C786-45CF-A308-43BFF285231E}" srcOrd="0" destOrd="0" presId="urn:microsoft.com/office/officeart/2005/8/layout/process1"/>
    <dgm:cxn modelId="{AA0A7C2D-7737-4AD2-9A4F-64E19C5CF80B}" srcId="{6E72E095-6B2F-429E-B290-E95CBD21613C}" destId="{7C630572-902D-41CA-90A5-7BD77E48C4A1}" srcOrd="1" destOrd="0" parTransId="{0A9F3590-BC9D-4F1D-8007-158C8702423E}" sibTransId="{9B77665A-5FF5-47B0-B64E-C22D64505A9D}"/>
    <dgm:cxn modelId="{371A3A62-3CFE-43C0-9D45-53C4A131996E}" type="presOf" srcId="{7C630572-902D-41CA-90A5-7BD77E48C4A1}" destId="{F6F748D6-C03C-4D07-9834-B53FDA5FEF3B}" srcOrd="0" destOrd="0" presId="urn:microsoft.com/office/officeart/2005/8/layout/process1"/>
    <dgm:cxn modelId="{6B603449-7705-49F6-AD8F-B29E4640EB50}" type="presOf" srcId="{C4621DB5-3E3E-4B73-ACBD-1CD6CFFC84DE}" destId="{E4985CAA-CF20-498F-9E16-E3EE1E111DCA}" srcOrd="0" destOrd="0" presId="urn:microsoft.com/office/officeart/2005/8/layout/process1"/>
    <dgm:cxn modelId="{7F0CCF77-CB24-4701-9917-7D3B97F4988E}" type="presOf" srcId="{9B77665A-5FF5-47B0-B64E-C22D64505A9D}" destId="{0F51D799-9581-48E7-82BE-2810B2590DDC}" srcOrd="1" destOrd="0" presId="urn:microsoft.com/office/officeart/2005/8/layout/process1"/>
    <dgm:cxn modelId="{DF075359-2E46-4559-B1C8-06A2B25E5C96}" srcId="{6E72E095-6B2F-429E-B290-E95CBD21613C}" destId="{E9742DBF-ACEE-43A1-8EC7-7B9D085AED3C}" srcOrd="3" destOrd="0" parTransId="{4D9871B4-56DE-43DE-AFDE-3E6C12B3ECCD}" sibTransId="{C4621DB5-3E3E-4B73-ACBD-1CD6CFFC84DE}"/>
    <dgm:cxn modelId="{E3D7BD7C-E5BC-4BCB-832B-FE198ADE3ED0}" type="presOf" srcId="{56C7E82B-B02E-4F67-87F9-61413CC0FD9B}" destId="{B0DAA7FE-DC41-4705-B8E8-156FBD338AA8}" srcOrd="0" destOrd="0" presId="urn:microsoft.com/office/officeart/2005/8/layout/process1"/>
    <dgm:cxn modelId="{37607D87-B46D-4F7E-BBF3-9B2FF0715A5C}" srcId="{6E72E095-6B2F-429E-B290-E95CBD21613C}" destId="{DB28C3A9-0231-46E3-84BB-988B5C0940B8}" srcOrd="2" destOrd="0" parTransId="{18FB6BB1-F877-410F-849A-2F453667CB5F}" sibTransId="{11C677B9-2709-4E23-A48A-2A688A03441B}"/>
    <dgm:cxn modelId="{92775B99-6281-4B38-AFF7-33AA51062037}" type="presOf" srcId="{56C7E82B-B02E-4F67-87F9-61413CC0FD9B}" destId="{1270BAD4-9776-4115-9C37-8A1396A443ED}" srcOrd="1" destOrd="0" presId="urn:microsoft.com/office/officeart/2005/8/layout/process1"/>
    <dgm:cxn modelId="{D0B6DFA1-2F25-4DA9-BBFF-C25FE5C8FBD9}" type="presOf" srcId="{C226D3CD-6BBA-4CB2-8BC0-13DE645A46F1}" destId="{BC9CB1D3-16A3-4C4A-832C-75038321296E}" srcOrd="1" destOrd="0" presId="urn:microsoft.com/office/officeart/2005/8/layout/process1"/>
    <dgm:cxn modelId="{74F2E6AF-C834-4257-A8BB-BC4844785EA1}" type="presOf" srcId="{74A0FDD2-A07E-413E-B67D-D22730BEAF56}" destId="{222A9AD4-B99F-4A3B-8D09-65576E7A99F8}" srcOrd="0" destOrd="0" presId="urn:microsoft.com/office/officeart/2005/8/layout/process1"/>
    <dgm:cxn modelId="{73E007BE-83F8-4412-9B8F-E2B545587637}" srcId="{6E72E095-6B2F-429E-B290-E95CBD21613C}" destId="{74A0FDD2-A07E-413E-B67D-D22730BEAF56}" srcOrd="5" destOrd="0" parTransId="{5A21B6FE-0592-4870-B29E-6EAB1C328F78}" sibTransId="{888D906E-D01F-4EBE-A94E-201B4DAF4ECA}"/>
    <dgm:cxn modelId="{717FD5CB-A015-4430-97A8-F9B5A8FAEC34}" type="presOf" srcId="{E9742DBF-ACEE-43A1-8EC7-7B9D085AED3C}" destId="{DC8F6F4B-85B2-467D-89C7-877F60C8E8B5}" srcOrd="0" destOrd="0" presId="urn:microsoft.com/office/officeart/2005/8/layout/process1"/>
    <dgm:cxn modelId="{CE2F19E4-7992-46C8-B84D-0FE80248AAE6}" type="presOf" srcId="{11C677B9-2709-4E23-A48A-2A688A03441B}" destId="{109B8A65-DEBE-4051-A900-5178C98852E3}" srcOrd="0" destOrd="0" presId="urn:microsoft.com/office/officeart/2005/8/layout/process1"/>
    <dgm:cxn modelId="{AE89D1EC-51E2-4E92-998E-1F9D17DD485A}" type="presOf" srcId="{C4621DB5-3E3E-4B73-ACBD-1CD6CFFC84DE}" destId="{C9697A4D-77E0-449A-9EEA-DE0569DB4B65}" srcOrd="1" destOrd="0" presId="urn:microsoft.com/office/officeart/2005/8/layout/process1"/>
    <dgm:cxn modelId="{4DED29ED-61B2-43F3-A930-29AF1F5A4DAF}" srcId="{6E72E095-6B2F-429E-B290-E95CBD21613C}" destId="{0617FD3A-2BE9-4DD9-A0D4-1C27999CDB46}" srcOrd="0" destOrd="0" parTransId="{2A7EF2A9-3A08-49D8-B791-4C16EAFA73DA}" sibTransId="{C226D3CD-6BBA-4CB2-8BC0-13DE645A46F1}"/>
    <dgm:cxn modelId="{FF93CDF0-9A34-4BA0-9CCD-A4E582DCE159}" type="presOf" srcId="{6E72E095-6B2F-429E-B290-E95CBD21613C}" destId="{42493F29-8B97-493E-B5CC-495152522150}" srcOrd="0" destOrd="0" presId="urn:microsoft.com/office/officeart/2005/8/layout/process1"/>
    <dgm:cxn modelId="{EE41D7F0-C5C5-4D70-9EEA-301B6F190810}" type="presOf" srcId="{C226D3CD-6BBA-4CB2-8BC0-13DE645A46F1}" destId="{F607C15E-95CC-4153-8BBB-0D7281B5BE72}" srcOrd="0" destOrd="0" presId="urn:microsoft.com/office/officeart/2005/8/layout/process1"/>
    <dgm:cxn modelId="{624FFDF1-3B10-45A8-81F0-91006E39E144}" type="presOf" srcId="{0D2F0E6B-4409-43B6-BA08-573D845F1924}" destId="{E05B9ACD-593B-4167-8C73-72055EFFC141}" srcOrd="0" destOrd="0" presId="urn:microsoft.com/office/officeart/2005/8/layout/process1"/>
    <dgm:cxn modelId="{7A1943E6-8074-4734-A4CA-AC93C06744CA}" type="presParOf" srcId="{42493F29-8B97-493E-B5CC-495152522150}" destId="{EE9AF765-A90E-4444-924A-D3B9456504CF}" srcOrd="0" destOrd="0" presId="urn:microsoft.com/office/officeart/2005/8/layout/process1"/>
    <dgm:cxn modelId="{34E24424-09E1-4069-8D80-6B189C2F9CCD}" type="presParOf" srcId="{42493F29-8B97-493E-B5CC-495152522150}" destId="{F607C15E-95CC-4153-8BBB-0D7281B5BE72}" srcOrd="1" destOrd="0" presId="urn:microsoft.com/office/officeart/2005/8/layout/process1"/>
    <dgm:cxn modelId="{8998F50A-9D9E-4EEC-81A0-0E116A0578DA}" type="presParOf" srcId="{F607C15E-95CC-4153-8BBB-0D7281B5BE72}" destId="{BC9CB1D3-16A3-4C4A-832C-75038321296E}" srcOrd="0" destOrd="0" presId="urn:microsoft.com/office/officeart/2005/8/layout/process1"/>
    <dgm:cxn modelId="{DC15A059-B96A-4468-BD08-ABF79631A597}" type="presParOf" srcId="{42493F29-8B97-493E-B5CC-495152522150}" destId="{F6F748D6-C03C-4D07-9834-B53FDA5FEF3B}" srcOrd="2" destOrd="0" presId="urn:microsoft.com/office/officeart/2005/8/layout/process1"/>
    <dgm:cxn modelId="{E95C77B9-430B-470C-A67E-573963B5E8C4}" type="presParOf" srcId="{42493F29-8B97-493E-B5CC-495152522150}" destId="{CF3FA169-C786-45CF-A308-43BFF285231E}" srcOrd="3" destOrd="0" presId="urn:microsoft.com/office/officeart/2005/8/layout/process1"/>
    <dgm:cxn modelId="{7A0D7148-8030-4ECC-BFEE-5E7CAA2C78F1}" type="presParOf" srcId="{CF3FA169-C786-45CF-A308-43BFF285231E}" destId="{0F51D799-9581-48E7-82BE-2810B2590DDC}" srcOrd="0" destOrd="0" presId="urn:microsoft.com/office/officeart/2005/8/layout/process1"/>
    <dgm:cxn modelId="{5F1C274B-97A0-4488-B174-D165C664C5D3}" type="presParOf" srcId="{42493F29-8B97-493E-B5CC-495152522150}" destId="{664B1359-FEAB-4142-88FF-28821716813D}" srcOrd="4" destOrd="0" presId="urn:microsoft.com/office/officeart/2005/8/layout/process1"/>
    <dgm:cxn modelId="{B1C76945-1FC9-47DA-924F-B5BFC5B594E2}" type="presParOf" srcId="{42493F29-8B97-493E-B5CC-495152522150}" destId="{109B8A65-DEBE-4051-A900-5178C98852E3}" srcOrd="5" destOrd="0" presId="urn:microsoft.com/office/officeart/2005/8/layout/process1"/>
    <dgm:cxn modelId="{CB030470-3839-4E56-9148-DEEAA852B3E4}" type="presParOf" srcId="{109B8A65-DEBE-4051-A900-5178C98852E3}" destId="{B9FEF6C8-5F0A-49D2-BA70-3F741E171E31}" srcOrd="0" destOrd="0" presId="urn:microsoft.com/office/officeart/2005/8/layout/process1"/>
    <dgm:cxn modelId="{C6C88925-B4A7-4D3E-BE3D-EA5F38CBE3C7}" type="presParOf" srcId="{42493F29-8B97-493E-B5CC-495152522150}" destId="{DC8F6F4B-85B2-467D-89C7-877F60C8E8B5}" srcOrd="6" destOrd="0" presId="urn:microsoft.com/office/officeart/2005/8/layout/process1"/>
    <dgm:cxn modelId="{32327FD7-6AB5-4FF8-AA51-CE5648473E8C}" type="presParOf" srcId="{42493F29-8B97-493E-B5CC-495152522150}" destId="{E4985CAA-CF20-498F-9E16-E3EE1E111DCA}" srcOrd="7" destOrd="0" presId="urn:microsoft.com/office/officeart/2005/8/layout/process1"/>
    <dgm:cxn modelId="{F31BAB2E-EE32-43C6-A420-2B51939BA9E3}" type="presParOf" srcId="{E4985CAA-CF20-498F-9E16-E3EE1E111DCA}" destId="{C9697A4D-77E0-449A-9EEA-DE0569DB4B65}" srcOrd="0" destOrd="0" presId="urn:microsoft.com/office/officeart/2005/8/layout/process1"/>
    <dgm:cxn modelId="{F279BD61-6ED4-4383-8CCC-8BCA549CA64A}" type="presParOf" srcId="{42493F29-8B97-493E-B5CC-495152522150}" destId="{E05B9ACD-593B-4167-8C73-72055EFFC141}" srcOrd="8" destOrd="0" presId="urn:microsoft.com/office/officeart/2005/8/layout/process1"/>
    <dgm:cxn modelId="{8D889AB3-071D-45B1-82F5-3695E34C6D89}" type="presParOf" srcId="{42493F29-8B97-493E-B5CC-495152522150}" destId="{B0DAA7FE-DC41-4705-B8E8-156FBD338AA8}" srcOrd="9" destOrd="0" presId="urn:microsoft.com/office/officeart/2005/8/layout/process1"/>
    <dgm:cxn modelId="{6416B8FE-8D4C-48DA-9ED7-4AABC7279D83}" type="presParOf" srcId="{B0DAA7FE-DC41-4705-B8E8-156FBD338AA8}" destId="{1270BAD4-9776-4115-9C37-8A1396A443ED}" srcOrd="0" destOrd="0" presId="urn:microsoft.com/office/officeart/2005/8/layout/process1"/>
    <dgm:cxn modelId="{C5AC9BE7-9200-4C9B-AC1E-492C136F34E7}" type="presParOf" srcId="{42493F29-8B97-493E-B5CC-495152522150}" destId="{222A9AD4-B99F-4A3B-8D09-65576E7A99F8}"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30830-7CB4-4DFA-A0B2-CB82DE8D532A}" type="doc">
      <dgm:prSet loTypeId="urn:microsoft.com/office/officeart/2005/8/layout/process1" loCatId="process" qsTypeId="urn:microsoft.com/office/officeart/2005/8/quickstyle/simple1#12" qsCatId="simple" csTypeId="urn:microsoft.com/office/officeart/2005/8/colors/accent1_2#12" csCatId="accent1" phldr="1"/>
      <dgm:spPr/>
    </dgm:pt>
    <dgm:pt modelId="{49D266BE-1A0C-4E6D-AF5E-79A3976AD360}">
      <dgm:prSet phldrT="[文本]" custT="1"/>
      <dgm:spPr/>
      <dgm: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一</a:t>
          </a:r>
          <a:r>
            <a:rPr lang="en-US" altLang="zh-CN" sz="1600" dirty="0">
              <a:latin typeface="微软雅黑" panose="020B0503020204020204" pitchFamily="34" charset="-122"/>
              <a:ea typeface="微软雅黑" panose="020B0503020204020204" pitchFamily="34" charset="-122"/>
            </a:rPr>
            <a:t>】</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提取要素标识</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获取要素分布</a:t>
          </a:r>
        </a:p>
      </dgm:t>
    </dgm:pt>
    <dgm:pt modelId="{39E4F98C-0C63-4F79-AAAF-232AF1B9D9AB}" type="parTrans" cxnId="{827A691B-AF9F-46F3-8B87-B11010AF1632}">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840151C-28CE-4419-B739-F1C5E6234504}" type="sibTrans" cxnId="{827A691B-AF9F-46F3-8B87-B11010AF1632}">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7415081C-DBCA-404C-AE62-46A8673FA257}">
      <dgm:prSet phldrT="[文本]" custT="1"/>
      <dgm:spPr/>
      <dgm: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二</a:t>
          </a:r>
          <a:r>
            <a:rPr lang="en-US" altLang="zh-CN" sz="1600" dirty="0">
              <a:latin typeface="微软雅黑" panose="020B0503020204020204" pitchFamily="34" charset="-122"/>
              <a:ea typeface="微软雅黑" panose="020B0503020204020204" pitchFamily="34" charset="-122"/>
            </a:rPr>
            <a:t>】</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建立要素关系</a:t>
          </a:r>
        </a:p>
      </dgm:t>
    </dgm:pt>
    <dgm:pt modelId="{C4837392-B691-4808-B82B-0D3212B21252}" type="parTrans" cxnId="{6CA7BF82-AE00-411D-8C41-45D87DCD5C22}">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227A1610-193B-406E-BE9C-1FA85B3EFD6B}" type="sibTrans" cxnId="{6CA7BF82-AE00-411D-8C41-45D87DCD5C22}">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4AE87A1A-143E-4823-AF67-D2140D163BC8}">
      <dgm:prSet phldrT="[文本]" custT="1"/>
      <dgm:spPr/>
      <dgm: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三</a:t>
          </a:r>
          <a:r>
            <a:rPr lang="en-US" altLang="zh-CN" sz="1600" dirty="0">
              <a:latin typeface="微软雅黑" panose="020B0503020204020204" pitchFamily="34" charset="-122"/>
              <a:ea typeface="微软雅黑" panose="020B0503020204020204" pitchFamily="34" charset="-122"/>
            </a:rPr>
            <a:t>】</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建立要素标签</a:t>
          </a:r>
        </a:p>
      </dgm:t>
    </dgm:pt>
    <dgm:pt modelId="{C42ED6E6-5D29-4654-A304-B65C7FB3438A}" type="parTrans" cxnId="{181BDE81-82B1-48EE-864E-EAF5C9F0ED70}">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F533AA3-DDBF-4BEC-9FCC-AA59187815FB}" type="sibTrans" cxnId="{181BDE81-82B1-48EE-864E-EAF5C9F0ED70}">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BCE2737-2794-4863-84D1-BB8A2CF4332F}" type="pres">
      <dgm:prSet presAssocID="{50C30830-7CB4-4DFA-A0B2-CB82DE8D532A}" presName="Name0" presStyleCnt="0">
        <dgm:presLayoutVars>
          <dgm:dir/>
          <dgm:resizeHandles val="exact"/>
        </dgm:presLayoutVars>
      </dgm:prSet>
      <dgm:spPr/>
    </dgm:pt>
    <dgm:pt modelId="{6A7DF28D-1907-494D-BEE4-4D1DCFD05412}" type="pres">
      <dgm:prSet presAssocID="{49D266BE-1A0C-4E6D-AF5E-79A3976AD360}" presName="node" presStyleLbl="node1" presStyleIdx="0" presStyleCnt="3">
        <dgm:presLayoutVars>
          <dgm:bulletEnabled val="1"/>
        </dgm:presLayoutVars>
      </dgm:prSet>
      <dgm:spPr/>
    </dgm:pt>
    <dgm:pt modelId="{3232508A-11F0-4B11-82CA-88F6C6B1EB68}" type="pres">
      <dgm:prSet presAssocID="{5840151C-28CE-4419-B739-F1C5E6234504}" presName="sibTrans" presStyleLbl="sibTrans2D1" presStyleIdx="0" presStyleCnt="2"/>
      <dgm:spPr/>
    </dgm:pt>
    <dgm:pt modelId="{A050458E-4123-4E1D-BC5C-8DE6C5990939}" type="pres">
      <dgm:prSet presAssocID="{5840151C-28CE-4419-B739-F1C5E6234504}" presName="connectorText" presStyleLbl="sibTrans2D1" presStyleIdx="0" presStyleCnt="2"/>
      <dgm:spPr/>
    </dgm:pt>
    <dgm:pt modelId="{BCE67818-E42A-4100-BD45-D54C284A20CB}" type="pres">
      <dgm:prSet presAssocID="{7415081C-DBCA-404C-AE62-46A8673FA257}" presName="node" presStyleLbl="node1" presStyleIdx="1" presStyleCnt="3">
        <dgm:presLayoutVars>
          <dgm:bulletEnabled val="1"/>
        </dgm:presLayoutVars>
      </dgm:prSet>
      <dgm:spPr/>
    </dgm:pt>
    <dgm:pt modelId="{BED79AD7-5FCF-44FB-9132-CDFD47534B08}" type="pres">
      <dgm:prSet presAssocID="{227A1610-193B-406E-BE9C-1FA85B3EFD6B}" presName="sibTrans" presStyleLbl="sibTrans2D1" presStyleIdx="1" presStyleCnt="2"/>
      <dgm:spPr/>
    </dgm:pt>
    <dgm:pt modelId="{67C67D4B-493B-4342-AAC1-AD7133FEE1F6}" type="pres">
      <dgm:prSet presAssocID="{227A1610-193B-406E-BE9C-1FA85B3EFD6B}" presName="connectorText" presStyleLbl="sibTrans2D1" presStyleIdx="1" presStyleCnt="2"/>
      <dgm:spPr/>
    </dgm:pt>
    <dgm:pt modelId="{B0751FB7-0321-4FBB-A30F-551C98751E32}" type="pres">
      <dgm:prSet presAssocID="{4AE87A1A-143E-4823-AF67-D2140D163BC8}" presName="node" presStyleLbl="node1" presStyleIdx="2" presStyleCnt="3">
        <dgm:presLayoutVars>
          <dgm:bulletEnabled val="1"/>
        </dgm:presLayoutVars>
      </dgm:prSet>
      <dgm:spPr/>
    </dgm:pt>
  </dgm:ptLst>
  <dgm:cxnLst>
    <dgm:cxn modelId="{968F060B-F593-4EBE-816A-B6385C32FEAE}" type="presOf" srcId="{5840151C-28CE-4419-B739-F1C5E6234504}" destId="{A050458E-4123-4E1D-BC5C-8DE6C5990939}" srcOrd="1" destOrd="0" presId="urn:microsoft.com/office/officeart/2005/8/layout/process1"/>
    <dgm:cxn modelId="{827A691B-AF9F-46F3-8B87-B11010AF1632}" srcId="{50C30830-7CB4-4DFA-A0B2-CB82DE8D532A}" destId="{49D266BE-1A0C-4E6D-AF5E-79A3976AD360}" srcOrd="0" destOrd="0" parTransId="{39E4F98C-0C63-4F79-AAAF-232AF1B9D9AB}" sibTransId="{5840151C-28CE-4419-B739-F1C5E6234504}"/>
    <dgm:cxn modelId="{D72E214E-6C57-4492-A62B-5E2C461C9335}" type="presOf" srcId="{4AE87A1A-143E-4823-AF67-D2140D163BC8}" destId="{B0751FB7-0321-4FBB-A30F-551C98751E32}" srcOrd="0" destOrd="0" presId="urn:microsoft.com/office/officeart/2005/8/layout/process1"/>
    <dgm:cxn modelId="{71748775-8E01-47BB-88FB-75A93D849F51}" type="presOf" srcId="{227A1610-193B-406E-BE9C-1FA85B3EFD6B}" destId="{67C67D4B-493B-4342-AAC1-AD7133FEE1F6}" srcOrd="1" destOrd="0" presId="urn:microsoft.com/office/officeart/2005/8/layout/process1"/>
    <dgm:cxn modelId="{181BDE81-82B1-48EE-864E-EAF5C9F0ED70}" srcId="{50C30830-7CB4-4DFA-A0B2-CB82DE8D532A}" destId="{4AE87A1A-143E-4823-AF67-D2140D163BC8}" srcOrd="2" destOrd="0" parTransId="{C42ED6E6-5D29-4654-A304-B65C7FB3438A}" sibTransId="{AF533AA3-DDBF-4BEC-9FCC-AA59187815FB}"/>
    <dgm:cxn modelId="{6CA7BF82-AE00-411D-8C41-45D87DCD5C22}" srcId="{50C30830-7CB4-4DFA-A0B2-CB82DE8D532A}" destId="{7415081C-DBCA-404C-AE62-46A8673FA257}" srcOrd="1" destOrd="0" parTransId="{C4837392-B691-4808-B82B-0D3212B21252}" sibTransId="{227A1610-193B-406E-BE9C-1FA85B3EFD6B}"/>
    <dgm:cxn modelId="{4D885AA3-FAC9-475D-92C2-1AD9DB52F897}" type="presOf" srcId="{49D266BE-1A0C-4E6D-AF5E-79A3976AD360}" destId="{6A7DF28D-1907-494D-BEE4-4D1DCFD05412}" srcOrd="0" destOrd="0" presId="urn:microsoft.com/office/officeart/2005/8/layout/process1"/>
    <dgm:cxn modelId="{065C02C0-FF00-4D54-9F5F-588E745C1408}" type="presOf" srcId="{50C30830-7CB4-4DFA-A0B2-CB82DE8D532A}" destId="{EBCE2737-2794-4863-84D1-BB8A2CF4332F}" srcOrd="0" destOrd="0" presId="urn:microsoft.com/office/officeart/2005/8/layout/process1"/>
    <dgm:cxn modelId="{5F97FCD2-C1E4-4197-A238-92017C1739FA}" type="presOf" srcId="{7415081C-DBCA-404C-AE62-46A8673FA257}" destId="{BCE67818-E42A-4100-BD45-D54C284A20CB}" srcOrd="0" destOrd="0" presId="urn:microsoft.com/office/officeart/2005/8/layout/process1"/>
    <dgm:cxn modelId="{98417FEF-9767-4001-A073-730DD17D0077}" type="presOf" srcId="{227A1610-193B-406E-BE9C-1FA85B3EFD6B}" destId="{BED79AD7-5FCF-44FB-9132-CDFD47534B08}" srcOrd="0" destOrd="0" presId="urn:microsoft.com/office/officeart/2005/8/layout/process1"/>
    <dgm:cxn modelId="{2130F8F2-9975-4D78-A823-F0BE7F622430}" type="presOf" srcId="{5840151C-28CE-4419-B739-F1C5E6234504}" destId="{3232508A-11F0-4B11-82CA-88F6C6B1EB68}" srcOrd="0" destOrd="0" presId="urn:microsoft.com/office/officeart/2005/8/layout/process1"/>
    <dgm:cxn modelId="{1FD44DF6-DBB6-4420-BDC5-D3E378521C56}" type="presParOf" srcId="{EBCE2737-2794-4863-84D1-BB8A2CF4332F}" destId="{6A7DF28D-1907-494D-BEE4-4D1DCFD05412}" srcOrd="0" destOrd="0" presId="urn:microsoft.com/office/officeart/2005/8/layout/process1"/>
    <dgm:cxn modelId="{12294E72-E74A-4ED8-84A9-4454C50BAACF}" type="presParOf" srcId="{EBCE2737-2794-4863-84D1-BB8A2CF4332F}" destId="{3232508A-11F0-4B11-82CA-88F6C6B1EB68}" srcOrd="1" destOrd="0" presId="urn:microsoft.com/office/officeart/2005/8/layout/process1"/>
    <dgm:cxn modelId="{8C23A12B-9F55-4546-AAB5-B8FC4A5B894C}" type="presParOf" srcId="{3232508A-11F0-4B11-82CA-88F6C6B1EB68}" destId="{A050458E-4123-4E1D-BC5C-8DE6C5990939}" srcOrd="0" destOrd="0" presId="urn:microsoft.com/office/officeart/2005/8/layout/process1"/>
    <dgm:cxn modelId="{49A9FB3D-5500-431A-BF98-D6E08C2FA82D}" type="presParOf" srcId="{EBCE2737-2794-4863-84D1-BB8A2CF4332F}" destId="{BCE67818-E42A-4100-BD45-D54C284A20CB}" srcOrd="2" destOrd="0" presId="urn:microsoft.com/office/officeart/2005/8/layout/process1"/>
    <dgm:cxn modelId="{43252B0C-4045-4D95-ACD7-160BD3EC0472}" type="presParOf" srcId="{EBCE2737-2794-4863-84D1-BB8A2CF4332F}" destId="{BED79AD7-5FCF-44FB-9132-CDFD47534B08}" srcOrd="3" destOrd="0" presId="urn:microsoft.com/office/officeart/2005/8/layout/process1"/>
    <dgm:cxn modelId="{352A1AF2-4DB3-49A4-9CB8-7B3D8498E05B}" type="presParOf" srcId="{BED79AD7-5FCF-44FB-9132-CDFD47534B08}" destId="{67C67D4B-493B-4342-AAC1-AD7133FEE1F6}" srcOrd="0" destOrd="0" presId="urn:microsoft.com/office/officeart/2005/8/layout/process1"/>
    <dgm:cxn modelId="{C61116E1-D853-4702-A7AE-E3058F2E6E10}" type="presParOf" srcId="{EBCE2737-2794-4863-84D1-BB8A2CF4332F}" destId="{B0751FB7-0321-4FBB-A30F-551C98751E3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91975-7139-4413-9198-01D0F31E4D51}" type="doc">
      <dgm:prSet loTypeId="urn:microsoft.com/office/officeart/2005/8/layout/funnel1" loCatId="process" qsTypeId="urn:microsoft.com/office/officeart/2005/8/quickstyle/simple1#2" qsCatId="simple" csTypeId="urn:microsoft.com/office/officeart/2005/8/colors/colorful5#1" csCatId="colorful" phldr="1"/>
      <dgm:spPr/>
      <dgm:t>
        <a:bodyPr/>
        <a:lstStyle/>
        <a:p>
          <a:endParaRPr lang="zh-CN" altLang="en-US"/>
        </a:p>
      </dgm:t>
    </dgm:pt>
    <dgm:pt modelId="{EDAEC69B-19F1-412E-8837-02B44DC5736F}">
      <dgm:prSet phldrT="[文本]"/>
      <dgm:spPr>
        <a:xfrm>
          <a:off x="2007209" y="149071"/>
          <a:ext cx="662867" cy="662867"/>
        </a:xfrm>
        <a:prstGeom prst="ellipse">
          <a:avLst/>
        </a:prstGeom>
        <a:solidFill>
          <a:srgbClr val="4472C4">
            <a:hueOff val="-7353344"/>
            <a:satOff val="-10206"/>
            <a:lumOff val="-390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dirty="0">
              <a:solidFill>
                <a:sysClr val="window" lastClr="FFFFFF"/>
              </a:solidFill>
              <a:latin typeface="Calibri" panose="020F0502020204030204"/>
              <a:ea typeface="宋体" panose="02010600030101010101" pitchFamily="2" charset="-122"/>
              <a:cs typeface="+mn-cs"/>
            </a:rPr>
            <a:t>人社咨询</a:t>
          </a:r>
        </a:p>
      </dgm:t>
    </dgm:pt>
    <dgm:pt modelId="{ECD8DA50-F348-463E-A0E3-5CED6AE205CE}" type="parTrans" cxnId="{DF3341D9-8F8C-4DB7-ABBE-10BFDE726ADF}">
      <dgm:prSet/>
      <dgm:spPr/>
      <dgm:t>
        <a:bodyPr/>
        <a:lstStyle/>
        <a:p>
          <a:endParaRPr lang="zh-CN" altLang="en-US"/>
        </a:p>
      </dgm:t>
    </dgm:pt>
    <dgm:pt modelId="{7B849E83-4FDB-4586-9E1D-0F630D8004C7}" type="sibTrans" cxnId="{DF3341D9-8F8C-4DB7-ABBE-10BFDE726ADF}">
      <dgm:prSet/>
      <dgm:spPr/>
      <dgm:t>
        <a:bodyPr/>
        <a:lstStyle/>
        <a:p>
          <a:endParaRPr lang="zh-CN" altLang="en-US"/>
        </a:p>
      </dgm:t>
    </dgm:pt>
    <dgm:pt modelId="{03D39120-A122-4EA5-801B-8025C5C817B6}">
      <dgm:prSet phldrT="[文本]" custT="1"/>
      <dgm:spPr>
        <a:xfrm>
          <a:off x="1182308" y="1900219"/>
          <a:ext cx="1767646" cy="441911"/>
        </a:xfrm>
        <a:prstGeom prst="rect">
          <a:avLst/>
        </a:prstGeom>
        <a:noFill/>
        <a:ln>
          <a:noFill/>
        </a:ln>
        <a:effectLst/>
      </dgm:spPr>
      <dgm:t>
        <a:bodyPr/>
        <a:lstStyle/>
        <a:p>
          <a:pPr>
            <a:buNone/>
          </a:pPr>
          <a:endParaRPr lang="zh-CN" altLang="en-US" sz="6000" dirty="0">
            <a:solidFill>
              <a:srgbClr val="FFC000"/>
            </a:solidFill>
            <a:latin typeface="Calibri" panose="020F0502020204030204"/>
            <a:ea typeface="宋体" panose="02010600030101010101" pitchFamily="2" charset="-122"/>
            <a:cs typeface="+mn-cs"/>
          </a:endParaRPr>
        </a:p>
      </dgm:t>
    </dgm:pt>
    <dgm:pt modelId="{13BF1D2F-DBCF-45E5-81DF-B6F602AC4C25}" type="parTrans" cxnId="{A5A6F3A3-17F8-408F-AE88-1BF1E7AE7B75}">
      <dgm:prSet/>
      <dgm:spPr/>
      <dgm:t>
        <a:bodyPr/>
        <a:lstStyle/>
        <a:p>
          <a:endParaRPr lang="zh-CN" altLang="en-US"/>
        </a:p>
      </dgm:t>
    </dgm:pt>
    <dgm:pt modelId="{B11D9ADB-F803-4A0C-9733-54DD1023B8E6}" type="sibTrans" cxnId="{A5A6F3A3-17F8-408F-AE88-1BF1E7AE7B75}">
      <dgm:prSet/>
      <dgm:spPr/>
      <dgm:t>
        <a:bodyPr/>
        <a:lstStyle/>
        <a:p>
          <a:endParaRPr lang="zh-CN" altLang="en-US"/>
        </a:p>
      </dgm:t>
    </dgm:pt>
    <dgm:pt modelId="{647953C3-DD77-474E-B5E9-004C27CA6235}">
      <dgm:prSet phldrT="[文本]"/>
      <dgm:spPr>
        <a:xfrm>
          <a:off x="1803930" y="806636"/>
          <a:ext cx="662867" cy="662867"/>
        </a:xfrm>
        <a:prstGeom prst="ellipse">
          <a:avLst/>
        </a:prstGeom>
        <a:solidFill>
          <a:srgbClr val="4472C4">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dirty="0">
              <a:solidFill>
                <a:sysClr val="window" lastClr="FFFFFF"/>
              </a:solidFill>
              <a:latin typeface="Calibri" panose="020F0502020204030204"/>
              <a:ea typeface="宋体" panose="02010600030101010101" pitchFamily="2" charset="-122"/>
              <a:cs typeface="+mn-cs"/>
            </a:rPr>
            <a:t>法律法规</a:t>
          </a:r>
        </a:p>
      </dgm:t>
    </dgm:pt>
    <dgm:pt modelId="{F54749AD-73FC-4BAC-A341-18C751FC7604}" type="parTrans" cxnId="{EF4AFA8C-041D-4DD2-BEFF-1D6D0C3B458F}">
      <dgm:prSet/>
      <dgm:spPr/>
      <dgm:t>
        <a:bodyPr/>
        <a:lstStyle/>
        <a:p>
          <a:endParaRPr lang="zh-CN" altLang="en-US"/>
        </a:p>
      </dgm:t>
    </dgm:pt>
    <dgm:pt modelId="{7C43615D-8A00-47A2-8267-625CDCEACF43}" type="sibTrans" cxnId="{EF4AFA8C-041D-4DD2-BEFF-1D6D0C3B458F}">
      <dgm:prSet/>
      <dgm:spPr/>
      <dgm:t>
        <a:bodyPr/>
        <a:lstStyle/>
        <a:p>
          <a:endParaRPr lang="zh-CN" altLang="en-US"/>
        </a:p>
      </dgm:t>
    </dgm:pt>
    <dgm:pt modelId="{E63149CF-6EF2-492C-8F1B-437C3AC9AD76}">
      <dgm:prSet phldrT="[文本]"/>
      <dgm:spPr>
        <a:xfrm>
          <a:off x="1329612" y="309338"/>
          <a:ext cx="662867" cy="662867"/>
        </a:xfrm>
        <a:prstGeom prst="ellipse">
          <a:avLst/>
        </a:prstGeom>
        <a:solidFill>
          <a:srgbClr val="4472C4">
            <a:hueOff val="-3676672"/>
            <a:satOff val="-5092"/>
            <a:lumOff val="-193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CN" altLang="en-US" dirty="0">
              <a:solidFill>
                <a:sysClr val="window" lastClr="FFFFFF"/>
              </a:solidFill>
              <a:latin typeface="Calibri" panose="020F0502020204030204"/>
              <a:ea typeface="宋体" panose="02010600030101010101" pitchFamily="2" charset="-122"/>
              <a:cs typeface="+mn-cs"/>
            </a:rPr>
            <a:t>历年报告</a:t>
          </a:r>
        </a:p>
      </dgm:t>
    </dgm:pt>
    <dgm:pt modelId="{FE3B3064-F617-4E8C-9B93-9089C45BCC37}" type="parTrans" cxnId="{46954CDD-AFE8-4C64-85B8-4137D7A5F139}">
      <dgm:prSet/>
      <dgm:spPr/>
      <dgm:t>
        <a:bodyPr/>
        <a:lstStyle/>
        <a:p>
          <a:endParaRPr lang="zh-CN" altLang="en-US"/>
        </a:p>
      </dgm:t>
    </dgm:pt>
    <dgm:pt modelId="{E7839B4E-792D-40EB-958B-BF653EA75B11}" type="sibTrans" cxnId="{46954CDD-AFE8-4C64-85B8-4137D7A5F139}">
      <dgm:prSet/>
      <dgm:spPr/>
      <dgm:t>
        <a:bodyPr/>
        <a:lstStyle/>
        <a:p>
          <a:endParaRPr lang="zh-CN" altLang="en-US"/>
        </a:p>
      </dgm:t>
    </dgm:pt>
    <dgm:pt modelId="{B0AE1E41-CF87-465D-986E-B8A5DDFABD8B}">
      <dgm:prSet phldrT="[文本]"/>
      <dgm:spPr/>
      <dgm:t>
        <a:bodyPr/>
        <a:lstStyle/>
        <a:p>
          <a:endParaRPr lang="zh-CN" altLang="en-US" dirty="0"/>
        </a:p>
      </dgm:t>
    </dgm:pt>
    <dgm:pt modelId="{1E58724B-F4C7-4884-8C9B-20F74B99C8BC}" type="parTrans" cxnId="{1E96929C-2E48-41C3-92B3-76A17B6D71A3}">
      <dgm:prSet/>
      <dgm:spPr/>
      <dgm:t>
        <a:bodyPr/>
        <a:lstStyle/>
        <a:p>
          <a:endParaRPr lang="zh-CN" altLang="en-US"/>
        </a:p>
      </dgm:t>
    </dgm:pt>
    <dgm:pt modelId="{81002451-1276-4A02-95D1-C03537610C39}" type="sibTrans" cxnId="{1E96929C-2E48-41C3-92B3-76A17B6D71A3}">
      <dgm:prSet/>
      <dgm:spPr/>
      <dgm:t>
        <a:bodyPr/>
        <a:lstStyle/>
        <a:p>
          <a:endParaRPr lang="zh-CN" altLang="en-US"/>
        </a:p>
      </dgm:t>
    </dgm:pt>
    <dgm:pt modelId="{437FCA59-0112-4634-A2C7-F17D62610EED}" type="pres">
      <dgm:prSet presAssocID="{08E91975-7139-4413-9198-01D0F31E4D51}" presName="Name0" presStyleCnt="0">
        <dgm:presLayoutVars>
          <dgm:chMax val="4"/>
          <dgm:resizeHandles val="exact"/>
        </dgm:presLayoutVars>
      </dgm:prSet>
      <dgm:spPr/>
    </dgm:pt>
    <dgm:pt modelId="{FD576097-A27C-4BF5-9E0A-9754367A8D97}" type="pres">
      <dgm:prSet presAssocID="{08E91975-7139-4413-9198-01D0F31E4D51}" presName="ellipse" presStyleLbl="trBgShp" presStyleIdx="0" presStyleCnt="1"/>
      <dgm:spPr>
        <a:xfrm>
          <a:off x="1113075" y="95747"/>
          <a:ext cx="1900219" cy="659921"/>
        </a:xfrm>
        <a:prstGeom prst="ellipse">
          <a:avLst/>
        </a:prstGeom>
        <a:solidFill>
          <a:schemeClr val="accent1">
            <a:alpha val="40000"/>
          </a:schemeClr>
        </a:solidFill>
        <a:ln>
          <a:noFill/>
        </a:ln>
        <a:effectLst/>
      </dgm:spPr>
    </dgm:pt>
    <dgm:pt modelId="{F7451402-F3BA-44BB-A48A-2A52EB6BB1AE}" type="pres">
      <dgm:prSet presAssocID="{08E91975-7139-4413-9198-01D0F31E4D51}" presName="arrow1" presStyleLbl="fgShp" presStyleIdx="0" presStyleCnt="1"/>
      <dgm:spPr>
        <a:xfrm>
          <a:off x="1882001" y="1711671"/>
          <a:ext cx="368259" cy="235686"/>
        </a:xfrm>
        <a:prstGeom prst="downArrow">
          <a:avLst/>
        </a:prstGeom>
        <a:solidFill>
          <a:srgbClr val="4472C4">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C7790B4-8051-432A-AE9A-008650CDB823}" type="pres">
      <dgm:prSet presAssocID="{08E91975-7139-4413-9198-01D0F31E4D51}" presName="rectangle" presStyleLbl="revTx" presStyleIdx="0" presStyleCnt="1">
        <dgm:presLayoutVars>
          <dgm:bulletEnabled val="1"/>
        </dgm:presLayoutVars>
      </dgm:prSet>
      <dgm:spPr/>
    </dgm:pt>
    <dgm:pt modelId="{53ACF84B-77F2-44E0-A748-4BEED270FD3A}" type="pres">
      <dgm:prSet presAssocID="{E63149CF-6EF2-492C-8F1B-437C3AC9AD76}" presName="item1" presStyleLbl="node1" presStyleIdx="0" presStyleCnt="3">
        <dgm:presLayoutVars>
          <dgm:bulletEnabled val="1"/>
        </dgm:presLayoutVars>
      </dgm:prSet>
      <dgm:spPr/>
    </dgm:pt>
    <dgm:pt modelId="{F1A4D902-8F4F-4974-96DF-1B5BB5040C2A}" type="pres">
      <dgm:prSet presAssocID="{647953C3-DD77-474E-B5E9-004C27CA6235}" presName="item2" presStyleLbl="node1" presStyleIdx="1" presStyleCnt="3">
        <dgm:presLayoutVars>
          <dgm:bulletEnabled val="1"/>
        </dgm:presLayoutVars>
      </dgm:prSet>
      <dgm:spPr/>
    </dgm:pt>
    <dgm:pt modelId="{85794521-6805-466D-9774-D80A04673B98}" type="pres">
      <dgm:prSet presAssocID="{03D39120-A122-4EA5-801B-8025C5C817B6}" presName="item3" presStyleLbl="node1" presStyleIdx="2" presStyleCnt="3">
        <dgm:presLayoutVars>
          <dgm:bulletEnabled val="1"/>
        </dgm:presLayoutVars>
      </dgm:prSet>
      <dgm:spPr/>
    </dgm:pt>
    <dgm:pt modelId="{4E7E4B76-30FF-492C-B9F5-C2AD21655558}" type="pres">
      <dgm:prSet presAssocID="{08E91975-7139-4413-9198-01D0F31E4D51}" presName="funnel" presStyleLbl="trAlignAcc1" presStyleIdx="0" presStyleCnt="1"/>
      <dgm:spPr>
        <a:xfrm>
          <a:off x="1035004" y="14730"/>
          <a:ext cx="2062254" cy="1649803"/>
        </a:xfrm>
        <a:prstGeom prst="funnel">
          <a:avLst/>
        </a:prstGeom>
        <a:solidFill>
          <a:sysClr val="window" lastClr="FFFFFF">
            <a:alpha val="40000"/>
            <a:hueOff val="0"/>
            <a:satOff val="0"/>
            <a:lumOff val="0"/>
            <a:alphaOff val="0"/>
          </a:sysClr>
        </a:solidFill>
        <a:ln w="9525" cap="flat" cmpd="sng" algn="ctr">
          <a:solidFill>
            <a:schemeClr val="accent1"/>
          </a:solidFill>
          <a:prstDash val="solid"/>
        </a:ln>
        <a:effectLst/>
      </dgm:spPr>
    </dgm:pt>
  </dgm:ptLst>
  <dgm:cxnLst>
    <dgm:cxn modelId="{9DDA3C05-35AE-417A-B4B5-19B983249FA7}" type="presOf" srcId="{03D39120-A122-4EA5-801B-8025C5C817B6}" destId="{EC7790B4-8051-432A-AE9A-008650CDB823}" srcOrd="0" destOrd="0" presId="urn:microsoft.com/office/officeart/2005/8/layout/funnel1"/>
    <dgm:cxn modelId="{3A5BA062-2D60-474D-B849-09DAF115D2B5}" type="presOf" srcId="{EDAEC69B-19F1-412E-8837-02B44DC5736F}" destId="{85794521-6805-466D-9774-D80A04673B98}" srcOrd="0" destOrd="0" presId="urn:microsoft.com/office/officeart/2005/8/layout/funnel1"/>
    <dgm:cxn modelId="{1A2DE780-5500-467D-BDC8-E5967BEEFA13}" type="presOf" srcId="{647953C3-DD77-474E-B5E9-004C27CA6235}" destId="{53ACF84B-77F2-44E0-A748-4BEED270FD3A}" srcOrd="0" destOrd="0" presId="urn:microsoft.com/office/officeart/2005/8/layout/funnel1"/>
    <dgm:cxn modelId="{EF4AFA8C-041D-4DD2-BEFF-1D6D0C3B458F}" srcId="{08E91975-7139-4413-9198-01D0F31E4D51}" destId="{647953C3-DD77-474E-B5E9-004C27CA6235}" srcOrd="2" destOrd="0" parTransId="{F54749AD-73FC-4BAC-A341-18C751FC7604}" sibTransId="{7C43615D-8A00-47A2-8267-625CDCEACF43}"/>
    <dgm:cxn modelId="{1E96929C-2E48-41C3-92B3-76A17B6D71A3}" srcId="{08E91975-7139-4413-9198-01D0F31E4D51}" destId="{B0AE1E41-CF87-465D-986E-B8A5DDFABD8B}" srcOrd="4" destOrd="0" parTransId="{1E58724B-F4C7-4884-8C9B-20F74B99C8BC}" sibTransId="{81002451-1276-4A02-95D1-C03537610C39}"/>
    <dgm:cxn modelId="{A5A6F3A3-17F8-408F-AE88-1BF1E7AE7B75}" srcId="{08E91975-7139-4413-9198-01D0F31E4D51}" destId="{03D39120-A122-4EA5-801B-8025C5C817B6}" srcOrd="3" destOrd="0" parTransId="{13BF1D2F-DBCF-45E5-81DF-B6F602AC4C25}" sibTransId="{B11D9ADB-F803-4A0C-9733-54DD1023B8E6}"/>
    <dgm:cxn modelId="{B11C97AF-C2F2-4558-A4A9-4DD8790E3370}" type="presOf" srcId="{E63149CF-6EF2-492C-8F1B-437C3AC9AD76}" destId="{F1A4D902-8F4F-4974-96DF-1B5BB5040C2A}" srcOrd="0" destOrd="0" presId="urn:microsoft.com/office/officeart/2005/8/layout/funnel1"/>
    <dgm:cxn modelId="{DF3341D9-8F8C-4DB7-ABBE-10BFDE726ADF}" srcId="{08E91975-7139-4413-9198-01D0F31E4D51}" destId="{EDAEC69B-19F1-412E-8837-02B44DC5736F}" srcOrd="0" destOrd="0" parTransId="{ECD8DA50-F348-463E-A0E3-5CED6AE205CE}" sibTransId="{7B849E83-4FDB-4586-9E1D-0F630D8004C7}"/>
    <dgm:cxn modelId="{46954CDD-AFE8-4C64-85B8-4137D7A5F139}" srcId="{08E91975-7139-4413-9198-01D0F31E4D51}" destId="{E63149CF-6EF2-492C-8F1B-437C3AC9AD76}" srcOrd="1" destOrd="0" parTransId="{FE3B3064-F617-4E8C-9B93-9089C45BCC37}" sibTransId="{E7839B4E-792D-40EB-958B-BF653EA75B11}"/>
    <dgm:cxn modelId="{CA3A71E4-DF73-4616-A19B-39050DDC4AE6}" type="presOf" srcId="{08E91975-7139-4413-9198-01D0F31E4D51}" destId="{437FCA59-0112-4634-A2C7-F17D62610EED}" srcOrd="0" destOrd="0" presId="urn:microsoft.com/office/officeart/2005/8/layout/funnel1"/>
    <dgm:cxn modelId="{AB80898E-194B-4280-BF90-7AF369A691BF}" type="presParOf" srcId="{437FCA59-0112-4634-A2C7-F17D62610EED}" destId="{FD576097-A27C-4BF5-9E0A-9754367A8D97}" srcOrd="0" destOrd="0" presId="urn:microsoft.com/office/officeart/2005/8/layout/funnel1"/>
    <dgm:cxn modelId="{4FCF7A5B-5553-4665-A8ED-72F6BCDC6DF5}" type="presParOf" srcId="{437FCA59-0112-4634-A2C7-F17D62610EED}" destId="{F7451402-F3BA-44BB-A48A-2A52EB6BB1AE}" srcOrd="1" destOrd="0" presId="urn:microsoft.com/office/officeart/2005/8/layout/funnel1"/>
    <dgm:cxn modelId="{6779E9FC-6053-44C7-97DE-9CE05060536D}" type="presParOf" srcId="{437FCA59-0112-4634-A2C7-F17D62610EED}" destId="{EC7790B4-8051-432A-AE9A-008650CDB823}" srcOrd="2" destOrd="0" presId="urn:microsoft.com/office/officeart/2005/8/layout/funnel1"/>
    <dgm:cxn modelId="{C636679E-A9FF-42ED-B8A0-93E6154CEEEE}" type="presParOf" srcId="{437FCA59-0112-4634-A2C7-F17D62610EED}" destId="{53ACF84B-77F2-44E0-A748-4BEED270FD3A}" srcOrd="3" destOrd="0" presId="urn:microsoft.com/office/officeart/2005/8/layout/funnel1"/>
    <dgm:cxn modelId="{3CC778E3-E532-40D5-8DE0-01B8FFE9B043}" type="presParOf" srcId="{437FCA59-0112-4634-A2C7-F17D62610EED}" destId="{F1A4D902-8F4F-4974-96DF-1B5BB5040C2A}" srcOrd="4" destOrd="0" presId="urn:microsoft.com/office/officeart/2005/8/layout/funnel1"/>
    <dgm:cxn modelId="{4C7FBF22-8330-4F0A-939C-BA406F1E660B}" type="presParOf" srcId="{437FCA59-0112-4634-A2C7-F17D62610EED}" destId="{85794521-6805-466D-9774-D80A04673B98}" srcOrd="5" destOrd="0" presId="urn:microsoft.com/office/officeart/2005/8/layout/funnel1"/>
    <dgm:cxn modelId="{8839306F-6B5D-49A3-8309-0E175CAD3F90}" type="presParOf" srcId="{437FCA59-0112-4634-A2C7-F17D62610EED}" destId="{4E7E4B76-30FF-492C-B9F5-C2AD2165555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A280B1-8EBE-4070-A82C-5537BC8C0501}" type="doc">
      <dgm:prSet loTypeId="urn:microsoft.com/office/officeart/2005/8/layout/process4" loCatId="list" qsTypeId="urn:microsoft.com/office/officeart/2005/8/quickstyle/simple1#3" qsCatId="simple" csTypeId="urn:microsoft.com/office/officeart/2005/8/colors/accent1_2#1" csCatId="accent1" phldr="1"/>
      <dgm:spPr/>
      <dgm:t>
        <a:bodyPr/>
        <a:lstStyle/>
        <a:p>
          <a:endParaRPr lang="zh-CN" altLang="en-US"/>
        </a:p>
      </dgm:t>
    </dgm:pt>
    <dgm:pt modelId="{B733392B-04D4-4D1E-BCB0-C4E77E697B1B}">
      <dgm:prSet phldrT="[文本]" custT="1"/>
      <dgm:spPr>
        <a:xfrm rot="10800000">
          <a:off x="0" y="270"/>
          <a:ext cx="3199117" cy="582088"/>
        </a:xfrm>
        <a:prstGeom prst="upArrowCallout">
          <a:avLst/>
        </a:prstGeom>
        <a:solidFill>
          <a:schemeClr val="accent1"/>
        </a:solidFill>
        <a:ln w="25400" cap="flat" cmpd="sng" algn="ctr">
          <a:solidFill>
            <a:prstClr val="white">
              <a:hueOff val="0"/>
              <a:satOff val="0"/>
              <a:lumOff val="0"/>
              <a:alphaOff val="0"/>
            </a:prstClr>
          </a:solidFill>
          <a:prstDash val="solid"/>
        </a:ln>
        <a:effectLst/>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zh-CN" altLang="en-US" sz="1400" kern="1200" dirty="0">
              <a:solidFill>
                <a:prstClr val="white"/>
              </a:solidFill>
              <a:latin typeface="微软雅黑" panose="020B0503020204020204" pitchFamily="34" charset="-122"/>
              <a:ea typeface="微软雅黑" panose="020B0503020204020204" pitchFamily="34" charset="-122"/>
              <a:cs typeface="+mn-cs"/>
            </a:rPr>
            <a:t>知识标签</a:t>
          </a:r>
        </a:p>
      </dgm:t>
    </dgm:pt>
    <dgm:pt modelId="{1E2E4B84-AE86-4964-B38A-347D46FAC0A0}" type="parTrans" cxnId="{BA18FEC4-B0FF-4777-B3FF-062E50F8104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1C6FBE9C-EA78-4C1F-BCBE-DB4163C257B6}" type="sibTrans" cxnId="{BA18FEC4-B0FF-4777-B3FF-062E50F8104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6DEE2B9-FF88-411D-A3E0-5882214978A8}">
      <dgm:prSet phldrT="[文本]" custT="1"/>
      <dgm:spPr>
        <a:xfrm>
          <a:off x="0" y="204583"/>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ln>
        <a:effectLst/>
      </dgm:spPr>
      <dgm:t>
        <a:bodyPr/>
        <a:lstStyle/>
        <a:p>
          <a:pPr>
            <a:buNone/>
          </a:pPr>
          <a:r>
            <a:rPr lang="zh-CN" altLang="en-US" sz="10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标签算法</a:t>
          </a:r>
        </a:p>
      </dgm:t>
    </dgm:pt>
    <dgm:pt modelId="{D9C11A60-5B36-4E33-A0FB-C49786976370}" type="parTrans" cxnId="{3D8F91B1-8FB8-427C-9B97-42EFDE77AE0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2CF5826-6B0D-4087-9E7D-C69EAB43C7CC}" type="sibTrans" cxnId="{3D8F91B1-8FB8-427C-9B97-42EFDE77AE0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D9952D7-7C21-4F52-B23B-FC5818F14A8B}">
      <dgm:prSet phldrT="[文本]" custT="1"/>
      <dgm:spPr>
        <a:xfrm>
          <a:off x="1599558" y="204583"/>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ln>
        <a:effectLst/>
      </dgm:spPr>
      <dgm:t>
        <a:bodyPr/>
        <a:lstStyle/>
        <a:p>
          <a:pPr>
            <a:buNone/>
          </a:pPr>
          <a:r>
            <a:rPr lang="zh-CN" altLang="en-US" sz="10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人工打标</a:t>
          </a:r>
        </a:p>
      </dgm:t>
    </dgm:pt>
    <dgm:pt modelId="{0A718534-7260-4CE3-8513-5D6C046375FE}" type="parTrans" cxnId="{9E09A4C3-59AD-4D69-A79C-EE8D80B499D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76A0F4F6-86E3-443C-8281-4B503563B1E3}" type="sibTrans" cxnId="{9E09A4C3-59AD-4D69-A79C-EE8D80B499D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8A3D044-8983-499E-9A93-BACABA2E728E}">
      <dgm:prSet phldrT="[文本]" custT="1"/>
      <dgm:spPr>
        <a:xfrm rot="10800000">
          <a:off x="0" y="576682"/>
          <a:ext cx="3199117" cy="582088"/>
        </a:xfrm>
        <a:prstGeom prst="upArrowCallout">
          <a:avLst/>
        </a:prstGeom>
        <a:solidFill>
          <a:schemeClr val="accent1"/>
        </a:solidFill>
        <a:ln w="25400" cap="flat" cmpd="sng" algn="ctr">
          <a:solidFill>
            <a:prstClr val="white">
              <a:hueOff val="0"/>
              <a:satOff val="0"/>
              <a:lumOff val="0"/>
              <a:alphaOff val="0"/>
            </a:prstClr>
          </a:solidFill>
          <a:prstDash val="solid"/>
        </a:ln>
        <a:effectLst/>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zh-CN" altLang="en-US" sz="1400" kern="1200" dirty="0">
              <a:solidFill>
                <a:prstClr val="white"/>
              </a:solidFill>
              <a:latin typeface="微软雅黑" panose="020B0503020204020204" pitchFamily="34" charset="-122"/>
              <a:ea typeface="微软雅黑" panose="020B0503020204020204" pitchFamily="34" charset="-122"/>
              <a:cs typeface="+mn-cs"/>
            </a:rPr>
            <a:t>知识分类</a:t>
          </a:r>
        </a:p>
      </dgm:t>
    </dgm:pt>
    <dgm:pt modelId="{DD3CB240-23F5-4604-9FFA-E5C048B2448E}" type="parTrans" cxnId="{1E01EC09-F928-45FA-BEC6-640AF6E9E4F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82EDDE1-1EF7-43DE-9EBC-023091F8A1D2}" type="sibTrans" cxnId="{1E01EC09-F928-45FA-BEC6-640AF6E9E4F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6384484-EAF2-499D-ADC1-9EB91A35AFF8}">
      <dgm:prSet phldrT="[文本]" custT="1"/>
      <dgm:spPr>
        <a:xfrm>
          <a:off x="0" y="780995"/>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ln>
        <a:effectLst/>
      </dgm:spPr>
      <dgm:t>
        <a:bodyPr/>
        <a:lstStyle/>
        <a:p>
          <a:pPr>
            <a:buNone/>
          </a:pPr>
          <a:r>
            <a:rPr lang="zh-CN" altLang="en-US" sz="10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按标签归类</a:t>
          </a:r>
        </a:p>
      </dgm:t>
    </dgm:pt>
    <dgm:pt modelId="{DE32A740-160E-49E1-8951-7B408C8A1F73}" type="parTrans" cxnId="{59ADB0C4-52D4-4E3D-9563-3A4853E640F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99992C4-A290-45BE-AD3E-4EC93190289E}" type="sibTrans" cxnId="{59ADB0C4-52D4-4E3D-9563-3A4853E640F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44619B0-9BB8-4775-9A5C-DC34C9FE7ACC}">
      <dgm:prSet phldrT="[文本]" custT="1"/>
      <dgm:spPr>
        <a:xfrm>
          <a:off x="1599558" y="780995"/>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ln>
        <a:effectLst/>
      </dgm:spPr>
      <dgm:t>
        <a:bodyPr/>
        <a:lstStyle/>
        <a:p>
          <a:pPr>
            <a:buNone/>
          </a:pPr>
          <a:r>
            <a:rPr lang="zh-CN" altLang="en-US" sz="10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按知识结构</a:t>
          </a:r>
        </a:p>
      </dgm:t>
    </dgm:pt>
    <dgm:pt modelId="{41E08B8A-542F-4C54-9FCF-92D355951645}" type="parTrans" cxnId="{482864AB-8796-4816-85D3-2241D147986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DA251CB-C9B0-4B39-9314-2BE339A77A14}" type="sibTrans" cxnId="{482864AB-8796-4816-85D3-2241D147986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BA2AC538-4880-4FBA-A4DB-204DC1C43C68}">
      <dgm:prSet phldrT="[文本]" custT="1"/>
      <dgm:spPr>
        <a:xfrm>
          <a:off x="0" y="1153094"/>
          <a:ext cx="3199117" cy="378471"/>
        </a:xfrm>
        <a:prstGeom prst="rect">
          <a:avLst/>
        </a:prstGeom>
        <a:solidFill>
          <a:schemeClr val="accent1"/>
        </a:solidFill>
        <a:ln w="25400" cap="flat" cmpd="sng" algn="ctr">
          <a:solidFill>
            <a:prstClr val="white">
              <a:hueOff val="0"/>
              <a:satOff val="0"/>
              <a:lumOff val="0"/>
              <a:alphaOff val="0"/>
            </a:prstClr>
          </a:solidFill>
          <a:prstDash val="solid"/>
        </a:ln>
        <a:effectLst/>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zh-CN" altLang="en-US" sz="1400" kern="1200" dirty="0">
              <a:solidFill>
                <a:prstClr val="white"/>
              </a:solidFill>
              <a:latin typeface="微软雅黑" panose="020B0503020204020204" pitchFamily="34" charset="-122"/>
              <a:ea typeface="微软雅黑" panose="020B0503020204020204" pitchFamily="34" charset="-122"/>
              <a:cs typeface="+mn-cs"/>
            </a:rPr>
            <a:t>知识归档</a:t>
          </a:r>
        </a:p>
      </dgm:t>
    </dgm:pt>
    <dgm:pt modelId="{6A997E1B-727C-4644-8664-07A99D5C9D88}" type="parTrans" cxnId="{C3D94A95-0721-4A5C-B9D9-D727F5D3E15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580E00B-909B-40FA-A669-6194F096EDC5}" type="sibTrans" cxnId="{C3D94A95-0721-4A5C-B9D9-D727F5D3E15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0AB15F3-3390-4A97-B68B-2AC898403D7D}" type="pres">
      <dgm:prSet presAssocID="{23A280B1-8EBE-4070-A82C-5537BC8C0501}" presName="Name0" presStyleCnt="0">
        <dgm:presLayoutVars>
          <dgm:dir/>
          <dgm:animLvl val="lvl"/>
          <dgm:resizeHandles val="exact"/>
        </dgm:presLayoutVars>
      </dgm:prSet>
      <dgm:spPr/>
    </dgm:pt>
    <dgm:pt modelId="{7149F3A5-9DBD-4F09-ABDF-0D5C3A14EBF4}" type="pres">
      <dgm:prSet presAssocID="{BA2AC538-4880-4FBA-A4DB-204DC1C43C68}" presName="boxAndChildren" presStyleCnt="0"/>
      <dgm:spPr/>
    </dgm:pt>
    <dgm:pt modelId="{DDD2E14B-3A58-4E82-9DE6-2956A0C07DBE}" type="pres">
      <dgm:prSet presAssocID="{BA2AC538-4880-4FBA-A4DB-204DC1C43C68}" presName="parentTextBox" presStyleLbl="node1" presStyleIdx="0" presStyleCnt="3"/>
      <dgm:spPr>
        <a:xfrm>
          <a:off x="0" y="1659778"/>
          <a:ext cx="3199411" cy="294179"/>
        </a:xfrm>
        <a:prstGeom prst="rect">
          <a:avLst/>
        </a:prstGeom>
      </dgm:spPr>
    </dgm:pt>
    <dgm:pt modelId="{E409A9BD-BFCE-4F73-9DF7-A8CEC3D56965}" type="pres">
      <dgm:prSet presAssocID="{982EDDE1-1EF7-43DE-9EBC-023091F8A1D2}" presName="sp" presStyleCnt="0"/>
      <dgm:spPr/>
    </dgm:pt>
    <dgm:pt modelId="{711883DD-FCC4-45C1-A1E4-20B098A17F0E}" type="pres">
      <dgm:prSet presAssocID="{E8A3D044-8983-499E-9A93-BACABA2E728E}" presName="arrowAndChildren" presStyleCnt="0"/>
      <dgm:spPr/>
    </dgm:pt>
    <dgm:pt modelId="{5E2BD6AC-AA7E-4538-A8B6-010E0A97A903}" type="pres">
      <dgm:prSet presAssocID="{E8A3D044-8983-499E-9A93-BACABA2E728E}" presName="parentTextArrow" presStyleLbl="node1" presStyleIdx="0" presStyleCnt="3"/>
      <dgm:spPr/>
    </dgm:pt>
    <dgm:pt modelId="{AF55E16B-0733-4F14-A642-A841A6FDFA75}" type="pres">
      <dgm:prSet presAssocID="{E8A3D044-8983-499E-9A93-BACABA2E728E}" presName="arrow" presStyleLbl="node1" presStyleIdx="1" presStyleCnt="3"/>
      <dgm:spPr>
        <a:xfrm rot="10800000">
          <a:off x="0" y="830084"/>
          <a:ext cx="3199411" cy="837866"/>
        </a:xfrm>
        <a:prstGeom prst="upArrowCallout">
          <a:avLst/>
        </a:prstGeom>
      </dgm:spPr>
    </dgm:pt>
    <dgm:pt modelId="{2CD2EFF7-1D0B-45BC-ABC8-8B4D3717F5F9}" type="pres">
      <dgm:prSet presAssocID="{E8A3D044-8983-499E-9A93-BACABA2E728E}" presName="descendantArrow" presStyleCnt="0"/>
      <dgm:spPr/>
    </dgm:pt>
    <dgm:pt modelId="{124B6D87-C79B-4208-B9EB-89AC34AA702B}" type="pres">
      <dgm:prSet presAssocID="{36384484-EAF2-499D-ADC1-9EB91A35AFF8}" presName="childTextArrow" presStyleLbl="fgAccFollowNode1" presStyleIdx="0" presStyleCnt="4">
        <dgm:presLayoutVars>
          <dgm:bulletEnabled val="1"/>
        </dgm:presLayoutVars>
      </dgm:prSet>
      <dgm:spPr/>
    </dgm:pt>
    <dgm:pt modelId="{F4054D56-DA5C-4A2D-9E0A-9D16B4AC8C00}" type="pres">
      <dgm:prSet presAssocID="{444619B0-9BB8-4775-9A5C-DC34C9FE7ACC}" presName="childTextArrow" presStyleLbl="fgAccFollowNode1" presStyleIdx="1" presStyleCnt="4">
        <dgm:presLayoutVars>
          <dgm:bulletEnabled val="1"/>
        </dgm:presLayoutVars>
      </dgm:prSet>
      <dgm:spPr/>
    </dgm:pt>
    <dgm:pt modelId="{2330FAFA-5B4E-4207-A041-238F6F27FFFE}" type="pres">
      <dgm:prSet presAssocID="{1C6FBE9C-EA78-4C1F-BCBE-DB4163C257B6}" presName="sp" presStyleCnt="0"/>
      <dgm:spPr/>
    </dgm:pt>
    <dgm:pt modelId="{D3A1763B-3317-4459-A42E-1841A85D64D9}" type="pres">
      <dgm:prSet presAssocID="{B733392B-04D4-4D1E-BCB0-C4E77E697B1B}" presName="arrowAndChildren" presStyleCnt="0"/>
      <dgm:spPr/>
    </dgm:pt>
    <dgm:pt modelId="{25DB1F38-0945-4B96-B3EA-A32E5F4D05F2}" type="pres">
      <dgm:prSet presAssocID="{B733392B-04D4-4D1E-BCB0-C4E77E697B1B}" presName="parentTextArrow" presStyleLbl="node1" presStyleIdx="1" presStyleCnt="3"/>
      <dgm:spPr/>
    </dgm:pt>
    <dgm:pt modelId="{519700FA-62D2-45B0-B42F-F87C69CFDFC3}" type="pres">
      <dgm:prSet presAssocID="{B733392B-04D4-4D1E-BCB0-C4E77E697B1B}" presName="arrow" presStyleLbl="node1" presStyleIdx="2" presStyleCnt="3"/>
      <dgm:spPr>
        <a:xfrm rot="10800000">
          <a:off x="0" y="389"/>
          <a:ext cx="3199411" cy="837866"/>
        </a:xfrm>
        <a:prstGeom prst="upArrowCallout">
          <a:avLst/>
        </a:prstGeom>
      </dgm:spPr>
    </dgm:pt>
    <dgm:pt modelId="{3B9E2A59-260B-4319-8D77-C17AC4DC9B1C}" type="pres">
      <dgm:prSet presAssocID="{B733392B-04D4-4D1E-BCB0-C4E77E697B1B}" presName="descendantArrow" presStyleCnt="0"/>
      <dgm:spPr/>
    </dgm:pt>
    <dgm:pt modelId="{72EC1AC0-9F6B-413B-BE1D-D01B53EBCC4E}" type="pres">
      <dgm:prSet presAssocID="{26DEE2B9-FF88-411D-A3E0-5882214978A8}" presName="childTextArrow" presStyleLbl="fgAccFollowNode1" presStyleIdx="2" presStyleCnt="4">
        <dgm:presLayoutVars>
          <dgm:bulletEnabled val="1"/>
        </dgm:presLayoutVars>
      </dgm:prSet>
      <dgm:spPr/>
    </dgm:pt>
    <dgm:pt modelId="{762EC015-1C80-452C-839B-FB963E877A92}" type="pres">
      <dgm:prSet presAssocID="{3D9952D7-7C21-4F52-B23B-FC5818F14A8B}" presName="childTextArrow" presStyleLbl="fgAccFollowNode1" presStyleIdx="3" presStyleCnt="4">
        <dgm:presLayoutVars>
          <dgm:bulletEnabled val="1"/>
        </dgm:presLayoutVars>
      </dgm:prSet>
      <dgm:spPr/>
    </dgm:pt>
  </dgm:ptLst>
  <dgm:cxnLst>
    <dgm:cxn modelId="{1E01EC09-F928-45FA-BEC6-640AF6E9E4FB}" srcId="{23A280B1-8EBE-4070-A82C-5537BC8C0501}" destId="{E8A3D044-8983-499E-9A93-BACABA2E728E}" srcOrd="1" destOrd="0" parTransId="{DD3CB240-23F5-4604-9FFA-E5C048B2448E}" sibTransId="{982EDDE1-1EF7-43DE-9EBC-023091F8A1D2}"/>
    <dgm:cxn modelId="{A612FD78-A9D1-4C84-A03F-A03C9B941542}" type="presOf" srcId="{23A280B1-8EBE-4070-A82C-5537BC8C0501}" destId="{20AB15F3-3390-4A97-B68B-2AC898403D7D}" srcOrd="0" destOrd="0" presId="urn:microsoft.com/office/officeart/2005/8/layout/process4"/>
    <dgm:cxn modelId="{BC512F91-1B31-4737-B22E-E7F42F8C0E57}" type="presOf" srcId="{26DEE2B9-FF88-411D-A3E0-5882214978A8}" destId="{72EC1AC0-9F6B-413B-BE1D-D01B53EBCC4E}" srcOrd="0" destOrd="0" presId="urn:microsoft.com/office/officeart/2005/8/layout/process4"/>
    <dgm:cxn modelId="{C3D94A95-0721-4A5C-B9D9-D727F5D3E15A}" srcId="{23A280B1-8EBE-4070-A82C-5537BC8C0501}" destId="{BA2AC538-4880-4FBA-A4DB-204DC1C43C68}" srcOrd="2" destOrd="0" parTransId="{6A997E1B-727C-4644-8664-07A99D5C9D88}" sibTransId="{6580E00B-909B-40FA-A669-6194F096EDC5}"/>
    <dgm:cxn modelId="{78B7FEA0-D843-419B-9C8D-DA6181147C58}" type="presOf" srcId="{444619B0-9BB8-4775-9A5C-DC34C9FE7ACC}" destId="{F4054D56-DA5C-4A2D-9E0A-9D16B4AC8C00}" srcOrd="0" destOrd="0" presId="urn:microsoft.com/office/officeart/2005/8/layout/process4"/>
    <dgm:cxn modelId="{EE28A0A1-BE3A-41A3-9750-5954A2812AE8}" type="presOf" srcId="{36384484-EAF2-499D-ADC1-9EB91A35AFF8}" destId="{124B6D87-C79B-4208-B9EB-89AC34AA702B}" srcOrd="0" destOrd="0" presId="urn:microsoft.com/office/officeart/2005/8/layout/process4"/>
    <dgm:cxn modelId="{3ADDA0A2-322D-45E6-833E-31F2BB7EE60B}" type="presOf" srcId="{3D9952D7-7C21-4F52-B23B-FC5818F14A8B}" destId="{762EC015-1C80-452C-839B-FB963E877A92}" srcOrd="0" destOrd="0" presId="urn:microsoft.com/office/officeart/2005/8/layout/process4"/>
    <dgm:cxn modelId="{482864AB-8796-4816-85D3-2241D147986E}" srcId="{E8A3D044-8983-499E-9A93-BACABA2E728E}" destId="{444619B0-9BB8-4775-9A5C-DC34C9FE7ACC}" srcOrd="1" destOrd="0" parTransId="{41E08B8A-542F-4C54-9FCF-92D355951645}" sibTransId="{2DA251CB-C9B0-4B39-9314-2BE339A77A14}"/>
    <dgm:cxn modelId="{1DB064AB-F9A0-4FA7-A493-5C9E5A7FFCCB}" type="presOf" srcId="{E8A3D044-8983-499E-9A93-BACABA2E728E}" destId="{AF55E16B-0733-4F14-A642-A841A6FDFA75}" srcOrd="1" destOrd="0" presId="urn:microsoft.com/office/officeart/2005/8/layout/process4"/>
    <dgm:cxn modelId="{3D8F91B1-8FB8-427C-9B97-42EFDE77AE0F}" srcId="{B733392B-04D4-4D1E-BCB0-C4E77E697B1B}" destId="{26DEE2B9-FF88-411D-A3E0-5882214978A8}" srcOrd="0" destOrd="0" parTransId="{D9C11A60-5B36-4E33-A0FB-C49786976370}" sibTransId="{82CF5826-6B0D-4087-9E7D-C69EAB43C7CC}"/>
    <dgm:cxn modelId="{5A8D16B7-63FF-4F8F-85AD-C83E4B3C3854}" type="presOf" srcId="{E8A3D044-8983-499E-9A93-BACABA2E728E}" destId="{5E2BD6AC-AA7E-4538-A8B6-010E0A97A903}" srcOrd="0" destOrd="0" presId="urn:microsoft.com/office/officeart/2005/8/layout/process4"/>
    <dgm:cxn modelId="{D91E46BB-417D-4C26-832B-A7EA1893A2C0}" type="presOf" srcId="{BA2AC538-4880-4FBA-A4DB-204DC1C43C68}" destId="{DDD2E14B-3A58-4E82-9DE6-2956A0C07DBE}" srcOrd="0" destOrd="0" presId="urn:microsoft.com/office/officeart/2005/8/layout/process4"/>
    <dgm:cxn modelId="{9E09A4C3-59AD-4D69-A79C-EE8D80B499D1}" srcId="{B733392B-04D4-4D1E-BCB0-C4E77E697B1B}" destId="{3D9952D7-7C21-4F52-B23B-FC5818F14A8B}" srcOrd="1" destOrd="0" parTransId="{0A718534-7260-4CE3-8513-5D6C046375FE}" sibTransId="{76A0F4F6-86E3-443C-8281-4B503563B1E3}"/>
    <dgm:cxn modelId="{59ADB0C4-52D4-4E3D-9563-3A4853E640FA}" srcId="{E8A3D044-8983-499E-9A93-BACABA2E728E}" destId="{36384484-EAF2-499D-ADC1-9EB91A35AFF8}" srcOrd="0" destOrd="0" parTransId="{DE32A740-160E-49E1-8951-7B408C8A1F73}" sibTransId="{F99992C4-A290-45BE-AD3E-4EC93190289E}"/>
    <dgm:cxn modelId="{BA18FEC4-B0FF-4777-B3FF-062E50F81045}" srcId="{23A280B1-8EBE-4070-A82C-5537BC8C0501}" destId="{B733392B-04D4-4D1E-BCB0-C4E77E697B1B}" srcOrd="0" destOrd="0" parTransId="{1E2E4B84-AE86-4964-B38A-347D46FAC0A0}" sibTransId="{1C6FBE9C-EA78-4C1F-BCBE-DB4163C257B6}"/>
    <dgm:cxn modelId="{95FDB5E2-52FD-4DD7-BD36-93DF6197B49E}" type="presOf" srcId="{B733392B-04D4-4D1E-BCB0-C4E77E697B1B}" destId="{519700FA-62D2-45B0-B42F-F87C69CFDFC3}" srcOrd="1" destOrd="0" presId="urn:microsoft.com/office/officeart/2005/8/layout/process4"/>
    <dgm:cxn modelId="{979167F6-300E-4FAE-9379-3C80E124270E}" type="presOf" srcId="{B733392B-04D4-4D1E-BCB0-C4E77E697B1B}" destId="{25DB1F38-0945-4B96-B3EA-A32E5F4D05F2}" srcOrd="0" destOrd="0" presId="urn:microsoft.com/office/officeart/2005/8/layout/process4"/>
    <dgm:cxn modelId="{ED0D6264-BE1D-4BCA-AC87-07617F813AA7}" type="presParOf" srcId="{20AB15F3-3390-4A97-B68B-2AC898403D7D}" destId="{7149F3A5-9DBD-4F09-ABDF-0D5C3A14EBF4}" srcOrd="0" destOrd="0" presId="urn:microsoft.com/office/officeart/2005/8/layout/process4"/>
    <dgm:cxn modelId="{75F121CB-F3DE-4D84-B82C-B7E57EE1595D}" type="presParOf" srcId="{7149F3A5-9DBD-4F09-ABDF-0D5C3A14EBF4}" destId="{DDD2E14B-3A58-4E82-9DE6-2956A0C07DBE}" srcOrd="0" destOrd="0" presId="urn:microsoft.com/office/officeart/2005/8/layout/process4"/>
    <dgm:cxn modelId="{0E6D5FFD-2063-4BA0-B1AA-56BB16F777F7}" type="presParOf" srcId="{20AB15F3-3390-4A97-B68B-2AC898403D7D}" destId="{E409A9BD-BFCE-4F73-9DF7-A8CEC3D56965}" srcOrd="1" destOrd="0" presId="urn:microsoft.com/office/officeart/2005/8/layout/process4"/>
    <dgm:cxn modelId="{AA56D422-2A50-471C-8486-8AA42C2E2F63}" type="presParOf" srcId="{20AB15F3-3390-4A97-B68B-2AC898403D7D}" destId="{711883DD-FCC4-45C1-A1E4-20B098A17F0E}" srcOrd="2" destOrd="0" presId="urn:microsoft.com/office/officeart/2005/8/layout/process4"/>
    <dgm:cxn modelId="{8548D81B-2B36-46C4-B64E-793C5ED80C5D}" type="presParOf" srcId="{711883DD-FCC4-45C1-A1E4-20B098A17F0E}" destId="{5E2BD6AC-AA7E-4538-A8B6-010E0A97A903}" srcOrd="0" destOrd="0" presId="urn:microsoft.com/office/officeart/2005/8/layout/process4"/>
    <dgm:cxn modelId="{6C85EDBE-3013-4EDD-8E9E-6F391B929DDD}" type="presParOf" srcId="{711883DD-FCC4-45C1-A1E4-20B098A17F0E}" destId="{AF55E16B-0733-4F14-A642-A841A6FDFA75}" srcOrd="1" destOrd="0" presId="urn:microsoft.com/office/officeart/2005/8/layout/process4"/>
    <dgm:cxn modelId="{05F5A925-95D1-490B-B854-487C0C05395F}" type="presParOf" srcId="{711883DD-FCC4-45C1-A1E4-20B098A17F0E}" destId="{2CD2EFF7-1D0B-45BC-ABC8-8B4D3717F5F9}" srcOrd="2" destOrd="0" presId="urn:microsoft.com/office/officeart/2005/8/layout/process4"/>
    <dgm:cxn modelId="{35CAA96B-C2CD-4F0A-A9EB-5E9CC869F73D}" type="presParOf" srcId="{2CD2EFF7-1D0B-45BC-ABC8-8B4D3717F5F9}" destId="{124B6D87-C79B-4208-B9EB-89AC34AA702B}" srcOrd="0" destOrd="0" presId="urn:microsoft.com/office/officeart/2005/8/layout/process4"/>
    <dgm:cxn modelId="{6CF42D2E-1DB5-4375-BCB7-39A6F82F8F9B}" type="presParOf" srcId="{2CD2EFF7-1D0B-45BC-ABC8-8B4D3717F5F9}" destId="{F4054D56-DA5C-4A2D-9E0A-9D16B4AC8C00}" srcOrd="1" destOrd="0" presId="urn:microsoft.com/office/officeart/2005/8/layout/process4"/>
    <dgm:cxn modelId="{59D67429-5BDE-4D85-8F3D-A0283CD23059}" type="presParOf" srcId="{20AB15F3-3390-4A97-B68B-2AC898403D7D}" destId="{2330FAFA-5B4E-4207-A041-238F6F27FFFE}" srcOrd="3" destOrd="0" presId="urn:microsoft.com/office/officeart/2005/8/layout/process4"/>
    <dgm:cxn modelId="{795E9900-ADC7-4154-8786-DDED3F2FBFC0}" type="presParOf" srcId="{20AB15F3-3390-4A97-B68B-2AC898403D7D}" destId="{D3A1763B-3317-4459-A42E-1841A85D64D9}" srcOrd="4" destOrd="0" presId="urn:microsoft.com/office/officeart/2005/8/layout/process4"/>
    <dgm:cxn modelId="{F6E4BDC2-7734-48E3-AC51-6284A2B225A1}" type="presParOf" srcId="{D3A1763B-3317-4459-A42E-1841A85D64D9}" destId="{25DB1F38-0945-4B96-B3EA-A32E5F4D05F2}" srcOrd="0" destOrd="0" presId="urn:microsoft.com/office/officeart/2005/8/layout/process4"/>
    <dgm:cxn modelId="{7CC0FDA6-5B7A-4F92-A8D6-28154C82B0D8}" type="presParOf" srcId="{D3A1763B-3317-4459-A42E-1841A85D64D9}" destId="{519700FA-62D2-45B0-B42F-F87C69CFDFC3}" srcOrd="1" destOrd="0" presId="urn:microsoft.com/office/officeart/2005/8/layout/process4"/>
    <dgm:cxn modelId="{44ABC1D9-0B02-4966-8217-0149BD06C4A3}" type="presParOf" srcId="{D3A1763B-3317-4459-A42E-1841A85D64D9}" destId="{3B9E2A59-260B-4319-8D77-C17AC4DC9B1C}" srcOrd="2" destOrd="0" presId="urn:microsoft.com/office/officeart/2005/8/layout/process4"/>
    <dgm:cxn modelId="{0D5C2C27-B3E3-4647-BE21-26D2FD128C0F}" type="presParOf" srcId="{3B9E2A59-260B-4319-8D77-C17AC4DC9B1C}" destId="{72EC1AC0-9F6B-413B-BE1D-D01B53EBCC4E}" srcOrd="0" destOrd="0" presId="urn:microsoft.com/office/officeart/2005/8/layout/process4"/>
    <dgm:cxn modelId="{2582C7A3-66E4-42F0-B683-26664D0C9A15}" type="presParOf" srcId="{3B9E2A59-260B-4319-8D77-C17AC4DC9B1C}" destId="{762EC015-1C80-452C-839B-FB963E877A92}" srcOrd="1"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98E529-A6FE-4959-A1C2-FFC95EF39691}" type="doc">
      <dgm:prSet loTypeId="urn:microsoft.com/office/officeart/2005/8/layout/cycle4#1" loCatId="cycle" qsTypeId="urn:microsoft.com/office/officeart/2005/8/quickstyle/simple1#1" qsCatId="simple" csTypeId="urn:microsoft.com/office/officeart/2005/8/colors/accent0_3#1" csCatId="mainScheme" phldr="1"/>
      <dgm:spPr/>
      <dgm:t>
        <a:bodyPr/>
        <a:lstStyle/>
        <a:p>
          <a:endParaRPr lang="zh-CN" altLang="en-US"/>
        </a:p>
      </dgm:t>
    </dgm:pt>
    <dgm:pt modelId="{A3370593-52CB-4738-BF00-25D2D4854567}">
      <dgm:prSet phldrT="[文本]"/>
      <dgm:spPr>
        <a:xfrm>
          <a:off x="1256414" y="183141"/>
          <a:ext cx="1391235" cy="1391235"/>
        </a:xfrm>
        <a:prstGeom prst="pieWedge">
          <a:avLst/>
        </a:prstGeom>
        <a:solidFill>
          <a:schemeClr val="accent1"/>
        </a:solidFill>
        <a:ln w="25400" cap="flat" cmpd="sng" algn="ctr">
          <a:solidFill>
            <a:srgbClr val="E7E6E6">
              <a:hueOff val="0"/>
              <a:satOff val="0"/>
              <a:lumOff val="0"/>
              <a:alphaOff val="0"/>
            </a:srgbClr>
          </a:solidFill>
          <a:prstDash val="solid"/>
        </a:ln>
        <a:effectLst/>
      </dgm:spPr>
      <dgm:t>
        <a:bodyPr/>
        <a:lstStyle/>
        <a:p>
          <a:pPr>
            <a:buNone/>
          </a:pPr>
          <a:r>
            <a:rPr lang="zh-CN" altLang="en-US"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dirty="0">
              <a:solidFill>
                <a:sysClr val="window" lastClr="FFFFFF"/>
              </a:solidFill>
              <a:latin typeface="微软雅黑" panose="020B0503020204020204" pitchFamily="34" charset="-122"/>
              <a:ea typeface="微软雅黑" panose="020B0503020204020204" pitchFamily="34" charset="-122"/>
              <a:cs typeface="+mn-cs"/>
            </a:rPr>
          </a:br>
          <a:r>
            <a:rPr lang="zh-CN" altLang="en-US" dirty="0">
              <a:solidFill>
                <a:sysClr val="window" lastClr="FFFFFF"/>
              </a:solidFill>
              <a:latin typeface="微软雅黑" panose="020B0503020204020204" pitchFamily="34" charset="-122"/>
              <a:ea typeface="微软雅黑" panose="020B0503020204020204" pitchFamily="34" charset="-122"/>
              <a:cs typeface="+mn-cs"/>
            </a:rPr>
            <a:t>积累</a:t>
          </a:r>
        </a:p>
      </dgm:t>
    </dgm:pt>
    <dgm:pt modelId="{26DDB731-6854-45D3-AD97-CDC92FFAAE94}" type="parTrans" cxnId="{A97462D9-6D69-4913-BC98-B1D18EECAB47}">
      <dgm:prSet/>
      <dgm:spPr/>
      <dgm:t>
        <a:bodyPr/>
        <a:lstStyle/>
        <a:p>
          <a:endParaRPr lang="zh-CN" altLang="en-US">
            <a:latin typeface="微软雅黑" panose="020B0503020204020204" pitchFamily="34" charset="-122"/>
            <a:ea typeface="微软雅黑" panose="020B0503020204020204" pitchFamily="34" charset="-122"/>
          </a:endParaRPr>
        </a:p>
      </dgm:t>
    </dgm:pt>
    <dgm:pt modelId="{6A8EE2F4-7666-44A0-ABF1-3DC7394CE985}" type="sibTrans" cxnId="{A97462D9-6D69-4913-BC98-B1D18EECAB47}">
      <dgm:prSet/>
      <dgm:spPr/>
      <dgm:t>
        <a:bodyPr/>
        <a:lstStyle/>
        <a:p>
          <a:endParaRPr lang="zh-CN" altLang="en-US">
            <a:latin typeface="微软雅黑" panose="020B0503020204020204" pitchFamily="34" charset="-122"/>
            <a:ea typeface="微软雅黑" panose="020B0503020204020204" pitchFamily="34" charset="-122"/>
          </a:endParaRPr>
        </a:p>
      </dgm:t>
    </dgm:pt>
    <dgm:pt modelId="{6DB825B5-68DF-46E0-93EC-DD0231AF941A}">
      <dgm:prSet phldrT="[文本]" custT="1"/>
      <dgm:spPr>
        <a:xfrm>
          <a:off x="591320" y="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ln>
        <a:effectLst/>
      </dgm:spPr>
      <dgm:t>
        <a:bodyPr/>
        <a:lstStyle/>
        <a:p>
          <a:pPr>
            <a:buChar char="•"/>
          </a:pPr>
          <a:r>
            <a:rPr lang="zh-CN" altLang="en-US" sz="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形成知识资产，防止知识流失</a:t>
          </a:r>
        </a:p>
      </dgm:t>
    </dgm:pt>
    <dgm:pt modelId="{5EAEE17F-FD57-4A4F-82C4-2BB8FFD8312F}" type="parTrans" cxnId="{88110E8E-AB61-452F-A5C7-00C6FB9EA4DC}">
      <dgm:prSet/>
      <dgm:spPr/>
      <dgm:t>
        <a:bodyPr/>
        <a:lstStyle/>
        <a:p>
          <a:endParaRPr lang="zh-CN" altLang="en-US">
            <a:latin typeface="微软雅黑" panose="020B0503020204020204" pitchFamily="34" charset="-122"/>
            <a:ea typeface="微软雅黑" panose="020B0503020204020204" pitchFamily="34" charset="-122"/>
          </a:endParaRPr>
        </a:p>
      </dgm:t>
    </dgm:pt>
    <dgm:pt modelId="{7EC375A1-83E4-4D83-919F-1F16C1A1366A}" type="sibTrans" cxnId="{88110E8E-AB61-452F-A5C7-00C6FB9EA4DC}">
      <dgm:prSet/>
      <dgm:spPr/>
      <dgm:t>
        <a:bodyPr/>
        <a:lstStyle/>
        <a:p>
          <a:endParaRPr lang="zh-CN" altLang="en-US">
            <a:latin typeface="微软雅黑" panose="020B0503020204020204" pitchFamily="34" charset="-122"/>
            <a:ea typeface="微软雅黑" panose="020B0503020204020204" pitchFamily="34" charset="-122"/>
          </a:endParaRPr>
        </a:p>
      </dgm:t>
    </dgm:pt>
    <dgm:pt modelId="{FF53BF6B-EC53-43FA-B79F-17FA14E95751}">
      <dgm:prSet phldrT="[文本]"/>
      <dgm:spPr>
        <a:xfrm rot="5400000">
          <a:off x="2711910" y="183141"/>
          <a:ext cx="1391235" cy="1391235"/>
        </a:xfrm>
        <a:prstGeom prst="pieWedge">
          <a:avLst/>
        </a:prstGeom>
        <a:solidFill>
          <a:schemeClr val="accent1"/>
        </a:solidFill>
        <a:ln w="25400" cap="flat" cmpd="sng" algn="ctr">
          <a:solidFill>
            <a:srgbClr val="E7E6E6">
              <a:hueOff val="0"/>
              <a:satOff val="0"/>
              <a:lumOff val="0"/>
              <a:alphaOff val="0"/>
            </a:srgbClr>
          </a:solidFill>
          <a:prstDash val="solid"/>
        </a:ln>
        <a:effectLst/>
      </dgm:spPr>
      <dgm:t>
        <a:bodyPr/>
        <a:lstStyle/>
        <a:p>
          <a:pPr>
            <a:buNone/>
          </a:pPr>
          <a:r>
            <a:rPr lang="zh-CN" altLang="en-US"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dirty="0">
              <a:solidFill>
                <a:sysClr val="window" lastClr="FFFFFF"/>
              </a:solidFill>
              <a:latin typeface="微软雅黑" panose="020B0503020204020204" pitchFamily="34" charset="-122"/>
              <a:ea typeface="微软雅黑" panose="020B0503020204020204" pitchFamily="34" charset="-122"/>
              <a:cs typeface="+mn-cs"/>
            </a:rPr>
          </a:br>
          <a:r>
            <a:rPr lang="zh-CN" altLang="en-US" dirty="0">
              <a:solidFill>
                <a:sysClr val="window" lastClr="FFFFFF"/>
              </a:solidFill>
              <a:latin typeface="微软雅黑" panose="020B0503020204020204" pitchFamily="34" charset="-122"/>
              <a:ea typeface="微软雅黑" panose="020B0503020204020204" pitchFamily="34" charset="-122"/>
              <a:cs typeface="+mn-cs"/>
            </a:rPr>
            <a:t>流通</a:t>
          </a:r>
        </a:p>
      </dgm:t>
    </dgm:pt>
    <dgm:pt modelId="{443B56B3-08C1-4954-B893-1889BF108A2C}" type="parTrans" cxnId="{7444BAD8-F7E2-4983-8DC8-805F0599ECED}">
      <dgm:prSet/>
      <dgm:spPr/>
      <dgm:t>
        <a:bodyPr/>
        <a:lstStyle/>
        <a:p>
          <a:endParaRPr lang="zh-CN" altLang="en-US">
            <a:latin typeface="微软雅黑" panose="020B0503020204020204" pitchFamily="34" charset="-122"/>
            <a:ea typeface="微软雅黑" panose="020B0503020204020204" pitchFamily="34" charset="-122"/>
          </a:endParaRPr>
        </a:p>
      </dgm:t>
    </dgm:pt>
    <dgm:pt modelId="{C5C74EB0-01A1-4D3A-98AD-F139DBCA9E6E}" type="sibTrans" cxnId="{7444BAD8-F7E2-4983-8DC8-805F0599ECED}">
      <dgm:prSet/>
      <dgm:spPr/>
      <dgm:t>
        <a:bodyPr/>
        <a:lstStyle/>
        <a:p>
          <a:endParaRPr lang="zh-CN" altLang="en-US">
            <a:latin typeface="微软雅黑" panose="020B0503020204020204" pitchFamily="34" charset="-122"/>
            <a:ea typeface="微软雅黑" panose="020B0503020204020204" pitchFamily="34" charset="-122"/>
          </a:endParaRPr>
        </a:p>
      </dgm:t>
    </dgm:pt>
    <dgm:pt modelId="{0F7B878E-0B7E-4EA7-BBA7-BDF41B93312A}">
      <dgm:prSet phldrT="[文本]" custT="1"/>
      <dgm:spPr>
        <a:xfrm>
          <a:off x="3181010" y="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ln>
        <a:effectLst/>
      </dgm:spPr>
      <dgm:t>
        <a:bodyPr/>
        <a:lstStyle/>
        <a:p>
          <a:pPr>
            <a:buChar char="•"/>
          </a:pPr>
          <a:r>
            <a:rPr lang="zh-CN" altLang="en-US" sz="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知识快速流通，形成知识共享</a:t>
          </a:r>
        </a:p>
      </dgm:t>
    </dgm:pt>
    <dgm:pt modelId="{34C0D1B2-1A5D-4D34-906F-712D1150BDD2}" type="parTrans" cxnId="{E4906BD1-FB13-4B22-BC1E-ADCA32CFB3F6}">
      <dgm:prSet/>
      <dgm:spPr/>
      <dgm:t>
        <a:bodyPr/>
        <a:lstStyle/>
        <a:p>
          <a:endParaRPr lang="zh-CN" altLang="en-US">
            <a:latin typeface="微软雅黑" panose="020B0503020204020204" pitchFamily="34" charset="-122"/>
            <a:ea typeface="微软雅黑" panose="020B0503020204020204" pitchFamily="34" charset="-122"/>
          </a:endParaRPr>
        </a:p>
      </dgm:t>
    </dgm:pt>
    <dgm:pt modelId="{B29FD2E2-6817-45ED-A20B-F021E30926C6}" type="sibTrans" cxnId="{E4906BD1-FB13-4B22-BC1E-ADCA32CFB3F6}">
      <dgm:prSet/>
      <dgm:spPr/>
      <dgm:t>
        <a:bodyPr/>
        <a:lstStyle/>
        <a:p>
          <a:endParaRPr lang="zh-CN" altLang="en-US">
            <a:latin typeface="微软雅黑" panose="020B0503020204020204" pitchFamily="34" charset="-122"/>
            <a:ea typeface="微软雅黑" panose="020B0503020204020204" pitchFamily="34" charset="-122"/>
          </a:endParaRPr>
        </a:p>
      </dgm:t>
    </dgm:pt>
    <dgm:pt modelId="{8B57E604-A808-48E7-AFE6-E3B114B79191}">
      <dgm:prSet phldrT="[文本]"/>
      <dgm:spPr>
        <a:xfrm rot="10800000">
          <a:off x="2711910" y="1638637"/>
          <a:ext cx="1391235" cy="1391235"/>
        </a:xfrm>
        <a:prstGeom prst="pieWedge">
          <a:avLst/>
        </a:prstGeom>
        <a:solidFill>
          <a:schemeClr val="accent1"/>
        </a:solidFill>
        <a:ln w="25400" cap="flat" cmpd="sng" algn="ctr">
          <a:solidFill>
            <a:srgbClr val="E7E6E6">
              <a:hueOff val="0"/>
              <a:satOff val="0"/>
              <a:lumOff val="0"/>
              <a:alphaOff val="0"/>
            </a:srgbClr>
          </a:solidFill>
          <a:prstDash val="solid"/>
        </a:ln>
        <a:effectLst/>
      </dgm:spPr>
      <dgm:t>
        <a:bodyPr/>
        <a:lstStyle/>
        <a:p>
          <a:pPr>
            <a:buNone/>
          </a:pPr>
          <a:r>
            <a:rPr lang="zh-CN" altLang="en-US"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dirty="0">
              <a:solidFill>
                <a:sysClr val="window" lastClr="FFFFFF"/>
              </a:solidFill>
              <a:latin typeface="微软雅黑" panose="020B0503020204020204" pitchFamily="34" charset="-122"/>
              <a:ea typeface="微软雅黑" panose="020B0503020204020204" pitchFamily="34" charset="-122"/>
              <a:cs typeface="+mn-cs"/>
            </a:rPr>
          </a:br>
          <a:r>
            <a:rPr lang="zh-CN" altLang="en-US" dirty="0">
              <a:solidFill>
                <a:sysClr val="window" lastClr="FFFFFF"/>
              </a:solidFill>
              <a:latin typeface="微软雅黑" panose="020B0503020204020204" pitchFamily="34" charset="-122"/>
              <a:ea typeface="微软雅黑" panose="020B0503020204020204" pitchFamily="34" charset="-122"/>
              <a:cs typeface="+mn-cs"/>
            </a:rPr>
            <a:t>输出</a:t>
          </a:r>
        </a:p>
      </dgm:t>
    </dgm:pt>
    <dgm:pt modelId="{0041E33C-B97E-446C-969A-7DEDED9B70AB}" type="parTrans" cxnId="{2262056C-734F-4439-9A16-1865E3CB821C}">
      <dgm:prSet/>
      <dgm:spPr/>
      <dgm:t>
        <a:bodyPr/>
        <a:lstStyle/>
        <a:p>
          <a:endParaRPr lang="zh-CN" altLang="en-US">
            <a:latin typeface="微软雅黑" panose="020B0503020204020204" pitchFamily="34" charset="-122"/>
            <a:ea typeface="微软雅黑" panose="020B0503020204020204" pitchFamily="34" charset="-122"/>
          </a:endParaRPr>
        </a:p>
      </dgm:t>
    </dgm:pt>
    <dgm:pt modelId="{8B368909-B836-4AD2-8E14-EEEEC0E21D70}" type="sibTrans" cxnId="{2262056C-734F-4439-9A16-1865E3CB821C}">
      <dgm:prSet/>
      <dgm:spPr/>
      <dgm:t>
        <a:bodyPr/>
        <a:lstStyle/>
        <a:p>
          <a:endParaRPr lang="zh-CN" altLang="en-US">
            <a:latin typeface="微软雅黑" panose="020B0503020204020204" pitchFamily="34" charset="-122"/>
            <a:ea typeface="微软雅黑" panose="020B0503020204020204" pitchFamily="34" charset="-122"/>
          </a:endParaRPr>
        </a:p>
      </dgm:t>
    </dgm:pt>
    <dgm:pt modelId="{B4F576B0-F20A-4344-8423-1BA4651752FB}">
      <dgm:prSet phldrT="[文本]" custT="1"/>
      <dgm:spPr>
        <a:xfrm>
          <a:off x="3181010" y="218485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ln>
        <a:effectLst/>
      </dgm:spPr>
      <dgm:t>
        <a:bodyPr/>
        <a:lstStyle/>
        <a:p>
          <a:pPr>
            <a:buChar char="•"/>
          </a:pPr>
          <a:r>
            <a:rPr lang="zh-CN" altLang="en-US" sz="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专业知识输出，提升公信力</a:t>
          </a:r>
        </a:p>
      </dgm:t>
    </dgm:pt>
    <dgm:pt modelId="{E35D3781-3B41-4D1D-8A24-E22C9C849F6B}" type="parTrans" cxnId="{B3FDE86B-3345-494B-AA22-351572025E85}">
      <dgm:prSet/>
      <dgm:spPr/>
      <dgm:t>
        <a:bodyPr/>
        <a:lstStyle/>
        <a:p>
          <a:endParaRPr lang="zh-CN" altLang="en-US">
            <a:latin typeface="微软雅黑" panose="020B0503020204020204" pitchFamily="34" charset="-122"/>
            <a:ea typeface="微软雅黑" panose="020B0503020204020204" pitchFamily="34" charset="-122"/>
          </a:endParaRPr>
        </a:p>
      </dgm:t>
    </dgm:pt>
    <dgm:pt modelId="{F7E85FDF-7451-489D-987B-0977D65CCFDC}" type="sibTrans" cxnId="{B3FDE86B-3345-494B-AA22-351572025E85}">
      <dgm:prSet/>
      <dgm:spPr/>
      <dgm:t>
        <a:bodyPr/>
        <a:lstStyle/>
        <a:p>
          <a:endParaRPr lang="zh-CN" altLang="en-US">
            <a:latin typeface="微软雅黑" panose="020B0503020204020204" pitchFamily="34" charset="-122"/>
            <a:ea typeface="微软雅黑" panose="020B0503020204020204" pitchFamily="34" charset="-122"/>
          </a:endParaRPr>
        </a:p>
      </dgm:t>
    </dgm:pt>
    <dgm:pt modelId="{AD7ABFE3-02F0-4DC3-99E4-8924090E984E}">
      <dgm:prSet phldrT="[文本]"/>
      <dgm:spPr>
        <a:xfrm rot="16200000">
          <a:off x="1256414" y="1638637"/>
          <a:ext cx="1391235" cy="1391235"/>
        </a:xfrm>
        <a:prstGeom prst="pieWedge">
          <a:avLst/>
        </a:prstGeom>
        <a:solidFill>
          <a:schemeClr val="accent1"/>
        </a:solidFill>
        <a:ln w="25400" cap="flat" cmpd="sng" algn="ctr">
          <a:solidFill>
            <a:srgbClr val="E7E6E6">
              <a:hueOff val="0"/>
              <a:satOff val="0"/>
              <a:lumOff val="0"/>
              <a:alphaOff val="0"/>
            </a:srgbClr>
          </a:solidFill>
          <a:prstDash val="solid"/>
        </a:ln>
        <a:effectLst/>
      </dgm:spPr>
      <dgm:t>
        <a:bodyPr/>
        <a:lstStyle/>
        <a:p>
          <a:pPr>
            <a:buNone/>
          </a:pPr>
          <a:r>
            <a:rPr lang="zh-CN" altLang="en-US"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dirty="0">
              <a:solidFill>
                <a:sysClr val="window" lastClr="FFFFFF"/>
              </a:solidFill>
              <a:latin typeface="微软雅黑" panose="020B0503020204020204" pitchFamily="34" charset="-122"/>
              <a:ea typeface="微软雅黑" panose="020B0503020204020204" pitchFamily="34" charset="-122"/>
              <a:cs typeface="+mn-cs"/>
            </a:rPr>
          </a:br>
          <a:r>
            <a:rPr lang="zh-CN" altLang="en-US" dirty="0">
              <a:solidFill>
                <a:sysClr val="window" lastClr="FFFFFF"/>
              </a:solidFill>
              <a:latin typeface="微软雅黑" panose="020B0503020204020204" pitchFamily="34" charset="-122"/>
              <a:ea typeface="微软雅黑" panose="020B0503020204020204" pitchFamily="34" charset="-122"/>
              <a:cs typeface="+mn-cs"/>
            </a:rPr>
            <a:t>管理</a:t>
          </a:r>
        </a:p>
      </dgm:t>
    </dgm:pt>
    <dgm:pt modelId="{5DA6D074-7488-4117-AEC9-FE58C8959919}" type="parTrans" cxnId="{1131E32A-D606-426B-B367-B35BFD6AAE46}">
      <dgm:prSet/>
      <dgm:spPr/>
      <dgm:t>
        <a:bodyPr/>
        <a:lstStyle/>
        <a:p>
          <a:endParaRPr lang="zh-CN" altLang="en-US">
            <a:latin typeface="微软雅黑" panose="020B0503020204020204" pitchFamily="34" charset="-122"/>
            <a:ea typeface="微软雅黑" panose="020B0503020204020204" pitchFamily="34" charset="-122"/>
          </a:endParaRPr>
        </a:p>
      </dgm:t>
    </dgm:pt>
    <dgm:pt modelId="{2C717B27-BA15-4EEE-AA79-117CFF716194}" type="sibTrans" cxnId="{1131E32A-D606-426B-B367-B35BFD6AAE46}">
      <dgm:prSet/>
      <dgm:spPr/>
      <dgm:t>
        <a:bodyPr/>
        <a:lstStyle/>
        <a:p>
          <a:endParaRPr lang="zh-CN" altLang="en-US">
            <a:latin typeface="微软雅黑" panose="020B0503020204020204" pitchFamily="34" charset="-122"/>
            <a:ea typeface="微软雅黑" panose="020B0503020204020204" pitchFamily="34" charset="-122"/>
          </a:endParaRPr>
        </a:p>
      </dgm:t>
    </dgm:pt>
    <dgm:pt modelId="{5CE9E8B5-96A2-4249-938B-4FB4E263C674}">
      <dgm:prSet phldrT="[文本]" custT="1"/>
      <dgm:spPr>
        <a:xfrm>
          <a:off x="591320" y="218485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ln>
        <a:effectLst/>
      </dgm:spPr>
      <dgm:t>
        <a:bodyPr/>
        <a:lstStyle/>
        <a:p>
          <a:pPr>
            <a:buChar char="•"/>
          </a:pPr>
          <a:r>
            <a:rPr lang="zh-CN" altLang="en-US" sz="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知识统一管理，知识快速定位</a:t>
          </a:r>
        </a:p>
      </dgm:t>
    </dgm:pt>
    <dgm:pt modelId="{6FC9E1F6-51B2-4AF3-858F-FB8077C13E68}" type="parTrans" cxnId="{075A55CF-8C57-4460-B349-E8F921294FE4}">
      <dgm:prSet/>
      <dgm:spPr/>
      <dgm:t>
        <a:bodyPr/>
        <a:lstStyle/>
        <a:p>
          <a:endParaRPr lang="zh-CN" altLang="en-US">
            <a:latin typeface="微软雅黑" panose="020B0503020204020204" pitchFamily="34" charset="-122"/>
            <a:ea typeface="微软雅黑" panose="020B0503020204020204" pitchFamily="34" charset="-122"/>
          </a:endParaRPr>
        </a:p>
      </dgm:t>
    </dgm:pt>
    <dgm:pt modelId="{9B59EB7F-DDF0-4F94-AE36-2F83EE44371D}" type="sibTrans" cxnId="{075A55CF-8C57-4460-B349-E8F921294FE4}">
      <dgm:prSet/>
      <dgm:spPr/>
      <dgm:t>
        <a:bodyPr/>
        <a:lstStyle/>
        <a:p>
          <a:endParaRPr lang="zh-CN" altLang="en-US">
            <a:latin typeface="微软雅黑" panose="020B0503020204020204" pitchFamily="34" charset="-122"/>
            <a:ea typeface="微软雅黑" panose="020B0503020204020204" pitchFamily="34" charset="-122"/>
          </a:endParaRPr>
        </a:p>
      </dgm:t>
    </dgm:pt>
    <dgm:pt modelId="{790AD65B-36FB-49AE-907E-357BBF64D5FB}" type="pres">
      <dgm:prSet presAssocID="{0998E529-A6FE-4959-A1C2-FFC95EF39691}" presName="cycleMatrixDiagram" presStyleCnt="0">
        <dgm:presLayoutVars>
          <dgm:chMax val="1"/>
          <dgm:dir/>
          <dgm:animLvl val="lvl"/>
          <dgm:resizeHandles val="exact"/>
        </dgm:presLayoutVars>
      </dgm:prSet>
      <dgm:spPr/>
    </dgm:pt>
    <dgm:pt modelId="{A3DC1F47-33EA-4A93-89D9-80C0FC1E32BE}" type="pres">
      <dgm:prSet presAssocID="{0998E529-A6FE-4959-A1C2-FFC95EF39691}" presName="children" presStyleCnt="0"/>
      <dgm:spPr/>
    </dgm:pt>
    <dgm:pt modelId="{3D26A8A8-E65D-4EF6-9B63-1D298D62F647}" type="pres">
      <dgm:prSet presAssocID="{0998E529-A6FE-4959-A1C2-FFC95EF39691}" presName="child1group" presStyleCnt="0"/>
      <dgm:spPr/>
    </dgm:pt>
    <dgm:pt modelId="{958DCB6F-9CAF-451A-A453-9757683935BA}" type="pres">
      <dgm:prSet presAssocID="{0998E529-A6FE-4959-A1C2-FFC95EF39691}" presName="child1" presStyleLbl="bgAcc1" presStyleIdx="0" presStyleCnt="4"/>
      <dgm:spPr/>
    </dgm:pt>
    <dgm:pt modelId="{CA7ADD5E-F4E7-4222-A105-431CFFED5B0E}" type="pres">
      <dgm:prSet presAssocID="{0998E529-A6FE-4959-A1C2-FFC95EF39691}" presName="child1Text" presStyleLbl="bgAcc1" presStyleIdx="0" presStyleCnt="4">
        <dgm:presLayoutVars>
          <dgm:bulletEnabled val="1"/>
        </dgm:presLayoutVars>
      </dgm:prSet>
      <dgm:spPr/>
    </dgm:pt>
    <dgm:pt modelId="{045BB52E-859D-4379-88FC-B4B474582A7D}" type="pres">
      <dgm:prSet presAssocID="{0998E529-A6FE-4959-A1C2-FFC95EF39691}" presName="child2group" presStyleCnt="0"/>
      <dgm:spPr/>
    </dgm:pt>
    <dgm:pt modelId="{92EC6717-B551-43CC-A695-545E4AAF50C7}" type="pres">
      <dgm:prSet presAssocID="{0998E529-A6FE-4959-A1C2-FFC95EF39691}" presName="child2" presStyleLbl="bgAcc1" presStyleIdx="1" presStyleCnt="4"/>
      <dgm:spPr/>
    </dgm:pt>
    <dgm:pt modelId="{CAA5F4F4-A057-4FC2-ABEC-B827626F3967}" type="pres">
      <dgm:prSet presAssocID="{0998E529-A6FE-4959-A1C2-FFC95EF39691}" presName="child2Text" presStyleLbl="bgAcc1" presStyleIdx="1" presStyleCnt="4">
        <dgm:presLayoutVars>
          <dgm:bulletEnabled val="1"/>
        </dgm:presLayoutVars>
      </dgm:prSet>
      <dgm:spPr/>
    </dgm:pt>
    <dgm:pt modelId="{27184F67-DF6F-4E06-A0F1-1766CF1BFA96}" type="pres">
      <dgm:prSet presAssocID="{0998E529-A6FE-4959-A1C2-FFC95EF39691}" presName="child3group" presStyleCnt="0"/>
      <dgm:spPr/>
    </dgm:pt>
    <dgm:pt modelId="{0A47B640-6A59-4E65-BD3E-B2AAC7542987}" type="pres">
      <dgm:prSet presAssocID="{0998E529-A6FE-4959-A1C2-FFC95EF39691}" presName="child3" presStyleLbl="bgAcc1" presStyleIdx="2" presStyleCnt="4"/>
      <dgm:spPr/>
    </dgm:pt>
    <dgm:pt modelId="{C0BCE2A6-60F9-4566-AAFD-BF9700CE0C5F}" type="pres">
      <dgm:prSet presAssocID="{0998E529-A6FE-4959-A1C2-FFC95EF39691}" presName="child3Text" presStyleLbl="bgAcc1" presStyleIdx="2" presStyleCnt="4">
        <dgm:presLayoutVars>
          <dgm:bulletEnabled val="1"/>
        </dgm:presLayoutVars>
      </dgm:prSet>
      <dgm:spPr/>
    </dgm:pt>
    <dgm:pt modelId="{B0DD64C5-DFB0-4C2D-942A-DCF3743AD81A}" type="pres">
      <dgm:prSet presAssocID="{0998E529-A6FE-4959-A1C2-FFC95EF39691}" presName="child4group" presStyleCnt="0"/>
      <dgm:spPr/>
    </dgm:pt>
    <dgm:pt modelId="{44402FD4-5BAA-4059-AA82-CD3DA0101A58}" type="pres">
      <dgm:prSet presAssocID="{0998E529-A6FE-4959-A1C2-FFC95EF39691}" presName="child4" presStyleLbl="bgAcc1" presStyleIdx="3" presStyleCnt="4"/>
      <dgm:spPr/>
    </dgm:pt>
    <dgm:pt modelId="{851AB38F-6BDB-43C4-BEB2-035F6C1CF207}" type="pres">
      <dgm:prSet presAssocID="{0998E529-A6FE-4959-A1C2-FFC95EF39691}" presName="child4Text" presStyleLbl="bgAcc1" presStyleIdx="3" presStyleCnt="4">
        <dgm:presLayoutVars>
          <dgm:bulletEnabled val="1"/>
        </dgm:presLayoutVars>
      </dgm:prSet>
      <dgm:spPr/>
    </dgm:pt>
    <dgm:pt modelId="{02F25D93-0545-44BD-8B21-D01F9D8574A0}" type="pres">
      <dgm:prSet presAssocID="{0998E529-A6FE-4959-A1C2-FFC95EF39691}" presName="childPlaceholder" presStyleCnt="0"/>
      <dgm:spPr/>
    </dgm:pt>
    <dgm:pt modelId="{6C80F65B-FD58-450A-8877-967131800743}" type="pres">
      <dgm:prSet presAssocID="{0998E529-A6FE-4959-A1C2-FFC95EF39691}" presName="circle" presStyleCnt="0"/>
      <dgm:spPr/>
    </dgm:pt>
    <dgm:pt modelId="{8FCCF264-F276-4621-93D8-6947BF15BCED}" type="pres">
      <dgm:prSet presAssocID="{0998E529-A6FE-4959-A1C2-FFC95EF39691}" presName="quadrant1" presStyleLbl="node1" presStyleIdx="0" presStyleCnt="4">
        <dgm:presLayoutVars>
          <dgm:chMax val="1"/>
          <dgm:bulletEnabled val="1"/>
        </dgm:presLayoutVars>
      </dgm:prSet>
      <dgm:spPr/>
    </dgm:pt>
    <dgm:pt modelId="{51973C48-F41D-4947-8CE5-82ED3A597713}" type="pres">
      <dgm:prSet presAssocID="{0998E529-A6FE-4959-A1C2-FFC95EF39691}" presName="quadrant2" presStyleLbl="node1" presStyleIdx="1" presStyleCnt="4">
        <dgm:presLayoutVars>
          <dgm:chMax val="1"/>
          <dgm:bulletEnabled val="1"/>
        </dgm:presLayoutVars>
      </dgm:prSet>
      <dgm:spPr/>
    </dgm:pt>
    <dgm:pt modelId="{BE11C470-DB99-443E-94B8-7FE5EE23415D}" type="pres">
      <dgm:prSet presAssocID="{0998E529-A6FE-4959-A1C2-FFC95EF39691}" presName="quadrant3" presStyleLbl="node1" presStyleIdx="2" presStyleCnt="4">
        <dgm:presLayoutVars>
          <dgm:chMax val="1"/>
          <dgm:bulletEnabled val="1"/>
        </dgm:presLayoutVars>
      </dgm:prSet>
      <dgm:spPr/>
    </dgm:pt>
    <dgm:pt modelId="{341B3B62-001D-47F2-AD38-09EEDBD3D592}" type="pres">
      <dgm:prSet presAssocID="{0998E529-A6FE-4959-A1C2-FFC95EF39691}" presName="quadrant4" presStyleLbl="node1" presStyleIdx="3" presStyleCnt="4">
        <dgm:presLayoutVars>
          <dgm:chMax val="1"/>
          <dgm:bulletEnabled val="1"/>
        </dgm:presLayoutVars>
      </dgm:prSet>
      <dgm:spPr/>
    </dgm:pt>
    <dgm:pt modelId="{C672740D-7773-4D6D-BD09-C3CFC57596EE}" type="pres">
      <dgm:prSet presAssocID="{0998E529-A6FE-4959-A1C2-FFC95EF39691}" presName="quadrantPlaceholder" presStyleCnt="0"/>
      <dgm:spPr/>
    </dgm:pt>
    <dgm:pt modelId="{236AE18B-62CA-4091-B18D-BC30077B2C31}" type="pres">
      <dgm:prSet presAssocID="{0998E529-A6FE-4959-A1C2-FFC95EF39691}" presName="center1" presStyleLbl="fgShp" presStyleIdx="0" presStyleCnt="2"/>
      <dgm:spPr>
        <a:xfrm>
          <a:off x="2439607" y="1317336"/>
          <a:ext cx="480345" cy="417691"/>
        </a:xfrm>
        <a:prstGeom prst="circularArrow">
          <a:avLst/>
        </a:prstGeom>
        <a:solidFill>
          <a:srgbClr val="44546A">
            <a:tint val="60000"/>
            <a:hueOff val="0"/>
            <a:satOff val="0"/>
            <a:lumOff val="0"/>
            <a:alphaOff val="0"/>
          </a:srgbClr>
        </a:solidFill>
        <a:ln w="25400" cap="flat" cmpd="sng" algn="ctr">
          <a:solidFill>
            <a:srgbClr val="E7E6E6">
              <a:hueOff val="0"/>
              <a:satOff val="0"/>
              <a:lumOff val="0"/>
              <a:alphaOff val="0"/>
            </a:srgbClr>
          </a:solidFill>
          <a:prstDash val="solid"/>
        </a:ln>
        <a:effectLst/>
      </dgm:spPr>
    </dgm:pt>
    <dgm:pt modelId="{A8A93E24-E3AA-4CA6-A33B-645F25BB7930}" type="pres">
      <dgm:prSet presAssocID="{0998E529-A6FE-4959-A1C2-FFC95EF39691}" presName="center2" presStyleLbl="fgShp" presStyleIdx="1" presStyleCnt="2"/>
      <dgm:spPr>
        <a:xfrm rot="10800000">
          <a:off x="2439607" y="1477986"/>
          <a:ext cx="480345" cy="417691"/>
        </a:xfrm>
        <a:prstGeom prst="circularArrow">
          <a:avLst/>
        </a:prstGeom>
        <a:solidFill>
          <a:srgbClr val="44546A">
            <a:tint val="60000"/>
            <a:hueOff val="0"/>
            <a:satOff val="0"/>
            <a:lumOff val="0"/>
            <a:alphaOff val="0"/>
          </a:srgbClr>
        </a:solidFill>
        <a:ln w="25400" cap="flat" cmpd="sng" algn="ctr">
          <a:solidFill>
            <a:srgbClr val="E7E6E6">
              <a:hueOff val="0"/>
              <a:satOff val="0"/>
              <a:lumOff val="0"/>
              <a:alphaOff val="0"/>
            </a:srgbClr>
          </a:solidFill>
          <a:prstDash val="solid"/>
        </a:ln>
        <a:effectLst/>
      </dgm:spPr>
    </dgm:pt>
  </dgm:ptLst>
  <dgm:cxnLst>
    <dgm:cxn modelId="{B8F00D06-F4DE-4E8A-ADD4-A849FD500083}" type="presOf" srcId="{5CE9E8B5-96A2-4249-938B-4FB4E263C674}" destId="{851AB38F-6BDB-43C4-BEB2-035F6C1CF207}" srcOrd="1" destOrd="0" presId="urn:microsoft.com/office/officeart/2005/8/layout/cycle4#1"/>
    <dgm:cxn modelId="{3A4B8110-8B30-41EF-93EC-E4AF4D147D4B}" type="presOf" srcId="{0F7B878E-0B7E-4EA7-BBA7-BDF41B93312A}" destId="{92EC6717-B551-43CC-A695-545E4AAF50C7}" srcOrd="0" destOrd="0" presId="urn:microsoft.com/office/officeart/2005/8/layout/cycle4#1"/>
    <dgm:cxn modelId="{FD59E024-D3F1-4D59-95D3-9E023C3BD9AD}" type="presOf" srcId="{6DB825B5-68DF-46E0-93EC-DD0231AF941A}" destId="{958DCB6F-9CAF-451A-A453-9757683935BA}" srcOrd="0" destOrd="0" presId="urn:microsoft.com/office/officeart/2005/8/layout/cycle4#1"/>
    <dgm:cxn modelId="{1131E32A-D606-426B-B367-B35BFD6AAE46}" srcId="{0998E529-A6FE-4959-A1C2-FFC95EF39691}" destId="{AD7ABFE3-02F0-4DC3-99E4-8924090E984E}" srcOrd="3" destOrd="0" parTransId="{5DA6D074-7488-4117-AEC9-FE58C8959919}" sibTransId="{2C717B27-BA15-4EEE-AA79-117CFF716194}"/>
    <dgm:cxn modelId="{B4448B47-66B1-4D2F-B061-83799E499872}" type="presOf" srcId="{FF53BF6B-EC53-43FA-B79F-17FA14E95751}" destId="{51973C48-F41D-4947-8CE5-82ED3A597713}" srcOrd="0" destOrd="0" presId="urn:microsoft.com/office/officeart/2005/8/layout/cycle4#1"/>
    <dgm:cxn modelId="{B3FDE86B-3345-494B-AA22-351572025E85}" srcId="{8B57E604-A808-48E7-AFE6-E3B114B79191}" destId="{B4F576B0-F20A-4344-8423-1BA4651752FB}" srcOrd="0" destOrd="0" parTransId="{E35D3781-3B41-4D1D-8A24-E22C9C849F6B}" sibTransId="{F7E85FDF-7451-489D-987B-0977D65CCFDC}"/>
    <dgm:cxn modelId="{2262056C-734F-4439-9A16-1865E3CB821C}" srcId="{0998E529-A6FE-4959-A1C2-FFC95EF39691}" destId="{8B57E604-A808-48E7-AFE6-E3B114B79191}" srcOrd="2" destOrd="0" parTransId="{0041E33C-B97E-446C-969A-7DEDED9B70AB}" sibTransId="{8B368909-B836-4AD2-8E14-EEEEC0E21D70}"/>
    <dgm:cxn modelId="{ADB80952-54F5-4458-9131-3B56A9E69BC7}" type="presOf" srcId="{0998E529-A6FE-4959-A1C2-FFC95EF39691}" destId="{790AD65B-36FB-49AE-907E-357BBF64D5FB}" srcOrd="0" destOrd="0" presId="urn:microsoft.com/office/officeart/2005/8/layout/cycle4#1"/>
    <dgm:cxn modelId="{095CB28B-CC31-4FF4-8807-CE0E4B8CAA2A}" type="presOf" srcId="{8B57E604-A808-48E7-AFE6-E3B114B79191}" destId="{BE11C470-DB99-443E-94B8-7FE5EE23415D}" srcOrd="0" destOrd="0" presId="urn:microsoft.com/office/officeart/2005/8/layout/cycle4#1"/>
    <dgm:cxn modelId="{88110E8E-AB61-452F-A5C7-00C6FB9EA4DC}" srcId="{A3370593-52CB-4738-BF00-25D2D4854567}" destId="{6DB825B5-68DF-46E0-93EC-DD0231AF941A}" srcOrd="0" destOrd="0" parTransId="{5EAEE17F-FD57-4A4F-82C4-2BB8FFD8312F}" sibTransId="{7EC375A1-83E4-4D83-919F-1F16C1A1366A}"/>
    <dgm:cxn modelId="{E9CD21A7-B671-43A0-A5A8-1AAF46BF8D46}" type="presOf" srcId="{0F7B878E-0B7E-4EA7-BBA7-BDF41B93312A}" destId="{CAA5F4F4-A057-4FC2-ABEC-B827626F3967}" srcOrd="1" destOrd="0" presId="urn:microsoft.com/office/officeart/2005/8/layout/cycle4#1"/>
    <dgm:cxn modelId="{5BF535A9-A207-4AAF-AA1F-2DF61943F724}" type="presOf" srcId="{5CE9E8B5-96A2-4249-938B-4FB4E263C674}" destId="{44402FD4-5BAA-4059-AA82-CD3DA0101A58}" srcOrd="0" destOrd="0" presId="urn:microsoft.com/office/officeart/2005/8/layout/cycle4#1"/>
    <dgm:cxn modelId="{3C2245C9-4404-4C18-A44F-9F2D15079A5F}" type="presOf" srcId="{B4F576B0-F20A-4344-8423-1BA4651752FB}" destId="{0A47B640-6A59-4E65-BD3E-B2AAC7542987}" srcOrd="0" destOrd="0" presId="urn:microsoft.com/office/officeart/2005/8/layout/cycle4#1"/>
    <dgm:cxn modelId="{075A55CF-8C57-4460-B349-E8F921294FE4}" srcId="{AD7ABFE3-02F0-4DC3-99E4-8924090E984E}" destId="{5CE9E8B5-96A2-4249-938B-4FB4E263C674}" srcOrd="0" destOrd="0" parTransId="{6FC9E1F6-51B2-4AF3-858F-FB8077C13E68}" sibTransId="{9B59EB7F-DDF0-4F94-AE36-2F83EE44371D}"/>
    <dgm:cxn modelId="{E4906BD1-FB13-4B22-BC1E-ADCA32CFB3F6}" srcId="{FF53BF6B-EC53-43FA-B79F-17FA14E95751}" destId="{0F7B878E-0B7E-4EA7-BBA7-BDF41B93312A}" srcOrd="0" destOrd="0" parTransId="{34C0D1B2-1A5D-4D34-906F-712D1150BDD2}" sibTransId="{B29FD2E2-6817-45ED-A20B-F021E30926C6}"/>
    <dgm:cxn modelId="{C85F59D8-C7C5-4EB4-A446-D85ECA46E309}" type="presOf" srcId="{A3370593-52CB-4738-BF00-25D2D4854567}" destId="{8FCCF264-F276-4621-93D8-6947BF15BCED}" srcOrd="0" destOrd="0" presId="urn:microsoft.com/office/officeart/2005/8/layout/cycle4#1"/>
    <dgm:cxn modelId="{7444BAD8-F7E2-4983-8DC8-805F0599ECED}" srcId="{0998E529-A6FE-4959-A1C2-FFC95EF39691}" destId="{FF53BF6B-EC53-43FA-B79F-17FA14E95751}" srcOrd="1" destOrd="0" parTransId="{443B56B3-08C1-4954-B893-1889BF108A2C}" sibTransId="{C5C74EB0-01A1-4D3A-98AD-F139DBCA9E6E}"/>
    <dgm:cxn modelId="{A97462D9-6D69-4913-BC98-B1D18EECAB47}" srcId="{0998E529-A6FE-4959-A1C2-FFC95EF39691}" destId="{A3370593-52CB-4738-BF00-25D2D4854567}" srcOrd="0" destOrd="0" parTransId="{26DDB731-6854-45D3-AD97-CDC92FFAAE94}" sibTransId="{6A8EE2F4-7666-44A0-ABF1-3DC7394CE985}"/>
    <dgm:cxn modelId="{9C5E4DDF-5262-456A-B25E-6BA35465C23A}" type="presOf" srcId="{B4F576B0-F20A-4344-8423-1BA4651752FB}" destId="{C0BCE2A6-60F9-4566-AAFD-BF9700CE0C5F}" srcOrd="1" destOrd="0" presId="urn:microsoft.com/office/officeart/2005/8/layout/cycle4#1"/>
    <dgm:cxn modelId="{44F40BE5-7E98-4EBD-A88B-D806A9B18835}" type="presOf" srcId="{AD7ABFE3-02F0-4DC3-99E4-8924090E984E}" destId="{341B3B62-001D-47F2-AD38-09EEDBD3D592}" srcOrd="0" destOrd="0" presId="urn:microsoft.com/office/officeart/2005/8/layout/cycle4#1"/>
    <dgm:cxn modelId="{6147AAF4-2B46-48D9-BDC2-6045B3307412}" type="presOf" srcId="{6DB825B5-68DF-46E0-93EC-DD0231AF941A}" destId="{CA7ADD5E-F4E7-4222-A105-431CFFED5B0E}" srcOrd="1" destOrd="0" presId="urn:microsoft.com/office/officeart/2005/8/layout/cycle4#1"/>
    <dgm:cxn modelId="{289E7DBE-85A1-4A16-81C6-3FE611AD9340}" type="presParOf" srcId="{790AD65B-36FB-49AE-907E-357BBF64D5FB}" destId="{A3DC1F47-33EA-4A93-89D9-80C0FC1E32BE}" srcOrd="0" destOrd="0" presId="urn:microsoft.com/office/officeart/2005/8/layout/cycle4#1"/>
    <dgm:cxn modelId="{C2B87B3D-0B27-4C72-946F-C2B546419A0F}" type="presParOf" srcId="{A3DC1F47-33EA-4A93-89D9-80C0FC1E32BE}" destId="{3D26A8A8-E65D-4EF6-9B63-1D298D62F647}" srcOrd="0" destOrd="0" presId="urn:microsoft.com/office/officeart/2005/8/layout/cycle4#1"/>
    <dgm:cxn modelId="{E69E2200-C65B-4C90-862A-40E2B876ABC6}" type="presParOf" srcId="{3D26A8A8-E65D-4EF6-9B63-1D298D62F647}" destId="{958DCB6F-9CAF-451A-A453-9757683935BA}" srcOrd="0" destOrd="0" presId="urn:microsoft.com/office/officeart/2005/8/layout/cycle4#1"/>
    <dgm:cxn modelId="{8B2A8B07-3D2A-4AEF-8DF8-497297767DEA}" type="presParOf" srcId="{3D26A8A8-E65D-4EF6-9B63-1D298D62F647}" destId="{CA7ADD5E-F4E7-4222-A105-431CFFED5B0E}" srcOrd="1" destOrd="0" presId="urn:microsoft.com/office/officeart/2005/8/layout/cycle4#1"/>
    <dgm:cxn modelId="{46BBA52C-6E4A-4240-9B3F-A40CCE80D253}" type="presParOf" srcId="{A3DC1F47-33EA-4A93-89D9-80C0FC1E32BE}" destId="{045BB52E-859D-4379-88FC-B4B474582A7D}" srcOrd="1" destOrd="0" presId="urn:microsoft.com/office/officeart/2005/8/layout/cycle4#1"/>
    <dgm:cxn modelId="{ECC3D327-B0EA-44F2-AD2D-7AFA58CBBC1C}" type="presParOf" srcId="{045BB52E-859D-4379-88FC-B4B474582A7D}" destId="{92EC6717-B551-43CC-A695-545E4AAF50C7}" srcOrd="0" destOrd="0" presId="urn:microsoft.com/office/officeart/2005/8/layout/cycle4#1"/>
    <dgm:cxn modelId="{1C8E0E23-C544-4A14-94C1-11A01CD1535F}" type="presParOf" srcId="{045BB52E-859D-4379-88FC-B4B474582A7D}" destId="{CAA5F4F4-A057-4FC2-ABEC-B827626F3967}" srcOrd="1" destOrd="0" presId="urn:microsoft.com/office/officeart/2005/8/layout/cycle4#1"/>
    <dgm:cxn modelId="{B6DACEA0-3212-4A23-B918-32419919B977}" type="presParOf" srcId="{A3DC1F47-33EA-4A93-89D9-80C0FC1E32BE}" destId="{27184F67-DF6F-4E06-A0F1-1766CF1BFA96}" srcOrd="2" destOrd="0" presId="urn:microsoft.com/office/officeart/2005/8/layout/cycle4#1"/>
    <dgm:cxn modelId="{594754F2-9B76-429A-B0B7-A3D4161F256A}" type="presParOf" srcId="{27184F67-DF6F-4E06-A0F1-1766CF1BFA96}" destId="{0A47B640-6A59-4E65-BD3E-B2AAC7542987}" srcOrd="0" destOrd="0" presId="urn:microsoft.com/office/officeart/2005/8/layout/cycle4#1"/>
    <dgm:cxn modelId="{B1D66B16-8728-4CE3-9EF8-37DD1F139C5C}" type="presParOf" srcId="{27184F67-DF6F-4E06-A0F1-1766CF1BFA96}" destId="{C0BCE2A6-60F9-4566-AAFD-BF9700CE0C5F}" srcOrd="1" destOrd="0" presId="urn:microsoft.com/office/officeart/2005/8/layout/cycle4#1"/>
    <dgm:cxn modelId="{61AC588E-DFCD-4517-838F-59C7636BDE7A}" type="presParOf" srcId="{A3DC1F47-33EA-4A93-89D9-80C0FC1E32BE}" destId="{B0DD64C5-DFB0-4C2D-942A-DCF3743AD81A}" srcOrd="3" destOrd="0" presId="urn:microsoft.com/office/officeart/2005/8/layout/cycle4#1"/>
    <dgm:cxn modelId="{B180C582-247E-410C-B64B-62C0DEA06E46}" type="presParOf" srcId="{B0DD64C5-DFB0-4C2D-942A-DCF3743AD81A}" destId="{44402FD4-5BAA-4059-AA82-CD3DA0101A58}" srcOrd="0" destOrd="0" presId="urn:microsoft.com/office/officeart/2005/8/layout/cycle4#1"/>
    <dgm:cxn modelId="{472FD3E7-FBB9-405E-AA0B-5E4365C3BAA5}" type="presParOf" srcId="{B0DD64C5-DFB0-4C2D-942A-DCF3743AD81A}" destId="{851AB38F-6BDB-43C4-BEB2-035F6C1CF207}" srcOrd="1" destOrd="0" presId="urn:microsoft.com/office/officeart/2005/8/layout/cycle4#1"/>
    <dgm:cxn modelId="{5BFC6AF4-B9E4-4731-AB00-E43E3E259C5E}" type="presParOf" srcId="{A3DC1F47-33EA-4A93-89D9-80C0FC1E32BE}" destId="{02F25D93-0545-44BD-8B21-D01F9D8574A0}" srcOrd="4" destOrd="0" presId="urn:microsoft.com/office/officeart/2005/8/layout/cycle4#1"/>
    <dgm:cxn modelId="{12DDC5E7-DC50-4D95-ACAC-4531788D9077}" type="presParOf" srcId="{790AD65B-36FB-49AE-907E-357BBF64D5FB}" destId="{6C80F65B-FD58-450A-8877-967131800743}" srcOrd="1" destOrd="0" presId="urn:microsoft.com/office/officeart/2005/8/layout/cycle4#1"/>
    <dgm:cxn modelId="{D3F5ACE1-EDE3-4841-B91B-4AEBBAF5C024}" type="presParOf" srcId="{6C80F65B-FD58-450A-8877-967131800743}" destId="{8FCCF264-F276-4621-93D8-6947BF15BCED}" srcOrd="0" destOrd="0" presId="urn:microsoft.com/office/officeart/2005/8/layout/cycle4#1"/>
    <dgm:cxn modelId="{2BFCB5DC-0D70-4874-AFA7-0ACD6AC1546B}" type="presParOf" srcId="{6C80F65B-FD58-450A-8877-967131800743}" destId="{51973C48-F41D-4947-8CE5-82ED3A597713}" srcOrd="1" destOrd="0" presId="urn:microsoft.com/office/officeart/2005/8/layout/cycle4#1"/>
    <dgm:cxn modelId="{5F9B97BD-3F33-4F6F-878F-DDDABC843FD8}" type="presParOf" srcId="{6C80F65B-FD58-450A-8877-967131800743}" destId="{BE11C470-DB99-443E-94B8-7FE5EE23415D}" srcOrd="2" destOrd="0" presId="urn:microsoft.com/office/officeart/2005/8/layout/cycle4#1"/>
    <dgm:cxn modelId="{DBDC5278-0712-4C7F-BCA3-6A22FCDE4C80}" type="presParOf" srcId="{6C80F65B-FD58-450A-8877-967131800743}" destId="{341B3B62-001D-47F2-AD38-09EEDBD3D592}" srcOrd="3" destOrd="0" presId="urn:microsoft.com/office/officeart/2005/8/layout/cycle4#1"/>
    <dgm:cxn modelId="{E36257BA-E952-48C2-A8B0-08D3D928F5BE}" type="presParOf" srcId="{6C80F65B-FD58-450A-8877-967131800743}" destId="{C672740D-7773-4D6D-BD09-C3CFC57596EE}" srcOrd="4" destOrd="0" presId="urn:microsoft.com/office/officeart/2005/8/layout/cycle4#1"/>
    <dgm:cxn modelId="{5EB7EB26-9497-4A42-8ECD-9B23549861D7}" type="presParOf" srcId="{790AD65B-36FB-49AE-907E-357BBF64D5FB}" destId="{236AE18B-62CA-4091-B18D-BC30077B2C31}" srcOrd="2" destOrd="0" presId="urn:microsoft.com/office/officeart/2005/8/layout/cycle4#1"/>
    <dgm:cxn modelId="{A43B1F70-FC6A-4A82-B620-7E04C90F2113}" type="presParOf" srcId="{790AD65B-36FB-49AE-907E-357BBF64D5FB}" destId="{A8A93E24-E3AA-4CA6-A33B-645F25BB7930}" srcOrd="3" destOrd="0" presId="urn:microsoft.com/office/officeart/2005/8/layout/cycle4#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AF765-A90E-4444-924A-D3B9456504CF}">
      <dsp:nvSpPr>
        <dsp:cNvPr id="0" name=""/>
        <dsp:cNvSpPr/>
      </dsp:nvSpPr>
      <dsp:spPr bwMode="white">
        <a:xfrm>
          <a:off x="0" y="166817"/>
          <a:ext cx="720886" cy="89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数据</a:t>
          </a:r>
          <a:br>
            <a:rPr lang="en-US" altLang="zh-CN" sz="1800" kern="1200" dirty="0">
              <a:latin typeface="微软雅黑" panose="020B0503020204020204" pitchFamily="34" charset="-122"/>
              <a:ea typeface="微软雅黑" panose="020B0503020204020204" pitchFamily="34" charset="-122"/>
            </a:rPr>
          </a:br>
          <a:r>
            <a:rPr lang="zh-CN" altLang="en-US" sz="1800" kern="1200" dirty="0">
              <a:latin typeface="微软雅黑" panose="020B0503020204020204" pitchFamily="34" charset="-122"/>
              <a:ea typeface="微软雅黑" panose="020B0503020204020204" pitchFamily="34" charset="-122"/>
            </a:rPr>
            <a:t>产生</a:t>
          </a:r>
        </a:p>
      </dsp:txBody>
      <dsp:txXfrm>
        <a:off x="21114" y="187931"/>
        <a:ext cx="678658" cy="856627"/>
      </dsp:txXfrm>
    </dsp:sp>
    <dsp:sp modelId="{F607C15E-95CC-4153-8BBB-0D7281B5BE72}">
      <dsp:nvSpPr>
        <dsp:cNvPr id="0" name=""/>
        <dsp:cNvSpPr/>
      </dsp:nvSpPr>
      <dsp:spPr bwMode="white">
        <a:xfrm>
          <a:off x="792974" y="526855"/>
          <a:ext cx="152827" cy="178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latin typeface="微软雅黑" panose="020B0503020204020204" pitchFamily="34" charset="-122"/>
            <a:ea typeface="微软雅黑" panose="020B0503020204020204" pitchFamily="34" charset="-122"/>
          </a:endParaRPr>
        </a:p>
      </dsp:txBody>
      <dsp:txXfrm>
        <a:off x="792974" y="562611"/>
        <a:ext cx="106979" cy="107267"/>
      </dsp:txXfrm>
    </dsp:sp>
    <dsp:sp modelId="{F6F748D6-C03C-4D07-9834-B53FDA5FEF3B}">
      <dsp:nvSpPr>
        <dsp:cNvPr id="0" name=""/>
        <dsp:cNvSpPr/>
      </dsp:nvSpPr>
      <dsp:spPr bwMode="white">
        <a:xfrm>
          <a:off x="1009240" y="166817"/>
          <a:ext cx="720886" cy="89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接入</a:t>
          </a:r>
        </a:p>
      </dsp:txBody>
      <dsp:txXfrm>
        <a:off x="1030354" y="187931"/>
        <a:ext cx="678658" cy="856627"/>
      </dsp:txXfrm>
    </dsp:sp>
    <dsp:sp modelId="{CF3FA169-C786-45CF-A308-43BFF285231E}">
      <dsp:nvSpPr>
        <dsp:cNvPr id="0" name=""/>
        <dsp:cNvSpPr/>
      </dsp:nvSpPr>
      <dsp:spPr bwMode="white">
        <a:xfrm>
          <a:off x="1802215" y="526855"/>
          <a:ext cx="152827" cy="178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latin typeface="微软雅黑" panose="020B0503020204020204" pitchFamily="34" charset="-122"/>
            <a:ea typeface="微软雅黑" panose="020B0503020204020204" pitchFamily="34" charset="-122"/>
          </a:endParaRPr>
        </a:p>
      </dsp:txBody>
      <dsp:txXfrm>
        <a:off x="1802215" y="562611"/>
        <a:ext cx="106979" cy="107267"/>
      </dsp:txXfrm>
    </dsp:sp>
    <dsp:sp modelId="{664B1359-FEAB-4142-88FF-28821716813D}">
      <dsp:nvSpPr>
        <dsp:cNvPr id="0" name=""/>
        <dsp:cNvSpPr/>
      </dsp:nvSpPr>
      <dsp:spPr bwMode="white">
        <a:xfrm>
          <a:off x="2018481" y="166817"/>
          <a:ext cx="720886" cy="89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处理</a:t>
          </a:r>
        </a:p>
      </dsp:txBody>
      <dsp:txXfrm>
        <a:off x="2039595" y="187931"/>
        <a:ext cx="678658" cy="856627"/>
      </dsp:txXfrm>
    </dsp:sp>
    <dsp:sp modelId="{109B8A65-DEBE-4051-A900-5178C98852E3}">
      <dsp:nvSpPr>
        <dsp:cNvPr id="0" name=""/>
        <dsp:cNvSpPr/>
      </dsp:nvSpPr>
      <dsp:spPr bwMode="white">
        <a:xfrm>
          <a:off x="2811456" y="526855"/>
          <a:ext cx="152827" cy="178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811456" y="562611"/>
        <a:ext cx="106979" cy="107267"/>
      </dsp:txXfrm>
    </dsp:sp>
    <dsp:sp modelId="{DC8F6F4B-85B2-467D-89C7-877F60C8E8B5}">
      <dsp:nvSpPr>
        <dsp:cNvPr id="0" name=""/>
        <dsp:cNvSpPr/>
      </dsp:nvSpPr>
      <dsp:spPr bwMode="white">
        <a:xfrm>
          <a:off x="3027722" y="166817"/>
          <a:ext cx="720886" cy="89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治理</a:t>
          </a:r>
        </a:p>
      </dsp:txBody>
      <dsp:txXfrm>
        <a:off x="3048836" y="187931"/>
        <a:ext cx="678658" cy="856627"/>
      </dsp:txXfrm>
    </dsp:sp>
    <dsp:sp modelId="{E4985CAA-CF20-498F-9E16-E3EE1E111DCA}">
      <dsp:nvSpPr>
        <dsp:cNvPr id="0" name=""/>
        <dsp:cNvSpPr/>
      </dsp:nvSpPr>
      <dsp:spPr bwMode="white">
        <a:xfrm>
          <a:off x="3820697" y="526855"/>
          <a:ext cx="152827" cy="178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3820697" y="562611"/>
        <a:ext cx="106979" cy="107267"/>
      </dsp:txXfrm>
    </dsp:sp>
    <dsp:sp modelId="{E05B9ACD-593B-4167-8C73-72055EFFC141}">
      <dsp:nvSpPr>
        <dsp:cNvPr id="0" name=""/>
        <dsp:cNvSpPr/>
      </dsp:nvSpPr>
      <dsp:spPr bwMode="white">
        <a:xfrm>
          <a:off x="4036963" y="166817"/>
          <a:ext cx="720886" cy="89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组织</a:t>
          </a:r>
        </a:p>
      </dsp:txBody>
      <dsp:txXfrm>
        <a:off x="4058077" y="187931"/>
        <a:ext cx="678658" cy="856627"/>
      </dsp:txXfrm>
    </dsp:sp>
    <dsp:sp modelId="{B0DAA7FE-DC41-4705-B8E8-156FBD338AA8}">
      <dsp:nvSpPr>
        <dsp:cNvPr id="0" name=""/>
        <dsp:cNvSpPr/>
      </dsp:nvSpPr>
      <dsp:spPr bwMode="white">
        <a:xfrm>
          <a:off x="4829937" y="526855"/>
          <a:ext cx="152827" cy="178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4829937" y="562611"/>
        <a:ext cx="106979" cy="107267"/>
      </dsp:txXfrm>
    </dsp:sp>
    <dsp:sp modelId="{222A9AD4-B99F-4A3B-8D09-65576E7A99F8}">
      <dsp:nvSpPr>
        <dsp:cNvPr id="0" name=""/>
        <dsp:cNvSpPr/>
      </dsp:nvSpPr>
      <dsp:spPr bwMode="white">
        <a:xfrm>
          <a:off x="5046203" y="166817"/>
          <a:ext cx="720886" cy="898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服务</a:t>
          </a:r>
        </a:p>
      </dsp:txBody>
      <dsp:txXfrm>
        <a:off x="5067317" y="187931"/>
        <a:ext cx="678658" cy="856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DF28D-1907-494D-BEE4-4D1DCFD05412}">
      <dsp:nvSpPr>
        <dsp:cNvPr id="0" name=""/>
        <dsp:cNvSpPr/>
      </dsp:nvSpPr>
      <dsp:spPr bwMode="white">
        <a:xfrm>
          <a:off x="0" y="136849"/>
          <a:ext cx="2138669" cy="1283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一</a:t>
          </a:r>
          <a:r>
            <a:rPr lang="en-US" altLang="zh-CN" sz="1600" kern="1200" dirty="0">
              <a:latin typeface="微软雅黑" panose="020B0503020204020204" pitchFamily="34" charset="-122"/>
              <a:ea typeface="微软雅黑" panose="020B0503020204020204" pitchFamily="34" charset="-122"/>
            </a:rPr>
            <a:t>】</a:t>
          </a:r>
          <a:br>
            <a:rPr lang="en-US" altLang="zh-CN" sz="1600" kern="1200" dirty="0">
              <a:latin typeface="微软雅黑" panose="020B0503020204020204" pitchFamily="34" charset="-122"/>
              <a:ea typeface="微软雅黑" panose="020B0503020204020204" pitchFamily="34" charset="-122"/>
            </a:rPr>
          </a:br>
          <a:r>
            <a:rPr lang="zh-CN" altLang="en-US" sz="1600" kern="1200" dirty="0">
              <a:latin typeface="微软雅黑" panose="020B0503020204020204" pitchFamily="34" charset="-122"/>
              <a:ea typeface="微软雅黑" panose="020B0503020204020204" pitchFamily="34" charset="-122"/>
            </a:rPr>
            <a:t>提取要素标识</a:t>
          </a:r>
          <a:br>
            <a:rPr lang="en-US" altLang="zh-CN" sz="1600" kern="1200" dirty="0">
              <a:latin typeface="微软雅黑" panose="020B0503020204020204" pitchFamily="34" charset="-122"/>
              <a:ea typeface="微软雅黑" panose="020B0503020204020204" pitchFamily="34" charset="-122"/>
            </a:rPr>
          </a:br>
          <a:r>
            <a:rPr lang="zh-CN" altLang="en-US" sz="1600" kern="1200" dirty="0">
              <a:latin typeface="微软雅黑" panose="020B0503020204020204" pitchFamily="34" charset="-122"/>
              <a:ea typeface="微软雅黑" panose="020B0503020204020204" pitchFamily="34" charset="-122"/>
            </a:rPr>
            <a:t>获取要素分布</a:t>
          </a:r>
        </a:p>
      </dsp:txBody>
      <dsp:txXfrm>
        <a:off x="0" y="136849"/>
        <a:ext cx="2138669" cy="1283201"/>
      </dsp:txXfrm>
    </dsp:sp>
    <dsp:sp modelId="{3232508A-11F0-4B11-82CA-88F6C6B1EB68}">
      <dsp:nvSpPr>
        <dsp:cNvPr id="0" name=""/>
        <dsp:cNvSpPr/>
      </dsp:nvSpPr>
      <dsp:spPr bwMode="white">
        <a:xfrm>
          <a:off x="2339704" y="513255"/>
          <a:ext cx="453398" cy="5303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latin typeface="微软雅黑" panose="020B0503020204020204" pitchFamily="34" charset="-122"/>
            <a:ea typeface="微软雅黑" panose="020B0503020204020204" pitchFamily="34" charset="-122"/>
          </a:endParaRPr>
        </a:p>
      </dsp:txBody>
      <dsp:txXfrm>
        <a:off x="2339704" y="513255"/>
        <a:ext cx="453398" cy="530390"/>
      </dsp:txXfrm>
    </dsp:sp>
    <dsp:sp modelId="{BCE67818-E42A-4100-BD45-D54C284A20CB}">
      <dsp:nvSpPr>
        <dsp:cNvPr id="0" name=""/>
        <dsp:cNvSpPr/>
      </dsp:nvSpPr>
      <dsp:spPr bwMode="white">
        <a:xfrm>
          <a:off x="2994137" y="136849"/>
          <a:ext cx="2138669" cy="1283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二</a:t>
          </a:r>
          <a:r>
            <a:rPr lang="en-US" altLang="zh-CN" sz="1600" kern="1200" dirty="0">
              <a:latin typeface="微软雅黑" panose="020B0503020204020204" pitchFamily="34" charset="-122"/>
              <a:ea typeface="微软雅黑" panose="020B0503020204020204" pitchFamily="34" charset="-122"/>
            </a:rPr>
            <a:t>】</a:t>
          </a:r>
          <a:br>
            <a:rPr lang="en-US" altLang="zh-CN" sz="1600" kern="1200" dirty="0">
              <a:latin typeface="微软雅黑" panose="020B0503020204020204" pitchFamily="34" charset="-122"/>
              <a:ea typeface="微软雅黑" panose="020B0503020204020204" pitchFamily="34" charset="-122"/>
            </a:rPr>
          </a:br>
          <a:r>
            <a:rPr lang="zh-CN" altLang="en-US" sz="1600" kern="1200" dirty="0">
              <a:latin typeface="微软雅黑" panose="020B0503020204020204" pitchFamily="34" charset="-122"/>
              <a:ea typeface="微软雅黑" panose="020B0503020204020204" pitchFamily="34" charset="-122"/>
            </a:rPr>
            <a:t>建立要素关系</a:t>
          </a:r>
        </a:p>
      </dsp:txBody>
      <dsp:txXfrm>
        <a:off x="2994137" y="136849"/>
        <a:ext cx="2138669" cy="1283201"/>
      </dsp:txXfrm>
    </dsp:sp>
    <dsp:sp modelId="{BED79AD7-5FCF-44FB-9132-CDFD47534B08}">
      <dsp:nvSpPr>
        <dsp:cNvPr id="0" name=""/>
        <dsp:cNvSpPr/>
      </dsp:nvSpPr>
      <dsp:spPr bwMode="white">
        <a:xfrm>
          <a:off x="5333840" y="513255"/>
          <a:ext cx="453398" cy="5303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latin typeface="微软雅黑" panose="020B0503020204020204" pitchFamily="34" charset="-122"/>
            <a:ea typeface="微软雅黑" panose="020B0503020204020204" pitchFamily="34" charset="-122"/>
          </a:endParaRPr>
        </a:p>
      </dsp:txBody>
      <dsp:txXfrm>
        <a:off x="5333840" y="513255"/>
        <a:ext cx="453398" cy="530390"/>
      </dsp:txXfrm>
    </dsp:sp>
    <dsp:sp modelId="{B0751FB7-0321-4FBB-A30F-551C98751E32}">
      <dsp:nvSpPr>
        <dsp:cNvPr id="0" name=""/>
        <dsp:cNvSpPr/>
      </dsp:nvSpPr>
      <dsp:spPr bwMode="white">
        <a:xfrm>
          <a:off x="5988273" y="136849"/>
          <a:ext cx="2138669" cy="1283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latin typeface="微软雅黑" panose="020B0503020204020204" pitchFamily="34" charset="-122"/>
              <a:ea typeface="微软雅黑" panose="020B0503020204020204" pitchFamily="34" charset="-122"/>
            </a:rPr>
            <a:t>【</a:t>
          </a:r>
          <a:r>
            <a:rPr lang="zh-CN" altLang="en-US" sz="1600" kern="1200" dirty="0">
              <a:latin typeface="微软雅黑" panose="020B0503020204020204" pitchFamily="34" charset="-122"/>
              <a:ea typeface="微软雅黑" panose="020B0503020204020204" pitchFamily="34" charset="-122"/>
            </a:rPr>
            <a:t>三</a:t>
          </a:r>
          <a:r>
            <a:rPr lang="en-US" altLang="zh-CN" sz="1600" kern="1200" dirty="0">
              <a:latin typeface="微软雅黑" panose="020B0503020204020204" pitchFamily="34" charset="-122"/>
              <a:ea typeface="微软雅黑" panose="020B0503020204020204" pitchFamily="34" charset="-122"/>
            </a:rPr>
            <a:t>】</a:t>
          </a:r>
          <a:br>
            <a:rPr lang="en-US" altLang="zh-CN" sz="1600" kern="1200" dirty="0">
              <a:latin typeface="微软雅黑" panose="020B0503020204020204" pitchFamily="34" charset="-122"/>
              <a:ea typeface="微软雅黑" panose="020B0503020204020204" pitchFamily="34" charset="-122"/>
            </a:rPr>
          </a:br>
          <a:r>
            <a:rPr lang="zh-CN" altLang="en-US" sz="1600" kern="1200" dirty="0">
              <a:latin typeface="微软雅黑" panose="020B0503020204020204" pitchFamily="34" charset="-122"/>
              <a:ea typeface="微软雅黑" panose="020B0503020204020204" pitchFamily="34" charset="-122"/>
            </a:rPr>
            <a:t>建立要素标签</a:t>
          </a:r>
        </a:p>
      </dsp:txBody>
      <dsp:txXfrm>
        <a:off x="5988273" y="136849"/>
        <a:ext cx="2138669" cy="1283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76097-A27C-4BF5-9E0A-9754367A8D97}">
      <dsp:nvSpPr>
        <dsp:cNvPr id="0" name=""/>
        <dsp:cNvSpPr/>
      </dsp:nvSpPr>
      <dsp:spPr>
        <a:xfrm>
          <a:off x="1113075" y="95747"/>
          <a:ext cx="1900219" cy="659921"/>
        </a:xfrm>
        <a:prstGeom prst="ellipse">
          <a:avLst/>
        </a:prstGeom>
        <a:solidFill>
          <a:schemeClr val="accent1">
            <a:alpha val="40000"/>
          </a:schemeClr>
        </a:solidFill>
        <a:ln>
          <a:noFill/>
        </a:ln>
        <a:effectLst/>
      </dsp:spPr>
      <dsp:style>
        <a:lnRef idx="0">
          <a:scrgbClr r="0" g="0" b="0"/>
        </a:lnRef>
        <a:fillRef idx="1">
          <a:scrgbClr r="0" g="0" b="0"/>
        </a:fillRef>
        <a:effectRef idx="0">
          <a:scrgbClr r="0" g="0" b="0"/>
        </a:effectRef>
        <a:fontRef idx="minor"/>
      </dsp:style>
    </dsp:sp>
    <dsp:sp modelId="{F7451402-F3BA-44BB-A48A-2A52EB6BB1AE}">
      <dsp:nvSpPr>
        <dsp:cNvPr id="0" name=""/>
        <dsp:cNvSpPr/>
      </dsp:nvSpPr>
      <dsp:spPr>
        <a:xfrm>
          <a:off x="1882001" y="1711671"/>
          <a:ext cx="368259" cy="235686"/>
        </a:xfrm>
        <a:prstGeom prst="downArrow">
          <a:avLst/>
        </a:prstGeom>
        <a:solidFill>
          <a:srgbClr val="4472C4">
            <a:tint val="4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C7790B4-8051-432A-AE9A-008650CDB823}">
      <dsp:nvSpPr>
        <dsp:cNvPr id="0" name=""/>
        <dsp:cNvSpPr/>
      </dsp:nvSpPr>
      <dsp:spPr bwMode="white">
        <a:xfrm>
          <a:off x="1182308" y="1900219"/>
          <a:ext cx="1767646" cy="44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endParaRPr lang="zh-CN" altLang="en-US" sz="6000" kern="1200" dirty="0">
            <a:solidFill>
              <a:srgbClr val="FFC000"/>
            </a:solidFill>
            <a:latin typeface="Calibri" panose="020F0502020204030204"/>
            <a:ea typeface="宋体" panose="02010600030101010101" pitchFamily="2" charset="-122"/>
            <a:cs typeface="+mn-cs"/>
          </a:endParaRPr>
        </a:p>
      </dsp:txBody>
      <dsp:txXfrm>
        <a:off x="1182308" y="1900219"/>
        <a:ext cx="1767646" cy="441911"/>
      </dsp:txXfrm>
    </dsp:sp>
    <dsp:sp modelId="{53ACF84B-77F2-44E0-A748-4BEED270FD3A}">
      <dsp:nvSpPr>
        <dsp:cNvPr id="0" name=""/>
        <dsp:cNvSpPr/>
      </dsp:nvSpPr>
      <dsp:spPr bwMode="white">
        <a:xfrm>
          <a:off x="1803930" y="806636"/>
          <a:ext cx="662867" cy="662867"/>
        </a:xfrm>
        <a:prstGeom prst="ellipse">
          <a:avLst/>
        </a:prstGeom>
        <a:solidFill>
          <a:srgbClr val="4472C4">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ysClr val="window" lastClr="FFFFFF"/>
              </a:solidFill>
              <a:latin typeface="Calibri" panose="020F0502020204030204"/>
              <a:ea typeface="宋体" panose="02010600030101010101" pitchFamily="2" charset="-122"/>
              <a:cs typeface="+mn-cs"/>
            </a:rPr>
            <a:t>法律法规</a:t>
          </a:r>
        </a:p>
      </dsp:txBody>
      <dsp:txXfrm>
        <a:off x="1901005" y="903711"/>
        <a:ext cx="468717" cy="468717"/>
      </dsp:txXfrm>
    </dsp:sp>
    <dsp:sp modelId="{F1A4D902-8F4F-4974-96DF-1B5BB5040C2A}">
      <dsp:nvSpPr>
        <dsp:cNvPr id="0" name=""/>
        <dsp:cNvSpPr/>
      </dsp:nvSpPr>
      <dsp:spPr bwMode="white">
        <a:xfrm>
          <a:off x="1329612" y="309338"/>
          <a:ext cx="662867" cy="662867"/>
        </a:xfrm>
        <a:prstGeom prst="ellipse">
          <a:avLst/>
        </a:prstGeom>
        <a:solidFill>
          <a:srgbClr val="4472C4">
            <a:hueOff val="-3676672"/>
            <a:satOff val="-5092"/>
            <a:lumOff val="-193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ysClr val="window" lastClr="FFFFFF"/>
              </a:solidFill>
              <a:latin typeface="Calibri" panose="020F0502020204030204"/>
              <a:ea typeface="宋体" panose="02010600030101010101" pitchFamily="2" charset="-122"/>
              <a:cs typeface="+mn-cs"/>
            </a:rPr>
            <a:t>历年报告</a:t>
          </a:r>
        </a:p>
      </dsp:txBody>
      <dsp:txXfrm>
        <a:off x="1426687" y="406413"/>
        <a:ext cx="468717" cy="468717"/>
      </dsp:txXfrm>
    </dsp:sp>
    <dsp:sp modelId="{85794521-6805-466D-9774-D80A04673B98}">
      <dsp:nvSpPr>
        <dsp:cNvPr id="0" name=""/>
        <dsp:cNvSpPr/>
      </dsp:nvSpPr>
      <dsp:spPr bwMode="white">
        <a:xfrm>
          <a:off x="2007209" y="149071"/>
          <a:ext cx="662867" cy="662867"/>
        </a:xfrm>
        <a:prstGeom prst="ellipse">
          <a:avLst/>
        </a:prstGeom>
        <a:solidFill>
          <a:srgbClr val="4472C4">
            <a:hueOff val="-7353344"/>
            <a:satOff val="-10206"/>
            <a:lumOff val="-390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ysClr val="window" lastClr="FFFFFF"/>
              </a:solidFill>
              <a:latin typeface="Calibri" panose="020F0502020204030204"/>
              <a:ea typeface="宋体" panose="02010600030101010101" pitchFamily="2" charset="-122"/>
              <a:cs typeface="+mn-cs"/>
            </a:rPr>
            <a:t>人社咨询</a:t>
          </a:r>
        </a:p>
      </dsp:txBody>
      <dsp:txXfrm>
        <a:off x="2104284" y="246146"/>
        <a:ext cx="468717" cy="468717"/>
      </dsp:txXfrm>
    </dsp:sp>
    <dsp:sp modelId="{4E7E4B76-30FF-492C-B9F5-C2AD21655558}">
      <dsp:nvSpPr>
        <dsp:cNvPr id="0" name=""/>
        <dsp:cNvSpPr/>
      </dsp:nvSpPr>
      <dsp:spPr>
        <a:xfrm>
          <a:off x="1035004" y="14730"/>
          <a:ext cx="2062254" cy="1649803"/>
        </a:xfrm>
        <a:prstGeom prst="funnel">
          <a:avLst/>
        </a:prstGeom>
        <a:solidFill>
          <a:sysClr val="window" lastClr="FFFFFF">
            <a:alpha val="40000"/>
            <a:hueOff val="0"/>
            <a:satOff val="0"/>
            <a:lumOff val="0"/>
            <a:alphaOff val="0"/>
          </a:sysClr>
        </a:solidFill>
        <a:ln w="9525"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2E14B-3A58-4E82-9DE6-2956A0C07DBE}">
      <dsp:nvSpPr>
        <dsp:cNvPr id="0" name=""/>
        <dsp:cNvSpPr/>
      </dsp:nvSpPr>
      <dsp:spPr>
        <a:xfrm>
          <a:off x="0" y="1153094"/>
          <a:ext cx="3199117" cy="378471"/>
        </a:xfrm>
        <a:prstGeom prst="rect">
          <a:avLst/>
        </a:prstGeom>
        <a:solidFill>
          <a:schemeClr val="accent1"/>
        </a:solidFill>
        <a:ln w="254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prstClr val="white"/>
              </a:solidFill>
              <a:latin typeface="微软雅黑" panose="020B0503020204020204" pitchFamily="34" charset="-122"/>
              <a:ea typeface="微软雅黑" panose="020B0503020204020204" pitchFamily="34" charset="-122"/>
              <a:cs typeface="+mn-cs"/>
            </a:rPr>
            <a:t>知识归档</a:t>
          </a:r>
        </a:p>
      </dsp:txBody>
      <dsp:txXfrm>
        <a:off x="0" y="1153094"/>
        <a:ext cx="3199117" cy="378471"/>
      </dsp:txXfrm>
    </dsp:sp>
    <dsp:sp modelId="{AF55E16B-0733-4F14-A642-A841A6FDFA75}">
      <dsp:nvSpPr>
        <dsp:cNvPr id="0" name=""/>
        <dsp:cNvSpPr/>
      </dsp:nvSpPr>
      <dsp:spPr>
        <a:xfrm rot="10800000">
          <a:off x="0" y="576682"/>
          <a:ext cx="3199117" cy="582088"/>
        </a:xfrm>
        <a:prstGeom prst="upArrowCallout">
          <a:avLst/>
        </a:prstGeom>
        <a:solidFill>
          <a:schemeClr val="accent1"/>
        </a:solidFill>
        <a:ln w="254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prstClr val="white"/>
              </a:solidFill>
              <a:latin typeface="微软雅黑" panose="020B0503020204020204" pitchFamily="34" charset="-122"/>
              <a:ea typeface="微软雅黑" panose="020B0503020204020204" pitchFamily="34" charset="-122"/>
              <a:cs typeface="+mn-cs"/>
            </a:rPr>
            <a:t>知识分类</a:t>
          </a:r>
        </a:p>
      </dsp:txBody>
      <dsp:txXfrm rot="-10800000">
        <a:off x="0" y="648239"/>
        <a:ext cx="3199117" cy="132756"/>
      </dsp:txXfrm>
    </dsp:sp>
    <dsp:sp modelId="{124B6D87-C79B-4208-B9EB-89AC34AA702B}">
      <dsp:nvSpPr>
        <dsp:cNvPr id="0" name=""/>
        <dsp:cNvSpPr/>
      </dsp:nvSpPr>
      <dsp:spPr>
        <a:xfrm>
          <a:off x="0" y="780995"/>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按标签归类</a:t>
          </a:r>
        </a:p>
      </dsp:txBody>
      <dsp:txXfrm>
        <a:off x="0" y="780995"/>
        <a:ext cx="1599559" cy="174044"/>
      </dsp:txXfrm>
    </dsp:sp>
    <dsp:sp modelId="{F4054D56-DA5C-4A2D-9E0A-9D16B4AC8C00}">
      <dsp:nvSpPr>
        <dsp:cNvPr id="0" name=""/>
        <dsp:cNvSpPr/>
      </dsp:nvSpPr>
      <dsp:spPr>
        <a:xfrm>
          <a:off x="1599558" y="780995"/>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按知识结构</a:t>
          </a:r>
        </a:p>
      </dsp:txBody>
      <dsp:txXfrm>
        <a:off x="1599558" y="780995"/>
        <a:ext cx="1599559" cy="174044"/>
      </dsp:txXfrm>
    </dsp:sp>
    <dsp:sp modelId="{519700FA-62D2-45B0-B42F-F87C69CFDFC3}">
      <dsp:nvSpPr>
        <dsp:cNvPr id="0" name=""/>
        <dsp:cNvSpPr/>
      </dsp:nvSpPr>
      <dsp:spPr>
        <a:xfrm rot="10800000">
          <a:off x="0" y="270"/>
          <a:ext cx="3199117" cy="582088"/>
        </a:xfrm>
        <a:prstGeom prst="upArrowCallout">
          <a:avLst/>
        </a:prstGeom>
        <a:solidFill>
          <a:schemeClr val="accent1"/>
        </a:solidFill>
        <a:ln w="254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prstClr val="white"/>
              </a:solidFill>
              <a:latin typeface="微软雅黑" panose="020B0503020204020204" pitchFamily="34" charset="-122"/>
              <a:ea typeface="微软雅黑" panose="020B0503020204020204" pitchFamily="34" charset="-122"/>
              <a:cs typeface="+mn-cs"/>
            </a:rPr>
            <a:t>知识标签</a:t>
          </a:r>
        </a:p>
      </dsp:txBody>
      <dsp:txXfrm rot="-10800000">
        <a:off x="0" y="71827"/>
        <a:ext cx="3199117" cy="132756"/>
      </dsp:txXfrm>
    </dsp:sp>
    <dsp:sp modelId="{72EC1AC0-9F6B-413B-BE1D-D01B53EBCC4E}">
      <dsp:nvSpPr>
        <dsp:cNvPr id="0" name=""/>
        <dsp:cNvSpPr/>
      </dsp:nvSpPr>
      <dsp:spPr>
        <a:xfrm>
          <a:off x="0" y="204583"/>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标签算法</a:t>
          </a:r>
        </a:p>
      </dsp:txBody>
      <dsp:txXfrm>
        <a:off x="0" y="204583"/>
        <a:ext cx="1599559" cy="174044"/>
      </dsp:txXfrm>
    </dsp:sp>
    <dsp:sp modelId="{762EC015-1C80-452C-839B-FB963E877A92}">
      <dsp:nvSpPr>
        <dsp:cNvPr id="0" name=""/>
        <dsp:cNvSpPr/>
      </dsp:nvSpPr>
      <dsp:spPr>
        <a:xfrm>
          <a:off x="1599558" y="204583"/>
          <a:ext cx="1599559" cy="174044"/>
        </a:xfrm>
        <a:prstGeom prst="rect">
          <a:avLst/>
        </a:prstGeom>
        <a:solidFill>
          <a:schemeClr val="accent1">
            <a:lumMod val="20000"/>
            <a:lumOff val="80000"/>
            <a:alpha val="90000"/>
          </a:schemeClr>
        </a:solidFill>
        <a:ln w="254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人工打标</a:t>
          </a:r>
        </a:p>
      </dsp:txBody>
      <dsp:txXfrm>
        <a:off x="1599558" y="204583"/>
        <a:ext cx="1599559" cy="174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7B640-6A59-4E65-BD3E-B2AAC7542987}">
      <dsp:nvSpPr>
        <dsp:cNvPr id="0" name=""/>
        <dsp:cNvSpPr/>
      </dsp:nvSpPr>
      <dsp:spPr>
        <a:xfrm>
          <a:off x="3181010" y="218485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专业知识输出，提升公信力</a:t>
          </a:r>
        </a:p>
      </dsp:txBody>
      <dsp:txXfrm>
        <a:off x="3679764" y="2464476"/>
        <a:ext cx="1065890" cy="725953"/>
      </dsp:txXfrm>
    </dsp:sp>
    <dsp:sp modelId="{44402FD4-5BAA-4059-AA82-CD3DA0101A58}">
      <dsp:nvSpPr>
        <dsp:cNvPr id="0" name=""/>
        <dsp:cNvSpPr/>
      </dsp:nvSpPr>
      <dsp:spPr>
        <a:xfrm>
          <a:off x="591320" y="218485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知识统一管理，知识快速定位</a:t>
          </a:r>
        </a:p>
      </dsp:txBody>
      <dsp:txXfrm>
        <a:off x="613905" y="2464476"/>
        <a:ext cx="1065890" cy="725953"/>
      </dsp:txXfrm>
    </dsp:sp>
    <dsp:sp modelId="{92EC6717-B551-43CC-A695-545E4AAF50C7}">
      <dsp:nvSpPr>
        <dsp:cNvPr id="0" name=""/>
        <dsp:cNvSpPr/>
      </dsp:nvSpPr>
      <dsp:spPr>
        <a:xfrm>
          <a:off x="3181010" y="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知识快速流通，形成知识共享</a:t>
          </a:r>
        </a:p>
      </dsp:txBody>
      <dsp:txXfrm>
        <a:off x="3679764" y="22585"/>
        <a:ext cx="1065890" cy="725953"/>
      </dsp:txXfrm>
    </dsp:sp>
    <dsp:sp modelId="{958DCB6F-9CAF-451A-A453-9757683935BA}">
      <dsp:nvSpPr>
        <dsp:cNvPr id="0" name=""/>
        <dsp:cNvSpPr/>
      </dsp:nvSpPr>
      <dsp:spPr>
        <a:xfrm>
          <a:off x="591320" y="0"/>
          <a:ext cx="1587229" cy="1028164"/>
        </a:xfrm>
        <a:prstGeom prst="roundRect">
          <a:avLst>
            <a:gd name="adj" fmla="val 10000"/>
          </a:avLst>
        </a:prstGeom>
        <a:solidFill>
          <a:schemeClr val="accent1">
            <a:lumMod val="20000"/>
            <a:lumOff val="80000"/>
            <a:alpha val="90000"/>
          </a:schemeClr>
        </a:solidFill>
        <a:ln w="254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形成知识资产，防止知识流失</a:t>
          </a:r>
        </a:p>
      </dsp:txBody>
      <dsp:txXfrm>
        <a:off x="613905" y="22585"/>
        <a:ext cx="1065890" cy="725953"/>
      </dsp:txXfrm>
    </dsp:sp>
    <dsp:sp modelId="{8FCCF264-F276-4621-93D8-6947BF15BCED}">
      <dsp:nvSpPr>
        <dsp:cNvPr id="0" name=""/>
        <dsp:cNvSpPr/>
      </dsp:nvSpPr>
      <dsp:spPr>
        <a:xfrm>
          <a:off x="1256414" y="183141"/>
          <a:ext cx="1391235" cy="1391235"/>
        </a:xfrm>
        <a:prstGeom prst="pieWedge">
          <a:avLst/>
        </a:prstGeom>
        <a:solidFill>
          <a:schemeClr val="accent1"/>
        </a:solidFill>
        <a:ln w="254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sz="1800" kern="1200" dirty="0">
              <a:solidFill>
                <a:sysClr val="window" lastClr="FFFFFF"/>
              </a:solidFill>
              <a:latin typeface="微软雅黑" panose="020B0503020204020204" pitchFamily="34" charset="-122"/>
              <a:ea typeface="微软雅黑" panose="020B0503020204020204" pitchFamily="34" charset="-122"/>
              <a:cs typeface="+mn-cs"/>
            </a:rPr>
          </a:b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积累</a:t>
          </a:r>
        </a:p>
      </dsp:txBody>
      <dsp:txXfrm>
        <a:off x="1663897" y="590624"/>
        <a:ext cx="983752" cy="983752"/>
      </dsp:txXfrm>
    </dsp:sp>
    <dsp:sp modelId="{51973C48-F41D-4947-8CE5-82ED3A597713}">
      <dsp:nvSpPr>
        <dsp:cNvPr id="0" name=""/>
        <dsp:cNvSpPr/>
      </dsp:nvSpPr>
      <dsp:spPr>
        <a:xfrm rot="5400000">
          <a:off x="2711910" y="183141"/>
          <a:ext cx="1391235" cy="1391235"/>
        </a:xfrm>
        <a:prstGeom prst="pieWedge">
          <a:avLst/>
        </a:prstGeom>
        <a:solidFill>
          <a:schemeClr val="accent1"/>
        </a:solidFill>
        <a:ln w="254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sz="1800" kern="1200" dirty="0">
              <a:solidFill>
                <a:sysClr val="window" lastClr="FFFFFF"/>
              </a:solidFill>
              <a:latin typeface="微软雅黑" panose="020B0503020204020204" pitchFamily="34" charset="-122"/>
              <a:ea typeface="微软雅黑" panose="020B0503020204020204" pitchFamily="34" charset="-122"/>
              <a:cs typeface="+mn-cs"/>
            </a:rPr>
          </a:b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流通</a:t>
          </a:r>
        </a:p>
      </dsp:txBody>
      <dsp:txXfrm rot="-5400000">
        <a:off x="2711910" y="590624"/>
        <a:ext cx="983752" cy="983752"/>
      </dsp:txXfrm>
    </dsp:sp>
    <dsp:sp modelId="{BE11C470-DB99-443E-94B8-7FE5EE23415D}">
      <dsp:nvSpPr>
        <dsp:cNvPr id="0" name=""/>
        <dsp:cNvSpPr/>
      </dsp:nvSpPr>
      <dsp:spPr>
        <a:xfrm rot="10800000">
          <a:off x="2711910" y="1638637"/>
          <a:ext cx="1391235" cy="1391235"/>
        </a:xfrm>
        <a:prstGeom prst="pieWedge">
          <a:avLst/>
        </a:prstGeom>
        <a:solidFill>
          <a:schemeClr val="accent1"/>
        </a:solidFill>
        <a:ln w="254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sz="1800" kern="1200" dirty="0">
              <a:solidFill>
                <a:sysClr val="window" lastClr="FFFFFF"/>
              </a:solidFill>
              <a:latin typeface="微软雅黑" panose="020B0503020204020204" pitchFamily="34" charset="-122"/>
              <a:ea typeface="微软雅黑" panose="020B0503020204020204" pitchFamily="34" charset="-122"/>
              <a:cs typeface="+mn-cs"/>
            </a:rPr>
          </a:b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输出</a:t>
          </a:r>
        </a:p>
      </dsp:txBody>
      <dsp:txXfrm rot="10800000">
        <a:off x="2711910" y="1638637"/>
        <a:ext cx="983752" cy="983752"/>
      </dsp:txXfrm>
    </dsp:sp>
    <dsp:sp modelId="{341B3B62-001D-47F2-AD38-09EEDBD3D592}">
      <dsp:nvSpPr>
        <dsp:cNvPr id="0" name=""/>
        <dsp:cNvSpPr/>
      </dsp:nvSpPr>
      <dsp:spPr>
        <a:xfrm rot="16200000">
          <a:off x="1256414" y="1638637"/>
          <a:ext cx="1391235" cy="1391235"/>
        </a:xfrm>
        <a:prstGeom prst="pieWedge">
          <a:avLst/>
        </a:prstGeom>
        <a:solidFill>
          <a:schemeClr val="accent1"/>
        </a:solidFill>
        <a:ln w="254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知识</a:t>
          </a:r>
          <a:br>
            <a:rPr lang="en-US" altLang="zh-CN" sz="1800" kern="1200" dirty="0">
              <a:solidFill>
                <a:sysClr val="window" lastClr="FFFFFF"/>
              </a:solidFill>
              <a:latin typeface="微软雅黑" panose="020B0503020204020204" pitchFamily="34" charset="-122"/>
              <a:ea typeface="微软雅黑" panose="020B0503020204020204" pitchFamily="34" charset="-122"/>
              <a:cs typeface="+mn-cs"/>
            </a:rPr>
          </a:b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管理</a:t>
          </a:r>
        </a:p>
      </dsp:txBody>
      <dsp:txXfrm rot="5400000">
        <a:off x="1663897" y="1638637"/>
        <a:ext cx="983752" cy="983752"/>
      </dsp:txXfrm>
    </dsp:sp>
    <dsp:sp modelId="{236AE18B-62CA-4091-B18D-BC30077B2C31}">
      <dsp:nvSpPr>
        <dsp:cNvPr id="0" name=""/>
        <dsp:cNvSpPr/>
      </dsp:nvSpPr>
      <dsp:spPr>
        <a:xfrm>
          <a:off x="2439607" y="1317336"/>
          <a:ext cx="480345" cy="417691"/>
        </a:xfrm>
        <a:prstGeom prst="circularArrow">
          <a:avLst/>
        </a:prstGeom>
        <a:solidFill>
          <a:srgbClr val="44546A">
            <a:tint val="60000"/>
            <a:hueOff val="0"/>
            <a:satOff val="0"/>
            <a:lumOff val="0"/>
            <a:alphaOff val="0"/>
          </a:srgbClr>
        </a:solidFill>
        <a:ln w="254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8A93E24-E3AA-4CA6-A33B-645F25BB7930}">
      <dsp:nvSpPr>
        <dsp:cNvPr id="0" name=""/>
        <dsp:cNvSpPr/>
      </dsp:nvSpPr>
      <dsp:spPr>
        <a:xfrm rot="10800000">
          <a:off x="2439607" y="1477986"/>
          <a:ext cx="480345" cy="417691"/>
        </a:xfrm>
        <a:prstGeom prst="circularArrow">
          <a:avLst/>
        </a:prstGeom>
        <a:solidFill>
          <a:srgbClr val="44546A">
            <a:tint val="60000"/>
            <a:hueOff val="0"/>
            <a:satOff val="0"/>
            <a:lumOff val="0"/>
            <a:alphaOff val="0"/>
          </a:srgbClr>
        </a:solidFill>
        <a:ln w="254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2022/5/30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A5C72-D6B7-4157-9C15-571211A9BDF1}" type="datetimeFigureOut">
              <a:rPr lang="zh-CN" altLang="en-US" smtClean="0"/>
              <a:t>2022/5/30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7BD1A-5C4F-403A-B508-2C4E8F93CBE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数据治理的第二部曲：数据接入</a:t>
            </a:r>
          </a:p>
          <a:p>
            <a:r>
              <a:rPr lang="zh-CN" altLang="en-US"/>
              <a:t>首先使用数据探查工具展开系统级、表级、字段级的探查，摸清现有业务系统的数据现状，筛选出数据量为</a:t>
            </a:r>
            <a:r>
              <a:rPr lang="en-US" altLang="zh-CN"/>
              <a:t>0</a:t>
            </a:r>
            <a:r>
              <a:rPr lang="zh-CN" altLang="en-US"/>
              <a:t>、字段中文名称为空、无主键字段等数据表，反馈给业务系统进行补充，另外对于具有空表、备份表、临时表特征的数据表不予接入到原始库中，其余质量较高的数据采用</a:t>
            </a:r>
            <a:r>
              <a:rPr lang="en-US" altLang="zh-CN"/>
              <a:t>Oracle</a:t>
            </a:r>
            <a:r>
              <a:rPr lang="zh-CN" altLang="en-US"/>
              <a:t>、</a:t>
            </a:r>
            <a:r>
              <a:rPr lang="en-US" altLang="zh-CN"/>
              <a:t>mysql</a:t>
            </a:r>
            <a:r>
              <a:rPr lang="zh-CN" altLang="en-US"/>
              <a:t>、</a:t>
            </a:r>
            <a:r>
              <a:rPr lang="en-US" altLang="zh-CN"/>
              <a:t>FTP</a:t>
            </a:r>
            <a:r>
              <a:rPr lang="zh-CN" altLang="en-US"/>
              <a:t>文件、</a:t>
            </a:r>
            <a:r>
              <a:rPr lang="en-US" altLang="zh-CN"/>
              <a:t>kafka</a:t>
            </a:r>
            <a:r>
              <a:rPr lang="zh-CN" altLang="en-US"/>
              <a:t>等方式接入原始库，刻画原始数据目录，保留完整的业务信息。</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FC7BD1A-5C4F-403A-B508-2C4E8F93CBE9}"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数据治理分为</a:t>
            </a:r>
            <a:r>
              <a:rPr lang="en-US" altLang="zh-CN" dirty="0"/>
              <a:t>2</a:t>
            </a:r>
            <a:r>
              <a:rPr lang="zh-CN" altLang="en-US" dirty="0"/>
              <a:t>方面内容，数据的接入和数据的治理，首先通过集成工具将源数据接入到系统，并对 数据进行标签化管理；通过对数据和业务的调研，形成数据标准化文档，根据标准化文档规则完成数据治理工作并实现数据共享。</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1.</a:t>
            </a:r>
            <a:r>
              <a:rPr lang="zh-CN" altLang="en-US" dirty="0"/>
              <a:t>使用数据管理功能展示所有已经接入的原始库及治理后的标准库的数据，可以查看表名称、存储空间、数据集大小等，能够直观的查看每个数据集的详细信息。 </a:t>
            </a:r>
            <a:r>
              <a:rPr lang="en-US" altLang="zh-CN" dirty="0"/>
              <a:t>2.</a:t>
            </a:r>
            <a:r>
              <a:rPr lang="zh-CN" altLang="en-US" dirty="0"/>
              <a:t>基于数据可视化功能搭建数据治理成果的可视化看板，包括接入总量、数据治理情况、数据标准等。</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数据治理的第三部曲：数据处理</a:t>
            </a:r>
          </a:p>
          <a:p>
            <a:r>
              <a:rPr lang="zh-CN" altLang="en-US" dirty="0">
                <a:sym typeface="+mn-ea"/>
              </a:rPr>
              <a:t>数据标准的制定是个长期过程，贯穿整个数据治理过程，需在建设过程中不断深化。</a:t>
            </a:r>
          </a:p>
          <a:p>
            <a:r>
              <a:rPr lang="zh-CN" altLang="en-US" dirty="0">
                <a:sym typeface="+mn-ea"/>
              </a:rPr>
              <a:t>首先，需要根据国标</a:t>
            </a:r>
            <a:r>
              <a:rPr lang="en-US" altLang="zh-CN" dirty="0">
                <a:sym typeface="+mn-ea"/>
              </a:rPr>
              <a:t>/</a:t>
            </a:r>
            <a:r>
              <a:rPr lang="zh-CN" altLang="en-US" dirty="0">
                <a:sym typeface="+mn-ea"/>
              </a:rPr>
              <a:t>行标</a:t>
            </a:r>
            <a:r>
              <a:rPr lang="en-US" altLang="zh-CN" dirty="0">
                <a:sym typeface="+mn-ea"/>
              </a:rPr>
              <a:t>/</a:t>
            </a:r>
            <a:r>
              <a:rPr lang="zh-CN" altLang="en-US" dirty="0">
                <a:sym typeface="+mn-ea"/>
              </a:rPr>
              <a:t>企标</a:t>
            </a:r>
            <a:r>
              <a:rPr lang="en-US" altLang="zh-CN" dirty="0">
                <a:sym typeface="+mn-ea"/>
              </a:rPr>
              <a: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市标</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部标</a:t>
            </a:r>
            <a:r>
              <a:rPr lang="zh-CN" altLang="en-US" dirty="0">
                <a:sym typeface="+mn-ea"/>
              </a:rPr>
              <a:t>等标准，制定总体的数据标准，对表结构和字段进行标准化。</a:t>
            </a:r>
          </a:p>
          <a:p>
            <a:r>
              <a:rPr lang="zh-CN" altLang="en-US" dirty="0"/>
              <a:t>经过表结构标准化，获得了逻辑标准模型，将逻辑模型物理化得到物理模型，整理得到整体的标准表建表语句。</a:t>
            </a:r>
          </a:p>
          <a:p>
            <a:r>
              <a:rPr lang="zh-CN" altLang="en-US" dirty="0"/>
              <a:t>最后，根据数据情况以及业务系统确定清洗规则，确定哪些数据是无效数据可以剔除，码值字段进行转码，空值字段去空，以满足后续统计分析，形成优质的数据资产</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下面是标准化的一些成果举例。</a:t>
            </a:r>
          </a:p>
          <a:p>
            <a:r>
              <a:rPr lang="zh-CN" altLang="en-US" dirty="0"/>
              <a:t>图中是标准库数据资源目录，由最后一列映射规则可知，该数据表是经过去空处理的，保证了表结构的完整性，且字段名称进行了规范化处理</a:t>
            </a:r>
          </a:p>
          <a:p>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在数据处理阶段，对数据质量的管理是尤为重要的，通过建设制度达成长效机制。</a:t>
            </a:r>
          </a:p>
          <a:p>
            <a:r>
              <a:rPr lang="zh-CN" altLang="en-US" dirty="0"/>
              <a:t>把数据接入到原始库以后，需要根据指定的标准，对数据进行质量问题识别，并分析存在的质量问题，</a:t>
            </a:r>
          </a:p>
          <a:p>
            <a:r>
              <a:rPr lang="zh-CN" altLang="en-US" dirty="0"/>
              <a:t>对于规范性、规律性问题，直接</a:t>
            </a:r>
            <a:r>
              <a:rPr lang="zh-CN" altLang="en-US" dirty="0">
                <a:sym typeface="+mn-ea"/>
              </a:rPr>
              <a:t>通过脚本转换清洗，</a:t>
            </a:r>
          </a:p>
          <a:p>
            <a:r>
              <a:rPr lang="zh-CN" altLang="en-US" dirty="0">
                <a:sym typeface="+mn-ea"/>
              </a:rPr>
              <a:t>对于</a:t>
            </a:r>
            <a:r>
              <a:rPr lang="zh-CN" altLang="en-US" dirty="0"/>
              <a:t>内容缺失错误等问题，进入数据产生系统，循环采集准确的数据或反馈给个人，</a:t>
            </a:r>
            <a:endParaRPr lang="en-US" altLang="zh-CN" dirty="0"/>
          </a:p>
          <a:p>
            <a:r>
              <a:rPr lang="zh-CN" altLang="en-US" dirty="0"/>
              <a:t>反馈到数据源头，需要业务系统在数据录入时按照标准去规范填报，对数据进行纠错、补录等操作，并且该类问题还可以生成质量报告，让业务系统按照标准逐步提升数据质量。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数据治理的第四部曲：数据组织，重点是构建六大库，其中原始库、标准库在前边已经介绍过，这里着重介绍主题库、资源库、专题库和知识库。</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在完成数据接入和标准化处理后，通过维度融合构建主题库。下面是主题库设计的案例，按照自然人的维度，构建自然人基本信息表、自然人就业信息表、自然人社保账户信息表，</a:t>
            </a:r>
          </a:p>
          <a:p>
            <a:r>
              <a:rPr lang="zh-CN" altLang="en-US" dirty="0"/>
              <a:t>设计维度表时，首先明确维度表的宽度和深度，</a:t>
            </a:r>
          </a:p>
          <a:p>
            <a:r>
              <a:rPr lang="zh-CN" altLang="en-US" dirty="0"/>
              <a:t>宽度是维度表所涉及维度的覆盖范围，深度就是覆盖范围内数据的存储周期。</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在主题库信息的基础上，通过要素的抽取，构建资源库，统一存放要素标识、要素关系及标签信息。</a:t>
            </a:r>
          </a:p>
          <a:p>
            <a:r>
              <a:rPr lang="zh-CN" altLang="en-US" dirty="0"/>
              <a:t>首先要提取要素标识，获取要素分布，要素是确定人、企、事的唯一标识字段，例如证件类型</a:t>
            </a:r>
            <a:r>
              <a:rPr lang="en-US" altLang="zh-CN" dirty="0"/>
              <a:t>+</a:t>
            </a:r>
            <a:r>
              <a:rPr lang="zh-CN" altLang="en-US" dirty="0"/>
              <a:t>证件号码，如身份证号码。</a:t>
            </a:r>
          </a:p>
          <a:p>
            <a:r>
              <a:rPr lang="zh-CN" altLang="en-US" dirty="0"/>
              <a:t>第二是基于要素标识，确立要素之间的关系，并将关系落地存放在关系库中</a:t>
            </a:r>
          </a:p>
          <a:p>
            <a:r>
              <a:rPr lang="zh-CN" altLang="en-US" dirty="0"/>
              <a:t>最后是建立要素标签，标签是用来人、企、事等特征的简要文本信息，包括基础标签、知识标签和业务标签。例如以企业画像为例，基础标签描述企业的基础信息，包括法人信息、企业地址等，业务标签是业务上经常分析统计的信息，例如企业近一年缴费情况、近 一年的营收情况；知识标签是通过大数据</a:t>
            </a:r>
            <a:r>
              <a:rPr lang="en-US" altLang="zh-CN" dirty="0"/>
              <a:t>+</a:t>
            </a:r>
            <a:r>
              <a:rPr lang="zh-CN" altLang="en-US" dirty="0"/>
              <a:t>人工智能算法模型分析计算产生的标签，比如企业风险评估、风险预警情况等</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在构建资源库的全过程中，需各业务系统指派业务专家，提供全程业务解答支持</a:t>
            </a:r>
          </a:p>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在完成主题库、标准库的建设后，按照业务专题进行细化分析，形成专题库，对同一</a:t>
            </a:r>
            <a:r>
              <a:rPr lang="zh-CN" altLang="en-US" dirty="0">
                <a:latin typeface="微软雅黑" panose="020B0503020204020204" pitchFamily="34" charset="-122"/>
                <a:ea typeface="微软雅黑" panose="020B0503020204020204" pitchFamily="34" charset="-122"/>
                <a:sym typeface="+mn-ea"/>
              </a:rPr>
              <a:t>实体维度信息和具体业务事件的横向拉通，按照人社实际情况和上层业务的需求，规划构建</a:t>
            </a:r>
            <a:r>
              <a:rPr lang="en-US" altLang="zh-CN" dirty="0">
                <a:latin typeface="微软雅黑" panose="020B0503020204020204" pitchFamily="34" charset="-122"/>
                <a:ea typeface="微软雅黑" panose="020B0503020204020204" pitchFamily="34" charset="-122"/>
                <a:sym typeface="+mn-ea"/>
              </a:rPr>
              <a:t>7</a:t>
            </a:r>
            <a:r>
              <a:rPr lang="zh-CN" altLang="en-US" dirty="0">
                <a:latin typeface="微软雅黑" panose="020B0503020204020204" pitchFamily="34" charset="-122"/>
                <a:ea typeface="微软雅黑" panose="020B0503020204020204" pitchFamily="34" charset="-122"/>
                <a:sym typeface="+mn-ea"/>
              </a:rPr>
              <a:t>大专题，</a:t>
            </a:r>
          </a:p>
          <a:p>
            <a:r>
              <a:rPr lang="zh-CN" altLang="en-US" dirty="0">
                <a:latin typeface="微软雅黑" panose="020B0503020204020204" pitchFamily="34" charset="-122"/>
                <a:ea typeface="微软雅黑" panose="020B0503020204020204" pitchFamily="34" charset="-122"/>
                <a:sym typeface="+mn-ea"/>
              </a:rPr>
              <a:t>分别是企业职工基本养老、城乡居民养老保险、机关事业单位养老保险、工商保险、失业保险、一体化医疗保险和生育保险。</a:t>
            </a:r>
          </a:p>
          <a:p>
            <a:r>
              <a:rPr lang="zh-CN" altLang="en-US" dirty="0">
                <a:latin typeface="微软雅黑" panose="020B0503020204020204" pitchFamily="34" charset="-122"/>
                <a:ea typeface="微软雅黑" panose="020B0503020204020204" pitchFamily="34" charset="-122"/>
                <a:sym typeface="+mn-ea"/>
              </a:rPr>
              <a:t>对这</a:t>
            </a:r>
            <a:r>
              <a:rPr lang="en-US" altLang="zh-CN" dirty="0">
                <a:latin typeface="微软雅黑" panose="020B0503020204020204" pitchFamily="34" charset="-122"/>
                <a:ea typeface="微软雅黑" panose="020B0503020204020204" pitchFamily="34" charset="-122"/>
                <a:sym typeface="+mn-ea"/>
              </a:rPr>
              <a:t>7</a:t>
            </a:r>
            <a:r>
              <a:rPr lang="zh-CN" altLang="en-US" dirty="0">
                <a:latin typeface="微软雅黑" panose="020B0503020204020204" pitchFamily="34" charset="-122"/>
                <a:ea typeface="微软雅黑" panose="020B0503020204020204" pitchFamily="34" charset="-122"/>
                <a:sym typeface="+mn-ea"/>
              </a:rPr>
              <a:t>大类专题进行精细化拆分后得到具体的分析点，根据这些分析点建立模型算法，利用数据资源为业务决策赋能。</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基于原始库、主题库、专题库等几大库的建设成果，汇聚形成知识库，知识库的设计贯彻知识积累、知识管理、知识输出、知识流通四个环节。</a:t>
            </a:r>
          </a:p>
          <a:p>
            <a:r>
              <a:rPr lang="zh-CN" altLang="en-US" dirty="0"/>
              <a:t>首先是知识积累，在数据治理过程中，不断对知识进行积累沉淀，形成知识资产，防止知识流失；</a:t>
            </a:r>
          </a:p>
          <a:p>
            <a:r>
              <a:rPr lang="zh-CN" altLang="en-US" dirty="0"/>
              <a:t>第二要进行知识管理，是对知识统一纳管，包括知识目录体系的建设，并搭建搜索引擎，快速定位到所需知识；</a:t>
            </a:r>
          </a:p>
          <a:p>
            <a:r>
              <a:rPr lang="zh-CN" altLang="en-US" dirty="0"/>
              <a:t>知识的输出分为两种方式，一种方式是以智能问答 智能机器人的方式输出 包括</a:t>
            </a:r>
            <a:r>
              <a:rPr lang="en-US" altLang="zh-CN" dirty="0"/>
              <a:t>app</a:t>
            </a:r>
            <a:r>
              <a:rPr lang="zh-CN" altLang="en-US" dirty="0"/>
              <a:t>、小程序、网页机器人；一种是以知识图谱的方式展示、管理，结合智能推荐，形成知识共享体系。</a:t>
            </a:r>
            <a:endParaRPr lang="en-US" altLang="zh-CN" dirty="0"/>
          </a:p>
          <a:p>
            <a:r>
              <a:rPr lang="zh-CN" altLang="en-US" dirty="0"/>
              <a:t>输出的知识要进行流通，不仅在人社局内部 也可以供天津市其他委办局以及人社部使用</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4047" name="Rectangle 15"/>
          <p:cNvSpPr>
            <a:spLocks noGrp="1" noChangeArrowheads="1"/>
          </p:cNvSpPr>
          <p:nvPr>
            <p:ph type="ctrTitle" sz="quarter"/>
          </p:nvPr>
        </p:nvSpPr>
        <p:spPr>
          <a:xfrm>
            <a:off x="0" y="1392466"/>
            <a:ext cx="12192000" cy="1666119"/>
          </a:xfrm>
          <a:prstGeom prst="rect">
            <a:avLst/>
          </a:prstGeom>
        </p:spPr>
        <p:txBody>
          <a:bodyPr/>
          <a:lstStyle>
            <a:lvl1pPr algn="ctr">
              <a:defRPr sz="5750" b="1">
                <a:solidFill>
                  <a:schemeClr val="bg1"/>
                </a:solidFill>
              </a:defRPr>
            </a:lvl1pPr>
          </a:lstStyle>
          <a:p>
            <a:pPr lvl="0" fontAlgn="base"/>
            <a:r>
              <a:rPr lang="zh-CN" altLang="en-US" strike="noStrike" noProof="0" dirty="0"/>
              <a:t>单击此处编辑母版标题样式</a:t>
            </a:r>
          </a:p>
        </p:txBody>
      </p:sp>
      <p:sp>
        <p:nvSpPr>
          <p:cNvPr id="44048" name="Rectangle 16"/>
          <p:cNvSpPr>
            <a:spLocks noGrp="1" noChangeArrowheads="1"/>
          </p:cNvSpPr>
          <p:nvPr>
            <p:ph type="subTitle" sz="quarter" idx="1"/>
          </p:nvPr>
        </p:nvSpPr>
        <p:spPr>
          <a:xfrm>
            <a:off x="-2332" y="3182560"/>
            <a:ext cx="12194752" cy="864810"/>
          </a:xfrm>
          <a:prstGeom prst="rect">
            <a:avLst/>
          </a:prstGeom>
        </p:spPr>
        <p:txBody>
          <a:bodyPr lIns="87814" tIns="43906" rIns="87814" bIns="43906"/>
          <a:lstStyle>
            <a:lvl1pPr marL="0" indent="0" algn="ctr">
              <a:buFont typeface="Wingdings" panose="05000000000000000000" pitchFamily="2" charset="2"/>
              <a:buNone/>
              <a:defRPr sz="2700" b="0" i="0">
                <a:solidFill>
                  <a:schemeClr val="bg1"/>
                </a:solidFill>
                <a:latin typeface="微软雅黑" panose="020B0503020204020204" pitchFamily="34" charset="-122"/>
              </a:defRPr>
            </a:lvl1pPr>
          </a:lstStyle>
          <a:p>
            <a:pPr lvl="0" fontAlgn="base"/>
            <a:r>
              <a:rPr lang="zh-CN" altLang="en-US" strike="noStrike" noProof="0" dirty="0"/>
              <a:t>单击此处编辑母版副标题样式</a:t>
            </a:r>
          </a:p>
        </p:txBody>
      </p:sp>
      <p:sp>
        <p:nvSpPr>
          <p:cNvPr id="44" name="任意形状 43"/>
          <p:cNvSpPr/>
          <p:nvPr userDrawn="1"/>
        </p:nvSpPr>
        <p:spPr bwMode="auto">
          <a:xfrm>
            <a:off x="0" y="765543"/>
            <a:ext cx="12192000" cy="4235332"/>
          </a:xfrm>
          <a:custGeom>
            <a:avLst/>
            <a:gdLst>
              <a:gd name="connsiteX0" fmla="*/ 0 w 12192000"/>
              <a:gd name="connsiteY0" fmla="*/ 0 h 4235332"/>
              <a:gd name="connsiteX1" fmla="*/ 12192000 w 12192000"/>
              <a:gd name="connsiteY1" fmla="*/ 0 h 4235332"/>
              <a:gd name="connsiteX2" fmla="*/ 12192000 w 12192000"/>
              <a:gd name="connsiteY2" fmla="*/ 3817089 h 4235332"/>
              <a:gd name="connsiteX3" fmla="*/ 10703506 w 12192000"/>
              <a:gd name="connsiteY3" fmla="*/ 3817089 h 4235332"/>
              <a:gd name="connsiteX4" fmla="*/ 10703506 w 12192000"/>
              <a:gd name="connsiteY4" fmla="*/ 4235332 h 4235332"/>
              <a:gd name="connsiteX5" fmla="*/ 10085787 w 12192000"/>
              <a:gd name="connsiteY5" fmla="*/ 3880727 h 4235332"/>
              <a:gd name="connsiteX6" fmla="*/ 9828310 w 12192000"/>
              <a:gd name="connsiteY6" fmla="*/ 3817089 h 4235332"/>
              <a:gd name="connsiteX7" fmla="*/ 0 w 12192000"/>
              <a:gd name="connsiteY7" fmla="*/ 3817089 h 4235332"/>
              <a:gd name="connsiteX0-1" fmla="*/ 0 w 12192000"/>
              <a:gd name="connsiteY0-2" fmla="*/ 0 h 4235332"/>
              <a:gd name="connsiteX1-3" fmla="*/ 12192000 w 12192000"/>
              <a:gd name="connsiteY1-4" fmla="*/ 0 h 4235332"/>
              <a:gd name="connsiteX2-5" fmla="*/ 12192000 w 12192000"/>
              <a:gd name="connsiteY2-6" fmla="*/ 3817089 h 4235332"/>
              <a:gd name="connsiteX3-7" fmla="*/ 10703506 w 12192000"/>
              <a:gd name="connsiteY3-8" fmla="*/ 3817089 h 4235332"/>
              <a:gd name="connsiteX4-9" fmla="*/ 10703506 w 12192000"/>
              <a:gd name="connsiteY4-10" fmla="*/ 4235332 h 4235332"/>
              <a:gd name="connsiteX5-11" fmla="*/ 10085787 w 12192000"/>
              <a:gd name="connsiteY5-12" fmla="*/ 3880727 h 4235332"/>
              <a:gd name="connsiteX6-13" fmla="*/ 9504629 w 12192000"/>
              <a:gd name="connsiteY6-14" fmla="*/ 3817089 h 4235332"/>
              <a:gd name="connsiteX7-15" fmla="*/ 0 w 12192000"/>
              <a:gd name="connsiteY7-16" fmla="*/ 3817089 h 4235332"/>
              <a:gd name="connsiteX8" fmla="*/ 0 w 12192000"/>
              <a:gd name="connsiteY8" fmla="*/ 0 h 4235332"/>
              <a:gd name="connsiteX0-17" fmla="*/ 0 w 12192000"/>
              <a:gd name="connsiteY0-18" fmla="*/ 0 h 4235332"/>
              <a:gd name="connsiteX1-19" fmla="*/ 12192000 w 12192000"/>
              <a:gd name="connsiteY1-20" fmla="*/ 0 h 4235332"/>
              <a:gd name="connsiteX2-21" fmla="*/ 12192000 w 12192000"/>
              <a:gd name="connsiteY2-22" fmla="*/ 3817089 h 4235332"/>
              <a:gd name="connsiteX3-23" fmla="*/ 10703506 w 12192000"/>
              <a:gd name="connsiteY3-24" fmla="*/ 3817089 h 4235332"/>
              <a:gd name="connsiteX4-25" fmla="*/ 10703506 w 12192000"/>
              <a:gd name="connsiteY4-26" fmla="*/ 4235332 h 4235332"/>
              <a:gd name="connsiteX5-27" fmla="*/ 10085787 w 12192000"/>
              <a:gd name="connsiteY5-28" fmla="*/ 3880727 h 4235332"/>
              <a:gd name="connsiteX6-29" fmla="*/ 9504629 w 12192000"/>
              <a:gd name="connsiteY6-30" fmla="*/ 3817089 h 4235332"/>
              <a:gd name="connsiteX7-31" fmla="*/ 0 w 12192000"/>
              <a:gd name="connsiteY7-32" fmla="*/ 3817089 h 4235332"/>
              <a:gd name="connsiteX8-33" fmla="*/ 0 w 12192000"/>
              <a:gd name="connsiteY8-34" fmla="*/ 0 h 4235332"/>
              <a:gd name="connsiteX0-35" fmla="*/ 0 w 12192000"/>
              <a:gd name="connsiteY0-36" fmla="*/ 0 h 4235332"/>
              <a:gd name="connsiteX1-37" fmla="*/ 12192000 w 12192000"/>
              <a:gd name="connsiteY1-38" fmla="*/ 0 h 4235332"/>
              <a:gd name="connsiteX2-39" fmla="*/ 12192000 w 12192000"/>
              <a:gd name="connsiteY2-40" fmla="*/ 3817089 h 4235332"/>
              <a:gd name="connsiteX3-41" fmla="*/ 10703506 w 12192000"/>
              <a:gd name="connsiteY3-42" fmla="*/ 3817089 h 4235332"/>
              <a:gd name="connsiteX4-43" fmla="*/ 10703506 w 12192000"/>
              <a:gd name="connsiteY4-44" fmla="*/ 4235332 h 4235332"/>
              <a:gd name="connsiteX5-45" fmla="*/ 10085787 w 12192000"/>
              <a:gd name="connsiteY5-46" fmla="*/ 3880727 h 4235332"/>
              <a:gd name="connsiteX6-47" fmla="*/ 9504629 w 12192000"/>
              <a:gd name="connsiteY6-48" fmla="*/ 3817089 h 4235332"/>
              <a:gd name="connsiteX7-49" fmla="*/ 0 w 12192000"/>
              <a:gd name="connsiteY7-50" fmla="*/ 3817089 h 4235332"/>
              <a:gd name="connsiteX8-51" fmla="*/ 0 w 12192000"/>
              <a:gd name="connsiteY8-52" fmla="*/ 0 h 4235332"/>
              <a:gd name="connsiteX0-53" fmla="*/ 0 w 12192000"/>
              <a:gd name="connsiteY0-54" fmla="*/ 0 h 4235332"/>
              <a:gd name="connsiteX1-55" fmla="*/ 12192000 w 12192000"/>
              <a:gd name="connsiteY1-56" fmla="*/ 0 h 4235332"/>
              <a:gd name="connsiteX2-57" fmla="*/ 12192000 w 12192000"/>
              <a:gd name="connsiteY2-58" fmla="*/ 3817089 h 4235332"/>
              <a:gd name="connsiteX3-59" fmla="*/ 10703506 w 12192000"/>
              <a:gd name="connsiteY3-60" fmla="*/ 3817089 h 4235332"/>
              <a:gd name="connsiteX4-61" fmla="*/ 10703506 w 12192000"/>
              <a:gd name="connsiteY4-62" fmla="*/ 4235332 h 4235332"/>
              <a:gd name="connsiteX5-63" fmla="*/ 9504629 w 12192000"/>
              <a:gd name="connsiteY5-64" fmla="*/ 3817089 h 4235332"/>
              <a:gd name="connsiteX6-65" fmla="*/ 0 w 12192000"/>
              <a:gd name="connsiteY6-66" fmla="*/ 3817089 h 4235332"/>
              <a:gd name="connsiteX7-67" fmla="*/ 0 w 12192000"/>
              <a:gd name="connsiteY7-68" fmla="*/ 0 h 4235332"/>
              <a:gd name="connsiteX0-69" fmla="*/ 0 w 12192000"/>
              <a:gd name="connsiteY0-70" fmla="*/ 0 h 4235332"/>
              <a:gd name="connsiteX1-71" fmla="*/ 12192000 w 12192000"/>
              <a:gd name="connsiteY1-72" fmla="*/ 0 h 4235332"/>
              <a:gd name="connsiteX2-73" fmla="*/ 12192000 w 12192000"/>
              <a:gd name="connsiteY2-74" fmla="*/ 3817089 h 4235332"/>
              <a:gd name="connsiteX3-75" fmla="*/ 10703506 w 12192000"/>
              <a:gd name="connsiteY3-76" fmla="*/ 3817089 h 4235332"/>
              <a:gd name="connsiteX4-77" fmla="*/ 10703506 w 12192000"/>
              <a:gd name="connsiteY4-78" fmla="*/ 4235332 h 4235332"/>
              <a:gd name="connsiteX5-79" fmla="*/ 9504629 w 12192000"/>
              <a:gd name="connsiteY5-80" fmla="*/ 3817089 h 4235332"/>
              <a:gd name="connsiteX6-81" fmla="*/ 0 w 12192000"/>
              <a:gd name="connsiteY6-82" fmla="*/ 3817089 h 4235332"/>
              <a:gd name="connsiteX7-83" fmla="*/ 0 w 12192000"/>
              <a:gd name="connsiteY7-84" fmla="*/ 0 h 4235332"/>
              <a:gd name="connsiteX0-85" fmla="*/ 0 w 12192000"/>
              <a:gd name="connsiteY0-86" fmla="*/ 0 h 4235332"/>
              <a:gd name="connsiteX1-87" fmla="*/ 12192000 w 12192000"/>
              <a:gd name="connsiteY1-88" fmla="*/ 0 h 4235332"/>
              <a:gd name="connsiteX2-89" fmla="*/ 12192000 w 12192000"/>
              <a:gd name="connsiteY2-90" fmla="*/ 3817089 h 4235332"/>
              <a:gd name="connsiteX3-91" fmla="*/ 10703506 w 12192000"/>
              <a:gd name="connsiteY3-92" fmla="*/ 3817089 h 4235332"/>
              <a:gd name="connsiteX4-93" fmla="*/ 10703506 w 12192000"/>
              <a:gd name="connsiteY4-94" fmla="*/ 4235332 h 4235332"/>
              <a:gd name="connsiteX5-95" fmla="*/ 9504629 w 12192000"/>
              <a:gd name="connsiteY5-96" fmla="*/ 3817089 h 4235332"/>
              <a:gd name="connsiteX6-97" fmla="*/ 0 w 12192000"/>
              <a:gd name="connsiteY6-98" fmla="*/ 3817089 h 4235332"/>
              <a:gd name="connsiteX7-99" fmla="*/ 0 w 12192000"/>
              <a:gd name="connsiteY7-100" fmla="*/ 0 h 4235332"/>
              <a:gd name="connsiteX0-101" fmla="*/ 0 w 12192000"/>
              <a:gd name="connsiteY0-102" fmla="*/ 0 h 4235332"/>
              <a:gd name="connsiteX1-103" fmla="*/ 12192000 w 12192000"/>
              <a:gd name="connsiteY1-104" fmla="*/ 0 h 4235332"/>
              <a:gd name="connsiteX2-105" fmla="*/ 12192000 w 12192000"/>
              <a:gd name="connsiteY2-106" fmla="*/ 3817089 h 4235332"/>
              <a:gd name="connsiteX3-107" fmla="*/ 10703506 w 12192000"/>
              <a:gd name="connsiteY3-108" fmla="*/ 3817089 h 4235332"/>
              <a:gd name="connsiteX4-109" fmla="*/ 10703506 w 12192000"/>
              <a:gd name="connsiteY4-110" fmla="*/ 4235332 h 4235332"/>
              <a:gd name="connsiteX5-111" fmla="*/ 9504629 w 12192000"/>
              <a:gd name="connsiteY5-112" fmla="*/ 3817089 h 4235332"/>
              <a:gd name="connsiteX6-113" fmla="*/ 0 w 12192000"/>
              <a:gd name="connsiteY6-114" fmla="*/ 3817089 h 4235332"/>
              <a:gd name="connsiteX7-115" fmla="*/ 0 w 12192000"/>
              <a:gd name="connsiteY7-116" fmla="*/ 0 h 4235332"/>
              <a:gd name="connsiteX0-117" fmla="*/ 0 w 12192000"/>
              <a:gd name="connsiteY0-118" fmla="*/ 0 h 4235332"/>
              <a:gd name="connsiteX1-119" fmla="*/ 12192000 w 12192000"/>
              <a:gd name="connsiteY1-120" fmla="*/ 0 h 4235332"/>
              <a:gd name="connsiteX2-121" fmla="*/ 12192000 w 12192000"/>
              <a:gd name="connsiteY2-122" fmla="*/ 3817089 h 4235332"/>
              <a:gd name="connsiteX3-123" fmla="*/ 10703506 w 12192000"/>
              <a:gd name="connsiteY3-124" fmla="*/ 3817089 h 4235332"/>
              <a:gd name="connsiteX4-125" fmla="*/ 10703506 w 12192000"/>
              <a:gd name="connsiteY4-126" fmla="*/ 4235332 h 4235332"/>
              <a:gd name="connsiteX5-127" fmla="*/ 9504629 w 12192000"/>
              <a:gd name="connsiteY5-128" fmla="*/ 3817089 h 4235332"/>
              <a:gd name="connsiteX6-129" fmla="*/ 0 w 12192000"/>
              <a:gd name="connsiteY6-130" fmla="*/ 3817089 h 4235332"/>
              <a:gd name="connsiteX7-131" fmla="*/ 0 w 12192000"/>
              <a:gd name="connsiteY7-132" fmla="*/ 0 h 4235332"/>
              <a:gd name="connsiteX0-133" fmla="*/ 0 w 12192000"/>
              <a:gd name="connsiteY0-134" fmla="*/ 0 h 4235332"/>
              <a:gd name="connsiteX1-135" fmla="*/ 12192000 w 12192000"/>
              <a:gd name="connsiteY1-136" fmla="*/ 0 h 4235332"/>
              <a:gd name="connsiteX2-137" fmla="*/ 12192000 w 12192000"/>
              <a:gd name="connsiteY2-138" fmla="*/ 3817089 h 4235332"/>
              <a:gd name="connsiteX3-139" fmla="*/ 10703506 w 12192000"/>
              <a:gd name="connsiteY3-140" fmla="*/ 3817089 h 4235332"/>
              <a:gd name="connsiteX4-141" fmla="*/ 10703506 w 12192000"/>
              <a:gd name="connsiteY4-142" fmla="*/ 4235332 h 4235332"/>
              <a:gd name="connsiteX5-143" fmla="*/ 9504629 w 12192000"/>
              <a:gd name="connsiteY5-144" fmla="*/ 3817089 h 4235332"/>
              <a:gd name="connsiteX6-145" fmla="*/ 0 w 12192000"/>
              <a:gd name="connsiteY6-146" fmla="*/ 3817089 h 4235332"/>
              <a:gd name="connsiteX7-147" fmla="*/ 0 w 12192000"/>
              <a:gd name="connsiteY7-148" fmla="*/ 0 h 4235332"/>
              <a:gd name="connsiteX0-149" fmla="*/ 0 w 12192000"/>
              <a:gd name="connsiteY0-150" fmla="*/ 0 h 4235332"/>
              <a:gd name="connsiteX1-151" fmla="*/ 12192000 w 12192000"/>
              <a:gd name="connsiteY1-152" fmla="*/ 0 h 4235332"/>
              <a:gd name="connsiteX2-153" fmla="*/ 12192000 w 12192000"/>
              <a:gd name="connsiteY2-154" fmla="*/ 3817089 h 4235332"/>
              <a:gd name="connsiteX3-155" fmla="*/ 10703506 w 12192000"/>
              <a:gd name="connsiteY3-156" fmla="*/ 3817089 h 4235332"/>
              <a:gd name="connsiteX4-157" fmla="*/ 10703506 w 12192000"/>
              <a:gd name="connsiteY4-158" fmla="*/ 4235332 h 4235332"/>
              <a:gd name="connsiteX5-159" fmla="*/ 9504629 w 12192000"/>
              <a:gd name="connsiteY5-160" fmla="*/ 3817089 h 4235332"/>
              <a:gd name="connsiteX6-161" fmla="*/ 0 w 12192000"/>
              <a:gd name="connsiteY6-162" fmla="*/ 3817089 h 4235332"/>
              <a:gd name="connsiteX7-163" fmla="*/ 0 w 12192000"/>
              <a:gd name="connsiteY7-164" fmla="*/ 0 h 4235332"/>
              <a:gd name="connsiteX0-165" fmla="*/ 0 w 12192000"/>
              <a:gd name="connsiteY0-166" fmla="*/ 0 h 4235332"/>
              <a:gd name="connsiteX1-167" fmla="*/ 12192000 w 12192000"/>
              <a:gd name="connsiteY1-168" fmla="*/ 0 h 4235332"/>
              <a:gd name="connsiteX2-169" fmla="*/ 12192000 w 12192000"/>
              <a:gd name="connsiteY2-170" fmla="*/ 3817089 h 4235332"/>
              <a:gd name="connsiteX3-171" fmla="*/ 10703506 w 12192000"/>
              <a:gd name="connsiteY3-172" fmla="*/ 3817089 h 4235332"/>
              <a:gd name="connsiteX4-173" fmla="*/ 10703506 w 12192000"/>
              <a:gd name="connsiteY4-174" fmla="*/ 4235332 h 4235332"/>
              <a:gd name="connsiteX5-175" fmla="*/ 9504629 w 12192000"/>
              <a:gd name="connsiteY5-176" fmla="*/ 3817089 h 4235332"/>
              <a:gd name="connsiteX6-177" fmla="*/ 0 w 12192000"/>
              <a:gd name="connsiteY6-178" fmla="*/ 3817089 h 4235332"/>
              <a:gd name="connsiteX7-179" fmla="*/ 0 w 12192000"/>
              <a:gd name="connsiteY7-180" fmla="*/ 0 h 42353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2192000" h="4235332">
                <a:moveTo>
                  <a:pt x="0" y="0"/>
                </a:moveTo>
                <a:lnTo>
                  <a:pt x="12192000" y="0"/>
                </a:lnTo>
                <a:lnTo>
                  <a:pt x="12192000" y="3817089"/>
                </a:lnTo>
                <a:lnTo>
                  <a:pt x="10703506" y="3817089"/>
                </a:lnTo>
                <a:lnTo>
                  <a:pt x="10703506" y="4235332"/>
                </a:lnTo>
                <a:cubicBezTo>
                  <a:pt x="10450130" y="4036382"/>
                  <a:pt x="10106331" y="3810277"/>
                  <a:pt x="9504629" y="3817089"/>
                </a:cubicBezTo>
                <a:cubicBezTo>
                  <a:pt x="8902927" y="3823901"/>
                  <a:pt x="3168210" y="3817089"/>
                  <a:pt x="0" y="3817089"/>
                </a:cubicBezTo>
                <a:lnTo>
                  <a:pt x="0" y="0"/>
                </a:lnTo>
                <a:close/>
              </a:path>
            </a:pathLst>
          </a:custGeom>
          <a:solidFill>
            <a:srgbClr val="FF4B00"/>
          </a:solidFill>
          <a:ln w="9525" cap="flat" cmpd="sng" algn="ctr">
            <a:noFill/>
            <a:prstDash val="solid"/>
            <a:round/>
            <a:headEnd type="none" w="med" len="med"/>
            <a:tailEnd type="none" w="med" len="med"/>
          </a:ln>
        </p:spPr>
        <p:txBody>
          <a:bodyPr vert="horz" wrap="square" lIns="87828" tIns="43914" rIns="87828" bIns="43914" numCol="1" rtlCol="0" anchor="ctr" anchorCtr="0" compatLnSpc="1">
            <a:noAutofit/>
          </a:bodyPr>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5" name="组合 4"/>
          <p:cNvGrpSpPr/>
          <p:nvPr userDrawn="1"/>
        </p:nvGrpSpPr>
        <p:grpSpPr>
          <a:xfrm>
            <a:off x="0" y="1304871"/>
            <a:ext cx="12179593" cy="5294631"/>
            <a:chOff x="12407" y="-6278"/>
            <a:chExt cx="12179593" cy="6864278"/>
          </a:xfrm>
        </p:grpSpPr>
        <p:pic>
          <p:nvPicPr>
            <p:cNvPr id="6" name="图片 5"/>
            <p:cNvPicPr>
              <a:picLocks noChangeAspect="1"/>
            </p:cNvPicPr>
            <p:nvPr userDrawn="1"/>
          </p:nvPicPr>
          <p:blipFill rotWithShape="1">
            <a:blip r:embed="rId2"/>
            <a:srcRect t="-92" b="1"/>
            <a:stretch>
              <a:fillRect/>
            </a:stretch>
          </p:blipFill>
          <p:spPr>
            <a:xfrm>
              <a:off x="12407" y="-6278"/>
              <a:ext cx="12179593" cy="6864278"/>
            </a:xfrm>
            <a:prstGeom prst="rect">
              <a:avLst/>
            </a:prstGeom>
          </p:spPr>
        </p:pic>
        <p:pic>
          <p:nvPicPr>
            <p:cNvPr id="7" name="图片 6"/>
            <p:cNvPicPr>
              <a:picLocks noChangeAspect="1"/>
            </p:cNvPicPr>
            <p:nvPr userDrawn="1"/>
          </p:nvPicPr>
          <p:blipFill>
            <a:blip r:embed="rId3"/>
            <a:stretch>
              <a:fillRect/>
            </a:stretch>
          </p:blipFill>
          <p:spPr>
            <a:xfrm>
              <a:off x="2232163" y="2220948"/>
              <a:ext cx="3701498" cy="1208052"/>
            </a:xfrm>
            <a:prstGeom prst="rect">
              <a:avLst/>
            </a:prstGeom>
          </p:spPr>
        </p:pic>
      </p:grpSp>
      <p:sp>
        <p:nvSpPr>
          <p:cNvPr id="2" name="标题 1"/>
          <p:cNvSpPr>
            <a:spLocks noGrp="1"/>
          </p:cNvSpPr>
          <p:nvPr>
            <p:ph type="title"/>
          </p:nvPr>
        </p:nvSpPr>
        <p:spPr/>
        <p:txBody>
          <a:bodyPr/>
          <a:lstStyle/>
          <a:p>
            <a:r>
              <a:rPr kumimoji="1" lang="zh-CN" altLang="en-US" dirty="0"/>
              <a:t>单击此处编辑母版标题样式</a:t>
            </a:r>
          </a:p>
        </p:txBody>
      </p:sp>
      <p:sp>
        <p:nvSpPr>
          <p:cNvPr id="4" name="内容占位符 3"/>
          <p:cNvSpPr>
            <a:spLocks noGrp="1"/>
          </p:cNvSpPr>
          <p:nvPr>
            <p:ph sz="quarter" idx="10"/>
          </p:nvPr>
        </p:nvSpPr>
        <p:spPr>
          <a:xfrm>
            <a:off x="385786" y="1351370"/>
            <a:ext cx="5489032" cy="4588184"/>
          </a:xfrm>
          <a:prstGeom prst="rect">
            <a:avLst/>
          </a:prstGeo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6" name="标题 1"/>
          <p:cNvSpPr>
            <a:spLocks noGrp="1"/>
          </p:cNvSpPr>
          <p:nvPr>
            <p:ph type="title"/>
          </p:nvPr>
        </p:nvSpPr>
        <p:spPr>
          <a:xfrm>
            <a:off x="385787" y="365126"/>
            <a:ext cx="11539138" cy="744116"/>
          </a:xfrm>
        </p:spPr>
        <p:txBody>
          <a:bodyPr/>
          <a:lstStyle/>
          <a:p>
            <a:r>
              <a:rPr kumimoji="1"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3" name="组合 2"/>
          <p:cNvGrpSpPr/>
          <p:nvPr/>
        </p:nvGrpSpPr>
        <p:grpSpPr>
          <a:xfrm>
            <a:off x="528529" y="44"/>
            <a:ext cx="856609" cy="620645"/>
            <a:chOff x="396390" y="-1"/>
            <a:chExt cx="816951" cy="657679"/>
          </a:xfrm>
        </p:grpSpPr>
        <p:sp>
          <p:nvSpPr>
            <p:cNvPr id="5" name="矩形 4"/>
            <p:cNvSpPr/>
            <p:nvPr/>
          </p:nvSpPr>
          <p:spPr>
            <a:xfrm>
              <a:off x="396390" y="-1"/>
              <a:ext cx="816951" cy="657679"/>
            </a:xfrm>
            <a:prstGeom prst="rect">
              <a:avLst/>
            </a:prstGeom>
            <a:solidFill>
              <a:srgbClr val="FF6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765" rtl="0"/>
              <a:endParaRPr kumimoji="1" lang="zh-CN" altLang="en-US" sz="3600" dirty="0">
                <a:solidFill>
                  <a:srgbClr val="FFFFFF"/>
                </a:solidFill>
                <a:latin typeface="微软雅黑" panose="020B0503020204020204" pitchFamily="34" charset="-122"/>
                <a:ea typeface="微软雅黑" panose="020B0503020204020204" pitchFamily="34" charset="-122"/>
                <a:sym typeface="Gill Sans Light" pitchFamily="-84" charset="0"/>
              </a:endParaRPr>
            </a:p>
          </p:txBody>
        </p:sp>
        <p:grpSp>
          <p:nvGrpSpPr>
            <p:cNvPr id="6" name="组合 5"/>
            <p:cNvGrpSpPr/>
            <p:nvPr/>
          </p:nvGrpSpPr>
          <p:grpSpPr>
            <a:xfrm>
              <a:off x="467544" y="174256"/>
              <a:ext cx="660885" cy="338347"/>
              <a:chOff x="4006772" y="5039371"/>
              <a:chExt cx="920217" cy="471115"/>
            </a:xfrm>
          </p:grpSpPr>
          <p:pic>
            <p:nvPicPr>
              <p:cNvPr id="7" name="Picture 4" descr="C:\Users\chalksn\Desktop\1.gif"/>
              <p:cNvPicPr>
                <a:picLocks noChangeAspect="1" noChangeArrowheads="1"/>
              </p:cNvPicPr>
              <p:nvPr userDrawn="1"/>
            </p:nvPicPr>
            <p:blipFill>
              <a:blip r:embed="rId2" cstate="email"/>
              <a:srcRect/>
              <a:stretch>
                <a:fillRect/>
              </a:stretch>
            </p:blipFill>
            <p:spPr bwMode="auto">
              <a:xfrm>
                <a:off x="4006772" y="5039371"/>
                <a:ext cx="920217" cy="200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chalksn\Desktop\易华录.gif"/>
              <p:cNvPicPr>
                <a:picLocks noChangeAspect="1" noChangeArrowheads="1"/>
              </p:cNvPicPr>
              <p:nvPr userDrawn="1"/>
            </p:nvPicPr>
            <p:blipFill>
              <a:blip r:embed="rId3" cstate="email"/>
              <a:srcRect/>
              <a:stretch>
                <a:fillRect/>
              </a:stretch>
            </p:blipFill>
            <p:spPr bwMode="auto">
              <a:xfrm>
                <a:off x="4137181" y="5303822"/>
                <a:ext cx="669262" cy="206664"/>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spd="slow"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25614" y="19368"/>
            <a:ext cx="10553700" cy="870586"/>
          </a:xfrm>
        </p:spPr>
        <p:txBody>
          <a:bodyPr/>
          <a:lstStyle/>
          <a:p>
            <a:r>
              <a:rPr lang="zh-CN" altLang="en-US" noProof="1"/>
              <a:t>单击此处编辑母版标题样式</a:t>
            </a:r>
          </a:p>
        </p:txBody>
      </p:sp>
      <p:grpSp>
        <p:nvGrpSpPr>
          <p:cNvPr id="33" name="组合 32"/>
          <p:cNvGrpSpPr/>
          <p:nvPr userDrawn="1"/>
        </p:nvGrpSpPr>
        <p:grpSpPr>
          <a:xfrm>
            <a:off x="528541" y="56"/>
            <a:ext cx="1089268" cy="789215"/>
            <a:chOff x="396390" y="-1"/>
            <a:chExt cx="816951" cy="657679"/>
          </a:xfrm>
        </p:grpSpPr>
        <p:sp>
          <p:nvSpPr>
            <p:cNvPr id="37" name="矩形 36"/>
            <p:cNvSpPr/>
            <p:nvPr/>
          </p:nvSpPr>
          <p:spPr>
            <a:xfrm>
              <a:off x="396390" y="-1"/>
              <a:ext cx="816951" cy="657679"/>
            </a:xfrm>
            <a:prstGeom prst="rect">
              <a:avLst/>
            </a:prstGeom>
            <a:solidFill>
              <a:srgbClr val="FF6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3130" rtl="0" eaLnBrk="0" fontAlgn="base" latinLnBrk="0" hangingPunct="0">
                <a:lnSpc>
                  <a:spcPct val="100000"/>
                </a:lnSpc>
                <a:spcBef>
                  <a:spcPct val="0"/>
                </a:spcBef>
                <a:spcAft>
                  <a:spcPct val="0"/>
                </a:spcAft>
                <a:buClrTx/>
                <a:buSzTx/>
                <a:buFontTx/>
                <a:buNone/>
                <a:defRPr/>
              </a:pPr>
              <a:endParaRPr kumimoji="1" lang="zh-CN" altLang="en-US" sz="3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Gill Sans Light" pitchFamily="-84" charset="0"/>
              </a:endParaRPr>
            </a:p>
          </p:txBody>
        </p:sp>
        <p:grpSp>
          <p:nvGrpSpPr>
            <p:cNvPr id="38" name="组合 37"/>
            <p:cNvGrpSpPr/>
            <p:nvPr/>
          </p:nvGrpSpPr>
          <p:grpSpPr>
            <a:xfrm>
              <a:off x="467544" y="174261"/>
              <a:ext cx="660885" cy="338343"/>
              <a:chOff x="4006772" y="5039373"/>
              <a:chExt cx="920217" cy="471109"/>
            </a:xfrm>
          </p:grpSpPr>
          <p:pic>
            <p:nvPicPr>
              <p:cNvPr id="39" name="Picture 4" descr="C:\Users\chalksn\Desktop\1.gif"/>
              <p:cNvPicPr>
                <a:picLocks noChangeAspect="1" noChangeArrowheads="1"/>
              </p:cNvPicPr>
              <p:nvPr/>
            </p:nvPicPr>
            <p:blipFill>
              <a:blip r:embed="rId2" cstate="email"/>
              <a:srcRect/>
              <a:stretch>
                <a:fillRect/>
              </a:stretch>
            </p:blipFill>
            <p:spPr bwMode="auto">
              <a:xfrm>
                <a:off x="4006772" y="5039373"/>
                <a:ext cx="920217" cy="2008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C:\Users\chalksn\Desktop\易华录.gif"/>
              <p:cNvPicPr>
                <a:picLocks noChangeAspect="1" noChangeArrowheads="1"/>
              </p:cNvPicPr>
              <p:nvPr/>
            </p:nvPicPr>
            <p:blipFill>
              <a:blip r:embed="rId3" cstate="email"/>
              <a:srcRect/>
              <a:stretch>
                <a:fillRect/>
              </a:stretch>
            </p:blipFill>
            <p:spPr bwMode="auto">
              <a:xfrm>
                <a:off x="4137181" y="5303818"/>
                <a:ext cx="669262" cy="206664"/>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spd="slow"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8" name="Rectangle 10"/>
          <p:cNvSpPr>
            <a:spLocks noGrp="1" noChangeArrowheads="1"/>
          </p:cNvSpPr>
          <p:nvPr>
            <p:ph type="dt" sz="half" idx="2"/>
          </p:nvPr>
        </p:nvSpPr>
        <p:spPr bwMode="auto">
          <a:xfrm>
            <a:off x="8481219" y="6488907"/>
            <a:ext cx="2796382" cy="456407"/>
          </a:xfrm>
          <a:prstGeom prst="rect">
            <a:avLst/>
          </a:prstGeom>
        </p:spPr>
        <p:txBody>
          <a:bodyPr vert="horz" wrap="square" lIns="0" tIns="0" rIns="0" bIns="0" numCol="1" anchor="t" anchorCtr="0" compatLnSpc="1"/>
          <a:lstStyle>
            <a:lvl1pPr>
              <a:defRPr/>
            </a:lvl1pPr>
          </a:lstStyle>
          <a:p>
            <a:pPr marL="0" marR="0" indent="0" algn="l" defTabSz="914400" rtl="0" fontAlgn="base" latinLnBrk="0">
              <a:spcBef>
                <a:spcPct val="0"/>
              </a:spcBef>
              <a:spcAft>
                <a:spcPct val="0"/>
              </a:spcAft>
              <a:buClrTx/>
              <a:buSzTx/>
              <a:buFont typeface="Arial" panose="020B0604020202020204" pitchFamily="34" charset="0"/>
              <a:defRPr/>
            </a:pPr>
            <a:r>
              <a:rPr kumimoji="0" lang="de-DE" altLang="en-US" b="0" i="0" kern="1200" cap="none" spc="0" normalizeH="0" baseline="0" noProof="1">
                <a:latin typeface="FrutigerNext LT Bold" pitchFamily="20" charset="0"/>
                <a:ea typeface="MS PGothic" panose="020B0600070205080204" pitchFamily="34" charset="-128"/>
                <a:cs typeface="+mn-ea"/>
                <a:sym typeface="Gill Sans Light" pitchFamily="-84" charset="0"/>
              </a:rPr>
              <a:t>Page</a:t>
            </a:r>
            <a:fld id="{D0738C66-C132-418F-8B73-5422B4C23AE4}" type="slidenum">
              <a:rPr kumimoji="0" lang="de-DE" altLang="en-US" b="0" i="0" kern="1200" cap="none" spc="0" normalizeH="0" baseline="0" noProof="1" dirty="0">
                <a:latin typeface="FrutigerNext LT Bold" pitchFamily="20" charset="0"/>
                <a:ea typeface="MS PGothic" panose="020B0600070205080204" pitchFamily="34" charset="-128"/>
                <a:cs typeface="+mn-ea"/>
                <a:sym typeface="Gill Sans Light" pitchFamily="-84" charset="0"/>
              </a:rPr>
              <a:t>‹#›</a:t>
            </a:fld>
            <a:endParaRPr kumimoji="0" lang="en-GB" altLang="en-US" b="0" i="0" kern="1200" cap="none" spc="0" normalizeH="0" baseline="0" noProof="1">
              <a:latin typeface="FrutigerNext LT Bold" pitchFamily="20" charset="0"/>
              <a:ea typeface="MS PGothic" panose="020B0600070205080204" pitchFamily="34" charset="-128"/>
              <a:cs typeface="+mn-ea"/>
              <a:sym typeface="Gill Sans Light" pitchFamily="-84" charset="0"/>
            </a:endParaRPr>
          </a:p>
        </p:txBody>
      </p:sp>
      <p:sp>
        <p:nvSpPr>
          <p:cNvPr id="9" name="页脚占位符 1"/>
          <p:cNvSpPr>
            <a:spLocks noGrp="1" noChangeArrowheads="1"/>
          </p:cNvSpPr>
          <p:nvPr>
            <p:ph type="ftr" sz="quarter" idx="3"/>
          </p:nvPr>
        </p:nvSpPr>
        <p:spPr bwMode="auto">
          <a:xfrm>
            <a:off x="862807" y="6356350"/>
            <a:ext cx="4114800" cy="365125"/>
          </a:xfrm>
          <a:prstGeom prst="rect">
            <a:avLst/>
          </a:prstGeom>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r>
              <a:rPr kumimoji="0" lang="zh-CN" altLang="en-US" b="0" i="0" kern="1200" cap="none" spc="0" normalizeH="0" baseline="0" noProof="0">
                <a:latin typeface="+mn-lt"/>
                <a:ea typeface="+mn-ea"/>
                <a:cs typeface="+mn-cs"/>
                <a:sym typeface="Gill Sans Light" pitchFamily="-84" charset="0"/>
              </a:rPr>
              <a:t>点击此处编辑标题样式</a:t>
            </a:r>
          </a:p>
        </p:txBody>
      </p:sp>
      <p:cxnSp>
        <p:nvCxnSpPr>
          <p:cNvPr id="5" name="直接连接符 4"/>
          <p:cNvCxnSpPr/>
          <p:nvPr userDrawn="1"/>
        </p:nvCxnSpPr>
        <p:spPr>
          <a:xfrm flipV="1">
            <a:off x="155587" y="584803"/>
            <a:ext cx="7920551" cy="36003"/>
          </a:xfrm>
          <a:prstGeom prst="line">
            <a:avLst/>
          </a:prstGeom>
          <a:ln w="25400"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剪去对角的矩形 5"/>
          <p:cNvSpPr/>
          <p:nvPr userDrawn="1"/>
        </p:nvSpPr>
        <p:spPr>
          <a:xfrm>
            <a:off x="155587" y="152773"/>
            <a:ext cx="1260088" cy="432030"/>
          </a:xfrm>
          <a:prstGeom prst="snip2DiagRect">
            <a:avLst>
              <a:gd name="adj1" fmla="val 0"/>
              <a:gd name="adj2" fmla="val 50000"/>
            </a:avLst>
          </a:prstGeom>
          <a:solidFill>
            <a:srgbClr val="F142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900"/>
          </a:p>
        </p:txBody>
      </p:sp>
      <p:pic>
        <p:nvPicPr>
          <p:cNvPr id="7" name="图片 20"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5600" y="271156"/>
            <a:ext cx="900063" cy="2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638300" y="5080"/>
            <a:ext cx="10553700" cy="687705"/>
          </a:xfrm>
        </p:spPr>
        <p:txBody>
          <a:bodyPr/>
          <a:lstStyle/>
          <a:p>
            <a:r>
              <a:rPr lang="zh-CN" altLang="en-US" noProof="1"/>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0000"/>
          </a:schemeClr>
        </a:solidFill>
        <a:effectLst/>
      </p:bgPr>
    </p:bg>
    <p:spTree>
      <p:nvGrpSpPr>
        <p:cNvPr id="1" name=""/>
        <p:cNvGrpSpPr/>
        <p:nvPr/>
      </p:nvGrpSpPr>
      <p:grpSpPr>
        <a:xfrm>
          <a:off x="0" y="0"/>
          <a:ext cx="0" cy="0"/>
          <a:chOff x="0" y="0"/>
          <a:chExt cx="0" cy="0"/>
        </a:xfrm>
      </p:grpSpPr>
      <p:sp>
        <p:nvSpPr>
          <p:cNvPr id="45" name="标题占位符 44"/>
          <p:cNvSpPr>
            <a:spLocks noGrp="1"/>
          </p:cNvSpPr>
          <p:nvPr>
            <p:ph type="title"/>
          </p:nvPr>
        </p:nvSpPr>
        <p:spPr>
          <a:xfrm>
            <a:off x="385787" y="365126"/>
            <a:ext cx="9713196" cy="744116"/>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65" name="矩形 64"/>
          <p:cNvSpPr/>
          <p:nvPr userDrawn="1"/>
        </p:nvSpPr>
        <p:spPr bwMode="auto">
          <a:xfrm>
            <a:off x="0" y="-6278"/>
            <a:ext cx="12192000" cy="58733"/>
          </a:xfrm>
          <a:prstGeom prst="rect">
            <a:avLst/>
          </a:prstGeom>
          <a:gradFill>
            <a:gsLst>
              <a:gs pos="0">
                <a:srgbClr val="FF4B00"/>
              </a:gs>
              <a:gs pos="100000">
                <a:srgbClr val="FF4B00">
                  <a:alpha val="0"/>
                </a:srgbClr>
              </a:gs>
            </a:gsLst>
            <a:lin ang="0" scaled="0"/>
          </a:gradFill>
          <a:ln w="9525" cap="flat" cmpd="sng" algn="ctr">
            <a:noFill/>
            <a:prstDash val="solid"/>
            <a:round/>
            <a:headEnd type="none" w="med" len="med"/>
            <a:tailEnd type="none" w="med" len="med"/>
          </a:ln>
        </p:spPr>
        <p:txBody>
          <a:bodyPr vert="horz" wrap="none" lIns="87828" tIns="43914" rIns="87828" bIns="43914" numCol="1" rtlCol="0"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68" name="矩形 67"/>
          <p:cNvSpPr/>
          <p:nvPr userDrawn="1"/>
        </p:nvSpPr>
        <p:spPr bwMode="auto">
          <a:xfrm>
            <a:off x="0" y="6814851"/>
            <a:ext cx="12192000" cy="58733"/>
          </a:xfrm>
          <a:prstGeom prst="rect">
            <a:avLst/>
          </a:prstGeom>
          <a:gradFill>
            <a:gsLst>
              <a:gs pos="0">
                <a:srgbClr val="FF4B00"/>
              </a:gs>
              <a:gs pos="100000">
                <a:srgbClr val="FF4B00">
                  <a:alpha val="0"/>
                </a:srgbClr>
              </a:gs>
            </a:gsLst>
            <a:lin ang="10800000" scaled="0"/>
          </a:gradFill>
          <a:ln w="9525" cap="flat" cmpd="sng" algn="ctr">
            <a:noFill/>
            <a:prstDash val="solid"/>
            <a:round/>
            <a:headEnd type="none" w="med" len="med"/>
            <a:tailEnd type="none" w="med" len="med"/>
          </a:ln>
        </p:spPr>
        <p:txBody>
          <a:bodyPr vert="horz" wrap="none" lIns="87828" tIns="43914" rIns="87828" bIns="43914" numCol="1" rtlCol="0"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p:txStyles>
    <p:titleStyle>
      <a:lvl1pPr algn="l" defTabSz="835660" rtl="0" eaLnBrk="0" fontAlgn="base" hangingPunct="0">
        <a:spcBef>
          <a:spcPct val="0"/>
        </a:spcBef>
        <a:spcAft>
          <a:spcPct val="0"/>
        </a:spcAft>
        <a:defRPr sz="2400" b="1" kern="1200">
          <a:solidFill>
            <a:srgbClr val="FF4B00"/>
          </a:solidFill>
          <a:latin typeface="微软雅黑" panose="020B0503020204020204" pitchFamily="34" charset="-122"/>
          <a:ea typeface="微软雅黑" panose="020B0503020204020204" pitchFamily="34" charset="-122"/>
          <a:cs typeface="+mj-cs"/>
        </a:defRPr>
      </a:lvl1pPr>
      <a:lvl2pPr algn="l" defTabSz="835660" rtl="0" eaLnBrk="0" fontAlgn="base" hangingPunct="0">
        <a:spcBef>
          <a:spcPct val="0"/>
        </a:spcBef>
        <a:spcAft>
          <a:spcPct val="0"/>
        </a:spcAft>
        <a:defRPr sz="3200" b="1">
          <a:solidFill>
            <a:srgbClr val="EE4504"/>
          </a:solidFill>
          <a:latin typeface="微软雅黑" panose="020B0503020204020204" pitchFamily="34" charset="-122"/>
          <a:ea typeface="微软雅黑" panose="020B0503020204020204" pitchFamily="34" charset="-122"/>
        </a:defRPr>
      </a:lvl2pPr>
      <a:lvl3pPr algn="l" defTabSz="835660" rtl="0" eaLnBrk="0" fontAlgn="base" hangingPunct="0">
        <a:spcBef>
          <a:spcPct val="0"/>
        </a:spcBef>
        <a:spcAft>
          <a:spcPct val="0"/>
        </a:spcAft>
        <a:defRPr sz="3200" b="1">
          <a:solidFill>
            <a:srgbClr val="EE4504"/>
          </a:solidFill>
          <a:latin typeface="微软雅黑" panose="020B0503020204020204" pitchFamily="34" charset="-122"/>
          <a:ea typeface="微软雅黑" panose="020B0503020204020204" pitchFamily="34" charset="-122"/>
        </a:defRPr>
      </a:lvl3pPr>
      <a:lvl4pPr algn="l" defTabSz="835660" rtl="0" eaLnBrk="0" fontAlgn="base" hangingPunct="0">
        <a:spcBef>
          <a:spcPct val="0"/>
        </a:spcBef>
        <a:spcAft>
          <a:spcPct val="0"/>
        </a:spcAft>
        <a:defRPr sz="3200" b="1">
          <a:solidFill>
            <a:srgbClr val="EE4504"/>
          </a:solidFill>
          <a:latin typeface="微软雅黑" panose="020B0503020204020204" pitchFamily="34" charset="-122"/>
          <a:ea typeface="微软雅黑" panose="020B0503020204020204" pitchFamily="34" charset="-122"/>
        </a:defRPr>
      </a:lvl4pPr>
      <a:lvl5pPr algn="l" defTabSz="835660" rtl="0" eaLnBrk="0" fontAlgn="base" hangingPunct="0">
        <a:spcBef>
          <a:spcPct val="0"/>
        </a:spcBef>
        <a:spcAft>
          <a:spcPct val="0"/>
        </a:spcAft>
        <a:defRPr sz="3200" b="1">
          <a:solidFill>
            <a:srgbClr val="EE4504"/>
          </a:solidFill>
          <a:latin typeface="微软雅黑" panose="020B0503020204020204" pitchFamily="34" charset="-122"/>
          <a:ea typeface="微软雅黑" panose="020B0503020204020204" pitchFamily="34" charset="-122"/>
        </a:defRPr>
      </a:lvl5pPr>
      <a:lvl6pPr marL="435610" algn="l" defTabSz="836295" rtl="0" eaLnBrk="1" fontAlgn="base" hangingPunct="1">
        <a:spcBef>
          <a:spcPct val="0"/>
        </a:spcBef>
        <a:spcAft>
          <a:spcPct val="0"/>
        </a:spcAft>
        <a:defRPr sz="3240">
          <a:solidFill>
            <a:srgbClr val="990000"/>
          </a:solidFill>
          <a:latin typeface="FrutigerNext LT Medium" pitchFamily="34" charset="0"/>
          <a:ea typeface="黑体" panose="02010609060101010101" pitchFamily="49" charset="-122"/>
        </a:defRPr>
      </a:lvl6pPr>
      <a:lvl7pPr marL="871220" algn="l" defTabSz="836295" rtl="0" eaLnBrk="1" fontAlgn="base" hangingPunct="1">
        <a:spcBef>
          <a:spcPct val="0"/>
        </a:spcBef>
        <a:spcAft>
          <a:spcPct val="0"/>
        </a:spcAft>
        <a:defRPr sz="3240">
          <a:solidFill>
            <a:srgbClr val="990000"/>
          </a:solidFill>
          <a:latin typeface="FrutigerNext LT Medium" pitchFamily="34" charset="0"/>
          <a:ea typeface="黑体" panose="02010609060101010101" pitchFamily="49" charset="-122"/>
        </a:defRPr>
      </a:lvl7pPr>
      <a:lvl8pPr marL="1306195" algn="l" defTabSz="836295" rtl="0" eaLnBrk="1" fontAlgn="base" hangingPunct="1">
        <a:spcBef>
          <a:spcPct val="0"/>
        </a:spcBef>
        <a:spcAft>
          <a:spcPct val="0"/>
        </a:spcAft>
        <a:defRPr sz="3240">
          <a:solidFill>
            <a:srgbClr val="990000"/>
          </a:solidFill>
          <a:latin typeface="FrutigerNext LT Medium" pitchFamily="34" charset="0"/>
          <a:ea typeface="黑体" panose="02010609060101010101" pitchFamily="49" charset="-122"/>
        </a:defRPr>
      </a:lvl8pPr>
      <a:lvl9pPr marL="1741805" algn="l" defTabSz="836295" rtl="0" eaLnBrk="1" fontAlgn="base" hangingPunct="1">
        <a:spcBef>
          <a:spcPct val="0"/>
        </a:spcBef>
        <a:spcAft>
          <a:spcPct val="0"/>
        </a:spcAft>
        <a:defRPr sz="3240">
          <a:solidFill>
            <a:srgbClr val="990000"/>
          </a:solidFill>
          <a:latin typeface="FrutigerNext LT Medium" pitchFamily="34" charset="0"/>
          <a:ea typeface="黑体" panose="02010609060101010101" pitchFamily="49" charset="-122"/>
        </a:defRPr>
      </a:lvl9pPr>
    </p:titleStyle>
    <p:bodyStyle>
      <a:lvl1pPr marL="0" indent="0" algn="l" defTabSz="835660" rtl="0" eaLnBrk="0" fontAlgn="base" hangingPunct="0">
        <a:lnSpc>
          <a:spcPct val="140000"/>
        </a:lnSpc>
        <a:spcBef>
          <a:spcPct val="0"/>
        </a:spcBef>
        <a:spcAft>
          <a:spcPct val="0"/>
        </a:spcAft>
        <a:buClr>
          <a:schemeClr val="bg2"/>
        </a:buClr>
        <a:buSzPct val="60000"/>
        <a:buFont typeface="Wingdings" panose="05000000000000000000" pitchFamily="2" charset="2"/>
        <a:buNone/>
        <a:defRPr sz="2000" b="1" kern="1200">
          <a:solidFill>
            <a:srgbClr val="333333"/>
          </a:solidFill>
          <a:latin typeface="微软雅黑" panose="020B0503020204020204" pitchFamily="34" charset="-122"/>
          <a:ea typeface="微软雅黑" panose="020B0503020204020204" pitchFamily="34" charset="-122"/>
          <a:cs typeface="+mn-cs"/>
        </a:defRPr>
      </a:lvl1pPr>
      <a:lvl2pPr marL="419100" indent="0" algn="l" defTabSz="835660" rtl="0" eaLnBrk="0" fontAlgn="base" hangingPunct="0">
        <a:lnSpc>
          <a:spcPct val="140000"/>
        </a:lnSpc>
        <a:spcBef>
          <a:spcPct val="0"/>
        </a:spcBef>
        <a:spcAft>
          <a:spcPct val="0"/>
        </a:spcAft>
        <a:buClr>
          <a:schemeClr val="tx1"/>
        </a:buClr>
        <a:buSzPct val="50000"/>
        <a:buFont typeface="Wingdings" panose="05000000000000000000" pitchFamily="2" charset="2"/>
        <a:buNone/>
        <a:defRPr sz="1800" kern="1200">
          <a:solidFill>
            <a:srgbClr val="333333"/>
          </a:solidFill>
          <a:latin typeface="微软雅黑" panose="020B0503020204020204" pitchFamily="34" charset="-122"/>
          <a:ea typeface="微软雅黑" panose="020B0503020204020204" pitchFamily="34" charset="-122"/>
          <a:cs typeface="+mn-cs"/>
        </a:defRPr>
      </a:lvl2pPr>
      <a:lvl3pPr marL="836930" indent="0" algn="l" defTabSz="835660" rtl="0" eaLnBrk="0" fontAlgn="base" hangingPunct="0">
        <a:lnSpc>
          <a:spcPct val="140000"/>
        </a:lnSpc>
        <a:spcBef>
          <a:spcPct val="0"/>
        </a:spcBef>
        <a:spcAft>
          <a:spcPct val="0"/>
        </a:spcAft>
        <a:buSzPct val="50000"/>
        <a:buFont typeface="Wingdings" panose="05000000000000000000" pitchFamily="2" charset="2"/>
        <a:buNone/>
        <a:defRPr sz="1600" kern="1200">
          <a:solidFill>
            <a:srgbClr val="333333"/>
          </a:solidFill>
          <a:latin typeface="微软雅黑" panose="020B0503020204020204" pitchFamily="34" charset="-122"/>
          <a:ea typeface="微软雅黑" panose="020B0503020204020204" pitchFamily="34" charset="-122"/>
          <a:cs typeface="+mn-cs"/>
        </a:defRPr>
      </a:lvl3pPr>
      <a:lvl4pPr marL="1253490" indent="0" algn="l" defTabSz="835660" rtl="0" eaLnBrk="0" fontAlgn="base" hangingPunct="0">
        <a:lnSpc>
          <a:spcPct val="140000"/>
        </a:lnSpc>
        <a:spcBef>
          <a:spcPct val="0"/>
        </a:spcBef>
        <a:spcAft>
          <a:spcPct val="0"/>
        </a:spcAft>
        <a:buNone/>
        <a:defRPr sz="1400" kern="1200">
          <a:solidFill>
            <a:srgbClr val="333333"/>
          </a:solidFill>
          <a:latin typeface="微软雅黑" panose="020B0503020204020204" pitchFamily="34" charset="-122"/>
          <a:ea typeface="微软雅黑" panose="020B0503020204020204" pitchFamily="34" charset="-122"/>
          <a:cs typeface="+mn-cs"/>
        </a:defRPr>
      </a:lvl4pPr>
      <a:lvl5pPr marL="1672590" indent="0" algn="l" defTabSz="835660" rtl="0" eaLnBrk="0" fontAlgn="base" hangingPunct="0">
        <a:lnSpc>
          <a:spcPct val="140000"/>
        </a:lnSpc>
        <a:spcBef>
          <a:spcPct val="0"/>
        </a:spcBef>
        <a:spcAft>
          <a:spcPct val="0"/>
        </a:spcAft>
        <a:buFont typeface="FrutigerNext LT Medium" pitchFamily="34" charset="0"/>
        <a:buNone/>
        <a:defRPr sz="1200" kern="1200">
          <a:solidFill>
            <a:srgbClr val="333333"/>
          </a:solidFill>
          <a:latin typeface="微软雅黑" panose="020B0503020204020204" pitchFamily="34" charset="-122"/>
          <a:ea typeface="微软雅黑" panose="020B0503020204020204" pitchFamily="34" charset="-122"/>
          <a:cs typeface="+mn-cs"/>
        </a:defRPr>
      </a:lvl5pPr>
      <a:lvl6pPr marL="2395220"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6pPr>
      <a:lvl7pPr marL="283019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7pPr>
      <a:lvl8pPr marL="326580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8pPr>
      <a:lvl9pPr marL="370141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9pPr>
    </p:bodyStyle>
    <p:otherStyle>
      <a:defPPr>
        <a:defRPr lang="zh-CN"/>
      </a:defPPr>
      <a:lvl1pPr marL="0" algn="l" defTabSz="870585" rtl="0" eaLnBrk="1" latinLnBrk="0" hangingPunct="1">
        <a:defRPr sz="1715" kern="1200">
          <a:solidFill>
            <a:schemeClr val="tx1"/>
          </a:solidFill>
          <a:latin typeface="+mn-lt"/>
          <a:ea typeface="+mn-ea"/>
          <a:cs typeface="+mn-cs"/>
        </a:defRPr>
      </a:lvl1pPr>
      <a:lvl2pPr marL="435610" algn="l" defTabSz="870585" rtl="0" eaLnBrk="1" latinLnBrk="0" hangingPunct="1">
        <a:defRPr sz="1715" kern="1200">
          <a:solidFill>
            <a:schemeClr val="tx1"/>
          </a:solidFill>
          <a:latin typeface="+mn-lt"/>
          <a:ea typeface="+mn-ea"/>
          <a:cs typeface="+mn-cs"/>
        </a:defRPr>
      </a:lvl2pPr>
      <a:lvl3pPr marL="871220" algn="l" defTabSz="870585" rtl="0" eaLnBrk="1" latinLnBrk="0" hangingPunct="1">
        <a:defRPr sz="1715" kern="1200">
          <a:solidFill>
            <a:schemeClr val="tx1"/>
          </a:solidFill>
          <a:latin typeface="+mn-lt"/>
          <a:ea typeface="+mn-ea"/>
          <a:cs typeface="+mn-cs"/>
        </a:defRPr>
      </a:lvl3pPr>
      <a:lvl4pPr marL="1306195" algn="l" defTabSz="870585" rtl="0" eaLnBrk="1" latinLnBrk="0" hangingPunct="1">
        <a:defRPr sz="1715" kern="1200">
          <a:solidFill>
            <a:schemeClr val="tx1"/>
          </a:solidFill>
          <a:latin typeface="+mn-lt"/>
          <a:ea typeface="+mn-ea"/>
          <a:cs typeface="+mn-cs"/>
        </a:defRPr>
      </a:lvl4pPr>
      <a:lvl5pPr marL="1741805" algn="l" defTabSz="870585" rtl="0" eaLnBrk="1" latinLnBrk="0" hangingPunct="1">
        <a:defRPr sz="1715" kern="1200">
          <a:solidFill>
            <a:schemeClr val="tx1"/>
          </a:solidFill>
          <a:latin typeface="+mn-lt"/>
          <a:ea typeface="+mn-ea"/>
          <a:cs typeface="+mn-cs"/>
        </a:defRPr>
      </a:lvl5pPr>
      <a:lvl6pPr marL="2177415" algn="l" defTabSz="870585" rtl="0" eaLnBrk="1" latinLnBrk="0" hangingPunct="1">
        <a:defRPr sz="1715" kern="1200">
          <a:solidFill>
            <a:schemeClr val="tx1"/>
          </a:solidFill>
          <a:latin typeface="+mn-lt"/>
          <a:ea typeface="+mn-ea"/>
          <a:cs typeface="+mn-cs"/>
        </a:defRPr>
      </a:lvl6pPr>
      <a:lvl7pPr marL="2613025" algn="l" defTabSz="870585" rtl="0" eaLnBrk="1" latinLnBrk="0" hangingPunct="1">
        <a:defRPr sz="1715" kern="1200">
          <a:solidFill>
            <a:schemeClr val="tx1"/>
          </a:solidFill>
          <a:latin typeface="+mn-lt"/>
          <a:ea typeface="+mn-ea"/>
          <a:cs typeface="+mn-cs"/>
        </a:defRPr>
      </a:lvl7pPr>
      <a:lvl8pPr marL="3048000" algn="l" defTabSz="870585" rtl="0" eaLnBrk="1" latinLnBrk="0" hangingPunct="1">
        <a:defRPr sz="1715" kern="1200">
          <a:solidFill>
            <a:schemeClr val="tx1"/>
          </a:solidFill>
          <a:latin typeface="+mn-lt"/>
          <a:ea typeface="+mn-ea"/>
          <a:cs typeface="+mn-cs"/>
        </a:defRPr>
      </a:lvl8pPr>
      <a:lvl9pPr marL="3483610" algn="l" defTabSz="870585" rtl="0" eaLnBrk="1" latinLnBrk="0" hangingPunct="1">
        <a:defRPr sz="17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9.xml"/><Relationship Id="rId16" Type="http://schemas.openxmlformats.org/officeDocument/2006/relationships/diagramColors" Target="../diagrams/colors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lang="zh-CN" altLang="en-US" dirty="0"/>
              <a:t>数据治理实施前：数据标准建设</a:t>
            </a:r>
          </a:p>
        </p:txBody>
      </p:sp>
      <p:grpSp>
        <p:nvGrpSpPr>
          <p:cNvPr id="3" name="组合 2"/>
          <p:cNvGrpSpPr/>
          <p:nvPr/>
        </p:nvGrpSpPr>
        <p:grpSpPr>
          <a:xfrm>
            <a:off x="49662" y="1339032"/>
            <a:ext cx="3001688" cy="5233080"/>
            <a:chOff x="328762" y="1259794"/>
            <a:chExt cx="3001688" cy="5233080"/>
          </a:xfrm>
        </p:grpSpPr>
        <p:sp>
          <p:nvSpPr>
            <p:cNvPr id="36" name="矩形: 圆角 35"/>
            <p:cNvSpPr/>
            <p:nvPr/>
          </p:nvSpPr>
          <p:spPr>
            <a:xfrm>
              <a:off x="385787" y="1259794"/>
              <a:ext cx="2928913" cy="5233080"/>
            </a:xfrm>
            <a:prstGeom prst="roundRect">
              <a:avLst>
                <a:gd name="adj" fmla="val 3018"/>
              </a:avLst>
            </a:prstGeom>
            <a:solidFill>
              <a:schemeClr val="accent1">
                <a:lumMod val="20000"/>
                <a:lumOff val="80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bwMode="auto">
            <a:xfrm>
              <a:off x="554062" y="4893105"/>
              <a:ext cx="2551088" cy="1299483"/>
            </a:xfrm>
            <a:prstGeom prst="rect">
              <a:avLst/>
            </a:prstGeom>
            <a:solidFill>
              <a:schemeClr val="accent1">
                <a:lumMod val="40000"/>
                <a:lumOff val="60000"/>
              </a:schemeClr>
            </a:solidFill>
            <a:ln w="12700" cap="flat" cmpd="sng" algn="ctr">
              <a:noFill/>
              <a:prstDash val="solid"/>
              <a:headEnd type="none" w="med" len="med"/>
              <a:tailEnd type="none" w="med" len="me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1" lang="en-US" altLang="zh-CN"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矩形 37"/>
            <p:cNvSpPr>
              <a:spLocks noChangeArrowheads="1"/>
            </p:cNvSpPr>
            <p:nvPr/>
          </p:nvSpPr>
          <p:spPr bwMode="auto">
            <a:xfrm>
              <a:off x="1206046" y="4927141"/>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charset="0"/>
                  <a:ea typeface="宋体" panose="02010600030101010101" pitchFamily="2" charset="-122"/>
                </a:defRPr>
              </a:lvl1pPr>
              <a:lvl2pPr>
                <a:defRPr sz="24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400">
                  <a:solidFill>
                    <a:schemeClr val="tx1"/>
                  </a:solidFill>
                  <a:latin typeface="Calibri" panose="020F0502020204030204" charset="0"/>
                  <a:ea typeface="宋体" panose="02010600030101010101" pitchFamily="2" charset="-122"/>
                </a:defRPr>
              </a:lvl4pPr>
              <a:lvl5pPr>
                <a:defRPr sz="2400">
                  <a:solidFill>
                    <a:schemeClr val="tx1"/>
                  </a:solidFill>
                  <a:latin typeface="Calibri" panose="020F0502020204030204" charset="0"/>
                  <a:ea typeface="宋体" panose="02010600030101010101" pitchFamily="2" charset="-122"/>
                </a:defRPr>
              </a:lvl5pPr>
              <a:lvl6pPr marL="28956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6pPr>
              <a:lvl7pPr marL="33528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7pPr>
              <a:lvl8pPr marL="38100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8pPr>
              <a:lvl9pPr marL="42672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9pPr>
            </a:lstStyle>
            <a:p>
              <a:pPr algn="ctr"/>
              <a:r>
                <a:rPr lang="zh-CN" altLang="en-US" sz="1400" b="1" dirty="0">
                  <a:solidFill>
                    <a:prstClr val="black"/>
                  </a:solidFill>
                  <a:latin typeface="微软雅黑" panose="020B0503020204020204" pitchFamily="34" charset="-122"/>
                  <a:ea typeface="微软雅黑" panose="020B0503020204020204" pitchFamily="34" charset="-122"/>
                </a:rPr>
                <a:t>数据字典规范</a:t>
              </a:r>
            </a:p>
          </p:txBody>
        </p:sp>
        <p:sp>
          <p:nvSpPr>
            <p:cNvPr id="39" name="矩形 38"/>
            <p:cNvSpPr/>
            <p:nvPr/>
          </p:nvSpPr>
          <p:spPr bwMode="auto">
            <a:xfrm>
              <a:off x="545692" y="3518453"/>
              <a:ext cx="2559458" cy="1299483"/>
            </a:xfrm>
            <a:prstGeom prst="rect">
              <a:avLst/>
            </a:prstGeom>
            <a:solidFill>
              <a:schemeClr val="accent1">
                <a:lumMod val="40000"/>
                <a:lumOff val="60000"/>
              </a:schemeClr>
            </a:solidFill>
            <a:ln w="12700" cap="flat" cmpd="sng" algn="ctr">
              <a:noFill/>
              <a:prstDash val="solid"/>
              <a:headEnd type="none" w="med" len="med"/>
              <a:tailEnd type="none" w="med" len="me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1" lang="en-US" altLang="zh-CN"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1183462" y="3529059"/>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charset="0"/>
                  <a:ea typeface="宋体" panose="02010600030101010101" pitchFamily="2" charset="-122"/>
                </a:defRPr>
              </a:lvl1pPr>
              <a:lvl2pPr>
                <a:defRPr sz="24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400">
                  <a:solidFill>
                    <a:schemeClr val="tx1"/>
                  </a:solidFill>
                  <a:latin typeface="Calibri" panose="020F0502020204030204" charset="0"/>
                  <a:ea typeface="宋体" panose="02010600030101010101" pitchFamily="2" charset="-122"/>
                </a:defRPr>
              </a:lvl4pPr>
              <a:lvl5pPr>
                <a:defRPr sz="2400">
                  <a:solidFill>
                    <a:schemeClr val="tx1"/>
                  </a:solidFill>
                  <a:latin typeface="Calibri" panose="020F0502020204030204" charset="0"/>
                  <a:ea typeface="宋体" panose="02010600030101010101" pitchFamily="2" charset="-122"/>
                </a:defRPr>
              </a:lvl5pPr>
              <a:lvl6pPr marL="28956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6pPr>
              <a:lvl7pPr marL="33528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7pPr>
              <a:lvl8pPr marL="38100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8pPr>
              <a:lvl9pPr marL="42672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9pPr>
            </a:lstStyle>
            <a:p>
              <a:pPr algn="ctr"/>
              <a:r>
                <a:rPr lang="zh-CN" altLang="en-US" sz="1400" b="1" dirty="0">
                  <a:solidFill>
                    <a:prstClr val="black"/>
                  </a:solidFill>
                  <a:latin typeface="微软雅黑" panose="020B0503020204020204" pitchFamily="34" charset="-122"/>
                  <a:ea typeface="微软雅黑" panose="020B0503020204020204" pitchFamily="34" charset="-122"/>
                </a:rPr>
                <a:t>数据元规范</a:t>
              </a:r>
            </a:p>
          </p:txBody>
        </p:sp>
        <p:sp>
          <p:nvSpPr>
            <p:cNvPr id="41" name="矩形 40"/>
            <p:cNvSpPr/>
            <p:nvPr/>
          </p:nvSpPr>
          <p:spPr bwMode="auto">
            <a:xfrm>
              <a:off x="1031572" y="5560201"/>
              <a:ext cx="1655763"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数据字典总表</a:t>
              </a:r>
            </a:p>
          </p:txBody>
        </p:sp>
        <p:sp>
          <p:nvSpPr>
            <p:cNvPr id="42" name="矩形 41"/>
            <p:cNvSpPr/>
            <p:nvPr/>
          </p:nvSpPr>
          <p:spPr bwMode="auto">
            <a:xfrm>
              <a:off x="1022047" y="5233032"/>
              <a:ext cx="1655763"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数据字典结构</a:t>
              </a:r>
            </a:p>
          </p:txBody>
        </p:sp>
        <p:sp>
          <p:nvSpPr>
            <p:cNvPr id="43" name="矩形 42"/>
            <p:cNvSpPr/>
            <p:nvPr/>
          </p:nvSpPr>
          <p:spPr bwMode="auto">
            <a:xfrm>
              <a:off x="582694" y="4148887"/>
              <a:ext cx="122400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数据元示例</a:t>
              </a:r>
            </a:p>
          </p:txBody>
        </p:sp>
        <p:sp>
          <p:nvSpPr>
            <p:cNvPr id="44" name="矩形 43"/>
            <p:cNvSpPr/>
            <p:nvPr/>
          </p:nvSpPr>
          <p:spPr bwMode="auto">
            <a:xfrm>
              <a:off x="1022047" y="5887370"/>
              <a:ext cx="165735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数据字典表设计</a:t>
              </a:r>
            </a:p>
          </p:txBody>
        </p:sp>
        <p:sp>
          <p:nvSpPr>
            <p:cNvPr id="45" name="矩形 44"/>
            <p:cNvSpPr/>
            <p:nvPr/>
          </p:nvSpPr>
          <p:spPr bwMode="auto">
            <a:xfrm>
              <a:off x="1841986" y="3833928"/>
              <a:ext cx="122400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数据元管理</a:t>
              </a:r>
            </a:p>
          </p:txBody>
        </p:sp>
        <p:sp>
          <p:nvSpPr>
            <p:cNvPr id="46" name="矩形 45"/>
            <p:cNvSpPr/>
            <p:nvPr/>
          </p:nvSpPr>
          <p:spPr bwMode="auto">
            <a:xfrm>
              <a:off x="1852352" y="4466545"/>
              <a:ext cx="122400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数据项规范</a:t>
              </a:r>
            </a:p>
          </p:txBody>
        </p:sp>
        <p:sp>
          <p:nvSpPr>
            <p:cNvPr id="47" name="矩形 46"/>
            <p:cNvSpPr/>
            <p:nvPr/>
          </p:nvSpPr>
          <p:spPr bwMode="auto">
            <a:xfrm>
              <a:off x="578822" y="3833928"/>
              <a:ext cx="122400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数据元属性</a:t>
              </a:r>
            </a:p>
          </p:txBody>
        </p:sp>
        <p:sp>
          <p:nvSpPr>
            <p:cNvPr id="48" name="矩形 47"/>
            <p:cNvSpPr/>
            <p:nvPr/>
          </p:nvSpPr>
          <p:spPr bwMode="auto">
            <a:xfrm>
              <a:off x="1852352" y="4150236"/>
              <a:ext cx="122400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限定词规范</a:t>
              </a:r>
            </a:p>
          </p:txBody>
        </p:sp>
        <p:sp>
          <p:nvSpPr>
            <p:cNvPr id="49" name="矩形 48"/>
            <p:cNvSpPr/>
            <p:nvPr/>
          </p:nvSpPr>
          <p:spPr bwMode="auto">
            <a:xfrm>
              <a:off x="582694" y="4463847"/>
              <a:ext cx="122400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数据元提取</a:t>
              </a:r>
            </a:p>
          </p:txBody>
        </p:sp>
        <p:sp>
          <p:nvSpPr>
            <p:cNvPr id="50" name="文本框 89"/>
            <p:cNvSpPr txBox="1">
              <a:spLocks noChangeArrowheads="1"/>
            </p:cNvSpPr>
            <p:nvPr/>
          </p:nvSpPr>
          <p:spPr bwMode="auto">
            <a:xfrm>
              <a:off x="328762" y="1424933"/>
              <a:ext cx="30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charset="0"/>
                  <a:ea typeface="宋体" panose="02010600030101010101" pitchFamily="2" charset="-122"/>
                </a:defRPr>
              </a:lvl1pPr>
              <a:lvl2pPr>
                <a:defRPr sz="24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400">
                  <a:solidFill>
                    <a:schemeClr val="tx1"/>
                  </a:solidFill>
                  <a:latin typeface="Calibri" panose="020F0502020204030204" charset="0"/>
                  <a:ea typeface="宋体" panose="02010600030101010101" pitchFamily="2" charset="-122"/>
                </a:defRPr>
              </a:lvl4pPr>
              <a:lvl5pPr>
                <a:defRPr sz="2400">
                  <a:solidFill>
                    <a:schemeClr val="tx1"/>
                  </a:solidFill>
                  <a:latin typeface="Calibri" panose="020F0502020204030204" charset="0"/>
                  <a:ea typeface="宋体" panose="02010600030101010101" pitchFamily="2" charset="-122"/>
                </a:defRPr>
              </a:lvl5pPr>
              <a:lvl6pPr marL="28956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6pPr>
              <a:lvl7pPr marL="33528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7pPr>
              <a:lvl8pPr marL="38100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8pPr>
              <a:lvl9pPr marL="42672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9pPr>
            </a:lstStyle>
            <a:p>
              <a:pPr algn="ctr"/>
              <a:r>
                <a:rPr lang="zh-CN" altLang="en-US" b="1" dirty="0">
                  <a:solidFill>
                    <a:prstClr val="black"/>
                  </a:solidFill>
                  <a:latin typeface="微软雅黑" panose="020B0503020204020204" pitchFamily="34" charset="-122"/>
                  <a:ea typeface="微软雅黑" panose="020B0503020204020204" pitchFamily="34" charset="-122"/>
                </a:rPr>
                <a:t>数据治理标准规范</a:t>
              </a:r>
            </a:p>
          </p:txBody>
        </p:sp>
        <p:sp>
          <p:nvSpPr>
            <p:cNvPr id="51" name="矩形 50"/>
            <p:cNvSpPr/>
            <p:nvPr/>
          </p:nvSpPr>
          <p:spPr bwMode="auto">
            <a:xfrm>
              <a:off x="554062" y="2073649"/>
              <a:ext cx="2551088" cy="1299483"/>
            </a:xfrm>
            <a:prstGeom prst="rect">
              <a:avLst/>
            </a:prstGeom>
            <a:solidFill>
              <a:schemeClr val="accent1">
                <a:lumMod val="40000"/>
                <a:lumOff val="60000"/>
              </a:schemeClr>
            </a:solidFill>
            <a:ln w="12700" cap="flat" cmpd="sng" algn="ctr">
              <a:noFill/>
              <a:prstDash val="solid"/>
              <a:headEnd type="none" w="med" len="med"/>
              <a:tailEnd type="none" w="med" len="me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1" lang="en-US" altLang="zh-CN"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1206046" y="2107685"/>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charset="0"/>
                  <a:ea typeface="宋体" panose="02010600030101010101" pitchFamily="2" charset="-122"/>
                </a:defRPr>
              </a:lvl1pPr>
              <a:lvl2pPr>
                <a:defRPr sz="24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400">
                  <a:solidFill>
                    <a:schemeClr val="tx1"/>
                  </a:solidFill>
                  <a:latin typeface="Calibri" panose="020F0502020204030204" charset="0"/>
                  <a:ea typeface="宋体" panose="02010600030101010101" pitchFamily="2" charset="-122"/>
                </a:defRPr>
              </a:lvl4pPr>
              <a:lvl5pPr>
                <a:defRPr sz="2400">
                  <a:solidFill>
                    <a:schemeClr val="tx1"/>
                  </a:solidFill>
                  <a:latin typeface="Calibri" panose="020F0502020204030204" charset="0"/>
                  <a:ea typeface="宋体" panose="02010600030101010101" pitchFamily="2" charset="-122"/>
                </a:defRPr>
              </a:lvl5pPr>
              <a:lvl6pPr marL="28956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6pPr>
              <a:lvl7pPr marL="33528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7pPr>
              <a:lvl8pPr marL="38100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8pPr>
              <a:lvl9pPr marL="4267200" indent="-6096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9pPr>
            </a:lstStyle>
            <a:p>
              <a:pPr algn="ctr"/>
              <a:r>
                <a:rPr lang="zh-CN" altLang="en-US" sz="1400" b="1" dirty="0">
                  <a:solidFill>
                    <a:prstClr val="black"/>
                  </a:solidFill>
                  <a:latin typeface="微软雅黑" panose="020B0503020204020204" pitchFamily="34" charset="-122"/>
                  <a:ea typeface="微软雅黑" panose="020B0503020204020204" pitchFamily="34" charset="-122"/>
                </a:rPr>
                <a:t>建表规范</a:t>
              </a:r>
            </a:p>
          </p:txBody>
        </p:sp>
        <p:sp>
          <p:nvSpPr>
            <p:cNvPr id="53" name="矩形 52"/>
            <p:cNvSpPr/>
            <p:nvPr/>
          </p:nvSpPr>
          <p:spPr bwMode="auto">
            <a:xfrm>
              <a:off x="1031572" y="2740745"/>
              <a:ext cx="1655763"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字段名规范</a:t>
              </a:r>
            </a:p>
          </p:txBody>
        </p:sp>
        <p:sp>
          <p:nvSpPr>
            <p:cNvPr id="54" name="矩形 53"/>
            <p:cNvSpPr/>
            <p:nvPr/>
          </p:nvSpPr>
          <p:spPr bwMode="auto">
            <a:xfrm>
              <a:off x="1022047" y="2413576"/>
              <a:ext cx="1655763"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表名规范</a:t>
              </a:r>
            </a:p>
          </p:txBody>
        </p:sp>
        <p:sp>
          <p:nvSpPr>
            <p:cNvPr id="55" name="矩形 54"/>
            <p:cNvSpPr/>
            <p:nvPr/>
          </p:nvSpPr>
          <p:spPr bwMode="auto">
            <a:xfrm>
              <a:off x="1022047" y="3067914"/>
              <a:ext cx="1657350" cy="252000"/>
            </a:xfrm>
            <a:prstGeom prst="rect">
              <a:avLst/>
            </a:prstGeom>
            <a:solidFill>
              <a:schemeClr val="accent1">
                <a:alpha val="85000"/>
              </a:scheme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数据类型规范</a:t>
              </a:r>
            </a:p>
          </p:txBody>
        </p:sp>
      </p:grpSp>
      <p:cxnSp>
        <p:nvCxnSpPr>
          <p:cNvPr id="4" name="直接连接符 3"/>
          <p:cNvCxnSpPr/>
          <p:nvPr/>
        </p:nvCxnSpPr>
        <p:spPr>
          <a:xfrm>
            <a:off x="9037611" y="2970428"/>
            <a:ext cx="0" cy="2087563"/>
          </a:xfrm>
          <a:prstGeom prst="line">
            <a:avLst/>
          </a:prstGeom>
          <a:ln w="19050">
            <a:solidFill>
              <a:srgbClr val="4F81BD"/>
            </a:solidFill>
            <a:prstDash val="dash"/>
          </a:ln>
        </p:spPr>
        <p:style>
          <a:lnRef idx="1">
            <a:schemeClr val="accent1"/>
          </a:lnRef>
          <a:fillRef idx="0">
            <a:schemeClr val="accent1"/>
          </a:fillRef>
          <a:effectRef idx="0">
            <a:schemeClr val="accent1"/>
          </a:effectRef>
          <a:fontRef idx="minor">
            <a:schemeClr val="tx1"/>
          </a:fontRef>
        </p:style>
      </p:cxnSp>
      <p:sp>
        <p:nvSpPr>
          <p:cNvPr id="5" name="文本框 65"/>
          <p:cNvSpPr txBox="1">
            <a:spLocks noChangeArrowheads="1"/>
          </p:cNvSpPr>
          <p:nvPr/>
        </p:nvSpPr>
        <p:spPr bwMode="auto">
          <a:xfrm>
            <a:off x="10658175" y="4097185"/>
            <a:ext cx="1508924" cy="830997"/>
          </a:xfrm>
          <a:prstGeom prst="rect">
            <a:avLst/>
          </a:prstGeom>
          <a:noFill/>
          <a:ln w="9525">
            <a:solidFill>
              <a:srgbClr val="B2C1DB"/>
            </a:solidFill>
            <a:prstDash val="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defRPr sz="2400">
                <a:solidFill>
                  <a:schemeClr val="tx1"/>
                </a:solidFill>
                <a:latin typeface="Calibri" panose="020F0502020204030204" charset="0"/>
                <a:ea typeface="宋体" panose="02010600030101010101" pitchFamily="2" charset="-122"/>
              </a:defRPr>
            </a:lvl1pPr>
            <a:lvl2pPr>
              <a:defRPr sz="24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400">
                <a:solidFill>
                  <a:schemeClr val="tx1"/>
                </a:solidFill>
                <a:latin typeface="Calibri" panose="020F0502020204030204" charset="0"/>
                <a:ea typeface="宋体" panose="02010600030101010101" pitchFamily="2" charset="-122"/>
              </a:defRPr>
            </a:lvl4pPr>
            <a:lvl5pPr>
              <a:defRPr sz="2400">
                <a:solidFill>
                  <a:schemeClr val="tx1"/>
                </a:solidFill>
                <a:latin typeface="Calibri" panose="020F0502020204030204" charset="0"/>
                <a:ea typeface="宋体" panose="02010600030101010101" pitchFamily="2" charset="-122"/>
              </a:defRPr>
            </a:lvl5pPr>
            <a:lvl6pPr marL="2895600" indent="-609600" defTabSz="12192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6pPr>
            <a:lvl7pPr marL="3352800" indent="-609600" defTabSz="12192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7pPr>
            <a:lvl8pPr marL="3810000" indent="-609600" defTabSz="12192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8pPr>
            <a:lvl9pPr marL="4267200" indent="-609600" defTabSz="1219200" eaLnBrk="0" fontAlgn="base" hangingPunct="0">
              <a:spcBef>
                <a:spcPct val="0"/>
              </a:spcBef>
              <a:spcAft>
                <a:spcPct val="0"/>
              </a:spcAft>
              <a:defRPr sz="2400">
                <a:solidFill>
                  <a:schemeClr val="tx1"/>
                </a:solidFill>
                <a:latin typeface="Calibri" panose="020F0502020204030204" charset="0"/>
                <a:ea typeface="宋体" panose="02010600030101010101" pitchFamily="2" charset="-122"/>
              </a:defRPr>
            </a:lvl9pPr>
          </a:lstStyle>
          <a:p>
            <a:pPr marL="0" indent="0"/>
            <a:r>
              <a:rPr lang="zh-CN" altLang="en-US" sz="1200" dirty="0">
                <a:latin typeface="微软雅黑" panose="020B0503020204020204" pitchFamily="34" charset="-122"/>
                <a:ea typeface="微软雅黑" panose="020B0503020204020204" pitchFamily="34" charset="-122"/>
              </a:rPr>
              <a:t>重点行业用工分析</a:t>
            </a:r>
            <a:endParaRPr lang="en-US" altLang="zh-CN" sz="1200" dirty="0">
              <a:latin typeface="微软雅黑" panose="020B0503020204020204" pitchFamily="34" charset="-122"/>
              <a:ea typeface="微软雅黑" panose="020B0503020204020204" pitchFamily="34" charset="-122"/>
            </a:endParaRPr>
          </a:p>
          <a:p>
            <a:pPr marL="0" indent="0"/>
            <a:r>
              <a:rPr lang="zh-CN" altLang="en-US" sz="1200" dirty="0">
                <a:latin typeface="微软雅黑" panose="020B0503020204020204" pitchFamily="34" charset="-122"/>
                <a:ea typeface="微软雅黑" panose="020B0503020204020204" pitchFamily="34" charset="-122"/>
              </a:rPr>
              <a:t>农村劳动力转移就业监测</a:t>
            </a:r>
            <a:endParaRPr lang="en-US" altLang="zh-CN" sz="1200" dirty="0">
              <a:latin typeface="微软雅黑" panose="020B0503020204020204" pitchFamily="34" charset="-122"/>
              <a:ea typeface="微软雅黑" panose="020B0503020204020204" pitchFamily="34" charset="-122"/>
            </a:endParaRPr>
          </a:p>
          <a:p>
            <a:pPr marL="0" indent="0"/>
            <a:r>
              <a:rPr lang="zh-CN" altLang="en-US" sz="1200" dirty="0">
                <a:latin typeface="微软雅黑" panose="020B0503020204020204" pitchFamily="34" charset="-122"/>
                <a:ea typeface="微软雅黑" panose="020B0503020204020204" pitchFamily="34" charset="-122"/>
              </a:rPr>
              <a:t>其他应用专题</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6" name="文本框 62"/>
          <p:cNvSpPr txBox="1">
            <a:spLocks noChangeArrowheads="1"/>
          </p:cNvSpPr>
          <p:nvPr/>
        </p:nvSpPr>
        <p:spPr bwMode="auto">
          <a:xfrm>
            <a:off x="10669439" y="2919799"/>
            <a:ext cx="1497660" cy="830262"/>
          </a:xfrm>
          <a:prstGeom prst="rect">
            <a:avLst/>
          </a:prstGeom>
          <a:noFill/>
          <a:ln w="9525">
            <a:solidFill>
              <a:srgbClr val="B2C1DB"/>
            </a:solidFill>
            <a:prstDash val="dash"/>
            <a:miter lim="800000"/>
          </a:ln>
          <a:extLst>
            <a:ext uri="{909E8E84-426E-40DD-AFC4-6F175D3DCCD1}">
              <a14:hiddenFill xmlns:a14="http://schemas.microsoft.com/office/drawing/2010/main">
                <a:solidFill>
                  <a:srgbClr val="FFFFFF"/>
                </a:solidFill>
              </a14:hiddenFill>
            </a:ext>
          </a:extLst>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微软雅黑" panose="020B0503020204020204" pitchFamily="34" charset="-122"/>
                <a:ea typeface="微软雅黑" panose="020B0503020204020204" pitchFamily="34" charset="-122"/>
              </a:rPr>
              <a:t>可视化建模工具</a:t>
            </a:r>
            <a:r>
              <a:rPr lang="en-US" altLang="zh-CN" sz="1200" dirty="0">
                <a:latin typeface="微软雅黑" panose="020B0503020204020204" pitchFamily="34" charset="-122"/>
                <a:ea typeface="微软雅黑" panose="020B0503020204020204" pitchFamily="34" charset="-122"/>
              </a:rPr>
              <a:t>+BI</a:t>
            </a:r>
            <a:r>
              <a:rPr lang="zh-CN" altLang="en-US" sz="1200" dirty="0">
                <a:latin typeface="微软雅黑" panose="020B0503020204020204" pitchFamily="34" charset="-122"/>
                <a:ea typeface="微软雅黑" panose="020B0503020204020204" pitchFamily="34" charset="-122"/>
              </a:rPr>
              <a:t>工具，辅助业务专家对数据进行深度自由挖掘</a:t>
            </a:r>
            <a:endParaRPr lang="en-US" altLang="zh-CN" sz="12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957692" y="2970428"/>
            <a:ext cx="0" cy="2087563"/>
          </a:xfrm>
          <a:prstGeom prst="line">
            <a:avLst/>
          </a:prstGeom>
          <a:ln w="19050">
            <a:solidFill>
              <a:srgbClr val="4F81B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 name="图示 7"/>
          <p:cNvGraphicFramePr/>
          <p:nvPr/>
        </p:nvGraphicFramePr>
        <p:xfrm>
          <a:off x="3578207" y="3315654"/>
          <a:ext cx="5767090" cy="123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22"/>
          <p:cNvSpPr txBox="1">
            <a:spLocks noChangeArrowheads="1"/>
          </p:cNvSpPr>
          <p:nvPr/>
        </p:nvSpPr>
        <p:spPr bwMode="auto">
          <a:xfrm>
            <a:off x="3695705" y="2263067"/>
            <a:ext cx="80204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latin typeface="微软雅黑" panose="020B0503020204020204" pitchFamily="34" charset="-122"/>
                <a:ea typeface="微软雅黑" panose="020B0503020204020204" pitchFamily="34" charset="-122"/>
              </a:rPr>
              <a:t>业务系统</a:t>
            </a:r>
          </a:p>
        </p:txBody>
      </p:sp>
      <p:cxnSp>
        <p:nvCxnSpPr>
          <p:cNvPr id="10" name="直接连接符 9"/>
          <p:cNvCxnSpPr/>
          <p:nvPr/>
        </p:nvCxnSpPr>
        <p:spPr bwMode="auto">
          <a:xfrm>
            <a:off x="3358668" y="2636129"/>
            <a:ext cx="0" cy="360363"/>
          </a:xfrm>
          <a:prstGeom prst="line">
            <a:avLst/>
          </a:prstGeom>
          <a:noFill/>
          <a:ln w="19050" algn="ctr">
            <a:solidFill>
              <a:schemeClr val="accent2"/>
            </a:solidFill>
            <a:round/>
          </a:ln>
          <a:extLst>
            <a:ext uri="{909E8E84-426E-40DD-AFC4-6F175D3DCCD1}">
              <a14:hiddenFill xmlns:a14="http://schemas.microsoft.com/office/drawing/2010/main">
                <a:noFill/>
              </a14:hiddenFill>
            </a:ext>
          </a:extLst>
        </p:spPr>
      </p:cxnSp>
      <p:cxnSp>
        <p:nvCxnSpPr>
          <p:cNvPr id="11" name="直接箭头连接符 10"/>
          <p:cNvCxnSpPr/>
          <p:nvPr/>
        </p:nvCxnSpPr>
        <p:spPr bwMode="auto">
          <a:xfrm>
            <a:off x="3358668" y="2812342"/>
            <a:ext cx="1599024" cy="7937"/>
          </a:xfrm>
          <a:prstGeom prst="straightConnector1">
            <a:avLst/>
          </a:prstGeom>
          <a:noFill/>
          <a:ln w="19050" algn="ctr">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2" name="直接连接符 11"/>
          <p:cNvCxnSpPr/>
          <p:nvPr/>
        </p:nvCxnSpPr>
        <p:spPr bwMode="auto">
          <a:xfrm>
            <a:off x="4957692" y="2636129"/>
            <a:ext cx="0" cy="360363"/>
          </a:xfrm>
          <a:prstGeom prst="line">
            <a:avLst/>
          </a:prstGeom>
          <a:noFill/>
          <a:ln w="19050" algn="ctr">
            <a:solidFill>
              <a:srgbClr val="0070C0"/>
            </a:solidFill>
            <a:round/>
          </a:ln>
          <a:extLst>
            <a:ext uri="{909E8E84-426E-40DD-AFC4-6F175D3DCCD1}">
              <a14:hiddenFill xmlns:a14="http://schemas.microsoft.com/office/drawing/2010/main">
                <a:noFill/>
              </a14:hiddenFill>
            </a:ext>
          </a:extLst>
        </p:spPr>
      </p:cxnSp>
      <p:cxnSp>
        <p:nvCxnSpPr>
          <p:cNvPr id="13" name="直接箭头连接符 12"/>
          <p:cNvCxnSpPr/>
          <p:nvPr/>
        </p:nvCxnSpPr>
        <p:spPr bwMode="auto">
          <a:xfrm flipV="1">
            <a:off x="4957692" y="2812342"/>
            <a:ext cx="4079919" cy="7937"/>
          </a:xfrm>
          <a:prstGeom prst="straightConnector1">
            <a:avLst/>
          </a:prstGeom>
          <a:noFill/>
          <a:ln w="19050" algn="ctr">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cxnSp>
      <p:sp>
        <p:nvSpPr>
          <p:cNvPr id="14" name="文本框 46"/>
          <p:cNvSpPr txBox="1">
            <a:spLocks noChangeArrowheads="1"/>
          </p:cNvSpPr>
          <p:nvPr/>
        </p:nvSpPr>
        <p:spPr bwMode="auto">
          <a:xfrm>
            <a:off x="6234884" y="2263067"/>
            <a:ext cx="1129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数据治理平台</a:t>
            </a:r>
          </a:p>
        </p:txBody>
      </p:sp>
      <p:sp>
        <p:nvSpPr>
          <p:cNvPr id="15" name="文本框 47"/>
          <p:cNvSpPr txBox="1">
            <a:spLocks noChangeArrowheads="1"/>
          </p:cNvSpPr>
          <p:nvPr/>
        </p:nvSpPr>
        <p:spPr bwMode="auto">
          <a:xfrm>
            <a:off x="10129813" y="2263067"/>
            <a:ext cx="80204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latin typeface="微软雅黑" panose="020B0503020204020204" pitchFamily="34" charset="-122"/>
                <a:ea typeface="微软雅黑" panose="020B0503020204020204" pitchFamily="34" charset="-122"/>
              </a:rPr>
              <a:t>上层应用</a:t>
            </a:r>
          </a:p>
        </p:txBody>
      </p:sp>
      <p:cxnSp>
        <p:nvCxnSpPr>
          <p:cNvPr id="16" name="直接连接符 15"/>
          <p:cNvCxnSpPr/>
          <p:nvPr/>
        </p:nvCxnSpPr>
        <p:spPr bwMode="auto">
          <a:xfrm>
            <a:off x="9037611" y="2636129"/>
            <a:ext cx="0" cy="360363"/>
          </a:xfrm>
          <a:prstGeom prst="line">
            <a:avLst/>
          </a:prstGeom>
          <a:noFill/>
          <a:ln w="19050" algn="ctr">
            <a:solidFill>
              <a:srgbClr val="0070C0"/>
            </a:solidFill>
            <a:round/>
          </a:ln>
          <a:extLst>
            <a:ext uri="{909E8E84-426E-40DD-AFC4-6F175D3DCCD1}">
              <a14:hiddenFill xmlns:a14="http://schemas.microsoft.com/office/drawing/2010/main">
                <a:noFill/>
              </a14:hiddenFill>
            </a:ext>
          </a:extLst>
        </p:spPr>
      </p:cxnSp>
      <p:cxnSp>
        <p:nvCxnSpPr>
          <p:cNvPr id="17" name="直接箭头连接符 16"/>
          <p:cNvCxnSpPr/>
          <p:nvPr/>
        </p:nvCxnSpPr>
        <p:spPr bwMode="auto">
          <a:xfrm flipV="1">
            <a:off x="9036344" y="2813929"/>
            <a:ext cx="2820466" cy="6350"/>
          </a:xfrm>
          <a:prstGeom prst="straightConnector1">
            <a:avLst/>
          </a:prstGeom>
          <a:noFill/>
          <a:ln w="19050" algn="ctr">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cxnSp>
      <p:cxnSp>
        <p:nvCxnSpPr>
          <p:cNvPr id="18" name="直接连接符 17"/>
          <p:cNvCxnSpPr/>
          <p:nvPr/>
        </p:nvCxnSpPr>
        <p:spPr bwMode="auto">
          <a:xfrm>
            <a:off x="11854276" y="2636129"/>
            <a:ext cx="0" cy="360363"/>
          </a:xfrm>
          <a:prstGeom prst="line">
            <a:avLst/>
          </a:prstGeom>
          <a:noFill/>
          <a:ln w="19050" algn="ctr">
            <a:solidFill>
              <a:schemeClr val="accent2"/>
            </a:solidFill>
            <a:round/>
          </a:ln>
          <a:extLst>
            <a:ext uri="{909E8E84-426E-40DD-AFC4-6F175D3DCCD1}">
              <a14:hiddenFill xmlns:a14="http://schemas.microsoft.com/office/drawing/2010/main">
                <a:noFill/>
              </a14:hiddenFill>
            </a:ext>
          </a:extLst>
        </p:spPr>
      </p:cxnSp>
      <p:sp>
        <p:nvSpPr>
          <p:cNvPr id="19" name="箭头: 右 18"/>
          <p:cNvSpPr>
            <a:spLocks noChangeArrowheads="1"/>
          </p:cNvSpPr>
          <p:nvPr/>
        </p:nvSpPr>
        <p:spPr bwMode="auto">
          <a:xfrm>
            <a:off x="4727088" y="2131304"/>
            <a:ext cx="508089" cy="603250"/>
          </a:xfrm>
          <a:prstGeom prst="rightArrow">
            <a:avLst>
              <a:gd name="adj1" fmla="val 50000"/>
              <a:gd name="adj2" fmla="val 49988"/>
            </a:avLst>
          </a:prstGeom>
          <a:solidFill>
            <a:srgbClr val="3957A3"/>
          </a:solidFill>
          <a:ln>
            <a:noFill/>
          </a:ln>
        </p:spPr>
        <p:txBody>
          <a:bodyPr wrap="none" lIns="87828" tIns="43914" rIns="87828" bIns="43914" anchor="ctr"/>
          <a:lstStyle>
            <a:lvl1pPr defTabSz="876300">
              <a:spcBef>
                <a:spcPct val="20000"/>
              </a:spcBef>
              <a:buFont typeface="Arial" panose="020B0604020202020204" pitchFamily="34" charset="0"/>
              <a:buChar char="•"/>
              <a:defRPr sz="4300">
                <a:solidFill>
                  <a:schemeClr val="tx1"/>
                </a:solidFill>
                <a:latin typeface="Calibri" panose="020F0502020204030204" charset="0"/>
                <a:ea typeface="宋体" panose="02010600030101010101" pitchFamily="2" charset="-122"/>
              </a:defRPr>
            </a:lvl1pPr>
            <a:lvl2pPr marL="869950" indent="-381000" defTabSz="876300">
              <a:spcBef>
                <a:spcPct val="20000"/>
              </a:spcBef>
              <a:buFont typeface="Arial" panose="020B0604020202020204" pitchFamily="34" charset="0"/>
              <a:buChar char="–"/>
              <a:defRPr sz="3700">
                <a:solidFill>
                  <a:schemeClr val="tx1"/>
                </a:solidFill>
                <a:latin typeface="Calibri" panose="020F0502020204030204" charset="0"/>
                <a:ea typeface="宋体" panose="02010600030101010101" pitchFamily="2" charset="-122"/>
              </a:defRPr>
            </a:lvl2pPr>
            <a:lvl3pPr marL="1741805" defTabSz="87630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3pPr>
            <a:lvl4pPr marL="2611755" indent="-304800" defTabSz="8763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4pPr>
            <a:lvl5pPr marL="3482975" indent="-304800" defTabSz="8763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5pPr>
            <a:lvl6pPr marL="39401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6pPr>
            <a:lvl7pPr marL="43973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7pPr>
            <a:lvl8pPr marL="48545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8pPr>
            <a:lvl9pPr marL="53117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9pPr>
          </a:lstStyle>
          <a:p>
            <a:pPr algn="ctr" eaLnBrk="1" hangingPunct="1">
              <a:spcBef>
                <a:spcPct val="0"/>
              </a:spcBef>
              <a:buClr>
                <a:schemeClr val="bg2"/>
              </a:buClr>
              <a:buSzPct val="60000"/>
              <a:buFontTx/>
              <a:buNone/>
            </a:pPr>
            <a:r>
              <a:rPr lang="zh-CN" altLang="en-US" sz="1400" b="1" dirty="0">
                <a:solidFill>
                  <a:schemeClr val="bg1"/>
                </a:solidFill>
                <a:latin typeface="微软雅黑" panose="020B0503020204020204" pitchFamily="34" charset="-122"/>
                <a:ea typeface="微软雅黑" panose="020B0503020204020204" pitchFamily="34" charset="-122"/>
              </a:rPr>
              <a:t>输入</a:t>
            </a:r>
          </a:p>
        </p:txBody>
      </p:sp>
      <p:sp>
        <p:nvSpPr>
          <p:cNvPr id="20" name="箭头: 右 19"/>
          <p:cNvSpPr>
            <a:spLocks noChangeArrowheads="1"/>
          </p:cNvSpPr>
          <p:nvPr/>
        </p:nvSpPr>
        <p:spPr bwMode="auto">
          <a:xfrm>
            <a:off x="8808274" y="2131304"/>
            <a:ext cx="508090" cy="603250"/>
          </a:xfrm>
          <a:prstGeom prst="rightArrow">
            <a:avLst>
              <a:gd name="adj1" fmla="val 50000"/>
              <a:gd name="adj2" fmla="val 49988"/>
            </a:avLst>
          </a:prstGeom>
          <a:solidFill>
            <a:srgbClr val="3957A3"/>
          </a:solidFill>
          <a:ln>
            <a:noFill/>
          </a:ln>
        </p:spPr>
        <p:txBody>
          <a:bodyPr wrap="none" lIns="87828" tIns="43914" rIns="87828" bIns="43914" anchor="ctr"/>
          <a:lstStyle>
            <a:lvl1pPr defTabSz="876300">
              <a:spcBef>
                <a:spcPct val="20000"/>
              </a:spcBef>
              <a:buFont typeface="Arial" panose="020B0604020202020204" pitchFamily="34" charset="0"/>
              <a:buChar char="•"/>
              <a:defRPr sz="4300">
                <a:solidFill>
                  <a:schemeClr val="tx1"/>
                </a:solidFill>
                <a:latin typeface="Calibri" panose="020F0502020204030204" charset="0"/>
                <a:ea typeface="宋体" panose="02010600030101010101" pitchFamily="2" charset="-122"/>
              </a:defRPr>
            </a:lvl1pPr>
            <a:lvl2pPr marL="869950" indent="-381000" defTabSz="876300">
              <a:spcBef>
                <a:spcPct val="20000"/>
              </a:spcBef>
              <a:buFont typeface="Arial" panose="020B0604020202020204" pitchFamily="34" charset="0"/>
              <a:buChar char="–"/>
              <a:defRPr sz="3700">
                <a:solidFill>
                  <a:schemeClr val="tx1"/>
                </a:solidFill>
                <a:latin typeface="Calibri" panose="020F0502020204030204" charset="0"/>
                <a:ea typeface="宋体" panose="02010600030101010101" pitchFamily="2" charset="-122"/>
              </a:defRPr>
            </a:lvl2pPr>
            <a:lvl3pPr marL="1741805" defTabSz="87630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3pPr>
            <a:lvl4pPr marL="2611755" indent="-304800" defTabSz="8763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4pPr>
            <a:lvl5pPr marL="3482975" indent="-304800" defTabSz="8763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5pPr>
            <a:lvl6pPr marL="39401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6pPr>
            <a:lvl7pPr marL="43973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7pPr>
            <a:lvl8pPr marL="48545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8pPr>
            <a:lvl9pPr marL="5311775" indent="-304800" defTabSz="8763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9pPr>
          </a:lstStyle>
          <a:p>
            <a:pPr algn="ctr" eaLnBrk="1" hangingPunct="1">
              <a:spcBef>
                <a:spcPct val="0"/>
              </a:spcBef>
              <a:buClr>
                <a:schemeClr val="bg2"/>
              </a:buClr>
              <a:buSzPct val="60000"/>
              <a:buFontTx/>
              <a:buNone/>
            </a:pPr>
            <a:r>
              <a:rPr lang="zh-CN" altLang="en-US" sz="1400" b="1">
                <a:solidFill>
                  <a:schemeClr val="bg1"/>
                </a:solidFill>
                <a:latin typeface="微软雅黑" panose="020B0503020204020204" pitchFamily="34" charset="-122"/>
                <a:ea typeface="微软雅黑" panose="020B0503020204020204" pitchFamily="34" charset="-122"/>
              </a:rPr>
              <a:t>输出</a:t>
            </a:r>
          </a:p>
        </p:txBody>
      </p:sp>
      <p:sp>
        <p:nvSpPr>
          <p:cNvPr id="21" name="矩形: 圆角 20"/>
          <p:cNvSpPr/>
          <p:nvPr/>
        </p:nvSpPr>
        <p:spPr>
          <a:xfrm>
            <a:off x="9664803" y="2978366"/>
            <a:ext cx="976900" cy="72707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1800" dirty="0">
                <a:solidFill>
                  <a:schemeClr val="tx1"/>
                </a:solidFill>
                <a:latin typeface="微软雅黑" panose="020B0503020204020204" pitchFamily="34" charset="-122"/>
                <a:ea typeface="微软雅黑" panose="020B0503020204020204" pitchFamily="34" charset="-122"/>
              </a:rPr>
              <a:t>数据</a:t>
            </a:r>
          </a:p>
          <a:p>
            <a:pPr algn="ctr">
              <a:defRPr/>
            </a:pPr>
            <a:r>
              <a:rPr lang="zh-CN" altLang="en-US" sz="1800" dirty="0">
                <a:solidFill>
                  <a:schemeClr val="tx1"/>
                </a:solidFill>
                <a:latin typeface="微软雅黑" panose="020B0503020204020204" pitchFamily="34" charset="-122"/>
                <a:ea typeface="微软雅黑" panose="020B0503020204020204" pitchFamily="34" charset="-122"/>
              </a:rPr>
              <a:t>建模</a:t>
            </a:r>
          </a:p>
        </p:txBody>
      </p:sp>
      <p:sp>
        <p:nvSpPr>
          <p:cNvPr id="22" name="矩形: 圆角 21"/>
          <p:cNvSpPr/>
          <p:nvPr/>
        </p:nvSpPr>
        <p:spPr>
          <a:xfrm>
            <a:off x="9681276" y="4149941"/>
            <a:ext cx="976899" cy="72548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1800" dirty="0">
                <a:solidFill>
                  <a:schemeClr val="tx1"/>
                </a:solidFill>
                <a:latin typeface="微软雅黑" panose="020B0503020204020204" pitchFamily="34" charset="-122"/>
                <a:ea typeface="微软雅黑" panose="020B0503020204020204" pitchFamily="34" charset="-122"/>
              </a:rPr>
              <a:t>业务专题应用</a:t>
            </a:r>
          </a:p>
        </p:txBody>
      </p:sp>
      <p:sp>
        <p:nvSpPr>
          <p:cNvPr id="23" name="箭头: 右 22"/>
          <p:cNvSpPr/>
          <p:nvPr/>
        </p:nvSpPr>
        <p:spPr>
          <a:xfrm rot="20100000">
            <a:off x="9384785" y="3406991"/>
            <a:ext cx="258479" cy="323850"/>
          </a:xfrm>
          <a:prstGeom prst="rightArrow">
            <a:avLst/>
          </a:prstGeom>
          <a:solidFill>
            <a:srgbClr val="B2C1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24" name="箭头: 右 23"/>
          <p:cNvSpPr/>
          <p:nvPr/>
        </p:nvSpPr>
        <p:spPr>
          <a:xfrm rot="1500000">
            <a:off x="9398722" y="4121366"/>
            <a:ext cx="258479" cy="323850"/>
          </a:xfrm>
          <a:prstGeom prst="rightArrow">
            <a:avLst/>
          </a:prstGeom>
          <a:solidFill>
            <a:srgbClr val="B2C1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25" name="箭头: 右 24"/>
          <p:cNvSpPr/>
          <p:nvPr/>
        </p:nvSpPr>
        <p:spPr>
          <a:xfrm rot="5400000">
            <a:off x="10078880" y="3803213"/>
            <a:ext cx="215900" cy="258479"/>
          </a:xfrm>
          <a:prstGeom prst="rightArrow">
            <a:avLst/>
          </a:prstGeom>
          <a:solidFill>
            <a:srgbClr val="B2C1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26" name="矩形 25"/>
          <p:cNvSpPr/>
          <p:nvPr/>
        </p:nvSpPr>
        <p:spPr>
          <a:xfrm>
            <a:off x="3365469" y="5283267"/>
            <a:ext cx="2423878" cy="12324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44145" indent="-144145" eaLnBrk="0" hangingPunct="0">
              <a:buFont typeface="Arial" panose="020B0604020202020204" pitchFamily="34" charset="0"/>
              <a:buChar char="•"/>
              <a:defRPr/>
            </a:pPr>
            <a:r>
              <a:rPr lang="zh-CN" altLang="en-US" sz="1200" dirty="0">
                <a:solidFill>
                  <a:schemeClr val="tx1"/>
                </a:solidFill>
                <a:latin typeface="微软雅黑" panose="020B0503020204020204" pitchFamily="34" charset="-122"/>
                <a:ea typeface="微软雅黑" panose="020B0503020204020204" pitchFamily="34" charset="-122"/>
              </a:rPr>
              <a:t>形成核心数据标准</a:t>
            </a:r>
            <a:endParaRPr lang="en-US" altLang="zh-CN" sz="1200" dirty="0">
              <a:solidFill>
                <a:schemeClr val="tx1"/>
              </a:solidFill>
              <a:latin typeface="微软雅黑" panose="020B0503020204020204" pitchFamily="34" charset="-122"/>
              <a:ea typeface="微软雅黑" panose="020B0503020204020204" pitchFamily="34" charset="-122"/>
            </a:endParaRPr>
          </a:p>
          <a:p>
            <a:pPr marL="144145" indent="-144145" eaLnBrk="0" hangingPunct="0">
              <a:buFont typeface="Arial" panose="020B0604020202020204" pitchFamily="34" charset="0"/>
              <a:buChar char="•"/>
              <a:defRPr/>
            </a:pPr>
            <a:r>
              <a:rPr lang="zh-CN" altLang="en-US" sz="1200" dirty="0">
                <a:solidFill>
                  <a:schemeClr val="tx1"/>
                </a:solidFill>
                <a:latin typeface="微软雅黑" panose="020B0503020204020204" pitchFamily="34" charset="-122"/>
                <a:ea typeface="微软雅黑" panose="020B0503020204020204" pitchFamily="34" charset="-122"/>
              </a:rPr>
              <a:t>建立数据标准管理规范，随时间和业务持续更新标准</a:t>
            </a:r>
            <a:endParaRPr lang="en-US" altLang="zh-CN" sz="1200" dirty="0">
              <a:solidFill>
                <a:schemeClr val="tx1"/>
              </a:solidFill>
              <a:latin typeface="微软雅黑" panose="020B0503020204020204" pitchFamily="34" charset="-122"/>
              <a:ea typeface="微软雅黑" panose="020B0503020204020204" pitchFamily="34" charset="-122"/>
            </a:endParaRPr>
          </a:p>
          <a:p>
            <a:pPr marL="144145" indent="-144145" eaLnBrk="0" hangingPunct="0">
              <a:buFont typeface="Arial" panose="020B0604020202020204" pitchFamily="34" charset="0"/>
              <a:buChar char="•"/>
              <a:defRPr/>
            </a:pPr>
            <a:r>
              <a:rPr lang="zh-CN" altLang="en-US" sz="1200" dirty="0">
                <a:solidFill>
                  <a:schemeClr val="tx1"/>
                </a:solidFill>
                <a:latin typeface="微软雅黑" panose="020B0503020204020204" pitchFamily="34" charset="-122"/>
                <a:ea typeface="微软雅黑" panose="020B0503020204020204" pitchFamily="34" charset="-122"/>
              </a:rPr>
              <a:t>建立质量规范，严抓标准在业务系统、数据资源服务平台各环节落地</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6072701" y="5375491"/>
            <a:ext cx="2332649" cy="1073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44145" indent="-144145">
              <a:buFont typeface="Arial" panose="020B0604020202020204" pitchFamily="34" charset="0"/>
              <a:buChar char="•"/>
              <a:defRPr/>
            </a:pPr>
            <a:r>
              <a:rPr lang="zh-CN" altLang="en-US" sz="1200" dirty="0">
                <a:solidFill>
                  <a:schemeClr val="tx1"/>
                </a:solidFill>
                <a:latin typeface="微软雅黑" panose="020B0503020204020204" pitchFamily="34" charset="-122"/>
                <a:ea typeface="微软雅黑" panose="020B0503020204020204" pitchFamily="34" charset="-122"/>
              </a:rPr>
              <a:t>建立数据接入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处理</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治理</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组织规范标准，持续形成高质量数据</a:t>
            </a:r>
            <a:endParaRPr lang="en-US" altLang="zh-CN" sz="1200" dirty="0">
              <a:solidFill>
                <a:schemeClr val="tx1"/>
              </a:solidFill>
              <a:latin typeface="微软雅黑" panose="020B0503020204020204" pitchFamily="34" charset="-122"/>
              <a:ea typeface="微软雅黑" panose="020B0503020204020204" pitchFamily="34" charset="-122"/>
            </a:endParaRPr>
          </a:p>
          <a:p>
            <a:pPr marL="144145" indent="-144145">
              <a:buFont typeface="Arial" panose="020B0604020202020204" pitchFamily="34" charset="0"/>
              <a:buChar char="•"/>
              <a:defRPr/>
            </a:pPr>
            <a:r>
              <a:rPr lang="zh-CN" altLang="en-US" sz="1200" dirty="0">
                <a:solidFill>
                  <a:schemeClr val="tx1"/>
                </a:solidFill>
                <a:latin typeface="微软雅黑" panose="020B0503020204020204" pitchFamily="34" charset="-122"/>
                <a:ea typeface="微软雅黑" panose="020B0503020204020204" pitchFamily="34" charset="-122"/>
              </a:rPr>
              <a:t>建立数据安全相关规范，确保数据合规使用</a:t>
            </a:r>
          </a:p>
        </p:txBody>
      </p:sp>
      <p:sp>
        <p:nvSpPr>
          <p:cNvPr id="28" name="矩形 27"/>
          <p:cNvSpPr/>
          <p:nvPr/>
        </p:nvSpPr>
        <p:spPr>
          <a:xfrm>
            <a:off x="8730143" y="5403217"/>
            <a:ext cx="1399669" cy="1045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44145" indent="-144145">
              <a:buFont typeface="Arial" panose="020B0604020202020204" pitchFamily="34" charset="0"/>
              <a:buChar char="•"/>
              <a:defRPr/>
            </a:pPr>
            <a:r>
              <a:rPr lang="zh-CN" altLang="en-US" sz="1200" dirty="0">
                <a:solidFill>
                  <a:schemeClr val="tx1"/>
                </a:solidFill>
                <a:latin typeface="微软雅黑" panose="020B0503020204020204" pitchFamily="34" charset="-122"/>
                <a:ea typeface="微软雅黑" panose="020B0503020204020204" pitchFamily="34" charset="-122"/>
              </a:rPr>
              <a:t>建立数据共享规范，支撑数据按需、合规使用</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29" name="右大括号 28"/>
          <p:cNvSpPr/>
          <p:nvPr/>
        </p:nvSpPr>
        <p:spPr>
          <a:xfrm rot="5400000">
            <a:off x="6843030" y="2967865"/>
            <a:ext cx="307976" cy="4078652"/>
          </a:xfrm>
          <a:prstGeom prst="rightBrace">
            <a:avLst>
              <a:gd name="adj1" fmla="val 9796"/>
              <a:gd name="adj2" fmla="val 48722"/>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p>
        </p:txBody>
      </p:sp>
      <p:sp>
        <p:nvSpPr>
          <p:cNvPr id="30" name="右大括号 29"/>
          <p:cNvSpPr/>
          <p:nvPr/>
        </p:nvSpPr>
        <p:spPr>
          <a:xfrm rot="5400000">
            <a:off x="6195541" y="2080240"/>
            <a:ext cx="465137" cy="5125239"/>
          </a:xfrm>
          <a:prstGeom prst="rightBrace">
            <a:avLst>
              <a:gd name="adj1" fmla="val 10770"/>
              <a:gd name="adj2" fmla="val 85045"/>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dirty="0"/>
          </a:p>
        </p:txBody>
      </p:sp>
      <p:sp>
        <p:nvSpPr>
          <p:cNvPr id="31" name="文本框 86"/>
          <p:cNvSpPr txBox="1">
            <a:spLocks noChangeArrowheads="1"/>
          </p:cNvSpPr>
          <p:nvPr/>
        </p:nvSpPr>
        <p:spPr bwMode="auto">
          <a:xfrm>
            <a:off x="4265454" y="4925360"/>
            <a:ext cx="57777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作用域</a:t>
            </a:r>
          </a:p>
        </p:txBody>
      </p:sp>
      <p:sp>
        <p:nvSpPr>
          <p:cNvPr id="32" name="文本框 87"/>
          <p:cNvSpPr txBox="1">
            <a:spLocks noChangeArrowheads="1"/>
          </p:cNvSpPr>
          <p:nvPr/>
        </p:nvSpPr>
        <p:spPr bwMode="auto">
          <a:xfrm>
            <a:off x="6498432" y="5067516"/>
            <a:ext cx="5765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a:latin typeface="微软雅黑" panose="020B0503020204020204" pitchFamily="34" charset="-122"/>
                <a:ea typeface="微软雅黑" panose="020B0503020204020204" pitchFamily="34" charset="-122"/>
              </a:rPr>
              <a:t>作用域</a:t>
            </a:r>
          </a:p>
        </p:txBody>
      </p:sp>
      <p:cxnSp>
        <p:nvCxnSpPr>
          <p:cNvPr id="33" name="连接符: 肘形 32"/>
          <p:cNvCxnSpPr>
            <a:endCxn id="28" idx="0"/>
          </p:cNvCxnSpPr>
          <p:nvPr/>
        </p:nvCxnSpPr>
        <p:spPr>
          <a:xfrm rot="16200000" flipH="1">
            <a:off x="8764701" y="4737940"/>
            <a:ext cx="1023080" cy="307474"/>
          </a:xfrm>
          <a:prstGeom prst="bentConnector3">
            <a:avLst/>
          </a:prstGeom>
          <a:ln w="190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文本框 91"/>
          <p:cNvSpPr txBox="1">
            <a:spLocks noChangeArrowheads="1"/>
          </p:cNvSpPr>
          <p:nvPr/>
        </p:nvSpPr>
        <p:spPr bwMode="auto">
          <a:xfrm>
            <a:off x="9061051" y="5075933"/>
            <a:ext cx="57777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作用域</a:t>
            </a:r>
          </a:p>
        </p:txBody>
      </p:sp>
      <p:sp>
        <p:nvSpPr>
          <p:cNvPr id="35" name="矩形 34"/>
          <p:cNvSpPr/>
          <p:nvPr/>
        </p:nvSpPr>
        <p:spPr>
          <a:xfrm>
            <a:off x="3081287" y="1237066"/>
            <a:ext cx="9056913" cy="724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eaLnBrk="0" hangingPunct="0">
              <a:lnSpc>
                <a:spcPct val="125000"/>
              </a:lnSpc>
              <a:defRPr/>
            </a:pPr>
            <a:r>
              <a:rPr lang="zh-CN" altLang="en-US" sz="1800" dirty="0">
                <a:solidFill>
                  <a:schemeClr val="tx1"/>
                </a:solidFill>
                <a:latin typeface="微软雅黑" panose="020B0503020204020204" pitchFamily="34" charset="-122"/>
                <a:ea typeface="微软雅黑" panose="020B0503020204020204" pitchFamily="34" charset="-122"/>
              </a:rPr>
              <a:t>  为确保数据资源的</a:t>
            </a:r>
            <a:r>
              <a:rPr lang="zh-CN" altLang="en-US" sz="1800" b="1" dirty="0">
                <a:solidFill>
                  <a:srgbClr val="FF4C02"/>
                </a:solidFill>
                <a:latin typeface="微软雅黑" panose="020B0503020204020204" pitchFamily="34" charset="-122"/>
                <a:ea typeface="微软雅黑" panose="020B0503020204020204" pitchFamily="34" charset="-122"/>
              </a:rPr>
              <a:t>可知、可控、可取、可联</a:t>
            </a:r>
            <a:r>
              <a:rPr lang="zh-CN" altLang="en-US" sz="1800" dirty="0">
                <a:solidFill>
                  <a:schemeClr val="tx1"/>
                </a:solidFill>
                <a:latin typeface="微软雅黑" panose="020B0503020204020204" pitchFamily="34" charset="-122"/>
                <a:ea typeface="微软雅黑" panose="020B0503020204020204" pitchFamily="34" charset="-122"/>
              </a:rPr>
              <a:t>，需要建立一整套规范体系，形成大数据管控能力，用以管控数据“</a:t>
            </a:r>
            <a:r>
              <a:rPr lang="zh-CN" altLang="en-US" sz="1800" b="1" dirty="0">
                <a:solidFill>
                  <a:srgbClr val="FF4C02"/>
                </a:solidFill>
                <a:latin typeface="微软雅黑" panose="020B0503020204020204" pitchFamily="34" charset="-122"/>
                <a:ea typeface="微软雅黑" panose="020B0503020204020204" pitchFamily="34" charset="-122"/>
              </a:rPr>
              <a:t>从产生，到接入、处理、治理、组织，到服务</a:t>
            </a:r>
            <a:r>
              <a:rPr lang="zh-CN" altLang="en-US" sz="1800" dirty="0">
                <a:solidFill>
                  <a:schemeClr val="tx1"/>
                </a:solidFill>
                <a:latin typeface="微软雅黑" panose="020B0503020204020204" pitchFamily="34" charset="-122"/>
                <a:ea typeface="微软雅黑" panose="020B0503020204020204" pitchFamily="34" charset="-122"/>
              </a:rPr>
              <a:t>”的每个环节。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数据资产规划</a:t>
            </a:r>
            <a:r>
              <a:rPr kumimoji="1" lang="en-US" altLang="zh-CN" dirty="0"/>
              <a:t>-</a:t>
            </a:r>
            <a:r>
              <a:rPr kumimoji="1" lang="zh-CN" altLang="en-US" dirty="0"/>
              <a:t>主题库设计</a:t>
            </a:r>
          </a:p>
        </p:txBody>
      </p:sp>
      <p:sp>
        <p:nvSpPr>
          <p:cNvPr id="30" name="矩形 29"/>
          <p:cNvSpPr/>
          <p:nvPr/>
        </p:nvSpPr>
        <p:spPr>
          <a:xfrm>
            <a:off x="425450" y="1155964"/>
            <a:ext cx="11339513" cy="7893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eaLnBrk="0" hangingPunct="0">
              <a:lnSpc>
                <a:spcPct val="125000"/>
              </a:lnSpc>
              <a:defRPr/>
            </a:pPr>
            <a:r>
              <a:rPr lang="zh-CN" altLang="en-US" sz="1800" dirty="0">
                <a:solidFill>
                  <a:schemeClr val="tx1"/>
                </a:solidFill>
                <a:latin typeface="微软雅黑" panose="020B0503020204020204" pitchFamily="34" charset="-122"/>
                <a:ea typeface="微软雅黑" panose="020B0503020204020204" pitchFamily="34" charset="-122"/>
              </a:rPr>
              <a:t>主题库中统一存放全部维度数据，支撑其他数据层的数据查询、汇总、分析等。设计维度表时，要先明确维度表的宽度和深度，宽度就是维度表所涉及维度的覆盖范围，深度就是覆盖范围内数据的存储周期。</a:t>
            </a:r>
          </a:p>
        </p:txBody>
      </p:sp>
      <p:graphicFrame>
        <p:nvGraphicFramePr>
          <p:cNvPr id="31" name="表格 30"/>
          <p:cNvGraphicFramePr>
            <a:graphicFrameLocks noGrp="1"/>
          </p:cNvGraphicFramePr>
          <p:nvPr>
            <p:custDataLst>
              <p:tags r:id="rId1"/>
            </p:custDataLst>
          </p:nvPr>
        </p:nvGraphicFramePr>
        <p:xfrm>
          <a:off x="581025" y="2727907"/>
          <a:ext cx="10661650" cy="3820073"/>
        </p:xfrm>
        <a:graphic>
          <a:graphicData uri="http://schemas.openxmlformats.org/drawingml/2006/table">
            <a:tbl>
              <a:tblPr>
                <a:tableStyleId>{125E5076-3810-47DD-B79F-674D7AD40C01}</a:tableStyleId>
              </a:tblPr>
              <a:tblGrid>
                <a:gridCol w="648087">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1106814">
                  <a:extLst>
                    <a:ext uri="{9D8B030D-6E8A-4147-A177-3AD203B41FA5}">
                      <a16:colId xmlns:a16="http://schemas.microsoft.com/office/drawing/2014/main" val="20002"/>
                    </a:ext>
                  </a:extLst>
                </a:gridCol>
                <a:gridCol w="861695">
                  <a:extLst>
                    <a:ext uri="{9D8B030D-6E8A-4147-A177-3AD203B41FA5}">
                      <a16:colId xmlns:a16="http://schemas.microsoft.com/office/drawing/2014/main" val="20003"/>
                    </a:ext>
                  </a:extLst>
                </a:gridCol>
                <a:gridCol w="636103">
                  <a:extLst>
                    <a:ext uri="{9D8B030D-6E8A-4147-A177-3AD203B41FA5}">
                      <a16:colId xmlns:a16="http://schemas.microsoft.com/office/drawing/2014/main" val="20004"/>
                    </a:ext>
                  </a:extLst>
                </a:gridCol>
                <a:gridCol w="1720200">
                  <a:extLst>
                    <a:ext uri="{9D8B030D-6E8A-4147-A177-3AD203B41FA5}">
                      <a16:colId xmlns:a16="http://schemas.microsoft.com/office/drawing/2014/main" val="20005"/>
                    </a:ext>
                  </a:extLst>
                </a:gridCol>
                <a:gridCol w="1080144">
                  <a:extLst>
                    <a:ext uri="{9D8B030D-6E8A-4147-A177-3AD203B41FA5}">
                      <a16:colId xmlns:a16="http://schemas.microsoft.com/office/drawing/2014/main" val="20006"/>
                    </a:ext>
                  </a:extLst>
                </a:gridCol>
                <a:gridCol w="1224164">
                  <a:extLst>
                    <a:ext uri="{9D8B030D-6E8A-4147-A177-3AD203B41FA5}">
                      <a16:colId xmlns:a16="http://schemas.microsoft.com/office/drawing/2014/main" val="20007"/>
                    </a:ext>
                  </a:extLst>
                </a:gridCol>
                <a:gridCol w="1224164">
                  <a:extLst>
                    <a:ext uri="{9D8B030D-6E8A-4147-A177-3AD203B41FA5}">
                      <a16:colId xmlns:a16="http://schemas.microsoft.com/office/drawing/2014/main" val="20008"/>
                    </a:ext>
                  </a:extLst>
                </a:gridCol>
                <a:gridCol w="578917">
                  <a:extLst>
                    <a:ext uri="{9D8B030D-6E8A-4147-A177-3AD203B41FA5}">
                      <a16:colId xmlns:a16="http://schemas.microsoft.com/office/drawing/2014/main" val="20009"/>
                    </a:ext>
                  </a:extLst>
                </a:gridCol>
                <a:gridCol w="501227">
                  <a:extLst>
                    <a:ext uri="{9D8B030D-6E8A-4147-A177-3AD203B41FA5}">
                      <a16:colId xmlns:a16="http://schemas.microsoft.com/office/drawing/2014/main" val="20010"/>
                    </a:ext>
                  </a:extLst>
                </a:gridCol>
              </a:tblGrid>
              <a:tr h="27368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主题代码</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目标实体名称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目标属性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目标属性名称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目标字段类型</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标准表物理名</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标准表中文描述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标准表字段物理名</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标准表字段中文描述</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数据类型</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000" b="1" u="none" strike="noStrike" dirty="0">
                          <a:solidFill>
                            <a:schemeClr val="bg1"/>
                          </a:solidFill>
                          <a:effectLst/>
                          <a:latin typeface="微软雅黑" panose="020B0503020204020204" pitchFamily="34" charset="-122"/>
                          <a:ea typeface="微软雅黑" panose="020B0503020204020204" pitchFamily="34" charset="-122"/>
                        </a:rPr>
                        <a:t>保留</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mcuId</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自然人信息</a:t>
                      </a:r>
                      <a:r>
                        <a:rPr lang="en-US" sz="800" u="none" strike="noStrike">
                          <a:solidFill>
                            <a:schemeClr val="tx1"/>
                          </a:solidFill>
                          <a:effectLst/>
                          <a:latin typeface="微软雅黑" panose="020B0503020204020204" pitchFamily="34" charset="-122"/>
                          <a:ea typeface="微软雅黑" panose="020B0503020204020204" pitchFamily="34" charset="-122"/>
                        </a:rPr>
                        <a:t>ID</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DWD_T02_PER_BASIC_INFO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CMVECID</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自然人信息</a:t>
                      </a:r>
                      <a:r>
                        <a:rPr lang="en-US" sz="800" u="none" strike="noStrike" dirty="0">
                          <a:solidFill>
                            <a:schemeClr val="tx1"/>
                          </a:solidFill>
                          <a:effectLst/>
                          <a:latin typeface="微软雅黑" panose="020B0503020204020204" pitchFamily="34" charset="-122"/>
                          <a:ea typeface="微软雅黑" panose="020B0503020204020204" pitchFamily="34" charset="-122"/>
                        </a:rPr>
                        <a:t>ID</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creDate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自然人建档日期</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CREDATE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自然人建档日期</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152400">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err="1">
                          <a:solidFill>
                            <a:schemeClr val="tx1"/>
                          </a:solidFill>
                          <a:effectLst/>
                          <a:latin typeface="微软雅黑" panose="020B0503020204020204" pitchFamily="34" charset="-122"/>
                          <a:ea typeface="微软雅黑" panose="020B0503020204020204" pitchFamily="34" charset="-122"/>
                          <a:sym typeface="+mn-ea"/>
                        </a:rPr>
                        <a:t>identification</a:t>
                      </a:r>
                      <a:r>
                        <a:rPr lang="en-US" sz="800" u="none" strike="noStrike" dirty="0" err="1">
                          <a:solidFill>
                            <a:schemeClr val="tx1"/>
                          </a:solidFill>
                          <a:effectLst/>
                          <a:latin typeface="微软雅黑" panose="020B0503020204020204" pitchFamily="34" charset="-122"/>
                          <a:ea typeface="微软雅黑" panose="020B0503020204020204" pitchFamily="34" charset="-122"/>
                        </a:rPr>
                        <a:t>Name</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a:solidFill>
                            <a:schemeClr val="tx1"/>
                          </a:solidFill>
                          <a:effectLst/>
                          <a:latin typeface="微软雅黑" panose="020B0503020204020204" pitchFamily="34" charset="-122"/>
                          <a:ea typeface="微软雅黑" panose="020B0503020204020204" pitchFamily="34" charset="-122"/>
                        </a:rPr>
                        <a:t>证件名称</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IDFNAME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证件名称</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152400">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identificationNum</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证件号码</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IDFNUM</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证件号码</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152400">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Name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a:solidFill>
                            <a:schemeClr val="tx1"/>
                          </a:solidFill>
                          <a:effectLst/>
                          <a:latin typeface="微软雅黑" panose="020B0503020204020204" pitchFamily="34" charset="-122"/>
                          <a:ea typeface="微软雅黑" panose="020B0503020204020204" pitchFamily="34" charset="-122"/>
                        </a:rPr>
                        <a:t>姓名</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NAME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a:solidFill>
                            <a:schemeClr val="tx1"/>
                          </a:solidFill>
                          <a:effectLst/>
                          <a:latin typeface="微软雅黑" panose="020B0503020204020204" pitchFamily="34" charset="-122"/>
                          <a:ea typeface="微软雅黑" panose="020B0503020204020204" pitchFamily="34" charset="-122"/>
                        </a:rPr>
                        <a:t>姓名</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nationality</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国籍</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NATIONALITY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国籍</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Gender</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性别</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GENDER</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性别</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152400">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dirty="0">
                          <a:solidFill>
                            <a:schemeClr val="tx1"/>
                          </a:solidFill>
                          <a:effectLst/>
                          <a:latin typeface="微软雅黑" panose="020B0503020204020204" pitchFamily="34" charset="-122"/>
                          <a:ea typeface="微软雅黑" panose="020B0503020204020204" pitchFamily="34" charset="-122"/>
                          <a:sym typeface="+mn-ea"/>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err="1">
                          <a:solidFill>
                            <a:schemeClr val="tx1"/>
                          </a:solidFill>
                          <a:effectLst/>
                          <a:latin typeface="微软雅黑" panose="020B0503020204020204" pitchFamily="34" charset="-122"/>
                          <a:ea typeface="微软雅黑" panose="020B0503020204020204" pitchFamily="34" charset="-122"/>
                        </a:rPr>
                        <a:t>birthDate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出生日期</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BIRTHDATE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出生日期</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8"/>
                  </a:ext>
                </a:extLst>
              </a:tr>
              <a:tr h="156024">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occupation</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a:solidFill>
                            <a:schemeClr val="tx1"/>
                          </a:solidFill>
                          <a:effectLst/>
                          <a:latin typeface="微软雅黑" panose="020B0503020204020204" pitchFamily="34" charset="-122"/>
                          <a:ea typeface="微软雅黑" panose="020B0503020204020204" pitchFamily="34" charset="-122"/>
                        </a:rPr>
                        <a:t>职业</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_BASIC_INFO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自然人基本信息表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OCCUPATION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职业</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employerName</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任职单位名称</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_EMPLOY</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EMPLOYERNAME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任职单位名称</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0"/>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employerAddress</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任职单位地址</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dirty="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EMPLOYERADDRESS</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任职单位地址</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1"/>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taxregistrationNum</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税务登记号</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dirty="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TAXNum</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税务登记号</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2"/>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Position</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所任职务</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dirty="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POSITION</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所任职务</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3"/>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directorOrNot</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是否董事</a:t>
                      </a:r>
                      <a:endParaRPr lang="en-US" altLang="zh-CN"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dirty="0">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dirty="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DIRECTORORNOT</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是否董事</a:t>
                      </a:r>
                      <a:endParaRPr lang="en-US" altLang="zh-CN"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4"/>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employStartDate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任职起始时间</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dirty="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EMPLOYSTARTDATE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任职起始时间</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5"/>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employTerminaDate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任职终止时间</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dirty="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EMPLOYTERMINADATE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任职终止时间</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6"/>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modifyTime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修改时间</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DWD_T02_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a:t>
                      </a:r>
                      <a:r>
                        <a:rPr lang="en-US" sz="800" dirty="0">
                          <a:solidFill>
                            <a:schemeClr val="tx1"/>
                          </a:solidFill>
                          <a:effectLst/>
                          <a:latin typeface="微软雅黑" panose="020B0503020204020204" pitchFamily="34" charset="-122"/>
                          <a:ea typeface="微软雅黑" panose="020B0503020204020204" pitchFamily="34" charset="-122"/>
                          <a:sym typeface="+mn-ea"/>
                        </a:rPr>
                        <a:t>EMPLOY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buClrTx/>
                        <a:buSzTx/>
                        <a:buFontTx/>
                      </a:pPr>
                      <a:r>
                        <a:rPr lang="en-US" sz="800">
                          <a:solidFill>
                            <a:schemeClr val="tx1"/>
                          </a:solidFill>
                          <a:effectLst/>
                          <a:latin typeface="微软雅黑" panose="020B0503020204020204" pitchFamily="34" charset="-122"/>
                          <a:ea typeface="微软雅黑" panose="020B0503020204020204" pitchFamily="34" charset="-122"/>
                          <a:sym typeface="+mn-ea"/>
                        </a:rPr>
                        <a:t>自然人就业信息表</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buClrTx/>
                        <a:buSzTx/>
                        <a:buFontTx/>
                      </a:pPr>
                      <a:r>
                        <a:rPr lang="en-US" sz="800">
                          <a:solidFill>
                            <a:schemeClr val="tx1"/>
                          </a:solidFill>
                          <a:effectLst/>
                          <a:latin typeface="微软雅黑" panose="020B0503020204020204" pitchFamily="34" charset="-122"/>
                          <a:ea typeface="微软雅黑" panose="020B0503020204020204" pitchFamily="34" charset="-122"/>
                          <a:sym typeface="+mn-ea"/>
                        </a:rPr>
                        <a:t>EDITIME</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修改时间</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否</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7"/>
                  </a:ext>
                </a:extLst>
              </a:tr>
              <a:tr h="156210">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accountName</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开户户名</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DWD_T03_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_SOCIAL_SECURITY</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自然人社保账户信息表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ACCOUNTName</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开户户名</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8"/>
                  </a:ext>
                </a:extLst>
              </a:tr>
              <a:tr h="15176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accountBank</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开户银行</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DWD_T03_PER_SOCIAL_SECURITY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b="0" i="0" u="none" strike="noStrike">
                          <a:solidFill>
                            <a:schemeClr val="tx1"/>
                          </a:solidFill>
                          <a:effectLst/>
                          <a:latin typeface="微软雅黑" panose="020B0503020204020204" pitchFamily="34" charset="-122"/>
                          <a:ea typeface="微软雅黑" panose="020B0503020204020204" pitchFamily="34" charset="-122"/>
                        </a:rPr>
                        <a:t>自然人社保账户信息表</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ACCOUNTBANK</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开户银行</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9"/>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accountID</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开户账号</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DWD_T03_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_SOCIAL_SECURITY</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自然人社保账户信息表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ACCOUNTID</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开户账号</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20"/>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registrationNum</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社保登记号</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DWD_T03_PER_SOCIAL_SECURITY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自然人社保账户信息表</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REGISTRATIONNUM</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社保登记号</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21"/>
                  </a:ext>
                </a:extLst>
              </a:tr>
              <a:tr h="151972">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a:solidFill>
                            <a:schemeClr val="tx1"/>
                          </a:solidFill>
                          <a:effectLst/>
                          <a:latin typeface="微软雅黑" panose="020B0503020204020204" pitchFamily="34" charset="-122"/>
                          <a:ea typeface="微软雅黑" panose="020B0503020204020204" pitchFamily="34" charset="-122"/>
                        </a:rPr>
                        <a:t>socialsecurityLevel</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社保级别</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DWD_T03_</a:t>
                      </a:r>
                      <a:r>
                        <a:rPr lang="en-US" sz="800">
                          <a:solidFill>
                            <a:schemeClr val="tx1"/>
                          </a:solidFill>
                          <a:effectLst/>
                          <a:latin typeface="微软雅黑" panose="020B0503020204020204" pitchFamily="34" charset="-122"/>
                          <a:ea typeface="微软雅黑" panose="020B0503020204020204" pitchFamily="34" charset="-122"/>
                          <a:sym typeface="+mn-ea"/>
                        </a:rPr>
                        <a:t>PER</a:t>
                      </a:r>
                      <a:r>
                        <a:rPr lang="en-US" sz="800" u="none" strike="noStrike">
                          <a:solidFill>
                            <a:schemeClr val="tx1"/>
                          </a:solidFill>
                          <a:effectLst/>
                          <a:latin typeface="微软雅黑" panose="020B0503020204020204" pitchFamily="34" charset="-122"/>
                          <a:ea typeface="微软雅黑" panose="020B0503020204020204" pitchFamily="34" charset="-122"/>
                        </a:rPr>
                        <a:t>_SOCIAL_SECURITY</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自然人社保账户信息表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dirty="0">
                          <a:solidFill>
                            <a:schemeClr val="tx1"/>
                          </a:solidFill>
                          <a:effectLst/>
                          <a:latin typeface="微软雅黑" panose="020B0503020204020204" pitchFamily="34" charset="-122"/>
                          <a:ea typeface="微软雅黑" panose="020B0503020204020204" pitchFamily="34" charset="-122"/>
                        </a:rPr>
                        <a:t>SOCIALSECURITYLEVEL</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社保级别</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22"/>
                  </a:ext>
                </a:extLst>
              </a:tr>
              <a:tr h="159569">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PERSON</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DWS_PER_INFO</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a:solidFill>
                            <a:schemeClr val="tx1"/>
                          </a:solidFill>
                          <a:effectLst/>
                          <a:latin typeface="微软雅黑" panose="020B0503020204020204" pitchFamily="34" charset="-122"/>
                          <a:ea typeface="微软雅黑" panose="020B0503020204020204" pitchFamily="34" charset="-122"/>
                        </a:rPr>
                        <a:t>administration</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管理机关</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a:solidFill>
                            <a:schemeClr val="tx1"/>
                          </a:solidFill>
                          <a:effectLst/>
                          <a:latin typeface="微软雅黑" panose="020B0503020204020204" pitchFamily="34" charset="-122"/>
                          <a:ea typeface="微软雅黑" panose="020B0503020204020204" pitchFamily="34" charset="-122"/>
                          <a:sym typeface="+mn-ea"/>
                        </a:rPr>
                        <a:t>DWD_T03_PER_SOCIAL_SECURITY</a:t>
                      </a:r>
                      <a:endParaRPr 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a:solidFill>
                            <a:schemeClr val="tx1"/>
                          </a:solidFill>
                          <a:effectLst/>
                          <a:latin typeface="微软雅黑" panose="020B0503020204020204" pitchFamily="34" charset="-122"/>
                          <a:ea typeface="微软雅黑" panose="020B0503020204020204" pitchFamily="34" charset="-122"/>
                          <a:sym typeface="+mn-ea"/>
                        </a:rPr>
                        <a:t>自然人社保账户信息表</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800" b="0" i="0" u="none" strike="noStrike" dirty="0">
                          <a:solidFill>
                            <a:schemeClr val="tx1"/>
                          </a:solidFill>
                          <a:effectLst/>
                          <a:latin typeface="微软雅黑" panose="020B0503020204020204" pitchFamily="34" charset="-122"/>
                          <a:ea typeface="微软雅黑" panose="020B0503020204020204" pitchFamily="34" charset="-122"/>
                        </a:rPr>
                        <a:t>ADMINISTRATION</a:t>
                      </a: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800" u="none" strike="noStrike">
                          <a:solidFill>
                            <a:schemeClr val="tx1"/>
                          </a:solidFill>
                          <a:effectLst/>
                          <a:latin typeface="微软雅黑" panose="020B0503020204020204" pitchFamily="34" charset="-122"/>
                          <a:ea typeface="微软雅黑" panose="020B0503020204020204" pitchFamily="34" charset="-122"/>
                        </a:rPr>
                        <a:t>管理机关</a:t>
                      </a:r>
                      <a:endParaRPr lang="zh-CN" altLang="en-US" sz="800" b="0" i="0" u="none" strike="noStrike">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8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800" u="none" strike="noStrike" dirty="0">
                          <a:solidFill>
                            <a:schemeClr val="tx1"/>
                          </a:solidFill>
                          <a:effectLst/>
                          <a:latin typeface="微软雅黑" panose="020B0503020204020204" pitchFamily="34" charset="-122"/>
                          <a:ea typeface="微软雅黑" panose="020B0503020204020204" pitchFamily="34" charset="-122"/>
                        </a:rPr>
                        <a:t>是</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975" marR="3975" marT="397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sp>
        <p:nvSpPr>
          <p:cNvPr id="32" name="右大括号 31"/>
          <p:cNvSpPr/>
          <p:nvPr/>
        </p:nvSpPr>
        <p:spPr>
          <a:xfrm rot="16200000">
            <a:off x="1178719" y="1812714"/>
            <a:ext cx="388937" cy="1441450"/>
          </a:xfrm>
          <a:prstGeom prst="rightBrace">
            <a:avLst>
              <a:gd name="adj1" fmla="val 12756"/>
              <a:gd name="adj2" fmla="val 52154"/>
            </a:avLst>
          </a:prstGeom>
          <a:ln>
            <a:solidFill>
              <a:srgbClr val="ED7D31"/>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eaLnBrk="0" hangingPunct="0">
              <a:defRPr/>
            </a:pPr>
            <a:endParaRPr lang="zh-CN" altLang="en-US"/>
          </a:p>
        </p:txBody>
      </p:sp>
      <p:sp>
        <p:nvSpPr>
          <p:cNvPr id="33" name="文本框 9"/>
          <p:cNvSpPr txBox="1">
            <a:spLocks noChangeArrowheads="1"/>
          </p:cNvSpPr>
          <p:nvPr/>
        </p:nvSpPr>
        <p:spPr bwMode="auto">
          <a:xfrm>
            <a:off x="1098550" y="2057982"/>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300">
                <a:solidFill>
                  <a:schemeClr val="tx1"/>
                </a:solidFill>
                <a:latin typeface="Calibri" panose="020F0502020204030204" charset="0"/>
                <a:ea typeface="宋体" panose="02010600030101010101" pitchFamily="2" charset="-122"/>
              </a:defRPr>
            </a:lvl1pPr>
            <a:lvl2pPr marL="990600" indent="-381000">
              <a:spcBef>
                <a:spcPct val="20000"/>
              </a:spcBef>
              <a:buFont typeface="Arial" panose="020B0604020202020204" pitchFamily="34" charset="0"/>
              <a:buChar char="–"/>
              <a:defRPr sz="3700">
                <a:solidFill>
                  <a:schemeClr val="tx1"/>
                </a:solidFill>
                <a:latin typeface="Calibri" panose="020F0502020204030204" charset="0"/>
                <a:ea typeface="宋体" panose="02010600030101010101" pitchFamily="2" charset="-122"/>
              </a:defRPr>
            </a:lvl2pPr>
            <a:lvl3pPr marL="152400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3pPr>
            <a:lvl4pPr marL="21336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4pPr>
            <a:lvl5pPr marL="27432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5pPr>
            <a:lvl6pPr marL="32004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6pPr>
            <a:lvl7pPr marL="36576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7pPr>
            <a:lvl8pPr marL="41148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8pPr>
            <a:lvl9pPr marL="45720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a:solidFill>
                  <a:srgbClr val="ED7D31"/>
                </a:solidFill>
                <a:latin typeface="微软雅黑" panose="020B0503020204020204" pitchFamily="34" charset="-122"/>
                <a:ea typeface="微软雅黑" panose="020B0503020204020204" pitchFamily="34" charset="-122"/>
              </a:rPr>
              <a:t>维度</a:t>
            </a:r>
          </a:p>
        </p:txBody>
      </p:sp>
      <p:sp>
        <p:nvSpPr>
          <p:cNvPr id="34" name="右大括号 33"/>
          <p:cNvSpPr/>
          <p:nvPr/>
        </p:nvSpPr>
        <p:spPr>
          <a:xfrm rot="16200000">
            <a:off x="3604419" y="1561889"/>
            <a:ext cx="388937" cy="1943100"/>
          </a:xfrm>
          <a:prstGeom prst="rightBrace">
            <a:avLst>
              <a:gd name="adj1" fmla="val 12756"/>
              <a:gd name="adj2" fmla="val 52154"/>
            </a:avLst>
          </a:prstGeom>
          <a:ln>
            <a:solidFill>
              <a:srgbClr val="ED7D31"/>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eaLnBrk="0" hangingPunct="0">
              <a:defRPr/>
            </a:pPr>
            <a:endParaRPr lang="zh-CN" altLang="en-US"/>
          </a:p>
        </p:txBody>
      </p:sp>
      <p:sp>
        <p:nvSpPr>
          <p:cNvPr id="35" name="文本框 11"/>
          <p:cNvSpPr txBox="1">
            <a:spLocks noChangeArrowheads="1"/>
          </p:cNvSpPr>
          <p:nvPr/>
        </p:nvSpPr>
        <p:spPr bwMode="auto">
          <a:xfrm>
            <a:off x="3271838" y="2057982"/>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300">
                <a:solidFill>
                  <a:schemeClr val="tx1"/>
                </a:solidFill>
                <a:latin typeface="Calibri" panose="020F0502020204030204" charset="0"/>
                <a:ea typeface="宋体" panose="02010600030101010101" pitchFamily="2" charset="-122"/>
              </a:defRPr>
            </a:lvl1pPr>
            <a:lvl2pPr marL="990600" indent="-381000">
              <a:spcBef>
                <a:spcPct val="20000"/>
              </a:spcBef>
              <a:buFont typeface="Arial" panose="020B0604020202020204" pitchFamily="34" charset="0"/>
              <a:buChar char="–"/>
              <a:defRPr sz="3700">
                <a:solidFill>
                  <a:schemeClr val="tx1"/>
                </a:solidFill>
                <a:latin typeface="Calibri" panose="020F0502020204030204" charset="0"/>
                <a:ea typeface="宋体" panose="02010600030101010101" pitchFamily="2" charset="-122"/>
              </a:defRPr>
            </a:lvl2pPr>
            <a:lvl3pPr marL="152400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3pPr>
            <a:lvl4pPr marL="21336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4pPr>
            <a:lvl5pPr marL="27432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5pPr>
            <a:lvl6pPr marL="32004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6pPr>
            <a:lvl7pPr marL="36576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7pPr>
            <a:lvl8pPr marL="41148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8pPr>
            <a:lvl9pPr marL="45720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a:solidFill>
                  <a:srgbClr val="ED7D31"/>
                </a:solidFill>
                <a:latin typeface="微软雅黑" panose="020B0503020204020204" pitchFamily="34" charset="-122"/>
                <a:ea typeface="微软雅黑" panose="020B0503020204020204" pitchFamily="34" charset="-122"/>
              </a:rPr>
              <a:t>维度属性</a:t>
            </a:r>
          </a:p>
        </p:txBody>
      </p:sp>
      <p:sp>
        <p:nvSpPr>
          <p:cNvPr id="36" name="右大括号 35"/>
          <p:cNvSpPr/>
          <p:nvPr/>
        </p:nvSpPr>
        <p:spPr>
          <a:xfrm rot="16200000">
            <a:off x="8016081" y="-225463"/>
            <a:ext cx="388938" cy="5505450"/>
          </a:xfrm>
          <a:prstGeom prst="rightBrace">
            <a:avLst>
              <a:gd name="adj1" fmla="val 12756"/>
              <a:gd name="adj2" fmla="val 52154"/>
            </a:avLst>
          </a:prstGeom>
          <a:ln>
            <a:solidFill>
              <a:srgbClr val="ED7D31"/>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eaLnBrk="0" hangingPunct="0">
              <a:defRPr/>
            </a:pPr>
            <a:endParaRPr lang="zh-CN" altLang="en-US"/>
          </a:p>
        </p:txBody>
      </p:sp>
      <p:sp>
        <p:nvSpPr>
          <p:cNvPr id="37" name="文本框 15"/>
          <p:cNvSpPr txBox="1">
            <a:spLocks noChangeArrowheads="1"/>
          </p:cNvSpPr>
          <p:nvPr/>
        </p:nvSpPr>
        <p:spPr bwMode="auto">
          <a:xfrm>
            <a:off x="5902325" y="2051806"/>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300">
                <a:solidFill>
                  <a:schemeClr val="tx1"/>
                </a:solidFill>
                <a:latin typeface="Calibri" panose="020F0502020204030204" charset="0"/>
                <a:ea typeface="宋体" panose="02010600030101010101" pitchFamily="2" charset="-122"/>
              </a:defRPr>
            </a:lvl1pPr>
            <a:lvl2pPr marL="990600" indent="-381000">
              <a:spcBef>
                <a:spcPct val="20000"/>
              </a:spcBef>
              <a:buFont typeface="Arial" panose="020B0604020202020204" pitchFamily="34" charset="0"/>
              <a:buChar char="–"/>
              <a:defRPr sz="3700">
                <a:solidFill>
                  <a:schemeClr val="tx1"/>
                </a:solidFill>
                <a:latin typeface="Calibri" panose="020F0502020204030204" charset="0"/>
                <a:ea typeface="宋体" panose="02010600030101010101" pitchFamily="2" charset="-122"/>
              </a:defRPr>
            </a:lvl2pPr>
            <a:lvl3pPr marL="152400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3pPr>
            <a:lvl4pPr marL="21336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4pPr>
            <a:lvl5pPr marL="27432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5pPr>
            <a:lvl6pPr marL="32004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6pPr>
            <a:lvl7pPr marL="36576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7pPr>
            <a:lvl8pPr marL="41148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8pPr>
            <a:lvl9pPr marL="45720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dirty="0">
                <a:solidFill>
                  <a:srgbClr val="ED7D31"/>
                </a:solidFill>
                <a:latin typeface="微软雅黑" panose="020B0503020204020204" pitchFamily="34" charset="-122"/>
                <a:ea typeface="微软雅黑" panose="020B0503020204020204" pitchFamily="34" charset="-122"/>
              </a:rPr>
              <a:t>维度涉及业务系统和表、定义合并规则和映射关系</a:t>
            </a:r>
          </a:p>
        </p:txBody>
      </p:sp>
      <p:sp>
        <p:nvSpPr>
          <p:cNvPr id="38" name="右大括号 37"/>
          <p:cNvSpPr/>
          <p:nvPr/>
        </p:nvSpPr>
        <p:spPr>
          <a:xfrm>
            <a:off x="7448550" y="3080332"/>
            <a:ext cx="144463" cy="1223963"/>
          </a:xfrm>
          <a:prstGeom prst="rightBrace">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eaLnBrk="0" hangingPunct="0">
              <a:defRPr/>
            </a:pPr>
            <a:endParaRPr lang="zh-CN" altLang="en-US"/>
          </a:p>
        </p:txBody>
      </p:sp>
      <p:sp>
        <p:nvSpPr>
          <p:cNvPr id="39" name="右大括号 38"/>
          <p:cNvSpPr/>
          <p:nvPr/>
        </p:nvSpPr>
        <p:spPr>
          <a:xfrm>
            <a:off x="7448550" y="4435475"/>
            <a:ext cx="144780" cy="1153160"/>
          </a:xfrm>
          <a:prstGeom prst="rightBrace">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eaLnBrk="0" hangingPunct="0">
              <a:defRPr/>
            </a:pPr>
            <a:endParaRPr lang="zh-CN" altLang="en-US"/>
          </a:p>
        </p:txBody>
      </p:sp>
      <p:sp>
        <p:nvSpPr>
          <p:cNvPr id="40" name="右大括号 39"/>
          <p:cNvSpPr/>
          <p:nvPr/>
        </p:nvSpPr>
        <p:spPr>
          <a:xfrm>
            <a:off x="7660640" y="5683250"/>
            <a:ext cx="167005" cy="848360"/>
          </a:xfrm>
          <a:prstGeom prst="rightBrace">
            <a:avLst>
              <a:gd name="adj1" fmla="val 0"/>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anchor="ctr"/>
          <a:lstStyle>
            <a:defPPr>
              <a:defRPr lang="zh-CN">
                <a:solidFill>
                  <a:schemeClr val="tx1"/>
                </a:solidFill>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eaLnBrk="0" hangingPunct="0">
              <a:defRPr/>
            </a:pPr>
            <a:endParaRPr lang="zh-CN" altLang="en-US"/>
          </a:p>
        </p:txBody>
      </p:sp>
      <p:sp>
        <p:nvSpPr>
          <p:cNvPr id="41" name="矩形 40"/>
          <p:cNvSpPr/>
          <p:nvPr/>
        </p:nvSpPr>
        <p:spPr>
          <a:xfrm>
            <a:off x="7711440" y="3565155"/>
            <a:ext cx="1081088" cy="255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eaLnBrk="0" hangingPunct="0">
              <a:defRPr/>
            </a:pPr>
            <a:r>
              <a:rPr lang="zh-CN" altLang="en-US" sz="1600" dirty="0">
                <a:solidFill>
                  <a:srgbClr val="FFFF00"/>
                </a:solidFill>
                <a:latin typeface="微软雅黑" panose="020B0503020204020204" pitchFamily="34" charset="-122"/>
                <a:ea typeface="微软雅黑" panose="020B0503020204020204" pitchFamily="34" charset="-122"/>
              </a:rPr>
              <a:t>业务表</a:t>
            </a:r>
            <a:r>
              <a:rPr lang="en-US" altLang="zh-CN" sz="1600" dirty="0">
                <a:solidFill>
                  <a:srgbClr val="FFFF00"/>
                </a:solidFill>
                <a:latin typeface="微软雅黑" panose="020B0503020204020204" pitchFamily="34" charset="-122"/>
                <a:ea typeface="微软雅黑" panose="020B0503020204020204" pitchFamily="34" charset="-122"/>
              </a:rPr>
              <a:t>1</a:t>
            </a:r>
            <a:endParaRPr lang="zh-CN" altLang="en-US" sz="1600" dirty="0">
              <a:solidFill>
                <a:srgbClr val="FFFF00"/>
              </a:solidFill>
              <a:latin typeface="微软雅黑" panose="020B0503020204020204" pitchFamily="34" charset="-122"/>
              <a:ea typeface="微软雅黑" panose="020B0503020204020204" pitchFamily="34" charset="-122"/>
            </a:endParaRPr>
          </a:p>
        </p:txBody>
      </p:sp>
      <p:sp>
        <p:nvSpPr>
          <p:cNvPr id="42" name="矩形 41"/>
          <p:cNvSpPr/>
          <p:nvPr/>
        </p:nvSpPr>
        <p:spPr>
          <a:xfrm>
            <a:off x="7711440" y="4885002"/>
            <a:ext cx="1081088" cy="2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eaLnBrk="0" hangingPunct="0">
              <a:defRPr/>
            </a:pPr>
            <a:r>
              <a:rPr lang="zh-CN" altLang="en-US" sz="1600" dirty="0">
                <a:solidFill>
                  <a:srgbClr val="FFFF00"/>
                </a:solidFill>
                <a:latin typeface="微软雅黑" panose="020B0503020204020204" pitchFamily="34" charset="-122"/>
                <a:ea typeface="微软雅黑" panose="020B0503020204020204" pitchFamily="34" charset="-122"/>
              </a:rPr>
              <a:t>业务表</a:t>
            </a:r>
            <a:r>
              <a:rPr lang="en-US" altLang="zh-CN" sz="1600" dirty="0">
                <a:solidFill>
                  <a:srgbClr val="FFFF00"/>
                </a:solidFill>
                <a:latin typeface="微软雅黑" panose="020B0503020204020204" pitchFamily="34" charset="-122"/>
                <a:ea typeface="微软雅黑" panose="020B0503020204020204" pitchFamily="34" charset="-122"/>
              </a:rPr>
              <a:t>2</a:t>
            </a:r>
            <a:endParaRPr lang="zh-CN" altLang="en-US" sz="1600" dirty="0">
              <a:solidFill>
                <a:srgbClr val="FFFF00"/>
              </a:solidFill>
              <a:latin typeface="微软雅黑" panose="020B0503020204020204" pitchFamily="34" charset="-122"/>
              <a:ea typeface="微软雅黑" panose="020B0503020204020204" pitchFamily="34" charset="-122"/>
            </a:endParaRPr>
          </a:p>
        </p:txBody>
      </p:sp>
      <p:sp>
        <p:nvSpPr>
          <p:cNvPr id="43" name="矩形 42"/>
          <p:cNvSpPr/>
          <p:nvPr/>
        </p:nvSpPr>
        <p:spPr>
          <a:xfrm>
            <a:off x="7995920" y="5980695"/>
            <a:ext cx="1081088" cy="2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eaLnBrk="0" hangingPunct="0">
              <a:defRPr/>
            </a:pPr>
            <a:r>
              <a:rPr lang="zh-CN" altLang="en-US" sz="1600" dirty="0">
                <a:solidFill>
                  <a:srgbClr val="FFFF00"/>
                </a:solidFill>
                <a:latin typeface="微软雅黑" panose="020B0503020204020204" pitchFamily="34" charset="-122"/>
                <a:ea typeface="微软雅黑" panose="020B0503020204020204" pitchFamily="34" charset="-122"/>
              </a:rPr>
              <a:t>业务表</a:t>
            </a:r>
            <a:r>
              <a:rPr lang="en-US" altLang="zh-CN" sz="1600" dirty="0">
                <a:solidFill>
                  <a:srgbClr val="FFFF00"/>
                </a:solidFill>
                <a:latin typeface="微软雅黑" panose="020B0503020204020204" pitchFamily="34" charset="-122"/>
                <a:ea typeface="微软雅黑" panose="020B0503020204020204" pitchFamily="34" charset="-122"/>
              </a:rPr>
              <a:t>3</a:t>
            </a:r>
            <a:endParaRPr lang="zh-CN" altLang="en-US" sz="1600" dirty="0">
              <a:solidFill>
                <a:srgbClr val="FFFF00"/>
              </a:solidFill>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a:off x="11034713" y="2864432"/>
            <a:ext cx="504825" cy="287338"/>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25"/>
          <p:cNvSpPr txBox="1">
            <a:spLocks noChangeArrowheads="1"/>
          </p:cNvSpPr>
          <p:nvPr/>
        </p:nvSpPr>
        <p:spPr bwMode="auto">
          <a:xfrm>
            <a:off x="11183938" y="3102557"/>
            <a:ext cx="10080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300">
                <a:solidFill>
                  <a:schemeClr val="tx1"/>
                </a:solidFill>
                <a:latin typeface="Calibri" panose="020F0502020204030204" charset="0"/>
                <a:ea typeface="宋体" panose="02010600030101010101" pitchFamily="2" charset="-122"/>
              </a:defRPr>
            </a:lvl1pPr>
            <a:lvl2pPr marL="990600" indent="-381000">
              <a:spcBef>
                <a:spcPct val="20000"/>
              </a:spcBef>
              <a:buFont typeface="Arial" panose="020B0604020202020204" pitchFamily="34" charset="0"/>
              <a:buChar char="–"/>
              <a:defRPr sz="3700">
                <a:solidFill>
                  <a:schemeClr val="tx1"/>
                </a:solidFill>
                <a:latin typeface="Calibri" panose="020F0502020204030204" charset="0"/>
                <a:ea typeface="宋体" panose="02010600030101010101" pitchFamily="2" charset="-122"/>
              </a:defRPr>
            </a:lvl2pPr>
            <a:lvl3pPr marL="152400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3pPr>
            <a:lvl4pPr marL="21336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4pPr>
            <a:lvl5pPr marL="2743200" indent="-3048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5pPr>
            <a:lvl6pPr marL="32004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6pPr>
            <a:lvl7pPr marL="36576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7pPr>
            <a:lvl8pPr marL="41148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8pPr>
            <a:lvl9pPr marL="4572000" indent="-304800" defTabSz="12192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a:solidFill>
                  <a:srgbClr val="ED7D31"/>
                </a:solidFill>
                <a:latin typeface="微软雅黑" panose="020B0503020204020204" pitchFamily="34" charset="-122"/>
                <a:ea typeface="微软雅黑" panose="020B0503020204020204" pitchFamily="34" charset="-122"/>
              </a:rPr>
              <a:t>维度表深度体现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数据资产规划</a:t>
            </a:r>
            <a:r>
              <a:rPr kumimoji="1" lang="en-US" altLang="zh-CN" dirty="0"/>
              <a:t>-</a:t>
            </a:r>
            <a:r>
              <a:rPr kumimoji="1" lang="zh-CN" altLang="en-US" dirty="0"/>
              <a:t>资源库设计</a:t>
            </a:r>
          </a:p>
        </p:txBody>
      </p:sp>
      <p:graphicFrame>
        <p:nvGraphicFramePr>
          <p:cNvPr id="6" name="图示 5"/>
          <p:cNvGraphicFramePr/>
          <p:nvPr/>
        </p:nvGraphicFramePr>
        <p:xfrm>
          <a:off x="2032529" y="3982722"/>
          <a:ext cx="8126942" cy="155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425449" y="1318379"/>
            <a:ext cx="11339513" cy="27098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eaLnBrk="0" hangingPunct="0">
              <a:lnSpc>
                <a:spcPct val="125000"/>
              </a:lnSpc>
              <a:defRPr/>
            </a:pPr>
            <a:r>
              <a:rPr lang="zh-CN" altLang="en-US" sz="2000" dirty="0">
                <a:solidFill>
                  <a:schemeClr val="tx1"/>
                </a:solidFill>
                <a:latin typeface="微软雅黑" panose="020B0503020204020204" pitchFamily="34" charset="-122"/>
                <a:ea typeface="微软雅黑" panose="020B0503020204020204" pitchFamily="34" charset="-122"/>
              </a:rPr>
              <a:t>资源库统一存放要素以及要素之间的关系信息、标签信息，以供上层应用使用。要素是确定人、企、事、物、地的唯一标识字段（如：证件类型</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证件号码），通过标识信息获取对应数据的具体存量情况。基于要素标识，建立这些要素之间的关系信息、标签信息。</a:t>
            </a:r>
            <a:endParaRPr lang="en-US" altLang="zh-CN" sz="2000" dirty="0">
              <a:solidFill>
                <a:schemeClr val="tx1"/>
              </a:solidFill>
              <a:latin typeface="微软雅黑" panose="020B0503020204020204" pitchFamily="34" charset="-122"/>
              <a:ea typeface="微软雅黑" panose="020B0503020204020204" pitchFamily="34" charset="-122"/>
            </a:endParaRPr>
          </a:p>
          <a:p>
            <a:pPr marL="895350" lvl="1" indent="-285750" eaLnBrk="0" hangingPunct="0">
              <a:lnSpc>
                <a:spcPct val="125000"/>
              </a:lnSpc>
              <a:buFont typeface="Arial" panose="020B0604020202020204" pitchFamily="34" charset="0"/>
              <a:buChar char="•"/>
              <a:defRPr/>
            </a:pPr>
            <a:r>
              <a:rPr lang="zh-CN" altLang="en-US" sz="1800" dirty="0">
                <a:solidFill>
                  <a:schemeClr val="tx1"/>
                </a:solidFill>
                <a:latin typeface="微软雅黑" panose="020B0503020204020204" pitchFamily="34" charset="-122"/>
                <a:ea typeface="微软雅黑" panose="020B0503020204020204" pitchFamily="34" charset="-122"/>
              </a:rPr>
              <a:t>要素关系：梳理人、企业、社保等要素的具体关系，并将关系数据落地存放在关系库中；</a:t>
            </a:r>
            <a:endParaRPr lang="en-US" altLang="zh-CN" sz="1800" dirty="0">
              <a:solidFill>
                <a:schemeClr val="tx1"/>
              </a:solidFill>
              <a:latin typeface="微软雅黑" panose="020B0503020204020204" pitchFamily="34" charset="-122"/>
              <a:ea typeface="微软雅黑" panose="020B0503020204020204" pitchFamily="34" charset="-122"/>
            </a:endParaRPr>
          </a:p>
          <a:p>
            <a:pPr marL="895350" lvl="1" indent="-285750" eaLnBrk="0" hangingPunct="0">
              <a:lnSpc>
                <a:spcPct val="125000"/>
              </a:lnSpc>
              <a:buFont typeface="Arial" panose="020B0604020202020204" pitchFamily="34" charset="0"/>
              <a:buChar char="•"/>
              <a:defRPr/>
            </a:pPr>
            <a:r>
              <a:rPr lang="zh-CN" altLang="en-US" sz="1800" dirty="0">
                <a:solidFill>
                  <a:schemeClr val="tx1"/>
                </a:solidFill>
                <a:latin typeface="微软雅黑" panose="020B0503020204020204" pitchFamily="34" charset="-122"/>
                <a:ea typeface="微软雅黑" panose="020B0503020204020204" pitchFamily="34" charset="-122"/>
              </a:rPr>
              <a:t>要素标签：对人、企、事、社保数据综合分析，基于它们的基础信息和变更信息综合判断给它们打上一些基本、知识以及业务标签，形成标签模型算法清单。</a:t>
            </a:r>
            <a:endParaRPr lang="en-US" altLang="zh-CN" sz="180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1227932" y="5782828"/>
            <a:ext cx="9621837" cy="466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微软雅黑" panose="020B0503020204020204" pitchFamily="34" charset="-122"/>
                <a:ea typeface="微软雅黑" panose="020B0503020204020204" pitchFamily="34" charset="-122"/>
              </a:rPr>
              <a:t>需各业务系统，指派业务专家，提供全程业务解答支持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数据资产规划</a:t>
            </a:r>
            <a:r>
              <a:rPr kumimoji="1" lang="en-US" altLang="zh-CN" dirty="0"/>
              <a:t>-</a:t>
            </a:r>
            <a:r>
              <a:rPr kumimoji="1" lang="zh-CN" altLang="en-US" dirty="0"/>
              <a:t>专题库设计</a:t>
            </a:r>
          </a:p>
        </p:txBody>
      </p:sp>
      <p:sp>
        <p:nvSpPr>
          <p:cNvPr id="19" name="矩形 18"/>
          <p:cNvSpPr/>
          <p:nvPr/>
        </p:nvSpPr>
        <p:spPr>
          <a:xfrm>
            <a:off x="1285081" y="6026149"/>
            <a:ext cx="9228673" cy="466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ea typeface="微软雅黑" panose="020B0503020204020204" pitchFamily="34" charset="-122"/>
              </a:rPr>
              <a:t>面向各业务中心的痛点</a:t>
            </a:r>
            <a:r>
              <a:rPr lang="zh-CN" altLang="en-US" sz="1800" dirty="0">
                <a:latin typeface="微软雅黑" panose="020B0503020204020204" pitchFamily="34" charset="-122"/>
                <a:ea typeface="微软雅黑" panose="020B0503020204020204" pitchFamily="34" charset="-122"/>
              </a:rPr>
              <a:t>构建</a:t>
            </a:r>
            <a:r>
              <a:rPr lang="zh-CN" altLang="en-US" dirty="0">
                <a:latin typeface="微软雅黑" panose="020B0503020204020204" pitchFamily="34" charset="-122"/>
                <a:ea typeface="微软雅黑" panose="020B0503020204020204" pitchFamily="34" charset="-122"/>
              </a:rPr>
              <a:t>专</a:t>
            </a:r>
            <a:r>
              <a:rPr lang="zh-CN" altLang="en-US" sz="1800" dirty="0">
                <a:latin typeface="微软雅黑" panose="020B0503020204020204" pitchFamily="34" charset="-122"/>
                <a:ea typeface="微软雅黑" panose="020B0503020204020204" pitchFamily="34" charset="-122"/>
              </a:rPr>
              <a:t>题库，利用数据资源赋能业务决策</a:t>
            </a:r>
          </a:p>
        </p:txBody>
      </p:sp>
      <p:sp>
        <p:nvSpPr>
          <p:cNvPr id="20" name="矩形 19"/>
          <p:cNvSpPr/>
          <p:nvPr/>
        </p:nvSpPr>
        <p:spPr>
          <a:xfrm>
            <a:off x="855661" y="1125207"/>
            <a:ext cx="10087511" cy="10465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eaLnBrk="0" hangingPunct="0">
              <a:lnSpc>
                <a:spcPct val="125000"/>
              </a:lnSpc>
              <a:defRPr/>
            </a:pPr>
            <a:r>
              <a:rPr lang="zh-CN" altLang="en-US" sz="2000" dirty="0">
                <a:solidFill>
                  <a:schemeClr val="tx1"/>
                </a:solidFill>
                <a:latin typeface="微软雅黑" panose="020B0503020204020204" pitchFamily="34" charset="-122"/>
                <a:ea typeface="微软雅黑" panose="020B0503020204020204" pitchFamily="34" charset="-122"/>
              </a:rPr>
              <a:t>      专题库是基于主题库、标准库对同一实体维度信息和具体业务事件的横向拉通，按照上层业务应用需要，规划构建</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大分析专题，支撑</a:t>
            </a:r>
            <a:r>
              <a:rPr lang="en-US" altLang="zh-CN" sz="2000" dirty="0">
                <a:solidFill>
                  <a:schemeClr val="tx1"/>
                </a:solidFill>
                <a:latin typeface="微软雅黑" panose="020B0503020204020204" pitchFamily="34" charset="-122"/>
                <a:ea typeface="微软雅黑" panose="020B0503020204020204" pitchFamily="34" charset="-122"/>
              </a:rPr>
              <a:t>N</a:t>
            </a:r>
            <a:r>
              <a:rPr lang="zh-CN" altLang="en-US" sz="2000" dirty="0">
                <a:solidFill>
                  <a:schemeClr val="tx1"/>
                </a:solidFill>
                <a:latin typeface="微软雅黑" panose="020B0503020204020204" pitchFamily="34" charset="-122"/>
                <a:ea typeface="微软雅黑" panose="020B0503020204020204" pitchFamily="34" charset="-122"/>
              </a:rPr>
              <a:t>个模型。</a:t>
            </a:r>
          </a:p>
        </p:txBody>
      </p:sp>
      <p:graphicFrame>
        <p:nvGraphicFramePr>
          <p:cNvPr id="21" name="表格 20"/>
          <p:cNvGraphicFramePr>
            <a:graphicFrameLocks noGrp="1"/>
          </p:cNvGraphicFramePr>
          <p:nvPr/>
        </p:nvGraphicFramePr>
        <p:xfrm>
          <a:off x="1285081" y="2171787"/>
          <a:ext cx="9234649" cy="3561006"/>
        </p:xfrm>
        <a:graphic>
          <a:graphicData uri="http://schemas.openxmlformats.org/drawingml/2006/table">
            <a:tbl>
              <a:tblPr>
                <a:tableStyleId>{125E5076-3810-47DD-B79F-674D7AD40C01}</a:tableStyleId>
              </a:tblPr>
              <a:tblGrid>
                <a:gridCol w="513893">
                  <a:extLst>
                    <a:ext uri="{9D8B030D-6E8A-4147-A177-3AD203B41FA5}">
                      <a16:colId xmlns:a16="http://schemas.microsoft.com/office/drawing/2014/main" val="20000"/>
                    </a:ext>
                  </a:extLst>
                </a:gridCol>
                <a:gridCol w="1961148">
                  <a:extLst>
                    <a:ext uri="{9D8B030D-6E8A-4147-A177-3AD203B41FA5}">
                      <a16:colId xmlns:a16="http://schemas.microsoft.com/office/drawing/2014/main" val="20001"/>
                    </a:ext>
                  </a:extLst>
                </a:gridCol>
                <a:gridCol w="6759608">
                  <a:extLst>
                    <a:ext uri="{9D8B030D-6E8A-4147-A177-3AD203B41FA5}">
                      <a16:colId xmlns:a16="http://schemas.microsoft.com/office/drawing/2014/main" val="20002"/>
                    </a:ext>
                  </a:extLst>
                </a:gridCol>
              </a:tblGrid>
              <a:tr h="368466">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600" b="1" i="0" u="none" strike="noStrike" dirty="0">
                          <a:solidFill>
                            <a:schemeClr val="bg1"/>
                          </a:solidFill>
                          <a:effectLst/>
                          <a:latin typeface="微软雅黑" panose="020B0503020204020204" pitchFamily="34" charset="-122"/>
                          <a:ea typeface="微软雅黑" panose="020B0503020204020204" pitchFamily="34" charset="-122"/>
                        </a:rPr>
                        <a:t>#</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4" marR="3974" marT="3977"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专题分类</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4" marR="3974" marT="397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600" b="1" u="none" strike="noStrike" dirty="0">
                          <a:solidFill>
                            <a:schemeClr val="bg1"/>
                          </a:solidFill>
                          <a:effectLst/>
                          <a:latin typeface="微软雅黑" panose="020B0503020204020204" pitchFamily="34" charset="-122"/>
                          <a:ea typeface="微软雅黑" panose="020B0503020204020204" pitchFamily="34" charset="-122"/>
                        </a:rPr>
                        <a:t>专题描述</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974" marR="3974" marT="3977"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39601">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1</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政策仿真专题库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政策仿真专题分析（社保保险、就业创业、劳动关系和人事人才等）</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662590">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2</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就业创业专题库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就业创业专题分析（精准扶贫、留津高校毕业生就、技能培训设置与就业岗位匹配供给、就业服务、失业服务、农村劳动力、就业援助、人力资源市场、培训服务、创业服务、就业专项资金等）</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481049">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3</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社会保险专题库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社会保险专题分析（涉外企业情况、降费调基情况、参保人数覆盖情况、现居住地情况、地区平均待遇试算、参保登记、申报缴费、基金财务、养老保险、工伤保险等）</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481049">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4</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劳动关系专题库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劳动关系专题分析（来津建筑工人劳动维权形势、集体案件和个人案件仲裁情况、劳动合同、社会保险、工资支付、案件执法、维权预警等）</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44432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5</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人事人才专题库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人事人才专题分析（重点行业紧缺人才需求、专业技术职称、人才资助和津补贴、人才服务评价、人才市场等）</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39601">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6</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就业创业风控专题库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就业创业风控专题分析（身份风险、业务风险、材料风险、支付风险、时间风险）</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444325">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altLang="zh-CN" sz="1400" b="0" i="0" u="none" strike="noStrike" dirty="0">
                          <a:solidFill>
                            <a:schemeClr val="tx1"/>
                          </a:solidFill>
                          <a:effectLst/>
                          <a:latin typeface="微软雅黑" panose="020B0503020204020204" pitchFamily="34" charset="-122"/>
                          <a:ea typeface="微软雅黑" panose="020B0503020204020204" pitchFamily="34" charset="-122"/>
                        </a:rPr>
                        <a:t>7</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社会保险风控专题库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1400" b="0" i="0" u="none" strike="noStrike" kern="1200" dirty="0">
                          <a:solidFill>
                            <a:schemeClr val="tx1"/>
                          </a:solidFill>
                          <a:effectLst/>
                          <a:latin typeface="微软雅黑" panose="020B0503020204020204" pitchFamily="34" charset="-122"/>
                          <a:ea typeface="微软雅黑" panose="020B0503020204020204" pitchFamily="34" charset="-122"/>
                          <a:cs typeface="+mn-cs"/>
                        </a:rPr>
                        <a:t>社会保险风控专题分析（业务信息库、财务信息库、监控疑点库、监控指标库、监控信息库、数据分析库、诚信档案库）</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数据资产规划</a:t>
            </a:r>
            <a:r>
              <a:rPr kumimoji="1" lang="en-US" altLang="zh-CN" dirty="0"/>
              <a:t>-</a:t>
            </a:r>
            <a:r>
              <a:rPr kumimoji="1" lang="zh-CN" altLang="en-US" dirty="0"/>
              <a:t>知识库设计</a:t>
            </a:r>
          </a:p>
        </p:txBody>
      </p:sp>
      <p:sp>
        <p:nvSpPr>
          <p:cNvPr id="12" name="矩形 11"/>
          <p:cNvSpPr/>
          <p:nvPr/>
        </p:nvSpPr>
        <p:spPr>
          <a:xfrm>
            <a:off x="1284288" y="5918358"/>
            <a:ext cx="9621837" cy="466725"/>
          </a:xfrm>
          <a:prstGeom prst="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实现人社的非结构化数据接入，支持业务方的搜索分析</a:t>
            </a:r>
          </a:p>
        </p:txBody>
      </p:sp>
      <p:grpSp>
        <p:nvGrpSpPr>
          <p:cNvPr id="13" name="组合 9"/>
          <p:cNvGrpSpPr/>
          <p:nvPr/>
        </p:nvGrpSpPr>
        <p:grpSpPr bwMode="auto">
          <a:xfrm>
            <a:off x="790239" y="1980226"/>
            <a:ext cx="4132263" cy="3502025"/>
            <a:chOff x="300220" y="2522388"/>
            <a:chExt cx="4132641" cy="4044719"/>
          </a:xfrm>
        </p:grpSpPr>
        <p:graphicFrame>
          <p:nvGraphicFramePr>
            <p:cNvPr id="14" name="图示 13"/>
            <p:cNvGraphicFramePr/>
            <p:nvPr/>
          </p:nvGraphicFramePr>
          <p:xfrm>
            <a:off x="300220" y="2522388"/>
            <a:ext cx="4132641" cy="2722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图示 14"/>
            <p:cNvGraphicFramePr/>
            <p:nvPr/>
          </p:nvGraphicFramePr>
          <p:xfrm>
            <a:off x="766836" y="4797889"/>
            <a:ext cx="3199411" cy="17692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aphicFrame>
        <p:nvGraphicFramePr>
          <p:cNvPr id="16" name="图示 15"/>
          <p:cNvGraphicFramePr/>
          <p:nvPr/>
        </p:nvGraphicFramePr>
        <p:xfrm>
          <a:off x="5889035" y="2164534"/>
          <a:ext cx="5359561" cy="321301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矩形 16"/>
          <p:cNvSpPr/>
          <p:nvPr/>
        </p:nvSpPr>
        <p:spPr>
          <a:xfrm>
            <a:off x="425449" y="1064321"/>
            <a:ext cx="11339513" cy="744116"/>
          </a:xfrm>
          <a:prstGeom prst="rect">
            <a:avLst/>
          </a:prstGeom>
          <a:noFill/>
          <a:ln w="25400" cap="flat" cmpd="sng" algn="ctr">
            <a:solidFill>
              <a:sysClr val="window" lastClr="FFFFFF"/>
            </a:solidFill>
            <a:prstDash val="solid"/>
          </a:ln>
          <a:effectLst/>
        </p:spPr>
        <p: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l" defTabSz="1219200" rtl="0" eaLnBrk="0" fontAlgn="auto" latinLnBrk="0" hangingPunct="0">
              <a:lnSpc>
                <a:spcPct val="125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知识库是人社领域共享的知识数据、规则方法集合，包括：数据接入、处理、治理等知识性数据，各种通用模型的知识性数据、通用算法，法律法规、</a:t>
            </a:r>
            <a:r>
              <a:rPr lang="zh-CN" altLang="en-US" sz="2000" dirty="0">
                <a:solidFill>
                  <a:prstClr val="black"/>
                </a:solidFill>
                <a:latin typeface="微软雅黑" panose="020B0503020204020204" pitchFamily="34" charset="-122"/>
                <a:ea typeface="微软雅黑" panose="020B0503020204020204" pitchFamily="34" charset="-122"/>
              </a:rPr>
              <a:t>人社咨询</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、历年报告等。</a:t>
            </a:r>
          </a:p>
          <a:p>
            <a:pPr marL="0" marR="0" lvl="0" indent="0" algn="l" defTabSz="1219200" rtl="0" eaLnBrk="0" fontAlgn="auto" latinLnBrk="0" hangingPunct="0">
              <a:lnSpc>
                <a:spcPct val="125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lang="zh-CN" altLang="en-US" dirty="0"/>
              <a:t>数据治理实施中：</a:t>
            </a:r>
            <a:r>
              <a:rPr kumimoji="1" lang="zh-CN" altLang="en-US" dirty="0"/>
              <a:t>数据服务</a:t>
            </a:r>
            <a:endParaRPr lang="zh-CN" altLang="en-US" dirty="0"/>
          </a:p>
        </p:txBody>
      </p:sp>
      <p:sp>
        <p:nvSpPr>
          <p:cNvPr id="9" name="TextBox 7"/>
          <p:cNvSpPr txBox="1"/>
          <p:nvPr/>
        </p:nvSpPr>
        <p:spPr>
          <a:xfrm>
            <a:off x="1199566" y="1470547"/>
            <a:ext cx="7502483" cy="361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spcBef>
                <a:spcPct val="0"/>
              </a:spcBef>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数据服务对外提供各类数据资源服务的能力以及相应的管理能力</a:t>
            </a:r>
          </a:p>
        </p:txBody>
      </p:sp>
      <p:grpSp>
        <p:nvGrpSpPr>
          <p:cNvPr id="10" name="组合 9"/>
          <p:cNvGrpSpPr/>
          <p:nvPr/>
        </p:nvGrpSpPr>
        <p:grpSpPr>
          <a:xfrm>
            <a:off x="1369278" y="2951892"/>
            <a:ext cx="1792053" cy="1218920"/>
            <a:chOff x="1533958" y="2724679"/>
            <a:chExt cx="1792053" cy="1218920"/>
          </a:xfrm>
          <a:solidFill>
            <a:srgbClr val="BA8F2D"/>
          </a:solidFill>
          <a:effectLst>
            <a:outerShdw blurRad="254000" dist="63500" dir="2700000" algn="tl" rotWithShape="0">
              <a:prstClr val="black">
                <a:alpha val="30000"/>
              </a:prstClr>
            </a:outerShdw>
          </a:effectLst>
        </p:grpSpPr>
        <p:sp>
          <p:nvSpPr>
            <p:cNvPr id="32" name="Freeform 5"/>
            <p:cNvSpPr>
              <a:spLocks noChangeAspect="1"/>
            </p:cNvSpPr>
            <p:nvPr/>
          </p:nvSpPr>
          <p:spPr bwMode="auto">
            <a:xfrm>
              <a:off x="153395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3" name="TextBox 11"/>
            <p:cNvSpPr txBox="1"/>
            <p:nvPr/>
          </p:nvSpPr>
          <p:spPr>
            <a:xfrm>
              <a:off x="1873541" y="2939449"/>
              <a:ext cx="1107996" cy="417358"/>
            </a:xfrm>
            <a:prstGeom prst="rect">
              <a:avLst/>
            </a:prstGeom>
            <a:solidFill>
              <a:schemeClr val="accent1">
                <a:lumMod val="20000"/>
                <a:lumOff val="80000"/>
              </a:schemeClr>
            </a:solid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accent1">
                      <a:lumMod val="50000"/>
                    </a:schemeClr>
                  </a:solidFill>
                  <a:latin typeface="思源黑体" panose="020B0500000000000000" pitchFamily="34" charset="-122"/>
                  <a:ea typeface="思源黑体" panose="020B0500000000000000" pitchFamily="34" charset="-122"/>
                  <a:cs typeface="+mn-ea"/>
                  <a:sym typeface="+mn-lt"/>
                </a:rPr>
                <a:t>查询检索</a:t>
              </a:r>
            </a:p>
          </p:txBody>
        </p:sp>
      </p:grpSp>
      <p:grpSp>
        <p:nvGrpSpPr>
          <p:cNvPr id="11" name="组合 10"/>
          <p:cNvGrpSpPr/>
          <p:nvPr/>
        </p:nvGrpSpPr>
        <p:grpSpPr>
          <a:xfrm>
            <a:off x="961973" y="4383547"/>
            <a:ext cx="2601772" cy="1216883"/>
            <a:chOff x="1126654" y="4156333"/>
            <a:chExt cx="2601772" cy="1216883"/>
          </a:xfrm>
        </p:grpSpPr>
        <p:sp>
          <p:nvSpPr>
            <p:cNvPr id="30" name="圆角矩形 13"/>
            <p:cNvSpPr/>
            <p:nvPr/>
          </p:nvSpPr>
          <p:spPr>
            <a:xfrm>
              <a:off x="1126654"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31" name="TextBox 14"/>
            <p:cNvSpPr txBox="1"/>
            <p:nvPr/>
          </p:nvSpPr>
          <p:spPr>
            <a:xfrm>
              <a:off x="1478510" y="4228217"/>
              <a:ext cx="1898056" cy="10731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支持精确</a:t>
              </a:r>
              <a:r>
                <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模糊、分类、组合、批量等多种查询方式，支持返回数据统计汇总信息、判定查询关键词是否命中的信息，以及数据摘要或明细信息</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2" name="组合 11"/>
          <p:cNvGrpSpPr/>
          <p:nvPr/>
        </p:nvGrpSpPr>
        <p:grpSpPr>
          <a:xfrm>
            <a:off x="3424712" y="3824747"/>
            <a:ext cx="2601772" cy="1216883"/>
            <a:chOff x="3589393" y="4156333"/>
            <a:chExt cx="2601772" cy="1216883"/>
          </a:xfrm>
        </p:grpSpPr>
        <p:sp>
          <p:nvSpPr>
            <p:cNvPr id="28" name="圆角矩形 16"/>
            <p:cNvSpPr/>
            <p:nvPr/>
          </p:nvSpPr>
          <p:spPr>
            <a:xfrm>
              <a:off x="3589393"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9" name="TextBox 17"/>
            <p:cNvSpPr txBox="1"/>
            <p:nvPr/>
          </p:nvSpPr>
          <p:spPr>
            <a:xfrm>
              <a:off x="3941250" y="4350474"/>
              <a:ext cx="1898056" cy="8730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支持通过文件、接口、数据库同步等方式，将数据推送到目标平台和系统，支撑天津人社各系统间数据交换和信息推送</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3" name="组合 12"/>
          <p:cNvGrpSpPr/>
          <p:nvPr/>
        </p:nvGrpSpPr>
        <p:grpSpPr>
          <a:xfrm>
            <a:off x="5887452" y="4383547"/>
            <a:ext cx="2601772" cy="1216883"/>
            <a:chOff x="6052133" y="4156333"/>
            <a:chExt cx="2601772" cy="1216883"/>
          </a:xfrm>
        </p:grpSpPr>
        <p:sp>
          <p:nvSpPr>
            <p:cNvPr id="26" name="圆角矩形 19"/>
            <p:cNvSpPr/>
            <p:nvPr/>
          </p:nvSpPr>
          <p:spPr>
            <a:xfrm>
              <a:off x="6052133"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7" name="TextBox 20"/>
            <p:cNvSpPr txBox="1"/>
            <p:nvPr/>
          </p:nvSpPr>
          <p:spPr>
            <a:xfrm>
              <a:off x="6403991" y="4577941"/>
              <a:ext cx="1898056" cy="472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基于数据的访问控制规则，实现数据的访问权限鉴别</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4" name="组合 13"/>
          <p:cNvGrpSpPr/>
          <p:nvPr/>
        </p:nvGrpSpPr>
        <p:grpSpPr>
          <a:xfrm>
            <a:off x="8350191" y="3824747"/>
            <a:ext cx="2601772" cy="1216883"/>
            <a:chOff x="8514872" y="4156333"/>
            <a:chExt cx="2601772" cy="1216883"/>
          </a:xfrm>
        </p:grpSpPr>
        <p:sp>
          <p:nvSpPr>
            <p:cNvPr id="24" name="圆角矩形 22"/>
            <p:cNvSpPr/>
            <p:nvPr/>
          </p:nvSpPr>
          <p:spPr>
            <a:xfrm>
              <a:off x="8514872" y="4156333"/>
              <a:ext cx="2601772" cy="1216883"/>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25" name="TextBox 23"/>
            <p:cNvSpPr txBox="1"/>
            <p:nvPr/>
          </p:nvSpPr>
          <p:spPr>
            <a:xfrm>
              <a:off x="8936246" y="4418525"/>
              <a:ext cx="1898056" cy="6924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将数据治理和数据服务的能力进行接口封装，为其他应用系统提供服务</a:t>
              </a:r>
              <a:endParaRPr lang="en-US" altLang="zh-CN" sz="1000" dirty="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grpSp>
      <p:grpSp>
        <p:nvGrpSpPr>
          <p:cNvPr id="15" name="组合 14"/>
          <p:cNvGrpSpPr/>
          <p:nvPr/>
        </p:nvGrpSpPr>
        <p:grpSpPr>
          <a:xfrm>
            <a:off x="3832018" y="2393092"/>
            <a:ext cx="1792053" cy="1218920"/>
            <a:chOff x="3996698" y="2724679"/>
            <a:chExt cx="1792053" cy="1218920"/>
          </a:xfrm>
          <a:solidFill>
            <a:srgbClr val="2A3246"/>
          </a:solidFill>
          <a:effectLst>
            <a:outerShdw blurRad="254000" dist="63500" dir="2700000" algn="tl" rotWithShape="0">
              <a:prstClr val="black">
                <a:alpha val="30000"/>
              </a:prstClr>
            </a:outerShdw>
          </a:effectLst>
        </p:grpSpPr>
        <p:sp>
          <p:nvSpPr>
            <p:cNvPr id="22"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3" name="TextBox 26"/>
            <p:cNvSpPr txBox="1"/>
            <p:nvPr/>
          </p:nvSpPr>
          <p:spPr>
            <a:xfrm>
              <a:off x="4336279" y="2939449"/>
              <a:ext cx="1107996" cy="417358"/>
            </a:xfrm>
            <a:prstGeom prst="rect">
              <a:avLst/>
            </a:prstGeom>
            <a:solidFill>
              <a:schemeClr val="accent1">
                <a:lumMod val="50000"/>
              </a:schemeClr>
            </a:solid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数据推送</a:t>
              </a:r>
            </a:p>
          </p:txBody>
        </p:sp>
      </p:grpSp>
      <p:grpSp>
        <p:nvGrpSpPr>
          <p:cNvPr id="16" name="组合 15"/>
          <p:cNvGrpSpPr/>
          <p:nvPr/>
        </p:nvGrpSpPr>
        <p:grpSpPr>
          <a:xfrm>
            <a:off x="6289867" y="2951892"/>
            <a:ext cx="1792053" cy="1218920"/>
            <a:chOff x="6454547" y="2724679"/>
            <a:chExt cx="1792053" cy="1218920"/>
          </a:xfrm>
          <a:solidFill>
            <a:srgbClr val="BA8F2D"/>
          </a:solidFill>
          <a:effectLst>
            <a:outerShdw blurRad="254000" dist="63500" dir="2700000" algn="tl" rotWithShape="0">
              <a:prstClr val="black">
                <a:alpha val="30000"/>
              </a:prstClr>
            </a:outerShdw>
          </a:effectLst>
        </p:grpSpPr>
        <p:sp>
          <p:nvSpPr>
            <p:cNvPr id="20"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1" name="TextBox 29"/>
            <p:cNvSpPr txBox="1"/>
            <p:nvPr/>
          </p:nvSpPr>
          <p:spPr>
            <a:xfrm>
              <a:off x="6799020" y="2939449"/>
              <a:ext cx="1107996" cy="417358"/>
            </a:xfrm>
            <a:prstGeom prst="rect">
              <a:avLst/>
            </a:prstGeom>
            <a:solidFill>
              <a:schemeClr val="accent1">
                <a:lumMod val="20000"/>
                <a:lumOff val="80000"/>
              </a:schemeClr>
            </a:solid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accent1">
                      <a:lumMod val="50000"/>
                    </a:schemeClr>
                  </a:solidFill>
                  <a:latin typeface="思源黑体" panose="020B0500000000000000" pitchFamily="34" charset="-122"/>
                  <a:ea typeface="思源黑体" panose="020B0500000000000000" pitchFamily="34" charset="-122"/>
                  <a:cs typeface="+mn-ea"/>
                  <a:sym typeface="+mn-lt"/>
                </a:rPr>
                <a:t>数据鉴权</a:t>
              </a:r>
            </a:p>
          </p:txBody>
        </p:sp>
      </p:grpSp>
      <p:grpSp>
        <p:nvGrpSpPr>
          <p:cNvPr id="17" name="组合 16"/>
          <p:cNvGrpSpPr/>
          <p:nvPr/>
        </p:nvGrpSpPr>
        <p:grpSpPr>
          <a:xfrm>
            <a:off x="8752606" y="2393092"/>
            <a:ext cx="1792053" cy="1218920"/>
            <a:chOff x="8917286" y="2724679"/>
            <a:chExt cx="1792053" cy="1218920"/>
          </a:xfrm>
          <a:solidFill>
            <a:srgbClr val="2A3246"/>
          </a:solidFill>
          <a:effectLst>
            <a:outerShdw blurRad="254000" dist="63500" dir="2700000" algn="tl" rotWithShape="0">
              <a:prstClr val="black">
                <a:alpha val="30000"/>
              </a:prstClr>
            </a:outerShdw>
          </a:effectLst>
        </p:grpSpPr>
        <p:sp>
          <p:nvSpPr>
            <p:cNvPr id="18"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19" name="TextBox 32"/>
            <p:cNvSpPr txBox="1"/>
            <p:nvPr/>
          </p:nvSpPr>
          <p:spPr>
            <a:xfrm>
              <a:off x="9261759" y="2939449"/>
              <a:ext cx="1107996" cy="417358"/>
            </a:xfrm>
            <a:prstGeom prst="rect">
              <a:avLst/>
            </a:prstGeom>
            <a:solidFill>
              <a:schemeClr val="accent1">
                <a:lumMod val="50000"/>
              </a:schemeClr>
            </a:solid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mn-lt"/>
                </a:rPr>
                <a:t>数据管理</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525224" y="3981022"/>
            <a:ext cx="5467987" cy="2406917"/>
          </a:xfrm>
          <a:prstGeom prst="rect">
            <a:avLst/>
          </a:prstGeom>
          <a:noFill/>
          <a:ln>
            <a:noFill/>
          </a:ln>
        </p:spPr>
      </p:pic>
      <p:sp>
        <p:nvSpPr>
          <p:cNvPr id="2" name="标题 1"/>
          <p:cNvSpPr>
            <a:spLocks noGrp="1"/>
          </p:cNvSpPr>
          <p:nvPr>
            <p:ph type="title"/>
          </p:nvPr>
        </p:nvSpPr>
        <p:spPr/>
        <p:txBody>
          <a:bodyPr/>
          <a:lstStyle/>
          <a:p>
            <a:pPr marL="342900" indent="-342900">
              <a:buFont typeface="Wingdings" panose="05000000000000000000" charset="0"/>
              <a:buChar char="Ø"/>
            </a:pPr>
            <a:r>
              <a:rPr lang="zh-CN" altLang="en-US" dirty="0"/>
              <a:t>数据资源管理平台功能展示</a:t>
            </a:r>
          </a:p>
        </p:txBody>
      </p:sp>
      <p:pic>
        <p:nvPicPr>
          <p:cNvPr id="4" name="图片 3"/>
          <p:cNvPicPr>
            <a:picLocks noChangeAspect="1"/>
          </p:cNvPicPr>
          <p:nvPr/>
        </p:nvPicPr>
        <p:blipFill>
          <a:blip r:embed="rId3"/>
          <a:stretch>
            <a:fillRect/>
          </a:stretch>
        </p:blipFill>
        <p:spPr>
          <a:xfrm>
            <a:off x="525225" y="1236718"/>
            <a:ext cx="5467987" cy="2559778"/>
          </a:xfrm>
          <a:prstGeom prst="rect">
            <a:avLst/>
          </a:prstGeom>
          <a:noFill/>
          <a:ln>
            <a:noFill/>
          </a:ln>
        </p:spPr>
      </p:pic>
      <p:sp>
        <p:nvSpPr>
          <p:cNvPr id="5" name="圆角矩形 6"/>
          <p:cNvSpPr/>
          <p:nvPr/>
        </p:nvSpPr>
        <p:spPr>
          <a:xfrm>
            <a:off x="4398267" y="1391499"/>
            <a:ext cx="1400649" cy="448945"/>
          </a:xfrm>
          <a:prstGeom prst="roundRect">
            <a:avLst>
              <a:gd name="adj" fmla="val 0"/>
            </a:avLst>
          </a:prstGeom>
          <a:solidFill>
            <a:schemeClr val="accent1">
              <a:lumMod val="20000"/>
              <a:lumOff val="80000"/>
            </a:schemeClr>
          </a:solidFill>
          <a:ln w="9525">
            <a:noFill/>
            <a:miter lim="800000"/>
          </a:ln>
          <a:effectLst>
            <a:outerShdw blurRad="177800" dist="88900" dir="2700000" algn="tl" rotWithShape="0">
              <a:prstClr val="black">
                <a:alpha val="40000"/>
              </a:prstClr>
            </a:outerShdw>
          </a:effectLst>
        </p:spPr>
        <p:txBody>
          <a:bodyPr lIns="26999" tIns="45719" rIns="26999" bIns="45719"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fontAlgn="auto"/>
            <a:r>
              <a:rPr lang="zh-CN" altLang="en-US" sz="1600" b="1" noProof="1">
                <a:latin typeface="微软雅黑" panose="020B0503020204020204" pitchFamily="34" charset="-122"/>
                <a:ea typeface="微软雅黑" panose="020B0503020204020204" pitchFamily="34" charset="-122"/>
                <a:sym typeface="+mn-ea"/>
              </a:rPr>
              <a:t>数据集管理</a:t>
            </a:r>
            <a:endParaRPr lang="zh-CN" altLang="en-US" sz="1600" b="1" noProof="1">
              <a:latin typeface="微软雅黑" panose="020B0503020204020204" pitchFamily="34" charset="-122"/>
              <a:ea typeface="微软雅黑" panose="020B0503020204020204" pitchFamily="34" charset="-122"/>
            </a:endParaRPr>
          </a:p>
        </p:txBody>
      </p:sp>
      <p:sp>
        <p:nvSpPr>
          <p:cNvPr id="7" name="圆角矩形 6"/>
          <p:cNvSpPr/>
          <p:nvPr/>
        </p:nvSpPr>
        <p:spPr>
          <a:xfrm>
            <a:off x="4398266" y="4101104"/>
            <a:ext cx="1400649" cy="448945"/>
          </a:xfrm>
          <a:prstGeom prst="roundRect">
            <a:avLst>
              <a:gd name="adj" fmla="val 0"/>
            </a:avLst>
          </a:prstGeom>
          <a:solidFill>
            <a:schemeClr val="accent1">
              <a:lumMod val="20000"/>
              <a:lumOff val="80000"/>
            </a:schemeClr>
          </a:solidFill>
          <a:ln w="9525">
            <a:noFill/>
            <a:miter lim="800000"/>
          </a:ln>
          <a:effectLst>
            <a:outerShdw blurRad="177800" dist="88900" dir="2700000" algn="tl" rotWithShape="0">
              <a:prstClr val="black">
                <a:alpha val="40000"/>
              </a:prstClr>
            </a:outerShdw>
          </a:effectLst>
        </p:spPr>
        <p:txBody>
          <a:bodyPr lIns="26999" tIns="45719" rIns="26999" bIns="45719"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fontAlgn="auto"/>
            <a:r>
              <a:rPr lang="zh-CN" altLang="en-US" sz="1600" b="1" noProof="1">
                <a:latin typeface="微软雅黑" panose="020B0503020204020204" pitchFamily="34" charset="-122"/>
                <a:ea typeface="微软雅黑" panose="020B0503020204020204" pitchFamily="34" charset="-122"/>
                <a:sym typeface="+mn-ea"/>
              </a:rPr>
              <a:t>数据处理</a:t>
            </a:r>
            <a:endParaRPr lang="zh-CN" altLang="en-US" sz="1600" b="1" noProof="1">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6198790" y="1236718"/>
            <a:ext cx="5451867" cy="2559778"/>
          </a:xfrm>
          <a:prstGeom prst="rect">
            <a:avLst/>
          </a:prstGeom>
          <a:noFill/>
          <a:ln>
            <a:noFill/>
          </a:ln>
        </p:spPr>
      </p:pic>
      <p:sp>
        <p:nvSpPr>
          <p:cNvPr id="10" name="圆角矩形 6"/>
          <p:cNvSpPr/>
          <p:nvPr/>
        </p:nvSpPr>
        <p:spPr>
          <a:xfrm>
            <a:off x="10021827" y="1391498"/>
            <a:ext cx="1400649" cy="448945"/>
          </a:xfrm>
          <a:prstGeom prst="roundRect">
            <a:avLst>
              <a:gd name="adj" fmla="val 0"/>
            </a:avLst>
          </a:prstGeom>
          <a:solidFill>
            <a:schemeClr val="accent1">
              <a:lumMod val="20000"/>
              <a:lumOff val="80000"/>
            </a:schemeClr>
          </a:solidFill>
          <a:ln w="9525">
            <a:noFill/>
            <a:miter lim="800000"/>
          </a:ln>
          <a:effectLst>
            <a:outerShdw blurRad="177800" dist="88900" dir="2700000" algn="tl" rotWithShape="0">
              <a:prstClr val="black">
                <a:alpha val="40000"/>
              </a:prstClr>
            </a:outerShdw>
          </a:effectLst>
        </p:spPr>
        <p:txBody>
          <a:bodyPr lIns="26999" tIns="45719" rIns="26999" bIns="45719"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fontAlgn="auto"/>
            <a:r>
              <a:rPr lang="zh-CN" altLang="en-US" sz="1600" b="1" noProof="1">
                <a:latin typeface="微软雅黑" panose="020B0503020204020204" pitchFamily="34" charset="-122"/>
                <a:ea typeface="微软雅黑" panose="020B0503020204020204" pitchFamily="34" charset="-122"/>
                <a:sym typeface="+mn-ea"/>
              </a:rPr>
              <a:t>治理配置</a:t>
            </a:r>
            <a:endParaRPr lang="zh-CN" altLang="en-US" sz="1600" b="1" noProof="1">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a:stretch>
            <a:fillRect/>
          </a:stretch>
        </p:blipFill>
        <p:spPr>
          <a:xfrm>
            <a:off x="6198789" y="3981022"/>
            <a:ext cx="5934061" cy="2406917"/>
          </a:xfrm>
          <a:prstGeom prst="rect">
            <a:avLst/>
          </a:prstGeom>
        </p:spPr>
      </p:pic>
      <p:sp>
        <p:nvSpPr>
          <p:cNvPr id="13" name="圆角矩形 6"/>
          <p:cNvSpPr/>
          <p:nvPr/>
        </p:nvSpPr>
        <p:spPr>
          <a:xfrm>
            <a:off x="10021827" y="4148783"/>
            <a:ext cx="1400649" cy="448945"/>
          </a:xfrm>
          <a:prstGeom prst="roundRect">
            <a:avLst>
              <a:gd name="adj" fmla="val 0"/>
            </a:avLst>
          </a:prstGeom>
          <a:solidFill>
            <a:schemeClr val="accent1">
              <a:lumMod val="20000"/>
              <a:lumOff val="80000"/>
            </a:schemeClr>
          </a:solidFill>
          <a:ln w="9525">
            <a:noFill/>
            <a:miter lim="800000"/>
          </a:ln>
          <a:effectLst>
            <a:outerShdw blurRad="177800" dist="88900" dir="2700000" algn="tl" rotWithShape="0">
              <a:prstClr val="black">
                <a:alpha val="40000"/>
              </a:prstClr>
            </a:outerShdw>
          </a:effectLst>
        </p:spPr>
        <p:txBody>
          <a:bodyPr lIns="26999" tIns="45719" rIns="26999" bIns="45719"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fontAlgn="auto"/>
            <a:r>
              <a:rPr lang="en-US" altLang="zh-CN" sz="1600" b="1" noProof="1">
                <a:latin typeface="微软雅黑" panose="020B0503020204020204" pitchFamily="34" charset="-122"/>
                <a:ea typeface="微软雅黑" panose="020B0503020204020204" pitchFamily="34" charset="-122"/>
                <a:sym typeface="+mn-ea"/>
              </a:rPr>
              <a:t>BI</a:t>
            </a:r>
            <a:r>
              <a:rPr lang="zh-CN" altLang="en-US" sz="1600" b="1" noProof="1">
                <a:latin typeface="微软雅黑" panose="020B0503020204020204" pitchFamily="34" charset="-122"/>
                <a:ea typeface="微软雅黑" panose="020B0503020204020204" pitchFamily="34" charset="-122"/>
                <a:sym typeface="+mn-ea"/>
              </a:rPr>
              <a:t>可视化</a:t>
            </a:r>
            <a:endParaRPr lang="zh-CN" altLang="en-US" sz="1600" b="1" noProof="1">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89799" y="4977275"/>
            <a:ext cx="10993120" cy="883285"/>
            <a:chOff x="748319" y="4094769"/>
            <a:chExt cx="10993120" cy="883285"/>
          </a:xfrm>
        </p:grpSpPr>
        <p:sp>
          <p:nvSpPr>
            <p:cNvPr id="97" name="矩形 96"/>
            <p:cNvSpPr/>
            <p:nvPr/>
          </p:nvSpPr>
          <p:spPr>
            <a:xfrm>
              <a:off x="748319" y="4094769"/>
              <a:ext cx="10993120" cy="883285"/>
            </a:xfrm>
            <a:prstGeom prst="rect">
              <a:avLst/>
            </a:prstGeom>
            <a:solidFill>
              <a:srgbClr val="5B9BD5">
                <a:lumMod val="20000"/>
                <a:lumOff val="80000"/>
              </a:srgb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8" name="文本框 196"/>
            <p:cNvSpPr txBox="1"/>
            <p:nvPr/>
          </p:nvSpPr>
          <p:spPr>
            <a:xfrm>
              <a:off x="842151" y="4180688"/>
              <a:ext cx="430887" cy="707886"/>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标准库</a:t>
              </a:r>
            </a:p>
          </p:txBody>
        </p:sp>
        <p:grpSp>
          <p:nvGrpSpPr>
            <p:cNvPr id="99" name="组合 98"/>
            <p:cNvGrpSpPr/>
            <p:nvPr/>
          </p:nvGrpSpPr>
          <p:grpSpPr>
            <a:xfrm>
              <a:off x="1469834" y="4238258"/>
              <a:ext cx="6799544" cy="658832"/>
              <a:chOff x="3903030" y="4207120"/>
              <a:chExt cx="6799544" cy="658832"/>
            </a:xfrm>
          </p:grpSpPr>
          <p:sp>
            <p:nvSpPr>
              <p:cNvPr id="104" name="矩形 103"/>
              <p:cNvSpPr/>
              <p:nvPr/>
            </p:nvSpPr>
            <p:spPr>
              <a:xfrm>
                <a:off x="3903030" y="4207120"/>
                <a:ext cx="6799544" cy="658832"/>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社保基础业务库</a:t>
                </a:r>
              </a:p>
            </p:txBody>
          </p:sp>
          <p:sp>
            <p:nvSpPr>
              <p:cNvPr id="105" name="矩形 104"/>
              <p:cNvSpPr/>
              <p:nvPr/>
            </p:nvSpPr>
            <p:spPr>
              <a:xfrm>
                <a:off x="4019400" y="4442806"/>
                <a:ext cx="900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企业职工基本养老保险</a:t>
                </a: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6" name="矩形 105"/>
              <p:cNvSpPr/>
              <p:nvPr/>
            </p:nvSpPr>
            <p:spPr>
              <a:xfrm>
                <a:off x="5094872" y="4442806"/>
                <a:ext cx="900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机关事业单位养老保险数据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7" name="矩形 106"/>
              <p:cNvSpPr/>
              <p:nvPr/>
            </p:nvSpPr>
            <p:spPr>
              <a:xfrm>
                <a:off x="6170344" y="4442806"/>
                <a:ext cx="900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城乡居民养老保险数据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8" name="矩形 107"/>
              <p:cNvSpPr/>
              <p:nvPr/>
            </p:nvSpPr>
            <p:spPr>
              <a:xfrm>
                <a:off x="7245816" y="4442806"/>
                <a:ext cx="665196"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工伤保险数据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9" name="矩形 108"/>
              <p:cNvSpPr/>
              <p:nvPr/>
            </p:nvSpPr>
            <p:spPr>
              <a:xfrm>
                <a:off x="8086484" y="4442806"/>
                <a:ext cx="665197"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失业</a:t>
                </a:r>
                <a:r>
                  <a:rPr kumimoji="0" lang="zh-CN"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保险</a:t>
                </a: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0" name="矩形 109"/>
              <p:cNvSpPr/>
              <p:nvPr/>
            </p:nvSpPr>
            <p:spPr>
              <a:xfrm>
                <a:off x="8927153" y="4442806"/>
                <a:ext cx="773761"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一体化医疗保险数据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1" name="矩形 110"/>
              <p:cNvSpPr/>
              <p:nvPr/>
            </p:nvSpPr>
            <p:spPr>
              <a:xfrm>
                <a:off x="9876387" y="4442806"/>
                <a:ext cx="715152"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生育保险数据</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0" name="组合 99"/>
            <p:cNvGrpSpPr/>
            <p:nvPr/>
          </p:nvGrpSpPr>
          <p:grpSpPr>
            <a:xfrm>
              <a:off x="8586692" y="4238258"/>
              <a:ext cx="2952750" cy="659130"/>
              <a:chOff x="8614694" y="4238258"/>
              <a:chExt cx="3108951" cy="659130"/>
            </a:xfrm>
          </p:grpSpPr>
          <p:sp>
            <p:nvSpPr>
              <p:cNvPr id="101" name="矩形 100"/>
              <p:cNvSpPr/>
              <p:nvPr/>
            </p:nvSpPr>
            <p:spPr>
              <a:xfrm>
                <a:off x="8614694" y="4238258"/>
                <a:ext cx="3108951" cy="659130"/>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交换所得政务资源数据</a:t>
                </a:r>
              </a:p>
            </p:txBody>
          </p:sp>
          <p:sp>
            <p:nvSpPr>
              <p:cNvPr id="102" name="矩形 101"/>
              <p:cNvSpPr/>
              <p:nvPr/>
            </p:nvSpPr>
            <p:spPr>
              <a:xfrm>
                <a:off x="8846695" y="4508133"/>
                <a:ext cx="1159338" cy="29337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法人基础信息数据</a:t>
                </a:r>
              </a:p>
            </p:txBody>
          </p:sp>
          <p:sp>
            <p:nvSpPr>
              <p:cNvPr id="103" name="矩形 102"/>
              <p:cNvSpPr/>
              <p:nvPr/>
            </p:nvSpPr>
            <p:spPr>
              <a:xfrm>
                <a:off x="10252074" y="4496703"/>
                <a:ext cx="1423432" cy="29337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自然人基础信息数据</a:t>
                </a:r>
              </a:p>
            </p:txBody>
          </p:sp>
        </p:grpSp>
      </p:grpSp>
      <p:sp>
        <p:nvSpPr>
          <p:cNvPr id="83" name="矩形 82"/>
          <p:cNvSpPr/>
          <p:nvPr/>
        </p:nvSpPr>
        <p:spPr>
          <a:xfrm>
            <a:off x="590434" y="4046567"/>
            <a:ext cx="11003280" cy="883285"/>
          </a:xfrm>
          <a:prstGeom prst="rect">
            <a:avLst/>
          </a:prstGeom>
          <a:solidFill>
            <a:srgbClr val="5B9BD5">
              <a:lumMod val="20000"/>
              <a:lumOff val="80000"/>
            </a:srgb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4" name="文本框 182"/>
          <p:cNvSpPr txBox="1"/>
          <p:nvPr/>
        </p:nvSpPr>
        <p:spPr>
          <a:xfrm>
            <a:off x="683631" y="4114663"/>
            <a:ext cx="430887" cy="707886"/>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主题库</a:t>
            </a:r>
          </a:p>
        </p:txBody>
      </p:sp>
      <p:sp>
        <p:nvSpPr>
          <p:cNvPr id="93" name="矩形 92"/>
          <p:cNvSpPr/>
          <p:nvPr/>
        </p:nvSpPr>
        <p:spPr>
          <a:xfrm>
            <a:off x="7686649" y="4105278"/>
            <a:ext cx="3789100" cy="658832"/>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prstClr val="white"/>
                </a:solidFill>
                <a:latin typeface="微软雅黑" panose="020B0503020204020204" pitchFamily="34" charset="-122"/>
                <a:ea typeface="微软雅黑" panose="020B0503020204020204" pitchFamily="34" charset="-122"/>
              </a:rPr>
              <a:t>单位主题</a:t>
            </a:r>
            <a:endPar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4" name="矩形 93"/>
          <p:cNvSpPr/>
          <p:nvPr/>
        </p:nvSpPr>
        <p:spPr>
          <a:xfrm>
            <a:off x="7834866" y="4402406"/>
            <a:ext cx="955844"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单位基本信息</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5" name="矩形 94"/>
          <p:cNvSpPr/>
          <p:nvPr/>
        </p:nvSpPr>
        <p:spPr>
          <a:xfrm>
            <a:off x="8860731" y="4402406"/>
            <a:ext cx="975463"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单位行为特征</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6" name="矩形 95"/>
          <p:cNvSpPr/>
          <p:nvPr/>
        </p:nvSpPr>
        <p:spPr>
          <a:xfrm>
            <a:off x="10951698" y="4402406"/>
            <a:ext cx="4794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1296719" y="4105278"/>
            <a:ext cx="6302961" cy="659130"/>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prstClr val="white"/>
                </a:solidFill>
                <a:latin typeface="微软雅黑" panose="020B0503020204020204" pitchFamily="34" charset="-122"/>
                <a:ea typeface="微软雅黑" panose="020B0503020204020204" pitchFamily="34" charset="-122"/>
              </a:rPr>
              <a:t>人员主题</a:t>
            </a:r>
            <a:endPar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p:nvPr/>
        </p:nvSpPr>
        <p:spPr>
          <a:xfrm>
            <a:off x="1392640" y="4404354"/>
            <a:ext cx="1008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人员基本信息</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9" name="矩形 88"/>
          <p:cNvSpPr/>
          <p:nvPr/>
        </p:nvSpPr>
        <p:spPr>
          <a:xfrm>
            <a:off x="2487609" y="4404354"/>
            <a:ext cx="1224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关联身份信息</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0" name="矩形 89"/>
          <p:cNvSpPr/>
          <p:nvPr/>
        </p:nvSpPr>
        <p:spPr>
          <a:xfrm>
            <a:off x="3798578" y="4404354"/>
            <a:ext cx="1008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受教育情况</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1" name="矩形 90"/>
          <p:cNvSpPr/>
          <p:nvPr/>
        </p:nvSpPr>
        <p:spPr>
          <a:xfrm>
            <a:off x="4893547" y="4404354"/>
            <a:ext cx="1008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就业信息</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2" name="矩形 91"/>
          <p:cNvSpPr/>
          <p:nvPr/>
        </p:nvSpPr>
        <p:spPr>
          <a:xfrm>
            <a:off x="7083487" y="4404354"/>
            <a:ext cx="379169"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a:xfrm>
            <a:off x="591121" y="1817531"/>
            <a:ext cx="8954135" cy="2187575"/>
            <a:chOff x="749641" y="935025"/>
            <a:chExt cx="8954135" cy="2187575"/>
          </a:xfrm>
        </p:grpSpPr>
        <p:sp>
          <p:nvSpPr>
            <p:cNvPr id="34" name="矩形 33"/>
            <p:cNvSpPr/>
            <p:nvPr/>
          </p:nvSpPr>
          <p:spPr>
            <a:xfrm>
              <a:off x="749641" y="935025"/>
              <a:ext cx="8954135" cy="2187575"/>
            </a:xfrm>
            <a:prstGeom prst="rect">
              <a:avLst/>
            </a:prstGeom>
            <a:solidFill>
              <a:srgbClr val="5B9BD5">
                <a:lumMod val="20000"/>
                <a:lumOff val="80000"/>
              </a:srgb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文本框 133"/>
            <p:cNvSpPr txBox="1"/>
            <p:nvPr/>
          </p:nvSpPr>
          <p:spPr>
            <a:xfrm>
              <a:off x="842023" y="1710419"/>
              <a:ext cx="430887" cy="707886"/>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专题库</a:t>
              </a:r>
            </a:p>
          </p:txBody>
        </p:sp>
        <p:grpSp>
          <p:nvGrpSpPr>
            <p:cNvPr id="36" name="组合 35"/>
            <p:cNvGrpSpPr/>
            <p:nvPr/>
          </p:nvGrpSpPr>
          <p:grpSpPr>
            <a:xfrm>
              <a:off x="1447259" y="992459"/>
              <a:ext cx="2412000" cy="1092650"/>
              <a:chOff x="1397752" y="1714518"/>
              <a:chExt cx="2449547" cy="1183392"/>
            </a:xfrm>
          </p:grpSpPr>
          <p:sp>
            <p:nvSpPr>
              <p:cNvPr id="76" name="矩形 75"/>
              <p:cNvSpPr/>
              <p:nvPr/>
            </p:nvSpPr>
            <p:spPr>
              <a:xfrm>
                <a:off x="1397752" y="1714518"/>
                <a:ext cx="2449547" cy="1183392"/>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就业创业专题库</a:t>
                </a:r>
              </a:p>
            </p:txBody>
          </p:sp>
          <p:sp>
            <p:nvSpPr>
              <p:cNvPr id="77" name="矩形 76"/>
              <p:cNvSpPr/>
              <p:nvPr/>
            </p:nvSpPr>
            <p:spPr>
              <a:xfrm>
                <a:off x="1451223" y="2018923"/>
                <a:ext cx="1116000"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精准扶贫</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8" name="矩形 77"/>
              <p:cNvSpPr/>
              <p:nvPr/>
            </p:nvSpPr>
            <p:spPr>
              <a:xfrm>
                <a:off x="1451222" y="2290588"/>
                <a:ext cx="1116000"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失业服务</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1451221" y="2562253"/>
                <a:ext cx="1116000"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培训服务</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0" name="矩形 79"/>
              <p:cNvSpPr/>
              <p:nvPr/>
            </p:nvSpPr>
            <p:spPr>
              <a:xfrm>
                <a:off x="2650655" y="2018923"/>
                <a:ext cx="1116000"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留津高校毕业生就业</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1" name="矩形 80"/>
              <p:cNvSpPr/>
              <p:nvPr/>
            </p:nvSpPr>
            <p:spPr>
              <a:xfrm>
                <a:off x="2650654" y="2290588"/>
                <a:ext cx="1116000"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农村劳动力</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矩形 81"/>
              <p:cNvSpPr/>
              <p:nvPr/>
            </p:nvSpPr>
            <p:spPr>
              <a:xfrm>
                <a:off x="2650653" y="2562253"/>
                <a:ext cx="1116000"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就业专项资金</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3932006" y="998599"/>
              <a:ext cx="2177850" cy="1092650"/>
              <a:chOff x="1382815" y="1714518"/>
              <a:chExt cx="2172810" cy="1183392"/>
            </a:xfrm>
          </p:grpSpPr>
          <p:sp>
            <p:nvSpPr>
              <p:cNvPr id="69" name="矩形 68"/>
              <p:cNvSpPr/>
              <p:nvPr/>
            </p:nvSpPr>
            <p:spPr>
              <a:xfrm>
                <a:off x="1382815" y="1714518"/>
                <a:ext cx="2172810" cy="1183392"/>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社会保险专题库</a:t>
                </a:r>
              </a:p>
            </p:txBody>
          </p:sp>
          <p:sp>
            <p:nvSpPr>
              <p:cNvPr id="70" name="矩形 69"/>
              <p:cNvSpPr/>
              <p:nvPr/>
            </p:nvSpPr>
            <p:spPr>
              <a:xfrm>
                <a:off x="1451223" y="2018923"/>
                <a:ext cx="897917"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涉外企业情况</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1451222" y="2290588"/>
                <a:ext cx="897917"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参保人数</a:t>
                </a:r>
                <a:r>
                  <a:rPr lang="zh-CN" altLang="en-US" sz="8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覆盖</a:t>
                </a: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情况</a:t>
                </a:r>
              </a:p>
            </p:txBody>
          </p:sp>
          <p:sp>
            <p:nvSpPr>
              <p:cNvPr id="72" name="矩形 71"/>
              <p:cNvSpPr/>
              <p:nvPr/>
            </p:nvSpPr>
            <p:spPr>
              <a:xfrm>
                <a:off x="1451221" y="2562253"/>
                <a:ext cx="897917"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地区平均</a:t>
                </a:r>
                <a:r>
                  <a:rPr lang="zh-CN" altLang="en-US" sz="8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待遇</a:t>
                </a: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试算</a:t>
                </a:r>
              </a:p>
            </p:txBody>
          </p:sp>
          <p:sp>
            <p:nvSpPr>
              <p:cNvPr id="73" name="矩形 72"/>
              <p:cNvSpPr/>
              <p:nvPr/>
            </p:nvSpPr>
            <p:spPr>
              <a:xfrm>
                <a:off x="2443320" y="2018923"/>
                <a:ext cx="1005668"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zh-CN"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降费调基情况</a:t>
                </a:r>
                <a:endPar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4" name="矩形 73"/>
              <p:cNvSpPr/>
              <p:nvPr/>
            </p:nvSpPr>
            <p:spPr>
              <a:xfrm>
                <a:off x="2443319" y="2290588"/>
                <a:ext cx="1005668"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现居住地情况</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2443318" y="2562253"/>
                <a:ext cx="1005668"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参保登记</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8" name="组合 37"/>
            <p:cNvGrpSpPr/>
            <p:nvPr/>
          </p:nvGrpSpPr>
          <p:grpSpPr>
            <a:xfrm>
              <a:off x="1447259" y="2144675"/>
              <a:ext cx="2412000" cy="794351"/>
              <a:chOff x="1397740" y="1718757"/>
              <a:chExt cx="2449158" cy="883534"/>
            </a:xfrm>
          </p:grpSpPr>
          <p:sp>
            <p:nvSpPr>
              <p:cNvPr id="64" name="矩形 63"/>
              <p:cNvSpPr/>
              <p:nvPr/>
            </p:nvSpPr>
            <p:spPr>
              <a:xfrm>
                <a:off x="1397740" y="1718757"/>
                <a:ext cx="2449158" cy="883534"/>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人事人才专题库</a:t>
                </a:r>
              </a:p>
            </p:txBody>
          </p:sp>
          <p:sp>
            <p:nvSpPr>
              <p:cNvPr id="65" name="矩形 64"/>
              <p:cNvSpPr/>
              <p:nvPr/>
            </p:nvSpPr>
            <p:spPr>
              <a:xfrm>
                <a:off x="1451222" y="2018923"/>
                <a:ext cx="1312191"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重点行业紧缺人才需求</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6" name="矩形 65"/>
              <p:cNvSpPr/>
              <p:nvPr/>
            </p:nvSpPr>
            <p:spPr>
              <a:xfrm>
                <a:off x="1451221" y="2290588"/>
                <a:ext cx="1312191"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人才资助和津补贴</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7" name="矩形 66"/>
              <p:cNvSpPr/>
              <p:nvPr/>
            </p:nvSpPr>
            <p:spPr>
              <a:xfrm>
                <a:off x="2843659" y="2018923"/>
                <a:ext cx="922995"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专业技术职称</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2843658" y="2290588"/>
                <a:ext cx="922995"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人才服务评价</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3927571" y="2144675"/>
              <a:ext cx="2177848" cy="794351"/>
              <a:chOff x="1334437" y="1714518"/>
              <a:chExt cx="2607181" cy="883534"/>
            </a:xfrm>
          </p:grpSpPr>
          <p:sp>
            <p:nvSpPr>
              <p:cNvPr id="59" name="矩形 58"/>
              <p:cNvSpPr/>
              <p:nvPr/>
            </p:nvSpPr>
            <p:spPr>
              <a:xfrm>
                <a:off x="1334437" y="1714518"/>
                <a:ext cx="2607181" cy="883534"/>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就业创业风控专题库</a:t>
                </a:r>
              </a:p>
            </p:txBody>
          </p:sp>
          <p:sp>
            <p:nvSpPr>
              <p:cNvPr id="60" name="矩形 59"/>
              <p:cNvSpPr/>
              <p:nvPr/>
            </p:nvSpPr>
            <p:spPr>
              <a:xfrm>
                <a:off x="1418053" y="2018923"/>
                <a:ext cx="1077422"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身份风险</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1" name="矩形 60"/>
              <p:cNvSpPr/>
              <p:nvPr/>
            </p:nvSpPr>
            <p:spPr>
              <a:xfrm>
                <a:off x="1418052" y="2290588"/>
                <a:ext cx="1077422"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业务风险</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矩形 61"/>
              <p:cNvSpPr/>
              <p:nvPr/>
            </p:nvSpPr>
            <p:spPr>
              <a:xfrm>
                <a:off x="2567727" y="2018923"/>
                <a:ext cx="1336004"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材料风险</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2567723" y="2290588"/>
                <a:ext cx="1336004"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支付风险</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6147630" y="992459"/>
              <a:ext cx="2607181" cy="850923"/>
              <a:chOff x="1334437" y="1714518"/>
              <a:chExt cx="2607181" cy="921590"/>
            </a:xfrm>
          </p:grpSpPr>
          <p:sp>
            <p:nvSpPr>
              <p:cNvPr id="54" name="矩形 53"/>
              <p:cNvSpPr/>
              <p:nvPr/>
            </p:nvSpPr>
            <p:spPr>
              <a:xfrm>
                <a:off x="1334437" y="1714518"/>
                <a:ext cx="2607181" cy="921590"/>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劳动关系专题库</a:t>
                </a:r>
              </a:p>
            </p:txBody>
          </p:sp>
          <p:sp>
            <p:nvSpPr>
              <p:cNvPr id="55" name="矩形 54"/>
              <p:cNvSpPr/>
              <p:nvPr/>
            </p:nvSpPr>
            <p:spPr>
              <a:xfrm>
                <a:off x="1451222" y="2018923"/>
                <a:ext cx="1580754"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来津建筑工人劳动维权形势</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1451221" y="2290588"/>
                <a:ext cx="1580754" cy="216000"/>
              </a:xfrm>
              <a:prstGeom prst="rect">
                <a:avLst/>
              </a:prstGeom>
              <a:noFill/>
              <a:ln w="9525" cap="flat" cmpd="sng" algn="ctr">
                <a:solidFill>
                  <a:sysClr val="window" lastClr="FFFFFF"/>
                </a:solidFill>
                <a:prstDash val="solid"/>
              </a:ln>
              <a:effectLst/>
            </p:spPr>
            <p:txBody>
              <a:bodyPr lIns="0" r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集体案件和个人案件仲裁情况</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7" name="矩形 56"/>
              <p:cNvSpPr/>
              <p:nvPr/>
            </p:nvSpPr>
            <p:spPr>
              <a:xfrm>
                <a:off x="3093477" y="2018923"/>
                <a:ext cx="730277"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劳动合同</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3093476" y="2290588"/>
                <a:ext cx="730277" cy="216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工资支付</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组合 40"/>
            <p:cNvGrpSpPr/>
            <p:nvPr/>
          </p:nvGrpSpPr>
          <p:grpSpPr>
            <a:xfrm>
              <a:off x="6147630" y="1877474"/>
              <a:ext cx="2607181" cy="1061552"/>
              <a:chOff x="6850142" y="1904961"/>
              <a:chExt cx="2607181" cy="1061552"/>
            </a:xfrm>
          </p:grpSpPr>
          <p:sp>
            <p:nvSpPr>
              <p:cNvPr id="47" name="矩形 46"/>
              <p:cNvSpPr/>
              <p:nvPr/>
            </p:nvSpPr>
            <p:spPr>
              <a:xfrm>
                <a:off x="6850142" y="1904961"/>
                <a:ext cx="2607181" cy="1061552"/>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社会保险风控专题库</a:t>
                </a:r>
              </a:p>
            </p:txBody>
          </p:sp>
          <p:sp>
            <p:nvSpPr>
              <p:cNvPr id="48" name="矩形 47"/>
              <p:cNvSpPr/>
              <p:nvPr/>
            </p:nvSpPr>
            <p:spPr>
              <a:xfrm>
                <a:off x="6966927" y="2186024"/>
                <a:ext cx="1052841" cy="199437"/>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业务信息库</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6966926" y="2436858"/>
                <a:ext cx="1052841" cy="199437"/>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财务信息库</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8068569" y="2186024"/>
                <a:ext cx="1221291" cy="199437"/>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监控信息库</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6964642" y="2696221"/>
                <a:ext cx="1052841" cy="199437"/>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监控疑点库</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8072279" y="2432728"/>
                <a:ext cx="1217579" cy="199437"/>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数据分析库</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a:off x="8068569" y="2697331"/>
                <a:ext cx="1221290" cy="199437"/>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诚信档案库</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矩形 41"/>
            <p:cNvSpPr/>
            <p:nvPr/>
          </p:nvSpPr>
          <p:spPr>
            <a:xfrm>
              <a:off x="8807322" y="997320"/>
              <a:ext cx="875218" cy="1932792"/>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政策仿真专题库</a:t>
              </a:r>
            </a:p>
          </p:txBody>
        </p:sp>
        <p:sp>
          <p:nvSpPr>
            <p:cNvPr id="43" name="矩形 42"/>
            <p:cNvSpPr/>
            <p:nvPr/>
          </p:nvSpPr>
          <p:spPr>
            <a:xfrm>
              <a:off x="8934524" y="1435137"/>
              <a:ext cx="648000" cy="288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社保保险政策</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8934524" y="1820654"/>
              <a:ext cx="648000" cy="288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就业创业</a:t>
              </a:r>
              <a:endParaRPr kumimoji="0" lang="en-US"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政策</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8934524" y="2206171"/>
              <a:ext cx="648000" cy="288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劳动关系</a:t>
              </a:r>
              <a:endParaRPr kumimoji="0" lang="en-US"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政策</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8948459" y="2591687"/>
              <a:ext cx="648000" cy="28800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人事人才</a:t>
              </a:r>
              <a:endParaRPr kumimoji="0" lang="en-US" altLang="zh-CN"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900"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政策</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590266" y="941809"/>
            <a:ext cx="8933815" cy="829945"/>
            <a:chOff x="748786" y="59303"/>
            <a:chExt cx="8933815" cy="829945"/>
          </a:xfrm>
        </p:grpSpPr>
        <p:sp>
          <p:nvSpPr>
            <p:cNvPr id="28" name="矩形 27"/>
            <p:cNvSpPr/>
            <p:nvPr/>
          </p:nvSpPr>
          <p:spPr>
            <a:xfrm>
              <a:off x="748786" y="105031"/>
              <a:ext cx="8933815" cy="758190"/>
            </a:xfrm>
            <a:prstGeom prst="rect">
              <a:avLst/>
            </a:prstGeom>
            <a:solidFill>
              <a:srgbClr val="5B9BD5">
                <a:lumMod val="20000"/>
                <a:lumOff val="80000"/>
              </a:srgb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127"/>
            <p:cNvSpPr txBox="1"/>
            <p:nvPr/>
          </p:nvSpPr>
          <p:spPr>
            <a:xfrm>
              <a:off x="841496" y="59303"/>
              <a:ext cx="43180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知识库</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1469511" y="232023"/>
              <a:ext cx="3428365" cy="534670"/>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政策法规</a:t>
              </a:r>
            </a:p>
            <a:p>
              <a:pPr marL="0" marR="0" lvl="0" indent="0" algn="ctr" defTabSz="914400" eaLnBrk="1" fontAlgn="auto" latinLnBrk="0" hangingPunct="1">
                <a:lnSpc>
                  <a:spcPct val="100000"/>
                </a:lnSpc>
                <a:spcBef>
                  <a:spcPts val="0"/>
                </a:spcBef>
                <a:spcAft>
                  <a:spcPts val="0"/>
                </a:spcAft>
                <a:buClrTx/>
                <a:buSzTx/>
                <a:buFontTx/>
                <a:buNone/>
                <a:defRPr/>
              </a:pPr>
              <a:r>
                <a:rPr lang="en-US" altLang="zh-CN" sz="1200" dirty="0">
                  <a:solidFill>
                    <a:schemeClr val="bg1"/>
                  </a:solidFill>
                  <a:ea typeface="微软雅黑" panose="020B0503020204020204" pitchFamily="34" charset="-122"/>
                  <a:sym typeface="+mn-ea"/>
                </a:rPr>
                <a:t>《</a:t>
              </a:r>
              <a:r>
                <a:rPr lang="zh-CN" altLang="en-US" sz="1200" dirty="0">
                  <a:solidFill>
                    <a:schemeClr val="bg1"/>
                  </a:solidFill>
                  <a:ea typeface="微软雅黑" panose="020B0503020204020204" pitchFamily="34" charset="-122"/>
                  <a:sym typeface="+mn-ea"/>
                </a:rPr>
                <a:t>中华人民共和国档案法</a:t>
              </a:r>
              <a:r>
                <a:rPr lang="en-US" altLang="zh-CN" sz="1200" dirty="0">
                  <a:solidFill>
                    <a:schemeClr val="bg1"/>
                  </a:solidFill>
                  <a:ea typeface="微软雅黑" panose="020B0503020204020204" pitchFamily="34" charset="-122"/>
                  <a:sym typeface="+mn-ea"/>
                </a:rPr>
                <a:t>》</a:t>
              </a:r>
              <a:r>
                <a:rPr lang="zh-CN" altLang="en-US" sz="1200" dirty="0">
                  <a:solidFill>
                    <a:schemeClr val="bg1"/>
                  </a:solidFill>
                  <a:ea typeface="微软雅黑" panose="020B0503020204020204" pitchFamily="34" charset="-122"/>
                  <a:sym typeface="+mn-ea"/>
                </a:rPr>
                <a:t>、</a:t>
              </a:r>
              <a:r>
                <a:rPr lang="en-US" altLang="zh-CN" sz="1200" dirty="0">
                  <a:solidFill>
                    <a:schemeClr val="bg1"/>
                  </a:solidFill>
                  <a:ea typeface="微软雅黑" panose="020B0503020204020204" pitchFamily="34" charset="-122"/>
                  <a:sym typeface="+mn-ea"/>
                </a:rPr>
                <a:t>《</a:t>
              </a:r>
              <a:r>
                <a:rPr lang="zh-CN" altLang="en-US" sz="1200" dirty="0">
                  <a:solidFill>
                    <a:schemeClr val="bg1"/>
                  </a:solidFill>
                  <a:ea typeface="微软雅黑" panose="020B0503020204020204" pitchFamily="34" charset="-122"/>
                  <a:sym typeface="+mn-ea"/>
                </a:rPr>
                <a:t>社会保险业务档案管理规定（试行）</a:t>
              </a:r>
              <a:r>
                <a:rPr lang="en-US" altLang="zh-CN" sz="1200" dirty="0">
                  <a:solidFill>
                    <a:schemeClr val="bg1"/>
                  </a:solidFill>
                  <a:ea typeface="微软雅黑" panose="020B0503020204020204" pitchFamily="34" charset="-122"/>
                  <a:sym typeface="+mn-ea"/>
                </a:rPr>
                <a:t>》</a:t>
              </a:r>
              <a:r>
                <a:rPr lang="zh-CN" altLang="en-US" sz="1200" dirty="0">
                  <a:solidFill>
                    <a:schemeClr val="bg1"/>
                  </a:solidFill>
                  <a:ea typeface="微软雅黑" panose="020B0503020204020204" pitchFamily="34" charset="-122"/>
                  <a:sym typeface="+mn-ea"/>
                </a:rPr>
                <a:t>等</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1" name="矩形 30"/>
            <p:cNvSpPr/>
            <p:nvPr/>
          </p:nvSpPr>
          <p:spPr>
            <a:xfrm>
              <a:off x="4994396" y="236468"/>
              <a:ext cx="1765935" cy="529590"/>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业务细则</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《岗位补贴政策实施细则》</a:t>
              </a:r>
            </a:p>
          </p:txBody>
        </p:sp>
        <p:sp>
          <p:nvSpPr>
            <p:cNvPr id="32" name="矩形 31"/>
            <p:cNvSpPr/>
            <p:nvPr/>
          </p:nvSpPr>
          <p:spPr>
            <a:xfrm>
              <a:off x="6825101" y="232023"/>
              <a:ext cx="1398905" cy="534035"/>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历年报告</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r>
                <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21</a:t>
              </a: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年度人社工作报告</a:t>
              </a:r>
            </a:p>
          </p:txBody>
        </p:sp>
        <p:sp>
          <p:nvSpPr>
            <p:cNvPr id="33" name="矩形 32"/>
            <p:cNvSpPr/>
            <p:nvPr/>
          </p:nvSpPr>
          <p:spPr>
            <a:xfrm>
              <a:off x="8269726" y="238373"/>
              <a:ext cx="1278890" cy="527685"/>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平台知识</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原始库、主题库等知识性数据</a:t>
              </a:r>
            </a:p>
          </p:txBody>
        </p:sp>
      </p:grpSp>
      <p:sp>
        <p:nvSpPr>
          <p:cNvPr id="13" name="流程图: 接点 12"/>
          <p:cNvSpPr/>
          <p:nvPr/>
        </p:nvSpPr>
        <p:spPr>
          <a:xfrm>
            <a:off x="517652" y="5260190"/>
            <a:ext cx="216000" cy="216000"/>
          </a:xfrm>
          <a:prstGeom prst="flowChartConnector">
            <a:avLst/>
          </a:prstGeom>
          <a:solidFill>
            <a:srgbClr val="FF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流程图: 接点 13"/>
          <p:cNvSpPr/>
          <p:nvPr/>
        </p:nvSpPr>
        <p:spPr>
          <a:xfrm>
            <a:off x="517652" y="4371221"/>
            <a:ext cx="216000" cy="216000"/>
          </a:xfrm>
          <a:prstGeom prst="flowChartConnector">
            <a:avLst/>
          </a:prstGeom>
          <a:solidFill>
            <a:srgbClr val="FF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流程图: 接点 14"/>
          <p:cNvSpPr/>
          <p:nvPr/>
        </p:nvSpPr>
        <p:spPr>
          <a:xfrm>
            <a:off x="506071" y="2900398"/>
            <a:ext cx="216000" cy="216000"/>
          </a:xfrm>
          <a:prstGeom prst="flowChartConnector">
            <a:avLst/>
          </a:prstGeom>
          <a:solidFill>
            <a:srgbClr val="FF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流程图: 接点 15"/>
          <p:cNvSpPr/>
          <p:nvPr/>
        </p:nvSpPr>
        <p:spPr>
          <a:xfrm>
            <a:off x="505965" y="1237053"/>
            <a:ext cx="216000" cy="216000"/>
          </a:xfrm>
          <a:prstGeom prst="flowChartConnector">
            <a:avLst/>
          </a:prstGeom>
          <a:solidFill>
            <a:srgbClr val="FF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591069" y="5901008"/>
            <a:ext cx="10991850" cy="883285"/>
            <a:chOff x="749589" y="5752794"/>
            <a:chExt cx="10991850" cy="883285"/>
          </a:xfrm>
        </p:grpSpPr>
        <p:sp>
          <p:nvSpPr>
            <p:cNvPr id="19" name="矩形 18"/>
            <p:cNvSpPr/>
            <p:nvPr/>
          </p:nvSpPr>
          <p:spPr>
            <a:xfrm>
              <a:off x="749589" y="5752794"/>
              <a:ext cx="10991850" cy="883285"/>
            </a:xfrm>
            <a:prstGeom prst="rect">
              <a:avLst/>
            </a:prstGeom>
            <a:solidFill>
              <a:srgbClr val="5B9BD5">
                <a:lumMod val="20000"/>
                <a:lumOff val="80000"/>
              </a:srgb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文本框 118"/>
            <p:cNvSpPr txBox="1"/>
            <p:nvPr/>
          </p:nvSpPr>
          <p:spPr>
            <a:xfrm>
              <a:off x="842151" y="5840618"/>
              <a:ext cx="430887" cy="707886"/>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原始库</a:t>
              </a:r>
            </a:p>
          </p:txBody>
        </p:sp>
        <p:sp>
          <p:nvSpPr>
            <p:cNvPr id="21" name="矩形 20"/>
            <p:cNvSpPr/>
            <p:nvPr/>
          </p:nvSpPr>
          <p:spPr>
            <a:xfrm>
              <a:off x="1469834" y="5984107"/>
              <a:ext cx="2885412" cy="420909"/>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dirty="0">
                  <a:solidFill>
                    <a:prstClr val="white"/>
                  </a:solidFill>
                  <a:latin typeface="微软雅黑" panose="020B0503020204020204" pitchFamily="34" charset="-122"/>
                  <a:ea typeface="微软雅黑" panose="020B0503020204020204" pitchFamily="34" charset="-122"/>
                </a:rPr>
                <a:t>天津市级</a:t>
              </a: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集中系统业务数据</a:t>
              </a:r>
            </a:p>
          </p:txBody>
        </p:sp>
        <p:sp>
          <p:nvSpPr>
            <p:cNvPr id="22" name="矩形 21"/>
            <p:cNvSpPr/>
            <p:nvPr/>
          </p:nvSpPr>
          <p:spPr>
            <a:xfrm>
              <a:off x="4790044" y="5984107"/>
              <a:ext cx="2681828" cy="420909"/>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人社部部下发中台业务数据</a:t>
              </a:r>
            </a:p>
          </p:txBody>
        </p:sp>
        <p:sp>
          <p:nvSpPr>
            <p:cNvPr id="23" name="矩形 22"/>
            <p:cNvSpPr/>
            <p:nvPr/>
          </p:nvSpPr>
          <p:spPr>
            <a:xfrm>
              <a:off x="7906670" y="5984107"/>
              <a:ext cx="2451393" cy="420909"/>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天津市共享交换平台数据</a:t>
              </a:r>
            </a:p>
          </p:txBody>
        </p:sp>
        <p:sp>
          <p:nvSpPr>
            <p:cNvPr id="25" name="矩形 24"/>
            <p:cNvSpPr/>
            <p:nvPr/>
          </p:nvSpPr>
          <p:spPr>
            <a:xfrm>
              <a:off x="10792861" y="5984107"/>
              <a:ext cx="554388" cy="420909"/>
            </a:xfrm>
            <a:prstGeom prst="rect">
              <a:avLst/>
            </a:prstGeom>
            <a:solidFill>
              <a:srgbClr val="0070C0"/>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流程图: 接点 17"/>
          <p:cNvSpPr/>
          <p:nvPr/>
        </p:nvSpPr>
        <p:spPr>
          <a:xfrm>
            <a:off x="506222" y="6218215"/>
            <a:ext cx="216000" cy="216000"/>
          </a:xfrm>
          <a:prstGeom prst="flowChartConnector">
            <a:avLst/>
          </a:prstGeom>
          <a:solidFill>
            <a:srgbClr val="FF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9562595" y="987472"/>
            <a:ext cx="2101850" cy="3016885"/>
          </a:xfrm>
          <a:prstGeom prst="rect">
            <a:avLst/>
          </a:prstGeom>
          <a:solidFill>
            <a:srgbClr val="5B9BD5">
              <a:lumMod val="20000"/>
              <a:lumOff val="80000"/>
            </a:srgb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10343010" y="1120822"/>
            <a:ext cx="91694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资源库</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9613395" y="2317797"/>
            <a:ext cx="1895475" cy="649605"/>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关系</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人</a:t>
            </a:r>
            <a:r>
              <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人、人</a:t>
            </a:r>
            <a:r>
              <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企、人</a:t>
            </a:r>
            <a:r>
              <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事、人</a:t>
            </a:r>
            <a:r>
              <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社保</a:t>
            </a:r>
          </a:p>
        </p:txBody>
      </p:sp>
      <p:sp>
        <p:nvSpPr>
          <p:cNvPr id="6" name="矩形 5"/>
          <p:cNvSpPr/>
          <p:nvPr/>
        </p:nvSpPr>
        <p:spPr>
          <a:xfrm>
            <a:off x="9605775" y="1452927"/>
            <a:ext cx="1990090" cy="649605"/>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要素</a:t>
            </a:r>
          </a:p>
          <a:p>
            <a:pPr marL="0" marR="0" lvl="0" indent="0" algn="ctr" defTabSz="914400" eaLnBrk="1" fontAlgn="auto" latinLnBrk="0" hangingPunct="1">
              <a:lnSpc>
                <a:spcPct val="100000"/>
              </a:lnSpc>
              <a:spcBef>
                <a:spcPts val="0"/>
              </a:spcBef>
              <a:spcAft>
                <a:spcPts val="0"/>
              </a:spcAft>
              <a:buClrTx/>
              <a:buSzTx/>
              <a:buFontTx/>
              <a:buNone/>
              <a:defRPr/>
            </a:pPr>
            <a:r>
              <a:rPr lang="zh-CN" altLang="en-US" sz="1200" kern="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人：</a:t>
            </a:r>
            <a:r>
              <a:rPr lang="zh-CN" sz="1200" kern="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证件类型</a:t>
            </a:r>
            <a:r>
              <a:rPr lang="en-US" altLang="zh-CN" sz="1200" kern="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a:t>
            </a:r>
            <a:r>
              <a:rPr lang="zh-CN" altLang="en-US" sz="1200" kern="0" noProof="0" dirty="0">
                <a:ln>
                  <a:noFill/>
                </a:ln>
                <a:solidFill>
                  <a:prstClr val="white"/>
                </a:solidFill>
                <a:effectLst/>
                <a:uLnTx/>
                <a:uFillTx/>
                <a:latin typeface="微软雅黑" panose="020B0503020204020204" pitchFamily="34" charset="-122"/>
                <a:ea typeface="微软雅黑" panose="020B0503020204020204" pitchFamily="34" charset="-122"/>
                <a:sym typeface="+mn-ea"/>
              </a:rPr>
              <a:t>证件号码</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企：信用代码</a:t>
            </a:r>
          </a:p>
        </p:txBody>
      </p:sp>
      <p:sp>
        <p:nvSpPr>
          <p:cNvPr id="7" name="矩形 6"/>
          <p:cNvSpPr/>
          <p:nvPr/>
        </p:nvSpPr>
        <p:spPr>
          <a:xfrm>
            <a:off x="9646415" y="3240452"/>
            <a:ext cx="1862455" cy="649605"/>
          </a:xfrm>
          <a:prstGeom prst="rect">
            <a:avLst/>
          </a:prstGeom>
          <a:solidFill>
            <a:srgbClr val="0070C0"/>
          </a:solidFill>
          <a:ln w="9525" cap="flat" cmpd="sng" algn="ctr">
            <a:noFill/>
            <a:prstDash val="solid"/>
          </a:ln>
          <a:effectLst/>
        </p:spPr>
        <p:txBody>
          <a:bodyPr rtlCol="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标签</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人：基本标签、业务标签</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企：基本标签、业务标签</a:t>
            </a:r>
          </a:p>
        </p:txBody>
      </p:sp>
      <p:sp>
        <p:nvSpPr>
          <p:cNvPr id="8" name="流程图: 接点 7"/>
          <p:cNvSpPr/>
          <p:nvPr/>
        </p:nvSpPr>
        <p:spPr>
          <a:xfrm>
            <a:off x="10126850" y="1181173"/>
            <a:ext cx="216000" cy="216000"/>
          </a:xfrm>
          <a:prstGeom prst="flowChartConnector">
            <a:avLst/>
          </a:prstGeom>
          <a:solidFill>
            <a:srgbClr val="FF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3" name="标题 112"/>
          <p:cNvSpPr>
            <a:spLocks noGrp="1"/>
          </p:cNvSpPr>
          <p:nvPr>
            <p:ph type="title"/>
          </p:nvPr>
        </p:nvSpPr>
        <p:spPr/>
        <p:txBody>
          <a:bodyPr/>
          <a:lstStyle/>
          <a:p>
            <a:pPr marL="342900" indent="-342900">
              <a:buFont typeface="Wingdings" panose="05000000000000000000" charset="0"/>
              <a:buChar char="Ø"/>
            </a:pPr>
            <a:r>
              <a:rPr lang="zh-CN" altLang="en-US" dirty="0"/>
              <a:t>数据资产体系构建</a:t>
            </a:r>
          </a:p>
        </p:txBody>
      </p:sp>
      <p:sp>
        <p:nvSpPr>
          <p:cNvPr id="114" name="矩形 113"/>
          <p:cNvSpPr/>
          <p:nvPr/>
        </p:nvSpPr>
        <p:spPr>
          <a:xfrm>
            <a:off x="5988516" y="4404354"/>
            <a:ext cx="1008000"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账户信息</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5" name="矩形 114"/>
          <p:cNvSpPr/>
          <p:nvPr/>
        </p:nvSpPr>
        <p:spPr>
          <a:xfrm>
            <a:off x="9906215" y="4402406"/>
            <a:ext cx="975463" cy="293060"/>
          </a:xfrm>
          <a:prstGeom prst="rect">
            <a:avLst/>
          </a:prstGeom>
          <a:noFill/>
          <a:ln w="952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单位业务特征</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marL="342900" indent="-342900">
              <a:buFont typeface="Wingdings" panose="05000000000000000000" charset="0"/>
              <a:buChar char="Ø"/>
            </a:pPr>
            <a:r>
              <a:rPr lang="zh-CN" altLang="en-US" dirty="0"/>
              <a:t>数据治理主要成果</a:t>
            </a:r>
          </a:p>
        </p:txBody>
      </p:sp>
      <p:grpSp>
        <p:nvGrpSpPr>
          <p:cNvPr id="10" name="组合 9"/>
          <p:cNvGrpSpPr/>
          <p:nvPr>
            <p:custDataLst>
              <p:tags r:id="rId1"/>
            </p:custDataLst>
          </p:nvPr>
        </p:nvGrpSpPr>
        <p:grpSpPr>
          <a:xfrm>
            <a:off x="1613535" y="1824713"/>
            <a:ext cx="2362200" cy="1866900"/>
            <a:chOff x="1095375" y="2647950"/>
            <a:chExt cx="2362200" cy="1866900"/>
          </a:xfrm>
        </p:grpSpPr>
        <p:sp>
          <p:nvSpPr>
            <p:cNvPr id="5" name="矩形 4"/>
            <p:cNvSpPr/>
            <p:nvPr>
              <p:custDataLst>
                <p:tags r:id="rId27"/>
              </p:custDataLst>
            </p:nvPr>
          </p:nvSpPr>
          <p:spPr>
            <a:xfrm>
              <a:off x="1095375" y="4114800"/>
              <a:ext cx="2362200" cy="400050"/>
            </a:xfrm>
            <a:prstGeom prst="rect">
              <a:avLst/>
            </a:prstGeom>
            <a:solidFill>
              <a:sysClr val="window" lastClr="FFFFFF"/>
            </a:solidFill>
            <a:ln>
              <a:noFill/>
            </a:ln>
            <a:effectLst>
              <a:outerShdw blurRad="50800" dist="38100" dir="5400000" algn="t" rotWithShape="0">
                <a:prstClr val="black">
                  <a:alpha val="40000"/>
                </a:prstClr>
              </a:outerShdw>
            </a:effectLst>
          </p:spPr>
          <p:style>
            <a:lnRef idx="2">
              <a:srgbClr val="F6C171">
                <a:shade val="50000"/>
              </a:srgbClr>
            </a:lnRef>
            <a:fillRef idx="1">
              <a:srgbClr val="F6C171"/>
            </a:fillRef>
            <a:effectRef idx="0">
              <a:srgbClr val="F6C171"/>
            </a:effectRef>
            <a:fontRef idx="minor">
              <a:sysClr val="window" lastClr="FFFFFF"/>
            </a:fontRef>
          </p:style>
          <p:txBody>
            <a:bodyPr rtlCol="0" anchor="ctr">
              <a:normAutofit lnSpcReduction="10000"/>
            </a:bodyPr>
            <a:lstStyle/>
            <a:p>
              <a:pPr algn="ctr">
                <a:lnSpc>
                  <a:spcPct val="120000"/>
                </a:lnSpc>
              </a:pPr>
              <a:endParaRPr lang="zh-CN" altLang="en-US"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custDataLst>
                <p:tags r:id="rId28"/>
              </p:custDataLst>
            </p:nvPr>
          </p:nvSpPr>
          <p:spPr>
            <a:xfrm>
              <a:off x="1095375" y="2686050"/>
              <a:ext cx="2362200" cy="1428750"/>
            </a:xfrm>
            <a:prstGeom prst="rect">
              <a:avLst/>
            </a:prstGeom>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lnSpcReduction="20000"/>
            </a:bodyPr>
            <a:lstStyle/>
            <a:p>
              <a:pPr algn="ctr">
                <a:lnSpc>
                  <a:spcPct val="120000"/>
                </a:lnSpc>
              </a:pPr>
              <a:r>
                <a:rPr 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形成数据资产目录，对天津人社数据资源进行全面盘点，形成数据地图为业务应用和数据获取夯实基础</a:t>
              </a:r>
              <a:endParaRPr lang="zh-CN" altLang="en-US" sz="14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29"/>
              </p:custDataLst>
            </p:nvPr>
          </p:nvSpPr>
          <p:spPr>
            <a:xfrm>
              <a:off x="1095375" y="2647950"/>
              <a:ext cx="2362200" cy="36000"/>
            </a:xfrm>
            <a:prstGeom prst="rect">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8" name="圆角矩形 7"/>
            <p:cNvSpPr/>
            <p:nvPr>
              <p:custDataLst>
                <p:tags r:id="rId30"/>
              </p:custDataLst>
            </p:nvPr>
          </p:nvSpPr>
          <p:spPr>
            <a:xfrm>
              <a:off x="1833563" y="4176713"/>
              <a:ext cx="885825" cy="276225"/>
            </a:xfrm>
            <a:prstGeom prst="roundRect">
              <a:avLst>
                <a:gd name="adj" fmla="val 50000"/>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Autofit/>
            </a:bodyPr>
            <a:lstStyle/>
            <a:p>
              <a:pPr algn="ctr">
                <a:lnSpc>
                  <a:spcPct val="120000"/>
                </a:lnSpc>
              </a:pPr>
              <a:r>
                <a:rPr lang="en-US" altLang="zh-CN" dirty="0">
                  <a:solidFill>
                    <a:sysClr val="window" lastClr="FFFFFF"/>
                  </a:solidFill>
                  <a:latin typeface="微软雅黑" panose="020B0503020204020204" pitchFamily="34" charset="-122"/>
                  <a:ea typeface="微软雅黑" panose="020B0503020204020204" pitchFamily="34" charset="-122"/>
                </a:rPr>
                <a:t>01</a:t>
              </a:r>
            </a:p>
          </p:txBody>
        </p:sp>
      </p:grpSp>
      <p:grpSp>
        <p:nvGrpSpPr>
          <p:cNvPr id="11" name="组合 10"/>
          <p:cNvGrpSpPr/>
          <p:nvPr>
            <p:custDataLst>
              <p:tags r:id="rId2"/>
            </p:custDataLst>
          </p:nvPr>
        </p:nvGrpSpPr>
        <p:grpSpPr>
          <a:xfrm>
            <a:off x="4914900" y="1824713"/>
            <a:ext cx="2362200" cy="1866900"/>
            <a:chOff x="1095375" y="2647950"/>
            <a:chExt cx="2362200" cy="1866900"/>
          </a:xfrm>
        </p:grpSpPr>
        <p:sp>
          <p:nvSpPr>
            <p:cNvPr id="12" name="矩形 11"/>
            <p:cNvSpPr/>
            <p:nvPr>
              <p:custDataLst>
                <p:tags r:id="rId23"/>
              </p:custDataLst>
            </p:nvPr>
          </p:nvSpPr>
          <p:spPr>
            <a:xfrm>
              <a:off x="1095375" y="4114800"/>
              <a:ext cx="2362200" cy="400050"/>
            </a:xfrm>
            <a:prstGeom prst="rect">
              <a:avLst/>
            </a:prstGeom>
            <a:solidFill>
              <a:sysClr val="window" lastClr="FFFFFF"/>
            </a:solidFill>
            <a:ln>
              <a:noFill/>
            </a:ln>
            <a:effectLst>
              <a:outerShdw blurRad="50800" dist="38100" dir="5400000" algn="t" rotWithShape="0">
                <a:prstClr val="black">
                  <a:alpha val="40000"/>
                </a:prstClr>
              </a:outerShdw>
            </a:effectLst>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custDataLst>
                <p:tags r:id="rId24"/>
              </p:custDataLst>
            </p:nvPr>
          </p:nvSpPr>
          <p:spPr>
            <a:xfrm>
              <a:off x="1095375" y="2686050"/>
              <a:ext cx="2362200" cy="1428750"/>
            </a:xfrm>
            <a:prstGeom prst="rect">
              <a:avLst/>
            </a:prstGeom>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r>
                <a:rPr 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形成数据治理服务方案，为后续开展数据治理工作提供指导</a:t>
              </a:r>
              <a:endParaRPr lang="zh-CN" altLang="en-US" sz="14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矩形 13"/>
            <p:cNvSpPr/>
            <p:nvPr>
              <p:custDataLst>
                <p:tags r:id="rId25"/>
              </p:custDataLst>
            </p:nvPr>
          </p:nvSpPr>
          <p:spPr>
            <a:xfrm>
              <a:off x="1095375" y="2647950"/>
              <a:ext cx="2362200" cy="36000"/>
            </a:xfrm>
            <a:prstGeom prst="rect">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15" name="圆角矩形 14"/>
            <p:cNvSpPr/>
            <p:nvPr>
              <p:custDataLst>
                <p:tags r:id="rId26"/>
              </p:custDataLst>
            </p:nvPr>
          </p:nvSpPr>
          <p:spPr>
            <a:xfrm>
              <a:off x="1833563" y="4191001"/>
              <a:ext cx="885825" cy="276225"/>
            </a:xfrm>
            <a:prstGeom prst="roundRect">
              <a:avLst>
                <a:gd name="adj" fmla="val 50000"/>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r>
                <a:rPr lang="en-US" altLang="zh-CN" sz="720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p>
          </p:txBody>
        </p:sp>
      </p:grpSp>
      <p:grpSp>
        <p:nvGrpSpPr>
          <p:cNvPr id="16" name="组合 15"/>
          <p:cNvGrpSpPr/>
          <p:nvPr>
            <p:custDataLst>
              <p:tags r:id="rId3"/>
            </p:custDataLst>
          </p:nvPr>
        </p:nvGrpSpPr>
        <p:grpSpPr>
          <a:xfrm>
            <a:off x="8223885" y="1824713"/>
            <a:ext cx="2362200" cy="1866900"/>
            <a:chOff x="1095375" y="2647950"/>
            <a:chExt cx="2362200" cy="1866900"/>
          </a:xfrm>
        </p:grpSpPr>
        <p:sp>
          <p:nvSpPr>
            <p:cNvPr id="17" name="矩形 16"/>
            <p:cNvSpPr/>
            <p:nvPr>
              <p:custDataLst>
                <p:tags r:id="rId19"/>
              </p:custDataLst>
            </p:nvPr>
          </p:nvSpPr>
          <p:spPr>
            <a:xfrm>
              <a:off x="1095375" y="4114800"/>
              <a:ext cx="2362200" cy="400050"/>
            </a:xfrm>
            <a:prstGeom prst="rect">
              <a:avLst/>
            </a:prstGeom>
            <a:solidFill>
              <a:sysClr val="window" lastClr="FFFFFF"/>
            </a:solidFill>
            <a:ln>
              <a:noFill/>
            </a:ln>
            <a:effectLst>
              <a:outerShdw blurRad="50800" dist="38100" dir="5400000" algn="t" rotWithShape="0">
                <a:prstClr val="black">
                  <a:alpha val="40000"/>
                </a:prstClr>
              </a:outerShdw>
            </a:effectLst>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18" name="矩形 17"/>
            <p:cNvSpPr/>
            <p:nvPr>
              <p:custDataLst>
                <p:tags r:id="rId20"/>
              </p:custDataLst>
            </p:nvPr>
          </p:nvSpPr>
          <p:spPr>
            <a:xfrm>
              <a:off x="1095375" y="2686050"/>
              <a:ext cx="2362200" cy="1428750"/>
            </a:xfrm>
            <a:prstGeom prst="rect">
              <a:avLst/>
            </a:prstGeom>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r>
                <a:rPr 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形成数据一体化规范，保障基础数据指标的一致性和权威性</a:t>
              </a:r>
              <a:endParaRPr lang="zh-CN" altLang="en-US" sz="14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矩形 18"/>
            <p:cNvSpPr/>
            <p:nvPr>
              <p:custDataLst>
                <p:tags r:id="rId21"/>
              </p:custDataLst>
            </p:nvPr>
          </p:nvSpPr>
          <p:spPr>
            <a:xfrm>
              <a:off x="1095375" y="2647950"/>
              <a:ext cx="2362200" cy="36000"/>
            </a:xfrm>
            <a:prstGeom prst="rect">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20" name="圆角矩形 19"/>
            <p:cNvSpPr/>
            <p:nvPr>
              <p:custDataLst>
                <p:tags r:id="rId22"/>
              </p:custDataLst>
            </p:nvPr>
          </p:nvSpPr>
          <p:spPr>
            <a:xfrm>
              <a:off x="1833563" y="4176713"/>
              <a:ext cx="885825" cy="276225"/>
            </a:xfrm>
            <a:prstGeom prst="roundRect">
              <a:avLst>
                <a:gd name="adj" fmla="val 50000"/>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Autofit/>
            </a:bodyPr>
            <a:lstStyle/>
            <a:p>
              <a:pPr algn="ctr">
                <a:lnSpc>
                  <a:spcPct val="120000"/>
                </a:lnSpc>
              </a:pPr>
              <a:r>
                <a:rPr lang="en-US" altLang="zh-CN"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p>
          </p:txBody>
        </p:sp>
      </p:grpSp>
      <p:grpSp>
        <p:nvGrpSpPr>
          <p:cNvPr id="28" name="组合 27"/>
          <p:cNvGrpSpPr/>
          <p:nvPr>
            <p:custDataLst>
              <p:tags r:id="rId4"/>
            </p:custDataLst>
          </p:nvPr>
        </p:nvGrpSpPr>
        <p:grpSpPr>
          <a:xfrm>
            <a:off x="1613535" y="3996413"/>
            <a:ext cx="2362200" cy="1866900"/>
            <a:chOff x="1095375" y="2647950"/>
            <a:chExt cx="2362200" cy="1866900"/>
          </a:xfrm>
        </p:grpSpPr>
        <p:sp>
          <p:nvSpPr>
            <p:cNvPr id="39" name="矩形 38"/>
            <p:cNvSpPr/>
            <p:nvPr>
              <p:custDataLst>
                <p:tags r:id="rId15"/>
              </p:custDataLst>
            </p:nvPr>
          </p:nvSpPr>
          <p:spPr>
            <a:xfrm>
              <a:off x="1095375" y="4114800"/>
              <a:ext cx="2362200" cy="400050"/>
            </a:xfrm>
            <a:prstGeom prst="rect">
              <a:avLst/>
            </a:prstGeom>
            <a:solidFill>
              <a:sysClr val="window" lastClr="FFFFFF"/>
            </a:solidFill>
            <a:ln>
              <a:noFill/>
            </a:ln>
            <a:effectLst>
              <a:outerShdw blurRad="50800" dist="38100" dir="5400000" algn="t" rotWithShape="0">
                <a:prstClr val="black">
                  <a:alpha val="40000"/>
                </a:prstClr>
              </a:outerShdw>
            </a:effectLst>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endParaRPr lang="zh-CN" altLang="en-US"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39"/>
            <p:cNvSpPr/>
            <p:nvPr>
              <p:custDataLst>
                <p:tags r:id="rId16"/>
              </p:custDataLst>
            </p:nvPr>
          </p:nvSpPr>
          <p:spPr>
            <a:xfrm>
              <a:off x="1095375" y="2686050"/>
              <a:ext cx="2362200" cy="1428750"/>
            </a:xfrm>
            <a:prstGeom prst="rect">
              <a:avLst/>
            </a:prstGeom>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r>
                <a:rPr 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形成数据探查报告，为提升源端数据质量和标准库建设提供依据</a:t>
              </a:r>
              <a:endParaRPr lang="zh-CN" altLang="en-US" sz="14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矩形 40"/>
            <p:cNvSpPr/>
            <p:nvPr>
              <p:custDataLst>
                <p:tags r:id="rId17"/>
              </p:custDataLst>
            </p:nvPr>
          </p:nvSpPr>
          <p:spPr>
            <a:xfrm>
              <a:off x="1095375" y="2647950"/>
              <a:ext cx="2362200" cy="36000"/>
            </a:xfrm>
            <a:prstGeom prst="rect">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42" name="圆角矩形 41"/>
            <p:cNvSpPr/>
            <p:nvPr>
              <p:custDataLst>
                <p:tags r:id="rId18"/>
              </p:custDataLst>
            </p:nvPr>
          </p:nvSpPr>
          <p:spPr>
            <a:xfrm>
              <a:off x="1833563" y="4176713"/>
              <a:ext cx="885825" cy="276225"/>
            </a:xfrm>
            <a:prstGeom prst="roundRect">
              <a:avLst>
                <a:gd name="adj" fmla="val 50000"/>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Autofit/>
            </a:bodyPr>
            <a:lstStyle/>
            <a:p>
              <a:pPr algn="ctr">
                <a:lnSpc>
                  <a:spcPct val="120000"/>
                </a:lnSpc>
              </a:pPr>
              <a:r>
                <a:rPr lang="en-US" altLang="zh-CN" dirty="0">
                  <a:solidFill>
                    <a:sysClr val="window" lastClr="FFFFFF"/>
                  </a:solidFill>
                  <a:latin typeface="微软雅黑" panose="020B0503020204020204" pitchFamily="34" charset="-122"/>
                  <a:ea typeface="微软雅黑" panose="020B0503020204020204" pitchFamily="34" charset="-122"/>
                </a:rPr>
                <a:t>04</a:t>
              </a:r>
            </a:p>
          </p:txBody>
        </p:sp>
      </p:grpSp>
      <p:grpSp>
        <p:nvGrpSpPr>
          <p:cNvPr id="29" name="组合 28"/>
          <p:cNvGrpSpPr/>
          <p:nvPr>
            <p:custDataLst>
              <p:tags r:id="rId5"/>
            </p:custDataLst>
          </p:nvPr>
        </p:nvGrpSpPr>
        <p:grpSpPr>
          <a:xfrm>
            <a:off x="4914900" y="3996413"/>
            <a:ext cx="2362200" cy="1866900"/>
            <a:chOff x="1095375" y="2647950"/>
            <a:chExt cx="2362200" cy="1866900"/>
          </a:xfrm>
        </p:grpSpPr>
        <p:sp>
          <p:nvSpPr>
            <p:cNvPr id="35" name="矩形 34"/>
            <p:cNvSpPr/>
            <p:nvPr>
              <p:custDataLst>
                <p:tags r:id="rId11"/>
              </p:custDataLst>
            </p:nvPr>
          </p:nvSpPr>
          <p:spPr>
            <a:xfrm>
              <a:off x="1095375" y="4114800"/>
              <a:ext cx="2362200" cy="400050"/>
            </a:xfrm>
            <a:prstGeom prst="rect">
              <a:avLst/>
            </a:prstGeom>
            <a:solidFill>
              <a:sysClr val="window" lastClr="FFFFFF"/>
            </a:solidFill>
            <a:ln>
              <a:noFill/>
            </a:ln>
            <a:effectLst>
              <a:outerShdw blurRad="50800" dist="38100" dir="5400000" algn="t" rotWithShape="0">
                <a:prstClr val="black">
                  <a:alpha val="40000"/>
                </a:prstClr>
              </a:outerShdw>
            </a:effectLst>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36" name="矩形 35"/>
            <p:cNvSpPr/>
            <p:nvPr>
              <p:custDataLst>
                <p:tags r:id="rId12"/>
              </p:custDataLst>
            </p:nvPr>
          </p:nvSpPr>
          <p:spPr>
            <a:xfrm>
              <a:off x="1095375" y="2686050"/>
              <a:ext cx="2362200" cy="1428750"/>
            </a:xfrm>
            <a:prstGeom prst="rect">
              <a:avLst/>
            </a:prstGeom>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r>
                <a:rPr 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沉淀规则库，不断改善数据质量校验工作，促进数据质量提升</a:t>
              </a:r>
              <a:endParaRPr lang="zh-CN" altLang="en-US" sz="14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矩形 36"/>
            <p:cNvSpPr/>
            <p:nvPr>
              <p:custDataLst>
                <p:tags r:id="rId13"/>
              </p:custDataLst>
            </p:nvPr>
          </p:nvSpPr>
          <p:spPr>
            <a:xfrm>
              <a:off x="1095375" y="2647950"/>
              <a:ext cx="2362200" cy="36000"/>
            </a:xfrm>
            <a:prstGeom prst="rect">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38" name="圆角矩形 37"/>
            <p:cNvSpPr/>
            <p:nvPr>
              <p:custDataLst>
                <p:tags r:id="rId14"/>
              </p:custDataLst>
            </p:nvPr>
          </p:nvSpPr>
          <p:spPr>
            <a:xfrm>
              <a:off x="1833563" y="4176713"/>
              <a:ext cx="885825" cy="276225"/>
            </a:xfrm>
            <a:prstGeom prst="roundRect">
              <a:avLst>
                <a:gd name="adj" fmla="val 50000"/>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Autofit/>
            </a:bodyPr>
            <a:lstStyle/>
            <a:p>
              <a:pPr algn="ctr">
                <a:lnSpc>
                  <a:spcPct val="120000"/>
                </a:lnSpc>
              </a:pPr>
              <a:r>
                <a:rPr lang="en-US" altLang="zh-CN"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p>
          </p:txBody>
        </p:sp>
      </p:grpSp>
      <p:grpSp>
        <p:nvGrpSpPr>
          <p:cNvPr id="30" name="组合 29"/>
          <p:cNvGrpSpPr/>
          <p:nvPr>
            <p:custDataLst>
              <p:tags r:id="rId6"/>
            </p:custDataLst>
          </p:nvPr>
        </p:nvGrpSpPr>
        <p:grpSpPr>
          <a:xfrm>
            <a:off x="8223885" y="3996413"/>
            <a:ext cx="2362200" cy="1866900"/>
            <a:chOff x="1095375" y="2647950"/>
            <a:chExt cx="2362200" cy="1866900"/>
          </a:xfrm>
        </p:grpSpPr>
        <p:sp>
          <p:nvSpPr>
            <p:cNvPr id="31" name="矩形 30"/>
            <p:cNvSpPr/>
            <p:nvPr>
              <p:custDataLst>
                <p:tags r:id="rId7"/>
              </p:custDataLst>
            </p:nvPr>
          </p:nvSpPr>
          <p:spPr>
            <a:xfrm>
              <a:off x="1095375" y="4114800"/>
              <a:ext cx="2362200" cy="400050"/>
            </a:xfrm>
            <a:prstGeom prst="rect">
              <a:avLst/>
            </a:prstGeom>
            <a:solidFill>
              <a:sysClr val="window" lastClr="FFFFFF"/>
            </a:solidFill>
            <a:ln>
              <a:noFill/>
            </a:ln>
            <a:effectLst>
              <a:outerShdw blurRad="50800" dist="38100" dir="5400000" algn="t" rotWithShape="0">
                <a:prstClr val="black">
                  <a:alpha val="40000"/>
                </a:prstClr>
              </a:outerShdw>
            </a:effectLst>
          </p:spPr>
          <p:style>
            <a:lnRef idx="2">
              <a:srgbClr val="F6C171">
                <a:shade val="50000"/>
              </a:srgbClr>
            </a:lnRef>
            <a:fillRef idx="1">
              <a:srgbClr val="F6C171"/>
            </a:fillRef>
            <a:effectRef idx="0">
              <a:srgbClr val="F6C171"/>
            </a:effectRef>
            <a:fontRef idx="minor">
              <a:sysClr val="window" lastClr="FFFFFF"/>
            </a:fontRef>
          </p:style>
          <p:txBody>
            <a:bodyPr rtlCol="0" anchor="ctr">
              <a:normAutofit/>
            </a:bodyPr>
            <a:lstStyle/>
            <a:p>
              <a:pPr algn="ctr">
                <a:lnSpc>
                  <a:spcPct val="12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32" name="矩形 31"/>
            <p:cNvSpPr/>
            <p:nvPr>
              <p:custDataLst>
                <p:tags r:id="rId8"/>
              </p:custDataLst>
            </p:nvPr>
          </p:nvSpPr>
          <p:spPr>
            <a:xfrm>
              <a:off x="1095375" y="2686050"/>
              <a:ext cx="2362200" cy="1428750"/>
            </a:xfrm>
            <a:prstGeom prst="rect">
              <a:avLst/>
            </a:prstGeom>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lnSpcReduction="20000"/>
            </a:bodyPr>
            <a:lstStyle/>
            <a:p>
              <a:pPr algn="ctr">
                <a:lnSpc>
                  <a:spcPct val="120000"/>
                </a:lnSpc>
              </a:pPr>
              <a:r>
                <a:rPr 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形成数据资产，包括原始库、标准库、主题库、专题库、资源库、知识库等，为业务应用提供数据支撑</a:t>
              </a:r>
              <a:endParaRPr lang="zh-CN" altLang="en-US" sz="1400" spc="1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9"/>
              </p:custDataLst>
            </p:nvPr>
          </p:nvSpPr>
          <p:spPr>
            <a:xfrm>
              <a:off x="1095375" y="2647950"/>
              <a:ext cx="2362200" cy="36000"/>
            </a:xfrm>
            <a:prstGeom prst="rect">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rmAutofit fontScale="25000" lnSpcReduction="20000"/>
            </a:bodyPr>
            <a:lstStyle/>
            <a:p>
              <a:pPr algn="ctr">
                <a:lnSpc>
                  <a:spcPct val="140000"/>
                </a:lnSpc>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34" name="圆角矩形 33"/>
            <p:cNvSpPr/>
            <p:nvPr>
              <p:custDataLst>
                <p:tags r:id="rId10"/>
              </p:custDataLst>
            </p:nvPr>
          </p:nvSpPr>
          <p:spPr>
            <a:xfrm>
              <a:off x="1833563" y="4176713"/>
              <a:ext cx="885825" cy="276225"/>
            </a:xfrm>
            <a:prstGeom prst="roundRect">
              <a:avLst>
                <a:gd name="adj" fmla="val 50000"/>
              </a:avLst>
            </a:prstGeom>
            <a:solidFill>
              <a:srgbClr val="F27255"/>
            </a:solidFill>
            <a:ln>
              <a:noFill/>
            </a:ln>
          </p:spPr>
          <p:style>
            <a:lnRef idx="2">
              <a:srgbClr val="F6C171">
                <a:shade val="50000"/>
              </a:srgbClr>
            </a:lnRef>
            <a:fillRef idx="1">
              <a:srgbClr val="F6C171"/>
            </a:fillRef>
            <a:effectRef idx="0">
              <a:srgbClr val="F6C171"/>
            </a:effectRef>
            <a:fontRef idx="minor">
              <a:sysClr val="window" lastClr="FFFFFF"/>
            </a:fontRef>
          </p:style>
          <p:txBody>
            <a:bodyPr rtlCol="0" anchor="ctr">
              <a:noAutofit/>
            </a:bodyPr>
            <a:lstStyle/>
            <a:p>
              <a:pPr algn="ctr">
                <a:lnSpc>
                  <a:spcPct val="120000"/>
                </a:lnSpc>
              </a:pPr>
              <a:r>
                <a:rPr lang="en-US" altLang="zh-CN"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06</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kumimoji="1" lang="zh-CN" altLang="en-US" dirty="0"/>
              <a:t>某省人社数据中台项目概况</a:t>
            </a:r>
          </a:p>
        </p:txBody>
      </p:sp>
      <p:grpSp>
        <p:nvGrpSpPr>
          <p:cNvPr id="12" name="组合 11"/>
          <p:cNvGrpSpPr/>
          <p:nvPr/>
        </p:nvGrpSpPr>
        <p:grpSpPr>
          <a:xfrm>
            <a:off x="994332" y="1581898"/>
            <a:ext cx="565229" cy="569361"/>
            <a:chOff x="2414191" y="2739707"/>
            <a:chExt cx="782002" cy="787718"/>
          </a:xfrm>
        </p:grpSpPr>
        <p:sp>
          <p:nvSpPr>
            <p:cNvPr id="8" name="任意多边形: 形状 7"/>
            <p:cNvSpPr/>
            <p:nvPr/>
          </p:nvSpPr>
          <p:spPr>
            <a:xfrm>
              <a:off x="2699941" y="27397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solidFill>
              <a:schemeClr val="accent1">
                <a:lumMod val="40000"/>
                <a:lumOff val="60000"/>
              </a:schemeClr>
            </a:solidFill>
            <a:ln w="9525" cap="flat">
              <a:noFill/>
              <a:prstDash val="solid"/>
              <a:miter/>
            </a:ln>
          </p:spPr>
          <p:txBody>
            <a:bodyPr rtlCol="0" anchor="ctr"/>
            <a:lstStyle/>
            <a:p>
              <a:endParaRPr lang="zh-CN" altLang="en-US"/>
            </a:p>
          </p:txBody>
        </p:sp>
        <p:sp>
          <p:nvSpPr>
            <p:cNvPr id="9" name="任意多边形: 形状 8"/>
            <p:cNvSpPr/>
            <p:nvPr/>
          </p:nvSpPr>
          <p:spPr>
            <a:xfrm>
              <a:off x="2414191" y="30988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solidFill>
              <a:schemeClr val="accent2">
                <a:lumMod val="40000"/>
                <a:lumOff val="60000"/>
              </a:schemeClr>
            </a:solidFill>
            <a:ln w="9525" cap="flat">
              <a:noFill/>
              <a:prstDash val="solid"/>
              <a:miter/>
            </a:ln>
          </p:spPr>
          <p:txBody>
            <a:bodyPr rtlCol="0" anchor="ctr"/>
            <a:lstStyle/>
            <a:p>
              <a:endParaRPr lang="zh-CN" altLang="en-US"/>
            </a:p>
          </p:txBody>
        </p:sp>
        <p:sp>
          <p:nvSpPr>
            <p:cNvPr id="10" name="任意多边形: 形状 9"/>
            <p:cNvSpPr/>
            <p:nvPr/>
          </p:nvSpPr>
          <p:spPr>
            <a:xfrm>
              <a:off x="2916158" y="30988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solidFill>
              <a:schemeClr val="bg2">
                <a:lumMod val="20000"/>
                <a:lumOff val="80000"/>
              </a:schemeClr>
            </a:solidFill>
            <a:ln w="9525" cap="flat">
              <a:noFill/>
              <a:prstDash val="solid"/>
              <a:miter/>
            </a:ln>
          </p:spPr>
          <p:txBody>
            <a:bodyPr rtlCol="0" anchor="ctr"/>
            <a:lstStyle/>
            <a:p>
              <a:endParaRPr lang="zh-CN" altLang="en-US"/>
            </a:p>
          </p:txBody>
        </p:sp>
        <p:sp>
          <p:nvSpPr>
            <p:cNvPr id="11" name="任意多边形: 形状 10"/>
            <p:cNvSpPr/>
            <p:nvPr/>
          </p:nvSpPr>
          <p:spPr>
            <a:xfrm>
              <a:off x="2493970" y="28492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solidFill>
              <a:schemeClr val="bg2">
                <a:lumMod val="20000"/>
                <a:lumOff val="80000"/>
              </a:schemeClr>
            </a:solidFill>
            <a:ln w="9525" cap="flat">
              <a:noFill/>
              <a:prstDash val="solid"/>
              <a:miter/>
            </a:ln>
          </p:spPr>
          <p:txBody>
            <a:bodyPr rtlCol="0" anchor="ctr"/>
            <a:lstStyle/>
            <a:p>
              <a:endParaRPr lang="zh-CN" altLang="en-US"/>
            </a:p>
          </p:txBody>
        </p:sp>
      </p:grpSp>
      <p:sp>
        <p:nvSpPr>
          <p:cNvPr id="18" name="文本框 17"/>
          <p:cNvSpPr txBox="1"/>
          <p:nvPr/>
        </p:nvSpPr>
        <p:spPr>
          <a:xfrm>
            <a:off x="1688700" y="1717814"/>
            <a:ext cx="2468880" cy="398780"/>
          </a:xfrm>
          <a:prstGeom prst="rect">
            <a:avLst/>
          </a:prstGeom>
          <a:noFill/>
        </p:spPr>
        <p:txBody>
          <a:bodyPr wrap="none" rtlCol="0">
            <a:spAutoFit/>
          </a:bodyPr>
          <a:lstStyle/>
          <a:p>
            <a:r>
              <a:rPr lang="zh-CN" altLang="en-US" sz="2000" dirty="0">
                <a:solidFill>
                  <a:srgbClr val="333333"/>
                </a:solidFill>
                <a:latin typeface="微软雅黑" panose="020B0503020204020204" pitchFamily="34" charset="-122"/>
                <a:ea typeface="微软雅黑" panose="020B0503020204020204" pitchFamily="34" charset="-122"/>
              </a:rPr>
              <a:t>某省人社信息化现状</a:t>
            </a:r>
          </a:p>
        </p:txBody>
      </p:sp>
      <p:sp>
        <p:nvSpPr>
          <p:cNvPr id="24" name="文本框 23"/>
          <p:cNvSpPr txBox="1"/>
          <p:nvPr/>
        </p:nvSpPr>
        <p:spPr>
          <a:xfrm>
            <a:off x="1823907" y="2692920"/>
            <a:ext cx="1838965" cy="369332"/>
          </a:xfrm>
          <a:prstGeom prst="rect">
            <a:avLst/>
          </a:prstGeom>
          <a:noFill/>
        </p:spPr>
        <p:txBody>
          <a:bodyPr wrap="none"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业务系统</a:t>
            </a:r>
            <a:r>
              <a:rPr lang="en-US" altLang="zh-CN" dirty="0">
                <a:solidFill>
                  <a:srgbClr val="333333"/>
                </a:solidFill>
                <a:latin typeface="微软雅黑" panose="020B0503020204020204" pitchFamily="34" charset="-122"/>
                <a:ea typeface="微软雅黑" panose="020B0503020204020204" pitchFamily="34" charset="-122"/>
              </a:rPr>
              <a:t>70</a:t>
            </a:r>
            <a:r>
              <a:rPr lang="zh-CN" altLang="en-US" dirty="0">
                <a:solidFill>
                  <a:srgbClr val="333333"/>
                </a:solidFill>
                <a:latin typeface="微软雅黑" panose="020B0503020204020204" pitchFamily="34" charset="-122"/>
                <a:ea typeface="微软雅黑" panose="020B0503020204020204" pitchFamily="34" charset="-122"/>
              </a:rPr>
              <a:t>余个</a:t>
            </a:r>
          </a:p>
        </p:txBody>
      </p:sp>
      <p:sp>
        <p:nvSpPr>
          <p:cNvPr id="25" name="文本框 24"/>
          <p:cNvSpPr txBox="1"/>
          <p:nvPr/>
        </p:nvSpPr>
        <p:spPr>
          <a:xfrm>
            <a:off x="1823907" y="3577455"/>
            <a:ext cx="3185487" cy="369332"/>
          </a:xfrm>
          <a:prstGeom prst="rect">
            <a:avLst/>
          </a:prstGeom>
          <a:noFill/>
        </p:spPr>
        <p:txBody>
          <a:bodyPr wrap="none" rtlCol="0">
            <a:spAutoFit/>
          </a:bodyPr>
          <a:lstStyle/>
          <a:p>
            <a:r>
              <a:rPr lang="zh-CN" altLang="en-US" dirty="0">
                <a:solidFill>
                  <a:schemeClr val="accent1">
                    <a:lumMod val="60000"/>
                    <a:lumOff val="40000"/>
                  </a:schemeClr>
                </a:solidFill>
                <a:latin typeface="微软雅黑" panose="020B0503020204020204" pitchFamily="34" charset="-122"/>
                <a:ea typeface="微软雅黑" panose="020B0503020204020204" pitchFamily="34" charset="-122"/>
              </a:rPr>
              <a:t>数据查询</a:t>
            </a:r>
            <a:r>
              <a:rPr lang="zh-CN" altLang="en-US" dirty="0">
                <a:solidFill>
                  <a:srgbClr val="333333"/>
                </a:solidFill>
                <a:latin typeface="微软雅黑" panose="020B0503020204020204" pitchFamily="34" charset="-122"/>
                <a:ea typeface="微软雅黑" panose="020B0503020204020204" pitchFamily="34" charset="-122"/>
              </a:rPr>
              <a:t>高度依赖各业务系统</a:t>
            </a:r>
          </a:p>
        </p:txBody>
      </p:sp>
      <p:sp>
        <p:nvSpPr>
          <p:cNvPr id="26" name="文本框 25"/>
          <p:cNvSpPr txBox="1"/>
          <p:nvPr/>
        </p:nvSpPr>
        <p:spPr>
          <a:xfrm>
            <a:off x="1823907" y="4461990"/>
            <a:ext cx="3185487" cy="369332"/>
          </a:xfrm>
          <a:prstGeom prst="rect">
            <a:avLst/>
          </a:prstGeom>
          <a:noFill/>
        </p:spPr>
        <p:txBody>
          <a:bodyPr wrap="none"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系统间互不打通，数据</a:t>
            </a:r>
            <a:r>
              <a:rPr lang="zh-CN" altLang="en-US" dirty="0">
                <a:solidFill>
                  <a:schemeClr val="accent1">
                    <a:lumMod val="60000"/>
                    <a:lumOff val="40000"/>
                  </a:schemeClr>
                </a:solidFill>
                <a:latin typeface="微软雅黑" panose="020B0503020204020204" pitchFamily="34" charset="-122"/>
                <a:ea typeface="微软雅黑" panose="020B0503020204020204" pitchFamily="34" charset="-122"/>
              </a:rPr>
              <a:t>共享难</a:t>
            </a:r>
          </a:p>
        </p:txBody>
      </p:sp>
      <p:cxnSp>
        <p:nvCxnSpPr>
          <p:cNvPr id="30" name="直接连接符 29"/>
          <p:cNvCxnSpPr/>
          <p:nvPr/>
        </p:nvCxnSpPr>
        <p:spPr bwMode="auto">
          <a:xfrm>
            <a:off x="1425092" y="2456903"/>
            <a:ext cx="0" cy="2770417"/>
          </a:xfrm>
          <a:prstGeom prst="line">
            <a:avLst/>
          </a:prstGeom>
          <a:noFill/>
          <a:ln w="9525" cap="flat" cmpd="sng" algn="ctr">
            <a:solidFill>
              <a:schemeClr val="bg1">
                <a:lumMod val="75000"/>
              </a:schemeClr>
            </a:solidFill>
            <a:prstDash val="solid"/>
            <a:round/>
            <a:headEnd type="none" w="med" len="med"/>
            <a:tailEnd type="none" w="med" len="med"/>
          </a:ln>
        </p:spPr>
      </p:cxnSp>
      <p:sp>
        <p:nvSpPr>
          <p:cNvPr id="31" name="等腰三角形 30"/>
          <p:cNvSpPr/>
          <p:nvPr/>
        </p:nvSpPr>
        <p:spPr bwMode="auto">
          <a:xfrm rot="5400000">
            <a:off x="1410476" y="2848971"/>
            <a:ext cx="152838" cy="104863"/>
          </a:xfrm>
          <a:prstGeom prst="triangl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p:spPr>
        <p:txBody>
          <a:bodyPr vert="horz" wrap="none" lIns="87828" tIns="43914" rIns="87828" bIns="43914" numCol="1" rtlCol="0"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a:ln>
                <a:noFill/>
              </a:ln>
              <a:solidFill>
                <a:schemeClr val="tx1"/>
              </a:solidFill>
              <a:effectLst/>
              <a:latin typeface="FrutigerNext LT Regular" pitchFamily="34" charset="0"/>
              <a:ea typeface="华文细黑" panose="02010600040101010101" pitchFamily="2" charset="-122"/>
            </a:endParaRPr>
          </a:p>
        </p:txBody>
      </p:sp>
      <p:sp>
        <p:nvSpPr>
          <p:cNvPr id="32" name="等腰三角形 31"/>
          <p:cNvSpPr/>
          <p:nvPr/>
        </p:nvSpPr>
        <p:spPr bwMode="auto">
          <a:xfrm rot="5400000">
            <a:off x="1410475" y="3709690"/>
            <a:ext cx="152838" cy="104863"/>
          </a:xfrm>
          <a:prstGeom prst="triangle">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p:spPr>
        <p:txBody>
          <a:bodyPr vert="horz" wrap="none" lIns="87828" tIns="43914" rIns="87828" bIns="43914" numCol="1" rtlCol="0"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a:ln>
                <a:noFill/>
              </a:ln>
              <a:solidFill>
                <a:schemeClr val="tx1"/>
              </a:solidFill>
              <a:effectLst/>
              <a:latin typeface="FrutigerNext LT Regular" pitchFamily="34" charset="0"/>
              <a:ea typeface="华文细黑" panose="02010600040101010101" pitchFamily="2" charset="-122"/>
            </a:endParaRPr>
          </a:p>
        </p:txBody>
      </p:sp>
      <p:sp>
        <p:nvSpPr>
          <p:cNvPr id="33" name="等腰三角形 32"/>
          <p:cNvSpPr/>
          <p:nvPr/>
        </p:nvSpPr>
        <p:spPr bwMode="auto">
          <a:xfrm rot="5400000">
            <a:off x="1410476" y="4594225"/>
            <a:ext cx="152838" cy="104863"/>
          </a:xfrm>
          <a:prstGeom prst="triangle">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p:spPr>
        <p:txBody>
          <a:bodyPr vert="horz" wrap="none" lIns="87828" tIns="43914" rIns="87828" bIns="43914" numCol="1" rtlCol="0"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a:ln>
                <a:noFill/>
              </a:ln>
              <a:solidFill>
                <a:schemeClr val="tx1"/>
              </a:solidFill>
              <a:effectLst/>
              <a:latin typeface="FrutigerNext LT Regular" pitchFamily="34" charset="0"/>
              <a:ea typeface="华文细黑" panose="02010600040101010101" pitchFamily="2" charset="-122"/>
            </a:endParaRPr>
          </a:p>
        </p:txBody>
      </p:sp>
      <p:cxnSp>
        <p:nvCxnSpPr>
          <p:cNvPr id="35" name="直接连接符 34"/>
          <p:cNvCxnSpPr/>
          <p:nvPr/>
        </p:nvCxnSpPr>
        <p:spPr bwMode="auto">
          <a:xfrm>
            <a:off x="5387492" y="1361482"/>
            <a:ext cx="0" cy="4431946"/>
          </a:xfrm>
          <a:prstGeom prst="line">
            <a:avLst/>
          </a:prstGeom>
          <a:noFill/>
          <a:ln w="9525" cap="flat" cmpd="sng" algn="ctr">
            <a:solidFill>
              <a:schemeClr val="bg1">
                <a:lumMod val="75000"/>
              </a:schemeClr>
            </a:solidFill>
            <a:prstDash val="sysDot"/>
            <a:round/>
            <a:headEnd type="none" w="med" len="med"/>
            <a:tailEnd type="none" w="med" len="med"/>
          </a:ln>
        </p:spPr>
      </p:cxnSp>
      <p:sp>
        <p:nvSpPr>
          <p:cNvPr id="40" name="文本框 39"/>
          <p:cNvSpPr txBox="1"/>
          <p:nvPr/>
        </p:nvSpPr>
        <p:spPr>
          <a:xfrm>
            <a:off x="5869063" y="1412289"/>
            <a:ext cx="5692735" cy="368300"/>
          </a:xfrm>
          <a:prstGeom prst="rect">
            <a:avLst/>
          </a:prstGeom>
          <a:noFill/>
        </p:spPr>
        <p:txBody>
          <a:bodyPr wrap="square"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实现数据</a:t>
            </a:r>
            <a:r>
              <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rPr>
              <a:t>汇过来、治得好、用得上</a:t>
            </a:r>
          </a:p>
        </p:txBody>
      </p:sp>
      <p:grpSp>
        <p:nvGrpSpPr>
          <p:cNvPr id="43" name="组合 42"/>
          <p:cNvGrpSpPr/>
          <p:nvPr/>
        </p:nvGrpSpPr>
        <p:grpSpPr>
          <a:xfrm>
            <a:off x="5829684" y="2117924"/>
            <a:ext cx="5889557" cy="3536467"/>
            <a:chOff x="5796923" y="1690853"/>
            <a:chExt cx="5889557" cy="3536467"/>
          </a:xfrm>
        </p:grpSpPr>
        <p:sp>
          <p:nvSpPr>
            <p:cNvPr id="19" name="任意多边形 18"/>
            <p:cNvSpPr/>
            <p:nvPr/>
          </p:nvSpPr>
          <p:spPr>
            <a:xfrm>
              <a:off x="5796923" y="3463290"/>
              <a:ext cx="1581150" cy="1764030"/>
            </a:xfrm>
            <a:custGeom>
              <a:avLst/>
              <a:gdLst>
                <a:gd name="connsiteX0" fmla="*/ 0 w 1314080"/>
                <a:gd name="connsiteY0" fmla="*/ 0 h 1151868"/>
                <a:gd name="connsiteX1" fmla="*/ 1314080 w 1314080"/>
                <a:gd name="connsiteY1" fmla="*/ 0 h 1151868"/>
                <a:gd name="connsiteX2" fmla="*/ 1314080 w 1314080"/>
                <a:gd name="connsiteY2" fmla="*/ 1151868 h 1151868"/>
                <a:gd name="connsiteX3" fmla="*/ 0 w 1314080"/>
                <a:gd name="connsiteY3" fmla="*/ 1151868 h 1151868"/>
                <a:gd name="connsiteX4" fmla="*/ 0 w 1314080"/>
                <a:gd name="connsiteY4" fmla="*/ 0 h 115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080" h="1151868">
                  <a:moveTo>
                    <a:pt x="0" y="0"/>
                  </a:moveTo>
                  <a:lnTo>
                    <a:pt x="1314080" y="0"/>
                  </a:lnTo>
                  <a:lnTo>
                    <a:pt x="1314080" y="1151868"/>
                  </a:lnTo>
                  <a:lnTo>
                    <a:pt x="0" y="11518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0" tIns="266700" rIns="266700" bIns="266700" numCol="1" spcCol="1270" anchor="t" anchorCtr="0">
              <a:noAutofit/>
            </a:bodyPr>
            <a:lstStyle/>
            <a:p>
              <a:pPr defTabSz="3111500" rtl="0">
                <a:lnSpc>
                  <a:spcPct val="90000"/>
                </a:lnSpc>
                <a:spcAft>
                  <a:spcPct val="35000"/>
                </a:spcAft>
              </a:pPr>
              <a:endParaRPr lang="zh-CN" altLang="en-US" sz="7000">
                <a:solidFill>
                  <a:srgbClr val="000000">
                    <a:hueOff val="0"/>
                    <a:satOff val="0"/>
                    <a:lumOff val="0"/>
                    <a:alphaOff val="0"/>
                  </a:srgbClr>
                </a:solidFill>
              </a:endParaRPr>
            </a:p>
          </p:txBody>
        </p:sp>
        <p:grpSp>
          <p:nvGrpSpPr>
            <p:cNvPr id="4" name="组合 3"/>
            <p:cNvGrpSpPr/>
            <p:nvPr/>
          </p:nvGrpSpPr>
          <p:grpSpPr>
            <a:xfrm>
              <a:off x="5915776" y="2178587"/>
              <a:ext cx="5613262" cy="2919195"/>
              <a:chOff x="9515" y="3176"/>
              <a:chExt cx="7571" cy="3937"/>
            </a:xfrm>
          </p:grpSpPr>
          <p:sp>
            <p:nvSpPr>
              <p:cNvPr id="17" name="L 形 16"/>
              <p:cNvSpPr/>
              <p:nvPr/>
            </p:nvSpPr>
            <p:spPr>
              <a:xfrm rot="5400000">
                <a:off x="10297" y="4164"/>
                <a:ext cx="2109" cy="3673"/>
              </a:xfrm>
              <a:prstGeom prst="corner">
                <a:avLst>
                  <a:gd name="adj1" fmla="val 16120"/>
                  <a:gd name="adj2" fmla="val 16110"/>
                </a:avLst>
              </a:prstGeom>
            </p:spPr>
            <p:style>
              <a:lnRef idx="2">
                <a:schemeClr val="accent5">
                  <a:hueOff val="1085675"/>
                  <a:satOff val="3732"/>
                  <a:lumOff val="-17902"/>
                  <a:alphaOff val="0"/>
                </a:schemeClr>
              </a:lnRef>
              <a:fillRef idx="1">
                <a:schemeClr val="accent5">
                  <a:hueOff val="1085675"/>
                  <a:satOff val="3732"/>
                  <a:lumOff val="-17902"/>
                  <a:alphaOff val="0"/>
                </a:schemeClr>
              </a:fillRef>
              <a:effectRef idx="0">
                <a:schemeClr val="accent5">
                  <a:hueOff val="1085675"/>
                  <a:satOff val="3732"/>
                  <a:lumOff val="-17902"/>
                  <a:alphaOff val="0"/>
                </a:schemeClr>
              </a:effectRef>
              <a:fontRef idx="minor">
                <a:schemeClr val="lt1"/>
              </a:fontRef>
            </p:style>
          </p:sp>
          <p:sp>
            <p:nvSpPr>
              <p:cNvPr id="20" name="等腰三角形 19"/>
              <p:cNvSpPr/>
              <p:nvPr/>
            </p:nvSpPr>
            <p:spPr>
              <a:xfrm>
                <a:off x="12726" y="3176"/>
                <a:ext cx="470" cy="598"/>
              </a:xfrm>
              <a:prstGeom prst="triangle">
                <a:avLst>
                  <a:gd name="adj" fmla="val 100000"/>
                </a:avLst>
              </a:prstGeom>
            </p:spPr>
            <p:style>
              <a:lnRef idx="2">
                <a:schemeClr val="accent5">
                  <a:hueOff val="1628513"/>
                  <a:satOff val="5598"/>
                  <a:lumOff val="-26856"/>
                  <a:alphaOff val="0"/>
                </a:schemeClr>
              </a:lnRef>
              <a:fillRef idx="1">
                <a:schemeClr val="accent5">
                  <a:hueOff val="1628513"/>
                  <a:satOff val="5598"/>
                  <a:lumOff val="-26856"/>
                  <a:alphaOff val="0"/>
                </a:schemeClr>
              </a:fillRef>
              <a:effectRef idx="0">
                <a:schemeClr val="accent5">
                  <a:hueOff val="1628513"/>
                  <a:satOff val="5598"/>
                  <a:lumOff val="-26856"/>
                  <a:alphaOff val="0"/>
                </a:schemeClr>
              </a:effectRef>
              <a:fontRef idx="minor">
                <a:schemeClr val="lt1"/>
              </a:fontRef>
            </p:style>
          </p:sp>
          <p:sp>
            <p:nvSpPr>
              <p:cNvPr id="21" name="L 形 20"/>
              <p:cNvSpPr/>
              <p:nvPr/>
            </p:nvSpPr>
            <p:spPr>
              <a:xfrm rot="5400000">
                <a:off x="14195" y="2394"/>
                <a:ext cx="2109" cy="3673"/>
              </a:xfrm>
              <a:prstGeom prst="corner">
                <a:avLst>
                  <a:gd name="adj1" fmla="val 16120"/>
                  <a:gd name="adj2" fmla="val 16110"/>
                </a:avLst>
              </a:prstGeom>
            </p:spPr>
            <p:style>
              <a:lnRef idx="2">
                <a:schemeClr val="accent5">
                  <a:hueOff val="2171351"/>
                  <a:satOff val="7464"/>
                  <a:lumOff val="-35810"/>
                  <a:alphaOff val="0"/>
                </a:schemeClr>
              </a:lnRef>
              <a:fillRef idx="1">
                <a:schemeClr val="accent5">
                  <a:hueOff val="2171351"/>
                  <a:satOff val="7464"/>
                  <a:lumOff val="-35810"/>
                  <a:alphaOff val="0"/>
                </a:schemeClr>
              </a:fillRef>
              <a:effectRef idx="0">
                <a:schemeClr val="accent5">
                  <a:hueOff val="2171351"/>
                  <a:satOff val="7464"/>
                  <a:lumOff val="-35810"/>
                  <a:alphaOff val="0"/>
                </a:schemeClr>
              </a:effectRef>
              <a:fontRef idx="minor">
                <a:schemeClr val="lt1"/>
              </a:fontRef>
            </p:style>
          </p:sp>
          <p:sp>
            <p:nvSpPr>
              <p:cNvPr id="23" name="任意多边形 22"/>
              <p:cNvSpPr/>
              <p:nvPr/>
            </p:nvSpPr>
            <p:spPr>
              <a:xfrm>
                <a:off x="12836" y="4335"/>
                <a:ext cx="2490" cy="2778"/>
              </a:xfrm>
              <a:custGeom>
                <a:avLst/>
                <a:gdLst>
                  <a:gd name="connsiteX0" fmla="*/ 0 w 1314080"/>
                  <a:gd name="connsiteY0" fmla="*/ 0 h 1151868"/>
                  <a:gd name="connsiteX1" fmla="*/ 1314080 w 1314080"/>
                  <a:gd name="connsiteY1" fmla="*/ 0 h 1151868"/>
                  <a:gd name="connsiteX2" fmla="*/ 1314080 w 1314080"/>
                  <a:gd name="connsiteY2" fmla="*/ 1151868 h 1151868"/>
                  <a:gd name="connsiteX3" fmla="*/ 0 w 1314080"/>
                  <a:gd name="connsiteY3" fmla="*/ 1151868 h 1151868"/>
                  <a:gd name="connsiteX4" fmla="*/ 0 w 1314080"/>
                  <a:gd name="connsiteY4" fmla="*/ 0 h 115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080" h="1151868">
                    <a:moveTo>
                      <a:pt x="0" y="0"/>
                    </a:moveTo>
                    <a:lnTo>
                      <a:pt x="1314080" y="0"/>
                    </a:lnTo>
                    <a:lnTo>
                      <a:pt x="1314080" y="1151868"/>
                    </a:lnTo>
                    <a:lnTo>
                      <a:pt x="0" y="11518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0" tIns="266700" rIns="266700" bIns="266700" numCol="1" spcCol="1270" anchor="t" anchorCtr="0">
                <a:noAutofit/>
              </a:bodyPr>
              <a:lstStyle/>
              <a:p>
                <a:pPr defTabSz="3111500" rtl="0">
                  <a:lnSpc>
                    <a:spcPct val="90000"/>
                  </a:lnSpc>
                  <a:spcAft>
                    <a:spcPct val="35000"/>
                  </a:spcAft>
                </a:pPr>
                <a:endParaRPr lang="zh-CN" altLang="en-US" sz="7000" dirty="0">
                  <a:solidFill>
                    <a:srgbClr val="000000">
                      <a:hueOff val="0"/>
                      <a:satOff val="0"/>
                      <a:lumOff val="0"/>
                      <a:alphaOff val="0"/>
                    </a:srgbClr>
                  </a:solidFill>
                </a:endParaRPr>
              </a:p>
            </p:txBody>
          </p:sp>
        </p:grpSp>
        <p:sp>
          <p:nvSpPr>
            <p:cNvPr id="37" name="文本框 36"/>
            <p:cNvSpPr txBox="1"/>
            <p:nvPr/>
          </p:nvSpPr>
          <p:spPr>
            <a:xfrm>
              <a:off x="5836303" y="3052209"/>
              <a:ext cx="1107996" cy="369332"/>
            </a:xfrm>
            <a:prstGeom prst="rect">
              <a:avLst/>
            </a:prstGeom>
            <a:noFill/>
          </p:spPr>
          <p:txBody>
            <a:bodyPr wrap="none"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短期目标</a:t>
              </a:r>
            </a:p>
          </p:txBody>
        </p:sp>
        <p:sp>
          <p:nvSpPr>
            <p:cNvPr id="39" name="文本框 38"/>
            <p:cNvSpPr txBox="1"/>
            <p:nvPr/>
          </p:nvSpPr>
          <p:spPr>
            <a:xfrm>
              <a:off x="8682237" y="1690853"/>
              <a:ext cx="1107996" cy="369332"/>
            </a:xfrm>
            <a:prstGeom prst="rect">
              <a:avLst/>
            </a:prstGeom>
            <a:noFill/>
          </p:spPr>
          <p:txBody>
            <a:bodyPr wrap="none"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长远规划</a:t>
              </a:r>
            </a:p>
          </p:txBody>
        </p:sp>
        <p:sp>
          <p:nvSpPr>
            <p:cNvPr id="41" name="文本框 40"/>
            <p:cNvSpPr txBox="1"/>
            <p:nvPr/>
          </p:nvSpPr>
          <p:spPr>
            <a:xfrm>
              <a:off x="6143095" y="3782333"/>
              <a:ext cx="2636775" cy="1363065"/>
            </a:xfrm>
            <a:prstGeom prst="rect">
              <a:avLst/>
            </a:prstGeom>
            <a:noFill/>
          </p:spPr>
          <p:txBody>
            <a:bodyPr wrap="square" rtlCol="0">
              <a:spAutoFit/>
            </a:bodyPr>
            <a:lstStyle/>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核心系统、省级、部级数据统一接入，</a:t>
              </a:r>
              <a:r>
                <a:rPr lang="zh-CN" altLang="en-US" sz="1400" b="1" dirty="0">
                  <a:solidFill>
                    <a:schemeClr val="accent1">
                      <a:lumMod val="60000"/>
                      <a:lumOff val="40000"/>
                    </a:schemeClr>
                  </a:solidFill>
                  <a:latin typeface="微软雅黑" panose="020B0503020204020204" pitchFamily="34" charset="-122"/>
                  <a:ea typeface="微软雅黑" panose="020B0503020204020204" pitchFamily="34" charset="-122"/>
                </a:rPr>
                <a:t>夯实数据底座</a:t>
              </a:r>
              <a:endParaRPr lang="en-US" altLang="zh-CN" sz="1400" b="1" dirty="0">
                <a:solidFill>
                  <a:schemeClr val="accent1">
                    <a:lumMod val="60000"/>
                    <a:lumOff val="40000"/>
                  </a:schemeClr>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标准化</a:t>
              </a:r>
              <a:r>
                <a:rPr lang="zh-CN" altLang="en-US" sz="1400" b="1" dirty="0">
                  <a:solidFill>
                    <a:schemeClr val="accent1">
                      <a:lumMod val="60000"/>
                      <a:lumOff val="40000"/>
                    </a:schemeClr>
                  </a:solidFill>
                  <a:latin typeface="微软雅黑" panose="020B0503020204020204" pitchFamily="34" charset="-122"/>
                  <a:ea typeface="微软雅黑" panose="020B0503020204020204" pitchFamily="34" charset="-122"/>
                </a:rPr>
                <a:t>治理</a:t>
              </a:r>
              <a:endParaRPr lang="en-US" altLang="zh-CN" sz="1400" b="1" dirty="0">
                <a:solidFill>
                  <a:schemeClr val="accent1">
                    <a:lumMod val="60000"/>
                    <a:lumOff val="40000"/>
                  </a:schemeClr>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接入、治理成果可视化呈现</a:t>
              </a:r>
              <a:endParaRPr lang="en-US" altLang="zh-CN" sz="1400" dirty="0">
                <a:solidFill>
                  <a:srgbClr val="333333"/>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数据</a:t>
              </a:r>
              <a:r>
                <a:rPr lang="zh-CN" altLang="en-US" sz="1400" b="1" dirty="0">
                  <a:solidFill>
                    <a:schemeClr val="accent1">
                      <a:lumMod val="60000"/>
                      <a:lumOff val="40000"/>
                    </a:schemeClr>
                  </a:solidFill>
                  <a:latin typeface="微软雅黑" panose="020B0503020204020204" pitchFamily="34" charset="-122"/>
                  <a:ea typeface="微软雅黑" panose="020B0503020204020204" pitchFamily="34" charset="-122"/>
                </a:rPr>
                <a:t>查询、共享</a:t>
              </a:r>
              <a:r>
                <a:rPr lang="zh-CN" altLang="en-US" sz="1400" dirty="0">
                  <a:solidFill>
                    <a:srgbClr val="333333"/>
                  </a:solidFill>
                  <a:latin typeface="微软雅黑" panose="020B0503020204020204" pitchFamily="34" charset="-122"/>
                  <a:ea typeface="微软雅黑" panose="020B0503020204020204" pitchFamily="34" charset="-122"/>
                </a:rPr>
                <a:t>的统一出口</a:t>
              </a:r>
            </a:p>
          </p:txBody>
        </p:sp>
        <p:sp>
          <p:nvSpPr>
            <p:cNvPr id="42" name="文本框 41"/>
            <p:cNvSpPr txBox="1"/>
            <p:nvPr/>
          </p:nvSpPr>
          <p:spPr>
            <a:xfrm>
              <a:off x="9049705" y="2422557"/>
              <a:ext cx="2636775" cy="1104533"/>
            </a:xfrm>
            <a:prstGeom prst="rect">
              <a:avLst/>
            </a:prstGeom>
            <a:noFill/>
          </p:spPr>
          <p:txBody>
            <a:bodyPr wrap="square" rtlCol="0">
              <a:spAutoFit/>
            </a:bodyPr>
            <a:lstStyle/>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集约化建设</a:t>
              </a:r>
              <a:endParaRPr lang="en-US" altLang="zh-CN" sz="1400" b="1" dirty="0">
                <a:solidFill>
                  <a:schemeClr val="accent1">
                    <a:lumMod val="60000"/>
                    <a:lumOff val="40000"/>
                  </a:schemeClr>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高价值人社数据资产</a:t>
              </a:r>
              <a:endParaRPr lang="en-US" altLang="zh-CN" sz="1400" b="1" dirty="0">
                <a:solidFill>
                  <a:schemeClr val="accent1">
                    <a:lumMod val="60000"/>
                    <a:lumOff val="40000"/>
                  </a:schemeClr>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个性化大数据分析研判服务</a:t>
              </a:r>
              <a:endParaRPr lang="en-US" altLang="zh-CN" sz="1400" dirty="0">
                <a:solidFill>
                  <a:srgbClr val="333333"/>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rgbClr val="333333"/>
                  </a:solidFill>
                  <a:latin typeface="微软雅黑" panose="020B0503020204020204" pitchFamily="34" charset="-122"/>
                  <a:ea typeface="微软雅黑" panose="020B0503020204020204" pitchFamily="34" charset="-122"/>
                </a:rPr>
                <a:t>满足多场景业务需求</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kumimoji="1" lang="zh-CN" altLang="en-US" dirty="0">
                <a:sym typeface="+mn-ea"/>
              </a:rPr>
              <a:t>基于大数据技术架构</a:t>
            </a:r>
            <a:endParaRPr kumimoji="1" lang="zh-CN" altLang="en-US" dirty="0"/>
          </a:p>
        </p:txBody>
      </p:sp>
      <p:graphicFrame>
        <p:nvGraphicFramePr>
          <p:cNvPr id="3" name="对象 2"/>
          <p:cNvGraphicFramePr>
            <a:graphicFrameLocks noChangeAspect="1"/>
          </p:cNvGraphicFramePr>
          <p:nvPr/>
        </p:nvGraphicFramePr>
        <p:xfrm>
          <a:off x="514351" y="1383562"/>
          <a:ext cx="4568730" cy="4283844"/>
        </p:xfrm>
        <a:graphic>
          <a:graphicData uri="http://schemas.openxmlformats.org/presentationml/2006/ole">
            <mc:AlternateContent xmlns:mc="http://schemas.openxmlformats.org/markup-compatibility/2006">
              <mc:Choice xmlns:v="urn:schemas-microsoft-com:vml" Requires="v">
                <p:oleObj name="Visio" r:id="rId4" imgW="5937250" imgH="5576570" progId="Visio.Drawing.15">
                  <p:embed/>
                </p:oleObj>
              </mc:Choice>
              <mc:Fallback>
                <p:oleObj name="Visio" r:id="rId4" imgW="5937250" imgH="557657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1" y="1383562"/>
                        <a:ext cx="4568730" cy="4283844"/>
                      </a:xfrm>
                      <a:prstGeom prst="rect">
                        <a:avLst/>
                      </a:prstGeom>
                      <a:noFill/>
                    </p:spPr>
                  </p:pic>
                </p:oleObj>
              </mc:Fallback>
            </mc:AlternateContent>
          </a:graphicData>
        </a:graphic>
      </p:graphicFrame>
      <p:sp>
        <p:nvSpPr>
          <p:cNvPr id="9" name="文本框 8"/>
          <p:cNvSpPr txBox="1"/>
          <p:nvPr/>
        </p:nvSpPr>
        <p:spPr>
          <a:xfrm>
            <a:off x="5354145" y="1383562"/>
            <a:ext cx="6094476" cy="2441575"/>
          </a:xfrm>
          <a:prstGeom prst="rect">
            <a:avLst/>
          </a:prstGeom>
          <a:solidFill>
            <a:schemeClr val="accent3">
              <a:lumMod val="95000"/>
            </a:schemeClr>
          </a:solidFill>
        </p:spPr>
        <p:txBody>
          <a:bodyPr wrap="square" tIns="252000" bIns="252000" rtlCol="0">
            <a:spAutoFit/>
          </a:bodyPr>
          <a:lstStyle>
            <a:defPPr>
              <a:defRPr lang="zh-CN"/>
            </a:defPPr>
            <a:lvl1pPr marL="285750" indent="-285750">
              <a:lnSpc>
                <a:spcPct val="150000"/>
              </a:lnSpc>
              <a:buFont typeface="Wingdings" panose="05000000000000000000" pitchFamily="2" charset="2"/>
              <a:buChar char="n"/>
              <a:defRPr sz="1600" kern="100">
                <a:effectLst/>
                <a:latin typeface="微软雅黑" panose="020B0503020204020204" pitchFamily="34" charset="-122"/>
                <a:ea typeface="微软雅黑" panose="020B0503020204020204" pitchFamily="34" charset="-122"/>
              </a:defRPr>
            </a:lvl1pPr>
          </a:lstStyle>
          <a:p>
            <a:pPr marL="285750" indent="-285750">
              <a:lnSpc>
                <a:spcPct val="150000"/>
              </a:lnSpc>
              <a:buFont typeface="Wingdings" panose="05000000000000000000" pitchFamily="2" charset="2"/>
              <a:buChar char="n"/>
            </a:pPr>
            <a:r>
              <a:rPr lang="zh-CN" altLang="en-US" sz="1400" dirty="0">
                <a:sym typeface="+mn-ea"/>
              </a:rPr>
              <a:t>主要接入</a:t>
            </a:r>
            <a:r>
              <a:rPr lang="en-US" altLang="zh-CN" sz="1400" b="1" dirty="0">
                <a:solidFill>
                  <a:schemeClr val="accent1">
                    <a:lumMod val="60000"/>
                    <a:lumOff val="40000"/>
                  </a:schemeClr>
                </a:solidFill>
                <a:sym typeface="+mn-ea"/>
              </a:rPr>
              <a:t>14</a:t>
            </a:r>
            <a:r>
              <a:rPr lang="zh-CN" altLang="en-US" sz="1400" b="1" dirty="0">
                <a:solidFill>
                  <a:schemeClr val="accent1">
                    <a:lumMod val="60000"/>
                    <a:lumOff val="40000"/>
                  </a:schemeClr>
                </a:solidFill>
                <a:sym typeface="+mn-ea"/>
              </a:rPr>
              <a:t>个核心业务系统、省级委办局数据和部里下发</a:t>
            </a:r>
            <a:r>
              <a:rPr lang="zh-CN" altLang="en-US" sz="1400" dirty="0">
                <a:sym typeface="+mn-ea"/>
              </a:rPr>
              <a:t>数据</a:t>
            </a:r>
            <a:endParaRPr lang="en-US" altLang="zh-CN" sz="1400" kern="100" dirty="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400" dirty="0">
                <a:sym typeface="+mn-ea"/>
              </a:rPr>
              <a:t>部署数据接入、管理、开发和数据可视化模块快速进行</a:t>
            </a:r>
            <a:r>
              <a:rPr lang="zh-CN" altLang="en-US" sz="1400" b="1" dirty="0">
                <a:solidFill>
                  <a:schemeClr val="accent1">
                    <a:lumMod val="60000"/>
                    <a:lumOff val="40000"/>
                  </a:schemeClr>
                </a:solidFill>
                <a:sym typeface="+mn-ea"/>
              </a:rPr>
              <a:t>数据接入治理</a:t>
            </a:r>
            <a:endParaRPr lang="en-US" altLang="zh-CN" sz="1400" b="1" kern="100" dirty="0">
              <a:solidFill>
                <a:schemeClr val="accent1">
                  <a:lumMod val="60000"/>
                  <a:lumOff val="40000"/>
                </a:schemeClr>
              </a:solidFill>
              <a:latin typeface="微软雅黑" panose="020B0503020204020204" pitchFamily="34" charset="-122"/>
              <a:ea typeface="微软雅黑" panose="020B0503020204020204" pitchFamily="34" charset="-122"/>
            </a:endParaRPr>
          </a:p>
          <a:p>
            <a:r>
              <a:rPr lang="zh-CN" altLang="en-US" sz="1400" dirty="0"/>
              <a:t>基于</a:t>
            </a:r>
            <a:r>
              <a:rPr lang="en-US" altLang="zh-CN" sz="1400" dirty="0"/>
              <a:t>MPP</a:t>
            </a:r>
            <a:r>
              <a:rPr lang="zh-CN" altLang="en-US" sz="1400" dirty="0"/>
              <a:t>架构数据库构建</a:t>
            </a:r>
            <a:r>
              <a:rPr lang="zh-CN" altLang="en-US" sz="1400" b="1" dirty="0">
                <a:solidFill>
                  <a:schemeClr val="accent1">
                    <a:lumMod val="60000"/>
                    <a:lumOff val="40000"/>
                  </a:schemeClr>
                </a:solidFill>
              </a:rPr>
              <a:t>原始库</a:t>
            </a:r>
            <a:r>
              <a:rPr lang="en-US" altLang="zh-CN" sz="1400" b="1" dirty="0">
                <a:solidFill>
                  <a:schemeClr val="accent1">
                    <a:lumMod val="60000"/>
                    <a:lumOff val="40000"/>
                  </a:schemeClr>
                </a:solidFill>
              </a:rPr>
              <a:t>(</a:t>
            </a:r>
            <a:r>
              <a:rPr lang="zh-CN" altLang="en-US" sz="1400" b="1" dirty="0">
                <a:solidFill>
                  <a:schemeClr val="accent1">
                    <a:lumMod val="60000"/>
                    <a:lumOff val="40000"/>
                  </a:schemeClr>
                </a:solidFill>
              </a:rPr>
              <a:t>贴源层</a:t>
            </a:r>
            <a:r>
              <a:rPr lang="en-US" altLang="zh-CN" sz="1400" b="1" dirty="0">
                <a:solidFill>
                  <a:schemeClr val="accent1">
                    <a:lumMod val="60000"/>
                    <a:lumOff val="40000"/>
                  </a:schemeClr>
                </a:solidFill>
              </a:rPr>
              <a:t>)</a:t>
            </a:r>
            <a:r>
              <a:rPr lang="zh-CN" altLang="en-US" sz="1400" dirty="0"/>
              <a:t>、结合大数据的存储、计算能力，可更好的实施</a:t>
            </a:r>
            <a:r>
              <a:rPr lang="zh-CN" altLang="en-US" sz="1400" b="1" dirty="0">
                <a:solidFill>
                  <a:schemeClr val="accent1">
                    <a:lumMod val="60000"/>
                    <a:lumOff val="40000"/>
                  </a:schemeClr>
                </a:solidFill>
              </a:rPr>
              <a:t>数据接入、治理</a:t>
            </a:r>
            <a:r>
              <a:rPr lang="zh-CN" altLang="en-US" sz="1400" dirty="0"/>
              <a:t>工作。</a:t>
            </a:r>
            <a:endParaRPr lang="en-US" altLang="zh-CN" sz="1400" dirty="0"/>
          </a:p>
          <a:p>
            <a:r>
              <a:rPr lang="zh-CN" altLang="en-US" sz="1400" dirty="0"/>
              <a:t>后续可以基于当前架构进行扩容和升级，无额外数据迁移工作，对数据使用方的影响也较小。</a:t>
            </a:r>
            <a:endParaRPr lang="en-US" altLang="zh-CN" sz="1400" dirty="0"/>
          </a:p>
        </p:txBody>
      </p:sp>
      <p:grpSp>
        <p:nvGrpSpPr>
          <p:cNvPr id="15" name="组合 14"/>
          <p:cNvGrpSpPr/>
          <p:nvPr/>
        </p:nvGrpSpPr>
        <p:grpSpPr>
          <a:xfrm>
            <a:off x="6216285" y="4029493"/>
            <a:ext cx="2403986" cy="1797370"/>
            <a:chOff x="6062985" y="3476002"/>
            <a:chExt cx="2403986" cy="1797370"/>
          </a:xfrm>
        </p:grpSpPr>
        <p:sp>
          <p:nvSpPr>
            <p:cNvPr id="11" name="矩形 10"/>
            <p:cNvSpPr/>
            <p:nvPr/>
          </p:nvSpPr>
          <p:spPr bwMode="auto">
            <a:xfrm>
              <a:off x="6062985" y="3476002"/>
              <a:ext cx="2403985" cy="364146"/>
            </a:xfrm>
            <a:prstGeom prst="rect">
              <a:avLst/>
            </a:prstGeom>
            <a:solidFill>
              <a:schemeClr val="accent1">
                <a:lumMod val="20000"/>
                <a:lumOff val="80000"/>
                <a:alpha val="80000"/>
              </a:schemeClr>
            </a:solidFill>
            <a:ln w="190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7828" tIns="0" rIns="87828" bIns="43200" numCol="1" rtlCol="0" anchor="ctr" anchorCtr="0" compatLnSpc="1"/>
            <a:lstStyle/>
            <a:p>
              <a:pPr algn="ctr" defTabSz="877570" fontAlgn="base">
                <a:lnSpc>
                  <a:spcPct val="150000"/>
                </a:lnSpc>
                <a:spcBef>
                  <a:spcPct val="0"/>
                </a:spcBef>
                <a:spcAft>
                  <a:spcPct val="0"/>
                </a:spcAft>
                <a:buClr>
                  <a:schemeClr val="bg2"/>
                </a:buClr>
                <a:buSzPct val="60000"/>
              </a:pPr>
              <a:r>
                <a:rPr lang="zh-CN" altLang="en-US" sz="1400" dirty="0">
                  <a:latin typeface="微软雅黑" panose="020B0503020204020204" pitchFamily="34" charset="-122"/>
                  <a:ea typeface="微软雅黑" panose="020B0503020204020204" pitchFamily="34" charset="-122"/>
                </a:rPr>
                <a:t>大数据存储、计算</a:t>
              </a:r>
            </a:p>
          </p:txBody>
        </p:sp>
        <p:sp>
          <p:nvSpPr>
            <p:cNvPr id="7" name="矩形 6"/>
            <p:cNvSpPr/>
            <p:nvPr/>
          </p:nvSpPr>
          <p:spPr bwMode="auto">
            <a:xfrm>
              <a:off x="6062986" y="3476002"/>
              <a:ext cx="2403985" cy="1797370"/>
            </a:xfrm>
            <a:prstGeom prst="rect">
              <a:avLst/>
            </a:prstGeom>
            <a:noFill/>
            <a:ln w="19050">
              <a:solidFill>
                <a:schemeClr val="accent1">
                  <a:lumMod val="40000"/>
                  <a:lumOff val="6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7828" tIns="43914" rIns="87828" bIns="43914" numCol="1" rtlCol="0" anchor="ctr" anchorCtr="0" compatLnSpc="1"/>
            <a:lstStyle/>
            <a:p>
              <a:pPr algn="ctr" defTabSz="877570" fontAlgn="base">
                <a:lnSpc>
                  <a:spcPct val="150000"/>
                </a:lnSpc>
                <a:spcBef>
                  <a:spcPct val="0"/>
                </a:spcBef>
                <a:spcAft>
                  <a:spcPct val="0"/>
                </a:spcAft>
                <a:buClr>
                  <a:schemeClr val="bg2"/>
                </a:buClr>
                <a:buSzPct val="60000"/>
              </a:pPr>
              <a:endParaRPr lang="zh-CN" altLang="en-US" sz="1400" dirty="0">
                <a:latin typeface="微软雅黑" panose="020B0503020204020204" pitchFamily="34" charset="-122"/>
                <a:ea typeface="微软雅黑" panose="020B0503020204020204" pitchFamily="34" charset="-122"/>
              </a:endParaRPr>
            </a:p>
          </p:txBody>
        </p:sp>
      </p:grpSp>
      <p:sp>
        <p:nvSpPr>
          <p:cNvPr id="8" name="矩形 7"/>
          <p:cNvSpPr/>
          <p:nvPr/>
        </p:nvSpPr>
        <p:spPr bwMode="auto">
          <a:xfrm>
            <a:off x="5354145" y="4005309"/>
            <a:ext cx="437777" cy="1797370"/>
          </a:xfrm>
          <a:prstGeom prst="rect">
            <a:avLst/>
          </a:prstGeom>
          <a:solidFill>
            <a:schemeClr val="accent1">
              <a:lumMod val="20000"/>
              <a:lumOff val="80000"/>
            </a:schemeClr>
          </a:solidFill>
          <a:ln w="19050">
            <a:solidFill>
              <a:schemeClr val="accent1">
                <a:lumMod val="20000"/>
                <a:lumOff val="8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7828" tIns="43914" rIns="87828" bIns="43914" numCol="1" rtlCol="0" anchor="ctr" anchorCtr="0" compatLnSpc="1"/>
          <a:lstStyle/>
          <a:p>
            <a:pPr algn="ctr" defTabSz="877570" fontAlgn="base">
              <a:spcBef>
                <a:spcPct val="0"/>
              </a:spcBef>
              <a:spcAft>
                <a:spcPct val="0"/>
              </a:spcAft>
              <a:buClr>
                <a:schemeClr val="bg2"/>
              </a:buClr>
              <a:buSzPct val="60000"/>
            </a:pPr>
            <a:r>
              <a:rPr lang="zh-CN" altLang="en-US" sz="1400" dirty="0">
                <a:latin typeface="微软雅黑" panose="020B0503020204020204" pitchFamily="34" charset="-122"/>
                <a:ea typeface="微软雅黑" panose="020B0503020204020204" pitchFamily="34" charset="-122"/>
              </a:rPr>
              <a:t>所需</a:t>
            </a:r>
            <a:endParaRPr lang="en-US" altLang="zh-CN" sz="1400" dirty="0">
              <a:latin typeface="微软雅黑" panose="020B0503020204020204" pitchFamily="34" charset="-122"/>
              <a:ea typeface="微软雅黑" panose="020B0503020204020204" pitchFamily="34" charset="-122"/>
            </a:endParaRPr>
          </a:p>
          <a:p>
            <a:pPr algn="ctr" defTabSz="877570" fontAlgn="base">
              <a:spcBef>
                <a:spcPct val="0"/>
              </a:spcBef>
              <a:spcAft>
                <a:spcPct val="0"/>
              </a:spcAft>
              <a:buClr>
                <a:schemeClr val="bg2"/>
              </a:buClr>
              <a:buSzPct val="60000"/>
            </a:pPr>
            <a:r>
              <a:rPr lang="zh-CN" altLang="en-US" sz="1400" dirty="0">
                <a:latin typeface="微软雅黑" panose="020B0503020204020204" pitchFamily="34" charset="-122"/>
                <a:ea typeface="微软雅黑" panose="020B0503020204020204" pitchFamily="34" charset="-122"/>
              </a:rPr>
              <a:t>最小资源</a:t>
            </a:r>
          </a:p>
        </p:txBody>
      </p:sp>
      <p:grpSp>
        <p:nvGrpSpPr>
          <p:cNvPr id="14" name="组合 13"/>
          <p:cNvGrpSpPr/>
          <p:nvPr/>
        </p:nvGrpSpPr>
        <p:grpSpPr>
          <a:xfrm>
            <a:off x="9044635" y="4005309"/>
            <a:ext cx="2403986" cy="1797370"/>
            <a:chOff x="8896989" y="3476002"/>
            <a:chExt cx="2403986" cy="1797370"/>
          </a:xfrm>
        </p:grpSpPr>
        <p:sp>
          <p:nvSpPr>
            <p:cNvPr id="13" name="矩形 12"/>
            <p:cNvSpPr/>
            <p:nvPr/>
          </p:nvSpPr>
          <p:spPr bwMode="auto">
            <a:xfrm>
              <a:off x="8896989" y="3476002"/>
              <a:ext cx="2403985" cy="364146"/>
            </a:xfrm>
            <a:prstGeom prst="rect">
              <a:avLst/>
            </a:prstGeom>
            <a:solidFill>
              <a:schemeClr val="accent1">
                <a:lumMod val="20000"/>
                <a:lumOff val="80000"/>
                <a:alpha val="80000"/>
              </a:schemeClr>
            </a:solidFill>
            <a:ln w="190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7828" tIns="0" rIns="87828" bIns="43200" numCol="1" rtlCol="0" anchor="ctr" anchorCtr="0" compatLnSpc="1"/>
            <a:lstStyle/>
            <a:p>
              <a:pPr algn="ctr" defTabSz="877570" fontAlgn="base">
                <a:lnSpc>
                  <a:spcPct val="150000"/>
                </a:lnSpc>
                <a:spcBef>
                  <a:spcPct val="0"/>
                </a:spcBef>
                <a:spcAft>
                  <a:spcPct val="0"/>
                </a:spcAft>
                <a:buClr>
                  <a:schemeClr val="bg2"/>
                </a:buClr>
                <a:buSzPct val="60000"/>
              </a:pPr>
              <a:r>
                <a:rPr lang="zh-CN" altLang="en-US" sz="1400" dirty="0">
                  <a:latin typeface="微软雅黑" panose="020B0503020204020204" pitchFamily="34" charset="-122"/>
                  <a:ea typeface="微软雅黑" panose="020B0503020204020204" pitchFamily="34" charset="-122"/>
                </a:rPr>
                <a:t>数据治理及可视化工具</a:t>
              </a:r>
            </a:p>
          </p:txBody>
        </p:sp>
        <p:sp>
          <p:nvSpPr>
            <p:cNvPr id="12" name="矩形 11"/>
            <p:cNvSpPr/>
            <p:nvPr/>
          </p:nvSpPr>
          <p:spPr bwMode="auto">
            <a:xfrm>
              <a:off x="8896990" y="3476002"/>
              <a:ext cx="2403985" cy="1797370"/>
            </a:xfrm>
            <a:prstGeom prst="rect">
              <a:avLst/>
            </a:prstGeom>
            <a:noFill/>
            <a:ln w="19050">
              <a:solidFill>
                <a:schemeClr val="accent1">
                  <a:lumMod val="40000"/>
                  <a:lumOff val="6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7828" tIns="43914" rIns="87828" bIns="43914" numCol="1" rtlCol="0" anchor="ctr" anchorCtr="0" compatLnSpc="1"/>
            <a:lstStyle/>
            <a:p>
              <a:pPr algn="ctr" defTabSz="877570" fontAlgn="base">
                <a:lnSpc>
                  <a:spcPct val="150000"/>
                </a:lnSpc>
                <a:spcBef>
                  <a:spcPct val="0"/>
                </a:spcBef>
                <a:spcAft>
                  <a:spcPct val="0"/>
                </a:spcAft>
                <a:buClr>
                  <a:schemeClr val="bg2"/>
                </a:buClr>
                <a:buSzPct val="60000"/>
              </a:pPr>
              <a:endParaRPr lang="zh-CN" altLang="en-US" sz="1400" dirty="0">
                <a:latin typeface="微软雅黑" panose="020B0503020204020204" pitchFamily="34" charset="-122"/>
                <a:ea typeface="微软雅黑" panose="020B0503020204020204" pitchFamily="34" charset="-122"/>
              </a:endParaRPr>
            </a:p>
          </p:txBody>
        </p:sp>
      </p:grpSp>
      <p:graphicFrame>
        <p:nvGraphicFramePr>
          <p:cNvPr id="17" name="表格 16"/>
          <p:cNvGraphicFramePr>
            <a:graphicFrameLocks noGrp="1"/>
          </p:cNvGraphicFramePr>
          <p:nvPr>
            <p:custDataLst>
              <p:tags r:id="rId1"/>
            </p:custDataLst>
          </p:nvPr>
        </p:nvGraphicFramePr>
        <p:xfrm>
          <a:off x="6320997" y="4420643"/>
          <a:ext cx="2194559" cy="1387602"/>
        </p:xfrm>
        <a:graphic>
          <a:graphicData uri="http://schemas.openxmlformats.org/drawingml/2006/table">
            <a:tbl>
              <a:tblPr>
                <a:tableStyleId>{5C22544A-7EE6-4342-B048-85BDC9FD1C3A}</a:tableStyleId>
              </a:tblPr>
              <a:tblGrid>
                <a:gridCol w="1278577">
                  <a:extLst>
                    <a:ext uri="{9D8B030D-6E8A-4147-A177-3AD203B41FA5}">
                      <a16:colId xmlns:a16="http://schemas.microsoft.com/office/drawing/2014/main" val="20000"/>
                    </a:ext>
                  </a:extLst>
                </a:gridCol>
                <a:gridCol w="267607">
                  <a:extLst>
                    <a:ext uri="{9D8B030D-6E8A-4147-A177-3AD203B41FA5}">
                      <a16:colId xmlns:a16="http://schemas.microsoft.com/office/drawing/2014/main" val="20001"/>
                    </a:ext>
                  </a:extLst>
                </a:gridCol>
                <a:gridCol w="648375">
                  <a:extLst>
                    <a:ext uri="{9D8B030D-6E8A-4147-A177-3AD203B41FA5}">
                      <a16:colId xmlns:a16="http://schemas.microsoft.com/office/drawing/2014/main" val="20002"/>
                    </a:ext>
                  </a:extLst>
                </a:gridCol>
              </a:tblGrid>
              <a:tr h="311981">
                <a:tc>
                  <a:txBody>
                    <a:bodyPr/>
                    <a:lstStyle/>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配置要求</a:t>
                      </a:r>
                    </a:p>
                  </a:txBody>
                  <a:tcPr marL="68580" marR="68580">
                    <a:lnR w="6350" cap="flat" cmpd="sng" algn="ctr">
                      <a:solidFill>
                        <a:schemeClr val="tx1"/>
                      </a:solidFill>
                      <a:prstDash val="solid"/>
                      <a:round/>
                      <a:headEnd type="none" w="med" len="med"/>
                      <a:tailEnd type="none" w="med" len="med"/>
                    </a:lnR>
                    <a:solidFill>
                      <a:schemeClr val="bg1"/>
                    </a:solidFill>
                  </a:tcPr>
                </a:tc>
                <a:tc>
                  <a:txBody>
                    <a:bodyPr/>
                    <a:lstStyle/>
                    <a:p>
                      <a:pPr marL="0" marR="0" indent="0" algn="just">
                        <a:lnSpc>
                          <a:spcPct val="150000"/>
                        </a:lnSpc>
                        <a:spcBef>
                          <a:spcPts val="0"/>
                        </a:spcBef>
                        <a:spcAft>
                          <a:spcPts val="0"/>
                        </a:spcAft>
                      </a:pP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a:lnL w="6350" cap="flat" cmpd="sng" algn="ctr">
                      <a:solidFill>
                        <a:schemeClr val="tx1"/>
                      </a:solidFill>
                      <a:prstDash val="solid"/>
                      <a:round/>
                      <a:headEnd type="none" w="med" len="med"/>
                      <a:tailEnd type="none" w="med" len="med"/>
                    </a:lnL>
                    <a:solidFill>
                      <a:schemeClr val="bg1"/>
                    </a:solidFill>
                  </a:tcPr>
                </a:tc>
                <a:tc>
                  <a:txBody>
                    <a:bodyPr/>
                    <a:lstStyle/>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数量</a:t>
                      </a:r>
                    </a:p>
                  </a:txBody>
                  <a:tcPr marL="68580" marR="68580">
                    <a:solidFill>
                      <a:schemeClr val="bg1"/>
                    </a:solidFill>
                  </a:tcPr>
                </a:tc>
                <a:extLst>
                  <a:ext uri="{0D108BD9-81ED-4DB2-BD59-A6C34878D82A}">
                    <a16:rowId xmlns:a16="http://schemas.microsoft.com/office/drawing/2014/main" val="10000"/>
                  </a:ext>
                </a:extLst>
              </a:tr>
              <a:tr h="1051560">
                <a:tc>
                  <a:txBody>
                    <a:bodyPr/>
                    <a:lstStyle/>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内存：</a:t>
                      </a:r>
                      <a:r>
                        <a:rPr lang="en-US" altLang="zh-CN" sz="1400" kern="1200" dirty="0">
                          <a:solidFill>
                            <a:schemeClr val="dk1"/>
                          </a:solidFill>
                          <a:latin typeface="微软雅黑" panose="020B0503020204020204" pitchFamily="34" charset="-122"/>
                          <a:ea typeface="微软雅黑" panose="020B0503020204020204" pitchFamily="34" charset="-122"/>
                          <a:cs typeface="+mn-cs"/>
                        </a:rPr>
                        <a:t>64</a:t>
                      </a:r>
                      <a:r>
                        <a:rPr lang="en-US" sz="1400" kern="1200" dirty="0">
                          <a:solidFill>
                            <a:schemeClr val="dk1"/>
                          </a:solidFill>
                          <a:latin typeface="微软雅黑" panose="020B0503020204020204" pitchFamily="34" charset="-122"/>
                          <a:ea typeface="微软雅黑" panose="020B0503020204020204" pitchFamily="34" charset="-122"/>
                          <a:cs typeface="+mn-cs"/>
                        </a:rPr>
                        <a:t>G</a:t>
                      </a:r>
                    </a:p>
                    <a:p>
                      <a:pPr marL="0" marR="0" indent="0" algn="just">
                        <a:lnSpc>
                          <a:spcPct val="150000"/>
                        </a:lnSpc>
                        <a:spcBef>
                          <a:spcPts val="0"/>
                        </a:spcBef>
                        <a:spcAft>
                          <a:spcPts val="0"/>
                        </a:spcAft>
                      </a:pPr>
                      <a:r>
                        <a:rPr lang="en-US" sz="1400" kern="1200" dirty="0">
                          <a:solidFill>
                            <a:schemeClr val="dk1"/>
                          </a:solidFill>
                          <a:latin typeface="微软雅黑" panose="020B0503020204020204" pitchFamily="34" charset="-122"/>
                          <a:ea typeface="微软雅黑" panose="020B0503020204020204" pitchFamily="34" charset="-122"/>
                          <a:cs typeface="+mn-cs"/>
                        </a:rPr>
                        <a:t>CPU</a:t>
                      </a:r>
                      <a:r>
                        <a:rPr lang="zh-CN" altLang="en-US" sz="1400" kern="1200" dirty="0">
                          <a:solidFill>
                            <a:schemeClr val="dk1"/>
                          </a:solidFill>
                          <a:latin typeface="微软雅黑" panose="020B0503020204020204" pitchFamily="34" charset="-122"/>
                          <a:ea typeface="微软雅黑" panose="020B0503020204020204" pitchFamily="34" charset="-122"/>
                          <a:cs typeface="+mn-cs"/>
                        </a:rPr>
                        <a:t>：</a:t>
                      </a:r>
                      <a:r>
                        <a:rPr lang="en-US" sz="1400" kern="1200" dirty="0">
                          <a:solidFill>
                            <a:schemeClr val="dk1"/>
                          </a:solidFill>
                          <a:latin typeface="微软雅黑" panose="020B0503020204020204" pitchFamily="34" charset="-122"/>
                          <a:ea typeface="微软雅黑" panose="020B0503020204020204" pitchFamily="34" charset="-122"/>
                          <a:cs typeface="+mn-cs"/>
                        </a:rPr>
                        <a:t>32</a:t>
                      </a:r>
                      <a:r>
                        <a:rPr lang="zh-CN" altLang="en-US" sz="1400" kern="1200" dirty="0">
                          <a:solidFill>
                            <a:schemeClr val="dk1"/>
                          </a:solidFill>
                          <a:latin typeface="微软雅黑" panose="020B0503020204020204" pitchFamily="34" charset="-122"/>
                          <a:ea typeface="微软雅黑" panose="020B0503020204020204" pitchFamily="34" charset="-122"/>
                          <a:cs typeface="+mn-cs"/>
                        </a:rPr>
                        <a:t>核</a:t>
                      </a:r>
                    </a:p>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存储：</a:t>
                      </a:r>
                      <a:r>
                        <a:rPr lang="en-US" altLang="zh-CN" sz="1400" kern="1200" dirty="0">
                          <a:solidFill>
                            <a:schemeClr val="dk1"/>
                          </a:solidFill>
                          <a:latin typeface="微软雅黑" panose="020B0503020204020204" pitchFamily="34" charset="-122"/>
                          <a:ea typeface="微软雅黑" panose="020B0503020204020204" pitchFamily="34" charset="-122"/>
                          <a:cs typeface="+mn-cs"/>
                        </a:rPr>
                        <a:t>1</a:t>
                      </a:r>
                      <a:r>
                        <a:rPr lang="en-US" sz="1400" kern="1200" dirty="0">
                          <a:solidFill>
                            <a:schemeClr val="dk1"/>
                          </a:solidFill>
                          <a:latin typeface="微软雅黑" panose="020B0503020204020204" pitchFamily="34" charset="-122"/>
                          <a:ea typeface="微软雅黑" panose="020B0503020204020204" pitchFamily="34" charset="-122"/>
                          <a:cs typeface="+mn-cs"/>
                        </a:rPr>
                        <a:t>T</a:t>
                      </a:r>
                    </a:p>
                  </a:txBody>
                  <a:tcPr marL="68580" marR="68580">
                    <a:lnR w="6350" cap="flat" cmpd="sng" algn="ctr">
                      <a:solidFill>
                        <a:schemeClr val="tx1"/>
                      </a:solidFill>
                      <a:prstDash val="solid"/>
                      <a:round/>
                      <a:headEnd type="none" w="med" len="med"/>
                      <a:tailEnd type="none" w="med" len="med"/>
                    </a:lnR>
                    <a:solidFill>
                      <a:schemeClr val="bg1"/>
                    </a:solidFill>
                  </a:tcPr>
                </a:tc>
                <a:tc>
                  <a:txBody>
                    <a:bodyPr/>
                    <a:lstStyle/>
                    <a:p>
                      <a:pPr marL="0" marR="0" indent="0" algn="just">
                        <a:lnSpc>
                          <a:spcPct val="150000"/>
                        </a:lnSpc>
                        <a:spcBef>
                          <a:spcPts val="0"/>
                        </a:spcBef>
                        <a:spcAft>
                          <a:spcPts val="0"/>
                        </a:spcAft>
                      </a:pPr>
                      <a:endParaRPr lang="en-US" sz="1400"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a:lnL w="635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870585" rtl="0" eaLnBrk="1" fontAlgn="auto" latinLnBrk="0" hangingPunct="1">
                        <a:lnSpc>
                          <a:spcPct val="150000"/>
                        </a:lnSpc>
                        <a:spcBef>
                          <a:spcPts val="0"/>
                        </a:spcBef>
                        <a:spcAft>
                          <a:spcPts val="0"/>
                        </a:spcAft>
                        <a:buClrTx/>
                        <a:buSzTx/>
                        <a:buFontTx/>
                        <a:buNone/>
                        <a:defRPr/>
                      </a:pP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p>
                      <a:pPr marL="0" marR="0" indent="0" algn="ctr">
                        <a:lnSpc>
                          <a:spcPct val="150000"/>
                        </a:lnSpc>
                        <a:spcBef>
                          <a:spcPts val="0"/>
                        </a:spcBef>
                        <a:spcAft>
                          <a:spcPts val="0"/>
                        </a:spcAft>
                      </a:pPr>
                      <a:r>
                        <a:rPr lang="en-US" altLang="zh-CN" sz="1400" kern="1200" dirty="0">
                          <a:solidFill>
                            <a:schemeClr val="dk1"/>
                          </a:solidFill>
                          <a:latin typeface="微软雅黑" panose="020B0503020204020204" pitchFamily="34" charset="-122"/>
                          <a:ea typeface="微软雅黑" panose="020B0503020204020204" pitchFamily="34" charset="-122"/>
                          <a:cs typeface="+mn-cs"/>
                        </a:rPr>
                        <a:t>5</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a:solidFill>
                      <a:schemeClr val="bg1"/>
                    </a:solidFill>
                  </a:tcPr>
                </a:tc>
                <a:extLst>
                  <a:ext uri="{0D108BD9-81ED-4DB2-BD59-A6C34878D82A}">
                    <a16:rowId xmlns:a16="http://schemas.microsoft.com/office/drawing/2014/main" val="10001"/>
                  </a:ext>
                </a:extLst>
              </a:tr>
            </a:tbl>
          </a:graphicData>
        </a:graphic>
      </p:graphicFrame>
      <p:graphicFrame>
        <p:nvGraphicFramePr>
          <p:cNvPr id="20" name="表格 19"/>
          <p:cNvGraphicFramePr>
            <a:graphicFrameLocks noGrp="1"/>
          </p:cNvGraphicFramePr>
          <p:nvPr/>
        </p:nvGraphicFramePr>
        <p:xfrm>
          <a:off x="9114209" y="4375882"/>
          <a:ext cx="2194559" cy="1387602"/>
        </p:xfrm>
        <a:graphic>
          <a:graphicData uri="http://schemas.openxmlformats.org/drawingml/2006/table">
            <a:tbl>
              <a:tblPr>
                <a:tableStyleId>{5C22544A-7EE6-4342-B048-85BDC9FD1C3A}</a:tableStyleId>
              </a:tblPr>
              <a:tblGrid>
                <a:gridCol w="1278577">
                  <a:extLst>
                    <a:ext uri="{9D8B030D-6E8A-4147-A177-3AD203B41FA5}">
                      <a16:colId xmlns:a16="http://schemas.microsoft.com/office/drawing/2014/main" val="20000"/>
                    </a:ext>
                  </a:extLst>
                </a:gridCol>
                <a:gridCol w="267607">
                  <a:extLst>
                    <a:ext uri="{9D8B030D-6E8A-4147-A177-3AD203B41FA5}">
                      <a16:colId xmlns:a16="http://schemas.microsoft.com/office/drawing/2014/main" val="20001"/>
                    </a:ext>
                  </a:extLst>
                </a:gridCol>
                <a:gridCol w="648375">
                  <a:extLst>
                    <a:ext uri="{9D8B030D-6E8A-4147-A177-3AD203B41FA5}">
                      <a16:colId xmlns:a16="http://schemas.microsoft.com/office/drawing/2014/main" val="20002"/>
                    </a:ext>
                  </a:extLst>
                </a:gridCol>
              </a:tblGrid>
              <a:tr h="311981">
                <a:tc>
                  <a:txBody>
                    <a:bodyPr/>
                    <a:lstStyle/>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配置要求</a:t>
                      </a:r>
                    </a:p>
                  </a:txBody>
                  <a:tcPr marL="68580" marR="68580">
                    <a:lnR w="6350" cap="flat" cmpd="sng" algn="ctr">
                      <a:solidFill>
                        <a:schemeClr val="tx1"/>
                      </a:solidFill>
                      <a:prstDash val="solid"/>
                      <a:round/>
                      <a:headEnd type="none" w="med" len="med"/>
                      <a:tailEnd type="none" w="med" len="med"/>
                    </a:lnR>
                    <a:solidFill>
                      <a:schemeClr val="bg1"/>
                    </a:solidFill>
                  </a:tcPr>
                </a:tc>
                <a:tc>
                  <a:txBody>
                    <a:bodyPr/>
                    <a:lstStyle/>
                    <a:p>
                      <a:pPr marL="0" marR="0" indent="0" algn="just">
                        <a:lnSpc>
                          <a:spcPct val="150000"/>
                        </a:lnSpc>
                        <a:spcBef>
                          <a:spcPts val="0"/>
                        </a:spcBef>
                        <a:spcAft>
                          <a:spcPts val="0"/>
                        </a:spcAft>
                      </a:pP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a:lnL w="6350" cap="flat" cmpd="sng" algn="ctr">
                      <a:solidFill>
                        <a:schemeClr val="tx1"/>
                      </a:solidFill>
                      <a:prstDash val="solid"/>
                      <a:round/>
                      <a:headEnd type="none" w="med" len="med"/>
                      <a:tailEnd type="none" w="med" len="med"/>
                    </a:lnL>
                    <a:solidFill>
                      <a:schemeClr val="bg1"/>
                    </a:solidFill>
                  </a:tcPr>
                </a:tc>
                <a:tc>
                  <a:txBody>
                    <a:bodyPr/>
                    <a:lstStyle/>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数量</a:t>
                      </a:r>
                    </a:p>
                  </a:txBody>
                  <a:tcPr marL="68580" marR="68580">
                    <a:solidFill>
                      <a:schemeClr val="bg1"/>
                    </a:solidFill>
                  </a:tcPr>
                </a:tc>
                <a:extLst>
                  <a:ext uri="{0D108BD9-81ED-4DB2-BD59-A6C34878D82A}">
                    <a16:rowId xmlns:a16="http://schemas.microsoft.com/office/drawing/2014/main" val="10000"/>
                  </a:ext>
                </a:extLst>
              </a:tr>
              <a:tr h="846259">
                <a:tc>
                  <a:txBody>
                    <a:bodyPr/>
                    <a:lstStyle/>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内存：</a:t>
                      </a:r>
                      <a:r>
                        <a:rPr lang="en-US" altLang="zh-CN" sz="1400" kern="1200" dirty="0">
                          <a:solidFill>
                            <a:schemeClr val="dk1"/>
                          </a:solidFill>
                          <a:latin typeface="微软雅黑" panose="020B0503020204020204" pitchFamily="34" charset="-122"/>
                          <a:ea typeface="微软雅黑" panose="020B0503020204020204" pitchFamily="34" charset="-122"/>
                          <a:cs typeface="+mn-cs"/>
                        </a:rPr>
                        <a:t>128</a:t>
                      </a:r>
                      <a:r>
                        <a:rPr lang="en-US" sz="1400" kern="1200" dirty="0">
                          <a:solidFill>
                            <a:schemeClr val="dk1"/>
                          </a:solidFill>
                          <a:latin typeface="微软雅黑" panose="020B0503020204020204" pitchFamily="34" charset="-122"/>
                          <a:ea typeface="微软雅黑" panose="020B0503020204020204" pitchFamily="34" charset="-122"/>
                          <a:cs typeface="+mn-cs"/>
                        </a:rPr>
                        <a:t>G</a:t>
                      </a:r>
                    </a:p>
                    <a:p>
                      <a:pPr marL="0" marR="0" indent="0" algn="just">
                        <a:lnSpc>
                          <a:spcPct val="150000"/>
                        </a:lnSpc>
                        <a:spcBef>
                          <a:spcPts val="0"/>
                        </a:spcBef>
                        <a:spcAft>
                          <a:spcPts val="0"/>
                        </a:spcAft>
                      </a:pPr>
                      <a:r>
                        <a:rPr lang="en-US" sz="1400" kern="1200" dirty="0">
                          <a:solidFill>
                            <a:schemeClr val="dk1"/>
                          </a:solidFill>
                          <a:latin typeface="微软雅黑" panose="020B0503020204020204" pitchFamily="34" charset="-122"/>
                          <a:ea typeface="微软雅黑" panose="020B0503020204020204" pitchFamily="34" charset="-122"/>
                          <a:cs typeface="+mn-cs"/>
                        </a:rPr>
                        <a:t>CPU</a:t>
                      </a:r>
                      <a:r>
                        <a:rPr lang="zh-CN" altLang="en-US" sz="1400" kern="1200" dirty="0">
                          <a:solidFill>
                            <a:schemeClr val="dk1"/>
                          </a:solidFill>
                          <a:latin typeface="微软雅黑" panose="020B0503020204020204" pitchFamily="34" charset="-122"/>
                          <a:ea typeface="微软雅黑" panose="020B0503020204020204" pitchFamily="34" charset="-122"/>
                          <a:cs typeface="+mn-cs"/>
                        </a:rPr>
                        <a:t>：</a:t>
                      </a:r>
                      <a:r>
                        <a:rPr lang="en-US" altLang="zh-CN" sz="1400" kern="1200" dirty="0">
                          <a:solidFill>
                            <a:schemeClr val="dk1"/>
                          </a:solidFill>
                          <a:latin typeface="微软雅黑" panose="020B0503020204020204" pitchFamily="34" charset="-122"/>
                          <a:ea typeface="微软雅黑" panose="020B0503020204020204" pitchFamily="34" charset="-122"/>
                          <a:cs typeface="+mn-cs"/>
                        </a:rPr>
                        <a:t>32</a:t>
                      </a:r>
                      <a:r>
                        <a:rPr lang="zh-CN" altLang="en-US" sz="1400" kern="1200" dirty="0">
                          <a:solidFill>
                            <a:schemeClr val="dk1"/>
                          </a:solidFill>
                          <a:latin typeface="微软雅黑" panose="020B0503020204020204" pitchFamily="34" charset="-122"/>
                          <a:ea typeface="微软雅黑" panose="020B0503020204020204" pitchFamily="34" charset="-122"/>
                          <a:cs typeface="+mn-cs"/>
                        </a:rPr>
                        <a:t>核</a:t>
                      </a:r>
                    </a:p>
                    <a:p>
                      <a:pPr marL="0" marR="0" indent="0" algn="just">
                        <a:lnSpc>
                          <a:spcPct val="150000"/>
                        </a:lnSpc>
                        <a:spcBef>
                          <a:spcPts val="0"/>
                        </a:spcBef>
                        <a:spcAft>
                          <a:spcPts val="0"/>
                        </a:spcAft>
                      </a:pPr>
                      <a:r>
                        <a:rPr lang="zh-CN" altLang="en-US" sz="1400" kern="1200" dirty="0">
                          <a:solidFill>
                            <a:schemeClr val="dk1"/>
                          </a:solidFill>
                          <a:latin typeface="微软雅黑" panose="020B0503020204020204" pitchFamily="34" charset="-122"/>
                          <a:ea typeface="微软雅黑" panose="020B0503020204020204" pitchFamily="34" charset="-122"/>
                          <a:cs typeface="+mn-cs"/>
                        </a:rPr>
                        <a:t>存储：</a:t>
                      </a:r>
                      <a:r>
                        <a:rPr lang="en-US" altLang="zh-CN" sz="1400" kern="1200" dirty="0">
                          <a:solidFill>
                            <a:schemeClr val="dk1"/>
                          </a:solidFill>
                          <a:latin typeface="微软雅黑" panose="020B0503020204020204" pitchFamily="34" charset="-122"/>
                          <a:ea typeface="微软雅黑" panose="020B0503020204020204" pitchFamily="34" charset="-122"/>
                          <a:cs typeface="+mn-cs"/>
                        </a:rPr>
                        <a:t>1</a:t>
                      </a:r>
                      <a:r>
                        <a:rPr lang="en-US" sz="1400" kern="1200" dirty="0">
                          <a:solidFill>
                            <a:schemeClr val="dk1"/>
                          </a:solidFill>
                          <a:latin typeface="微软雅黑" panose="020B0503020204020204" pitchFamily="34" charset="-122"/>
                          <a:ea typeface="微软雅黑" panose="020B0503020204020204" pitchFamily="34" charset="-122"/>
                          <a:cs typeface="+mn-cs"/>
                        </a:rPr>
                        <a:t>T</a:t>
                      </a:r>
                    </a:p>
                  </a:txBody>
                  <a:tcPr marL="68580" marR="68580">
                    <a:lnR w="6350" cap="flat" cmpd="sng" algn="ctr">
                      <a:solidFill>
                        <a:schemeClr val="tx1"/>
                      </a:solidFill>
                      <a:prstDash val="solid"/>
                      <a:round/>
                      <a:headEnd type="none" w="med" len="med"/>
                      <a:tailEnd type="none" w="med" len="med"/>
                    </a:lnR>
                    <a:solidFill>
                      <a:schemeClr val="bg1"/>
                    </a:solidFill>
                  </a:tcPr>
                </a:tc>
                <a:tc>
                  <a:txBody>
                    <a:bodyPr/>
                    <a:lstStyle/>
                    <a:p>
                      <a:pPr marL="0" marR="0" indent="0" algn="just">
                        <a:lnSpc>
                          <a:spcPct val="150000"/>
                        </a:lnSpc>
                        <a:spcBef>
                          <a:spcPts val="0"/>
                        </a:spcBef>
                        <a:spcAft>
                          <a:spcPts val="0"/>
                        </a:spcAft>
                      </a:pPr>
                      <a:endParaRPr lang="en-US" sz="1400"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a:lnL w="635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870585" rtl="0" eaLnBrk="1" fontAlgn="auto" latinLnBrk="0" hangingPunct="1">
                        <a:lnSpc>
                          <a:spcPct val="150000"/>
                        </a:lnSpc>
                        <a:spcBef>
                          <a:spcPts val="0"/>
                        </a:spcBef>
                        <a:spcAft>
                          <a:spcPts val="0"/>
                        </a:spcAft>
                        <a:buClrTx/>
                        <a:buSzTx/>
                        <a:buFontTx/>
                        <a:buNone/>
                        <a:defRPr/>
                      </a:pP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p>
                      <a:pPr marL="0" marR="0" indent="0" algn="ctr">
                        <a:lnSpc>
                          <a:spcPct val="150000"/>
                        </a:lnSpc>
                        <a:spcBef>
                          <a:spcPts val="0"/>
                        </a:spcBef>
                        <a:spcAft>
                          <a:spcPts val="0"/>
                        </a:spcAft>
                      </a:pPr>
                      <a:r>
                        <a:rPr lang="en-US" altLang="zh-CN" sz="1400" kern="1200" dirty="0">
                          <a:solidFill>
                            <a:schemeClr val="dk1"/>
                          </a:solidFill>
                          <a:latin typeface="微软雅黑" panose="020B0503020204020204" pitchFamily="34" charset="-122"/>
                          <a:ea typeface="微软雅黑" panose="020B0503020204020204" pitchFamily="34" charset="-122"/>
                          <a:cs typeface="+mn-cs"/>
                        </a:rPr>
                        <a:t>1</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68580" marR="68580">
                    <a:solidFill>
                      <a:schemeClr val="bg1"/>
                    </a:solidFill>
                  </a:tcPr>
                </a:tc>
                <a:extLst>
                  <a:ext uri="{0D108BD9-81ED-4DB2-BD59-A6C34878D82A}">
                    <a16:rowId xmlns:a16="http://schemas.microsoft.com/office/drawing/2014/main" val="10001"/>
                  </a:ext>
                </a:extLst>
              </a:tr>
            </a:tbl>
          </a:graphicData>
        </a:graphic>
      </p:graphicFrame>
      <p:sp>
        <p:nvSpPr>
          <p:cNvPr id="21" name="文本框 20"/>
          <p:cNvSpPr txBox="1"/>
          <p:nvPr/>
        </p:nvSpPr>
        <p:spPr>
          <a:xfrm>
            <a:off x="6320997" y="5915983"/>
            <a:ext cx="2299274" cy="523220"/>
          </a:xfrm>
          <a:prstGeom prst="rect">
            <a:avLst/>
          </a:prstGeom>
          <a:noFill/>
        </p:spPr>
        <p:txBody>
          <a:bodyPr wrap="square" rtlCol="0">
            <a:spAutoFit/>
          </a:bodyPr>
          <a:lstStyle/>
          <a:p>
            <a:r>
              <a:rPr lang="zh-CN" altLang="en-US" sz="1400" dirty="0">
                <a:solidFill>
                  <a:srgbClr val="333333"/>
                </a:solidFill>
                <a:latin typeface="微软雅黑" panose="020B0503020204020204" pitchFamily="34" charset="-122"/>
                <a:ea typeface="微软雅黑" panose="020B0503020204020204" pitchFamily="34" charset="-122"/>
              </a:rPr>
              <a:t>主要部署</a:t>
            </a:r>
            <a:r>
              <a:rPr lang="en-US" altLang="zh-CN" sz="1400" dirty="0">
                <a:solidFill>
                  <a:srgbClr val="333333"/>
                </a:solidFill>
                <a:latin typeface="微软雅黑" panose="020B0503020204020204" pitchFamily="34" charset="-122"/>
                <a:ea typeface="微软雅黑" panose="020B0503020204020204" pitchFamily="34" charset="-122"/>
              </a:rPr>
              <a:t>MPP</a:t>
            </a:r>
            <a:r>
              <a:rPr lang="zh-CN" altLang="en-US" sz="1400" dirty="0">
                <a:solidFill>
                  <a:srgbClr val="333333"/>
                </a:solidFill>
                <a:latin typeface="微软雅黑" panose="020B0503020204020204" pitchFamily="34" charset="-122"/>
                <a:ea typeface="微软雅黑" panose="020B0503020204020204" pitchFamily="34" charset="-122"/>
              </a:rPr>
              <a:t>数据库和</a:t>
            </a:r>
            <a:endParaRPr lang="en-US" altLang="zh-CN" sz="1400" dirty="0">
              <a:solidFill>
                <a:srgbClr val="333333"/>
              </a:solidFill>
              <a:latin typeface="微软雅黑" panose="020B0503020204020204" pitchFamily="34" charset="-122"/>
              <a:ea typeface="微软雅黑" panose="020B0503020204020204" pitchFamily="34" charset="-122"/>
            </a:endParaRPr>
          </a:p>
          <a:p>
            <a:r>
              <a:rPr lang="zh-CN" altLang="en-US" sz="1400" dirty="0">
                <a:solidFill>
                  <a:srgbClr val="333333"/>
                </a:solidFill>
                <a:latin typeface="微软雅黑" panose="020B0503020204020204" pitchFamily="34" charset="-122"/>
                <a:ea typeface="微软雅黑" panose="020B0503020204020204" pitchFamily="34" charset="-122"/>
              </a:rPr>
              <a:t>数据处理引擎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lang="zh-CN" altLang="en-US" dirty="0"/>
              <a:t>数据治理实施前：数据标准建设</a:t>
            </a:r>
          </a:p>
        </p:txBody>
      </p:sp>
      <p:pic>
        <p:nvPicPr>
          <p:cNvPr id="3" name="Picture 2"/>
          <p:cNvPicPr>
            <a:picLocks noChangeAspect="1"/>
          </p:cNvPicPr>
          <p:nvPr/>
        </p:nvPicPr>
        <p:blipFill>
          <a:blip r:embed="rId2"/>
          <a:stretch>
            <a:fillRect/>
          </a:stretch>
        </p:blipFill>
        <p:spPr>
          <a:xfrm>
            <a:off x="1179612" y="1754187"/>
            <a:ext cx="4287838" cy="2879725"/>
          </a:xfrm>
          <a:prstGeom prst="rect">
            <a:avLst/>
          </a:prstGeom>
          <a:noFill/>
          <a:ln w="38100" cap="flat" cmpd="sng">
            <a:solidFill>
              <a:srgbClr val="BFBFBF"/>
            </a:solidFill>
            <a:prstDash val="solid"/>
            <a:miter/>
            <a:headEnd type="none" w="med" len="med"/>
            <a:tailEnd type="none" w="med" len="med"/>
          </a:ln>
        </p:spPr>
      </p:pic>
      <p:sp>
        <p:nvSpPr>
          <p:cNvPr id="4" name="TextBox 6"/>
          <p:cNvSpPr>
            <a:spLocks noChangeArrowheads="1"/>
          </p:cNvSpPr>
          <p:nvPr/>
        </p:nvSpPr>
        <p:spPr bwMode="auto">
          <a:xfrm>
            <a:off x="552550" y="1668462"/>
            <a:ext cx="669925" cy="2216150"/>
          </a:xfrm>
          <a:prstGeom prst="rect">
            <a:avLst/>
          </a:prstGeom>
          <a:noFill/>
          <a:ln>
            <a:noFill/>
          </a:ln>
        </p:spPr>
        <p:txBody>
          <a:bodyPr lIns="146308" tIns="73154" rIns="146308" bIns="73154">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r>
              <a:rPr kumimoji="0" lang="zh-CN" altLang="en-US" sz="168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标准规范体系制定</a:t>
            </a:r>
          </a:p>
        </p:txBody>
      </p:sp>
      <p:sp>
        <p:nvSpPr>
          <p:cNvPr id="5" name="TextBox 7"/>
          <p:cNvSpPr>
            <a:spLocks noChangeArrowheads="1"/>
          </p:cNvSpPr>
          <p:nvPr/>
        </p:nvSpPr>
        <p:spPr bwMode="auto">
          <a:xfrm>
            <a:off x="7223225" y="2041525"/>
            <a:ext cx="1401763" cy="368300"/>
          </a:xfrm>
          <a:prstGeom prst="rect">
            <a:avLst/>
          </a:prstGeom>
          <a:noFill/>
          <a:ln>
            <a:noFill/>
          </a:ln>
        </p:spPr>
        <p:txBody>
          <a:bodyPr wrap="none" lIns="146308" tIns="73154" rIns="146308" bIns="73154">
            <a:spAutoFit/>
          </a:bodyPr>
          <a:lstStyle>
            <a:lvl1pPr marL="381000" indent="-381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81000" marR="0" lvl="0" indent="-381000" algn="l" defTabSz="12192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144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基础分类标准</a:t>
            </a:r>
            <a:endParaRPr kumimoji="0" lang="zh-CN" altLang="en-US" sz="1440" b="0"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TextBox 9"/>
          <p:cNvSpPr>
            <a:spLocks noChangeArrowheads="1"/>
          </p:cNvSpPr>
          <p:nvPr/>
        </p:nvSpPr>
        <p:spPr bwMode="auto">
          <a:xfrm>
            <a:off x="7277200" y="4013200"/>
            <a:ext cx="1401763" cy="369888"/>
          </a:xfrm>
          <a:prstGeom prst="rect">
            <a:avLst/>
          </a:prstGeom>
          <a:noFill/>
          <a:ln>
            <a:noFill/>
          </a:ln>
        </p:spPr>
        <p:txBody>
          <a:bodyPr wrap="none" lIns="146308" tIns="73154" rIns="146308" bIns="73154">
            <a:spAutoFit/>
          </a:bodyPr>
          <a:lstStyle>
            <a:lvl1pPr marL="381000" indent="-381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81000" marR="0" lvl="0" indent="-381000" algn="l" defTabSz="12192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144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数据分类标准</a:t>
            </a:r>
            <a:endParaRPr kumimoji="0" lang="zh-CN" altLang="en-US" sz="1440" b="0"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7" name="TextBox 11"/>
          <p:cNvSpPr>
            <a:spLocks noChangeArrowheads="1"/>
          </p:cNvSpPr>
          <p:nvPr/>
        </p:nvSpPr>
        <p:spPr bwMode="auto">
          <a:xfrm>
            <a:off x="7413725" y="3360737"/>
            <a:ext cx="1217613" cy="369888"/>
          </a:xfrm>
          <a:prstGeom prst="rect">
            <a:avLst/>
          </a:prstGeom>
          <a:noFill/>
          <a:ln>
            <a:noFill/>
          </a:ln>
        </p:spPr>
        <p:txBody>
          <a:bodyPr wrap="none" lIns="146308" tIns="73154" rIns="146308" bIns="73154">
            <a:spAutoFit/>
          </a:bodyPr>
          <a:lstStyle>
            <a:lvl1pPr marL="381000" indent="-381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81000" marR="0" lvl="0" indent="-381000" algn="l" defTabSz="12192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144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元模型标准</a:t>
            </a:r>
            <a:endParaRPr kumimoji="0" lang="zh-CN" altLang="en-US" sz="1440" b="0"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endParaRPr>
          </a:p>
        </p:txBody>
      </p:sp>
      <p:pic>
        <p:nvPicPr>
          <p:cNvPr id="8" name="Picture 5"/>
          <p:cNvPicPr>
            <a:picLocks noChangeAspect="1"/>
          </p:cNvPicPr>
          <p:nvPr/>
        </p:nvPicPr>
        <p:blipFill>
          <a:blip r:embed="rId3"/>
          <a:stretch>
            <a:fillRect/>
          </a:stretch>
        </p:blipFill>
        <p:spPr>
          <a:xfrm>
            <a:off x="1657450" y="2432050"/>
            <a:ext cx="4633912" cy="2152650"/>
          </a:xfrm>
          <a:prstGeom prst="rect">
            <a:avLst/>
          </a:prstGeom>
          <a:noFill/>
          <a:ln w="38100" cap="flat" cmpd="sng">
            <a:solidFill>
              <a:srgbClr val="BFBFBF"/>
            </a:solidFill>
            <a:prstDash val="solid"/>
            <a:miter/>
            <a:headEnd type="none" w="med" len="med"/>
            <a:tailEnd type="none" w="med" len="med"/>
          </a:ln>
        </p:spPr>
      </p:pic>
      <p:grpSp>
        <p:nvGrpSpPr>
          <p:cNvPr id="9" name="Group 11"/>
          <p:cNvGrpSpPr/>
          <p:nvPr/>
        </p:nvGrpSpPr>
        <p:grpSpPr bwMode="auto">
          <a:xfrm>
            <a:off x="9298788" y="1747174"/>
            <a:ext cx="2061140" cy="4275667"/>
            <a:chOff x="0" y="1"/>
            <a:chExt cx="1288529" cy="3020109"/>
          </a:xfrm>
          <a:solidFill>
            <a:schemeClr val="bg1">
              <a:lumMod val="95000"/>
            </a:schemeClr>
          </a:solidFill>
        </p:grpSpPr>
        <p:sp>
          <p:nvSpPr>
            <p:cNvPr id="16" name="矩形 15"/>
            <p:cNvSpPr>
              <a:spLocks noChangeArrowheads="1"/>
            </p:cNvSpPr>
            <p:nvPr/>
          </p:nvSpPr>
          <p:spPr bwMode="auto">
            <a:xfrm>
              <a:off x="0" y="1"/>
              <a:ext cx="1288529" cy="3020109"/>
            </a:xfrm>
            <a:prstGeom prst="rect">
              <a:avLst/>
            </a:prstGeom>
            <a:solidFill>
              <a:schemeClr val="accent1">
                <a:lumMod val="20000"/>
                <a:lumOff val="80000"/>
              </a:schemeClr>
            </a:solidFill>
            <a:ln>
              <a:noFill/>
            </a:ln>
          </p:spPr>
          <p:txBody>
            <a:bodyPr lIns="146308" tIns="73154" rIns="146308" bIns="7315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zh-CN"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TextBox 32771"/>
            <p:cNvSpPr>
              <a:spLocks noChangeArrowheads="1"/>
            </p:cNvSpPr>
            <p:nvPr/>
          </p:nvSpPr>
          <p:spPr bwMode="auto">
            <a:xfrm>
              <a:off x="62005" y="88780"/>
              <a:ext cx="1123838" cy="260880"/>
            </a:xfrm>
            <a:prstGeom prst="rect">
              <a:avLst/>
            </a:prstGeom>
            <a:solidFill>
              <a:schemeClr val="accent1">
                <a:lumMod val="20000"/>
                <a:lumOff val="80000"/>
              </a:schemeClr>
            </a:solidFill>
            <a:ln>
              <a:noFill/>
            </a:ln>
          </p:spPr>
          <p:txBody>
            <a:bodyPr lIns="146308" tIns="73154" rIns="146308" bIns="73154">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r>
                <a:rPr kumimoji="0" lang="zh-CN" altLang="en-US" sz="144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数据标准规范体系</a:t>
              </a:r>
            </a:p>
          </p:txBody>
        </p:sp>
        <p:sp>
          <p:nvSpPr>
            <p:cNvPr id="18" name="TextBox 74"/>
            <p:cNvSpPr>
              <a:spLocks noChangeArrowheads="1"/>
            </p:cNvSpPr>
            <p:nvPr/>
          </p:nvSpPr>
          <p:spPr bwMode="auto">
            <a:xfrm>
              <a:off x="62005" y="489637"/>
              <a:ext cx="1139152" cy="1450904"/>
            </a:xfrm>
            <a:prstGeom prst="rect">
              <a:avLst/>
            </a:prstGeom>
            <a:solidFill>
              <a:schemeClr val="accent1">
                <a:lumMod val="20000"/>
                <a:lumOff val="80000"/>
              </a:schemeClr>
            </a:solidFill>
            <a:ln w="9525">
              <a:noFill/>
              <a:prstDash val="sysDash"/>
              <a:miter lim="800000"/>
            </a:ln>
          </p:spPr>
          <p:txBody>
            <a:bodyPr lIns="146308" tIns="73154" rIns="146308" bIns="73154">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数据层次标准</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数据主题标准</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指标定义标准</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维度定义标准</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数据命名规范</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数据质量规范</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数据权限规范</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9" name="TextBox 75"/>
            <p:cNvSpPr>
              <a:spLocks noChangeArrowheads="1"/>
            </p:cNvSpPr>
            <p:nvPr/>
          </p:nvSpPr>
          <p:spPr bwMode="auto">
            <a:xfrm>
              <a:off x="62005" y="2071666"/>
              <a:ext cx="1126628" cy="863931"/>
            </a:xfrm>
            <a:prstGeom prst="rect">
              <a:avLst/>
            </a:prstGeom>
            <a:solidFill>
              <a:schemeClr val="accent1">
                <a:lumMod val="20000"/>
                <a:lumOff val="80000"/>
              </a:schemeClr>
            </a:solidFill>
            <a:ln w="9525">
              <a:noFill/>
              <a:prstDash val="sysDash"/>
              <a:miter lim="800000"/>
            </a:ln>
          </p:spPr>
          <p:txBody>
            <a:bodyPr lIns="146308" tIns="73154" rIns="146308" bIns="73154">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规范检查规则</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存储检查规则</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质量检查规则</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274320" marR="0" lvl="0" indent="-274320" algn="ctr" defTabSz="1219200" rtl="0" eaLnBrk="0" fontAlgn="base" latinLnBrk="0" hangingPunct="0">
                <a:lnSpc>
                  <a:spcPct val="150000"/>
                </a:lnSpc>
                <a:spcBef>
                  <a:spcPct val="0"/>
                </a:spcBef>
                <a:spcAft>
                  <a:spcPct val="0"/>
                </a:spcAft>
                <a:buClrTx/>
                <a:buSzTx/>
                <a:buFont typeface="Wingdings" panose="05000000000000000000" pitchFamily="2" charset="2"/>
                <a:buChar char="p"/>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数据转换规则</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pic>
        <p:nvPicPr>
          <p:cNvPr id="10" name="Picture 3"/>
          <p:cNvPicPr>
            <a:picLocks noChangeAspect="1"/>
          </p:cNvPicPr>
          <p:nvPr/>
        </p:nvPicPr>
        <p:blipFill>
          <a:blip r:embed="rId4"/>
          <a:stretch>
            <a:fillRect/>
          </a:stretch>
        </p:blipFill>
        <p:spPr>
          <a:xfrm>
            <a:off x="2109887" y="3194050"/>
            <a:ext cx="4411663" cy="2020887"/>
          </a:xfrm>
          <a:prstGeom prst="rect">
            <a:avLst/>
          </a:prstGeom>
          <a:noFill/>
          <a:ln w="38100" cap="flat" cmpd="sng">
            <a:solidFill>
              <a:srgbClr val="BFBFBF"/>
            </a:solidFill>
            <a:prstDash val="solid"/>
            <a:miter/>
            <a:headEnd type="none" w="med" len="med"/>
            <a:tailEnd type="none" w="med" len="med"/>
          </a:ln>
        </p:spPr>
      </p:pic>
      <p:pic>
        <p:nvPicPr>
          <p:cNvPr id="11" name="Picture 4"/>
          <p:cNvPicPr>
            <a:picLocks noChangeAspect="1"/>
          </p:cNvPicPr>
          <p:nvPr/>
        </p:nvPicPr>
        <p:blipFill>
          <a:blip r:embed="rId5"/>
          <a:stretch>
            <a:fillRect/>
          </a:stretch>
        </p:blipFill>
        <p:spPr>
          <a:xfrm>
            <a:off x="2554387" y="3995737"/>
            <a:ext cx="4625975" cy="2052638"/>
          </a:xfrm>
          <a:prstGeom prst="rect">
            <a:avLst/>
          </a:prstGeom>
          <a:noFill/>
          <a:ln w="38100" cap="flat" cmpd="sng">
            <a:solidFill>
              <a:srgbClr val="BFBFBF"/>
            </a:solidFill>
            <a:prstDash val="solid"/>
            <a:miter/>
            <a:headEnd type="none" w="med" len="med"/>
            <a:tailEnd type="none" w="med" len="med"/>
          </a:ln>
        </p:spPr>
      </p:pic>
      <p:sp>
        <p:nvSpPr>
          <p:cNvPr id="12" name="五边形 1"/>
          <p:cNvSpPr>
            <a:spLocks noChangeArrowheads="1"/>
          </p:cNvSpPr>
          <p:nvPr/>
        </p:nvSpPr>
        <p:spPr bwMode="auto">
          <a:xfrm>
            <a:off x="8731350" y="1736725"/>
            <a:ext cx="409575" cy="4311650"/>
          </a:xfrm>
          <a:prstGeom prst="homePlate">
            <a:avLst>
              <a:gd name="adj" fmla="val 74093"/>
            </a:avLst>
          </a:prstGeom>
          <a:solidFill>
            <a:schemeClr val="bg1">
              <a:lumMod val="95000"/>
            </a:schemeClr>
          </a:solidFill>
          <a:ln w="25400">
            <a:noFill/>
            <a:miter lim="800000"/>
          </a:ln>
        </p:spPr>
        <p:txBody>
          <a:bodyPr lIns="146308" tIns="73154" rIns="146308" bIns="7315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zh-CN"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TextBox 13"/>
          <p:cNvSpPr>
            <a:spLocks noChangeArrowheads="1"/>
          </p:cNvSpPr>
          <p:nvPr/>
        </p:nvSpPr>
        <p:spPr bwMode="auto">
          <a:xfrm>
            <a:off x="7328000" y="4749800"/>
            <a:ext cx="1481138" cy="369888"/>
          </a:xfrm>
          <a:prstGeom prst="rect">
            <a:avLst/>
          </a:prstGeom>
          <a:noFill/>
          <a:ln>
            <a:noFill/>
          </a:ln>
        </p:spPr>
        <p:txBody>
          <a:bodyPr lIns="146308" tIns="73154" rIns="146308" bIns="73154">
            <a:spAutoFit/>
          </a:bodyPr>
          <a:lstStyle>
            <a:lvl1pPr marL="381000" indent="-381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81000" marR="0" lvl="0" indent="-381000" algn="l" defTabSz="12192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144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命名规范要求</a:t>
            </a:r>
            <a:endParaRPr kumimoji="0" lang="zh-CN" altLang="en-US" sz="1440" b="0"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TextBox 15"/>
          <p:cNvSpPr>
            <a:spLocks noChangeArrowheads="1"/>
          </p:cNvSpPr>
          <p:nvPr/>
        </p:nvSpPr>
        <p:spPr bwMode="auto">
          <a:xfrm>
            <a:off x="7640737" y="5376862"/>
            <a:ext cx="1247775" cy="369888"/>
          </a:xfrm>
          <a:prstGeom prst="rect">
            <a:avLst/>
          </a:prstGeom>
          <a:noFill/>
          <a:ln>
            <a:noFill/>
          </a:ln>
        </p:spPr>
        <p:txBody>
          <a:bodyPr lIns="146308" tIns="73154" rIns="146308" bIns="73154">
            <a:spAutoFit/>
          </a:bodyPr>
          <a:lstStyle>
            <a:lvl1pPr marL="381000" indent="-381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81000" marR="0" lvl="0" indent="-381000" algn="l" defTabSz="12192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144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存储规则</a:t>
            </a:r>
          </a:p>
        </p:txBody>
      </p:sp>
      <p:sp>
        <p:nvSpPr>
          <p:cNvPr id="15" name="矩形 14"/>
          <p:cNvSpPr>
            <a:spLocks noChangeArrowheads="1"/>
          </p:cNvSpPr>
          <p:nvPr/>
        </p:nvSpPr>
        <p:spPr bwMode="auto">
          <a:xfrm>
            <a:off x="7231162" y="2705100"/>
            <a:ext cx="1497013" cy="369888"/>
          </a:xfrm>
          <a:prstGeom prst="rect">
            <a:avLst/>
          </a:prstGeom>
          <a:noFill/>
          <a:ln>
            <a:noFill/>
          </a:ln>
        </p:spPr>
        <p:txBody>
          <a:bodyPr lIns="146308" tIns="73154" rIns="146308" bIns="73154">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r>
              <a:rPr kumimoji="0" lang="zh-CN" altLang="en-US" sz="144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数据权限规则</a:t>
            </a:r>
            <a:endParaRPr kumimoji="0" lang="zh-CN" altLang="en-US" sz="1440" b="0" i="0" u="none" strike="noStrike" kern="1200" cap="none" spc="0" normalizeH="0" baseline="0" noProof="0" dirty="0">
              <a:ln>
                <a:noFill/>
              </a:ln>
              <a:solidFill>
                <a:schemeClr val="accent1"/>
              </a:solidFill>
              <a:effectLst/>
              <a:uLnTx/>
              <a:uFillTx/>
              <a:latin typeface="Calibri" panose="020F0502020204030204"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1296364" y="3692324"/>
            <a:ext cx="9537539" cy="2881196"/>
          </a:xfrm>
          <a:prstGeom prst="rect">
            <a:avLst/>
          </a:prstGeom>
          <a:solidFill>
            <a:schemeClr val="accent5">
              <a:lumMod val="90000"/>
              <a:alpha val="70000"/>
            </a:schemeClr>
          </a:solidFill>
          <a:ln w="9525" cap="flat" cmpd="sng" algn="ctr">
            <a:noFill/>
            <a:prstDash val="solid"/>
            <a:round/>
            <a:headEnd type="none" w="med" len="med"/>
            <a:tailEnd type="none" w="med" len="med"/>
          </a:ln>
        </p:spPr>
        <p:txBody>
          <a:bodyPr vert="horz" wrap="square" lIns="0" tIns="0" rIns="0" bIns="0" numCol="1" rtlCol="0" anchor="ctr" anchorCtr="0" compatLnSpc="1"/>
          <a:lstStyle/>
          <a:p>
            <a:pPr marR="0" algn="ctr">
              <a:lnSpc>
                <a:spcPct val="140000"/>
              </a:lnSpc>
              <a:spcBef>
                <a:spcPct val="0"/>
              </a:spcBef>
              <a:spcAft>
                <a:spcPct val="0"/>
              </a:spcAft>
              <a:buClr>
                <a:schemeClr val="bg2"/>
              </a:buClr>
              <a:buSzPct val="60000"/>
            </a:pP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1273215" y="1226915"/>
            <a:ext cx="9537539" cy="2465409"/>
          </a:xfrm>
          <a:prstGeom prst="rect">
            <a:avLst/>
          </a:prstGeom>
          <a:solidFill>
            <a:schemeClr val="accent2">
              <a:lumMod val="40000"/>
              <a:lumOff val="60000"/>
              <a:alpha val="70000"/>
            </a:schemeClr>
          </a:solidFill>
          <a:ln w="9525" cap="flat" cmpd="sng" algn="ctr">
            <a:noFill/>
            <a:prstDash val="solid"/>
            <a:round/>
            <a:headEnd type="none" w="med" len="med"/>
            <a:tailEnd type="none" w="med" len="med"/>
          </a:ln>
        </p:spPr>
        <p:txBody>
          <a:bodyPr vert="horz" wrap="square" lIns="0" tIns="0" rIns="0" bIns="0" numCol="1" rtlCol="0" anchor="ctr" anchorCtr="0" compatLnSpc="1"/>
          <a:lstStyle/>
          <a:p>
            <a:pPr marR="0" algn="ctr">
              <a:lnSpc>
                <a:spcPct val="140000"/>
              </a:lnSpc>
              <a:spcBef>
                <a:spcPct val="0"/>
              </a:spcBef>
              <a:spcAft>
                <a:spcPct val="0"/>
              </a:spcAft>
              <a:buClr>
                <a:schemeClr val="bg2"/>
              </a:buClr>
              <a:buSzPct val="60000"/>
            </a:pP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pPr marL="342900" indent="-342900">
              <a:buFont typeface="Wingdings" panose="05000000000000000000" charset="0"/>
              <a:buChar char="Ø"/>
            </a:pPr>
            <a:r>
              <a:rPr kumimoji="1" lang="zh-CN" altLang="en-US" dirty="0"/>
              <a:t>具体实施方案</a:t>
            </a:r>
          </a:p>
        </p:txBody>
      </p:sp>
      <p:grpSp>
        <p:nvGrpSpPr>
          <p:cNvPr id="30" name="组合 29"/>
          <p:cNvGrpSpPr/>
          <p:nvPr/>
        </p:nvGrpSpPr>
        <p:grpSpPr>
          <a:xfrm>
            <a:off x="1632315" y="1840927"/>
            <a:ext cx="8819338" cy="1557692"/>
            <a:chOff x="1659508" y="1840927"/>
            <a:chExt cx="8819338" cy="1557692"/>
          </a:xfrm>
        </p:grpSpPr>
        <p:grpSp>
          <p:nvGrpSpPr>
            <p:cNvPr id="27" name="组合 26"/>
            <p:cNvGrpSpPr/>
            <p:nvPr/>
          </p:nvGrpSpPr>
          <p:grpSpPr>
            <a:xfrm>
              <a:off x="1659508" y="1868146"/>
              <a:ext cx="2652765" cy="1530473"/>
              <a:chOff x="1659508" y="1868146"/>
              <a:chExt cx="2652765" cy="1530473"/>
            </a:xfrm>
          </p:grpSpPr>
          <p:sp>
            <p:nvSpPr>
              <p:cNvPr id="5" name="文本框 4"/>
              <p:cNvSpPr txBox="1"/>
              <p:nvPr/>
            </p:nvSpPr>
            <p:spPr>
              <a:xfrm>
                <a:off x="1659508" y="1868146"/>
                <a:ext cx="2652765" cy="338554"/>
              </a:xfrm>
              <a:prstGeom prst="rect">
                <a:avLst/>
              </a:prstGeom>
              <a:solidFill>
                <a:schemeClr val="bg1"/>
              </a:solidFill>
            </p:spPr>
            <p:txBody>
              <a:bodyPr wrap="square" rtlCol="0">
                <a:spAutoFit/>
              </a:bodyPr>
              <a:lstStyle/>
              <a:p>
                <a:pPr algn="ctr"/>
                <a:r>
                  <a:rPr lang="zh-CN" altLang="en-US" sz="1600" dirty="0">
                    <a:solidFill>
                      <a:srgbClr val="333333"/>
                    </a:solidFill>
                    <a:latin typeface="微软雅黑" panose="020B0503020204020204" pitchFamily="34" charset="-122"/>
                    <a:ea typeface="微软雅黑" panose="020B0503020204020204" pitchFamily="34" charset="-122"/>
                  </a:rPr>
                  <a:t>核心系统数据</a:t>
                </a:r>
              </a:p>
            </p:txBody>
          </p:sp>
          <p:sp>
            <p:nvSpPr>
              <p:cNvPr id="3" name="矩形 2"/>
              <p:cNvSpPr/>
              <p:nvPr/>
            </p:nvSpPr>
            <p:spPr bwMode="auto">
              <a:xfrm>
                <a:off x="1659508" y="2351023"/>
                <a:ext cx="2652765" cy="1047596"/>
              </a:xfrm>
              <a:prstGeom prst="rect">
                <a:avLst/>
              </a:prstGeom>
              <a:solidFill>
                <a:schemeClr val="accent1">
                  <a:lumMod val="20000"/>
                  <a:lumOff val="80000"/>
                  <a:alpha val="80000"/>
                </a:schemeClr>
              </a:solidFill>
              <a:ln w="9525" cap="flat" cmpd="sng" algn="ctr">
                <a:noFill/>
                <a:prstDash val="solid"/>
                <a:round/>
                <a:headEnd type="none" w="med" len="med"/>
                <a:tailEnd type="none" w="med" len="med"/>
              </a:ln>
            </p:spPr>
            <p:txBody>
              <a:bodyPr vert="horz" wrap="square" lIns="0" tIns="0" rIns="0" bIns="0" numCol="1" rtlCol="0" anchor="ctr" anchorCtr="0" compatLnSpc="1"/>
              <a:lstStyle/>
              <a:p>
                <a:pPr marR="0" algn="ctr">
                  <a:lnSpc>
                    <a:spcPct val="12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结构化数据</a:t>
                </a:r>
                <a:endParaRPr lang="en-US" altLang="zh-CN" sz="1400" dirty="0">
                  <a:solidFill>
                    <a:srgbClr val="333333"/>
                  </a:solidFill>
                  <a:latin typeface="微软雅黑" panose="020B0503020204020204" pitchFamily="34" charset="-122"/>
                  <a:ea typeface="微软雅黑" panose="020B0503020204020204" pitchFamily="34" charset="-122"/>
                </a:endParaRPr>
              </a:p>
              <a:p>
                <a:pPr marR="0" algn="ctr">
                  <a:lnSpc>
                    <a:spcPct val="12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建议采用数据库直连或</a:t>
                </a:r>
                <a:br>
                  <a:rPr lang="en-US" altLang="zh-CN" sz="1400" dirty="0">
                    <a:solidFill>
                      <a:srgbClr val="333333"/>
                    </a:solidFill>
                    <a:latin typeface="微软雅黑" panose="020B0503020204020204" pitchFamily="34" charset="-122"/>
                    <a:ea typeface="微软雅黑" panose="020B0503020204020204" pitchFamily="34" charset="-122"/>
                  </a:rPr>
                </a:br>
                <a:r>
                  <a:rPr lang="zh-CN" altLang="en-US" sz="1400" dirty="0">
                    <a:solidFill>
                      <a:srgbClr val="333333"/>
                    </a:solidFill>
                    <a:latin typeface="微软雅黑" panose="020B0503020204020204" pitchFamily="34" charset="-122"/>
                    <a:ea typeface="微软雅黑" panose="020B0503020204020204" pitchFamily="34" charset="-122"/>
                  </a:rPr>
                  <a:t>文件传输的方式抽取</a:t>
                </a:r>
                <a:endParaRPr lang="en-US" altLang="zh-CN" sz="1400" dirty="0">
                  <a:solidFill>
                    <a:srgbClr val="333333"/>
                  </a:solidFill>
                  <a:latin typeface="微软雅黑" panose="020B0503020204020204" pitchFamily="34" charset="-122"/>
                  <a:ea typeface="微软雅黑" panose="020B0503020204020204" pitchFamily="34" charset="-122"/>
                </a:endParaRPr>
              </a:p>
              <a:p>
                <a:pPr marR="0" algn="ctr">
                  <a:lnSpc>
                    <a:spcPct val="12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（具体采集方式需和相关方讨论）</a:t>
                </a:r>
              </a:p>
            </p:txBody>
          </p:sp>
        </p:grpSp>
        <p:grpSp>
          <p:nvGrpSpPr>
            <p:cNvPr id="28" name="组合 27"/>
            <p:cNvGrpSpPr/>
            <p:nvPr/>
          </p:nvGrpSpPr>
          <p:grpSpPr>
            <a:xfrm>
              <a:off x="4742795" y="1840927"/>
              <a:ext cx="2652765" cy="1547080"/>
              <a:chOff x="4698566" y="1840927"/>
              <a:chExt cx="2652765" cy="1547080"/>
            </a:xfrm>
          </p:grpSpPr>
          <p:sp>
            <p:nvSpPr>
              <p:cNvPr id="6" name="文本框 5"/>
              <p:cNvSpPr txBox="1"/>
              <p:nvPr/>
            </p:nvSpPr>
            <p:spPr>
              <a:xfrm>
                <a:off x="4698566" y="1840927"/>
                <a:ext cx="2652764" cy="338554"/>
              </a:xfrm>
              <a:prstGeom prst="rect">
                <a:avLst/>
              </a:prstGeom>
              <a:solidFill>
                <a:schemeClr val="bg1"/>
              </a:solidFill>
            </p:spPr>
            <p:txBody>
              <a:bodyPr wrap="square" rtlCol="0">
                <a:spAutoFit/>
              </a:bodyPr>
              <a:lstStyle/>
              <a:p>
                <a:pPr algn="ctr"/>
                <a:r>
                  <a:rPr lang="zh-CN" altLang="en-US" sz="1600" dirty="0">
                    <a:solidFill>
                      <a:srgbClr val="333333"/>
                    </a:solidFill>
                    <a:latin typeface="微软雅黑" panose="020B0503020204020204" pitchFamily="34" charset="-122"/>
                    <a:ea typeface="微软雅黑" panose="020B0503020204020204" pitchFamily="34" charset="-122"/>
                  </a:rPr>
                  <a:t>省、部级历史数据</a:t>
                </a:r>
              </a:p>
            </p:txBody>
          </p:sp>
          <p:sp>
            <p:nvSpPr>
              <p:cNvPr id="12" name="矩形 11"/>
              <p:cNvSpPr/>
              <p:nvPr/>
            </p:nvSpPr>
            <p:spPr bwMode="auto">
              <a:xfrm>
                <a:off x="4698566" y="2340411"/>
                <a:ext cx="2652765" cy="1047596"/>
              </a:xfrm>
              <a:prstGeom prst="rect">
                <a:avLst/>
              </a:prstGeom>
              <a:solidFill>
                <a:schemeClr val="accent1">
                  <a:lumMod val="20000"/>
                  <a:lumOff val="80000"/>
                  <a:alpha val="80000"/>
                </a:schemeClr>
              </a:solidFill>
              <a:ln w="9525" cap="flat" cmpd="sng" algn="ctr">
                <a:noFill/>
                <a:prstDash val="solid"/>
                <a:round/>
                <a:headEnd type="none" w="med" len="med"/>
                <a:tailEnd type="none" w="med" len="med"/>
              </a:ln>
            </p:spPr>
            <p:txBody>
              <a:bodyPr vert="horz" wrap="square" lIns="0" tIns="0" rIns="0" bIns="0" numCol="1" rtlCol="0" anchor="ctr" anchorCtr="0" compatLnSpc="1"/>
              <a:lstStyle/>
              <a:p>
                <a:pPr marR="0" algn="ctr">
                  <a:lnSpc>
                    <a:spcPct val="14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采用文件形式导入库</a:t>
                </a:r>
                <a:endParaRPr lang="en-US" altLang="zh-CN" sz="1400" dirty="0">
                  <a:solidFill>
                    <a:srgbClr val="333333"/>
                  </a:solidFill>
                  <a:latin typeface="微软雅黑" panose="020B0503020204020204" pitchFamily="34" charset="-122"/>
                  <a:ea typeface="微软雅黑" panose="020B0503020204020204" pitchFamily="34" charset="-122"/>
                </a:endParaRPr>
              </a:p>
              <a:p>
                <a:pPr marR="0" algn="ctr">
                  <a:lnSpc>
                    <a:spcPct val="14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持久化保存</a:t>
                </a:r>
              </a:p>
            </p:txBody>
          </p:sp>
        </p:grpSp>
        <p:grpSp>
          <p:nvGrpSpPr>
            <p:cNvPr id="29" name="组合 28"/>
            <p:cNvGrpSpPr/>
            <p:nvPr/>
          </p:nvGrpSpPr>
          <p:grpSpPr>
            <a:xfrm>
              <a:off x="7826081" y="1840927"/>
              <a:ext cx="2652765" cy="1547080"/>
              <a:chOff x="7826081" y="1840927"/>
              <a:chExt cx="2652765" cy="1547080"/>
            </a:xfrm>
          </p:grpSpPr>
          <p:sp>
            <p:nvSpPr>
              <p:cNvPr id="7" name="文本框 6"/>
              <p:cNvSpPr txBox="1"/>
              <p:nvPr/>
            </p:nvSpPr>
            <p:spPr>
              <a:xfrm>
                <a:off x="7826081" y="1840927"/>
                <a:ext cx="2652764" cy="338554"/>
              </a:xfrm>
              <a:prstGeom prst="rect">
                <a:avLst/>
              </a:prstGeom>
              <a:solidFill>
                <a:schemeClr val="bg1"/>
              </a:solidFill>
            </p:spPr>
            <p:txBody>
              <a:bodyPr wrap="square" rtlCol="0">
                <a:spAutoFit/>
              </a:bodyPr>
              <a:lstStyle/>
              <a:p>
                <a:pPr algn="ctr"/>
                <a:r>
                  <a:rPr lang="zh-CN" altLang="en-US" sz="1600" dirty="0">
                    <a:solidFill>
                      <a:srgbClr val="333333"/>
                    </a:solidFill>
                    <a:latin typeface="微软雅黑" panose="020B0503020204020204" pitchFamily="34" charset="-122"/>
                    <a:ea typeface="微软雅黑" panose="020B0503020204020204" pitchFamily="34" charset="-122"/>
                  </a:rPr>
                  <a:t>省、部级实时数据</a:t>
                </a:r>
              </a:p>
            </p:txBody>
          </p:sp>
          <p:sp>
            <p:nvSpPr>
              <p:cNvPr id="13" name="矩形 12"/>
              <p:cNvSpPr/>
              <p:nvPr/>
            </p:nvSpPr>
            <p:spPr bwMode="auto">
              <a:xfrm>
                <a:off x="7826081" y="2340411"/>
                <a:ext cx="2652765" cy="1047596"/>
              </a:xfrm>
              <a:prstGeom prst="rect">
                <a:avLst/>
              </a:prstGeom>
              <a:solidFill>
                <a:schemeClr val="accent1">
                  <a:lumMod val="20000"/>
                  <a:lumOff val="80000"/>
                  <a:alpha val="80000"/>
                </a:schemeClr>
              </a:solidFill>
              <a:ln w="9525" cap="flat" cmpd="sng" algn="ctr">
                <a:noFill/>
                <a:prstDash val="solid"/>
                <a:round/>
                <a:headEnd type="none" w="med" len="med"/>
                <a:tailEnd type="none" w="med" len="med"/>
              </a:ln>
            </p:spPr>
            <p:txBody>
              <a:bodyPr vert="horz" wrap="square" lIns="0" tIns="0" rIns="0" bIns="0" numCol="1" rtlCol="0" anchor="ctr" anchorCtr="0" compatLnSpc="1"/>
              <a:lstStyle/>
              <a:p>
                <a:pPr marR="0" algn="ctr">
                  <a:lnSpc>
                    <a:spcPct val="14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需明确数据提供方式，</a:t>
                </a:r>
                <a:endParaRPr lang="en-US" altLang="zh-CN" sz="1400" dirty="0">
                  <a:solidFill>
                    <a:srgbClr val="333333"/>
                  </a:solidFill>
                  <a:latin typeface="微软雅黑" panose="020B0503020204020204" pitchFamily="34" charset="-122"/>
                  <a:ea typeface="微软雅黑" panose="020B0503020204020204" pitchFamily="34" charset="-122"/>
                </a:endParaRPr>
              </a:p>
              <a:p>
                <a:pPr marR="0" algn="ctr">
                  <a:lnSpc>
                    <a:spcPct val="140000"/>
                  </a:lnSpc>
                  <a:spcBef>
                    <a:spcPct val="0"/>
                  </a:spcBef>
                  <a:spcAft>
                    <a:spcPct val="0"/>
                  </a:spcAft>
                  <a:buClr>
                    <a:schemeClr val="bg2"/>
                  </a:buClr>
                  <a:buSzPct val="60000"/>
                </a:pPr>
                <a:r>
                  <a:rPr lang="zh-CN" altLang="en-US" sz="1400" dirty="0">
                    <a:solidFill>
                      <a:srgbClr val="333333"/>
                    </a:solidFill>
                    <a:latin typeface="微软雅黑" panose="020B0503020204020204" pitchFamily="34" charset="-122"/>
                    <a:ea typeface="微软雅黑" panose="020B0503020204020204" pitchFamily="34" charset="-122"/>
                  </a:rPr>
                  <a:t>才能确认接入方式</a:t>
                </a:r>
              </a:p>
            </p:txBody>
          </p:sp>
        </p:grpSp>
      </p:grpSp>
      <p:sp>
        <p:nvSpPr>
          <p:cNvPr id="15" name="文本框 14"/>
          <p:cNvSpPr txBox="1"/>
          <p:nvPr/>
        </p:nvSpPr>
        <p:spPr>
          <a:xfrm>
            <a:off x="5470950" y="1299795"/>
            <a:ext cx="1107996" cy="369332"/>
          </a:xfrm>
          <a:prstGeom prst="rect">
            <a:avLst/>
          </a:prstGeom>
          <a:noFill/>
        </p:spPr>
        <p:txBody>
          <a:bodyPr wrap="none" rtlCol="0">
            <a:spAutoFit/>
          </a:bodyPr>
          <a:lstStyle/>
          <a:p>
            <a:r>
              <a:rPr lang="zh-CN" altLang="en-US" b="1" dirty="0">
                <a:solidFill>
                  <a:srgbClr val="333333"/>
                </a:solidFill>
                <a:latin typeface="微软雅黑" panose="020B0503020204020204" pitchFamily="34" charset="-122"/>
                <a:ea typeface="微软雅黑" panose="020B0503020204020204" pitchFamily="34" charset="-122"/>
              </a:rPr>
              <a:t>数据接入</a:t>
            </a:r>
          </a:p>
        </p:txBody>
      </p:sp>
      <p:sp>
        <p:nvSpPr>
          <p:cNvPr id="16" name="文本框 15"/>
          <p:cNvSpPr txBox="1"/>
          <p:nvPr/>
        </p:nvSpPr>
        <p:spPr>
          <a:xfrm>
            <a:off x="1510617" y="4288785"/>
            <a:ext cx="4360855" cy="800219"/>
          </a:xfrm>
          <a:prstGeom prst="rect">
            <a:avLst/>
          </a:prstGeom>
          <a:noFill/>
        </p:spPr>
        <p:txBody>
          <a:bodyPr wrap="square" rtlCol="0">
            <a:spAutoFit/>
          </a:bodyPr>
          <a:lstStyle/>
          <a:p>
            <a:r>
              <a:rPr kumimoji="0" lang="en-US" altLang="zh-CN"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1 </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数据现状梳理</a:t>
            </a:r>
            <a:br>
              <a:rPr lang="en-US" altLang="zh-CN" sz="1600" dirty="0">
                <a:solidFill>
                  <a:srgbClr val="333333"/>
                </a:solidFill>
                <a:latin typeface="微软雅黑" panose="020B0503020204020204" pitchFamily="34" charset="-122"/>
                <a:ea typeface="微软雅黑" panose="020B0503020204020204" pitchFamily="34" charset="-122"/>
              </a:rPr>
            </a:b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200" dirty="0">
                <a:solidFill>
                  <a:srgbClr val="121212"/>
                </a:solidFill>
                <a:latin typeface="微软雅黑" panose="020B0503020204020204" pitchFamily="34" charset="-122"/>
                <a:ea typeface="微软雅黑" panose="020B0503020204020204" pitchFamily="34" charset="-122"/>
              </a:rPr>
              <a:t>目前数据分为</a:t>
            </a:r>
            <a:r>
              <a:rPr lang="en-US" altLang="zh-CN" sz="1200" dirty="0">
                <a:solidFill>
                  <a:srgbClr val="121212"/>
                </a:solidFill>
                <a:latin typeface="微软雅黑" panose="020B0503020204020204" pitchFamily="34" charset="-122"/>
                <a:ea typeface="微软雅黑" panose="020B0503020204020204" pitchFamily="34" charset="-122"/>
              </a:rPr>
              <a:t>14</a:t>
            </a:r>
            <a:r>
              <a:rPr lang="zh-CN" altLang="en-US" sz="1200" dirty="0">
                <a:solidFill>
                  <a:srgbClr val="121212"/>
                </a:solidFill>
                <a:latin typeface="微软雅黑" panose="020B0503020204020204" pitchFamily="34" charset="-122"/>
                <a:ea typeface="微软雅黑" panose="020B0503020204020204" pitchFamily="34" charset="-122"/>
              </a:rPr>
              <a:t>个核心库以及省、部级数据，需要了解</a:t>
            </a:r>
            <a:br>
              <a:rPr lang="en-US" altLang="zh-CN" sz="1200" dirty="0">
                <a:solidFill>
                  <a:srgbClr val="121212"/>
                </a:solidFill>
                <a:latin typeface="微软雅黑" panose="020B0503020204020204" pitchFamily="34" charset="-122"/>
                <a:ea typeface="微软雅黑" panose="020B0503020204020204" pitchFamily="34" charset="-122"/>
              </a:rPr>
            </a:br>
            <a:r>
              <a:rPr lang="en-US" altLang="zh-CN" sz="1200" dirty="0">
                <a:solidFill>
                  <a:srgbClr val="121212"/>
                </a:solidFill>
                <a:latin typeface="微软雅黑" panose="020B0503020204020204" pitchFamily="34" charset="-122"/>
                <a:ea typeface="微软雅黑" panose="020B0503020204020204" pitchFamily="34" charset="-122"/>
              </a:rPr>
              <a:t>         </a:t>
            </a:r>
            <a:r>
              <a:rPr lang="zh-CN" altLang="en-US" sz="1200" dirty="0">
                <a:solidFill>
                  <a:srgbClr val="121212"/>
                </a:solidFill>
                <a:latin typeface="微软雅黑" panose="020B0503020204020204" pitchFamily="34" charset="-122"/>
                <a:ea typeface="微软雅黑" panose="020B0503020204020204" pitchFamily="34" charset="-122"/>
              </a:rPr>
              <a:t>目前源系统的数据规模，数据质量，</a:t>
            </a:r>
            <a:r>
              <a:rPr lang="zh-CN" altLang="en-US" sz="1200" b="0" i="0" dirty="0">
                <a:solidFill>
                  <a:srgbClr val="121212"/>
                </a:solidFill>
                <a:effectLst/>
                <a:latin typeface="微软雅黑" panose="020B0503020204020204" pitchFamily="34" charset="-122"/>
                <a:ea typeface="微软雅黑" panose="020B0503020204020204" pitchFamily="34" charset="-122"/>
              </a:rPr>
              <a:t>数据分布等情况</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470950" y="3809997"/>
            <a:ext cx="1107996" cy="369332"/>
          </a:xfrm>
          <a:prstGeom prst="rect">
            <a:avLst/>
          </a:prstGeom>
          <a:noFill/>
        </p:spPr>
        <p:txBody>
          <a:bodyPr wrap="none" rtlCol="0">
            <a:spAutoFit/>
          </a:bodyPr>
          <a:lstStyle/>
          <a:p>
            <a:r>
              <a:rPr lang="zh-CN" altLang="en-US" b="1" dirty="0">
                <a:solidFill>
                  <a:srgbClr val="333333"/>
                </a:solidFill>
                <a:latin typeface="微软雅黑" panose="020B0503020204020204" pitchFamily="34" charset="-122"/>
                <a:ea typeface="微软雅黑" panose="020B0503020204020204" pitchFamily="34" charset="-122"/>
              </a:rPr>
              <a:t>数据治理</a:t>
            </a:r>
          </a:p>
        </p:txBody>
      </p:sp>
      <p:sp>
        <p:nvSpPr>
          <p:cNvPr id="22" name="文本框 21"/>
          <p:cNvSpPr txBox="1"/>
          <p:nvPr/>
        </p:nvSpPr>
        <p:spPr>
          <a:xfrm>
            <a:off x="1510617" y="5497719"/>
            <a:ext cx="4360856" cy="615553"/>
          </a:xfrm>
          <a:prstGeom prst="rect">
            <a:avLst/>
          </a:prstGeom>
          <a:noFill/>
        </p:spPr>
        <p:txBody>
          <a:bodyPr wrap="square" rtlCol="0">
            <a:spAutoFit/>
          </a:bodyPr>
          <a:lstStyle/>
          <a:p>
            <a:r>
              <a:rPr kumimoji="0" lang="en-US" altLang="zh-CN"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2</a:t>
            </a:r>
            <a:r>
              <a:rPr kumimoji="0" lang="en-US" altLang="zh-CN" sz="1600"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业务现状了解，需求调研</a:t>
            </a:r>
            <a:br>
              <a:rPr lang="en-US" altLang="zh-CN" sz="1600" dirty="0">
                <a:solidFill>
                  <a:srgbClr val="333333"/>
                </a:solidFill>
                <a:latin typeface="微软雅黑" panose="020B0503020204020204" pitchFamily="34" charset="-122"/>
                <a:ea typeface="微软雅黑" panose="020B0503020204020204" pitchFamily="34" charset="-122"/>
              </a:rPr>
            </a:b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200" dirty="0">
                <a:solidFill>
                  <a:srgbClr val="121212"/>
                </a:solidFill>
                <a:latin typeface="微软雅黑" panose="020B0503020204020204" pitchFamily="34" charset="-122"/>
                <a:ea typeface="微软雅黑" panose="020B0503020204020204" pitchFamily="34" charset="-122"/>
              </a:rPr>
              <a:t>了解目前业务统计现状，梳理业务流程及业务指标定义</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219055" y="4288785"/>
            <a:ext cx="4184786" cy="584775"/>
          </a:xfrm>
          <a:prstGeom prst="rect">
            <a:avLst/>
          </a:prstGeom>
          <a:noFill/>
        </p:spPr>
        <p:txBody>
          <a:bodyPr wrap="square" rtlCol="0">
            <a:spAutoFit/>
          </a:bodyPr>
          <a:lstStyle/>
          <a:p>
            <a:r>
              <a:rPr kumimoji="0" lang="en-US" altLang="zh-CN" sz="1600"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3 </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数据模型设计</a:t>
            </a:r>
            <a:br>
              <a:rPr lang="en-US" altLang="zh-CN" sz="1600" dirty="0">
                <a:solidFill>
                  <a:srgbClr val="333333"/>
                </a:solidFill>
                <a:latin typeface="微软雅黑" panose="020B0503020204020204" pitchFamily="34" charset="-122"/>
                <a:ea typeface="微软雅黑" panose="020B0503020204020204" pitchFamily="34" charset="-122"/>
              </a:rPr>
            </a:b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200" dirty="0">
                <a:solidFill>
                  <a:srgbClr val="121212"/>
                </a:solidFill>
                <a:latin typeface="微软雅黑" panose="020B0503020204020204" pitchFamily="34" charset="-122"/>
                <a:ea typeface="微软雅黑" panose="020B0503020204020204" pitchFamily="34" charset="-122"/>
              </a:rPr>
              <a:t>建立数据治理模型</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19054" y="4913825"/>
            <a:ext cx="4259792" cy="584775"/>
          </a:xfrm>
          <a:prstGeom prst="rect">
            <a:avLst/>
          </a:prstGeom>
          <a:noFill/>
        </p:spPr>
        <p:txBody>
          <a:bodyPr wrap="square" rtlCol="0">
            <a:spAutoFit/>
          </a:bodyPr>
          <a:lstStyle/>
          <a:p>
            <a:r>
              <a:rPr kumimoji="0" lang="en-US" altLang="zh-CN" sz="1600"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4  </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研发数据验证</a:t>
            </a:r>
            <a:br>
              <a:rPr lang="en-US" altLang="zh-CN" sz="1600" dirty="0">
                <a:solidFill>
                  <a:srgbClr val="333333"/>
                </a:solidFill>
                <a:latin typeface="微软雅黑" panose="020B0503020204020204" pitchFamily="34" charset="-122"/>
                <a:ea typeface="微软雅黑" panose="020B0503020204020204" pitchFamily="34" charset="-122"/>
              </a:rPr>
            </a:b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200" dirty="0">
                <a:solidFill>
                  <a:srgbClr val="121212"/>
                </a:solidFill>
                <a:latin typeface="微软雅黑" panose="020B0503020204020204" pitchFamily="34" charset="-122"/>
                <a:ea typeface="微软雅黑" panose="020B0503020204020204" pitchFamily="34" charset="-122"/>
              </a:rPr>
              <a:t>通过预先配置好的验证规则，对治理后的数据进行验证</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39388" y="5538865"/>
            <a:ext cx="4284220" cy="338554"/>
          </a:xfrm>
          <a:prstGeom prst="rect">
            <a:avLst/>
          </a:prstGeom>
          <a:noFill/>
        </p:spPr>
        <p:txBody>
          <a:bodyPr wrap="square" rtlCol="0">
            <a:spAutoFit/>
          </a:bodyPr>
          <a:lstStyle/>
          <a:p>
            <a:r>
              <a:rPr lang="en-US" altLang="zh-CN" sz="1600" b="1" u="sng" dirty="0">
                <a:latin typeface="Edwardian Script ITC" panose="030303020407070D0804" pitchFamily="66" charset="0"/>
                <a:ea typeface="微软雅黑" panose="020B0503020204020204" pitchFamily="34" charset="-122"/>
              </a:rPr>
              <a:t>5</a:t>
            </a:r>
            <a:r>
              <a:rPr kumimoji="0" lang="en-US" altLang="zh-CN" sz="1600"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业务验证</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239388" y="5917685"/>
            <a:ext cx="4360857" cy="338554"/>
          </a:xfrm>
          <a:prstGeom prst="rect">
            <a:avLst/>
          </a:prstGeom>
          <a:noFill/>
        </p:spPr>
        <p:txBody>
          <a:bodyPr wrap="square" rtlCol="0">
            <a:spAutoFit/>
          </a:bodyPr>
          <a:lstStyle/>
          <a:p>
            <a:r>
              <a:rPr kumimoji="0" lang="en-US" altLang="zh-CN" sz="1600" b="1" i="0" u="sng"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6  </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r>
              <a:rPr lang="zh-CN" altLang="en-US" sz="1600" dirty="0">
                <a:solidFill>
                  <a:srgbClr val="333333"/>
                </a:solidFill>
                <a:latin typeface="微软雅黑" panose="020B0503020204020204" pitchFamily="34" charset="-122"/>
                <a:ea typeface="微软雅黑" panose="020B0503020204020204" pitchFamily="34" charset="-122"/>
              </a:rPr>
              <a:t>库表上线</a:t>
            </a:r>
            <a:r>
              <a:rPr kumimoji="0" lang="en-US" altLang="zh-CN" sz="1600" b="1" i="0" u="none" strike="noStrike" kern="1200" cap="none" spc="0" normalizeH="0" baseline="0" noProof="0" dirty="0">
                <a:ln>
                  <a:noFill/>
                </a:ln>
                <a:effectLst/>
                <a:uLnTx/>
                <a:uFillTx/>
                <a:latin typeface="Edwardian Script ITC" panose="030303020407070D0804" pitchFamily="66" charset="0"/>
                <a:ea typeface="微软雅黑" panose="020B0503020204020204" pitchFamily="34" charset="-122"/>
              </a:rPr>
              <a:t>     </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defTabSz="457200" fontAlgn="base">
              <a:spcBef>
                <a:spcPct val="0"/>
              </a:spcBef>
              <a:spcAft>
                <a:spcPct val="0"/>
              </a:spcAft>
              <a:buFont typeface="Wingdings" panose="05000000000000000000" charset="0"/>
              <a:buChar char="Ø"/>
            </a:pPr>
            <a:r>
              <a:rPr lang="zh-CN" altLang="en-US" sz="2400" b="1" dirty="0">
                <a:solidFill>
                  <a:srgbClr val="FF5007"/>
                </a:solidFill>
                <a:latin typeface="微软雅黑" panose="020B0503020204020204" pitchFamily="34" charset="-122"/>
                <a:ea typeface="微软雅黑" panose="020B0503020204020204" pitchFamily="34" charset="-122"/>
                <a:sym typeface="Gill Sans Light" pitchFamily="-84" charset="0"/>
              </a:rPr>
              <a:t>治理成果展示</a:t>
            </a:r>
          </a:p>
        </p:txBody>
      </p:sp>
      <p:pic>
        <p:nvPicPr>
          <p:cNvPr id="5" name="图片 4"/>
          <p:cNvPicPr>
            <a:picLocks noChangeAspect="1"/>
          </p:cNvPicPr>
          <p:nvPr/>
        </p:nvPicPr>
        <p:blipFill>
          <a:blip r:embed="rId3"/>
          <a:stretch>
            <a:fillRect/>
          </a:stretch>
        </p:blipFill>
        <p:spPr>
          <a:xfrm>
            <a:off x="385786" y="3009106"/>
            <a:ext cx="5024024" cy="2049169"/>
          </a:xfrm>
          <a:prstGeom prst="rect">
            <a:avLst/>
          </a:prstGeom>
          <a:ln cmpd="dbl">
            <a:solidFill>
              <a:schemeClr val="tx1"/>
            </a:solidFill>
          </a:ln>
        </p:spPr>
      </p:pic>
      <p:pic>
        <p:nvPicPr>
          <p:cNvPr id="6" name="图片 5"/>
          <p:cNvPicPr>
            <a:picLocks noChangeAspect="1"/>
          </p:cNvPicPr>
          <p:nvPr/>
        </p:nvPicPr>
        <p:blipFill>
          <a:blip r:embed="rId4"/>
          <a:srcRect t="12408"/>
          <a:stretch>
            <a:fillRect/>
          </a:stretch>
        </p:blipFill>
        <p:spPr>
          <a:xfrm>
            <a:off x="5913755" y="1290955"/>
            <a:ext cx="4865370" cy="2487930"/>
          </a:xfrm>
          <a:prstGeom prst="rect">
            <a:avLst/>
          </a:prstGeom>
        </p:spPr>
      </p:pic>
      <p:pic>
        <p:nvPicPr>
          <p:cNvPr id="7" name="图片 6"/>
          <p:cNvPicPr>
            <a:picLocks noChangeAspect="1"/>
          </p:cNvPicPr>
          <p:nvPr/>
        </p:nvPicPr>
        <p:blipFill>
          <a:blip r:embed="rId5"/>
          <a:srcRect t="13404"/>
          <a:stretch>
            <a:fillRect/>
          </a:stretch>
        </p:blipFill>
        <p:spPr>
          <a:xfrm>
            <a:off x="6782435" y="2379345"/>
            <a:ext cx="4865370" cy="2584450"/>
          </a:xfrm>
          <a:prstGeom prst="rect">
            <a:avLst/>
          </a:prstGeom>
        </p:spPr>
      </p:pic>
      <p:pic>
        <p:nvPicPr>
          <p:cNvPr id="4" name="图片 3"/>
          <p:cNvPicPr>
            <a:picLocks noChangeAspect="1"/>
          </p:cNvPicPr>
          <p:nvPr/>
        </p:nvPicPr>
        <p:blipFill>
          <a:blip r:embed="rId6"/>
          <a:stretch>
            <a:fillRect/>
          </a:stretch>
        </p:blipFill>
        <p:spPr>
          <a:xfrm>
            <a:off x="1254335" y="4511020"/>
            <a:ext cx="5024024" cy="1994734"/>
          </a:xfrm>
          <a:prstGeom prst="rect">
            <a:avLst/>
          </a:prstGeom>
          <a:ln>
            <a:solidFill>
              <a:schemeClr val="tx1"/>
            </a:solidFill>
          </a:ln>
        </p:spPr>
      </p:pic>
      <p:sp>
        <p:nvSpPr>
          <p:cNvPr id="8" name="文本框 7"/>
          <p:cNvSpPr txBox="1"/>
          <p:nvPr/>
        </p:nvSpPr>
        <p:spPr>
          <a:xfrm>
            <a:off x="966075" y="1290662"/>
            <a:ext cx="1107996" cy="369332"/>
          </a:xfrm>
          <a:prstGeom prst="rect">
            <a:avLst/>
          </a:prstGeom>
          <a:noFill/>
        </p:spPr>
        <p:txBody>
          <a:bodyPr wrap="none" rtlCol="0">
            <a:spAutoFit/>
          </a:bodyPr>
          <a:lstStyle/>
          <a:p>
            <a:r>
              <a:rPr lang="zh-CN" altLang="en-US" b="1" dirty="0">
                <a:solidFill>
                  <a:srgbClr val="333333"/>
                </a:solidFill>
                <a:latin typeface="微软雅黑" panose="020B0503020204020204" pitchFamily="34" charset="-122"/>
                <a:ea typeface="微软雅黑" panose="020B0503020204020204" pitchFamily="34" charset="-122"/>
              </a:rPr>
              <a:t>数据管理</a:t>
            </a:r>
          </a:p>
        </p:txBody>
      </p:sp>
      <p:sp>
        <p:nvSpPr>
          <p:cNvPr id="10" name="矩形 9"/>
          <p:cNvSpPr/>
          <p:nvPr/>
        </p:nvSpPr>
        <p:spPr bwMode="auto">
          <a:xfrm>
            <a:off x="385787" y="1768614"/>
            <a:ext cx="5024024" cy="1059598"/>
          </a:xfrm>
          <a:prstGeom prst="rect">
            <a:avLst/>
          </a:prstGeom>
          <a:solidFill>
            <a:schemeClr val="bg1">
              <a:lumMod val="95000"/>
              <a:alpha val="80000"/>
            </a:schemeClr>
          </a:solidFill>
          <a:ln w="9525" cap="flat" cmpd="sng" algn="ctr">
            <a:noFill/>
            <a:prstDash val="solid"/>
            <a:round/>
            <a:headEnd type="none" w="med" len="med"/>
            <a:tailEnd type="none" w="med" len="med"/>
          </a:ln>
        </p:spPr>
        <p:txBody>
          <a:bodyPr vert="horz" wrap="square" lIns="108000" tIns="108000" rIns="108000" bIns="108000" numCol="1" rtlCol="0" anchor="ctr" anchorCtr="0" compatLnSpc="1"/>
          <a:lstStyle/>
          <a:p>
            <a:pPr marR="0">
              <a:lnSpc>
                <a:spcPct val="120000"/>
              </a:lnSpc>
              <a:spcBef>
                <a:spcPct val="0"/>
              </a:spcBef>
              <a:spcAft>
                <a:spcPct val="0"/>
              </a:spcAft>
              <a:buClr>
                <a:schemeClr val="bg2"/>
              </a:buClr>
              <a:buSzPct val="60000"/>
            </a:pPr>
            <a:r>
              <a:rPr lang="zh-CN" altLang="en-US" sz="1600" dirty="0">
                <a:latin typeface="微软雅黑" panose="020B0503020204020204" pitchFamily="34" charset="-122"/>
                <a:ea typeface="微软雅黑" panose="020B0503020204020204" pitchFamily="34" charset="-122"/>
              </a:rPr>
              <a:t>展示所有已经接入的原始库及治理后的标准库的数据，可查看表名称、存储空间、数据集大小等，直观地查看每个数据集的详细信息</a:t>
            </a:r>
            <a:endParaRPr lang="zh-CN" altLang="en-US" sz="2400" dirty="0">
              <a:solidFill>
                <a:srgbClr val="333333"/>
              </a:solidFill>
              <a:latin typeface="微软雅黑" panose="020B0503020204020204" pitchFamily="34" charset="-122"/>
              <a:ea typeface="微软雅黑" panose="020B0503020204020204" pitchFamily="34" charset="-122"/>
            </a:endParaRPr>
          </a:p>
        </p:txBody>
      </p:sp>
      <p:pic>
        <p:nvPicPr>
          <p:cNvPr id="12" name="图形 11" descr="前引号"/>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7059" y="920190"/>
            <a:ext cx="714202" cy="714202"/>
          </a:xfrm>
          <a:prstGeom prst="rect">
            <a:avLst/>
          </a:prstGeom>
        </p:spPr>
      </p:pic>
      <p:sp>
        <p:nvSpPr>
          <p:cNvPr id="13" name="文本框 12"/>
          <p:cNvSpPr txBox="1"/>
          <p:nvPr/>
        </p:nvSpPr>
        <p:spPr>
          <a:xfrm>
            <a:off x="9918766" y="5214822"/>
            <a:ext cx="1338828" cy="369332"/>
          </a:xfrm>
          <a:prstGeom prst="rect">
            <a:avLst/>
          </a:prstGeom>
          <a:noFill/>
        </p:spPr>
        <p:txBody>
          <a:bodyPr wrap="none" rtlCol="0">
            <a:spAutoFit/>
          </a:bodyPr>
          <a:lstStyle/>
          <a:p>
            <a:r>
              <a:rPr lang="zh-CN" altLang="en-US" b="1" dirty="0">
                <a:solidFill>
                  <a:srgbClr val="333333"/>
                </a:solidFill>
                <a:latin typeface="微软雅黑" panose="020B0503020204020204" pitchFamily="34" charset="-122"/>
                <a:ea typeface="微软雅黑" panose="020B0503020204020204" pitchFamily="34" charset="-122"/>
              </a:rPr>
              <a:t>可视化看板</a:t>
            </a:r>
          </a:p>
        </p:txBody>
      </p:sp>
      <p:sp>
        <p:nvSpPr>
          <p:cNvPr id="14" name="矩形 13"/>
          <p:cNvSpPr/>
          <p:nvPr/>
        </p:nvSpPr>
        <p:spPr bwMode="auto">
          <a:xfrm>
            <a:off x="6623350" y="5706318"/>
            <a:ext cx="5024024" cy="799435"/>
          </a:xfrm>
          <a:prstGeom prst="rect">
            <a:avLst/>
          </a:prstGeom>
          <a:solidFill>
            <a:schemeClr val="bg1">
              <a:lumMod val="95000"/>
              <a:alpha val="80000"/>
            </a:schemeClr>
          </a:solidFill>
          <a:ln w="9525" cap="flat" cmpd="sng" algn="ctr">
            <a:noFill/>
            <a:prstDash val="solid"/>
            <a:round/>
            <a:headEnd type="none" w="med" len="med"/>
            <a:tailEnd type="none" w="med" len="med"/>
          </a:ln>
        </p:spPr>
        <p:txBody>
          <a:bodyPr vert="horz" wrap="square" lIns="108000" tIns="108000" rIns="108000" bIns="108000" numCol="1" rtlCol="0" anchor="ctr" anchorCtr="0" compatLnSpc="1"/>
          <a:lstStyle/>
          <a:p>
            <a:pPr marR="0">
              <a:lnSpc>
                <a:spcPct val="120000"/>
              </a:lnSpc>
              <a:spcBef>
                <a:spcPct val="0"/>
              </a:spcBef>
              <a:spcAft>
                <a:spcPct val="0"/>
              </a:spcAft>
              <a:buClr>
                <a:schemeClr val="bg2"/>
              </a:buClr>
              <a:buSzPct val="60000"/>
            </a:pPr>
            <a:r>
              <a:rPr lang="zh-CN" altLang="en-US" sz="1600" dirty="0">
                <a:latin typeface="微软雅黑" panose="020B0503020204020204" pitchFamily="34" charset="-122"/>
                <a:ea typeface="微软雅黑" panose="020B0503020204020204" pitchFamily="34" charset="-122"/>
              </a:rPr>
              <a:t>基于数据可视化功能搭建数据治理成果的可视化看板，包括接入总量、数据治理情况、数据标准等</a:t>
            </a:r>
            <a:endParaRPr lang="zh-CN" altLang="en-US" sz="2400" dirty="0">
              <a:solidFill>
                <a:srgbClr val="333333"/>
              </a:solidFill>
              <a:latin typeface="微软雅黑" panose="020B0503020204020204" pitchFamily="34" charset="-122"/>
              <a:ea typeface="微软雅黑" panose="020B0503020204020204" pitchFamily="34" charset="-122"/>
            </a:endParaRPr>
          </a:p>
        </p:txBody>
      </p:sp>
      <p:pic>
        <p:nvPicPr>
          <p:cNvPr id="15" name="图形 14" descr="前引号"/>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092012" y="4880336"/>
            <a:ext cx="714202" cy="7142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marL="342900" indent="-342900">
              <a:buFont typeface="Wingdings" panose="05000000000000000000" charset="0"/>
              <a:buChar char="Ø"/>
            </a:pPr>
            <a:r>
              <a:rPr kumimoji="1" lang="zh-CN" altLang="en-US" dirty="0"/>
              <a:t>项目阶段成果</a:t>
            </a:r>
          </a:p>
        </p:txBody>
      </p:sp>
      <p:sp>
        <p:nvSpPr>
          <p:cNvPr id="39" name="矩形: 圆角 38"/>
          <p:cNvSpPr/>
          <p:nvPr/>
        </p:nvSpPr>
        <p:spPr bwMode="auto">
          <a:xfrm>
            <a:off x="7969875" y="1322726"/>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zh-CN" altLang="en-US" sz="2100" b="0" i="0" u="none" strike="noStrike" cap="none" normalizeH="0" baseline="0">
              <a:ln>
                <a:noFill/>
              </a:ln>
              <a:solidFill>
                <a:schemeClr val="tx1"/>
              </a:solidFill>
              <a:effectLst/>
              <a:latin typeface="FrutigerNext LT Regular" pitchFamily="34" charset="0"/>
              <a:ea typeface="华文细黑" panose="02010600040101010101" pitchFamily="2" charset="-122"/>
            </a:endParaRPr>
          </a:p>
        </p:txBody>
      </p:sp>
      <p:sp>
        <p:nvSpPr>
          <p:cNvPr id="14" name="文本框 13"/>
          <p:cNvSpPr txBox="1"/>
          <p:nvPr/>
        </p:nvSpPr>
        <p:spPr>
          <a:xfrm>
            <a:off x="7969874" y="1948836"/>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lang="zh-CN" altLang="en-US" sz="1600" dirty="0"/>
              <a:t>接入核心业务系统</a:t>
            </a:r>
          </a:p>
        </p:txBody>
      </p:sp>
      <p:sp>
        <p:nvSpPr>
          <p:cNvPr id="37" name="文本框 36"/>
          <p:cNvSpPr txBox="1"/>
          <p:nvPr/>
        </p:nvSpPr>
        <p:spPr>
          <a:xfrm>
            <a:off x="9135525" y="1334984"/>
            <a:ext cx="656614" cy="52197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9</a:t>
            </a:r>
            <a:r>
              <a:rPr lang="zh-CN" altLang="en-US" sz="1600" dirty="0"/>
              <a:t>个</a:t>
            </a:r>
            <a:endParaRPr lang="zh-CN" altLang="en-US" dirty="0"/>
          </a:p>
        </p:txBody>
      </p:sp>
      <p:sp>
        <p:nvSpPr>
          <p:cNvPr id="94" name="矩形: 圆角 93"/>
          <p:cNvSpPr/>
          <p:nvPr/>
        </p:nvSpPr>
        <p:spPr bwMode="auto">
          <a:xfrm>
            <a:off x="10002741" y="1316859"/>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95" name="文本框 94"/>
          <p:cNvSpPr txBox="1"/>
          <p:nvPr/>
        </p:nvSpPr>
        <p:spPr>
          <a:xfrm>
            <a:off x="10002740" y="1942969"/>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kumimoji="1" lang="zh-CN" altLang="en-US" sz="1600" dirty="0">
                <a:latin typeface="微软雅黑" panose="020B0503020204020204" pitchFamily="34" charset="-122"/>
                <a:ea typeface="微软雅黑" panose="020B0503020204020204" pitchFamily="34" charset="-122"/>
                <a:cs typeface="+mj-cs"/>
              </a:rPr>
              <a:t>业务表采集</a:t>
            </a:r>
            <a:endParaRPr lang="zh-CN" altLang="en-US" sz="1600" dirty="0"/>
          </a:p>
        </p:txBody>
      </p:sp>
      <p:sp>
        <p:nvSpPr>
          <p:cNvPr id="96" name="文本框 95"/>
          <p:cNvSpPr txBox="1"/>
          <p:nvPr/>
        </p:nvSpPr>
        <p:spPr>
          <a:xfrm>
            <a:off x="10708287" y="1329117"/>
            <a:ext cx="1116718"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216</a:t>
            </a:r>
            <a:r>
              <a:rPr lang="zh-CN" altLang="en-US" sz="1600" dirty="0"/>
              <a:t>张</a:t>
            </a:r>
            <a:endParaRPr lang="zh-CN" altLang="en-US" dirty="0"/>
          </a:p>
        </p:txBody>
      </p:sp>
      <p:sp>
        <p:nvSpPr>
          <p:cNvPr id="98" name="矩形: 圆角 97"/>
          <p:cNvSpPr/>
          <p:nvPr/>
        </p:nvSpPr>
        <p:spPr bwMode="auto">
          <a:xfrm>
            <a:off x="7969875" y="2633872"/>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99" name="文本框 98"/>
          <p:cNvSpPr txBox="1"/>
          <p:nvPr/>
        </p:nvSpPr>
        <p:spPr>
          <a:xfrm>
            <a:off x="7969874" y="3259982"/>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lang="zh-CN" altLang="en-US" sz="1600" dirty="0"/>
              <a:t>接入数据量</a:t>
            </a:r>
          </a:p>
        </p:txBody>
      </p:sp>
      <p:sp>
        <p:nvSpPr>
          <p:cNvPr id="100" name="文本框 99"/>
          <p:cNvSpPr txBox="1"/>
          <p:nvPr/>
        </p:nvSpPr>
        <p:spPr>
          <a:xfrm>
            <a:off x="8456189" y="2646130"/>
            <a:ext cx="1335951"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32</a:t>
            </a:r>
            <a:r>
              <a:rPr lang="zh-CN" altLang="en-US" sz="1600" dirty="0">
                <a:solidFill>
                  <a:srgbClr val="FF7037"/>
                </a:solidFill>
              </a:rPr>
              <a:t>亿</a:t>
            </a:r>
            <a:r>
              <a:rPr lang="zh-CN" altLang="en-US" sz="1600" dirty="0"/>
              <a:t>条</a:t>
            </a:r>
            <a:endParaRPr lang="zh-CN" altLang="en-US" dirty="0"/>
          </a:p>
        </p:txBody>
      </p:sp>
      <p:sp>
        <p:nvSpPr>
          <p:cNvPr id="102" name="矩形: 圆角 101"/>
          <p:cNvSpPr/>
          <p:nvPr/>
        </p:nvSpPr>
        <p:spPr bwMode="auto">
          <a:xfrm>
            <a:off x="10002741" y="2628005"/>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103" name="文本框 102"/>
          <p:cNvSpPr txBox="1"/>
          <p:nvPr/>
        </p:nvSpPr>
        <p:spPr>
          <a:xfrm>
            <a:off x="10002740" y="3254115"/>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kumimoji="1" lang="zh-CN" altLang="en-US" sz="1600" dirty="0">
                <a:latin typeface="微软雅黑" panose="020B0503020204020204" pitchFamily="34" charset="-122"/>
                <a:ea typeface="微软雅黑" panose="020B0503020204020204" pitchFamily="34" charset="-122"/>
                <a:cs typeface="+mj-cs"/>
              </a:rPr>
              <a:t>本地标准规范制订</a:t>
            </a:r>
            <a:endParaRPr lang="zh-CN" altLang="en-US" sz="1600" dirty="0"/>
          </a:p>
        </p:txBody>
      </p:sp>
      <p:sp>
        <p:nvSpPr>
          <p:cNvPr id="104" name="文本框 103"/>
          <p:cNvSpPr txBox="1"/>
          <p:nvPr/>
        </p:nvSpPr>
        <p:spPr>
          <a:xfrm>
            <a:off x="11168391" y="2640263"/>
            <a:ext cx="656614"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4</a:t>
            </a:r>
            <a:r>
              <a:rPr lang="zh-CN" altLang="en-US" sz="1600" dirty="0"/>
              <a:t>本</a:t>
            </a:r>
            <a:endParaRPr lang="zh-CN" altLang="en-US" dirty="0"/>
          </a:p>
        </p:txBody>
      </p:sp>
      <p:sp>
        <p:nvSpPr>
          <p:cNvPr id="106" name="矩形: 圆角 105"/>
          <p:cNvSpPr/>
          <p:nvPr/>
        </p:nvSpPr>
        <p:spPr bwMode="auto">
          <a:xfrm>
            <a:off x="7969875" y="3945018"/>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107" name="文本框 106"/>
          <p:cNvSpPr txBox="1"/>
          <p:nvPr/>
        </p:nvSpPr>
        <p:spPr>
          <a:xfrm>
            <a:off x="7969874" y="4571128"/>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kumimoji="1" lang="zh-CN" altLang="en-US" sz="1600" dirty="0">
                <a:latin typeface="微软雅黑" panose="020B0503020204020204" pitchFamily="34" charset="-122"/>
                <a:ea typeface="微软雅黑" panose="020B0503020204020204" pitchFamily="34" charset="-122"/>
                <a:cs typeface="+mj-cs"/>
              </a:rPr>
              <a:t>相关标准规范整理</a:t>
            </a:r>
            <a:endParaRPr lang="zh-CN" altLang="en-US" sz="1600" dirty="0"/>
          </a:p>
        </p:txBody>
      </p:sp>
      <p:sp>
        <p:nvSpPr>
          <p:cNvPr id="108" name="文本框 107"/>
          <p:cNvSpPr txBox="1"/>
          <p:nvPr/>
        </p:nvSpPr>
        <p:spPr>
          <a:xfrm>
            <a:off x="8842291" y="3957276"/>
            <a:ext cx="949848"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79</a:t>
            </a:r>
            <a:r>
              <a:rPr lang="zh-CN" altLang="en-US" sz="1600" dirty="0"/>
              <a:t>份</a:t>
            </a:r>
            <a:endParaRPr lang="zh-CN" altLang="en-US" dirty="0"/>
          </a:p>
        </p:txBody>
      </p:sp>
      <p:sp>
        <p:nvSpPr>
          <p:cNvPr id="110" name="矩形: 圆角 109"/>
          <p:cNvSpPr/>
          <p:nvPr/>
        </p:nvSpPr>
        <p:spPr bwMode="auto">
          <a:xfrm>
            <a:off x="10002741" y="3939151"/>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111" name="文本框 110"/>
          <p:cNvSpPr txBox="1"/>
          <p:nvPr/>
        </p:nvSpPr>
        <p:spPr>
          <a:xfrm>
            <a:off x="10002740" y="4565261"/>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kumimoji="1" lang="zh-CN" altLang="en-US" sz="1600" dirty="0">
                <a:latin typeface="微软雅黑" panose="020B0503020204020204" pitchFamily="34" charset="-122"/>
                <a:ea typeface="微软雅黑" panose="020B0503020204020204" pitchFamily="34" charset="-122"/>
                <a:cs typeface="+mj-cs"/>
              </a:rPr>
              <a:t>治理体系设计</a:t>
            </a:r>
            <a:endParaRPr lang="zh-CN" altLang="en-US" sz="1600" dirty="0"/>
          </a:p>
        </p:txBody>
      </p:sp>
      <p:sp>
        <p:nvSpPr>
          <p:cNvPr id="112" name="文本框 111"/>
          <p:cNvSpPr txBox="1"/>
          <p:nvPr/>
        </p:nvSpPr>
        <p:spPr>
          <a:xfrm>
            <a:off x="11168391" y="3951409"/>
            <a:ext cx="656614"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1</a:t>
            </a:r>
            <a:r>
              <a:rPr lang="zh-CN" altLang="en-US" sz="1600" dirty="0"/>
              <a:t>个</a:t>
            </a:r>
            <a:endParaRPr lang="zh-CN" altLang="en-US" dirty="0"/>
          </a:p>
        </p:txBody>
      </p:sp>
      <p:sp>
        <p:nvSpPr>
          <p:cNvPr id="114" name="矩形: 圆角 113"/>
          <p:cNvSpPr/>
          <p:nvPr/>
        </p:nvSpPr>
        <p:spPr bwMode="auto">
          <a:xfrm>
            <a:off x="7969875" y="5256163"/>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115" name="文本框 114"/>
          <p:cNvSpPr txBox="1"/>
          <p:nvPr/>
        </p:nvSpPr>
        <p:spPr>
          <a:xfrm>
            <a:off x="7969874" y="5882273"/>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kumimoji="1" lang="zh-CN" altLang="en-US" sz="1600" dirty="0">
                <a:latin typeface="微软雅黑" panose="020B0503020204020204" pitchFamily="34" charset="-122"/>
                <a:ea typeface="微软雅黑" panose="020B0503020204020204" pitchFamily="34" charset="-122"/>
                <a:cs typeface="+mj-cs"/>
              </a:rPr>
              <a:t>标准库服务模型</a:t>
            </a:r>
            <a:endParaRPr lang="zh-CN" altLang="en-US" sz="1600" dirty="0"/>
          </a:p>
        </p:txBody>
      </p:sp>
      <p:sp>
        <p:nvSpPr>
          <p:cNvPr id="116" name="文本框 115"/>
          <p:cNvSpPr txBox="1"/>
          <p:nvPr/>
        </p:nvSpPr>
        <p:spPr>
          <a:xfrm>
            <a:off x="9135525" y="5268421"/>
            <a:ext cx="656614"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lang="en-US" altLang="zh-CN" sz="2800" dirty="0">
                <a:solidFill>
                  <a:srgbClr val="FF7037"/>
                </a:solidFill>
                <a:latin typeface="Script MT Bold" panose="03040602040607080904" pitchFamily="66" charset="0"/>
              </a:rPr>
              <a:t>1</a:t>
            </a:r>
            <a:r>
              <a:rPr lang="zh-CN" altLang="en-US" sz="1600" dirty="0"/>
              <a:t>个</a:t>
            </a:r>
            <a:endParaRPr lang="zh-CN" altLang="en-US" dirty="0"/>
          </a:p>
        </p:txBody>
      </p:sp>
      <p:sp>
        <p:nvSpPr>
          <p:cNvPr id="118" name="矩形: 圆角 117"/>
          <p:cNvSpPr/>
          <p:nvPr/>
        </p:nvSpPr>
        <p:spPr bwMode="auto">
          <a:xfrm>
            <a:off x="10002741" y="5250296"/>
            <a:ext cx="1809117" cy="1034568"/>
          </a:xfrm>
          <a:prstGeom prst="roundRect">
            <a:avLst>
              <a:gd name="adj" fmla="val 5558"/>
            </a:avLst>
          </a:prstGeom>
          <a:solidFill>
            <a:srgbClr val="FCF4E8"/>
          </a:solidFill>
          <a:ln w="9525" cap="flat" cmpd="sng" algn="ctr">
            <a:noFill/>
            <a:prstDash val="solid"/>
            <a:round/>
            <a:headEnd type="none" w="med" len="med"/>
            <a:tailEnd type="none" w="med" len="med"/>
          </a:ln>
          <a:effectLst>
            <a:outerShdw blurRad="279400" dist="152400" dir="3600000" algn="ctr" rotWithShape="0">
              <a:schemeClr val="tx1">
                <a:lumMod val="50000"/>
                <a:lumOff val="50000"/>
                <a:alpha val="50000"/>
              </a:schemeClr>
            </a:outerShdw>
          </a:effectLst>
        </p:spPr>
        <p:txBody>
          <a:bodyPr vert="horz" wrap="none" lIns="87828" tIns="43914" rIns="87828" bIns="43914" numCol="1" rtlCol="0" anchor="ctr" anchorCtr="0" compatLnSpc="1"/>
          <a:lstStyle/>
          <a:p>
            <a:pPr marL="328930" indent="-328930" algn="ctr" defTabSz="877570" fontAlgn="base">
              <a:lnSpc>
                <a:spcPct val="140000"/>
              </a:lnSpc>
              <a:spcBef>
                <a:spcPct val="0"/>
              </a:spcBef>
              <a:spcAft>
                <a:spcPct val="0"/>
              </a:spcAft>
              <a:buClr>
                <a:schemeClr val="bg2"/>
              </a:buClr>
              <a:buSzPct val="60000"/>
              <a:buFont typeface="Wingdings" panose="05000000000000000000" pitchFamily="2" charset="2"/>
              <a:buChar char="l"/>
            </a:pPr>
            <a:endParaRPr lang="zh-CN" altLang="en-US" sz="2100">
              <a:latin typeface="FrutigerNext LT Regular" pitchFamily="34" charset="0"/>
              <a:ea typeface="华文细黑" panose="02010600040101010101" pitchFamily="2" charset="-122"/>
            </a:endParaRPr>
          </a:p>
        </p:txBody>
      </p:sp>
      <p:sp>
        <p:nvSpPr>
          <p:cNvPr id="119" name="文本框 118"/>
          <p:cNvSpPr txBox="1"/>
          <p:nvPr/>
        </p:nvSpPr>
        <p:spPr>
          <a:xfrm>
            <a:off x="10002740" y="5876406"/>
            <a:ext cx="1809117" cy="338554"/>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r>
              <a:rPr kumimoji="1" lang="zh-CN" altLang="en-US" sz="1600" dirty="0">
                <a:latin typeface="微软雅黑" panose="020B0503020204020204" pitchFamily="34" charset="-122"/>
                <a:ea typeface="微软雅黑" panose="020B0503020204020204" pitchFamily="34" charset="-122"/>
                <a:cs typeface="+mj-cs"/>
              </a:rPr>
              <a:t>数据质量报告</a:t>
            </a:r>
            <a:endParaRPr lang="zh-CN" altLang="en-US" sz="1600" dirty="0"/>
          </a:p>
        </p:txBody>
      </p:sp>
      <p:sp>
        <p:nvSpPr>
          <p:cNvPr id="120" name="文本框 119"/>
          <p:cNvSpPr txBox="1"/>
          <p:nvPr/>
        </p:nvSpPr>
        <p:spPr>
          <a:xfrm>
            <a:off x="10320692" y="5262554"/>
            <a:ext cx="1504313" cy="523220"/>
          </a:xfrm>
          <a:prstGeom prst="rect">
            <a:avLst/>
          </a:prstGeom>
          <a:noFill/>
        </p:spPr>
        <p:txBody>
          <a:bodyPr wrap="square">
            <a:spAutoFit/>
          </a:bodyPr>
          <a:lstStyle>
            <a:defPPr>
              <a:defRPr lang="zh-CN"/>
            </a:defPPr>
            <a:lvl1pPr marR="0" indent="0" defTabSz="877570" fontAlgn="base">
              <a:spcBef>
                <a:spcPct val="0"/>
              </a:spcBef>
              <a:spcAft>
                <a:spcPct val="0"/>
              </a:spcAft>
              <a:buClr>
                <a:schemeClr val="bg2"/>
              </a:buClr>
              <a:buSzPct val="60000"/>
              <a:buFont typeface="Wingdings" panose="05000000000000000000" pitchFamily="2" charset="2"/>
              <a:buNone/>
              <a:defRPr kumimoji="1">
                <a:latin typeface="微软雅黑" panose="020B0503020204020204" pitchFamily="34" charset="-122"/>
                <a:ea typeface="微软雅黑" panose="020B0503020204020204" pitchFamily="34" charset="-122"/>
                <a:cs typeface="+mj-cs"/>
              </a:defRPr>
            </a:lvl1pPr>
          </a:lstStyle>
          <a:p>
            <a:pPr algn="r"/>
            <a:r>
              <a:rPr kumimoji="1" lang="zh-CN" altLang="en-US" sz="1600" dirty="0">
                <a:solidFill>
                  <a:srgbClr val="FF7037"/>
                </a:solidFill>
                <a:latin typeface="微软雅黑" panose="020B0503020204020204" pitchFamily="34" charset="-122"/>
                <a:ea typeface="微软雅黑" panose="020B0503020204020204" pitchFamily="34" charset="-122"/>
                <a:cs typeface="+mj-cs"/>
              </a:rPr>
              <a:t>每月</a:t>
            </a:r>
            <a:r>
              <a:rPr lang="en-US" altLang="zh-CN" sz="2800" dirty="0">
                <a:solidFill>
                  <a:srgbClr val="FF7037"/>
                </a:solidFill>
                <a:latin typeface="Script MT Bold" panose="03040602040607080904" pitchFamily="66" charset="0"/>
              </a:rPr>
              <a:t>1</a:t>
            </a:r>
            <a:r>
              <a:rPr lang="zh-CN" altLang="en-US" sz="1600" dirty="0"/>
              <a:t>份</a:t>
            </a:r>
            <a:endParaRPr lang="zh-CN" altLang="en-US" dirty="0"/>
          </a:p>
        </p:txBody>
      </p:sp>
      <p:pic>
        <p:nvPicPr>
          <p:cNvPr id="129" name="图片 128"/>
          <p:cNvPicPr>
            <a:picLocks noChangeAspect="1"/>
          </p:cNvPicPr>
          <p:nvPr/>
        </p:nvPicPr>
        <p:blipFill>
          <a:blip r:embed="rId2"/>
          <a:stretch>
            <a:fillRect/>
          </a:stretch>
        </p:blipFill>
        <p:spPr>
          <a:xfrm>
            <a:off x="10077735" y="2732596"/>
            <a:ext cx="338554" cy="338554"/>
          </a:xfrm>
          <a:prstGeom prst="rect">
            <a:avLst/>
          </a:prstGeom>
          <a:effectLst>
            <a:outerShdw blurRad="50800" dist="25400" dir="3600000" algn="ctr" rotWithShape="0">
              <a:schemeClr val="bg1">
                <a:lumMod val="75000"/>
              </a:schemeClr>
            </a:outerShdw>
          </a:effectLst>
        </p:spPr>
      </p:pic>
      <p:pic>
        <p:nvPicPr>
          <p:cNvPr id="131" name="图片 130"/>
          <p:cNvPicPr>
            <a:picLocks noChangeAspect="1"/>
          </p:cNvPicPr>
          <p:nvPr/>
        </p:nvPicPr>
        <p:blipFill>
          <a:blip r:embed="rId3"/>
          <a:stretch>
            <a:fillRect/>
          </a:stretch>
        </p:blipFill>
        <p:spPr>
          <a:xfrm>
            <a:off x="8043832" y="2727472"/>
            <a:ext cx="338400" cy="338400"/>
          </a:xfrm>
          <a:prstGeom prst="rect">
            <a:avLst/>
          </a:prstGeom>
          <a:effectLst>
            <a:outerShdw blurRad="50800" dist="25400" dir="3600000" algn="ctr" rotWithShape="0">
              <a:schemeClr val="bg1">
                <a:lumMod val="75000"/>
              </a:schemeClr>
            </a:outerShdw>
          </a:effectLst>
        </p:spPr>
      </p:pic>
      <p:pic>
        <p:nvPicPr>
          <p:cNvPr id="135" name="图片 134"/>
          <p:cNvPicPr>
            <a:picLocks noChangeAspect="1"/>
          </p:cNvPicPr>
          <p:nvPr/>
        </p:nvPicPr>
        <p:blipFill>
          <a:blip r:embed="rId4"/>
          <a:stretch>
            <a:fillRect/>
          </a:stretch>
        </p:blipFill>
        <p:spPr>
          <a:xfrm>
            <a:off x="8043832" y="1415978"/>
            <a:ext cx="338400" cy="338400"/>
          </a:xfrm>
          <a:prstGeom prst="rect">
            <a:avLst/>
          </a:prstGeom>
          <a:effectLst>
            <a:outerShdw blurRad="50800" dist="25400" dir="3600000" algn="ctr" rotWithShape="0">
              <a:schemeClr val="bg1">
                <a:lumMod val="75000"/>
              </a:schemeClr>
            </a:outerShdw>
          </a:effectLst>
        </p:spPr>
      </p:pic>
      <p:pic>
        <p:nvPicPr>
          <p:cNvPr id="137" name="图片 136"/>
          <p:cNvPicPr>
            <a:picLocks noChangeAspect="1"/>
          </p:cNvPicPr>
          <p:nvPr/>
        </p:nvPicPr>
        <p:blipFill>
          <a:blip r:embed="rId5"/>
          <a:stretch>
            <a:fillRect/>
          </a:stretch>
        </p:blipFill>
        <p:spPr>
          <a:xfrm>
            <a:off x="10082461" y="4021312"/>
            <a:ext cx="338400" cy="338400"/>
          </a:xfrm>
          <a:prstGeom prst="rect">
            <a:avLst/>
          </a:prstGeom>
          <a:effectLst>
            <a:outerShdw blurRad="50800" dist="25400" dir="3600000" algn="ctr" rotWithShape="0">
              <a:schemeClr val="bg1">
                <a:lumMod val="75000"/>
              </a:schemeClr>
            </a:outerShdw>
          </a:effectLst>
        </p:spPr>
      </p:pic>
      <p:pic>
        <p:nvPicPr>
          <p:cNvPr id="139" name="图片 138"/>
          <p:cNvPicPr>
            <a:picLocks noChangeAspect="1"/>
          </p:cNvPicPr>
          <p:nvPr/>
        </p:nvPicPr>
        <p:blipFill>
          <a:blip r:embed="rId6"/>
          <a:stretch>
            <a:fillRect/>
          </a:stretch>
        </p:blipFill>
        <p:spPr>
          <a:xfrm>
            <a:off x="8043832" y="4055446"/>
            <a:ext cx="338400" cy="338400"/>
          </a:xfrm>
          <a:prstGeom prst="rect">
            <a:avLst/>
          </a:prstGeom>
          <a:effectLst>
            <a:outerShdw blurRad="50800" dist="25400" dir="3600000" algn="ctr" rotWithShape="0">
              <a:schemeClr val="bg1">
                <a:lumMod val="75000"/>
              </a:schemeClr>
            </a:outerShdw>
          </a:effectLst>
        </p:spPr>
      </p:pic>
      <p:pic>
        <p:nvPicPr>
          <p:cNvPr id="143" name="图片 142"/>
          <p:cNvPicPr>
            <a:picLocks noChangeAspect="1"/>
          </p:cNvPicPr>
          <p:nvPr/>
        </p:nvPicPr>
        <p:blipFill>
          <a:blip r:embed="rId7"/>
          <a:stretch>
            <a:fillRect/>
          </a:stretch>
        </p:blipFill>
        <p:spPr>
          <a:xfrm>
            <a:off x="10093216" y="1399020"/>
            <a:ext cx="338400" cy="338400"/>
          </a:xfrm>
          <a:prstGeom prst="rect">
            <a:avLst/>
          </a:prstGeom>
          <a:effectLst>
            <a:outerShdw blurRad="50800" dist="25400" dir="3600000" algn="ctr" rotWithShape="0">
              <a:schemeClr val="bg1">
                <a:lumMod val="75000"/>
              </a:schemeClr>
            </a:outerShdw>
          </a:effectLst>
        </p:spPr>
      </p:pic>
      <p:pic>
        <p:nvPicPr>
          <p:cNvPr id="145" name="图片 144"/>
          <p:cNvPicPr>
            <a:picLocks noChangeAspect="1"/>
          </p:cNvPicPr>
          <p:nvPr/>
        </p:nvPicPr>
        <p:blipFill>
          <a:blip r:embed="rId8"/>
          <a:stretch>
            <a:fillRect/>
          </a:stretch>
        </p:blipFill>
        <p:spPr>
          <a:xfrm>
            <a:off x="10089832" y="5353340"/>
            <a:ext cx="345168" cy="338400"/>
          </a:xfrm>
          <a:prstGeom prst="rect">
            <a:avLst/>
          </a:prstGeom>
          <a:effectLst>
            <a:outerShdw blurRad="50800" dist="25400" dir="3600000" algn="ctr" rotWithShape="0">
              <a:schemeClr val="bg1">
                <a:lumMod val="75000"/>
              </a:schemeClr>
            </a:outerShdw>
          </a:effectLst>
        </p:spPr>
      </p:pic>
      <p:pic>
        <p:nvPicPr>
          <p:cNvPr id="147" name="图片 146"/>
          <p:cNvPicPr>
            <a:picLocks noChangeAspect="1"/>
          </p:cNvPicPr>
          <p:nvPr/>
        </p:nvPicPr>
        <p:blipFill>
          <a:blip r:embed="rId9"/>
          <a:stretch>
            <a:fillRect/>
          </a:stretch>
        </p:blipFill>
        <p:spPr>
          <a:xfrm>
            <a:off x="8043832" y="5346744"/>
            <a:ext cx="338400" cy="338400"/>
          </a:xfrm>
          <a:prstGeom prst="rect">
            <a:avLst/>
          </a:prstGeom>
          <a:effectLst>
            <a:outerShdw blurRad="50800" dist="25400" dir="3600000" algn="ctr" rotWithShape="0">
              <a:schemeClr val="bg1">
                <a:lumMod val="75000"/>
              </a:schemeClr>
            </a:outerShdw>
          </a:effectLst>
        </p:spPr>
      </p:pic>
      <p:pic>
        <p:nvPicPr>
          <p:cNvPr id="8" name="图片 7"/>
          <p:cNvPicPr>
            <a:picLocks noChangeAspect="1"/>
          </p:cNvPicPr>
          <p:nvPr/>
        </p:nvPicPr>
        <p:blipFill>
          <a:blip r:embed="rId10"/>
          <a:stretch>
            <a:fillRect/>
          </a:stretch>
        </p:blipFill>
        <p:spPr>
          <a:xfrm>
            <a:off x="385787" y="1568220"/>
            <a:ext cx="7944368" cy="4463575"/>
          </a:xfrm>
          <a:prstGeom prst="rect">
            <a:avLst/>
          </a:prstGeom>
          <a:scene3d>
            <a:camera prst="perspectiveRight"/>
            <a:lightRig rig="threePt" dir="t"/>
          </a:scene3d>
        </p:spPr>
      </p:pic>
      <p:sp>
        <p:nvSpPr>
          <p:cNvPr id="3" name="椭圆 2"/>
          <p:cNvSpPr/>
          <p:nvPr/>
        </p:nvSpPr>
        <p:spPr>
          <a:xfrm>
            <a:off x="3566160" y="1574165"/>
            <a:ext cx="354330" cy="283845"/>
          </a:xfrm>
          <a:prstGeom prst="ellipse">
            <a:avLst/>
          </a:prstGeom>
          <a:solidFill>
            <a:srgbClr val="093C79"/>
          </a:solidFill>
          <a:ln w="9525" cap="flat" cmpd="sng" algn="ctr">
            <a:noFill/>
            <a:prstDash val="solid"/>
            <a:round/>
            <a:headEnd type="none" w="med" len="med"/>
            <a:tailEnd type="none" w="med" len="med"/>
          </a:ln>
        </p:spPr>
        <p:txBody>
          <a:bodyPr vert="horz" wrap="none" lIns="87828" tIns="43914" rIns="87828" bIns="43914" numCol="1" anchor="ctr" anchorCtr="0" compatLnSpc="1"/>
          <a:lstStyle/>
          <a:p>
            <a: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pPr>
            <a:endParaRPr kumimoji="0" lang="en-US" altLang="en-US" sz="2100" b="0" i="0" u="none" strike="noStrike" cap="none" normalizeH="0" baseline="0">
              <a:ln>
                <a:noFill/>
              </a:ln>
              <a:solidFill>
                <a:schemeClr val="tx1"/>
              </a:solidFill>
              <a:effectLst/>
              <a:latin typeface="FrutigerNext LT Regular" pitchFamily="34" charset="0"/>
              <a:ea typeface="华文细黑" panose="0201060004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
          <p:cNvSpPr/>
          <p:nvPr/>
        </p:nvSpPr>
        <p:spPr>
          <a:xfrm>
            <a:off x="7656195" y="1480820"/>
            <a:ext cx="2488565" cy="3952875"/>
          </a:xfrm>
          <a:custGeom>
            <a:avLst/>
            <a:gdLst>
              <a:gd name="connsiteX0" fmla="*/ 0 w 2400754"/>
              <a:gd name="connsiteY0" fmla="*/ 0 h 3703411"/>
              <a:gd name="connsiteX1" fmla="*/ 2400754 w 2400754"/>
              <a:gd name="connsiteY1" fmla="*/ 0 h 3703411"/>
              <a:gd name="connsiteX2" fmla="*/ 2400754 w 2400754"/>
              <a:gd name="connsiteY2" fmla="*/ 3703411 h 3703411"/>
              <a:gd name="connsiteX3" fmla="*/ 0 w 2400754"/>
              <a:gd name="connsiteY3" fmla="*/ 3703411 h 3703411"/>
              <a:gd name="connsiteX4" fmla="*/ 0 w 2400754"/>
              <a:gd name="connsiteY4" fmla="*/ 2759982 h 3703411"/>
              <a:gd name="connsiteX5" fmla="*/ 54113 w 2400754"/>
              <a:gd name="connsiteY5" fmla="*/ 2759982 h 3703411"/>
              <a:gd name="connsiteX6" fmla="*/ 54113 w 2400754"/>
              <a:gd name="connsiteY6" fmla="*/ 3649298 h 3703411"/>
              <a:gd name="connsiteX7" fmla="*/ 2346641 w 2400754"/>
              <a:gd name="connsiteY7" fmla="*/ 3649298 h 3703411"/>
              <a:gd name="connsiteX8" fmla="*/ 2346641 w 2400754"/>
              <a:gd name="connsiteY8" fmla="*/ 54113 h 3703411"/>
              <a:gd name="connsiteX9" fmla="*/ 54113 w 2400754"/>
              <a:gd name="connsiteY9" fmla="*/ 54113 h 3703411"/>
              <a:gd name="connsiteX10" fmla="*/ 54113 w 2400754"/>
              <a:gd name="connsiteY10" fmla="*/ 943430 h 3703411"/>
              <a:gd name="connsiteX11" fmla="*/ 0 w 2400754"/>
              <a:gd name="connsiteY11" fmla="*/ 943430 h 370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754" h="3703411">
                <a:moveTo>
                  <a:pt x="0" y="0"/>
                </a:moveTo>
                <a:lnTo>
                  <a:pt x="2400754" y="0"/>
                </a:lnTo>
                <a:lnTo>
                  <a:pt x="2400754" y="3703411"/>
                </a:lnTo>
                <a:lnTo>
                  <a:pt x="0" y="3703411"/>
                </a:lnTo>
                <a:lnTo>
                  <a:pt x="0" y="2759982"/>
                </a:lnTo>
                <a:lnTo>
                  <a:pt x="54113" y="2759982"/>
                </a:lnTo>
                <a:lnTo>
                  <a:pt x="54113" y="3649298"/>
                </a:lnTo>
                <a:lnTo>
                  <a:pt x="2346641" y="3649298"/>
                </a:lnTo>
                <a:lnTo>
                  <a:pt x="2346641" y="54113"/>
                </a:lnTo>
                <a:lnTo>
                  <a:pt x="54113" y="54113"/>
                </a:lnTo>
                <a:lnTo>
                  <a:pt x="54113" y="943430"/>
                </a:lnTo>
                <a:lnTo>
                  <a:pt x="0" y="943430"/>
                </a:lnTo>
                <a:close/>
              </a:path>
            </a:pathLst>
          </a:custGeom>
          <a:solidFill>
            <a:srgbClr val="FF69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E450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319405" y="2712085"/>
            <a:ext cx="9208135" cy="829945"/>
          </a:xfrm>
          <a:prstGeom prst="rect">
            <a:avLst/>
          </a:prstGeom>
          <a:noFill/>
          <a:effectLst/>
        </p:spPr>
        <p:txBody>
          <a:bodyPr wrap="square" rtlCol="0">
            <a:spAutoFit/>
            <a:scene3d>
              <a:camera prst="orthographicFront"/>
              <a:lightRig rig="threePt" dir="t"/>
            </a:scene3d>
            <a:sp3d contourW="12700"/>
          </a:bodyPr>
          <a:lstStyle>
            <a:defPPr>
              <a:defRPr lang="en-US"/>
            </a:defPPr>
            <a:lvl1pPr>
              <a:defRPr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a:r>
              <a:rPr lang="zh-CN" altLang="en-US" sz="4800" dirty="0">
                <a:solidFill>
                  <a:srgbClr val="EE4504"/>
                </a:solidFill>
                <a:effectLst>
                  <a:outerShdw blurRad="38100" dist="38100" dir="2700000" algn="tl">
                    <a:srgbClr val="000000">
                      <a:alpha val="43137"/>
                    </a:srgbClr>
                  </a:outerShdw>
                </a:effectLst>
                <a:cs typeface="微软雅黑" panose="020B0503020204020204" pitchFamily="34" charset="-122"/>
              </a:rPr>
              <a:t>谢谢各位聆听</a:t>
            </a:r>
          </a:p>
        </p:txBody>
      </p:sp>
      <p:sp>
        <p:nvSpPr>
          <p:cNvPr id="15" name="TextBox 11"/>
          <p:cNvSpPr txBox="1"/>
          <p:nvPr/>
        </p:nvSpPr>
        <p:spPr>
          <a:xfrm>
            <a:off x="4721860" y="3691890"/>
            <a:ext cx="4630420" cy="583565"/>
          </a:xfrm>
          <a:prstGeom prst="rect">
            <a:avLst/>
          </a:prstGeom>
          <a:noFill/>
        </p:spPr>
        <p:txBody>
          <a:bodyPr wrap="square" rtlCol="0">
            <a:spAutoFit/>
          </a:bodyPr>
          <a:lstStyle/>
          <a:p>
            <a:pPr algn="r"/>
            <a:r>
              <a:rPr lang="zh-CN" altLang="en-US" sz="3200" b="1" spc="300" dirty="0">
                <a:solidFill>
                  <a:srgbClr val="FF6900"/>
                </a:solidFill>
                <a:latin typeface="微软雅黑" panose="020B0503020204020204" pitchFamily="34" charset="-122"/>
                <a:ea typeface="微软雅黑" panose="020B0503020204020204" pitchFamily="34" charset="-122"/>
                <a:cs typeface="微软雅黑" panose="020B0503020204020204" pitchFamily="34" charset="-122"/>
              </a:rPr>
              <a:t>携手发展 </a:t>
            </a:r>
            <a:r>
              <a:rPr lang="en-US" altLang="zh-CN" sz="3200" b="1" spc="300" dirty="0">
                <a:solidFill>
                  <a:srgbClr val="FF69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spc="300" dirty="0">
                <a:solidFill>
                  <a:srgbClr val="FF6900"/>
                </a:solidFill>
                <a:latin typeface="微软雅黑" panose="020B0503020204020204" pitchFamily="34" charset="-122"/>
                <a:ea typeface="微软雅黑" panose="020B0503020204020204" pitchFamily="34" charset="-122"/>
                <a:cs typeface="微软雅黑" panose="020B0503020204020204" pitchFamily="34" charset="-122"/>
              </a:rPr>
              <a:t>合作共赢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lang="zh-CN" altLang="en-US" dirty="0"/>
              <a:t>数据治理实施前：数据标准建设举例</a:t>
            </a:r>
            <a:r>
              <a:rPr lang="en-US" altLang="zh-CN" dirty="0"/>
              <a:t>-</a:t>
            </a:r>
            <a:r>
              <a:rPr lang="zh-CN" altLang="en-US" kern="1200" dirty="0">
                <a:latin typeface="微软雅黑" panose="020B0503020204020204" pitchFamily="34" charset="-122"/>
                <a:ea typeface="微软雅黑" panose="020B0503020204020204" pitchFamily="34" charset="-122"/>
                <a:cs typeface="+mj-cs"/>
              </a:rPr>
              <a:t>建表规范</a:t>
            </a:r>
            <a:endParaRPr lang="zh-CN" altLang="en-US" dirty="0"/>
          </a:p>
        </p:txBody>
      </p:sp>
      <p:sp>
        <p:nvSpPr>
          <p:cNvPr id="5" name="文本框 3"/>
          <p:cNvSpPr txBox="1"/>
          <p:nvPr/>
        </p:nvSpPr>
        <p:spPr>
          <a:xfrm>
            <a:off x="653761" y="3614151"/>
            <a:ext cx="3181350" cy="1108075"/>
          </a:xfrm>
          <a:prstGeom prst="rect">
            <a:avLst/>
          </a:prstGeom>
          <a:noFill/>
          <a:effectLst/>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marL="0" marR="0" lvl="0" indent="0" algn="just" defTabSz="1219200" rtl="0" eaLnBrk="1" fontAlgn="base" latinLnBrk="0" hangingPunct="1">
              <a:lnSpc>
                <a:spcPct val="150000"/>
              </a:lnSpc>
              <a:spcBef>
                <a:spcPct val="0"/>
              </a:spcBef>
              <a:spcAft>
                <a:spcPct val="0"/>
              </a:spcAft>
              <a:buClrTx/>
              <a:buSzTx/>
              <a:buFont typeface="+mj-lt"/>
              <a:buNone/>
              <a:defRPr/>
            </a:pPr>
            <a:r>
              <a:rPr kumimoji="0" lang="zh-CN" altLang="en-US" sz="16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二、字段名称规范</a:t>
            </a:r>
            <a:endParaRPr kumimoji="0" lang="en-US" altLang="zh-CN" sz="16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1</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）数据项</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2</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）数据元</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3</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）数据元限定词</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数据元</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p:txBody>
      </p:sp>
      <p:sp>
        <p:nvSpPr>
          <p:cNvPr id="6" name="文本框 18"/>
          <p:cNvSpPr txBox="1"/>
          <p:nvPr/>
        </p:nvSpPr>
        <p:spPr>
          <a:xfrm>
            <a:off x="602671" y="5073022"/>
            <a:ext cx="3181350" cy="1108075"/>
          </a:xfrm>
          <a:prstGeom prst="rect">
            <a:avLst/>
          </a:prstGeom>
          <a:noFill/>
          <a:effectLst/>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marL="0" marR="0" lvl="0" indent="0" algn="just" defTabSz="1219200" rtl="0" eaLnBrk="1" fontAlgn="base" latinLnBrk="0" hangingPunct="1">
              <a:lnSpc>
                <a:spcPct val="150000"/>
              </a:lnSpc>
              <a:spcBef>
                <a:spcPct val="0"/>
              </a:spcBef>
              <a:spcAft>
                <a:spcPct val="0"/>
              </a:spcAft>
              <a:buClrTx/>
              <a:buSzTx/>
              <a:buFont typeface="+mj-lt"/>
              <a:buNone/>
              <a:defRPr/>
            </a:pPr>
            <a:r>
              <a:rPr kumimoji="0" lang="zh-CN" altLang="en-US" sz="16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三、数据类型规范</a:t>
            </a:r>
            <a:endParaRPr kumimoji="0" lang="en-US" altLang="zh-CN" sz="16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base" latinLnBrk="0" hangingPunct="1">
              <a:lnSpc>
                <a:spcPct val="100000"/>
              </a:lnSpc>
              <a:spcBef>
                <a:spcPct val="0"/>
              </a:spcBef>
              <a:spcAft>
                <a:spcPct val="0"/>
              </a:spcAft>
              <a:buClrTx/>
              <a:buSzTx/>
              <a:buFont typeface="+mj-lt"/>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1</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）字符串类型</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2</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）小数</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base" latinLnBrk="0" hangingPunct="1">
              <a:lnSpc>
                <a:spcPct val="100000"/>
              </a:lnSpc>
              <a:spcBef>
                <a:spcPct val="0"/>
              </a:spcBef>
              <a:spcAft>
                <a:spcPct val="0"/>
              </a:spcAft>
              <a:buClrTx/>
              <a:buSzTx/>
              <a:buFont typeface="+mj-lt"/>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3</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）整数</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4</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）日期</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a:p>
            <a:pPr marL="0" marR="0" lvl="0" indent="0" algn="just" defTabSz="12192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5</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）二进制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）大文本</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636494" y="1076725"/>
            <a:ext cx="10703859" cy="8747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l" defTabSz="1219200" rtl="0" eaLnBrk="0" fontAlgn="base" latinLnBrk="0" hangingPunct="0">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通过规范表名称、字段名称及数据类型来指导信息系统的数据架构设计，形成数据治理的延续。使用同一规范巩固和形成持续的数据治理机制。</a:t>
            </a:r>
          </a:p>
        </p:txBody>
      </p:sp>
      <p:sp>
        <p:nvSpPr>
          <p:cNvPr id="8" name="箭头: 右 7"/>
          <p:cNvSpPr/>
          <p:nvPr/>
        </p:nvSpPr>
        <p:spPr>
          <a:xfrm>
            <a:off x="3383971" y="2131501"/>
            <a:ext cx="400050" cy="346075"/>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9" name="箭头: 右 8"/>
          <p:cNvSpPr/>
          <p:nvPr/>
        </p:nvSpPr>
        <p:spPr>
          <a:xfrm>
            <a:off x="3383971" y="3669949"/>
            <a:ext cx="400050" cy="346075"/>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0" name="箭头: 右 9"/>
          <p:cNvSpPr/>
          <p:nvPr/>
        </p:nvSpPr>
        <p:spPr>
          <a:xfrm>
            <a:off x="3382383" y="5125645"/>
            <a:ext cx="401638" cy="346075"/>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14" name="表格 13"/>
          <p:cNvGraphicFramePr>
            <a:graphicFrameLocks noGrp="1"/>
          </p:cNvGraphicFramePr>
          <p:nvPr/>
        </p:nvGraphicFramePr>
        <p:xfrm>
          <a:off x="3886200" y="1837767"/>
          <a:ext cx="2919412" cy="690797"/>
        </p:xfrm>
        <a:graphic>
          <a:graphicData uri="http://schemas.openxmlformats.org/drawingml/2006/table">
            <a:tbl>
              <a:tblPr firstRow="1" firstCol="1" bandRow="1">
                <a:tableStyleId>{5C22544A-7EE6-4342-B048-85BDC9FD1C3A}</a:tableStyleId>
              </a:tblPr>
              <a:tblGrid>
                <a:gridCol w="726705">
                  <a:extLst>
                    <a:ext uri="{9D8B030D-6E8A-4147-A177-3AD203B41FA5}">
                      <a16:colId xmlns:a16="http://schemas.microsoft.com/office/drawing/2014/main" val="20000"/>
                    </a:ext>
                  </a:extLst>
                </a:gridCol>
                <a:gridCol w="929410">
                  <a:extLst>
                    <a:ext uri="{9D8B030D-6E8A-4147-A177-3AD203B41FA5}">
                      <a16:colId xmlns:a16="http://schemas.microsoft.com/office/drawing/2014/main" val="20001"/>
                    </a:ext>
                  </a:extLst>
                </a:gridCol>
                <a:gridCol w="1263297">
                  <a:extLst>
                    <a:ext uri="{9D8B030D-6E8A-4147-A177-3AD203B41FA5}">
                      <a16:colId xmlns:a16="http://schemas.microsoft.com/office/drawing/2014/main" val="20002"/>
                    </a:ext>
                  </a:extLst>
                </a:gridCol>
              </a:tblGrid>
              <a:tr h="264308">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序号</a:t>
                      </a: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业务域名称</a:t>
                      </a: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业务域代码</a:t>
                      </a: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3360">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1</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vio</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就业形式分析</a:t>
                      </a: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213127">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2</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rcck</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金保二期</a:t>
                      </a:r>
                    </a:p>
                  </a:txBody>
                  <a:tcPr marL="91417" marR="91417" marT="45604" marB="4560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8" name="表格 17"/>
          <p:cNvGraphicFramePr>
            <a:graphicFrameLocks noGrp="1"/>
          </p:cNvGraphicFramePr>
          <p:nvPr/>
        </p:nvGraphicFramePr>
        <p:xfrm>
          <a:off x="7005320" y="1837767"/>
          <a:ext cx="4608512" cy="1776384"/>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281940">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序号</a:t>
                      </a: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格式</a:t>
                      </a: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示例</a:t>
                      </a: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1</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模块</a:t>
                      </a:r>
                      <a:r>
                        <a:rPr lang="en-US" sz="800" b="0" kern="100" dirty="0">
                          <a:solidFill>
                            <a:schemeClr val="tx1"/>
                          </a:solidFill>
                          <a:effectLst/>
                          <a:latin typeface="微软雅黑" panose="020B0503020204020204" pitchFamily="34" charset="-122"/>
                          <a:ea typeface="微软雅黑" panose="020B0503020204020204" pitchFamily="34" charset="-122"/>
                          <a:cs typeface="+mn-cs"/>
                        </a:rPr>
                        <a:t>_+</a:t>
                      </a: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功能点</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vio</a:t>
                      </a: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_alllive_log</a:t>
                      </a: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a:t>
                      </a: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vio_alllive_category</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2</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功能点</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vio_live</a:t>
                      </a: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a:t>
                      </a: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vio_message</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3</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备份数据表</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*_backup</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4</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派生表</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vio</a:t>
                      </a:r>
                      <a:r>
                        <a:rPr lang="en-US" sz="800" b="0" kern="100" dirty="0">
                          <a:solidFill>
                            <a:schemeClr val="tx1"/>
                          </a:solidFill>
                          <a:effectLst/>
                          <a:latin typeface="微软雅黑" panose="020B0503020204020204" pitchFamily="34" charset="-122"/>
                          <a:ea typeface="微软雅黑" panose="020B0503020204020204" pitchFamily="34" charset="-122"/>
                          <a:cs typeface="+mn-cs"/>
                        </a:rPr>
                        <a:t>_*_result</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5</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临时数据表</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*_temp</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6</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字典表</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*_</a:t>
                      </a: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dict</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213492">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7</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91469" marR="91469" marT="45750" marB="457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a:solidFill>
                            <a:schemeClr val="tx1"/>
                          </a:solidFill>
                          <a:effectLst/>
                          <a:latin typeface="微软雅黑" panose="020B0503020204020204" pitchFamily="34" charset="-122"/>
                          <a:ea typeface="微软雅黑" panose="020B0503020204020204" pitchFamily="34" charset="-122"/>
                          <a:cs typeface="+mn-cs"/>
                        </a:rPr>
                        <a:t>通用表</a:t>
                      </a: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sz="800" b="0" kern="100" dirty="0" err="1">
                          <a:solidFill>
                            <a:schemeClr val="tx1"/>
                          </a:solidFill>
                          <a:effectLst/>
                          <a:latin typeface="微软雅黑" panose="020B0503020204020204" pitchFamily="34" charset="-122"/>
                          <a:ea typeface="微软雅黑" panose="020B0503020204020204" pitchFamily="34" charset="-122"/>
                          <a:cs typeface="+mn-cs"/>
                        </a:rPr>
                        <a:t>all_user</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602" marR="6860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20" name="表格 19"/>
          <p:cNvGraphicFramePr>
            <a:graphicFrameLocks noGrp="1"/>
          </p:cNvGraphicFramePr>
          <p:nvPr/>
        </p:nvGraphicFramePr>
        <p:xfrm>
          <a:off x="3886200" y="3669949"/>
          <a:ext cx="7745413" cy="1403073"/>
        </p:xfrm>
        <a:graphic>
          <a:graphicData uri="http://schemas.openxmlformats.org/drawingml/2006/table">
            <a:tbl>
              <a:tblPr firstRow="1" firstCol="1" bandRow="1">
                <a:tableStyleId>{5C22544A-7EE6-4342-B048-85BDC9FD1C3A}</a:tableStyleId>
              </a:tblPr>
              <a:tblGrid>
                <a:gridCol w="293144">
                  <a:extLst>
                    <a:ext uri="{9D8B030D-6E8A-4147-A177-3AD203B41FA5}">
                      <a16:colId xmlns:a16="http://schemas.microsoft.com/office/drawing/2014/main" val="20000"/>
                    </a:ext>
                  </a:extLst>
                </a:gridCol>
                <a:gridCol w="550687">
                  <a:extLst>
                    <a:ext uri="{9D8B030D-6E8A-4147-A177-3AD203B41FA5}">
                      <a16:colId xmlns:a16="http://schemas.microsoft.com/office/drawing/2014/main" val="20001"/>
                    </a:ext>
                  </a:extLst>
                </a:gridCol>
                <a:gridCol w="1583220">
                  <a:extLst>
                    <a:ext uri="{9D8B030D-6E8A-4147-A177-3AD203B41FA5}">
                      <a16:colId xmlns:a16="http://schemas.microsoft.com/office/drawing/2014/main" val="20002"/>
                    </a:ext>
                  </a:extLst>
                </a:gridCol>
                <a:gridCol w="1376713">
                  <a:extLst>
                    <a:ext uri="{9D8B030D-6E8A-4147-A177-3AD203B41FA5}">
                      <a16:colId xmlns:a16="http://schemas.microsoft.com/office/drawing/2014/main" val="20003"/>
                    </a:ext>
                  </a:extLst>
                </a:gridCol>
                <a:gridCol w="1514385">
                  <a:extLst>
                    <a:ext uri="{9D8B030D-6E8A-4147-A177-3AD203B41FA5}">
                      <a16:colId xmlns:a16="http://schemas.microsoft.com/office/drawing/2014/main" val="20004"/>
                    </a:ext>
                  </a:extLst>
                </a:gridCol>
                <a:gridCol w="688357">
                  <a:extLst>
                    <a:ext uri="{9D8B030D-6E8A-4147-A177-3AD203B41FA5}">
                      <a16:colId xmlns:a16="http://schemas.microsoft.com/office/drawing/2014/main" val="20005"/>
                    </a:ext>
                  </a:extLst>
                </a:gridCol>
                <a:gridCol w="619522">
                  <a:extLst>
                    <a:ext uri="{9D8B030D-6E8A-4147-A177-3AD203B41FA5}">
                      <a16:colId xmlns:a16="http://schemas.microsoft.com/office/drawing/2014/main" val="20006"/>
                    </a:ext>
                  </a:extLst>
                </a:gridCol>
                <a:gridCol w="413014">
                  <a:extLst>
                    <a:ext uri="{9D8B030D-6E8A-4147-A177-3AD203B41FA5}">
                      <a16:colId xmlns:a16="http://schemas.microsoft.com/office/drawing/2014/main" val="20007"/>
                    </a:ext>
                  </a:extLst>
                </a:gridCol>
                <a:gridCol w="413014">
                  <a:extLst>
                    <a:ext uri="{9D8B030D-6E8A-4147-A177-3AD203B41FA5}">
                      <a16:colId xmlns:a16="http://schemas.microsoft.com/office/drawing/2014/main" val="20008"/>
                    </a:ext>
                  </a:extLst>
                </a:gridCol>
                <a:gridCol w="293357">
                  <a:extLst>
                    <a:ext uri="{9D8B030D-6E8A-4147-A177-3AD203B41FA5}">
                      <a16:colId xmlns:a16="http://schemas.microsoft.com/office/drawing/2014/main" val="20009"/>
                    </a:ext>
                  </a:extLst>
                </a:gridCol>
              </a:tblGrid>
              <a:tr h="304800">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序号</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表名称</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数据项</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数据元限定词</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数据元</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字段</a:t>
                      </a:r>
                      <a:endParaRPr lang="en-US" altLang="zh-CN" sz="1000" b="1" kern="100" dirty="0">
                        <a:solidFill>
                          <a:schemeClr val="bg1"/>
                        </a:solidFill>
                        <a:effectLst/>
                        <a:latin typeface="微软雅黑" panose="020B0503020204020204" pitchFamily="34" charset="-122"/>
                        <a:ea typeface="微软雅黑" panose="020B0503020204020204" pitchFamily="34" charset="-122"/>
                        <a:cs typeface="+mn-cs"/>
                      </a:endParaRPr>
                    </a:p>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名称</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中文</a:t>
                      </a:r>
                      <a:endParaRPr lang="en-US" altLang="zh-CN" sz="1000" b="1" kern="100" dirty="0">
                        <a:solidFill>
                          <a:schemeClr val="bg1"/>
                        </a:solidFill>
                        <a:effectLst/>
                        <a:latin typeface="微软雅黑" panose="020B0503020204020204" pitchFamily="34" charset="-122"/>
                        <a:ea typeface="微软雅黑" panose="020B0503020204020204" pitchFamily="34" charset="-122"/>
                        <a:cs typeface="+mn-cs"/>
                      </a:endParaRPr>
                    </a:p>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描述</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数据</a:t>
                      </a:r>
                      <a:endParaRPr lang="en-US" altLang="zh-CN" sz="1000" b="1" kern="100" dirty="0">
                        <a:solidFill>
                          <a:schemeClr val="bg1"/>
                        </a:solidFill>
                        <a:effectLst/>
                        <a:latin typeface="微软雅黑" panose="020B0503020204020204" pitchFamily="34" charset="-122"/>
                        <a:ea typeface="微软雅黑" panose="020B0503020204020204" pitchFamily="34" charset="-122"/>
                        <a:cs typeface="+mn-cs"/>
                      </a:endParaRPr>
                    </a:p>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类型</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长度</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精度</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66091">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1</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vio_agr_verhicle</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内部标识符：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DE00732</a:t>
                      </a: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中文名称：姓名</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标识：</a:t>
                      </a: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hphm</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hphm</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号牌号码</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字串</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56</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66091">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2</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vio_agr_verhicle</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内部标识符：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DQ1001</a:t>
                      </a: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中文名称：社保账号</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JDCSYR</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内部标识符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a:t>
                      </a: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DE00733</a:t>
                      </a: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中文名称：身份证明号码</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标识：</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SFZMHM</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jdcsyr_sfzmhm</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社保状态</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字串</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18</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66091">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3</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vio_agr_verhicle</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内部标识符：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VIO10001</a:t>
                      </a: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内部标识符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a:t>
                      </a: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：初次登记日志</a:t>
                      </a:r>
                      <a:endParaRPr lang="en-US" altLang="zh-CN" sz="800" b="0" kern="100" dirty="0">
                        <a:solidFill>
                          <a:schemeClr val="tx1"/>
                        </a:solidFill>
                        <a:effectLst/>
                        <a:latin typeface="微软雅黑" panose="020B0503020204020204" pitchFamily="34" charset="-122"/>
                        <a:ea typeface="微软雅黑" panose="020B0503020204020204" pitchFamily="34" charset="-122"/>
                        <a:cs typeface="+mn-cs"/>
                      </a:endParaRPr>
                    </a:p>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标识符：</a:t>
                      </a: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CCDJRQ</a:t>
                      </a:r>
                      <a:endParaRPr lang="zh-CN" altLang="zh-CN"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en-US" altLang="zh-CN" sz="800" b="0" kern="100" dirty="0" err="1">
                          <a:solidFill>
                            <a:schemeClr val="tx1"/>
                          </a:solidFill>
                          <a:effectLst/>
                          <a:latin typeface="微软雅黑" panose="020B0503020204020204" pitchFamily="34" charset="-122"/>
                          <a:ea typeface="微软雅黑" panose="020B0503020204020204" pitchFamily="34" charset="-122"/>
                          <a:cs typeface="+mn-cs"/>
                        </a:rPr>
                        <a:t>ccdjrq</a:t>
                      </a: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初次登记日期</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日期</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latinLnBrk="0" hangingPunct="1">
                        <a:lnSpc>
                          <a:spcPct val="100000"/>
                        </a:lnSpc>
                      </a:pPr>
                      <a:endParaRPr lang="zh-CN" altLang="en-US" sz="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1" name="表格 20"/>
          <p:cNvGraphicFramePr>
            <a:graphicFrameLocks noGrp="1"/>
          </p:cNvGraphicFramePr>
          <p:nvPr/>
        </p:nvGraphicFramePr>
        <p:xfrm>
          <a:off x="3886198" y="5125645"/>
          <a:ext cx="7745415" cy="1562102"/>
        </p:xfrm>
        <a:graphic>
          <a:graphicData uri="http://schemas.openxmlformats.org/drawingml/2006/table">
            <a:tbl>
              <a:tblPr firstRow="1" firstCol="1" bandRow="1">
                <a:tableStyleId>{5C22544A-7EE6-4342-B048-85BDC9FD1C3A}</a:tableStyleId>
              </a:tblPr>
              <a:tblGrid>
                <a:gridCol w="838930">
                  <a:extLst>
                    <a:ext uri="{9D8B030D-6E8A-4147-A177-3AD203B41FA5}">
                      <a16:colId xmlns:a16="http://schemas.microsoft.com/office/drawing/2014/main" val="20000"/>
                    </a:ext>
                  </a:extLst>
                </a:gridCol>
                <a:gridCol w="1072937">
                  <a:extLst>
                    <a:ext uri="{9D8B030D-6E8A-4147-A177-3AD203B41FA5}">
                      <a16:colId xmlns:a16="http://schemas.microsoft.com/office/drawing/2014/main" val="20001"/>
                    </a:ext>
                  </a:extLst>
                </a:gridCol>
                <a:gridCol w="1458387">
                  <a:extLst>
                    <a:ext uri="{9D8B030D-6E8A-4147-A177-3AD203B41FA5}">
                      <a16:colId xmlns:a16="http://schemas.microsoft.com/office/drawing/2014/main" val="20002"/>
                    </a:ext>
                  </a:extLst>
                </a:gridCol>
                <a:gridCol w="1458387">
                  <a:extLst>
                    <a:ext uri="{9D8B030D-6E8A-4147-A177-3AD203B41FA5}">
                      <a16:colId xmlns:a16="http://schemas.microsoft.com/office/drawing/2014/main" val="20003"/>
                    </a:ext>
                  </a:extLst>
                </a:gridCol>
                <a:gridCol w="1458387">
                  <a:extLst>
                    <a:ext uri="{9D8B030D-6E8A-4147-A177-3AD203B41FA5}">
                      <a16:colId xmlns:a16="http://schemas.microsoft.com/office/drawing/2014/main" val="20004"/>
                    </a:ext>
                  </a:extLst>
                </a:gridCol>
                <a:gridCol w="1458387">
                  <a:extLst>
                    <a:ext uri="{9D8B030D-6E8A-4147-A177-3AD203B41FA5}">
                      <a16:colId xmlns:a16="http://schemas.microsoft.com/office/drawing/2014/main" val="20005"/>
                    </a:ext>
                  </a:extLst>
                </a:gridCol>
              </a:tblGrid>
              <a:tr h="281948">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序号</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25000"/>
                        </a:lnSpc>
                      </a:pPr>
                      <a:r>
                        <a:rPr lang="zh-CN" altLang="en-US" sz="1000" b="1" kern="100" dirty="0">
                          <a:solidFill>
                            <a:schemeClr val="bg1"/>
                          </a:solidFill>
                          <a:effectLst/>
                          <a:latin typeface="微软雅黑" panose="020B0503020204020204" pitchFamily="34" charset="-122"/>
                          <a:ea typeface="微软雅黑" panose="020B0503020204020204" pitchFamily="34" charset="-122"/>
                          <a:cs typeface="+mn-cs"/>
                        </a:rPr>
                        <a:t>类型</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25000"/>
                        </a:lnSpc>
                      </a:pPr>
                      <a:r>
                        <a:rPr lang="en-US" sz="1000" b="1" kern="100" dirty="0">
                          <a:solidFill>
                            <a:schemeClr val="bg1"/>
                          </a:solidFill>
                          <a:effectLst/>
                          <a:latin typeface="微软雅黑" panose="020B0503020204020204" pitchFamily="34" charset="-122"/>
                          <a:ea typeface="微软雅黑" panose="020B0503020204020204" pitchFamily="34" charset="-122"/>
                          <a:cs typeface="+mn-cs"/>
                        </a:rPr>
                        <a:t>MYSQL</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25000"/>
                        </a:lnSpc>
                      </a:pPr>
                      <a:r>
                        <a:rPr lang="en-US" sz="1000" b="1" kern="100" dirty="0">
                          <a:solidFill>
                            <a:schemeClr val="bg1"/>
                          </a:solidFill>
                          <a:effectLst/>
                          <a:latin typeface="微软雅黑" panose="020B0503020204020204" pitchFamily="34" charset="-122"/>
                          <a:ea typeface="微软雅黑" panose="020B0503020204020204" pitchFamily="34" charset="-122"/>
                          <a:cs typeface="+mn-cs"/>
                        </a:rPr>
                        <a:t>ORACLE</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25000"/>
                        </a:lnSpc>
                      </a:pPr>
                      <a:r>
                        <a:rPr lang="en-US" sz="1000" b="1" kern="100" dirty="0" err="1">
                          <a:solidFill>
                            <a:schemeClr val="bg1"/>
                          </a:solidFill>
                          <a:effectLst/>
                          <a:latin typeface="微软雅黑" panose="020B0503020204020204" pitchFamily="34" charset="-122"/>
                          <a:ea typeface="微软雅黑" panose="020B0503020204020204" pitchFamily="34" charset="-122"/>
                          <a:cs typeface="+mn-cs"/>
                        </a:rPr>
                        <a:t>SQLServer</a:t>
                      </a:r>
                      <a:endParaRPr lang="en-US" sz="1000" b="1" kern="100" dirty="0">
                        <a:solidFill>
                          <a:schemeClr val="bg1"/>
                        </a:solidFill>
                        <a:effectLst/>
                        <a:latin typeface="微软雅黑" panose="020B0503020204020204" pitchFamily="34" charset="-122"/>
                        <a:ea typeface="微软雅黑" panose="020B0503020204020204" pitchFamily="34" charset="-122"/>
                        <a:cs typeface="+mn-cs"/>
                      </a:endParaRP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25000"/>
                        </a:lnSpc>
                      </a:pPr>
                      <a:r>
                        <a:rPr lang="en-US" sz="1000" b="1" kern="100" dirty="0">
                          <a:solidFill>
                            <a:schemeClr val="bg1"/>
                          </a:solidFill>
                          <a:effectLst/>
                          <a:latin typeface="微软雅黑" panose="020B0503020204020204" pitchFamily="34" charset="-122"/>
                          <a:ea typeface="微软雅黑" panose="020B0503020204020204" pitchFamily="34" charset="-122"/>
                          <a:cs typeface="+mn-cs"/>
                        </a:rPr>
                        <a:t>PostgreSQL</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3359">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1</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字串</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VARCHAR</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VARCHAR2</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VARCHAR</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VARCHAR</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213359">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en-US" altLang="zh-CN" sz="800" b="0" kern="100">
                          <a:solidFill>
                            <a:schemeClr val="tx1"/>
                          </a:solidFill>
                          <a:effectLst/>
                          <a:latin typeface="微软雅黑" panose="020B0503020204020204" pitchFamily="34" charset="-122"/>
                          <a:ea typeface="微软雅黑" panose="020B0503020204020204" pitchFamily="34" charset="-122"/>
                          <a:cs typeface="+mn-cs"/>
                        </a:rPr>
                        <a:t>2</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小数</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NUMBER</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DECIMAL</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DECIMAL</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NUMERIC</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213359">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en-US" altLang="zh-CN" sz="800" b="0" kern="100" dirty="0">
                          <a:solidFill>
                            <a:schemeClr val="tx1"/>
                          </a:solidFill>
                          <a:effectLst/>
                          <a:latin typeface="微软雅黑" panose="020B0503020204020204" pitchFamily="34" charset="-122"/>
                          <a:ea typeface="微软雅黑" panose="020B0503020204020204" pitchFamily="34" charset="-122"/>
                          <a:cs typeface="+mn-cs"/>
                        </a:rPr>
                        <a:t>3</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zh-CN" altLang="en-US" sz="800" b="0" kern="100">
                          <a:solidFill>
                            <a:schemeClr val="tx1"/>
                          </a:solidFill>
                          <a:effectLst/>
                          <a:latin typeface="微软雅黑" panose="020B0503020204020204" pitchFamily="34" charset="-122"/>
                          <a:ea typeface="微软雅黑" panose="020B0503020204020204" pitchFamily="34" charset="-122"/>
                          <a:cs typeface="+mn-cs"/>
                        </a:rPr>
                        <a:t>整数</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INT</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INT</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INT</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INTEGER</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213359">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en-US" altLang="zh-CN" sz="800" b="0" kern="100">
                          <a:solidFill>
                            <a:schemeClr val="tx1"/>
                          </a:solidFill>
                          <a:effectLst/>
                          <a:latin typeface="微软雅黑" panose="020B0503020204020204" pitchFamily="34" charset="-122"/>
                          <a:ea typeface="微软雅黑" panose="020B0503020204020204" pitchFamily="34" charset="-122"/>
                          <a:cs typeface="+mn-cs"/>
                        </a:rPr>
                        <a:t>4</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zh-CN" altLang="en-US" sz="800" b="0" kern="100">
                          <a:solidFill>
                            <a:schemeClr val="tx1"/>
                          </a:solidFill>
                          <a:effectLst/>
                          <a:latin typeface="微软雅黑" panose="020B0503020204020204" pitchFamily="34" charset="-122"/>
                          <a:ea typeface="微软雅黑" panose="020B0503020204020204" pitchFamily="34" charset="-122"/>
                          <a:cs typeface="+mn-cs"/>
                        </a:rPr>
                        <a:t>日期</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DATETIME</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DATE</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DATETIME</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DATE</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213359">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en-US" altLang="zh-CN" sz="800" b="0" kern="100">
                          <a:solidFill>
                            <a:schemeClr val="tx1"/>
                          </a:solidFill>
                          <a:effectLst/>
                          <a:latin typeface="微软雅黑" panose="020B0503020204020204" pitchFamily="34" charset="-122"/>
                          <a:ea typeface="微软雅黑" panose="020B0503020204020204" pitchFamily="34" charset="-122"/>
                          <a:cs typeface="+mn-cs"/>
                        </a:rPr>
                        <a:t>5</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zh-CN" altLang="en-US" sz="800" b="0" kern="100">
                          <a:solidFill>
                            <a:schemeClr val="tx1"/>
                          </a:solidFill>
                          <a:effectLst/>
                          <a:latin typeface="微软雅黑" panose="020B0503020204020204" pitchFamily="34" charset="-122"/>
                          <a:ea typeface="微软雅黑" panose="020B0503020204020204" pitchFamily="34" charset="-122"/>
                          <a:cs typeface="+mn-cs"/>
                        </a:rPr>
                        <a:t>二进制</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BLOB</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BLOB</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VARBINARY</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BYTEA</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213359">
                <a:tc>
                  <a:txBody>
                    <a:bodyPr/>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marL="0" indent="0" algn="ctr" defTabSz="1219200" rtl="0" eaLnBrk="1" fontAlgn="ctr" latinLnBrk="0" hangingPunct="1">
                        <a:lnSpc>
                          <a:spcPct val="100000"/>
                        </a:lnSpc>
                      </a:pPr>
                      <a:r>
                        <a:rPr lang="en-US" altLang="zh-CN" sz="800" b="0" kern="100">
                          <a:solidFill>
                            <a:schemeClr val="tx1"/>
                          </a:solidFill>
                          <a:effectLst/>
                          <a:latin typeface="微软雅黑" panose="020B0503020204020204" pitchFamily="34" charset="-122"/>
                          <a:ea typeface="微软雅黑" panose="020B0503020204020204" pitchFamily="34" charset="-122"/>
                          <a:cs typeface="+mn-cs"/>
                        </a:rPr>
                        <a:t>6</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zh-CN" altLang="en-US" sz="800" b="0" kern="100" dirty="0">
                          <a:solidFill>
                            <a:schemeClr val="tx1"/>
                          </a:solidFill>
                          <a:effectLst/>
                          <a:latin typeface="微软雅黑" panose="020B0503020204020204" pitchFamily="34" charset="-122"/>
                          <a:ea typeface="微软雅黑" panose="020B0503020204020204" pitchFamily="34" charset="-122"/>
                          <a:cs typeface="+mn-cs"/>
                        </a:rPr>
                        <a:t>大文本</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TEXT</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CLOB</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a:solidFill>
                            <a:schemeClr val="tx1"/>
                          </a:solidFill>
                          <a:effectLst/>
                          <a:latin typeface="微软雅黑" panose="020B0503020204020204" pitchFamily="34" charset="-122"/>
                          <a:ea typeface="微软雅黑" panose="020B0503020204020204" pitchFamily="34" charset="-122"/>
                          <a:cs typeface="+mn-cs"/>
                        </a:rPr>
                        <a:t>TEXT</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marL="0" indent="0" algn="ctr" defTabSz="1219200" rtl="0" eaLnBrk="1" fontAlgn="ctr" latinLnBrk="0" hangingPunct="1">
                        <a:lnSpc>
                          <a:spcPct val="100000"/>
                        </a:lnSpc>
                      </a:pPr>
                      <a:r>
                        <a:rPr lang="en-US" sz="800" b="0" kern="100" dirty="0">
                          <a:solidFill>
                            <a:schemeClr val="tx1"/>
                          </a:solidFill>
                          <a:effectLst/>
                          <a:latin typeface="微软雅黑" panose="020B0503020204020204" pitchFamily="34" charset="-122"/>
                          <a:ea typeface="微软雅黑" panose="020B0503020204020204" pitchFamily="34" charset="-122"/>
                          <a:cs typeface="+mn-cs"/>
                        </a:rPr>
                        <a:t>TEXT</a:t>
                      </a:r>
                    </a:p>
                  </a:txBody>
                  <a:tcPr marT="45711" marB="4571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文本框 2"/>
          <p:cNvSpPr txBox="1"/>
          <p:nvPr/>
        </p:nvSpPr>
        <p:spPr>
          <a:xfrm>
            <a:off x="636494" y="2098109"/>
            <a:ext cx="3181350" cy="893763"/>
          </a:xfrm>
          <a:prstGeom prst="rect">
            <a:avLst/>
          </a:prstGeom>
          <a:noFill/>
          <a:effectLst/>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marL="0" marR="0" lvl="0" indent="0" algn="just" defTabSz="1219200" rtl="0" eaLnBrk="1" fontAlgn="base" latinLnBrk="0" hangingPunct="1">
              <a:lnSpc>
                <a:spcPct val="150000"/>
              </a:lnSpc>
              <a:spcBef>
                <a:spcPct val="0"/>
              </a:spcBef>
              <a:spcAft>
                <a:spcPct val="0"/>
              </a:spcAft>
              <a:buClrTx/>
              <a:buSzTx/>
              <a:buFont typeface="+mj-lt"/>
              <a:buNone/>
              <a:defRPr/>
            </a:pPr>
            <a:r>
              <a:rPr kumimoji="0" lang="zh-CN" altLang="en-US" sz="16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一、表名称规范</a:t>
            </a:r>
          </a:p>
          <a:p>
            <a:pPr marL="0" marR="0" lvl="0" indent="0" algn="l" defTabSz="12192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1</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）业务域</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_+</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模块</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_+</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功能点</a:t>
            </a: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2</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）业务域</a:t>
            </a:r>
            <a:r>
              <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_+</a:t>
            </a:r>
            <a:r>
              <a:rPr kumimoji="0" lang="zh-CN" altLang="en-US"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rPr>
              <a:t>功能点</a:t>
            </a:r>
            <a:endParaRPr kumimoji="0" lang="en-US" altLang="zh-CN" sz="14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数据接入</a:t>
            </a:r>
          </a:p>
        </p:txBody>
      </p:sp>
      <p:sp>
        <p:nvSpPr>
          <p:cNvPr id="3" name="文本框 2"/>
          <p:cNvSpPr txBox="1"/>
          <p:nvPr/>
        </p:nvSpPr>
        <p:spPr>
          <a:xfrm>
            <a:off x="1732438" y="1136495"/>
            <a:ext cx="1212414" cy="408638"/>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b="1" dirty="0">
                <a:solidFill>
                  <a:srgbClr val="FF4C02"/>
                </a:solidFill>
                <a:latin typeface="微软雅黑" panose="020B0503020204020204" pitchFamily="34" charset="-122"/>
                <a:ea typeface="微软雅黑" panose="020B0503020204020204" pitchFamily="34" charset="-122"/>
              </a:rPr>
              <a:t>数据探查</a:t>
            </a:r>
          </a:p>
        </p:txBody>
      </p:sp>
      <p:cxnSp>
        <p:nvCxnSpPr>
          <p:cNvPr id="4" name="直接连接符 3"/>
          <p:cNvCxnSpPr/>
          <p:nvPr/>
        </p:nvCxnSpPr>
        <p:spPr>
          <a:xfrm>
            <a:off x="928627" y="2253076"/>
            <a:ext cx="2820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75979" y="2458690"/>
            <a:ext cx="4325334" cy="4082480"/>
            <a:chOff x="7788577" y="2745985"/>
            <a:chExt cx="3320718" cy="3134270"/>
          </a:xfrm>
        </p:grpSpPr>
        <p:sp>
          <p:nvSpPr>
            <p:cNvPr id="6" name="任意多边形: 形状 5"/>
            <p:cNvSpPr/>
            <p:nvPr/>
          </p:nvSpPr>
          <p:spPr>
            <a:xfrm>
              <a:off x="8484545" y="2745985"/>
              <a:ext cx="1928781" cy="1928781"/>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a:gsLst>
                <a:gs pos="0">
                  <a:srgbClr val="007BF6">
                    <a:alpha val="80000"/>
                  </a:srgbClr>
                </a:gs>
                <a:gs pos="79000">
                  <a:srgbClr val="004EA2"/>
                </a:gs>
              </a:gsLst>
              <a:lin ang="8100000" scaled="1"/>
            </a:gradFill>
            <a:ln w="9525">
              <a:gradFill flip="none" rotWithShape="1">
                <a:gsLst>
                  <a:gs pos="0">
                    <a:schemeClr val="bg1"/>
                  </a:gs>
                  <a:gs pos="100000">
                    <a:srgbClr val="004EA2"/>
                  </a:gs>
                </a:gsLst>
                <a:lin ang="16200000" scaled="1"/>
                <a:tileRect/>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gradFill>
                  <a:gsLst>
                    <a:gs pos="22000">
                      <a:srgbClr val="004EA2"/>
                    </a:gs>
                    <a:gs pos="100000">
                      <a:srgbClr val="007BF6"/>
                    </a:gs>
                  </a:gsLst>
                  <a:lin ang="8100000" scaled="1"/>
                </a:gradFill>
                <a:effectLst/>
                <a:uLnTx/>
                <a:uFillTx/>
                <a:latin typeface="HelveticaExt-Normal"/>
                <a:ea typeface="OPPOSans B"/>
                <a:cs typeface="+mn-cs"/>
              </a:endParaRPr>
            </a:p>
          </p:txBody>
        </p:sp>
        <p:sp>
          <p:nvSpPr>
            <p:cNvPr id="7" name="任意多边形: 形状 6"/>
            <p:cNvSpPr/>
            <p:nvPr/>
          </p:nvSpPr>
          <p:spPr>
            <a:xfrm>
              <a:off x="9180514" y="3951474"/>
              <a:ext cx="1928781" cy="1928781"/>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0">
                  <a:srgbClr val="007BF6">
                    <a:alpha val="80000"/>
                  </a:srgbClr>
                </a:gs>
                <a:gs pos="79000">
                  <a:srgbClr val="004EA2"/>
                </a:gs>
              </a:gsLst>
              <a:lin ang="2700000" scaled="1"/>
              <a:tileRect/>
            </a:gradFill>
            <a:ln w="6350">
              <a:gradFill>
                <a:gsLst>
                  <a:gs pos="0">
                    <a:srgbClr val="007BF6">
                      <a:alpha val="0"/>
                    </a:srgbClr>
                  </a:gs>
                  <a:gs pos="100000">
                    <a:srgbClr val="007BF6"/>
                  </a:gs>
                </a:gsLst>
                <a:lin ang="5400000" scaled="1"/>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gradFill>
                  <a:gsLst>
                    <a:gs pos="22000">
                      <a:srgbClr val="004EA2"/>
                    </a:gs>
                    <a:gs pos="100000">
                      <a:srgbClr val="007BF6"/>
                    </a:gs>
                  </a:gsLst>
                  <a:lin ang="8100000" scaled="1"/>
                </a:gradFill>
                <a:effectLst/>
                <a:uLnTx/>
                <a:uFillTx/>
                <a:latin typeface="HelveticaExt-Normal"/>
                <a:ea typeface="OPPOSans B"/>
                <a:cs typeface="+mn-cs"/>
              </a:endParaRPr>
            </a:p>
          </p:txBody>
        </p:sp>
        <p:sp>
          <p:nvSpPr>
            <p:cNvPr id="8" name="任意多边形: 形状 7"/>
            <p:cNvSpPr/>
            <p:nvPr/>
          </p:nvSpPr>
          <p:spPr>
            <a:xfrm>
              <a:off x="7788577" y="3951474"/>
              <a:ext cx="1928781" cy="1928781"/>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0">
                  <a:srgbClr val="007BF6">
                    <a:alpha val="80000"/>
                  </a:srgbClr>
                </a:gs>
                <a:gs pos="79000">
                  <a:srgbClr val="004EA2"/>
                </a:gs>
              </a:gsLst>
              <a:lin ang="18900000" scaled="1"/>
              <a:tileRect/>
            </a:gradFill>
            <a:ln w="6350">
              <a:gradFill>
                <a:gsLst>
                  <a:gs pos="0">
                    <a:srgbClr val="007BF6">
                      <a:alpha val="0"/>
                    </a:srgbClr>
                  </a:gs>
                  <a:gs pos="100000">
                    <a:srgbClr val="007BF6"/>
                  </a:gs>
                </a:gsLst>
                <a:lin ang="5400000" scaled="1"/>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gradFill>
                  <a:gsLst>
                    <a:gs pos="22000">
                      <a:srgbClr val="004EA2"/>
                    </a:gs>
                    <a:gs pos="100000">
                      <a:srgbClr val="007BF6"/>
                    </a:gs>
                  </a:gsLst>
                  <a:lin ang="8100000" scaled="1"/>
                </a:gradFill>
                <a:effectLst/>
                <a:uLnTx/>
                <a:uFillTx/>
                <a:latin typeface="HelveticaExt-Normal"/>
                <a:ea typeface="OPPOSans B"/>
                <a:cs typeface="+mn-cs"/>
              </a:endParaRPr>
            </a:p>
          </p:txBody>
        </p:sp>
        <p:sp>
          <p:nvSpPr>
            <p:cNvPr id="9" name="文本框 8"/>
            <p:cNvSpPr txBox="1"/>
            <p:nvPr/>
          </p:nvSpPr>
          <p:spPr>
            <a:xfrm>
              <a:off x="9583374" y="4389439"/>
              <a:ext cx="1525921" cy="1063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OPPOSans B"/>
                  <a:ea typeface="OPPOSans B"/>
                  <a:cs typeface="OPPOSans M" panose="00020600040101010101" pitchFamily="18" charset="-122"/>
                </a:rPr>
                <a:t>字段级</a:t>
              </a:r>
              <a:endParaRPr kumimoji="0" lang="en-US" altLang="zh-CN" sz="2000" b="0" i="0" u="none" strike="noStrike" kern="1200" cap="none" spc="0" normalizeH="0" baseline="0" noProof="0" dirty="0">
                <a:ln>
                  <a:noFill/>
                </a:ln>
                <a:solidFill>
                  <a:prstClr val="white"/>
                </a:solidFill>
                <a:effectLst/>
                <a:uLnTx/>
                <a:uFillTx/>
                <a:latin typeface="OPPOSans B"/>
                <a:ea typeface="OPPOSans B"/>
                <a:cs typeface="OPPOSans M"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rPr>
                <a:t>厘清字段的详情，包括字段名称、字段中文名称、数据类型、长度、精度</a:t>
              </a:r>
              <a:r>
                <a:rPr kumimoji="0" lang="en-US" altLang="zh-CN" sz="1600" b="0" i="0" u="none" strike="noStrike" kern="1200" cap="none" spc="0" normalizeH="0" baseline="0" noProof="0" dirty="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rPr>
                <a:t>...</a:t>
              </a:r>
            </a:p>
          </p:txBody>
        </p:sp>
        <p:sp>
          <p:nvSpPr>
            <p:cNvPr id="10" name="文本框 9"/>
            <p:cNvSpPr txBox="1"/>
            <p:nvPr/>
          </p:nvSpPr>
          <p:spPr>
            <a:xfrm>
              <a:off x="7954158" y="4389439"/>
              <a:ext cx="1494777" cy="1063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OPPOSans B"/>
                  <a:ea typeface="OPPOSans B"/>
                  <a:cs typeface="OPPOSans M" panose="00020600040101010101" pitchFamily="18" charset="-122"/>
                </a:rPr>
                <a:t>表级</a:t>
              </a:r>
              <a:endParaRPr kumimoji="0" lang="en-US" altLang="zh-CN" sz="2000" b="0" i="0" u="none" strike="noStrike" kern="1200" cap="none" spc="0" normalizeH="0" baseline="0" noProof="0" dirty="0">
                <a:ln>
                  <a:noFill/>
                </a:ln>
                <a:solidFill>
                  <a:prstClr val="white"/>
                </a:solidFill>
                <a:effectLst/>
                <a:uLnTx/>
                <a:uFillTx/>
                <a:latin typeface="OPPOSans B"/>
                <a:ea typeface="OPPOSans B"/>
                <a:cs typeface="OPPOSans M"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rPr>
                <a:t>梳理业务系统中的表名称、数据量、总记录数、字段个数、字段类型分布</a:t>
              </a:r>
            </a:p>
          </p:txBody>
        </p:sp>
        <p:sp>
          <p:nvSpPr>
            <p:cNvPr id="11" name="文本框 10"/>
            <p:cNvSpPr txBox="1"/>
            <p:nvPr/>
          </p:nvSpPr>
          <p:spPr>
            <a:xfrm>
              <a:off x="8636495" y="3008505"/>
              <a:ext cx="1624881" cy="8742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solidFill>
                    <a:prstClr val="white"/>
                  </a:solidFill>
                  <a:latin typeface="OPPOSans B"/>
                  <a:ea typeface="OPPOSans B"/>
                  <a:cs typeface="OPPOSans M" panose="00020600040101010101" pitchFamily="18" charset="-122"/>
                </a:rPr>
                <a:t>系统级</a:t>
              </a:r>
              <a:endParaRPr kumimoji="0" lang="en-US" altLang="zh-CN" sz="2000" b="0" i="0" u="none" strike="noStrike" kern="1200" cap="none" spc="0" normalizeH="0" baseline="0" noProof="0" dirty="0">
                <a:ln>
                  <a:noFill/>
                </a:ln>
                <a:solidFill>
                  <a:prstClr val="white"/>
                </a:solidFill>
                <a:effectLst/>
                <a:uLnTx/>
                <a:uFillTx/>
                <a:latin typeface="OPPOSans B"/>
                <a:ea typeface="OPPOSans B"/>
                <a:cs typeface="OPPOSans M"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rPr>
                <a:t>探查所有业务系统的表数量、容量、字段数量等</a:t>
              </a:r>
            </a:p>
          </p:txBody>
        </p:sp>
      </p:grpSp>
      <p:sp>
        <p:nvSpPr>
          <p:cNvPr id="15" name="文本框 14"/>
          <p:cNvSpPr txBox="1"/>
          <p:nvPr/>
        </p:nvSpPr>
        <p:spPr>
          <a:xfrm>
            <a:off x="457608" y="1578829"/>
            <a:ext cx="4112293" cy="584775"/>
          </a:xfrm>
          <a:prstGeom prst="rect">
            <a:avLst/>
          </a:prstGeom>
          <a:noFill/>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使用数据探查工具，达到快速认知业务系统的数据现状，为之后的数据治理奠定基础。</a:t>
            </a:r>
          </a:p>
        </p:txBody>
      </p:sp>
      <p:sp>
        <p:nvSpPr>
          <p:cNvPr id="16" name="箭头: 右 15"/>
          <p:cNvSpPr/>
          <p:nvPr/>
        </p:nvSpPr>
        <p:spPr>
          <a:xfrm>
            <a:off x="4501312" y="3657599"/>
            <a:ext cx="480391" cy="299019"/>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7" name="直接连接符 16"/>
          <p:cNvCxnSpPr/>
          <p:nvPr/>
        </p:nvCxnSpPr>
        <p:spPr>
          <a:xfrm>
            <a:off x="5242385" y="2234666"/>
            <a:ext cx="6488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346779" y="3118045"/>
            <a:ext cx="2063448" cy="2555334"/>
            <a:chOff x="539317" y="2787585"/>
            <a:chExt cx="2613154" cy="3236079"/>
          </a:xfrm>
        </p:grpSpPr>
        <p:sp>
          <p:nvSpPr>
            <p:cNvPr id="20" name="椭圆 19"/>
            <p:cNvSpPr/>
            <p:nvPr/>
          </p:nvSpPr>
          <p:spPr>
            <a:xfrm>
              <a:off x="658888" y="2901241"/>
              <a:ext cx="2407835" cy="836209"/>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1" name="箭头: 下 20"/>
            <p:cNvSpPr/>
            <p:nvPr/>
          </p:nvSpPr>
          <p:spPr>
            <a:xfrm>
              <a:off x="1633221" y="4948833"/>
              <a:ext cx="466634" cy="425903"/>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2" name="任意多边形: 形状 21"/>
            <p:cNvSpPr/>
            <p:nvPr/>
          </p:nvSpPr>
          <p:spPr>
            <a:xfrm>
              <a:off x="772284" y="5463703"/>
              <a:ext cx="2239846" cy="559961"/>
            </a:xfrm>
            <a:custGeom>
              <a:avLst/>
              <a:gdLst>
                <a:gd name="connsiteX0" fmla="*/ 0 w 2239846"/>
                <a:gd name="connsiteY0" fmla="*/ 0 h 559961"/>
                <a:gd name="connsiteX1" fmla="*/ 2239846 w 2239846"/>
                <a:gd name="connsiteY1" fmla="*/ 0 h 559961"/>
                <a:gd name="connsiteX2" fmla="*/ 2239846 w 2239846"/>
                <a:gd name="connsiteY2" fmla="*/ 559961 h 559961"/>
                <a:gd name="connsiteX3" fmla="*/ 0 w 2239846"/>
                <a:gd name="connsiteY3" fmla="*/ 559961 h 559961"/>
                <a:gd name="connsiteX4" fmla="*/ 0 w 2239846"/>
                <a:gd name="connsiteY4" fmla="*/ 0 h 55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846" h="559961">
                  <a:moveTo>
                    <a:pt x="0" y="0"/>
                  </a:moveTo>
                  <a:lnTo>
                    <a:pt x="2239846" y="0"/>
                  </a:lnTo>
                  <a:lnTo>
                    <a:pt x="2239846" y="559961"/>
                  </a:lnTo>
                  <a:lnTo>
                    <a:pt x="0" y="5599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kern="1200" dirty="0">
                  <a:solidFill>
                    <a:schemeClr val="tx1"/>
                  </a:solidFill>
                  <a:latin typeface="微软雅黑" panose="020B0503020204020204" pitchFamily="34" charset="-122"/>
                  <a:ea typeface="微软雅黑" panose="020B0503020204020204" pitchFamily="34" charset="-122"/>
                </a:rPr>
                <a:t>业务数据表</a:t>
              </a:r>
            </a:p>
          </p:txBody>
        </p:sp>
        <p:sp>
          <p:nvSpPr>
            <p:cNvPr id="23" name="任意多边形: 形状 22"/>
            <p:cNvSpPr/>
            <p:nvPr/>
          </p:nvSpPr>
          <p:spPr>
            <a:xfrm>
              <a:off x="1534295" y="3802033"/>
              <a:ext cx="839942" cy="839942"/>
            </a:xfrm>
            <a:custGeom>
              <a:avLst/>
              <a:gdLst>
                <a:gd name="connsiteX0" fmla="*/ 0 w 839942"/>
                <a:gd name="connsiteY0" fmla="*/ 419971 h 839942"/>
                <a:gd name="connsiteX1" fmla="*/ 419971 w 839942"/>
                <a:gd name="connsiteY1" fmla="*/ 0 h 839942"/>
                <a:gd name="connsiteX2" fmla="*/ 839942 w 839942"/>
                <a:gd name="connsiteY2" fmla="*/ 419971 h 839942"/>
                <a:gd name="connsiteX3" fmla="*/ 419971 w 839942"/>
                <a:gd name="connsiteY3" fmla="*/ 839942 h 839942"/>
                <a:gd name="connsiteX4" fmla="*/ 0 w 839942"/>
                <a:gd name="connsiteY4" fmla="*/ 419971 h 83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942" h="839942">
                  <a:moveTo>
                    <a:pt x="0" y="419971"/>
                  </a:moveTo>
                  <a:cubicBezTo>
                    <a:pt x="0" y="188027"/>
                    <a:pt x="188027" y="0"/>
                    <a:pt x="419971" y="0"/>
                  </a:cubicBezTo>
                  <a:cubicBezTo>
                    <a:pt x="651915" y="0"/>
                    <a:pt x="839942" y="188027"/>
                    <a:pt x="839942" y="419971"/>
                  </a:cubicBezTo>
                  <a:cubicBezTo>
                    <a:pt x="839942" y="651915"/>
                    <a:pt x="651915" y="839942"/>
                    <a:pt x="419971" y="839942"/>
                  </a:cubicBezTo>
                  <a:cubicBezTo>
                    <a:pt x="188027" y="839942"/>
                    <a:pt x="0" y="651915"/>
                    <a:pt x="0" y="4199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867" tIns="145867" rIns="145867" bIns="145867" numCol="1" spcCol="1270" anchor="ctr" anchorCtr="0">
              <a:noAutofit/>
            </a:bodyPr>
            <a:lstStyle/>
            <a:p>
              <a:pPr marL="0" lvl="0" indent="0" algn="ctr" defTabSz="8001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临时表</a:t>
              </a:r>
            </a:p>
          </p:txBody>
        </p:sp>
        <p:sp>
          <p:nvSpPr>
            <p:cNvPr id="24" name="任意多边形: 形状 23"/>
            <p:cNvSpPr/>
            <p:nvPr/>
          </p:nvSpPr>
          <p:spPr>
            <a:xfrm>
              <a:off x="933269" y="3171889"/>
              <a:ext cx="839942" cy="839942"/>
            </a:xfrm>
            <a:custGeom>
              <a:avLst/>
              <a:gdLst>
                <a:gd name="connsiteX0" fmla="*/ 0 w 839942"/>
                <a:gd name="connsiteY0" fmla="*/ 419971 h 839942"/>
                <a:gd name="connsiteX1" fmla="*/ 419971 w 839942"/>
                <a:gd name="connsiteY1" fmla="*/ 0 h 839942"/>
                <a:gd name="connsiteX2" fmla="*/ 839942 w 839942"/>
                <a:gd name="connsiteY2" fmla="*/ 419971 h 839942"/>
                <a:gd name="connsiteX3" fmla="*/ 419971 w 839942"/>
                <a:gd name="connsiteY3" fmla="*/ 839942 h 839942"/>
                <a:gd name="connsiteX4" fmla="*/ 0 w 839942"/>
                <a:gd name="connsiteY4" fmla="*/ 419971 h 83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942" h="839942">
                  <a:moveTo>
                    <a:pt x="0" y="419971"/>
                  </a:moveTo>
                  <a:cubicBezTo>
                    <a:pt x="0" y="188027"/>
                    <a:pt x="188027" y="0"/>
                    <a:pt x="419971" y="0"/>
                  </a:cubicBezTo>
                  <a:cubicBezTo>
                    <a:pt x="651915" y="0"/>
                    <a:pt x="839942" y="188027"/>
                    <a:pt x="839942" y="419971"/>
                  </a:cubicBezTo>
                  <a:cubicBezTo>
                    <a:pt x="839942" y="651915"/>
                    <a:pt x="651915" y="839942"/>
                    <a:pt x="419971" y="839942"/>
                  </a:cubicBezTo>
                  <a:cubicBezTo>
                    <a:pt x="188027" y="839942"/>
                    <a:pt x="0" y="651915"/>
                    <a:pt x="0" y="4199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677" tIns="149677" rIns="149677" bIns="149677" numCol="1" spcCol="1270" anchor="ctr" anchorCtr="0">
              <a:noAutofit/>
            </a:bodyPr>
            <a:lstStyle/>
            <a:p>
              <a:pPr marL="0" lvl="0" indent="0" algn="ctr" defTabSz="93345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空表</a:t>
              </a:r>
            </a:p>
          </p:txBody>
        </p:sp>
        <p:sp>
          <p:nvSpPr>
            <p:cNvPr id="25" name="任意多边形: 形状 24"/>
            <p:cNvSpPr/>
            <p:nvPr/>
          </p:nvSpPr>
          <p:spPr>
            <a:xfrm>
              <a:off x="1791877" y="2968810"/>
              <a:ext cx="839942" cy="839942"/>
            </a:xfrm>
            <a:custGeom>
              <a:avLst/>
              <a:gdLst>
                <a:gd name="connsiteX0" fmla="*/ 0 w 839942"/>
                <a:gd name="connsiteY0" fmla="*/ 419971 h 839942"/>
                <a:gd name="connsiteX1" fmla="*/ 419971 w 839942"/>
                <a:gd name="connsiteY1" fmla="*/ 0 h 839942"/>
                <a:gd name="connsiteX2" fmla="*/ 839942 w 839942"/>
                <a:gd name="connsiteY2" fmla="*/ 419971 h 839942"/>
                <a:gd name="connsiteX3" fmla="*/ 419971 w 839942"/>
                <a:gd name="connsiteY3" fmla="*/ 839942 h 839942"/>
                <a:gd name="connsiteX4" fmla="*/ 0 w 839942"/>
                <a:gd name="connsiteY4" fmla="*/ 419971 h 83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942" h="839942">
                  <a:moveTo>
                    <a:pt x="0" y="419971"/>
                  </a:moveTo>
                  <a:cubicBezTo>
                    <a:pt x="0" y="188027"/>
                    <a:pt x="188027" y="0"/>
                    <a:pt x="419971" y="0"/>
                  </a:cubicBezTo>
                  <a:cubicBezTo>
                    <a:pt x="651915" y="0"/>
                    <a:pt x="839942" y="188027"/>
                    <a:pt x="839942" y="419971"/>
                  </a:cubicBezTo>
                  <a:cubicBezTo>
                    <a:pt x="839942" y="651915"/>
                    <a:pt x="651915" y="839942"/>
                    <a:pt x="419971" y="839942"/>
                  </a:cubicBezTo>
                  <a:cubicBezTo>
                    <a:pt x="188027" y="839942"/>
                    <a:pt x="0" y="651915"/>
                    <a:pt x="0" y="4199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867" tIns="145867" rIns="145867" bIns="145867" numCol="1" spcCol="1270" anchor="ctr" anchorCtr="0">
              <a:noAutofit/>
            </a:bodyPr>
            <a:lstStyle/>
            <a:p>
              <a:pPr marL="0" lvl="0" indent="0" algn="ctr" defTabSz="800100">
                <a:lnSpc>
                  <a:spcPct val="90000"/>
                </a:lnSpc>
                <a:spcBef>
                  <a:spcPct val="0"/>
                </a:spcBef>
                <a:spcAft>
                  <a:spcPct val="35000"/>
                </a:spcAft>
                <a:buNone/>
              </a:pPr>
              <a:r>
                <a:rPr lang="zh-CN" altLang="en-US" sz="1600" kern="1200" dirty="0">
                  <a:solidFill>
                    <a:prstClr val="white"/>
                  </a:solidFill>
                  <a:latin typeface="微软雅黑" panose="020B0503020204020204" pitchFamily="34" charset="-122"/>
                  <a:ea typeface="微软雅黑" panose="020B0503020204020204" pitchFamily="34" charset="-122"/>
                  <a:cs typeface="+mn-cs"/>
                </a:rPr>
                <a:t>备份表</a:t>
              </a:r>
            </a:p>
          </p:txBody>
        </p:sp>
        <p:sp>
          <p:nvSpPr>
            <p:cNvPr id="26" name="形状 25"/>
            <p:cNvSpPr/>
            <p:nvPr/>
          </p:nvSpPr>
          <p:spPr>
            <a:xfrm>
              <a:off x="539317" y="2787585"/>
              <a:ext cx="2613154" cy="2090523"/>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27" name="矩形 26"/>
          <p:cNvSpPr/>
          <p:nvPr/>
        </p:nvSpPr>
        <p:spPr>
          <a:xfrm>
            <a:off x="8190329" y="4093078"/>
            <a:ext cx="1234436" cy="360000"/>
          </a:xfrm>
          <a:prstGeom prst="rect">
            <a:avLst/>
          </a:prstGeom>
          <a:solidFill>
            <a:srgbClr val="6096E6">
              <a:lumMod val="40000"/>
              <a:lumOff val="60000"/>
            </a:srgbClr>
          </a:solidFill>
          <a:ln>
            <a:noFill/>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r>
              <a:rPr lang="en-US" altLang="zh-CN" dirty="0">
                <a:solidFill>
                  <a:schemeClr val="tx1"/>
                </a:solidFill>
                <a:latin typeface="微软雅黑" panose="020B0503020204020204" pitchFamily="34" charset="-122"/>
                <a:ea typeface="微软雅黑" panose="020B0503020204020204" pitchFamily="34" charset="-122"/>
              </a:rPr>
              <a:t>Kafka</a:t>
            </a:r>
          </a:p>
        </p:txBody>
      </p:sp>
      <p:sp>
        <p:nvSpPr>
          <p:cNvPr id="28" name="矩形 27"/>
          <p:cNvSpPr/>
          <p:nvPr/>
        </p:nvSpPr>
        <p:spPr>
          <a:xfrm>
            <a:off x="8181900" y="2564944"/>
            <a:ext cx="1235639" cy="360000"/>
          </a:xfrm>
          <a:prstGeom prst="rect">
            <a:avLst/>
          </a:prstGeom>
          <a:solidFill>
            <a:srgbClr val="6096E6">
              <a:lumMod val="40000"/>
              <a:lumOff val="60000"/>
            </a:srgbClr>
          </a:solidFill>
          <a:ln>
            <a:noFill/>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r>
              <a:rPr lang="en-US" altLang="zh-CN" dirty="0">
                <a:solidFill>
                  <a:schemeClr val="tx1"/>
                </a:solidFill>
                <a:latin typeface="微软雅黑" panose="020B0503020204020204" pitchFamily="34" charset="-122"/>
                <a:ea typeface="微软雅黑" panose="020B0503020204020204" pitchFamily="34" charset="-122"/>
              </a:rPr>
              <a:t>Oracle</a:t>
            </a:r>
          </a:p>
        </p:txBody>
      </p:sp>
      <p:sp>
        <p:nvSpPr>
          <p:cNvPr id="29" name="矩形 28"/>
          <p:cNvSpPr/>
          <p:nvPr/>
        </p:nvSpPr>
        <p:spPr>
          <a:xfrm>
            <a:off x="8182057" y="3074322"/>
            <a:ext cx="1230827" cy="360000"/>
          </a:xfrm>
          <a:prstGeom prst="rect">
            <a:avLst/>
          </a:prstGeom>
          <a:solidFill>
            <a:srgbClr val="6096E6">
              <a:lumMod val="40000"/>
              <a:lumOff val="60000"/>
            </a:srgbClr>
          </a:solidFill>
          <a:ln>
            <a:noFill/>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r>
              <a:rPr lang="en-US" altLang="zh-CN" sz="2000" dirty="0" err="1">
                <a:solidFill>
                  <a:schemeClr val="tx1"/>
                </a:solidFill>
                <a:latin typeface="微软雅黑" panose="020B0503020204020204" pitchFamily="34" charset="-122"/>
                <a:ea typeface="微软雅黑" panose="020B0503020204020204" pitchFamily="34" charset="-122"/>
              </a:rPr>
              <a:t>Mysql</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8183436" y="4602456"/>
            <a:ext cx="1234436" cy="360000"/>
          </a:xfrm>
          <a:prstGeom prst="rect">
            <a:avLst/>
          </a:prstGeom>
          <a:solidFill>
            <a:srgbClr val="6096E6">
              <a:lumMod val="40000"/>
              <a:lumOff val="60000"/>
            </a:srgbClr>
          </a:solidFill>
          <a:ln>
            <a:noFill/>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r>
              <a:rPr lang="en-US" altLang="zh-CN">
                <a:solidFill>
                  <a:schemeClr val="tx1"/>
                </a:solidFill>
                <a:latin typeface="微软雅黑" panose="020B0503020204020204" pitchFamily="34" charset="-122"/>
                <a:ea typeface="微软雅黑" panose="020B0503020204020204" pitchFamily="34" charset="-122"/>
              </a:rPr>
              <a:t>ES</a:t>
            </a:r>
          </a:p>
        </p:txBody>
      </p:sp>
      <p:sp>
        <p:nvSpPr>
          <p:cNvPr id="31" name="矩形 30"/>
          <p:cNvSpPr/>
          <p:nvPr/>
        </p:nvSpPr>
        <p:spPr>
          <a:xfrm>
            <a:off x="7978122" y="2430761"/>
            <a:ext cx="1632680" cy="3242618"/>
          </a:xfrm>
          <a:prstGeom prst="rect">
            <a:avLst/>
          </a:prstGeom>
          <a:noFill/>
          <a:ln>
            <a:solidFill>
              <a:srgbClr val="FF0000"/>
            </a:solidFill>
            <a:prstDash val="lgDash"/>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endParaRPr lang="zh-CN" altLang="en-US" sz="360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8177920" y="3583700"/>
            <a:ext cx="1236843" cy="360000"/>
          </a:xfrm>
          <a:prstGeom prst="rect">
            <a:avLst/>
          </a:prstGeom>
          <a:solidFill>
            <a:srgbClr val="6096E6">
              <a:lumMod val="40000"/>
              <a:lumOff val="60000"/>
            </a:srgbClr>
          </a:solidFill>
          <a:ln>
            <a:noFill/>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r>
              <a:rPr lang="en-US" altLang="zh-CN" dirty="0">
                <a:solidFill>
                  <a:schemeClr val="tx1"/>
                </a:solidFill>
                <a:latin typeface="微软雅黑" panose="020B0503020204020204" pitchFamily="34" charset="-122"/>
                <a:ea typeface="微软雅黑" panose="020B0503020204020204" pitchFamily="34" charset="-122"/>
              </a:rPr>
              <a:t>FTP</a:t>
            </a:r>
            <a:r>
              <a:rPr lang="zh-CN" altLang="en-US" dirty="0">
                <a:solidFill>
                  <a:schemeClr val="tx1"/>
                </a:solidFill>
                <a:latin typeface="微软雅黑" panose="020B0503020204020204" pitchFamily="34" charset="-122"/>
                <a:ea typeface="微软雅黑" panose="020B0503020204020204" pitchFamily="34" charset="-122"/>
              </a:rPr>
              <a:t>文件</a:t>
            </a:r>
            <a:r>
              <a:rPr lang="en-US" altLang="zh-CN" dirty="0">
                <a:solidFill>
                  <a:schemeClr val="tx1"/>
                </a:solidFill>
                <a:latin typeface="微软雅黑" panose="020B0503020204020204" pitchFamily="34" charset="-122"/>
                <a:ea typeface="微软雅黑" panose="020B0503020204020204" pitchFamily="34" charset="-122"/>
              </a:rPr>
              <a:t> </a:t>
            </a:r>
          </a:p>
        </p:txBody>
      </p:sp>
      <p:sp>
        <p:nvSpPr>
          <p:cNvPr id="33" name="文本框 32"/>
          <p:cNvSpPr txBox="1"/>
          <p:nvPr/>
        </p:nvSpPr>
        <p:spPr>
          <a:xfrm>
            <a:off x="7991207" y="5975948"/>
            <a:ext cx="1632680" cy="369332"/>
          </a:xfrm>
          <a:prstGeom prst="rect">
            <a:avLst/>
          </a:prstGeom>
          <a:noFill/>
        </p:spPr>
        <p:txBody>
          <a:bodyPr wrap="square">
            <a:spAutoFit/>
            <a:scene3d>
              <a:camera prst="orthographicFront"/>
              <a:lightRig rig="threePt" dir="t"/>
            </a:scene3d>
          </a:bodyPr>
          <a:lstStyle/>
          <a:p>
            <a:pPr>
              <a:defRPr/>
            </a:pPr>
            <a:r>
              <a:rPr lang="zh-CN" altLang="en-US" dirty="0">
                <a:latin typeface="微软雅黑" panose="020B0503020204020204" pitchFamily="34" charset="-122"/>
                <a:ea typeface="微软雅黑" panose="020B0503020204020204" pitchFamily="34" charset="-122"/>
              </a:rPr>
              <a:t>多源数据接入</a:t>
            </a:r>
          </a:p>
        </p:txBody>
      </p:sp>
      <p:sp>
        <p:nvSpPr>
          <p:cNvPr id="34" name="矩形 33"/>
          <p:cNvSpPr/>
          <p:nvPr/>
        </p:nvSpPr>
        <p:spPr>
          <a:xfrm>
            <a:off x="8176041" y="5111836"/>
            <a:ext cx="1236843" cy="360000"/>
          </a:xfrm>
          <a:prstGeom prst="rect">
            <a:avLst/>
          </a:prstGeom>
          <a:solidFill>
            <a:srgbClr val="6096E6">
              <a:lumMod val="40000"/>
              <a:lumOff val="60000"/>
            </a:srgbClr>
          </a:solidFill>
          <a:ln>
            <a:noFill/>
          </a:ln>
        </p:spPr>
        <p:style>
          <a:lnRef idx="2">
            <a:srgbClr val="6096E6">
              <a:shade val="50000"/>
            </a:srgbClr>
          </a:lnRef>
          <a:fillRef idx="1">
            <a:srgbClr val="6096E6"/>
          </a:fillRef>
          <a:effectRef idx="0">
            <a:srgbClr val="6096E6"/>
          </a:effectRef>
          <a:fontRef idx="minor">
            <a:srgbClr val="FFFFFF"/>
          </a:fontRef>
        </p:style>
        <p:txBody>
          <a:bodyPr anchor="ctr"/>
          <a:lstStyle/>
          <a:p>
            <a:pPr algn="ctr">
              <a:defRPr/>
            </a:pPr>
            <a:r>
              <a:rPr lang="en-US" altLang="zh-CN" dirty="0">
                <a:solidFill>
                  <a:schemeClr val="tx1"/>
                </a:solidFill>
                <a:latin typeface="微软雅黑" panose="020B0503020204020204" pitchFamily="34" charset="-122"/>
                <a:ea typeface="微软雅黑" panose="020B0503020204020204" pitchFamily="34" charset="-122"/>
              </a:rPr>
              <a:t>…</a:t>
            </a:r>
          </a:p>
        </p:txBody>
      </p:sp>
      <p:sp>
        <p:nvSpPr>
          <p:cNvPr id="36" name="箭头: 右 35"/>
          <p:cNvSpPr/>
          <p:nvPr/>
        </p:nvSpPr>
        <p:spPr>
          <a:xfrm>
            <a:off x="7386693" y="3663016"/>
            <a:ext cx="480391" cy="299019"/>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7" name="箭头: 右 36"/>
          <p:cNvSpPr/>
          <p:nvPr/>
        </p:nvSpPr>
        <p:spPr>
          <a:xfrm>
            <a:off x="9787767" y="3656779"/>
            <a:ext cx="480391" cy="299019"/>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nvGrpSpPr>
          <p:cNvPr id="46" name="组合 45"/>
          <p:cNvGrpSpPr/>
          <p:nvPr/>
        </p:nvGrpSpPr>
        <p:grpSpPr>
          <a:xfrm>
            <a:off x="10475909" y="2368740"/>
            <a:ext cx="1336153" cy="1052766"/>
            <a:chOff x="10704439" y="1367449"/>
            <a:chExt cx="1414104" cy="1114184"/>
          </a:xfrm>
        </p:grpSpPr>
        <p:sp>
          <p:nvSpPr>
            <p:cNvPr id="39" name="object 4"/>
            <p:cNvSpPr txBox="1"/>
            <p:nvPr/>
          </p:nvSpPr>
          <p:spPr>
            <a:xfrm>
              <a:off x="10892765" y="1682118"/>
              <a:ext cx="1225778" cy="455834"/>
            </a:xfrm>
            <a:prstGeom prst="rect">
              <a:avLst/>
            </a:prstGeom>
          </p:spPr>
          <p:txBody>
            <a:bodyPr vert="horz" wrap="square" lIns="0" tIns="12006" rIns="0" bIns="0" rtlCol="0">
              <a:spAutoFit/>
            </a:bodyPr>
            <a:lstStyle/>
            <a:p>
              <a:pPr marL="222250" marR="4445" indent="-211455">
                <a:spcBef>
                  <a:spcPts val="95"/>
                </a:spcBef>
              </a:pPr>
              <a:r>
                <a:rPr lang="zh-CN" altLang="en-US" sz="1400" b="1" spc="-9" dirty="0">
                  <a:latin typeface="微软雅黑" panose="020B0503020204020204" pitchFamily="34" charset="-122"/>
                  <a:cs typeface="微软雅黑" panose="020B0503020204020204" pitchFamily="34" charset="-122"/>
                </a:rPr>
                <a:t>刻画原始</a:t>
              </a:r>
              <a:endParaRPr lang="en-US" altLang="zh-CN" sz="1400" b="1" spc="-9" dirty="0">
                <a:latin typeface="微软雅黑" panose="020B0503020204020204" pitchFamily="34" charset="-122"/>
                <a:cs typeface="微软雅黑" panose="020B0503020204020204" pitchFamily="34" charset="-122"/>
              </a:endParaRPr>
            </a:p>
            <a:p>
              <a:pPr marL="222250" marR="4445" indent="-211455">
                <a:spcBef>
                  <a:spcPts val="95"/>
                </a:spcBef>
              </a:pPr>
              <a:r>
                <a:rPr lang="zh-CN" altLang="en-US" sz="1400" b="1" spc="-9" dirty="0">
                  <a:latin typeface="微软雅黑" panose="020B0503020204020204" pitchFamily="34" charset="-122"/>
                  <a:cs typeface="微软雅黑" panose="020B0503020204020204" pitchFamily="34" charset="-122"/>
                </a:rPr>
                <a:t>数据目录</a:t>
              </a:r>
              <a:endParaRPr sz="1400" dirty="0">
                <a:latin typeface="微软雅黑" panose="020B0503020204020204" pitchFamily="34" charset="-122"/>
                <a:cs typeface="微软雅黑" panose="020B0503020204020204" pitchFamily="34" charset="-122"/>
              </a:endParaRPr>
            </a:p>
          </p:txBody>
        </p:sp>
        <p:sp>
          <p:nvSpPr>
            <p:cNvPr id="40" name="object 6"/>
            <p:cNvSpPr/>
            <p:nvPr/>
          </p:nvSpPr>
          <p:spPr>
            <a:xfrm>
              <a:off x="10704439" y="1367449"/>
              <a:ext cx="1073823" cy="1114184"/>
            </a:xfrm>
            <a:custGeom>
              <a:avLst/>
              <a:gdLst/>
              <a:ahLst/>
              <a:cxnLst/>
              <a:rect l="l" t="t" r="r" b="b"/>
              <a:pathLst>
                <a:path w="810895" h="841375">
                  <a:moveTo>
                    <a:pt x="32258" y="579120"/>
                  </a:moveTo>
                  <a:lnTo>
                    <a:pt x="0" y="579120"/>
                  </a:lnTo>
                  <a:lnTo>
                    <a:pt x="1650" y="584326"/>
                  </a:lnTo>
                  <a:lnTo>
                    <a:pt x="23329" y="628214"/>
                  </a:lnTo>
                  <a:lnTo>
                    <a:pt x="49792" y="669031"/>
                  </a:lnTo>
                  <a:lnTo>
                    <a:pt x="80671" y="706414"/>
                  </a:lnTo>
                  <a:lnTo>
                    <a:pt x="115599" y="739996"/>
                  </a:lnTo>
                  <a:lnTo>
                    <a:pt x="154209" y="769413"/>
                  </a:lnTo>
                  <a:lnTo>
                    <a:pt x="196134" y="794300"/>
                  </a:lnTo>
                  <a:lnTo>
                    <a:pt x="241007" y="814292"/>
                  </a:lnTo>
                  <a:lnTo>
                    <a:pt x="288459" y="829024"/>
                  </a:lnTo>
                  <a:lnTo>
                    <a:pt x="338125" y="838131"/>
                  </a:lnTo>
                  <a:lnTo>
                    <a:pt x="389636" y="841248"/>
                  </a:lnTo>
                  <a:lnTo>
                    <a:pt x="438740" y="838417"/>
                  </a:lnTo>
                  <a:lnTo>
                    <a:pt x="486182" y="830137"/>
                  </a:lnTo>
                  <a:lnTo>
                    <a:pt x="531647" y="816723"/>
                  </a:lnTo>
                  <a:lnTo>
                    <a:pt x="543644" y="811657"/>
                  </a:lnTo>
                  <a:lnTo>
                    <a:pt x="389636" y="811657"/>
                  </a:lnTo>
                  <a:lnTo>
                    <a:pt x="339777" y="808517"/>
                  </a:lnTo>
                  <a:lnTo>
                    <a:pt x="291802" y="799355"/>
                  </a:lnTo>
                  <a:lnTo>
                    <a:pt x="246095" y="784553"/>
                  </a:lnTo>
                  <a:lnTo>
                    <a:pt x="203041" y="764492"/>
                  </a:lnTo>
                  <a:lnTo>
                    <a:pt x="163022" y="739555"/>
                  </a:lnTo>
                  <a:lnTo>
                    <a:pt x="126424" y="710126"/>
                  </a:lnTo>
                  <a:lnTo>
                    <a:pt x="93630" y="676586"/>
                  </a:lnTo>
                  <a:lnTo>
                    <a:pt x="65024" y="639318"/>
                  </a:lnTo>
                  <a:lnTo>
                    <a:pt x="32258" y="579120"/>
                  </a:lnTo>
                  <a:close/>
                </a:path>
                <a:path w="810895" h="841375">
                  <a:moveTo>
                    <a:pt x="543644" y="29591"/>
                  </a:moveTo>
                  <a:lnTo>
                    <a:pt x="389636" y="29591"/>
                  </a:lnTo>
                  <a:lnTo>
                    <a:pt x="438757" y="32636"/>
                  </a:lnTo>
                  <a:lnTo>
                    <a:pt x="486056" y="41529"/>
                  </a:lnTo>
                  <a:lnTo>
                    <a:pt x="531165" y="55903"/>
                  </a:lnTo>
                  <a:lnTo>
                    <a:pt x="573718" y="75393"/>
                  </a:lnTo>
                  <a:lnTo>
                    <a:pt x="613348" y="99633"/>
                  </a:lnTo>
                  <a:lnTo>
                    <a:pt x="649689" y="128256"/>
                  </a:lnTo>
                  <a:lnTo>
                    <a:pt x="682374" y="160897"/>
                  </a:lnTo>
                  <a:lnTo>
                    <a:pt x="711036" y="197189"/>
                  </a:lnTo>
                  <a:lnTo>
                    <a:pt x="735309" y="236768"/>
                  </a:lnTo>
                  <a:lnTo>
                    <a:pt x="754826" y="279267"/>
                  </a:lnTo>
                  <a:lnTo>
                    <a:pt x="769221" y="324319"/>
                  </a:lnTo>
                  <a:lnTo>
                    <a:pt x="778127" y="371574"/>
                  </a:lnTo>
                  <a:lnTo>
                    <a:pt x="781176" y="420624"/>
                  </a:lnTo>
                  <a:lnTo>
                    <a:pt x="778126" y="469687"/>
                  </a:lnTo>
                  <a:lnTo>
                    <a:pt x="769221" y="516928"/>
                  </a:lnTo>
                  <a:lnTo>
                    <a:pt x="754826" y="561980"/>
                  </a:lnTo>
                  <a:lnTo>
                    <a:pt x="735309" y="604479"/>
                  </a:lnTo>
                  <a:lnTo>
                    <a:pt x="711036" y="644058"/>
                  </a:lnTo>
                  <a:lnTo>
                    <a:pt x="682374" y="680350"/>
                  </a:lnTo>
                  <a:lnTo>
                    <a:pt x="649689" y="712991"/>
                  </a:lnTo>
                  <a:lnTo>
                    <a:pt x="613348" y="741614"/>
                  </a:lnTo>
                  <a:lnTo>
                    <a:pt x="573718" y="765854"/>
                  </a:lnTo>
                  <a:lnTo>
                    <a:pt x="531165" y="785344"/>
                  </a:lnTo>
                  <a:lnTo>
                    <a:pt x="486056" y="799718"/>
                  </a:lnTo>
                  <a:lnTo>
                    <a:pt x="438757" y="808611"/>
                  </a:lnTo>
                  <a:lnTo>
                    <a:pt x="389636" y="811657"/>
                  </a:lnTo>
                  <a:lnTo>
                    <a:pt x="543644" y="811657"/>
                  </a:lnTo>
                  <a:lnTo>
                    <a:pt x="615378" y="775756"/>
                  </a:lnTo>
                  <a:lnTo>
                    <a:pt x="653012" y="748834"/>
                  </a:lnTo>
                  <a:lnTo>
                    <a:pt x="687403" y="718042"/>
                  </a:lnTo>
                  <a:lnTo>
                    <a:pt x="718234" y="683693"/>
                  </a:lnTo>
                  <a:lnTo>
                    <a:pt x="745191" y="646106"/>
                  </a:lnTo>
                  <a:lnTo>
                    <a:pt x="767955" y="605594"/>
                  </a:lnTo>
                  <a:lnTo>
                    <a:pt x="786211" y="562474"/>
                  </a:lnTo>
                  <a:lnTo>
                    <a:pt x="799643" y="517062"/>
                  </a:lnTo>
                  <a:lnTo>
                    <a:pt x="807934" y="469673"/>
                  </a:lnTo>
                  <a:lnTo>
                    <a:pt x="810768" y="420624"/>
                  </a:lnTo>
                  <a:lnTo>
                    <a:pt x="807931" y="371560"/>
                  </a:lnTo>
                  <a:lnTo>
                    <a:pt x="799643" y="324185"/>
                  </a:lnTo>
                  <a:lnTo>
                    <a:pt x="786211" y="278773"/>
                  </a:lnTo>
                  <a:lnTo>
                    <a:pt x="767955" y="235653"/>
                  </a:lnTo>
                  <a:lnTo>
                    <a:pt x="745191" y="195141"/>
                  </a:lnTo>
                  <a:lnTo>
                    <a:pt x="718234" y="157554"/>
                  </a:lnTo>
                  <a:lnTo>
                    <a:pt x="687403" y="123205"/>
                  </a:lnTo>
                  <a:lnTo>
                    <a:pt x="653012" y="92413"/>
                  </a:lnTo>
                  <a:lnTo>
                    <a:pt x="615378" y="65491"/>
                  </a:lnTo>
                  <a:lnTo>
                    <a:pt x="574818" y="42756"/>
                  </a:lnTo>
                  <a:lnTo>
                    <a:pt x="543644" y="29591"/>
                  </a:lnTo>
                  <a:close/>
                </a:path>
                <a:path w="810895" h="841375">
                  <a:moveTo>
                    <a:pt x="389636" y="0"/>
                  </a:moveTo>
                  <a:lnTo>
                    <a:pt x="379857" y="508"/>
                  </a:lnTo>
                  <a:lnTo>
                    <a:pt x="379857" y="30099"/>
                  </a:lnTo>
                  <a:lnTo>
                    <a:pt x="389636" y="29591"/>
                  </a:lnTo>
                  <a:lnTo>
                    <a:pt x="543644" y="29591"/>
                  </a:lnTo>
                  <a:lnTo>
                    <a:pt x="531647" y="24524"/>
                  </a:lnTo>
                  <a:lnTo>
                    <a:pt x="486182" y="11110"/>
                  </a:lnTo>
                  <a:lnTo>
                    <a:pt x="438740" y="2830"/>
                  </a:lnTo>
                  <a:lnTo>
                    <a:pt x="389636" y="0"/>
                  </a:lnTo>
                  <a:close/>
                </a:path>
              </a:pathLst>
            </a:custGeom>
            <a:solidFill>
              <a:srgbClr val="FF6900"/>
            </a:solidFill>
          </p:spPr>
          <p:txBody>
            <a:bodyPr wrap="square" lIns="0" tIns="0" rIns="0" bIns="0" rtlCol="0"/>
            <a:lstStyle/>
            <a:p>
              <a:endParaRPr sz="1400"/>
            </a:p>
          </p:txBody>
        </p:sp>
      </p:grpSp>
      <p:grpSp>
        <p:nvGrpSpPr>
          <p:cNvPr id="47" name="组合 46"/>
          <p:cNvGrpSpPr/>
          <p:nvPr/>
        </p:nvGrpSpPr>
        <p:grpSpPr>
          <a:xfrm>
            <a:off x="10475909" y="3556514"/>
            <a:ext cx="1325049" cy="1044017"/>
            <a:chOff x="10704439" y="2938556"/>
            <a:chExt cx="1414104" cy="1114184"/>
          </a:xfrm>
        </p:grpSpPr>
        <p:sp>
          <p:nvSpPr>
            <p:cNvPr id="41" name="object 4"/>
            <p:cNvSpPr txBox="1"/>
            <p:nvPr/>
          </p:nvSpPr>
          <p:spPr>
            <a:xfrm>
              <a:off x="10892765" y="3253224"/>
              <a:ext cx="1225778" cy="455834"/>
            </a:xfrm>
            <a:prstGeom prst="rect">
              <a:avLst/>
            </a:prstGeom>
          </p:spPr>
          <p:txBody>
            <a:bodyPr vert="horz" wrap="square" lIns="0" tIns="12006" rIns="0" bIns="0" rtlCol="0">
              <a:spAutoFit/>
            </a:bodyPr>
            <a:lstStyle/>
            <a:p>
              <a:pPr marL="222250" marR="4445" indent="-211455">
                <a:spcBef>
                  <a:spcPts val="95"/>
                </a:spcBef>
              </a:pPr>
              <a:r>
                <a:rPr lang="zh-CN" altLang="en-US" sz="1400" b="1" spc="-9" dirty="0">
                  <a:latin typeface="微软雅黑" panose="020B0503020204020204" pitchFamily="34" charset="-122"/>
                  <a:cs typeface="微软雅黑" panose="020B0503020204020204" pitchFamily="34" charset="-122"/>
                </a:rPr>
                <a:t>保留完整</a:t>
              </a:r>
              <a:endParaRPr lang="en-US" altLang="zh-CN" sz="1400" b="1" spc="-9" dirty="0">
                <a:latin typeface="微软雅黑" panose="020B0503020204020204" pitchFamily="34" charset="-122"/>
                <a:cs typeface="微软雅黑" panose="020B0503020204020204" pitchFamily="34" charset="-122"/>
              </a:endParaRPr>
            </a:p>
            <a:p>
              <a:pPr marL="222250" marR="4445" indent="-211455">
                <a:spcBef>
                  <a:spcPts val="95"/>
                </a:spcBef>
              </a:pPr>
              <a:r>
                <a:rPr lang="zh-CN" altLang="en-US" sz="1400" b="1" spc="-9" dirty="0">
                  <a:latin typeface="微软雅黑" panose="020B0503020204020204" pitchFamily="34" charset="-122"/>
                  <a:cs typeface="微软雅黑" panose="020B0503020204020204" pitchFamily="34" charset="-122"/>
                </a:rPr>
                <a:t>业务信息</a:t>
              </a:r>
              <a:endParaRPr sz="1400" dirty="0">
                <a:latin typeface="微软雅黑" panose="020B0503020204020204" pitchFamily="34" charset="-122"/>
                <a:cs typeface="微软雅黑" panose="020B0503020204020204" pitchFamily="34" charset="-122"/>
              </a:endParaRPr>
            </a:p>
          </p:txBody>
        </p:sp>
        <p:sp>
          <p:nvSpPr>
            <p:cNvPr id="42" name="object 6"/>
            <p:cNvSpPr/>
            <p:nvPr/>
          </p:nvSpPr>
          <p:spPr>
            <a:xfrm>
              <a:off x="10704439" y="2938556"/>
              <a:ext cx="1073823" cy="1114184"/>
            </a:xfrm>
            <a:custGeom>
              <a:avLst/>
              <a:gdLst/>
              <a:ahLst/>
              <a:cxnLst/>
              <a:rect l="l" t="t" r="r" b="b"/>
              <a:pathLst>
                <a:path w="810895" h="841375">
                  <a:moveTo>
                    <a:pt x="32258" y="579120"/>
                  </a:moveTo>
                  <a:lnTo>
                    <a:pt x="0" y="579120"/>
                  </a:lnTo>
                  <a:lnTo>
                    <a:pt x="1650" y="584326"/>
                  </a:lnTo>
                  <a:lnTo>
                    <a:pt x="23329" y="628214"/>
                  </a:lnTo>
                  <a:lnTo>
                    <a:pt x="49792" y="669031"/>
                  </a:lnTo>
                  <a:lnTo>
                    <a:pt x="80671" y="706414"/>
                  </a:lnTo>
                  <a:lnTo>
                    <a:pt x="115599" y="739996"/>
                  </a:lnTo>
                  <a:lnTo>
                    <a:pt x="154209" y="769413"/>
                  </a:lnTo>
                  <a:lnTo>
                    <a:pt x="196134" y="794300"/>
                  </a:lnTo>
                  <a:lnTo>
                    <a:pt x="241007" y="814292"/>
                  </a:lnTo>
                  <a:lnTo>
                    <a:pt x="288459" y="829024"/>
                  </a:lnTo>
                  <a:lnTo>
                    <a:pt x="338125" y="838131"/>
                  </a:lnTo>
                  <a:lnTo>
                    <a:pt x="389636" y="841248"/>
                  </a:lnTo>
                  <a:lnTo>
                    <a:pt x="438740" y="838417"/>
                  </a:lnTo>
                  <a:lnTo>
                    <a:pt x="486182" y="830137"/>
                  </a:lnTo>
                  <a:lnTo>
                    <a:pt x="531647" y="816723"/>
                  </a:lnTo>
                  <a:lnTo>
                    <a:pt x="543644" y="811657"/>
                  </a:lnTo>
                  <a:lnTo>
                    <a:pt x="389636" y="811657"/>
                  </a:lnTo>
                  <a:lnTo>
                    <a:pt x="339777" y="808517"/>
                  </a:lnTo>
                  <a:lnTo>
                    <a:pt x="291802" y="799355"/>
                  </a:lnTo>
                  <a:lnTo>
                    <a:pt x="246095" y="784553"/>
                  </a:lnTo>
                  <a:lnTo>
                    <a:pt x="203041" y="764492"/>
                  </a:lnTo>
                  <a:lnTo>
                    <a:pt x="163022" y="739555"/>
                  </a:lnTo>
                  <a:lnTo>
                    <a:pt x="126424" y="710126"/>
                  </a:lnTo>
                  <a:lnTo>
                    <a:pt x="93630" y="676586"/>
                  </a:lnTo>
                  <a:lnTo>
                    <a:pt x="65024" y="639318"/>
                  </a:lnTo>
                  <a:lnTo>
                    <a:pt x="32258" y="579120"/>
                  </a:lnTo>
                  <a:close/>
                </a:path>
                <a:path w="810895" h="841375">
                  <a:moveTo>
                    <a:pt x="543644" y="29591"/>
                  </a:moveTo>
                  <a:lnTo>
                    <a:pt x="389636" y="29591"/>
                  </a:lnTo>
                  <a:lnTo>
                    <a:pt x="438757" y="32636"/>
                  </a:lnTo>
                  <a:lnTo>
                    <a:pt x="486056" y="41529"/>
                  </a:lnTo>
                  <a:lnTo>
                    <a:pt x="531165" y="55903"/>
                  </a:lnTo>
                  <a:lnTo>
                    <a:pt x="573718" y="75393"/>
                  </a:lnTo>
                  <a:lnTo>
                    <a:pt x="613348" y="99633"/>
                  </a:lnTo>
                  <a:lnTo>
                    <a:pt x="649689" y="128256"/>
                  </a:lnTo>
                  <a:lnTo>
                    <a:pt x="682374" y="160897"/>
                  </a:lnTo>
                  <a:lnTo>
                    <a:pt x="711036" y="197189"/>
                  </a:lnTo>
                  <a:lnTo>
                    <a:pt x="735309" y="236768"/>
                  </a:lnTo>
                  <a:lnTo>
                    <a:pt x="754826" y="279267"/>
                  </a:lnTo>
                  <a:lnTo>
                    <a:pt x="769221" y="324319"/>
                  </a:lnTo>
                  <a:lnTo>
                    <a:pt x="778127" y="371574"/>
                  </a:lnTo>
                  <a:lnTo>
                    <a:pt x="781176" y="420624"/>
                  </a:lnTo>
                  <a:lnTo>
                    <a:pt x="778126" y="469687"/>
                  </a:lnTo>
                  <a:lnTo>
                    <a:pt x="769221" y="516928"/>
                  </a:lnTo>
                  <a:lnTo>
                    <a:pt x="754826" y="561980"/>
                  </a:lnTo>
                  <a:lnTo>
                    <a:pt x="735309" y="604479"/>
                  </a:lnTo>
                  <a:lnTo>
                    <a:pt x="711036" y="644058"/>
                  </a:lnTo>
                  <a:lnTo>
                    <a:pt x="682374" y="680350"/>
                  </a:lnTo>
                  <a:lnTo>
                    <a:pt x="649689" y="712991"/>
                  </a:lnTo>
                  <a:lnTo>
                    <a:pt x="613348" y="741614"/>
                  </a:lnTo>
                  <a:lnTo>
                    <a:pt x="573718" y="765854"/>
                  </a:lnTo>
                  <a:lnTo>
                    <a:pt x="531165" y="785344"/>
                  </a:lnTo>
                  <a:lnTo>
                    <a:pt x="486056" y="799718"/>
                  </a:lnTo>
                  <a:lnTo>
                    <a:pt x="438757" y="808611"/>
                  </a:lnTo>
                  <a:lnTo>
                    <a:pt x="389636" y="811657"/>
                  </a:lnTo>
                  <a:lnTo>
                    <a:pt x="543644" y="811657"/>
                  </a:lnTo>
                  <a:lnTo>
                    <a:pt x="615378" y="775756"/>
                  </a:lnTo>
                  <a:lnTo>
                    <a:pt x="653012" y="748834"/>
                  </a:lnTo>
                  <a:lnTo>
                    <a:pt x="687403" y="718042"/>
                  </a:lnTo>
                  <a:lnTo>
                    <a:pt x="718234" y="683693"/>
                  </a:lnTo>
                  <a:lnTo>
                    <a:pt x="745191" y="646106"/>
                  </a:lnTo>
                  <a:lnTo>
                    <a:pt x="767955" y="605594"/>
                  </a:lnTo>
                  <a:lnTo>
                    <a:pt x="786211" y="562474"/>
                  </a:lnTo>
                  <a:lnTo>
                    <a:pt x="799643" y="517062"/>
                  </a:lnTo>
                  <a:lnTo>
                    <a:pt x="807934" y="469673"/>
                  </a:lnTo>
                  <a:lnTo>
                    <a:pt x="810768" y="420624"/>
                  </a:lnTo>
                  <a:lnTo>
                    <a:pt x="807931" y="371560"/>
                  </a:lnTo>
                  <a:lnTo>
                    <a:pt x="799643" y="324185"/>
                  </a:lnTo>
                  <a:lnTo>
                    <a:pt x="786211" y="278773"/>
                  </a:lnTo>
                  <a:lnTo>
                    <a:pt x="767955" y="235653"/>
                  </a:lnTo>
                  <a:lnTo>
                    <a:pt x="745191" y="195141"/>
                  </a:lnTo>
                  <a:lnTo>
                    <a:pt x="718234" y="157554"/>
                  </a:lnTo>
                  <a:lnTo>
                    <a:pt x="687403" y="123205"/>
                  </a:lnTo>
                  <a:lnTo>
                    <a:pt x="653012" y="92413"/>
                  </a:lnTo>
                  <a:lnTo>
                    <a:pt x="615378" y="65491"/>
                  </a:lnTo>
                  <a:lnTo>
                    <a:pt x="574818" y="42756"/>
                  </a:lnTo>
                  <a:lnTo>
                    <a:pt x="543644" y="29591"/>
                  </a:lnTo>
                  <a:close/>
                </a:path>
                <a:path w="810895" h="841375">
                  <a:moveTo>
                    <a:pt x="389636" y="0"/>
                  </a:moveTo>
                  <a:lnTo>
                    <a:pt x="379857" y="508"/>
                  </a:lnTo>
                  <a:lnTo>
                    <a:pt x="379857" y="30099"/>
                  </a:lnTo>
                  <a:lnTo>
                    <a:pt x="389636" y="29591"/>
                  </a:lnTo>
                  <a:lnTo>
                    <a:pt x="543644" y="29591"/>
                  </a:lnTo>
                  <a:lnTo>
                    <a:pt x="531647" y="24524"/>
                  </a:lnTo>
                  <a:lnTo>
                    <a:pt x="486182" y="11110"/>
                  </a:lnTo>
                  <a:lnTo>
                    <a:pt x="438740" y="2830"/>
                  </a:lnTo>
                  <a:lnTo>
                    <a:pt x="389636" y="0"/>
                  </a:lnTo>
                  <a:close/>
                </a:path>
              </a:pathLst>
            </a:custGeom>
            <a:solidFill>
              <a:srgbClr val="FF6900"/>
            </a:solidFill>
          </p:spPr>
          <p:txBody>
            <a:bodyPr wrap="square" lIns="0" tIns="0" rIns="0" bIns="0" rtlCol="0"/>
            <a:lstStyle/>
            <a:p>
              <a:endParaRPr sz="1400"/>
            </a:p>
          </p:txBody>
        </p:sp>
      </p:grpSp>
      <p:grpSp>
        <p:nvGrpSpPr>
          <p:cNvPr id="48" name="组合 47"/>
          <p:cNvGrpSpPr/>
          <p:nvPr/>
        </p:nvGrpSpPr>
        <p:grpSpPr>
          <a:xfrm>
            <a:off x="10475909" y="4735538"/>
            <a:ext cx="1148583" cy="1044017"/>
            <a:chOff x="10704439" y="4509661"/>
            <a:chExt cx="1225778" cy="1114184"/>
          </a:xfrm>
        </p:grpSpPr>
        <p:sp>
          <p:nvSpPr>
            <p:cNvPr id="43" name="object 4"/>
            <p:cNvSpPr txBox="1"/>
            <p:nvPr/>
          </p:nvSpPr>
          <p:spPr>
            <a:xfrm>
              <a:off x="10704439" y="4811411"/>
              <a:ext cx="1225778" cy="455834"/>
            </a:xfrm>
            <a:prstGeom prst="rect">
              <a:avLst/>
            </a:prstGeom>
          </p:spPr>
          <p:txBody>
            <a:bodyPr vert="horz" wrap="square" lIns="0" tIns="12006" rIns="0" bIns="0" rtlCol="0">
              <a:spAutoFit/>
            </a:bodyPr>
            <a:lstStyle/>
            <a:p>
              <a:pPr marL="222250" marR="4445" indent="-211455" algn="ctr">
                <a:spcBef>
                  <a:spcPts val="95"/>
                </a:spcBef>
              </a:pPr>
              <a:r>
                <a:rPr lang="zh-CN" altLang="en-US" sz="1400" b="1" spc="-9" dirty="0">
                  <a:latin typeface="微软雅黑" panose="020B0503020204020204" pitchFamily="34" charset="-122"/>
                  <a:cs typeface="微软雅黑" panose="020B0503020204020204" pitchFamily="34" charset="-122"/>
                </a:rPr>
                <a:t>管理</a:t>
              </a:r>
              <a:endParaRPr lang="en-US" altLang="zh-CN" sz="1400" b="1" spc="-9" dirty="0">
                <a:latin typeface="微软雅黑" panose="020B0503020204020204" pitchFamily="34" charset="-122"/>
                <a:cs typeface="微软雅黑" panose="020B0503020204020204" pitchFamily="34" charset="-122"/>
              </a:endParaRPr>
            </a:p>
            <a:p>
              <a:pPr marL="222250" marR="4445" indent="-211455" algn="ctr">
                <a:spcBef>
                  <a:spcPts val="95"/>
                </a:spcBef>
              </a:pPr>
              <a:r>
                <a:rPr lang="zh-CN" altLang="en-US" sz="1400" b="1" spc="-9" dirty="0">
                  <a:latin typeface="微软雅黑" panose="020B0503020204020204" pitchFamily="34" charset="-122"/>
                  <a:cs typeface="微软雅黑" panose="020B0503020204020204" pitchFamily="34" charset="-122"/>
                </a:rPr>
                <a:t>数据源</a:t>
              </a:r>
              <a:endParaRPr lang="en-US" altLang="zh-CN" sz="1400" b="1" spc="-9" dirty="0">
                <a:latin typeface="微软雅黑" panose="020B0503020204020204" pitchFamily="34" charset="-122"/>
                <a:cs typeface="微软雅黑" panose="020B0503020204020204" pitchFamily="34" charset="-122"/>
              </a:endParaRPr>
            </a:p>
          </p:txBody>
        </p:sp>
        <p:sp>
          <p:nvSpPr>
            <p:cNvPr id="44" name="object 6"/>
            <p:cNvSpPr/>
            <p:nvPr/>
          </p:nvSpPr>
          <p:spPr>
            <a:xfrm>
              <a:off x="10780418" y="4509661"/>
              <a:ext cx="1073823" cy="1114184"/>
            </a:xfrm>
            <a:custGeom>
              <a:avLst/>
              <a:gdLst/>
              <a:ahLst/>
              <a:cxnLst/>
              <a:rect l="l" t="t" r="r" b="b"/>
              <a:pathLst>
                <a:path w="810895" h="841375">
                  <a:moveTo>
                    <a:pt x="32258" y="579120"/>
                  </a:moveTo>
                  <a:lnTo>
                    <a:pt x="0" y="579120"/>
                  </a:lnTo>
                  <a:lnTo>
                    <a:pt x="1650" y="584326"/>
                  </a:lnTo>
                  <a:lnTo>
                    <a:pt x="23329" y="628214"/>
                  </a:lnTo>
                  <a:lnTo>
                    <a:pt x="49792" y="669031"/>
                  </a:lnTo>
                  <a:lnTo>
                    <a:pt x="80671" y="706414"/>
                  </a:lnTo>
                  <a:lnTo>
                    <a:pt x="115599" y="739996"/>
                  </a:lnTo>
                  <a:lnTo>
                    <a:pt x="154209" y="769413"/>
                  </a:lnTo>
                  <a:lnTo>
                    <a:pt x="196134" y="794300"/>
                  </a:lnTo>
                  <a:lnTo>
                    <a:pt x="241007" y="814292"/>
                  </a:lnTo>
                  <a:lnTo>
                    <a:pt x="288459" y="829024"/>
                  </a:lnTo>
                  <a:lnTo>
                    <a:pt x="338125" y="838131"/>
                  </a:lnTo>
                  <a:lnTo>
                    <a:pt x="389636" y="841248"/>
                  </a:lnTo>
                  <a:lnTo>
                    <a:pt x="438740" y="838417"/>
                  </a:lnTo>
                  <a:lnTo>
                    <a:pt x="486182" y="830137"/>
                  </a:lnTo>
                  <a:lnTo>
                    <a:pt x="531647" y="816723"/>
                  </a:lnTo>
                  <a:lnTo>
                    <a:pt x="543644" y="811657"/>
                  </a:lnTo>
                  <a:lnTo>
                    <a:pt x="389636" y="811657"/>
                  </a:lnTo>
                  <a:lnTo>
                    <a:pt x="339777" y="808517"/>
                  </a:lnTo>
                  <a:lnTo>
                    <a:pt x="291802" y="799355"/>
                  </a:lnTo>
                  <a:lnTo>
                    <a:pt x="246095" y="784553"/>
                  </a:lnTo>
                  <a:lnTo>
                    <a:pt x="203041" y="764492"/>
                  </a:lnTo>
                  <a:lnTo>
                    <a:pt x="163022" y="739555"/>
                  </a:lnTo>
                  <a:lnTo>
                    <a:pt x="126424" y="710126"/>
                  </a:lnTo>
                  <a:lnTo>
                    <a:pt x="93630" y="676586"/>
                  </a:lnTo>
                  <a:lnTo>
                    <a:pt x="65024" y="639318"/>
                  </a:lnTo>
                  <a:lnTo>
                    <a:pt x="32258" y="579120"/>
                  </a:lnTo>
                  <a:close/>
                </a:path>
                <a:path w="810895" h="841375">
                  <a:moveTo>
                    <a:pt x="543644" y="29591"/>
                  </a:moveTo>
                  <a:lnTo>
                    <a:pt x="389636" y="29591"/>
                  </a:lnTo>
                  <a:lnTo>
                    <a:pt x="438757" y="32636"/>
                  </a:lnTo>
                  <a:lnTo>
                    <a:pt x="486056" y="41529"/>
                  </a:lnTo>
                  <a:lnTo>
                    <a:pt x="531165" y="55903"/>
                  </a:lnTo>
                  <a:lnTo>
                    <a:pt x="573718" y="75393"/>
                  </a:lnTo>
                  <a:lnTo>
                    <a:pt x="613348" y="99633"/>
                  </a:lnTo>
                  <a:lnTo>
                    <a:pt x="649689" y="128256"/>
                  </a:lnTo>
                  <a:lnTo>
                    <a:pt x="682374" y="160897"/>
                  </a:lnTo>
                  <a:lnTo>
                    <a:pt x="711036" y="197189"/>
                  </a:lnTo>
                  <a:lnTo>
                    <a:pt x="735309" y="236768"/>
                  </a:lnTo>
                  <a:lnTo>
                    <a:pt x="754826" y="279267"/>
                  </a:lnTo>
                  <a:lnTo>
                    <a:pt x="769221" y="324319"/>
                  </a:lnTo>
                  <a:lnTo>
                    <a:pt x="778127" y="371574"/>
                  </a:lnTo>
                  <a:lnTo>
                    <a:pt x="781176" y="420624"/>
                  </a:lnTo>
                  <a:lnTo>
                    <a:pt x="778126" y="469687"/>
                  </a:lnTo>
                  <a:lnTo>
                    <a:pt x="769221" y="516928"/>
                  </a:lnTo>
                  <a:lnTo>
                    <a:pt x="754826" y="561980"/>
                  </a:lnTo>
                  <a:lnTo>
                    <a:pt x="735309" y="604479"/>
                  </a:lnTo>
                  <a:lnTo>
                    <a:pt x="711036" y="644058"/>
                  </a:lnTo>
                  <a:lnTo>
                    <a:pt x="682374" y="680350"/>
                  </a:lnTo>
                  <a:lnTo>
                    <a:pt x="649689" y="712991"/>
                  </a:lnTo>
                  <a:lnTo>
                    <a:pt x="613348" y="741614"/>
                  </a:lnTo>
                  <a:lnTo>
                    <a:pt x="573718" y="765854"/>
                  </a:lnTo>
                  <a:lnTo>
                    <a:pt x="531165" y="785344"/>
                  </a:lnTo>
                  <a:lnTo>
                    <a:pt x="486056" y="799718"/>
                  </a:lnTo>
                  <a:lnTo>
                    <a:pt x="438757" y="808611"/>
                  </a:lnTo>
                  <a:lnTo>
                    <a:pt x="389636" y="811657"/>
                  </a:lnTo>
                  <a:lnTo>
                    <a:pt x="543644" y="811657"/>
                  </a:lnTo>
                  <a:lnTo>
                    <a:pt x="615378" y="775756"/>
                  </a:lnTo>
                  <a:lnTo>
                    <a:pt x="653012" y="748834"/>
                  </a:lnTo>
                  <a:lnTo>
                    <a:pt x="687403" y="718042"/>
                  </a:lnTo>
                  <a:lnTo>
                    <a:pt x="718234" y="683693"/>
                  </a:lnTo>
                  <a:lnTo>
                    <a:pt x="745191" y="646106"/>
                  </a:lnTo>
                  <a:lnTo>
                    <a:pt x="767955" y="605594"/>
                  </a:lnTo>
                  <a:lnTo>
                    <a:pt x="786211" y="562474"/>
                  </a:lnTo>
                  <a:lnTo>
                    <a:pt x="799643" y="517062"/>
                  </a:lnTo>
                  <a:lnTo>
                    <a:pt x="807934" y="469673"/>
                  </a:lnTo>
                  <a:lnTo>
                    <a:pt x="810768" y="420624"/>
                  </a:lnTo>
                  <a:lnTo>
                    <a:pt x="807931" y="371560"/>
                  </a:lnTo>
                  <a:lnTo>
                    <a:pt x="799643" y="324185"/>
                  </a:lnTo>
                  <a:lnTo>
                    <a:pt x="786211" y="278773"/>
                  </a:lnTo>
                  <a:lnTo>
                    <a:pt x="767955" y="235653"/>
                  </a:lnTo>
                  <a:lnTo>
                    <a:pt x="745191" y="195141"/>
                  </a:lnTo>
                  <a:lnTo>
                    <a:pt x="718234" y="157554"/>
                  </a:lnTo>
                  <a:lnTo>
                    <a:pt x="687403" y="123205"/>
                  </a:lnTo>
                  <a:lnTo>
                    <a:pt x="653012" y="92413"/>
                  </a:lnTo>
                  <a:lnTo>
                    <a:pt x="615378" y="65491"/>
                  </a:lnTo>
                  <a:lnTo>
                    <a:pt x="574818" y="42756"/>
                  </a:lnTo>
                  <a:lnTo>
                    <a:pt x="543644" y="29591"/>
                  </a:lnTo>
                  <a:close/>
                </a:path>
                <a:path w="810895" h="841375">
                  <a:moveTo>
                    <a:pt x="389636" y="0"/>
                  </a:moveTo>
                  <a:lnTo>
                    <a:pt x="379857" y="508"/>
                  </a:lnTo>
                  <a:lnTo>
                    <a:pt x="379857" y="30099"/>
                  </a:lnTo>
                  <a:lnTo>
                    <a:pt x="389636" y="29591"/>
                  </a:lnTo>
                  <a:lnTo>
                    <a:pt x="543644" y="29591"/>
                  </a:lnTo>
                  <a:lnTo>
                    <a:pt x="531647" y="24524"/>
                  </a:lnTo>
                  <a:lnTo>
                    <a:pt x="486182" y="11110"/>
                  </a:lnTo>
                  <a:lnTo>
                    <a:pt x="438740" y="2830"/>
                  </a:lnTo>
                  <a:lnTo>
                    <a:pt x="389636" y="0"/>
                  </a:lnTo>
                  <a:close/>
                </a:path>
              </a:pathLst>
            </a:custGeom>
            <a:solidFill>
              <a:srgbClr val="FF6900"/>
            </a:solidFill>
          </p:spPr>
          <p:txBody>
            <a:bodyPr wrap="square" lIns="0" tIns="0" rIns="0" bIns="0" rtlCol="0"/>
            <a:lstStyle/>
            <a:p>
              <a:endParaRPr sz="1400"/>
            </a:p>
          </p:txBody>
        </p:sp>
      </p:grpSp>
      <p:sp>
        <p:nvSpPr>
          <p:cNvPr id="49" name="文本框 48"/>
          <p:cNvSpPr txBox="1"/>
          <p:nvPr/>
        </p:nvSpPr>
        <p:spPr>
          <a:xfrm>
            <a:off x="10233860" y="5971897"/>
            <a:ext cx="1632680" cy="369332"/>
          </a:xfrm>
          <a:prstGeom prst="rect">
            <a:avLst/>
          </a:prstGeom>
          <a:noFill/>
        </p:spPr>
        <p:txBody>
          <a:bodyPr wrap="square">
            <a:spAutoFit/>
            <a:scene3d>
              <a:camera prst="orthographicFront"/>
              <a:lightRig rig="threePt" dir="t"/>
            </a:scene3d>
          </a:bodyPr>
          <a:lstStyle/>
          <a:p>
            <a:pPr algn="ctr">
              <a:defRPr/>
            </a:pPr>
            <a:r>
              <a:rPr lang="zh-CN" altLang="en-US" dirty="0">
                <a:latin typeface="微软雅黑" panose="020B0503020204020204" pitchFamily="34" charset="-122"/>
                <a:ea typeface="微软雅黑" panose="020B0503020204020204" pitchFamily="34" charset="-122"/>
              </a:rPr>
              <a:t>原始库</a:t>
            </a:r>
          </a:p>
        </p:txBody>
      </p:sp>
      <p:sp>
        <p:nvSpPr>
          <p:cNvPr id="50" name="文本框 49"/>
          <p:cNvSpPr txBox="1"/>
          <p:nvPr/>
        </p:nvSpPr>
        <p:spPr>
          <a:xfrm>
            <a:off x="7867084" y="1134068"/>
            <a:ext cx="1619595" cy="396583"/>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dirty="0">
                <a:solidFill>
                  <a:srgbClr val="FF4C02"/>
                </a:solidFill>
                <a:latin typeface="微软雅黑" panose="020B0503020204020204" pitchFamily="34" charset="-122"/>
                <a:ea typeface="微软雅黑" panose="020B0503020204020204" pitchFamily="34" charset="-122"/>
              </a:rPr>
              <a:t>接入原始库</a:t>
            </a:r>
          </a:p>
        </p:txBody>
      </p:sp>
      <p:sp>
        <p:nvSpPr>
          <p:cNvPr id="51" name="文本框 50"/>
          <p:cNvSpPr txBox="1"/>
          <p:nvPr/>
        </p:nvSpPr>
        <p:spPr>
          <a:xfrm>
            <a:off x="5530739" y="1573459"/>
            <a:ext cx="6121253" cy="584775"/>
          </a:xfrm>
          <a:prstGeom prst="rect">
            <a:avLst/>
          </a:prstGeom>
          <a:noFill/>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基于数据探查结果，通过多源数据接入以构建原始库，打破业务系统间的数据孤岛。</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数据处理</a:t>
            </a:r>
            <a:r>
              <a:rPr kumimoji="1" lang="en-US" altLang="zh-CN" dirty="0"/>
              <a:t>-</a:t>
            </a:r>
            <a:r>
              <a:rPr kumimoji="1" lang="zh-CN" altLang="en-US" dirty="0"/>
              <a:t>数据标准化</a:t>
            </a:r>
          </a:p>
        </p:txBody>
      </p:sp>
      <p:grpSp>
        <p:nvGrpSpPr>
          <p:cNvPr id="30" name="组合 29"/>
          <p:cNvGrpSpPr/>
          <p:nvPr/>
        </p:nvGrpSpPr>
        <p:grpSpPr>
          <a:xfrm>
            <a:off x="9205608" y="1566801"/>
            <a:ext cx="2325600" cy="3945156"/>
            <a:chOff x="8790732" y="2208326"/>
            <a:chExt cx="2325600" cy="3945156"/>
          </a:xfrm>
        </p:grpSpPr>
        <p:sp>
          <p:nvSpPr>
            <p:cNvPr id="31" name="圆角矩形 36"/>
            <p:cNvSpPr/>
            <p:nvPr/>
          </p:nvSpPr>
          <p:spPr>
            <a:xfrm>
              <a:off x="8790732" y="2208327"/>
              <a:ext cx="2324100" cy="3945155"/>
            </a:xfrm>
            <a:prstGeom prst="roundRect">
              <a:avLst>
                <a:gd name="adj" fmla="val 825"/>
              </a:avLst>
            </a:prstGeom>
            <a:solidFill>
              <a:sysClr val="window" lastClr="FFFFFF"/>
            </a:solidFill>
            <a:ln w="635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8833599" y="4245918"/>
              <a:ext cx="2186941" cy="167007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根据筛选结果和清洗规则，通过原始数据进行</a:t>
              </a:r>
              <a:r>
                <a:rPr kumimoji="0" lang="zh-CN" altLang="en-US"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转码、剔除、去空等操作</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，对业务系统数据进行标准化过滤，形成优质可用的资产</a:t>
              </a:r>
            </a:p>
          </p:txBody>
        </p:sp>
        <p:sp>
          <p:nvSpPr>
            <p:cNvPr id="33" name="矩形 32"/>
            <p:cNvSpPr/>
            <p:nvPr/>
          </p:nvSpPr>
          <p:spPr>
            <a:xfrm>
              <a:off x="8833599" y="3932935"/>
              <a:ext cx="2212908"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清洗映射规则定义</a:t>
              </a:r>
            </a:p>
          </p:txBody>
        </p:sp>
        <p:pic>
          <p:nvPicPr>
            <p:cNvPr id="34" name="图片 33"/>
            <p:cNvPicPr>
              <a:picLocks noChangeAspect="1"/>
            </p:cNvPicPr>
            <p:nvPr/>
          </p:nvPicPr>
          <p:blipFill>
            <a:blip r:embed="rId3" cstate="email"/>
            <a:stretch>
              <a:fillRect/>
            </a:stretch>
          </p:blipFill>
          <p:spPr>
            <a:xfrm>
              <a:off x="8790732" y="2208326"/>
              <a:ext cx="2325600" cy="1651513"/>
            </a:xfrm>
            <a:prstGeom prst="rect">
              <a:avLst/>
            </a:prstGeom>
          </p:spPr>
        </p:pic>
      </p:grpSp>
      <p:grpSp>
        <p:nvGrpSpPr>
          <p:cNvPr id="35" name="组合 34"/>
          <p:cNvGrpSpPr/>
          <p:nvPr/>
        </p:nvGrpSpPr>
        <p:grpSpPr>
          <a:xfrm>
            <a:off x="659292" y="1566801"/>
            <a:ext cx="2325600" cy="3945261"/>
            <a:chOff x="992484" y="2208327"/>
            <a:chExt cx="2325600" cy="3945261"/>
          </a:xfrm>
        </p:grpSpPr>
        <p:sp>
          <p:nvSpPr>
            <p:cNvPr id="36" name="圆角矩形 41"/>
            <p:cNvSpPr/>
            <p:nvPr/>
          </p:nvSpPr>
          <p:spPr>
            <a:xfrm>
              <a:off x="993984" y="2208433"/>
              <a:ext cx="2324100" cy="3945155"/>
            </a:xfrm>
            <a:prstGeom prst="roundRect">
              <a:avLst>
                <a:gd name="adj" fmla="val 825"/>
              </a:avLst>
            </a:prstGeom>
            <a:solidFill>
              <a:sysClr val="window" lastClr="FFFFFF"/>
            </a:solidFill>
            <a:ln w="635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矩形 36"/>
            <p:cNvSpPr/>
            <p:nvPr/>
          </p:nvSpPr>
          <p:spPr>
            <a:xfrm>
              <a:off x="1029081" y="4282113"/>
              <a:ext cx="2186941" cy="134690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根据数据表命名规范和</a:t>
              </a:r>
              <a:r>
                <a:rPr kumimoji="0" lang="zh-CN" altLang="en-US"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国标</a:t>
              </a:r>
              <a:r>
                <a:rPr kumimoji="0" lang="en-US" altLang="zh-CN"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行标</a:t>
              </a:r>
              <a:r>
                <a:rPr kumimoji="0" lang="en-US" altLang="zh-CN"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市标</a:t>
              </a:r>
              <a:r>
                <a:rPr kumimoji="0" lang="en-US" altLang="zh-CN"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部标</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等数据元标准，对表结构和字段做标准化映射</a:t>
              </a:r>
            </a:p>
          </p:txBody>
        </p:sp>
        <p:sp>
          <p:nvSpPr>
            <p:cNvPr id="38" name="矩形 37"/>
            <p:cNvSpPr/>
            <p:nvPr/>
          </p:nvSpPr>
          <p:spPr>
            <a:xfrm>
              <a:off x="1003113" y="3927935"/>
              <a:ext cx="2310043"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数据标准定义</a:t>
              </a:r>
            </a:p>
          </p:txBody>
        </p:sp>
        <p:pic>
          <p:nvPicPr>
            <p:cNvPr id="39" name="图片 38"/>
            <p:cNvPicPr>
              <a:picLocks noChangeAspect="1"/>
            </p:cNvPicPr>
            <p:nvPr/>
          </p:nvPicPr>
          <p:blipFill>
            <a:blip r:embed="rId4" cstate="email"/>
            <a:stretch>
              <a:fillRect/>
            </a:stretch>
          </p:blipFill>
          <p:spPr>
            <a:xfrm>
              <a:off x="992484" y="2208327"/>
              <a:ext cx="2325600" cy="1651513"/>
            </a:xfrm>
            <a:prstGeom prst="rect">
              <a:avLst/>
            </a:prstGeom>
          </p:spPr>
        </p:pic>
      </p:grpSp>
      <p:grpSp>
        <p:nvGrpSpPr>
          <p:cNvPr id="40" name="组合 39"/>
          <p:cNvGrpSpPr/>
          <p:nvPr/>
        </p:nvGrpSpPr>
        <p:grpSpPr>
          <a:xfrm>
            <a:off x="4933200" y="1566802"/>
            <a:ext cx="2325600" cy="3945155"/>
            <a:chOff x="6190316" y="2208327"/>
            <a:chExt cx="2325600" cy="3945155"/>
          </a:xfrm>
        </p:grpSpPr>
        <p:sp>
          <p:nvSpPr>
            <p:cNvPr id="41" name="圆角矩形 51"/>
            <p:cNvSpPr/>
            <p:nvPr/>
          </p:nvSpPr>
          <p:spPr>
            <a:xfrm>
              <a:off x="6191816" y="2208327"/>
              <a:ext cx="2324100" cy="3945155"/>
            </a:xfrm>
            <a:prstGeom prst="roundRect">
              <a:avLst>
                <a:gd name="adj" fmla="val 825"/>
              </a:avLst>
            </a:prstGeom>
            <a:solidFill>
              <a:sysClr val="window" lastClr="FFFFFF"/>
            </a:solidFill>
            <a:ln w="635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a:off x="6241125" y="4224963"/>
              <a:ext cx="2186941" cy="138366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经过表结构的标准化，获得逻辑模型，需要构建物理模型，得到对应存储介质的</a:t>
              </a:r>
              <a:r>
                <a:rPr kumimoji="0" lang="zh-CN" altLang="en-US" sz="1400" b="1" i="0" u="none" strike="noStrike" kern="0" cap="none" spc="0" normalizeH="0" baseline="0" noProof="0" dirty="0">
                  <a:ln>
                    <a:noFill/>
                  </a:ln>
                  <a:solidFill>
                    <a:srgbClr val="FF7037"/>
                  </a:solidFill>
                  <a:effectLst/>
                  <a:uLnTx/>
                  <a:uFillTx/>
                  <a:latin typeface="微软雅黑" panose="020B0503020204020204" pitchFamily="34" charset="-122"/>
                  <a:ea typeface="微软雅黑" panose="020B0503020204020204" pitchFamily="34" charset="-122"/>
                </a:rPr>
                <a:t>建表语句</a:t>
              </a:r>
            </a:p>
          </p:txBody>
        </p:sp>
        <p:sp>
          <p:nvSpPr>
            <p:cNvPr id="43" name="矩形 42"/>
            <p:cNvSpPr/>
            <p:nvPr/>
          </p:nvSpPr>
          <p:spPr>
            <a:xfrm>
              <a:off x="6241125" y="3925798"/>
              <a:ext cx="218694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标准库模型定义</a:t>
              </a:r>
            </a:p>
          </p:txBody>
        </p:sp>
        <p:pic>
          <p:nvPicPr>
            <p:cNvPr id="44" name="图片 43"/>
            <p:cNvPicPr>
              <a:picLocks noChangeAspect="1"/>
            </p:cNvPicPr>
            <p:nvPr/>
          </p:nvPicPr>
          <p:blipFill>
            <a:blip r:embed="rId5" cstate="email"/>
            <a:stretch>
              <a:fillRect/>
            </a:stretch>
          </p:blipFill>
          <p:spPr>
            <a:xfrm>
              <a:off x="6190316" y="2208327"/>
              <a:ext cx="2325600" cy="1651513"/>
            </a:xfrm>
            <a:prstGeom prst="rect">
              <a:avLst/>
            </a:prstGeom>
          </p:spPr>
        </p:pic>
      </p:grpSp>
      <p:sp>
        <p:nvSpPr>
          <p:cNvPr id="45" name="矩形 44"/>
          <p:cNvSpPr/>
          <p:nvPr/>
        </p:nvSpPr>
        <p:spPr>
          <a:xfrm>
            <a:off x="1285081" y="6067656"/>
            <a:ext cx="9621838" cy="466725"/>
          </a:xfrm>
          <a:prstGeom prst="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根据数据标准统一字段及规则，实现数据的标准化整合</a:t>
            </a:r>
          </a:p>
        </p:txBody>
      </p:sp>
      <p:sp>
        <p:nvSpPr>
          <p:cNvPr id="46" name="iconfont-11672-5428254"/>
          <p:cNvSpPr/>
          <p:nvPr/>
        </p:nvSpPr>
        <p:spPr>
          <a:xfrm>
            <a:off x="3599796" y="2884393"/>
            <a:ext cx="720000" cy="720000"/>
          </a:xfrm>
          <a:custGeom>
            <a:avLst/>
            <a:gdLst>
              <a:gd name="T0" fmla="*/ 6400 w 12800"/>
              <a:gd name="T1" fmla="*/ 12800 h 12800"/>
              <a:gd name="T2" fmla="*/ 0 w 12800"/>
              <a:gd name="T3" fmla="*/ 6400 h 12800"/>
              <a:gd name="T4" fmla="*/ 6400 w 12800"/>
              <a:gd name="T5" fmla="*/ 0 h 12800"/>
              <a:gd name="T6" fmla="*/ 12800 w 12800"/>
              <a:gd name="T7" fmla="*/ 6400 h 12800"/>
              <a:gd name="T8" fmla="*/ 6400 w 12800"/>
              <a:gd name="T9" fmla="*/ 12800 h 12800"/>
              <a:gd name="T10" fmla="*/ 6400 w 12800"/>
              <a:gd name="T11" fmla="*/ 1600 h 12800"/>
              <a:gd name="T12" fmla="*/ 1600 w 12800"/>
              <a:gd name="T13" fmla="*/ 6400 h 12800"/>
              <a:gd name="T14" fmla="*/ 6400 w 12800"/>
              <a:gd name="T15" fmla="*/ 11200 h 12800"/>
              <a:gd name="T16" fmla="*/ 11200 w 12800"/>
              <a:gd name="T17" fmla="*/ 6400 h 12800"/>
              <a:gd name="T18" fmla="*/ 6400 w 12800"/>
              <a:gd name="T19" fmla="*/ 1600 h 12800"/>
              <a:gd name="T20" fmla="*/ 8800 w 12800"/>
              <a:gd name="T21" fmla="*/ 7200 h 12800"/>
              <a:gd name="T22" fmla="*/ 7200 w 12800"/>
              <a:gd name="T23" fmla="*/ 7200 h 12800"/>
              <a:gd name="T24" fmla="*/ 7200 w 12800"/>
              <a:gd name="T25" fmla="*/ 8800 h 12800"/>
              <a:gd name="T26" fmla="*/ 6400 w 12800"/>
              <a:gd name="T27" fmla="*/ 9600 h 12800"/>
              <a:gd name="T28" fmla="*/ 5600 w 12800"/>
              <a:gd name="T29" fmla="*/ 8800 h 12800"/>
              <a:gd name="T30" fmla="*/ 5600 w 12800"/>
              <a:gd name="T31" fmla="*/ 7200 h 12800"/>
              <a:gd name="T32" fmla="*/ 4000 w 12800"/>
              <a:gd name="T33" fmla="*/ 7200 h 12800"/>
              <a:gd name="T34" fmla="*/ 3200 w 12800"/>
              <a:gd name="T35" fmla="*/ 6400 h 12800"/>
              <a:gd name="T36" fmla="*/ 4000 w 12800"/>
              <a:gd name="T37" fmla="*/ 5600 h 12800"/>
              <a:gd name="T38" fmla="*/ 5600 w 12800"/>
              <a:gd name="T39" fmla="*/ 5600 h 12800"/>
              <a:gd name="T40" fmla="*/ 5600 w 12800"/>
              <a:gd name="T41" fmla="*/ 4000 h 12800"/>
              <a:gd name="T42" fmla="*/ 6400 w 12800"/>
              <a:gd name="T43" fmla="*/ 3220 h 12800"/>
              <a:gd name="T44" fmla="*/ 7200 w 12800"/>
              <a:gd name="T45" fmla="*/ 4000 h 12800"/>
              <a:gd name="T46" fmla="*/ 7200 w 12800"/>
              <a:gd name="T47" fmla="*/ 5600 h 12800"/>
              <a:gd name="T48" fmla="*/ 8800 w 12800"/>
              <a:gd name="T49" fmla="*/ 5600 h 12800"/>
              <a:gd name="T50" fmla="*/ 9600 w 12800"/>
              <a:gd name="T51" fmla="*/ 6400 h 12800"/>
              <a:gd name="T52" fmla="*/ 8800 w 12800"/>
              <a:gd name="T53" fmla="*/ 72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00" h="12800">
                <a:moveTo>
                  <a:pt x="6400" y="12800"/>
                </a:moveTo>
                <a:cubicBezTo>
                  <a:pt x="2866" y="12800"/>
                  <a:pt x="0" y="9934"/>
                  <a:pt x="0" y="6400"/>
                </a:cubicBezTo>
                <a:cubicBezTo>
                  <a:pt x="0" y="2866"/>
                  <a:pt x="2866" y="0"/>
                  <a:pt x="6400" y="0"/>
                </a:cubicBezTo>
                <a:cubicBezTo>
                  <a:pt x="9934" y="0"/>
                  <a:pt x="12800" y="2866"/>
                  <a:pt x="12800" y="6400"/>
                </a:cubicBezTo>
                <a:cubicBezTo>
                  <a:pt x="12800" y="9934"/>
                  <a:pt x="9934" y="12800"/>
                  <a:pt x="6400" y="12800"/>
                </a:cubicBezTo>
                <a:close/>
                <a:moveTo>
                  <a:pt x="6400" y="1600"/>
                </a:moveTo>
                <a:cubicBezTo>
                  <a:pt x="3750" y="1600"/>
                  <a:pt x="1600" y="3750"/>
                  <a:pt x="1600" y="6400"/>
                </a:cubicBezTo>
                <a:cubicBezTo>
                  <a:pt x="1600" y="9050"/>
                  <a:pt x="3750" y="11200"/>
                  <a:pt x="6400" y="11200"/>
                </a:cubicBezTo>
                <a:cubicBezTo>
                  <a:pt x="9050" y="11200"/>
                  <a:pt x="11200" y="9050"/>
                  <a:pt x="11200" y="6400"/>
                </a:cubicBezTo>
                <a:cubicBezTo>
                  <a:pt x="11200" y="3750"/>
                  <a:pt x="9050" y="1600"/>
                  <a:pt x="6400" y="1600"/>
                </a:cubicBezTo>
                <a:close/>
                <a:moveTo>
                  <a:pt x="8800" y="7200"/>
                </a:moveTo>
                <a:lnTo>
                  <a:pt x="7200" y="7200"/>
                </a:lnTo>
                <a:lnTo>
                  <a:pt x="7200" y="8800"/>
                </a:lnTo>
                <a:cubicBezTo>
                  <a:pt x="7200" y="9242"/>
                  <a:pt x="6842" y="9600"/>
                  <a:pt x="6400" y="9600"/>
                </a:cubicBezTo>
                <a:cubicBezTo>
                  <a:pt x="5958" y="9600"/>
                  <a:pt x="5600" y="9242"/>
                  <a:pt x="5600" y="8800"/>
                </a:cubicBezTo>
                <a:lnTo>
                  <a:pt x="5600" y="7200"/>
                </a:lnTo>
                <a:lnTo>
                  <a:pt x="4000" y="7200"/>
                </a:lnTo>
                <a:cubicBezTo>
                  <a:pt x="3558" y="7200"/>
                  <a:pt x="3200" y="6842"/>
                  <a:pt x="3200" y="6400"/>
                </a:cubicBezTo>
                <a:cubicBezTo>
                  <a:pt x="3200" y="5958"/>
                  <a:pt x="3558" y="5600"/>
                  <a:pt x="4000" y="5600"/>
                </a:cubicBezTo>
                <a:lnTo>
                  <a:pt x="5600" y="5600"/>
                </a:lnTo>
                <a:lnTo>
                  <a:pt x="5600" y="4000"/>
                </a:lnTo>
                <a:cubicBezTo>
                  <a:pt x="5611" y="3566"/>
                  <a:pt x="5966" y="3220"/>
                  <a:pt x="6400" y="3220"/>
                </a:cubicBezTo>
                <a:cubicBezTo>
                  <a:pt x="6834" y="3220"/>
                  <a:pt x="7189" y="3566"/>
                  <a:pt x="7200" y="4000"/>
                </a:cubicBezTo>
                <a:lnTo>
                  <a:pt x="7200" y="5600"/>
                </a:lnTo>
                <a:lnTo>
                  <a:pt x="8800" y="5600"/>
                </a:lnTo>
                <a:cubicBezTo>
                  <a:pt x="9242" y="5600"/>
                  <a:pt x="9600" y="5958"/>
                  <a:pt x="9600" y="6400"/>
                </a:cubicBezTo>
                <a:cubicBezTo>
                  <a:pt x="9600" y="6842"/>
                  <a:pt x="9242" y="7200"/>
                  <a:pt x="8800" y="7200"/>
                </a:cubicBezTo>
                <a:close/>
              </a:path>
            </a:pathLst>
          </a:cu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 name="iconfont-11672-5428254"/>
          <p:cNvSpPr/>
          <p:nvPr/>
        </p:nvSpPr>
        <p:spPr>
          <a:xfrm>
            <a:off x="7890570" y="2884393"/>
            <a:ext cx="720000" cy="720000"/>
          </a:xfrm>
          <a:custGeom>
            <a:avLst/>
            <a:gdLst>
              <a:gd name="T0" fmla="*/ 6400 w 12800"/>
              <a:gd name="T1" fmla="*/ 12800 h 12800"/>
              <a:gd name="T2" fmla="*/ 0 w 12800"/>
              <a:gd name="T3" fmla="*/ 6400 h 12800"/>
              <a:gd name="T4" fmla="*/ 6400 w 12800"/>
              <a:gd name="T5" fmla="*/ 0 h 12800"/>
              <a:gd name="T6" fmla="*/ 12800 w 12800"/>
              <a:gd name="T7" fmla="*/ 6400 h 12800"/>
              <a:gd name="T8" fmla="*/ 6400 w 12800"/>
              <a:gd name="T9" fmla="*/ 12800 h 12800"/>
              <a:gd name="T10" fmla="*/ 6400 w 12800"/>
              <a:gd name="T11" fmla="*/ 1600 h 12800"/>
              <a:gd name="T12" fmla="*/ 1600 w 12800"/>
              <a:gd name="T13" fmla="*/ 6400 h 12800"/>
              <a:gd name="T14" fmla="*/ 6400 w 12800"/>
              <a:gd name="T15" fmla="*/ 11200 h 12800"/>
              <a:gd name="T16" fmla="*/ 11200 w 12800"/>
              <a:gd name="T17" fmla="*/ 6400 h 12800"/>
              <a:gd name="T18" fmla="*/ 6400 w 12800"/>
              <a:gd name="T19" fmla="*/ 1600 h 12800"/>
              <a:gd name="T20" fmla="*/ 8800 w 12800"/>
              <a:gd name="T21" fmla="*/ 7200 h 12800"/>
              <a:gd name="T22" fmla="*/ 7200 w 12800"/>
              <a:gd name="T23" fmla="*/ 7200 h 12800"/>
              <a:gd name="T24" fmla="*/ 7200 w 12800"/>
              <a:gd name="T25" fmla="*/ 8800 h 12800"/>
              <a:gd name="T26" fmla="*/ 6400 w 12800"/>
              <a:gd name="T27" fmla="*/ 9600 h 12800"/>
              <a:gd name="T28" fmla="*/ 5600 w 12800"/>
              <a:gd name="T29" fmla="*/ 8800 h 12800"/>
              <a:gd name="T30" fmla="*/ 5600 w 12800"/>
              <a:gd name="T31" fmla="*/ 7200 h 12800"/>
              <a:gd name="T32" fmla="*/ 4000 w 12800"/>
              <a:gd name="T33" fmla="*/ 7200 h 12800"/>
              <a:gd name="T34" fmla="*/ 3200 w 12800"/>
              <a:gd name="T35" fmla="*/ 6400 h 12800"/>
              <a:gd name="T36" fmla="*/ 4000 w 12800"/>
              <a:gd name="T37" fmla="*/ 5600 h 12800"/>
              <a:gd name="T38" fmla="*/ 5600 w 12800"/>
              <a:gd name="T39" fmla="*/ 5600 h 12800"/>
              <a:gd name="T40" fmla="*/ 5600 w 12800"/>
              <a:gd name="T41" fmla="*/ 4000 h 12800"/>
              <a:gd name="T42" fmla="*/ 6400 w 12800"/>
              <a:gd name="T43" fmla="*/ 3220 h 12800"/>
              <a:gd name="T44" fmla="*/ 7200 w 12800"/>
              <a:gd name="T45" fmla="*/ 4000 h 12800"/>
              <a:gd name="T46" fmla="*/ 7200 w 12800"/>
              <a:gd name="T47" fmla="*/ 5600 h 12800"/>
              <a:gd name="T48" fmla="*/ 8800 w 12800"/>
              <a:gd name="T49" fmla="*/ 5600 h 12800"/>
              <a:gd name="T50" fmla="*/ 9600 w 12800"/>
              <a:gd name="T51" fmla="*/ 6400 h 12800"/>
              <a:gd name="T52" fmla="*/ 8800 w 12800"/>
              <a:gd name="T53" fmla="*/ 72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00" h="12800">
                <a:moveTo>
                  <a:pt x="6400" y="12800"/>
                </a:moveTo>
                <a:cubicBezTo>
                  <a:pt x="2866" y="12800"/>
                  <a:pt x="0" y="9934"/>
                  <a:pt x="0" y="6400"/>
                </a:cubicBezTo>
                <a:cubicBezTo>
                  <a:pt x="0" y="2866"/>
                  <a:pt x="2866" y="0"/>
                  <a:pt x="6400" y="0"/>
                </a:cubicBezTo>
                <a:cubicBezTo>
                  <a:pt x="9934" y="0"/>
                  <a:pt x="12800" y="2866"/>
                  <a:pt x="12800" y="6400"/>
                </a:cubicBezTo>
                <a:cubicBezTo>
                  <a:pt x="12800" y="9934"/>
                  <a:pt x="9934" y="12800"/>
                  <a:pt x="6400" y="12800"/>
                </a:cubicBezTo>
                <a:close/>
                <a:moveTo>
                  <a:pt x="6400" y="1600"/>
                </a:moveTo>
                <a:cubicBezTo>
                  <a:pt x="3750" y="1600"/>
                  <a:pt x="1600" y="3750"/>
                  <a:pt x="1600" y="6400"/>
                </a:cubicBezTo>
                <a:cubicBezTo>
                  <a:pt x="1600" y="9050"/>
                  <a:pt x="3750" y="11200"/>
                  <a:pt x="6400" y="11200"/>
                </a:cubicBezTo>
                <a:cubicBezTo>
                  <a:pt x="9050" y="11200"/>
                  <a:pt x="11200" y="9050"/>
                  <a:pt x="11200" y="6400"/>
                </a:cubicBezTo>
                <a:cubicBezTo>
                  <a:pt x="11200" y="3750"/>
                  <a:pt x="9050" y="1600"/>
                  <a:pt x="6400" y="1600"/>
                </a:cubicBezTo>
                <a:close/>
                <a:moveTo>
                  <a:pt x="8800" y="7200"/>
                </a:moveTo>
                <a:lnTo>
                  <a:pt x="7200" y="7200"/>
                </a:lnTo>
                <a:lnTo>
                  <a:pt x="7200" y="8800"/>
                </a:lnTo>
                <a:cubicBezTo>
                  <a:pt x="7200" y="9242"/>
                  <a:pt x="6842" y="9600"/>
                  <a:pt x="6400" y="9600"/>
                </a:cubicBezTo>
                <a:cubicBezTo>
                  <a:pt x="5958" y="9600"/>
                  <a:pt x="5600" y="9242"/>
                  <a:pt x="5600" y="8800"/>
                </a:cubicBezTo>
                <a:lnTo>
                  <a:pt x="5600" y="7200"/>
                </a:lnTo>
                <a:lnTo>
                  <a:pt x="4000" y="7200"/>
                </a:lnTo>
                <a:cubicBezTo>
                  <a:pt x="3558" y="7200"/>
                  <a:pt x="3200" y="6842"/>
                  <a:pt x="3200" y="6400"/>
                </a:cubicBezTo>
                <a:cubicBezTo>
                  <a:pt x="3200" y="5958"/>
                  <a:pt x="3558" y="5600"/>
                  <a:pt x="4000" y="5600"/>
                </a:cubicBezTo>
                <a:lnTo>
                  <a:pt x="5600" y="5600"/>
                </a:lnTo>
                <a:lnTo>
                  <a:pt x="5600" y="4000"/>
                </a:lnTo>
                <a:cubicBezTo>
                  <a:pt x="5611" y="3566"/>
                  <a:pt x="5966" y="3220"/>
                  <a:pt x="6400" y="3220"/>
                </a:cubicBezTo>
                <a:cubicBezTo>
                  <a:pt x="6834" y="3220"/>
                  <a:pt x="7189" y="3566"/>
                  <a:pt x="7200" y="4000"/>
                </a:cubicBezTo>
                <a:lnTo>
                  <a:pt x="7200" y="5600"/>
                </a:lnTo>
                <a:lnTo>
                  <a:pt x="8800" y="5600"/>
                </a:lnTo>
                <a:cubicBezTo>
                  <a:pt x="9242" y="5600"/>
                  <a:pt x="9600" y="5958"/>
                  <a:pt x="9600" y="6400"/>
                </a:cubicBezTo>
                <a:cubicBezTo>
                  <a:pt x="9600" y="6842"/>
                  <a:pt x="9242" y="7200"/>
                  <a:pt x="8800" y="7200"/>
                </a:cubicBezTo>
                <a:close/>
              </a:path>
            </a:pathLst>
          </a:cu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数据处理</a:t>
            </a:r>
            <a:r>
              <a:rPr kumimoji="1" lang="en-US" altLang="zh-CN" dirty="0"/>
              <a:t>-</a:t>
            </a:r>
            <a:r>
              <a:rPr kumimoji="1" lang="zh-CN" altLang="en-US" dirty="0"/>
              <a:t>标准化样例</a:t>
            </a:r>
          </a:p>
        </p:txBody>
      </p:sp>
      <p:sp>
        <p:nvSpPr>
          <p:cNvPr id="10" name="矩形 9"/>
          <p:cNvSpPr/>
          <p:nvPr/>
        </p:nvSpPr>
        <p:spPr>
          <a:xfrm>
            <a:off x="801195" y="1278255"/>
            <a:ext cx="4441190" cy="3924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latin typeface="微软雅黑" panose="020B0503020204020204" pitchFamily="34" charset="-122"/>
                <a:ea typeface="微软雅黑" panose="020B0503020204020204" pitchFamily="34" charset="-122"/>
              </a:rPr>
              <a:t>成果举例：</a:t>
            </a:r>
            <a:r>
              <a:rPr lang="zh-CN" altLang="en-US" sz="1800" b="1" dirty="0">
                <a:solidFill>
                  <a:schemeClr val="tx1"/>
                </a:solidFill>
                <a:latin typeface="微软雅黑" panose="020B0503020204020204" pitchFamily="34" charset="-122"/>
                <a:ea typeface="微软雅黑" panose="020B0503020204020204" pitchFamily="34" charset="-122"/>
              </a:rPr>
              <a:t>标准库数据资源目录</a:t>
            </a:r>
          </a:p>
        </p:txBody>
      </p:sp>
      <p:graphicFrame>
        <p:nvGraphicFramePr>
          <p:cNvPr id="31" name="表格 30"/>
          <p:cNvGraphicFramePr>
            <a:graphicFrameLocks noGrp="1"/>
          </p:cNvGraphicFramePr>
          <p:nvPr>
            <p:custDataLst>
              <p:tags r:id="rId1"/>
            </p:custDataLst>
          </p:nvPr>
        </p:nvGraphicFramePr>
        <p:xfrm>
          <a:off x="801195" y="1975484"/>
          <a:ext cx="10984405" cy="3775078"/>
        </p:xfrm>
        <a:graphic>
          <a:graphicData uri="http://schemas.openxmlformats.org/drawingml/2006/table">
            <a:tbl>
              <a:tblPr>
                <a:tableStyleId>{125E5076-3810-47DD-B79F-674D7AD40C01}</a:tableStyleId>
              </a:tblPr>
              <a:tblGrid>
                <a:gridCol w="698113">
                  <a:extLst>
                    <a:ext uri="{9D8B030D-6E8A-4147-A177-3AD203B41FA5}">
                      <a16:colId xmlns:a16="http://schemas.microsoft.com/office/drawing/2014/main" val="20000"/>
                    </a:ext>
                  </a:extLst>
                </a:gridCol>
                <a:gridCol w="1543835">
                  <a:extLst>
                    <a:ext uri="{9D8B030D-6E8A-4147-A177-3AD203B41FA5}">
                      <a16:colId xmlns:a16="http://schemas.microsoft.com/office/drawing/2014/main" val="20001"/>
                    </a:ext>
                  </a:extLst>
                </a:gridCol>
                <a:gridCol w="898937">
                  <a:extLst>
                    <a:ext uri="{9D8B030D-6E8A-4147-A177-3AD203B41FA5}">
                      <a16:colId xmlns:a16="http://schemas.microsoft.com/office/drawing/2014/main" val="20002"/>
                    </a:ext>
                  </a:extLst>
                </a:gridCol>
                <a:gridCol w="898045">
                  <a:extLst>
                    <a:ext uri="{9D8B030D-6E8A-4147-A177-3AD203B41FA5}">
                      <a16:colId xmlns:a16="http://schemas.microsoft.com/office/drawing/2014/main" val="20003"/>
                    </a:ext>
                  </a:extLst>
                </a:gridCol>
                <a:gridCol w="500587">
                  <a:extLst>
                    <a:ext uri="{9D8B030D-6E8A-4147-A177-3AD203B41FA5}">
                      <a16:colId xmlns:a16="http://schemas.microsoft.com/office/drawing/2014/main" val="20004"/>
                    </a:ext>
                  </a:extLst>
                </a:gridCol>
                <a:gridCol w="387920">
                  <a:extLst>
                    <a:ext uri="{9D8B030D-6E8A-4147-A177-3AD203B41FA5}">
                      <a16:colId xmlns:a16="http://schemas.microsoft.com/office/drawing/2014/main" val="20005"/>
                    </a:ext>
                  </a:extLst>
                </a:gridCol>
                <a:gridCol w="580453">
                  <a:extLst>
                    <a:ext uri="{9D8B030D-6E8A-4147-A177-3AD203B41FA5}">
                      <a16:colId xmlns:a16="http://schemas.microsoft.com/office/drawing/2014/main" val="20006"/>
                    </a:ext>
                  </a:extLst>
                </a:gridCol>
                <a:gridCol w="569044">
                  <a:extLst>
                    <a:ext uri="{9D8B030D-6E8A-4147-A177-3AD203B41FA5}">
                      <a16:colId xmlns:a16="http://schemas.microsoft.com/office/drawing/2014/main" val="20007"/>
                    </a:ext>
                  </a:extLst>
                </a:gridCol>
                <a:gridCol w="658180">
                  <a:extLst>
                    <a:ext uri="{9D8B030D-6E8A-4147-A177-3AD203B41FA5}">
                      <a16:colId xmlns:a16="http://schemas.microsoft.com/office/drawing/2014/main" val="20008"/>
                    </a:ext>
                  </a:extLst>
                </a:gridCol>
                <a:gridCol w="720932">
                  <a:extLst>
                    <a:ext uri="{9D8B030D-6E8A-4147-A177-3AD203B41FA5}">
                      <a16:colId xmlns:a16="http://schemas.microsoft.com/office/drawing/2014/main" val="20009"/>
                    </a:ext>
                  </a:extLst>
                </a:gridCol>
                <a:gridCol w="1369129">
                  <a:extLst>
                    <a:ext uri="{9D8B030D-6E8A-4147-A177-3AD203B41FA5}">
                      <a16:colId xmlns:a16="http://schemas.microsoft.com/office/drawing/2014/main" val="20010"/>
                    </a:ext>
                  </a:extLst>
                </a:gridCol>
                <a:gridCol w="698826">
                  <a:extLst>
                    <a:ext uri="{9D8B030D-6E8A-4147-A177-3AD203B41FA5}">
                      <a16:colId xmlns:a16="http://schemas.microsoft.com/office/drawing/2014/main" val="20011"/>
                    </a:ext>
                  </a:extLst>
                </a:gridCol>
                <a:gridCol w="918457">
                  <a:extLst>
                    <a:ext uri="{9D8B030D-6E8A-4147-A177-3AD203B41FA5}">
                      <a16:colId xmlns:a16="http://schemas.microsoft.com/office/drawing/2014/main" val="20012"/>
                    </a:ext>
                  </a:extLst>
                </a:gridCol>
                <a:gridCol w="541947">
                  <a:extLst>
                    <a:ext uri="{9D8B030D-6E8A-4147-A177-3AD203B41FA5}">
                      <a16:colId xmlns:a16="http://schemas.microsoft.com/office/drawing/2014/main" val="20013"/>
                    </a:ext>
                  </a:extLst>
                </a:gridCol>
              </a:tblGrid>
              <a:tr h="78835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主题代码</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目标实体名称</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目标属性</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目标属性</a:t>
                      </a:r>
                    </a:p>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名称</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目标字段类型</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分组编号</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buNone/>
                      </a:pP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源系统代码</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buNone/>
                      </a:pP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源系统数据库</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源表物理名</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表中文描述</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buNone/>
                      </a:pP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源字段物理名</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buNone/>
                      </a:pP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字段中文描述</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数据类型</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映射</a:t>
                      </a:r>
                    </a:p>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规则</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57119">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INSURANCE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DABH</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sz="900" u="none" strike="noStrike">
                          <a:solidFill>
                            <a:schemeClr val="tx1"/>
                          </a:solidFill>
                          <a:effectLst/>
                          <a:latin typeface="微软雅黑" panose="020B0503020204020204" pitchFamily="34" charset="-122"/>
                          <a:ea typeface="微软雅黑" panose="020B0503020204020204" pitchFamily="34" charset="-122"/>
                        </a:rPr>
                        <a:t>保险档案编号</a:t>
                      </a:r>
                      <a:endParaRPr lang="zh-CN"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string</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b="0" i="0" u="none" strike="noStrike">
                          <a:solidFill>
                            <a:schemeClr val="tx1"/>
                          </a:solidFill>
                          <a:effectLst/>
                          <a:latin typeface="微软雅黑" panose="020B0503020204020204" pitchFamily="34" charset="-122"/>
                          <a:ea typeface="微软雅黑" panose="020B0503020204020204" pitchFamily="34" charset="-122"/>
                        </a:rPr>
                        <a:t>1</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a:solidFill>
                            <a:schemeClr val="tx1"/>
                          </a:solidFill>
                          <a:effectLst/>
                          <a:latin typeface="微软雅黑" panose="020B0503020204020204" pitchFamily="34" charset="-122"/>
                          <a:ea typeface="微软雅黑" panose="020B0503020204020204" pitchFamily="34" charset="-122"/>
                        </a:rPr>
                        <a:t>SBXX</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a:solidFill>
                            <a:schemeClr val="tx1"/>
                          </a:solidFill>
                          <a:effectLst/>
                          <a:latin typeface="微软雅黑" panose="020B0503020204020204" pitchFamily="34" charset="-122"/>
                          <a:ea typeface="微软雅黑" panose="020B0503020204020204" pitchFamily="34" charset="-122"/>
                        </a:rPr>
                        <a:t>ORACLE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CMVECID</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sz="900" b="0" i="0" u="none" strike="noStrike">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900" u="none" strike="noStrike" dirty="0" err="1">
                          <a:solidFill>
                            <a:schemeClr val="tx1"/>
                          </a:solidFill>
                          <a:effectLst/>
                          <a:latin typeface="微软雅黑" panose="020B0503020204020204" pitchFamily="34" charset="-122"/>
                          <a:ea typeface="微软雅黑" panose="020B0503020204020204" pitchFamily="34" charset="-122"/>
                        </a:rPr>
                        <a:t>INSNUM</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sz="900" u="none" strike="noStrike">
                          <a:solidFill>
                            <a:schemeClr val="tx1"/>
                          </a:solidFill>
                          <a:effectLst/>
                          <a:latin typeface="微软雅黑" panose="020B0503020204020204" pitchFamily="34" charset="-122"/>
                          <a:ea typeface="微软雅黑" panose="020B0503020204020204" pitchFamily="34" charset="-122"/>
                        </a:rPr>
                        <a:t>保险档案编号</a:t>
                      </a:r>
                      <a:endParaRPr lang="zh-CN"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43826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INSURANCE</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b="0" i="0" u="none" strike="noStrike" dirty="0">
                          <a:solidFill>
                            <a:schemeClr val="tx1"/>
                          </a:solidFill>
                          <a:effectLst/>
                          <a:latin typeface="微软雅黑" panose="020B0503020204020204" pitchFamily="34" charset="-122"/>
                          <a:ea typeface="微软雅黑" panose="020B0503020204020204" pitchFamily="34" charset="-122"/>
                        </a:rPr>
                        <a:t>ZJLX</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a:solidFill>
                            <a:schemeClr val="tx1"/>
                          </a:solidFill>
                          <a:effectLst/>
                          <a:latin typeface="微软雅黑" panose="020B0503020204020204" pitchFamily="34" charset="-122"/>
                          <a:ea typeface="微软雅黑" panose="020B0503020204020204" pitchFamily="34" charset="-122"/>
                          <a:sym typeface="+mn-ea"/>
                        </a:rPr>
                        <a:t>证件类型</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b="0" i="0" u="none" strike="noStrike">
                          <a:solidFill>
                            <a:schemeClr val="tx1"/>
                          </a:solidFill>
                          <a:effectLst/>
                          <a:latin typeface="微软雅黑" panose="020B0503020204020204" pitchFamily="34" charset="-122"/>
                          <a:ea typeface="微软雅黑" panose="020B0503020204020204" pitchFamily="34" charset="-122"/>
                        </a:rPr>
                        <a:t>1</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SBXX</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p>
                      <a:pPr algn="l" fontAlgn="ctr">
                        <a:buNone/>
                      </a:pP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ORACLE</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CREDATE</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ID</a:t>
                      </a:r>
                      <a:r>
                        <a:rPr lang="en-US" sz="900" b="0" i="0" u="none" strike="noStrike" dirty="0">
                          <a:solidFill>
                            <a:schemeClr val="tx1"/>
                          </a:solidFill>
                          <a:effectLst/>
                          <a:latin typeface="微软雅黑" panose="020B0503020204020204" pitchFamily="34" charset="-122"/>
                          <a:ea typeface="微软雅黑" panose="020B0503020204020204" pitchFamily="34" charset="-122"/>
                        </a:rPr>
                        <a:t>TYPE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900">
                          <a:solidFill>
                            <a:schemeClr val="tx1"/>
                          </a:solidFill>
                          <a:effectLst/>
                          <a:latin typeface="微软雅黑" panose="020B0503020204020204" pitchFamily="34" charset="-122"/>
                          <a:ea typeface="微软雅黑" panose="020B0503020204020204" pitchFamily="34" charset="-122"/>
                          <a:sym typeface="+mn-ea"/>
                        </a:rPr>
                        <a:t>证件类型</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43826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INSURANCE</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JDRQ</a:t>
                      </a:r>
                      <a:endParaRPr lang="en-US" sz="90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a:solidFill>
                            <a:schemeClr val="tx1"/>
                          </a:solidFill>
                          <a:effectLst/>
                          <a:latin typeface="微软雅黑" panose="020B0503020204020204" pitchFamily="34" charset="-122"/>
                          <a:ea typeface="微软雅黑" panose="020B0503020204020204" pitchFamily="34" charset="-122"/>
                          <a:sym typeface="+mn-ea"/>
                        </a:rPr>
                        <a:t>建档日期</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string</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1</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SBXX</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p>
                      <a:pPr algn="l" fontAlgn="ctr">
                        <a:buNone/>
                      </a:pP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a:solidFill>
                            <a:schemeClr val="tx1"/>
                          </a:solidFill>
                          <a:effectLst/>
                          <a:latin typeface="微软雅黑" panose="020B0503020204020204" pitchFamily="34" charset="-122"/>
                          <a:ea typeface="微软雅黑" panose="020B0503020204020204" pitchFamily="34" charset="-122"/>
                        </a:rPr>
                        <a:t>ORACLE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IDFNAME</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900" dirty="0" err="1">
                          <a:solidFill>
                            <a:schemeClr val="tx1"/>
                          </a:solidFill>
                          <a:effectLst/>
                          <a:latin typeface="微软雅黑" panose="020B0503020204020204" pitchFamily="34" charset="-122"/>
                          <a:ea typeface="微软雅黑" panose="020B0503020204020204" pitchFamily="34" charset="-122"/>
                          <a:sym typeface="+mn-ea"/>
                        </a:rPr>
                        <a:t>CREDATE</a:t>
                      </a:r>
                      <a:endParaRPr lang="en-US" sz="900" u="none" strike="noStrike" dirty="0" err="1">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900">
                          <a:solidFill>
                            <a:schemeClr val="tx1"/>
                          </a:solidFill>
                          <a:effectLst/>
                          <a:latin typeface="微软雅黑" panose="020B0503020204020204" pitchFamily="34" charset="-122"/>
                          <a:ea typeface="微软雅黑" panose="020B0503020204020204" pitchFamily="34" charset="-122"/>
                          <a:sym typeface="+mn-ea"/>
                        </a:rPr>
                        <a:t>建档日期</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43826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INSURANCE</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ZJHM</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证件号码</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string</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1</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SBXX</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p>
                      <a:pPr algn="l" fontAlgn="ctr">
                        <a:buNone/>
                      </a:pP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a:solidFill>
                            <a:schemeClr val="tx1"/>
                          </a:solidFill>
                          <a:effectLst/>
                          <a:latin typeface="微软雅黑" panose="020B0503020204020204" pitchFamily="34" charset="-122"/>
                          <a:ea typeface="微软雅黑" panose="020B0503020204020204" pitchFamily="34" charset="-122"/>
                        </a:rPr>
                        <a:t>ORACLE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IDFNUM</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900" u="none" strike="noStrike" dirty="0" err="1">
                          <a:solidFill>
                            <a:schemeClr val="tx1"/>
                          </a:solidFill>
                          <a:effectLst/>
                          <a:latin typeface="微软雅黑" panose="020B0503020204020204" pitchFamily="34" charset="-122"/>
                          <a:ea typeface="微软雅黑" panose="020B0503020204020204" pitchFamily="34" charset="-122"/>
                        </a:rPr>
                        <a:t>IDNUM</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证件号码</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43826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INSURANCE</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altLang="zh-CN" sz="900" u="none" strike="noStrike" dirty="0">
                          <a:solidFill>
                            <a:schemeClr val="tx1"/>
                          </a:solidFill>
                          <a:effectLst/>
                          <a:latin typeface="微软雅黑" panose="020B0503020204020204" pitchFamily="34" charset="-122"/>
                          <a:ea typeface="微软雅黑" panose="020B0503020204020204" pitchFamily="34" charset="-122"/>
                        </a:rPr>
                        <a:t>XM</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dirty="0">
                          <a:solidFill>
                            <a:schemeClr val="tx1"/>
                          </a:solidFill>
                          <a:effectLst/>
                          <a:latin typeface="微软雅黑" panose="020B0503020204020204" pitchFamily="34" charset="-122"/>
                          <a:ea typeface="微软雅黑" panose="020B0503020204020204" pitchFamily="34" charset="-122"/>
                        </a:rPr>
                        <a:t>姓名</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string</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1</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SBXX</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p>
                      <a:pPr algn="l" fontAlgn="ctr">
                        <a:buNone/>
                      </a:pPr>
                      <a:endParaRPr lang="en-US"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dirty="0">
                          <a:solidFill>
                            <a:schemeClr val="tx1"/>
                          </a:solidFill>
                          <a:effectLst/>
                          <a:latin typeface="微软雅黑" panose="020B0503020204020204" pitchFamily="34" charset="-122"/>
                          <a:ea typeface="微软雅黑" panose="020B0503020204020204" pitchFamily="34" charset="-122"/>
                        </a:rPr>
                        <a:t>ORACLE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NAME</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NAME</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姓名</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43826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INSURANCE</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CSRQ</a:t>
                      </a:r>
                      <a:endParaRPr lang="en-US" sz="90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dirty="0">
                          <a:solidFill>
                            <a:schemeClr val="tx1"/>
                          </a:solidFill>
                          <a:effectLst/>
                          <a:latin typeface="微软雅黑" panose="020B0503020204020204" pitchFamily="34" charset="-122"/>
                          <a:ea typeface="微软雅黑" panose="020B0503020204020204" pitchFamily="34" charset="-122"/>
                          <a:sym typeface="+mn-ea"/>
                        </a:rPr>
                        <a:t>出生日期</a:t>
                      </a: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dirty="0">
                          <a:solidFill>
                            <a:schemeClr val="tx1"/>
                          </a:solidFill>
                          <a:effectLst/>
                          <a:latin typeface="微软雅黑" panose="020B0503020204020204" pitchFamily="34" charset="-122"/>
                          <a:ea typeface="微软雅黑" panose="020B0503020204020204" pitchFamily="34" charset="-122"/>
                          <a:sym typeface="+mn-ea"/>
                        </a:rPr>
                        <a:t>string</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1</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SBXX</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p>
                      <a:pPr algn="l" fontAlgn="ctr">
                        <a:buNone/>
                      </a:pP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a:solidFill>
                            <a:schemeClr val="tx1"/>
                          </a:solidFill>
                          <a:effectLst/>
                          <a:latin typeface="微软雅黑" panose="020B0503020204020204" pitchFamily="34" charset="-122"/>
                          <a:ea typeface="微软雅黑" panose="020B0503020204020204" pitchFamily="34" charset="-122"/>
                        </a:rPr>
                        <a:t>ORACLE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NATIONALITY</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dirty="0">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900" dirty="0" err="1">
                          <a:solidFill>
                            <a:schemeClr val="tx1"/>
                          </a:solidFill>
                          <a:effectLst/>
                          <a:latin typeface="微软雅黑" panose="020B0503020204020204" pitchFamily="34" charset="-122"/>
                          <a:ea typeface="微软雅黑" panose="020B0503020204020204" pitchFamily="34" charset="-122"/>
                          <a:sym typeface="+mn-ea"/>
                        </a:rPr>
                        <a:t>BIRTHDATE</a:t>
                      </a:r>
                      <a:endParaRPr lang="en-US" sz="900" u="none" strike="noStrike" dirty="0" err="1">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900" dirty="0">
                          <a:solidFill>
                            <a:schemeClr val="tx1"/>
                          </a:solidFill>
                          <a:effectLst/>
                          <a:latin typeface="微软雅黑" panose="020B0503020204020204" pitchFamily="34" charset="-122"/>
                          <a:ea typeface="微软雅黑" panose="020B0503020204020204" pitchFamily="34" charset="-122"/>
                          <a:sym typeface="+mn-ea"/>
                        </a:rPr>
                        <a:t>出生日期</a:t>
                      </a: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438267">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INSURANCE</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DWD_T02_INS_BASIC_INFO</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ZY</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职业</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string</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dirty="0">
                          <a:solidFill>
                            <a:schemeClr val="tx1"/>
                          </a:solidFill>
                          <a:effectLst/>
                          <a:latin typeface="微软雅黑" panose="020B0503020204020204" pitchFamily="34" charset="-122"/>
                          <a:ea typeface="微软雅黑" panose="020B0503020204020204" pitchFamily="34" charset="-122"/>
                        </a:rPr>
                        <a:t>1</a:t>
                      </a:r>
                      <a:endParaRPr 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a:solidFill>
                            <a:schemeClr val="tx1"/>
                          </a:solidFill>
                          <a:effectLst/>
                          <a:latin typeface="微软雅黑" panose="020B0503020204020204" pitchFamily="34" charset="-122"/>
                          <a:ea typeface="微软雅黑" panose="020B0503020204020204" pitchFamily="34" charset="-122"/>
                          <a:sym typeface="+mn-ea"/>
                        </a:rPr>
                        <a:t>SBXX</a:t>
                      </a:r>
                      <a:endParaRPr lang="en-US" altLang="en-US" sz="900" b="0" i="0" u="none" strike="noStrike">
                        <a:solidFill>
                          <a:schemeClr val="tx1"/>
                        </a:solidFill>
                        <a:effectLst/>
                        <a:latin typeface="微软雅黑" panose="020B0503020204020204" pitchFamily="34" charset="-122"/>
                        <a:ea typeface="微软雅黑" panose="020B0503020204020204" pitchFamily="34" charset="-122"/>
                      </a:endParaRPr>
                    </a:p>
                    <a:p>
                      <a:pPr algn="l" fontAlgn="ctr">
                        <a:buNone/>
                      </a:pPr>
                      <a:endParaRPr lang="en-US"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buNone/>
                      </a:pPr>
                      <a:r>
                        <a:rPr lang="en-US" altLang="en-US" sz="900" b="0" i="0" u="none" strike="noStrike" dirty="0">
                          <a:solidFill>
                            <a:schemeClr val="tx1"/>
                          </a:solidFill>
                          <a:effectLst/>
                          <a:latin typeface="微软雅黑" panose="020B0503020204020204" pitchFamily="34" charset="-122"/>
                          <a:ea typeface="微软雅黑" panose="020B0503020204020204" pitchFamily="34" charset="-122"/>
                        </a:rPr>
                        <a:t>ORACLE</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OCCUPATION</a:t>
                      </a:r>
                      <a:endParaRPr 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l" fontAlgn="ctr"/>
                      <a:r>
                        <a:rPr lang="zh-CN" altLang="en-US" sz="900" b="0" i="0" u="none" strike="noStrike">
                          <a:solidFill>
                            <a:schemeClr val="tx1"/>
                          </a:solidFill>
                          <a:effectLst/>
                          <a:latin typeface="微软雅黑" panose="020B0503020204020204" pitchFamily="34" charset="-122"/>
                          <a:ea typeface="微软雅黑" panose="020B0503020204020204" pitchFamily="34" charset="-122"/>
                        </a:rPr>
                        <a:t>社保信息表</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软雅黑" panose="020B0503020204020204" pitchFamily="34" charset="-122"/>
                          <a:ea typeface="微软雅黑" panose="020B0503020204020204" pitchFamily="34" charset="-122"/>
                        </a:rPr>
                        <a:t>OCCUPATION</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CN" altLang="en-US" sz="900" u="none" strike="noStrike">
                          <a:solidFill>
                            <a:schemeClr val="tx1"/>
                          </a:solidFill>
                          <a:effectLst/>
                          <a:latin typeface="微软雅黑" panose="020B0503020204020204" pitchFamily="34" charset="-122"/>
                          <a:ea typeface="微软雅黑" panose="020B0503020204020204" pitchFamily="34" charset="-122"/>
                        </a:rPr>
                        <a:t>职业</a:t>
                      </a:r>
                      <a:endParaRPr lang="zh-CN" altLang="en-US" sz="900" b="0" i="0" u="none" strike="noStrike">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en-US" sz="900" b="0" i="0" u="none" strike="noStrike">
                          <a:solidFill>
                            <a:schemeClr val="tx1"/>
                          </a:solidFill>
                          <a:effectLst/>
                          <a:latin typeface="微软雅黑" panose="020B0503020204020204" pitchFamily="34" charset="-122"/>
                          <a:ea typeface="微软雅黑" panose="020B0503020204020204" pitchFamily="34" charset="-122"/>
                        </a:rPr>
                        <a:t>VARCHAR2</a:t>
                      </a: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fontAlgn="ctr"/>
                      <a:r>
                        <a:rPr lang="zh-CN" altLang="en-US" sz="900" u="none" strike="noStrike" dirty="0">
                          <a:solidFill>
                            <a:schemeClr val="tx1"/>
                          </a:solidFill>
                          <a:effectLst/>
                          <a:latin typeface="微软雅黑" panose="020B0503020204020204" pitchFamily="34" charset="-122"/>
                          <a:ea typeface="微软雅黑" panose="020B0503020204020204" pitchFamily="34" charset="-122"/>
                        </a:rPr>
                        <a:t>去空</a:t>
                      </a: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4665" marR="4665" marT="466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342900" indent="-342900">
              <a:buFont typeface="Wingdings" panose="05000000000000000000" charset="0"/>
              <a:buChar char="Ø"/>
            </a:pPr>
            <a:r>
              <a:rPr lang="zh-CN" altLang="en-US" dirty="0"/>
              <a:t>数据治理实施中：</a:t>
            </a:r>
            <a:r>
              <a:rPr kumimoji="1" lang="zh-CN" altLang="en-US" dirty="0"/>
              <a:t>数据治理</a:t>
            </a:r>
            <a:r>
              <a:rPr kumimoji="1" lang="en-US" altLang="zh-CN" dirty="0"/>
              <a:t>-</a:t>
            </a:r>
            <a:r>
              <a:rPr kumimoji="1" lang="zh-CN" altLang="en-US" dirty="0"/>
              <a:t>数据分类</a:t>
            </a:r>
            <a:endParaRPr lang="zh-CN" altLang="en-US" dirty="0"/>
          </a:p>
        </p:txBody>
      </p:sp>
      <p:cxnSp>
        <p:nvCxnSpPr>
          <p:cNvPr id="3" name="直接连接符 2"/>
          <p:cNvCxnSpPr>
            <a:stCxn id="4" idx="6"/>
            <a:endCxn id="5" idx="2"/>
          </p:cNvCxnSpPr>
          <p:nvPr/>
        </p:nvCxnSpPr>
        <p:spPr>
          <a:xfrm flipV="1">
            <a:off x="1584953" y="5738989"/>
            <a:ext cx="8907255" cy="19980"/>
          </a:xfrm>
          <a:prstGeom prst="line">
            <a:avLst/>
          </a:prstGeom>
          <a:noFill/>
          <a:ln w="444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cxnSp>
      <p:sp>
        <p:nvSpPr>
          <p:cNvPr id="4" name="椭圆 3"/>
          <p:cNvSpPr/>
          <p:nvPr/>
        </p:nvSpPr>
        <p:spPr>
          <a:xfrm>
            <a:off x="1162733" y="5547859"/>
            <a:ext cx="422220" cy="422220"/>
          </a:xfrm>
          <a:prstGeom prst="ellipse">
            <a:avLst/>
          </a:prstGeom>
          <a:solidFill>
            <a:srgbClr val="FFFFFF">
              <a:lumMod val="85000"/>
            </a:srgbClr>
          </a:solidFill>
          <a:ln w="190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5" name="椭圆 4"/>
          <p:cNvSpPr/>
          <p:nvPr/>
        </p:nvSpPr>
        <p:spPr>
          <a:xfrm>
            <a:off x="10492208" y="5527879"/>
            <a:ext cx="422220" cy="422220"/>
          </a:xfrm>
          <a:prstGeom prst="ellipse">
            <a:avLst/>
          </a:prstGeom>
          <a:solidFill>
            <a:srgbClr val="FFFFFF">
              <a:lumMod val="85000"/>
            </a:srgbClr>
          </a:solidFill>
          <a:ln w="190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6" name="椭圆 5"/>
          <p:cNvSpPr/>
          <p:nvPr/>
        </p:nvSpPr>
        <p:spPr>
          <a:xfrm>
            <a:off x="2509705" y="5354864"/>
            <a:ext cx="768250" cy="768250"/>
          </a:xfrm>
          <a:prstGeom prst="ellipse">
            <a:avLst/>
          </a:prstGeom>
          <a:solidFill>
            <a:srgbClr val="FFFFFF">
              <a:lumMod val="85000"/>
            </a:srgbClr>
          </a:solidFill>
          <a:ln w="190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7" name="椭圆 6"/>
          <p:cNvSpPr/>
          <p:nvPr/>
        </p:nvSpPr>
        <p:spPr>
          <a:xfrm>
            <a:off x="4724948" y="5352007"/>
            <a:ext cx="768250" cy="768250"/>
          </a:xfrm>
          <a:prstGeom prst="ellipse">
            <a:avLst/>
          </a:prstGeom>
          <a:solidFill>
            <a:srgbClr val="FFFFFF">
              <a:lumMod val="85000"/>
            </a:srgbClr>
          </a:solidFill>
          <a:ln w="190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8" name="椭圆 7"/>
          <p:cNvSpPr/>
          <p:nvPr/>
        </p:nvSpPr>
        <p:spPr>
          <a:xfrm>
            <a:off x="6929780" y="5371274"/>
            <a:ext cx="768250" cy="768250"/>
          </a:xfrm>
          <a:prstGeom prst="ellipse">
            <a:avLst/>
          </a:prstGeom>
          <a:solidFill>
            <a:srgbClr val="FFFFFF">
              <a:lumMod val="85000"/>
            </a:srgbClr>
          </a:solidFill>
          <a:ln w="190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9" name="椭圆 8"/>
          <p:cNvSpPr/>
          <p:nvPr/>
        </p:nvSpPr>
        <p:spPr>
          <a:xfrm>
            <a:off x="8968208" y="5352007"/>
            <a:ext cx="768250" cy="768250"/>
          </a:xfrm>
          <a:prstGeom prst="ellipse">
            <a:avLst/>
          </a:prstGeom>
          <a:solidFill>
            <a:srgbClr val="FFFFFF">
              <a:lumMod val="85000"/>
            </a:srgbClr>
          </a:solidFill>
          <a:ln w="19050" cap="flat" cmpd="sng" algn="ctr">
            <a:gradFill>
              <a:gsLst>
                <a:gs pos="0">
                  <a:srgbClr val="FFFFFF">
                    <a:lumMod val="75000"/>
                  </a:srgbClr>
                </a:gs>
                <a:gs pos="100000">
                  <a:srgbClr val="FFFFFF"/>
                </a:gs>
              </a:gsLst>
              <a:lin ang="5400000" scaled="1"/>
            </a:gradFill>
            <a:prstDash val="solid"/>
            <a:miter lim="800000"/>
          </a:ln>
          <a:effectLst>
            <a:innerShdw blurRad="88900" dist="38100" dir="13500000">
              <a:prstClr val="black">
                <a:alpha val="50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0" name="任意多边形 27"/>
          <p:cNvSpPr/>
          <p:nvPr/>
        </p:nvSpPr>
        <p:spPr>
          <a:xfrm>
            <a:off x="4177015" y="3016146"/>
            <a:ext cx="1862212" cy="295871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rgbClr val="FFFFFF">
              <a:lumMod val="95000"/>
            </a:srgbClr>
          </a:solidFill>
          <a:ln w="12700" cap="flat" cmpd="sng" algn="ctr">
            <a:noFill/>
            <a:prstDash val="solid"/>
            <a:miter lim="800000"/>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任意多边形 28"/>
          <p:cNvSpPr/>
          <p:nvPr/>
        </p:nvSpPr>
        <p:spPr>
          <a:xfrm>
            <a:off x="8420910" y="3016146"/>
            <a:ext cx="1862212" cy="295871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rgbClr val="FFFFFF">
              <a:lumMod val="95000"/>
            </a:srgbClr>
          </a:solidFill>
          <a:ln w="12700" cap="flat" cmpd="sng" algn="ctr">
            <a:noFill/>
            <a:prstDash val="solid"/>
            <a:miter lim="800000"/>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任意多边形 35"/>
          <p:cNvSpPr/>
          <p:nvPr/>
        </p:nvSpPr>
        <p:spPr>
          <a:xfrm>
            <a:off x="1954476" y="1297088"/>
            <a:ext cx="1862212" cy="4672991"/>
          </a:xfrm>
          <a:custGeom>
            <a:avLst/>
            <a:gdLst>
              <a:gd name="connsiteX0" fmla="*/ 261702 w 1710096"/>
              <a:gd name="connsiteY0" fmla="*/ 0 h 4290967"/>
              <a:gd name="connsiteX1" fmla="*/ 1448394 w 1710096"/>
              <a:gd name="connsiteY1" fmla="*/ 0 h 4290967"/>
              <a:gd name="connsiteX2" fmla="*/ 1710096 w 1710096"/>
              <a:gd name="connsiteY2" fmla="*/ 261702 h 4290967"/>
              <a:gd name="connsiteX3" fmla="*/ 1710096 w 1710096"/>
              <a:gd name="connsiteY3" fmla="*/ 1308476 h 4290967"/>
              <a:gd name="connsiteX4" fmla="*/ 1448394 w 1710096"/>
              <a:gd name="connsiteY4" fmla="*/ 1570178 h 4290967"/>
              <a:gd name="connsiteX5" fmla="*/ 908591 w 1710096"/>
              <a:gd name="connsiteY5" fmla="*/ 1570178 h 4290967"/>
              <a:gd name="connsiteX6" fmla="*/ 908591 w 1710096"/>
              <a:gd name="connsiteY6" fmla="*/ 3884895 h 4290967"/>
              <a:gd name="connsiteX7" fmla="*/ 933282 w 1710096"/>
              <a:gd name="connsiteY7" fmla="*/ 3889880 h 4290967"/>
              <a:gd name="connsiteX8" fmla="*/ 1060774 w 1710096"/>
              <a:gd name="connsiteY8" fmla="*/ 4082221 h 4290967"/>
              <a:gd name="connsiteX9" fmla="*/ 852028 w 1710096"/>
              <a:gd name="connsiteY9" fmla="*/ 4290967 h 4290967"/>
              <a:gd name="connsiteX10" fmla="*/ 643282 w 1710096"/>
              <a:gd name="connsiteY10" fmla="*/ 4082221 h 4290967"/>
              <a:gd name="connsiteX11" fmla="*/ 770775 w 1710096"/>
              <a:gd name="connsiteY11" fmla="*/ 3889880 h 4290967"/>
              <a:gd name="connsiteX12" fmla="*/ 811893 w 1710096"/>
              <a:gd name="connsiteY12" fmla="*/ 3881578 h 4290967"/>
              <a:gd name="connsiteX13" fmla="*/ 811893 w 1710096"/>
              <a:gd name="connsiteY13" fmla="*/ 1570178 h 4290967"/>
              <a:gd name="connsiteX14" fmla="*/ 261702 w 1710096"/>
              <a:gd name="connsiteY14" fmla="*/ 1570178 h 4290967"/>
              <a:gd name="connsiteX15" fmla="*/ 0 w 1710096"/>
              <a:gd name="connsiteY15" fmla="*/ 1308476 h 4290967"/>
              <a:gd name="connsiteX16" fmla="*/ 0 w 1710096"/>
              <a:gd name="connsiteY16" fmla="*/ 261702 h 4290967"/>
              <a:gd name="connsiteX17" fmla="*/ 261702 w 1710096"/>
              <a:gd name="connsiteY17" fmla="*/ 0 h 429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4290967">
                <a:moveTo>
                  <a:pt x="261702" y="0"/>
                </a:moveTo>
                <a:lnTo>
                  <a:pt x="1448394" y="0"/>
                </a:lnTo>
                <a:cubicBezTo>
                  <a:pt x="1592928" y="0"/>
                  <a:pt x="1710096" y="117168"/>
                  <a:pt x="1710096" y="261702"/>
                </a:cubicBezTo>
                <a:lnTo>
                  <a:pt x="1710096" y="1308476"/>
                </a:lnTo>
                <a:cubicBezTo>
                  <a:pt x="1710096" y="1453010"/>
                  <a:pt x="1592928" y="1570178"/>
                  <a:pt x="1448394" y="1570178"/>
                </a:cubicBezTo>
                <a:lnTo>
                  <a:pt x="908591" y="1570178"/>
                </a:lnTo>
                <a:lnTo>
                  <a:pt x="908591" y="3884895"/>
                </a:lnTo>
                <a:lnTo>
                  <a:pt x="933282" y="3889880"/>
                </a:lnTo>
                <a:cubicBezTo>
                  <a:pt x="1008204" y="3921569"/>
                  <a:pt x="1060774" y="3995756"/>
                  <a:pt x="1060774" y="4082221"/>
                </a:cubicBezTo>
                <a:cubicBezTo>
                  <a:pt x="1060774" y="4197508"/>
                  <a:pt x="967315" y="4290967"/>
                  <a:pt x="852028" y="4290967"/>
                </a:cubicBezTo>
                <a:cubicBezTo>
                  <a:pt x="736741" y="4290967"/>
                  <a:pt x="643282" y="4197508"/>
                  <a:pt x="643282" y="4082221"/>
                </a:cubicBezTo>
                <a:cubicBezTo>
                  <a:pt x="643282" y="3995756"/>
                  <a:pt x="695853" y="3921569"/>
                  <a:pt x="770775" y="3889880"/>
                </a:cubicBezTo>
                <a:lnTo>
                  <a:pt x="811893" y="3881578"/>
                </a:lnTo>
                <a:lnTo>
                  <a:pt x="811893" y="1570178"/>
                </a:lnTo>
                <a:lnTo>
                  <a:pt x="261702" y="1570178"/>
                </a:lnTo>
                <a:cubicBezTo>
                  <a:pt x="117168" y="1570178"/>
                  <a:pt x="0" y="1453010"/>
                  <a:pt x="0" y="1308476"/>
                </a:cubicBezTo>
                <a:lnTo>
                  <a:pt x="0" y="261702"/>
                </a:lnTo>
                <a:cubicBezTo>
                  <a:pt x="0" y="117168"/>
                  <a:pt x="117168" y="0"/>
                  <a:pt x="261702" y="0"/>
                </a:cubicBezTo>
                <a:close/>
              </a:path>
            </a:pathLst>
          </a:custGeom>
          <a:solidFill>
            <a:srgbClr val="FFFFFF">
              <a:lumMod val="95000"/>
            </a:srgbClr>
          </a:solidFill>
          <a:ln w="12700" cap="flat" cmpd="sng" algn="ctr">
            <a:noFill/>
            <a:prstDash val="solid"/>
            <a:miter lim="800000"/>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3" name="任意多边形 36"/>
          <p:cNvSpPr/>
          <p:nvPr/>
        </p:nvSpPr>
        <p:spPr>
          <a:xfrm>
            <a:off x="6364704" y="1309073"/>
            <a:ext cx="1862212" cy="4672991"/>
          </a:xfrm>
          <a:custGeom>
            <a:avLst/>
            <a:gdLst>
              <a:gd name="connsiteX0" fmla="*/ 261702 w 1710096"/>
              <a:gd name="connsiteY0" fmla="*/ 0 h 4290967"/>
              <a:gd name="connsiteX1" fmla="*/ 1448394 w 1710096"/>
              <a:gd name="connsiteY1" fmla="*/ 0 h 4290967"/>
              <a:gd name="connsiteX2" fmla="*/ 1710096 w 1710096"/>
              <a:gd name="connsiteY2" fmla="*/ 261702 h 4290967"/>
              <a:gd name="connsiteX3" fmla="*/ 1710096 w 1710096"/>
              <a:gd name="connsiteY3" fmla="*/ 1308476 h 4290967"/>
              <a:gd name="connsiteX4" fmla="*/ 1448394 w 1710096"/>
              <a:gd name="connsiteY4" fmla="*/ 1570178 h 4290967"/>
              <a:gd name="connsiteX5" fmla="*/ 908591 w 1710096"/>
              <a:gd name="connsiteY5" fmla="*/ 1570178 h 4290967"/>
              <a:gd name="connsiteX6" fmla="*/ 908591 w 1710096"/>
              <a:gd name="connsiteY6" fmla="*/ 3884895 h 4290967"/>
              <a:gd name="connsiteX7" fmla="*/ 933282 w 1710096"/>
              <a:gd name="connsiteY7" fmla="*/ 3889880 h 4290967"/>
              <a:gd name="connsiteX8" fmla="*/ 1060774 w 1710096"/>
              <a:gd name="connsiteY8" fmla="*/ 4082221 h 4290967"/>
              <a:gd name="connsiteX9" fmla="*/ 852028 w 1710096"/>
              <a:gd name="connsiteY9" fmla="*/ 4290967 h 4290967"/>
              <a:gd name="connsiteX10" fmla="*/ 643282 w 1710096"/>
              <a:gd name="connsiteY10" fmla="*/ 4082221 h 4290967"/>
              <a:gd name="connsiteX11" fmla="*/ 770775 w 1710096"/>
              <a:gd name="connsiteY11" fmla="*/ 3889880 h 4290967"/>
              <a:gd name="connsiteX12" fmla="*/ 811893 w 1710096"/>
              <a:gd name="connsiteY12" fmla="*/ 3881578 h 4290967"/>
              <a:gd name="connsiteX13" fmla="*/ 811893 w 1710096"/>
              <a:gd name="connsiteY13" fmla="*/ 1570178 h 4290967"/>
              <a:gd name="connsiteX14" fmla="*/ 261702 w 1710096"/>
              <a:gd name="connsiteY14" fmla="*/ 1570178 h 4290967"/>
              <a:gd name="connsiteX15" fmla="*/ 0 w 1710096"/>
              <a:gd name="connsiteY15" fmla="*/ 1308476 h 4290967"/>
              <a:gd name="connsiteX16" fmla="*/ 0 w 1710096"/>
              <a:gd name="connsiteY16" fmla="*/ 261702 h 4290967"/>
              <a:gd name="connsiteX17" fmla="*/ 261702 w 1710096"/>
              <a:gd name="connsiteY17" fmla="*/ 0 h 429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4290967">
                <a:moveTo>
                  <a:pt x="261702" y="0"/>
                </a:moveTo>
                <a:lnTo>
                  <a:pt x="1448394" y="0"/>
                </a:lnTo>
                <a:cubicBezTo>
                  <a:pt x="1592928" y="0"/>
                  <a:pt x="1710096" y="117168"/>
                  <a:pt x="1710096" y="261702"/>
                </a:cubicBezTo>
                <a:lnTo>
                  <a:pt x="1710096" y="1308476"/>
                </a:lnTo>
                <a:cubicBezTo>
                  <a:pt x="1710096" y="1453010"/>
                  <a:pt x="1592928" y="1570178"/>
                  <a:pt x="1448394" y="1570178"/>
                </a:cubicBezTo>
                <a:lnTo>
                  <a:pt x="908591" y="1570178"/>
                </a:lnTo>
                <a:lnTo>
                  <a:pt x="908591" y="3884895"/>
                </a:lnTo>
                <a:lnTo>
                  <a:pt x="933282" y="3889880"/>
                </a:lnTo>
                <a:cubicBezTo>
                  <a:pt x="1008204" y="3921569"/>
                  <a:pt x="1060774" y="3995756"/>
                  <a:pt x="1060774" y="4082221"/>
                </a:cubicBezTo>
                <a:cubicBezTo>
                  <a:pt x="1060774" y="4197508"/>
                  <a:pt x="967315" y="4290967"/>
                  <a:pt x="852028" y="4290967"/>
                </a:cubicBezTo>
                <a:cubicBezTo>
                  <a:pt x="736741" y="4290967"/>
                  <a:pt x="643282" y="4197508"/>
                  <a:pt x="643282" y="4082221"/>
                </a:cubicBezTo>
                <a:cubicBezTo>
                  <a:pt x="643282" y="3995756"/>
                  <a:pt x="695853" y="3921569"/>
                  <a:pt x="770775" y="3889880"/>
                </a:cubicBezTo>
                <a:lnTo>
                  <a:pt x="811893" y="3881578"/>
                </a:lnTo>
                <a:lnTo>
                  <a:pt x="811893" y="1570178"/>
                </a:lnTo>
                <a:lnTo>
                  <a:pt x="261702" y="1570178"/>
                </a:lnTo>
                <a:cubicBezTo>
                  <a:pt x="117168" y="1570178"/>
                  <a:pt x="0" y="1453010"/>
                  <a:pt x="0" y="1308476"/>
                </a:cubicBezTo>
                <a:lnTo>
                  <a:pt x="0" y="261702"/>
                </a:lnTo>
                <a:cubicBezTo>
                  <a:pt x="0" y="117168"/>
                  <a:pt x="117168" y="0"/>
                  <a:pt x="261702" y="0"/>
                </a:cubicBezTo>
                <a:close/>
              </a:path>
            </a:pathLst>
          </a:custGeom>
          <a:solidFill>
            <a:srgbClr val="FFFFFF">
              <a:lumMod val="95000"/>
            </a:srgbClr>
          </a:solidFill>
          <a:ln w="12700" cap="flat" cmpd="sng" algn="ctr">
            <a:noFill/>
            <a:prstDash val="solid"/>
            <a:miter lim="800000"/>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4" name="任意多边形 39"/>
          <p:cNvSpPr/>
          <p:nvPr/>
        </p:nvSpPr>
        <p:spPr bwMode="auto">
          <a:xfrm>
            <a:off x="2714865" y="5635624"/>
            <a:ext cx="347663" cy="207963"/>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FFFFFF">
              <a:lumMod val="75000"/>
            </a:srgbClr>
          </a:solidFill>
          <a:ln w="28575">
            <a:noFill/>
          </a:ln>
          <a:effectLst/>
        </p:spPr>
        <p:txBody>
          <a:bodyPr lIns="91428" tIns="45714" rIns="91428" bIns="45714"/>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
        <p:nvSpPr>
          <p:cNvPr id="15" name="任意多边形 40"/>
          <p:cNvSpPr/>
          <p:nvPr/>
        </p:nvSpPr>
        <p:spPr bwMode="auto">
          <a:xfrm>
            <a:off x="4935778" y="5632449"/>
            <a:ext cx="347663" cy="207963"/>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FFFFFF">
              <a:lumMod val="75000"/>
            </a:srgbClr>
          </a:solidFill>
          <a:ln w="28575">
            <a:noFill/>
          </a:ln>
          <a:effectLst/>
        </p:spPr>
        <p:txBody>
          <a:bodyPr lIns="91428" tIns="45714" rIns="91428" bIns="45714"/>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
        <p:nvSpPr>
          <p:cNvPr id="16" name="任意多边形 41"/>
          <p:cNvSpPr/>
          <p:nvPr/>
        </p:nvSpPr>
        <p:spPr bwMode="auto">
          <a:xfrm>
            <a:off x="7123353" y="5651499"/>
            <a:ext cx="347663" cy="207963"/>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FFFFFF">
              <a:lumMod val="75000"/>
            </a:srgbClr>
          </a:solidFill>
          <a:ln w="28575">
            <a:noFill/>
          </a:ln>
          <a:effectLst/>
        </p:spPr>
        <p:txBody>
          <a:bodyPr lIns="91428" tIns="45714" rIns="91428" bIns="45714"/>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
        <p:nvSpPr>
          <p:cNvPr id="17" name="任意多边形 42"/>
          <p:cNvSpPr/>
          <p:nvPr/>
        </p:nvSpPr>
        <p:spPr bwMode="auto">
          <a:xfrm>
            <a:off x="9179165" y="5632449"/>
            <a:ext cx="346075" cy="207963"/>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FFFFFF">
              <a:lumMod val="75000"/>
            </a:srgbClr>
          </a:solidFill>
          <a:ln w="28575">
            <a:noFill/>
          </a:ln>
          <a:effectLst/>
        </p:spPr>
        <p:txBody>
          <a:bodyPr lIns="91428" tIns="45714" rIns="91428" bIns="45714"/>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l"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
        <p:nvSpPr>
          <p:cNvPr id="18" name="同侧圆角矩形 59"/>
          <p:cNvSpPr/>
          <p:nvPr/>
        </p:nvSpPr>
        <p:spPr>
          <a:xfrm rot="5400000">
            <a:off x="4089945" y="3592538"/>
            <a:ext cx="655869" cy="486982"/>
          </a:xfrm>
          <a:prstGeom prst="round2SameRect">
            <a:avLst>
              <a:gd name="adj1" fmla="val 19083"/>
              <a:gd name="adj2" fmla="val 0"/>
            </a:avLst>
          </a:prstGeom>
          <a:solidFill>
            <a:srgbClr val="124062"/>
          </a:solidFill>
          <a:ln w="12700" cap="flat" cmpd="sng" algn="ctr">
            <a:noFill/>
            <a:prstDash val="solid"/>
            <a:miter lim="800000"/>
          </a:ln>
          <a:effectLst>
            <a:innerShdw blurRad="50800" dist="25400" dir="13500000">
              <a:prstClr val="black">
                <a:alpha val="35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rPr>
              <a:t> </a:t>
            </a: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19" name="文本框 52"/>
          <p:cNvSpPr txBox="1"/>
          <p:nvPr/>
        </p:nvSpPr>
        <p:spPr>
          <a:xfrm>
            <a:off x="4107103" y="3582986"/>
            <a:ext cx="604837" cy="460375"/>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en-US" altLang="zh-CN" dirty="0">
                <a:solidFill>
                  <a:srgbClr val="FFFFFF"/>
                </a:solidFill>
                <a:latin typeface="Impact" panose="020B0806030902050204" pitchFamily="34" charset="0"/>
              </a:rPr>
              <a:t>02</a:t>
            </a:r>
            <a:endParaRPr lang="zh-CN" altLang="en-US" dirty="0">
              <a:solidFill>
                <a:srgbClr val="FFFFFF"/>
              </a:solidFill>
              <a:latin typeface="Impact" panose="020B0806030902050204" pitchFamily="34" charset="0"/>
            </a:endParaRPr>
          </a:p>
        </p:txBody>
      </p:sp>
      <p:sp>
        <p:nvSpPr>
          <p:cNvPr id="20" name="同侧圆角矩形 76"/>
          <p:cNvSpPr/>
          <p:nvPr/>
        </p:nvSpPr>
        <p:spPr>
          <a:xfrm rot="5400000">
            <a:off x="8331386" y="3606619"/>
            <a:ext cx="655871" cy="486982"/>
          </a:xfrm>
          <a:prstGeom prst="round2SameRect">
            <a:avLst>
              <a:gd name="adj1" fmla="val 19083"/>
              <a:gd name="adj2" fmla="val 0"/>
            </a:avLst>
          </a:prstGeom>
          <a:solidFill>
            <a:srgbClr val="124062"/>
          </a:solidFill>
          <a:ln w="12700" cap="flat" cmpd="sng" algn="ctr">
            <a:noFill/>
            <a:prstDash val="solid"/>
            <a:miter lim="800000"/>
          </a:ln>
          <a:effectLst>
            <a:innerShdw blurRad="50800" dist="25400" dir="13500000">
              <a:prstClr val="black">
                <a:alpha val="35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1" name="文本框 59"/>
          <p:cNvSpPr txBox="1"/>
          <p:nvPr/>
        </p:nvSpPr>
        <p:spPr>
          <a:xfrm>
            <a:off x="8352078" y="3570286"/>
            <a:ext cx="603250" cy="460375"/>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en-US" altLang="zh-CN" dirty="0">
                <a:solidFill>
                  <a:srgbClr val="FFFFFF"/>
                </a:solidFill>
                <a:latin typeface="Impact" panose="020B0806030902050204" pitchFamily="34" charset="0"/>
              </a:rPr>
              <a:t>04</a:t>
            </a:r>
            <a:endParaRPr lang="zh-CN" altLang="en-US" dirty="0">
              <a:solidFill>
                <a:srgbClr val="FFFFFF"/>
              </a:solidFill>
              <a:latin typeface="Impact" panose="020B0806030902050204" pitchFamily="34" charset="0"/>
            </a:endParaRPr>
          </a:p>
        </p:txBody>
      </p:sp>
      <p:sp>
        <p:nvSpPr>
          <p:cNvPr id="22" name="同侧圆角矩形 103"/>
          <p:cNvSpPr/>
          <p:nvPr/>
        </p:nvSpPr>
        <p:spPr>
          <a:xfrm rot="5400000">
            <a:off x="6276449" y="1895102"/>
            <a:ext cx="655871" cy="486982"/>
          </a:xfrm>
          <a:prstGeom prst="round2SameRect">
            <a:avLst>
              <a:gd name="adj1" fmla="val 19083"/>
              <a:gd name="adj2" fmla="val 0"/>
            </a:avLst>
          </a:prstGeom>
          <a:solidFill>
            <a:srgbClr val="124062"/>
          </a:solidFill>
          <a:ln w="12700" cap="flat" cmpd="sng" algn="ctr">
            <a:noFill/>
            <a:prstDash val="solid"/>
            <a:miter lim="800000"/>
          </a:ln>
          <a:effectLst>
            <a:innerShdw blurRad="50800" dist="25400" dir="13500000">
              <a:prstClr val="black">
                <a:alpha val="35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3" name="文本框 66"/>
          <p:cNvSpPr txBox="1"/>
          <p:nvPr/>
        </p:nvSpPr>
        <p:spPr>
          <a:xfrm>
            <a:off x="6291503" y="1871661"/>
            <a:ext cx="603250" cy="460375"/>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en-US" altLang="zh-CN" dirty="0">
                <a:solidFill>
                  <a:srgbClr val="FFFFFF"/>
                </a:solidFill>
                <a:latin typeface="Impact" panose="020B0806030902050204" pitchFamily="34" charset="0"/>
              </a:rPr>
              <a:t>03</a:t>
            </a:r>
            <a:endParaRPr lang="zh-CN" altLang="en-US" dirty="0">
              <a:solidFill>
                <a:srgbClr val="FFFFFF"/>
              </a:solidFill>
              <a:latin typeface="Impact" panose="020B0806030902050204" pitchFamily="34" charset="0"/>
            </a:endParaRPr>
          </a:p>
        </p:txBody>
      </p:sp>
      <p:sp>
        <p:nvSpPr>
          <p:cNvPr id="24" name="同侧圆角矩形 111"/>
          <p:cNvSpPr/>
          <p:nvPr/>
        </p:nvSpPr>
        <p:spPr>
          <a:xfrm rot="5400000">
            <a:off x="1868759" y="1913421"/>
            <a:ext cx="655871" cy="486982"/>
          </a:xfrm>
          <a:prstGeom prst="round2SameRect">
            <a:avLst>
              <a:gd name="adj1" fmla="val 19083"/>
              <a:gd name="adj2" fmla="val 0"/>
            </a:avLst>
          </a:prstGeom>
          <a:solidFill>
            <a:srgbClr val="124062"/>
          </a:solidFill>
          <a:ln w="12700" cap="flat" cmpd="sng" algn="ctr">
            <a:noFill/>
            <a:prstDash val="solid"/>
            <a:miter lim="800000"/>
          </a:ln>
          <a:effectLst>
            <a:innerShdw blurRad="50800" dist="25400" dir="13500000">
              <a:prstClr val="black">
                <a:alpha val="35000"/>
              </a:prstClr>
            </a:innerShdw>
          </a:effectLst>
        </p:spPr>
        <p:txBody>
          <a:bodyPr lIns="91428" tIns="45714" rIns="91428" bIns="45714" anchor="ct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sp>
        <p:nvSpPr>
          <p:cNvPr id="25" name="文本框 73"/>
          <p:cNvSpPr txBox="1"/>
          <p:nvPr/>
        </p:nvSpPr>
        <p:spPr>
          <a:xfrm>
            <a:off x="1890953" y="1920874"/>
            <a:ext cx="603250" cy="460375"/>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en-US" altLang="zh-CN" dirty="0">
                <a:solidFill>
                  <a:srgbClr val="FFFFFF"/>
                </a:solidFill>
                <a:latin typeface="Impact" panose="020B0806030902050204" pitchFamily="34" charset="0"/>
              </a:rPr>
              <a:t>01</a:t>
            </a:r>
            <a:endParaRPr lang="zh-CN" altLang="en-US" dirty="0">
              <a:solidFill>
                <a:srgbClr val="FFFFFF"/>
              </a:solidFill>
              <a:latin typeface="Impact" panose="020B0806030902050204" pitchFamily="34" charset="0"/>
            </a:endParaRPr>
          </a:p>
        </p:txBody>
      </p:sp>
      <p:grpSp>
        <p:nvGrpSpPr>
          <p:cNvPr id="26" name="组合 25"/>
          <p:cNvGrpSpPr/>
          <p:nvPr/>
        </p:nvGrpSpPr>
        <p:grpSpPr>
          <a:xfrm>
            <a:off x="2156065" y="1435099"/>
            <a:ext cx="1589088" cy="1373187"/>
            <a:chOff x="-1146568" y="2483744"/>
            <a:chExt cx="1459946" cy="1260343"/>
          </a:xfrm>
        </p:grpSpPr>
        <p:sp>
          <p:nvSpPr>
            <p:cNvPr id="37" name="文本框 10"/>
            <p:cNvSpPr txBox="1"/>
            <p:nvPr/>
          </p:nvSpPr>
          <p:spPr>
            <a:xfrm>
              <a:off x="-1146568" y="2483744"/>
              <a:ext cx="1355061" cy="309659"/>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zh-CN" altLang="en-US" sz="1600" b="1" dirty="0">
                  <a:latin typeface="微软雅黑" panose="020B0503020204020204" pitchFamily="34" charset="-122"/>
                  <a:ea typeface="微软雅黑" panose="020B0503020204020204" pitchFamily="34" charset="-122"/>
                </a:rPr>
                <a:t>匹配主题</a:t>
              </a:r>
            </a:p>
          </p:txBody>
        </p:sp>
        <p:sp>
          <p:nvSpPr>
            <p:cNvPr id="38" name="文本框 11"/>
            <p:cNvSpPr txBox="1">
              <a:spLocks noChangeArrowheads="1"/>
            </p:cNvSpPr>
            <p:nvPr/>
          </p:nvSpPr>
          <p:spPr bwMode="auto">
            <a:xfrm>
              <a:off x="-940921" y="2811579"/>
              <a:ext cx="1254299" cy="932508"/>
            </a:xfrm>
            <a:prstGeom prst="rect">
              <a:avLst/>
            </a:prstGeom>
            <a:noFill/>
            <a:ln>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R="0" defTabSz="1219200">
                <a:buClrTx/>
                <a:buSzTx/>
                <a:buFontTx/>
                <a:buNone/>
                <a:defRPr/>
              </a:pPr>
              <a:r>
                <a:rPr kumimoji="0" lang="zh-CN" altLang="zh-CN" sz="1000" kern="1200" cap="none" spc="0" normalizeH="0" baseline="0" noProof="0" dirty="0">
                  <a:latin typeface="微软雅黑" panose="020B0503020204020204" pitchFamily="34" charset="-122"/>
                  <a:ea typeface="微软雅黑" panose="020B0503020204020204" pitchFamily="34" charset="-122"/>
                  <a:cs typeface="+mn-cs"/>
                </a:rPr>
                <a:t>将</a:t>
              </a:r>
              <a:r>
                <a:rPr kumimoji="0" lang="zh-CN" altLang="en-US" sz="1000" kern="1200" cap="none" spc="0" normalizeH="0" baseline="0" noProof="0" dirty="0">
                  <a:latin typeface="微软雅黑" panose="020B0503020204020204" pitchFamily="34" charset="-122"/>
                  <a:ea typeface="微软雅黑" panose="020B0503020204020204" pitchFamily="34" charset="-122"/>
                  <a:cs typeface="+mn-cs"/>
                </a:rPr>
                <a:t>有效原始数据</a:t>
              </a:r>
              <a:r>
                <a:rPr kumimoji="0" lang="zh-CN" altLang="zh-CN" sz="1000" kern="1200" cap="none" spc="0" normalizeH="0" baseline="0" noProof="0" dirty="0">
                  <a:latin typeface="微软雅黑" panose="020B0503020204020204" pitchFamily="34" charset="-122"/>
                  <a:ea typeface="微软雅黑" panose="020B0503020204020204" pitchFamily="34" charset="-122"/>
                  <a:cs typeface="+mn-cs"/>
                </a:rPr>
                <a:t>拆分，</a:t>
              </a:r>
              <a:r>
                <a:rPr kumimoji="0" lang="zh-CN" altLang="en-US" sz="1000" kern="1200" cap="none" spc="0" normalizeH="0" baseline="0" noProof="0" dirty="0">
                  <a:latin typeface="微软雅黑" panose="020B0503020204020204" pitchFamily="34" charset="-122"/>
                  <a:ea typeface="微软雅黑" panose="020B0503020204020204" pitchFamily="34" charset="-122"/>
                  <a:cs typeface="+mn-cs"/>
                </a:rPr>
                <a:t>划</a:t>
              </a:r>
              <a:r>
                <a:rPr kumimoji="0" lang="zh-CN" altLang="zh-CN" sz="1000" kern="1200" cap="none" spc="0" normalizeH="0" baseline="0" noProof="0" dirty="0">
                  <a:latin typeface="微软雅黑" panose="020B0503020204020204" pitchFamily="34" charset="-122"/>
                  <a:ea typeface="微软雅黑" panose="020B0503020204020204" pitchFamily="34" charset="-122"/>
                  <a:cs typeface="+mn-cs"/>
                </a:rPr>
                <a:t>分出</a:t>
              </a:r>
              <a:r>
                <a:rPr kumimoji="0" lang="zh-CN" altLang="en-US" sz="1000" kern="1200" cap="none" spc="0" normalizeH="0" baseline="0" noProof="0" dirty="0">
                  <a:solidFill>
                    <a:schemeClr val="accent6">
                      <a:lumMod val="75000"/>
                    </a:schemeClr>
                  </a:solidFill>
                  <a:latin typeface="微软雅黑" panose="020B0503020204020204" pitchFamily="34" charset="-122"/>
                  <a:ea typeface="微软雅黑" panose="020B0503020204020204" pitchFamily="34" charset="-122"/>
                  <a:cs typeface="+mn-cs"/>
                </a:rPr>
                <a:t>养老、工伤、失业、劳动、人才等</a:t>
              </a:r>
              <a:r>
                <a:rPr kumimoji="0" lang="zh-CN" altLang="zh-CN" sz="1000" kern="1200" cap="none" spc="0" normalizeH="0" baseline="0" noProof="0" dirty="0">
                  <a:latin typeface="微软雅黑" panose="020B0503020204020204" pitchFamily="34" charset="-122"/>
                  <a:ea typeface="微软雅黑" panose="020B0503020204020204" pitchFamily="34" charset="-122"/>
                  <a:cs typeface="+mn-cs"/>
                </a:rPr>
                <a:t>大类</a:t>
              </a:r>
              <a:r>
                <a:rPr kumimoji="0" lang="zh-CN" altLang="en-US" sz="1000" kern="1200" cap="none" spc="0" normalizeH="0" baseline="0" noProof="0" dirty="0">
                  <a:latin typeface="微软雅黑" panose="020B0503020204020204" pitchFamily="34" charset="-122"/>
                  <a:ea typeface="微软雅黑" panose="020B0503020204020204" pitchFamily="34" charset="-122"/>
                  <a:cs typeface="+mn-cs"/>
                </a:rPr>
                <a:t>，通过对业务系统表的分析，将所有业务表与主题匹配</a:t>
              </a:r>
            </a:p>
          </p:txBody>
        </p:sp>
      </p:grpSp>
      <p:grpSp>
        <p:nvGrpSpPr>
          <p:cNvPr id="27" name="组合 26"/>
          <p:cNvGrpSpPr/>
          <p:nvPr/>
        </p:nvGrpSpPr>
        <p:grpSpPr>
          <a:xfrm>
            <a:off x="4342053" y="3114677"/>
            <a:ext cx="1624012" cy="1192213"/>
            <a:chOff x="13545" y="2483636"/>
            <a:chExt cx="1491190" cy="1095251"/>
          </a:xfrm>
        </p:grpSpPr>
        <p:sp>
          <p:nvSpPr>
            <p:cNvPr id="35" name="文本框 13"/>
            <p:cNvSpPr txBox="1"/>
            <p:nvPr/>
          </p:nvSpPr>
          <p:spPr>
            <a:xfrm>
              <a:off x="13545" y="2483636"/>
              <a:ext cx="1355061" cy="309659"/>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zh-CN" altLang="en-US" sz="1600" b="1" dirty="0">
                  <a:latin typeface="微软雅黑" panose="020B0503020204020204" pitchFamily="34" charset="-122"/>
                  <a:ea typeface="微软雅黑" panose="020B0503020204020204" pitchFamily="34" charset="-122"/>
                </a:rPr>
                <a:t>数据标准定义</a:t>
              </a:r>
            </a:p>
          </p:txBody>
        </p:sp>
        <p:sp>
          <p:nvSpPr>
            <p:cNvPr id="36" name="文本框 14"/>
            <p:cNvSpPr txBox="1"/>
            <p:nvPr/>
          </p:nvSpPr>
          <p:spPr>
            <a:xfrm>
              <a:off x="250562" y="2816694"/>
              <a:ext cx="1254173" cy="762193"/>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nSpc>
                  <a:spcPct val="120000"/>
                </a:lnSpc>
              </a:pPr>
              <a:r>
                <a:rPr lang="zh-CN" altLang="en-US" sz="1000" dirty="0">
                  <a:latin typeface="微软雅黑" panose="020B0503020204020204" pitchFamily="34" charset="-122"/>
                  <a:ea typeface="微软雅黑" panose="020B0503020204020204" pitchFamily="34" charset="-122"/>
                </a:rPr>
                <a:t>根据数据表命名规范和国标</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行标等数据元标准，对表结构和字段做标准化映射</a:t>
              </a:r>
            </a:p>
          </p:txBody>
        </p:sp>
      </p:grpSp>
      <p:grpSp>
        <p:nvGrpSpPr>
          <p:cNvPr id="28" name="组合 27"/>
          <p:cNvGrpSpPr/>
          <p:nvPr/>
        </p:nvGrpSpPr>
        <p:grpSpPr>
          <a:xfrm>
            <a:off x="6389928" y="1454147"/>
            <a:ext cx="1825625" cy="1352549"/>
            <a:chOff x="-196363" y="2476638"/>
            <a:chExt cx="1676335" cy="1242761"/>
          </a:xfrm>
        </p:grpSpPr>
        <p:sp>
          <p:nvSpPr>
            <p:cNvPr id="33" name="文本框 16"/>
            <p:cNvSpPr txBox="1"/>
            <p:nvPr/>
          </p:nvSpPr>
          <p:spPr>
            <a:xfrm>
              <a:off x="-196363" y="2476638"/>
              <a:ext cx="1676335" cy="309659"/>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zh-CN" altLang="en-US" sz="1600" b="1" dirty="0">
                  <a:latin typeface="微软雅黑" panose="020B0503020204020204" pitchFamily="34" charset="-122"/>
                  <a:ea typeface="微软雅黑" panose="020B0503020204020204" pitchFamily="34" charset="-122"/>
                </a:rPr>
                <a:t>标准库模型定义</a:t>
              </a:r>
            </a:p>
          </p:txBody>
        </p:sp>
        <p:sp>
          <p:nvSpPr>
            <p:cNvPr id="34" name="文本框 17"/>
            <p:cNvSpPr txBox="1"/>
            <p:nvPr/>
          </p:nvSpPr>
          <p:spPr>
            <a:xfrm>
              <a:off x="169283" y="2787505"/>
              <a:ext cx="1254173" cy="931894"/>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nSpc>
                  <a:spcPct val="120000"/>
                </a:lnSpc>
              </a:pPr>
              <a:r>
                <a:rPr lang="zh-CN" altLang="en-US" sz="1000" dirty="0">
                  <a:latin typeface="微软雅黑" panose="020B0503020204020204" pitchFamily="34" charset="-122"/>
                  <a:ea typeface="微软雅黑" panose="020B0503020204020204" pitchFamily="34" charset="-122"/>
                </a:rPr>
                <a:t>经过表结构的标准化，获得，逻辑模型，需要构建物理模型，得到对应存储介质的建表语句</a:t>
              </a:r>
            </a:p>
          </p:txBody>
        </p:sp>
      </p:grpSp>
      <p:grpSp>
        <p:nvGrpSpPr>
          <p:cNvPr id="29" name="组合 28"/>
          <p:cNvGrpSpPr/>
          <p:nvPr/>
        </p:nvGrpSpPr>
        <p:grpSpPr>
          <a:xfrm>
            <a:off x="8428278" y="3143251"/>
            <a:ext cx="1884362" cy="1530351"/>
            <a:chOff x="-196363" y="2476638"/>
            <a:chExt cx="1730559" cy="1404838"/>
          </a:xfrm>
        </p:grpSpPr>
        <p:sp>
          <p:nvSpPr>
            <p:cNvPr id="31" name="文本框 19"/>
            <p:cNvSpPr txBox="1"/>
            <p:nvPr/>
          </p:nvSpPr>
          <p:spPr>
            <a:xfrm>
              <a:off x="-196363" y="2476638"/>
              <a:ext cx="1676335" cy="309659"/>
            </a:xfrm>
            <a:prstGeom prst="rect">
              <a:avLst/>
            </a:prstGeom>
            <a:noFill/>
            <a:ln w="9525">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algn="ctr"/>
              <a:r>
                <a:rPr lang="zh-CN" altLang="en-US" sz="1600" b="1" dirty="0">
                  <a:latin typeface="微软雅黑" panose="020B0503020204020204" pitchFamily="34" charset="-122"/>
                  <a:ea typeface="微软雅黑" panose="020B0503020204020204" pitchFamily="34" charset="-122"/>
                </a:rPr>
                <a:t>清洗映射规则定义</a:t>
              </a:r>
            </a:p>
          </p:txBody>
        </p:sp>
        <p:sp>
          <p:nvSpPr>
            <p:cNvPr id="32" name="文本框 91"/>
            <p:cNvSpPr txBox="1">
              <a:spLocks noChangeArrowheads="1"/>
            </p:cNvSpPr>
            <p:nvPr/>
          </p:nvSpPr>
          <p:spPr bwMode="auto">
            <a:xfrm>
              <a:off x="194361" y="2779757"/>
              <a:ext cx="1339835" cy="1101719"/>
            </a:xfrm>
            <a:prstGeom prst="rect">
              <a:avLst/>
            </a:prstGeom>
            <a:noFill/>
            <a:ln>
              <a:noFill/>
            </a:ln>
          </p:spPr>
          <p:txBody>
            <a:bodyPr>
              <a:spAutoFit/>
            </a:bodyPr>
            <a:lstStyle>
              <a:defPPr>
                <a:defRPr lang="zh-CN"/>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tx1"/>
                  </a:solidFill>
                  <a:latin typeface="Calibri" panose="020F0502020204030204" charset="0"/>
                  <a:ea typeface="宋体" panose="02010600030101010101" pitchFamily="2" charset="-122"/>
                  <a:cs typeface="+mn-cs"/>
                </a:defRPr>
              </a:lvl9pPr>
            </a:lstStyle>
            <a:p>
              <a:pPr marR="0" defTabSz="1219200">
                <a:lnSpc>
                  <a:spcPct val="120000"/>
                </a:lnSpc>
                <a:buClrTx/>
                <a:buSzTx/>
                <a:buFontTx/>
                <a:buNone/>
                <a:defRPr/>
              </a:pPr>
              <a:r>
                <a:rPr kumimoji="0" lang="zh-CN" altLang="en-US" sz="1000" kern="1200" cap="none" spc="0" normalizeH="0" baseline="0" noProof="0" dirty="0">
                  <a:latin typeface="微软雅黑" panose="020B0503020204020204" pitchFamily="34" charset="-122"/>
                  <a:ea typeface="微软雅黑" panose="020B0503020204020204" pitchFamily="34" charset="-122"/>
                  <a:cs typeface="+mn-cs"/>
                </a:rPr>
                <a:t>根据制定的筛选结果和清洗规则，通过原始数据进行转码、剔除、去空等操作，对业务系统数据进行</a:t>
              </a:r>
              <a:r>
                <a:rPr kumimoji="0" lang="zh-CN" altLang="en-US" sz="1000" kern="1200" cap="none" spc="0" normalizeH="0" baseline="0" noProof="0" dirty="0">
                  <a:solidFill>
                    <a:schemeClr val="accent6">
                      <a:lumMod val="75000"/>
                    </a:schemeClr>
                  </a:solidFill>
                  <a:latin typeface="微软雅黑" panose="020B0503020204020204" pitchFamily="34" charset="-122"/>
                  <a:ea typeface="微软雅黑" panose="020B0503020204020204" pitchFamily="34" charset="-122"/>
                  <a:cs typeface="+mn-cs"/>
                </a:rPr>
                <a:t>标准化过滤</a:t>
              </a:r>
              <a:r>
                <a:rPr kumimoji="0" lang="zh-CN" altLang="en-US" sz="1000" kern="1200" cap="none" spc="0" normalizeH="0" baseline="0" noProof="0" dirty="0">
                  <a:latin typeface="微软雅黑" panose="020B0503020204020204" pitchFamily="34" charset="-122"/>
                  <a:ea typeface="微软雅黑" panose="020B0503020204020204" pitchFamily="34" charset="-122"/>
                  <a:cs typeface="+mn-cs"/>
                </a:rPr>
                <a:t>，形成优质可用的资产</a:t>
              </a:r>
            </a:p>
          </p:txBody>
        </p:sp>
      </p:grpSp>
      <p:sp>
        <p:nvSpPr>
          <p:cNvPr id="30" name="矩形 29"/>
          <p:cNvSpPr/>
          <p:nvPr/>
        </p:nvSpPr>
        <p:spPr>
          <a:xfrm>
            <a:off x="1162290" y="6259511"/>
            <a:ext cx="9991725" cy="466725"/>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lvl="0" indent="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1pPr>
            <a:lvl2pPr marL="609600" lvl="1" indent="-1524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2pPr>
            <a:lvl3pPr marL="1219200" lvl="2" indent="-3048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3pPr>
            <a:lvl4pPr marL="1828800" lvl="3" indent="-4572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4pPr>
            <a:lvl5pPr marL="2438400" lvl="4" indent="-6096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5pPr>
            <a:lvl6pPr marL="2286000" lvl="5" indent="-6096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6pPr>
            <a:lvl7pPr marL="2743200" lvl="6" indent="-6096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7pPr>
            <a:lvl8pPr marL="3200400" lvl="7" indent="-6096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8pPr>
            <a:lvl9pPr marL="3657600" lvl="8" indent="-609600" algn="l" defTabSz="1219200" rtl="0" eaLnBrk="0" fontAlgn="base" latinLnBrk="0" hangingPunct="0">
              <a:lnSpc>
                <a:spcPct val="100000"/>
              </a:lnSpc>
              <a:spcBef>
                <a:spcPct val="0"/>
              </a:spcBef>
              <a:spcAft>
                <a:spcPct val="0"/>
              </a:spcAft>
              <a:buNone/>
              <a:defRPr sz="2400" b="0" i="0" u="none" kern="1200" baseline="0">
                <a:solidFill>
                  <a:schemeClr val="lt1"/>
                </a:solidFill>
                <a:latin typeface="Calibri" panose="020F0502020204030204" charset="0"/>
                <a:ea typeface="宋体" panose="02010600030101010101" pitchFamily="2" charset="-122"/>
                <a:cs typeface="+mn-cs"/>
              </a:defRPr>
            </a:lvl9pP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需各业务系统提供</a:t>
            </a: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在用数据标准、指派业务专家指导</a:t>
            </a:r>
            <a:r>
              <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确认数据标准定义，提供全程业务解答支持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数据治理</a:t>
            </a:r>
            <a:r>
              <a:rPr kumimoji="1" lang="en-US" altLang="zh-CN" dirty="0"/>
              <a:t>-</a:t>
            </a:r>
            <a:r>
              <a:rPr kumimoji="1" lang="zh-CN" altLang="en-US" dirty="0"/>
              <a:t>质量管理</a:t>
            </a:r>
          </a:p>
        </p:txBody>
      </p:sp>
      <p:sp>
        <p:nvSpPr>
          <p:cNvPr id="11" name="矩形: 圆角 10"/>
          <p:cNvSpPr/>
          <p:nvPr/>
        </p:nvSpPr>
        <p:spPr bwMode="auto">
          <a:xfrm>
            <a:off x="642065" y="1625475"/>
            <a:ext cx="1925719" cy="5567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rPr>
              <a:t>识别质量问题</a:t>
            </a:r>
          </a:p>
        </p:txBody>
      </p:sp>
      <p:sp>
        <p:nvSpPr>
          <p:cNvPr id="12" name="箭头: 右 11"/>
          <p:cNvSpPr/>
          <p:nvPr/>
        </p:nvSpPr>
        <p:spPr bwMode="auto">
          <a:xfrm>
            <a:off x="2743213" y="1722402"/>
            <a:ext cx="423755" cy="36367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endParaRPr>
          </a:p>
        </p:txBody>
      </p:sp>
      <p:sp>
        <p:nvSpPr>
          <p:cNvPr id="13" name="矩形: 圆角 12"/>
          <p:cNvSpPr/>
          <p:nvPr/>
        </p:nvSpPr>
        <p:spPr bwMode="auto">
          <a:xfrm>
            <a:off x="3328780" y="1625475"/>
            <a:ext cx="1925719" cy="5567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rPr>
              <a:t>分析质量问题</a:t>
            </a:r>
          </a:p>
        </p:txBody>
      </p:sp>
      <p:sp>
        <p:nvSpPr>
          <p:cNvPr id="14" name="箭头: 右 13"/>
          <p:cNvSpPr/>
          <p:nvPr/>
        </p:nvSpPr>
        <p:spPr bwMode="auto">
          <a:xfrm>
            <a:off x="5429928" y="1722402"/>
            <a:ext cx="423755" cy="36367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endParaRPr>
          </a:p>
        </p:txBody>
      </p:sp>
      <p:sp>
        <p:nvSpPr>
          <p:cNvPr id="15" name="矩形: 圆角 14"/>
          <p:cNvSpPr/>
          <p:nvPr/>
        </p:nvSpPr>
        <p:spPr bwMode="auto">
          <a:xfrm>
            <a:off x="6069164" y="1625475"/>
            <a:ext cx="1925719" cy="5567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rPr>
              <a:t>反馈质量问题</a:t>
            </a:r>
          </a:p>
        </p:txBody>
      </p:sp>
      <p:sp>
        <p:nvSpPr>
          <p:cNvPr id="16" name="箭头: 右 15"/>
          <p:cNvSpPr/>
          <p:nvPr/>
        </p:nvSpPr>
        <p:spPr bwMode="auto">
          <a:xfrm>
            <a:off x="8255224" y="1722402"/>
            <a:ext cx="423754" cy="36367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endParaRPr>
          </a:p>
        </p:txBody>
      </p:sp>
      <p:sp>
        <p:nvSpPr>
          <p:cNvPr id="17" name="矩形: 圆角 16"/>
          <p:cNvSpPr/>
          <p:nvPr/>
        </p:nvSpPr>
        <p:spPr bwMode="auto">
          <a:xfrm>
            <a:off x="9135576" y="1625475"/>
            <a:ext cx="1926521" cy="5567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tIns="91440" bIns="91440" anchor="ctr"/>
          <a:lstStyle/>
          <a:p>
            <a:pPr marL="0" marR="0" lvl="0" indent="0" algn="ctr" defTabSz="1828800" rtl="0" eaLnBrk="1" fontAlgn="base" latinLnBrk="0" hangingPunct="0">
              <a:lnSpc>
                <a:spcPct val="9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rPr>
              <a:t>解决质量问题</a:t>
            </a:r>
          </a:p>
        </p:txBody>
      </p:sp>
      <p:sp>
        <p:nvSpPr>
          <p:cNvPr id="18" name="矩形 17"/>
          <p:cNvSpPr/>
          <p:nvPr/>
        </p:nvSpPr>
        <p:spPr>
          <a:xfrm>
            <a:off x="563562" y="2566706"/>
            <a:ext cx="2041070" cy="38266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sym typeface="Calibri" panose="020F0502020204030204" charset="0"/>
              </a:rPr>
              <a:t>调研阶段访谈反馈</a:t>
            </a:r>
            <a:endParaRPr kumimoji="1" lang="en-US" altLang="zh-CN" sz="1100" b="0" i="0" u="sng"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sym typeface="Calibri" panose="020F0502020204030204" charset="0"/>
            </a:endParaRPr>
          </a:p>
        </p:txBody>
      </p:sp>
      <p:sp>
        <p:nvSpPr>
          <p:cNvPr id="19" name="矩形 18"/>
          <p:cNvSpPr/>
          <p:nvPr/>
        </p:nvSpPr>
        <p:spPr>
          <a:xfrm>
            <a:off x="3166968" y="3411011"/>
            <a:ext cx="1983395" cy="38266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内容缺失错误问题</a:t>
            </a:r>
            <a:endParaRPr kumimoji="1" lang="en-US" altLang="zh-CN"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endParaRPr>
          </a:p>
        </p:txBody>
      </p:sp>
      <p:sp>
        <p:nvSpPr>
          <p:cNvPr id="20" name="矩形 19"/>
          <p:cNvSpPr/>
          <p:nvPr/>
        </p:nvSpPr>
        <p:spPr>
          <a:xfrm>
            <a:off x="8551612" y="2770172"/>
            <a:ext cx="3059202" cy="38266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en-US" altLang="zh-CN"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ETL/</a:t>
            </a: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脚本转换清洗</a:t>
            </a:r>
          </a:p>
        </p:txBody>
      </p:sp>
      <p:sp>
        <p:nvSpPr>
          <p:cNvPr id="21" name="矩形 20"/>
          <p:cNvSpPr/>
          <p:nvPr/>
        </p:nvSpPr>
        <p:spPr>
          <a:xfrm>
            <a:off x="5947405" y="4108723"/>
            <a:ext cx="1993809" cy="38266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sym typeface="Calibri" panose="020F0502020204030204" charset="0"/>
              </a:rPr>
              <a:t>个人：数据中心查看</a:t>
            </a:r>
          </a:p>
        </p:txBody>
      </p:sp>
      <p:sp>
        <p:nvSpPr>
          <p:cNvPr id="22" name="矩形 21"/>
          <p:cNvSpPr/>
          <p:nvPr/>
        </p:nvSpPr>
        <p:spPr>
          <a:xfrm>
            <a:off x="5947405" y="4896954"/>
            <a:ext cx="1993809" cy="38266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sym typeface="Calibri" panose="020F0502020204030204" charset="0"/>
              </a:rPr>
              <a:t>部门：数据质量报告</a:t>
            </a:r>
          </a:p>
        </p:txBody>
      </p:sp>
      <p:sp>
        <p:nvSpPr>
          <p:cNvPr id="23" name="矩形 22"/>
          <p:cNvSpPr/>
          <p:nvPr/>
        </p:nvSpPr>
        <p:spPr>
          <a:xfrm>
            <a:off x="8569235" y="4108723"/>
            <a:ext cx="3059202" cy="38266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数据纠错，补录填报</a:t>
            </a:r>
          </a:p>
        </p:txBody>
      </p:sp>
      <p:sp>
        <p:nvSpPr>
          <p:cNvPr id="24" name="矩形 23"/>
          <p:cNvSpPr/>
          <p:nvPr/>
        </p:nvSpPr>
        <p:spPr>
          <a:xfrm>
            <a:off x="8569235" y="4906568"/>
            <a:ext cx="3059202" cy="38266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数据纠错，</a:t>
            </a:r>
            <a:r>
              <a:rPr kumimoji="1" lang="en-US" altLang="zh-CN"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 </a:t>
            </a: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批量采集</a:t>
            </a:r>
          </a:p>
        </p:txBody>
      </p:sp>
      <p:sp>
        <p:nvSpPr>
          <p:cNvPr id="25" name="矩形 24"/>
          <p:cNvSpPr/>
          <p:nvPr/>
        </p:nvSpPr>
        <p:spPr>
          <a:xfrm>
            <a:off x="8551612" y="3391786"/>
            <a:ext cx="3059202" cy="38266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进入生产系统流转，循环采集</a:t>
            </a:r>
          </a:p>
        </p:txBody>
      </p:sp>
      <p:sp>
        <p:nvSpPr>
          <p:cNvPr id="26" name="矩形 25"/>
          <p:cNvSpPr/>
          <p:nvPr/>
        </p:nvSpPr>
        <p:spPr>
          <a:xfrm>
            <a:off x="3158156" y="4888826"/>
            <a:ext cx="1610106" cy="34118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sym typeface="Calibri" panose="020F0502020204030204" charset="0"/>
              </a:rPr>
              <a:t>智能数据门户公布</a:t>
            </a:r>
          </a:p>
        </p:txBody>
      </p:sp>
      <p:sp>
        <p:nvSpPr>
          <p:cNvPr id="27" name="矩形 26"/>
          <p:cNvSpPr/>
          <p:nvPr/>
        </p:nvSpPr>
        <p:spPr>
          <a:xfrm>
            <a:off x="3171774" y="4126347"/>
            <a:ext cx="1610908" cy="34118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2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sym typeface="Calibri" panose="020F0502020204030204" charset="0"/>
              </a:rPr>
              <a:t>考核、流程</a:t>
            </a:r>
          </a:p>
        </p:txBody>
      </p:sp>
      <p:sp>
        <p:nvSpPr>
          <p:cNvPr id="28" name="矩形 27"/>
          <p:cNvSpPr/>
          <p:nvPr/>
        </p:nvSpPr>
        <p:spPr>
          <a:xfrm>
            <a:off x="563562" y="3198733"/>
            <a:ext cx="2041070" cy="38266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sym typeface="Calibri" panose="020F0502020204030204" charset="0"/>
              </a:rPr>
              <a:t>数据探查时识别</a:t>
            </a:r>
            <a:endParaRPr kumimoji="1" lang="en-US" altLang="zh-CN" sz="1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sym typeface="Calibri" panose="020F0502020204030204" charset="0"/>
            </a:endParaRPr>
          </a:p>
        </p:txBody>
      </p:sp>
      <p:sp>
        <p:nvSpPr>
          <p:cNvPr id="29" name="矩形 28"/>
          <p:cNvSpPr/>
          <p:nvPr/>
        </p:nvSpPr>
        <p:spPr>
          <a:xfrm>
            <a:off x="563562" y="3824352"/>
            <a:ext cx="2041070" cy="38266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sym typeface="Calibri" panose="020F0502020204030204" charset="0"/>
              </a:rPr>
              <a:t>数据质量检查识别</a:t>
            </a:r>
            <a:endParaRPr kumimoji="1" lang="en-US" altLang="zh-CN" sz="1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sym typeface="Calibri" panose="020F0502020204030204" charset="0"/>
            </a:endParaRPr>
          </a:p>
        </p:txBody>
      </p:sp>
      <p:sp>
        <p:nvSpPr>
          <p:cNvPr id="30" name="矩形 29"/>
          <p:cNvSpPr/>
          <p:nvPr/>
        </p:nvSpPr>
        <p:spPr>
          <a:xfrm>
            <a:off x="3166968" y="2792601"/>
            <a:ext cx="1983395" cy="38266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ctr" defTabSz="1828165" rtl="0" eaLnBrk="0" fontAlgn="base" latinLnBrk="0" hangingPunct="0">
              <a:lnSpc>
                <a:spcPct val="150000"/>
              </a:lnSpc>
              <a:spcBef>
                <a:spcPct val="0"/>
              </a:spcBef>
              <a:spcAft>
                <a:spcPct val="0"/>
              </a:spcAft>
              <a:buClrTx/>
              <a:buSzTx/>
              <a:buFontTx/>
              <a:buNone/>
              <a:defRPr/>
            </a:pPr>
            <a:r>
              <a:rPr kumimoji="1" lang="zh-CN" altLang="en-US" sz="1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sym typeface="Calibri" panose="020F0502020204030204" charset="0"/>
              </a:rPr>
              <a:t>规范性、规律性问题</a:t>
            </a:r>
            <a:endParaRPr kumimoji="1" lang="en-US" altLang="zh-CN" sz="1100" b="1" i="0" u="sng" strike="noStrike" kern="1200" cap="none" spc="0" normalizeH="0" baseline="0" noProof="0" dirty="0">
              <a:ln>
                <a:noFill/>
              </a:ln>
              <a:solidFill>
                <a:srgbClr val="00B050"/>
              </a:solidFill>
              <a:effectLst/>
              <a:uLnTx/>
              <a:uFillTx/>
              <a:latin typeface="等线" panose="02010600030101010101" charset="-122"/>
              <a:ea typeface="等线" panose="02010600030101010101" charset="-122"/>
              <a:sym typeface="Calibri" panose="020F0502020204030204" charset="0"/>
            </a:endParaRPr>
          </a:p>
        </p:txBody>
      </p:sp>
      <p:sp>
        <p:nvSpPr>
          <p:cNvPr id="31" name="箭头: 右 30"/>
          <p:cNvSpPr>
            <a:spLocks noChangeArrowheads="1"/>
          </p:cNvSpPr>
          <p:nvPr/>
        </p:nvSpPr>
        <p:spPr bwMode="auto">
          <a:xfrm>
            <a:off x="4856378" y="4206452"/>
            <a:ext cx="1007718" cy="195456"/>
          </a:xfrm>
          <a:prstGeom prst="rightArrow">
            <a:avLst>
              <a:gd name="adj1" fmla="val 50000"/>
              <a:gd name="adj2" fmla="val 49982"/>
            </a:avLst>
          </a:prstGeom>
          <a:solidFill>
            <a:srgbClr val="FFFFFF"/>
          </a:solidFill>
          <a:ln w="25400" algn="ctr">
            <a:solidFill>
              <a:schemeClr val="accent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a:defRPr sz="7200" b="1">
                <a:solidFill>
                  <a:srgbClr val="000000"/>
                </a:solidFill>
                <a:latin typeface="Calibri" panose="020F0502020204030204" charset="0"/>
                <a:ea typeface="Malgun Gothic" panose="020B0503020000020004" charset="-127"/>
                <a:sym typeface="Calibri" panose="020F0502020204030204" charset="0"/>
              </a:defRPr>
            </a:lvl1pPr>
            <a:lvl2pPr marL="742950" indent="-285750">
              <a:defRPr sz="7200" b="1">
                <a:solidFill>
                  <a:srgbClr val="000000"/>
                </a:solidFill>
                <a:latin typeface="Calibri" panose="020F0502020204030204" charset="0"/>
                <a:ea typeface="Malgun Gothic" panose="020B0503020000020004" charset="-127"/>
                <a:sym typeface="Calibri" panose="020F0502020204030204" charset="0"/>
              </a:defRPr>
            </a:lvl2pPr>
            <a:lvl3pPr marL="1143000" indent="-228600">
              <a:defRPr sz="7200" b="1">
                <a:solidFill>
                  <a:srgbClr val="000000"/>
                </a:solidFill>
                <a:latin typeface="Calibri" panose="020F0502020204030204" charset="0"/>
                <a:ea typeface="Malgun Gothic" panose="020B0503020000020004" charset="-127"/>
                <a:sym typeface="Calibri" panose="020F0502020204030204" charset="0"/>
              </a:defRPr>
            </a:lvl3pPr>
            <a:lvl4pPr marL="1600200" indent="-228600">
              <a:defRPr sz="7200" b="1">
                <a:solidFill>
                  <a:srgbClr val="000000"/>
                </a:solidFill>
                <a:latin typeface="Calibri" panose="020F0502020204030204" charset="0"/>
                <a:ea typeface="Malgun Gothic" panose="020B0503020000020004" charset="-127"/>
                <a:sym typeface="Calibri" panose="020F0502020204030204" charset="0"/>
              </a:defRPr>
            </a:lvl4pPr>
            <a:lvl5pPr marL="2057400" indent="-228600">
              <a:defRPr sz="7200" b="1">
                <a:solidFill>
                  <a:srgbClr val="000000"/>
                </a:solidFill>
                <a:latin typeface="Calibri" panose="020F0502020204030204" charset="0"/>
                <a:ea typeface="Malgun Gothic" panose="020B0503020000020004" charset="-127"/>
                <a:sym typeface="Calibri" panose="020F0502020204030204" charset="0"/>
              </a:defRPr>
            </a:lvl5pPr>
            <a:lvl6pPr marL="25146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6pPr>
            <a:lvl7pPr marL="29718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7pPr>
            <a:lvl8pPr marL="34290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8pPr>
            <a:lvl9pPr marL="38862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9pPr>
          </a:lstStyle>
          <a:p>
            <a:pPr marL="0" marR="0" lvl="0" indent="0" algn="ctr" defTabSz="1828800" rtl="0" eaLnBrk="1" fontAlgn="base" latinLnBrk="0" hangingPunct="0">
              <a:lnSpc>
                <a:spcPct val="9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endParaRPr>
          </a:p>
        </p:txBody>
      </p:sp>
      <p:cxnSp>
        <p:nvCxnSpPr>
          <p:cNvPr id="32" name="直接箭头连接符 31"/>
          <p:cNvCxnSpPr>
            <a:stCxn id="18" idx="3"/>
            <a:endCxn id="30" idx="1"/>
          </p:cNvCxnSpPr>
          <p:nvPr/>
        </p:nvCxnSpPr>
        <p:spPr bwMode="auto">
          <a:xfrm>
            <a:off x="2604632" y="2758041"/>
            <a:ext cx="562336" cy="225895"/>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3" name="直接箭头连接符 32"/>
          <p:cNvCxnSpPr>
            <a:stCxn id="18" idx="3"/>
            <a:endCxn id="19" idx="1"/>
          </p:cNvCxnSpPr>
          <p:nvPr/>
        </p:nvCxnSpPr>
        <p:spPr bwMode="auto">
          <a:xfrm>
            <a:off x="2604632" y="2758041"/>
            <a:ext cx="562336" cy="844305"/>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4" name="直接箭头连接符 33"/>
          <p:cNvCxnSpPr>
            <a:stCxn id="28" idx="3"/>
            <a:endCxn id="30" idx="1"/>
          </p:cNvCxnSpPr>
          <p:nvPr/>
        </p:nvCxnSpPr>
        <p:spPr bwMode="auto">
          <a:xfrm flipV="1">
            <a:off x="2604632" y="2983936"/>
            <a:ext cx="562336" cy="406132"/>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5" name="直接箭头连接符 34"/>
          <p:cNvCxnSpPr>
            <a:stCxn id="29" idx="3"/>
            <a:endCxn id="30" idx="1"/>
          </p:cNvCxnSpPr>
          <p:nvPr/>
        </p:nvCxnSpPr>
        <p:spPr bwMode="auto">
          <a:xfrm flipV="1">
            <a:off x="2604632" y="2983936"/>
            <a:ext cx="562336" cy="1031751"/>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6" name="直接箭头连接符 35"/>
          <p:cNvCxnSpPr>
            <a:stCxn id="28" idx="3"/>
            <a:endCxn id="19" idx="1"/>
          </p:cNvCxnSpPr>
          <p:nvPr/>
        </p:nvCxnSpPr>
        <p:spPr bwMode="auto">
          <a:xfrm>
            <a:off x="2604632" y="3390068"/>
            <a:ext cx="562336" cy="212278"/>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7" name="直接箭头连接符 36"/>
          <p:cNvCxnSpPr>
            <a:stCxn id="29" idx="3"/>
            <a:endCxn id="19" idx="1"/>
          </p:cNvCxnSpPr>
          <p:nvPr/>
        </p:nvCxnSpPr>
        <p:spPr bwMode="auto">
          <a:xfrm flipV="1">
            <a:off x="2604632" y="3602346"/>
            <a:ext cx="562336" cy="413341"/>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8" name="直接箭头连接符 37"/>
          <p:cNvCxnSpPr>
            <a:stCxn id="30" idx="3"/>
            <a:endCxn id="20" idx="1"/>
          </p:cNvCxnSpPr>
          <p:nvPr/>
        </p:nvCxnSpPr>
        <p:spPr bwMode="auto">
          <a:xfrm flipV="1">
            <a:off x="5150363" y="2961507"/>
            <a:ext cx="3401249" cy="22429"/>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9" name="直接箭头连接符 38"/>
          <p:cNvCxnSpPr>
            <a:stCxn id="19" idx="3"/>
            <a:endCxn id="25" idx="1"/>
          </p:cNvCxnSpPr>
          <p:nvPr/>
        </p:nvCxnSpPr>
        <p:spPr bwMode="auto">
          <a:xfrm flipV="1">
            <a:off x="5150363" y="3583121"/>
            <a:ext cx="3401249" cy="19225"/>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0" name="直接箭头连接符 39"/>
          <p:cNvCxnSpPr>
            <a:stCxn id="21" idx="3"/>
            <a:endCxn id="23" idx="1"/>
          </p:cNvCxnSpPr>
          <p:nvPr/>
        </p:nvCxnSpPr>
        <p:spPr bwMode="auto">
          <a:xfrm>
            <a:off x="7941214" y="4300058"/>
            <a:ext cx="628021" cy="0"/>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1" name="直接箭头连接符 40"/>
          <p:cNvCxnSpPr>
            <a:stCxn id="22" idx="3"/>
            <a:endCxn id="24" idx="1"/>
          </p:cNvCxnSpPr>
          <p:nvPr/>
        </p:nvCxnSpPr>
        <p:spPr bwMode="auto">
          <a:xfrm>
            <a:off x="7941214" y="5088289"/>
            <a:ext cx="628021" cy="9614"/>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42" name="箭头: 右 41"/>
          <p:cNvSpPr>
            <a:spLocks noChangeArrowheads="1"/>
          </p:cNvSpPr>
          <p:nvPr/>
        </p:nvSpPr>
        <p:spPr bwMode="auto">
          <a:xfrm>
            <a:off x="4856378" y="4955431"/>
            <a:ext cx="1007718" cy="195456"/>
          </a:xfrm>
          <a:prstGeom prst="rightArrow">
            <a:avLst>
              <a:gd name="adj1" fmla="val 50000"/>
              <a:gd name="adj2" fmla="val 49982"/>
            </a:avLst>
          </a:prstGeom>
          <a:solidFill>
            <a:srgbClr val="FFFFFF"/>
          </a:solidFill>
          <a:ln w="25400" algn="ctr">
            <a:solidFill>
              <a:schemeClr val="accent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a:defRPr sz="7200" b="1">
                <a:solidFill>
                  <a:srgbClr val="000000"/>
                </a:solidFill>
                <a:latin typeface="Calibri" panose="020F0502020204030204" charset="0"/>
                <a:ea typeface="Malgun Gothic" panose="020B0503020000020004" charset="-127"/>
                <a:sym typeface="Calibri" panose="020F0502020204030204" charset="0"/>
              </a:defRPr>
            </a:lvl1pPr>
            <a:lvl2pPr marL="742950" indent="-285750">
              <a:defRPr sz="7200" b="1">
                <a:solidFill>
                  <a:srgbClr val="000000"/>
                </a:solidFill>
                <a:latin typeface="Calibri" panose="020F0502020204030204" charset="0"/>
                <a:ea typeface="Malgun Gothic" panose="020B0503020000020004" charset="-127"/>
                <a:sym typeface="Calibri" panose="020F0502020204030204" charset="0"/>
              </a:defRPr>
            </a:lvl2pPr>
            <a:lvl3pPr marL="1143000" indent="-228600">
              <a:defRPr sz="7200" b="1">
                <a:solidFill>
                  <a:srgbClr val="000000"/>
                </a:solidFill>
                <a:latin typeface="Calibri" panose="020F0502020204030204" charset="0"/>
                <a:ea typeface="Malgun Gothic" panose="020B0503020000020004" charset="-127"/>
                <a:sym typeface="Calibri" panose="020F0502020204030204" charset="0"/>
              </a:defRPr>
            </a:lvl3pPr>
            <a:lvl4pPr marL="1600200" indent="-228600">
              <a:defRPr sz="7200" b="1">
                <a:solidFill>
                  <a:srgbClr val="000000"/>
                </a:solidFill>
                <a:latin typeface="Calibri" panose="020F0502020204030204" charset="0"/>
                <a:ea typeface="Malgun Gothic" panose="020B0503020000020004" charset="-127"/>
                <a:sym typeface="Calibri" panose="020F0502020204030204" charset="0"/>
              </a:defRPr>
            </a:lvl4pPr>
            <a:lvl5pPr marL="2057400" indent="-228600">
              <a:defRPr sz="7200" b="1">
                <a:solidFill>
                  <a:srgbClr val="000000"/>
                </a:solidFill>
                <a:latin typeface="Calibri" panose="020F0502020204030204" charset="0"/>
                <a:ea typeface="Malgun Gothic" panose="020B0503020000020004" charset="-127"/>
                <a:sym typeface="Calibri" panose="020F0502020204030204" charset="0"/>
              </a:defRPr>
            </a:lvl5pPr>
            <a:lvl6pPr marL="25146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6pPr>
            <a:lvl7pPr marL="29718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7pPr>
            <a:lvl8pPr marL="34290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8pPr>
            <a:lvl9pPr marL="3886200" indent="-228600" defTabSz="1828800" eaLnBrk="0" fontAlgn="base" hangingPunct="0">
              <a:spcBef>
                <a:spcPct val="0"/>
              </a:spcBef>
              <a:spcAft>
                <a:spcPct val="0"/>
              </a:spcAft>
              <a:defRPr sz="7200" b="1">
                <a:solidFill>
                  <a:srgbClr val="000000"/>
                </a:solidFill>
                <a:latin typeface="Calibri" panose="020F0502020204030204" charset="0"/>
                <a:ea typeface="Malgun Gothic" panose="020B0503020000020004" charset="-127"/>
                <a:sym typeface="Calibri" panose="020F0502020204030204" charset="0"/>
              </a:defRPr>
            </a:lvl9pPr>
          </a:lstStyle>
          <a:p>
            <a:pPr marL="0" marR="0" lvl="0" indent="0" algn="ctr" defTabSz="1828800" rtl="0" eaLnBrk="1" fontAlgn="base" latinLnBrk="0" hangingPunct="0">
              <a:lnSpc>
                <a:spcPct val="9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等线" panose="02010600030101010101" charset="-122"/>
              <a:ea typeface="等线" panose="02010600030101010101" charset="-122"/>
              <a:cs typeface="Calibri" panose="020F0502020204030204" charset="0"/>
              <a:sym typeface="Calibri" panose="020F0502020204030204" charset="0"/>
            </a:endParaRPr>
          </a:p>
        </p:txBody>
      </p:sp>
      <p:cxnSp>
        <p:nvCxnSpPr>
          <p:cNvPr id="43" name="直接箭头连接符 42"/>
          <p:cNvCxnSpPr>
            <a:stCxn id="19" idx="3"/>
            <a:endCxn id="21" idx="1"/>
          </p:cNvCxnSpPr>
          <p:nvPr/>
        </p:nvCxnSpPr>
        <p:spPr bwMode="auto">
          <a:xfrm>
            <a:off x="5150363" y="3602346"/>
            <a:ext cx="797042" cy="697712"/>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4" name="直接箭头连接符 43"/>
          <p:cNvCxnSpPr>
            <a:stCxn id="19" idx="3"/>
            <a:endCxn id="22" idx="1"/>
          </p:cNvCxnSpPr>
          <p:nvPr/>
        </p:nvCxnSpPr>
        <p:spPr bwMode="auto">
          <a:xfrm>
            <a:off x="5150363" y="3602346"/>
            <a:ext cx="797042" cy="1485943"/>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45" name="矩形 44"/>
          <p:cNvSpPr/>
          <p:nvPr/>
        </p:nvSpPr>
        <p:spPr>
          <a:xfrm>
            <a:off x="1285081" y="5939117"/>
            <a:ext cx="9621838" cy="466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微软雅黑" panose="020B0503020204020204" pitchFamily="34" charset="-122"/>
                <a:ea typeface="微软雅黑" panose="020B0503020204020204" pitchFamily="34" charset="-122"/>
              </a:rPr>
              <a:t>通过制度建设执行达成长效机制</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buFont typeface="Wingdings" panose="05000000000000000000" charset="0"/>
              <a:buChar char="Ø"/>
            </a:pPr>
            <a:r>
              <a:rPr lang="zh-CN" altLang="en-US" dirty="0"/>
              <a:t>数据治理实施中：</a:t>
            </a:r>
            <a:r>
              <a:rPr kumimoji="1" lang="zh-CN" altLang="en-US" dirty="0"/>
              <a:t>数据资产规划</a:t>
            </a:r>
          </a:p>
        </p:txBody>
      </p:sp>
      <p:sp>
        <p:nvSpPr>
          <p:cNvPr id="3" name="圆柱形 6"/>
          <p:cNvSpPr/>
          <p:nvPr/>
        </p:nvSpPr>
        <p:spPr>
          <a:xfrm>
            <a:off x="4130675" y="1454150"/>
            <a:ext cx="561975" cy="3517900"/>
          </a:xfrm>
          <a:prstGeom prst="can">
            <a:avLst/>
          </a:prstGeom>
          <a:solidFill>
            <a:srgbClr val="FF4C02"/>
          </a:solidFill>
          <a:ln>
            <a:solidFill>
              <a:srgbClr val="E7E6E6"/>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原始库</a:t>
            </a:r>
          </a:p>
        </p:txBody>
      </p:sp>
      <p:sp>
        <p:nvSpPr>
          <p:cNvPr id="4" name="矩形 3"/>
          <p:cNvSpPr/>
          <p:nvPr/>
        </p:nvSpPr>
        <p:spPr>
          <a:xfrm>
            <a:off x="715475" y="1320800"/>
            <a:ext cx="1953113" cy="4891088"/>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917641" y="1392238"/>
            <a:ext cx="1590609" cy="369332"/>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zh-CN" altLang="en-US" b="1" dirty="0">
                <a:solidFill>
                  <a:srgbClr val="FF4C02"/>
                </a:solidFill>
                <a:latin typeface="微软雅黑" panose="020B0503020204020204" pitchFamily="34" charset="-122"/>
                <a:ea typeface="微软雅黑" panose="020B0503020204020204" pitchFamily="34" charset="-122"/>
                <a:cs typeface="+mn-ea"/>
                <a:sym typeface="+mn-lt"/>
              </a:rPr>
              <a:t>数据源</a:t>
            </a:r>
            <a:endParaRPr lang="zh-CN" altLang="en-US" sz="2000" b="1" dirty="0">
              <a:solidFill>
                <a:srgbClr val="FF4C02"/>
              </a:solidFill>
              <a:latin typeface="微软雅黑" panose="020B0503020204020204" pitchFamily="34" charset="-122"/>
              <a:ea typeface="微软雅黑" panose="020B0503020204020204" pitchFamily="34" charset="-122"/>
              <a:cs typeface="+mn-ea"/>
              <a:sym typeface="+mn-lt"/>
            </a:endParaRPr>
          </a:p>
        </p:txBody>
      </p:sp>
      <p:sp>
        <p:nvSpPr>
          <p:cNvPr id="6" name="圆角矩形 12"/>
          <p:cNvSpPr/>
          <p:nvPr/>
        </p:nvSpPr>
        <p:spPr>
          <a:xfrm>
            <a:off x="892233" y="1954213"/>
            <a:ext cx="1616018" cy="1263149"/>
          </a:xfrm>
          <a:prstGeom prst="roundRect">
            <a:avLst>
              <a:gd name="adj" fmla="val 3275"/>
            </a:avLst>
          </a:prstGeom>
          <a:solidFill>
            <a:schemeClr val="bg1"/>
          </a:solidFill>
        </p:spPr>
        <p:style>
          <a:lnRef idx="1">
            <a:schemeClr val="dk1"/>
          </a:lnRef>
          <a:fillRef idx="2">
            <a:schemeClr val="dk1"/>
          </a:fillRef>
          <a:effectRef idx="1">
            <a:schemeClr val="dk1"/>
          </a:effectRef>
          <a:fontRef idx="minor">
            <a:schemeClr val="dk1"/>
          </a:fontRef>
        </p:style>
        <p:txBody>
          <a:bodyPr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市级集中系统业务数据</a:t>
            </a:r>
            <a:endPar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ea"/>
            </a:endParaRPr>
          </a:p>
        </p:txBody>
      </p:sp>
      <p:sp>
        <p:nvSpPr>
          <p:cNvPr id="7" name="圆角矩形 13"/>
          <p:cNvSpPr/>
          <p:nvPr/>
        </p:nvSpPr>
        <p:spPr>
          <a:xfrm>
            <a:off x="892233" y="3370459"/>
            <a:ext cx="1616018" cy="1259912"/>
          </a:xfrm>
          <a:prstGeom prst="roundRect">
            <a:avLst>
              <a:gd name="adj" fmla="val 3275"/>
            </a:avLst>
          </a:prstGeom>
          <a:solidFill>
            <a:schemeClr val="bg1"/>
          </a:solidFill>
        </p:spPr>
        <p:style>
          <a:lnRef idx="1">
            <a:schemeClr val="dk1"/>
          </a:lnRef>
          <a:fillRef idx="2">
            <a:schemeClr val="dk1"/>
          </a:fillRef>
          <a:effectRef idx="1">
            <a:schemeClr val="dk1"/>
          </a:effectRef>
          <a:fontRef idx="minor">
            <a:schemeClr val="dk1"/>
          </a:fontRef>
        </p:style>
        <p:txBody>
          <a:bodyPr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部下发中台业务数据</a:t>
            </a:r>
            <a:endPar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ea"/>
            </a:endParaRPr>
          </a:p>
        </p:txBody>
      </p:sp>
      <p:sp>
        <p:nvSpPr>
          <p:cNvPr id="8" name="圆角矩形 14"/>
          <p:cNvSpPr/>
          <p:nvPr/>
        </p:nvSpPr>
        <p:spPr>
          <a:xfrm>
            <a:off x="892233" y="4783467"/>
            <a:ext cx="1616018" cy="1259912"/>
          </a:xfrm>
          <a:prstGeom prst="roundRect">
            <a:avLst>
              <a:gd name="adj" fmla="val 3275"/>
            </a:avLst>
          </a:prstGeom>
          <a:solidFill>
            <a:schemeClr val="bg1"/>
          </a:solidFill>
        </p:spPr>
        <p:style>
          <a:lnRef idx="1">
            <a:schemeClr val="dk1"/>
          </a:lnRef>
          <a:fillRef idx="2">
            <a:schemeClr val="dk1"/>
          </a:fillRef>
          <a:effectRef idx="1">
            <a:schemeClr val="dk1"/>
          </a:effectRef>
          <a:fontRef idx="minor">
            <a:schemeClr val="dk1"/>
          </a:fontRef>
        </p:style>
        <p:txBody>
          <a:bodyPr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天津市共享</a:t>
            </a:r>
            <a:endParaRPr lang="en-US" altLang="zh-CN" sz="2000"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交换平台数据</a:t>
            </a:r>
            <a:endParaRPr lang="zh-CN" altLang="en-US" sz="2000" kern="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ea"/>
            </a:endParaRPr>
          </a:p>
        </p:txBody>
      </p:sp>
      <p:sp>
        <p:nvSpPr>
          <p:cNvPr id="11" name="圆柱形 17"/>
          <p:cNvSpPr/>
          <p:nvPr/>
        </p:nvSpPr>
        <p:spPr>
          <a:xfrm>
            <a:off x="8634413" y="2003425"/>
            <a:ext cx="561975" cy="2108200"/>
          </a:xfrm>
          <a:prstGeom prst="can">
            <a:avLst/>
          </a:prstGeom>
          <a:solidFill>
            <a:srgbClr val="FF4C02"/>
          </a:solidFill>
          <a:ln>
            <a:solidFill>
              <a:srgbClr val="E7E6E6"/>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资源库</a:t>
            </a:r>
          </a:p>
        </p:txBody>
      </p:sp>
      <p:sp>
        <p:nvSpPr>
          <p:cNvPr id="12" name="圆柱形 18"/>
          <p:cNvSpPr/>
          <p:nvPr/>
        </p:nvSpPr>
        <p:spPr>
          <a:xfrm>
            <a:off x="7415213" y="3233738"/>
            <a:ext cx="561975" cy="1730375"/>
          </a:xfrm>
          <a:prstGeom prst="can">
            <a:avLst/>
          </a:prstGeom>
          <a:solidFill>
            <a:srgbClr val="FF4C02"/>
          </a:solidFill>
          <a:ln>
            <a:solidFill>
              <a:srgbClr val="E7E6E6"/>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主题库</a:t>
            </a:r>
          </a:p>
        </p:txBody>
      </p:sp>
      <p:sp>
        <p:nvSpPr>
          <p:cNvPr id="13" name="圆柱形 19"/>
          <p:cNvSpPr/>
          <p:nvPr/>
        </p:nvSpPr>
        <p:spPr>
          <a:xfrm>
            <a:off x="5440363" y="1452563"/>
            <a:ext cx="561975" cy="3519487"/>
          </a:xfrm>
          <a:prstGeom prst="can">
            <a:avLst/>
          </a:prstGeom>
          <a:solidFill>
            <a:srgbClr val="00B0F0"/>
          </a:solidFill>
          <a:ln>
            <a:solidFill>
              <a:srgbClr val="E7E6E6"/>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标准库</a:t>
            </a:r>
          </a:p>
        </p:txBody>
      </p:sp>
      <p:sp>
        <p:nvSpPr>
          <p:cNvPr id="14" name="圆柱形 20"/>
          <p:cNvSpPr/>
          <p:nvPr/>
        </p:nvSpPr>
        <p:spPr>
          <a:xfrm rot="5400000">
            <a:off x="7127593" y="2311694"/>
            <a:ext cx="561902" cy="7234996"/>
          </a:xfrm>
          <a:prstGeom prst="can">
            <a:avLst/>
          </a:prstGeom>
          <a:solidFill>
            <a:srgbClr val="FF4C02"/>
          </a:solidFill>
          <a:ln>
            <a:solidFill>
              <a:srgbClr val="E7E6E6"/>
            </a:solidFill>
          </a:ln>
        </p:spPr>
        <p:style>
          <a:lnRef idx="2">
            <a:schemeClr val="accent1"/>
          </a:lnRef>
          <a:fillRef idx="1">
            <a:schemeClr val="lt1"/>
          </a:fillRef>
          <a:effectRef idx="0">
            <a:schemeClr val="accent1"/>
          </a:effectRef>
          <a:fontRef idx="minor">
            <a:schemeClr val="dk1"/>
          </a:fontRef>
        </p:style>
        <p:txBody>
          <a:bodyPr vert="vert270"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知识库</a:t>
            </a:r>
          </a:p>
        </p:txBody>
      </p:sp>
      <p:sp>
        <p:nvSpPr>
          <p:cNvPr id="15" name="右箭头 22"/>
          <p:cNvSpPr/>
          <p:nvPr/>
        </p:nvSpPr>
        <p:spPr>
          <a:xfrm>
            <a:off x="2701925" y="3386138"/>
            <a:ext cx="1408113"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6" name="右箭头 23"/>
          <p:cNvSpPr/>
          <p:nvPr/>
        </p:nvSpPr>
        <p:spPr>
          <a:xfrm>
            <a:off x="4870450" y="3398838"/>
            <a:ext cx="490538"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右箭头 27"/>
          <p:cNvSpPr/>
          <p:nvPr/>
        </p:nvSpPr>
        <p:spPr>
          <a:xfrm>
            <a:off x="6105525" y="4017963"/>
            <a:ext cx="1179513"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8" name="右箭头 32"/>
          <p:cNvSpPr/>
          <p:nvPr/>
        </p:nvSpPr>
        <p:spPr>
          <a:xfrm rot="5400000">
            <a:off x="4130675" y="5145088"/>
            <a:ext cx="581025"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9" name="右箭头 33"/>
          <p:cNvSpPr/>
          <p:nvPr/>
        </p:nvSpPr>
        <p:spPr>
          <a:xfrm rot="5400000">
            <a:off x="5413375" y="5124451"/>
            <a:ext cx="617537" cy="379412"/>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0" name="右箭头 34"/>
          <p:cNvSpPr/>
          <p:nvPr/>
        </p:nvSpPr>
        <p:spPr>
          <a:xfrm rot="5400000">
            <a:off x="7405687" y="5116513"/>
            <a:ext cx="581025"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1" name="右箭头 35"/>
          <p:cNvSpPr/>
          <p:nvPr/>
        </p:nvSpPr>
        <p:spPr>
          <a:xfrm rot="5400000">
            <a:off x="8176419" y="4699794"/>
            <a:ext cx="1479550" cy="379412"/>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2" name="圆柱形 4"/>
          <p:cNvSpPr/>
          <p:nvPr/>
        </p:nvSpPr>
        <p:spPr>
          <a:xfrm>
            <a:off x="10485438" y="1485900"/>
            <a:ext cx="561975" cy="3500438"/>
          </a:xfrm>
          <a:prstGeom prst="can">
            <a:avLst/>
          </a:prstGeom>
          <a:solidFill>
            <a:srgbClr val="00B0F0"/>
          </a:solidFill>
          <a:ln>
            <a:solidFill>
              <a:srgbClr val="E7E6E6"/>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专题库</a:t>
            </a:r>
            <a:endParaRPr lang="en-US"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右箭头 27"/>
          <p:cNvSpPr/>
          <p:nvPr/>
        </p:nvSpPr>
        <p:spPr>
          <a:xfrm>
            <a:off x="6094413" y="2487613"/>
            <a:ext cx="2517775"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4" name="右箭头 23"/>
          <p:cNvSpPr/>
          <p:nvPr/>
        </p:nvSpPr>
        <p:spPr>
          <a:xfrm>
            <a:off x="8053388" y="3481388"/>
            <a:ext cx="561975"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5" name="右箭头 23"/>
          <p:cNvSpPr/>
          <p:nvPr/>
        </p:nvSpPr>
        <p:spPr>
          <a:xfrm>
            <a:off x="9266238" y="2944813"/>
            <a:ext cx="1149350"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6" name="右箭头 23"/>
          <p:cNvSpPr/>
          <p:nvPr/>
        </p:nvSpPr>
        <p:spPr>
          <a:xfrm>
            <a:off x="8048625" y="4332288"/>
            <a:ext cx="2366963" cy="379412"/>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7" name="右箭头 23"/>
          <p:cNvSpPr/>
          <p:nvPr/>
        </p:nvSpPr>
        <p:spPr>
          <a:xfrm>
            <a:off x="6105525" y="1622425"/>
            <a:ext cx="4310063"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8" name="右箭头 35"/>
          <p:cNvSpPr/>
          <p:nvPr/>
        </p:nvSpPr>
        <p:spPr>
          <a:xfrm rot="5400000">
            <a:off x="10467181" y="5171282"/>
            <a:ext cx="581025" cy="379412"/>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9" name="右箭头 22"/>
          <p:cNvSpPr/>
          <p:nvPr/>
        </p:nvSpPr>
        <p:spPr>
          <a:xfrm>
            <a:off x="2735263" y="5738813"/>
            <a:ext cx="985837" cy="381000"/>
          </a:xfrm>
          <a:prstGeom prst="rightArrow">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cxnSp>
        <p:nvCxnSpPr>
          <p:cNvPr id="32" name="直接连接符 31"/>
          <p:cNvCxnSpPr/>
          <p:nvPr/>
        </p:nvCxnSpPr>
        <p:spPr bwMode="auto">
          <a:xfrm>
            <a:off x="6330462" y="1320800"/>
            <a:ext cx="4979963" cy="0"/>
          </a:xfrm>
          <a:prstGeom prst="line">
            <a:avLst/>
          </a:prstGeom>
          <a:noFill/>
          <a:ln w="38100" cap="flat" cmpd="sng" algn="ctr">
            <a:solidFill>
              <a:srgbClr val="3957A3"/>
            </a:solidFill>
            <a:prstDash val="dash"/>
            <a:round/>
            <a:headEnd type="none" w="med" len="med"/>
            <a:tailEnd type="none" w="med" len="med"/>
          </a:ln>
          <a:effectLst>
            <a:outerShdw blurRad="50800" dist="38100" dir="2700000" algn="tl" rotWithShape="0">
              <a:prstClr val="black">
                <a:alpha val="40000"/>
              </a:prstClr>
            </a:outerShdw>
          </a:effectLst>
        </p:spPr>
      </p:cxnSp>
      <p:cxnSp>
        <p:nvCxnSpPr>
          <p:cNvPr id="35" name="直接连接符 34"/>
          <p:cNvCxnSpPr/>
          <p:nvPr/>
        </p:nvCxnSpPr>
        <p:spPr bwMode="auto">
          <a:xfrm flipV="1">
            <a:off x="11310425" y="1297623"/>
            <a:ext cx="0" cy="5060974"/>
          </a:xfrm>
          <a:prstGeom prst="line">
            <a:avLst/>
          </a:prstGeom>
          <a:noFill/>
          <a:ln w="38100" cap="flat" cmpd="sng" algn="ctr">
            <a:solidFill>
              <a:srgbClr val="3957A3"/>
            </a:solidFill>
            <a:prstDash val="dash"/>
            <a:round/>
            <a:headEnd type="none" w="med" len="med"/>
            <a:tailEnd type="none" w="med" len="med"/>
          </a:ln>
          <a:effectLst>
            <a:outerShdw blurRad="50800" dist="38100" dir="2700000" algn="tl" rotWithShape="0">
              <a:prstClr val="black">
                <a:alpha val="40000"/>
              </a:prstClr>
            </a:outerShdw>
          </a:effectLst>
        </p:spPr>
      </p:cxnSp>
      <p:cxnSp>
        <p:nvCxnSpPr>
          <p:cNvPr id="39" name="直接连接符 38"/>
          <p:cNvCxnSpPr/>
          <p:nvPr/>
        </p:nvCxnSpPr>
        <p:spPr bwMode="auto">
          <a:xfrm flipV="1">
            <a:off x="6330462" y="1335082"/>
            <a:ext cx="0" cy="4102112"/>
          </a:xfrm>
          <a:prstGeom prst="line">
            <a:avLst/>
          </a:prstGeom>
          <a:noFill/>
          <a:ln w="38100" cap="flat" cmpd="sng" algn="ctr">
            <a:solidFill>
              <a:srgbClr val="3957A3"/>
            </a:solidFill>
            <a:prstDash val="dash"/>
            <a:round/>
            <a:headEnd type="none" w="med" len="med"/>
            <a:tailEnd type="none" w="med" len="med"/>
          </a:ln>
          <a:effectLst>
            <a:outerShdw blurRad="50800" dist="38100" dir="2700000" algn="tl" rotWithShape="0">
              <a:prstClr val="black">
                <a:alpha val="40000"/>
              </a:prstClr>
            </a:outerShdw>
          </a:effectLst>
        </p:spPr>
      </p:cxnSp>
      <p:cxnSp>
        <p:nvCxnSpPr>
          <p:cNvPr id="41" name="直接连接符 40"/>
          <p:cNvCxnSpPr/>
          <p:nvPr/>
        </p:nvCxnSpPr>
        <p:spPr bwMode="auto">
          <a:xfrm>
            <a:off x="3418449" y="6358597"/>
            <a:ext cx="7896299" cy="0"/>
          </a:xfrm>
          <a:prstGeom prst="line">
            <a:avLst/>
          </a:prstGeom>
          <a:noFill/>
          <a:ln w="38100" cap="flat" cmpd="sng" algn="ctr">
            <a:solidFill>
              <a:srgbClr val="3957A3"/>
            </a:solidFill>
            <a:prstDash val="dash"/>
            <a:round/>
            <a:headEnd type="none" w="med" len="med"/>
            <a:tailEnd type="none" w="med" len="med"/>
          </a:ln>
          <a:effectLst>
            <a:outerShdw blurRad="50800" dist="38100" dir="2700000" algn="tl" rotWithShape="0">
              <a:prstClr val="black">
                <a:alpha val="40000"/>
              </a:prstClr>
            </a:outerShdw>
          </a:effectLst>
        </p:spPr>
      </p:cxnSp>
      <p:cxnSp>
        <p:nvCxnSpPr>
          <p:cNvPr id="43" name="直接连接符 42"/>
          <p:cNvCxnSpPr/>
          <p:nvPr/>
        </p:nvCxnSpPr>
        <p:spPr bwMode="auto">
          <a:xfrm>
            <a:off x="3418449" y="5437194"/>
            <a:ext cx="2912013" cy="0"/>
          </a:xfrm>
          <a:prstGeom prst="line">
            <a:avLst/>
          </a:prstGeom>
          <a:noFill/>
          <a:ln w="38100" cap="flat" cmpd="sng" algn="ctr">
            <a:solidFill>
              <a:srgbClr val="3957A3"/>
            </a:solidFill>
            <a:prstDash val="dash"/>
            <a:round/>
            <a:headEnd type="none" w="med" len="med"/>
            <a:tailEnd type="none" w="med" len="med"/>
          </a:ln>
        </p:spPr>
      </p:cxnSp>
      <p:cxnSp>
        <p:nvCxnSpPr>
          <p:cNvPr id="45" name="直接连接符 44"/>
          <p:cNvCxnSpPr/>
          <p:nvPr/>
        </p:nvCxnSpPr>
        <p:spPr bwMode="auto">
          <a:xfrm flipV="1">
            <a:off x="3418449" y="5437194"/>
            <a:ext cx="0" cy="946150"/>
          </a:xfrm>
          <a:prstGeom prst="line">
            <a:avLst/>
          </a:prstGeom>
          <a:noFill/>
          <a:ln w="38100" cap="flat" cmpd="sng" algn="ctr">
            <a:solidFill>
              <a:srgbClr val="3957A3"/>
            </a:solidFill>
            <a:prstDash val="dash"/>
            <a:round/>
            <a:headEnd type="none" w="med" len="med"/>
            <a:tailEnd type="none" w="med" len="med"/>
          </a:ln>
          <a:effectLst>
            <a:outerShdw blurRad="50800" dist="38100" dir="2700000" algn="tl" rotWithShape="0">
              <a:prstClr val="black">
                <a:alpha val="40000"/>
              </a:prstClr>
            </a:outerShdw>
          </a:effec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U3NjRhNDU5NzI3MDY5NzI4NmQ2MzA4ZGM0N2FlMWYifQ=="/>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6_1"/>
  <p:tag name="KSO_WM_UNIT_ID" val="diagram715_6*l_h_i*1_6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f"/>
  <p:tag name="KSO_WM_UNIT_INDEX" val="1_6_1"/>
  <p:tag name="KSO_WM_UNIT_ID" val="diagram715_6*l_h_f*1_6_1"/>
  <p:tag name="KSO_WM_UNIT_LAYERLEVEL" val="1_1_1"/>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10;文本具体内容"/>
  <p:tag name="KSO_WM_UNIT_FILL_FORE_SCHEMECOLOR_INDEX" val="5"/>
  <p:tag name="KSO_WM_UNIT_FILL_TYPE" val="1"/>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6_2"/>
  <p:tag name="KSO_WM_UNIT_ID" val="diagram715_6*l_h_i*1_6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6_3"/>
  <p:tag name="KSO_WM_UNIT_ID" val="diagram715_6*l_h_i*1_6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5_1"/>
  <p:tag name="KSO_WM_UNIT_ID" val="diagram715_6*l_h_i*1_5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f"/>
  <p:tag name="KSO_WM_UNIT_INDEX" val="1_5_1"/>
  <p:tag name="KSO_WM_UNIT_ID" val="diagram715_6*l_h_f*1_5_1"/>
  <p:tag name="KSO_WM_UNIT_LAYERLEVEL" val="1_1_1"/>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10;文本具体内容"/>
  <p:tag name="KSO_WM_UNIT_FILL_FORE_SCHEMECOLOR_INDEX" val="5"/>
  <p:tag name="KSO_WM_UNIT_FILL_TYPE" val="1"/>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5_2"/>
  <p:tag name="KSO_WM_UNIT_ID" val="diagram715_6*l_h_i*1_5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5_3"/>
  <p:tag name="KSO_WM_UNIT_ID" val="diagram715_6*l_h_i*1_5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4_1"/>
  <p:tag name="KSO_WM_UNIT_ID" val="diagram715_6*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f"/>
  <p:tag name="KSO_WM_UNIT_INDEX" val="1_4_1"/>
  <p:tag name="KSO_WM_UNIT_ID" val="diagram715_6*l_h_f*1_4_1"/>
  <p:tag name="KSO_WM_UNIT_LAYERLEVEL" val="1_1_1"/>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10;文本具体内容"/>
  <p:tag name="KSO_WM_UNIT_FILL_FORE_SCHEMECOLOR_INDEX" val="5"/>
  <p:tag name="KSO_WM_UNIT_FILL_TYPE" val="1"/>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5546a6f-003d-4e33-8820-2e4b4052e76c}"/>
  <p:tag name="TABLE_ENDDRAG_ORIGIN_RECT" val="770*207"/>
  <p:tag name="TABLE_ENDDRAG_RECT" val="25*376*770*207"/>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4_2"/>
  <p:tag name="KSO_WM_UNIT_ID" val="diagram715_6*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4_3"/>
  <p:tag name="KSO_WM_UNIT_ID" val="diagram715_6*l_h_i*1_4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3_1"/>
  <p:tag name="KSO_WM_UNIT_ID" val="diagram715_6*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f"/>
  <p:tag name="KSO_WM_UNIT_INDEX" val="1_3_1"/>
  <p:tag name="KSO_WM_UNIT_ID" val="diagram715_6*l_h_f*1_3_1"/>
  <p:tag name="KSO_WM_UNIT_LAYERLEVEL" val="1_1_1"/>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10;文本具体内容"/>
  <p:tag name="KSO_WM_UNIT_FILL_FORE_SCHEMECOLOR_INDEX" val="5"/>
  <p:tag name="KSO_WM_UNIT_FILL_TYPE" val="1"/>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3_2"/>
  <p:tag name="KSO_WM_UNIT_ID" val="diagram715_6*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3_3"/>
  <p:tag name="KSO_WM_UNIT_ID" val="diagram715_6*l_h_i*1_3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2_1"/>
  <p:tag name="KSO_WM_UNIT_ID" val="diagram715_6*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4"/>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f"/>
  <p:tag name="KSO_WM_UNIT_INDEX" val="1_2_1"/>
  <p:tag name="KSO_WM_UNIT_ID" val="diagram715_6*l_h_f*1_2_1"/>
  <p:tag name="KSO_WM_UNIT_LAYERLEVEL" val="1_1_1"/>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10;文本具体内容"/>
  <p:tag name="KSO_WM_UNIT_FILL_FORE_SCHEMECOLOR_INDEX" val="5"/>
  <p:tag name="KSO_WM_UNIT_FILL_TYPE" val="1"/>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2_2"/>
  <p:tag name="KSO_WM_UNIT_ID" val="diagram715_6*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2_3"/>
  <p:tag name="KSO_WM_UNIT_ID" val="diagram715_6*l_h_i*1_2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5546a6f-003d-4e33-8820-2e4b4052e76c}"/>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1_1"/>
  <p:tag name="KSO_WM_UNIT_ID" val="diagram715_6*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4"/>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f"/>
  <p:tag name="KSO_WM_UNIT_INDEX" val="1_1_2"/>
  <p:tag name="KSO_WM_UNIT_ID" val="diagram715_6*l_h_f*1_1_2"/>
  <p:tag name="KSO_WM_UNIT_LAYERLEVEL" val="1_1_1"/>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10;文本具体内容"/>
  <p:tag name="KSO_WM_UNIT_FILL_FORE_SCHEMECOLOR_INDEX" val="5"/>
  <p:tag name="KSO_WM_UNIT_FILL_TYPE" val="1"/>
  <p:tag name="KSO_WM_UNIT_TEXT_FILL_FORE_SCHEMECOLOR_INDEX" val="2"/>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1_2"/>
  <p:tag name="KSO_WM_UNIT_ID" val="diagram715_6*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5"/>
  <p:tag name="KSO_WM_UNIT_TYPE" val="l_h_i"/>
  <p:tag name="KSO_WM_UNIT_INDEX" val="1_1_3"/>
  <p:tag name="KSO_WM_UNIT_ID" val="diagram715_6*l_h_i*1_1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98c96a2e-7d96-43f2-9e5d-075e236aa548}"/>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5_6*i*1"/>
  <p:tag name="KSO_WM_TEMPLATE_CATEGORY" val="diagram"/>
  <p:tag name="KSO_WM_TEMPLATE_INDEX" val="715"/>
  <p:tag name="KSO_WM_UNIT_INDEX" val="1"/>
  <p:tag name="KSO_WM_UNIT_HIGHLIGHT" val="0"/>
  <p:tag name="KSO_WM_UNIT_COMPATIBLE" val="0"/>
  <p:tag name="KSO_WM_UNIT_DIAGRAM_ISNUMVISUAL" val="0"/>
  <p:tag name="KSO_WM_UNIT_DIAGRAM_ISREFERUNIT" val="0"/>
  <p:tag name="KSO_WM_DIAGRAM_GROUP_CODE" val="l1-1"/>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5_6*i*2"/>
  <p:tag name="KSO_WM_TEMPLATE_CATEGORY" val="diagram"/>
  <p:tag name="KSO_WM_TEMPLATE_INDEX" val="715"/>
  <p:tag name="KSO_WM_UNIT_INDEX" val="2"/>
  <p:tag name="KSO_WM_UNIT_HIGHLIGHT" val="0"/>
  <p:tag name="KSO_WM_UNIT_COMPATIBLE" val="0"/>
  <p:tag name="KSO_WM_UNIT_DIAGRAM_ISNUMVISUAL" val="0"/>
  <p:tag name="KSO_WM_UNIT_DIAGRAM_ISREFERUNIT" val="0"/>
  <p:tag name="KSO_WM_DIAGRAM_GROUP_CODE" val="l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5_6*i*3"/>
  <p:tag name="KSO_WM_TEMPLATE_CATEGORY" val="diagram"/>
  <p:tag name="KSO_WM_TEMPLATE_INDEX" val="715"/>
  <p:tag name="KSO_WM_UNIT_INDEX" val="3"/>
  <p:tag name="KSO_WM_UNIT_HIGHLIGHT" val="0"/>
  <p:tag name="KSO_WM_UNIT_COMPATIBLE" val="0"/>
  <p:tag name="KSO_WM_UNIT_DIAGRAM_ISNUMVISUAL" val="0"/>
  <p:tag name="KSO_WM_UNIT_DIAGRAM_ISREFERUNIT" val="0"/>
  <p:tag name="KSO_WM_DIAGRAM_GROUP_CODE" val="l1-1"/>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5_6*i*4"/>
  <p:tag name="KSO_WM_TEMPLATE_CATEGORY" val="diagram"/>
  <p:tag name="KSO_WM_TEMPLATE_INDEX" val="715"/>
  <p:tag name="KSO_WM_UNIT_INDEX" val="4"/>
  <p:tag name="KSO_WM_UNIT_HIGHLIGHT" val="0"/>
  <p:tag name="KSO_WM_UNIT_COMPATIBLE" val="0"/>
  <p:tag name="KSO_WM_UNIT_DIAGRAM_ISNUMVISUAL" val="0"/>
  <p:tag name="KSO_WM_UNIT_DIAGRAM_ISREFERUNIT" val="0"/>
  <p:tag name="KSO_WM_DIAGRAM_GROUP_CODE" val="l1-1"/>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5_6*i*5"/>
  <p:tag name="KSO_WM_TEMPLATE_CATEGORY" val="diagram"/>
  <p:tag name="KSO_WM_TEMPLATE_INDEX" val="715"/>
  <p:tag name="KSO_WM_UNIT_INDEX" val="5"/>
  <p:tag name="KSO_WM_UNIT_HIGHLIGHT" val="0"/>
  <p:tag name="KSO_WM_UNIT_COMPATIBLE" val="0"/>
  <p:tag name="KSO_WM_UNIT_DIAGRAM_ISNUMVISUAL" val="0"/>
  <p:tag name="KSO_WM_UNIT_DIAGRAM_ISREFERUNIT" val="0"/>
  <p:tag name="KSO_WM_DIAGRAM_GROUP_CODE" val="l1-1"/>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5_6*i*6"/>
  <p:tag name="KSO_WM_TEMPLATE_CATEGORY" val="diagram"/>
  <p:tag name="KSO_WM_TEMPLATE_INDEX" val="715"/>
  <p:tag name="KSO_WM_UNIT_INDEX" val="6"/>
  <p:tag name="KSO_WM_UNIT_HIGHLIGHT" val="0"/>
  <p:tag name="KSO_WM_UNIT_COMPATIBLE" val="0"/>
  <p:tag name="KSO_WM_UNIT_DIAGRAM_ISNUMVISUAL" val="0"/>
  <p:tag name="KSO_WM_UNIT_DIAGRAM_ISREFERUNIT" val="0"/>
  <p:tag name="KSO_WM_DIAGRAM_GROUP_CODE" val="l1-1"/>
  <p:tag name="KSO_WM_UNIT_LAYERLEVEL" val="1"/>
</p:tagLst>
</file>

<file path=ppt/theme/theme1.xml><?xml version="1.0" encoding="utf-8"?>
<a:theme xmlns:a="http://schemas.openxmlformats.org/drawingml/2006/main" name="default">
  <a:themeElements>
    <a:clrScheme name="自定义 1">
      <a:dk1>
        <a:srgbClr val="000000"/>
      </a:dk1>
      <a:lt1>
        <a:srgbClr val="FFFFFF"/>
      </a:lt1>
      <a:dk2>
        <a:srgbClr val="000000"/>
      </a:dk2>
      <a:lt2>
        <a:srgbClr val="808080"/>
      </a:lt2>
      <a:accent1>
        <a:srgbClr val="FF4B00"/>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87828" tIns="43914" rIns="87828" bIns="43914" numCol="1" anchor="ctr" anchorCtr="0" compatLnSpc="1"/>
      <a:lstStyle>
        <a:def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defRPr kumimoji="0" lang="en-US" sz="2100" b="0" i="0" u="none" strike="noStrike" cap="none" normalizeH="0" baseline="0" smtClean="0">
            <a:ln>
              <a:noFill/>
            </a:ln>
            <a:solidFill>
              <a:schemeClr val="tx1"/>
            </a:solidFill>
            <a:effectLst/>
            <a:latin typeface="FrutigerNext LT Regular" pitchFamily="34" charset="0"/>
            <a:ea typeface="华文细黑" panose="02010600040101010101"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none" lIns="87828" tIns="43914" rIns="87828" bIns="43914" numCol="1" anchor="ctr" anchorCtr="0" compatLnSpc="1"/>
      <a:lstStyle>
        <a:defPPr marL="328930" marR="0" indent="-328930" algn="ctr" defTabSz="877570" rtl="0" eaLnBrk="1" fontAlgn="base" latinLnBrk="0" hangingPunct="1">
          <a:lnSpc>
            <a:spcPct val="140000"/>
          </a:lnSpc>
          <a:spcBef>
            <a:spcPct val="0"/>
          </a:spcBef>
          <a:spcAft>
            <a:spcPct val="0"/>
          </a:spcAft>
          <a:buClr>
            <a:schemeClr val="bg2"/>
          </a:buClr>
          <a:buSzPct val="60000"/>
          <a:buFont typeface="Wingdings" panose="05000000000000000000" pitchFamily="2" charset="2"/>
          <a:buChar char="l"/>
          <a:defRPr kumimoji="0" lang="en-US" sz="2100" b="0" i="0" u="none" strike="noStrike" cap="none" normalizeH="0" baseline="0" smtClean="0">
            <a:ln>
              <a:noFill/>
            </a:ln>
            <a:solidFill>
              <a:schemeClr val="tx1"/>
            </a:solidFill>
            <a:effectLst/>
            <a:latin typeface="FrutigerNext LT Regular" pitchFamily="34" charset="0"/>
            <a:ea typeface="华文细黑" panose="02010600040101010101"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5202</Words>
  <Application>Microsoft Office PowerPoint</Application>
  <PresentationFormat>宽屏</PresentationFormat>
  <Paragraphs>969</Paragraphs>
  <Slides>23</Slides>
  <Notes>14</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41" baseType="lpstr">
      <vt:lpstr>FrutigerNext LT Bold</vt:lpstr>
      <vt:lpstr>FrutigerNext LT Medium</vt:lpstr>
      <vt:lpstr>FrutigerNext LT Regular</vt:lpstr>
      <vt:lpstr>HelveticaExt-Normal</vt:lpstr>
      <vt:lpstr>OPPOSans B</vt:lpstr>
      <vt:lpstr>OPPOSans M</vt:lpstr>
      <vt:lpstr>等线</vt:lpstr>
      <vt:lpstr>思源黑体</vt:lpstr>
      <vt:lpstr>宋体</vt:lpstr>
      <vt:lpstr>微软雅黑</vt:lpstr>
      <vt:lpstr>Arial</vt:lpstr>
      <vt:lpstr>Calibri</vt:lpstr>
      <vt:lpstr>Edwardian Script ITC</vt:lpstr>
      <vt:lpstr>Impact</vt:lpstr>
      <vt:lpstr>Script MT Bold</vt:lpstr>
      <vt:lpstr>Wingdings</vt:lpstr>
      <vt:lpstr>default</vt:lpstr>
      <vt:lpstr>Visio</vt:lpstr>
      <vt:lpstr>数据治理实施前：数据标准建设</vt:lpstr>
      <vt:lpstr>数据治理实施前：数据标准建设</vt:lpstr>
      <vt:lpstr>数据治理实施前：数据标准建设举例-建表规范</vt:lpstr>
      <vt:lpstr>数据治理实施中：数据接入</vt:lpstr>
      <vt:lpstr>数据治理实施中：数据处理-数据标准化</vt:lpstr>
      <vt:lpstr>数据治理实施中：数据处理-标准化样例</vt:lpstr>
      <vt:lpstr>数据治理实施中：数据治理-数据分类</vt:lpstr>
      <vt:lpstr>数据治理实施中：数据治理-质量管理</vt:lpstr>
      <vt:lpstr>数据治理实施中：数据资产规划</vt:lpstr>
      <vt:lpstr>数据治理实施中：数据资产规划-主题库设计</vt:lpstr>
      <vt:lpstr>数据治理实施中：数据资产规划-资源库设计</vt:lpstr>
      <vt:lpstr>数据治理实施中：数据资产规划-专题库设计</vt:lpstr>
      <vt:lpstr>数据治理实施中：数据资产规划-知识库设计</vt:lpstr>
      <vt:lpstr>数据治理实施中：数据服务</vt:lpstr>
      <vt:lpstr>数据资源管理平台功能展示</vt:lpstr>
      <vt:lpstr>数据资产体系构建</vt:lpstr>
      <vt:lpstr>数据治理主要成果</vt:lpstr>
      <vt:lpstr>某省人社数据中台项目概况</vt:lpstr>
      <vt:lpstr>基于大数据技术架构</vt:lpstr>
      <vt:lpstr>具体实施方案</vt:lpstr>
      <vt:lpstr>治理成果展示</vt:lpstr>
      <vt:lpstr>项目阶段成果</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ming</dc:creator>
  <cp:lastModifiedBy>zhang tt</cp:lastModifiedBy>
  <cp:revision>643</cp:revision>
  <dcterms:created xsi:type="dcterms:W3CDTF">2021-07-07T02:03:00Z</dcterms:created>
  <dcterms:modified xsi:type="dcterms:W3CDTF">2022-05-30T03:24:52Z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7FB350CB04B34685BA927B565FDFE567</vt:lpwstr>
  </property>
  <property fmtid="{D5CDD505-2E9C-101B-9397-08002B2CF9AE}" pid="3" name="KSOProductBuildVer">
    <vt:lpwstr>2052-11.1.0.11636</vt:lpwstr>
  </property>
  <property fmtid="{D5CDD505-2E9C-101B-9397-08002B2CF9AE}" pid="4" name="commondata">
    <vt:lpwstr>eyJoZGlkIjoiYjU3NjRhNDU5NzI3MDY5NzI4NmQ2MzA4ZGM0N2FlMWYifQ==</vt:lpwstr>
  </property>
</Properties>
</file>