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797" r:id="rId2"/>
    <p:sldMasterId id="2147483816" r:id="rId3"/>
    <p:sldMasterId id="2147483683" r:id="rId4"/>
    <p:sldMasterId id="2147483899" r:id="rId5"/>
  </p:sldMasterIdLst>
  <p:notesMasterIdLst>
    <p:notesMasterId r:id="rId24"/>
  </p:notesMasterIdLst>
  <p:handoutMasterIdLst>
    <p:handoutMasterId r:id="rId25"/>
  </p:handoutMasterIdLst>
  <p:sldIdLst>
    <p:sldId id="283" r:id="rId6"/>
    <p:sldId id="281" r:id="rId7"/>
    <p:sldId id="285" r:id="rId8"/>
    <p:sldId id="288" r:id="rId9"/>
    <p:sldId id="302" r:id="rId10"/>
    <p:sldId id="298" r:id="rId11"/>
    <p:sldId id="306" r:id="rId12"/>
    <p:sldId id="303" r:id="rId13"/>
    <p:sldId id="304" r:id="rId14"/>
    <p:sldId id="299" r:id="rId15"/>
    <p:sldId id="301" r:id="rId16"/>
    <p:sldId id="307" r:id="rId17"/>
    <p:sldId id="308" r:id="rId18"/>
    <p:sldId id="305" r:id="rId19"/>
    <p:sldId id="309" r:id="rId20"/>
    <p:sldId id="310" r:id="rId21"/>
    <p:sldId id="292" r:id="rId22"/>
    <p:sldId id="280" r:id="rId23"/>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_图片版" id="{E8D0D622-F6C6-F44A-B365-B4A5FF6195C2}">
          <p14:sldIdLst>
            <p14:sldId id="283"/>
          </p14:sldIdLst>
        </p14:section>
        <p14:section name="章节页" id="{FD05EE94-C931-8C4B-83A2-004B32AA1207}">
          <p14:sldIdLst>
            <p14:sldId id="281"/>
            <p14:sldId id="285"/>
            <p14:sldId id="288"/>
            <p14:sldId id="302"/>
            <p14:sldId id="298"/>
            <p14:sldId id="306"/>
            <p14:sldId id="303"/>
            <p14:sldId id="304"/>
            <p14:sldId id="299"/>
            <p14:sldId id="301"/>
            <p14:sldId id="307"/>
            <p14:sldId id="308"/>
            <p14:sldId id="305"/>
            <p14:sldId id="309"/>
            <p14:sldId id="310"/>
            <p14:sldId id="292"/>
          </p14:sldIdLst>
        </p14:section>
        <p14:section name="结束页" id="{3F9D54A7-3BE2-2540-BB4C-DFE5509085F3}">
          <p14:sldIdLst>
            <p14:sldId id="280"/>
          </p14:sldIdLst>
        </p14:section>
      </p14:sectionLst>
    </p:ext>
    <p:ext uri="{EFAFB233-063F-42B5-8137-9DF3F51BA10A}">
      <p15:sldGuideLst xmlns:p15="http://schemas.microsoft.com/office/powerpoint/2012/main">
        <p15:guide id="5" pos="3701" userDrawn="1">
          <p15:clr>
            <a:srgbClr val="A4A3A4"/>
          </p15:clr>
        </p15:guide>
        <p15:guide id="6" orient="horz" pos="2159" userDrawn="1">
          <p15:clr>
            <a:srgbClr val="A4A3A4"/>
          </p15:clr>
        </p15:guide>
        <p15:guide id="7" pos="35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5046" autoAdjust="0"/>
  </p:normalViewPr>
  <p:slideViewPr>
    <p:cSldViewPr snapToGrid="0" snapToObjects="1">
      <p:cViewPr varScale="1">
        <p:scale>
          <a:sx n="87" d="100"/>
          <a:sy n="87" d="100"/>
        </p:scale>
        <p:origin x="634" y="77"/>
      </p:cViewPr>
      <p:guideLst>
        <p:guide pos="3701"/>
        <p:guide orient="horz" pos="2159"/>
        <p:guide pos="35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6/10/2022</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t>1</a:t>
            </a:fld>
            <a:endParaRPr lang="en-US"/>
          </a:p>
        </p:txBody>
      </p:sp>
    </p:spTree>
    <p:extLst>
      <p:ext uri="{BB962C8B-B14F-4D97-AF65-F5344CB8AC3E}">
        <p14:creationId xmlns:p14="http://schemas.microsoft.com/office/powerpoint/2010/main" val="4101905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67566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t>18</a:t>
            </a:fld>
            <a:endParaRPr lang="en-US"/>
          </a:p>
        </p:txBody>
      </p:sp>
    </p:spTree>
    <p:extLst>
      <p:ext uri="{BB962C8B-B14F-4D97-AF65-F5344CB8AC3E}">
        <p14:creationId xmlns:p14="http://schemas.microsoft.com/office/powerpoint/2010/main" val="13118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204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56989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7888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74419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80407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24898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25754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470098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探索">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6"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651949536"/>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2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589" y="68627"/>
            <a:ext cx="10180909" cy="871496"/>
          </a:xfrm>
          <a:prstGeom prst="rect">
            <a:avLst/>
          </a:prstGeom>
        </p:spPr>
        <p:txBody>
          <a:bodyPr/>
          <a:lstStyle/>
          <a:p>
            <a:r>
              <a:rPr lang="en-US"/>
              <a:t>Click to edit Master title style</a:t>
            </a:r>
          </a:p>
        </p:txBody>
      </p:sp>
      <p:sp>
        <p:nvSpPr>
          <p:cNvPr id="3" name="Rectangle 6"/>
          <p:cNvSpPr>
            <a:spLocks noGrp="1" noChangeArrowheads="1"/>
          </p:cNvSpPr>
          <p:nvPr>
            <p:ph type="dt" sz="half" idx="10"/>
          </p:nvPr>
        </p:nvSpPr>
        <p:spPr>
          <a:xfrm>
            <a:off x="7908844" y="6400507"/>
            <a:ext cx="1410251" cy="1101674"/>
          </a:xfrm>
          <a:prstGeom prst="rect">
            <a:avLst/>
          </a:prstGeom>
        </p:spPr>
        <p:txBody>
          <a:bodyPr lIns="72622" tIns="36311" rIns="72622" bIns="36311"/>
          <a:lstStyle>
            <a:lvl1pPr>
              <a:defRPr/>
            </a:lvl1pPr>
          </a:lstStyle>
          <a:p>
            <a:pPr>
              <a:buClrTx/>
              <a:buFontTx/>
              <a:buNone/>
              <a:defRPr/>
            </a:pPr>
            <a:fld id="{ABF4BA40-4DD7-4ECE-BA9D-750D29CFF865}" type="datetime1">
              <a:rPr lang="zh-CN" altLang="en-US" b="0">
                <a:solidFill>
                  <a:srgbClr val="000000"/>
                </a:solidFill>
                <a:latin typeface="Calibri" panose="020F0502020204030204" pitchFamily="34" charset="0"/>
                <a:ea typeface="宋体" panose="02010600030101010101" pitchFamily="2" charset="-122"/>
              </a:rPr>
              <a:t>2022/6/10</a:t>
            </a:fld>
            <a:endParaRPr lang="en-GB" altLang="zh-CN" b="0">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92204450"/>
      </p:ext>
    </p:extLst>
  </p:cSld>
  <p:clrMapOvr>
    <a:masterClrMapping/>
  </p:clrMapOvr>
  <p:transition advClick="0"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p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366478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589" y="68630"/>
            <a:ext cx="10180909" cy="871537"/>
          </a:xfrm>
        </p:spPr>
        <p:txBody>
          <a:bodyPr/>
          <a:lstStyle/>
          <a:p>
            <a:r>
              <a:rPr lang="en-US"/>
              <a:t>Click to edit Master title style</a:t>
            </a:r>
          </a:p>
        </p:txBody>
      </p:sp>
      <p:sp>
        <p:nvSpPr>
          <p:cNvPr id="3" name="Rectangle 6"/>
          <p:cNvSpPr>
            <a:spLocks noGrp="1" noChangeArrowheads="1"/>
          </p:cNvSpPr>
          <p:nvPr>
            <p:ph type="dt" sz="half" idx="10"/>
          </p:nvPr>
        </p:nvSpPr>
        <p:spPr>
          <a:xfrm>
            <a:off x="7908845" y="6400806"/>
            <a:ext cx="1410251" cy="1101725"/>
          </a:xfrm>
          <a:prstGeom prst="rect">
            <a:avLst/>
          </a:prstGeom>
          <a:ln/>
        </p:spPr>
        <p:txBody>
          <a:bodyPr lIns="72622" tIns="36311" rIns="72622" bIns="36311"/>
          <a:lstStyle>
            <a:lvl1pPr>
              <a:defRPr/>
            </a:lvl1pPr>
          </a:lstStyle>
          <a:p>
            <a:pPr defTabSz="914400" fontAlgn="base">
              <a:spcBef>
                <a:spcPct val="0"/>
              </a:spcBef>
              <a:spcAft>
                <a:spcPct val="0"/>
              </a:spcAft>
              <a:defRPr/>
            </a:pPr>
            <a:fld id="{ABF4BA40-4DD7-4ECE-BA9D-750D29CFF865}" type="datetime1">
              <a:rPr lang="zh-CN" altLang="en-US" smtClean="0">
                <a:solidFill>
                  <a:srgbClr val="000000"/>
                </a:solidFill>
                <a:latin typeface="Calibri" pitchFamily="34" charset="0"/>
                <a:ea typeface="宋体" pitchFamily="2" charset="-122"/>
              </a:rPr>
              <a:pPr defTabSz="914400" fontAlgn="base">
                <a:spcBef>
                  <a:spcPct val="0"/>
                </a:spcBef>
                <a:spcAft>
                  <a:spcPct val="0"/>
                </a:spcAft>
                <a:defRPr/>
              </a:pPr>
              <a:t>2022/6/10</a:t>
            </a:fld>
            <a:endParaRPr lang="en-GB" altLang="zh-CN">
              <a:solidFill>
                <a:srgbClr val="000000"/>
              </a:solidFill>
              <a:latin typeface="Calibri" pitchFamily="34" charset="0"/>
              <a:ea typeface="宋体" pitchFamily="2" charset="-122"/>
            </a:endParaRPr>
          </a:p>
        </p:txBody>
      </p:sp>
    </p:spTree>
    <p:extLst>
      <p:ext uri="{BB962C8B-B14F-4D97-AF65-F5344CB8AC3E}">
        <p14:creationId xmlns:p14="http://schemas.microsoft.com/office/powerpoint/2010/main" val="393104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智能">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18" name="L 形 17"/>
          <p:cNvSpPr/>
          <p:nvPr userDrawn="1"/>
        </p:nvSpPr>
        <p:spPr>
          <a:xfrm rot="5400000">
            <a:off x="5824025" y="256863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id="{62AA4863-E1EF-3342-A8CB-ECD4FD06CEB7}"/>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195303EA-8491-464F-99A0-67F948701C12}"/>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351448738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灯塔">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C6D010F9-02DE-1949-B177-A4E0D2774E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2" b="14078"/>
          <a:stretch/>
        </p:blipFill>
        <p:spPr>
          <a:xfrm>
            <a:off x="0" y="0"/>
            <a:ext cx="12196996" cy="5602265"/>
          </a:xfrm>
          <a:prstGeom prst="rect">
            <a:avLst/>
          </a:prstGeom>
        </p:spPr>
      </p:pic>
      <p:sp>
        <p:nvSpPr>
          <p:cNvPr id="10" name="L 形 10">
            <a:extLst>
              <a:ext uri="{FF2B5EF4-FFF2-40B4-BE49-F238E27FC236}">
                <a16:creationId xmlns:a16="http://schemas.microsoft.com/office/drawing/2014/main" id="{0C595D57-06EA-3B46-AF21-C0EACD8F1C4E}"/>
              </a:ext>
            </a:extLst>
          </p:cNvPr>
          <p:cNvSpPr/>
          <p:nvPr userDrawn="1"/>
        </p:nvSpPr>
        <p:spPr>
          <a:xfrm rot="5400000">
            <a:off x="7881371" y="1995748"/>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 name="Title 1">
            <a:extLst>
              <a:ext uri="{FF2B5EF4-FFF2-40B4-BE49-F238E27FC236}">
                <a16:creationId xmlns:a16="http://schemas.microsoft.com/office/drawing/2014/main" id="{C897A368-8F39-4049-9BB0-AEB315EB7E0D}"/>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12621051-E1A4-A049-BF21-61B18B348315}"/>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75739974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创新">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id="{FB908F03-BBCC-164B-BE54-2E836D6E7C14}"/>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A3BE9F9B-07D9-DD4C-9CEF-250804A4145A}"/>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74940993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领航">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
            <a:ext cx="12196762" cy="5602265"/>
          </a:xfrm>
          <a:prstGeom prst="rect">
            <a:avLst/>
          </a:prstGeom>
        </p:spPr>
      </p:pic>
      <p:sp>
        <p:nvSpPr>
          <p:cNvPr id="2" name="Title 1"/>
          <p:cNvSpPr>
            <a:spLocks noGrp="1"/>
          </p:cNvSpPr>
          <p:nvPr>
            <p:ph type="ctrTitle" hasCustomPrompt="1"/>
          </p:nvPr>
        </p:nvSpPr>
        <p:spPr>
          <a:xfrm>
            <a:off x="896462" y="907581"/>
            <a:ext cx="7240147" cy="690255"/>
          </a:xfrm>
          <a:prstGeom prst="rect">
            <a:avLst/>
          </a:prstGeom>
        </p:spPr>
        <p:txBody>
          <a:bodyPr lIns="0" tIns="0" rIns="0" bIns="0" anchor="t">
            <a:normAutofit/>
          </a:bodyPr>
          <a:lstStyle>
            <a:lvl1pPr algn="l">
              <a:lnSpc>
                <a:spcPts val="3440"/>
              </a:lnSpc>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 name="Text Placeholder 5">
            <a:extLst>
              <a:ext uri="{FF2B5EF4-FFF2-40B4-BE49-F238E27FC236}">
                <a16:creationId xmlns:a16="http://schemas.microsoft.com/office/drawing/2014/main" id="{1878D8DD-C7E7-9345-9C0D-92472D27ADF8}"/>
              </a:ext>
            </a:extLst>
          </p:cNvPr>
          <p:cNvSpPr>
            <a:spLocks noGrp="1"/>
          </p:cNvSpPr>
          <p:nvPr>
            <p:ph type="body" sz="quarter" idx="10" hasCustomPrompt="1"/>
          </p:nvPr>
        </p:nvSpPr>
        <p:spPr>
          <a:xfrm>
            <a:off x="929259" y="1949372"/>
            <a:ext cx="7207349"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412914551"/>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攀登">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p:blipFill>
        <p:spPr>
          <a:xfrm>
            <a:off x="1" y="-36206"/>
            <a:ext cx="12196763" cy="5638471"/>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a16="http://schemas.microsoft.com/office/drawing/2014/main" id="{6BB7B2F8-0AF7-D04F-81DD-52FDB6B7326C}"/>
              </a:ext>
            </a:extLst>
          </p:cNvPr>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537370765"/>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Microsoft YaHei" panose="020B0503020204020204" pitchFamily="34" charset="-122"/>
                <a:ea typeface="Microsoft YaHei" panose="020B0503020204020204" pitchFamily="34" charset="-122"/>
              </a:defRPr>
            </a:lvl1pPr>
            <a:lvl2pPr marL="593900" indent="0" algn="ctr">
              <a:buNone/>
              <a:defRPr sz="2598"/>
            </a:lvl2pPr>
            <a:lvl3pPr marL="1187798" indent="0" algn="ctr">
              <a:buNone/>
              <a:defRPr sz="2338"/>
            </a:lvl3pPr>
            <a:lvl4pPr marL="1781699" indent="0" algn="ctr">
              <a:buNone/>
              <a:defRPr sz="2079"/>
            </a:lvl4pPr>
            <a:lvl5pPr marL="2375598" indent="0" algn="ctr">
              <a:buNone/>
              <a:defRPr sz="2079"/>
            </a:lvl5pPr>
            <a:lvl6pPr marL="2969497" indent="0" algn="ctr">
              <a:buNone/>
              <a:defRPr sz="2079"/>
            </a:lvl6pPr>
            <a:lvl7pPr marL="3563396" indent="0" algn="ctr">
              <a:buNone/>
              <a:defRPr sz="2079"/>
            </a:lvl7pPr>
            <a:lvl8pPr marL="4157297" indent="0" algn="ctr">
              <a:buNone/>
              <a:defRPr sz="2079"/>
            </a:lvl8pPr>
            <a:lvl9pPr marL="4751195" indent="0" algn="ctr">
              <a:buNone/>
              <a:defRPr sz="2079"/>
            </a:lvl9pPr>
          </a:lstStyle>
          <a:p>
            <a:r>
              <a:rPr lang="zh-CN" altLang="en-US" dirty="0"/>
              <a:t>单击此处添加标题</a:t>
            </a:r>
            <a:endParaRPr lang="en-US" dirty="0"/>
          </a:p>
        </p:txBody>
      </p:sp>
      <p:sp>
        <p:nvSpPr>
          <p:cNvPr id="7" name="Content Placeholder 2">
            <a:extLst>
              <a:ext uri="{FF2B5EF4-FFF2-40B4-BE49-F238E27FC236}">
                <a16:creationId xmlns:a16="http://schemas.microsoft.com/office/drawing/2014/main" id="{8A4EAA63-3827-DA40-B921-C01084B9DA87}"/>
              </a:ext>
            </a:extLst>
          </p:cNvPr>
          <p:cNvSpPr>
            <a:spLocks noGrp="1"/>
          </p:cNvSpPr>
          <p:nvPr>
            <p:ph idx="10" hasCustomPrompt="1"/>
          </p:nvPr>
        </p:nvSpPr>
        <p:spPr>
          <a:xfrm>
            <a:off x="736908" y="1501989"/>
            <a:ext cx="10733557" cy="4690459"/>
          </a:xfrm>
          <a:prstGeom prst="rect">
            <a:avLst/>
          </a:prstGeom>
        </p:spPr>
        <p:txBody>
          <a:bodyPr lIns="0" tIns="0" rIns="0" bIns="0"/>
          <a:lstStyle>
            <a:lvl1pPr marL="12373" indent="0">
              <a:lnSpc>
                <a:spcPct val="100000"/>
              </a:lnSpc>
              <a:spcBef>
                <a:spcPts val="0"/>
              </a:spcBef>
              <a:buFontTx/>
              <a:buNone/>
              <a:tabLst>
                <a:tab pos="1208420" algn="ctr"/>
              </a:tabLst>
              <a:defRPr sz="18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buFont typeface="Arial" panose="020B0604020202020204" pitchFamily="34" charset="0"/>
              <a:buChar char="•"/>
              <a:tabLst>
                <a:tab pos="1208420" algn="ctr"/>
              </a:tabLst>
              <a:defRPr sz="1299" baseline="0"/>
            </a:lvl2pPr>
            <a:lvl3pPr marL="525850" indent="-171159">
              <a:buFont typeface="Arial" panose="020B0604020202020204" pitchFamily="34" charset="0"/>
              <a:buChar char="•"/>
              <a:tabLst>
                <a:tab pos="1208420" algn="ctr"/>
              </a:tabLst>
              <a:defRPr sz="1299" baseline="0"/>
            </a:lvl3pPr>
            <a:lvl4pPr marL="525850" indent="-171159">
              <a:buFont typeface="Arial" panose="020B0604020202020204" pitchFamily="34" charset="0"/>
              <a:buChar char="•"/>
              <a:tabLst>
                <a:tab pos="1208420" algn="ctr"/>
              </a:tabLst>
              <a:defRPr sz="1299" baseline="0"/>
            </a:lvl4pPr>
            <a:lvl5pPr marL="525850" indent="-171159">
              <a:buFont typeface="Arial" panose="020B0604020202020204" pitchFamily="34" charset="0"/>
              <a:buChar char="•"/>
              <a:tabLst>
                <a:tab pos="1208420" algn="ctr"/>
              </a:tabLst>
              <a:defRPr sz="1299"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2185791374"/>
      </p:ext>
    </p:extLst>
  </p:cSld>
  <p:clrMapOvr>
    <a:masterClrMapping/>
  </p:clrMapOvr>
  <p:extLst mod="1">
    <p:ext uri="{DCECCB84-F9BA-43D5-87BE-67443E8EF086}">
      <p15:sldGuideLst xmlns:p15="http://schemas.microsoft.com/office/powerpoint/2012/main">
        <p15:guide id="2" pos="38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6417" y="259141"/>
            <a:ext cx="10442349" cy="883960"/>
          </a:xfrm>
          <a:prstGeom prst="rect">
            <a:avLst/>
          </a:prstGeom>
          <a:noFill/>
          <a:ln>
            <a:noFill/>
          </a:ln>
          <a:effectLst/>
        </p:spPr>
        <p:txBody>
          <a:bodyPr>
            <a:spAutoFit/>
          </a:bodyPr>
          <a:lstStyle>
            <a:lvl1pPr>
              <a:defRPr lang="zh-CN" altLang="en-US" kern="1200" dirty="0">
                <a:latin typeface="FrutigerNext LT Bold" pitchFamily="34" charset="0"/>
                <a:ea typeface="Arial Unicode MS" panose="020B0604020202020204" pitchFamily="34" charset="-122"/>
                <a:cs typeface="Times New Roman" panose="02020503050405090304" pitchFamily="18" charset="0"/>
              </a:defRPr>
            </a:lvl1pPr>
          </a:lstStyle>
          <a:p>
            <a:pPr lvl="0"/>
            <a:r>
              <a:rPr lang="zh-CN" altLang="en-US" dirty="0"/>
              <a:t>单击此处编辑母版标题样式</a:t>
            </a:r>
          </a:p>
        </p:txBody>
      </p:sp>
    </p:spTree>
    <p:extLst>
      <p:ext uri="{BB962C8B-B14F-4D97-AF65-F5344CB8AC3E}">
        <p14:creationId xmlns:p14="http://schemas.microsoft.com/office/powerpoint/2010/main" val="425960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1954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F72FAD7-C8C3-754A-A498-D3A7EC29AB73}"/>
              </a:ext>
            </a:extLst>
          </p:cNvPr>
          <p:cNvSpPr>
            <a:spLocks noGrp="1"/>
          </p:cNvSpPr>
          <p:nvPr>
            <p:ph type="body" idx="1"/>
          </p:nvPr>
        </p:nvSpPr>
        <p:spPr>
          <a:xfrm>
            <a:off x="909309" y="6270651"/>
            <a:ext cx="1982316" cy="153611"/>
          </a:xfrm>
          <a:prstGeom prst="rect">
            <a:avLst/>
          </a:prstGeom>
        </p:spPr>
        <p:txBody>
          <a:bodyPr vert="horz" lIns="0" tIns="0" rIns="0" bIns="0" rtlCol="0">
            <a:noAutofit/>
          </a:bodyPr>
          <a:lstStyle/>
          <a:p>
            <a:pPr lvl="0"/>
            <a:r>
              <a:rPr lang="en-US" dirty="0"/>
              <a:t>Edit Master text styles</a:t>
            </a:r>
          </a:p>
        </p:txBody>
      </p:sp>
      <p:pic>
        <p:nvPicPr>
          <p:cNvPr id="38" name="图片 3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06684" y="5976168"/>
            <a:ext cx="2258389" cy="482533"/>
          </a:xfrm>
          <a:prstGeom prst="rect">
            <a:avLst/>
          </a:prstGeom>
        </p:spPr>
      </p:pic>
    </p:spTree>
    <p:extLst>
      <p:ext uri="{BB962C8B-B14F-4D97-AF65-F5344CB8AC3E}">
        <p14:creationId xmlns:p14="http://schemas.microsoft.com/office/powerpoint/2010/main" val="4087104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2" r:id="rId3"/>
    <p:sldLayoutId id="2147483821" r:id="rId4"/>
    <p:sldLayoutId id="2147483823" r:id="rId5"/>
    <p:sldLayoutId id="2147483824" r:id="rId6"/>
  </p:sldLayoutIdLst>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pos="3841" userDrawn="1">
          <p15:clr>
            <a:srgbClr val="F26B43"/>
          </p15:clr>
        </p15:guide>
        <p15:guide id="3" pos="565" userDrawn="1">
          <p15:clr>
            <a:srgbClr val="F26B43"/>
          </p15:clr>
        </p15:guide>
        <p15:guide id="4" orient="horz" pos="4007" userDrawn="1">
          <p15:clr>
            <a:srgbClr val="F26B43"/>
          </p15:clr>
        </p15:guide>
        <p15:guide id="5" orient="horz" pos="1235" userDrawn="1">
          <p15:clr>
            <a:srgbClr val="F26B43"/>
          </p15:clr>
        </p15:guide>
        <p15:guide id="6" orient="horz" pos="5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Arial" panose="020B0604020202020204" pitchFamily="34" charset="0"/>
                <a:cs typeface="Arial" panose="020B0604020202020204" pitchFamily="34" charset="0"/>
              </a:rPr>
              <a:t>Huawei Confidential</a:t>
            </a: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smtClean="0">
                <a:solidFill>
                  <a:srgbClr val="1D1D1B"/>
                </a:solidFill>
                <a:latin typeface="Arial" panose="020B0604020202020204" pitchFamily="34" charset="0"/>
                <a:cs typeface="Arial" panose="020B0604020202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dirty="0">
              <a:solidFill>
                <a:srgbClr val="1D1D1B"/>
              </a:solidFill>
              <a:latin typeface="Arial" panose="020B0604020202020204" pitchFamily="34" charset="0"/>
              <a:cs typeface="Arial" panose="020B0604020202020204" pitchFamily="34" charset="0"/>
            </a:endParaRPr>
          </a:p>
        </p:txBody>
      </p:sp>
      <p:pic>
        <p:nvPicPr>
          <p:cNvPr id="41" name="图片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a:extLst>
                  <a:ext uri="{FF2B5EF4-FFF2-40B4-BE49-F238E27FC236}">
                    <a16:creationId xmlns:a16="http://schemas.microsoft.com/office/drawing/2014/main" id="{3B0B5EC2-EA55-CC45-A9D0-D5EA5D768C99}"/>
                  </a:ext>
                </a:extLst>
              </p:cNvPr>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186C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200/16/46</a:t>
                </a:r>
              </a:p>
            </p:txBody>
          </p:sp>
          <p:sp>
            <p:nvSpPr>
              <p:cNvPr id="45" name="矩形 9">
                <a:extLst>
                  <a:ext uri="{FF2B5EF4-FFF2-40B4-BE49-F238E27FC236}">
                    <a16:creationId xmlns:a16="http://schemas.microsoft.com/office/drawing/2014/main" id="{992224C5-04A6-C041-B257-13137945DBB8}"/>
                  </a:ext>
                </a:extLst>
              </p:cNvPr>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185C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199/0/11</a:t>
                </a:r>
              </a:p>
            </p:txBody>
          </p:sp>
          <p:sp>
            <p:nvSpPr>
              <p:cNvPr id="46" name="文本框 31">
                <a:extLst>
                  <a:ext uri="{FF2B5EF4-FFF2-40B4-BE49-F238E27FC236}">
                    <a16:creationId xmlns:a16="http://schemas.microsoft.com/office/drawing/2014/main" id="{58918196-0639-EE4B-AFC2-315BE04587B9}"/>
                  </a:ext>
                </a:extLst>
              </p:cNvPr>
              <p:cNvSpPr txBox="1"/>
              <p:nvPr userDrawn="1"/>
            </p:nvSpPr>
            <p:spPr>
              <a:xfrm>
                <a:off x="12326898" y="2207613"/>
                <a:ext cx="384721" cy="153888"/>
              </a:xfrm>
              <a:prstGeom prst="rect">
                <a:avLst/>
              </a:prstGeom>
              <a:noFill/>
            </p:spPr>
            <p:txBody>
              <a:bodyPr wrap="none" lIns="0" tIns="0" rIns="0" bIns="0" rtlCol="0">
                <a:spAutoFit/>
              </a:bodyPr>
              <a:lstStyle/>
              <a:p>
                <a:pPr algn="ctr">
                  <a:lnSpc>
                    <a:spcPct val="100000"/>
                  </a:lnSpc>
                </a:pPr>
                <a:r>
                  <a:rPr kumimoji="1" lang="zh-CN" altLang="en-US" sz="1000" dirty="0" smtClean="0">
                    <a:solidFill>
                      <a:schemeClr val="tx1"/>
                    </a:solidFill>
                    <a:latin typeface="Microsoft YaHei" panose="020B0503020204020204" pitchFamily="34" charset="-122"/>
                    <a:ea typeface="Microsoft YaHei" panose="020B0503020204020204" pitchFamily="34" charset="-122"/>
                  </a:rPr>
                  <a:t>品牌色</a:t>
                </a:r>
                <a:endParaRPr kumimoji="1" lang="zh-CN" altLang="en-US" sz="1000" dirty="0">
                  <a:solidFill>
                    <a:schemeClr val="tx1"/>
                  </a:solidFill>
                  <a:latin typeface="Microsoft YaHei" panose="020B0503020204020204" pitchFamily="34" charset="-122"/>
                  <a:ea typeface="Microsoft YaHei"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a:extLst>
                  <a:ext uri="{FF2B5EF4-FFF2-40B4-BE49-F238E27FC236}">
                    <a16:creationId xmlns:a16="http://schemas.microsoft.com/office/drawing/2014/main" id="{DCA8B73C-0B87-284F-805F-752EBF20B768}"/>
                  </a:ext>
                </a:extLst>
              </p:cNvPr>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234</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90/79</a:t>
                </a:r>
                <a:endParaRPr kumimoji="1" lang="mr-IN" altLang="zh-CN" sz="700" b="1" dirty="0">
                  <a:solidFill>
                    <a:schemeClr val="tx2"/>
                  </a:solidFill>
                  <a:latin typeface="Arial" charset="0"/>
                  <a:ea typeface="Arial" charset="0"/>
                  <a:cs typeface="Arial" charset="0"/>
                </a:endParaRPr>
              </a:p>
            </p:txBody>
          </p:sp>
          <p:sp>
            <p:nvSpPr>
              <p:cNvPr id="29" name="矩形 13">
                <a:extLst>
                  <a:ext uri="{FF2B5EF4-FFF2-40B4-BE49-F238E27FC236}">
                    <a16:creationId xmlns:a16="http://schemas.microsoft.com/office/drawing/2014/main" id="{138A39A8-BB4E-CD4E-9201-F1785C874F92}"/>
                  </a:ext>
                </a:extLst>
              </p:cNvPr>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120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0/15</a:t>
                </a:r>
                <a:endParaRPr kumimoji="1" lang="mr-IN" altLang="zh-CN" sz="700" b="1" dirty="0">
                  <a:solidFill>
                    <a:schemeClr val="tx2"/>
                  </a:solidFill>
                  <a:latin typeface="Arial" charset="0"/>
                  <a:ea typeface="Arial" charset="0"/>
                  <a:cs typeface="Arial" charset="0"/>
                </a:endParaRPr>
              </a:p>
            </p:txBody>
          </p:sp>
          <p:sp>
            <p:nvSpPr>
              <p:cNvPr id="30" name="文本框 15">
                <a:extLst>
                  <a:ext uri="{FF2B5EF4-FFF2-40B4-BE49-F238E27FC236}">
                    <a16:creationId xmlns:a16="http://schemas.microsoft.com/office/drawing/2014/main" id="{8F53C07A-1022-C740-8F8D-97538E174D38}"/>
                  </a:ext>
                </a:extLst>
              </p:cNvPr>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Microsoft YaHei" panose="020B0503020204020204" pitchFamily="34" charset="-122"/>
                    <a:ea typeface="Microsoft YaHei" panose="020B0503020204020204" pitchFamily="34" charset="-122"/>
                  </a:rPr>
                  <a:t>辅助色</a:t>
                </a:r>
              </a:p>
            </p:txBody>
          </p:sp>
          <p:sp>
            <p:nvSpPr>
              <p:cNvPr id="31" name="矩形 16">
                <a:extLst>
                  <a:ext uri="{FF2B5EF4-FFF2-40B4-BE49-F238E27FC236}">
                    <a16:creationId xmlns:a16="http://schemas.microsoft.com/office/drawing/2014/main" id="{306A7598-C00D-994F-82DA-B39F3C2E0AAD}"/>
                  </a:ext>
                </a:extLst>
              </p:cNvPr>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248</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181/60</a:t>
                </a:r>
                <a:endParaRPr kumimoji="1" lang="mr-IN" altLang="zh-CN" sz="700" b="1" dirty="0">
                  <a:solidFill>
                    <a:schemeClr val="tx2"/>
                  </a:solidFill>
                  <a:latin typeface="Arial" charset="0"/>
                  <a:ea typeface="Arial" charset="0"/>
                  <a:cs typeface="Arial" charset="0"/>
                </a:endParaRPr>
              </a:p>
            </p:txBody>
          </p:sp>
          <p:sp>
            <p:nvSpPr>
              <p:cNvPr id="32" name="矩形 17">
                <a:extLst>
                  <a:ext uri="{FF2B5EF4-FFF2-40B4-BE49-F238E27FC236}">
                    <a16:creationId xmlns:a16="http://schemas.microsoft.com/office/drawing/2014/main" id="{C1423292-FF2F-A74C-943E-1C3C47534098}"/>
                  </a:ext>
                </a:extLst>
              </p:cNvPr>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235</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92/1</a:t>
                </a:r>
                <a:endParaRPr kumimoji="1" lang="mr-IN" altLang="zh-CN" sz="700" b="1" dirty="0">
                  <a:solidFill>
                    <a:schemeClr val="tx2"/>
                  </a:solidFill>
                  <a:latin typeface="Arial" charset="0"/>
                  <a:ea typeface="Arial" charset="0"/>
                  <a:cs typeface="Arial" charset="0"/>
                </a:endParaRPr>
              </a:p>
            </p:txBody>
          </p:sp>
          <p:sp>
            <p:nvSpPr>
              <p:cNvPr id="33" name="矩形 18">
                <a:extLst>
                  <a:ext uri="{FF2B5EF4-FFF2-40B4-BE49-F238E27FC236}">
                    <a16:creationId xmlns:a16="http://schemas.microsoft.com/office/drawing/2014/main" id="{2A29AF15-F5C4-A842-A63B-5DBA549CB92F}"/>
                  </a:ext>
                </a:extLst>
              </p:cNvPr>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137/137/137</a:t>
                </a:r>
                <a:endParaRPr kumimoji="1" lang="mr-IN" altLang="zh-CN" sz="700" b="1" dirty="0">
                  <a:solidFill>
                    <a:schemeClr val="tx2"/>
                  </a:solidFill>
                  <a:latin typeface="Arial" charset="0"/>
                  <a:ea typeface="Arial" charset="0"/>
                  <a:cs typeface="Arial" charset="0"/>
                </a:endParaRPr>
              </a:p>
            </p:txBody>
          </p:sp>
          <p:sp>
            <p:nvSpPr>
              <p:cNvPr id="34" name="矩形 19">
                <a:extLst>
                  <a:ext uri="{FF2B5EF4-FFF2-40B4-BE49-F238E27FC236}">
                    <a16:creationId xmlns:a16="http://schemas.microsoft.com/office/drawing/2014/main" id="{E9EA970A-4D36-BC41-B8BE-40DF553320E7}"/>
                  </a:ext>
                </a:extLst>
              </p:cNvPr>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35/24/21</a:t>
                </a:r>
                <a:endParaRPr kumimoji="1" lang="mr-IN" altLang="zh-CN" sz="700" b="1" dirty="0">
                  <a:solidFill>
                    <a:schemeClr val="tx2"/>
                  </a:solidFill>
                  <a:latin typeface="Arial" charset="0"/>
                  <a:ea typeface="Arial" charset="0"/>
                  <a:cs typeface="Arial" charset="0"/>
                </a:endParaRPr>
              </a:p>
            </p:txBody>
          </p:sp>
          <p:sp>
            <p:nvSpPr>
              <p:cNvPr id="35" name="矩形 22">
                <a:extLst>
                  <a:ext uri="{FF2B5EF4-FFF2-40B4-BE49-F238E27FC236}">
                    <a16:creationId xmlns:a16="http://schemas.microsoft.com/office/drawing/2014/main" id="{14EE21FB-1D92-0241-ABA5-5E9A6AEE0DC8}"/>
                  </a:ext>
                </a:extLst>
              </p:cNvPr>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221</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221/221</a:t>
                </a:r>
                <a:endParaRPr kumimoji="1" lang="mr-IN" altLang="zh-CN" sz="700" b="1" dirty="0">
                  <a:solidFill>
                    <a:schemeClr val="bg1"/>
                  </a:solidFill>
                  <a:latin typeface="Arial" charset="0"/>
                  <a:ea typeface="Arial" charset="0"/>
                  <a:cs typeface="Arial" charset="0"/>
                </a:endParaRPr>
              </a:p>
            </p:txBody>
          </p:sp>
          <p:sp>
            <p:nvSpPr>
              <p:cNvPr id="36" name="矩形 12">
                <a:extLst>
                  <a:ext uri="{FF2B5EF4-FFF2-40B4-BE49-F238E27FC236}">
                    <a16:creationId xmlns:a16="http://schemas.microsoft.com/office/drawing/2014/main" id="{883734A3-2645-434A-9DCC-1416B6C687CC}"/>
                  </a:ext>
                </a:extLst>
              </p:cNvPr>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233</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140/128</a:t>
                </a:r>
                <a:endParaRPr kumimoji="1" lang="mr-IN" altLang="zh-CN" sz="700" b="1" dirty="0">
                  <a:solidFill>
                    <a:schemeClr val="tx2"/>
                  </a:solidFill>
                  <a:latin typeface="Arial" charset="0"/>
                  <a:ea typeface="Arial" charset="0"/>
                  <a:cs typeface="Arial" charset="0"/>
                </a:endParaRPr>
              </a:p>
            </p:txBody>
          </p:sp>
          <p:sp>
            <p:nvSpPr>
              <p:cNvPr id="37" name="矩形 13">
                <a:extLst>
                  <a:ext uri="{FF2B5EF4-FFF2-40B4-BE49-F238E27FC236}">
                    <a16:creationId xmlns:a16="http://schemas.microsoft.com/office/drawing/2014/main" id="{1FF13552-FB3D-134A-A80A-6CFB35DFE1A1}"/>
                  </a:ext>
                </a:extLst>
              </p:cNvPr>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159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a:t>
                </a:r>
                <a:endParaRPr kumimoji="1" lang="mr-IN" altLang="zh-CN" sz="700" b="1" dirty="0">
                  <a:solidFill>
                    <a:schemeClr val="tx2"/>
                  </a:solidFill>
                  <a:latin typeface="Arial" charset="0"/>
                  <a:ea typeface="Arial" charset="0"/>
                  <a:cs typeface="Arial" charset="0"/>
                </a:endParaRPr>
              </a:p>
            </p:txBody>
          </p:sp>
          <p:sp>
            <p:nvSpPr>
              <p:cNvPr id="38" name="矩形 16">
                <a:extLst>
                  <a:ext uri="{FF2B5EF4-FFF2-40B4-BE49-F238E27FC236}">
                    <a16:creationId xmlns:a16="http://schemas.microsoft.com/office/drawing/2014/main" id="{0A96471B-CB12-1443-B01F-C14C9112C149}"/>
                  </a:ext>
                </a:extLst>
              </p:cNvPr>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245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220/87</a:t>
                </a:r>
                <a:endParaRPr kumimoji="1" lang="mr-IN" altLang="zh-CN" sz="700" b="1" dirty="0">
                  <a:solidFill>
                    <a:schemeClr val="bg1"/>
                  </a:solidFill>
                  <a:latin typeface="Arial" charset="0"/>
                  <a:ea typeface="Arial" charset="0"/>
                  <a:cs typeface="Arial" charset="0"/>
                </a:endParaRPr>
              </a:p>
            </p:txBody>
          </p:sp>
          <p:sp>
            <p:nvSpPr>
              <p:cNvPr id="39" name="矩形 17">
                <a:extLst>
                  <a:ext uri="{FF2B5EF4-FFF2-40B4-BE49-F238E27FC236}">
                    <a16:creationId xmlns:a16="http://schemas.microsoft.com/office/drawing/2014/main" id="{61890D59-CF8B-1449-A836-3A304EC9A907}"/>
                  </a:ext>
                </a:extLst>
              </p:cNvPr>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133/0</a:t>
                </a:r>
                <a:endParaRPr kumimoji="1" lang="mr-IN" altLang="zh-CN" sz="700" b="1" dirty="0">
                  <a:solidFill>
                    <a:schemeClr val="tx2"/>
                  </a:solidFill>
                  <a:latin typeface="Arial" charset="0"/>
                  <a:ea typeface="Arial" charset="0"/>
                  <a:cs typeface="Arial" charset="0"/>
                </a:endParaRPr>
              </a:p>
            </p:txBody>
          </p:sp>
          <p:sp>
            <p:nvSpPr>
              <p:cNvPr id="40" name="矩形 18">
                <a:extLst>
                  <a:ext uri="{FF2B5EF4-FFF2-40B4-BE49-F238E27FC236}">
                    <a16:creationId xmlns:a16="http://schemas.microsoft.com/office/drawing/2014/main" id="{0466A1E1-E7C7-FD49-9880-9E44BED19FF5}"/>
                  </a:ext>
                </a:extLst>
              </p:cNvPr>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181</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181/181</a:t>
                </a:r>
                <a:endParaRPr kumimoji="1" lang="mr-IN" altLang="zh-CN" sz="700" b="1" dirty="0">
                  <a:solidFill>
                    <a:schemeClr val="tx2"/>
                  </a:solidFill>
                  <a:latin typeface="Arial" charset="0"/>
                  <a:ea typeface="Arial" charset="0"/>
                  <a:cs typeface="Arial" charset="0"/>
                </a:endParaRPr>
              </a:p>
            </p:txBody>
          </p:sp>
          <p:sp>
            <p:nvSpPr>
              <p:cNvPr id="42" name="矩形 19">
                <a:extLst>
                  <a:ext uri="{FF2B5EF4-FFF2-40B4-BE49-F238E27FC236}">
                    <a16:creationId xmlns:a16="http://schemas.microsoft.com/office/drawing/2014/main" id="{B21AD6AC-1275-0142-A9EA-D77B26CB40EF}"/>
                  </a:ext>
                </a:extLst>
              </p:cNvPr>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89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87/87</a:t>
                </a:r>
                <a:endParaRPr kumimoji="1" lang="mr-IN" altLang="zh-CN" sz="700" b="1" dirty="0">
                  <a:solidFill>
                    <a:schemeClr val="tx2"/>
                  </a:solidFill>
                  <a:latin typeface="Arial" charset="0"/>
                  <a:ea typeface="Arial" charset="0"/>
                  <a:cs typeface="Arial" charset="0"/>
                </a:endParaRPr>
              </a:p>
            </p:txBody>
          </p:sp>
          <p:sp>
            <p:nvSpPr>
              <p:cNvPr id="43" name="矩形 22">
                <a:extLst>
                  <a:ext uri="{FF2B5EF4-FFF2-40B4-BE49-F238E27FC236}">
                    <a16:creationId xmlns:a16="http://schemas.microsoft.com/office/drawing/2014/main" id="{238BAC2A-AE09-A84D-875D-8472236D6610}"/>
                  </a:ext>
                </a:extLst>
              </p:cNvPr>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255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255/255</a:t>
                </a:r>
                <a:endParaRPr kumimoji="1" lang="mr-IN" altLang="zh-CN" sz="700" b="1" dirty="0">
                  <a:solidFill>
                    <a:schemeClr val="bg1"/>
                  </a:solidFill>
                  <a:latin typeface="Arial" charset="0"/>
                  <a:ea typeface="Arial" charset="0"/>
                  <a:cs typeface="Arial" charset="0"/>
                </a:endParaRPr>
              </a:p>
            </p:txBody>
          </p:sp>
        </p:grpSp>
      </p:grpSp>
    </p:spTree>
    <p:extLst>
      <p:ext uri="{BB962C8B-B14F-4D97-AF65-F5344CB8AC3E}">
        <p14:creationId xmlns:p14="http://schemas.microsoft.com/office/powerpoint/2010/main" val="9905653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901" r:id="rId3"/>
    <p:sldLayoutId id="2147483903" r:id="rId4"/>
    <p:sldLayoutId id="2147483904" r:id="rId5"/>
  </p:sldLayoutIdLst>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Copyright©2018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6"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99" name="图片 9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2848406896"/>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1187798" rtl="0" eaLnBrk="1" latinLnBrk="0" hangingPunct="1">
        <a:lnSpc>
          <a:spcPct val="90000"/>
        </a:lnSpc>
        <a:spcBef>
          <a:spcPct val="0"/>
        </a:spcBef>
        <a:buNone/>
        <a:defRPr sz="5000"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6224592"/>
            <a:ext cx="1220523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007928" y="6451602"/>
            <a:ext cx="2022732" cy="13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60070"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900">
                <a:solidFill>
                  <a:srgbClr val="000000"/>
                </a:solidFill>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15746" y="6386517"/>
            <a:ext cx="17490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1007928" y="325442"/>
            <a:ext cx="1018090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a:t>单击此处编辑母版标题样式</a:t>
            </a:r>
          </a:p>
        </p:txBody>
      </p:sp>
      <p:sp>
        <p:nvSpPr>
          <p:cNvPr id="10248" name="Rectangle 68"/>
          <p:cNvSpPr>
            <a:spLocks noGrp="1" noChangeArrowheads="1"/>
          </p:cNvSpPr>
          <p:nvPr>
            <p:ph type="body" idx="1"/>
          </p:nvPr>
        </p:nvSpPr>
        <p:spPr bwMode="auto">
          <a:xfrm>
            <a:off x="1007928" y="1628779"/>
            <a:ext cx="10180909"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49" name="Rectangle 15"/>
          <p:cNvSpPr>
            <a:spLocks noChangeArrowheads="1"/>
          </p:cNvSpPr>
          <p:nvPr/>
        </p:nvSpPr>
        <p:spPr bwMode="auto">
          <a:xfrm>
            <a:off x="-2604517" y="692152"/>
            <a:ext cx="2460529" cy="416260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077" tIns="30039" rIns="60077" bIns="30039">
            <a:spAutoFit/>
          </a:bodyPr>
          <a:lstStyle/>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英文标题</a:t>
            </a:r>
            <a:r>
              <a:rPr lang="en-US" altLang="zh-CN" sz="825">
                <a:solidFill>
                  <a:srgbClr val="FFFFFF"/>
                </a:solidFill>
                <a:latin typeface="Calibri" pitchFamily="34" charset="0"/>
                <a:ea typeface="宋体" pitchFamily="2" charset="-122"/>
              </a:rPr>
              <a:t>:32-35pt  </a:t>
            </a:r>
            <a:endParaRPr lang="zh-CN" altLang="en-US"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颜色</a:t>
            </a:r>
            <a:r>
              <a:rPr lang="en-US" altLang="zh-CN" sz="825">
                <a:solidFill>
                  <a:srgbClr val="FFFFFF"/>
                </a:solidFill>
                <a:latin typeface="Calibri" pitchFamily="34" charset="0"/>
                <a:ea typeface="宋体" pitchFamily="2" charset="-122"/>
              </a:rPr>
              <a:t>: R153 G0 B0</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内部使用字体 </a:t>
            </a:r>
            <a:r>
              <a:rPr lang="en-US" altLang="zh-CN" sz="825">
                <a:solidFill>
                  <a:srgbClr val="FFFFFF"/>
                </a:solidFill>
                <a:latin typeface="Calibri" pitchFamily="34" charset="0"/>
                <a:ea typeface="宋体" pitchFamily="2" charset="-122"/>
              </a:rPr>
              <a:t>:</a:t>
            </a:r>
          </a:p>
          <a:p>
            <a:pPr marL="257106" indent="-257106" algn="r" defTabSz="914400" eaLnBrk="0" fontAlgn="base" hangingPunct="0">
              <a:lnSpc>
                <a:spcPct val="125000"/>
              </a:lnSpc>
              <a:spcBef>
                <a:spcPct val="20000"/>
              </a:spcBef>
              <a:spcAft>
                <a:spcPct val="0"/>
              </a:spcAft>
              <a:buFont typeface="Arial" pitchFamily="34" charset="0"/>
              <a:buNone/>
            </a:pPr>
            <a:r>
              <a:rPr lang="en-US" altLang="zh-CN" sz="825">
                <a:solidFill>
                  <a:srgbClr val="FFFFFF"/>
                </a:solidFill>
                <a:latin typeface="Calibri" pitchFamily="34" charset="0"/>
                <a:ea typeface="宋体" pitchFamily="2" charset="-122"/>
              </a:rPr>
              <a:t>FrutigerNext LT Medium</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外部使用字体 </a:t>
            </a:r>
            <a:r>
              <a:rPr lang="en-US" altLang="zh-CN" sz="825">
                <a:solidFill>
                  <a:srgbClr val="FFFFFF"/>
                </a:solidFill>
                <a:latin typeface="Calibri" pitchFamily="34" charset="0"/>
                <a:ea typeface="宋体" pitchFamily="2" charset="-122"/>
              </a:rPr>
              <a:t>: Arial</a:t>
            </a:r>
          </a:p>
          <a:p>
            <a:pPr marL="257106" indent="-257106" algn="r" defTabSz="914400" eaLnBrk="0" fontAlgn="base" hangingPunct="0">
              <a:lnSpc>
                <a:spcPct val="75000"/>
              </a:lnSpc>
              <a:spcBef>
                <a:spcPct val="20000"/>
              </a:spcBef>
              <a:spcAft>
                <a:spcPct val="0"/>
              </a:spcAft>
              <a:buFont typeface="Arial" pitchFamily="34" charset="0"/>
              <a:buNone/>
            </a:pPr>
            <a:endParaRPr lang="en-US" altLang="zh-CN"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中文标题</a:t>
            </a:r>
            <a:r>
              <a:rPr lang="en-US" altLang="zh-CN" sz="825">
                <a:solidFill>
                  <a:srgbClr val="FFFFFF"/>
                </a:solidFill>
                <a:latin typeface="Calibri" pitchFamily="34" charset="0"/>
                <a:ea typeface="宋体" pitchFamily="2" charset="-122"/>
              </a:rPr>
              <a:t>:30-32pt  </a:t>
            </a:r>
            <a:endParaRPr lang="zh-CN" altLang="en-US"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颜色</a:t>
            </a:r>
            <a:r>
              <a:rPr lang="en-US" altLang="zh-CN" sz="825">
                <a:solidFill>
                  <a:srgbClr val="FFFFFF"/>
                </a:solidFill>
                <a:latin typeface="Calibri" pitchFamily="34" charset="0"/>
                <a:ea typeface="宋体" pitchFamily="2" charset="-122"/>
              </a:rPr>
              <a:t>: R153 G0 B0</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字体</a:t>
            </a:r>
            <a:r>
              <a:rPr lang="en-US" altLang="zh-CN" sz="825">
                <a:solidFill>
                  <a:srgbClr val="FFFFFF"/>
                </a:solidFill>
                <a:latin typeface="Calibri" pitchFamily="34" charset="0"/>
                <a:ea typeface="宋体" pitchFamily="2" charset="-122"/>
              </a:rPr>
              <a:t>:</a:t>
            </a:r>
            <a:r>
              <a:rPr lang="zh-CN" altLang="en-US" sz="825">
                <a:solidFill>
                  <a:srgbClr val="FFFFFF"/>
                </a:solidFill>
                <a:latin typeface="Calibri" pitchFamily="34" charset="0"/>
                <a:ea typeface="宋体" pitchFamily="2" charset="-122"/>
              </a:rPr>
              <a:t>黑体</a:t>
            </a:r>
          </a:p>
          <a:p>
            <a:pPr marL="257106" indent="-257106" algn="r" defTabSz="914400" eaLnBrk="0" fontAlgn="base" hangingPunct="0">
              <a:lnSpc>
                <a:spcPct val="125000"/>
              </a:lnSpc>
              <a:spcBef>
                <a:spcPct val="20000"/>
              </a:spcBef>
              <a:spcAft>
                <a:spcPct val="0"/>
              </a:spcAft>
              <a:buFont typeface="Arial" pitchFamily="34" charset="0"/>
              <a:buNone/>
            </a:pPr>
            <a:endParaRPr lang="zh-CN" altLang="en-US"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endParaRPr lang="zh-CN" altLang="en-US"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endParaRPr lang="zh-CN" altLang="en-US"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英文正文</a:t>
            </a:r>
            <a:r>
              <a:rPr lang="en-US" altLang="zh-CN" sz="825">
                <a:solidFill>
                  <a:srgbClr val="FFFFFF"/>
                </a:solidFill>
                <a:latin typeface="Calibri" pitchFamily="34" charset="0"/>
                <a:ea typeface="宋体" pitchFamily="2" charset="-122"/>
              </a:rPr>
              <a:t>:20-22pt</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子目录 </a:t>
            </a:r>
            <a:r>
              <a:rPr lang="en-US" altLang="zh-CN" sz="825">
                <a:solidFill>
                  <a:srgbClr val="FFFFFF"/>
                </a:solidFill>
                <a:latin typeface="Calibri" pitchFamily="34" charset="0"/>
                <a:ea typeface="宋体" pitchFamily="2" charset="-122"/>
              </a:rPr>
              <a:t>(2-5</a:t>
            </a:r>
            <a:r>
              <a:rPr lang="zh-CN" altLang="en-US" sz="825">
                <a:solidFill>
                  <a:srgbClr val="FFFFFF"/>
                </a:solidFill>
                <a:latin typeface="Calibri" pitchFamily="34" charset="0"/>
                <a:ea typeface="宋体" pitchFamily="2" charset="-122"/>
              </a:rPr>
              <a:t>级</a:t>
            </a:r>
            <a:r>
              <a:rPr lang="en-US" altLang="zh-CN" sz="825">
                <a:solidFill>
                  <a:srgbClr val="FFFFFF"/>
                </a:solidFill>
                <a:latin typeface="Calibri" pitchFamily="34" charset="0"/>
                <a:ea typeface="宋体" pitchFamily="2" charset="-122"/>
              </a:rPr>
              <a:t>) :18pt  </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颜色</a:t>
            </a:r>
            <a:r>
              <a:rPr lang="en-US" altLang="zh-CN" sz="825">
                <a:solidFill>
                  <a:srgbClr val="FFFFFF"/>
                </a:solidFill>
                <a:latin typeface="Calibri" pitchFamily="34" charset="0"/>
                <a:ea typeface="宋体" pitchFamily="2" charset="-122"/>
              </a:rPr>
              <a:t>:</a:t>
            </a:r>
            <a:r>
              <a:rPr lang="zh-CN" altLang="en-US" sz="825">
                <a:solidFill>
                  <a:srgbClr val="FFFFFF"/>
                </a:solidFill>
                <a:latin typeface="Calibri" pitchFamily="34" charset="0"/>
                <a:ea typeface="宋体" pitchFamily="2" charset="-122"/>
              </a:rPr>
              <a:t>黑色</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内部使用字体 </a:t>
            </a:r>
            <a:r>
              <a:rPr lang="en-US" altLang="zh-CN" sz="825">
                <a:solidFill>
                  <a:srgbClr val="FFFFFF"/>
                </a:solidFill>
                <a:latin typeface="Calibri" pitchFamily="34" charset="0"/>
                <a:ea typeface="宋体" pitchFamily="2" charset="-122"/>
              </a:rPr>
              <a:t>:</a:t>
            </a:r>
          </a:p>
          <a:p>
            <a:pPr marL="257106" indent="-257106" algn="r" defTabSz="914400" eaLnBrk="0" fontAlgn="base" hangingPunct="0">
              <a:lnSpc>
                <a:spcPct val="125000"/>
              </a:lnSpc>
              <a:spcBef>
                <a:spcPct val="20000"/>
              </a:spcBef>
              <a:spcAft>
                <a:spcPct val="0"/>
              </a:spcAft>
              <a:buFont typeface="Arial" pitchFamily="34" charset="0"/>
              <a:buNone/>
            </a:pPr>
            <a:r>
              <a:rPr lang="en-US" altLang="zh-CN" sz="825">
                <a:solidFill>
                  <a:srgbClr val="FFFFFF"/>
                </a:solidFill>
                <a:latin typeface="Calibri" pitchFamily="34" charset="0"/>
                <a:ea typeface="宋体" pitchFamily="2" charset="-122"/>
              </a:rPr>
              <a:t>FrutigerNext LT Regular</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外部使用字体 </a:t>
            </a:r>
            <a:r>
              <a:rPr lang="en-US" altLang="zh-CN" sz="825">
                <a:solidFill>
                  <a:srgbClr val="FFFFFF"/>
                </a:solidFill>
                <a:latin typeface="Calibri" pitchFamily="34" charset="0"/>
                <a:ea typeface="宋体" pitchFamily="2" charset="-122"/>
              </a:rPr>
              <a:t>: Arial</a:t>
            </a:r>
          </a:p>
          <a:p>
            <a:pPr marL="257106" indent="-257106" algn="r" defTabSz="914400" eaLnBrk="0" fontAlgn="base" hangingPunct="0">
              <a:lnSpc>
                <a:spcPct val="75000"/>
              </a:lnSpc>
              <a:spcBef>
                <a:spcPct val="20000"/>
              </a:spcBef>
              <a:spcAft>
                <a:spcPct val="0"/>
              </a:spcAft>
              <a:buFont typeface="Arial" pitchFamily="34" charset="0"/>
              <a:buNone/>
            </a:pPr>
            <a:endParaRPr lang="en-US" altLang="zh-CN"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中文正文</a:t>
            </a:r>
            <a:r>
              <a:rPr lang="en-US" altLang="zh-CN" sz="825">
                <a:solidFill>
                  <a:srgbClr val="FFFFFF"/>
                </a:solidFill>
                <a:latin typeface="Calibri" pitchFamily="34" charset="0"/>
                <a:ea typeface="宋体" pitchFamily="2" charset="-122"/>
              </a:rPr>
              <a:t>:18-20pt</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子目录</a:t>
            </a:r>
            <a:r>
              <a:rPr lang="en-US" altLang="zh-CN" sz="825">
                <a:solidFill>
                  <a:srgbClr val="FFFFFF"/>
                </a:solidFill>
                <a:latin typeface="Calibri" pitchFamily="34" charset="0"/>
                <a:ea typeface="宋体" pitchFamily="2" charset="-122"/>
              </a:rPr>
              <a:t>(2-5</a:t>
            </a:r>
            <a:r>
              <a:rPr lang="zh-CN" altLang="en-US" sz="825">
                <a:solidFill>
                  <a:srgbClr val="FFFFFF"/>
                </a:solidFill>
                <a:latin typeface="Calibri" pitchFamily="34" charset="0"/>
                <a:ea typeface="宋体" pitchFamily="2" charset="-122"/>
              </a:rPr>
              <a:t>级</a:t>
            </a:r>
            <a:r>
              <a:rPr lang="en-US" altLang="zh-CN" sz="825">
                <a:solidFill>
                  <a:srgbClr val="FFFFFF"/>
                </a:solidFill>
                <a:latin typeface="Calibri" pitchFamily="34" charset="0"/>
                <a:ea typeface="宋体" pitchFamily="2" charset="-122"/>
              </a:rPr>
              <a:t>):18pt </a:t>
            </a:r>
            <a:endParaRPr lang="zh-CN" altLang="en-US" sz="825">
              <a:solidFill>
                <a:srgbClr val="FFFFFF"/>
              </a:solidFill>
              <a:latin typeface="Calibri" pitchFamily="34" charset="0"/>
              <a:ea typeface="宋体" pitchFamily="2" charset="-122"/>
            </a:endParaRP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颜色</a:t>
            </a:r>
            <a:r>
              <a:rPr lang="en-US" altLang="zh-CN" sz="825">
                <a:solidFill>
                  <a:srgbClr val="FFFFFF"/>
                </a:solidFill>
                <a:latin typeface="Calibri" pitchFamily="34" charset="0"/>
                <a:ea typeface="宋体" pitchFamily="2" charset="-122"/>
              </a:rPr>
              <a:t>:</a:t>
            </a:r>
            <a:r>
              <a:rPr lang="zh-CN" altLang="en-US" sz="825">
                <a:solidFill>
                  <a:srgbClr val="FFFFFF"/>
                </a:solidFill>
                <a:latin typeface="Calibri" pitchFamily="34" charset="0"/>
                <a:ea typeface="宋体" pitchFamily="2" charset="-122"/>
              </a:rPr>
              <a:t>黑色</a:t>
            </a:r>
          </a:p>
          <a:p>
            <a:pPr marL="257106" indent="-257106" algn="r" defTabSz="914400" eaLnBrk="0" fontAlgn="base" hangingPunct="0">
              <a:lnSpc>
                <a:spcPct val="125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字体</a:t>
            </a:r>
            <a:r>
              <a:rPr lang="en-US" altLang="zh-CN" sz="825">
                <a:solidFill>
                  <a:srgbClr val="FFFFFF"/>
                </a:solidFill>
                <a:latin typeface="Calibri" pitchFamily="34" charset="0"/>
                <a:ea typeface="宋体" pitchFamily="2" charset="-122"/>
              </a:rPr>
              <a:t>:</a:t>
            </a:r>
            <a:r>
              <a:rPr lang="zh-CN" altLang="en-US" sz="825">
                <a:solidFill>
                  <a:srgbClr val="FFFFFF"/>
                </a:solidFill>
                <a:latin typeface="Calibri" pitchFamily="34" charset="0"/>
                <a:ea typeface="宋体" pitchFamily="2" charset="-122"/>
              </a:rPr>
              <a:t>细黑体</a:t>
            </a:r>
            <a:r>
              <a:rPr lang="zh-CN" altLang="en-US" sz="825" b="1">
                <a:solidFill>
                  <a:srgbClr val="FFFFFF"/>
                </a:solidFill>
                <a:latin typeface="Arial" pitchFamily="34" charset="0"/>
              </a:rPr>
              <a:t> </a:t>
            </a:r>
          </a:p>
        </p:txBody>
      </p:sp>
      <p:grpSp>
        <p:nvGrpSpPr>
          <p:cNvPr id="10250" name="Group 16"/>
          <p:cNvGrpSpPr>
            <a:grpSpLocks/>
          </p:cNvGrpSpPr>
          <p:nvPr/>
        </p:nvGrpSpPr>
        <p:grpSpPr bwMode="auto">
          <a:xfrm>
            <a:off x="12438159" y="3511550"/>
            <a:ext cx="1226029" cy="3224212"/>
            <a:chOff x="5839" y="2251"/>
            <a:chExt cx="579" cy="2031"/>
          </a:xfrm>
        </p:grpSpPr>
        <p:sp>
          <p:nvSpPr>
            <p:cNvPr id="10253" name="Rectangle 17"/>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zh-CN" altLang="en-US" sz="1800">
                  <a:solidFill>
                    <a:srgbClr val="000000"/>
                  </a:solidFill>
                  <a:latin typeface="Calibri" pitchFamily="34" charset="0"/>
                  <a:ea typeface="宋体" pitchFamily="2" charset="-122"/>
                </a:endParaRPr>
              </a:p>
            </p:txBody>
          </p:sp>
        </p:grpSp>
      </p:grpSp>
      <p:sp>
        <p:nvSpPr>
          <p:cNvPr id="10251" name="Rectangle 83"/>
          <p:cNvSpPr>
            <a:spLocks noChangeArrowheads="1"/>
          </p:cNvSpPr>
          <p:nvPr/>
        </p:nvSpPr>
        <p:spPr bwMode="auto">
          <a:xfrm>
            <a:off x="12340755" y="1341441"/>
            <a:ext cx="1590238" cy="84780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077" tIns="30039" rIns="60077" bIns="30039">
            <a:spAutoFit/>
          </a:bodyPr>
          <a:lstStyle/>
          <a:p>
            <a:pPr defTabSz="914400" eaLnBrk="0" fontAlgn="base" hangingPunct="0">
              <a:lnSpc>
                <a:spcPct val="120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配色参考方案：</a:t>
            </a:r>
          </a:p>
          <a:p>
            <a:pPr defTabSz="914400" eaLnBrk="0" fontAlgn="base" hangingPunct="0">
              <a:lnSpc>
                <a:spcPct val="120000"/>
              </a:lnSpc>
              <a:spcBef>
                <a:spcPct val="20000"/>
              </a:spcBef>
              <a:spcAft>
                <a:spcPct val="0"/>
              </a:spcAft>
              <a:buFont typeface="Arial" pitchFamily="34" charset="0"/>
              <a:buNone/>
            </a:pPr>
            <a:r>
              <a:rPr lang="zh-CN" altLang="en-US" sz="825">
                <a:solidFill>
                  <a:srgbClr val="FFFFFF"/>
                </a:solidFill>
                <a:latin typeface="Calibri" pitchFamily="34" charset="0"/>
                <a:ea typeface="宋体" pitchFamily="2" charset="-122"/>
              </a:rPr>
              <a:t>建议同一页面内不超过四种颜色，以下是</a:t>
            </a:r>
            <a:r>
              <a:rPr lang="en-US" altLang="zh-CN" sz="825">
                <a:solidFill>
                  <a:srgbClr val="FFFFFF"/>
                </a:solidFill>
                <a:latin typeface="Calibri" pitchFamily="34" charset="0"/>
                <a:ea typeface="宋体" pitchFamily="2" charset="-122"/>
              </a:rPr>
              <a:t>13</a:t>
            </a:r>
            <a:r>
              <a:rPr lang="zh-CN" altLang="en-US" sz="825">
                <a:solidFill>
                  <a:srgbClr val="FFFFFF"/>
                </a:solidFill>
                <a:latin typeface="Calibri" pitchFamily="34" charset="0"/>
                <a:ea typeface="宋体" pitchFamily="2" charset="-122"/>
              </a:rPr>
              <a:t>组配色方案，同一页面内只选择一组使用。（仅供参考）</a:t>
            </a:r>
          </a:p>
        </p:txBody>
      </p:sp>
      <p:sp>
        <p:nvSpPr>
          <p:cNvPr id="10252" name="Rectangle 84"/>
          <p:cNvSpPr>
            <a:spLocks noChangeArrowheads="1"/>
          </p:cNvSpPr>
          <p:nvPr/>
        </p:nvSpPr>
        <p:spPr bwMode="auto">
          <a:xfrm>
            <a:off x="12340755" y="7940"/>
            <a:ext cx="1494950" cy="3653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077" tIns="30039" rIns="60077" bIns="30039">
            <a:spAutoFit/>
          </a:bodyPr>
          <a:lstStyle/>
          <a:p>
            <a:pPr defTabSz="914400" fontAlgn="base">
              <a:lnSpc>
                <a:spcPct val="120000"/>
              </a:lnSpc>
              <a:spcBef>
                <a:spcPct val="0"/>
              </a:spcBef>
              <a:spcAft>
                <a:spcPct val="0"/>
              </a:spcAft>
              <a:buClr>
                <a:srgbClr val="777777"/>
              </a:buClr>
              <a:buSzPct val="60000"/>
              <a:buFont typeface="Wingdings" pitchFamily="2" charset="2"/>
              <a:buNone/>
            </a:pPr>
            <a:r>
              <a:rPr lang="zh-CN" altLang="en-US" sz="825">
                <a:solidFill>
                  <a:srgbClr val="FFFFFF"/>
                </a:solidFill>
                <a:latin typeface="Calibri" pitchFamily="34" charset="0"/>
                <a:ea typeface="宋体" pitchFamily="2" charset="-122"/>
              </a:rPr>
              <a:t>客户或者合作伙伴的标志放在右上角</a:t>
            </a:r>
            <a:r>
              <a:rPr lang="en-US" altLang="zh-CN" sz="825">
                <a:solidFill>
                  <a:srgbClr val="FFFFFF"/>
                </a:solidFill>
                <a:latin typeface="Calibri" pitchFamily="34" charset="0"/>
                <a:ea typeface="宋体" pitchFamily="2" charset="-122"/>
              </a:rPr>
              <a:t>.</a:t>
            </a:r>
            <a:endParaRPr lang="zh-CN" altLang="en-US" sz="825">
              <a:solidFill>
                <a:srgbClr val="FFFFFF"/>
              </a:solidFill>
              <a:latin typeface="Calibri" pitchFamily="34" charset="0"/>
              <a:ea typeface="宋体" pitchFamily="2" charset="-122"/>
            </a:endParaRPr>
          </a:p>
        </p:txBody>
      </p:sp>
      <p:sp>
        <p:nvSpPr>
          <p:cNvPr id="79" name="Rectangle 21"/>
          <p:cNvSpPr>
            <a:spLocks noChangeArrowheads="1"/>
          </p:cNvSpPr>
          <p:nvPr/>
        </p:nvSpPr>
        <p:spPr bwMode="auto">
          <a:xfrm>
            <a:off x="5049595" y="6465939"/>
            <a:ext cx="1217719" cy="138499"/>
          </a:xfrm>
          <a:prstGeom prst="rect">
            <a:avLst/>
          </a:prstGeom>
          <a:noFill/>
          <a:ln w="9525" algn="ctr">
            <a:noFill/>
            <a:miter lim="800000"/>
            <a:headEnd/>
            <a:tailEnd/>
          </a:ln>
          <a:effectLst/>
        </p:spPr>
        <p:txBody>
          <a:bodyPr wrap="none" lIns="60046" tIns="0" rIns="60046" bIns="0">
            <a:spAutoFit/>
          </a:bodyPr>
          <a:lstStyle/>
          <a:p>
            <a:pPr defTabSz="601106" eaLnBrk="0" fontAlgn="base" hangingPunct="0">
              <a:spcBef>
                <a:spcPct val="0"/>
              </a:spcBef>
              <a:spcAft>
                <a:spcPct val="0"/>
              </a:spcAft>
              <a:defRPr/>
            </a:pPr>
            <a:r>
              <a:rPr lang="en-US" altLang="zh-CN" sz="900" dirty="0">
                <a:solidFill>
                  <a:srgbClr val="000000"/>
                </a:solidFill>
              </a:rPr>
              <a:t>Huawei Confidential</a:t>
            </a:r>
          </a:p>
        </p:txBody>
      </p:sp>
      <p:sp>
        <p:nvSpPr>
          <p:cNvPr id="81" name="Rectangle 5"/>
          <p:cNvSpPr>
            <a:spLocks noChangeArrowheads="1"/>
          </p:cNvSpPr>
          <p:nvPr/>
        </p:nvSpPr>
        <p:spPr bwMode="auto">
          <a:xfrm>
            <a:off x="8484800" y="6489701"/>
            <a:ext cx="240547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4400" eaLnBrk="0" fontAlgn="base" hangingPunct="0">
              <a:lnSpc>
                <a:spcPct val="85000"/>
              </a:lnSpc>
              <a:spcBef>
                <a:spcPct val="0"/>
              </a:spcBef>
              <a:spcAft>
                <a:spcPct val="0"/>
              </a:spcAft>
            </a:pPr>
            <a:r>
              <a:rPr lang="de-DE" altLang="zh-CN" sz="900" dirty="0">
                <a:solidFill>
                  <a:srgbClr val="000000"/>
                </a:solidFill>
                <a:latin typeface="FrutigerNext LT Bold" pitchFamily="34" charset="0"/>
                <a:ea typeface="MS PGothic" pitchFamily="34" charset="-128"/>
              </a:rPr>
              <a:t> </a:t>
            </a:r>
            <a:fld id="{A4C34F22-587E-473D-9099-376F4F013A30}" type="slidenum">
              <a:rPr lang="de-DE" altLang="zh-CN" sz="900">
                <a:solidFill>
                  <a:srgbClr val="000000"/>
                </a:solidFill>
                <a:latin typeface="FrutigerNext LT Bold" pitchFamily="34" charset="0"/>
                <a:ea typeface="MS PGothic" pitchFamily="34" charset="-128"/>
              </a:rPr>
              <a:pPr defTabSz="914400" eaLnBrk="0" fontAlgn="base" hangingPunct="0">
                <a:lnSpc>
                  <a:spcPct val="85000"/>
                </a:lnSpc>
                <a:spcBef>
                  <a:spcPct val="0"/>
                </a:spcBef>
                <a:spcAft>
                  <a:spcPct val="0"/>
                </a:spcAft>
              </a:pPr>
              <a:t>‹#›</a:t>
            </a:fld>
            <a:endParaRPr lang="en-GB" altLang="zh-CN" sz="900" dirty="0">
              <a:solidFill>
                <a:srgbClr val="000000"/>
              </a:solidFill>
              <a:latin typeface="FrutigerNext LT Bold" pitchFamily="34" charset="0"/>
              <a:ea typeface="MS PGothic" pitchFamily="34" charset="-128"/>
            </a:endParaRPr>
          </a:p>
        </p:txBody>
      </p:sp>
    </p:spTree>
    <p:extLst>
      <p:ext uri="{BB962C8B-B14F-4D97-AF65-F5344CB8AC3E}">
        <p14:creationId xmlns:p14="http://schemas.microsoft.com/office/powerpoint/2010/main" val="3397594885"/>
      </p:ext>
    </p:extLst>
  </p:cSld>
  <p:clrMap bg1="lt1" tx1="dk1" bg2="lt2" tx2="dk2" accent1="accent1" accent2="accent2" accent3="accent3" accent4="accent4" accent5="accent5" accent6="accent6" hlink="hlink" folHlink="folHlink"/>
  <p:sldLayoutIdLst>
    <p:sldLayoutId id="2147483900" r:id="rId1"/>
  </p:sldLayoutIdLst>
  <p:transition advClick="0" advTm="8000">
    <p:fade thruBlk="1"/>
  </p:transition>
  <p:txStyles>
    <p:titleStyle>
      <a:lvl1pPr algn="l" rtl="0" eaLnBrk="0" fontAlgn="base" hangingPunct="0">
        <a:spcBef>
          <a:spcPct val="0"/>
        </a:spcBef>
        <a:spcAft>
          <a:spcPct val="0"/>
        </a:spcAft>
        <a:defRPr sz="2399"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2399"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2399"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2399"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2399" b="1">
          <a:solidFill>
            <a:srgbClr val="990000"/>
          </a:solidFill>
          <a:latin typeface="黑体" pitchFamily="49" charset="-122"/>
          <a:ea typeface="黑体" pitchFamily="49" charset="-122"/>
          <a:cs typeface="宋体" charset="-122"/>
        </a:defRPr>
      </a:lvl5pPr>
      <a:lvl6pPr marL="342809"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6pPr>
      <a:lvl7pPr marL="685617"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7pPr>
      <a:lvl8pPr marL="102842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8pPr>
      <a:lvl9pPr marL="137123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9pPr>
    </p:titleStyle>
    <p:bodyStyle>
      <a:lvl1pPr marL="257106" indent="-257106" algn="l" rtl="0" eaLnBrk="0" fontAlgn="base" hangingPunct="0">
        <a:lnSpc>
          <a:spcPct val="140000"/>
        </a:lnSpc>
        <a:spcBef>
          <a:spcPct val="0"/>
        </a:spcBef>
        <a:spcAft>
          <a:spcPct val="0"/>
        </a:spcAft>
        <a:buClr>
          <a:srgbClr val="777777"/>
        </a:buClr>
        <a:buSzPct val="60000"/>
        <a:buFont typeface="Wingdings" pitchFamily="2" charset="2"/>
        <a:buChar char="l"/>
        <a:defRPr sz="1500">
          <a:solidFill>
            <a:schemeClr val="tx1"/>
          </a:solidFill>
          <a:latin typeface="+mn-lt"/>
          <a:ea typeface="黑体" pitchFamily="49" charset="-122"/>
          <a:cs typeface="+mn-cs"/>
        </a:defRPr>
      </a:lvl1pPr>
      <a:lvl2pPr marL="557064" indent="-21425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857021" indent="-171404"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mn-lt"/>
          <a:ea typeface="+mn-ea"/>
          <a:cs typeface="+mn-cs"/>
        </a:defRPr>
      </a:lvl3pPr>
      <a:lvl4pPr marL="1199830" indent="-171404" algn="l" rtl="0" eaLnBrk="0" fontAlgn="base" hangingPunct="0">
        <a:lnSpc>
          <a:spcPct val="140000"/>
        </a:lnSpc>
        <a:spcBef>
          <a:spcPct val="0"/>
        </a:spcBef>
        <a:spcAft>
          <a:spcPct val="0"/>
        </a:spcAft>
        <a:buChar char="–"/>
        <a:defRPr sz="1050">
          <a:solidFill>
            <a:schemeClr val="tx1"/>
          </a:solidFill>
          <a:latin typeface="+mn-lt"/>
          <a:ea typeface="+mn-ea"/>
          <a:cs typeface="+mn-cs"/>
        </a:defRPr>
      </a:lvl4pPr>
      <a:lvl5pPr marL="1542639" indent="-171404" algn="l" rtl="0" eaLnBrk="0" fontAlgn="base" hangingPunct="0">
        <a:lnSpc>
          <a:spcPct val="140000"/>
        </a:lnSpc>
        <a:spcBef>
          <a:spcPct val="0"/>
        </a:spcBef>
        <a:spcAft>
          <a:spcPct val="0"/>
        </a:spcAft>
        <a:buFont typeface="Arial" pitchFamily="34" charset="0"/>
        <a:buChar char="~"/>
        <a:defRPr sz="900">
          <a:solidFill>
            <a:schemeClr val="tx1"/>
          </a:solidFill>
          <a:latin typeface="+mn-lt"/>
          <a:ea typeface="+mn-ea"/>
          <a:cs typeface="+mn-cs"/>
        </a:defRPr>
      </a:lvl5pPr>
      <a:lvl6pPr marL="1885447"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56"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064"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873"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tags" Target="../tags/tag3.xml"/><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tags" Target="../tags/tag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jpeg"/><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notesSlide" Target="../notesSlides/notesSlide8.xml"/><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jpeg"/><Relationship Id="rId36" Type="http://schemas.openxmlformats.org/officeDocument/2006/relationships/image" Target="../media/image42.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jpeg"/><Relationship Id="rId4" Type="http://schemas.openxmlformats.org/officeDocument/2006/relationships/slideLayout" Target="../slideLayouts/slideLayout9.xml"/><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jpeg"/><Relationship Id="rId30" Type="http://schemas.openxmlformats.org/officeDocument/2006/relationships/image" Target="../media/image37.jpeg"/><Relationship Id="rId35" Type="http://schemas.microsoft.com/office/2007/relationships/hdphoto" Target="../media/hdphoto1.wdp"/><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ctrTitle"/>
          </p:nvPr>
        </p:nvSpPr>
        <p:spPr>
          <a:xfrm>
            <a:off x="898995" y="907092"/>
            <a:ext cx="9818827" cy="1042280"/>
          </a:xfrm>
        </p:spPr>
        <p:txBody>
          <a:bodyPr>
            <a:normAutofit/>
          </a:bodyPr>
          <a:lstStyle/>
          <a:p>
            <a:r>
              <a:rPr lang="en-US" altLang="zh-CN" sz="3600" b="1" dirty="0" smtClean="0"/>
              <a:t/>
            </a:r>
            <a:br>
              <a:rPr lang="en-US" altLang="zh-CN" sz="3600" b="1" dirty="0" smtClean="0"/>
            </a:br>
            <a:r>
              <a:rPr lang="zh-CN" altLang="en-US" sz="3600" b="1" i="1" dirty="0" smtClean="0">
                <a:solidFill>
                  <a:schemeClr val="bg1">
                    <a:lumMod val="50000"/>
                    <a:lumOff val="50000"/>
                  </a:schemeClr>
                </a:solidFill>
              </a:rPr>
              <a:t>浪潮通用软件有限公司</a:t>
            </a:r>
            <a:r>
              <a:rPr lang="zh-CN" altLang="en-US" sz="3600" b="1" dirty="0"/>
              <a:t>沃</a:t>
            </a:r>
            <a:r>
              <a:rPr lang="zh-CN" altLang="en-US" sz="3600" b="1" dirty="0" smtClean="0"/>
              <a:t>土</a:t>
            </a:r>
            <a:r>
              <a:rPr lang="zh-CN" altLang="en-US" sz="3600" b="1" dirty="0"/>
              <a:t>云</a:t>
            </a:r>
            <a:r>
              <a:rPr lang="zh-CN" altLang="en-US" sz="3600" b="1" dirty="0" smtClean="0"/>
              <a:t>创构建申请汇报</a:t>
            </a:r>
            <a:endParaRPr lang="zh-CN" altLang="en-US" sz="3600" b="1" dirty="0"/>
          </a:p>
        </p:txBody>
      </p:sp>
      <p:sp>
        <p:nvSpPr>
          <p:cNvPr id="2" name="文本占位符 1"/>
          <p:cNvSpPr>
            <a:spLocks noGrp="1"/>
          </p:cNvSpPr>
          <p:nvPr>
            <p:ph type="body" sz="quarter" idx="10"/>
          </p:nvPr>
        </p:nvSpPr>
        <p:spPr>
          <a:xfrm>
            <a:off x="948808" y="1949372"/>
            <a:ext cx="6535842" cy="643926"/>
          </a:xfrm>
        </p:spPr>
        <p:txBody>
          <a:bodyPr/>
          <a:lstStyle/>
          <a:p>
            <a:r>
              <a:rPr lang="zh-CN" altLang="en-US" sz="1800" b="1" dirty="0" smtClean="0"/>
              <a:t>申请时间：</a:t>
            </a:r>
            <a:r>
              <a:rPr lang="en-US" altLang="zh-CN" sz="1800" b="1" i="1" dirty="0" smtClean="0">
                <a:solidFill>
                  <a:schemeClr val="tx1">
                    <a:lumMod val="75000"/>
                    <a:lumOff val="25000"/>
                  </a:schemeClr>
                </a:solidFill>
              </a:rPr>
              <a:t>2022/6/10</a:t>
            </a:r>
          </a:p>
          <a:p>
            <a:endParaRPr lang="zh-CN" altLang="en-US" sz="1600" dirty="0"/>
          </a:p>
        </p:txBody>
      </p:sp>
    </p:spTree>
    <p:extLst>
      <p:ext uri="{BB962C8B-B14F-4D97-AF65-F5344CB8AC3E}">
        <p14:creationId xmlns:p14="http://schemas.microsoft.com/office/powerpoint/2010/main" val="363295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2827" y="277849"/>
            <a:ext cx="11005812" cy="536451"/>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3</a:t>
            </a:r>
            <a:r>
              <a:rPr lang="en-US" altLang="zh-CN" dirty="0" smtClean="0"/>
              <a:t>.</a:t>
            </a:r>
            <a:r>
              <a:rPr lang="zh-CN" altLang="en-US" i="1" dirty="0">
                <a:solidFill>
                  <a:schemeClr val="tx1">
                    <a:lumMod val="50000"/>
                    <a:lumOff val="50000"/>
                  </a:schemeClr>
                </a:solidFill>
              </a:rPr>
              <a:t>机械加工</a:t>
            </a:r>
            <a:r>
              <a:rPr lang="zh-CN" altLang="en-US" dirty="0"/>
              <a:t>业解决</a:t>
            </a:r>
            <a:r>
              <a:rPr lang="zh-CN" altLang="en-US" dirty="0" smtClean="0"/>
              <a:t>方案概述及逻辑架构</a:t>
            </a:r>
            <a:endParaRPr lang="zh-CN" altLang="en-US" dirty="0"/>
          </a:p>
        </p:txBody>
      </p:sp>
      <p:sp>
        <p:nvSpPr>
          <p:cNvPr id="23" name="文本框 22"/>
          <p:cNvSpPr txBox="1"/>
          <p:nvPr/>
        </p:nvSpPr>
        <p:spPr>
          <a:xfrm>
            <a:off x="717555" y="1016826"/>
            <a:ext cx="11079493" cy="1431161"/>
          </a:xfrm>
          <a:prstGeom prst="rect">
            <a:avLst/>
          </a:prstGeom>
          <a:noFill/>
        </p:spPr>
        <p:txBody>
          <a:bodyPr wrap="square" rtlCol="0">
            <a:spAutoFit/>
          </a:bodyPr>
          <a:lstStyle/>
          <a:p>
            <a:pPr defTabSz="914400">
              <a:lnSpc>
                <a:spcPct val="150000"/>
              </a:lnSpc>
              <a:defRPr/>
            </a:pPr>
            <a:r>
              <a:rPr lang="zh-CN" altLang="en-US" sz="1600" b="1" dirty="0" smtClean="0">
                <a:solidFill>
                  <a:srgbClr val="0070C0"/>
                </a:solidFill>
                <a:latin typeface="微软雅黑" panose="020B0503020204020204" pitchFamily="34" charset="-122"/>
                <a:ea typeface="微软雅黑" panose="020B0503020204020204" pitchFamily="34" charset="-122"/>
              </a:rPr>
              <a:t>变革：从</a:t>
            </a:r>
            <a:r>
              <a:rPr lang="zh-CN" altLang="en-US" sz="1600" b="1" dirty="0">
                <a:solidFill>
                  <a:srgbClr val="0070C0"/>
                </a:solidFill>
                <a:latin typeface="微软雅黑" panose="020B0503020204020204" pitchFamily="34" charset="-122"/>
                <a:ea typeface="微软雅黑" panose="020B0503020204020204" pitchFamily="34" charset="-122"/>
              </a:rPr>
              <a:t>以部门为中心转向以业务为</a:t>
            </a:r>
            <a:r>
              <a:rPr lang="zh-CN" altLang="en-US" sz="1600" b="1" dirty="0" smtClean="0">
                <a:solidFill>
                  <a:srgbClr val="0070C0"/>
                </a:solidFill>
                <a:latin typeface="微软雅黑" panose="020B0503020204020204" pitchFamily="34" charset="-122"/>
                <a:ea typeface="微软雅黑" panose="020B0503020204020204" pitchFamily="34" charset="-122"/>
              </a:rPr>
              <a:t>中心，构建</a:t>
            </a:r>
            <a:r>
              <a:rPr lang="zh-CN" altLang="en-US" sz="1600" b="1" dirty="0">
                <a:solidFill>
                  <a:srgbClr val="0070C0"/>
                </a:solidFill>
                <a:latin typeface="微软雅黑" panose="020B0503020204020204" pitchFamily="34" charset="-122"/>
                <a:ea typeface="微软雅黑" panose="020B0503020204020204" pitchFamily="34" charset="-122"/>
              </a:rPr>
              <a:t>“</a:t>
            </a:r>
            <a:r>
              <a:rPr lang="zh-CN" altLang="en-US" sz="1600" b="1" dirty="0" smtClean="0">
                <a:solidFill>
                  <a:srgbClr val="0070C0"/>
                </a:solidFill>
                <a:latin typeface="微软雅黑" panose="020B0503020204020204" pitchFamily="34" charset="-122"/>
                <a:ea typeface="微软雅黑" panose="020B0503020204020204" pitchFamily="34" charset="-122"/>
              </a:rPr>
              <a:t>研发、制造</a:t>
            </a:r>
            <a:r>
              <a:rPr lang="zh-CN" altLang="en-US" sz="1600" b="1" dirty="0">
                <a:solidFill>
                  <a:srgbClr val="0070C0"/>
                </a:solidFill>
                <a:latin typeface="微软雅黑" panose="020B0503020204020204" pitchFamily="34" charset="-122"/>
                <a:ea typeface="微软雅黑" panose="020B0503020204020204" pitchFamily="34" charset="-122"/>
              </a:rPr>
              <a:t>、</a:t>
            </a:r>
            <a:r>
              <a:rPr lang="zh-CN" altLang="en-US" sz="1600" b="1" dirty="0" smtClean="0">
                <a:solidFill>
                  <a:srgbClr val="0070C0"/>
                </a:solidFill>
                <a:latin typeface="微软雅黑" panose="020B0503020204020204" pitchFamily="34" charset="-122"/>
                <a:ea typeface="微软雅黑" panose="020B0503020204020204" pitchFamily="34" charset="-122"/>
              </a:rPr>
              <a:t>决策分析”</a:t>
            </a:r>
            <a:r>
              <a:rPr lang="zh-CN" altLang="en-US" sz="1600" b="1" dirty="0">
                <a:solidFill>
                  <a:srgbClr val="0070C0"/>
                </a:solidFill>
                <a:latin typeface="微软雅黑" panose="020B0503020204020204" pitchFamily="34" charset="-122"/>
                <a:ea typeface="微软雅黑" panose="020B0503020204020204" pitchFamily="34" charset="-122"/>
              </a:rPr>
              <a:t>三大数字化</a:t>
            </a:r>
            <a:r>
              <a:rPr lang="zh-CN" altLang="en-US" sz="1600" b="1" dirty="0" smtClean="0">
                <a:solidFill>
                  <a:srgbClr val="0070C0"/>
                </a:solidFill>
                <a:latin typeface="微软雅黑" panose="020B0503020204020204" pitchFamily="34" charset="-122"/>
                <a:ea typeface="微软雅黑" panose="020B0503020204020204" pitchFamily="34" charset="-122"/>
              </a:rPr>
              <a:t>平台</a:t>
            </a:r>
            <a:endParaRPr lang="en-US" altLang="zh-CN" sz="1600" b="1" dirty="0" smtClean="0">
              <a:solidFill>
                <a:srgbClr val="0070C0"/>
              </a:solidFill>
              <a:latin typeface="微软雅黑" panose="020B0503020204020204" pitchFamily="34" charset="-122"/>
              <a:ea typeface="微软雅黑" panose="020B0503020204020204" pitchFamily="34" charset="-122"/>
            </a:endParaRPr>
          </a:p>
          <a:p>
            <a:pPr marL="285750" indent="-285750" defTabSz="914400">
              <a:lnSpc>
                <a:spcPct val="150000"/>
              </a:lnSpc>
              <a:buFont typeface="Wingdings" panose="05000000000000000000" pitchFamily="2" charset="2"/>
              <a:buChar char="Ø"/>
              <a:defRPr/>
            </a:pPr>
            <a:r>
              <a:rPr lang="zh-CN" altLang="en-US" sz="1400" b="1" dirty="0" smtClean="0">
                <a:solidFill>
                  <a:prstClr val="black"/>
                </a:solidFill>
                <a:latin typeface="微软雅黑" panose="020B0503020204020204" pitchFamily="34" charset="-122"/>
                <a:ea typeface="微软雅黑" panose="020B0503020204020204" pitchFamily="34" charset="-122"/>
              </a:rPr>
              <a:t>数字化研发：</a:t>
            </a:r>
            <a:r>
              <a:rPr lang="zh-CN" altLang="en-US" sz="1400" dirty="0" smtClean="0">
                <a:solidFill>
                  <a:prstClr val="black"/>
                </a:solidFill>
                <a:latin typeface="微软雅黑" panose="020B0503020204020204" pitchFamily="34" charset="-122"/>
                <a:ea typeface="微软雅黑" panose="020B0503020204020204" pitchFamily="34" charset="-122"/>
              </a:rPr>
              <a:t>无</a:t>
            </a:r>
            <a:r>
              <a:rPr lang="zh-CN" altLang="en-US" sz="1400" dirty="0">
                <a:solidFill>
                  <a:prstClr val="black"/>
                </a:solidFill>
                <a:latin typeface="微软雅黑" panose="020B0503020204020204" pitchFamily="34" charset="-122"/>
                <a:ea typeface="微软雅黑" panose="020B0503020204020204" pitchFamily="34" charset="-122"/>
              </a:rPr>
              <a:t>纸</a:t>
            </a:r>
            <a:r>
              <a:rPr lang="zh-CN" altLang="en-US" sz="1400" dirty="0" smtClean="0">
                <a:solidFill>
                  <a:prstClr val="black"/>
                </a:solidFill>
                <a:latin typeface="微软雅黑" panose="020B0503020204020204" pitchFamily="34" charset="-122"/>
                <a:ea typeface="微软雅黑" panose="020B0503020204020204" pitchFamily="34" charset="-122"/>
              </a:rPr>
              <a:t>化设计与工艺、研发制造协同、减少实物验证</a:t>
            </a:r>
            <a:endParaRPr lang="en-US" altLang="zh-CN" sz="1400" dirty="0" smtClean="0">
              <a:solidFill>
                <a:prstClr val="black"/>
              </a:solidFill>
              <a:latin typeface="微软雅黑" panose="020B0503020204020204" pitchFamily="34" charset="-122"/>
              <a:ea typeface="微软雅黑" panose="020B0503020204020204" pitchFamily="34" charset="-122"/>
            </a:endParaRPr>
          </a:p>
          <a:p>
            <a:pPr marL="285750" indent="-285750" defTabSz="914400">
              <a:lnSpc>
                <a:spcPct val="150000"/>
              </a:lnSpc>
              <a:buFont typeface="Wingdings" panose="05000000000000000000" pitchFamily="2" charset="2"/>
              <a:buChar char="Ø"/>
              <a:defRPr/>
            </a:pPr>
            <a:r>
              <a:rPr lang="zh-CN" altLang="en-US" sz="1400" b="1" dirty="0" smtClean="0">
                <a:solidFill>
                  <a:prstClr val="black"/>
                </a:solidFill>
                <a:latin typeface="微软雅黑" panose="020B0503020204020204" pitchFamily="34" charset="-122"/>
                <a:ea typeface="微软雅黑" panose="020B0503020204020204" pitchFamily="34" charset="-122"/>
              </a:rPr>
              <a:t>数字化制造：</a:t>
            </a:r>
            <a:r>
              <a:rPr lang="zh-CN" altLang="en-US" sz="1400" dirty="0" smtClean="0">
                <a:solidFill>
                  <a:prstClr val="black"/>
                </a:solidFill>
                <a:latin typeface="微软雅黑" panose="020B0503020204020204" pitchFamily="34" charset="-122"/>
                <a:ea typeface="微软雅黑" panose="020B0503020204020204" pitchFamily="34" charset="-122"/>
              </a:rPr>
              <a:t>精益生产、协同制造、过程透明、流程清晰可控、推进“精益生产”建设</a:t>
            </a:r>
            <a:endParaRPr lang="en-US" altLang="zh-CN" sz="1400" dirty="0" smtClean="0">
              <a:solidFill>
                <a:prstClr val="black"/>
              </a:solidFill>
              <a:latin typeface="微软雅黑" panose="020B0503020204020204" pitchFamily="34" charset="-122"/>
              <a:ea typeface="微软雅黑" panose="020B0503020204020204" pitchFamily="34" charset="-122"/>
            </a:endParaRPr>
          </a:p>
          <a:p>
            <a:pPr marL="285750" indent="-285750" defTabSz="914400">
              <a:lnSpc>
                <a:spcPct val="150000"/>
              </a:lnSpc>
              <a:buFont typeface="Wingdings" panose="05000000000000000000" pitchFamily="2" charset="2"/>
              <a:buChar char="Ø"/>
              <a:defRPr/>
            </a:pPr>
            <a:r>
              <a:rPr lang="zh-CN" altLang="en-US" sz="1400" b="1" dirty="0" smtClean="0">
                <a:solidFill>
                  <a:prstClr val="black"/>
                </a:solidFill>
                <a:latin typeface="微软雅黑" panose="020B0503020204020204" pitchFamily="34" charset="-122"/>
                <a:ea typeface="微软雅黑" panose="020B0503020204020204" pitchFamily="34" charset="-122"/>
              </a:rPr>
              <a:t>数字化决策分析：</a:t>
            </a:r>
            <a:r>
              <a:rPr lang="zh-CN" altLang="en-US" sz="1400" dirty="0" smtClean="0">
                <a:solidFill>
                  <a:prstClr val="black"/>
                </a:solidFill>
                <a:latin typeface="微软雅黑" panose="020B0503020204020204" pitchFamily="34" charset="-122"/>
                <a:ea typeface="微软雅黑" panose="020B0503020204020204" pitchFamily="34" charset="-122"/>
              </a:rPr>
              <a:t>建立各种查询分析平台，实时了解生产经营情况，便于决策调整，优化管理</a:t>
            </a:r>
            <a:endParaRPr lang="en-US" altLang="zh-CN" sz="1400" dirty="0" smtClean="0">
              <a:solidFill>
                <a:prstClr val="black"/>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937113" y="2545838"/>
            <a:ext cx="10395779" cy="3651114"/>
            <a:chOff x="937113" y="2545838"/>
            <a:chExt cx="10395779" cy="3651114"/>
          </a:xfrm>
        </p:grpSpPr>
        <p:grpSp>
          <p:nvGrpSpPr>
            <p:cNvPr id="25" name="组合 24"/>
            <p:cNvGrpSpPr/>
            <p:nvPr/>
          </p:nvGrpSpPr>
          <p:grpSpPr>
            <a:xfrm>
              <a:off x="2393907" y="2545838"/>
              <a:ext cx="6801610" cy="2502849"/>
              <a:chOff x="2638978" y="2077846"/>
              <a:chExt cx="8231241" cy="3017822"/>
            </a:xfrm>
          </p:grpSpPr>
          <p:sp>
            <p:nvSpPr>
              <p:cNvPr id="28" name="圆角矩形 27"/>
              <p:cNvSpPr/>
              <p:nvPr/>
            </p:nvSpPr>
            <p:spPr>
              <a:xfrm>
                <a:off x="5526862" y="2077846"/>
                <a:ext cx="2455473" cy="871297"/>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a:ea typeface="微软雅黑"/>
                    <a:cs typeface="+mn-cs"/>
                  </a:rPr>
                  <a:t>数字化决策平台</a:t>
                </a:r>
                <a:endParaRPr kumimoji="0" lang="zh-CN" altLang="en-US" sz="16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29" name="圆角矩形 28"/>
              <p:cNvSpPr/>
              <p:nvPr/>
            </p:nvSpPr>
            <p:spPr>
              <a:xfrm>
                <a:off x="8414746" y="4224371"/>
                <a:ext cx="2455473" cy="871297"/>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solidFill>
                    <a:effectLst/>
                    <a:uLnTx/>
                    <a:uFillTx/>
                    <a:latin typeface="微软雅黑"/>
                    <a:ea typeface="微软雅黑"/>
                    <a:cs typeface="+mn-cs"/>
                  </a:rPr>
                  <a:t>数字化制造平台</a:t>
                </a:r>
              </a:p>
            </p:txBody>
          </p:sp>
          <p:sp>
            <p:nvSpPr>
              <p:cNvPr id="30" name="圆角矩形 29"/>
              <p:cNvSpPr/>
              <p:nvPr/>
            </p:nvSpPr>
            <p:spPr>
              <a:xfrm>
                <a:off x="2638978" y="4224371"/>
                <a:ext cx="2455473" cy="871297"/>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a:ea typeface="微软雅黑"/>
                    <a:cs typeface="+mn-cs"/>
                  </a:rPr>
                  <a:t>数字化研发平台</a:t>
                </a:r>
                <a:endParaRPr kumimoji="0" lang="en-US" altLang="zh-CN" sz="16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31" name="TextBox 121"/>
              <p:cNvSpPr txBox="1"/>
              <p:nvPr/>
            </p:nvSpPr>
            <p:spPr>
              <a:xfrm>
                <a:off x="5483143" y="3814268"/>
                <a:ext cx="2532447" cy="408213"/>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FF0000"/>
                    </a:solidFill>
                    <a:effectLst/>
                    <a:uLnTx/>
                    <a:uFillTx/>
                    <a:latin typeface="微软雅黑"/>
                    <a:ea typeface="微软雅黑"/>
                  </a:rPr>
                  <a:t>机械制造数字化</a:t>
                </a:r>
                <a:endParaRPr kumimoji="0" lang="zh-CN" altLang="en-US" sz="1600" b="1" i="0" u="none" strike="noStrike" kern="0" cap="none" spc="0" normalizeH="0" baseline="0" noProof="0" dirty="0">
                  <a:ln>
                    <a:noFill/>
                  </a:ln>
                  <a:solidFill>
                    <a:srgbClr val="FF0000"/>
                  </a:solidFill>
                  <a:effectLst/>
                  <a:uLnTx/>
                  <a:uFillTx/>
                  <a:latin typeface="微软雅黑"/>
                  <a:ea typeface="微软雅黑"/>
                </a:endParaRPr>
              </a:p>
            </p:txBody>
          </p:sp>
          <p:cxnSp>
            <p:nvCxnSpPr>
              <p:cNvPr id="32" name="直接箭头连接符 31"/>
              <p:cNvCxnSpPr/>
              <p:nvPr/>
            </p:nvCxnSpPr>
            <p:spPr>
              <a:xfrm flipH="1">
                <a:off x="5094452" y="2949143"/>
                <a:ext cx="1307732" cy="1275228"/>
              </a:xfrm>
              <a:prstGeom prst="straightConnector1">
                <a:avLst/>
              </a:prstGeom>
              <a:noFill/>
              <a:ln w="57150" cap="flat" cmpd="sng" algn="ctr">
                <a:solidFill>
                  <a:srgbClr val="5B9BD5"/>
                </a:solidFill>
                <a:prstDash val="solid"/>
                <a:miter lim="800000"/>
                <a:headEnd type="triangle" w="med" len="med"/>
                <a:tailEnd type="triangle" w="med" len="med"/>
              </a:ln>
              <a:effectLst/>
            </p:spPr>
          </p:cxnSp>
          <p:cxnSp>
            <p:nvCxnSpPr>
              <p:cNvPr id="33" name="直接箭头连接符 32"/>
              <p:cNvCxnSpPr/>
              <p:nvPr/>
            </p:nvCxnSpPr>
            <p:spPr>
              <a:xfrm>
                <a:off x="7170420" y="2949143"/>
                <a:ext cx="1273823" cy="1275228"/>
              </a:xfrm>
              <a:prstGeom prst="straightConnector1">
                <a:avLst/>
              </a:prstGeom>
              <a:noFill/>
              <a:ln w="57150" cap="flat" cmpd="sng" algn="ctr">
                <a:solidFill>
                  <a:srgbClr val="5B9BD5"/>
                </a:solidFill>
                <a:prstDash val="solid"/>
                <a:miter lim="800000"/>
                <a:headEnd type="triangle" w="med" len="med"/>
                <a:tailEnd type="triangle" w="med" len="med"/>
              </a:ln>
              <a:effectLst/>
            </p:spPr>
          </p:cxnSp>
          <p:cxnSp>
            <p:nvCxnSpPr>
              <p:cNvPr id="34" name="直接箭头连接符 33"/>
              <p:cNvCxnSpPr>
                <a:stCxn id="29" idx="1"/>
                <a:endCxn id="30" idx="3"/>
              </p:cNvCxnSpPr>
              <p:nvPr/>
            </p:nvCxnSpPr>
            <p:spPr>
              <a:xfrm flipH="1">
                <a:off x="5094451" y="4660020"/>
                <a:ext cx="3320295" cy="0"/>
              </a:xfrm>
              <a:prstGeom prst="straightConnector1">
                <a:avLst/>
              </a:prstGeom>
              <a:noFill/>
              <a:ln w="57150" cap="flat" cmpd="sng" algn="ctr">
                <a:solidFill>
                  <a:srgbClr val="5B9BD5"/>
                </a:solidFill>
                <a:prstDash val="solid"/>
                <a:miter lim="800000"/>
                <a:headEnd type="triangle" w="med" len="med"/>
                <a:tailEnd type="triangle" w="med" len="med"/>
              </a:ln>
              <a:effectLst/>
            </p:spPr>
          </p:cxnSp>
          <p:sp>
            <p:nvSpPr>
              <p:cNvPr id="35" name="TextBox 58"/>
              <p:cNvSpPr txBox="1">
                <a:spLocks noChangeArrowheads="1"/>
              </p:cNvSpPr>
              <p:nvPr/>
            </p:nvSpPr>
            <p:spPr bwMode="auto">
              <a:xfrm>
                <a:off x="6097759" y="4759678"/>
                <a:ext cx="1514555" cy="335988"/>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914400" eaLnBrk="1" fontAlgn="base" latinLnBrk="0" hangingPunct="1">
                  <a:lnSpc>
                    <a:spcPct val="97000"/>
                  </a:lnSpc>
                  <a:spcBef>
                    <a:spcPct val="0"/>
                  </a:spcBef>
                  <a:spcAft>
                    <a:spcPct val="0"/>
                  </a:spcAft>
                  <a:buClr>
                    <a:srgbClr val="000600"/>
                  </a:buClr>
                  <a:buSzPct val="100000"/>
                  <a:buFontTx/>
                  <a:buNone/>
                  <a:tabLst/>
                  <a:defRPr/>
                </a:pPr>
                <a:r>
                  <a:rPr kumimoji="0" lang="zh-CN" altLang="en-US" sz="1200" b="0" i="0" u="none" strike="noStrike" kern="0" cap="none" spc="0" normalizeH="0" baseline="0" noProof="0" dirty="0" smtClean="0">
                    <a:ln>
                      <a:noFill/>
                    </a:ln>
                    <a:solidFill>
                      <a:prstClr val="black"/>
                    </a:solidFill>
                    <a:effectLst/>
                    <a:uLnTx/>
                    <a:uFillTx/>
                    <a:latin typeface="微软雅黑"/>
                    <a:ea typeface="微软雅黑"/>
                  </a:rPr>
                  <a:t>研发</a:t>
                </a:r>
                <a:r>
                  <a:rPr kumimoji="0" lang="zh-CN" altLang="en-US" sz="1200" b="0" i="0" u="none" strike="noStrike" kern="0" cap="none" spc="0" normalizeH="0" baseline="0" noProof="0" dirty="0">
                    <a:ln>
                      <a:noFill/>
                    </a:ln>
                    <a:solidFill>
                      <a:prstClr val="black"/>
                    </a:solidFill>
                    <a:effectLst/>
                    <a:uLnTx/>
                    <a:uFillTx/>
                    <a:latin typeface="微软雅黑"/>
                    <a:ea typeface="微软雅黑"/>
                  </a:rPr>
                  <a:t>与</a:t>
                </a:r>
                <a:r>
                  <a:rPr kumimoji="0" lang="zh-CN" altLang="en-US" sz="1200" b="0" i="0" u="none" strike="noStrike" kern="0" cap="none" spc="0" normalizeH="0" baseline="0" noProof="0" dirty="0" smtClean="0">
                    <a:ln>
                      <a:noFill/>
                    </a:ln>
                    <a:solidFill>
                      <a:prstClr val="black"/>
                    </a:solidFill>
                    <a:effectLst/>
                    <a:uLnTx/>
                    <a:uFillTx/>
                    <a:latin typeface="微软雅黑"/>
                    <a:ea typeface="微软雅黑"/>
                  </a:rPr>
                  <a:t>制造协同</a:t>
                </a:r>
                <a:endParaRPr kumimoji="0" lang="zh-CN" altLang="en-US" sz="1200" b="0" i="0" u="none" strike="noStrike" kern="0" cap="none" spc="0" normalizeH="0" baseline="0" noProof="0" dirty="0">
                  <a:ln>
                    <a:noFill/>
                  </a:ln>
                  <a:solidFill>
                    <a:prstClr val="black"/>
                  </a:solidFill>
                  <a:effectLst/>
                  <a:uLnTx/>
                  <a:uFillTx/>
                  <a:latin typeface="微软雅黑"/>
                  <a:ea typeface="微软雅黑"/>
                </a:endParaRPr>
              </a:p>
            </p:txBody>
          </p:sp>
          <p:sp>
            <p:nvSpPr>
              <p:cNvPr id="36" name="TextBox 58"/>
              <p:cNvSpPr txBox="1">
                <a:spLocks noChangeArrowheads="1"/>
              </p:cNvSpPr>
              <p:nvPr/>
            </p:nvSpPr>
            <p:spPr bwMode="auto">
              <a:xfrm>
                <a:off x="4507606" y="3271894"/>
                <a:ext cx="1299883" cy="296749"/>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914400" eaLnBrk="1" fontAlgn="base" latinLnBrk="0" hangingPunct="1">
                  <a:lnSpc>
                    <a:spcPct val="97000"/>
                  </a:lnSpc>
                  <a:spcBef>
                    <a:spcPct val="0"/>
                  </a:spcBef>
                  <a:spcAft>
                    <a:spcPct val="0"/>
                  </a:spcAft>
                  <a:buClr>
                    <a:srgbClr val="000600"/>
                  </a:buClr>
                  <a:buSzPct val="100000"/>
                  <a:buFontTx/>
                  <a:buNone/>
                  <a:tabLst/>
                  <a:defRPr/>
                </a:pPr>
                <a:r>
                  <a:rPr kumimoji="0" lang="zh-CN" altLang="en-US" sz="1200" b="0" i="0" u="none" strike="noStrike" kern="0" cap="none" spc="0" normalizeH="0" baseline="0" noProof="0" dirty="0" smtClean="0">
                    <a:ln>
                      <a:noFill/>
                    </a:ln>
                    <a:solidFill>
                      <a:prstClr val="black"/>
                    </a:solidFill>
                    <a:effectLst/>
                    <a:uLnTx/>
                    <a:uFillTx/>
                    <a:latin typeface="微软雅黑"/>
                    <a:ea typeface="微软雅黑"/>
                  </a:rPr>
                  <a:t>品质管控与反馈</a:t>
                </a:r>
                <a:endParaRPr kumimoji="0" lang="zh-CN" altLang="en-US" sz="1200" b="0" i="0" u="none" strike="noStrike" kern="0" cap="none" spc="0" normalizeH="0" baseline="0" noProof="0" dirty="0">
                  <a:ln>
                    <a:noFill/>
                  </a:ln>
                  <a:solidFill>
                    <a:prstClr val="black"/>
                  </a:solidFill>
                  <a:effectLst/>
                  <a:uLnTx/>
                  <a:uFillTx/>
                  <a:latin typeface="微软雅黑"/>
                  <a:ea typeface="微软雅黑"/>
                </a:endParaRPr>
              </a:p>
            </p:txBody>
          </p:sp>
          <p:sp>
            <p:nvSpPr>
              <p:cNvPr id="37" name="TextBox 58"/>
              <p:cNvSpPr txBox="1">
                <a:spLocks noChangeArrowheads="1"/>
              </p:cNvSpPr>
              <p:nvPr/>
            </p:nvSpPr>
            <p:spPr bwMode="auto">
              <a:xfrm>
                <a:off x="7709765" y="3271894"/>
                <a:ext cx="1352488" cy="359042"/>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914400" eaLnBrk="1" fontAlgn="base" latinLnBrk="0" hangingPunct="1">
                  <a:lnSpc>
                    <a:spcPct val="97000"/>
                  </a:lnSpc>
                  <a:spcBef>
                    <a:spcPct val="0"/>
                  </a:spcBef>
                  <a:spcAft>
                    <a:spcPct val="0"/>
                  </a:spcAft>
                  <a:buClr>
                    <a:srgbClr val="000600"/>
                  </a:buClr>
                  <a:buSzPct val="100000"/>
                  <a:buFontTx/>
                  <a:buNone/>
                  <a:tabLst/>
                  <a:defRPr/>
                </a:pPr>
                <a:r>
                  <a:rPr kumimoji="0" lang="zh-CN" altLang="en-US" sz="1200" b="0" i="0" u="none" strike="noStrike" kern="0" cap="none" spc="0" normalizeH="0" baseline="0" noProof="0" dirty="0" smtClean="0">
                    <a:ln>
                      <a:noFill/>
                    </a:ln>
                    <a:solidFill>
                      <a:prstClr val="black"/>
                    </a:solidFill>
                    <a:effectLst/>
                    <a:uLnTx/>
                    <a:uFillTx/>
                    <a:latin typeface="微软雅黑"/>
                    <a:ea typeface="微软雅黑"/>
                  </a:rPr>
                  <a:t>智能数据分析</a:t>
                </a:r>
                <a:endParaRPr kumimoji="0" lang="zh-CN" altLang="en-US" sz="1200" b="0" i="0" u="none" strike="noStrike" kern="0" cap="none" spc="0" normalizeH="0" baseline="0" noProof="0" dirty="0">
                  <a:ln>
                    <a:noFill/>
                  </a:ln>
                  <a:solidFill>
                    <a:prstClr val="black"/>
                  </a:solidFill>
                  <a:effectLst/>
                  <a:uLnTx/>
                  <a:uFillTx/>
                  <a:latin typeface="微软雅黑"/>
                  <a:ea typeface="微软雅黑"/>
                </a:endParaRPr>
              </a:p>
            </p:txBody>
          </p:sp>
        </p:grpSp>
        <p:sp>
          <p:nvSpPr>
            <p:cNvPr id="26" name="TextBox 30"/>
            <p:cNvSpPr txBox="1">
              <a:spLocks noChangeArrowheads="1"/>
            </p:cNvSpPr>
            <p:nvPr/>
          </p:nvSpPr>
          <p:spPr bwMode="auto">
            <a:xfrm>
              <a:off x="937113" y="5229644"/>
              <a:ext cx="4487755" cy="964367"/>
            </a:xfrm>
            <a:prstGeom prst="rect">
              <a:avLst/>
            </a:prstGeom>
            <a:noFill/>
            <a:ln w="9525">
              <a:noFill/>
              <a:miter lim="800000"/>
              <a:headEnd/>
              <a:tailEnd/>
            </a:ln>
          </p:spPr>
          <p:txBody>
            <a:bodyPr wrap="square">
              <a:spAutoFit/>
            </a:bodyPr>
            <a:lstStyle/>
            <a:p>
              <a:pPr marL="285750" marR="0" lvl="0" indent="-285750" defTabSz="914400" eaLnBrk="1" fontAlgn="auto" latinLnBrk="0" hangingPunct="1">
                <a:lnSpc>
                  <a:spcPts val="1700"/>
                </a:lnSpc>
                <a:spcBef>
                  <a:spcPts val="0"/>
                </a:spcBef>
                <a:spcAft>
                  <a:spcPts val="0"/>
                </a:spcAft>
                <a:buClrTx/>
                <a:buSzTx/>
                <a:buFont typeface="Wingdings" panose="05000000000000000000" pitchFamily="2" charset="2"/>
                <a:buChar char="l"/>
                <a:tabLst/>
                <a:defRPr/>
              </a:pP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作用：研发设计一体化协同、缩短研发周期、提高研发质量</a:t>
              </a:r>
              <a:endPar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endParaRPr>
            </a:p>
            <a:p>
              <a:pPr marL="285750" marR="0" lvl="0" indent="-285750" defTabSz="914400" eaLnBrk="1" fontAlgn="auto" latinLnBrk="0" hangingPunct="1">
                <a:lnSpc>
                  <a:spcPts val="1700"/>
                </a:lnSpc>
                <a:spcBef>
                  <a:spcPts val="0"/>
                </a:spcBef>
                <a:spcAft>
                  <a:spcPts val="0"/>
                </a:spcAft>
                <a:buClrTx/>
                <a:buSzTx/>
                <a:buFont typeface="Wingdings" panose="05000000000000000000" pitchFamily="2" charset="2"/>
                <a:buChar char="l"/>
                <a:tabLst/>
                <a:defRPr/>
              </a:pP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范围：图文档管理、产品研发管理、产品全生命周期管理、工艺设计、仿真优化及集成应用</a:t>
              </a:r>
              <a:endPar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endParaRPr>
            </a:p>
            <a:p>
              <a:pPr marL="285750" marR="0" lvl="0" indent="-285750" defTabSz="914400" eaLnBrk="1" fontAlgn="auto" latinLnBrk="0" hangingPunct="1">
                <a:lnSpc>
                  <a:spcPts val="1700"/>
                </a:lnSpc>
                <a:spcBef>
                  <a:spcPts val="0"/>
                </a:spcBef>
                <a:spcAft>
                  <a:spcPts val="0"/>
                </a:spcAft>
                <a:buClrTx/>
                <a:buSzTx/>
                <a:buFont typeface="Wingdings" panose="05000000000000000000" pitchFamily="2" charset="2"/>
                <a:buChar char="l"/>
                <a:tabLst/>
                <a:defRPr/>
              </a:pP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核心应用：</a:t>
              </a:r>
              <a:r>
                <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EDM</a:t>
              </a: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a:t>
              </a:r>
              <a:r>
                <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PDM</a:t>
              </a: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a:t>
              </a:r>
              <a:r>
                <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PLM</a:t>
              </a:r>
            </a:p>
          </p:txBody>
        </p:sp>
        <p:sp>
          <p:nvSpPr>
            <p:cNvPr id="27" name="TextBox 30"/>
            <p:cNvSpPr txBox="1">
              <a:spLocks noChangeArrowheads="1"/>
            </p:cNvSpPr>
            <p:nvPr/>
          </p:nvSpPr>
          <p:spPr bwMode="auto">
            <a:xfrm>
              <a:off x="6257301" y="5232585"/>
              <a:ext cx="5075591" cy="964367"/>
            </a:xfrm>
            <a:prstGeom prst="rect">
              <a:avLst/>
            </a:prstGeom>
            <a:noFill/>
            <a:ln w="9525">
              <a:noFill/>
              <a:miter lim="800000"/>
              <a:headEnd/>
              <a:tailEnd/>
            </a:ln>
          </p:spPr>
          <p:txBody>
            <a:bodyPr wrap="square">
              <a:spAutoFit/>
            </a:bodyPr>
            <a:lstStyle/>
            <a:p>
              <a:pPr marL="285750" marR="0" lvl="0" indent="-285750" defTabSz="914400" eaLnBrk="1" fontAlgn="auto" latinLnBrk="0" hangingPunct="1">
                <a:lnSpc>
                  <a:spcPts val="1700"/>
                </a:lnSpc>
                <a:spcBef>
                  <a:spcPts val="0"/>
                </a:spcBef>
                <a:spcAft>
                  <a:spcPts val="0"/>
                </a:spcAft>
                <a:buClrTx/>
                <a:buSzTx/>
                <a:buFont typeface="Wingdings" panose="05000000000000000000" pitchFamily="2" charset="2"/>
                <a:buChar char="l"/>
                <a:tabLst/>
                <a:defRPr/>
              </a:pP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作用：精益、协同、透明的生产过程，提升智能制造信息化管控能力</a:t>
              </a:r>
              <a:endPar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endParaRPr>
            </a:p>
            <a:p>
              <a:pPr marL="285750" marR="0" lvl="0" indent="-285750" defTabSz="914400" eaLnBrk="1" fontAlgn="auto" latinLnBrk="0" hangingPunct="1">
                <a:lnSpc>
                  <a:spcPts val="1700"/>
                </a:lnSpc>
                <a:spcBef>
                  <a:spcPts val="0"/>
                </a:spcBef>
                <a:spcAft>
                  <a:spcPts val="0"/>
                </a:spcAft>
                <a:buClrTx/>
                <a:buSzTx/>
                <a:buFont typeface="Wingdings" panose="05000000000000000000" pitchFamily="2" charset="2"/>
                <a:buChar char="l"/>
                <a:tabLst/>
                <a:defRPr/>
              </a:pP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范围：计划管理、批次管理、设备管理、加工过程、质量检验、质量管理、地磅、车间执行（</a:t>
              </a:r>
              <a:r>
                <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MES</a:t>
              </a: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a:t>
              </a:r>
              <a:endPar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endParaRPr>
            </a:p>
            <a:p>
              <a:pPr marL="285750" marR="0" lvl="0" indent="-285750" defTabSz="914400" eaLnBrk="1" fontAlgn="auto" latinLnBrk="0" hangingPunct="1">
                <a:lnSpc>
                  <a:spcPts val="1700"/>
                </a:lnSpc>
                <a:spcBef>
                  <a:spcPts val="0"/>
                </a:spcBef>
                <a:spcAft>
                  <a:spcPts val="0"/>
                </a:spcAft>
                <a:buClrTx/>
                <a:buSzTx/>
                <a:buFont typeface="Wingdings" panose="05000000000000000000" pitchFamily="2" charset="2"/>
                <a:buChar char="l"/>
                <a:tabLst/>
                <a:defRPr/>
              </a:pP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核心应用：</a:t>
              </a:r>
              <a:r>
                <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MRP</a:t>
              </a: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a:t>
              </a:r>
              <a:r>
                <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ERP</a:t>
              </a:r>
              <a:r>
                <a:rPr kumimoji="0" lang="zh-CN" altLang="en-US"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a:t>
              </a:r>
              <a:r>
                <a:rPr kumimoji="0" lang="en-US" altLang="zh-CN" sz="1200" b="1" i="0" u="none" strike="noStrike" kern="0" cap="none" spc="0" normalizeH="0" baseline="0" noProof="0" dirty="0" smtClean="0">
                  <a:ln>
                    <a:noFill/>
                  </a:ln>
                  <a:solidFill>
                    <a:srgbClr val="0070C0"/>
                  </a:solidFill>
                  <a:effectLst/>
                  <a:uLnTx/>
                  <a:uFillTx/>
                  <a:latin typeface="微软雅黑" pitchFamily="34" charset="-122"/>
                  <a:ea typeface="微软雅黑" pitchFamily="34" charset="-122"/>
                </a:rPr>
                <a:t>MES</a:t>
              </a:r>
            </a:p>
          </p:txBody>
        </p:sp>
      </p:grpSp>
      <p:sp>
        <p:nvSpPr>
          <p:cNvPr id="38" name="TextBox 30"/>
          <p:cNvSpPr txBox="1">
            <a:spLocks noChangeArrowheads="1"/>
          </p:cNvSpPr>
          <p:nvPr/>
        </p:nvSpPr>
        <p:spPr bwMode="auto">
          <a:xfrm>
            <a:off x="6836690" y="2532398"/>
            <a:ext cx="4742366" cy="746358"/>
          </a:xfrm>
          <a:prstGeom prst="rect">
            <a:avLst/>
          </a:prstGeom>
          <a:noFill/>
          <a:ln w="9525">
            <a:noFill/>
            <a:miter lim="800000"/>
            <a:headEnd/>
            <a:tailEnd/>
          </a:ln>
        </p:spPr>
        <p:txBody>
          <a:bodyPr wrap="square">
            <a:spAutoFit/>
          </a:bodyPr>
          <a:lstStyle/>
          <a:p>
            <a:pPr marL="285750" indent="-285750" defTabSz="914400">
              <a:lnSpc>
                <a:spcPts val="1700"/>
              </a:lnSpc>
              <a:buFont typeface="Wingdings" panose="05000000000000000000" pitchFamily="2" charset="2"/>
              <a:buChar char="l"/>
            </a:pPr>
            <a:r>
              <a:rPr lang="zh-CN" altLang="en-US" sz="1200" b="1" dirty="0">
                <a:solidFill>
                  <a:srgbClr val="0070C0"/>
                </a:solidFill>
                <a:latin typeface="微软雅黑" pitchFamily="34" charset="-122"/>
                <a:ea typeface="微软雅黑" pitchFamily="34" charset="-122"/>
              </a:rPr>
              <a:t>作用</a:t>
            </a:r>
            <a:r>
              <a:rPr lang="zh-CN" altLang="en-US" sz="1200" b="1" dirty="0" smtClean="0">
                <a:solidFill>
                  <a:srgbClr val="0070C0"/>
                </a:solidFill>
                <a:latin typeface="微软雅黑" pitchFamily="34" charset="-122"/>
                <a:ea typeface="微软雅黑" pitchFamily="34" charset="-122"/>
              </a:rPr>
              <a:t>：</a:t>
            </a:r>
            <a:r>
              <a:rPr lang="zh-CN" altLang="en-US" sz="1200" b="1" dirty="0">
                <a:solidFill>
                  <a:srgbClr val="0070C0"/>
                </a:solidFill>
                <a:latin typeface="微软雅黑" pitchFamily="34" charset="-122"/>
                <a:ea typeface="微软雅黑" pitchFamily="34" charset="-122"/>
              </a:rPr>
              <a:t>建立公司级“经营指挥中心”，保障公司战略目标的</a:t>
            </a:r>
            <a:r>
              <a:rPr lang="zh-CN" altLang="en-US" sz="1200" b="1" dirty="0" smtClean="0">
                <a:solidFill>
                  <a:srgbClr val="0070C0"/>
                </a:solidFill>
                <a:latin typeface="微软雅黑" pitchFamily="34" charset="-122"/>
                <a:ea typeface="微软雅黑" pitchFamily="34" charset="-122"/>
              </a:rPr>
              <a:t>实现</a:t>
            </a:r>
            <a:endParaRPr lang="en-US" altLang="zh-CN" sz="1200" b="1" dirty="0">
              <a:solidFill>
                <a:srgbClr val="0070C0"/>
              </a:solidFill>
              <a:latin typeface="微软雅黑" pitchFamily="34" charset="-122"/>
              <a:ea typeface="微软雅黑" pitchFamily="34" charset="-122"/>
            </a:endParaRPr>
          </a:p>
          <a:p>
            <a:pPr marL="285750" indent="-285750" defTabSz="914400">
              <a:lnSpc>
                <a:spcPts val="1700"/>
              </a:lnSpc>
              <a:buFont typeface="Wingdings" panose="05000000000000000000" pitchFamily="2" charset="2"/>
              <a:buChar char="l"/>
            </a:pPr>
            <a:r>
              <a:rPr lang="zh-CN" altLang="en-US" sz="1200" b="1" dirty="0">
                <a:solidFill>
                  <a:srgbClr val="0070C0"/>
                </a:solidFill>
                <a:latin typeface="微软雅黑" pitchFamily="34" charset="-122"/>
                <a:ea typeface="微软雅黑" pitchFamily="34" charset="-122"/>
              </a:rPr>
              <a:t>范围：经营、财务、人力、资产、质量、客户</a:t>
            </a:r>
            <a:r>
              <a:rPr lang="zh-CN" altLang="en-US" sz="1200" b="1" dirty="0" smtClean="0">
                <a:solidFill>
                  <a:srgbClr val="0070C0"/>
                </a:solidFill>
                <a:latin typeface="微软雅黑" pitchFamily="34" charset="-122"/>
                <a:ea typeface="微软雅黑" pitchFamily="34" charset="-122"/>
              </a:rPr>
              <a:t>、安全等</a:t>
            </a:r>
            <a:endParaRPr lang="en-US" altLang="zh-CN" sz="1200" b="1" dirty="0">
              <a:solidFill>
                <a:srgbClr val="0070C0"/>
              </a:solidFill>
              <a:latin typeface="微软雅黑" pitchFamily="34" charset="-122"/>
              <a:ea typeface="微软雅黑" pitchFamily="34" charset="-122"/>
            </a:endParaRPr>
          </a:p>
          <a:p>
            <a:pPr marL="285750" indent="-285750" defTabSz="914400">
              <a:lnSpc>
                <a:spcPts val="1700"/>
              </a:lnSpc>
              <a:buFont typeface="Wingdings" panose="05000000000000000000" pitchFamily="2" charset="2"/>
              <a:buChar char="l"/>
            </a:pPr>
            <a:r>
              <a:rPr lang="zh-CN" altLang="en-US" sz="1200" b="1" dirty="0">
                <a:solidFill>
                  <a:srgbClr val="0070C0"/>
                </a:solidFill>
                <a:latin typeface="微软雅黑" pitchFamily="34" charset="-122"/>
                <a:ea typeface="微软雅黑" pitchFamily="34" charset="-122"/>
              </a:rPr>
              <a:t>核心应用</a:t>
            </a:r>
            <a:r>
              <a:rPr lang="zh-CN" altLang="en-US" sz="1200" b="1" dirty="0" smtClean="0">
                <a:solidFill>
                  <a:srgbClr val="0070C0"/>
                </a:solidFill>
                <a:latin typeface="微软雅黑" pitchFamily="34" charset="-122"/>
                <a:ea typeface="微软雅黑" pitchFamily="34" charset="-122"/>
              </a:rPr>
              <a:t>：大</a:t>
            </a:r>
            <a:r>
              <a:rPr lang="zh-CN" altLang="en-US" sz="1200" b="1" dirty="0">
                <a:solidFill>
                  <a:srgbClr val="0070C0"/>
                </a:solidFill>
                <a:latin typeface="微软雅黑" pitchFamily="34" charset="-122"/>
                <a:ea typeface="微软雅黑" pitchFamily="34" charset="-122"/>
              </a:rPr>
              <a:t>数据中心、管理驾驶舱、智能预警、智能</a:t>
            </a:r>
            <a:r>
              <a:rPr lang="zh-CN" altLang="en-US" sz="1200" b="1" dirty="0" smtClean="0">
                <a:solidFill>
                  <a:srgbClr val="0070C0"/>
                </a:solidFill>
                <a:latin typeface="微软雅黑" pitchFamily="34" charset="-122"/>
                <a:ea typeface="微软雅黑" pitchFamily="34" charset="-122"/>
              </a:rPr>
              <a:t>报告</a:t>
            </a:r>
            <a:endParaRPr lang="en-US" altLang="zh-CN" sz="1200"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493338104"/>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2827" y="277849"/>
            <a:ext cx="11005812" cy="536451"/>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3</a:t>
            </a:r>
            <a:r>
              <a:rPr lang="en-US" altLang="zh-CN" dirty="0" smtClean="0"/>
              <a:t>.</a:t>
            </a:r>
            <a:r>
              <a:rPr lang="zh-CN" altLang="en-US" i="1" dirty="0">
                <a:solidFill>
                  <a:schemeClr val="tx1">
                    <a:lumMod val="50000"/>
                    <a:lumOff val="50000"/>
                  </a:schemeClr>
                </a:solidFill>
              </a:rPr>
              <a:t>机械加工</a:t>
            </a:r>
            <a:r>
              <a:rPr lang="zh-CN" altLang="en-US" dirty="0"/>
              <a:t>业解决</a:t>
            </a:r>
            <a:r>
              <a:rPr lang="zh-CN" altLang="en-US" dirty="0" smtClean="0"/>
              <a:t>方案概述及逻辑架构</a:t>
            </a:r>
            <a:endParaRPr lang="zh-CN" altLang="en-US" dirty="0"/>
          </a:p>
        </p:txBody>
      </p:sp>
      <p:grpSp>
        <p:nvGrpSpPr>
          <p:cNvPr id="166" name="组合 165"/>
          <p:cNvGrpSpPr/>
          <p:nvPr/>
        </p:nvGrpSpPr>
        <p:grpSpPr>
          <a:xfrm>
            <a:off x="666656" y="1535865"/>
            <a:ext cx="10639457" cy="4697509"/>
            <a:chOff x="666656" y="995527"/>
            <a:chExt cx="11048483" cy="5237848"/>
          </a:xfrm>
        </p:grpSpPr>
        <p:sp>
          <p:nvSpPr>
            <p:cNvPr id="167" name="矩形 166">
              <a:extLst>
                <a:ext uri="{FF2B5EF4-FFF2-40B4-BE49-F238E27FC236}">
                  <a16:creationId xmlns:a16="http://schemas.microsoft.com/office/drawing/2014/main" id="{7BC42645-3F18-45BD-8C40-DC0AD97E4F6D}"/>
                </a:ext>
              </a:extLst>
            </p:cNvPr>
            <p:cNvSpPr/>
            <p:nvPr/>
          </p:nvSpPr>
          <p:spPr>
            <a:xfrm>
              <a:off x="1745008" y="995527"/>
              <a:ext cx="9405630" cy="687712"/>
            </a:xfrm>
            <a:prstGeom prst="rect">
              <a:avLst/>
            </a:prstGeom>
            <a:solidFill>
              <a:srgbClr val="00B0F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zh-CN" altLang="en-US" sz="1400" b="1" i="0" u="none" strike="noStrike" kern="0" cap="none" spc="0" normalizeH="0" baseline="0" noProof="0" dirty="0" smtClean="0">
                <a:ln>
                  <a:noFill/>
                </a:ln>
                <a:solidFill>
                  <a:srgbClr val="FFFFFF"/>
                </a:solidFill>
                <a:effectLst/>
                <a:uLnTx/>
                <a:uFillTx/>
                <a:latin typeface="微软雅黑"/>
                <a:ea typeface="微软雅黑"/>
                <a:cs typeface="Arial Unicode MS" panose="020B0604020202020204" pitchFamily="34" charset="-122"/>
              </a:endParaRPr>
            </a:p>
          </p:txBody>
        </p:sp>
        <p:sp>
          <p:nvSpPr>
            <p:cNvPr id="168" name="圆柱形 167">
              <a:extLst>
                <a:ext uri="{FF2B5EF4-FFF2-40B4-BE49-F238E27FC236}">
                  <a16:creationId xmlns:a16="http://schemas.microsoft.com/office/drawing/2014/main" id="{6A26C165-5B9C-494C-A907-4FEB8C5AE046}"/>
                </a:ext>
              </a:extLst>
            </p:cNvPr>
            <p:cNvSpPr/>
            <p:nvPr/>
          </p:nvSpPr>
          <p:spPr>
            <a:xfrm>
              <a:off x="5591195" y="1034406"/>
              <a:ext cx="1733169" cy="501460"/>
            </a:xfrm>
            <a:prstGeom prst="can">
              <a:avLst/>
            </a:prstGeom>
            <a:solidFill>
              <a:srgbClr val="008AF2">
                <a:alpha val="76863"/>
              </a:srgbClr>
            </a:solidFill>
            <a:ln w="3175"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latin typeface="微软雅黑"/>
                  <a:ea typeface="微软雅黑"/>
                </a:rPr>
                <a:t>数据分析管理平台</a:t>
              </a:r>
              <a:endParaRPr kumimoji="0" lang="zh-CN" altLang="en-US" sz="1200" b="1" i="0" u="none" strike="noStrike" kern="0" cap="none" spc="0" normalizeH="0" baseline="0" noProof="0" dirty="0">
                <a:ln>
                  <a:noFill/>
                </a:ln>
                <a:solidFill>
                  <a:prstClr val="white"/>
                </a:solidFill>
                <a:effectLst/>
                <a:uLnTx/>
                <a:uFillTx/>
                <a:latin typeface="微软雅黑"/>
                <a:ea typeface="微软雅黑"/>
              </a:endParaRPr>
            </a:p>
          </p:txBody>
        </p:sp>
        <p:grpSp>
          <p:nvGrpSpPr>
            <p:cNvPr id="169" name="组合 168">
              <a:extLst>
                <a:ext uri="{FF2B5EF4-FFF2-40B4-BE49-F238E27FC236}">
                  <a16:creationId xmlns:a16="http://schemas.microsoft.com/office/drawing/2014/main" id="{0F816C51-8A69-4FE9-AD01-40CFE2ECDAE4}"/>
                </a:ext>
              </a:extLst>
            </p:cNvPr>
            <p:cNvGrpSpPr/>
            <p:nvPr/>
          </p:nvGrpSpPr>
          <p:grpSpPr>
            <a:xfrm>
              <a:off x="3025904" y="1052264"/>
              <a:ext cx="941114" cy="615976"/>
              <a:chOff x="2615422" y="275859"/>
              <a:chExt cx="1080000" cy="898273"/>
            </a:xfrm>
          </p:grpSpPr>
          <p:pic>
            <p:nvPicPr>
              <p:cNvPr id="325" name="图片 324">
                <a:extLst>
                  <a:ext uri="{FF2B5EF4-FFF2-40B4-BE49-F238E27FC236}">
                    <a16:creationId xmlns:a16="http://schemas.microsoft.com/office/drawing/2014/main" id="{A301DDB2-A073-44E1-9ED6-D15CE88CD1C4}"/>
                  </a:ext>
                </a:extLst>
              </p:cNvPr>
              <p:cNvPicPr>
                <a:picLocks/>
              </p:cNvPicPr>
              <p:nvPr/>
            </p:nvPicPr>
            <p:blipFill>
              <a:blip r:embed="rId6"/>
              <a:stretch>
                <a:fillRect/>
              </a:stretch>
            </p:blipFill>
            <p:spPr>
              <a:xfrm>
                <a:off x="2615422" y="275859"/>
                <a:ext cx="1080000" cy="576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326" name="TextBox 58">
                <a:extLst>
                  <a:ext uri="{FF2B5EF4-FFF2-40B4-BE49-F238E27FC236}">
                    <a16:creationId xmlns:a16="http://schemas.microsoft.com/office/drawing/2014/main" id="{506EA701-1F07-423B-995D-C5A23F2C98EA}"/>
                  </a:ext>
                </a:extLst>
              </p:cNvPr>
              <p:cNvSpPr txBox="1">
                <a:spLocks noChangeArrowheads="1"/>
              </p:cNvSpPr>
              <p:nvPr/>
            </p:nvSpPr>
            <p:spPr bwMode="auto">
              <a:xfrm>
                <a:off x="2615422" y="900922"/>
                <a:ext cx="1080000" cy="273210"/>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435483" eaLnBrk="1" fontAlgn="base" latinLnBrk="0" hangingPunct="1">
                  <a:lnSpc>
                    <a:spcPct val="97000"/>
                  </a:lnSpc>
                  <a:spcBef>
                    <a:spcPct val="0"/>
                  </a:spcBef>
                  <a:spcAft>
                    <a:spcPct val="0"/>
                  </a:spcAft>
                  <a:buClr>
                    <a:srgbClr val="000600"/>
                  </a:buClr>
                  <a:buSzPct val="100000"/>
                  <a:buFontTx/>
                  <a:buNone/>
                  <a:tabLst/>
                  <a:defRPr/>
                </a:pPr>
                <a:r>
                  <a:rPr kumimoji="0" lang="zh-CN" altLang="en-US" sz="900" b="0" i="0" u="none" strike="noStrike" kern="0" cap="none" spc="0" normalizeH="0" baseline="0" noProof="0" dirty="0">
                    <a:ln>
                      <a:noFill/>
                    </a:ln>
                    <a:solidFill>
                      <a:prstClr val="white"/>
                    </a:solidFill>
                    <a:effectLst/>
                    <a:uLnTx/>
                    <a:uFillTx/>
                    <a:latin typeface="微软雅黑"/>
                    <a:ea typeface="微软雅黑"/>
                  </a:rPr>
                  <a:t>管理驾驶舱</a:t>
                </a:r>
              </a:p>
            </p:txBody>
          </p:sp>
        </p:grpSp>
        <p:grpSp>
          <p:nvGrpSpPr>
            <p:cNvPr id="170" name="组合 169">
              <a:extLst>
                <a:ext uri="{FF2B5EF4-FFF2-40B4-BE49-F238E27FC236}">
                  <a16:creationId xmlns:a16="http://schemas.microsoft.com/office/drawing/2014/main" id="{C67C1855-58E4-45B1-8E40-0699C8F5AC7C}"/>
                </a:ext>
              </a:extLst>
            </p:cNvPr>
            <p:cNvGrpSpPr/>
            <p:nvPr/>
          </p:nvGrpSpPr>
          <p:grpSpPr>
            <a:xfrm>
              <a:off x="1847786" y="1052264"/>
              <a:ext cx="941115" cy="615976"/>
              <a:chOff x="1424431" y="275859"/>
              <a:chExt cx="1080001" cy="898273"/>
            </a:xfrm>
          </p:grpSpPr>
          <p:pic>
            <p:nvPicPr>
              <p:cNvPr id="323" name="图片 322">
                <a:extLst>
                  <a:ext uri="{FF2B5EF4-FFF2-40B4-BE49-F238E27FC236}">
                    <a16:creationId xmlns:a16="http://schemas.microsoft.com/office/drawing/2014/main" id="{159A4561-B970-4904-A2A0-BD8ECD8C752A}"/>
                  </a:ext>
                </a:extLst>
              </p:cNvPr>
              <p:cNvPicPr>
                <a:picLocks/>
              </p:cNvPicPr>
              <p:nvPr/>
            </p:nvPicPr>
            <p:blipFill>
              <a:blip r:embed="rId7"/>
              <a:stretch>
                <a:fillRect/>
              </a:stretch>
            </p:blipFill>
            <p:spPr>
              <a:xfrm>
                <a:off x="1424432" y="275859"/>
                <a:ext cx="1080000" cy="576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324" name="TextBox 58">
                <a:extLst>
                  <a:ext uri="{FF2B5EF4-FFF2-40B4-BE49-F238E27FC236}">
                    <a16:creationId xmlns:a16="http://schemas.microsoft.com/office/drawing/2014/main" id="{C3891E22-5185-4D73-B300-1E518A01C45B}"/>
                  </a:ext>
                </a:extLst>
              </p:cNvPr>
              <p:cNvSpPr txBox="1">
                <a:spLocks noChangeArrowheads="1"/>
              </p:cNvSpPr>
              <p:nvPr/>
            </p:nvSpPr>
            <p:spPr bwMode="auto">
              <a:xfrm>
                <a:off x="1424431" y="900922"/>
                <a:ext cx="1080000" cy="273210"/>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435483" eaLnBrk="1" fontAlgn="base" latinLnBrk="0" hangingPunct="1">
                  <a:lnSpc>
                    <a:spcPct val="97000"/>
                  </a:lnSpc>
                  <a:spcBef>
                    <a:spcPct val="0"/>
                  </a:spcBef>
                  <a:spcAft>
                    <a:spcPct val="0"/>
                  </a:spcAft>
                  <a:buClr>
                    <a:srgbClr val="000600"/>
                  </a:buClr>
                  <a:buSzPct val="100000"/>
                  <a:buFontTx/>
                  <a:buNone/>
                  <a:tabLst/>
                  <a:defRPr/>
                </a:pPr>
                <a:r>
                  <a:rPr kumimoji="0" lang="zh-CN" altLang="en-US" sz="900" b="0" i="0" u="none" strike="noStrike" kern="0" cap="none" spc="0" normalizeH="0" baseline="0" noProof="0" dirty="0">
                    <a:ln>
                      <a:noFill/>
                    </a:ln>
                    <a:solidFill>
                      <a:prstClr val="white"/>
                    </a:solidFill>
                    <a:effectLst/>
                    <a:uLnTx/>
                    <a:uFillTx/>
                    <a:latin typeface="微软雅黑"/>
                    <a:ea typeface="微软雅黑"/>
                  </a:rPr>
                  <a:t>集成门户</a:t>
                </a:r>
              </a:p>
            </p:txBody>
          </p:sp>
        </p:grpSp>
        <p:grpSp>
          <p:nvGrpSpPr>
            <p:cNvPr id="171" name="组合 170">
              <a:extLst>
                <a:ext uri="{FF2B5EF4-FFF2-40B4-BE49-F238E27FC236}">
                  <a16:creationId xmlns:a16="http://schemas.microsoft.com/office/drawing/2014/main" id="{53F2420A-0A2B-4F33-A8D7-439484082DB7}"/>
                </a:ext>
              </a:extLst>
            </p:cNvPr>
            <p:cNvGrpSpPr/>
            <p:nvPr/>
          </p:nvGrpSpPr>
          <p:grpSpPr>
            <a:xfrm>
              <a:off x="4204020" y="1052264"/>
              <a:ext cx="941114" cy="615976"/>
              <a:chOff x="3806413" y="275859"/>
              <a:chExt cx="1080000" cy="898273"/>
            </a:xfrm>
          </p:grpSpPr>
          <p:pic>
            <p:nvPicPr>
              <p:cNvPr id="321" name="图片 320">
                <a:extLst>
                  <a:ext uri="{FF2B5EF4-FFF2-40B4-BE49-F238E27FC236}">
                    <a16:creationId xmlns:a16="http://schemas.microsoft.com/office/drawing/2014/main" id="{2C9CCF6F-73AF-4E95-86E6-19EC10ABF168}"/>
                  </a:ext>
                </a:extLst>
              </p:cNvPr>
              <p:cNvPicPr>
                <a:picLocks/>
              </p:cNvPicPr>
              <p:nvPr/>
            </p:nvPicPr>
            <p:blipFill>
              <a:blip r:embed="rId8"/>
              <a:stretch>
                <a:fillRect/>
              </a:stretch>
            </p:blipFill>
            <p:spPr>
              <a:xfrm>
                <a:off x="3806413" y="275859"/>
                <a:ext cx="1080000" cy="576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322" name="TextBox 58">
                <a:extLst>
                  <a:ext uri="{FF2B5EF4-FFF2-40B4-BE49-F238E27FC236}">
                    <a16:creationId xmlns:a16="http://schemas.microsoft.com/office/drawing/2014/main" id="{CF6C2213-C5AA-4D31-8C71-CE7C559E911C}"/>
                  </a:ext>
                </a:extLst>
              </p:cNvPr>
              <p:cNvSpPr txBox="1">
                <a:spLocks noChangeArrowheads="1"/>
              </p:cNvSpPr>
              <p:nvPr/>
            </p:nvSpPr>
            <p:spPr bwMode="auto">
              <a:xfrm>
                <a:off x="3806413" y="900922"/>
                <a:ext cx="1080000" cy="273210"/>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435483" eaLnBrk="1" fontAlgn="base" latinLnBrk="0" hangingPunct="1">
                  <a:lnSpc>
                    <a:spcPct val="97000"/>
                  </a:lnSpc>
                  <a:spcBef>
                    <a:spcPct val="0"/>
                  </a:spcBef>
                  <a:spcAft>
                    <a:spcPct val="0"/>
                  </a:spcAft>
                  <a:buClr>
                    <a:srgbClr val="000600"/>
                  </a:buClr>
                  <a:buSzPct val="100000"/>
                  <a:buFontTx/>
                  <a:buNone/>
                  <a:tabLst/>
                  <a:defRPr/>
                </a:pPr>
                <a:r>
                  <a:rPr kumimoji="0" lang="zh-CN" altLang="en-US" sz="900" b="0" i="0" u="none" strike="noStrike" kern="0" cap="none" spc="0" normalizeH="0" baseline="0" noProof="0" dirty="0">
                    <a:ln>
                      <a:noFill/>
                    </a:ln>
                    <a:solidFill>
                      <a:prstClr val="white"/>
                    </a:solidFill>
                    <a:effectLst/>
                    <a:uLnTx/>
                    <a:uFillTx/>
                    <a:latin typeface="微软雅黑"/>
                    <a:ea typeface="微软雅黑"/>
                  </a:rPr>
                  <a:t>战略管理</a:t>
                </a:r>
              </a:p>
            </p:txBody>
          </p:sp>
        </p:grpSp>
        <p:sp>
          <p:nvSpPr>
            <p:cNvPr id="172" name="右箭头 83">
              <a:extLst>
                <a:ext uri="{FF2B5EF4-FFF2-40B4-BE49-F238E27FC236}">
                  <a16:creationId xmlns:a16="http://schemas.microsoft.com/office/drawing/2014/main" id="{5F4A02AC-6700-4763-9266-942F71D43224}"/>
                </a:ext>
              </a:extLst>
            </p:cNvPr>
            <p:cNvSpPr/>
            <p:nvPr/>
          </p:nvSpPr>
          <p:spPr>
            <a:xfrm>
              <a:off x="7462680" y="1257914"/>
              <a:ext cx="188224" cy="86402"/>
            </a:xfrm>
            <a:prstGeom prst="rightArrow">
              <a:avLst/>
            </a:prstGeom>
            <a:solidFill>
              <a:srgbClr val="768395">
                <a:lumMod val="40000"/>
                <a:lumOff val="60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微软雅黑"/>
                <a:ea typeface="微软雅黑"/>
              </a:endParaRPr>
            </a:p>
          </p:txBody>
        </p:sp>
        <p:sp>
          <p:nvSpPr>
            <p:cNvPr id="173" name="右箭头 84">
              <a:extLst>
                <a:ext uri="{FF2B5EF4-FFF2-40B4-BE49-F238E27FC236}">
                  <a16:creationId xmlns:a16="http://schemas.microsoft.com/office/drawing/2014/main" id="{83546D2F-4329-4BBE-B044-33C998995C75}"/>
                </a:ext>
              </a:extLst>
            </p:cNvPr>
            <p:cNvSpPr/>
            <p:nvPr/>
          </p:nvSpPr>
          <p:spPr>
            <a:xfrm flipH="1">
              <a:off x="5268392" y="1257914"/>
              <a:ext cx="188224" cy="86402"/>
            </a:xfrm>
            <a:prstGeom prst="rightArrow">
              <a:avLst/>
            </a:prstGeom>
            <a:solidFill>
              <a:srgbClr val="768395">
                <a:lumMod val="40000"/>
                <a:lumOff val="60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微软雅黑"/>
                <a:ea typeface="微软雅黑"/>
              </a:endParaRPr>
            </a:p>
          </p:txBody>
        </p:sp>
        <p:grpSp>
          <p:nvGrpSpPr>
            <p:cNvPr id="174" name="组合 173">
              <a:extLst>
                <a:ext uri="{FF2B5EF4-FFF2-40B4-BE49-F238E27FC236}">
                  <a16:creationId xmlns:a16="http://schemas.microsoft.com/office/drawing/2014/main" id="{D118F21A-77F8-42ED-84D4-E7BDA2B0EE43}"/>
                </a:ext>
              </a:extLst>
            </p:cNvPr>
            <p:cNvGrpSpPr/>
            <p:nvPr/>
          </p:nvGrpSpPr>
          <p:grpSpPr>
            <a:xfrm>
              <a:off x="7770279" y="1067852"/>
              <a:ext cx="1001831" cy="602117"/>
              <a:chOff x="8220933" y="298592"/>
              <a:chExt cx="1149677" cy="878062"/>
            </a:xfrm>
          </p:grpSpPr>
          <p:sp>
            <p:nvSpPr>
              <p:cNvPr id="319" name="TextBox 58">
                <a:extLst>
                  <a:ext uri="{FF2B5EF4-FFF2-40B4-BE49-F238E27FC236}">
                    <a16:creationId xmlns:a16="http://schemas.microsoft.com/office/drawing/2014/main" id="{5E51E50E-0346-4CBA-9E2B-A29E6FE7BFE9}"/>
                  </a:ext>
                </a:extLst>
              </p:cNvPr>
              <p:cNvSpPr txBox="1">
                <a:spLocks noChangeArrowheads="1"/>
              </p:cNvSpPr>
              <p:nvPr/>
            </p:nvSpPr>
            <p:spPr bwMode="auto">
              <a:xfrm>
                <a:off x="8220933" y="903444"/>
                <a:ext cx="1080000" cy="273210"/>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435483" eaLnBrk="1" fontAlgn="base" latinLnBrk="0" hangingPunct="1">
                  <a:lnSpc>
                    <a:spcPct val="97000"/>
                  </a:lnSpc>
                  <a:spcBef>
                    <a:spcPct val="0"/>
                  </a:spcBef>
                  <a:spcAft>
                    <a:spcPct val="0"/>
                  </a:spcAft>
                  <a:buClr>
                    <a:srgbClr val="000600"/>
                  </a:buClr>
                  <a:buSzPct val="100000"/>
                  <a:buFontTx/>
                  <a:buNone/>
                  <a:tabLst/>
                  <a:defRPr/>
                </a:pPr>
                <a:r>
                  <a:rPr kumimoji="0" lang="zh-CN" altLang="en-US" sz="900" b="0" i="0" u="none" strike="noStrike" kern="0" cap="none" spc="0" normalizeH="0" baseline="0" noProof="0" dirty="0">
                    <a:ln>
                      <a:noFill/>
                    </a:ln>
                    <a:solidFill>
                      <a:prstClr val="white"/>
                    </a:solidFill>
                    <a:effectLst/>
                    <a:uLnTx/>
                    <a:uFillTx/>
                    <a:latin typeface="微软雅黑"/>
                    <a:ea typeface="微软雅黑"/>
                  </a:rPr>
                  <a:t>经营预测</a:t>
                </a:r>
              </a:p>
            </p:txBody>
          </p:sp>
          <p:pic>
            <p:nvPicPr>
              <p:cNvPr id="320" name="图片 319">
                <a:extLst>
                  <a:ext uri="{FF2B5EF4-FFF2-40B4-BE49-F238E27FC236}">
                    <a16:creationId xmlns:a16="http://schemas.microsoft.com/office/drawing/2014/main" id="{F39F955D-6409-4FA5-ACD9-6AC18F2C296B}"/>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290610" y="298592"/>
                <a:ext cx="1080000" cy="576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grpSp>
          <p:nvGrpSpPr>
            <p:cNvPr id="175" name="组合 174">
              <a:extLst>
                <a:ext uri="{FF2B5EF4-FFF2-40B4-BE49-F238E27FC236}">
                  <a16:creationId xmlns:a16="http://schemas.microsoft.com/office/drawing/2014/main" id="{EBE2C243-6CE7-43E6-9065-80714A0EB187}"/>
                </a:ext>
              </a:extLst>
            </p:cNvPr>
            <p:cNvGrpSpPr/>
            <p:nvPr/>
          </p:nvGrpSpPr>
          <p:grpSpPr>
            <a:xfrm>
              <a:off x="8865445" y="1061469"/>
              <a:ext cx="1010717" cy="608500"/>
              <a:chOff x="9502075" y="289284"/>
              <a:chExt cx="1159874" cy="887370"/>
            </a:xfrm>
          </p:grpSpPr>
          <p:sp>
            <p:nvSpPr>
              <p:cNvPr id="317" name="TextBox 58">
                <a:extLst>
                  <a:ext uri="{FF2B5EF4-FFF2-40B4-BE49-F238E27FC236}">
                    <a16:creationId xmlns:a16="http://schemas.microsoft.com/office/drawing/2014/main" id="{5F294A2D-706D-4E5D-AD63-DC8D35BA8C45}"/>
                  </a:ext>
                </a:extLst>
              </p:cNvPr>
              <p:cNvSpPr txBox="1">
                <a:spLocks noChangeArrowheads="1"/>
              </p:cNvSpPr>
              <p:nvPr/>
            </p:nvSpPr>
            <p:spPr bwMode="auto">
              <a:xfrm>
                <a:off x="9502075" y="903444"/>
                <a:ext cx="1080000" cy="273210"/>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435483" eaLnBrk="1" fontAlgn="base" latinLnBrk="0" hangingPunct="1">
                  <a:lnSpc>
                    <a:spcPct val="97000"/>
                  </a:lnSpc>
                  <a:spcBef>
                    <a:spcPct val="0"/>
                  </a:spcBef>
                  <a:spcAft>
                    <a:spcPct val="0"/>
                  </a:spcAft>
                  <a:buClr>
                    <a:srgbClr val="000600"/>
                  </a:buClr>
                  <a:buSzPct val="100000"/>
                  <a:buFontTx/>
                  <a:buNone/>
                  <a:tabLst/>
                  <a:defRPr/>
                </a:pPr>
                <a:r>
                  <a:rPr kumimoji="0" lang="zh-CN" altLang="en-US" sz="900" b="0" i="0" u="none" strike="noStrike" kern="0" cap="none" spc="0" normalizeH="0" baseline="0" noProof="0" dirty="0">
                    <a:ln>
                      <a:noFill/>
                    </a:ln>
                    <a:solidFill>
                      <a:prstClr val="white"/>
                    </a:solidFill>
                    <a:effectLst/>
                    <a:uLnTx/>
                    <a:uFillTx/>
                    <a:latin typeface="微软雅黑"/>
                    <a:ea typeface="微软雅黑"/>
                  </a:rPr>
                  <a:t>投资决策</a:t>
                </a:r>
              </a:p>
            </p:txBody>
          </p:sp>
          <p:pic>
            <p:nvPicPr>
              <p:cNvPr id="318" name="图片 317">
                <a:extLst>
                  <a:ext uri="{FF2B5EF4-FFF2-40B4-BE49-F238E27FC236}">
                    <a16:creationId xmlns:a16="http://schemas.microsoft.com/office/drawing/2014/main" id="{8C8E511D-E96A-426E-8DEC-299D2F0FE763}"/>
                  </a:ext>
                </a:extLst>
              </p:cNvPr>
              <p:cNvPicPr>
                <a:picLocks/>
              </p:cNvPicPr>
              <p:nvPr/>
            </p:nvPicPr>
            <p:blipFill>
              <a:blip r:embed="rId10"/>
              <a:stretch>
                <a:fillRect/>
              </a:stretch>
            </p:blipFill>
            <p:spPr>
              <a:xfrm>
                <a:off x="9581949" y="289284"/>
                <a:ext cx="1080000" cy="576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grpSp>
          <p:nvGrpSpPr>
            <p:cNvPr id="176" name="组合 175">
              <a:extLst>
                <a:ext uri="{FF2B5EF4-FFF2-40B4-BE49-F238E27FC236}">
                  <a16:creationId xmlns:a16="http://schemas.microsoft.com/office/drawing/2014/main" id="{4AE82852-B84D-4303-A977-F3AC981DFDC4}"/>
                </a:ext>
              </a:extLst>
            </p:cNvPr>
            <p:cNvGrpSpPr/>
            <p:nvPr/>
          </p:nvGrpSpPr>
          <p:grpSpPr>
            <a:xfrm>
              <a:off x="9953912" y="1065286"/>
              <a:ext cx="1051418" cy="604685"/>
              <a:chOff x="10726821" y="294848"/>
              <a:chExt cx="1206582" cy="881806"/>
            </a:xfrm>
          </p:grpSpPr>
          <p:sp>
            <p:nvSpPr>
              <p:cNvPr id="315" name="TextBox 58">
                <a:extLst>
                  <a:ext uri="{FF2B5EF4-FFF2-40B4-BE49-F238E27FC236}">
                    <a16:creationId xmlns:a16="http://schemas.microsoft.com/office/drawing/2014/main" id="{03771D53-7F3D-4415-B984-7300F61E9E3A}"/>
                  </a:ext>
                </a:extLst>
              </p:cNvPr>
              <p:cNvSpPr txBox="1">
                <a:spLocks noChangeArrowheads="1"/>
              </p:cNvSpPr>
              <p:nvPr/>
            </p:nvSpPr>
            <p:spPr bwMode="auto">
              <a:xfrm>
                <a:off x="10726821" y="903444"/>
                <a:ext cx="1159098" cy="273210"/>
              </a:xfrm>
              <a:prstGeom prst="rect">
                <a:avLst/>
              </a:prstGeom>
              <a:noFill/>
              <a:ln w="25400" cap="flat" cmpd="sng" algn="ctr">
                <a:noFill/>
                <a:prstDash val="solid"/>
              </a:ln>
              <a:effectLst/>
              <a:extLst>
                <a:ext uri="{909E8E84-426E-40DD-AFC4-6F175D3DCCD1}">
                  <a14:hiddenFill xmlns:a14="http://schemas.microsoft.com/office/drawing/2010/main">
                    <a:solidFill>
                      <a:srgbClr val="3D6FC9"/>
                    </a:solidFill>
                  </a14:hiddenFill>
                </a:ext>
              </a:extLst>
            </p:spPr>
            <p:txBody>
              <a:bodyPr rtlCol="0" anchor="ctr"/>
              <a:lstStyle>
                <a:defPPr>
                  <a:defRPr lang="zh-CN"/>
                </a:defPPr>
                <a:lvl1pPr algn="ctr" fontAlgn="base">
                  <a:lnSpc>
                    <a:spcPct val="97000"/>
                  </a:lnSpc>
                  <a:spcBef>
                    <a:spcPct val="0"/>
                  </a:spcBef>
                  <a:spcAft>
                    <a:spcPct val="0"/>
                  </a:spcAft>
                  <a:buClr>
                    <a:srgbClr val="000600"/>
                  </a:buClr>
                  <a:buSzPct val="100000"/>
                  <a:defRPr sz="1400" kern="0">
                    <a:solidFill>
                      <a:prstClr val="white"/>
                    </a:solidFill>
                    <a:latin typeface="微软雅黑" panose="020B0503020204020204" pitchFamily="34" charset="-122"/>
                    <a:ea typeface="微软雅黑" panose="020B0503020204020204" pitchFamily="34" charset="-122"/>
                  </a:defRPr>
                </a:lvl1pPr>
              </a:lstStyle>
              <a:p>
                <a:pPr marL="0" marR="0" lvl="0" indent="0" algn="ctr" defTabSz="435483" eaLnBrk="1" fontAlgn="base" latinLnBrk="0" hangingPunct="1">
                  <a:lnSpc>
                    <a:spcPct val="97000"/>
                  </a:lnSpc>
                  <a:spcBef>
                    <a:spcPct val="0"/>
                  </a:spcBef>
                  <a:spcAft>
                    <a:spcPct val="0"/>
                  </a:spcAft>
                  <a:buClr>
                    <a:srgbClr val="000600"/>
                  </a:buClr>
                  <a:buSzPct val="100000"/>
                  <a:buFontTx/>
                  <a:buNone/>
                  <a:tabLst/>
                  <a:defRPr/>
                </a:pPr>
                <a:r>
                  <a:rPr kumimoji="0" lang="zh-CN" altLang="en-US" sz="900" b="0" i="0" u="none" strike="noStrike" kern="0" cap="none" spc="0" normalizeH="0" baseline="0" noProof="0" dirty="0">
                    <a:ln>
                      <a:noFill/>
                    </a:ln>
                    <a:solidFill>
                      <a:prstClr val="white"/>
                    </a:solidFill>
                    <a:effectLst/>
                    <a:uLnTx/>
                    <a:uFillTx/>
                    <a:latin typeface="微软雅黑"/>
                    <a:ea typeface="微软雅黑"/>
                  </a:rPr>
                  <a:t>管理报告</a:t>
                </a:r>
              </a:p>
            </p:txBody>
          </p:sp>
          <p:pic>
            <p:nvPicPr>
              <p:cNvPr id="316" name="图片 315">
                <a:extLst>
                  <a:ext uri="{FF2B5EF4-FFF2-40B4-BE49-F238E27FC236}">
                    <a16:creationId xmlns:a16="http://schemas.microsoft.com/office/drawing/2014/main" id="{C562E2B9-6732-4591-BDD2-B2B4FB9E5DC3}"/>
                  </a:ext>
                </a:extLst>
              </p:cNvPr>
              <p:cNvPicPr>
                <a:picLocks/>
              </p:cNvPicPr>
              <p:nvPr/>
            </p:nvPicPr>
            <p:blipFill>
              <a:blip r:embed="rId11"/>
              <a:stretch>
                <a:fillRect/>
              </a:stretch>
            </p:blipFill>
            <p:spPr>
              <a:xfrm>
                <a:off x="10853403" y="294848"/>
                <a:ext cx="1080000" cy="576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sp>
          <p:nvSpPr>
            <p:cNvPr id="177" name="Rectangle 372">
              <a:extLst>
                <a:ext uri="{FF2B5EF4-FFF2-40B4-BE49-F238E27FC236}">
                  <a16:creationId xmlns:a16="http://schemas.microsoft.com/office/drawing/2014/main" id="{00D973AC-F37E-44C0-B7F0-4313C0B4B8C7}"/>
                </a:ext>
              </a:extLst>
            </p:cNvPr>
            <p:cNvSpPr/>
            <p:nvPr/>
          </p:nvSpPr>
          <p:spPr>
            <a:xfrm>
              <a:off x="1745008" y="1746142"/>
              <a:ext cx="9405630" cy="615888"/>
            </a:xfrm>
            <a:prstGeom prst="rect">
              <a:avLst/>
            </a:prstGeom>
            <a:solidFill>
              <a:srgbClr val="5B9BD5"/>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en-US" sz="1400" b="1" i="0" u="none" strike="noStrike" kern="0" cap="none" spc="0" normalizeH="0" baseline="0" noProof="0" dirty="0" smtClean="0">
                <a:ln>
                  <a:noFill/>
                </a:ln>
                <a:solidFill>
                  <a:srgbClr val="FFFFFF"/>
                </a:solidFill>
                <a:effectLst/>
                <a:uLnTx/>
                <a:uFillTx/>
                <a:latin typeface="微软雅黑"/>
                <a:ea typeface="微软雅黑"/>
                <a:cs typeface="Arial Unicode MS" panose="020B0604020202020204" pitchFamily="34" charset="-122"/>
              </a:endParaRPr>
            </a:p>
          </p:txBody>
        </p:sp>
        <p:cxnSp>
          <p:nvCxnSpPr>
            <p:cNvPr id="178" name="直接箭头连接符 177">
              <a:extLst>
                <a:ext uri="{FF2B5EF4-FFF2-40B4-BE49-F238E27FC236}">
                  <a16:creationId xmlns:a16="http://schemas.microsoft.com/office/drawing/2014/main" id="{7D1D50EC-C601-46C0-ADD0-1C2202549687}"/>
                </a:ext>
              </a:extLst>
            </p:cNvPr>
            <p:cNvCxnSpPr/>
            <p:nvPr/>
          </p:nvCxnSpPr>
          <p:spPr>
            <a:xfrm flipH="1">
              <a:off x="2956230" y="1985110"/>
              <a:ext cx="324351" cy="0"/>
            </a:xfrm>
            <a:prstGeom prst="straightConnector1">
              <a:avLst/>
            </a:prstGeom>
            <a:noFill/>
            <a:ln w="9525" cap="flat" cmpd="sng" algn="ctr">
              <a:solidFill>
                <a:srgbClr val="F0F0F0"/>
              </a:solidFill>
              <a:prstDash val="solid"/>
              <a:tailEnd type="triangle"/>
            </a:ln>
            <a:effectLst/>
          </p:spPr>
        </p:cxnSp>
        <p:cxnSp>
          <p:nvCxnSpPr>
            <p:cNvPr id="179" name="直接箭头连接符 178">
              <a:extLst>
                <a:ext uri="{FF2B5EF4-FFF2-40B4-BE49-F238E27FC236}">
                  <a16:creationId xmlns:a16="http://schemas.microsoft.com/office/drawing/2014/main" id="{2D191605-609A-4806-91E2-8C160F15F8D2}"/>
                </a:ext>
              </a:extLst>
            </p:cNvPr>
            <p:cNvCxnSpPr/>
            <p:nvPr/>
          </p:nvCxnSpPr>
          <p:spPr>
            <a:xfrm>
              <a:off x="9692293" y="2175703"/>
              <a:ext cx="540585" cy="0"/>
            </a:xfrm>
            <a:prstGeom prst="straightConnector1">
              <a:avLst/>
            </a:prstGeom>
            <a:noFill/>
            <a:ln w="9525" cap="flat" cmpd="sng" algn="ctr">
              <a:solidFill>
                <a:srgbClr val="F0F0F0"/>
              </a:solidFill>
              <a:prstDash val="solid"/>
              <a:tailEnd type="triangle"/>
            </a:ln>
            <a:effectLst/>
          </p:spPr>
        </p:cxnSp>
        <p:cxnSp>
          <p:nvCxnSpPr>
            <p:cNvPr id="180" name="直接连接符 179">
              <a:extLst>
                <a:ext uri="{FF2B5EF4-FFF2-40B4-BE49-F238E27FC236}">
                  <a16:creationId xmlns:a16="http://schemas.microsoft.com/office/drawing/2014/main" id="{B4DD10CC-E515-4EF5-A4C2-456FFC4898DF}"/>
                </a:ext>
              </a:extLst>
            </p:cNvPr>
            <p:cNvCxnSpPr/>
            <p:nvPr/>
          </p:nvCxnSpPr>
          <p:spPr>
            <a:xfrm>
              <a:off x="2867570" y="2166680"/>
              <a:ext cx="313704" cy="0"/>
            </a:xfrm>
            <a:prstGeom prst="line">
              <a:avLst/>
            </a:prstGeom>
            <a:noFill/>
            <a:ln w="9525" cap="flat" cmpd="sng" algn="ctr">
              <a:solidFill>
                <a:srgbClr val="F0F0F0"/>
              </a:solidFill>
              <a:prstDash val="solid"/>
              <a:headEnd type="none" w="med" len="med"/>
              <a:tailEnd type="triangle" w="med" len="med"/>
            </a:ln>
            <a:effectLst/>
          </p:spPr>
        </p:cxnSp>
        <p:cxnSp>
          <p:nvCxnSpPr>
            <p:cNvPr id="181" name="直接连接符 180">
              <a:extLst>
                <a:ext uri="{FF2B5EF4-FFF2-40B4-BE49-F238E27FC236}">
                  <a16:creationId xmlns:a16="http://schemas.microsoft.com/office/drawing/2014/main" id="{FB0A2B50-22A9-44FB-9C32-AAEA3A8AA823}"/>
                </a:ext>
              </a:extLst>
            </p:cNvPr>
            <p:cNvCxnSpPr/>
            <p:nvPr/>
          </p:nvCxnSpPr>
          <p:spPr>
            <a:xfrm>
              <a:off x="9683994" y="1990652"/>
              <a:ext cx="576624" cy="0"/>
            </a:xfrm>
            <a:prstGeom prst="line">
              <a:avLst/>
            </a:prstGeom>
            <a:noFill/>
            <a:ln w="9525" cap="flat" cmpd="sng" algn="ctr">
              <a:solidFill>
                <a:srgbClr val="F0F0F0"/>
              </a:solidFill>
              <a:prstDash val="solid"/>
              <a:headEnd type="triangle" w="med" len="med"/>
              <a:tailEnd type="none" w="med" len="med"/>
            </a:ln>
            <a:effectLst/>
          </p:spPr>
        </p:cxnSp>
        <p:sp>
          <p:nvSpPr>
            <p:cNvPr id="182" name="Freeform 617">
              <a:extLst>
                <a:ext uri="{FF2B5EF4-FFF2-40B4-BE49-F238E27FC236}">
                  <a16:creationId xmlns:a16="http://schemas.microsoft.com/office/drawing/2014/main" id="{F167ED98-A4B9-4BF8-AB38-4001C8B27029}"/>
                </a:ext>
              </a:extLst>
            </p:cNvPr>
            <p:cNvSpPr>
              <a:spLocks/>
            </p:cNvSpPr>
            <p:nvPr/>
          </p:nvSpPr>
          <p:spPr bwMode="auto">
            <a:xfrm>
              <a:off x="3259126" y="1879119"/>
              <a:ext cx="1226182" cy="415768"/>
            </a:xfrm>
            <a:custGeom>
              <a:avLst/>
              <a:gdLst>
                <a:gd name="T0" fmla="*/ 1476 w 2158"/>
                <a:gd name="T1" fmla="*/ 201 h 1202"/>
                <a:gd name="T2" fmla="*/ 1526 w 2158"/>
                <a:gd name="T3" fmla="*/ 203 h 1202"/>
                <a:gd name="T4" fmla="*/ 1633 w 2158"/>
                <a:gd name="T5" fmla="*/ 228 h 1202"/>
                <a:gd name="T6" fmla="*/ 1710 w 2158"/>
                <a:gd name="T7" fmla="*/ 271 h 1202"/>
                <a:gd name="T8" fmla="*/ 1757 w 2158"/>
                <a:gd name="T9" fmla="*/ 306 h 1202"/>
                <a:gd name="T10" fmla="*/ 1815 w 2158"/>
                <a:gd name="T11" fmla="*/ 372 h 1202"/>
                <a:gd name="T12" fmla="*/ 1858 w 2158"/>
                <a:gd name="T13" fmla="*/ 449 h 1202"/>
                <a:gd name="T14" fmla="*/ 1887 w 2158"/>
                <a:gd name="T15" fmla="*/ 554 h 1202"/>
                <a:gd name="T16" fmla="*/ 1958 w 2158"/>
                <a:gd name="T17" fmla="*/ 575 h 1202"/>
                <a:gd name="T18" fmla="*/ 2038 w 2158"/>
                <a:gd name="T19" fmla="*/ 623 h 1202"/>
                <a:gd name="T20" fmla="*/ 2102 w 2158"/>
                <a:gd name="T21" fmla="*/ 693 h 1202"/>
                <a:gd name="T22" fmla="*/ 2125 w 2158"/>
                <a:gd name="T23" fmla="*/ 734 h 1202"/>
                <a:gd name="T24" fmla="*/ 2148 w 2158"/>
                <a:gd name="T25" fmla="*/ 802 h 1202"/>
                <a:gd name="T26" fmla="*/ 2158 w 2158"/>
                <a:gd name="T27" fmla="*/ 875 h 1202"/>
                <a:gd name="T28" fmla="*/ 2154 w 2158"/>
                <a:gd name="T29" fmla="*/ 926 h 1202"/>
                <a:gd name="T30" fmla="*/ 2135 w 2158"/>
                <a:gd name="T31" fmla="*/ 995 h 1202"/>
                <a:gd name="T32" fmla="*/ 2102 w 2158"/>
                <a:gd name="T33" fmla="*/ 1059 h 1202"/>
                <a:gd name="T34" fmla="*/ 2038 w 2158"/>
                <a:gd name="T35" fmla="*/ 1129 h 1202"/>
                <a:gd name="T36" fmla="*/ 1980 w 2158"/>
                <a:gd name="T37" fmla="*/ 1168 h 1202"/>
                <a:gd name="T38" fmla="*/ 1912 w 2158"/>
                <a:gd name="T39" fmla="*/ 1193 h 1202"/>
                <a:gd name="T40" fmla="*/ 1831 w 2158"/>
                <a:gd name="T41" fmla="*/ 1202 h 1202"/>
                <a:gd name="T42" fmla="*/ 322 w 2158"/>
                <a:gd name="T43" fmla="*/ 1193 h 1202"/>
                <a:gd name="T44" fmla="*/ 234 w 2158"/>
                <a:gd name="T45" fmla="*/ 1162 h 1202"/>
                <a:gd name="T46" fmla="*/ 182 w 2158"/>
                <a:gd name="T47" fmla="*/ 1131 h 1202"/>
                <a:gd name="T48" fmla="*/ 114 w 2158"/>
                <a:gd name="T49" fmla="*/ 1073 h 1202"/>
                <a:gd name="T50" fmla="*/ 60 w 2158"/>
                <a:gd name="T51" fmla="*/ 1001 h 1202"/>
                <a:gd name="T52" fmla="*/ 33 w 2158"/>
                <a:gd name="T53" fmla="*/ 947 h 1202"/>
                <a:gd name="T54" fmla="*/ 6 w 2158"/>
                <a:gd name="T55" fmla="*/ 858 h 1202"/>
                <a:gd name="T56" fmla="*/ 2 w 2158"/>
                <a:gd name="T57" fmla="*/ 742 h 1202"/>
                <a:gd name="T58" fmla="*/ 21 w 2158"/>
                <a:gd name="T59" fmla="*/ 651 h 1202"/>
                <a:gd name="T60" fmla="*/ 60 w 2158"/>
                <a:gd name="T61" fmla="*/ 569 h 1202"/>
                <a:gd name="T62" fmla="*/ 95 w 2158"/>
                <a:gd name="T63" fmla="*/ 519 h 1202"/>
                <a:gd name="T64" fmla="*/ 161 w 2158"/>
                <a:gd name="T65" fmla="*/ 457 h 1202"/>
                <a:gd name="T66" fmla="*/ 236 w 2158"/>
                <a:gd name="T67" fmla="*/ 409 h 1202"/>
                <a:gd name="T68" fmla="*/ 295 w 2158"/>
                <a:gd name="T69" fmla="*/ 385 h 1202"/>
                <a:gd name="T70" fmla="*/ 384 w 2158"/>
                <a:gd name="T71" fmla="*/ 368 h 1202"/>
                <a:gd name="T72" fmla="*/ 434 w 2158"/>
                <a:gd name="T73" fmla="*/ 306 h 1202"/>
                <a:gd name="T74" fmla="*/ 465 w 2158"/>
                <a:gd name="T75" fmla="*/ 246 h 1202"/>
                <a:gd name="T76" fmla="*/ 525 w 2158"/>
                <a:gd name="T77" fmla="*/ 167 h 1202"/>
                <a:gd name="T78" fmla="*/ 599 w 2158"/>
                <a:gd name="T79" fmla="*/ 99 h 1202"/>
                <a:gd name="T80" fmla="*/ 655 w 2158"/>
                <a:gd name="T81" fmla="*/ 62 h 1202"/>
                <a:gd name="T82" fmla="*/ 759 w 2158"/>
                <a:gd name="T83" fmla="*/ 19 h 1202"/>
                <a:gd name="T84" fmla="*/ 874 w 2158"/>
                <a:gd name="T85" fmla="*/ 0 h 1202"/>
                <a:gd name="T86" fmla="*/ 994 w 2158"/>
                <a:gd name="T87" fmla="*/ 10 h 1202"/>
                <a:gd name="T88" fmla="*/ 1100 w 2158"/>
                <a:gd name="T89" fmla="*/ 43 h 1202"/>
                <a:gd name="T90" fmla="*/ 1211 w 2158"/>
                <a:gd name="T91" fmla="*/ 108 h 1202"/>
                <a:gd name="T92" fmla="*/ 1300 w 2158"/>
                <a:gd name="T93" fmla="*/ 199 h 1202"/>
                <a:gd name="T94" fmla="*/ 1375 w 2158"/>
                <a:gd name="T95" fmla="*/ 21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8" h="1202">
                  <a:moveTo>
                    <a:pt x="1428" y="205"/>
                  </a:moveTo>
                  <a:lnTo>
                    <a:pt x="1428" y="205"/>
                  </a:lnTo>
                  <a:lnTo>
                    <a:pt x="1451" y="201"/>
                  </a:lnTo>
                  <a:lnTo>
                    <a:pt x="1476" y="201"/>
                  </a:lnTo>
                  <a:lnTo>
                    <a:pt x="1476" y="201"/>
                  </a:lnTo>
                  <a:lnTo>
                    <a:pt x="1501" y="201"/>
                  </a:lnTo>
                  <a:lnTo>
                    <a:pt x="1526" y="203"/>
                  </a:lnTo>
                  <a:lnTo>
                    <a:pt x="1526" y="203"/>
                  </a:lnTo>
                  <a:lnTo>
                    <a:pt x="1565" y="209"/>
                  </a:lnTo>
                  <a:lnTo>
                    <a:pt x="1606" y="219"/>
                  </a:lnTo>
                  <a:lnTo>
                    <a:pt x="1606" y="219"/>
                  </a:lnTo>
                  <a:lnTo>
                    <a:pt x="1633" y="228"/>
                  </a:lnTo>
                  <a:lnTo>
                    <a:pt x="1660" y="240"/>
                  </a:lnTo>
                  <a:lnTo>
                    <a:pt x="1660" y="240"/>
                  </a:lnTo>
                  <a:lnTo>
                    <a:pt x="1685" y="256"/>
                  </a:lnTo>
                  <a:lnTo>
                    <a:pt x="1710" y="271"/>
                  </a:lnTo>
                  <a:lnTo>
                    <a:pt x="1710" y="271"/>
                  </a:lnTo>
                  <a:lnTo>
                    <a:pt x="1734" y="288"/>
                  </a:lnTo>
                  <a:lnTo>
                    <a:pt x="1757" y="306"/>
                  </a:lnTo>
                  <a:lnTo>
                    <a:pt x="1757" y="306"/>
                  </a:lnTo>
                  <a:lnTo>
                    <a:pt x="1778" y="327"/>
                  </a:lnTo>
                  <a:lnTo>
                    <a:pt x="1798" y="349"/>
                  </a:lnTo>
                  <a:lnTo>
                    <a:pt x="1798" y="349"/>
                  </a:lnTo>
                  <a:lnTo>
                    <a:pt x="1815" y="372"/>
                  </a:lnTo>
                  <a:lnTo>
                    <a:pt x="1831" y="397"/>
                  </a:lnTo>
                  <a:lnTo>
                    <a:pt x="1831" y="397"/>
                  </a:lnTo>
                  <a:lnTo>
                    <a:pt x="1846" y="422"/>
                  </a:lnTo>
                  <a:lnTo>
                    <a:pt x="1858" y="449"/>
                  </a:lnTo>
                  <a:lnTo>
                    <a:pt x="1871" y="486"/>
                  </a:lnTo>
                  <a:lnTo>
                    <a:pt x="1871" y="486"/>
                  </a:lnTo>
                  <a:lnTo>
                    <a:pt x="1881" y="519"/>
                  </a:lnTo>
                  <a:lnTo>
                    <a:pt x="1887" y="554"/>
                  </a:lnTo>
                  <a:lnTo>
                    <a:pt x="1887" y="554"/>
                  </a:lnTo>
                  <a:lnTo>
                    <a:pt x="1924" y="563"/>
                  </a:lnTo>
                  <a:lnTo>
                    <a:pt x="1958" y="575"/>
                  </a:lnTo>
                  <a:lnTo>
                    <a:pt x="1958" y="575"/>
                  </a:lnTo>
                  <a:lnTo>
                    <a:pt x="1980" y="585"/>
                  </a:lnTo>
                  <a:lnTo>
                    <a:pt x="1999" y="596"/>
                  </a:lnTo>
                  <a:lnTo>
                    <a:pt x="1999" y="596"/>
                  </a:lnTo>
                  <a:lnTo>
                    <a:pt x="2038" y="623"/>
                  </a:lnTo>
                  <a:lnTo>
                    <a:pt x="2038" y="623"/>
                  </a:lnTo>
                  <a:lnTo>
                    <a:pt x="2073" y="656"/>
                  </a:lnTo>
                  <a:lnTo>
                    <a:pt x="2073" y="656"/>
                  </a:lnTo>
                  <a:lnTo>
                    <a:pt x="2102" y="693"/>
                  </a:lnTo>
                  <a:lnTo>
                    <a:pt x="2102" y="693"/>
                  </a:lnTo>
                  <a:lnTo>
                    <a:pt x="2113" y="714"/>
                  </a:lnTo>
                  <a:lnTo>
                    <a:pt x="2125" y="734"/>
                  </a:lnTo>
                  <a:lnTo>
                    <a:pt x="2125" y="734"/>
                  </a:lnTo>
                  <a:lnTo>
                    <a:pt x="2135" y="757"/>
                  </a:lnTo>
                  <a:lnTo>
                    <a:pt x="2142" y="778"/>
                  </a:lnTo>
                  <a:lnTo>
                    <a:pt x="2142" y="778"/>
                  </a:lnTo>
                  <a:lnTo>
                    <a:pt x="2148" y="802"/>
                  </a:lnTo>
                  <a:lnTo>
                    <a:pt x="2154" y="827"/>
                  </a:lnTo>
                  <a:lnTo>
                    <a:pt x="2154" y="827"/>
                  </a:lnTo>
                  <a:lnTo>
                    <a:pt x="2156" y="852"/>
                  </a:lnTo>
                  <a:lnTo>
                    <a:pt x="2158" y="875"/>
                  </a:lnTo>
                  <a:lnTo>
                    <a:pt x="2158" y="875"/>
                  </a:lnTo>
                  <a:lnTo>
                    <a:pt x="2156" y="900"/>
                  </a:lnTo>
                  <a:lnTo>
                    <a:pt x="2154" y="926"/>
                  </a:lnTo>
                  <a:lnTo>
                    <a:pt x="2154" y="926"/>
                  </a:lnTo>
                  <a:lnTo>
                    <a:pt x="2148" y="949"/>
                  </a:lnTo>
                  <a:lnTo>
                    <a:pt x="2142" y="974"/>
                  </a:lnTo>
                  <a:lnTo>
                    <a:pt x="2142" y="974"/>
                  </a:lnTo>
                  <a:lnTo>
                    <a:pt x="2135" y="995"/>
                  </a:lnTo>
                  <a:lnTo>
                    <a:pt x="2125" y="1018"/>
                  </a:lnTo>
                  <a:lnTo>
                    <a:pt x="2125" y="1018"/>
                  </a:lnTo>
                  <a:lnTo>
                    <a:pt x="2113" y="1038"/>
                  </a:lnTo>
                  <a:lnTo>
                    <a:pt x="2102" y="1059"/>
                  </a:lnTo>
                  <a:lnTo>
                    <a:pt x="2102" y="1059"/>
                  </a:lnTo>
                  <a:lnTo>
                    <a:pt x="2073" y="1096"/>
                  </a:lnTo>
                  <a:lnTo>
                    <a:pt x="2073" y="1096"/>
                  </a:lnTo>
                  <a:lnTo>
                    <a:pt x="2038" y="1129"/>
                  </a:lnTo>
                  <a:lnTo>
                    <a:pt x="2038" y="1129"/>
                  </a:lnTo>
                  <a:lnTo>
                    <a:pt x="1999" y="1156"/>
                  </a:lnTo>
                  <a:lnTo>
                    <a:pt x="1999" y="1156"/>
                  </a:lnTo>
                  <a:lnTo>
                    <a:pt x="1980" y="1168"/>
                  </a:lnTo>
                  <a:lnTo>
                    <a:pt x="1958" y="1177"/>
                  </a:lnTo>
                  <a:lnTo>
                    <a:pt x="1958" y="1177"/>
                  </a:lnTo>
                  <a:lnTo>
                    <a:pt x="1935" y="1185"/>
                  </a:lnTo>
                  <a:lnTo>
                    <a:pt x="1912" y="1193"/>
                  </a:lnTo>
                  <a:lnTo>
                    <a:pt x="1881" y="1199"/>
                  </a:lnTo>
                  <a:lnTo>
                    <a:pt x="1881" y="1199"/>
                  </a:lnTo>
                  <a:lnTo>
                    <a:pt x="1856" y="1202"/>
                  </a:lnTo>
                  <a:lnTo>
                    <a:pt x="1831" y="1202"/>
                  </a:lnTo>
                  <a:lnTo>
                    <a:pt x="393" y="1202"/>
                  </a:lnTo>
                  <a:lnTo>
                    <a:pt x="353" y="1199"/>
                  </a:lnTo>
                  <a:lnTo>
                    <a:pt x="353" y="1199"/>
                  </a:lnTo>
                  <a:lnTo>
                    <a:pt x="322" y="1193"/>
                  </a:lnTo>
                  <a:lnTo>
                    <a:pt x="291" y="1185"/>
                  </a:lnTo>
                  <a:lnTo>
                    <a:pt x="291" y="1185"/>
                  </a:lnTo>
                  <a:lnTo>
                    <a:pt x="264" y="1173"/>
                  </a:lnTo>
                  <a:lnTo>
                    <a:pt x="234" y="1162"/>
                  </a:lnTo>
                  <a:lnTo>
                    <a:pt x="234" y="1162"/>
                  </a:lnTo>
                  <a:lnTo>
                    <a:pt x="207" y="1146"/>
                  </a:lnTo>
                  <a:lnTo>
                    <a:pt x="182" y="1131"/>
                  </a:lnTo>
                  <a:lnTo>
                    <a:pt x="182" y="1131"/>
                  </a:lnTo>
                  <a:lnTo>
                    <a:pt x="159" y="1113"/>
                  </a:lnTo>
                  <a:lnTo>
                    <a:pt x="136" y="1094"/>
                  </a:lnTo>
                  <a:lnTo>
                    <a:pt x="136" y="1094"/>
                  </a:lnTo>
                  <a:lnTo>
                    <a:pt x="114" y="1073"/>
                  </a:lnTo>
                  <a:lnTo>
                    <a:pt x="95" y="1049"/>
                  </a:lnTo>
                  <a:lnTo>
                    <a:pt x="95" y="1049"/>
                  </a:lnTo>
                  <a:lnTo>
                    <a:pt x="78" y="1026"/>
                  </a:lnTo>
                  <a:lnTo>
                    <a:pt x="60" y="1001"/>
                  </a:lnTo>
                  <a:lnTo>
                    <a:pt x="60" y="1001"/>
                  </a:lnTo>
                  <a:lnTo>
                    <a:pt x="45" y="974"/>
                  </a:lnTo>
                  <a:lnTo>
                    <a:pt x="33" y="947"/>
                  </a:lnTo>
                  <a:lnTo>
                    <a:pt x="33" y="947"/>
                  </a:lnTo>
                  <a:lnTo>
                    <a:pt x="21" y="918"/>
                  </a:lnTo>
                  <a:lnTo>
                    <a:pt x="14" y="889"/>
                  </a:lnTo>
                  <a:lnTo>
                    <a:pt x="14" y="889"/>
                  </a:lnTo>
                  <a:lnTo>
                    <a:pt x="6" y="858"/>
                  </a:lnTo>
                  <a:lnTo>
                    <a:pt x="2" y="827"/>
                  </a:lnTo>
                  <a:lnTo>
                    <a:pt x="0" y="784"/>
                  </a:lnTo>
                  <a:lnTo>
                    <a:pt x="2" y="742"/>
                  </a:lnTo>
                  <a:lnTo>
                    <a:pt x="2" y="742"/>
                  </a:lnTo>
                  <a:lnTo>
                    <a:pt x="6" y="711"/>
                  </a:lnTo>
                  <a:lnTo>
                    <a:pt x="14" y="682"/>
                  </a:lnTo>
                  <a:lnTo>
                    <a:pt x="14" y="682"/>
                  </a:lnTo>
                  <a:lnTo>
                    <a:pt x="21" y="651"/>
                  </a:lnTo>
                  <a:lnTo>
                    <a:pt x="33" y="622"/>
                  </a:lnTo>
                  <a:lnTo>
                    <a:pt x="33" y="622"/>
                  </a:lnTo>
                  <a:lnTo>
                    <a:pt x="47" y="594"/>
                  </a:lnTo>
                  <a:lnTo>
                    <a:pt x="60" y="569"/>
                  </a:lnTo>
                  <a:lnTo>
                    <a:pt x="60" y="569"/>
                  </a:lnTo>
                  <a:lnTo>
                    <a:pt x="78" y="544"/>
                  </a:lnTo>
                  <a:lnTo>
                    <a:pt x="95" y="519"/>
                  </a:lnTo>
                  <a:lnTo>
                    <a:pt x="95" y="519"/>
                  </a:lnTo>
                  <a:lnTo>
                    <a:pt x="116" y="498"/>
                  </a:lnTo>
                  <a:lnTo>
                    <a:pt x="138" y="476"/>
                  </a:lnTo>
                  <a:lnTo>
                    <a:pt x="138" y="476"/>
                  </a:lnTo>
                  <a:lnTo>
                    <a:pt x="161" y="457"/>
                  </a:lnTo>
                  <a:lnTo>
                    <a:pt x="184" y="440"/>
                  </a:lnTo>
                  <a:lnTo>
                    <a:pt x="184" y="440"/>
                  </a:lnTo>
                  <a:lnTo>
                    <a:pt x="211" y="422"/>
                  </a:lnTo>
                  <a:lnTo>
                    <a:pt x="236" y="409"/>
                  </a:lnTo>
                  <a:lnTo>
                    <a:pt x="236" y="409"/>
                  </a:lnTo>
                  <a:lnTo>
                    <a:pt x="265" y="397"/>
                  </a:lnTo>
                  <a:lnTo>
                    <a:pt x="295" y="385"/>
                  </a:lnTo>
                  <a:lnTo>
                    <a:pt x="295" y="385"/>
                  </a:lnTo>
                  <a:lnTo>
                    <a:pt x="324" y="378"/>
                  </a:lnTo>
                  <a:lnTo>
                    <a:pt x="355" y="372"/>
                  </a:lnTo>
                  <a:lnTo>
                    <a:pt x="355" y="372"/>
                  </a:lnTo>
                  <a:lnTo>
                    <a:pt x="384" y="368"/>
                  </a:lnTo>
                  <a:lnTo>
                    <a:pt x="413" y="368"/>
                  </a:lnTo>
                  <a:lnTo>
                    <a:pt x="413" y="368"/>
                  </a:lnTo>
                  <a:lnTo>
                    <a:pt x="422" y="337"/>
                  </a:lnTo>
                  <a:lnTo>
                    <a:pt x="434" y="306"/>
                  </a:lnTo>
                  <a:lnTo>
                    <a:pt x="434" y="306"/>
                  </a:lnTo>
                  <a:lnTo>
                    <a:pt x="448" y="277"/>
                  </a:lnTo>
                  <a:lnTo>
                    <a:pt x="465" y="246"/>
                  </a:lnTo>
                  <a:lnTo>
                    <a:pt x="465" y="246"/>
                  </a:lnTo>
                  <a:lnTo>
                    <a:pt x="482" y="219"/>
                  </a:lnTo>
                  <a:lnTo>
                    <a:pt x="502" y="192"/>
                  </a:lnTo>
                  <a:lnTo>
                    <a:pt x="502" y="192"/>
                  </a:lnTo>
                  <a:lnTo>
                    <a:pt x="525" y="167"/>
                  </a:lnTo>
                  <a:lnTo>
                    <a:pt x="548" y="141"/>
                  </a:lnTo>
                  <a:lnTo>
                    <a:pt x="548" y="141"/>
                  </a:lnTo>
                  <a:lnTo>
                    <a:pt x="572" y="120"/>
                  </a:lnTo>
                  <a:lnTo>
                    <a:pt x="599" y="99"/>
                  </a:lnTo>
                  <a:lnTo>
                    <a:pt x="599" y="99"/>
                  </a:lnTo>
                  <a:lnTo>
                    <a:pt x="626" y="79"/>
                  </a:lnTo>
                  <a:lnTo>
                    <a:pt x="655" y="62"/>
                  </a:lnTo>
                  <a:lnTo>
                    <a:pt x="655" y="62"/>
                  </a:lnTo>
                  <a:lnTo>
                    <a:pt x="686" y="46"/>
                  </a:lnTo>
                  <a:lnTo>
                    <a:pt x="717" y="33"/>
                  </a:lnTo>
                  <a:lnTo>
                    <a:pt x="759" y="19"/>
                  </a:lnTo>
                  <a:lnTo>
                    <a:pt x="759" y="19"/>
                  </a:lnTo>
                  <a:lnTo>
                    <a:pt x="792" y="12"/>
                  </a:lnTo>
                  <a:lnTo>
                    <a:pt x="827" y="4"/>
                  </a:lnTo>
                  <a:lnTo>
                    <a:pt x="874" y="0"/>
                  </a:lnTo>
                  <a:lnTo>
                    <a:pt x="874" y="0"/>
                  </a:lnTo>
                  <a:lnTo>
                    <a:pt x="905" y="0"/>
                  </a:lnTo>
                  <a:lnTo>
                    <a:pt x="936" y="2"/>
                  </a:lnTo>
                  <a:lnTo>
                    <a:pt x="936" y="2"/>
                  </a:lnTo>
                  <a:lnTo>
                    <a:pt x="994" y="10"/>
                  </a:lnTo>
                  <a:lnTo>
                    <a:pt x="994" y="10"/>
                  </a:lnTo>
                  <a:lnTo>
                    <a:pt x="1048" y="23"/>
                  </a:lnTo>
                  <a:lnTo>
                    <a:pt x="1048" y="23"/>
                  </a:lnTo>
                  <a:lnTo>
                    <a:pt x="1100" y="43"/>
                  </a:lnTo>
                  <a:lnTo>
                    <a:pt x="1100" y="43"/>
                  </a:lnTo>
                  <a:lnTo>
                    <a:pt x="1141" y="64"/>
                  </a:lnTo>
                  <a:lnTo>
                    <a:pt x="1182" y="87"/>
                  </a:lnTo>
                  <a:lnTo>
                    <a:pt x="1211" y="108"/>
                  </a:lnTo>
                  <a:lnTo>
                    <a:pt x="1211" y="108"/>
                  </a:lnTo>
                  <a:lnTo>
                    <a:pt x="1242" y="137"/>
                  </a:lnTo>
                  <a:lnTo>
                    <a:pt x="1273" y="167"/>
                  </a:lnTo>
                  <a:lnTo>
                    <a:pt x="1300" y="199"/>
                  </a:lnTo>
                  <a:lnTo>
                    <a:pt x="1323" y="234"/>
                  </a:lnTo>
                  <a:lnTo>
                    <a:pt x="1323" y="234"/>
                  </a:lnTo>
                  <a:lnTo>
                    <a:pt x="1348" y="225"/>
                  </a:lnTo>
                  <a:lnTo>
                    <a:pt x="1375" y="217"/>
                  </a:lnTo>
                  <a:lnTo>
                    <a:pt x="1401" y="209"/>
                  </a:lnTo>
                  <a:lnTo>
                    <a:pt x="1428" y="205"/>
                  </a:lnTo>
                  <a:lnTo>
                    <a:pt x="1428" y="205"/>
                  </a:lnTo>
                  <a:close/>
                </a:path>
              </a:pathLst>
            </a:custGeom>
            <a:solidFill>
              <a:srgbClr val="FFFFFF"/>
            </a:solidFill>
            <a:ln>
              <a:noFill/>
            </a:ln>
          </p:spPr>
          <p:txBody>
            <a:bodyPr vert="horz" wrap="square" lIns="43549" tIns="21775" rIns="43549" bIns="21775" numCol="1" anchor="ctr" anchorCtr="0" compatLnSpc="1">
              <a:prstTxWarp prst="textNoShape">
                <a:avLst/>
              </a:prstTxWarp>
            </a:bodyPr>
            <a:lstStyle/>
            <a:p>
              <a:pPr marL="0" marR="0" lvl="0" indent="0" algn="ctr" defTabSz="435472" eaLnBrk="1" fontAlgn="auto" latinLnBrk="0" hangingPunct="1">
                <a:lnSpc>
                  <a:spcPct val="100000"/>
                </a:lnSpc>
                <a:spcBef>
                  <a:spcPts val="0"/>
                </a:spcBef>
                <a:spcAft>
                  <a:spcPts val="0"/>
                </a:spcAft>
                <a:buClrTx/>
                <a:buSzTx/>
                <a:buFontTx/>
                <a:buNone/>
                <a:tabLst/>
                <a:defRPr/>
              </a:pPr>
              <a:endParaRPr kumimoji="0" lang="zh-TW" altLang="en-US" sz="500" b="0" i="0" u="none" strike="noStrike" kern="0" cap="none" spc="0" normalizeH="0" baseline="0" noProof="0" dirty="0">
                <a:ln>
                  <a:noFill/>
                </a:ln>
                <a:solidFill>
                  <a:prstClr val="black"/>
                </a:solidFill>
                <a:effectLst/>
                <a:uLnTx/>
                <a:uFillTx/>
                <a:latin typeface="微软雅黑"/>
                <a:ea typeface="微软雅黑"/>
              </a:endParaRPr>
            </a:p>
          </p:txBody>
        </p:sp>
        <p:grpSp>
          <p:nvGrpSpPr>
            <p:cNvPr id="183" name="组合 182">
              <a:extLst>
                <a:ext uri="{FF2B5EF4-FFF2-40B4-BE49-F238E27FC236}">
                  <a16:creationId xmlns:a16="http://schemas.microsoft.com/office/drawing/2014/main" id="{447601DF-126F-4178-8CD3-E181C1ACCA79}"/>
                </a:ext>
              </a:extLst>
            </p:cNvPr>
            <p:cNvGrpSpPr/>
            <p:nvPr/>
          </p:nvGrpSpPr>
          <p:grpSpPr>
            <a:xfrm>
              <a:off x="2118047" y="1878278"/>
              <a:ext cx="728776" cy="351616"/>
              <a:chOff x="468313" y="1917700"/>
              <a:chExt cx="1081087" cy="865188"/>
            </a:xfrm>
            <a:solidFill>
              <a:srgbClr val="FFFFFF"/>
            </a:solidFill>
          </p:grpSpPr>
          <p:sp>
            <p:nvSpPr>
              <p:cNvPr id="287" name="Rectangle 502">
                <a:extLst>
                  <a:ext uri="{FF2B5EF4-FFF2-40B4-BE49-F238E27FC236}">
                    <a16:creationId xmlns:a16="http://schemas.microsoft.com/office/drawing/2014/main" id="{9DC74A43-5C8C-40B8-8F0B-E410556EB849}"/>
                  </a:ext>
                </a:extLst>
              </p:cNvPr>
              <p:cNvSpPr>
                <a:spLocks noChangeArrowheads="1"/>
              </p:cNvSpPr>
              <p:nvPr/>
            </p:nvSpPr>
            <p:spPr bwMode="auto">
              <a:xfrm>
                <a:off x="850900" y="2232025"/>
                <a:ext cx="103187"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88" name="Rectangle 503">
                <a:extLst>
                  <a:ext uri="{FF2B5EF4-FFF2-40B4-BE49-F238E27FC236}">
                    <a16:creationId xmlns:a16="http://schemas.microsoft.com/office/drawing/2014/main" id="{506ED048-856D-457A-97FF-AAA205BC5364}"/>
                  </a:ext>
                </a:extLst>
              </p:cNvPr>
              <p:cNvSpPr>
                <a:spLocks noChangeArrowheads="1"/>
              </p:cNvSpPr>
              <p:nvPr/>
            </p:nvSpPr>
            <p:spPr bwMode="auto">
              <a:xfrm>
                <a:off x="930275" y="2232025"/>
                <a:ext cx="23812" cy="49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89" name="Freeform 504">
                <a:extLst>
                  <a:ext uri="{FF2B5EF4-FFF2-40B4-BE49-F238E27FC236}">
                    <a16:creationId xmlns:a16="http://schemas.microsoft.com/office/drawing/2014/main" id="{CBE30B9F-F224-4C53-BB96-C710F26D2D43}"/>
                  </a:ext>
                </a:extLst>
              </p:cNvPr>
              <p:cNvSpPr>
                <a:spLocks/>
              </p:cNvSpPr>
              <p:nvPr/>
            </p:nvSpPr>
            <p:spPr bwMode="auto">
              <a:xfrm>
                <a:off x="890588" y="2679700"/>
                <a:ext cx="103187" cy="103188"/>
              </a:xfrm>
              <a:custGeom>
                <a:avLst/>
                <a:gdLst>
                  <a:gd name="T0" fmla="*/ 65 w 65"/>
                  <a:gd name="T1" fmla="*/ 32 h 65"/>
                  <a:gd name="T2" fmla="*/ 65 w 65"/>
                  <a:gd name="T3" fmla="*/ 32 h 65"/>
                  <a:gd name="T4" fmla="*/ 64 w 65"/>
                  <a:gd name="T5" fmla="*/ 39 h 65"/>
                  <a:gd name="T6" fmla="*/ 63 w 65"/>
                  <a:gd name="T7" fmla="*/ 44 h 65"/>
                  <a:gd name="T8" fmla="*/ 60 w 65"/>
                  <a:gd name="T9" fmla="*/ 50 h 65"/>
                  <a:gd name="T10" fmla="*/ 55 w 65"/>
                  <a:gd name="T11" fmla="*/ 55 h 65"/>
                  <a:gd name="T12" fmla="*/ 51 w 65"/>
                  <a:gd name="T13" fmla="*/ 58 h 65"/>
                  <a:gd name="T14" fmla="*/ 45 w 65"/>
                  <a:gd name="T15" fmla="*/ 62 h 65"/>
                  <a:gd name="T16" fmla="*/ 39 w 65"/>
                  <a:gd name="T17" fmla="*/ 64 h 65"/>
                  <a:gd name="T18" fmla="*/ 32 w 65"/>
                  <a:gd name="T19" fmla="*/ 65 h 65"/>
                  <a:gd name="T20" fmla="*/ 32 w 65"/>
                  <a:gd name="T21" fmla="*/ 65 h 65"/>
                  <a:gd name="T22" fmla="*/ 26 w 65"/>
                  <a:gd name="T23" fmla="*/ 64 h 65"/>
                  <a:gd name="T24" fmla="*/ 21 w 65"/>
                  <a:gd name="T25" fmla="*/ 62 h 65"/>
                  <a:gd name="T26" fmla="*/ 14 w 65"/>
                  <a:gd name="T27" fmla="*/ 58 h 65"/>
                  <a:gd name="T28" fmla="*/ 10 w 65"/>
                  <a:gd name="T29" fmla="*/ 55 h 65"/>
                  <a:gd name="T30" fmla="*/ 5 w 65"/>
                  <a:gd name="T31" fmla="*/ 50 h 65"/>
                  <a:gd name="T32" fmla="*/ 3 w 65"/>
                  <a:gd name="T33" fmla="*/ 44 h 65"/>
                  <a:gd name="T34" fmla="*/ 1 w 65"/>
                  <a:gd name="T35" fmla="*/ 39 h 65"/>
                  <a:gd name="T36" fmla="*/ 0 w 65"/>
                  <a:gd name="T37" fmla="*/ 32 h 65"/>
                  <a:gd name="T38" fmla="*/ 0 w 65"/>
                  <a:gd name="T39" fmla="*/ 32 h 65"/>
                  <a:gd name="T40" fmla="*/ 1 w 65"/>
                  <a:gd name="T41" fmla="*/ 26 h 65"/>
                  <a:gd name="T42" fmla="*/ 3 w 65"/>
                  <a:gd name="T43" fmla="*/ 19 h 65"/>
                  <a:gd name="T44" fmla="*/ 5 w 65"/>
                  <a:gd name="T45" fmla="*/ 14 h 65"/>
                  <a:gd name="T46" fmla="*/ 10 w 65"/>
                  <a:gd name="T47" fmla="*/ 10 h 65"/>
                  <a:gd name="T48" fmla="*/ 14 w 65"/>
                  <a:gd name="T49" fmla="*/ 5 h 65"/>
                  <a:gd name="T50" fmla="*/ 21 w 65"/>
                  <a:gd name="T51" fmla="*/ 2 h 65"/>
                  <a:gd name="T52" fmla="*/ 26 w 65"/>
                  <a:gd name="T53" fmla="*/ 0 h 65"/>
                  <a:gd name="T54" fmla="*/ 32 w 65"/>
                  <a:gd name="T55" fmla="*/ 0 h 65"/>
                  <a:gd name="T56" fmla="*/ 32 w 65"/>
                  <a:gd name="T57" fmla="*/ 0 h 65"/>
                  <a:gd name="T58" fmla="*/ 39 w 65"/>
                  <a:gd name="T59" fmla="*/ 0 h 65"/>
                  <a:gd name="T60" fmla="*/ 45 w 65"/>
                  <a:gd name="T61" fmla="*/ 2 h 65"/>
                  <a:gd name="T62" fmla="*/ 51 w 65"/>
                  <a:gd name="T63" fmla="*/ 5 h 65"/>
                  <a:gd name="T64" fmla="*/ 55 w 65"/>
                  <a:gd name="T65" fmla="*/ 10 h 65"/>
                  <a:gd name="T66" fmla="*/ 60 w 65"/>
                  <a:gd name="T67" fmla="*/ 14 h 65"/>
                  <a:gd name="T68" fmla="*/ 63 w 65"/>
                  <a:gd name="T69" fmla="*/ 19 h 65"/>
                  <a:gd name="T70" fmla="*/ 64 w 65"/>
                  <a:gd name="T71" fmla="*/ 26 h 65"/>
                  <a:gd name="T72" fmla="*/ 65 w 65"/>
                  <a:gd name="T73" fmla="*/ 32 h 65"/>
                  <a:gd name="T74" fmla="*/ 65 w 65"/>
                  <a:gd name="T75"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65">
                    <a:moveTo>
                      <a:pt x="65" y="32"/>
                    </a:moveTo>
                    <a:lnTo>
                      <a:pt x="65" y="32"/>
                    </a:lnTo>
                    <a:lnTo>
                      <a:pt x="64" y="39"/>
                    </a:lnTo>
                    <a:lnTo>
                      <a:pt x="63" y="44"/>
                    </a:lnTo>
                    <a:lnTo>
                      <a:pt x="60" y="50"/>
                    </a:lnTo>
                    <a:lnTo>
                      <a:pt x="55" y="55"/>
                    </a:lnTo>
                    <a:lnTo>
                      <a:pt x="51" y="58"/>
                    </a:lnTo>
                    <a:lnTo>
                      <a:pt x="45" y="62"/>
                    </a:lnTo>
                    <a:lnTo>
                      <a:pt x="39" y="64"/>
                    </a:lnTo>
                    <a:lnTo>
                      <a:pt x="32" y="65"/>
                    </a:lnTo>
                    <a:lnTo>
                      <a:pt x="32" y="65"/>
                    </a:lnTo>
                    <a:lnTo>
                      <a:pt x="26" y="64"/>
                    </a:lnTo>
                    <a:lnTo>
                      <a:pt x="21" y="62"/>
                    </a:lnTo>
                    <a:lnTo>
                      <a:pt x="14" y="58"/>
                    </a:lnTo>
                    <a:lnTo>
                      <a:pt x="10" y="55"/>
                    </a:lnTo>
                    <a:lnTo>
                      <a:pt x="5" y="50"/>
                    </a:lnTo>
                    <a:lnTo>
                      <a:pt x="3" y="44"/>
                    </a:lnTo>
                    <a:lnTo>
                      <a:pt x="1" y="39"/>
                    </a:lnTo>
                    <a:lnTo>
                      <a:pt x="0" y="32"/>
                    </a:lnTo>
                    <a:lnTo>
                      <a:pt x="0" y="32"/>
                    </a:lnTo>
                    <a:lnTo>
                      <a:pt x="1" y="26"/>
                    </a:lnTo>
                    <a:lnTo>
                      <a:pt x="3" y="19"/>
                    </a:lnTo>
                    <a:lnTo>
                      <a:pt x="5" y="14"/>
                    </a:lnTo>
                    <a:lnTo>
                      <a:pt x="10" y="10"/>
                    </a:lnTo>
                    <a:lnTo>
                      <a:pt x="14" y="5"/>
                    </a:lnTo>
                    <a:lnTo>
                      <a:pt x="21" y="2"/>
                    </a:lnTo>
                    <a:lnTo>
                      <a:pt x="26" y="0"/>
                    </a:lnTo>
                    <a:lnTo>
                      <a:pt x="32" y="0"/>
                    </a:lnTo>
                    <a:lnTo>
                      <a:pt x="32" y="0"/>
                    </a:lnTo>
                    <a:lnTo>
                      <a:pt x="39" y="0"/>
                    </a:lnTo>
                    <a:lnTo>
                      <a:pt x="45" y="2"/>
                    </a:lnTo>
                    <a:lnTo>
                      <a:pt x="51" y="5"/>
                    </a:lnTo>
                    <a:lnTo>
                      <a:pt x="55" y="10"/>
                    </a:lnTo>
                    <a:lnTo>
                      <a:pt x="60" y="14"/>
                    </a:lnTo>
                    <a:lnTo>
                      <a:pt x="63" y="19"/>
                    </a:lnTo>
                    <a:lnTo>
                      <a:pt x="64" y="26"/>
                    </a:lnTo>
                    <a:lnTo>
                      <a:pt x="65" y="32"/>
                    </a:lnTo>
                    <a:lnTo>
                      <a:pt x="6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0" name="Freeform 505">
                <a:extLst>
                  <a:ext uri="{FF2B5EF4-FFF2-40B4-BE49-F238E27FC236}">
                    <a16:creationId xmlns:a16="http://schemas.microsoft.com/office/drawing/2014/main" id="{E950E84C-8A74-45B8-B8E4-BC6D88AB9617}"/>
                  </a:ext>
                </a:extLst>
              </p:cNvPr>
              <p:cNvSpPr>
                <a:spLocks/>
              </p:cNvSpPr>
              <p:nvPr/>
            </p:nvSpPr>
            <p:spPr bwMode="auto">
              <a:xfrm>
                <a:off x="1385888" y="2730500"/>
                <a:ext cx="50800" cy="52388"/>
              </a:xfrm>
              <a:custGeom>
                <a:avLst/>
                <a:gdLst>
                  <a:gd name="T0" fmla="*/ 32 w 32"/>
                  <a:gd name="T1" fmla="*/ 17 h 33"/>
                  <a:gd name="T2" fmla="*/ 32 w 32"/>
                  <a:gd name="T3" fmla="*/ 17 h 33"/>
                  <a:gd name="T4" fmla="*/ 31 w 32"/>
                  <a:gd name="T5" fmla="*/ 20 h 33"/>
                  <a:gd name="T6" fmla="*/ 31 w 32"/>
                  <a:gd name="T7" fmla="*/ 22 h 33"/>
                  <a:gd name="T8" fmla="*/ 27 w 32"/>
                  <a:gd name="T9" fmla="*/ 27 h 33"/>
                  <a:gd name="T10" fmla="*/ 22 w 32"/>
                  <a:gd name="T11" fmla="*/ 31 h 33"/>
                  <a:gd name="T12" fmla="*/ 19 w 32"/>
                  <a:gd name="T13" fmla="*/ 32 h 33"/>
                  <a:gd name="T14" fmla="*/ 16 w 32"/>
                  <a:gd name="T15" fmla="*/ 33 h 33"/>
                  <a:gd name="T16" fmla="*/ 16 w 32"/>
                  <a:gd name="T17" fmla="*/ 33 h 33"/>
                  <a:gd name="T18" fmla="*/ 12 w 32"/>
                  <a:gd name="T19" fmla="*/ 32 h 33"/>
                  <a:gd name="T20" fmla="*/ 9 w 32"/>
                  <a:gd name="T21" fmla="*/ 31 h 33"/>
                  <a:gd name="T22" fmla="*/ 4 w 32"/>
                  <a:gd name="T23" fmla="*/ 27 h 33"/>
                  <a:gd name="T24" fmla="*/ 1 w 32"/>
                  <a:gd name="T25" fmla="*/ 22 h 33"/>
                  <a:gd name="T26" fmla="*/ 0 w 32"/>
                  <a:gd name="T27" fmla="*/ 20 h 33"/>
                  <a:gd name="T28" fmla="*/ 0 w 32"/>
                  <a:gd name="T29" fmla="*/ 17 h 33"/>
                  <a:gd name="T30" fmla="*/ 0 w 32"/>
                  <a:gd name="T31" fmla="*/ 17 h 33"/>
                  <a:gd name="T32" fmla="*/ 0 w 32"/>
                  <a:gd name="T33" fmla="*/ 13 h 33"/>
                  <a:gd name="T34" fmla="*/ 1 w 32"/>
                  <a:gd name="T35" fmla="*/ 10 h 33"/>
                  <a:gd name="T36" fmla="*/ 4 w 32"/>
                  <a:gd name="T37" fmla="*/ 5 h 33"/>
                  <a:gd name="T38" fmla="*/ 9 w 32"/>
                  <a:gd name="T39" fmla="*/ 1 h 33"/>
                  <a:gd name="T40" fmla="*/ 12 w 32"/>
                  <a:gd name="T41" fmla="*/ 0 h 33"/>
                  <a:gd name="T42" fmla="*/ 16 w 32"/>
                  <a:gd name="T43" fmla="*/ 0 h 33"/>
                  <a:gd name="T44" fmla="*/ 16 w 32"/>
                  <a:gd name="T45" fmla="*/ 0 h 33"/>
                  <a:gd name="T46" fmla="*/ 19 w 32"/>
                  <a:gd name="T47" fmla="*/ 0 h 33"/>
                  <a:gd name="T48" fmla="*/ 22 w 32"/>
                  <a:gd name="T49" fmla="*/ 1 h 33"/>
                  <a:gd name="T50" fmla="*/ 27 w 32"/>
                  <a:gd name="T51" fmla="*/ 5 h 33"/>
                  <a:gd name="T52" fmla="*/ 31 w 32"/>
                  <a:gd name="T53" fmla="*/ 10 h 33"/>
                  <a:gd name="T54" fmla="*/ 31 w 32"/>
                  <a:gd name="T55" fmla="*/ 13 h 33"/>
                  <a:gd name="T56" fmla="*/ 32 w 32"/>
                  <a:gd name="T57" fmla="*/ 17 h 33"/>
                  <a:gd name="T58" fmla="*/ 32 w 32"/>
                  <a:gd name="T5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33">
                    <a:moveTo>
                      <a:pt x="32" y="17"/>
                    </a:moveTo>
                    <a:lnTo>
                      <a:pt x="32" y="17"/>
                    </a:lnTo>
                    <a:lnTo>
                      <a:pt x="31" y="20"/>
                    </a:lnTo>
                    <a:lnTo>
                      <a:pt x="31" y="22"/>
                    </a:lnTo>
                    <a:lnTo>
                      <a:pt x="27" y="27"/>
                    </a:lnTo>
                    <a:lnTo>
                      <a:pt x="22" y="31"/>
                    </a:lnTo>
                    <a:lnTo>
                      <a:pt x="19" y="32"/>
                    </a:lnTo>
                    <a:lnTo>
                      <a:pt x="16" y="33"/>
                    </a:lnTo>
                    <a:lnTo>
                      <a:pt x="16" y="33"/>
                    </a:lnTo>
                    <a:lnTo>
                      <a:pt x="12" y="32"/>
                    </a:lnTo>
                    <a:lnTo>
                      <a:pt x="9" y="31"/>
                    </a:lnTo>
                    <a:lnTo>
                      <a:pt x="4" y="27"/>
                    </a:lnTo>
                    <a:lnTo>
                      <a:pt x="1" y="22"/>
                    </a:lnTo>
                    <a:lnTo>
                      <a:pt x="0" y="20"/>
                    </a:lnTo>
                    <a:lnTo>
                      <a:pt x="0" y="17"/>
                    </a:lnTo>
                    <a:lnTo>
                      <a:pt x="0" y="17"/>
                    </a:lnTo>
                    <a:lnTo>
                      <a:pt x="0" y="13"/>
                    </a:lnTo>
                    <a:lnTo>
                      <a:pt x="1" y="10"/>
                    </a:lnTo>
                    <a:lnTo>
                      <a:pt x="4" y="5"/>
                    </a:lnTo>
                    <a:lnTo>
                      <a:pt x="9" y="1"/>
                    </a:lnTo>
                    <a:lnTo>
                      <a:pt x="12" y="0"/>
                    </a:lnTo>
                    <a:lnTo>
                      <a:pt x="16" y="0"/>
                    </a:lnTo>
                    <a:lnTo>
                      <a:pt x="16" y="0"/>
                    </a:lnTo>
                    <a:lnTo>
                      <a:pt x="19" y="0"/>
                    </a:lnTo>
                    <a:lnTo>
                      <a:pt x="22" y="1"/>
                    </a:lnTo>
                    <a:lnTo>
                      <a:pt x="27" y="5"/>
                    </a:lnTo>
                    <a:lnTo>
                      <a:pt x="31" y="10"/>
                    </a:lnTo>
                    <a:lnTo>
                      <a:pt x="31" y="13"/>
                    </a:lnTo>
                    <a:lnTo>
                      <a:pt x="32" y="17"/>
                    </a:lnTo>
                    <a:lnTo>
                      <a:pt x="3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1" name="Rectangle 506">
                <a:extLst>
                  <a:ext uri="{FF2B5EF4-FFF2-40B4-BE49-F238E27FC236}">
                    <a16:creationId xmlns:a16="http://schemas.microsoft.com/office/drawing/2014/main" id="{8B66C309-D966-46AA-BE1D-F05FD3A1DBFA}"/>
                  </a:ext>
                </a:extLst>
              </p:cNvPr>
              <p:cNvSpPr>
                <a:spLocks noChangeArrowheads="1"/>
              </p:cNvSpPr>
              <p:nvPr/>
            </p:nvSpPr>
            <p:spPr bwMode="auto">
              <a:xfrm>
                <a:off x="890588" y="2601913"/>
                <a:ext cx="166687"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2" name="Rectangle 507">
                <a:extLst>
                  <a:ext uri="{FF2B5EF4-FFF2-40B4-BE49-F238E27FC236}">
                    <a16:creationId xmlns:a16="http://schemas.microsoft.com/office/drawing/2014/main" id="{8867AAB8-087B-47E5-A488-29F5447FEC64}"/>
                  </a:ext>
                </a:extLst>
              </p:cNvPr>
              <p:cNvSpPr>
                <a:spLocks noChangeArrowheads="1"/>
              </p:cNvSpPr>
              <p:nvPr/>
            </p:nvSpPr>
            <p:spPr bwMode="auto">
              <a:xfrm>
                <a:off x="1008063" y="2601913"/>
                <a:ext cx="49212"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3" name="Freeform 508">
                <a:extLst>
                  <a:ext uri="{FF2B5EF4-FFF2-40B4-BE49-F238E27FC236}">
                    <a16:creationId xmlns:a16="http://schemas.microsoft.com/office/drawing/2014/main" id="{52837BB1-9D5B-4FBC-9F4F-E1368F12756D}"/>
                  </a:ext>
                </a:extLst>
              </p:cNvPr>
              <p:cNvSpPr>
                <a:spLocks/>
              </p:cNvSpPr>
              <p:nvPr/>
            </p:nvSpPr>
            <p:spPr bwMode="auto">
              <a:xfrm>
                <a:off x="1008063" y="2714625"/>
                <a:ext cx="541337" cy="50800"/>
              </a:xfrm>
              <a:custGeom>
                <a:avLst/>
                <a:gdLst>
                  <a:gd name="T0" fmla="*/ 302 w 341"/>
                  <a:gd name="T1" fmla="*/ 0 h 32"/>
                  <a:gd name="T2" fmla="*/ 0 w 341"/>
                  <a:gd name="T3" fmla="*/ 0 h 32"/>
                  <a:gd name="T4" fmla="*/ 0 w 341"/>
                  <a:gd name="T5" fmla="*/ 32 h 32"/>
                  <a:gd name="T6" fmla="*/ 341 w 341"/>
                  <a:gd name="T7" fmla="*/ 32 h 32"/>
                  <a:gd name="T8" fmla="*/ 302 w 341"/>
                  <a:gd name="T9" fmla="*/ 0 h 32"/>
                </a:gdLst>
                <a:ahLst/>
                <a:cxnLst>
                  <a:cxn ang="0">
                    <a:pos x="T0" y="T1"/>
                  </a:cxn>
                  <a:cxn ang="0">
                    <a:pos x="T2" y="T3"/>
                  </a:cxn>
                  <a:cxn ang="0">
                    <a:pos x="T4" y="T5"/>
                  </a:cxn>
                  <a:cxn ang="0">
                    <a:pos x="T6" y="T7"/>
                  </a:cxn>
                  <a:cxn ang="0">
                    <a:pos x="T8" y="T9"/>
                  </a:cxn>
                </a:cxnLst>
                <a:rect l="0" t="0" r="r" b="b"/>
                <a:pathLst>
                  <a:path w="341" h="32">
                    <a:moveTo>
                      <a:pt x="302" y="0"/>
                    </a:moveTo>
                    <a:lnTo>
                      <a:pt x="0" y="0"/>
                    </a:lnTo>
                    <a:lnTo>
                      <a:pt x="0" y="32"/>
                    </a:lnTo>
                    <a:lnTo>
                      <a:pt x="341" y="32"/>
                    </a:lnTo>
                    <a:lnTo>
                      <a:pt x="3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4" name="Freeform 509">
                <a:extLst>
                  <a:ext uri="{FF2B5EF4-FFF2-40B4-BE49-F238E27FC236}">
                    <a16:creationId xmlns:a16="http://schemas.microsoft.com/office/drawing/2014/main" id="{BA49054E-C728-4E2F-B233-AB4ABCDA345E}"/>
                  </a:ext>
                </a:extLst>
              </p:cNvPr>
              <p:cNvSpPr>
                <a:spLocks/>
              </p:cNvSpPr>
              <p:nvPr/>
            </p:nvSpPr>
            <p:spPr bwMode="auto">
              <a:xfrm>
                <a:off x="925513" y="2714625"/>
                <a:ext cx="33337" cy="31750"/>
              </a:xfrm>
              <a:custGeom>
                <a:avLst/>
                <a:gdLst>
                  <a:gd name="T0" fmla="*/ 21 w 21"/>
                  <a:gd name="T1" fmla="*/ 10 h 20"/>
                  <a:gd name="T2" fmla="*/ 21 w 21"/>
                  <a:gd name="T3" fmla="*/ 10 h 20"/>
                  <a:gd name="T4" fmla="*/ 20 w 21"/>
                  <a:gd name="T5" fmla="*/ 14 h 20"/>
                  <a:gd name="T6" fmla="*/ 18 w 21"/>
                  <a:gd name="T7" fmla="*/ 18 h 20"/>
                  <a:gd name="T8" fmla="*/ 15 w 21"/>
                  <a:gd name="T9" fmla="*/ 20 h 20"/>
                  <a:gd name="T10" fmla="*/ 10 w 21"/>
                  <a:gd name="T11" fmla="*/ 20 h 20"/>
                  <a:gd name="T12" fmla="*/ 10 w 21"/>
                  <a:gd name="T13" fmla="*/ 20 h 20"/>
                  <a:gd name="T14" fmla="*/ 6 w 21"/>
                  <a:gd name="T15" fmla="*/ 20 h 20"/>
                  <a:gd name="T16" fmla="*/ 3 w 21"/>
                  <a:gd name="T17" fmla="*/ 18 h 20"/>
                  <a:gd name="T18" fmla="*/ 1 w 21"/>
                  <a:gd name="T19" fmla="*/ 14 h 20"/>
                  <a:gd name="T20" fmla="*/ 0 w 21"/>
                  <a:gd name="T21" fmla="*/ 10 h 20"/>
                  <a:gd name="T22" fmla="*/ 0 w 21"/>
                  <a:gd name="T23" fmla="*/ 10 h 20"/>
                  <a:gd name="T24" fmla="*/ 1 w 21"/>
                  <a:gd name="T25" fmla="*/ 6 h 20"/>
                  <a:gd name="T26" fmla="*/ 3 w 21"/>
                  <a:gd name="T27" fmla="*/ 3 h 20"/>
                  <a:gd name="T28" fmla="*/ 6 w 21"/>
                  <a:gd name="T29" fmla="*/ 1 h 20"/>
                  <a:gd name="T30" fmla="*/ 10 w 21"/>
                  <a:gd name="T31" fmla="*/ 0 h 20"/>
                  <a:gd name="T32" fmla="*/ 10 w 21"/>
                  <a:gd name="T33" fmla="*/ 0 h 20"/>
                  <a:gd name="T34" fmla="*/ 15 w 21"/>
                  <a:gd name="T35" fmla="*/ 1 h 20"/>
                  <a:gd name="T36" fmla="*/ 18 w 21"/>
                  <a:gd name="T37" fmla="*/ 3 h 20"/>
                  <a:gd name="T38" fmla="*/ 20 w 21"/>
                  <a:gd name="T39" fmla="*/ 6 h 20"/>
                  <a:gd name="T40" fmla="*/ 21 w 21"/>
                  <a:gd name="T41" fmla="*/ 10 h 20"/>
                  <a:gd name="T42" fmla="*/ 21 w 21"/>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0">
                    <a:moveTo>
                      <a:pt x="21" y="10"/>
                    </a:moveTo>
                    <a:lnTo>
                      <a:pt x="21" y="10"/>
                    </a:lnTo>
                    <a:lnTo>
                      <a:pt x="20" y="14"/>
                    </a:lnTo>
                    <a:lnTo>
                      <a:pt x="18" y="18"/>
                    </a:lnTo>
                    <a:lnTo>
                      <a:pt x="15" y="20"/>
                    </a:lnTo>
                    <a:lnTo>
                      <a:pt x="10" y="20"/>
                    </a:lnTo>
                    <a:lnTo>
                      <a:pt x="10" y="20"/>
                    </a:lnTo>
                    <a:lnTo>
                      <a:pt x="6" y="20"/>
                    </a:lnTo>
                    <a:lnTo>
                      <a:pt x="3" y="18"/>
                    </a:lnTo>
                    <a:lnTo>
                      <a:pt x="1" y="14"/>
                    </a:lnTo>
                    <a:lnTo>
                      <a:pt x="0" y="10"/>
                    </a:lnTo>
                    <a:lnTo>
                      <a:pt x="0" y="10"/>
                    </a:lnTo>
                    <a:lnTo>
                      <a:pt x="1" y="6"/>
                    </a:lnTo>
                    <a:lnTo>
                      <a:pt x="3" y="3"/>
                    </a:lnTo>
                    <a:lnTo>
                      <a:pt x="6" y="1"/>
                    </a:lnTo>
                    <a:lnTo>
                      <a:pt x="10" y="0"/>
                    </a:lnTo>
                    <a:lnTo>
                      <a:pt x="10" y="0"/>
                    </a:lnTo>
                    <a:lnTo>
                      <a:pt x="15" y="1"/>
                    </a:lnTo>
                    <a:lnTo>
                      <a:pt x="18" y="3"/>
                    </a:lnTo>
                    <a:lnTo>
                      <a:pt x="20" y="6"/>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5" name="Rectangle 510">
                <a:extLst>
                  <a:ext uri="{FF2B5EF4-FFF2-40B4-BE49-F238E27FC236}">
                    <a16:creationId xmlns:a16="http://schemas.microsoft.com/office/drawing/2014/main" id="{49229747-BAF8-4146-A814-CF4C5A403C09}"/>
                  </a:ext>
                </a:extLst>
              </p:cNvPr>
              <p:cNvSpPr>
                <a:spLocks noChangeArrowheads="1"/>
              </p:cNvSpPr>
              <p:nvPr/>
            </p:nvSpPr>
            <p:spPr bwMode="auto">
              <a:xfrm>
                <a:off x="1057275" y="2509838"/>
                <a:ext cx="204787"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6" name="Rectangle 511">
                <a:extLst>
                  <a:ext uri="{FF2B5EF4-FFF2-40B4-BE49-F238E27FC236}">
                    <a16:creationId xmlns:a16="http://schemas.microsoft.com/office/drawing/2014/main" id="{95D39335-A97B-4DF2-A585-7F985B49ECA7}"/>
                  </a:ext>
                </a:extLst>
              </p:cNvPr>
              <p:cNvSpPr>
                <a:spLocks noChangeArrowheads="1"/>
              </p:cNvSpPr>
              <p:nvPr/>
            </p:nvSpPr>
            <p:spPr bwMode="auto">
              <a:xfrm>
                <a:off x="1270000" y="2509838"/>
                <a:ext cx="204787"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7" name="Rectangle 512">
                <a:extLst>
                  <a:ext uri="{FF2B5EF4-FFF2-40B4-BE49-F238E27FC236}">
                    <a16:creationId xmlns:a16="http://schemas.microsoft.com/office/drawing/2014/main" id="{114B8FEF-4594-46EC-8EF0-6BC6F850C28C}"/>
                  </a:ext>
                </a:extLst>
              </p:cNvPr>
              <p:cNvSpPr>
                <a:spLocks noChangeArrowheads="1"/>
              </p:cNvSpPr>
              <p:nvPr/>
            </p:nvSpPr>
            <p:spPr bwMode="auto">
              <a:xfrm>
                <a:off x="1057275" y="2295525"/>
                <a:ext cx="204787" cy="203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8" name="Rectangle 513">
                <a:extLst>
                  <a:ext uri="{FF2B5EF4-FFF2-40B4-BE49-F238E27FC236}">
                    <a16:creationId xmlns:a16="http://schemas.microsoft.com/office/drawing/2014/main" id="{F7B132A8-5465-433B-A072-D50EE9517617}"/>
                  </a:ext>
                </a:extLst>
              </p:cNvPr>
              <p:cNvSpPr>
                <a:spLocks noChangeArrowheads="1"/>
              </p:cNvSpPr>
              <p:nvPr/>
            </p:nvSpPr>
            <p:spPr bwMode="auto">
              <a:xfrm>
                <a:off x="1057275" y="2079625"/>
                <a:ext cx="204787"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299" name="Rectangle 514">
                <a:extLst>
                  <a:ext uri="{FF2B5EF4-FFF2-40B4-BE49-F238E27FC236}">
                    <a16:creationId xmlns:a16="http://schemas.microsoft.com/office/drawing/2014/main" id="{4D68D2CC-A184-4A55-A474-39E3CA4746D6}"/>
                  </a:ext>
                </a:extLst>
              </p:cNvPr>
              <p:cNvSpPr>
                <a:spLocks noChangeArrowheads="1"/>
              </p:cNvSpPr>
              <p:nvPr/>
            </p:nvSpPr>
            <p:spPr bwMode="auto">
              <a:xfrm>
                <a:off x="1270000" y="2295525"/>
                <a:ext cx="204787" cy="203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0" name="Rectangle 515">
                <a:extLst>
                  <a:ext uri="{FF2B5EF4-FFF2-40B4-BE49-F238E27FC236}">
                    <a16:creationId xmlns:a16="http://schemas.microsoft.com/office/drawing/2014/main" id="{8D792E97-25CD-4525-8286-F27056FA884E}"/>
                  </a:ext>
                </a:extLst>
              </p:cNvPr>
              <p:cNvSpPr>
                <a:spLocks noChangeArrowheads="1"/>
              </p:cNvSpPr>
              <p:nvPr/>
            </p:nvSpPr>
            <p:spPr bwMode="auto">
              <a:xfrm>
                <a:off x="1128713" y="2079625"/>
                <a:ext cx="61912"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1" name="Rectangle 516">
                <a:extLst>
                  <a:ext uri="{FF2B5EF4-FFF2-40B4-BE49-F238E27FC236}">
                    <a16:creationId xmlns:a16="http://schemas.microsoft.com/office/drawing/2014/main" id="{7A104402-A2EF-409C-BB5A-31A0E1D92544}"/>
                  </a:ext>
                </a:extLst>
              </p:cNvPr>
              <p:cNvSpPr>
                <a:spLocks noChangeArrowheads="1"/>
              </p:cNvSpPr>
              <p:nvPr/>
            </p:nvSpPr>
            <p:spPr bwMode="auto">
              <a:xfrm>
                <a:off x="1128713" y="2295525"/>
                <a:ext cx="61912"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2" name="Rectangle 517">
                <a:extLst>
                  <a:ext uri="{FF2B5EF4-FFF2-40B4-BE49-F238E27FC236}">
                    <a16:creationId xmlns:a16="http://schemas.microsoft.com/office/drawing/2014/main" id="{86C15099-A6A4-400A-BBAC-F504EF5B9ABD}"/>
                  </a:ext>
                </a:extLst>
              </p:cNvPr>
              <p:cNvSpPr>
                <a:spLocks noChangeArrowheads="1"/>
              </p:cNvSpPr>
              <p:nvPr/>
            </p:nvSpPr>
            <p:spPr bwMode="auto">
              <a:xfrm>
                <a:off x="1128713" y="2511425"/>
                <a:ext cx="61912"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3" name="Rectangle 518">
                <a:extLst>
                  <a:ext uri="{FF2B5EF4-FFF2-40B4-BE49-F238E27FC236}">
                    <a16:creationId xmlns:a16="http://schemas.microsoft.com/office/drawing/2014/main" id="{9272B43C-BB9E-42F3-8C3D-721171A09E82}"/>
                  </a:ext>
                </a:extLst>
              </p:cNvPr>
              <p:cNvSpPr>
                <a:spLocks noChangeArrowheads="1"/>
              </p:cNvSpPr>
              <p:nvPr/>
            </p:nvSpPr>
            <p:spPr bwMode="auto">
              <a:xfrm>
                <a:off x="1341438" y="2295525"/>
                <a:ext cx="61912"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4" name="Rectangle 519">
                <a:extLst>
                  <a:ext uri="{FF2B5EF4-FFF2-40B4-BE49-F238E27FC236}">
                    <a16:creationId xmlns:a16="http://schemas.microsoft.com/office/drawing/2014/main" id="{4D13293A-9820-4E33-964D-A8BC6861F6A0}"/>
                  </a:ext>
                </a:extLst>
              </p:cNvPr>
              <p:cNvSpPr>
                <a:spLocks noChangeArrowheads="1"/>
              </p:cNvSpPr>
              <p:nvPr/>
            </p:nvSpPr>
            <p:spPr bwMode="auto">
              <a:xfrm>
                <a:off x="1341438" y="2511425"/>
                <a:ext cx="61912"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5" name="Freeform 520">
                <a:extLst>
                  <a:ext uri="{FF2B5EF4-FFF2-40B4-BE49-F238E27FC236}">
                    <a16:creationId xmlns:a16="http://schemas.microsoft.com/office/drawing/2014/main" id="{9AB77C67-5375-4EC8-AE25-DC0CF33BA17A}"/>
                  </a:ext>
                </a:extLst>
              </p:cNvPr>
              <p:cNvSpPr>
                <a:spLocks/>
              </p:cNvSpPr>
              <p:nvPr/>
            </p:nvSpPr>
            <p:spPr bwMode="auto">
              <a:xfrm>
                <a:off x="527050" y="1965325"/>
                <a:ext cx="168275" cy="168275"/>
              </a:xfrm>
              <a:custGeom>
                <a:avLst/>
                <a:gdLst>
                  <a:gd name="T0" fmla="*/ 0 w 106"/>
                  <a:gd name="T1" fmla="*/ 53 h 106"/>
                  <a:gd name="T2" fmla="*/ 0 w 106"/>
                  <a:gd name="T3" fmla="*/ 53 h 106"/>
                  <a:gd name="T4" fmla="*/ 1 w 106"/>
                  <a:gd name="T5" fmla="*/ 64 h 106"/>
                  <a:gd name="T6" fmla="*/ 4 w 106"/>
                  <a:gd name="T7" fmla="*/ 73 h 106"/>
                  <a:gd name="T8" fmla="*/ 8 w 106"/>
                  <a:gd name="T9" fmla="*/ 82 h 106"/>
                  <a:gd name="T10" fmla="*/ 15 w 106"/>
                  <a:gd name="T11" fmla="*/ 91 h 106"/>
                  <a:gd name="T12" fmla="*/ 24 w 106"/>
                  <a:gd name="T13" fmla="*/ 97 h 106"/>
                  <a:gd name="T14" fmla="*/ 32 w 106"/>
                  <a:gd name="T15" fmla="*/ 102 h 106"/>
                  <a:gd name="T16" fmla="*/ 42 w 106"/>
                  <a:gd name="T17" fmla="*/ 105 h 106"/>
                  <a:gd name="T18" fmla="*/ 53 w 106"/>
                  <a:gd name="T19" fmla="*/ 106 h 106"/>
                  <a:gd name="T20" fmla="*/ 53 w 106"/>
                  <a:gd name="T21" fmla="*/ 106 h 106"/>
                  <a:gd name="T22" fmla="*/ 64 w 106"/>
                  <a:gd name="T23" fmla="*/ 105 h 106"/>
                  <a:gd name="T24" fmla="*/ 73 w 106"/>
                  <a:gd name="T25" fmla="*/ 102 h 106"/>
                  <a:gd name="T26" fmla="*/ 83 w 106"/>
                  <a:gd name="T27" fmla="*/ 97 h 106"/>
                  <a:gd name="T28" fmla="*/ 91 w 106"/>
                  <a:gd name="T29" fmla="*/ 91 h 106"/>
                  <a:gd name="T30" fmla="*/ 97 w 106"/>
                  <a:gd name="T31" fmla="*/ 82 h 106"/>
                  <a:gd name="T32" fmla="*/ 101 w 106"/>
                  <a:gd name="T33" fmla="*/ 73 h 106"/>
                  <a:gd name="T34" fmla="*/ 105 w 106"/>
                  <a:gd name="T35" fmla="*/ 64 h 106"/>
                  <a:gd name="T36" fmla="*/ 106 w 106"/>
                  <a:gd name="T37" fmla="*/ 53 h 106"/>
                  <a:gd name="T38" fmla="*/ 106 w 106"/>
                  <a:gd name="T39" fmla="*/ 53 h 106"/>
                  <a:gd name="T40" fmla="*/ 105 w 106"/>
                  <a:gd name="T41" fmla="*/ 42 h 106"/>
                  <a:gd name="T42" fmla="*/ 101 w 106"/>
                  <a:gd name="T43" fmla="*/ 32 h 106"/>
                  <a:gd name="T44" fmla="*/ 97 w 106"/>
                  <a:gd name="T45" fmla="*/ 24 h 106"/>
                  <a:gd name="T46" fmla="*/ 91 w 106"/>
                  <a:gd name="T47" fmla="*/ 15 h 106"/>
                  <a:gd name="T48" fmla="*/ 83 w 106"/>
                  <a:gd name="T49" fmla="*/ 9 h 106"/>
                  <a:gd name="T50" fmla="*/ 73 w 106"/>
                  <a:gd name="T51" fmla="*/ 4 h 106"/>
                  <a:gd name="T52" fmla="*/ 64 w 106"/>
                  <a:gd name="T53" fmla="*/ 1 h 106"/>
                  <a:gd name="T54" fmla="*/ 53 w 106"/>
                  <a:gd name="T55" fmla="*/ 0 h 106"/>
                  <a:gd name="T56" fmla="*/ 53 w 106"/>
                  <a:gd name="T57" fmla="*/ 0 h 106"/>
                  <a:gd name="T58" fmla="*/ 42 w 106"/>
                  <a:gd name="T59" fmla="*/ 1 h 106"/>
                  <a:gd name="T60" fmla="*/ 32 w 106"/>
                  <a:gd name="T61" fmla="*/ 4 h 106"/>
                  <a:gd name="T62" fmla="*/ 24 w 106"/>
                  <a:gd name="T63" fmla="*/ 9 h 106"/>
                  <a:gd name="T64" fmla="*/ 15 w 106"/>
                  <a:gd name="T65" fmla="*/ 15 h 106"/>
                  <a:gd name="T66" fmla="*/ 8 w 106"/>
                  <a:gd name="T67" fmla="*/ 24 h 106"/>
                  <a:gd name="T68" fmla="*/ 4 w 106"/>
                  <a:gd name="T69" fmla="*/ 32 h 106"/>
                  <a:gd name="T70" fmla="*/ 1 w 106"/>
                  <a:gd name="T71" fmla="*/ 42 h 106"/>
                  <a:gd name="T72" fmla="*/ 0 w 106"/>
                  <a:gd name="T73" fmla="*/ 53 h 106"/>
                  <a:gd name="T74" fmla="*/ 0 w 106"/>
                  <a:gd name="T7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0" y="53"/>
                    </a:moveTo>
                    <a:lnTo>
                      <a:pt x="0" y="53"/>
                    </a:lnTo>
                    <a:lnTo>
                      <a:pt x="1" y="64"/>
                    </a:lnTo>
                    <a:lnTo>
                      <a:pt x="4" y="73"/>
                    </a:lnTo>
                    <a:lnTo>
                      <a:pt x="8" y="82"/>
                    </a:lnTo>
                    <a:lnTo>
                      <a:pt x="15" y="91"/>
                    </a:lnTo>
                    <a:lnTo>
                      <a:pt x="24" y="97"/>
                    </a:lnTo>
                    <a:lnTo>
                      <a:pt x="32" y="102"/>
                    </a:lnTo>
                    <a:lnTo>
                      <a:pt x="42" y="105"/>
                    </a:lnTo>
                    <a:lnTo>
                      <a:pt x="53" y="106"/>
                    </a:lnTo>
                    <a:lnTo>
                      <a:pt x="53" y="106"/>
                    </a:lnTo>
                    <a:lnTo>
                      <a:pt x="64" y="105"/>
                    </a:lnTo>
                    <a:lnTo>
                      <a:pt x="73" y="102"/>
                    </a:lnTo>
                    <a:lnTo>
                      <a:pt x="83" y="97"/>
                    </a:lnTo>
                    <a:lnTo>
                      <a:pt x="91" y="91"/>
                    </a:lnTo>
                    <a:lnTo>
                      <a:pt x="97" y="82"/>
                    </a:lnTo>
                    <a:lnTo>
                      <a:pt x="101" y="73"/>
                    </a:lnTo>
                    <a:lnTo>
                      <a:pt x="105" y="64"/>
                    </a:lnTo>
                    <a:lnTo>
                      <a:pt x="106" y="53"/>
                    </a:lnTo>
                    <a:lnTo>
                      <a:pt x="106" y="53"/>
                    </a:lnTo>
                    <a:lnTo>
                      <a:pt x="105" y="42"/>
                    </a:lnTo>
                    <a:lnTo>
                      <a:pt x="101" y="32"/>
                    </a:lnTo>
                    <a:lnTo>
                      <a:pt x="97" y="24"/>
                    </a:lnTo>
                    <a:lnTo>
                      <a:pt x="91" y="15"/>
                    </a:lnTo>
                    <a:lnTo>
                      <a:pt x="83" y="9"/>
                    </a:lnTo>
                    <a:lnTo>
                      <a:pt x="73" y="4"/>
                    </a:lnTo>
                    <a:lnTo>
                      <a:pt x="64" y="1"/>
                    </a:lnTo>
                    <a:lnTo>
                      <a:pt x="53" y="0"/>
                    </a:lnTo>
                    <a:lnTo>
                      <a:pt x="53" y="0"/>
                    </a:lnTo>
                    <a:lnTo>
                      <a:pt x="42" y="1"/>
                    </a:lnTo>
                    <a:lnTo>
                      <a:pt x="32" y="4"/>
                    </a:lnTo>
                    <a:lnTo>
                      <a:pt x="24" y="9"/>
                    </a:lnTo>
                    <a:lnTo>
                      <a:pt x="15" y="15"/>
                    </a:lnTo>
                    <a:lnTo>
                      <a:pt x="8" y="24"/>
                    </a:lnTo>
                    <a:lnTo>
                      <a:pt x="4" y="32"/>
                    </a:lnTo>
                    <a:lnTo>
                      <a:pt x="1" y="42"/>
                    </a:lnTo>
                    <a:lnTo>
                      <a:pt x="0" y="53"/>
                    </a:ln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6" name="Freeform 521">
                <a:extLst>
                  <a:ext uri="{FF2B5EF4-FFF2-40B4-BE49-F238E27FC236}">
                    <a16:creationId xmlns:a16="http://schemas.microsoft.com/office/drawing/2014/main" id="{BBA8DC19-BE5D-4FA0-863E-8A3B6965CD20}"/>
                  </a:ext>
                </a:extLst>
              </p:cNvPr>
              <p:cNvSpPr>
                <a:spLocks/>
              </p:cNvSpPr>
              <p:nvPr/>
            </p:nvSpPr>
            <p:spPr bwMode="auto">
              <a:xfrm>
                <a:off x="557213" y="2149475"/>
                <a:ext cx="185737" cy="187325"/>
              </a:xfrm>
              <a:custGeom>
                <a:avLst/>
                <a:gdLst>
                  <a:gd name="T0" fmla="*/ 86 w 117"/>
                  <a:gd name="T1" fmla="*/ 112 h 118"/>
                  <a:gd name="T2" fmla="*/ 86 w 117"/>
                  <a:gd name="T3" fmla="*/ 112 h 118"/>
                  <a:gd name="T4" fmla="*/ 88 w 117"/>
                  <a:gd name="T5" fmla="*/ 114 h 118"/>
                  <a:gd name="T6" fmla="*/ 91 w 117"/>
                  <a:gd name="T7" fmla="*/ 115 h 118"/>
                  <a:gd name="T8" fmla="*/ 94 w 117"/>
                  <a:gd name="T9" fmla="*/ 116 h 118"/>
                  <a:gd name="T10" fmla="*/ 99 w 117"/>
                  <a:gd name="T11" fmla="*/ 118 h 118"/>
                  <a:gd name="T12" fmla="*/ 102 w 117"/>
                  <a:gd name="T13" fmla="*/ 116 h 118"/>
                  <a:gd name="T14" fmla="*/ 105 w 117"/>
                  <a:gd name="T15" fmla="*/ 115 h 118"/>
                  <a:gd name="T16" fmla="*/ 108 w 117"/>
                  <a:gd name="T17" fmla="*/ 114 h 118"/>
                  <a:gd name="T18" fmla="*/ 112 w 117"/>
                  <a:gd name="T19" fmla="*/ 112 h 118"/>
                  <a:gd name="T20" fmla="*/ 112 w 117"/>
                  <a:gd name="T21" fmla="*/ 112 h 118"/>
                  <a:gd name="T22" fmla="*/ 112 w 117"/>
                  <a:gd name="T23" fmla="*/ 112 h 118"/>
                  <a:gd name="T24" fmla="*/ 114 w 117"/>
                  <a:gd name="T25" fmla="*/ 109 h 118"/>
                  <a:gd name="T26" fmla="*/ 115 w 117"/>
                  <a:gd name="T27" fmla="*/ 106 h 118"/>
                  <a:gd name="T28" fmla="*/ 116 w 117"/>
                  <a:gd name="T29" fmla="*/ 102 h 118"/>
                  <a:gd name="T30" fmla="*/ 117 w 117"/>
                  <a:gd name="T31" fmla="*/ 99 h 118"/>
                  <a:gd name="T32" fmla="*/ 116 w 117"/>
                  <a:gd name="T33" fmla="*/ 95 h 118"/>
                  <a:gd name="T34" fmla="*/ 115 w 117"/>
                  <a:gd name="T35" fmla="*/ 92 h 118"/>
                  <a:gd name="T36" fmla="*/ 114 w 117"/>
                  <a:gd name="T37" fmla="*/ 88 h 118"/>
                  <a:gd name="T38" fmla="*/ 112 w 117"/>
                  <a:gd name="T39" fmla="*/ 86 h 118"/>
                  <a:gd name="T40" fmla="*/ 32 w 117"/>
                  <a:gd name="T41" fmla="*/ 5 h 118"/>
                  <a:gd name="T42" fmla="*/ 32 w 117"/>
                  <a:gd name="T43" fmla="*/ 5 h 118"/>
                  <a:gd name="T44" fmla="*/ 28 w 117"/>
                  <a:gd name="T45" fmla="*/ 3 h 118"/>
                  <a:gd name="T46" fmla="*/ 25 w 117"/>
                  <a:gd name="T47" fmla="*/ 1 h 118"/>
                  <a:gd name="T48" fmla="*/ 22 w 117"/>
                  <a:gd name="T49" fmla="*/ 0 h 118"/>
                  <a:gd name="T50" fmla="*/ 19 w 117"/>
                  <a:gd name="T51" fmla="*/ 0 h 118"/>
                  <a:gd name="T52" fmla="*/ 15 w 117"/>
                  <a:gd name="T53" fmla="*/ 0 h 118"/>
                  <a:gd name="T54" fmla="*/ 11 w 117"/>
                  <a:gd name="T55" fmla="*/ 1 h 118"/>
                  <a:gd name="T56" fmla="*/ 8 w 117"/>
                  <a:gd name="T57" fmla="*/ 3 h 118"/>
                  <a:gd name="T58" fmla="*/ 6 w 117"/>
                  <a:gd name="T59" fmla="*/ 5 h 118"/>
                  <a:gd name="T60" fmla="*/ 6 w 117"/>
                  <a:gd name="T61" fmla="*/ 5 h 118"/>
                  <a:gd name="T62" fmla="*/ 6 w 117"/>
                  <a:gd name="T63" fmla="*/ 5 h 118"/>
                  <a:gd name="T64" fmla="*/ 3 w 117"/>
                  <a:gd name="T65" fmla="*/ 7 h 118"/>
                  <a:gd name="T66" fmla="*/ 1 w 117"/>
                  <a:gd name="T67" fmla="*/ 10 h 118"/>
                  <a:gd name="T68" fmla="*/ 0 w 117"/>
                  <a:gd name="T69" fmla="*/ 14 h 118"/>
                  <a:gd name="T70" fmla="*/ 0 w 117"/>
                  <a:gd name="T71" fmla="*/ 18 h 118"/>
                  <a:gd name="T72" fmla="*/ 0 w 117"/>
                  <a:gd name="T73" fmla="*/ 21 h 118"/>
                  <a:gd name="T74" fmla="*/ 1 w 117"/>
                  <a:gd name="T75" fmla="*/ 25 h 118"/>
                  <a:gd name="T76" fmla="*/ 2 w 117"/>
                  <a:gd name="T77" fmla="*/ 28 h 118"/>
                  <a:gd name="T78" fmla="*/ 6 w 117"/>
                  <a:gd name="T79" fmla="*/ 31 h 118"/>
                  <a:gd name="T80" fmla="*/ 86 w 117"/>
                  <a:gd name="T81"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18">
                    <a:moveTo>
                      <a:pt x="86" y="112"/>
                    </a:moveTo>
                    <a:lnTo>
                      <a:pt x="86" y="112"/>
                    </a:lnTo>
                    <a:lnTo>
                      <a:pt x="88" y="114"/>
                    </a:lnTo>
                    <a:lnTo>
                      <a:pt x="91" y="115"/>
                    </a:lnTo>
                    <a:lnTo>
                      <a:pt x="94" y="116"/>
                    </a:lnTo>
                    <a:lnTo>
                      <a:pt x="99" y="118"/>
                    </a:lnTo>
                    <a:lnTo>
                      <a:pt x="102" y="116"/>
                    </a:lnTo>
                    <a:lnTo>
                      <a:pt x="105" y="115"/>
                    </a:lnTo>
                    <a:lnTo>
                      <a:pt x="108" y="114"/>
                    </a:lnTo>
                    <a:lnTo>
                      <a:pt x="112" y="112"/>
                    </a:lnTo>
                    <a:lnTo>
                      <a:pt x="112" y="112"/>
                    </a:lnTo>
                    <a:lnTo>
                      <a:pt x="112" y="112"/>
                    </a:lnTo>
                    <a:lnTo>
                      <a:pt x="114" y="109"/>
                    </a:lnTo>
                    <a:lnTo>
                      <a:pt x="115" y="106"/>
                    </a:lnTo>
                    <a:lnTo>
                      <a:pt x="116" y="102"/>
                    </a:lnTo>
                    <a:lnTo>
                      <a:pt x="117" y="99"/>
                    </a:lnTo>
                    <a:lnTo>
                      <a:pt x="116" y="95"/>
                    </a:lnTo>
                    <a:lnTo>
                      <a:pt x="115" y="92"/>
                    </a:lnTo>
                    <a:lnTo>
                      <a:pt x="114" y="88"/>
                    </a:lnTo>
                    <a:lnTo>
                      <a:pt x="112" y="86"/>
                    </a:lnTo>
                    <a:lnTo>
                      <a:pt x="32" y="5"/>
                    </a:lnTo>
                    <a:lnTo>
                      <a:pt x="32" y="5"/>
                    </a:lnTo>
                    <a:lnTo>
                      <a:pt x="28" y="3"/>
                    </a:lnTo>
                    <a:lnTo>
                      <a:pt x="25" y="1"/>
                    </a:lnTo>
                    <a:lnTo>
                      <a:pt x="22" y="0"/>
                    </a:lnTo>
                    <a:lnTo>
                      <a:pt x="19" y="0"/>
                    </a:lnTo>
                    <a:lnTo>
                      <a:pt x="15" y="0"/>
                    </a:lnTo>
                    <a:lnTo>
                      <a:pt x="11" y="1"/>
                    </a:lnTo>
                    <a:lnTo>
                      <a:pt x="8" y="3"/>
                    </a:lnTo>
                    <a:lnTo>
                      <a:pt x="6" y="5"/>
                    </a:lnTo>
                    <a:lnTo>
                      <a:pt x="6" y="5"/>
                    </a:lnTo>
                    <a:lnTo>
                      <a:pt x="6" y="5"/>
                    </a:lnTo>
                    <a:lnTo>
                      <a:pt x="3" y="7"/>
                    </a:lnTo>
                    <a:lnTo>
                      <a:pt x="1" y="10"/>
                    </a:lnTo>
                    <a:lnTo>
                      <a:pt x="0" y="14"/>
                    </a:lnTo>
                    <a:lnTo>
                      <a:pt x="0" y="18"/>
                    </a:lnTo>
                    <a:lnTo>
                      <a:pt x="0" y="21"/>
                    </a:lnTo>
                    <a:lnTo>
                      <a:pt x="1" y="25"/>
                    </a:lnTo>
                    <a:lnTo>
                      <a:pt x="2" y="28"/>
                    </a:lnTo>
                    <a:lnTo>
                      <a:pt x="6" y="31"/>
                    </a:lnTo>
                    <a:lnTo>
                      <a:pt x="86"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7" name="Freeform 522">
                <a:extLst>
                  <a:ext uri="{FF2B5EF4-FFF2-40B4-BE49-F238E27FC236}">
                    <a16:creationId xmlns:a16="http://schemas.microsoft.com/office/drawing/2014/main" id="{3BBF9C98-FC72-4CFA-A1DB-3AE7B9189C60}"/>
                  </a:ext>
                </a:extLst>
              </p:cNvPr>
              <p:cNvSpPr>
                <a:spLocks/>
              </p:cNvSpPr>
              <p:nvPr/>
            </p:nvSpPr>
            <p:spPr bwMode="auto">
              <a:xfrm>
                <a:off x="682625" y="2212975"/>
                <a:ext cx="192087" cy="120650"/>
              </a:xfrm>
              <a:custGeom>
                <a:avLst/>
                <a:gdLst>
                  <a:gd name="T0" fmla="*/ 2 w 121"/>
                  <a:gd name="T1" fmla="*/ 63 h 76"/>
                  <a:gd name="T2" fmla="*/ 2 w 121"/>
                  <a:gd name="T3" fmla="*/ 63 h 76"/>
                  <a:gd name="T4" fmla="*/ 3 w 121"/>
                  <a:gd name="T5" fmla="*/ 67 h 76"/>
                  <a:gd name="T6" fmla="*/ 7 w 121"/>
                  <a:gd name="T7" fmla="*/ 70 h 76"/>
                  <a:gd name="T8" fmla="*/ 10 w 121"/>
                  <a:gd name="T9" fmla="*/ 72 h 76"/>
                  <a:gd name="T10" fmla="*/ 13 w 121"/>
                  <a:gd name="T11" fmla="*/ 74 h 76"/>
                  <a:gd name="T12" fmla="*/ 17 w 121"/>
                  <a:gd name="T13" fmla="*/ 75 h 76"/>
                  <a:gd name="T14" fmla="*/ 22 w 121"/>
                  <a:gd name="T15" fmla="*/ 76 h 76"/>
                  <a:gd name="T16" fmla="*/ 25 w 121"/>
                  <a:gd name="T17" fmla="*/ 75 h 76"/>
                  <a:gd name="T18" fmla="*/ 29 w 121"/>
                  <a:gd name="T19" fmla="*/ 74 h 76"/>
                  <a:gd name="T20" fmla="*/ 108 w 121"/>
                  <a:gd name="T21" fmla="*/ 41 h 76"/>
                  <a:gd name="T22" fmla="*/ 108 w 121"/>
                  <a:gd name="T23" fmla="*/ 41 h 76"/>
                  <a:gd name="T24" fmla="*/ 113 w 121"/>
                  <a:gd name="T25" fmla="*/ 39 h 76"/>
                  <a:gd name="T26" fmla="*/ 115 w 121"/>
                  <a:gd name="T27" fmla="*/ 35 h 76"/>
                  <a:gd name="T28" fmla="*/ 118 w 121"/>
                  <a:gd name="T29" fmla="*/ 32 h 76"/>
                  <a:gd name="T30" fmla="*/ 120 w 121"/>
                  <a:gd name="T31" fmla="*/ 29 h 76"/>
                  <a:gd name="T32" fmla="*/ 121 w 121"/>
                  <a:gd name="T33" fmla="*/ 25 h 76"/>
                  <a:gd name="T34" fmla="*/ 121 w 121"/>
                  <a:gd name="T35" fmla="*/ 21 h 76"/>
                  <a:gd name="T36" fmla="*/ 120 w 121"/>
                  <a:gd name="T37" fmla="*/ 17 h 76"/>
                  <a:gd name="T38" fmla="*/ 119 w 121"/>
                  <a:gd name="T39" fmla="*/ 13 h 76"/>
                  <a:gd name="T40" fmla="*/ 119 w 121"/>
                  <a:gd name="T41" fmla="*/ 13 h 76"/>
                  <a:gd name="T42" fmla="*/ 119 w 121"/>
                  <a:gd name="T43" fmla="*/ 13 h 76"/>
                  <a:gd name="T44" fmla="*/ 117 w 121"/>
                  <a:gd name="T45" fmla="*/ 8 h 76"/>
                  <a:gd name="T46" fmla="*/ 115 w 121"/>
                  <a:gd name="T47" fmla="*/ 6 h 76"/>
                  <a:gd name="T48" fmla="*/ 112 w 121"/>
                  <a:gd name="T49" fmla="*/ 3 h 76"/>
                  <a:gd name="T50" fmla="*/ 108 w 121"/>
                  <a:gd name="T51" fmla="*/ 1 h 76"/>
                  <a:gd name="T52" fmla="*/ 104 w 121"/>
                  <a:gd name="T53" fmla="*/ 0 h 76"/>
                  <a:gd name="T54" fmla="*/ 100 w 121"/>
                  <a:gd name="T55" fmla="*/ 0 h 76"/>
                  <a:gd name="T56" fmla="*/ 95 w 121"/>
                  <a:gd name="T57" fmla="*/ 0 h 76"/>
                  <a:gd name="T58" fmla="*/ 92 w 121"/>
                  <a:gd name="T59" fmla="*/ 2 h 76"/>
                  <a:gd name="T60" fmla="*/ 13 w 121"/>
                  <a:gd name="T61" fmla="*/ 35 h 76"/>
                  <a:gd name="T62" fmla="*/ 13 w 121"/>
                  <a:gd name="T63" fmla="*/ 35 h 76"/>
                  <a:gd name="T64" fmla="*/ 9 w 121"/>
                  <a:gd name="T65" fmla="*/ 38 h 76"/>
                  <a:gd name="T66" fmla="*/ 6 w 121"/>
                  <a:gd name="T67" fmla="*/ 40 h 76"/>
                  <a:gd name="T68" fmla="*/ 3 w 121"/>
                  <a:gd name="T69" fmla="*/ 43 h 76"/>
                  <a:gd name="T70" fmla="*/ 1 w 121"/>
                  <a:gd name="T71" fmla="*/ 47 h 76"/>
                  <a:gd name="T72" fmla="*/ 0 w 121"/>
                  <a:gd name="T73" fmla="*/ 51 h 76"/>
                  <a:gd name="T74" fmla="*/ 0 w 121"/>
                  <a:gd name="T75" fmla="*/ 55 h 76"/>
                  <a:gd name="T76" fmla="*/ 0 w 121"/>
                  <a:gd name="T77" fmla="*/ 59 h 76"/>
                  <a:gd name="T78" fmla="*/ 2 w 121"/>
                  <a:gd name="T79" fmla="*/ 63 h 76"/>
                  <a:gd name="T80" fmla="*/ 2 w 121"/>
                  <a:gd name="T81"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76">
                    <a:moveTo>
                      <a:pt x="2" y="63"/>
                    </a:moveTo>
                    <a:lnTo>
                      <a:pt x="2" y="63"/>
                    </a:lnTo>
                    <a:lnTo>
                      <a:pt x="3" y="67"/>
                    </a:lnTo>
                    <a:lnTo>
                      <a:pt x="7" y="70"/>
                    </a:lnTo>
                    <a:lnTo>
                      <a:pt x="10" y="72"/>
                    </a:lnTo>
                    <a:lnTo>
                      <a:pt x="13" y="74"/>
                    </a:lnTo>
                    <a:lnTo>
                      <a:pt x="17" y="75"/>
                    </a:lnTo>
                    <a:lnTo>
                      <a:pt x="22" y="76"/>
                    </a:lnTo>
                    <a:lnTo>
                      <a:pt x="25" y="75"/>
                    </a:lnTo>
                    <a:lnTo>
                      <a:pt x="29" y="74"/>
                    </a:lnTo>
                    <a:lnTo>
                      <a:pt x="108" y="41"/>
                    </a:lnTo>
                    <a:lnTo>
                      <a:pt x="108" y="41"/>
                    </a:lnTo>
                    <a:lnTo>
                      <a:pt x="113" y="39"/>
                    </a:lnTo>
                    <a:lnTo>
                      <a:pt x="115" y="35"/>
                    </a:lnTo>
                    <a:lnTo>
                      <a:pt x="118" y="32"/>
                    </a:lnTo>
                    <a:lnTo>
                      <a:pt x="120" y="29"/>
                    </a:lnTo>
                    <a:lnTo>
                      <a:pt x="121" y="25"/>
                    </a:lnTo>
                    <a:lnTo>
                      <a:pt x="121" y="21"/>
                    </a:lnTo>
                    <a:lnTo>
                      <a:pt x="120" y="17"/>
                    </a:lnTo>
                    <a:lnTo>
                      <a:pt x="119" y="13"/>
                    </a:lnTo>
                    <a:lnTo>
                      <a:pt x="119" y="13"/>
                    </a:lnTo>
                    <a:lnTo>
                      <a:pt x="119" y="13"/>
                    </a:lnTo>
                    <a:lnTo>
                      <a:pt x="117" y="8"/>
                    </a:lnTo>
                    <a:lnTo>
                      <a:pt x="115" y="6"/>
                    </a:lnTo>
                    <a:lnTo>
                      <a:pt x="112" y="3"/>
                    </a:lnTo>
                    <a:lnTo>
                      <a:pt x="108" y="1"/>
                    </a:lnTo>
                    <a:lnTo>
                      <a:pt x="104" y="0"/>
                    </a:lnTo>
                    <a:lnTo>
                      <a:pt x="100" y="0"/>
                    </a:lnTo>
                    <a:lnTo>
                      <a:pt x="95" y="0"/>
                    </a:lnTo>
                    <a:lnTo>
                      <a:pt x="92" y="2"/>
                    </a:lnTo>
                    <a:lnTo>
                      <a:pt x="13" y="35"/>
                    </a:lnTo>
                    <a:lnTo>
                      <a:pt x="13" y="35"/>
                    </a:lnTo>
                    <a:lnTo>
                      <a:pt x="9" y="38"/>
                    </a:lnTo>
                    <a:lnTo>
                      <a:pt x="6" y="40"/>
                    </a:lnTo>
                    <a:lnTo>
                      <a:pt x="3" y="43"/>
                    </a:lnTo>
                    <a:lnTo>
                      <a:pt x="1" y="47"/>
                    </a:lnTo>
                    <a:lnTo>
                      <a:pt x="0" y="51"/>
                    </a:lnTo>
                    <a:lnTo>
                      <a:pt x="0" y="55"/>
                    </a:lnTo>
                    <a:lnTo>
                      <a:pt x="0" y="59"/>
                    </a:lnTo>
                    <a:lnTo>
                      <a:pt x="2" y="63"/>
                    </a:lnTo>
                    <a:lnTo>
                      <a:pt x="2"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8" name="Freeform 523">
                <a:extLst>
                  <a:ext uri="{FF2B5EF4-FFF2-40B4-BE49-F238E27FC236}">
                    <a16:creationId xmlns:a16="http://schemas.microsoft.com/office/drawing/2014/main" id="{5B72E4DC-0176-4C39-8F31-610C8E18069D}"/>
                  </a:ext>
                </a:extLst>
              </p:cNvPr>
              <p:cNvSpPr>
                <a:spLocks/>
              </p:cNvSpPr>
              <p:nvPr/>
            </p:nvSpPr>
            <p:spPr bwMode="auto">
              <a:xfrm>
                <a:off x="590550" y="2387600"/>
                <a:ext cx="152400" cy="203200"/>
              </a:xfrm>
              <a:custGeom>
                <a:avLst/>
                <a:gdLst>
                  <a:gd name="T0" fmla="*/ 12 w 96"/>
                  <a:gd name="T1" fmla="*/ 3 h 128"/>
                  <a:gd name="T2" fmla="*/ 12 w 96"/>
                  <a:gd name="T3" fmla="*/ 3 h 128"/>
                  <a:gd name="T4" fmla="*/ 7 w 96"/>
                  <a:gd name="T5" fmla="*/ 6 h 128"/>
                  <a:gd name="T6" fmla="*/ 4 w 96"/>
                  <a:gd name="T7" fmla="*/ 10 h 128"/>
                  <a:gd name="T8" fmla="*/ 2 w 96"/>
                  <a:gd name="T9" fmla="*/ 14 h 128"/>
                  <a:gd name="T10" fmla="*/ 1 w 96"/>
                  <a:gd name="T11" fmla="*/ 17 h 128"/>
                  <a:gd name="T12" fmla="*/ 0 w 96"/>
                  <a:gd name="T13" fmla="*/ 23 h 128"/>
                  <a:gd name="T14" fmla="*/ 1 w 96"/>
                  <a:gd name="T15" fmla="*/ 27 h 128"/>
                  <a:gd name="T16" fmla="*/ 2 w 96"/>
                  <a:gd name="T17" fmla="*/ 31 h 128"/>
                  <a:gd name="T18" fmla="*/ 3 w 96"/>
                  <a:gd name="T19" fmla="*/ 36 h 128"/>
                  <a:gd name="T20" fmla="*/ 53 w 96"/>
                  <a:gd name="T21" fmla="*/ 116 h 128"/>
                  <a:gd name="T22" fmla="*/ 53 w 96"/>
                  <a:gd name="T23" fmla="*/ 116 h 128"/>
                  <a:gd name="T24" fmla="*/ 56 w 96"/>
                  <a:gd name="T25" fmla="*/ 120 h 128"/>
                  <a:gd name="T26" fmla="*/ 59 w 96"/>
                  <a:gd name="T27" fmla="*/ 123 h 128"/>
                  <a:gd name="T28" fmla="*/ 64 w 96"/>
                  <a:gd name="T29" fmla="*/ 125 h 128"/>
                  <a:gd name="T30" fmla="*/ 68 w 96"/>
                  <a:gd name="T31" fmla="*/ 127 h 128"/>
                  <a:gd name="T32" fmla="*/ 72 w 96"/>
                  <a:gd name="T33" fmla="*/ 128 h 128"/>
                  <a:gd name="T34" fmla="*/ 77 w 96"/>
                  <a:gd name="T35" fmla="*/ 128 h 128"/>
                  <a:gd name="T36" fmla="*/ 81 w 96"/>
                  <a:gd name="T37" fmla="*/ 125 h 128"/>
                  <a:gd name="T38" fmla="*/ 85 w 96"/>
                  <a:gd name="T39" fmla="*/ 124 h 128"/>
                  <a:gd name="T40" fmla="*/ 85 w 96"/>
                  <a:gd name="T41" fmla="*/ 124 h 128"/>
                  <a:gd name="T42" fmla="*/ 85 w 96"/>
                  <a:gd name="T43" fmla="*/ 124 h 128"/>
                  <a:gd name="T44" fmla="*/ 90 w 96"/>
                  <a:gd name="T45" fmla="*/ 121 h 128"/>
                  <a:gd name="T46" fmla="*/ 92 w 96"/>
                  <a:gd name="T47" fmla="*/ 118 h 128"/>
                  <a:gd name="T48" fmla="*/ 94 w 96"/>
                  <a:gd name="T49" fmla="*/ 114 h 128"/>
                  <a:gd name="T50" fmla="*/ 96 w 96"/>
                  <a:gd name="T51" fmla="*/ 109 h 128"/>
                  <a:gd name="T52" fmla="*/ 96 w 96"/>
                  <a:gd name="T53" fmla="*/ 105 h 128"/>
                  <a:gd name="T54" fmla="*/ 96 w 96"/>
                  <a:gd name="T55" fmla="*/ 101 h 128"/>
                  <a:gd name="T56" fmla="*/ 95 w 96"/>
                  <a:gd name="T57" fmla="*/ 96 h 128"/>
                  <a:gd name="T58" fmla="*/ 93 w 96"/>
                  <a:gd name="T59" fmla="*/ 92 h 128"/>
                  <a:gd name="T60" fmla="*/ 43 w 96"/>
                  <a:gd name="T61" fmla="*/ 11 h 128"/>
                  <a:gd name="T62" fmla="*/ 43 w 96"/>
                  <a:gd name="T63" fmla="*/ 11 h 128"/>
                  <a:gd name="T64" fmla="*/ 41 w 96"/>
                  <a:gd name="T65" fmla="*/ 8 h 128"/>
                  <a:gd name="T66" fmla="*/ 38 w 96"/>
                  <a:gd name="T67" fmla="*/ 4 h 128"/>
                  <a:gd name="T68" fmla="*/ 33 w 96"/>
                  <a:gd name="T69" fmla="*/ 2 h 128"/>
                  <a:gd name="T70" fmla="*/ 29 w 96"/>
                  <a:gd name="T71" fmla="*/ 0 h 128"/>
                  <a:gd name="T72" fmla="*/ 25 w 96"/>
                  <a:gd name="T73" fmla="*/ 0 h 128"/>
                  <a:gd name="T74" fmla="*/ 20 w 96"/>
                  <a:gd name="T75" fmla="*/ 0 h 128"/>
                  <a:gd name="T76" fmla="*/ 16 w 96"/>
                  <a:gd name="T77" fmla="*/ 1 h 128"/>
                  <a:gd name="T78" fmla="*/ 12 w 96"/>
                  <a:gd name="T79" fmla="*/ 3 h 128"/>
                  <a:gd name="T80" fmla="*/ 12 w 96"/>
                  <a:gd name="T81"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28">
                    <a:moveTo>
                      <a:pt x="12" y="3"/>
                    </a:moveTo>
                    <a:lnTo>
                      <a:pt x="12" y="3"/>
                    </a:lnTo>
                    <a:lnTo>
                      <a:pt x="7" y="6"/>
                    </a:lnTo>
                    <a:lnTo>
                      <a:pt x="4" y="10"/>
                    </a:lnTo>
                    <a:lnTo>
                      <a:pt x="2" y="14"/>
                    </a:lnTo>
                    <a:lnTo>
                      <a:pt x="1" y="17"/>
                    </a:lnTo>
                    <a:lnTo>
                      <a:pt x="0" y="23"/>
                    </a:lnTo>
                    <a:lnTo>
                      <a:pt x="1" y="27"/>
                    </a:lnTo>
                    <a:lnTo>
                      <a:pt x="2" y="31"/>
                    </a:lnTo>
                    <a:lnTo>
                      <a:pt x="3" y="36"/>
                    </a:lnTo>
                    <a:lnTo>
                      <a:pt x="53" y="116"/>
                    </a:lnTo>
                    <a:lnTo>
                      <a:pt x="53" y="116"/>
                    </a:lnTo>
                    <a:lnTo>
                      <a:pt x="56" y="120"/>
                    </a:lnTo>
                    <a:lnTo>
                      <a:pt x="59" y="123"/>
                    </a:lnTo>
                    <a:lnTo>
                      <a:pt x="64" y="125"/>
                    </a:lnTo>
                    <a:lnTo>
                      <a:pt x="68" y="127"/>
                    </a:lnTo>
                    <a:lnTo>
                      <a:pt x="72" y="128"/>
                    </a:lnTo>
                    <a:lnTo>
                      <a:pt x="77" y="128"/>
                    </a:lnTo>
                    <a:lnTo>
                      <a:pt x="81" y="125"/>
                    </a:lnTo>
                    <a:lnTo>
                      <a:pt x="85" y="124"/>
                    </a:lnTo>
                    <a:lnTo>
                      <a:pt x="85" y="124"/>
                    </a:lnTo>
                    <a:lnTo>
                      <a:pt x="85" y="124"/>
                    </a:lnTo>
                    <a:lnTo>
                      <a:pt x="90" y="121"/>
                    </a:lnTo>
                    <a:lnTo>
                      <a:pt x="92" y="118"/>
                    </a:lnTo>
                    <a:lnTo>
                      <a:pt x="94" y="114"/>
                    </a:lnTo>
                    <a:lnTo>
                      <a:pt x="96" y="109"/>
                    </a:lnTo>
                    <a:lnTo>
                      <a:pt x="96" y="105"/>
                    </a:lnTo>
                    <a:lnTo>
                      <a:pt x="96" y="101"/>
                    </a:lnTo>
                    <a:lnTo>
                      <a:pt x="95" y="96"/>
                    </a:lnTo>
                    <a:lnTo>
                      <a:pt x="93" y="92"/>
                    </a:lnTo>
                    <a:lnTo>
                      <a:pt x="43" y="11"/>
                    </a:lnTo>
                    <a:lnTo>
                      <a:pt x="43" y="11"/>
                    </a:lnTo>
                    <a:lnTo>
                      <a:pt x="41" y="8"/>
                    </a:lnTo>
                    <a:lnTo>
                      <a:pt x="38" y="4"/>
                    </a:lnTo>
                    <a:lnTo>
                      <a:pt x="33" y="2"/>
                    </a:lnTo>
                    <a:lnTo>
                      <a:pt x="29" y="0"/>
                    </a:lnTo>
                    <a:lnTo>
                      <a:pt x="25" y="0"/>
                    </a:lnTo>
                    <a:lnTo>
                      <a:pt x="20" y="0"/>
                    </a:lnTo>
                    <a:lnTo>
                      <a:pt x="16" y="1"/>
                    </a:lnTo>
                    <a:lnTo>
                      <a:pt x="12" y="3"/>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09" name="Freeform 524">
                <a:extLst>
                  <a:ext uri="{FF2B5EF4-FFF2-40B4-BE49-F238E27FC236}">
                    <a16:creationId xmlns:a16="http://schemas.microsoft.com/office/drawing/2014/main" id="{FDF2CC54-D815-4E92-98B2-9FDB44075B62}"/>
                  </a:ext>
                </a:extLst>
              </p:cNvPr>
              <p:cNvSpPr>
                <a:spLocks/>
              </p:cNvSpPr>
              <p:nvPr/>
            </p:nvSpPr>
            <p:spPr bwMode="auto">
              <a:xfrm>
                <a:off x="674688" y="2525713"/>
                <a:ext cx="103187" cy="220663"/>
              </a:xfrm>
              <a:custGeom>
                <a:avLst/>
                <a:gdLst>
                  <a:gd name="T0" fmla="*/ 18 w 65"/>
                  <a:gd name="T1" fmla="*/ 0 h 139"/>
                  <a:gd name="T2" fmla="*/ 18 w 65"/>
                  <a:gd name="T3" fmla="*/ 0 h 139"/>
                  <a:gd name="T4" fmla="*/ 14 w 65"/>
                  <a:gd name="T5" fmla="*/ 2 h 139"/>
                  <a:gd name="T6" fmla="*/ 10 w 65"/>
                  <a:gd name="T7" fmla="*/ 4 h 139"/>
                  <a:gd name="T8" fmla="*/ 6 w 65"/>
                  <a:gd name="T9" fmla="*/ 6 h 139"/>
                  <a:gd name="T10" fmla="*/ 3 w 65"/>
                  <a:gd name="T11" fmla="*/ 10 h 139"/>
                  <a:gd name="T12" fmla="*/ 1 w 65"/>
                  <a:gd name="T13" fmla="*/ 14 h 139"/>
                  <a:gd name="T14" fmla="*/ 0 w 65"/>
                  <a:gd name="T15" fmla="*/ 18 h 139"/>
                  <a:gd name="T16" fmla="*/ 0 w 65"/>
                  <a:gd name="T17" fmla="*/ 23 h 139"/>
                  <a:gd name="T18" fmla="*/ 0 w 65"/>
                  <a:gd name="T19" fmla="*/ 28 h 139"/>
                  <a:gd name="T20" fmla="*/ 18 w 65"/>
                  <a:gd name="T21" fmla="*/ 121 h 139"/>
                  <a:gd name="T22" fmla="*/ 18 w 65"/>
                  <a:gd name="T23" fmla="*/ 121 h 139"/>
                  <a:gd name="T24" fmla="*/ 20 w 65"/>
                  <a:gd name="T25" fmla="*/ 125 h 139"/>
                  <a:gd name="T26" fmla="*/ 22 w 65"/>
                  <a:gd name="T27" fmla="*/ 129 h 139"/>
                  <a:gd name="T28" fmla="*/ 25 w 65"/>
                  <a:gd name="T29" fmla="*/ 133 h 139"/>
                  <a:gd name="T30" fmla="*/ 29 w 65"/>
                  <a:gd name="T31" fmla="*/ 136 h 139"/>
                  <a:gd name="T32" fmla="*/ 32 w 65"/>
                  <a:gd name="T33" fmla="*/ 137 h 139"/>
                  <a:gd name="T34" fmla="*/ 37 w 65"/>
                  <a:gd name="T35" fmla="*/ 139 h 139"/>
                  <a:gd name="T36" fmla="*/ 41 w 65"/>
                  <a:gd name="T37" fmla="*/ 139 h 139"/>
                  <a:gd name="T38" fmla="*/ 46 w 65"/>
                  <a:gd name="T39" fmla="*/ 139 h 139"/>
                  <a:gd name="T40" fmla="*/ 46 w 65"/>
                  <a:gd name="T41" fmla="*/ 139 h 139"/>
                  <a:gd name="T42" fmla="*/ 46 w 65"/>
                  <a:gd name="T43" fmla="*/ 139 h 139"/>
                  <a:gd name="T44" fmla="*/ 51 w 65"/>
                  <a:gd name="T45" fmla="*/ 137 h 139"/>
                  <a:gd name="T46" fmla="*/ 55 w 65"/>
                  <a:gd name="T47" fmla="*/ 135 h 139"/>
                  <a:gd name="T48" fmla="*/ 58 w 65"/>
                  <a:gd name="T49" fmla="*/ 133 h 139"/>
                  <a:gd name="T50" fmla="*/ 61 w 65"/>
                  <a:gd name="T51" fmla="*/ 128 h 139"/>
                  <a:gd name="T52" fmla="*/ 64 w 65"/>
                  <a:gd name="T53" fmla="*/ 125 h 139"/>
                  <a:gd name="T54" fmla="*/ 65 w 65"/>
                  <a:gd name="T55" fmla="*/ 121 h 139"/>
                  <a:gd name="T56" fmla="*/ 65 w 65"/>
                  <a:gd name="T57" fmla="*/ 116 h 139"/>
                  <a:gd name="T58" fmla="*/ 65 w 65"/>
                  <a:gd name="T59" fmla="*/ 111 h 139"/>
                  <a:gd name="T60" fmla="*/ 45 w 65"/>
                  <a:gd name="T61" fmla="*/ 18 h 139"/>
                  <a:gd name="T62" fmla="*/ 45 w 65"/>
                  <a:gd name="T63" fmla="*/ 18 h 139"/>
                  <a:gd name="T64" fmla="*/ 44 w 65"/>
                  <a:gd name="T65" fmla="*/ 14 h 139"/>
                  <a:gd name="T66" fmla="*/ 42 w 65"/>
                  <a:gd name="T67" fmla="*/ 9 h 139"/>
                  <a:gd name="T68" fmla="*/ 39 w 65"/>
                  <a:gd name="T69" fmla="*/ 6 h 139"/>
                  <a:gd name="T70" fmla="*/ 35 w 65"/>
                  <a:gd name="T71" fmla="*/ 4 h 139"/>
                  <a:gd name="T72" fmla="*/ 32 w 65"/>
                  <a:gd name="T73" fmla="*/ 2 h 139"/>
                  <a:gd name="T74" fmla="*/ 28 w 65"/>
                  <a:gd name="T75" fmla="*/ 0 h 139"/>
                  <a:gd name="T76" fmla="*/ 22 w 65"/>
                  <a:gd name="T77" fmla="*/ 0 h 139"/>
                  <a:gd name="T78" fmla="*/ 18 w 65"/>
                  <a:gd name="T79" fmla="*/ 0 h 139"/>
                  <a:gd name="T80" fmla="*/ 18 w 65"/>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139">
                    <a:moveTo>
                      <a:pt x="18" y="0"/>
                    </a:moveTo>
                    <a:lnTo>
                      <a:pt x="18" y="0"/>
                    </a:lnTo>
                    <a:lnTo>
                      <a:pt x="14" y="2"/>
                    </a:lnTo>
                    <a:lnTo>
                      <a:pt x="10" y="4"/>
                    </a:lnTo>
                    <a:lnTo>
                      <a:pt x="6" y="6"/>
                    </a:lnTo>
                    <a:lnTo>
                      <a:pt x="3" y="10"/>
                    </a:lnTo>
                    <a:lnTo>
                      <a:pt x="1" y="14"/>
                    </a:lnTo>
                    <a:lnTo>
                      <a:pt x="0" y="18"/>
                    </a:lnTo>
                    <a:lnTo>
                      <a:pt x="0" y="23"/>
                    </a:lnTo>
                    <a:lnTo>
                      <a:pt x="0" y="28"/>
                    </a:lnTo>
                    <a:lnTo>
                      <a:pt x="18" y="121"/>
                    </a:lnTo>
                    <a:lnTo>
                      <a:pt x="18" y="121"/>
                    </a:lnTo>
                    <a:lnTo>
                      <a:pt x="20" y="125"/>
                    </a:lnTo>
                    <a:lnTo>
                      <a:pt x="22" y="129"/>
                    </a:lnTo>
                    <a:lnTo>
                      <a:pt x="25" y="133"/>
                    </a:lnTo>
                    <a:lnTo>
                      <a:pt x="29" y="136"/>
                    </a:lnTo>
                    <a:lnTo>
                      <a:pt x="32" y="137"/>
                    </a:lnTo>
                    <a:lnTo>
                      <a:pt x="37" y="139"/>
                    </a:lnTo>
                    <a:lnTo>
                      <a:pt x="41" y="139"/>
                    </a:lnTo>
                    <a:lnTo>
                      <a:pt x="46" y="139"/>
                    </a:lnTo>
                    <a:lnTo>
                      <a:pt x="46" y="139"/>
                    </a:lnTo>
                    <a:lnTo>
                      <a:pt x="46" y="139"/>
                    </a:lnTo>
                    <a:lnTo>
                      <a:pt x="51" y="137"/>
                    </a:lnTo>
                    <a:lnTo>
                      <a:pt x="55" y="135"/>
                    </a:lnTo>
                    <a:lnTo>
                      <a:pt x="58" y="133"/>
                    </a:lnTo>
                    <a:lnTo>
                      <a:pt x="61" y="128"/>
                    </a:lnTo>
                    <a:lnTo>
                      <a:pt x="64" y="125"/>
                    </a:lnTo>
                    <a:lnTo>
                      <a:pt x="65" y="121"/>
                    </a:lnTo>
                    <a:lnTo>
                      <a:pt x="65" y="116"/>
                    </a:lnTo>
                    <a:lnTo>
                      <a:pt x="65" y="111"/>
                    </a:lnTo>
                    <a:lnTo>
                      <a:pt x="45" y="18"/>
                    </a:lnTo>
                    <a:lnTo>
                      <a:pt x="45" y="18"/>
                    </a:lnTo>
                    <a:lnTo>
                      <a:pt x="44" y="14"/>
                    </a:lnTo>
                    <a:lnTo>
                      <a:pt x="42" y="9"/>
                    </a:lnTo>
                    <a:lnTo>
                      <a:pt x="39" y="6"/>
                    </a:lnTo>
                    <a:lnTo>
                      <a:pt x="35" y="4"/>
                    </a:lnTo>
                    <a:lnTo>
                      <a:pt x="32" y="2"/>
                    </a:lnTo>
                    <a:lnTo>
                      <a:pt x="28" y="0"/>
                    </a:lnTo>
                    <a:lnTo>
                      <a:pt x="22" y="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10" name="Freeform 525">
                <a:extLst>
                  <a:ext uri="{FF2B5EF4-FFF2-40B4-BE49-F238E27FC236}">
                    <a16:creationId xmlns:a16="http://schemas.microsoft.com/office/drawing/2014/main" id="{A72145D1-63F2-42DC-BD2A-900D312D01BE}"/>
                  </a:ext>
                </a:extLst>
              </p:cNvPr>
              <p:cNvSpPr>
                <a:spLocks/>
              </p:cNvSpPr>
              <p:nvPr/>
            </p:nvSpPr>
            <p:spPr bwMode="auto">
              <a:xfrm>
                <a:off x="533400" y="2387600"/>
                <a:ext cx="84137" cy="223838"/>
              </a:xfrm>
              <a:custGeom>
                <a:avLst/>
                <a:gdLst>
                  <a:gd name="T0" fmla="*/ 31 w 53"/>
                  <a:gd name="T1" fmla="*/ 0 h 141"/>
                  <a:gd name="T2" fmla="*/ 31 w 53"/>
                  <a:gd name="T3" fmla="*/ 0 h 141"/>
                  <a:gd name="T4" fmla="*/ 27 w 53"/>
                  <a:gd name="T5" fmla="*/ 0 h 141"/>
                  <a:gd name="T6" fmla="*/ 23 w 53"/>
                  <a:gd name="T7" fmla="*/ 1 h 141"/>
                  <a:gd name="T8" fmla="*/ 18 w 53"/>
                  <a:gd name="T9" fmla="*/ 3 h 141"/>
                  <a:gd name="T10" fmla="*/ 14 w 53"/>
                  <a:gd name="T11" fmla="*/ 5 h 141"/>
                  <a:gd name="T12" fmla="*/ 12 w 53"/>
                  <a:gd name="T13" fmla="*/ 9 h 141"/>
                  <a:gd name="T14" fmla="*/ 9 w 53"/>
                  <a:gd name="T15" fmla="*/ 13 h 141"/>
                  <a:gd name="T16" fmla="*/ 8 w 53"/>
                  <a:gd name="T17" fmla="*/ 17 h 141"/>
                  <a:gd name="T18" fmla="*/ 7 w 53"/>
                  <a:gd name="T19" fmla="*/ 22 h 141"/>
                  <a:gd name="T20" fmla="*/ 0 w 53"/>
                  <a:gd name="T21" fmla="*/ 116 h 141"/>
                  <a:gd name="T22" fmla="*/ 0 w 53"/>
                  <a:gd name="T23" fmla="*/ 116 h 141"/>
                  <a:gd name="T24" fmla="*/ 0 w 53"/>
                  <a:gd name="T25" fmla="*/ 121 h 141"/>
                  <a:gd name="T26" fmla="*/ 1 w 53"/>
                  <a:gd name="T27" fmla="*/ 125 h 141"/>
                  <a:gd name="T28" fmla="*/ 2 w 53"/>
                  <a:gd name="T29" fmla="*/ 130 h 141"/>
                  <a:gd name="T30" fmla="*/ 6 w 53"/>
                  <a:gd name="T31" fmla="*/ 133 h 141"/>
                  <a:gd name="T32" fmla="*/ 9 w 53"/>
                  <a:gd name="T33" fmla="*/ 136 h 141"/>
                  <a:gd name="T34" fmla="*/ 12 w 53"/>
                  <a:gd name="T35" fmla="*/ 138 h 141"/>
                  <a:gd name="T36" fmla="*/ 16 w 53"/>
                  <a:gd name="T37" fmla="*/ 141 h 141"/>
                  <a:gd name="T38" fmla="*/ 22 w 53"/>
                  <a:gd name="T39" fmla="*/ 141 h 141"/>
                  <a:gd name="T40" fmla="*/ 22 w 53"/>
                  <a:gd name="T41" fmla="*/ 141 h 141"/>
                  <a:gd name="T42" fmla="*/ 22 w 53"/>
                  <a:gd name="T43" fmla="*/ 141 h 141"/>
                  <a:gd name="T44" fmla="*/ 26 w 53"/>
                  <a:gd name="T45" fmla="*/ 141 h 141"/>
                  <a:gd name="T46" fmla="*/ 30 w 53"/>
                  <a:gd name="T47" fmla="*/ 140 h 141"/>
                  <a:gd name="T48" fmla="*/ 35 w 53"/>
                  <a:gd name="T49" fmla="*/ 138 h 141"/>
                  <a:gd name="T50" fmla="*/ 38 w 53"/>
                  <a:gd name="T51" fmla="*/ 135 h 141"/>
                  <a:gd name="T52" fmla="*/ 41 w 53"/>
                  <a:gd name="T53" fmla="*/ 132 h 141"/>
                  <a:gd name="T54" fmla="*/ 44 w 53"/>
                  <a:gd name="T55" fmla="*/ 129 h 141"/>
                  <a:gd name="T56" fmla="*/ 46 w 53"/>
                  <a:gd name="T57" fmla="*/ 124 h 141"/>
                  <a:gd name="T58" fmla="*/ 47 w 53"/>
                  <a:gd name="T59" fmla="*/ 119 h 141"/>
                  <a:gd name="T60" fmla="*/ 53 w 53"/>
                  <a:gd name="T61" fmla="*/ 25 h 141"/>
                  <a:gd name="T62" fmla="*/ 53 w 53"/>
                  <a:gd name="T63" fmla="*/ 25 h 141"/>
                  <a:gd name="T64" fmla="*/ 53 w 53"/>
                  <a:gd name="T65" fmla="*/ 21 h 141"/>
                  <a:gd name="T66" fmla="*/ 52 w 53"/>
                  <a:gd name="T67" fmla="*/ 16 h 141"/>
                  <a:gd name="T68" fmla="*/ 50 w 53"/>
                  <a:gd name="T69" fmla="*/ 12 h 141"/>
                  <a:gd name="T70" fmla="*/ 48 w 53"/>
                  <a:gd name="T71" fmla="*/ 8 h 141"/>
                  <a:gd name="T72" fmla="*/ 44 w 53"/>
                  <a:gd name="T73" fmla="*/ 5 h 141"/>
                  <a:gd name="T74" fmla="*/ 40 w 53"/>
                  <a:gd name="T75" fmla="*/ 2 h 141"/>
                  <a:gd name="T76" fmla="*/ 37 w 53"/>
                  <a:gd name="T77" fmla="*/ 1 h 141"/>
                  <a:gd name="T78" fmla="*/ 31 w 53"/>
                  <a:gd name="T79" fmla="*/ 0 h 141"/>
                  <a:gd name="T80" fmla="*/ 31 w 53"/>
                  <a:gd name="T8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141">
                    <a:moveTo>
                      <a:pt x="31" y="0"/>
                    </a:moveTo>
                    <a:lnTo>
                      <a:pt x="31" y="0"/>
                    </a:lnTo>
                    <a:lnTo>
                      <a:pt x="27" y="0"/>
                    </a:lnTo>
                    <a:lnTo>
                      <a:pt x="23" y="1"/>
                    </a:lnTo>
                    <a:lnTo>
                      <a:pt x="18" y="3"/>
                    </a:lnTo>
                    <a:lnTo>
                      <a:pt x="14" y="5"/>
                    </a:lnTo>
                    <a:lnTo>
                      <a:pt x="12" y="9"/>
                    </a:lnTo>
                    <a:lnTo>
                      <a:pt x="9" y="13"/>
                    </a:lnTo>
                    <a:lnTo>
                      <a:pt x="8" y="17"/>
                    </a:lnTo>
                    <a:lnTo>
                      <a:pt x="7" y="22"/>
                    </a:lnTo>
                    <a:lnTo>
                      <a:pt x="0" y="116"/>
                    </a:lnTo>
                    <a:lnTo>
                      <a:pt x="0" y="116"/>
                    </a:lnTo>
                    <a:lnTo>
                      <a:pt x="0" y="121"/>
                    </a:lnTo>
                    <a:lnTo>
                      <a:pt x="1" y="125"/>
                    </a:lnTo>
                    <a:lnTo>
                      <a:pt x="2" y="130"/>
                    </a:lnTo>
                    <a:lnTo>
                      <a:pt x="6" y="133"/>
                    </a:lnTo>
                    <a:lnTo>
                      <a:pt x="9" y="136"/>
                    </a:lnTo>
                    <a:lnTo>
                      <a:pt x="12" y="138"/>
                    </a:lnTo>
                    <a:lnTo>
                      <a:pt x="16" y="141"/>
                    </a:lnTo>
                    <a:lnTo>
                      <a:pt x="22" y="141"/>
                    </a:lnTo>
                    <a:lnTo>
                      <a:pt x="22" y="141"/>
                    </a:lnTo>
                    <a:lnTo>
                      <a:pt x="22" y="141"/>
                    </a:lnTo>
                    <a:lnTo>
                      <a:pt x="26" y="141"/>
                    </a:lnTo>
                    <a:lnTo>
                      <a:pt x="30" y="140"/>
                    </a:lnTo>
                    <a:lnTo>
                      <a:pt x="35" y="138"/>
                    </a:lnTo>
                    <a:lnTo>
                      <a:pt x="38" y="135"/>
                    </a:lnTo>
                    <a:lnTo>
                      <a:pt x="41" y="132"/>
                    </a:lnTo>
                    <a:lnTo>
                      <a:pt x="44" y="129"/>
                    </a:lnTo>
                    <a:lnTo>
                      <a:pt x="46" y="124"/>
                    </a:lnTo>
                    <a:lnTo>
                      <a:pt x="47" y="119"/>
                    </a:lnTo>
                    <a:lnTo>
                      <a:pt x="53" y="25"/>
                    </a:lnTo>
                    <a:lnTo>
                      <a:pt x="53" y="25"/>
                    </a:lnTo>
                    <a:lnTo>
                      <a:pt x="53" y="21"/>
                    </a:lnTo>
                    <a:lnTo>
                      <a:pt x="52" y="16"/>
                    </a:lnTo>
                    <a:lnTo>
                      <a:pt x="50" y="12"/>
                    </a:lnTo>
                    <a:lnTo>
                      <a:pt x="48" y="8"/>
                    </a:lnTo>
                    <a:lnTo>
                      <a:pt x="44" y="5"/>
                    </a:lnTo>
                    <a:lnTo>
                      <a:pt x="40" y="2"/>
                    </a:lnTo>
                    <a:lnTo>
                      <a:pt x="37" y="1"/>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11" name="Freeform 526">
                <a:extLst>
                  <a:ext uri="{FF2B5EF4-FFF2-40B4-BE49-F238E27FC236}">
                    <a16:creationId xmlns:a16="http://schemas.microsoft.com/office/drawing/2014/main" id="{2B07313D-7144-495E-9B9B-BDA8D6B9FD4D}"/>
                  </a:ext>
                </a:extLst>
              </p:cNvPr>
              <p:cNvSpPr>
                <a:spLocks/>
              </p:cNvSpPr>
              <p:nvPr/>
            </p:nvSpPr>
            <p:spPr bwMode="auto">
              <a:xfrm>
                <a:off x="468313" y="2547938"/>
                <a:ext cx="138112" cy="211138"/>
              </a:xfrm>
              <a:custGeom>
                <a:avLst/>
                <a:gdLst>
                  <a:gd name="T0" fmla="*/ 72 w 87"/>
                  <a:gd name="T1" fmla="*/ 2 h 133"/>
                  <a:gd name="T2" fmla="*/ 72 w 87"/>
                  <a:gd name="T3" fmla="*/ 2 h 133"/>
                  <a:gd name="T4" fmla="*/ 68 w 87"/>
                  <a:gd name="T5" fmla="*/ 1 h 133"/>
                  <a:gd name="T6" fmla="*/ 64 w 87"/>
                  <a:gd name="T7" fmla="*/ 0 h 133"/>
                  <a:gd name="T8" fmla="*/ 58 w 87"/>
                  <a:gd name="T9" fmla="*/ 0 h 133"/>
                  <a:gd name="T10" fmla="*/ 54 w 87"/>
                  <a:gd name="T11" fmla="*/ 2 h 133"/>
                  <a:gd name="T12" fmla="*/ 51 w 87"/>
                  <a:gd name="T13" fmla="*/ 3 h 133"/>
                  <a:gd name="T14" fmla="*/ 47 w 87"/>
                  <a:gd name="T15" fmla="*/ 6 h 133"/>
                  <a:gd name="T16" fmla="*/ 43 w 87"/>
                  <a:gd name="T17" fmla="*/ 9 h 133"/>
                  <a:gd name="T18" fmla="*/ 41 w 87"/>
                  <a:gd name="T19" fmla="*/ 14 h 133"/>
                  <a:gd name="T20" fmla="*/ 2 w 87"/>
                  <a:gd name="T21" fmla="*/ 100 h 133"/>
                  <a:gd name="T22" fmla="*/ 2 w 87"/>
                  <a:gd name="T23" fmla="*/ 100 h 133"/>
                  <a:gd name="T24" fmla="*/ 1 w 87"/>
                  <a:gd name="T25" fmla="*/ 105 h 133"/>
                  <a:gd name="T26" fmla="*/ 0 w 87"/>
                  <a:gd name="T27" fmla="*/ 109 h 133"/>
                  <a:gd name="T28" fmla="*/ 1 w 87"/>
                  <a:gd name="T29" fmla="*/ 113 h 133"/>
                  <a:gd name="T30" fmla="*/ 2 w 87"/>
                  <a:gd name="T31" fmla="*/ 118 h 133"/>
                  <a:gd name="T32" fmla="*/ 4 w 87"/>
                  <a:gd name="T33" fmla="*/ 122 h 133"/>
                  <a:gd name="T34" fmla="*/ 6 w 87"/>
                  <a:gd name="T35" fmla="*/ 125 h 133"/>
                  <a:gd name="T36" fmla="*/ 10 w 87"/>
                  <a:gd name="T37" fmla="*/ 128 h 133"/>
                  <a:gd name="T38" fmla="*/ 14 w 87"/>
                  <a:gd name="T39" fmla="*/ 131 h 133"/>
                  <a:gd name="T40" fmla="*/ 14 w 87"/>
                  <a:gd name="T41" fmla="*/ 131 h 133"/>
                  <a:gd name="T42" fmla="*/ 14 w 87"/>
                  <a:gd name="T43" fmla="*/ 131 h 133"/>
                  <a:gd name="T44" fmla="*/ 18 w 87"/>
                  <a:gd name="T45" fmla="*/ 133 h 133"/>
                  <a:gd name="T46" fmla="*/ 23 w 87"/>
                  <a:gd name="T47" fmla="*/ 133 h 133"/>
                  <a:gd name="T48" fmla="*/ 28 w 87"/>
                  <a:gd name="T49" fmla="*/ 133 h 133"/>
                  <a:gd name="T50" fmla="*/ 32 w 87"/>
                  <a:gd name="T51" fmla="*/ 132 h 133"/>
                  <a:gd name="T52" fmla="*/ 36 w 87"/>
                  <a:gd name="T53" fmla="*/ 129 h 133"/>
                  <a:gd name="T54" fmla="*/ 40 w 87"/>
                  <a:gd name="T55" fmla="*/ 126 h 133"/>
                  <a:gd name="T56" fmla="*/ 42 w 87"/>
                  <a:gd name="T57" fmla="*/ 123 h 133"/>
                  <a:gd name="T58" fmla="*/ 45 w 87"/>
                  <a:gd name="T59" fmla="*/ 119 h 133"/>
                  <a:gd name="T60" fmla="*/ 84 w 87"/>
                  <a:gd name="T61" fmla="*/ 33 h 133"/>
                  <a:gd name="T62" fmla="*/ 84 w 87"/>
                  <a:gd name="T63" fmla="*/ 33 h 133"/>
                  <a:gd name="T64" fmla="*/ 85 w 87"/>
                  <a:gd name="T65" fmla="*/ 29 h 133"/>
                  <a:gd name="T66" fmla="*/ 87 w 87"/>
                  <a:gd name="T67" fmla="*/ 23 h 133"/>
                  <a:gd name="T68" fmla="*/ 85 w 87"/>
                  <a:gd name="T69" fmla="*/ 19 h 133"/>
                  <a:gd name="T70" fmla="*/ 84 w 87"/>
                  <a:gd name="T71" fmla="*/ 15 h 133"/>
                  <a:gd name="T72" fmla="*/ 82 w 87"/>
                  <a:gd name="T73" fmla="*/ 10 h 133"/>
                  <a:gd name="T74" fmla="*/ 80 w 87"/>
                  <a:gd name="T75" fmla="*/ 7 h 133"/>
                  <a:gd name="T76" fmla="*/ 77 w 87"/>
                  <a:gd name="T77" fmla="*/ 4 h 133"/>
                  <a:gd name="T78" fmla="*/ 72 w 87"/>
                  <a:gd name="T79" fmla="*/ 2 h 133"/>
                  <a:gd name="T80" fmla="*/ 72 w 87"/>
                  <a:gd name="T8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33">
                    <a:moveTo>
                      <a:pt x="72" y="2"/>
                    </a:moveTo>
                    <a:lnTo>
                      <a:pt x="72" y="2"/>
                    </a:lnTo>
                    <a:lnTo>
                      <a:pt x="68" y="1"/>
                    </a:lnTo>
                    <a:lnTo>
                      <a:pt x="64" y="0"/>
                    </a:lnTo>
                    <a:lnTo>
                      <a:pt x="58" y="0"/>
                    </a:lnTo>
                    <a:lnTo>
                      <a:pt x="54" y="2"/>
                    </a:lnTo>
                    <a:lnTo>
                      <a:pt x="51" y="3"/>
                    </a:lnTo>
                    <a:lnTo>
                      <a:pt x="47" y="6"/>
                    </a:lnTo>
                    <a:lnTo>
                      <a:pt x="43" y="9"/>
                    </a:lnTo>
                    <a:lnTo>
                      <a:pt x="41" y="14"/>
                    </a:lnTo>
                    <a:lnTo>
                      <a:pt x="2" y="100"/>
                    </a:lnTo>
                    <a:lnTo>
                      <a:pt x="2" y="100"/>
                    </a:lnTo>
                    <a:lnTo>
                      <a:pt x="1" y="105"/>
                    </a:lnTo>
                    <a:lnTo>
                      <a:pt x="0" y="109"/>
                    </a:lnTo>
                    <a:lnTo>
                      <a:pt x="1" y="113"/>
                    </a:lnTo>
                    <a:lnTo>
                      <a:pt x="2" y="118"/>
                    </a:lnTo>
                    <a:lnTo>
                      <a:pt x="4" y="122"/>
                    </a:lnTo>
                    <a:lnTo>
                      <a:pt x="6" y="125"/>
                    </a:lnTo>
                    <a:lnTo>
                      <a:pt x="10" y="128"/>
                    </a:lnTo>
                    <a:lnTo>
                      <a:pt x="14" y="131"/>
                    </a:lnTo>
                    <a:lnTo>
                      <a:pt x="14" y="131"/>
                    </a:lnTo>
                    <a:lnTo>
                      <a:pt x="14" y="131"/>
                    </a:lnTo>
                    <a:lnTo>
                      <a:pt x="18" y="133"/>
                    </a:lnTo>
                    <a:lnTo>
                      <a:pt x="23" y="133"/>
                    </a:lnTo>
                    <a:lnTo>
                      <a:pt x="28" y="133"/>
                    </a:lnTo>
                    <a:lnTo>
                      <a:pt x="32" y="132"/>
                    </a:lnTo>
                    <a:lnTo>
                      <a:pt x="36" y="129"/>
                    </a:lnTo>
                    <a:lnTo>
                      <a:pt x="40" y="126"/>
                    </a:lnTo>
                    <a:lnTo>
                      <a:pt x="42" y="123"/>
                    </a:lnTo>
                    <a:lnTo>
                      <a:pt x="45" y="119"/>
                    </a:lnTo>
                    <a:lnTo>
                      <a:pt x="84" y="33"/>
                    </a:lnTo>
                    <a:lnTo>
                      <a:pt x="84" y="33"/>
                    </a:lnTo>
                    <a:lnTo>
                      <a:pt x="85" y="29"/>
                    </a:lnTo>
                    <a:lnTo>
                      <a:pt x="87" y="23"/>
                    </a:lnTo>
                    <a:lnTo>
                      <a:pt x="85" y="19"/>
                    </a:lnTo>
                    <a:lnTo>
                      <a:pt x="84" y="15"/>
                    </a:lnTo>
                    <a:lnTo>
                      <a:pt x="82" y="10"/>
                    </a:lnTo>
                    <a:lnTo>
                      <a:pt x="80" y="7"/>
                    </a:lnTo>
                    <a:lnTo>
                      <a:pt x="77" y="4"/>
                    </a:lnTo>
                    <a:lnTo>
                      <a:pt x="72" y="2"/>
                    </a:lnTo>
                    <a:lnTo>
                      <a:pt x="7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12" name="Freeform 527">
                <a:extLst>
                  <a:ext uri="{FF2B5EF4-FFF2-40B4-BE49-F238E27FC236}">
                    <a16:creationId xmlns:a16="http://schemas.microsoft.com/office/drawing/2014/main" id="{FFFC559C-8FD0-46CA-A0CE-AF6536DA8A3A}"/>
                  </a:ext>
                </a:extLst>
              </p:cNvPr>
              <p:cNvSpPr>
                <a:spLocks/>
              </p:cNvSpPr>
              <p:nvPr/>
            </p:nvSpPr>
            <p:spPr bwMode="auto">
              <a:xfrm>
                <a:off x="544513" y="1917700"/>
                <a:ext cx="133350" cy="161925"/>
              </a:xfrm>
              <a:custGeom>
                <a:avLst/>
                <a:gdLst>
                  <a:gd name="T0" fmla="*/ 0 w 84"/>
                  <a:gd name="T1" fmla="*/ 90 h 102"/>
                  <a:gd name="T2" fmla="*/ 0 w 84"/>
                  <a:gd name="T3" fmla="*/ 90 h 102"/>
                  <a:gd name="T4" fmla="*/ 1 w 84"/>
                  <a:gd name="T5" fmla="*/ 95 h 102"/>
                  <a:gd name="T6" fmla="*/ 3 w 84"/>
                  <a:gd name="T7" fmla="*/ 99 h 102"/>
                  <a:gd name="T8" fmla="*/ 7 w 84"/>
                  <a:gd name="T9" fmla="*/ 101 h 102"/>
                  <a:gd name="T10" fmla="*/ 11 w 84"/>
                  <a:gd name="T11" fmla="*/ 102 h 102"/>
                  <a:gd name="T12" fmla="*/ 72 w 84"/>
                  <a:gd name="T13" fmla="*/ 102 h 102"/>
                  <a:gd name="T14" fmla="*/ 72 w 84"/>
                  <a:gd name="T15" fmla="*/ 102 h 102"/>
                  <a:gd name="T16" fmla="*/ 77 w 84"/>
                  <a:gd name="T17" fmla="*/ 101 h 102"/>
                  <a:gd name="T18" fmla="*/ 81 w 84"/>
                  <a:gd name="T19" fmla="*/ 99 h 102"/>
                  <a:gd name="T20" fmla="*/ 84 w 84"/>
                  <a:gd name="T21" fmla="*/ 95 h 102"/>
                  <a:gd name="T22" fmla="*/ 84 w 84"/>
                  <a:gd name="T23" fmla="*/ 90 h 102"/>
                  <a:gd name="T24" fmla="*/ 84 w 84"/>
                  <a:gd name="T25" fmla="*/ 13 h 102"/>
                  <a:gd name="T26" fmla="*/ 84 w 84"/>
                  <a:gd name="T27" fmla="*/ 13 h 102"/>
                  <a:gd name="T28" fmla="*/ 84 w 84"/>
                  <a:gd name="T29" fmla="*/ 7 h 102"/>
                  <a:gd name="T30" fmla="*/ 81 w 84"/>
                  <a:gd name="T31" fmla="*/ 4 h 102"/>
                  <a:gd name="T32" fmla="*/ 77 w 84"/>
                  <a:gd name="T33" fmla="*/ 1 h 102"/>
                  <a:gd name="T34" fmla="*/ 72 w 84"/>
                  <a:gd name="T35" fmla="*/ 0 h 102"/>
                  <a:gd name="T36" fmla="*/ 11 w 84"/>
                  <a:gd name="T37" fmla="*/ 0 h 102"/>
                  <a:gd name="T38" fmla="*/ 11 w 84"/>
                  <a:gd name="T39" fmla="*/ 0 h 102"/>
                  <a:gd name="T40" fmla="*/ 7 w 84"/>
                  <a:gd name="T41" fmla="*/ 1 h 102"/>
                  <a:gd name="T42" fmla="*/ 3 w 84"/>
                  <a:gd name="T43" fmla="*/ 4 h 102"/>
                  <a:gd name="T44" fmla="*/ 1 w 84"/>
                  <a:gd name="T45" fmla="*/ 7 h 102"/>
                  <a:gd name="T46" fmla="*/ 0 w 84"/>
                  <a:gd name="T47" fmla="*/ 13 h 102"/>
                  <a:gd name="T48" fmla="*/ 0 w 84"/>
                  <a:gd name="T4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02">
                    <a:moveTo>
                      <a:pt x="0" y="90"/>
                    </a:moveTo>
                    <a:lnTo>
                      <a:pt x="0" y="90"/>
                    </a:lnTo>
                    <a:lnTo>
                      <a:pt x="1" y="95"/>
                    </a:lnTo>
                    <a:lnTo>
                      <a:pt x="3" y="99"/>
                    </a:lnTo>
                    <a:lnTo>
                      <a:pt x="7" y="101"/>
                    </a:lnTo>
                    <a:lnTo>
                      <a:pt x="11" y="102"/>
                    </a:lnTo>
                    <a:lnTo>
                      <a:pt x="72" y="102"/>
                    </a:lnTo>
                    <a:lnTo>
                      <a:pt x="72" y="102"/>
                    </a:lnTo>
                    <a:lnTo>
                      <a:pt x="77" y="101"/>
                    </a:lnTo>
                    <a:lnTo>
                      <a:pt x="81" y="99"/>
                    </a:lnTo>
                    <a:lnTo>
                      <a:pt x="84" y="95"/>
                    </a:lnTo>
                    <a:lnTo>
                      <a:pt x="84" y="90"/>
                    </a:lnTo>
                    <a:lnTo>
                      <a:pt x="84" y="13"/>
                    </a:lnTo>
                    <a:lnTo>
                      <a:pt x="84" y="13"/>
                    </a:lnTo>
                    <a:lnTo>
                      <a:pt x="84" y="7"/>
                    </a:lnTo>
                    <a:lnTo>
                      <a:pt x="81" y="4"/>
                    </a:lnTo>
                    <a:lnTo>
                      <a:pt x="77" y="1"/>
                    </a:lnTo>
                    <a:lnTo>
                      <a:pt x="72" y="0"/>
                    </a:lnTo>
                    <a:lnTo>
                      <a:pt x="11" y="0"/>
                    </a:lnTo>
                    <a:lnTo>
                      <a:pt x="11" y="0"/>
                    </a:lnTo>
                    <a:lnTo>
                      <a:pt x="7" y="1"/>
                    </a:lnTo>
                    <a:lnTo>
                      <a:pt x="3" y="4"/>
                    </a:lnTo>
                    <a:lnTo>
                      <a:pt x="1" y="7"/>
                    </a:lnTo>
                    <a:lnTo>
                      <a:pt x="0" y="13"/>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13" name="Freeform 528">
                <a:extLst>
                  <a:ext uri="{FF2B5EF4-FFF2-40B4-BE49-F238E27FC236}">
                    <a16:creationId xmlns:a16="http://schemas.microsoft.com/office/drawing/2014/main" id="{D8579479-0BAF-4A2C-A8C4-66508BB27513}"/>
                  </a:ext>
                </a:extLst>
              </p:cNvPr>
              <p:cNvSpPr>
                <a:spLocks/>
              </p:cNvSpPr>
              <p:nvPr/>
            </p:nvSpPr>
            <p:spPr bwMode="auto">
              <a:xfrm>
                <a:off x="611188" y="2000250"/>
                <a:ext cx="138112" cy="22225"/>
              </a:xfrm>
              <a:custGeom>
                <a:avLst/>
                <a:gdLst>
                  <a:gd name="T0" fmla="*/ 87 w 87"/>
                  <a:gd name="T1" fmla="*/ 6 h 14"/>
                  <a:gd name="T2" fmla="*/ 87 w 87"/>
                  <a:gd name="T3" fmla="*/ 6 h 14"/>
                  <a:gd name="T4" fmla="*/ 86 w 87"/>
                  <a:gd name="T5" fmla="*/ 9 h 14"/>
                  <a:gd name="T6" fmla="*/ 85 w 87"/>
                  <a:gd name="T7" fmla="*/ 11 h 14"/>
                  <a:gd name="T8" fmla="*/ 83 w 87"/>
                  <a:gd name="T9" fmla="*/ 13 h 14"/>
                  <a:gd name="T10" fmla="*/ 80 w 87"/>
                  <a:gd name="T11" fmla="*/ 14 h 14"/>
                  <a:gd name="T12" fmla="*/ 7 w 87"/>
                  <a:gd name="T13" fmla="*/ 14 h 14"/>
                  <a:gd name="T14" fmla="*/ 7 w 87"/>
                  <a:gd name="T15" fmla="*/ 14 h 14"/>
                  <a:gd name="T16" fmla="*/ 4 w 87"/>
                  <a:gd name="T17" fmla="*/ 13 h 14"/>
                  <a:gd name="T18" fmla="*/ 2 w 87"/>
                  <a:gd name="T19" fmla="*/ 11 h 14"/>
                  <a:gd name="T20" fmla="*/ 1 w 87"/>
                  <a:gd name="T21" fmla="*/ 9 h 14"/>
                  <a:gd name="T22" fmla="*/ 0 w 87"/>
                  <a:gd name="T23" fmla="*/ 6 h 14"/>
                  <a:gd name="T24" fmla="*/ 0 w 87"/>
                  <a:gd name="T25" fmla="*/ 6 h 14"/>
                  <a:gd name="T26" fmla="*/ 0 w 87"/>
                  <a:gd name="T27" fmla="*/ 6 h 14"/>
                  <a:gd name="T28" fmla="*/ 1 w 87"/>
                  <a:gd name="T29" fmla="*/ 4 h 14"/>
                  <a:gd name="T30" fmla="*/ 2 w 87"/>
                  <a:gd name="T31" fmla="*/ 2 h 14"/>
                  <a:gd name="T32" fmla="*/ 4 w 87"/>
                  <a:gd name="T33" fmla="*/ 0 h 14"/>
                  <a:gd name="T34" fmla="*/ 7 w 87"/>
                  <a:gd name="T35" fmla="*/ 0 h 14"/>
                  <a:gd name="T36" fmla="*/ 80 w 87"/>
                  <a:gd name="T37" fmla="*/ 0 h 14"/>
                  <a:gd name="T38" fmla="*/ 80 w 87"/>
                  <a:gd name="T39" fmla="*/ 0 h 14"/>
                  <a:gd name="T40" fmla="*/ 83 w 87"/>
                  <a:gd name="T41" fmla="*/ 0 h 14"/>
                  <a:gd name="T42" fmla="*/ 85 w 87"/>
                  <a:gd name="T43" fmla="*/ 2 h 14"/>
                  <a:gd name="T44" fmla="*/ 86 w 87"/>
                  <a:gd name="T45" fmla="*/ 4 h 14"/>
                  <a:gd name="T46" fmla="*/ 87 w 87"/>
                  <a:gd name="T47" fmla="*/ 6 h 14"/>
                  <a:gd name="T48" fmla="*/ 87 w 87"/>
                  <a:gd name="T4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4">
                    <a:moveTo>
                      <a:pt x="87" y="6"/>
                    </a:moveTo>
                    <a:lnTo>
                      <a:pt x="87" y="6"/>
                    </a:lnTo>
                    <a:lnTo>
                      <a:pt x="86" y="9"/>
                    </a:lnTo>
                    <a:lnTo>
                      <a:pt x="85" y="11"/>
                    </a:lnTo>
                    <a:lnTo>
                      <a:pt x="83" y="13"/>
                    </a:lnTo>
                    <a:lnTo>
                      <a:pt x="80" y="14"/>
                    </a:lnTo>
                    <a:lnTo>
                      <a:pt x="7" y="14"/>
                    </a:lnTo>
                    <a:lnTo>
                      <a:pt x="7" y="14"/>
                    </a:lnTo>
                    <a:lnTo>
                      <a:pt x="4" y="13"/>
                    </a:lnTo>
                    <a:lnTo>
                      <a:pt x="2" y="11"/>
                    </a:lnTo>
                    <a:lnTo>
                      <a:pt x="1" y="9"/>
                    </a:lnTo>
                    <a:lnTo>
                      <a:pt x="0" y="6"/>
                    </a:lnTo>
                    <a:lnTo>
                      <a:pt x="0" y="6"/>
                    </a:lnTo>
                    <a:lnTo>
                      <a:pt x="0" y="6"/>
                    </a:lnTo>
                    <a:lnTo>
                      <a:pt x="1" y="4"/>
                    </a:lnTo>
                    <a:lnTo>
                      <a:pt x="2" y="2"/>
                    </a:lnTo>
                    <a:lnTo>
                      <a:pt x="4" y="0"/>
                    </a:lnTo>
                    <a:lnTo>
                      <a:pt x="7" y="0"/>
                    </a:lnTo>
                    <a:lnTo>
                      <a:pt x="80" y="0"/>
                    </a:lnTo>
                    <a:lnTo>
                      <a:pt x="80" y="0"/>
                    </a:lnTo>
                    <a:lnTo>
                      <a:pt x="83" y="0"/>
                    </a:lnTo>
                    <a:lnTo>
                      <a:pt x="85" y="2"/>
                    </a:lnTo>
                    <a:lnTo>
                      <a:pt x="86" y="4"/>
                    </a:lnTo>
                    <a:lnTo>
                      <a:pt x="87" y="6"/>
                    </a:lnTo>
                    <a:lnTo>
                      <a:pt x="8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sp>
            <p:nvSpPr>
              <p:cNvPr id="314" name="Freeform 529">
                <a:extLst>
                  <a:ext uri="{FF2B5EF4-FFF2-40B4-BE49-F238E27FC236}">
                    <a16:creationId xmlns:a16="http://schemas.microsoft.com/office/drawing/2014/main" id="{DFBAFFBF-FD47-4B45-8DEC-FA6EB53CE685}"/>
                  </a:ext>
                </a:extLst>
              </p:cNvPr>
              <p:cNvSpPr>
                <a:spLocks/>
              </p:cNvSpPr>
              <p:nvPr/>
            </p:nvSpPr>
            <p:spPr bwMode="auto">
              <a:xfrm>
                <a:off x="544513" y="2136775"/>
                <a:ext cx="127000" cy="336550"/>
              </a:xfrm>
              <a:custGeom>
                <a:avLst/>
                <a:gdLst>
                  <a:gd name="T0" fmla="*/ 80 w 80"/>
                  <a:gd name="T1" fmla="*/ 172 h 212"/>
                  <a:gd name="T2" fmla="*/ 80 w 80"/>
                  <a:gd name="T3" fmla="*/ 172 h 212"/>
                  <a:gd name="T4" fmla="*/ 79 w 80"/>
                  <a:gd name="T5" fmla="*/ 180 h 212"/>
                  <a:gd name="T6" fmla="*/ 76 w 80"/>
                  <a:gd name="T7" fmla="*/ 187 h 212"/>
                  <a:gd name="T8" fmla="*/ 73 w 80"/>
                  <a:gd name="T9" fmla="*/ 195 h 212"/>
                  <a:gd name="T10" fmla="*/ 68 w 80"/>
                  <a:gd name="T11" fmla="*/ 200 h 212"/>
                  <a:gd name="T12" fmla="*/ 62 w 80"/>
                  <a:gd name="T13" fmla="*/ 206 h 212"/>
                  <a:gd name="T14" fmla="*/ 55 w 80"/>
                  <a:gd name="T15" fmla="*/ 209 h 212"/>
                  <a:gd name="T16" fmla="*/ 47 w 80"/>
                  <a:gd name="T17" fmla="*/ 211 h 212"/>
                  <a:gd name="T18" fmla="*/ 40 w 80"/>
                  <a:gd name="T19" fmla="*/ 212 h 212"/>
                  <a:gd name="T20" fmla="*/ 40 w 80"/>
                  <a:gd name="T21" fmla="*/ 212 h 212"/>
                  <a:gd name="T22" fmla="*/ 40 w 80"/>
                  <a:gd name="T23" fmla="*/ 212 h 212"/>
                  <a:gd name="T24" fmla="*/ 32 w 80"/>
                  <a:gd name="T25" fmla="*/ 211 h 212"/>
                  <a:gd name="T26" fmla="*/ 24 w 80"/>
                  <a:gd name="T27" fmla="*/ 209 h 212"/>
                  <a:gd name="T28" fmla="*/ 17 w 80"/>
                  <a:gd name="T29" fmla="*/ 206 h 212"/>
                  <a:gd name="T30" fmla="*/ 11 w 80"/>
                  <a:gd name="T31" fmla="*/ 200 h 212"/>
                  <a:gd name="T32" fmla="*/ 6 w 80"/>
                  <a:gd name="T33" fmla="*/ 195 h 212"/>
                  <a:gd name="T34" fmla="*/ 3 w 80"/>
                  <a:gd name="T35" fmla="*/ 187 h 212"/>
                  <a:gd name="T36" fmla="*/ 1 w 80"/>
                  <a:gd name="T37" fmla="*/ 180 h 212"/>
                  <a:gd name="T38" fmla="*/ 0 w 80"/>
                  <a:gd name="T39" fmla="*/ 172 h 212"/>
                  <a:gd name="T40" fmla="*/ 0 w 80"/>
                  <a:gd name="T41" fmla="*/ 40 h 212"/>
                  <a:gd name="T42" fmla="*/ 0 w 80"/>
                  <a:gd name="T43" fmla="*/ 40 h 212"/>
                  <a:gd name="T44" fmla="*/ 1 w 80"/>
                  <a:gd name="T45" fmla="*/ 33 h 212"/>
                  <a:gd name="T46" fmla="*/ 3 w 80"/>
                  <a:gd name="T47" fmla="*/ 25 h 212"/>
                  <a:gd name="T48" fmla="*/ 6 w 80"/>
                  <a:gd name="T49" fmla="*/ 18 h 212"/>
                  <a:gd name="T50" fmla="*/ 11 w 80"/>
                  <a:gd name="T51" fmla="*/ 12 h 212"/>
                  <a:gd name="T52" fmla="*/ 17 w 80"/>
                  <a:gd name="T53" fmla="*/ 7 h 212"/>
                  <a:gd name="T54" fmla="*/ 24 w 80"/>
                  <a:gd name="T55" fmla="*/ 3 h 212"/>
                  <a:gd name="T56" fmla="*/ 32 w 80"/>
                  <a:gd name="T57" fmla="*/ 1 h 212"/>
                  <a:gd name="T58" fmla="*/ 40 w 80"/>
                  <a:gd name="T59" fmla="*/ 0 h 212"/>
                  <a:gd name="T60" fmla="*/ 40 w 80"/>
                  <a:gd name="T61" fmla="*/ 0 h 212"/>
                  <a:gd name="T62" fmla="*/ 40 w 80"/>
                  <a:gd name="T63" fmla="*/ 0 h 212"/>
                  <a:gd name="T64" fmla="*/ 47 w 80"/>
                  <a:gd name="T65" fmla="*/ 1 h 212"/>
                  <a:gd name="T66" fmla="*/ 55 w 80"/>
                  <a:gd name="T67" fmla="*/ 3 h 212"/>
                  <a:gd name="T68" fmla="*/ 62 w 80"/>
                  <a:gd name="T69" fmla="*/ 7 h 212"/>
                  <a:gd name="T70" fmla="*/ 68 w 80"/>
                  <a:gd name="T71" fmla="*/ 12 h 212"/>
                  <a:gd name="T72" fmla="*/ 73 w 80"/>
                  <a:gd name="T73" fmla="*/ 18 h 212"/>
                  <a:gd name="T74" fmla="*/ 76 w 80"/>
                  <a:gd name="T75" fmla="*/ 25 h 212"/>
                  <a:gd name="T76" fmla="*/ 79 w 80"/>
                  <a:gd name="T77" fmla="*/ 33 h 212"/>
                  <a:gd name="T78" fmla="*/ 80 w 80"/>
                  <a:gd name="T79" fmla="*/ 40 h 212"/>
                  <a:gd name="T80" fmla="*/ 80 w 80"/>
                  <a:gd name="T81"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212">
                    <a:moveTo>
                      <a:pt x="80" y="172"/>
                    </a:moveTo>
                    <a:lnTo>
                      <a:pt x="80" y="172"/>
                    </a:lnTo>
                    <a:lnTo>
                      <a:pt x="79" y="180"/>
                    </a:lnTo>
                    <a:lnTo>
                      <a:pt x="76" y="187"/>
                    </a:lnTo>
                    <a:lnTo>
                      <a:pt x="73" y="195"/>
                    </a:lnTo>
                    <a:lnTo>
                      <a:pt x="68" y="200"/>
                    </a:lnTo>
                    <a:lnTo>
                      <a:pt x="62" y="206"/>
                    </a:lnTo>
                    <a:lnTo>
                      <a:pt x="55" y="209"/>
                    </a:lnTo>
                    <a:lnTo>
                      <a:pt x="47" y="211"/>
                    </a:lnTo>
                    <a:lnTo>
                      <a:pt x="40" y="212"/>
                    </a:lnTo>
                    <a:lnTo>
                      <a:pt x="40" y="212"/>
                    </a:lnTo>
                    <a:lnTo>
                      <a:pt x="40" y="212"/>
                    </a:lnTo>
                    <a:lnTo>
                      <a:pt x="32" y="211"/>
                    </a:lnTo>
                    <a:lnTo>
                      <a:pt x="24" y="209"/>
                    </a:lnTo>
                    <a:lnTo>
                      <a:pt x="17" y="206"/>
                    </a:lnTo>
                    <a:lnTo>
                      <a:pt x="11" y="200"/>
                    </a:lnTo>
                    <a:lnTo>
                      <a:pt x="6" y="195"/>
                    </a:lnTo>
                    <a:lnTo>
                      <a:pt x="3" y="187"/>
                    </a:lnTo>
                    <a:lnTo>
                      <a:pt x="1" y="180"/>
                    </a:lnTo>
                    <a:lnTo>
                      <a:pt x="0" y="172"/>
                    </a:lnTo>
                    <a:lnTo>
                      <a:pt x="0" y="40"/>
                    </a:lnTo>
                    <a:lnTo>
                      <a:pt x="0" y="40"/>
                    </a:lnTo>
                    <a:lnTo>
                      <a:pt x="1" y="33"/>
                    </a:lnTo>
                    <a:lnTo>
                      <a:pt x="3" y="25"/>
                    </a:lnTo>
                    <a:lnTo>
                      <a:pt x="6" y="18"/>
                    </a:lnTo>
                    <a:lnTo>
                      <a:pt x="11" y="12"/>
                    </a:lnTo>
                    <a:lnTo>
                      <a:pt x="17" y="7"/>
                    </a:lnTo>
                    <a:lnTo>
                      <a:pt x="24" y="3"/>
                    </a:lnTo>
                    <a:lnTo>
                      <a:pt x="32" y="1"/>
                    </a:lnTo>
                    <a:lnTo>
                      <a:pt x="40" y="0"/>
                    </a:lnTo>
                    <a:lnTo>
                      <a:pt x="40" y="0"/>
                    </a:lnTo>
                    <a:lnTo>
                      <a:pt x="40" y="0"/>
                    </a:lnTo>
                    <a:lnTo>
                      <a:pt x="47" y="1"/>
                    </a:lnTo>
                    <a:lnTo>
                      <a:pt x="55" y="3"/>
                    </a:lnTo>
                    <a:lnTo>
                      <a:pt x="62" y="7"/>
                    </a:lnTo>
                    <a:lnTo>
                      <a:pt x="68" y="12"/>
                    </a:lnTo>
                    <a:lnTo>
                      <a:pt x="73" y="18"/>
                    </a:lnTo>
                    <a:lnTo>
                      <a:pt x="76" y="25"/>
                    </a:lnTo>
                    <a:lnTo>
                      <a:pt x="79" y="33"/>
                    </a:lnTo>
                    <a:lnTo>
                      <a:pt x="80" y="40"/>
                    </a:lnTo>
                    <a:lnTo>
                      <a:pt x="8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549" tIns="21775" rIns="43549" bIns="21775" numCol="1" anchor="t" anchorCtr="0" compatLnSpc="1">
                <a:prstTxWarp prst="textNoShape">
                  <a:avLst/>
                </a:prstTxWarp>
              </a:bodyPr>
              <a:lstStyle/>
              <a:p>
                <a:pPr marL="0" marR="0" lvl="0" indent="0" defTabSz="43547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676767"/>
                  </a:solidFill>
                  <a:effectLst/>
                  <a:uLnTx/>
                  <a:uFillTx/>
                  <a:latin typeface="微软雅黑"/>
                  <a:ea typeface="微软雅黑"/>
                </a:endParaRPr>
              </a:p>
            </p:txBody>
          </p:sp>
        </p:grpSp>
        <p:sp>
          <p:nvSpPr>
            <p:cNvPr id="184" name="KSO_Shape">
              <a:extLst>
                <a:ext uri="{FF2B5EF4-FFF2-40B4-BE49-F238E27FC236}">
                  <a16:creationId xmlns:a16="http://schemas.microsoft.com/office/drawing/2014/main" id="{8C6F929E-710F-4A41-B1E8-A1EF6FBB72DF}"/>
                </a:ext>
              </a:extLst>
            </p:cNvPr>
            <p:cNvSpPr>
              <a:spLocks/>
            </p:cNvSpPr>
            <p:nvPr/>
          </p:nvSpPr>
          <p:spPr bwMode="auto">
            <a:xfrm>
              <a:off x="10410513" y="1901392"/>
              <a:ext cx="536769" cy="340713"/>
            </a:xfrm>
            <a:custGeom>
              <a:avLst/>
              <a:gdLst>
                <a:gd name="T0" fmla="*/ 1194846 w 2597150"/>
                <a:gd name="T1" fmla="*/ 60501 h 3198813"/>
                <a:gd name="T2" fmla="*/ 1196737 w 2597150"/>
                <a:gd name="T3" fmla="*/ 227195 h 3198813"/>
                <a:gd name="T4" fmla="*/ 1263231 w 2597150"/>
                <a:gd name="T5" fmla="*/ 312274 h 3198813"/>
                <a:gd name="T6" fmla="*/ 1370693 w 2597150"/>
                <a:gd name="T7" fmla="*/ 342052 h 3198813"/>
                <a:gd name="T8" fmla="*/ 1385662 w 2597150"/>
                <a:gd name="T9" fmla="*/ 841502 h 3198813"/>
                <a:gd name="T10" fmla="*/ 1345797 w 2597150"/>
                <a:gd name="T11" fmla="*/ 1018752 h 3198813"/>
                <a:gd name="T12" fmla="*/ 1521487 w 2597150"/>
                <a:gd name="T13" fmla="*/ 1114703 h 3198813"/>
                <a:gd name="T14" fmla="*/ 1536614 w 2597150"/>
                <a:gd name="T15" fmla="*/ 1268949 h 3198813"/>
                <a:gd name="T16" fmla="*/ 1286551 w 2597150"/>
                <a:gd name="T17" fmla="*/ 1715619 h 3198813"/>
                <a:gd name="T18" fmla="*/ 1250626 w 2597150"/>
                <a:gd name="T19" fmla="*/ 1869865 h 3198813"/>
                <a:gd name="T20" fmla="*/ 1140327 w 2597150"/>
                <a:gd name="T21" fmla="*/ 1905000 h 3198813"/>
                <a:gd name="T22" fmla="*/ 1010805 w 2597150"/>
                <a:gd name="T23" fmla="*/ 1859782 h 3198813"/>
                <a:gd name="T24" fmla="*/ 1075409 w 2597150"/>
                <a:gd name="T25" fmla="*/ 1822126 h 3198813"/>
                <a:gd name="T26" fmla="*/ 969050 w 2597150"/>
                <a:gd name="T27" fmla="*/ 1796917 h 3198813"/>
                <a:gd name="T28" fmla="*/ 826922 w 2597150"/>
                <a:gd name="T29" fmla="*/ 1756583 h 3198813"/>
                <a:gd name="T30" fmla="*/ 924458 w 2597150"/>
                <a:gd name="T31" fmla="*/ 1724599 h 3198813"/>
                <a:gd name="T32" fmla="*/ 991582 w 2597150"/>
                <a:gd name="T33" fmla="*/ 1669612 h 3198813"/>
                <a:gd name="T34" fmla="*/ 1005763 w 2597150"/>
                <a:gd name="T35" fmla="*/ 1505598 h 3198813"/>
                <a:gd name="T36" fmla="*/ 950929 w 2597150"/>
                <a:gd name="T37" fmla="*/ 1052784 h 3198813"/>
                <a:gd name="T38" fmla="*/ 960699 w 2597150"/>
                <a:gd name="T39" fmla="*/ 705690 h 3198813"/>
                <a:gd name="T40" fmla="*/ 862848 w 2597150"/>
                <a:gd name="T41" fmla="*/ 720815 h 3198813"/>
                <a:gd name="T42" fmla="*/ 673923 w 2597150"/>
                <a:gd name="T43" fmla="*/ 695921 h 3198813"/>
                <a:gd name="T44" fmla="*/ 579854 w 2597150"/>
                <a:gd name="T45" fmla="*/ 663307 h 3198813"/>
                <a:gd name="T46" fmla="*/ 571503 w 2597150"/>
                <a:gd name="T47" fmla="*/ 567514 h 3198813"/>
                <a:gd name="T48" fmla="*/ 713157 w 2597150"/>
                <a:gd name="T49" fmla="*/ 614150 h 3198813"/>
                <a:gd name="T50" fmla="*/ 923670 w 2597150"/>
                <a:gd name="T51" fmla="*/ 536633 h 3198813"/>
                <a:gd name="T52" fmla="*/ 962117 w 2597150"/>
                <a:gd name="T53" fmla="*/ 426029 h 3198813"/>
                <a:gd name="T54" fmla="*/ 1060597 w 2597150"/>
                <a:gd name="T55" fmla="*/ 333545 h 3198813"/>
                <a:gd name="T56" fmla="*/ 1035544 w 2597150"/>
                <a:gd name="T57" fmla="*/ 263117 h 3198813"/>
                <a:gd name="T58" fmla="*/ 1003242 w 2597150"/>
                <a:gd name="T59" fmla="*/ 219474 h 3198813"/>
                <a:gd name="T60" fmla="*/ 984964 w 2597150"/>
                <a:gd name="T61" fmla="*/ 178038 h 3198813"/>
                <a:gd name="T62" fmla="*/ 1006394 w 2597150"/>
                <a:gd name="T63" fmla="*/ 80669 h 3198813"/>
                <a:gd name="T64" fmla="*/ 232099 w 2597150"/>
                <a:gd name="T65" fmla="*/ 0 h 3198813"/>
                <a:gd name="T66" fmla="*/ 343658 w 2597150"/>
                <a:gd name="T67" fmla="*/ 63022 h 3198813"/>
                <a:gd name="T68" fmla="*/ 332628 w 2597150"/>
                <a:gd name="T69" fmla="*/ 115330 h 3198813"/>
                <a:gd name="T70" fmla="*/ 327428 w 2597150"/>
                <a:gd name="T71" fmla="*/ 182607 h 3198813"/>
                <a:gd name="T72" fmla="*/ 298121 w 2597150"/>
                <a:gd name="T73" fmla="*/ 245944 h 3198813"/>
                <a:gd name="T74" fmla="*/ 281418 w 2597150"/>
                <a:gd name="T75" fmla="*/ 309281 h 3198813"/>
                <a:gd name="T76" fmla="*/ 324277 w 2597150"/>
                <a:gd name="T77" fmla="*/ 462110 h 3198813"/>
                <a:gd name="T78" fmla="*/ 447654 w 2597150"/>
                <a:gd name="T79" fmla="*/ 530016 h 3198813"/>
                <a:gd name="T80" fmla="*/ 562994 w 2597150"/>
                <a:gd name="T81" fmla="*/ 562630 h 3198813"/>
                <a:gd name="T82" fmla="*/ 384784 w 2597150"/>
                <a:gd name="T83" fmla="*/ 630851 h 3198813"/>
                <a:gd name="T84" fmla="*/ 308678 w 2597150"/>
                <a:gd name="T85" fmla="*/ 928788 h 3198813"/>
                <a:gd name="T86" fmla="*/ 251953 w 2597150"/>
                <a:gd name="T87" fmla="*/ 1123369 h 3198813"/>
                <a:gd name="T88" fmla="*/ 186247 w 2597150"/>
                <a:gd name="T89" fmla="*/ 1526237 h 3198813"/>
                <a:gd name="T90" fmla="*/ 249274 w 2597150"/>
                <a:gd name="T91" fmla="*/ 1592095 h 3198813"/>
                <a:gd name="T92" fmla="*/ 259201 w 2597150"/>
                <a:gd name="T93" fmla="*/ 1634005 h 3198813"/>
                <a:gd name="T94" fmla="*/ 185617 w 2597150"/>
                <a:gd name="T95" fmla="*/ 1657323 h 3198813"/>
                <a:gd name="T96" fmla="*/ 309781 w 2597150"/>
                <a:gd name="T97" fmla="*/ 1720975 h 3198813"/>
                <a:gd name="T98" fmla="*/ 272910 w 2597150"/>
                <a:gd name="T99" fmla="*/ 1768872 h 3198813"/>
                <a:gd name="T100" fmla="*/ 95172 w 2597150"/>
                <a:gd name="T101" fmla="*/ 1728223 h 3198813"/>
                <a:gd name="T102" fmla="*/ 36556 w 2597150"/>
                <a:gd name="T103" fmla="*/ 1720503 h 3198813"/>
                <a:gd name="T104" fmla="*/ 8824 w 2597150"/>
                <a:gd name="T105" fmla="*/ 1646137 h 3198813"/>
                <a:gd name="T106" fmla="*/ 3151 w 2597150"/>
                <a:gd name="T107" fmla="*/ 1597295 h 3198813"/>
                <a:gd name="T108" fmla="*/ 31672 w 2597150"/>
                <a:gd name="T109" fmla="*/ 1310229 h 3198813"/>
                <a:gd name="T110" fmla="*/ 24108 w 2597150"/>
                <a:gd name="T111" fmla="*/ 934303 h 3198813"/>
                <a:gd name="T112" fmla="*/ 20642 w 2597150"/>
                <a:gd name="T113" fmla="*/ 717664 h 3198813"/>
                <a:gd name="T114" fmla="*/ 47901 w 2597150"/>
                <a:gd name="T115" fmla="*/ 337483 h 3198813"/>
                <a:gd name="T116" fmla="*/ 143230 w 2597150"/>
                <a:gd name="T117" fmla="*/ 209864 h 3198813"/>
                <a:gd name="T118" fmla="*/ 127316 w 2597150"/>
                <a:gd name="T119" fmla="*/ 135340 h 3198813"/>
                <a:gd name="T120" fmla="*/ 166708 w 2597150"/>
                <a:gd name="T121" fmla="*/ 19852 h 31988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7150" h="3198813">
                  <a:moveTo>
                    <a:pt x="223838" y="1304925"/>
                  </a:moveTo>
                  <a:lnTo>
                    <a:pt x="243449" y="1314450"/>
                  </a:lnTo>
                  <a:lnTo>
                    <a:pt x="377548" y="1314450"/>
                  </a:lnTo>
                  <a:lnTo>
                    <a:pt x="385763" y="1306046"/>
                  </a:lnTo>
                  <a:lnTo>
                    <a:pt x="223838" y="1304925"/>
                  </a:lnTo>
                  <a:close/>
                  <a:moveTo>
                    <a:pt x="1866412" y="30160"/>
                  </a:moveTo>
                  <a:lnTo>
                    <a:pt x="1871441" y="30425"/>
                  </a:lnTo>
                  <a:lnTo>
                    <a:pt x="1875940" y="30689"/>
                  </a:lnTo>
                  <a:lnTo>
                    <a:pt x="1880704" y="31747"/>
                  </a:lnTo>
                  <a:lnTo>
                    <a:pt x="1885997" y="32541"/>
                  </a:lnTo>
                  <a:lnTo>
                    <a:pt x="1899760" y="35716"/>
                  </a:lnTo>
                  <a:lnTo>
                    <a:pt x="1905318" y="36774"/>
                  </a:lnTo>
                  <a:lnTo>
                    <a:pt x="1911141" y="38626"/>
                  </a:lnTo>
                  <a:lnTo>
                    <a:pt x="1916963" y="40743"/>
                  </a:lnTo>
                  <a:lnTo>
                    <a:pt x="1923315" y="43124"/>
                  </a:lnTo>
                  <a:lnTo>
                    <a:pt x="1929138" y="45769"/>
                  </a:lnTo>
                  <a:lnTo>
                    <a:pt x="1935490" y="48679"/>
                  </a:lnTo>
                  <a:lnTo>
                    <a:pt x="1947929" y="55029"/>
                  </a:lnTo>
                  <a:lnTo>
                    <a:pt x="1959574" y="61643"/>
                  </a:lnTo>
                  <a:lnTo>
                    <a:pt x="1970425" y="67992"/>
                  </a:lnTo>
                  <a:lnTo>
                    <a:pt x="1980218" y="74077"/>
                  </a:lnTo>
                  <a:lnTo>
                    <a:pt x="1987628" y="79633"/>
                  </a:lnTo>
                  <a:lnTo>
                    <a:pt x="1991334" y="82543"/>
                  </a:lnTo>
                  <a:lnTo>
                    <a:pt x="1995039" y="86247"/>
                  </a:lnTo>
                  <a:lnTo>
                    <a:pt x="1998744" y="90745"/>
                  </a:lnTo>
                  <a:lnTo>
                    <a:pt x="2002714" y="96036"/>
                  </a:lnTo>
                  <a:lnTo>
                    <a:pt x="2006949" y="101592"/>
                  </a:lnTo>
                  <a:lnTo>
                    <a:pt x="2011184" y="107941"/>
                  </a:lnTo>
                  <a:lnTo>
                    <a:pt x="2015154" y="114555"/>
                  </a:lnTo>
                  <a:lnTo>
                    <a:pt x="2019124" y="121698"/>
                  </a:lnTo>
                  <a:lnTo>
                    <a:pt x="2023093" y="129371"/>
                  </a:lnTo>
                  <a:lnTo>
                    <a:pt x="2026534" y="137572"/>
                  </a:lnTo>
                  <a:lnTo>
                    <a:pt x="2029975" y="145509"/>
                  </a:lnTo>
                  <a:lnTo>
                    <a:pt x="2032886" y="153710"/>
                  </a:lnTo>
                  <a:lnTo>
                    <a:pt x="2035533" y="162176"/>
                  </a:lnTo>
                  <a:lnTo>
                    <a:pt x="2037650" y="170642"/>
                  </a:lnTo>
                  <a:lnTo>
                    <a:pt x="2039503" y="179108"/>
                  </a:lnTo>
                  <a:lnTo>
                    <a:pt x="2040826" y="187310"/>
                  </a:lnTo>
                  <a:lnTo>
                    <a:pt x="2041355" y="196305"/>
                  </a:lnTo>
                  <a:lnTo>
                    <a:pt x="2041620" y="206093"/>
                  </a:lnTo>
                  <a:lnTo>
                    <a:pt x="2041620" y="216676"/>
                  </a:lnTo>
                  <a:lnTo>
                    <a:pt x="2041355" y="228317"/>
                  </a:lnTo>
                  <a:lnTo>
                    <a:pt x="2040826" y="239957"/>
                  </a:lnTo>
                  <a:lnTo>
                    <a:pt x="2040032" y="252127"/>
                  </a:lnTo>
                  <a:lnTo>
                    <a:pt x="2038179" y="276202"/>
                  </a:lnTo>
                  <a:lnTo>
                    <a:pt x="2035533" y="298955"/>
                  </a:lnTo>
                  <a:lnTo>
                    <a:pt x="2032886" y="318797"/>
                  </a:lnTo>
                  <a:lnTo>
                    <a:pt x="2031298" y="327263"/>
                  </a:lnTo>
                  <a:lnTo>
                    <a:pt x="2029975" y="334406"/>
                  </a:lnTo>
                  <a:lnTo>
                    <a:pt x="2028651" y="339697"/>
                  </a:lnTo>
                  <a:lnTo>
                    <a:pt x="2027593" y="343665"/>
                  </a:lnTo>
                  <a:lnTo>
                    <a:pt x="2021241" y="357158"/>
                  </a:lnTo>
                  <a:lnTo>
                    <a:pt x="2013566" y="373032"/>
                  </a:lnTo>
                  <a:lnTo>
                    <a:pt x="2010125" y="381498"/>
                  </a:lnTo>
                  <a:lnTo>
                    <a:pt x="2006949" y="389435"/>
                  </a:lnTo>
                  <a:lnTo>
                    <a:pt x="2004567" y="396578"/>
                  </a:lnTo>
                  <a:lnTo>
                    <a:pt x="2003773" y="400017"/>
                  </a:lnTo>
                  <a:lnTo>
                    <a:pt x="2002979" y="402927"/>
                  </a:lnTo>
                  <a:lnTo>
                    <a:pt x="2002979" y="404515"/>
                  </a:lnTo>
                  <a:lnTo>
                    <a:pt x="2002979" y="406102"/>
                  </a:lnTo>
                  <a:lnTo>
                    <a:pt x="2003773" y="409277"/>
                  </a:lnTo>
                  <a:lnTo>
                    <a:pt x="2004832" y="413245"/>
                  </a:lnTo>
                  <a:lnTo>
                    <a:pt x="2006684" y="417214"/>
                  </a:lnTo>
                  <a:lnTo>
                    <a:pt x="2008802" y="421182"/>
                  </a:lnTo>
                  <a:lnTo>
                    <a:pt x="2011184" y="424886"/>
                  </a:lnTo>
                  <a:lnTo>
                    <a:pt x="2016742" y="432823"/>
                  </a:lnTo>
                  <a:lnTo>
                    <a:pt x="2022035" y="439966"/>
                  </a:lnTo>
                  <a:lnTo>
                    <a:pt x="2026799" y="446051"/>
                  </a:lnTo>
                  <a:lnTo>
                    <a:pt x="2031827" y="451078"/>
                  </a:lnTo>
                  <a:lnTo>
                    <a:pt x="2037385" y="457956"/>
                  </a:lnTo>
                  <a:lnTo>
                    <a:pt x="2042943" y="464041"/>
                  </a:lnTo>
                  <a:lnTo>
                    <a:pt x="2047972" y="469861"/>
                  </a:lnTo>
                  <a:lnTo>
                    <a:pt x="2053530" y="475417"/>
                  </a:lnTo>
                  <a:lnTo>
                    <a:pt x="2063322" y="485206"/>
                  </a:lnTo>
                  <a:lnTo>
                    <a:pt x="2073380" y="493936"/>
                  </a:lnTo>
                  <a:lnTo>
                    <a:pt x="2082643" y="501344"/>
                  </a:lnTo>
                  <a:lnTo>
                    <a:pt x="2091377" y="507694"/>
                  </a:lnTo>
                  <a:lnTo>
                    <a:pt x="2099846" y="512985"/>
                  </a:lnTo>
                  <a:lnTo>
                    <a:pt x="2107786" y="517482"/>
                  </a:lnTo>
                  <a:lnTo>
                    <a:pt x="2115197" y="521186"/>
                  </a:lnTo>
                  <a:lnTo>
                    <a:pt x="2121813" y="524361"/>
                  </a:lnTo>
                  <a:lnTo>
                    <a:pt x="2133988" y="529388"/>
                  </a:lnTo>
                  <a:lnTo>
                    <a:pt x="2143516" y="533092"/>
                  </a:lnTo>
                  <a:lnTo>
                    <a:pt x="2147486" y="535208"/>
                  </a:lnTo>
                  <a:lnTo>
                    <a:pt x="2150662" y="537060"/>
                  </a:lnTo>
                  <a:lnTo>
                    <a:pt x="2152250" y="538118"/>
                  </a:lnTo>
                  <a:lnTo>
                    <a:pt x="2154102" y="538912"/>
                  </a:lnTo>
                  <a:lnTo>
                    <a:pt x="2158866" y="540499"/>
                  </a:lnTo>
                  <a:lnTo>
                    <a:pt x="2164953" y="541558"/>
                  </a:lnTo>
                  <a:lnTo>
                    <a:pt x="2171570" y="542087"/>
                  </a:lnTo>
                  <a:lnTo>
                    <a:pt x="2179245" y="542880"/>
                  </a:lnTo>
                  <a:lnTo>
                    <a:pt x="2186921" y="543145"/>
                  </a:lnTo>
                  <a:lnTo>
                    <a:pt x="2203594" y="543145"/>
                  </a:lnTo>
                  <a:lnTo>
                    <a:pt x="2235883" y="542616"/>
                  </a:lnTo>
                  <a:lnTo>
                    <a:pt x="2242500" y="542616"/>
                  </a:lnTo>
                  <a:lnTo>
                    <a:pt x="2248058" y="542880"/>
                  </a:lnTo>
                  <a:lnTo>
                    <a:pt x="2252557" y="543145"/>
                  </a:lnTo>
                  <a:lnTo>
                    <a:pt x="2256263" y="543674"/>
                  </a:lnTo>
                  <a:lnTo>
                    <a:pt x="2260497" y="545261"/>
                  </a:lnTo>
                  <a:lnTo>
                    <a:pt x="2264732" y="546320"/>
                  </a:lnTo>
                  <a:lnTo>
                    <a:pt x="2268437" y="547907"/>
                  </a:lnTo>
                  <a:lnTo>
                    <a:pt x="2271878" y="549494"/>
                  </a:lnTo>
                  <a:lnTo>
                    <a:pt x="2275054" y="551346"/>
                  </a:lnTo>
                  <a:lnTo>
                    <a:pt x="2277965" y="553198"/>
                  </a:lnTo>
                  <a:lnTo>
                    <a:pt x="2283523" y="556637"/>
                  </a:lnTo>
                  <a:lnTo>
                    <a:pt x="2288552" y="560870"/>
                  </a:lnTo>
                  <a:lnTo>
                    <a:pt x="2293051" y="565104"/>
                  </a:lnTo>
                  <a:lnTo>
                    <a:pt x="2302314" y="574363"/>
                  </a:lnTo>
                  <a:lnTo>
                    <a:pt x="2304696" y="577538"/>
                  </a:lnTo>
                  <a:lnTo>
                    <a:pt x="2307343" y="581506"/>
                  </a:lnTo>
                  <a:lnTo>
                    <a:pt x="2309725" y="586004"/>
                  </a:lnTo>
                  <a:lnTo>
                    <a:pt x="2311842" y="591295"/>
                  </a:lnTo>
                  <a:lnTo>
                    <a:pt x="2314224" y="597115"/>
                  </a:lnTo>
                  <a:lnTo>
                    <a:pt x="2316077" y="603465"/>
                  </a:lnTo>
                  <a:lnTo>
                    <a:pt x="2318194" y="610079"/>
                  </a:lnTo>
                  <a:lnTo>
                    <a:pt x="2319782" y="617222"/>
                  </a:lnTo>
                  <a:lnTo>
                    <a:pt x="2323223" y="631773"/>
                  </a:lnTo>
                  <a:lnTo>
                    <a:pt x="2325605" y="645795"/>
                  </a:lnTo>
                  <a:lnTo>
                    <a:pt x="2327722" y="659552"/>
                  </a:lnTo>
                  <a:lnTo>
                    <a:pt x="2329045" y="671193"/>
                  </a:lnTo>
                  <a:lnTo>
                    <a:pt x="2329575" y="681510"/>
                  </a:lnTo>
                  <a:lnTo>
                    <a:pt x="2330104" y="700559"/>
                  </a:lnTo>
                  <a:lnTo>
                    <a:pt x="2331957" y="760350"/>
                  </a:lnTo>
                  <a:lnTo>
                    <a:pt x="2336456" y="932580"/>
                  </a:lnTo>
                  <a:lnTo>
                    <a:pt x="2341220" y="1110629"/>
                  </a:lnTo>
                  <a:lnTo>
                    <a:pt x="2343072" y="1177828"/>
                  </a:lnTo>
                  <a:lnTo>
                    <a:pt x="2344396" y="1216983"/>
                  </a:lnTo>
                  <a:lnTo>
                    <a:pt x="2344396" y="1223332"/>
                  </a:lnTo>
                  <a:lnTo>
                    <a:pt x="2344396" y="1230476"/>
                  </a:lnTo>
                  <a:lnTo>
                    <a:pt x="2343337" y="1248730"/>
                  </a:lnTo>
                  <a:lnTo>
                    <a:pt x="2342014" y="1270689"/>
                  </a:lnTo>
                  <a:lnTo>
                    <a:pt x="2339897" y="1295558"/>
                  </a:lnTo>
                  <a:lnTo>
                    <a:pt x="2336985" y="1323337"/>
                  </a:lnTo>
                  <a:lnTo>
                    <a:pt x="2334074" y="1352703"/>
                  </a:lnTo>
                  <a:lnTo>
                    <a:pt x="2327457" y="1413023"/>
                  </a:lnTo>
                  <a:lnTo>
                    <a:pt x="2314753" y="1524933"/>
                  </a:lnTo>
                  <a:lnTo>
                    <a:pt x="2310519" y="1564617"/>
                  </a:lnTo>
                  <a:lnTo>
                    <a:pt x="2309725" y="1578374"/>
                  </a:lnTo>
                  <a:lnTo>
                    <a:pt x="2308931" y="1586311"/>
                  </a:lnTo>
                  <a:lnTo>
                    <a:pt x="2308931" y="1592131"/>
                  </a:lnTo>
                  <a:lnTo>
                    <a:pt x="2308401" y="1598745"/>
                  </a:lnTo>
                  <a:lnTo>
                    <a:pt x="2307607" y="1605624"/>
                  </a:lnTo>
                  <a:lnTo>
                    <a:pt x="2306284" y="1613296"/>
                  </a:lnTo>
                  <a:lnTo>
                    <a:pt x="2304696" y="1620968"/>
                  </a:lnTo>
                  <a:lnTo>
                    <a:pt x="2303373" y="1628905"/>
                  </a:lnTo>
                  <a:lnTo>
                    <a:pt x="2301256" y="1637107"/>
                  </a:lnTo>
                  <a:lnTo>
                    <a:pt x="2299138" y="1645308"/>
                  </a:lnTo>
                  <a:lnTo>
                    <a:pt x="2296756" y="1652980"/>
                  </a:lnTo>
                  <a:lnTo>
                    <a:pt x="2294374" y="1660653"/>
                  </a:lnTo>
                  <a:lnTo>
                    <a:pt x="2291463" y="1667531"/>
                  </a:lnTo>
                  <a:lnTo>
                    <a:pt x="2288552" y="1674145"/>
                  </a:lnTo>
                  <a:lnTo>
                    <a:pt x="2285640" y="1679966"/>
                  </a:lnTo>
                  <a:lnTo>
                    <a:pt x="2282464" y="1684992"/>
                  </a:lnTo>
                  <a:lnTo>
                    <a:pt x="2279288" y="1689225"/>
                  </a:lnTo>
                  <a:lnTo>
                    <a:pt x="2277700" y="1690813"/>
                  </a:lnTo>
                  <a:lnTo>
                    <a:pt x="2276112" y="1692135"/>
                  </a:lnTo>
                  <a:lnTo>
                    <a:pt x="2270554" y="1696633"/>
                  </a:lnTo>
                  <a:lnTo>
                    <a:pt x="2266320" y="1700601"/>
                  </a:lnTo>
                  <a:lnTo>
                    <a:pt x="2263409" y="1704305"/>
                  </a:lnTo>
                  <a:lnTo>
                    <a:pt x="2261821" y="1706951"/>
                  </a:lnTo>
                  <a:lnTo>
                    <a:pt x="2260762" y="1709067"/>
                  </a:lnTo>
                  <a:lnTo>
                    <a:pt x="2260497" y="1710655"/>
                  </a:lnTo>
                  <a:lnTo>
                    <a:pt x="2260762" y="1711713"/>
                  </a:lnTo>
                  <a:lnTo>
                    <a:pt x="2256263" y="1786849"/>
                  </a:lnTo>
                  <a:lnTo>
                    <a:pt x="2266585" y="1792933"/>
                  </a:lnTo>
                  <a:lnTo>
                    <a:pt x="2276112" y="1799283"/>
                  </a:lnTo>
                  <a:lnTo>
                    <a:pt x="2294374" y="1811188"/>
                  </a:lnTo>
                  <a:lnTo>
                    <a:pt x="2310254" y="1822564"/>
                  </a:lnTo>
                  <a:lnTo>
                    <a:pt x="2324017" y="1833147"/>
                  </a:lnTo>
                  <a:lnTo>
                    <a:pt x="2335662" y="1841877"/>
                  </a:lnTo>
                  <a:lnTo>
                    <a:pt x="2344131" y="1849020"/>
                  </a:lnTo>
                  <a:lnTo>
                    <a:pt x="2351012" y="1854841"/>
                  </a:lnTo>
                  <a:lnTo>
                    <a:pt x="2357629" y="1856957"/>
                  </a:lnTo>
                  <a:lnTo>
                    <a:pt x="2360540" y="1857222"/>
                  </a:lnTo>
                  <a:lnTo>
                    <a:pt x="2367157" y="1857751"/>
                  </a:lnTo>
                  <a:lnTo>
                    <a:pt x="2389124" y="1858280"/>
                  </a:lnTo>
                  <a:lnTo>
                    <a:pt x="2419296" y="1858545"/>
                  </a:lnTo>
                  <a:lnTo>
                    <a:pt x="2453702" y="1859074"/>
                  </a:lnTo>
                  <a:lnTo>
                    <a:pt x="2488373" y="1860397"/>
                  </a:lnTo>
                  <a:lnTo>
                    <a:pt x="2504253" y="1860926"/>
                  </a:lnTo>
                  <a:lnTo>
                    <a:pt x="2519074" y="1862249"/>
                  </a:lnTo>
                  <a:lnTo>
                    <a:pt x="2531778" y="1863042"/>
                  </a:lnTo>
                  <a:lnTo>
                    <a:pt x="2542100" y="1864630"/>
                  </a:lnTo>
                  <a:lnTo>
                    <a:pt x="2546335" y="1865159"/>
                  </a:lnTo>
                  <a:lnTo>
                    <a:pt x="2549246" y="1866217"/>
                  </a:lnTo>
                  <a:lnTo>
                    <a:pt x="2551893" y="1867011"/>
                  </a:lnTo>
                  <a:lnTo>
                    <a:pt x="2553481" y="1868069"/>
                  </a:lnTo>
                  <a:lnTo>
                    <a:pt x="2554539" y="1869392"/>
                  </a:lnTo>
                  <a:lnTo>
                    <a:pt x="2555598" y="1871773"/>
                  </a:lnTo>
                  <a:lnTo>
                    <a:pt x="2556921" y="1874947"/>
                  </a:lnTo>
                  <a:lnTo>
                    <a:pt x="2557980" y="1878387"/>
                  </a:lnTo>
                  <a:lnTo>
                    <a:pt x="2561156" y="1887911"/>
                  </a:lnTo>
                  <a:lnTo>
                    <a:pt x="2563802" y="1899287"/>
                  </a:lnTo>
                  <a:lnTo>
                    <a:pt x="2566978" y="1912515"/>
                  </a:lnTo>
                  <a:lnTo>
                    <a:pt x="2570419" y="1927331"/>
                  </a:lnTo>
                  <a:lnTo>
                    <a:pt x="2576771" y="1958813"/>
                  </a:lnTo>
                  <a:lnTo>
                    <a:pt x="2582858" y="1991090"/>
                  </a:lnTo>
                  <a:lnTo>
                    <a:pt x="2588152" y="2020985"/>
                  </a:lnTo>
                  <a:lnTo>
                    <a:pt x="2595033" y="2059611"/>
                  </a:lnTo>
                  <a:lnTo>
                    <a:pt x="2596091" y="2064109"/>
                  </a:lnTo>
                  <a:lnTo>
                    <a:pt x="2596356" y="2069136"/>
                  </a:lnTo>
                  <a:lnTo>
                    <a:pt x="2596621" y="2074427"/>
                  </a:lnTo>
                  <a:lnTo>
                    <a:pt x="2596885" y="2079454"/>
                  </a:lnTo>
                  <a:lnTo>
                    <a:pt x="2596621" y="2090036"/>
                  </a:lnTo>
                  <a:lnTo>
                    <a:pt x="2596091" y="2100354"/>
                  </a:lnTo>
                  <a:lnTo>
                    <a:pt x="2594768" y="2109613"/>
                  </a:lnTo>
                  <a:lnTo>
                    <a:pt x="2593974" y="2113846"/>
                  </a:lnTo>
                  <a:lnTo>
                    <a:pt x="2592915" y="2117815"/>
                  </a:lnTo>
                  <a:lnTo>
                    <a:pt x="2592122" y="2120990"/>
                  </a:lnTo>
                  <a:lnTo>
                    <a:pt x="2590798" y="2123635"/>
                  </a:lnTo>
                  <a:lnTo>
                    <a:pt x="2589740" y="2126281"/>
                  </a:lnTo>
                  <a:lnTo>
                    <a:pt x="2588416" y="2127604"/>
                  </a:lnTo>
                  <a:lnTo>
                    <a:pt x="2587093" y="2128926"/>
                  </a:lnTo>
                  <a:lnTo>
                    <a:pt x="2585240" y="2129720"/>
                  </a:lnTo>
                  <a:lnTo>
                    <a:pt x="2583388" y="2129985"/>
                  </a:lnTo>
                  <a:lnTo>
                    <a:pt x="2581006" y="2130778"/>
                  </a:lnTo>
                  <a:lnTo>
                    <a:pt x="2575712" y="2131043"/>
                  </a:lnTo>
                  <a:lnTo>
                    <a:pt x="2570154" y="2131308"/>
                  </a:lnTo>
                  <a:lnTo>
                    <a:pt x="2564596" y="2131572"/>
                  </a:lnTo>
                  <a:lnTo>
                    <a:pt x="2562214" y="2131837"/>
                  </a:lnTo>
                  <a:lnTo>
                    <a:pt x="2559832" y="2132366"/>
                  </a:lnTo>
                  <a:lnTo>
                    <a:pt x="2557715" y="2133159"/>
                  </a:lnTo>
                  <a:lnTo>
                    <a:pt x="2555863" y="2133953"/>
                  </a:lnTo>
                  <a:lnTo>
                    <a:pt x="2554539" y="2135011"/>
                  </a:lnTo>
                  <a:lnTo>
                    <a:pt x="2553481" y="2136334"/>
                  </a:lnTo>
                  <a:lnTo>
                    <a:pt x="2553216" y="2138186"/>
                  </a:lnTo>
                  <a:lnTo>
                    <a:pt x="2553216" y="2141361"/>
                  </a:lnTo>
                  <a:lnTo>
                    <a:pt x="2554010" y="2151150"/>
                  </a:lnTo>
                  <a:lnTo>
                    <a:pt x="2555863" y="2165965"/>
                  </a:lnTo>
                  <a:lnTo>
                    <a:pt x="2558244" y="2184749"/>
                  </a:lnTo>
                  <a:lnTo>
                    <a:pt x="2565390" y="2230254"/>
                  </a:lnTo>
                  <a:lnTo>
                    <a:pt x="2573595" y="2281578"/>
                  </a:lnTo>
                  <a:lnTo>
                    <a:pt x="2582064" y="2332903"/>
                  </a:lnTo>
                  <a:lnTo>
                    <a:pt x="2590004" y="2377085"/>
                  </a:lnTo>
                  <a:lnTo>
                    <a:pt x="2597150" y="2420209"/>
                  </a:lnTo>
                  <a:lnTo>
                    <a:pt x="2183745" y="2488466"/>
                  </a:lnTo>
                  <a:lnTo>
                    <a:pt x="2180833" y="2541642"/>
                  </a:lnTo>
                  <a:lnTo>
                    <a:pt x="2174217" y="2662547"/>
                  </a:lnTo>
                  <a:lnTo>
                    <a:pt x="2167071" y="2791918"/>
                  </a:lnTo>
                  <a:lnTo>
                    <a:pt x="2163630" y="2841655"/>
                  </a:lnTo>
                  <a:lnTo>
                    <a:pt x="2162571" y="2859381"/>
                  </a:lnTo>
                  <a:lnTo>
                    <a:pt x="2161513" y="2871551"/>
                  </a:lnTo>
                  <a:lnTo>
                    <a:pt x="2160983" y="2880810"/>
                  </a:lnTo>
                  <a:lnTo>
                    <a:pt x="2160983" y="2891657"/>
                  </a:lnTo>
                  <a:lnTo>
                    <a:pt x="2161513" y="2903562"/>
                  </a:lnTo>
                  <a:lnTo>
                    <a:pt x="2162571" y="2916261"/>
                  </a:lnTo>
                  <a:lnTo>
                    <a:pt x="2163630" y="2930019"/>
                  </a:lnTo>
                  <a:lnTo>
                    <a:pt x="2165218" y="2943776"/>
                  </a:lnTo>
                  <a:lnTo>
                    <a:pt x="2168923" y="2971819"/>
                  </a:lnTo>
                  <a:lnTo>
                    <a:pt x="2172364" y="2998011"/>
                  </a:lnTo>
                  <a:lnTo>
                    <a:pt x="2175805" y="3020499"/>
                  </a:lnTo>
                  <a:lnTo>
                    <a:pt x="2178187" y="3037695"/>
                  </a:lnTo>
                  <a:lnTo>
                    <a:pt x="2179245" y="3043780"/>
                  </a:lnTo>
                  <a:lnTo>
                    <a:pt x="2179245" y="3047484"/>
                  </a:lnTo>
                  <a:lnTo>
                    <a:pt x="2179245" y="3049600"/>
                  </a:lnTo>
                  <a:lnTo>
                    <a:pt x="2178716" y="3051981"/>
                  </a:lnTo>
                  <a:lnTo>
                    <a:pt x="2178187" y="3053833"/>
                  </a:lnTo>
                  <a:lnTo>
                    <a:pt x="2177657" y="3055685"/>
                  </a:lnTo>
                  <a:lnTo>
                    <a:pt x="2175805" y="3058596"/>
                  </a:lnTo>
                  <a:lnTo>
                    <a:pt x="2173687" y="3060977"/>
                  </a:lnTo>
                  <a:lnTo>
                    <a:pt x="2171835" y="3062829"/>
                  </a:lnTo>
                  <a:lnTo>
                    <a:pt x="2169982" y="3063887"/>
                  </a:lnTo>
                  <a:lnTo>
                    <a:pt x="2168394" y="3064945"/>
                  </a:lnTo>
                  <a:lnTo>
                    <a:pt x="2166277" y="3100132"/>
                  </a:lnTo>
                  <a:lnTo>
                    <a:pt x="2126312" y="3130821"/>
                  </a:lnTo>
                  <a:lnTo>
                    <a:pt x="2120225" y="3134260"/>
                  </a:lnTo>
                  <a:lnTo>
                    <a:pt x="2114932" y="3136641"/>
                  </a:lnTo>
                  <a:lnTo>
                    <a:pt x="2109903" y="3138493"/>
                  </a:lnTo>
                  <a:lnTo>
                    <a:pt x="2104875" y="3139287"/>
                  </a:lnTo>
                  <a:lnTo>
                    <a:pt x="2100640" y="3139816"/>
                  </a:lnTo>
                  <a:lnTo>
                    <a:pt x="2096405" y="3139816"/>
                  </a:lnTo>
                  <a:lnTo>
                    <a:pt x="2092700" y="3139816"/>
                  </a:lnTo>
                  <a:lnTo>
                    <a:pt x="2088995" y="3139287"/>
                  </a:lnTo>
                  <a:lnTo>
                    <a:pt x="2082378" y="3138229"/>
                  </a:lnTo>
                  <a:lnTo>
                    <a:pt x="2079467" y="3137699"/>
                  </a:lnTo>
                  <a:lnTo>
                    <a:pt x="2076291" y="3137170"/>
                  </a:lnTo>
                  <a:lnTo>
                    <a:pt x="2073380" y="3137170"/>
                  </a:lnTo>
                  <a:lnTo>
                    <a:pt x="2070733" y="3137435"/>
                  </a:lnTo>
                  <a:lnTo>
                    <a:pt x="2067557" y="3138493"/>
                  </a:lnTo>
                  <a:lnTo>
                    <a:pt x="2064910" y="3139551"/>
                  </a:lnTo>
                  <a:lnTo>
                    <a:pt x="2057765" y="3144049"/>
                  </a:lnTo>
                  <a:lnTo>
                    <a:pt x="2048501" y="3150663"/>
                  </a:lnTo>
                  <a:lnTo>
                    <a:pt x="2026005" y="3167066"/>
                  </a:lnTo>
                  <a:lnTo>
                    <a:pt x="2014624" y="3175532"/>
                  </a:lnTo>
                  <a:lnTo>
                    <a:pt x="2003508" y="3182939"/>
                  </a:lnTo>
                  <a:lnTo>
                    <a:pt x="1998215" y="3186114"/>
                  </a:lnTo>
                  <a:lnTo>
                    <a:pt x="1993451" y="3188760"/>
                  </a:lnTo>
                  <a:lnTo>
                    <a:pt x="1989216" y="3190876"/>
                  </a:lnTo>
                  <a:lnTo>
                    <a:pt x="1985511" y="3192464"/>
                  </a:lnTo>
                  <a:lnTo>
                    <a:pt x="1980747" y="3193786"/>
                  </a:lnTo>
                  <a:lnTo>
                    <a:pt x="1975719" y="3195109"/>
                  </a:lnTo>
                  <a:lnTo>
                    <a:pt x="1969631" y="3195903"/>
                  </a:lnTo>
                  <a:lnTo>
                    <a:pt x="1963279" y="3196961"/>
                  </a:lnTo>
                  <a:lnTo>
                    <a:pt x="1956398" y="3197490"/>
                  </a:lnTo>
                  <a:lnTo>
                    <a:pt x="1948723" y="3198019"/>
                  </a:lnTo>
                  <a:lnTo>
                    <a:pt x="1932843" y="3198813"/>
                  </a:lnTo>
                  <a:lnTo>
                    <a:pt x="1915375" y="3198813"/>
                  </a:lnTo>
                  <a:lnTo>
                    <a:pt x="1897378" y="3198284"/>
                  </a:lnTo>
                  <a:lnTo>
                    <a:pt x="1878587" y="3197755"/>
                  </a:lnTo>
                  <a:lnTo>
                    <a:pt x="1859796" y="3196961"/>
                  </a:lnTo>
                  <a:lnTo>
                    <a:pt x="1841534" y="3195638"/>
                  </a:lnTo>
                  <a:lnTo>
                    <a:pt x="1823801" y="3194580"/>
                  </a:lnTo>
                  <a:lnTo>
                    <a:pt x="1791512" y="3191670"/>
                  </a:lnTo>
                  <a:lnTo>
                    <a:pt x="1766634" y="3189553"/>
                  </a:lnTo>
                  <a:lnTo>
                    <a:pt x="1752342" y="3188231"/>
                  </a:lnTo>
                  <a:lnTo>
                    <a:pt x="1748372" y="3187437"/>
                  </a:lnTo>
                  <a:lnTo>
                    <a:pt x="1744402" y="3186643"/>
                  </a:lnTo>
                  <a:lnTo>
                    <a:pt x="1740961" y="3185320"/>
                  </a:lnTo>
                  <a:lnTo>
                    <a:pt x="1737521" y="3184262"/>
                  </a:lnTo>
                  <a:lnTo>
                    <a:pt x="1734080" y="3182675"/>
                  </a:lnTo>
                  <a:lnTo>
                    <a:pt x="1731434" y="3181352"/>
                  </a:lnTo>
                  <a:lnTo>
                    <a:pt x="1728522" y="3179500"/>
                  </a:lnTo>
                  <a:lnTo>
                    <a:pt x="1726140" y="3177384"/>
                  </a:lnTo>
                  <a:lnTo>
                    <a:pt x="1721641" y="3173415"/>
                  </a:lnTo>
                  <a:lnTo>
                    <a:pt x="1717671" y="3169182"/>
                  </a:lnTo>
                  <a:lnTo>
                    <a:pt x="1715024" y="3165214"/>
                  </a:lnTo>
                  <a:lnTo>
                    <a:pt x="1712907" y="3161510"/>
                  </a:lnTo>
                  <a:lnTo>
                    <a:pt x="1708672" y="3153573"/>
                  </a:lnTo>
                  <a:lnTo>
                    <a:pt x="1705761" y="3148282"/>
                  </a:lnTo>
                  <a:lnTo>
                    <a:pt x="1703379" y="3142726"/>
                  </a:lnTo>
                  <a:lnTo>
                    <a:pt x="1700997" y="3136377"/>
                  </a:lnTo>
                  <a:lnTo>
                    <a:pt x="1699144" y="3129763"/>
                  </a:lnTo>
                  <a:lnTo>
                    <a:pt x="1698350" y="3126323"/>
                  </a:lnTo>
                  <a:lnTo>
                    <a:pt x="1697821" y="3122884"/>
                  </a:lnTo>
                  <a:lnTo>
                    <a:pt x="1697557" y="3119180"/>
                  </a:lnTo>
                  <a:lnTo>
                    <a:pt x="1697557" y="3115476"/>
                  </a:lnTo>
                  <a:lnTo>
                    <a:pt x="1697821" y="3112037"/>
                  </a:lnTo>
                  <a:lnTo>
                    <a:pt x="1698350" y="3109127"/>
                  </a:lnTo>
                  <a:lnTo>
                    <a:pt x="1699409" y="3106481"/>
                  </a:lnTo>
                  <a:lnTo>
                    <a:pt x="1701262" y="3104629"/>
                  </a:lnTo>
                  <a:lnTo>
                    <a:pt x="1703379" y="3102777"/>
                  </a:lnTo>
                  <a:lnTo>
                    <a:pt x="1705496" y="3101454"/>
                  </a:lnTo>
                  <a:lnTo>
                    <a:pt x="1708408" y="3100132"/>
                  </a:lnTo>
                  <a:lnTo>
                    <a:pt x="1711054" y="3099073"/>
                  </a:lnTo>
                  <a:lnTo>
                    <a:pt x="1717142" y="3097222"/>
                  </a:lnTo>
                  <a:lnTo>
                    <a:pt x="1723229" y="3095105"/>
                  </a:lnTo>
                  <a:lnTo>
                    <a:pt x="1726405" y="3093782"/>
                  </a:lnTo>
                  <a:lnTo>
                    <a:pt x="1729316" y="3092724"/>
                  </a:lnTo>
                  <a:lnTo>
                    <a:pt x="1732228" y="3091137"/>
                  </a:lnTo>
                  <a:lnTo>
                    <a:pt x="1734874" y="3089020"/>
                  </a:lnTo>
                  <a:lnTo>
                    <a:pt x="1737256" y="3087168"/>
                  </a:lnTo>
                  <a:lnTo>
                    <a:pt x="1740167" y="3085316"/>
                  </a:lnTo>
                  <a:lnTo>
                    <a:pt x="1743343" y="3083464"/>
                  </a:lnTo>
                  <a:lnTo>
                    <a:pt x="1746519" y="3082142"/>
                  </a:lnTo>
                  <a:lnTo>
                    <a:pt x="1753930" y="3079231"/>
                  </a:lnTo>
                  <a:lnTo>
                    <a:pt x="1761870" y="3076586"/>
                  </a:lnTo>
                  <a:lnTo>
                    <a:pt x="1770604" y="3073940"/>
                  </a:lnTo>
                  <a:lnTo>
                    <a:pt x="1780396" y="3071030"/>
                  </a:lnTo>
                  <a:lnTo>
                    <a:pt x="1790189" y="3067062"/>
                  </a:lnTo>
                  <a:lnTo>
                    <a:pt x="1800776" y="3062564"/>
                  </a:lnTo>
                  <a:lnTo>
                    <a:pt x="1806333" y="3059654"/>
                  </a:lnTo>
                  <a:lnTo>
                    <a:pt x="1812156" y="3056479"/>
                  </a:lnTo>
                  <a:lnTo>
                    <a:pt x="1818508" y="3052511"/>
                  </a:lnTo>
                  <a:lnTo>
                    <a:pt x="1824860" y="3048013"/>
                  </a:lnTo>
                  <a:lnTo>
                    <a:pt x="1837564" y="3038753"/>
                  </a:lnTo>
                  <a:lnTo>
                    <a:pt x="1850003" y="3028965"/>
                  </a:lnTo>
                  <a:lnTo>
                    <a:pt x="1860854" y="3019970"/>
                  </a:lnTo>
                  <a:lnTo>
                    <a:pt x="1869853" y="3012562"/>
                  </a:lnTo>
                  <a:lnTo>
                    <a:pt x="1877793" y="3005419"/>
                  </a:lnTo>
                  <a:lnTo>
                    <a:pt x="1770074" y="3003038"/>
                  </a:lnTo>
                  <a:lnTo>
                    <a:pt x="1765575" y="2985577"/>
                  </a:lnTo>
                  <a:lnTo>
                    <a:pt x="1741491" y="2985577"/>
                  </a:lnTo>
                  <a:lnTo>
                    <a:pt x="1735933" y="2985841"/>
                  </a:lnTo>
                  <a:lnTo>
                    <a:pt x="1730375" y="2986899"/>
                  </a:lnTo>
                  <a:lnTo>
                    <a:pt x="1724288" y="2987958"/>
                  </a:lnTo>
                  <a:lnTo>
                    <a:pt x="1717671" y="2989545"/>
                  </a:lnTo>
                  <a:lnTo>
                    <a:pt x="1704438" y="2993249"/>
                  </a:lnTo>
                  <a:lnTo>
                    <a:pt x="1690675" y="2996688"/>
                  </a:lnTo>
                  <a:lnTo>
                    <a:pt x="1684059" y="2998540"/>
                  </a:lnTo>
                  <a:lnTo>
                    <a:pt x="1677442" y="3001186"/>
                  </a:lnTo>
                  <a:lnTo>
                    <a:pt x="1663944" y="3007271"/>
                  </a:lnTo>
                  <a:lnTo>
                    <a:pt x="1657328" y="3010445"/>
                  </a:lnTo>
                  <a:lnTo>
                    <a:pt x="1650182" y="3013091"/>
                  </a:lnTo>
                  <a:lnTo>
                    <a:pt x="1646741" y="3014149"/>
                  </a:lnTo>
                  <a:lnTo>
                    <a:pt x="1643300" y="3015207"/>
                  </a:lnTo>
                  <a:lnTo>
                    <a:pt x="1639595" y="3016001"/>
                  </a:lnTo>
                  <a:lnTo>
                    <a:pt x="1635625" y="3016266"/>
                  </a:lnTo>
                  <a:lnTo>
                    <a:pt x="1627685" y="3017324"/>
                  </a:lnTo>
                  <a:lnTo>
                    <a:pt x="1620275" y="3017853"/>
                  </a:lnTo>
                  <a:lnTo>
                    <a:pt x="1604924" y="3018118"/>
                  </a:lnTo>
                  <a:lnTo>
                    <a:pt x="1590103" y="3018118"/>
                  </a:lnTo>
                  <a:lnTo>
                    <a:pt x="1576076" y="3017589"/>
                  </a:lnTo>
                  <a:lnTo>
                    <a:pt x="1562578" y="3016795"/>
                  </a:lnTo>
                  <a:lnTo>
                    <a:pt x="1550139" y="3015207"/>
                  </a:lnTo>
                  <a:lnTo>
                    <a:pt x="1538493" y="3013620"/>
                  </a:lnTo>
                  <a:lnTo>
                    <a:pt x="1527907" y="3012033"/>
                  </a:lnTo>
                  <a:lnTo>
                    <a:pt x="1523407" y="3011239"/>
                  </a:lnTo>
                  <a:lnTo>
                    <a:pt x="1517585" y="3009652"/>
                  </a:lnTo>
                  <a:lnTo>
                    <a:pt x="1501705" y="3004890"/>
                  </a:lnTo>
                  <a:lnTo>
                    <a:pt x="1483178" y="2998805"/>
                  </a:lnTo>
                  <a:lnTo>
                    <a:pt x="1462799" y="2992191"/>
                  </a:lnTo>
                  <a:lnTo>
                    <a:pt x="1442685" y="2985047"/>
                  </a:lnTo>
                  <a:lnTo>
                    <a:pt x="1424952" y="2978169"/>
                  </a:lnTo>
                  <a:lnTo>
                    <a:pt x="1410660" y="2972348"/>
                  </a:lnTo>
                  <a:lnTo>
                    <a:pt x="1405897" y="2969967"/>
                  </a:lnTo>
                  <a:lnTo>
                    <a:pt x="1402721" y="2968116"/>
                  </a:lnTo>
                  <a:lnTo>
                    <a:pt x="1400339" y="2966264"/>
                  </a:lnTo>
                  <a:lnTo>
                    <a:pt x="1398221" y="2964676"/>
                  </a:lnTo>
                  <a:lnTo>
                    <a:pt x="1396369" y="2963089"/>
                  </a:lnTo>
                  <a:lnTo>
                    <a:pt x="1394516" y="2961237"/>
                  </a:lnTo>
                  <a:lnTo>
                    <a:pt x="1393193" y="2959120"/>
                  </a:lnTo>
                  <a:lnTo>
                    <a:pt x="1392134" y="2957268"/>
                  </a:lnTo>
                  <a:lnTo>
                    <a:pt x="1390811" y="2955417"/>
                  </a:lnTo>
                  <a:lnTo>
                    <a:pt x="1390017" y="2953300"/>
                  </a:lnTo>
                  <a:lnTo>
                    <a:pt x="1388958" y="2949596"/>
                  </a:lnTo>
                  <a:lnTo>
                    <a:pt x="1388429" y="2945628"/>
                  </a:lnTo>
                  <a:lnTo>
                    <a:pt x="1388693" y="2941395"/>
                  </a:lnTo>
                  <a:lnTo>
                    <a:pt x="1389487" y="2937426"/>
                  </a:lnTo>
                  <a:lnTo>
                    <a:pt x="1390281" y="2933193"/>
                  </a:lnTo>
                  <a:lnTo>
                    <a:pt x="1391075" y="2930812"/>
                  </a:lnTo>
                  <a:lnTo>
                    <a:pt x="1392134" y="2928696"/>
                  </a:lnTo>
                  <a:lnTo>
                    <a:pt x="1393193" y="2926315"/>
                  </a:lnTo>
                  <a:lnTo>
                    <a:pt x="1394781" y="2924198"/>
                  </a:lnTo>
                  <a:lnTo>
                    <a:pt x="1396898" y="2921817"/>
                  </a:lnTo>
                  <a:lnTo>
                    <a:pt x="1399280" y="2919436"/>
                  </a:lnTo>
                  <a:lnTo>
                    <a:pt x="1401927" y="2917055"/>
                  </a:lnTo>
                  <a:lnTo>
                    <a:pt x="1405632" y="2914410"/>
                  </a:lnTo>
                  <a:lnTo>
                    <a:pt x="1409866" y="2912028"/>
                  </a:lnTo>
                  <a:lnTo>
                    <a:pt x="1414630" y="2909647"/>
                  </a:lnTo>
                  <a:lnTo>
                    <a:pt x="1420188" y="2907266"/>
                  </a:lnTo>
                  <a:lnTo>
                    <a:pt x="1426805" y="2904885"/>
                  </a:lnTo>
                  <a:lnTo>
                    <a:pt x="1433951" y="2902504"/>
                  </a:lnTo>
                  <a:lnTo>
                    <a:pt x="1442156" y="2899859"/>
                  </a:lnTo>
                  <a:lnTo>
                    <a:pt x="1445067" y="2899065"/>
                  </a:lnTo>
                  <a:lnTo>
                    <a:pt x="1449037" y="2898800"/>
                  </a:lnTo>
                  <a:lnTo>
                    <a:pt x="1459623" y="2898007"/>
                  </a:lnTo>
                  <a:lnTo>
                    <a:pt x="1472327" y="2897742"/>
                  </a:lnTo>
                  <a:lnTo>
                    <a:pt x="1486090" y="2897213"/>
                  </a:lnTo>
                  <a:lnTo>
                    <a:pt x="1513615" y="2897742"/>
                  </a:lnTo>
                  <a:lnTo>
                    <a:pt x="1532671" y="2897742"/>
                  </a:lnTo>
                  <a:lnTo>
                    <a:pt x="1540611" y="2897213"/>
                  </a:lnTo>
                  <a:lnTo>
                    <a:pt x="1552785" y="2895890"/>
                  </a:lnTo>
                  <a:lnTo>
                    <a:pt x="1567077" y="2893774"/>
                  </a:lnTo>
                  <a:lnTo>
                    <a:pt x="1582957" y="2891393"/>
                  </a:lnTo>
                  <a:lnTo>
                    <a:pt x="1598307" y="2888482"/>
                  </a:lnTo>
                  <a:lnTo>
                    <a:pt x="1611541" y="2885572"/>
                  </a:lnTo>
                  <a:lnTo>
                    <a:pt x="1616834" y="2883985"/>
                  </a:lnTo>
                  <a:lnTo>
                    <a:pt x="1621598" y="2882927"/>
                  </a:lnTo>
                  <a:lnTo>
                    <a:pt x="1625039" y="2881339"/>
                  </a:lnTo>
                  <a:lnTo>
                    <a:pt x="1626097" y="2880810"/>
                  </a:lnTo>
                  <a:lnTo>
                    <a:pt x="1626891" y="2880281"/>
                  </a:lnTo>
                  <a:lnTo>
                    <a:pt x="1628214" y="2878694"/>
                  </a:lnTo>
                  <a:lnTo>
                    <a:pt x="1629008" y="2876577"/>
                  </a:lnTo>
                  <a:lnTo>
                    <a:pt x="1629802" y="2874196"/>
                  </a:lnTo>
                  <a:lnTo>
                    <a:pt x="1630596" y="2871551"/>
                  </a:lnTo>
                  <a:lnTo>
                    <a:pt x="1631655" y="2864672"/>
                  </a:lnTo>
                  <a:lnTo>
                    <a:pt x="1632449" y="2857529"/>
                  </a:lnTo>
                  <a:lnTo>
                    <a:pt x="1633243" y="2850121"/>
                  </a:lnTo>
                  <a:lnTo>
                    <a:pt x="1634302" y="2842978"/>
                  </a:lnTo>
                  <a:lnTo>
                    <a:pt x="1635096" y="2839803"/>
                  </a:lnTo>
                  <a:lnTo>
                    <a:pt x="1635890" y="2836893"/>
                  </a:lnTo>
                  <a:lnTo>
                    <a:pt x="1636948" y="2833983"/>
                  </a:lnTo>
                  <a:lnTo>
                    <a:pt x="1637742" y="2831602"/>
                  </a:lnTo>
                  <a:lnTo>
                    <a:pt x="1639330" y="2829485"/>
                  </a:lnTo>
                  <a:lnTo>
                    <a:pt x="1641448" y="2827104"/>
                  </a:lnTo>
                  <a:lnTo>
                    <a:pt x="1646212" y="2821813"/>
                  </a:lnTo>
                  <a:lnTo>
                    <a:pt x="1652299" y="2815728"/>
                  </a:lnTo>
                  <a:lnTo>
                    <a:pt x="1658916" y="2809643"/>
                  </a:lnTo>
                  <a:lnTo>
                    <a:pt x="1665532" y="2803558"/>
                  </a:lnTo>
                  <a:lnTo>
                    <a:pt x="1671090" y="2797473"/>
                  </a:lnTo>
                  <a:lnTo>
                    <a:pt x="1676383" y="2792182"/>
                  </a:lnTo>
                  <a:lnTo>
                    <a:pt x="1678236" y="2789801"/>
                  </a:lnTo>
                  <a:lnTo>
                    <a:pt x="1679559" y="2787685"/>
                  </a:lnTo>
                  <a:lnTo>
                    <a:pt x="1681677" y="2783981"/>
                  </a:lnTo>
                  <a:lnTo>
                    <a:pt x="1683000" y="2780806"/>
                  </a:lnTo>
                  <a:lnTo>
                    <a:pt x="1683265" y="2777896"/>
                  </a:lnTo>
                  <a:lnTo>
                    <a:pt x="1683000" y="2775515"/>
                  </a:lnTo>
                  <a:lnTo>
                    <a:pt x="1682471" y="2773134"/>
                  </a:lnTo>
                  <a:lnTo>
                    <a:pt x="1681412" y="2770488"/>
                  </a:lnTo>
                  <a:lnTo>
                    <a:pt x="1680618" y="2767049"/>
                  </a:lnTo>
                  <a:lnTo>
                    <a:pt x="1679559" y="2763609"/>
                  </a:lnTo>
                  <a:lnTo>
                    <a:pt x="1679559" y="2760170"/>
                  </a:lnTo>
                  <a:lnTo>
                    <a:pt x="1679559" y="2755144"/>
                  </a:lnTo>
                  <a:lnTo>
                    <a:pt x="1680883" y="2739534"/>
                  </a:lnTo>
                  <a:lnTo>
                    <a:pt x="1683000" y="2718899"/>
                  </a:lnTo>
                  <a:lnTo>
                    <a:pt x="1685647" y="2696146"/>
                  </a:lnTo>
                  <a:lnTo>
                    <a:pt x="1691469" y="2652229"/>
                  </a:lnTo>
                  <a:lnTo>
                    <a:pt x="1694910" y="2627096"/>
                  </a:lnTo>
                  <a:lnTo>
                    <a:pt x="1695704" y="2624186"/>
                  </a:lnTo>
                  <a:lnTo>
                    <a:pt x="1695704" y="2620482"/>
                  </a:lnTo>
                  <a:lnTo>
                    <a:pt x="1695969" y="2610428"/>
                  </a:lnTo>
                  <a:lnTo>
                    <a:pt x="1695704" y="2597465"/>
                  </a:lnTo>
                  <a:lnTo>
                    <a:pt x="1694910" y="2582385"/>
                  </a:lnTo>
                  <a:lnTo>
                    <a:pt x="1693587" y="2565453"/>
                  </a:lnTo>
                  <a:lnTo>
                    <a:pt x="1691734" y="2547198"/>
                  </a:lnTo>
                  <a:lnTo>
                    <a:pt x="1689352" y="2528150"/>
                  </a:lnTo>
                  <a:lnTo>
                    <a:pt x="1686176" y="2508308"/>
                  </a:lnTo>
                  <a:lnTo>
                    <a:pt x="1685382" y="2501694"/>
                  </a:lnTo>
                  <a:lnTo>
                    <a:pt x="1684059" y="2491111"/>
                  </a:lnTo>
                  <a:lnTo>
                    <a:pt x="1681412" y="2460951"/>
                  </a:lnTo>
                  <a:lnTo>
                    <a:pt x="1678236" y="2419680"/>
                  </a:lnTo>
                  <a:lnTo>
                    <a:pt x="1674266" y="2369148"/>
                  </a:lnTo>
                  <a:lnTo>
                    <a:pt x="1665267" y="2248244"/>
                  </a:lnTo>
                  <a:lnTo>
                    <a:pt x="1655210" y="2114111"/>
                  </a:lnTo>
                  <a:lnTo>
                    <a:pt x="1645153" y="1982095"/>
                  </a:lnTo>
                  <a:lnTo>
                    <a:pt x="1640389" y="1921775"/>
                  </a:lnTo>
                  <a:lnTo>
                    <a:pt x="1635890" y="1867804"/>
                  </a:lnTo>
                  <a:lnTo>
                    <a:pt x="1631655" y="1822300"/>
                  </a:lnTo>
                  <a:lnTo>
                    <a:pt x="1628214" y="1787378"/>
                  </a:lnTo>
                  <a:lnTo>
                    <a:pt x="1626626" y="1774150"/>
                  </a:lnTo>
                  <a:lnTo>
                    <a:pt x="1625039" y="1764625"/>
                  </a:lnTo>
                  <a:lnTo>
                    <a:pt x="1623451" y="1758276"/>
                  </a:lnTo>
                  <a:lnTo>
                    <a:pt x="1622921" y="1756688"/>
                  </a:lnTo>
                  <a:lnTo>
                    <a:pt x="1622657" y="1755895"/>
                  </a:lnTo>
                  <a:lnTo>
                    <a:pt x="1620539" y="1755101"/>
                  </a:lnTo>
                  <a:lnTo>
                    <a:pt x="1618422" y="1755101"/>
                  </a:lnTo>
                  <a:lnTo>
                    <a:pt x="1616569" y="1755101"/>
                  </a:lnTo>
                  <a:lnTo>
                    <a:pt x="1614452" y="1755895"/>
                  </a:lnTo>
                  <a:lnTo>
                    <a:pt x="1612599" y="1756688"/>
                  </a:lnTo>
                  <a:lnTo>
                    <a:pt x="1611011" y="1757482"/>
                  </a:lnTo>
                  <a:lnTo>
                    <a:pt x="1607306" y="1760128"/>
                  </a:lnTo>
                  <a:lnTo>
                    <a:pt x="1600689" y="1765419"/>
                  </a:lnTo>
                  <a:lnTo>
                    <a:pt x="1597249" y="1767800"/>
                  </a:lnTo>
                  <a:lnTo>
                    <a:pt x="1595661" y="1768329"/>
                  </a:lnTo>
                  <a:lnTo>
                    <a:pt x="1594073" y="1769123"/>
                  </a:lnTo>
                  <a:lnTo>
                    <a:pt x="1592220" y="1769387"/>
                  </a:lnTo>
                  <a:lnTo>
                    <a:pt x="1590367" y="1769387"/>
                  </a:lnTo>
                  <a:lnTo>
                    <a:pt x="1588515" y="1769387"/>
                  </a:lnTo>
                  <a:lnTo>
                    <a:pt x="1586927" y="1769123"/>
                  </a:lnTo>
                  <a:lnTo>
                    <a:pt x="1584810" y="1768329"/>
                  </a:lnTo>
                  <a:lnTo>
                    <a:pt x="1582957" y="1767536"/>
                  </a:lnTo>
                  <a:lnTo>
                    <a:pt x="1581104" y="1766742"/>
                  </a:lnTo>
                  <a:lnTo>
                    <a:pt x="1578987" y="1765154"/>
                  </a:lnTo>
                  <a:lnTo>
                    <a:pt x="1577134" y="1763567"/>
                  </a:lnTo>
                  <a:lnTo>
                    <a:pt x="1575546" y="1761715"/>
                  </a:lnTo>
                  <a:lnTo>
                    <a:pt x="1573958" y="1759599"/>
                  </a:lnTo>
                  <a:lnTo>
                    <a:pt x="1572370" y="1757218"/>
                  </a:lnTo>
                  <a:lnTo>
                    <a:pt x="1570782" y="1754572"/>
                  </a:lnTo>
                  <a:lnTo>
                    <a:pt x="1569724" y="1751926"/>
                  </a:lnTo>
                  <a:lnTo>
                    <a:pt x="1568400" y="1748487"/>
                  </a:lnTo>
                  <a:lnTo>
                    <a:pt x="1567606" y="1745048"/>
                  </a:lnTo>
                  <a:lnTo>
                    <a:pt x="1567077" y="1741608"/>
                  </a:lnTo>
                  <a:lnTo>
                    <a:pt x="1567077" y="1735259"/>
                  </a:lnTo>
                  <a:lnTo>
                    <a:pt x="1568400" y="1714623"/>
                  </a:lnTo>
                  <a:lnTo>
                    <a:pt x="1570253" y="1684463"/>
                  </a:lnTo>
                  <a:lnTo>
                    <a:pt x="1573164" y="1646366"/>
                  </a:lnTo>
                  <a:lnTo>
                    <a:pt x="1580840" y="1553241"/>
                  </a:lnTo>
                  <a:lnTo>
                    <a:pt x="1590103" y="1447681"/>
                  </a:lnTo>
                  <a:lnTo>
                    <a:pt x="1607835" y="1251376"/>
                  </a:lnTo>
                  <a:lnTo>
                    <a:pt x="1613658" y="1184971"/>
                  </a:lnTo>
                  <a:lnTo>
                    <a:pt x="1616040" y="1157721"/>
                  </a:lnTo>
                  <a:lnTo>
                    <a:pt x="1615775" y="1156663"/>
                  </a:lnTo>
                  <a:lnTo>
                    <a:pt x="1615775" y="1156134"/>
                  </a:lnTo>
                  <a:lnTo>
                    <a:pt x="1615246" y="1155605"/>
                  </a:lnTo>
                  <a:lnTo>
                    <a:pt x="1614717" y="1155076"/>
                  </a:lnTo>
                  <a:lnTo>
                    <a:pt x="1614187" y="1155076"/>
                  </a:lnTo>
                  <a:lnTo>
                    <a:pt x="1613393" y="1155605"/>
                  </a:lnTo>
                  <a:lnTo>
                    <a:pt x="1611805" y="1156134"/>
                  </a:lnTo>
                  <a:lnTo>
                    <a:pt x="1609423" y="1157721"/>
                  </a:lnTo>
                  <a:lnTo>
                    <a:pt x="1607041" y="1159309"/>
                  </a:lnTo>
                  <a:lnTo>
                    <a:pt x="1601483" y="1164335"/>
                  </a:lnTo>
                  <a:lnTo>
                    <a:pt x="1589838" y="1175447"/>
                  </a:lnTo>
                  <a:lnTo>
                    <a:pt x="1584810" y="1180473"/>
                  </a:lnTo>
                  <a:lnTo>
                    <a:pt x="1580840" y="1183913"/>
                  </a:lnTo>
                  <a:lnTo>
                    <a:pt x="1578722" y="1185236"/>
                  </a:lnTo>
                  <a:lnTo>
                    <a:pt x="1576076" y="1186823"/>
                  </a:lnTo>
                  <a:lnTo>
                    <a:pt x="1568930" y="1190262"/>
                  </a:lnTo>
                  <a:lnTo>
                    <a:pt x="1560460" y="1193702"/>
                  </a:lnTo>
                  <a:lnTo>
                    <a:pt x="1550933" y="1197670"/>
                  </a:lnTo>
                  <a:lnTo>
                    <a:pt x="1540611" y="1201374"/>
                  </a:lnTo>
                  <a:lnTo>
                    <a:pt x="1530553" y="1204284"/>
                  </a:lnTo>
                  <a:lnTo>
                    <a:pt x="1520761" y="1206665"/>
                  </a:lnTo>
                  <a:lnTo>
                    <a:pt x="1516526" y="1207723"/>
                  </a:lnTo>
                  <a:lnTo>
                    <a:pt x="1512556" y="1208252"/>
                  </a:lnTo>
                  <a:lnTo>
                    <a:pt x="1505410" y="1208517"/>
                  </a:lnTo>
                  <a:lnTo>
                    <a:pt x="1491912" y="1209046"/>
                  </a:lnTo>
                  <a:lnTo>
                    <a:pt x="1449301" y="1210369"/>
                  </a:lnTo>
                  <a:lnTo>
                    <a:pt x="1392399" y="1211427"/>
                  </a:lnTo>
                  <a:lnTo>
                    <a:pt x="1328879" y="1212750"/>
                  </a:lnTo>
                  <a:lnTo>
                    <a:pt x="1265360" y="1213544"/>
                  </a:lnTo>
                  <a:lnTo>
                    <a:pt x="1210045" y="1214073"/>
                  </a:lnTo>
                  <a:lnTo>
                    <a:pt x="1187284" y="1214073"/>
                  </a:lnTo>
                  <a:lnTo>
                    <a:pt x="1169551" y="1213544"/>
                  </a:lnTo>
                  <a:lnTo>
                    <a:pt x="1157377" y="1213279"/>
                  </a:lnTo>
                  <a:lnTo>
                    <a:pt x="1153672" y="1213015"/>
                  </a:lnTo>
                  <a:lnTo>
                    <a:pt x="1151554" y="1212486"/>
                  </a:lnTo>
                  <a:lnTo>
                    <a:pt x="1150496" y="1211956"/>
                  </a:lnTo>
                  <a:lnTo>
                    <a:pt x="1149702" y="1211163"/>
                  </a:lnTo>
                  <a:lnTo>
                    <a:pt x="1148114" y="1209046"/>
                  </a:lnTo>
                  <a:lnTo>
                    <a:pt x="1146790" y="1206136"/>
                  </a:lnTo>
                  <a:lnTo>
                    <a:pt x="1145732" y="1202697"/>
                  </a:lnTo>
                  <a:lnTo>
                    <a:pt x="1144938" y="1199257"/>
                  </a:lnTo>
                  <a:lnTo>
                    <a:pt x="1143879" y="1195024"/>
                  </a:lnTo>
                  <a:lnTo>
                    <a:pt x="1142556" y="1186558"/>
                  </a:lnTo>
                  <a:lnTo>
                    <a:pt x="1140968" y="1178357"/>
                  </a:lnTo>
                  <a:lnTo>
                    <a:pt x="1140174" y="1175182"/>
                  </a:lnTo>
                  <a:lnTo>
                    <a:pt x="1138850" y="1172007"/>
                  </a:lnTo>
                  <a:lnTo>
                    <a:pt x="1137792" y="1169626"/>
                  </a:lnTo>
                  <a:lnTo>
                    <a:pt x="1136733" y="1169097"/>
                  </a:lnTo>
                  <a:lnTo>
                    <a:pt x="1135939" y="1168568"/>
                  </a:lnTo>
                  <a:lnTo>
                    <a:pt x="1134880" y="1168039"/>
                  </a:lnTo>
                  <a:lnTo>
                    <a:pt x="1134086" y="1167774"/>
                  </a:lnTo>
                  <a:lnTo>
                    <a:pt x="1132763" y="1168039"/>
                  </a:lnTo>
                  <a:lnTo>
                    <a:pt x="1131969" y="1168568"/>
                  </a:lnTo>
                  <a:lnTo>
                    <a:pt x="1126411" y="1170949"/>
                  </a:lnTo>
                  <a:lnTo>
                    <a:pt x="1120588" y="1173066"/>
                  </a:lnTo>
                  <a:lnTo>
                    <a:pt x="1114237" y="1174653"/>
                  </a:lnTo>
                  <a:lnTo>
                    <a:pt x="1107620" y="1176505"/>
                  </a:lnTo>
                  <a:lnTo>
                    <a:pt x="1101268" y="1177828"/>
                  </a:lnTo>
                  <a:lnTo>
                    <a:pt x="1094651" y="1178622"/>
                  </a:lnTo>
                  <a:lnTo>
                    <a:pt x="1088829" y="1179415"/>
                  </a:lnTo>
                  <a:lnTo>
                    <a:pt x="1083271" y="1179680"/>
                  </a:lnTo>
                  <a:lnTo>
                    <a:pt x="1077978" y="1179680"/>
                  </a:lnTo>
                  <a:lnTo>
                    <a:pt x="1071361" y="1178886"/>
                  </a:lnTo>
                  <a:lnTo>
                    <a:pt x="1064480" y="1178357"/>
                  </a:lnTo>
                  <a:lnTo>
                    <a:pt x="1056804" y="1177828"/>
                  </a:lnTo>
                  <a:lnTo>
                    <a:pt x="1049658" y="1176505"/>
                  </a:lnTo>
                  <a:lnTo>
                    <a:pt x="1042513" y="1175182"/>
                  </a:lnTo>
                  <a:lnTo>
                    <a:pt x="1036161" y="1173066"/>
                  </a:lnTo>
                  <a:lnTo>
                    <a:pt x="1032985" y="1172007"/>
                  </a:lnTo>
                  <a:lnTo>
                    <a:pt x="1030603" y="1170949"/>
                  </a:lnTo>
                  <a:lnTo>
                    <a:pt x="1027956" y="1169097"/>
                  </a:lnTo>
                  <a:lnTo>
                    <a:pt x="1025045" y="1166981"/>
                  </a:lnTo>
                  <a:lnTo>
                    <a:pt x="1021339" y="1163806"/>
                  </a:lnTo>
                  <a:lnTo>
                    <a:pt x="1017634" y="1160631"/>
                  </a:lnTo>
                  <a:lnTo>
                    <a:pt x="1009959" y="1152694"/>
                  </a:lnTo>
                  <a:lnTo>
                    <a:pt x="1001490" y="1143964"/>
                  </a:lnTo>
                  <a:lnTo>
                    <a:pt x="986139" y="1127032"/>
                  </a:lnTo>
                  <a:lnTo>
                    <a:pt x="980052" y="1120418"/>
                  </a:lnTo>
                  <a:lnTo>
                    <a:pt x="975817" y="1115656"/>
                  </a:lnTo>
                  <a:lnTo>
                    <a:pt x="973964" y="1113804"/>
                  </a:lnTo>
                  <a:lnTo>
                    <a:pt x="972377" y="1111688"/>
                  </a:lnTo>
                  <a:lnTo>
                    <a:pt x="969201" y="1107190"/>
                  </a:lnTo>
                  <a:lnTo>
                    <a:pt x="966025" y="1102163"/>
                  </a:lnTo>
                  <a:lnTo>
                    <a:pt x="963378" y="1097137"/>
                  </a:lnTo>
                  <a:lnTo>
                    <a:pt x="959408" y="1088671"/>
                  </a:lnTo>
                  <a:lnTo>
                    <a:pt x="958085" y="1084967"/>
                  </a:lnTo>
                  <a:lnTo>
                    <a:pt x="952527" y="1085231"/>
                  </a:lnTo>
                  <a:lnTo>
                    <a:pt x="940617" y="1086554"/>
                  </a:lnTo>
                  <a:lnTo>
                    <a:pt x="933206" y="1087612"/>
                  </a:lnTo>
                  <a:lnTo>
                    <a:pt x="931171" y="1087925"/>
                  </a:lnTo>
                  <a:lnTo>
                    <a:pt x="942444" y="1084751"/>
                  </a:lnTo>
                  <a:lnTo>
                    <a:pt x="942968" y="1075972"/>
                  </a:lnTo>
                  <a:lnTo>
                    <a:pt x="944540" y="1054956"/>
                  </a:lnTo>
                  <a:lnTo>
                    <a:pt x="945587" y="1042719"/>
                  </a:lnTo>
                  <a:lnTo>
                    <a:pt x="947159" y="1031279"/>
                  </a:lnTo>
                  <a:lnTo>
                    <a:pt x="948993" y="1021436"/>
                  </a:lnTo>
                  <a:lnTo>
                    <a:pt x="949778" y="1017446"/>
                  </a:lnTo>
                  <a:lnTo>
                    <a:pt x="951088" y="1013987"/>
                  </a:lnTo>
                  <a:lnTo>
                    <a:pt x="956065" y="1000154"/>
                  </a:lnTo>
                  <a:lnTo>
                    <a:pt x="961828" y="983394"/>
                  </a:lnTo>
                  <a:lnTo>
                    <a:pt x="968376" y="963974"/>
                  </a:lnTo>
                  <a:lnTo>
                    <a:pt x="951197" y="946263"/>
                  </a:lnTo>
                  <a:lnTo>
                    <a:pt x="951468" y="946337"/>
                  </a:lnTo>
                  <a:lnTo>
                    <a:pt x="952527" y="946866"/>
                  </a:lnTo>
                  <a:lnTo>
                    <a:pt x="954115" y="947924"/>
                  </a:lnTo>
                  <a:lnTo>
                    <a:pt x="956761" y="950040"/>
                  </a:lnTo>
                  <a:lnTo>
                    <a:pt x="959937" y="952951"/>
                  </a:lnTo>
                  <a:lnTo>
                    <a:pt x="962584" y="955861"/>
                  </a:lnTo>
                  <a:lnTo>
                    <a:pt x="967083" y="961417"/>
                  </a:lnTo>
                  <a:lnTo>
                    <a:pt x="968936" y="964062"/>
                  </a:lnTo>
                  <a:lnTo>
                    <a:pt x="1002019" y="964062"/>
                  </a:lnTo>
                  <a:lnTo>
                    <a:pt x="1056804" y="964062"/>
                  </a:lnTo>
                  <a:lnTo>
                    <a:pt x="1062362" y="964062"/>
                  </a:lnTo>
                  <a:lnTo>
                    <a:pt x="1067656" y="964327"/>
                  </a:lnTo>
                  <a:lnTo>
                    <a:pt x="1079830" y="965650"/>
                  </a:lnTo>
                  <a:lnTo>
                    <a:pt x="1092269" y="967766"/>
                  </a:lnTo>
                  <a:lnTo>
                    <a:pt x="1104444" y="970147"/>
                  </a:lnTo>
                  <a:lnTo>
                    <a:pt x="1116354" y="972528"/>
                  </a:lnTo>
                  <a:lnTo>
                    <a:pt x="1126411" y="974909"/>
                  </a:lnTo>
                  <a:lnTo>
                    <a:pt x="1134880" y="977290"/>
                  </a:lnTo>
                  <a:lnTo>
                    <a:pt x="1140703" y="979142"/>
                  </a:lnTo>
                  <a:lnTo>
                    <a:pt x="1142820" y="980465"/>
                  </a:lnTo>
                  <a:lnTo>
                    <a:pt x="1145202" y="982317"/>
                  </a:lnTo>
                  <a:lnTo>
                    <a:pt x="1147849" y="984433"/>
                  </a:lnTo>
                  <a:lnTo>
                    <a:pt x="1151025" y="986815"/>
                  </a:lnTo>
                  <a:lnTo>
                    <a:pt x="1157377" y="993164"/>
                  </a:lnTo>
                  <a:lnTo>
                    <a:pt x="1163993" y="1000043"/>
                  </a:lnTo>
                  <a:lnTo>
                    <a:pt x="1177491" y="1014329"/>
                  </a:lnTo>
                  <a:lnTo>
                    <a:pt x="1183579" y="1020414"/>
                  </a:lnTo>
                  <a:lnTo>
                    <a:pt x="1188872" y="1025705"/>
                  </a:lnTo>
                  <a:lnTo>
                    <a:pt x="1191254" y="1027292"/>
                  </a:lnTo>
                  <a:lnTo>
                    <a:pt x="1193636" y="1028880"/>
                  </a:lnTo>
                  <a:lnTo>
                    <a:pt x="1195753" y="1030203"/>
                  </a:lnTo>
                  <a:lnTo>
                    <a:pt x="1197870" y="1031261"/>
                  </a:lnTo>
                  <a:lnTo>
                    <a:pt x="1201840" y="1032584"/>
                  </a:lnTo>
                  <a:lnTo>
                    <a:pt x="1204752" y="1033113"/>
                  </a:lnTo>
                  <a:lnTo>
                    <a:pt x="1207663" y="1032848"/>
                  </a:lnTo>
                  <a:lnTo>
                    <a:pt x="1209516" y="1032584"/>
                  </a:lnTo>
                  <a:lnTo>
                    <a:pt x="1210839" y="1032319"/>
                  </a:lnTo>
                  <a:lnTo>
                    <a:pt x="1321469" y="1030996"/>
                  </a:lnTo>
                  <a:lnTo>
                    <a:pt x="1442156" y="1029938"/>
                  </a:lnTo>
                  <a:lnTo>
                    <a:pt x="1444538" y="1029938"/>
                  </a:lnTo>
                  <a:lnTo>
                    <a:pt x="1447184" y="1029144"/>
                  </a:lnTo>
                  <a:lnTo>
                    <a:pt x="1450360" y="1028615"/>
                  </a:lnTo>
                  <a:lnTo>
                    <a:pt x="1453007" y="1027292"/>
                  </a:lnTo>
                  <a:lnTo>
                    <a:pt x="1455918" y="1026234"/>
                  </a:lnTo>
                  <a:lnTo>
                    <a:pt x="1459359" y="1024647"/>
                  </a:lnTo>
                  <a:lnTo>
                    <a:pt x="1462270" y="1022795"/>
                  </a:lnTo>
                  <a:lnTo>
                    <a:pt x="1465711" y="1020678"/>
                  </a:lnTo>
                  <a:lnTo>
                    <a:pt x="1472063" y="1015916"/>
                  </a:lnTo>
                  <a:lnTo>
                    <a:pt x="1478415" y="1010625"/>
                  </a:lnTo>
                  <a:lnTo>
                    <a:pt x="1484502" y="1004011"/>
                  </a:lnTo>
                  <a:lnTo>
                    <a:pt x="1490589" y="996868"/>
                  </a:lnTo>
                  <a:lnTo>
                    <a:pt x="1496676" y="988402"/>
                  </a:lnTo>
                  <a:lnTo>
                    <a:pt x="1503558" y="978348"/>
                  </a:lnTo>
                  <a:lnTo>
                    <a:pt x="1518908" y="955067"/>
                  </a:lnTo>
                  <a:lnTo>
                    <a:pt x="1533465" y="931786"/>
                  </a:lnTo>
                  <a:lnTo>
                    <a:pt x="1545375" y="913531"/>
                  </a:lnTo>
                  <a:lnTo>
                    <a:pt x="1548021" y="909563"/>
                  </a:lnTo>
                  <a:lnTo>
                    <a:pt x="1549609" y="905330"/>
                  </a:lnTo>
                  <a:lnTo>
                    <a:pt x="1551462" y="901097"/>
                  </a:lnTo>
                  <a:lnTo>
                    <a:pt x="1553315" y="896864"/>
                  </a:lnTo>
                  <a:lnTo>
                    <a:pt x="1554638" y="892366"/>
                  </a:lnTo>
                  <a:lnTo>
                    <a:pt x="1555696" y="887869"/>
                  </a:lnTo>
                  <a:lnTo>
                    <a:pt x="1557814" y="878873"/>
                  </a:lnTo>
                  <a:lnTo>
                    <a:pt x="1561254" y="861413"/>
                  </a:lnTo>
                  <a:lnTo>
                    <a:pt x="1563107" y="853740"/>
                  </a:lnTo>
                  <a:lnTo>
                    <a:pt x="1564166" y="850565"/>
                  </a:lnTo>
                  <a:lnTo>
                    <a:pt x="1565489" y="847391"/>
                  </a:lnTo>
                  <a:lnTo>
                    <a:pt x="1566548" y="844480"/>
                  </a:lnTo>
                  <a:lnTo>
                    <a:pt x="1568136" y="842099"/>
                  </a:lnTo>
                  <a:lnTo>
                    <a:pt x="1571312" y="837337"/>
                  </a:lnTo>
                  <a:lnTo>
                    <a:pt x="1574752" y="833104"/>
                  </a:lnTo>
                  <a:lnTo>
                    <a:pt x="1578722" y="829400"/>
                  </a:lnTo>
                  <a:lnTo>
                    <a:pt x="1585604" y="822786"/>
                  </a:lnTo>
                  <a:lnTo>
                    <a:pt x="1589044" y="819876"/>
                  </a:lnTo>
                  <a:lnTo>
                    <a:pt x="1591691" y="816437"/>
                  </a:lnTo>
                  <a:lnTo>
                    <a:pt x="1593014" y="814320"/>
                  </a:lnTo>
                  <a:lnTo>
                    <a:pt x="1594337" y="810617"/>
                  </a:lnTo>
                  <a:lnTo>
                    <a:pt x="1595661" y="806119"/>
                  </a:lnTo>
                  <a:lnTo>
                    <a:pt x="1596984" y="800828"/>
                  </a:lnTo>
                  <a:lnTo>
                    <a:pt x="1599895" y="788129"/>
                  </a:lnTo>
                  <a:lnTo>
                    <a:pt x="1602542" y="773843"/>
                  </a:lnTo>
                  <a:lnTo>
                    <a:pt x="1607571" y="745534"/>
                  </a:lnTo>
                  <a:lnTo>
                    <a:pt x="1609688" y="734158"/>
                  </a:lnTo>
                  <a:lnTo>
                    <a:pt x="1611541" y="726221"/>
                  </a:lnTo>
                  <a:lnTo>
                    <a:pt x="1613658" y="720930"/>
                  </a:lnTo>
                  <a:lnTo>
                    <a:pt x="1616040" y="715374"/>
                  </a:lnTo>
                  <a:lnTo>
                    <a:pt x="1619481" y="710612"/>
                  </a:lnTo>
                  <a:lnTo>
                    <a:pt x="1622921" y="705850"/>
                  </a:lnTo>
                  <a:lnTo>
                    <a:pt x="1627420" y="701088"/>
                  </a:lnTo>
                  <a:lnTo>
                    <a:pt x="1632714" y="696326"/>
                  </a:lnTo>
                  <a:lnTo>
                    <a:pt x="1638272" y="691564"/>
                  </a:lnTo>
                  <a:lnTo>
                    <a:pt x="1644624" y="686802"/>
                  </a:lnTo>
                  <a:lnTo>
                    <a:pt x="1652828" y="680717"/>
                  </a:lnTo>
                  <a:lnTo>
                    <a:pt x="1664209" y="673838"/>
                  </a:lnTo>
                  <a:lnTo>
                    <a:pt x="1677707" y="665901"/>
                  </a:lnTo>
                  <a:lnTo>
                    <a:pt x="1692263" y="656906"/>
                  </a:lnTo>
                  <a:lnTo>
                    <a:pt x="1721112" y="640504"/>
                  </a:lnTo>
                  <a:lnTo>
                    <a:pt x="1743608" y="627275"/>
                  </a:lnTo>
                  <a:lnTo>
                    <a:pt x="1747578" y="624365"/>
                  </a:lnTo>
                  <a:lnTo>
                    <a:pt x="1751019" y="621455"/>
                  </a:lnTo>
                  <a:lnTo>
                    <a:pt x="1754195" y="617751"/>
                  </a:lnTo>
                  <a:lnTo>
                    <a:pt x="1757106" y="613518"/>
                  </a:lnTo>
                  <a:lnTo>
                    <a:pt x="1759753" y="609550"/>
                  </a:lnTo>
                  <a:lnTo>
                    <a:pt x="1761870" y="604788"/>
                  </a:lnTo>
                  <a:lnTo>
                    <a:pt x="1763987" y="600290"/>
                  </a:lnTo>
                  <a:lnTo>
                    <a:pt x="1766105" y="595793"/>
                  </a:lnTo>
                  <a:lnTo>
                    <a:pt x="1769545" y="586533"/>
                  </a:lnTo>
                  <a:lnTo>
                    <a:pt x="1772456" y="578067"/>
                  </a:lnTo>
                  <a:lnTo>
                    <a:pt x="1775632" y="571188"/>
                  </a:lnTo>
                  <a:lnTo>
                    <a:pt x="1776956" y="568014"/>
                  </a:lnTo>
                  <a:lnTo>
                    <a:pt x="1778808" y="565633"/>
                  </a:lnTo>
                  <a:lnTo>
                    <a:pt x="1780396" y="563252"/>
                  </a:lnTo>
                  <a:lnTo>
                    <a:pt x="1781455" y="560077"/>
                  </a:lnTo>
                  <a:lnTo>
                    <a:pt x="1782514" y="555844"/>
                  </a:lnTo>
                  <a:lnTo>
                    <a:pt x="1783308" y="551346"/>
                  </a:lnTo>
                  <a:lnTo>
                    <a:pt x="1783572" y="546055"/>
                  </a:lnTo>
                  <a:lnTo>
                    <a:pt x="1784366" y="540764"/>
                  </a:lnTo>
                  <a:lnTo>
                    <a:pt x="1784631" y="528859"/>
                  </a:lnTo>
                  <a:lnTo>
                    <a:pt x="1784631" y="505842"/>
                  </a:lnTo>
                  <a:lnTo>
                    <a:pt x="1784896" y="496053"/>
                  </a:lnTo>
                  <a:lnTo>
                    <a:pt x="1785160" y="492084"/>
                  </a:lnTo>
                  <a:lnTo>
                    <a:pt x="1785425" y="488910"/>
                  </a:lnTo>
                  <a:lnTo>
                    <a:pt x="1785954" y="482825"/>
                  </a:lnTo>
                  <a:lnTo>
                    <a:pt x="1786748" y="476740"/>
                  </a:lnTo>
                  <a:lnTo>
                    <a:pt x="1787013" y="471184"/>
                  </a:lnTo>
                  <a:lnTo>
                    <a:pt x="1786748" y="465099"/>
                  </a:lnTo>
                  <a:lnTo>
                    <a:pt x="1786484" y="459279"/>
                  </a:lnTo>
                  <a:lnTo>
                    <a:pt x="1785690" y="454252"/>
                  </a:lnTo>
                  <a:lnTo>
                    <a:pt x="1784631" y="449226"/>
                  </a:lnTo>
                  <a:lnTo>
                    <a:pt x="1783043" y="444993"/>
                  </a:lnTo>
                  <a:lnTo>
                    <a:pt x="1782778" y="443934"/>
                  </a:lnTo>
                  <a:lnTo>
                    <a:pt x="1781720" y="443141"/>
                  </a:lnTo>
                  <a:lnTo>
                    <a:pt x="1780661" y="442082"/>
                  </a:lnTo>
                  <a:lnTo>
                    <a:pt x="1779338" y="441553"/>
                  </a:lnTo>
                  <a:lnTo>
                    <a:pt x="1776162" y="440760"/>
                  </a:lnTo>
                  <a:lnTo>
                    <a:pt x="1771927" y="439966"/>
                  </a:lnTo>
                  <a:lnTo>
                    <a:pt x="1767163" y="439966"/>
                  </a:lnTo>
                  <a:lnTo>
                    <a:pt x="1761870" y="439966"/>
                  </a:lnTo>
                  <a:lnTo>
                    <a:pt x="1750754" y="440760"/>
                  </a:lnTo>
                  <a:lnTo>
                    <a:pt x="1739373" y="441818"/>
                  </a:lnTo>
                  <a:lnTo>
                    <a:pt x="1728787" y="443405"/>
                  </a:lnTo>
                  <a:lnTo>
                    <a:pt x="1720318" y="444199"/>
                  </a:lnTo>
                  <a:lnTo>
                    <a:pt x="1715024" y="444993"/>
                  </a:lnTo>
                  <a:lnTo>
                    <a:pt x="1708408" y="444993"/>
                  </a:lnTo>
                  <a:lnTo>
                    <a:pt x="1704967" y="444993"/>
                  </a:lnTo>
                  <a:lnTo>
                    <a:pt x="1701262" y="444463"/>
                  </a:lnTo>
                  <a:lnTo>
                    <a:pt x="1698086" y="443670"/>
                  </a:lnTo>
                  <a:lnTo>
                    <a:pt x="1694116" y="441818"/>
                  </a:lnTo>
                  <a:lnTo>
                    <a:pt x="1692263" y="441024"/>
                  </a:lnTo>
                  <a:lnTo>
                    <a:pt x="1690411" y="439437"/>
                  </a:lnTo>
                  <a:lnTo>
                    <a:pt x="1688293" y="437849"/>
                  </a:lnTo>
                  <a:lnTo>
                    <a:pt x="1686176" y="436262"/>
                  </a:lnTo>
                  <a:lnTo>
                    <a:pt x="1684588" y="433616"/>
                  </a:lnTo>
                  <a:lnTo>
                    <a:pt x="1683000" y="431235"/>
                  </a:lnTo>
                  <a:lnTo>
                    <a:pt x="1681677" y="428325"/>
                  </a:lnTo>
                  <a:lnTo>
                    <a:pt x="1681147" y="425415"/>
                  </a:lnTo>
                  <a:lnTo>
                    <a:pt x="1680618" y="422240"/>
                  </a:lnTo>
                  <a:lnTo>
                    <a:pt x="1680353" y="419065"/>
                  </a:lnTo>
                  <a:lnTo>
                    <a:pt x="1679824" y="411922"/>
                  </a:lnTo>
                  <a:lnTo>
                    <a:pt x="1680618" y="405308"/>
                  </a:lnTo>
                  <a:lnTo>
                    <a:pt x="1681147" y="398959"/>
                  </a:lnTo>
                  <a:lnTo>
                    <a:pt x="1681677" y="393932"/>
                  </a:lnTo>
                  <a:lnTo>
                    <a:pt x="1681677" y="389699"/>
                  </a:lnTo>
                  <a:lnTo>
                    <a:pt x="1681941" y="386524"/>
                  </a:lnTo>
                  <a:lnTo>
                    <a:pt x="1682471" y="382821"/>
                  </a:lnTo>
                  <a:lnTo>
                    <a:pt x="1683529" y="375942"/>
                  </a:lnTo>
                  <a:lnTo>
                    <a:pt x="1685117" y="368534"/>
                  </a:lnTo>
                  <a:lnTo>
                    <a:pt x="1685117" y="356629"/>
                  </a:lnTo>
                  <a:lnTo>
                    <a:pt x="1685382" y="345517"/>
                  </a:lnTo>
                  <a:lnTo>
                    <a:pt x="1685647" y="339962"/>
                  </a:lnTo>
                  <a:lnTo>
                    <a:pt x="1686176" y="334935"/>
                  </a:lnTo>
                  <a:lnTo>
                    <a:pt x="1686970" y="330967"/>
                  </a:lnTo>
                  <a:lnTo>
                    <a:pt x="1686970" y="327527"/>
                  </a:lnTo>
                  <a:lnTo>
                    <a:pt x="1686970" y="324353"/>
                  </a:lnTo>
                  <a:lnTo>
                    <a:pt x="1686176" y="320913"/>
                  </a:lnTo>
                  <a:lnTo>
                    <a:pt x="1685647" y="318003"/>
                  </a:lnTo>
                  <a:lnTo>
                    <a:pt x="1684853" y="314564"/>
                  </a:lnTo>
                  <a:lnTo>
                    <a:pt x="1683529" y="311654"/>
                  </a:lnTo>
                  <a:lnTo>
                    <a:pt x="1681677" y="308479"/>
                  </a:lnTo>
                  <a:lnTo>
                    <a:pt x="1681147" y="306892"/>
                  </a:lnTo>
                  <a:lnTo>
                    <a:pt x="1679824" y="305569"/>
                  </a:lnTo>
                  <a:lnTo>
                    <a:pt x="1678765" y="305040"/>
                  </a:lnTo>
                  <a:lnTo>
                    <a:pt x="1677442" y="304246"/>
                  </a:lnTo>
                  <a:lnTo>
                    <a:pt x="1676119" y="303717"/>
                  </a:lnTo>
                  <a:lnTo>
                    <a:pt x="1674531" y="303452"/>
                  </a:lnTo>
                  <a:lnTo>
                    <a:pt x="1671619" y="303452"/>
                  </a:lnTo>
                  <a:lnTo>
                    <a:pt x="1668179" y="303452"/>
                  </a:lnTo>
                  <a:lnTo>
                    <a:pt x="1664473" y="303452"/>
                  </a:lnTo>
                  <a:lnTo>
                    <a:pt x="1661298" y="302923"/>
                  </a:lnTo>
                  <a:lnTo>
                    <a:pt x="1659445" y="302659"/>
                  </a:lnTo>
                  <a:lnTo>
                    <a:pt x="1657592" y="301865"/>
                  </a:lnTo>
                  <a:lnTo>
                    <a:pt x="1656004" y="300807"/>
                  </a:lnTo>
                  <a:lnTo>
                    <a:pt x="1655210" y="300013"/>
                  </a:lnTo>
                  <a:lnTo>
                    <a:pt x="1654416" y="298955"/>
                  </a:lnTo>
                  <a:lnTo>
                    <a:pt x="1653622" y="297896"/>
                  </a:lnTo>
                  <a:lnTo>
                    <a:pt x="1653358" y="296574"/>
                  </a:lnTo>
                  <a:lnTo>
                    <a:pt x="1653358" y="294986"/>
                  </a:lnTo>
                  <a:lnTo>
                    <a:pt x="1654152" y="292076"/>
                  </a:lnTo>
                  <a:lnTo>
                    <a:pt x="1654946" y="289166"/>
                  </a:lnTo>
                  <a:lnTo>
                    <a:pt x="1656534" y="285462"/>
                  </a:lnTo>
                  <a:lnTo>
                    <a:pt x="1659974" y="277525"/>
                  </a:lnTo>
                  <a:lnTo>
                    <a:pt x="1663415" y="269059"/>
                  </a:lnTo>
                  <a:lnTo>
                    <a:pt x="1666591" y="261122"/>
                  </a:lnTo>
                  <a:lnTo>
                    <a:pt x="1670561" y="252921"/>
                  </a:lnTo>
                  <a:lnTo>
                    <a:pt x="1675325" y="244455"/>
                  </a:lnTo>
                  <a:lnTo>
                    <a:pt x="1677442" y="240487"/>
                  </a:lnTo>
                  <a:lnTo>
                    <a:pt x="1679030" y="236518"/>
                  </a:lnTo>
                  <a:lnTo>
                    <a:pt x="1680618" y="232814"/>
                  </a:lnTo>
                  <a:lnTo>
                    <a:pt x="1681412" y="228846"/>
                  </a:lnTo>
                  <a:lnTo>
                    <a:pt x="1682735" y="220644"/>
                  </a:lnTo>
                  <a:lnTo>
                    <a:pt x="1684059" y="211649"/>
                  </a:lnTo>
                  <a:lnTo>
                    <a:pt x="1684853" y="206623"/>
                  </a:lnTo>
                  <a:lnTo>
                    <a:pt x="1685382" y="201596"/>
                  </a:lnTo>
                  <a:lnTo>
                    <a:pt x="1685911" y="192336"/>
                  </a:lnTo>
                  <a:lnTo>
                    <a:pt x="1686176" y="183077"/>
                  </a:lnTo>
                  <a:lnTo>
                    <a:pt x="1687499" y="168526"/>
                  </a:lnTo>
                  <a:lnTo>
                    <a:pt x="1688029" y="156091"/>
                  </a:lnTo>
                  <a:lnTo>
                    <a:pt x="1688558" y="145509"/>
                  </a:lnTo>
                  <a:lnTo>
                    <a:pt x="1688558" y="143128"/>
                  </a:lnTo>
                  <a:lnTo>
                    <a:pt x="1689087" y="140747"/>
                  </a:lnTo>
                  <a:lnTo>
                    <a:pt x="1690411" y="135456"/>
                  </a:lnTo>
                  <a:lnTo>
                    <a:pt x="1692528" y="129106"/>
                  </a:lnTo>
                  <a:lnTo>
                    <a:pt x="1694910" y="122757"/>
                  </a:lnTo>
                  <a:lnTo>
                    <a:pt x="1698350" y="116407"/>
                  </a:lnTo>
                  <a:lnTo>
                    <a:pt x="1701526" y="110587"/>
                  </a:lnTo>
                  <a:lnTo>
                    <a:pt x="1704967" y="105560"/>
                  </a:lnTo>
                  <a:lnTo>
                    <a:pt x="1706820" y="103444"/>
                  </a:lnTo>
                  <a:lnTo>
                    <a:pt x="1708408" y="101592"/>
                  </a:lnTo>
                  <a:lnTo>
                    <a:pt x="1712378" y="97623"/>
                  </a:lnTo>
                  <a:lnTo>
                    <a:pt x="1718465" y="92861"/>
                  </a:lnTo>
                  <a:lnTo>
                    <a:pt x="1732757" y="82014"/>
                  </a:lnTo>
                  <a:lnTo>
                    <a:pt x="1756841" y="64289"/>
                  </a:lnTo>
                  <a:lnTo>
                    <a:pt x="1758959" y="62701"/>
                  </a:lnTo>
                  <a:lnTo>
                    <a:pt x="1761341" y="61378"/>
                  </a:lnTo>
                  <a:lnTo>
                    <a:pt x="1768222" y="57939"/>
                  </a:lnTo>
                  <a:lnTo>
                    <a:pt x="1776426" y="53971"/>
                  </a:lnTo>
                  <a:lnTo>
                    <a:pt x="1785690" y="50002"/>
                  </a:lnTo>
                  <a:lnTo>
                    <a:pt x="1803422" y="42859"/>
                  </a:lnTo>
                  <a:lnTo>
                    <a:pt x="1816126" y="37832"/>
                  </a:lnTo>
                  <a:lnTo>
                    <a:pt x="1820890" y="36245"/>
                  </a:lnTo>
                  <a:lnTo>
                    <a:pt x="1826977" y="34922"/>
                  </a:lnTo>
                  <a:lnTo>
                    <a:pt x="1833329" y="33864"/>
                  </a:lnTo>
                  <a:lnTo>
                    <a:pt x="1839681" y="32806"/>
                  </a:lnTo>
                  <a:lnTo>
                    <a:pt x="1850532" y="31747"/>
                  </a:lnTo>
                  <a:lnTo>
                    <a:pt x="1855032" y="31218"/>
                  </a:lnTo>
                  <a:lnTo>
                    <a:pt x="1861119" y="30425"/>
                  </a:lnTo>
                  <a:lnTo>
                    <a:pt x="1866412" y="30160"/>
                  </a:lnTo>
                  <a:close/>
                  <a:moveTo>
                    <a:pt x="389850" y="0"/>
                  </a:moveTo>
                  <a:lnTo>
                    <a:pt x="398849" y="0"/>
                  </a:lnTo>
                  <a:lnTo>
                    <a:pt x="405730" y="265"/>
                  </a:lnTo>
                  <a:lnTo>
                    <a:pt x="409700" y="1058"/>
                  </a:lnTo>
                  <a:lnTo>
                    <a:pt x="414200" y="1852"/>
                  </a:lnTo>
                  <a:lnTo>
                    <a:pt x="425580" y="4498"/>
                  </a:lnTo>
                  <a:lnTo>
                    <a:pt x="439343" y="8466"/>
                  </a:lnTo>
                  <a:lnTo>
                    <a:pt x="453370" y="13228"/>
                  </a:lnTo>
                  <a:lnTo>
                    <a:pt x="467926" y="18519"/>
                  </a:lnTo>
                  <a:lnTo>
                    <a:pt x="481424" y="23811"/>
                  </a:lnTo>
                  <a:lnTo>
                    <a:pt x="493599" y="29102"/>
                  </a:lnTo>
                  <a:lnTo>
                    <a:pt x="498363" y="31218"/>
                  </a:lnTo>
                  <a:lnTo>
                    <a:pt x="502597" y="33335"/>
                  </a:lnTo>
                  <a:lnTo>
                    <a:pt x="519536" y="42859"/>
                  </a:lnTo>
                  <a:lnTo>
                    <a:pt x="537798" y="53971"/>
                  </a:lnTo>
                  <a:lnTo>
                    <a:pt x="554472" y="64553"/>
                  </a:lnTo>
                  <a:lnTo>
                    <a:pt x="561353" y="69051"/>
                  </a:lnTo>
                  <a:lnTo>
                    <a:pt x="566117" y="73019"/>
                  </a:lnTo>
                  <a:lnTo>
                    <a:pt x="568234" y="74606"/>
                  </a:lnTo>
                  <a:lnTo>
                    <a:pt x="570087" y="76194"/>
                  </a:lnTo>
                  <a:lnTo>
                    <a:pt x="571145" y="78046"/>
                  </a:lnTo>
                  <a:lnTo>
                    <a:pt x="572733" y="79898"/>
                  </a:lnTo>
                  <a:lnTo>
                    <a:pt x="573792" y="81750"/>
                  </a:lnTo>
                  <a:lnTo>
                    <a:pt x="574586" y="83866"/>
                  </a:lnTo>
                  <a:lnTo>
                    <a:pt x="575909" y="87834"/>
                  </a:lnTo>
                  <a:lnTo>
                    <a:pt x="576703" y="92068"/>
                  </a:lnTo>
                  <a:lnTo>
                    <a:pt x="576968" y="96565"/>
                  </a:lnTo>
                  <a:lnTo>
                    <a:pt x="577233" y="105825"/>
                  </a:lnTo>
                  <a:lnTo>
                    <a:pt x="576968" y="108206"/>
                  </a:lnTo>
                  <a:lnTo>
                    <a:pt x="576439" y="110587"/>
                  </a:lnTo>
                  <a:lnTo>
                    <a:pt x="575380" y="112703"/>
                  </a:lnTo>
                  <a:lnTo>
                    <a:pt x="574586" y="114555"/>
                  </a:lnTo>
                  <a:lnTo>
                    <a:pt x="572998" y="116407"/>
                  </a:lnTo>
                  <a:lnTo>
                    <a:pt x="571145" y="118259"/>
                  </a:lnTo>
                  <a:lnTo>
                    <a:pt x="569557" y="119582"/>
                  </a:lnTo>
                  <a:lnTo>
                    <a:pt x="567705" y="121169"/>
                  </a:lnTo>
                  <a:lnTo>
                    <a:pt x="563735" y="123550"/>
                  </a:lnTo>
                  <a:lnTo>
                    <a:pt x="559765" y="125402"/>
                  </a:lnTo>
                  <a:lnTo>
                    <a:pt x="556060" y="126990"/>
                  </a:lnTo>
                  <a:lnTo>
                    <a:pt x="553148" y="127783"/>
                  </a:lnTo>
                  <a:lnTo>
                    <a:pt x="551031" y="129106"/>
                  </a:lnTo>
                  <a:lnTo>
                    <a:pt x="550237" y="129635"/>
                  </a:lnTo>
                  <a:lnTo>
                    <a:pt x="549443" y="130164"/>
                  </a:lnTo>
                  <a:lnTo>
                    <a:pt x="548914" y="132016"/>
                  </a:lnTo>
                  <a:lnTo>
                    <a:pt x="548384" y="134133"/>
                  </a:lnTo>
                  <a:lnTo>
                    <a:pt x="548384" y="136514"/>
                  </a:lnTo>
                  <a:lnTo>
                    <a:pt x="548384" y="139424"/>
                  </a:lnTo>
                  <a:lnTo>
                    <a:pt x="548649" y="145509"/>
                  </a:lnTo>
                  <a:lnTo>
                    <a:pt x="548914" y="149477"/>
                  </a:lnTo>
                  <a:lnTo>
                    <a:pt x="549443" y="155033"/>
                  </a:lnTo>
                  <a:lnTo>
                    <a:pt x="550766" y="161118"/>
                  </a:lnTo>
                  <a:lnTo>
                    <a:pt x="552090" y="167997"/>
                  </a:lnTo>
                  <a:lnTo>
                    <a:pt x="555266" y="181489"/>
                  </a:lnTo>
                  <a:lnTo>
                    <a:pt x="556854" y="187839"/>
                  </a:lnTo>
                  <a:lnTo>
                    <a:pt x="558706" y="193659"/>
                  </a:lnTo>
                  <a:lnTo>
                    <a:pt x="561882" y="204506"/>
                  </a:lnTo>
                  <a:lnTo>
                    <a:pt x="565323" y="217470"/>
                  </a:lnTo>
                  <a:lnTo>
                    <a:pt x="568764" y="231491"/>
                  </a:lnTo>
                  <a:lnTo>
                    <a:pt x="572733" y="246836"/>
                  </a:lnTo>
                  <a:lnTo>
                    <a:pt x="574321" y="252392"/>
                  </a:lnTo>
                  <a:lnTo>
                    <a:pt x="575115" y="258741"/>
                  </a:lnTo>
                  <a:lnTo>
                    <a:pt x="576703" y="271705"/>
                  </a:lnTo>
                  <a:lnTo>
                    <a:pt x="578291" y="283875"/>
                  </a:lnTo>
                  <a:lnTo>
                    <a:pt x="578821" y="289166"/>
                  </a:lnTo>
                  <a:lnTo>
                    <a:pt x="579350" y="292870"/>
                  </a:lnTo>
                  <a:lnTo>
                    <a:pt x="579615" y="294457"/>
                  </a:lnTo>
                  <a:lnTo>
                    <a:pt x="579615" y="296044"/>
                  </a:lnTo>
                  <a:lnTo>
                    <a:pt x="579615" y="297632"/>
                  </a:lnTo>
                  <a:lnTo>
                    <a:pt x="579085" y="298690"/>
                  </a:lnTo>
                  <a:lnTo>
                    <a:pt x="578556" y="300013"/>
                  </a:lnTo>
                  <a:lnTo>
                    <a:pt x="577762" y="300807"/>
                  </a:lnTo>
                  <a:lnTo>
                    <a:pt x="576703" y="301865"/>
                  </a:lnTo>
                  <a:lnTo>
                    <a:pt x="575909" y="302659"/>
                  </a:lnTo>
                  <a:lnTo>
                    <a:pt x="572733" y="303717"/>
                  </a:lnTo>
                  <a:lnTo>
                    <a:pt x="569822" y="304510"/>
                  </a:lnTo>
                  <a:lnTo>
                    <a:pt x="565852" y="304510"/>
                  </a:lnTo>
                  <a:lnTo>
                    <a:pt x="561882" y="303717"/>
                  </a:lnTo>
                  <a:lnTo>
                    <a:pt x="558177" y="303452"/>
                  </a:lnTo>
                  <a:lnTo>
                    <a:pt x="555266" y="303717"/>
                  </a:lnTo>
                  <a:lnTo>
                    <a:pt x="552884" y="304510"/>
                  </a:lnTo>
                  <a:lnTo>
                    <a:pt x="551031" y="305304"/>
                  </a:lnTo>
                  <a:lnTo>
                    <a:pt x="549972" y="306627"/>
                  </a:lnTo>
                  <a:lnTo>
                    <a:pt x="549178" y="307421"/>
                  </a:lnTo>
                  <a:lnTo>
                    <a:pt x="548649" y="308479"/>
                  </a:lnTo>
                  <a:lnTo>
                    <a:pt x="547326" y="310066"/>
                  </a:lnTo>
                  <a:lnTo>
                    <a:pt x="544150" y="315093"/>
                  </a:lnTo>
                  <a:lnTo>
                    <a:pt x="542297" y="318268"/>
                  </a:lnTo>
                  <a:lnTo>
                    <a:pt x="540444" y="322236"/>
                  </a:lnTo>
                  <a:lnTo>
                    <a:pt x="538592" y="326204"/>
                  </a:lnTo>
                  <a:lnTo>
                    <a:pt x="537798" y="330437"/>
                  </a:lnTo>
                  <a:lnTo>
                    <a:pt x="536210" y="337581"/>
                  </a:lnTo>
                  <a:lnTo>
                    <a:pt x="535416" y="343665"/>
                  </a:lnTo>
                  <a:lnTo>
                    <a:pt x="534357" y="349750"/>
                  </a:lnTo>
                  <a:lnTo>
                    <a:pt x="533298" y="356894"/>
                  </a:lnTo>
                  <a:lnTo>
                    <a:pt x="529858" y="373826"/>
                  </a:lnTo>
                  <a:lnTo>
                    <a:pt x="528535" y="383350"/>
                  </a:lnTo>
                  <a:lnTo>
                    <a:pt x="526682" y="394197"/>
                  </a:lnTo>
                  <a:lnTo>
                    <a:pt x="525623" y="399488"/>
                  </a:lnTo>
                  <a:lnTo>
                    <a:pt x="525094" y="401605"/>
                  </a:lnTo>
                  <a:lnTo>
                    <a:pt x="524300" y="402927"/>
                  </a:lnTo>
                  <a:lnTo>
                    <a:pt x="523241" y="404515"/>
                  </a:lnTo>
                  <a:lnTo>
                    <a:pt x="522447" y="406102"/>
                  </a:lnTo>
                  <a:lnTo>
                    <a:pt x="521653" y="406896"/>
                  </a:lnTo>
                  <a:lnTo>
                    <a:pt x="520330" y="407689"/>
                  </a:lnTo>
                  <a:lnTo>
                    <a:pt x="517948" y="409277"/>
                  </a:lnTo>
                  <a:lnTo>
                    <a:pt x="515301" y="410335"/>
                  </a:lnTo>
                  <a:lnTo>
                    <a:pt x="509214" y="411658"/>
                  </a:lnTo>
                  <a:lnTo>
                    <a:pt x="505244" y="412451"/>
                  </a:lnTo>
                  <a:lnTo>
                    <a:pt x="500745" y="412981"/>
                  </a:lnTo>
                  <a:lnTo>
                    <a:pt x="489364" y="413774"/>
                  </a:lnTo>
                  <a:lnTo>
                    <a:pt x="476396" y="414832"/>
                  </a:lnTo>
                  <a:lnTo>
                    <a:pt x="462633" y="416155"/>
                  </a:lnTo>
                  <a:lnTo>
                    <a:pt x="459722" y="416420"/>
                  </a:lnTo>
                  <a:lnTo>
                    <a:pt x="457075" y="417478"/>
                  </a:lnTo>
                  <a:lnTo>
                    <a:pt x="454693" y="418272"/>
                  </a:lnTo>
                  <a:lnTo>
                    <a:pt x="452576" y="419330"/>
                  </a:lnTo>
                  <a:lnTo>
                    <a:pt x="450988" y="420388"/>
                  </a:lnTo>
                  <a:lnTo>
                    <a:pt x="449135" y="421711"/>
                  </a:lnTo>
                  <a:lnTo>
                    <a:pt x="448077" y="423299"/>
                  </a:lnTo>
                  <a:lnTo>
                    <a:pt x="446753" y="424621"/>
                  </a:lnTo>
                  <a:lnTo>
                    <a:pt x="444901" y="428061"/>
                  </a:lnTo>
                  <a:lnTo>
                    <a:pt x="443842" y="431235"/>
                  </a:lnTo>
                  <a:lnTo>
                    <a:pt x="442254" y="434939"/>
                  </a:lnTo>
                  <a:lnTo>
                    <a:pt x="440666" y="438379"/>
                  </a:lnTo>
                  <a:lnTo>
                    <a:pt x="440137" y="439966"/>
                  </a:lnTo>
                  <a:lnTo>
                    <a:pt x="439607" y="441818"/>
                  </a:lnTo>
                  <a:lnTo>
                    <a:pt x="438549" y="445786"/>
                  </a:lnTo>
                  <a:lnTo>
                    <a:pt x="438284" y="450284"/>
                  </a:lnTo>
                  <a:lnTo>
                    <a:pt x="438549" y="454781"/>
                  </a:lnTo>
                  <a:lnTo>
                    <a:pt x="439343" y="459279"/>
                  </a:lnTo>
                  <a:lnTo>
                    <a:pt x="440137" y="463512"/>
                  </a:lnTo>
                  <a:lnTo>
                    <a:pt x="441725" y="467480"/>
                  </a:lnTo>
                  <a:lnTo>
                    <a:pt x="443048" y="471184"/>
                  </a:lnTo>
                  <a:lnTo>
                    <a:pt x="457075" y="494201"/>
                  </a:lnTo>
                  <a:lnTo>
                    <a:pt x="468191" y="512191"/>
                  </a:lnTo>
                  <a:lnTo>
                    <a:pt x="472690" y="519334"/>
                  </a:lnTo>
                  <a:lnTo>
                    <a:pt x="476131" y="524096"/>
                  </a:lnTo>
                  <a:lnTo>
                    <a:pt x="477190" y="525948"/>
                  </a:lnTo>
                  <a:lnTo>
                    <a:pt x="478248" y="528594"/>
                  </a:lnTo>
                  <a:lnTo>
                    <a:pt x="479042" y="531769"/>
                  </a:lnTo>
                  <a:lnTo>
                    <a:pt x="479572" y="535208"/>
                  </a:lnTo>
                  <a:lnTo>
                    <a:pt x="480630" y="543409"/>
                  </a:lnTo>
                  <a:lnTo>
                    <a:pt x="481424" y="552405"/>
                  </a:lnTo>
                  <a:lnTo>
                    <a:pt x="482748" y="571718"/>
                  </a:lnTo>
                  <a:lnTo>
                    <a:pt x="483542" y="580184"/>
                  </a:lnTo>
                  <a:lnTo>
                    <a:pt x="484071" y="584152"/>
                  </a:lnTo>
                  <a:lnTo>
                    <a:pt x="484865" y="587591"/>
                  </a:lnTo>
                  <a:lnTo>
                    <a:pt x="486982" y="594734"/>
                  </a:lnTo>
                  <a:lnTo>
                    <a:pt x="489894" y="602407"/>
                  </a:lnTo>
                  <a:lnTo>
                    <a:pt x="493599" y="610608"/>
                  </a:lnTo>
                  <a:lnTo>
                    <a:pt x="497304" y="619074"/>
                  </a:lnTo>
                  <a:lnTo>
                    <a:pt x="505773" y="636535"/>
                  </a:lnTo>
                  <a:lnTo>
                    <a:pt x="510008" y="645266"/>
                  </a:lnTo>
                  <a:lnTo>
                    <a:pt x="513449" y="653732"/>
                  </a:lnTo>
                  <a:lnTo>
                    <a:pt x="515301" y="658494"/>
                  </a:lnTo>
                  <a:lnTo>
                    <a:pt x="516889" y="664050"/>
                  </a:lnTo>
                  <a:lnTo>
                    <a:pt x="521124" y="677807"/>
                  </a:lnTo>
                  <a:lnTo>
                    <a:pt x="525094" y="693680"/>
                  </a:lnTo>
                  <a:lnTo>
                    <a:pt x="529329" y="710877"/>
                  </a:lnTo>
                  <a:lnTo>
                    <a:pt x="537004" y="744212"/>
                  </a:lnTo>
                  <a:lnTo>
                    <a:pt x="542032" y="768287"/>
                  </a:lnTo>
                  <a:lnTo>
                    <a:pt x="543356" y="772255"/>
                  </a:lnTo>
                  <a:lnTo>
                    <a:pt x="544679" y="775959"/>
                  </a:lnTo>
                  <a:lnTo>
                    <a:pt x="546532" y="779927"/>
                  </a:lnTo>
                  <a:lnTo>
                    <a:pt x="548649" y="783631"/>
                  </a:lnTo>
                  <a:lnTo>
                    <a:pt x="551031" y="787335"/>
                  </a:lnTo>
                  <a:lnTo>
                    <a:pt x="553413" y="790775"/>
                  </a:lnTo>
                  <a:lnTo>
                    <a:pt x="556060" y="793949"/>
                  </a:lnTo>
                  <a:lnTo>
                    <a:pt x="559236" y="797124"/>
                  </a:lnTo>
                  <a:lnTo>
                    <a:pt x="565058" y="802680"/>
                  </a:lnTo>
                  <a:lnTo>
                    <a:pt x="570616" y="807442"/>
                  </a:lnTo>
                  <a:lnTo>
                    <a:pt x="579350" y="814320"/>
                  </a:lnTo>
                  <a:lnTo>
                    <a:pt x="581467" y="815643"/>
                  </a:lnTo>
                  <a:lnTo>
                    <a:pt x="583585" y="816701"/>
                  </a:lnTo>
                  <a:lnTo>
                    <a:pt x="589672" y="819082"/>
                  </a:lnTo>
                  <a:lnTo>
                    <a:pt x="596289" y="821464"/>
                  </a:lnTo>
                  <a:lnTo>
                    <a:pt x="603699" y="823580"/>
                  </a:lnTo>
                  <a:lnTo>
                    <a:pt x="617991" y="827284"/>
                  </a:lnTo>
                  <a:lnTo>
                    <a:pt x="628048" y="829665"/>
                  </a:lnTo>
                  <a:lnTo>
                    <a:pt x="630430" y="830723"/>
                  </a:lnTo>
                  <a:lnTo>
                    <a:pt x="634136" y="832311"/>
                  </a:lnTo>
                  <a:lnTo>
                    <a:pt x="645516" y="838131"/>
                  </a:lnTo>
                  <a:lnTo>
                    <a:pt x="677541" y="855063"/>
                  </a:lnTo>
                  <a:lnTo>
                    <a:pt x="695802" y="864587"/>
                  </a:lnTo>
                  <a:lnTo>
                    <a:pt x="713535" y="873582"/>
                  </a:lnTo>
                  <a:lnTo>
                    <a:pt x="729415" y="881519"/>
                  </a:lnTo>
                  <a:lnTo>
                    <a:pt x="736561" y="884694"/>
                  </a:lnTo>
                  <a:lnTo>
                    <a:pt x="742383" y="887075"/>
                  </a:lnTo>
                  <a:lnTo>
                    <a:pt x="747412" y="888662"/>
                  </a:lnTo>
                  <a:lnTo>
                    <a:pt x="751911" y="889985"/>
                  </a:lnTo>
                  <a:lnTo>
                    <a:pt x="755352" y="891308"/>
                  </a:lnTo>
                  <a:lnTo>
                    <a:pt x="758792" y="891572"/>
                  </a:lnTo>
                  <a:lnTo>
                    <a:pt x="761439" y="891837"/>
                  </a:lnTo>
                  <a:lnTo>
                    <a:pt x="763821" y="891837"/>
                  </a:lnTo>
                  <a:lnTo>
                    <a:pt x="765938" y="891572"/>
                  </a:lnTo>
                  <a:lnTo>
                    <a:pt x="767791" y="891308"/>
                  </a:lnTo>
                  <a:lnTo>
                    <a:pt x="771232" y="889985"/>
                  </a:lnTo>
                  <a:lnTo>
                    <a:pt x="774143" y="888398"/>
                  </a:lnTo>
                  <a:lnTo>
                    <a:pt x="777848" y="887339"/>
                  </a:lnTo>
                  <a:lnTo>
                    <a:pt x="779436" y="887075"/>
                  </a:lnTo>
                  <a:lnTo>
                    <a:pt x="782083" y="887075"/>
                  </a:lnTo>
                  <a:lnTo>
                    <a:pt x="784730" y="887339"/>
                  </a:lnTo>
                  <a:lnTo>
                    <a:pt x="787641" y="888398"/>
                  </a:lnTo>
                  <a:lnTo>
                    <a:pt x="791082" y="889985"/>
                  </a:lnTo>
                  <a:lnTo>
                    <a:pt x="794522" y="892101"/>
                  </a:lnTo>
                  <a:lnTo>
                    <a:pt x="802727" y="897393"/>
                  </a:lnTo>
                  <a:lnTo>
                    <a:pt x="811461" y="904271"/>
                  </a:lnTo>
                  <a:lnTo>
                    <a:pt x="820195" y="910356"/>
                  </a:lnTo>
                  <a:lnTo>
                    <a:pt x="829193" y="916441"/>
                  </a:lnTo>
                  <a:lnTo>
                    <a:pt x="833692" y="919087"/>
                  </a:lnTo>
                  <a:lnTo>
                    <a:pt x="837927" y="921203"/>
                  </a:lnTo>
                  <a:lnTo>
                    <a:pt x="841897" y="923055"/>
                  </a:lnTo>
                  <a:lnTo>
                    <a:pt x="845867" y="924378"/>
                  </a:lnTo>
                  <a:lnTo>
                    <a:pt x="869687" y="929405"/>
                  </a:lnTo>
                  <a:lnTo>
                    <a:pt x="903564" y="936019"/>
                  </a:lnTo>
                  <a:lnTo>
                    <a:pt x="934794" y="942633"/>
                  </a:lnTo>
                  <a:lnTo>
                    <a:pt x="945645" y="944749"/>
                  </a:lnTo>
                  <a:lnTo>
                    <a:pt x="951069" y="946228"/>
                  </a:lnTo>
                  <a:lnTo>
                    <a:pt x="916150" y="1091526"/>
                  </a:lnTo>
                  <a:lnTo>
                    <a:pt x="916003" y="1091581"/>
                  </a:lnTo>
                  <a:lnTo>
                    <a:pt x="915474" y="1092110"/>
                  </a:lnTo>
                  <a:lnTo>
                    <a:pt x="914680" y="1092904"/>
                  </a:lnTo>
                  <a:lnTo>
                    <a:pt x="912827" y="1095020"/>
                  </a:lnTo>
                  <a:lnTo>
                    <a:pt x="911239" y="1097930"/>
                  </a:lnTo>
                  <a:lnTo>
                    <a:pt x="909386" y="1101634"/>
                  </a:lnTo>
                  <a:lnTo>
                    <a:pt x="906475" y="1110100"/>
                  </a:lnTo>
                  <a:lnTo>
                    <a:pt x="903034" y="1119360"/>
                  </a:lnTo>
                  <a:lnTo>
                    <a:pt x="900123" y="1128884"/>
                  </a:lnTo>
                  <a:lnTo>
                    <a:pt x="897477" y="1137614"/>
                  </a:lnTo>
                  <a:lnTo>
                    <a:pt x="895889" y="1141318"/>
                  </a:lnTo>
                  <a:lnTo>
                    <a:pt x="894301" y="1144758"/>
                  </a:lnTo>
                  <a:lnTo>
                    <a:pt x="893242" y="1147139"/>
                  </a:lnTo>
                  <a:lnTo>
                    <a:pt x="891919" y="1148726"/>
                  </a:lnTo>
                  <a:lnTo>
                    <a:pt x="891389" y="1148726"/>
                  </a:lnTo>
                  <a:lnTo>
                    <a:pt x="890595" y="1148726"/>
                  </a:lnTo>
                  <a:lnTo>
                    <a:pt x="886890" y="1148197"/>
                  </a:lnTo>
                  <a:lnTo>
                    <a:pt x="881861" y="1147139"/>
                  </a:lnTo>
                  <a:lnTo>
                    <a:pt x="874715" y="1145022"/>
                  </a:lnTo>
                  <a:lnTo>
                    <a:pt x="856983" y="1138937"/>
                  </a:lnTo>
                  <a:lnTo>
                    <a:pt x="833692" y="1130471"/>
                  </a:lnTo>
                  <a:lnTo>
                    <a:pt x="806961" y="1120418"/>
                  </a:lnTo>
                  <a:lnTo>
                    <a:pt x="776790" y="1109306"/>
                  </a:lnTo>
                  <a:lnTo>
                    <a:pt x="711682" y="1084438"/>
                  </a:lnTo>
                  <a:lnTo>
                    <a:pt x="646310" y="1059304"/>
                  </a:lnTo>
                  <a:lnTo>
                    <a:pt x="588349" y="1037346"/>
                  </a:lnTo>
                  <a:lnTo>
                    <a:pt x="564529" y="1028615"/>
                  </a:lnTo>
                  <a:lnTo>
                    <a:pt x="546002" y="1022001"/>
                  </a:lnTo>
                  <a:lnTo>
                    <a:pt x="533034" y="1018033"/>
                  </a:lnTo>
                  <a:lnTo>
                    <a:pt x="528799" y="1016974"/>
                  </a:lnTo>
                  <a:lnTo>
                    <a:pt x="526682" y="1016974"/>
                  </a:lnTo>
                  <a:lnTo>
                    <a:pt x="526153" y="1017239"/>
                  </a:lnTo>
                  <a:lnTo>
                    <a:pt x="525359" y="1018297"/>
                  </a:lnTo>
                  <a:lnTo>
                    <a:pt x="525094" y="1020149"/>
                  </a:lnTo>
                  <a:lnTo>
                    <a:pt x="524565" y="1022795"/>
                  </a:lnTo>
                  <a:lnTo>
                    <a:pt x="523506" y="1029938"/>
                  </a:lnTo>
                  <a:lnTo>
                    <a:pt x="522712" y="1039198"/>
                  </a:lnTo>
                  <a:lnTo>
                    <a:pt x="522183" y="1050574"/>
                  </a:lnTo>
                  <a:lnTo>
                    <a:pt x="521653" y="1064067"/>
                  </a:lnTo>
                  <a:lnTo>
                    <a:pt x="520330" y="1097137"/>
                  </a:lnTo>
                  <a:lnTo>
                    <a:pt x="519801" y="1135498"/>
                  </a:lnTo>
                  <a:lnTo>
                    <a:pt x="519536" y="1178622"/>
                  </a:lnTo>
                  <a:lnTo>
                    <a:pt x="519007" y="1225184"/>
                  </a:lnTo>
                  <a:lnTo>
                    <a:pt x="519536" y="1273335"/>
                  </a:lnTo>
                  <a:lnTo>
                    <a:pt x="519801" y="1369106"/>
                  </a:lnTo>
                  <a:lnTo>
                    <a:pt x="520330" y="1455088"/>
                  </a:lnTo>
                  <a:lnTo>
                    <a:pt x="520330" y="1519641"/>
                  </a:lnTo>
                  <a:lnTo>
                    <a:pt x="520330" y="1540277"/>
                  </a:lnTo>
                  <a:lnTo>
                    <a:pt x="520065" y="1551389"/>
                  </a:lnTo>
                  <a:lnTo>
                    <a:pt x="519801" y="1554299"/>
                  </a:lnTo>
                  <a:lnTo>
                    <a:pt x="519007" y="1556944"/>
                  </a:lnTo>
                  <a:lnTo>
                    <a:pt x="518477" y="1559590"/>
                  </a:lnTo>
                  <a:lnTo>
                    <a:pt x="517683" y="1562236"/>
                  </a:lnTo>
                  <a:lnTo>
                    <a:pt x="516360" y="1564617"/>
                  </a:lnTo>
                  <a:lnTo>
                    <a:pt x="515301" y="1567262"/>
                  </a:lnTo>
                  <a:lnTo>
                    <a:pt x="512125" y="1571760"/>
                  </a:lnTo>
                  <a:lnTo>
                    <a:pt x="508685" y="1575993"/>
                  </a:lnTo>
                  <a:lnTo>
                    <a:pt x="504715" y="1579697"/>
                  </a:lnTo>
                  <a:lnTo>
                    <a:pt x="500480" y="1583401"/>
                  </a:lnTo>
                  <a:lnTo>
                    <a:pt x="496245" y="1586840"/>
                  </a:lnTo>
                  <a:lnTo>
                    <a:pt x="491746" y="1589750"/>
                  </a:lnTo>
                  <a:lnTo>
                    <a:pt x="487247" y="1592660"/>
                  </a:lnTo>
                  <a:lnTo>
                    <a:pt x="479042" y="1597158"/>
                  </a:lnTo>
                  <a:lnTo>
                    <a:pt x="472161" y="1601126"/>
                  </a:lnTo>
                  <a:lnTo>
                    <a:pt x="469250" y="1602714"/>
                  </a:lnTo>
                  <a:lnTo>
                    <a:pt x="467132" y="1604301"/>
                  </a:lnTo>
                  <a:lnTo>
                    <a:pt x="467132" y="1614883"/>
                  </a:lnTo>
                  <a:lnTo>
                    <a:pt x="466603" y="1639752"/>
                  </a:lnTo>
                  <a:lnTo>
                    <a:pt x="466074" y="1654568"/>
                  </a:lnTo>
                  <a:lnTo>
                    <a:pt x="465544" y="1669119"/>
                  </a:lnTo>
                  <a:lnTo>
                    <a:pt x="464221" y="1682082"/>
                  </a:lnTo>
                  <a:lnTo>
                    <a:pt x="463692" y="1687373"/>
                  </a:lnTo>
                  <a:lnTo>
                    <a:pt x="462633" y="1692135"/>
                  </a:lnTo>
                  <a:lnTo>
                    <a:pt x="456017" y="1727851"/>
                  </a:lnTo>
                  <a:lnTo>
                    <a:pt x="444371" y="1787378"/>
                  </a:lnTo>
                  <a:lnTo>
                    <a:pt x="438019" y="1819919"/>
                  </a:lnTo>
                  <a:lnTo>
                    <a:pt x="431667" y="1850079"/>
                  </a:lnTo>
                  <a:lnTo>
                    <a:pt x="425845" y="1876006"/>
                  </a:lnTo>
                  <a:lnTo>
                    <a:pt x="423198" y="1886324"/>
                  </a:lnTo>
                  <a:lnTo>
                    <a:pt x="421081" y="1894525"/>
                  </a:lnTo>
                  <a:lnTo>
                    <a:pt x="415788" y="1913044"/>
                  </a:lnTo>
                  <a:lnTo>
                    <a:pt x="408377" y="1939236"/>
                  </a:lnTo>
                  <a:lnTo>
                    <a:pt x="391703" y="2001672"/>
                  </a:lnTo>
                  <a:lnTo>
                    <a:pt x="376882" y="2058289"/>
                  </a:lnTo>
                  <a:lnTo>
                    <a:pt x="372383" y="2077337"/>
                  </a:lnTo>
                  <a:lnTo>
                    <a:pt x="370795" y="2083157"/>
                  </a:lnTo>
                  <a:lnTo>
                    <a:pt x="370530" y="2085803"/>
                  </a:lnTo>
                  <a:lnTo>
                    <a:pt x="370530" y="2123371"/>
                  </a:lnTo>
                  <a:lnTo>
                    <a:pt x="368942" y="2146917"/>
                  </a:lnTo>
                  <a:lnTo>
                    <a:pt x="367883" y="2165965"/>
                  </a:lnTo>
                  <a:lnTo>
                    <a:pt x="366825" y="2174431"/>
                  </a:lnTo>
                  <a:lnTo>
                    <a:pt x="366031" y="2180516"/>
                  </a:lnTo>
                  <a:lnTo>
                    <a:pt x="362061" y="2210147"/>
                  </a:lnTo>
                  <a:lnTo>
                    <a:pt x="355444" y="2264382"/>
                  </a:lnTo>
                  <a:lnTo>
                    <a:pt x="351739" y="2294277"/>
                  </a:lnTo>
                  <a:lnTo>
                    <a:pt x="349092" y="2321527"/>
                  </a:lnTo>
                  <a:lnTo>
                    <a:pt x="346975" y="2344015"/>
                  </a:lnTo>
                  <a:lnTo>
                    <a:pt x="346446" y="2352481"/>
                  </a:lnTo>
                  <a:lnTo>
                    <a:pt x="346446" y="2358830"/>
                  </a:lnTo>
                  <a:lnTo>
                    <a:pt x="345916" y="2365709"/>
                  </a:lnTo>
                  <a:lnTo>
                    <a:pt x="344593" y="2376027"/>
                  </a:lnTo>
                  <a:lnTo>
                    <a:pt x="342740" y="2389784"/>
                  </a:lnTo>
                  <a:lnTo>
                    <a:pt x="340094" y="2405922"/>
                  </a:lnTo>
                  <a:lnTo>
                    <a:pt x="333742" y="2443490"/>
                  </a:lnTo>
                  <a:lnTo>
                    <a:pt x="326596" y="2485026"/>
                  </a:lnTo>
                  <a:lnTo>
                    <a:pt x="312833" y="2562807"/>
                  </a:lnTo>
                  <a:lnTo>
                    <a:pt x="308334" y="2590586"/>
                  </a:lnTo>
                  <a:lnTo>
                    <a:pt x="307275" y="2599581"/>
                  </a:lnTo>
                  <a:lnTo>
                    <a:pt x="306481" y="2605137"/>
                  </a:lnTo>
                  <a:lnTo>
                    <a:pt x="307011" y="2619423"/>
                  </a:lnTo>
                  <a:lnTo>
                    <a:pt x="307275" y="2634503"/>
                  </a:lnTo>
                  <a:lnTo>
                    <a:pt x="307805" y="2641382"/>
                  </a:lnTo>
                  <a:lnTo>
                    <a:pt x="308334" y="2647467"/>
                  </a:lnTo>
                  <a:lnTo>
                    <a:pt x="309657" y="2652229"/>
                  </a:lnTo>
                  <a:lnTo>
                    <a:pt x="310187" y="2654081"/>
                  </a:lnTo>
                  <a:lnTo>
                    <a:pt x="311245" y="2655668"/>
                  </a:lnTo>
                  <a:lnTo>
                    <a:pt x="312833" y="2658049"/>
                  </a:lnTo>
                  <a:lnTo>
                    <a:pt x="314686" y="2660166"/>
                  </a:lnTo>
                  <a:lnTo>
                    <a:pt x="316803" y="2662282"/>
                  </a:lnTo>
                  <a:lnTo>
                    <a:pt x="318920" y="2664134"/>
                  </a:lnTo>
                  <a:lnTo>
                    <a:pt x="321302" y="2665722"/>
                  </a:lnTo>
                  <a:lnTo>
                    <a:pt x="323684" y="2666780"/>
                  </a:lnTo>
                  <a:lnTo>
                    <a:pt x="326066" y="2668103"/>
                  </a:lnTo>
                  <a:lnTo>
                    <a:pt x="328713" y="2668896"/>
                  </a:lnTo>
                  <a:lnTo>
                    <a:pt x="332154" y="2669426"/>
                  </a:lnTo>
                  <a:lnTo>
                    <a:pt x="336918" y="2670219"/>
                  </a:lnTo>
                  <a:lnTo>
                    <a:pt x="349622" y="2670748"/>
                  </a:lnTo>
                  <a:lnTo>
                    <a:pt x="362061" y="2671013"/>
                  </a:lnTo>
                  <a:lnTo>
                    <a:pt x="370530" y="2671013"/>
                  </a:lnTo>
                  <a:lnTo>
                    <a:pt x="379264" y="2671278"/>
                  </a:lnTo>
                  <a:lnTo>
                    <a:pt x="393026" y="2672336"/>
                  </a:lnTo>
                  <a:lnTo>
                    <a:pt x="407583" y="2672865"/>
                  </a:lnTo>
                  <a:lnTo>
                    <a:pt x="418699" y="2673394"/>
                  </a:lnTo>
                  <a:lnTo>
                    <a:pt x="424257" y="2673659"/>
                  </a:lnTo>
                  <a:lnTo>
                    <a:pt x="431403" y="2674717"/>
                  </a:lnTo>
                  <a:lnTo>
                    <a:pt x="439872" y="2676040"/>
                  </a:lnTo>
                  <a:lnTo>
                    <a:pt x="448871" y="2677627"/>
                  </a:lnTo>
                  <a:lnTo>
                    <a:pt x="457605" y="2679743"/>
                  </a:lnTo>
                  <a:lnTo>
                    <a:pt x="465280" y="2681595"/>
                  </a:lnTo>
                  <a:lnTo>
                    <a:pt x="471102" y="2683447"/>
                  </a:lnTo>
                  <a:lnTo>
                    <a:pt x="473220" y="2684241"/>
                  </a:lnTo>
                  <a:lnTo>
                    <a:pt x="474808" y="2684770"/>
                  </a:lnTo>
                  <a:lnTo>
                    <a:pt x="476396" y="2686358"/>
                  </a:lnTo>
                  <a:lnTo>
                    <a:pt x="477719" y="2687680"/>
                  </a:lnTo>
                  <a:lnTo>
                    <a:pt x="479042" y="2688739"/>
                  </a:lnTo>
                  <a:lnTo>
                    <a:pt x="479836" y="2690326"/>
                  </a:lnTo>
                  <a:lnTo>
                    <a:pt x="481160" y="2692707"/>
                  </a:lnTo>
                  <a:lnTo>
                    <a:pt x="481689" y="2695617"/>
                  </a:lnTo>
                  <a:lnTo>
                    <a:pt x="481954" y="2698527"/>
                  </a:lnTo>
                  <a:lnTo>
                    <a:pt x="481689" y="2701173"/>
                  </a:lnTo>
                  <a:lnTo>
                    <a:pt x="480630" y="2706200"/>
                  </a:lnTo>
                  <a:lnTo>
                    <a:pt x="478513" y="2710168"/>
                  </a:lnTo>
                  <a:lnTo>
                    <a:pt x="476131" y="2713872"/>
                  </a:lnTo>
                  <a:lnTo>
                    <a:pt x="472955" y="2717311"/>
                  </a:lnTo>
                  <a:lnTo>
                    <a:pt x="468985" y="2720751"/>
                  </a:lnTo>
                  <a:lnTo>
                    <a:pt x="465280" y="2724190"/>
                  </a:lnTo>
                  <a:lnTo>
                    <a:pt x="460251" y="2727365"/>
                  </a:lnTo>
                  <a:lnTo>
                    <a:pt x="449665" y="2735037"/>
                  </a:lnTo>
                  <a:lnTo>
                    <a:pt x="443048" y="2739005"/>
                  </a:lnTo>
                  <a:lnTo>
                    <a:pt x="435373" y="2743767"/>
                  </a:lnTo>
                  <a:lnTo>
                    <a:pt x="426639" y="2748265"/>
                  </a:lnTo>
                  <a:lnTo>
                    <a:pt x="421346" y="2750381"/>
                  </a:lnTo>
                  <a:lnTo>
                    <a:pt x="416317" y="2751969"/>
                  </a:lnTo>
                  <a:lnTo>
                    <a:pt x="411024" y="2754085"/>
                  </a:lnTo>
                  <a:lnTo>
                    <a:pt x="405466" y="2755673"/>
                  </a:lnTo>
                  <a:lnTo>
                    <a:pt x="399643" y="2757260"/>
                  </a:lnTo>
                  <a:lnTo>
                    <a:pt x="393820" y="2758847"/>
                  </a:lnTo>
                  <a:lnTo>
                    <a:pt x="387733" y="2759641"/>
                  </a:lnTo>
                  <a:lnTo>
                    <a:pt x="381381" y="2760435"/>
                  </a:lnTo>
                  <a:lnTo>
                    <a:pt x="374765" y="2761228"/>
                  </a:lnTo>
                  <a:lnTo>
                    <a:pt x="368413" y="2761228"/>
                  </a:lnTo>
                  <a:lnTo>
                    <a:pt x="355709" y="2761493"/>
                  </a:lnTo>
                  <a:lnTo>
                    <a:pt x="344858" y="2761758"/>
                  </a:lnTo>
                  <a:lnTo>
                    <a:pt x="335594" y="2762022"/>
                  </a:lnTo>
                  <a:lnTo>
                    <a:pt x="327390" y="2762551"/>
                  </a:lnTo>
                  <a:lnTo>
                    <a:pt x="320773" y="2763345"/>
                  </a:lnTo>
                  <a:lnTo>
                    <a:pt x="314951" y="2764139"/>
                  </a:lnTo>
                  <a:lnTo>
                    <a:pt x="310451" y="2764668"/>
                  </a:lnTo>
                  <a:lnTo>
                    <a:pt x="306481" y="2765726"/>
                  </a:lnTo>
                  <a:lnTo>
                    <a:pt x="305423" y="2766255"/>
                  </a:lnTo>
                  <a:lnTo>
                    <a:pt x="304364" y="2767578"/>
                  </a:lnTo>
                  <a:lnTo>
                    <a:pt x="304364" y="2768636"/>
                  </a:lnTo>
                  <a:lnTo>
                    <a:pt x="304364" y="2770488"/>
                  </a:lnTo>
                  <a:lnTo>
                    <a:pt x="305423" y="2772340"/>
                  </a:lnTo>
                  <a:lnTo>
                    <a:pt x="306217" y="2774456"/>
                  </a:lnTo>
                  <a:lnTo>
                    <a:pt x="308599" y="2778689"/>
                  </a:lnTo>
                  <a:lnTo>
                    <a:pt x="311775" y="2782922"/>
                  </a:lnTo>
                  <a:lnTo>
                    <a:pt x="314686" y="2786362"/>
                  </a:lnTo>
                  <a:lnTo>
                    <a:pt x="317862" y="2789801"/>
                  </a:lnTo>
                  <a:lnTo>
                    <a:pt x="329772" y="2800913"/>
                  </a:lnTo>
                  <a:lnTo>
                    <a:pt x="340094" y="2810172"/>
                  </a:lnTo>
                  <a:lnTo>
                    <a:pt x="348563" y="2818374"/>
                  </a:lnTo>
                  <a:lnTo>
                    <a:pt x="352797" y="2822342"/>
                  </a:lnTo>
                  <a:lnTo>
                    <a:pt x="358620" y="2827369"/>
                  </a:lnTo>
                  <a:lnTo>
                    <a:pt x="366295" y="2833189"/>
                  </a:lnTo>
                  <a:lnTo>
                    <a:pt x="374500" y="2839009"/>
                  </a:lnTo>
                  <a:lnTo>
                    <a:pt x="383234" y="2844301"/>
                  </a:lnTo>
                  <a:lnTo>
                    <a:pt x="391174" y="2849327"/>
                  </a:lnTo>
                  <a:lnTo>
                    <a:pt x="399114" y="2853296"/>
                  </a:lnTo>
                  <a:lnTo>
                    <a:pt x="402554" y="2854883"/>
                  </a:lnTo>
                  <a:lnTo>
                    <a:pt x="405730" y="2855941"/>
                  </a:lnTo>
                  <a:lnTo>
                    <a:pt x="412876" y="2857793"/>
                  </a:lnTo>
                  <a:lnTo>
                    <a:pt x="423198" y="2859910"/>
                  </a:lnTo>
                  <a:lnTo>
                    <a:pt x="448341" y="2865201"/>
                  </a:lnTo>
                  <a:lnTo>
                    <a:pt x="474808" y="2870492"/>
                  </a:lnTo>
                  <a:lnTo>
                    <a:pt x="486188" y="2873138"/>
                  </a:lnTo>
                  <a:lnTo>
                    <a:pt x="495981" y="2875519"/>
                  </a:lnTo>
                  <a:lnTo>
                    <a:pt x="499951" y="2877106"/>
                  </a:lnTo>
                  <a:lnTo>
                    <a:pt x="503656" y="2878694"/>
                  </a:lnTo>
                  <a:lnTo>
                    <a:pt x="507626" y="2880810"/>
                  </a:lnTo>
                  <a:lnTo>
                    <a:pt x="511067" y="2882662"/>
                  </a:lnTo>
                  <a:lnTo>
                    <a:pt x="514243" y="2885043"/>
                  </a:lnTo>
                  <a:lnTo>
                    <a:pt x="517683" y="2887424"/>
                  </a:lnTo>
                  <a:lnTo>
                    <a:pt x="520330" y="2889805"/>
                  </a:lnTo>
                  <a:lnTo>
                    <a:pt x="522977" y="2892451"/>
                  </a:lnTo>
                  <a:lnTo>
                    <a:pt x="527741" y="2897742"/>
                  </a:lnTo>
                  <a:lnTo>
                    <a:pt x="531446" y="2902504"/>
                  </a:lnTo>
                  <a:lnTo>
                    <a:pt x="534092" y="2907002"/>
                  </a:lnTo>
                  <a:lnTo>
                    <a:pt x="534886" y="2909118"/>
                  </a:lnTo>
                  <a:lnTo>
                    <a:pt x="535416" y="2910970"/>
                  </a:lnTo>
                  <a:lnTo>
                    <a:pt x="536210" y="2914939"/>
                  </a:lnTo>
                  <a:lnTo>
                    <a:pt x="537004" y="2919436"/>
                  </a:lnTo>
                  <a:lnTo>
                    <a:pt x="537268" y="2924198"/>
                  </a:lnTo>
                  <a:lnTo>
                    <a:pt x="537004" y="2929225"/>
                  </a:lnTo>
                  <a:lnTo>
                    <a:pt x="536210" y="2934516"/>
                  </a:lnTo>
                  <a:lnTo>
                    <a:pt x="535416" y="2939278"/>
                  </a:lnTo>
                  <a:lnTo>
                    <a:pt x="534357" y="2941395"/>
                  </a:lnTo>
                  <a:lnTo>
                    <a:pt x="533563" y="2943247"/>
                  </a:lnTo>
                  <a:lnTo>
                    <a:pt x="532505" y="2944570"/>
                  </a:lnTo>
                  <a:lnTo>
                    <a:pt x="531181" y="2946157"/>
                  </a:lnTo>
                  <a:lnTo>
                    <a:pt x="528270" y="2948538"/>
                  </a:lnTo>
                  <a:lnTo>
                    <a:pt x="524829" y="2950654"/>
                  </a:lnTo>
                  <a:lnTo>
                    <a:pt x="517948" y="2954887"/>
                  </a:lnTo>
                  <a:lnTo>
                    <a:pt x="511067" y="2958591"/>
                  </a:lnTo>
                  <a:lnTo>
                    <a:pt x="503656" y="2961766"/>
                  </a:lnTo>
                  <a:lnTo>
                    <a:pt x="497039" y="2964147"/>
                  </a:lnTo>
                  <a:lnTo>
                    <a:pt x="490952" y="2965999"/>
                  </a:lnTo>
                  <a:lnTo>
                    <a:pt x="485924" y="2967586"/>
                  </a:lnTo>
                  <a:lnTo>
                    <a:pt x="482748" y="2968116"/>
                  </a:lnTo>
                  <a:lnTo>
                    <a:pt x="472955" y="2969174"/>
                  </a:lnTo>
                  <a:lnTo>
                    <a:pt x="458399" y="2970232"/>
                  </a:lnTo>
                  <a:lnTo>
                    <a:pt x="420552" y="2973407"/>
                  </a:lnTo>
                  <a:lnTo>
                    <a:pt x="381646" y="2975788"/>
                  </a:lnTo>
                  <a:lnTo>
                    <a:pt x="366031" y="2976581"/>
                  </a:lnTo>
                  <a:lnTo>
                    <a:pt x="355179" y="2976846"/>
                  </a:lnTo>
                  <a:lnTo>
                    <a:pt x="349886" y="2976581"/>
                  </a:lnTo>
                  <a:lnTo>
                    <a:pt x="343799" y="2976052"/>
                  </a:lnTo>
                  <a:lnTo>
                    <a:pt x="327390" y="2974200"/>
                  </a:lnTo>
                  <a:lnTo>
                    <a:pt x="307540" y="2970761"/>
                  </a:lnTo>
                  <a:lnTo>
                    <a:pt x="286367" y="2967322"/>
                  </a:lnTo>
                  <a:lnTo>
                    <a:pt x="265194" y="2963353"/>
                  </a:lnTo>
                  <a:lnTo>
                    <a:pt x="246138" y="2959120"/>
                  </a:lnTo>
                  <a:lnTo>
                    <a:pt x="230523" y="2955417"/>
                  </a:lnTo>
                  <a:lnTo>
                    <a:pt x="224965" y="2954094"/>
                  </a:lnTo>
                  <a:lnTo>
                    <a:pt x="220730" y="2952771"/>
                  </a:lnTo>
                  <a:lnTo>
                    <a:pt x="217289" y="2950919"/>
                  </a:lnTo>
                  <a:lnTo>
                    <a:pt x="213584" y="2948538"/>
                  </a:lnTo>
                  <a:lnTo>
                    <a:pt x="209614" y="2945892"/>
                  </a:lnTo>
                  <a:lnTo>
                    <a:pt x="205380" y="2942188"/>
                  </a:lnTo>
                  <a:lnTo>
                    <a:pt x="196646" y="2934516"/>
                  </a:lnTo>
                  <a:lnTo>
                    <a:pt x="187912" y="2925786"/>
                  </a:lnTo>
                  <a:lnTo>
                    <a:pt x="179442" y="2917320"/>
                  </a:lnTo>
                  <a:lnTo>
                    <a:pt x="171767" y="2909912"/>
                  </a:lnTo>
                  <a:lnTo>
                    <a:pt x="168591" y="2907002"/>
                  </a:lnTo>
                  <a:lnTo>
                    <a:pt x="165945" y="2904621"/>
                  </a:lnTo>
                  <a:lnTo>
                    <a:pt x="163298" y="2903033"/>
                  </a:lnTo>
                  <a:lnTo>
                    <a:pt x="161181" y="2902240"/>
                  </a:lnTo>
                  <a:lnTo>
                    <a:pt x="159857" y="2901975"/>
                  </a:lnTo>
                  <a:lnTo>
                    <a:pt x="158534" y="2901975"/>
                  </a:lnTo>
                  <a:lnTo>
                    <a:pt x="157740" y="2902240"/>
                  </a:lnTo>
                  <a:lnTo>
                    <a:pt x="157211" y="2902769"/>
                  </a:lnTo>
                  <a:lnTo>
                    <a:pt x="156417" y="2903562"/>
                  </a:lnTo>
                  <a:lnTo>
                    <a:pt x="156152" y="2904621"/>
                  </a:lnTo>
                  <a:lnTo>
                    <a:pt x="155887" y="2906737"/>
                  </a:lnTo>
                  <a:lnTo>
                    <a:pt x="156152" y="2909118"/>
                  </a:lnTo>
                  <a:lnTo>
                    <a:pt x="156417" y="2911235"/>
                  </a:lnTo>
                  <a:lnTo>
                    <a:pt x="157211" y="2913351"/>
                  </a:lnTo>
                  <a:lnTo>
                    <a:pt x="155623" y="2914410"/>
                  </a:lnTo>
                  <a:lnTo>
                    <a:pt x="151653" y="2917584"/>
                  </a:lnTo>
                  <a:lnTo>
                    <a:pt x="149271" y="2919172"/>
                  </a:lnTo>
                  <a:lnTo>
                    <a:pt x="146889" y="2920494"/>
                  </a:lnTo>
                  <a:lnTo>
                    <a:pt x="144242" y="2921553"/>
                  </a:lnTo>
                  <a:lnTo>
                    <a:pt x="141595" y="2921817"/>
                  </a:lnTo>
                  <a:lnTo>
                    <a:pt x="139478" y="2921817"/>
                  </a:lnTo>
                  <a:lnTo>
                    <a:pt x="136302" y="2920759"/>
                  </a:lnTo>
                  <a:lnTo>
                    <a:pt x="126245" y="2917849"/>
                  </a:lnTo>
                  <a:lnTo>
                    <a:pt x="113276" y="2913616"/>
                  </a:lnTo>
                  <a:lnTo>
                    <a:pt x="99249" y="2908589"/>
                  </a:lnTo>
                  <a:lnTo>
                    <a:pt x="84957" y="2902769"/>
                  </a:lnTo>
                  <a:lnTo>
                    <a:pt x="78605" y="2899859"/>
                  </a:lnTo>
                  <a:lnTo>
                    <a:pt x="73047" y="2896684"/>
                  </a:lnTo>
                  <a:lnTo>
                    <a:pt x="67754" y="2894038"/>
                  </a:lnTo>
                  <a:lnTo>
                    <a:pt x="64049" y="2891393"/>
                  </a:lnTo>
                  <a:lnTo>
                    <a:pt x="62461" y="2890070"/>
                  </a:lnTo>
                  <a:lnTo>
                    <a:pt x="61402" y="2889012"/>
                  </a:lnTo>
                  <a:lnTo>
                    <a:pt x="60608" y="2887689"/>
                  </a:lnTo>
                  <a:lnTo>
                    <a:pt x="60344" y="2886895"/>
                  </a:lnTo>
                  <a:lnTo>
                    <a:pt x="59550" y="2881868"/>
                  </a:lnTo>
                  <a:lnTo>
                    <a:pt x="59020" y="2876313"/>
                  </a:lnTo>
                  <a:lnTo>
                    <a:pt x="58491" y="2863085"/>
                  </a:lnTo>
                  <a:lnTo>
                    <a:pt x="58226" y="2855941"/>
                  </a:lnTo>
                  <a:lnTo>
                    <a:pt x="57962" y="2848798"/>
                  </a:lnTo>
                  <a:lnTo>
                    <a:pt x="56903" y="2842184"/>
                  </a:lnTo>
                  <a:lnTo>
                    <a:pt x="55844" y="2836099"/>
                  </a:lnTo>
                  <a:lnTo>
                    <a:pt x="53727" y="2827104"/>
                  </a:lnTo>
                  <a:lnTo>
                    <a:pt x="52668" y="2822607"/>
                  </a:lnTo>
                  <a:lnTo>
                    <a:pt x="52139" y="2816257"/>
                  </a:lnTo>
                  <a:lnTo>
                    <a:pt x="51610" y="2799590"/>
                  </a:lnTo>
                  <a:lnTo>
                    <a:pt x="51345" y="2783452"/>
                  </a:lnTo>
                  <a:lnTo>
                    <a:pt x="51345" y="2772340"/>
                  </a:lnTo>
                  <a:lnTo>
                    <a:pt x="51345" y="2771546"/>
                  </a:lnTo>
                  <a:lnTo>
                    <a:pt x="50551" y="2771017"/>
                  </a:lnTo>
                  <a:lnTo>
                    <a:pt x="49228" y="2770224"/>
                  </a:lnTo>
                  <a:lnTo>
                    <a:pt x="46846" y="2769165"/>
                  </a:lnTo>
                  <a:lnTo>
                    <a:pt x="43934" y="2768636"/>
                  </a:lnTo>
                  <a:lnTo>
                    <a:pt x="37318" y="2768107"/>
                  </a:lnTo>
                  <a:lnTo>
                    <a:pt x="31760" y="2767842"/>
                  </a:lnTo>
                  <a:lnTo>
                    <a:pt x="26466" y="2767842"/>
                  </a:lnTo>
                  <a:lnTo>
                    <a:pt x="23820" y="2767578"/>
                  </a:lnTo>
                  <a:lnTo>
                    <a:pt x="21173" y="2766784"/>
                  </a:lnTo>
                  <a:lnTo>
                    <a:pt x="17997" y="2765726"/>
                  </a:lnTo>
                  <a:lnTo>
                    <a:pt x="14821" y="2764139"/>
                  </a:lnTo>
                  <a:lnTo>
                    <a:pt x="11116" y="2762022"/>
                  </a:lnTo>
                  <a:lnTo>
                    <a:pt x="7146" y="2759112"/>
                  </a:lnTo>
                  <a:lnTo>
                    <a:pt x="5558" y="2757525"/>
                  </a:lnTo>
                  <a:lnTo>
                    <a:pt x="3970" y="2755408"/>
                  </a:lnTo>
                  <a:lnTo>
                    <a:pt x="2647" y="2753556"/>
                  </a:lnTo>
                  <a:lnTo>
                    <a:pt x="1588" y="2751440"/>
                  </a:lnTo>
                  <a:lnTo>
                    <a:pt x="1059" y="2749323"/>
                  </a:lnTo>
                  <a:lnTo>
                    <a:pt x="265" y="2747207"/>
                  </a:lnTo>
                  <a:lnTo>
                    <a:pt x="0" y="2742709"/>
                  </a:lnTo>
                  <a:lnTo>
                    <a:pt x="0" y="2738476"/>
                  </a:lnTo>
                  <a:lnTo>
                    <a:pt x="265" y="2734508"/>
                  </a:lnTo>
                  <a:lnTo>
                    <a:pt x="529" y="2731333"/>
                  </a:lnTo>
                  <a:lnTo>
                    <a:pt x="529" y="2728158"/>
                  </a:lnTo>
                  <a:lnTo>
                    <a:pt x="1059" y="2726835"/>
                  </a:lnTo>
                  <a:lnTo>
                    <a:pt x="1323" y="2725248"/>
                  </a:lnTo>
                  <a:lnTo>
                    <a:pt x="2382" y="2721015"/>
                  </a:lnTo>
                  <a:lnTo>
                    <a:pt x="4235" y="2716253"/>
                  </a:lnTo>
                  <a:lnTo>
                    <a:pt x="6352" y="2711491"/>
                  </a:lnTo>
                  <a:lnTo>
                    <a:pt x="10057" y="2703289"/>
                  </a:lnTo>
                  <a:lnTo>
                    <a:pt x="11910" y="2699586"/>
                  </a:lnTo>
                  <a:lnTo>
                    <a:pt x="11910" y="2697734"/>
                  </a:lnTo>
                  <a:lnTo>
                    <a:pt x="11381" y="2695617"/>
                  </a:lnTo>
                  <a:lnTo>
                    <a:pt x="10851" y="2693236"/>
                  </a:lnTo>
                  <a:lnTo>
                    <a:pt x="10322" y="2690590"/>
                  </a:lnTo>
                  <a:lnTo>
                    <a:pt x="8999" y="2687680"/>
                  </a:lnTo>
                  <a:lnTo>
                    <a:pt x="7146" y="2684770"/>
                  </a:lnTo>
                  <a:lnTo>
                    <a:pt x="5293" y="2682125"/>
                  </a:lnTo>
                  <a:lnTo>
                    <a:pt x="3970" y="2680537"/>
                  </a:lnTo>
                  <a:lnTo>
                    <a:pt x="3176" y="2678950"/>
                  </a:lnTo>
                  <a:lnTo>
                    <a:pt x="2117" y="2677098"/>
                  </a:lnTo>
                  <a:lnTo>
                    <a:pt x="1588" y="2674717"/>
                  </a:lnTo>
                  <a:lnTo>
                    <a:pt x="1059" y="2669426"/>
                  </a:lnTo>
                  <a:lnTo>
                    <a:pt x="265" y="2663870"/>
                  </a:lnTo>
                  <a:lnTo>
                    <a:pt x="265" y="2657520"/>
                  </a:lnTo>
                  <a:lnTo>
                    <a:pt x="529" y="2651435"/>
                  </a:lnTo>
                  <a:lnTo>
                    <a:pt x="529" y="2640324"/>
                  </a:lnTo>
                  <a:lnTo>
                    <a:pt x="1588" y="2626302"/>
                  </a:lnTo>
                  <a:lnTo>
                    <a:pt x="3705" y="2597994"/>
                  </a:lnTo>
                  <a:lnTo>
                    <a:pt x="6617" y="2559633"/>
                  </a:lnTo>
                  <a:lnTo>
                    <a:pt x="10322" y="2516244"/>
                  </a:lnTo>
                  <a:lnTo>
                    <a:pt x="14557" y="2472063"/>
                  </a:lnTo>
                  <a:lnTo>
                    <a:pt x="18527" y="2432378"/>
                  </a:lnTo>
                  <a:lnTo>
                    <a:pt x="20115" y="2415711"/>
                  </a:lnTo>
                  <a:lnTo>
                    <a:pt x="21967" y="2401954"/>
                  </a:lnTo>
                  <a:lnTo>
                    <a:pt x="23555" y="2391371"/>
                  </a:lnTo>
                  <a:lnTo>
                    <a:pt x="25143" y="2385022"/>
                  </a:lnTo>
                  <a:lnTo>
                    <a:pt x="26202" y="2379202"/>
                  </a:lnTo>
                  <a:lnTo>
                    <a:pt x="28054" y="2370471"/>
                  </a:lnTo>
                  <a:lnTo>
                    <a:pt x="32024" y="2345602"/>
                  </a:lnTo>
                  <a:lnTo>
                    <a:pt x="36524" y="2313855"/>
                  </a:lnTo>
                  <a:lnTo>
                    <a:pt x="41288" y="2278933"/>
                  </a:lnTo>
                  <a:lnTo>
                    <a:pt x="46581" y="2244275"/>
                  </a:lnTo>
                  <a:lnTo>
                    <a:pt x="51080" y="2213057"/>
                  </a:lnTo>
                  <a:lnTo>
                    <a:pt x="53198" y="2200093"/>
                  </a:lnTo>
                  <a:lnTo>
                    <a:pt x="54786" y="2189246"/>
                  </a:lnTo>
                  <a:lnTo>
                    <a:pt x="56638" y="2181045"/>
                  </a:lnTo>
                  <a:lnTo>
                    <a:pt x="57962" y="2176018"/>
                  </a:lnTo>
                  <a:lnTo>
                    <a:pt x="58491" y="2173902"/>
                  </a:lnTo>
                  <a:lnTo>
                    <a:pt x="59020" y="2170198"/>
                  </a:lnTo>
                  <a:lnTo>
                    <a:pt x="60344" y="2159880"/>
                  </a:lnTo>
                  <a:lnTo>
                    <a:pt x="61402" y="2145329"/>
                  </a:lnTo>
                  <a:lnTo>
                    <a:pt x="62725" y="2127868"/>
                  </a:lnTo>
                  <a:lnTo>
                    <a:pt x="65107" y="2085538"/>
                  </a:lnTo>
                  <a:lnTo>
                    <a:pt x="66960" y="2037653"/>
                  </a:lnTo>
                  <a:lnTo>
                    <a:pt x="68813" y="1988973"/>
                  </a:lnTo>
                  <a:lnTo>
                    <a:pt x="69871" y="1945321"/>
                  </a:lnTo>
                  <a:lnTo>
                    <a:pt x="70930" y="1911192"/>
                  </a:lnTo>
                  <a:lnTo>
                    <a:pt x="71195" y="1892409"/>
                  </a:lnTo>
                  <a:lnTo>
                    <a:pt x="70930" y="1884736"/>
                  </a:lnTo>
                  <a:lnTo>
                    <a:pt x="69871" y="1872302"/>
                  </a:lnTo>
                  <a:lnTo>
                    <a:pt x="66960" y="1836586"/>
                  </a:lnTo>
                  <a:lnTo>
                    <a:pt x="57962" y="1737640"/>
                  </a:lnTo>
                  <a:lnTo>
                    <a:pt x="48963" y="1639752"/>
                  </a:lnTo>
                  <a:lnTo>
                    <a:pt x="45787" y="1604830"/>
                  </a:lnTo>
                  <a:lnTo>
                    <a:pt x="44993" y="1593454"/>
                  </a:lnTo>
                  <a:lnTo>
                    <a:pt x="44728" y="1586311"/>
                  </a:lnTo>
                  <a:lnTo>
                    <a:pt x="44728" y="1582607"/>
                  </a:lnTo>
                  <a:lnTo>
                    <a:pt x="43934" y="1578903"/>
                  </a:lnTo>
                  <a:lnTo>
                    <a:pt x="43140" y="1575199"/>
                  </a:lnTo>
                  <a:lnTo>
                    <a:pt x="41817" y="1572024"/>
                  </a:lnTo>
                  <a:lnTo>
                    <a:pt x="40494" y="1568850"/>
                  </a:lnTo>
                  <a:lnTo>
                    <a:pt x="38641" y="1565940"/>
                  </a:lnTo>
                  <a:lnTo>
                    <a:pt x="36788" y="1563294"/>
                  </a:lnTo>
                  <a:lnTo>
                    <a:pt x="34671" y="1560913"/>
                  </a:lnTo>
                  <a:lnTo>
                    <a:pt x="30436" y="1555886"/>
                  </a:lnTo>
                  <a:lnTo>
                    <a:pt x="26202" y="1551653"/>
                  </a:lnTo>
                  <a:lnTo>
                    <a:pt x="21967" y="1548214"/>
                  </a:lnTo>
                  <a:lnTo>
                    <a:pt x="18527" y="1544775"/>
                  </a:lnTo>
                  <a:lnTo>
                    <a:pt x="17468" y="1543716"/>
                  </a:lnTo>
                  <a:lnTo>
                    <a:pt x="16939" y="1541600"/>
                  </a:lnTo>
                  <a:lnTo>
                    <a:pt x="16409" y="1539219"/>
                  </a:lnTo>
                  <a:lnTo>
                    <a:pt x="15615" y="1535780"/>
                  </a:lnTo>
                  <a:lnTo>
                    <a:pt x="14821" y="1527578"/>
                  </a:lnTo>
                  <a:lnTo>
                    <a:pt x="14292" y="1517525"/>
                  </a:lnTo>
                  <a:lnTo>
                    <a:pt x="14027" y="1505620"/>
                  </a:lnTo>
                  <a:lnTo>
                    <a:pt x="14027" y="1492656"/>
                  </a:lnTo>
                  <a:lnTo>
                    <a:pt x="14027" y="1463819"/>
                  </a:lnTo>
                  <a:lnTo>
                    <a:pt x="14557" y="1434188"/>
                  </a:lnTo>
                  <a:lnTo>
                    <a:pt x="15351" y="1406144"/>
                  </a:lnTo>
                  <a:lnTo>
                    <a:pt x="16145" y="1382599"/>
                  </a:lnTo>
                  <a:lnTo>
                    <a:pt x="16409" y="1366460"/>
                  </a:lnTo>
                  <a:lnTo>
                    <a:pt x="16409" y="1359582"/>
                  </a:lnTo>
                  <a:lnTo>
                    <a:pt x="16939" y="1349793"/>
                  </a:lnTo>
                  <a:lnTo>
                    <a:pt x="19321" y="1325453"/>
                  </a:lnTo>
                  <a:lnTo>
                    <a:pt x="22761" y="1295822"/>
                  </a:lnTo>
                  <a:lnTo>
                    <a:pt x="26466" y="1264075"/>
                  </a:lnTo>
                  <a:lnTo>
                    <a:pt x="30701" y="1232857"/>
                  </a:lnTo>
                  <a:lnTo>
                    <a:pt x="34671" y="1205078"/>
                  </a:lnTo>
                  <a:lnTo>
                    <a:pt x="38112" y="1184442"/>
                  </a:lnTo>
                  <a:lnTo>
                    <a:pt x="39435" y="1177299"/>
                  </a:lnTo>
                  <a:lnTo>
                    <a:pt x="40494" y="1173066"/>
                  </a:lnTo>
                  <a:lnTo>
                    <a:pt x="41288" y="1169362"/>
                  </a:lnTo>
                  <a:lnTo>
                    <a:pt x="42346" y="1164335"/>
                  </a:lnTo>
                  <a:lnTo>
                    <a:pt x="44464" y="1150049"/>
                  </a:lnTo>
                  <a:lnTo>
                    <a:pt x="46581" y="1131794"/>
                  </a:lnTo>
                  <a:lnTo>
                    <a:pt x="48963" y="1110894"/>
                  </a:lnTo>
                  <a:lnTo>
                    <a:pt x="51080" y="1088671"/>
                  </a:lnTo>
                  <a:lnTo>
                    <a:pt x="53198" y="1065918"/>
                  </a:lnTo>
                  <a:lnTo>
                    <a:pt x="54521" y="1044489"/>
                  </a:lnTo>
                  <a:lnTo>
                    <a:pt x="55844" y="1025705"/>
                  </a:lnTo>
                  <a:lnTo>
                    <a:pt x="60344" y="927553"/>
                  </a:lnTo>
                  <a:lnTo>
                    <a:pt x="62461" y="878873"/>
                  </a:lnTo>
                  <a:lnTo>
                    <a:pt x="63519" y="861148"/>
                  </a:lnTo>
                  <a:lnTo>
                    <a:pt x="64578" y="849507"/>
                  </a:lnTo>
                  <a:lnTo>
                    <a:pt x="64843" y="843951"/>
                  </a:lnTo>
                  <a:lnTo>
                    <a:pt x="65372" y="834427"/>
                  </a:lnTo>
                  <a:lnTo>
                    <a:pt x="66166" y="807177"/>
                  </a:lnTo>
                  <a:lnTo>
                    <a:pt x="67489" y="731777"/>
                  </a:lnTo>
                  <a:lnTo>
                    <a:pt x="68548" y="658229"/>
                  </a:lnTo>
                  <a:lnTo>
                    <a:pt x="69077" y="620926"/>
                  </a:lnTo>
                  <a:lnTo>
                    <a:pt x="69077" y="617751"/>
                  </a:lnTo>
                  <a:lnTo>
                    <a:pt x="69871" y="613518"/>
                  </a:lnTo>
                  <a:lnTo>
                    <a:pt x="72253" y="601084"/>
                  </a:lnTo>
                  <a:lnTo>
                    <a:pt x="75959" y="584681"/>
                  </a:lnTo>
                  <a:lnTo>
                    <a:pt x="80458" y="566691"/>
                  </a:lnTo>
                  <a:lnTo>
                    <a:pt x="85751" y="547907"/>
                  </a:lnTo>
                  <a:lnTo>
                    <a:pt x="88398" y="538647"/>
                  </a:lnTo>
                  <a:lnTo>
                    <a:pt x="91309" y="530181"/>
                  </a:lnTo>
                  <a:lnTo>
                    <a:pt x="93956" y="521980"/>
                  </a:lnTo>
                  <a:lnTo>
                    <a:pt x="96867" y="515101"/>
                  </a:lnTo>
                  <a:lnTo>
                    <a:pt x="99514" y="509016"/>
                  </a:lnTo>
                  <a:lnTo>
                    <a:pt x="101896" y="504254"/>
                  </a:lnTo>
                  <a:lnTo>
                    <a:pt x="107454" y="496053"/>
                  </a:lnTo>
                  <a:lnTo>
                    <a:pt x="113012" y="488645"/>
                  </a:lnTo>
                  <a:lnTo>
                    <a:pt x="118834" y="480973"/>
                  </a:lnTo>
                  <a:lnTo>
                    <a:pt x="125186" y="473830"/>
                  </a:lnTo>
                  <a:lnTo>
                    <a:pt x="137096" y="460337"/>
                  </a:lnTo>
                  <a:lnTo>
                    <a:pt x="142919" y="453723"/>
                  </a:lnTo>
                  <a:lnTo>
                    <a:pt x="148212" y="447109"/>
                  </a:lnTo>
                  <a:lnTo>
                    <a:pt x="158269" y="433616"/>
                  </a:lnTo>
                  <a:lnTo>
                    <a:pt x="168591" y="421447"/>
                  </a:lnTo>
                  <a:lnTo>
                    <a:pt x="185794" y="400811"/>
                  </a:lnTo>
                  <a:lnTo>
                    <a:pt x="187647" y="398430"/>
                  </a:lnTo>
                  <a:lnTo>
                    <a:pt x="190029" y="396049"/>
                  </a:lnTo>
                  <a:lnTo>
                    <a:pt x="196381" y="390228"/>
                  </a:lnTo>
                  <a:lnTo>
                    <a:pt x="204056" y="383879"/>
                  </a:lnTo>
                  <a:lnTo>
                    <a:pt x="212261" y="377265"/>
                  </a:lnTo>
                  <a:lnTo>
                    <a:pt x="220730" y="370386"/>
                  </a:lnTo>
                  <a:lnTo>
                    <a:pt x="228405" y="363772"/>
                  </a:lnTo>
                  <a:lnTo>
                    <a:pt x="235551" y="357687"/>
                  </a:lnTo>
                  <a:lnTo>
                    <a:pt x="238198" y="355042"/>
                  </a:lnTo>
                  <a:lnTo>
                    <a:pt x="240580" y="352396"/>
                  </a:lnTo>
                  <a:lnTo>
                    <a:pt x="242432" y="350015"/>
                  </a:lnTo>
                  <a:lnTo>
                    <a:pt x="244020" y="347898"/>
                  </a:lnTo>
                  <a:lnTo>
                    <a:pt x="244814" y="345782"/>
                  </a:lnTo>
                  <a:lnTo>
                    <a:pt x="245344" y="343930"/>
                  </a:lnTo>
                  <a:lnTo>
                    <a:pt x="245344" y="342078"/>
                  </a:lnTo>
                  <a:lnTo>
                    <a:pt x="245344" y="340226"/>
                  </a:lnTo>
                  <a:lnTo>
                    <a:pt x="245079" y="338903"/>
                  </a:lnTo>
                  <a:lnTo>
                    <a:pt x="244814" y="337316"/>
                  </a:lnTo>
                  <a:lnTo>
                    <a:pt x="243491" y="334406"/>
                  </a:lnTo>
                  <a:lnTo>
                    <a:pt x="242168" y="330967"/>
                  </a:lnTo>
                  <a:lnTo>
                    <a:pt x="241109" y="327527"/>
                  </a:lnTo>
                  <a:lnTo>
                    <a:pt x="240580" y="325940"/>
                  </a:lnTo>
                  <a:lnTo>
                    <a:pt x="240580" y="323823"/>
                  </a:lnTo>
                  <a:lnTo>
                    <a:pt x="240315" y="319590"/>
                  </a:lnTo>
                  <a:lnTo>
                    <a:pt x="239786" y="315622"/>
                  </a:lnTo>
                  <a:lnTo>
                    <a:pt x="238463" y="311389"/>
                  </a:lnTo>
                  <a:lnTo>
                    <a:pt x="236875" y="307156"/>
                  </a:lnTo>
                  <a:lnTo>
                    <a:pt x="234228" y="298161"/>
                  </a:lnTo>
                  <a:lnTo>
                    <a:pt x="232640" y="293663"/>
                  </a:lnTo>
                  <a:lnTo>
                    <a:pt x="231846" y="288901"/>
                  </a:lnTo>
                  <a:lnTo>
                    <a:pt x="230523" y="283081"/>
                  </a:lnTo>
                  <a:lnTo>
                    <a:pt x="228935" y="276731"/>
                  </a:lnTo>
                  <a:lnTo>
                    <a:pt x="223906" y="262445"/>
                  </a:lnTo>
                  <a:lnTo>
                    <a:pt x="218613" y="246836"/>
                  </a:lnTo>
                  <a:lnTo>
                    <a:pt x="216231" y="239164"/>
                  </a:lnTo>
                  <a:lnTo>
                    <a:pt x="214378" y="231491"/>
                  </a:lnTo>
                  <a:lnTo>
                    <a:pt x="213849" y="227258"/>
                  </a:lnTo>
                  <a:lnTo>
                    <a:pt x="213584" y="222232"/>
                  </a:lnTo>
                  <a:lnTo>
                    <a:pt x="213849" y="216147"/>
                  </a:lnTo>
                  <a:lnTo>
                    <a:pt x="214113" y="209533"/>
                  </a:lnTo>
                  <a:lnTo>
                    <a:pt x="214907" y="202654"/>
                  </a:lnTo>
                  <a:lnTo>
                    <a:pt x="215966" y="194982"/>
                  </a:lnTo>
                  <a:lnTo>
                    <a:pt x="218348" y="179373"/>
                  </a:lnTo>
                  <a:lnTo>
                    <a:pt x="223641" y="148684"/>
                  </a:lnTo>
                  <a:lnTo>
                    <a:pt x="226023" y="135720"/>
                  </a:lnTo>
                  <a:lnTo>
                    <a:pt x="227347" y="125667"/>
                  </a:lnTo>
                  <a:lnTo>
                    <a:pt x="227876" y="121434"/>
                  </a:lnTo>
                  <a:lnTo>
                    <a:pt x="228935" y="117201"/>
                  </a:lnTo>
                  <a:lnTo>
                    <a:pt x="229993" y="113497"/>
                  </a:lnTo>
                  <a:lnTo>
                    <a:pt x="231581" y="109264"/>
                  </a:lnTo>
                  <a:lnTo>
                    <a:pt x="234757" y="100798"/>
                  </a:lnTo>
                  <a:lnTo>
                    <a:pt x="238727" y="92861"/>
                  </a:lnTo>
                  <a:lnTo>
                    <a:pt x="246402" y="78046"/>
                  </a:lnTo>
                  <a:lnTo>
                    <a:pt x="249314" y="71696"/>
                  </a:lnTo>
                  <a:lnTo>
                    <a:pt x="251696" y="66405"/>
                  </a:lnTo>
                  <a:lnTo>
                    <a:pt x="252754" y="64024"/>
                  </a:lnTo>
                  <a:lnTo>
                    <a:pt x="253548" y="61643"/>
                  </a:lnTo>
                  <a:lnTo>
                    <a:pt x="256195" y="57410"/>
                  </a:lnTo>
                  <a:lnTo>
                    <a:pt x="259636" y="53177"/>
                  </a:lnTo>
                  <a:lnTo>
                    <a:pt x="263606" y="49209"/>
                  </a:lnTo>
                  <a:lnTo>
                    <a:pt x="267311" y="45240"/>
                  </a:lnTo>
                  <a:lnTo>
                    <a:pt x="271546" y="41272"/>
                  </a:lnTo>
                  <a:lnTo>
                    <a:pt x="275780" y="37568"/>
                  </a:lnTo>
                  <a:lnTo>
                    <a:pt x="280015" y="33335"/>
                  </a:lnTo>
                  <a:lnTo>
                    <a:pt x="282397" y="31483"/>
                  </a:lnTo>
                  <a:lnTo>
                    <a:pt x="284779" y="29366"/>
                  </a:lnTo>
                  <a:lnTo>
                    <a:pt x="290072" y="25927"/>
                  </a:lnTo>
                  <a:lnTo>
                    <a:pt x="295630" y="22752"/>
                  </a:lnTo>
                  <a:lnTo>
                    <a:pt x="301717" y="19842"/>
                  </a:lnTo>
                  <a:lnTo>
                    <a:pt x="312304" y="15080"/>
                  </a:lnTo>
                  <a:lnTo>
                    <a:pt x="316803" y="12964"/>
                  </a:lnTo>
                  <a:lnTo>
                    <a:pt x="319979" y="11112"/>
                  </a:lnTo>
                  <a:lnTo>
                    <a:pt x="321302" y="10583"/>
                  </a:lnTo>
                  <a:lnTo>
                    <a:pt x="323420" y="9789"/>
                  </a:lnTo>
                  <a:lnTo>
                    <a:pt x="328978" y="7937"/>
                  </a:lnTo>
                  <a:lnTo>
                    <a:pt x="335859" y="6085"/>
                  </a:lnTo>
                  <a:lnTo>
                    <a:pt x="343270" y="4233"/>
                  </a:lnTo>
                  <a:lnTo>
                    <a:pt x="351209" y="2910"/>
                  </a:lnTo>
                  <a:lnTo>
                    <a:pt x="358620" y="1587"/>
                  </a:lnTo>
                  <a:lnTo>
                    <a:pt x="365501" y="794"/>
                  </a:lnTo>
                  <a:lnTo>
                    <a:pt x="370530" y="265"/>
                  </a:lnTo>
                  <a:lnTo>
                    <a:pt x="389850"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435472"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85" name="Freeform 617">
              <a:extLst>
                <a:ext uri="{FF2B5EF4-FFF2-40B4-BE49-F238E27FC236}">
                  <a16:creationId xmlns:a16="http://schemas.microsoft.com/office/drawing/2014/main" id="{64DB9389-5072-4939-A537-7B264D0F3053}"/>
                </a:ext>
              </a:extLst>
            </p:cNvPr>
            <p:cNvSpPr>
              <a:spLocks/>
            </p:cNvSpPr>
            <p:nvPr/>
          </p:nvSpPr>
          <p:spPr bwMode="auto">
            <a:xfrm>
              <a:off x="8424111" y="1879119"/>
              <a:ext cx="1226182" cy="399598"/>
            </a:xfrm>
            <a:custGeom>
              <a:avLst/>
              <a:gdLst>
                <a:gd name="T0" fmla="*/ 1476 w 2158"/>
                <a:gd name="T1" fmla="*/ 201 h 1202"/>
                <a:gd name="T2" fmla="*/ 1526 w 2158"/>
                <a:gd name="T3" fmla="*/ 203 h 1202"/>
                <a:gd name="T4" fmla="*/ 1633 w 2158"/>
                <a:gd name="T5" fmla="*/ 228 h 1202"/>
                <a:gd name="T6" fmla="*/ 1710 w 2158"/>
                <a:gd name="T7" fmla="*/ 271 h 1202"/>
                <a:gd name="T8" fmla="*/ 1757 w 2158"/>
                <a:gd name="T9" fmla="*/ 306 h 1202"/>
                <a:gd name="T10" fmla="*/ 1815 w 2158"/>
                <a:gd name="T11" fmla="*/ 372 h 1202"/>
                <a:gd name="T12" fmla="*/ 1858 w 2158"/>
                <a:gd name="T13" fmla="*/ 449 h 1202"/>
                <a:gd name="T14" fmla="*/ 1887 w 2158"/>
                <a:gd name="T15" fmla="*/ 554 h 1202"/>
                <a:gd name="T16" fmla="*/ 1958 w 2158"/>
                <a:gd name="T17" fmla="*/ 575 h 1202"/>
                <a:gd name="T18" fmla="*/ 2038 w 2158"/>
                <a:gd name="T19" fmla="*/ 623 h 1202"/>
                <a:gd name="T20" fmla="*/ 2102 w 2158"/>
                <a:gd name="T21" fmla="*/ 693 h 1202"/>
                <a:gd name="T22" fmla="*/ 2125 w 2158"/>
                <a:gd name="T23" fmla="*/ 734 h 1202"/>
                <a:gd name="T24" fmla="*/ 2148 w 2158"/>
                <a:gd name="T25" fmla="*/ 802 h 1202"/>
                <a:gd name="T26" fmla="*/ 2158 w 2158"/>
                <a:gd name="T27" fmla="*/ 875 h 1202"/>
                <a:gd name="T28" fmla="*/ 2154 w 2158"/>
                <a:gd name="T29" fmla="*/ 926 h 1202"/>
                <a:gd name="T30" fmla="*/ 2135 w 2158"/>
                <a:gd name="T31" fmla="*/ 995 h 1202"/>
                <a:gd name="T32" fmla="*/ 2102 w 2158"/>
                <a:gd name="T33" fmla="*/ 1059 h 1202"/>
                <a:gd name="T34" fmla="*/ 2038 w 2158"/>
                <a:gd name="T35" fmla="*/ 1129 h 1202"/>
                <a:gd name="T36" fmla="*/ 1980 w 2158"/>
                <a:gd name="T37" fmla="*/ 1168 h 1202"/>
                <a:gd name="T38" fmla="*/ 1912 w 2158"/>
                <a:gd name="T39" fmla="*/ 1193 h 1202"/>
                <a:gd name="T40" fmla="*/ 1831 w 2158"/>
                <a:gd name="T41" fmla="*/ 1202 h 1202"/>
                <a:gd name="T42" fmla="*/ 322 w 2158"/>
                <a:gd name="T43" fmla="*/ 1193 h 1202"/>
                <a:gd name="T44" fmla="*/ 234 w 2158"/>
                <a:gd name="T45" fmla="*/ 1162 h 1202"/>
                <a:gd name="T46" fmla="*/ 182 w 2158"/>
                <a:gd name="T47" fmla="*/ 1131 h 1202"/>
                <a:gd name="T48" fmla="*/ 114 w 2158"/>
                <a:gd name="T49" fmla="*/ 1073 h 1202"/>
                <a:gd name="T50" fmla="*/ 60 w 2158"/>
                <a:gd name="T51" fmla="*/ 1001 h 1202"/>
                <a:gd name="T52" fmla="*/ 33 w 2158"/>
                <a:gd name="T53" fmla="*/ 947 h 1202"/>
                <a:gd name="T54" fmla="*/ 6 w 2158"/>
                <a:gd name="T55" fmla="*/ 858 h 1202"/>
                <a:gd name="T56" fmla="*/ 2 w 2158"/>
                <a:gd name="T57" fmla="*/ 742 h 1202"/>
                <a:gd name="T58" fmla="*/ 21 w 2158"/>
                <a:gd name="T59" fmla="*/ 651 h 1202"/>
                <a:gd name="T60" fmla="*/ 60 w 2158"/>
                <a:gd name="T61" fmla="*/ 569 h 1202"/>
                <a:gd name="T62" fmla="*/ 95 w 2158"/>
                <a:gd name="T63" fmla="*/ 519 h 1202"/>
                <a:gd name="T64" fmla="*/ 161 w 2158"/>
                <a:gd name="T65" fmla="*/ 457 h 1202"/>
                <a:gd name="T66" fmla="*/ 236 w 2158"/>
                <a:gd name="T67" fmla="*/ 409 h 1202"/>
                <a:gd name="T68" fmla="*/ 295 w 2158"/>
                <a:gd name="T69" fmla="*/ 385 h 1202"/>
                <a:gd name="T70" fmla="*/ 384 w 2158"/>
                <a:gd name="T71" fmla="*/ 368 h 1202"/>
                <a:gd name="T72" fmla="*/ 434 w 2158"/>
                <a:gd name="T73" fmla="*/ 306 h 1202"/>
                <a:gd name="T74" fmla="*/ 465 w 2158"/>
                <a:gd name="T75" fmla="*/ 246 h 1202"/>
                <a:gd name="T76" fmla="*/ 525 w 2158"/>
                <a:gd name="T77" fmla="*/ 167 h 1202"/>
                <a:gd name="T78" fmla="*/ 599 w 2158"/>
                <a:gd name="T79" fmla="*/ 99 h 1202"/>
                <a:gd name="T80" fmla="*/ 655 w 2158"/>
                <a:gd name="T81" fmla="*/ 62 h 1202"/>
                <a:gd name="T82" fmla="*/ 759 w 2158"/>
                <a:gd name="T83" fmla="*/ 19 h 1202"/>
                <a:gd name="T84" fmla="*/ 874 w 2158"/>
                <a:gd name="T85" fmla="*/ 0 h 1202"/>
                <a:gd name="T86" fmla="*/ 994 w 2158"/>
                <a:gd name="T87" fmla="*/ 10 h 1202"/>
                <a:gd name="T88" fmla="*/ 1100 w 2158"/>
                <a:gd name="T89" fmla="*/ 43 h 1202"/>
                <a:gd name="T90" fmla="*/ 1211 w 2158"/>
                <a:gd name="T91" fmla="*/ 108 h 1202"/>
                <a:gd name="T92" fmla="*/ 1300 w 2158"/>
                <a:gd name="T93" fmla="*/ 199 h 1202"/>
                <a:gd name="T94" fmla="*/ 1375 w 2158"/>
                <a:gd name="T95" fmla="*/ 21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8" h="1202">
                  <a:moveTo>
                    <a:pt x="1428" y="205"/>
                  </a:moveTo>
                  <a:lnTo>
                    <a:pt x="1428" y="205"/>
                  </a:lnTo>
                  <a:lnTo>
                    <a:pt x="1451" y="201"/>
                  </a:lnTo>
                  <a:lnTo>
                    <a:pt x="1476" y="201"/>
                  </a:lnTo>
                  <a:lnTo>
                    <a:pt x="1476" y="201"/>
                  </a:lnTo>
                  <a:lnTo>
                    <a:pt x="1501" y="201"/>
                  </a:lnTo>
                  <a:lnTo>
                    <a:pt x="1526" y="203"/>
                  </a:lnTo>
                  <a:lnTo>
                    <a:pt x="1526" y="203"/>
                  </a:lnTo>
                  <a:lnTo>
                    <a:pt x="1565" y="209"/>
                  </a:lnTo>
                  <a:lnTo>
                    <a:pt x="1606" y="219"/>
                  </a:lnTo>
                  <a:lnTo>
                    <a:pt x="1606" y="219"/>
                  </a:lnTo>
                  <a:lnTo>
                    <a:pt x="1633" y="228"/>
                  </a:lnTo>
                  <a:lnTo>
                    <a:pt x="1660" y="240"/>
                  </a:lnTo>
                  <a:lnTo>
                    <a:pt x="1660" y="240"/>
                  </a:lnTo>
                  <a:lnTo>
                    <a:pt x="1685" y="256"/>
                  </a:lnTo>
                  <a:lnTo>
                    <a:pt x="1710" y="271"/>
                  </a:lnTo>
                  <a:lnTo>
                    <a:pt x="1710" y="271"/>
                  </a:lnTo>
                  <a:lnTo>
                    <a:pt x="1734" y="288"/>
                  </a:lnTo>
                  <a:lnTo>
                    <a:pt x="1757" y="306"/>
                  </a:lnTo>
                  <a:lnTo>
                    <a:pt x="1757" y="306"/>
                  </a:lnTo>
                  <a:lnTo>
                    <a:pt x="1778" y="327"/>
                  </a:lnTo>
                  <a:lnTo>
                    <a:pt x="1798" y="349"/>
                  </a:lnTo>
                  <a:lnTo>
                    <a:pt x="1798" y="349"/>
                  </a:lnTo>
                  <a:lnTo>
                    <a:pt x="1815" y="372"/>
                  </a:lnTo>
                  <a:lnTo>
                    <a:pt x="1831" y="397"/>
                  </a:lnTo>
                  <a:lnTo>
                    <a:pt x="1831" y="397"/>
                  </a:lnTo>
                  <a:lnTo>
                    <a:pt x="1846" y="422"/>
                  </a:lnTo>
                  <a:lnTo>
                    <a:pt x="1858" y="449"/>
                  </a:lnTo>
                  <a:lnTo>
                    <a:pt x="1871" y="486"/>
                  </a:lnTo>
                  <a:lnTo>
                    <a:pt x="1871" y="486"/>
                  </a:lnTo>
                  <a:lnTo>
                    <a:pt x="1881" y="519"/>
                  </a:lnTo>
                  <a:lnTo>
                    <a:pt x="1887" y="554"/>
                  </a:lnTo>
                  <a:lnTo>
                    <a:pt x="1887" y="554"/>
                  </a:lnTo>
                  <a:lnTo>
                    <a:pt x="1924" y="563"/>
                  </a:lnTo>
                  <a:lnTo>
                    <a:pt x="1958" y="575"/>
                  </a:lnTo>
                  <a:lnTo>
                    <a:pt x="1958" y="575"/>
                  </a:lnTo>
                  <a:lnTo>
                    <a:pt x="1980" y="585"/>
                  </a:lnTo>
                  <a:lnTo>
                    <a:pt x="1999" y="596"/>
                  </a:lnTo>
                  <a:lnTo>
                    <a:pt x="1999" y="596"/>
                  </a:lnTo>
                  <a:lnTo>
                    <a:pt x="2038" y="623"/>
                  </a:lnTo>
                  <a:lnTo>
                    <a:pt x="2038" y="623"/>
                  </a:lnTo>
                  <a:lnTo>
                    <a:pt x="2073" y="656"/>
                  </a:lnTo>
                  <a:lnTo>
                    <a:pt x="2073" y="656"/>
                  </a:lnTo>
                  <a:lnTo>
                    <a:pt x="2102" y="693"/>
                  </a:lnTo>
                  <a:lnTo>
                    <a:pt x="2102" y="693"/>
                  </a:lnTo>
                  <a:lnTo>
                    <a:pt x="2113" y="714"/>
                  </a:lnTo>
                  <a:lnTo>
                    <a:pt x="2125" y="734"/>
                  </a:lnTo>
                  <a:lnTo>
                    <a:pt x="2125" y="734"/>
                  </a:lnTo>
                  <a:lnTo>
                    <a:pt x="2135" y="757"/>
                  </a:lnTo>
                  <a:lnTo>
                    <a:pt x="2142" y="778"/>
                  </a:lnTo>
                  <a:lnTo>
                    <a:pt x="2142" y="778"/>
                  </a:lnTo>
                  <a:lnTo>
                    <a:pt x="2148" y="802"/>
                  </a:lnTo>
                  <a:lnTo>
                    <a:pt x="2154" y="827"/>
                  </a:lnTo>
                  <a:lnTo>
                    <a:pt x="2154" y="827"/>
                  </a:lnTo>
                  <a:lnTo>
                    <a:pt x="2156" y="852"/>
                  </a:lnTo>
                  <a:lnTo>
                    <a:pt x="2158" y="875"/>
                  </a:lnTo>
                  <a:lnTo>
                    <a:pt x="2158" y="875"/>
                  </a:lnTo>
                  <a:lnTo>
                    <a:pt x="2156" y="900"/>
                  </a:lnTo>
                  <a:lnTo>
                    <a:pt x="2154" y="926"/>
                  </a:lnTo>
                  <a:lnTo>
                    <a:pt x="2154" y="926"/>
                  </a:lnTo>
                  <a:lnTo>
                    <a:pt x="2148" y="949"/>
                  </a:lnTo>
                  <a:lnTo>
                    <a:pt x="2142" y="974"/>
                  </a:lnTo>
                  <a:lnTo>
                    <a:pt x="2142" y="974"/>
                  </a:lnTo>
                  <a:lnTo>
                    <a:pt x="2135" y="995"/>
                  </a:lnTo>
                  <a:lnTo>
                    <a:pt x="2125" y="1018"/>
                  </a:lnTo>
                  <a:lnTo>
                    <a:pt x="2125" y="1018"/>
                  </a:lnTo>
                  <a:lnTo>
                    <a:pt x="2113" y="1038"/>
                  </a:lnTo>
                  <a:lnTo>
                    <a:pt x="2102" y="1059"/>
                  </a:lnTo>
                  <a:lnTo>
                    <a:pt x="2102" y="1059"/>
                  </a:lnTo>
                  <a:lnTo>
                    <a:pt x="2073" y="1096"/>
                  </a:lnTo>
                  <a:lnTo>
                    <a:pt x="2073" y="1096"/>
                  </a:lnTo>
                  <a:lnTo>
                    <a:pt x="2038" y="1129"/>
                  </a:lnTo>
                  <a:lnTo>
                    <a:pt x="2038" y="1129"/>
                  </a:lnTo>
                  <a:lnTo>
                    <a:pt x="1999" y="1156"/>
                  </a:lnTo>
                  <a:lnTo>
                    <a:pt x="1999" y="1156"/>
                  </a:lnTo>
                  <a:lnTo>
                    <a:pt x="1980" y="1168"/>
                  </a:lnTo>
                  <a:lnTo>
                    <a:pt x="1958" y="1177"/>
                  </a:lnTo>
                  <a:lnTo>
                    <a:pt x="1958" y="1177"/>
                  </a:lnTo>
                  <a:lnTo>
                    <a:pt x="1935" y="1185"/>
                  </a:lnTo>
                  <a:lnTo>
                    <a:pt x="1912" y="1193"/>
                  </a:lnTo>
                  <a:lnTo>
                    <a:pt x="1881" y="1199"/>
                  </a:lnTo>
                  <a:lnTo>
                    <a:pt x="1881" y="1199"/>
                  </a:lnTo>
                  <a:lnTo>
                    <a:pt x="1856" y="1202"/>
                  </a:lnTo>
                  <a:lnTo>
                    <a:pt x="1831" y="1202"/>
                  </a:lnTo>
                  <a:lnTo>
                    <a:pt x="393" y="1202"/>
                  </a:lnTo>
                  <a:lnTo>
                    <a:pt x="353" y="1199"/>
                  </a:lnTo>
                  <a:lnTo>
                    <a:pt x="353" y="1199"/>
                  </a:lnTo>
                  <a:lnTo>
                    <a:pt x="322" y="1193"/>
                  </a:lnTo>
                  <a:lnTo>
                    <a:pt x="291" y="1185"/>
                  </a:lnTo>
                  <a:lnTo>
                    <a:pt x="291" y="1185"/>
                  </a:lnTo>
                  <a:lnTo>
                    <a:pt x="264" y="1173"/>
                  </a:lnTo>
                  <a:lnTo>
                    <a:pt x="234" y="1162"/>
                  </a:lnTo>
                  <a:lnTo>
                    <a:pt x="234" y="1162"/>
                  </a:lnTo>
                  <a:lnTo>
                    <a:pt x="207" y="1146"/>
                  </a:lnTo>
                  <a:lnTo>
                    <a:pt x="182" y="1131"/>
                  </a:lnTo>
                  <a:lnTo>
                    <a:pt x="182" y="1131"/>
                  </a:lnTo>
                  <a:lnTo>
                    <a:pt x="159" y="1113"/>
                  </a:lnTo>
                  <a:lnTo>
                    <a:pt x="136" y="1094"/>
                  </a:lnTo>
                  <a:lnTo>
                    <a:pt x="136" y="1094"/>
                  </a:lnTo>
                  <a:lnTo>
                    <a:pt x="114" y="1073"/>
                  </a:lnTo>
                  <a:lnTo>
                    <a:pt x="95" y="1049"/>
                  </a:lnTo>
                  <a:lnTo>
                    <a:pt x="95" y="1049"/>
                  </a:lnTo>
                  <a:lnTo>
                    <a:pt x="78" y="1026"/>
                  </a:lnTo>
                  <a:lnTo>
                    <a:pt x="60" y="1001"/>
                  </a:lnTo>
                  <a:lnTo>
                    <a:pt x="60" y="1001"/>
                  </a:lnTo>
                  <a:lnTo>
                    <a:pt x="45" y="974"/>
                  </a:lnTo>
                  <a:lnTo>
                    <a:pt x="33" y="947"/>
                  </a:lnTo>
                  <a:lnTo>
                    <a:pt x="33" y="947"/>
                  </a:lnTo>
                  <a:lnTo>
                    <a:pt x="21" y="918"/>
                  </a:lnTo>
                  <a:lnTo>
                    <a:pt x="14" y="889"/>
                  </a:lnTo>
                  <a:lnTo>
                    <a:pt x="14" y="889"/>
                  </a:lnTo>
                  <a:lnTo>
                    <a:pt x="6" y="858"/>
                  </a:lnTo>
                  <a:lnTo>
                    <a:pt x="2" y="827"/>
                  </a:lnTo>
                  <a:lnTo>
                    <a:pt x="0" y="784"/>
                  </a:lnTo>
                  <a:lnTo>
                    <a:pt x="2" y="742"/>
                  </a:lnTo>
                  <a:lnTo>
                    <a:pt x="2" y="742"/>
                  </a:lnTo>
                  <a:lnTo>
                    <a:pt x="6" y="711"/>
                  </a:lnTo>
                  <a:lnTo>
                    <a:pt x="14" y="682"/>
                  </a:lnTo>
                  <a:lnTo>
                    <a:pt x="14" y="682"/>
                  </a:lnTo>
                  <a:lnTo>
                    <a:pt x="21" y="651"/>
                  </a:lnTo>
                  <a:lnTo>
                    <a:pt x="33" y="622"/>
                  </a:lnTo>
                  <a:lnTo>
                    <a:pt x="33" y="622"/>
                  </a:lnTo>
                  <a:lnTo>
                    <a:pt x="47" y="594"/>
                  </a:lnTo>
                  <a:lnTo>
                    <a:pt x="60" y="569"/>
                  </a:lnTo>
                  <a:lnTo>
                    <a:pt x="60" y="569"/>
                  </a:lnTo>
                  <a:lnTo>
                    <a:pt x="78" y="544"/>
                  </a:lnTo>
                  <a:lnTo>
                    <a:pt x="95" y="519"/>
                  </a:lnTo>
                  <a:lnTo>
                    <a:pt x="95" y="519"/>
                  </a:lnTo>
                  <a:lnTo>
                    <a:pt x="116" y="498"/>
                  </a:lnTo>
                  <a:lnTo>
                    <a:pt x="138" y="476"/>
                  </a:lnTo>
                  <a:lnTo>
                    <a:pt x="138" y="476"/>
                  </a:lnTo>
                  <a:lnTo>
                    <a:pt x="161" y="457"/>
                  </a:lnTo>
                  <a:lnTo>
                    <a:pt x="184" y="440"/>
                  </a:lnTo>
                  <a:lnTo>
                    <a:pt x="184" y="440"/>
                  </a:lnTo>
                  <a:lnTo>
                    <a:pt x="211" y="422"/>
                  </a:lnTo>
                  <a:lnTo>
                    <a:pt x="236" y="409"/>
                  </a:lnTo>
                  <a:lnTo>
                    <a:pt x="236" y="409"/>
                  </a:lnTo>
                  <a:lnTo>
                    <a:pt x="265" y="397"/>
                  </a:lnTo>
                  <a:lnTo>
                    <a:pt x="295" y="385"/>
                  </a:lnTo>
                  <a:lnTo>
                    <a:pt x="295" y="385"/>
                  </a:lnTo>
                  <a:lnTo>
                    <a:pt x="324" y="378"/>
                  </a:lnTo>
                  <a:lnTo>
                    <a:pt x="355" y="372"/>
                  </a:lnTo>
                  <a:lnTo>
                    <a:pt x="355" y="372"/>
                  </a:lnTo>
                  <a:lnTo>
                    <a:pt x="384" y="368"/>
                  </a:lnTo>
                  <a:lnTo>
                    <a:pt x="413" y="368"/>
                  </a:lnTo>
                  <a:lnTo>
                    <a:pt x="413" y="368"/>
                  </a:lnTo>
                  <a:lnTo>
                    <a:pt x="422" y="337"/>
                  </a:lnTo>
                  <a:lnTo>
                    <a:pt x="434" y="306"/>
                  </a:lnTo>
                  <a:lnTo>
                    <a:pt x="434" y="306"/>
                  </a:lnTo>
                  <a:lnTo>
                    <a:pt x="448" y="277"/>
                  </a:lnTo>
                  <a:lnTo>
                    <a:pt x="465" y="246"/>
                  </a:lnTo>
                  <a:lnTo>
                    <a:pt x="465" y="246"/>
                  </a:lnTo>
                  <a:lnTo>
                    <a:pt x="482" y="219"/>
                  </a:lnTo>
                  <a:lnTo>
                    <a:pt x="502" y="192"/>
                  </a:lnTo>
                  <a:lnTo>
                    <a:pt x="502" y="192"/>
                  </a:lnTo>
                  <a:lnTo>
                    <a:pt x="525" y="167"/>
                  </a:lnTo>
                  <a:lnTo>
                    <a:pt x="548" y="141"/>
                  </a:lnTo>
                  <a:lnTo>
                    <a:pt x="548" y="141"/>
                  </a:lnTo>
                  <a:lnTo>
                    <a:pt x="572" y="120"/>
                  </a:lnTo>
                  <a:lnTo>
                    <a:pt x="599" y="99"/>
                  </a:lnTo>
                  <a:lnTo>
                    <a:pt x="599" y="99"/>
                  </a:lnTo>
                  <a:lnTo>
                    <a:pt x="626" y="79"/>
                  </a:lnTo>
                  <a:lnTo>
                    <a:pt x="655" y="62"/>
                  </a:lnTo>
                  <a:lnTo>
                    <a:pt x="655" y="62"/>
                  </a:lnTo>
                  <a:lnTo>
                    <a:pt x="686" y="46"/>
                  </a:lnTo>
                  <a:lnTo>
                    <a:pt x="717" y="33"/>
                  </a:lnTo>
                  <a:lnTo>
                    <a:pt x="759" y="19"/>
                  </a:lnTo>
                  <a:lnTo>
                    <a:pt x="759" y="19"/>
                  </a:lnTo>
                  <a:lnTo>
                    <a:pt x="792" y="12"/>
                  </a:lnTo>
                  <a:lnTo>
                    <a:pt x="827" y="4"/>
                  </a:lnTo>
                  <a:lnTo>
                    <a:pt x="874" y="0"/>
                  </a:lnTo>
                  <a:lnTo>
                    <a:pt x="874" y="0"/>
                  </a:lnTo>
                  <a:lnTo>
                    <a:pt x="905" y="0"/>
                  </a:lnTo>
                  <a:lnTo>
                    <a:pt x="936" y="2"/>
                  </a:lnTo>
                  <a:lnTo>
                    <a:pt x="936" y="2"/>
                  </a:lnTo>
                  <a:lnTo>
                    <a:pt x="994" y="10"/>
                  </a:lnTo>
                  <a:lnTo>
                    <a:pt x="994" y="10"/>
                  </a:lnTo>
                  <a:lnTo>
                    <a:pt x="1048" y="23"/>
                  </a:lnTo>
                  <a:lnTo>
                    <a:pt x="1048" y="23"/>
                  </a:lnTo>
                  <a:lnTo>
                    <a:pt x="1100" y="43"/>
                  </a:lnTo>
                  <a:lnTo>
                    <a:pt x="1100" y="43"/>
                  </a:lnTo>
                  <a:lnTo>
                    <a:pt x="1141" y="64"/>
                  </a:lnTo>
                  <a:lnTo>
                    <a:pt x="1182" y="87"/>
                  </a:lnTo>
                  <a:lnTo>
                    <a:pt x="1211" y="108"/>
                  </a:lnTo>
                  <a:lnTo>
                    <a:pt x="1211" y="108"/>
                  </a:lnTo>
                  <a:lnTo>
                    <a:pt x="1242" y="137"/>
                  </a:lnTo>
                  <a:lnTo>
                    <a:pt x="1273" y="167"/>
                  </a:lnTo>
                  <a:lnTo>
                    <a:pt x="1300" y="199"/>
                  </a:lnTo>
                  <a:lnTo>
                    <a:pt x="1323" y="234"/>
                  </a:lnTo>
                  <a:lnTo>
                    <a:pt x="1323" y="234"/>
                  </a:lnTo>
                  <a:lnTo>
                    <a:pt x="1348" y="225"/>
                  </a:lnTo>
                  <a:lnTo>
                    <a:pt x="1375" y="217"/>
                  </a:lnTo>
                  <a:lnTo>
                    <a:pt x="1401" y="209"/>
                  </a:lnTo>
                  <a:lnTo>
                    <a:pt x="1428" y="205"/>
                  </a:lnTo>
                  <a:lnTo>
                    <a:pt x="1428" y="205"/>
                  </a:lnTo>
                  <a:close/>
                </a:path>
              </a:pathLst>
            </a:custGeom>
            <a:solidFill>
              <a:srgbClr val="FFFFFF"/>
            </a:solidFill>
            <a:ln>
              <a:noFill/>
            </a:ln>
          </p:spPr>
          <p:txBody>
            <a:bodyPr vert="horz" wrap="square" lIns="43549" tIns="21775" rIns="43549" bIns="21775" numCol="1" anchor="ctr" anchorCtr="0" compatLnSpc="1">
              <a:prstTxWarp prst="textNoShape">
                <a:avLst/>
              </a:prstTxWarp>
            </a:bodyPr>
            <a:lstStyle/>
            <a:p>
              <a:pPr marL="0" marR="0" lvl="0" indent="0" algn="ctr" defTabSz="435472" eaLnBrk="1" fontAlgn="auto" latinLnBrk="0" hangingPunct="1">
                <a:lnSpc>
                  <a:spcPct val="100000"/>
                </a:lnSpc>
                <a:spcBef>
                  <a:spcPts val="0"/>
                </a:spcBef>
                <a:spcAft>
                  <a:spcPts val="0"/>
                </a:spcAft>
                <a:buClrTx/>
                <a:buSzTx/>
                <a:buFontTx/>
                <a:buNone/>
                <a:tabLst/>
                <a:defRPr/>
              </a:pPr>
              <a:endParaRPr kumimoji="0" lang="en-US" altLang="zh-CN" sz="700" b="0" i="0" u="none" strike="noStrike" kern="0" cap="none" spc="0" normalizeH="0" baseline="0" noProof="0" dirty="0">
                <a:ln>
                  <a:noFill/>
                </a:ln>
                <a:solidFill>
                  <a:prstClr val="black"/>
                </a:solidFill>
                <a:effectLst/>
                <a:uLnTx/>
                <a:uFillTx/>
                <a:latin typeface="微软雅黑"/>
                <a:ea typeface="微软雅黑"/>
              </a:endParaRPr>
            </a:p>
          </p:txBody>
        </p:sp>
        <p:sp>
          <p:nvSpPr>
            <p:cNvPr id="186" name="文本框 185">
              <a:extLst>
                <a:ext uri="{FF2B5EF4-FFF2-40B4-BE49-F238E27FC236}">
                  <a16:creationId xmlns:a16="http://schemas.microsoft.com/office/drawing/2014/main" id="{E1349647-D275-4C37-BDA4-528FBF1563E8}"/>
                </a:ext>
              </a:extLst>
            </p:cNvPr>
            <p:cNvSpPr txBox="1"/>
            <p:nvPr/>
          </p:nvSpPr>
          <p:spPr>
            <a:xfrm>
              <a:off x="8644531" y="2020561"/>
              <a:ext cx="800219" cy="276999"/>
            </a:xfrm>
            <a:prstGeom prst="rect">
              <a:avLst/>
            </a:prstGeom>
          </p:spPr>
          <p:txBody>
            <a:bodyPr wrap="none">
              <a:spAutoFit/>
            </a:bodyPr>
            <a:lstStyle>
              <a:defPPr>
                <a:defRPr lang="zh-CN"/>
              </a:defPPr>
              <a:lvl1pPr algn="ctr" defTabSz="914377">
                <a:defRPr sz="1400" kern="0">
                  <a:solidFill>
                    <a:prstClr val="black"/>
                  </a:solidFill>
                </a:defRPr>
              </a:lvl1pPr>
            </a:lstStyle>
            <a:p>
              <a:pPr marL="0" marR="0" lvl="0" indent="0" algn="ctr" defTabSz="435472"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black"/>
                  </a:solidFill>
                  <a:effectLst/>
                  <a:uLnTx/>
                  <a:uFillTx/>
                  <a:latin typeface="微软雅黑"/>
                  <a:ea typeface="微软雅黑"/>
                </a:rPr>
                <a:t>营销协同</a:t>
              </a:r>
              <a:endParaRPr kumimoji="0" lang="zh-CN" altLang="en-US" sz="1100" b="0" i="0" u="none" strike="noStrike" kern="0" cap="none" spc="0" normalizeH="0" baseline="0" noProof="0" dirty="0">
                <a:ln>
                  <a:noFill/>
                </a:ln>
                <a:solidFill>
                  <a:prstClr val="black"/>
                </a:solidFill>
                <a:effectLst/>
                <a:uLnTx/>
                <a:uFillTx/>
                <a:latin typeface="微软雅黑"/>
                <a:ea typeface="微软雅黑"/>
              </a:endParaRPr>
            </a:p>
          </p:txBody>
        </p:sp>
        <p:sp>
          <p:nvSpPr>
            <p:cNvPr id="187" name="矩形 186">
              <a:extLst>
                <a:ext uri="{FF2B5EF4-FFF2-40B4-BE49-F238E27FC236}">
                  <a16:creationId xmlns:a16="http://schemas.microsoft.com/office/drawing/2014/main" id="{44552A2C-F5C5-4DA3-9888-6C095B67F080}"/>
                </a:ext>
              </a:extLst>
            </p:cNvPr>
            <p:cNvSpPr/>
            <p:nvPr/>
          </p:nvSpPr>
          <p:spPr>
            <a:xfrm>
              <a:off x="3380986" y="2023445"/>
              <a:ext cx="954107" cy="276999"/>
            </a:xfrm>
            <a:prstGeom prst="rect">
              <a:avLst/>
            </a:prstGeom>
          </p:spPr>
          <p:txBody>
            <a:bodyPr wrap="none">
              <a:spAutoFit/>
            </a:bodyPr>
            <a:lstStyle/>
            <a:p>
              <a:pPr marL="0" marR="0" lvl="0" indent="0" algn="ctr" defTabSz="435472"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black"/>
                  </a:solidFill>
                  <a:effectLst/>
                  <a:uLnTx/>
                  <a:uFillTx/>
                  <a:latin typeface="微软雅黑"/>
                  <a:ea typeface="微软雅黑"/>
                </a:rPr>
                <a:t>供应商协同</a:t>
              </a:r>
              <a:endParaRPr kumimoji="0" lang="zh-TW" altLang="en-US" sz="1200" b="0" i="0" u="none" strike="noStrike" kern="0" cap="none" spc="0" normalizeH="0" baseline="0" noProof="0" dirty="0">
                <a:ln>
                  <a:noFill/>
                </a:ln>
                <a:solidFill>
                  <a:prstClr val="black"/>
                </a:solidFill>
                <a:effectLst/>
                <a:uLnTx/>
                <a:uFillTx/>
                <a:latin typeface="微软雅黑"/>
                <a:ea typeface="微软雅黑"/>
              </a:endParaRPr>
            </a:p>
          </p:txBody>
        </p:sp>
        <p:grpSp>
          <p:nvGrpSpPr>
            <p:cNvPr id="188" name="组合 187">
              <a:extLst>
                <a:ext uri="{FF2B5EF4-FFF2-40B4-BE49-F238E27FC236}">
                  <a16:creationId xmlns:a16="http://schemas.microsoft.com/office/drawing/2014/main" id="{F3B5C4BA-438C-4C3B-B688-AB916BC41051}"/>
                </a:ext>
              </a:extLst>
            </p:cNvPr>
            <p:cNvGrpSpPr/>
            <p:nvPr/>
          </p:nvGrpSpPr>
          <p:grpSpPr>
            <a:xfrm>
              <a:off x="4563760" y="1833656"/>
              <a:ext cx="3749637" cy="454538"/>
              <a:chOff x="2041085" y="2094228"/>
              <a:chExt cx="5312230" cy="2177516"/>
            </a:xfrm>
          </p:grpSpPr>
          <p:sp>
            <p:nvSpPr>
              <p:cNvPr id="284" name="MH_SubTitle_2">
                <a:extLst>
                  <a:ext uri="{FF2B5EF4-FFF2-40B4-BE49-F238E27FC236}">
                    <a16:creationId xmlns:a16="http://schemas.microsoft.com/office/drawing/2014/main" id="{58AA2513-BAFF-4AA6-A282-7A91498D6DE6}"/>
                  </a:ext>
                </a:extLst>
              </p:cNvPr>
              <p:cNvSpPr/>
              <p:nvPr>
                <p:custDataLst>
                  <p:tags r:id="rId1"/>
                </p:custDataLst>
              </p:nvPr>
            </p:nvSpPr>
            <p:spPr>
              <a:xfrm>
                <a:off x="4697200" y="2257507"/>
                <a:ext cx="2656115" cy="1841263"/>
              </a:xfrm>
              <a:prstGeom prst="rightArrow">
                <a:avLst>
                  <a:gd name="adj1" fmla="val 59354"/>
                  <a:gd name="adj2" fmla="val 50000"/>
                </a:avLst>
              </a:prstGeom>
              <a:solidFill>
                <a:srgbClr val="FFFFFF">
                  <a:lumMod val="25000"/>
                </a:srgbClr>
              </a:solidFill>
              <a:ln w="25400" cap="flat" cmpd="sng" algn="ctr">
                <a:noFill/>
                <a:prstDash val="solid"/>
              </a:ln>
              <a:effectLst/>
            </p:spPr>
            <p:txBody>
              <a:bodyPr wrap="square" lIns="342908" tIns="0" rIns="0" bIns="0" rtlCol="0" anchor="ctr">
                <a:normAutofit/>
              </a:bodyPr>
              <a:lstStyle/>
              <a:p>
                <a:pPr marL="0" marR="0" lvl="0" indent="0" algn="ctr" defTabSz="435472"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dirty="0">
                  <a:ln>
                    <a:noFill/>
                  </a:ln>
                  <a:solidFill>
                    <a:srgbClr val="FFFFFF"/>
                  </a:solidFill>
                  <a:effectLst/>
                  <a:uLnTx/>
                  <a:uFillTx/>
                  <a:latin typeface="微软雅黑"/>
                  <a:ea typeface="微软雅黑"/>
                </a:endParaRPr>
              </a:p>
            </p:txBody>
          </p:sp>
          <p:sp>
            <p:nvSpPr>
              <p:cNvPr id="285" name="MH_SubTitle_1">
                <a:extLst>
                  <a:ext uri="{FF2B5EF4-FFF2-40B4-BE49-F238E27FC236}">
                    <a16:creationId xmlns:a16="http://schemas.microsoft.com/office/drawing/2014/main" id="{B11900EF-DEC9-4FA3-87E6-55A0FBA43271}"/>
                  </a:ext>
                </a:extLst>
              </p:cNvPr>
              <p:cNvSpPr/>
              <p:nvPr>
                <p:custDataLst>
                  <p:tags r:id="rId2"/>
                </p:custDataLst>
              </p:nvPr>
            </p:nvSpPr>
            <p:spPr>
              <a:xfrm flipH="1">
                <a:off x="2041085" y="2094228"/>
                <a:ext cx="2656115" cy="2177516"/>
              </a:xfrm>
              <a:prstGeom prst="rightArrow">
                <a:avLst/>
              </a:prstGeom>
              <a:solidFill>
                <a:srgbClr val="FFFFFF">
                  <a:lumMod val="25000"/>
                </a:srgbClr>
              </a:solidFill>
              <a:ln w="25400" cap="flat" cmpd="sng" algn="ctr">
                <a:noFill/>
                <a:prstDash val="solid"/>
              </a:ln>
              <a:effectLst/>
            </p:spPr>
            <p:txBody>
              <a:bodyPr wrap="square" lIns="342908" tIns="0" rIns="0" bIns="0" rtlCol="0" anchor="ctr">
                <a:normAutofit/>
              </a:bodyPr>
              <a:lstStyle/>
              <a:p>
                <a:pPr marL="0" marR="0" lvl="0" indent="0" algn="ctr" defTabSz="435472" eaLnBrk="1" fontAlgn="auto" latinLnBrk="0" hangingPunct="1">
                  <a:lnSpc>
                    <a:spcPct val="120000"/>
                  </a:lnSpc>
                  <a:spcBef>
                    <a:spcPts val="0"/>
                  </a:spcBef>
                  <a:spcAft>
                    <a:spcPts val="0"/>
                  </a:spcAft>
                  <a:buClrTx/>
                  <a:buSzTx/>
                  <a:buFontTx/>
                  <a:buNone/>
                  <a:tabLst/>
                  <a:defRPr/>
                </a:pPr>
                <a:endParaRPr kumimoji="0" lang="zh-CN" altLang="en-US" sz="7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286" name="MH_Title_1">
                <a:extLst>
                  <a:ext uri="{FF2B5EF4-FFF2-40B4-BE49-F238E27FC236}">
                    <a16:creationId xmlns:a16="http://schemas.microsoft.com/office/drawing/2014/main" id="{E3583A5A-C495-4637-80EB-32285270390A}"/>
                  </a:ext>
                </a:extLst>
              </p:cNvPr>
              <p:cNvSpPr/>
              <p:nvPr>
                <p:custDataLst>
                  <p:tags r:id="rId3"/>
                </p:custDataLst>
              </p:nvPr>
            </p:nvSpPr>
            <p:spPr>
              <a:xfrm>
                <a:off x="3455406" y="2757158"/>
                <a:ext cx="2486047" cy="801215"/>
              </a:xfrm>
              <a:prstGeom prst="roundRect">
                <a:avLst>
                  <a:gd name="adj" fmla="val 0"/>
                </a:avLst>
              </a:prstGeom>
              <a:noFill/>
              <a:ln w="25400" cap="flat" cmpd="sng" algn="ctr">
                <a:noFill/>
                <a:prstDash val="solid"/>
              </a:ln>
              <a:effectLst/>
            </p:spPr>
            <p:txBody>
              <a:bodyPr wrap="square" rtlCol="0" anchor="ctr">
                <a:noAutofit/>
              </a:bodyPr>
              <a:lstStyle/>
              <a:p>
                <a:pPr marL="0" marR="0" lvl="0" indent="0" algn="ctr" defTabSz="435472"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a:ea typeface="微软雅黑"/>
                  </a:rPr>
                  <a:t>上下游业务协同处理</a:t>
                </a:r>
                <a:endParaRPr kumimoji="0" lang="zh-TW" altLang="en-US" sz="1200" b="0" i="0" u="none" strike="noStrike" kern="0" cap="none" spc="0" normalizeH="0" baseline="0" noProof="0" dirty="0">
                  <a:ln>
                    <a:noFill/>
                  </a:ln>
                  <a:solidFill>
                    <a:prstClr val="white"/>
                  </a:solidFill>
                  <a:effectLst/>
                  <a:uLnTx/>
                  <a:uFillTx/>
                  <a:latin typeface="微软雅黑"/>
                  <a:ea typeface="微软雅黑"/>
                </a:endParaRPr>
              </a:p>
            </p:txBody>
          </p:sp>
        </p:grpSp>
        <p:sp>
          <p:nvSpPr>
            <p:cNvPr id="189" name="矩形 188">
              <a:extLst>
                <a:ext uri="{FF2B5EF4-FFF2-40B4-BE49-F238E27FC236}">
                  <a16:creationId xmlns:a16="http://schemas.microsoft.com/office/drawing/2014/main" id="{35122D86-169F-4C61-A6F0-4175F597E240}"/>
                </a:ext>
              </a:extLst>
            </p:cNvPr>
            <p:cNvSpPr/>
            <p:nvPr/>
          </p:nvSpPr>
          <p:spPr bwMode="auto">
            <a:xfrm>
              <a:off x="666658" y="995527"/>
              <a:ext cx="962101" cy="669932"/>
            </a:xfrm>
            <a:prstGeom prst="rect">
              <a:avLst/>
            </a:prstGeom>
            <a:solidFill>
              <a:srgbClr val="00B0F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a:ln>
                    <a:noFill/>
                  </a:ln>
                  <a:solidFill>
                    <a:srgbClr val="FFFFFF"/>
                  </a:solidFill>
                  <a:effectLst/>
                  <a:uLnTx/>
                  <a:uFillTx/>
                  <a:latin typeface="微软雅黑"/>
                  <a:ea typeface="微软雅黑"/>
                  <a:cs typeface="Arial Unicode MS" panose="020B0604020202020204" pitchFamily="34" charset="-122"/>
                </a:rPr>
                <a:t>战略</a:t>
              </a:r>
              <a:endParaRPr kumimoji="0" lang="en-US" altLang="zh-CN" sz="1400" b="1" i="0" u="none" strike="noStrike" kern="0" cap="none" spc="0" normalizeH="0" baseline="0" noProof="0" dirty="0">
                <a:ln>
                  <a:noFill/>
                </a:ln>
                <a:solidFill>
                  <a:srgbClr val="FFFFFF"/>
                </a:solidFill>
                <a:effectLst/>
                <a:uLnTx/>
                <a:uFillTx/>
                <a:latin typeface="微软雅黑"/>
                <a:ea typeface="微软雅黑"/>
                <a:cs typeface="Arial Unicode MS" panose="020B0604020202020204" pitchFamily="34" charset="-122"/>
              </a:endParaRPr>
            </a:p>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smtClean="0">
                  <a:ln>
                    <a:noFill/>
                  </a:ln>
                  <a:solidFill>
                    <a:srgbClr val="FFFFFF"/>
                  </a:solidFill>
                  <a:effectLst/>
                  <a:uLnTx/>
                  <a:uFillTx/>
                  <a:latin typeface="微软雅黑"/>
                  <a:ea typeface="微软雅黑"/>
                  <a:cs typeface="Arial Unicode MS" panose="020B0604020202020204" pitchFamily="34" charset="-122"/>
                </a:rPr>
                <a:t>决策层</a:t>
              </a:r>
              <a:endParaRPr kumimoji="0" lang="en-US" altLang="zh-CN" sz="1400" b="1" i="0" u="none" strike="noStrike" kern="0" cap="none" spc="0" normalizeH="0" baseline="0" noProof="0" dirty="0">
                <a:ln>
                  <a:noFill/>
                </a:ln>
                <a:solidFill>
                  <a:srgbClr val="FFFFFF"/>
                </a:solidFill>
                <a:effectLst/>
                <a:uLnTx/>
                <a:uFillTx/>
                <a:latin typeface="微软雅黑"/>
                <a:ea typeface="微软雅黑"/>
                <a:cs typeface="Arial Unicode MS" panose="020B0604020202020204" pitchFamily="34" charset="-122"/>
              </a:endParaRPr>
            </a:p>
          </p:txBody>
        </p:sp>
        <p:sp>
          <p:nvSpPr>
            <p:cNvPr id="190" name="矩形 189">
              <a:extLst>
                <a:ext uri="{FF2B5EF4-FFF2-40B4-BE49-F238E27FC236}">
                  <a16:creationId xmlns:a16="http://schemas.microsoft.com/office/drawing/2014/main" id="{BDD01F31-F645-4464-BA34-05D67C6EBFB2}"/>
                </a:ext>
              </a:extLst>
            </p:cNvPr>
            <p:cNvSpPr/>
            <p:nvPr/>
          </p:nvSpPr>
          <p:spPr bwMode="auto">
            <a:xfrm>
              <a:off x="666658" y="1746143"/>
              <a:ext cx="962101" cy="617160"/>
            </a:xfrm>
            <a:prstGeom prst="rect">
              <a:avLst/>
            </a:prstGeom>
            <a:solidFill>
              <a:srgbClr val="5B9BD5"/>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smtClean="0">
                  <a:ln>
                    <a:noFill/>
                  </a:ln>
                  <a:solidFill>
                    <a:srgbClr val="FFFFFF"/>
                  </a:solidFill>
                  <a:effectLst/>
                  <a:uLnTx/>
                  <a:uFillTx/>
                  <a:latin typeface="微软雅黑"/>
                  <a:ea typeface="微软雅黑"/>
                  <a:cs typeface="Arial Unicode MS" panose="020B0604020202020204" pitchFamily="34" charset="-122"/>
                </a:rPr>
                <a:t>协同层</a:t>
              </a:r>
              <a:endParaRPr kumimoji="0" lang="en-US" altLang="zh-CN" sz="1400" b="1" i="0" u="none" strike="noStrike" kern="0" cap="none" spc="0" normalizeH="0" baseline="0" noProof="0" dirty="0">
                <a:ln>
                  <a:noFill/>
                </a:ln>
                <a:solidFill>
                  <a:srgbClr val="FFFFFF"/>
                </a:solidFill>
                <a:effectLst/>
                <a:uLnTx/>
                <a:uFillTx/>
                <a:latin typeface="微软雅黑"/>
                <a:ea typeface="微软雅黑"/>
                <a:cs typeface="Arial Unicode MS" panose="020B0604020202020204" pitchFamily="34" charset="-122"/>
              </a:endParaRPr>
            </a:p>
          </p:txBody>
        </p:sp>
        <p:sp>
          <p:nvSpPr>
            <p:cNvPr id="191" name="矩形 190">
              <a:extLst>
                <a:ext uri="{FF2B5EF4-FFF2-40B4-BE49-F238E27FC236}">
                  <a16:creationId xmlns:a16="http://schemas.microsoft.com/office/drawing/2014/main" id="{2572FA71-268C-40AF-81F9-EF21ECD658A3}"/>
                </a:ext>
              </a:extLst>
            </p:cNvPr>
            <p:cNvSpPr/>
            <p:nvPr/>
          </p:nvSpPr>
          <p:spPr bwMode="auto">
            <a:xfrm>
              <a:off x="666656" y="5552102"/>
              <a:ext cx="962101" cy="676949"/>
            </a:xfrm>
            <a:prstGeom prst="rect">
              <a:avLst/>
            </a:prstGeom>
            <a:solidFill>
              <a:srgbClr val="00206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smtClean="0">
                  <a:ln>
                    <a:noFill/>
                  </a:ln>
                  <a:solidFill>
                    <a:srgbClr val="FDFDFF"/>
                  </a:solidFill>
                  <a:effectLst/>
                  <a:uLnTx/>
                  <a:uFillTx/>
                  <a:latin typeface="微软雅黑"/>
                  <a:ea typeface="微软雅黑"/>
                  <a:cs typeface="Arial Unicode MS" panose="020B0604020202020204" pitchFamily="34" charset="-122"/>
                </a:rPr>
                <a:t>设备</a:t>
              </a:r>
              <a:r>
                <a:rPr kumimoji="0" lang="zh-CN" altLang="en-US" sz="1400" b="1" i="0" u="none" strike="noStrike" kern="0" cap="none" spc="0" normalizeH="0" baseline="0" noProof="0" dirty="0">
                  <a:ln>
                    <a:noFill/>
                  </a:ln>
                  <a:solidFill>
                    <a:srgbClr val="FDFDFF"/>
                  </a:solidFill>
                  <a:effectLst/>
                  <a:uLnTx/>
                  <a:uFillTx/>
                  <a:latin typeface="微软雅黑"/>
                  <a:ea typeface="微软雅黑"/>
                  <a:cs typeface="Arial Unicode MS" panose="020B0604020202020204" pitchFamily="34" charset="-122"/>
                </a:rPr>
                <a:t>层</a:t>
              </a:r>
              <a:endParaRPr kumimoji="0" lang="zh-CN" altLang="en-US" sz="600" b="1" i="0" u="none" strike="noStrike" kern="0" cap="none" spc="0" normalizeH="0" baseline="0" noProof="0" dirty="0">
                <a:ln>
                  <a:noFill/>
                </a:ln>
                <a:solidFill>
                  <a:srgbClr val="FDFDFF"/>
                </a:solidFill>
                <a:effectLst/>
                <a:uLnTx/>
                <a:uFillTx/>
                <a:latin typeface="微软雅黑"/>
                <a:ea typeface="微软雅黑"/>
                <a:cs typeface="Arial Unicode MS" panose="020B0604020202020204" pitchFamily="34" charset="-122"/>
              </a:endParaRPr>
            </a:p>
          </p:txBody>
        </p:sp>
        <p:sp>
          <p:nvSpPr>
            <p:cNvPr id="192" name="矩形 191">
              <a:extLst>
                <a:ext uri="{FF2B5EF4-FFF2-40B4-BE49-F238E27FC236}">
                  <a16:creationId xmlns:a16="http://schemas.microsoft.com/office/drawing/2014/main" id="{037B8A32-AB0B-4730-A0FE-4BB6C65B897A}"/>
                </a:ext>
              </a:extLst>
            </p:cNvPr>
            <p:cNvSpPr/>
            <p:nvPr/>
          </p:nvSpPr>
          <p:spPr>
            <a:xfrm>
              <a:off x="1745008" y="5562846"/>
              <a:ext cx="9405629" cy="670529"/>
            </a:xfrm>
            <a:prstGeom prst="rect">
              <a:avLst/>
            </a:prstGeom>
            <a:solidFill>
              <a:srgbClr val="00206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zh-CN" altLang="en-US" sz="1400" b="1" i="0" u="none" strike="noStrike" kern="0" cap="none" spc="0" normalizeH="0" baseline="0" noProof="0" dirty="0" smtClean="0">
                <a:ln>
                  <a:noFill/>
                </a:ln>
                <a:solidFill>
                  <a:srgbClr val="FDFDFF"/>
                </a:solidFill>
                <a:effectLst/>
                <a:uLnTx/>
                <a:uFillTx/>
                <a:latin typeface="微软雅黑"/>
                <a:ea typeface="微软雅黑"/>
                <a:cs typeface="Arial Unicode MS" panose="020B0604020202020204" pitchFamily="34" charset="-122"/>
              </a:endParaRPr>
            </a:p>
          </p:txBody>
        </p:sp>
        <p:sp>
          <p:nvSpPr>
            <p:cNvPr id="193" name="Freeform 11">
              <a:extLst>
                <a:ext uri="{FF2B5EF4-FFF2-40B4-BE49-F238E27FC236}">
                  <a16:creationId xmlns:a16="http://schemas.microsoft.com/office/drawing/2014/main" id="{5CA3D938-2414-4B1D-A076-F3DD1A148015}"/>
                </a:ext>
              </a:extLst>
            </p:cNvPr>
            <p:cNvSpPr>
              <a:spLocks/>
            </p:cNvSpPr>
            <p:nvPr/>
          </p:nvSpPr>
          <p:spPr bwMode="auto">
            <a:xfrm>
              <a:off x="11293296" y="1000580"/>
              <a:ext cx="319445" cy="1511714"/>
            </a:xfrm>
            <a:custGeom>
              <a:avLst/>
              <a:gdLst>
                <a:gd name="T0" fmla="*/ 1642 w 1642"/>
                <a:gd name="T1" fmla="*/ 219 h 1003"/>
                <a:gd name="T2" fmla="*/ 1230 w 1642"/>
                <a:gd name="T3" fmla="*/ 110 h 1003"/>
                <a:gd name="T4" fmla="*/ 821 w 1642"/>
                <a:gd name="T5" fmla="*/ 0 h 1003"/>
                <a:gd name="T6" fmla="*/ 412 w 1642"/>
                <a:gd name="T7" fmla="*/ 110 h 1003"/>
                <a:gd name="T8" fmla="*/ 0 w 1642"/>
                <a:gd name="T9" fmla="*/ 219 h 1003"/>
                <a:gd name="T10" fmla="*/ 0 w 1642"/>
                <a:gd name="T11" fmla="*/ 219 h 1003"/>
                <a:gd name="T12" fmla="*/ 0 w 1642"/>
                <a:gd name="T13" fmla="*/ 1003 h 1003"/>
                <a:gd name="T14" fmla="*/ 1642 w 1642"/>
                <a:gd name="T15" fmla="*/ 1003 h 1003"/>
                <a:gd name="T16" fmla="*/ 1642 w 1642"/>
                <a:gd name="T17" fmla="*/ 219 h 1003"/>
                <a:gd name="T18" fmla="*/ 1642 w 1642"/>
                <a:gd name="T19" fmla="*/ 219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2" h="1003">
                  <a:moveTo>
                    <a:pt x="1642" y="219"/>
                  </a:moveTo>
                  <a:lnTo>
                    <a:pt x="1230" y="110"/>
                  </a:lnTo>
                  <a:lnTo>
                    <a:pt x="821" y="0"/>
                  </a:lnTo>
                  <a:lnTo>
                    <a:pt x="412" y="110"/>
                  </a:lnTo>
                  <a:lnTo>
                    <a:pt x="0" y="219"/>
                  </a:lnTo>
                  <a:lnTo>
                    <a:pt x="0" y="219"/>
                  </a:lnTo>
                  <a:lnTo>
                    <a:pt x="0" y="1003"/>
                  </a:lnTo>
                  <a:lnTo>
                    <a:pt x="1642" y="1003"/>
                  </a:lnTo>
                  <a:lnTo>
                    <a:pt x="1642" y="219"/>
                  </a:lnTo>
                  <a:lnTo>
                    <a:pt x="1642" y="219"/>
                  </a:lnTo>
                  <a:close/>
                </a:path>
              </a:pathLst>
            </a:custGeom>
            <a:solidFill>
              <a:srgbClr val="32B2DF">
                <a:lumMod val="50000"/>
              </a:srgbClr>
            </a:solidFill>
            <a:ln>
              <a:noFill/>
            </a:ln>
            <a:extLst/>
          </p:spPr>
          <p:txBody>
            <a:bodyPr vert="horz" wrap="square" lIns="43549" tIns="21775" rIns="43549" bIns="21775"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FFFFFF"/>
                </a:solidFill>
                <a:effectLst/>
                <a:uLnTx/>
                <a:uFillTx/>
                <a:latin typeface="微软雅黑"/>
                <a:ea typeface="微软雅黑"/>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FFFFFF"/>
                </a:solidFill>
                <a:effectLst/>
                <a:uLnTx/>
                <a:uFillTx/>
                <a:latin typeface="微软雅黑"/>
                <a:ea typeface="微软雅黑"/>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latin typeface="微软雅黑"/>
                  <a:ea typeface="微软雅黑"/>
                  <a:cs typeface="+mn-ea"/>
                  <a:sym typeface="+mn-lt"/>
                </a:rPr>
                <a:t>横向互联</a:t>
              </a:r>
            </a:p>
          </p:txBody>
        </p:sp>
        <p:sp>
          <p:nvSpPr>
            <p:cNvPr id="194" name="Freeform 146">
              <a:extLst>
                <a:ext uri="{FF2B5EF4-FFF2-40B4-BE49-F238E27FC236}">
                  <a16:creationId xmlns:a16="http://schemas.microsoft.com/office/drawing/2014/main" id="{B1A9FD1D-A2B0-48D8-A861-7A50AB34590D}"/>
                </a:ext>
              </a:extLst>
            </p:cNvPr>
            <p:cNvSpPr>
              <a:spLocks/>
            </p:cNvSpPr>
            <p:nvPr/>
          </p:nvSpPr>
          <p:spPr bwMode="auto">
            <a:xfrm>
              <a:off x="11306113" y="4034791"/>
              <a:ext cx="319445" cy="2194260"/>
            </a:xfrm>
            <a:custGeom>
              <a:avLst/>
              <a:gdLst>
                <a:gd name="T0" fmla="*/ 0 w 1642"/>
                <a:gd name="T1" fmla="*/ 0 h 618"/>
                <a:gd name="T2" fmla="*/ 0 w 1642"/>
                <a:gd name="T3" fmla="*/ 399 h 618"/>
                <a:gd name="T4" fmla="*/ 0 w 1642"/>
                <a:gd name="T5" fmla="*/ 399 h 618"/>
                <a:gd name="T6" fmla="*/ 412 w 1642"/>
                <a:gd name="T7" fmla="*/ 509 h 618"/>
                <a:gd name="T8" fmla="*/ 821 w 1642"/>
                <a:gd name="T9" fmla="*/ 618 h 618"/>
                <a:gd name="T10" fmla="*/ 1230 w 1642"/>
                <a:gd name="T11" fmla="*/ 509 h 618"/>
                <a:gd name="T12" fmla="*/ 1642 w 1642"/>
                <a:gd name="T13" fmla="*/ 399 h 618"/>
                <a:gd name="T14" fmla="*/ 1642 w 1642"/>
                <a:gd name="T15" fmla="*/ 399 h 618"/>
                <a:gd name="T16" fmla="*/ 1642 w 1642"/>
                <a:gd name="T17" fmla="*/ 0 h 618"/>
                <a:gd name="T18" fmla="*/ 0 w 1642"/>
                <a:gd name="T1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2" h="618">
                  <a:moveTo>
                    <a:pt x="0" y="0"/>
                  </a:moveTo>
                  <a:lnTo>
                    <a:pt x="0" y="399"/>
                  </a:lnTo>
                  <a:lnTo>
                    <a:pt x="0" y="399"/>
                  </a:lnTo>
                  <a:lnTo>
                    <a:pt x="412" y="509"/>
                  </a:lnTo>
                  <a:lnTo>
                    <a:pt x="821" y="618"/>
                  </a:lnTo>
                  <a:lnTo>
                    <a:pt x="1230" y="509"/>
                  </a:lnTo>
                  <a:lnTo>
                    <a:pt x="1642" y="399"/>
                  </a:lnTo>
                  <a:lnTo>
                    <a:pt x="1642" y="399"/>
                  </a:lnTo>
                  <a:lnTo>
                    <a:pt x="1642" y="0"/>
                  </a:lnTo>
                  <a:lnTo>
                    <a:pt x="0" y="0"/>
                  </a:lnTo>
                  <a:close/>
                </a:path>
              </a:pathLst>
            </a:custGeom>
            <a:solidFill>
              <a:srgbClr val="32B2DF">
                <a:lumMod val="60000"/>
                <a:lumOff val="40000"/>
              </a:srgbClr>
            </a:solidFill>
            <a:ln>
              <a:noFill/>
            </a:ln>
            <a:extLst/>
          </p:spPr>
          <p:txBody>
            <a:bodyPr vert="horz" wrap="square" lIns="43549" tIns="21775" rIns="43549" bIns="21775"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FFFFFF"/>
                </a:solidFill>
                <a:effectLst/>
                <a:uLnTx/>
                <a:uFillTx/>
                <a:latin typeface="微软雅黑"/>
                <a:ea typeface="微软雅黑"/>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FFFFFF"/>
                </a:solidFill>
                <a:effectLst/>
                <a:uLnTx/>
                <a:uFillTx/>
                <a:latin typeface="微软雅黑"/>
                <a:ea typeface="微软雅黑"/>
                <a:cs typeface="+mn-ea"/>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FFFFFF"/>
                  </a:solidFill>
                  <a:effectLst/>
                  <a:uLnTx/>
                  <a:uFillTx/>
                  <a:latin typeface="微软雅黑"/>
                  <a:ea typeface="微软雅黑"/>
                  <a:cs typeface="+mn-ea"/>
                  <a:sym typeface="+mn-lt"/>
                </a:rPr>
                <a:t>纵向集成</a:t>
              </a:r>
            </a:p>
          </p:txBody>
        </p:sp>
        <p:sp>
          <p:nvSpPr>
            <p:cNvPr id="195" name="矩形 194">
              <a:extLst>
                <a:ext uri="{FF2B5EF4-FFF2-40B4-BE49-F238E27FC236}">
                  <a16:creationId xmlns:a16="http://schemas.microsoft.com/office/drawing/2014/main" id="{9A14E867-00BB-4D4B-9D51-53701C05BB23}"/>
                </a:ext>
              </a:extLst>
            </p:cNvPr>
            <p:cNvSpPr/>
            <p:nvPr/>
          </p:nvSpPr>
          <p:spPr>
            <a:xfrm>
              <a:off x="1745008" y="2410390"/>
              <a:ext cx="9405630" cy="2434900"/>
            </a:xfrm>
            <a:prstGeom prst="rect">
              <a:avLst/>
            </a:prstGeom>
            <a:noFill/>
            <a:ln w="9525" cap="flat" cmpd="sng" algn="ctr">
              <a:solidFill>
                <a:srgbClr val="214794">
                  <a:lumMod val="75000"/>
                </a:srgbClr>
              </a:solidFill>
              <a:prstDash val="dash"/>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微软雅黑"/>
                <a:ea typeface="微软雅黑"/>
              </a:endParaRPr>
            </a:p>
          </p:txBody>
        </p:sp>
        <p:sp>
          <p:nvSpPr>
            <p:cNvPr id="196" name="矩形 195">
              <a:extLst>
                <a:ext uri="{FF2B5EF4-FFF2-40B4-BE49-F238E27FC236}">
                  <a16:creationId xmlns:a16="http://schemas.microsoft.com/office/drawing/2014/main" id="{0459CECA-2A8B-4256-8879-BE531E62A220}"/>
                </a:ext>
              </a:extLst>
            </p:cNvPr>
            <p:cNvSpPr/>
            <p:nvPr/>
          </p:nvSpPr>
          <p:spPr>
            <a:xfrm>
              <a:off x="3384290" y="2495293"/>
              <a:ext cx="6146450" cy="1006838"/>
            </a:xfrm>
            <a:prstGeom prst="rect">
              <a:avLst/>
            </a:prstGeom>
            <a:solidFill>
              <a:srgbClr val="0070C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zh-CN" altLang="en-US" sz="1400" b="1" i="0" u="none" strike="noStrike" kern="0" cap="none" spc="0" normalizeH="0" baseline="0" noProof="0" smtClean="0">
                <a:ln>
                  <a:noFill/>
                </a:ln>
                <a:solidFill>
                  <a:prstClr val="white"/>
                </a:solidFill>
                <a:effectLst/>
                <a:uLnTx/>
                <a:uFillTx/>
                <a:latin typeface="微软雅黑"/>
                <a:ea typeface="微软雅黑"/>
                <a:cs typeface="Arial Unicode MS" panose="020B0604020202020204" pitchFamily="34" charset="-122"/>
              </a:endParaRPr>
            </a:p>
          </p:txBody>
        </p:sp>
        <p:sp>
          <p:nvSpPr>
            <p:cNvPr id="197" name="矩形 11">
              <a:extLst>
                <a:ext uri="{FF2B5EF4-FFF2-40B4-BE49-F238E27FC236}">
                  <a16:creationId xmlns:a16="http://schemas.microsoft.com/office/drawing/2014/main" id="{E1A28716-ED0A-40DA-95D6-24B5C1BF45A5}"/>
                </a:ext>
              </a:extLst>
            </p:cNvPr>
            <p:cNvSpPr/>
            <p:nvPr/>
          </p:nvSpPr>
          <p:spPr>
            <a:xfrm>
              <a:off x="1821702" y="2478568"/>
              <a:ext cx="1352425" cy="2295119"/>
            </a:xfrm>
            <a:prstGeom prst="rect">
              <a:avLst/>
            </a:prstGeom>
            <a:solidFill>
              <a:srgbClr val="0070C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zh-CN" altLang="en-US" sz="1400" b="1" i="0" u="none" strike="noStrike" kern="0" cap="none" spc="0" normalizeH="0" baseline="0" noProof="0" smtClean="0">
                <a:ln>
                  <a:noFill/>
                </a:ln>
                <a:solidFill>
                  <a:prstClr val="white"/>
                </a:solidFill>
                <a:effectLst/>
                <a:uLnTx/>
                <a:uFillTx/>
                <a:latin typeface="微软雅黑"/>
                <a:ea typeface="微软雅黑"/>
                <a:cs typeface="Arial Unicode MS" panose="020B0604020202020204" pitchFamily="34" charset="-122"/>
              </a:endParaRPr>
            </a:p>
          </p:txBody>
        </p:sp>
        <p:sp>
          <p:nvSpPr>
            <p:cNvPr id="198" name="TextBox 98">
              <a:extLst>
                <a:ext uri="{FF2B5EF4-FFF2-40B4-BE49-F238E27FC236}">
                  <a16:creationId xmlns:a16="http://schemas.microsoft.com/office/drawing/2014/main" id="{69203614-633A-428D-B515-0FB3B7D75095}"/>
                </a:ext>
              </a:extLst>
            </p:cNvPr>
            <p:cNvSpPr txBox="1"/>
            <p:nvPr/>
          </p:nvSpPr>
          <p:spPr>
            <a:xfrm>
              <a:off x="1821701" y="2959768"/>
              <a:ext cx="1322460" cy="433733"/>
            </a:xfrm>
            <a:prstGeom prst="rect">
              <a:avLst/>
            </a:prstGeom>
            <a:noFill/>
            <a:ln>
              <a:noFill/>
            </a:ln>
          </p:spPr>
          <p:txBody>
            <a:bodyPr wrap="square" rtlCol="0">
              <a:spAutoFit/>
            </a:bodyPr>
            <a:lstStyle/>
            <a:p>
              <a:pPr marL="0" marR="0" lvl="0" indent="0" algn="ctr" defTabSz="435269"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a:ea typeface="微软雅黑"/>
                </a:rPr>
                <a:t>产品全生命周期管理</a:t>
              </a:r>
            </a:p>
          </p:txBody>
        </p:sp>
        <p:sp>
          <p:nvSpPr>
            <p:cNvPr id="199" name="矩形 198">
              <a:extLst>
                <a:ext uri="{FF2B5EF4-FFF2-40B4-BE49-F238E27FC236}">
                  <a16:creationId xmlns:a16="http://schemas.microsoft.com/office/drawing/2014/main" id="{19A29C0C-51A2-4102-89BC-56C4C2511D43}"/>
                </a:ext>
              </a:extLst>
            </p:cNvPr>
            <p:cNvSpPr/>
            <p:nvPr/>
          </p:nvSpPr>
          <p:spPr bwMode="auto">
            <a:xfrm>
              <a:off x="666656" y="2410389"/>
              <a:ext cx="962101" cy="2434900"/>
            </a:xfrm>
            <a:prstGeom prst="rect">
              <a:avLst/>
            </a:prstGeom>
            <a:solidFill>
              <a:srgbClr val="0070C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a:ln>
                    <a:noFill/>
                  </a:ln>
                  <a:solidFill>
                    <a:prstClr val="white"/>
                  </a:solidFill>
                  <a:effectLst/>
                  <a:uLnTx/>
                  <a:uFillTx/>
                  <a:latin typeface="微软雅黑"/>
                  <a:ea typeface="微软雅黑"/>
                  <a:cs typeface="Arial Unicode MS" panose="020B0604020202020204" pitchFamily="34" charset="-122"/>
                </a:rPr>
                <a:t>运营</a:t>
              </a:r>
              <a:endParaRPr kumimoji="0" lang="en-US" altLang="zh-CN" sz="1400" b="1" i="0" u="none" strike="noStrike" kern="0" cap="none" spc="0" normalizeH="0" baseline="0" noProof="0" dirty="0">
                <a:ln>
                  <a:noFill/>
                </a:ln>
                <a:solidFill>
                  <a:prstClr val="white"/>
                </a:solidFill>
                <a:effectLst/>
                <a:uLnTx/>
                <a:uFillTx/>
                <a:latin typeface="微软雅黑"/>
                <a:ea typeface="微软雅黑"/>
                <a:cs typeface="Arial Unicode MS" panose="020B0604020202020204" pitchFamily="34" charset="-122"/>
              </a:endParaRPr>
            </a:p>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a:ln>
                    <a:noFill/>
                  </a:ln>
                  <a:solidFill>
                    <a:prstClr val="white"/>
                  </a:solidFill>
                  <a:effectLst/>
                  <a:uLnTx/>
                  <a:uFillTx/>
                  <a:latin typeface="微软雅黑"/>
                  <a:ea typeface="微软雅黑"/>
                  <a:cs typeface="Arial Unicode MS" panose="020B0604020202020204" pitchFamily="34" charset="-122"/>
                </a:rPr>
                <a:t>管理</a:t>
              </a:r>
              <a:r>
                <a:rPr kumimoji="0" lang="zh-CN" altLang="en-US" sz="1400" b="1" i="0" u="none" strike="noStrike" kern="0" cap="none" spc="0" normalizeH="0" baseline="0" noProof="0" dirty="0" smtClean="0">
                  <a:ln>
                    <a:noFill/>
                  </a:ln>
                  <a:solidFill>
                    <a:prstClr val="white"/>
                  </a:solidFill>
                  <a:effectLst/>
                  <a:uLnTx/>
                  <a:uFillTx/>
                  <a:latin typeface="微软雅黑"/>
                  <a:ea typeface="微软雅黑"/>
                  <a:cs typeface="Arial Unicode MS" panose="020B0604020202020204" pitchFamily="34" charset="-122"/>
                </a:rPr>
                <a:t>层</a:t>
              </a:r>
              <a:endParaRPr kumimoji="0" lang="en-US" altLang="zh-CN" sz="1400" b="1" i="0" u="none" strike="noStrike" kern="0" cap="none" spc="0" normalizeH="0" baseline="0" noProof="0" dirty="0">
                <a:ln>
                  <a:noFill/>
                </a:ln>
                <a:solidFill>
                  <a:prstClr val="white"/>
                </a:solidFill>
                <a:effectLst/>
                <a:uLnTx/>
                <a:uFillTx/>
                <a:latin typeface="微软雅黑"/>
                <a:ea typeface="微软雅黑"/>
                <a:cs typeface="Arial Unicode MS" panose="020B0604020202020204" pitchFamily="34" charset="-122"/>
              </a:endParaRPr>
            </a:p>
          </p:txBody>
        </p:sp>
        <p:sp>
          <p:nvSpPr>
            <p:cNvPr id="200" name="文本框 199">
              <a:extLst>
                <a:ext uri="{FF2B5EF4-FFF2-40B4-BE49-F238E27FC236}">
                  <a16:creationId xmlns:a16="http://schemas.microsoft.com/office/drawing/2014/main" id="{DB1E5509-306A-43C4-9388-9628A1A290B9}"/>
                </a:ext>
              </a:extLst>
            </p:cNvPr>
            <p:cNvSpPr txBox="1"/>
            <p:nvPr/>
          </p:nvSpPr>
          <p:spPr>
            <a:xfrm>
              <a:off x="3380972" y="3652977"/>
              <a:ext cx="6156907" cy="1215913"/>
            </a:xfrm>
            <a:prstGeom prst="rect">
              <a:avLst/>
            </a:prstGeom>
            <a:solidFill>
              <a:srgbClr val="0070C0"/>
            </a:solidFill>
            <a:ln w="9525">
              <a:miter lim="800000"/>
            </a:ln>
            <a:effectLst/>
          </p:spPr>
          <p:txBody>
            <a:bodyPr lIns="0" tIns="0" rIns="0" bIns="0" anchor="ctr">
              <a:noAutofit/>
              <a:flatTx/>
            </a:bodyPr>
            <a:lstStyle>
              <a:defPPr>
                <a:defRPr lang="zh-CN"/>
              </a:defPPr>
              <a:lvl1pPr marL="6048" indent="-6048" algn="ctr" defTabSz="-302">
                <a:lnSpc>
                  <a:spcPct val="110000"/>
                </a:lnSpc>
                <a:tabLst>
                  <a:tab pos="683466" algn="ctr"/>
                  <a:tab pos="1366933" algn="ctr"/>
                  <a:tab pos="2050399" algn="ctr"/>
                  <a:tab pos="2733866" algn="ctr"/>
                  <a:tab pos="3417332" algn="r"/>
                </a:tabLst>
                <a:defRPr sz="1400" b="1" kern="0">
                  <a:solidFill>
                    <a:prstClr val="white"/>
                  </a:solidFill>
                  <a:latin typeface="+mn-ea"/>
                  <a:cs typeface="Arial Unicode MS" panose="020B0604020202020204" pitchFamily="34" charset="-122"/>
                </a:defRPr>
              </a:lvl1p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a:ln>
                    <a:noFill/>
                  </a:ln>
                  <a:solidFill>
                    <a:prstClr val="white"/>
                  </a:solidFill>
                  <a:effectLst/>
                  <a:uLnTx/>
                  <a:uFillTx/>
                  <a:latin typeface="微软雅黑"/>
                  <a:ea typeface="微软雅黑"/>
                </a:rPr>
                <a:t>制造执行管理</a:t>
              </a:r>
              <a:r>
                <a:rPr kumimoji="0" lang="en-US" altLang="zh-CN" sz="1400" b="1" i="0" u="none" strike="noStrike" kern="0" cap="none" spc="0" normalizeH="0" baseline="0" noProof="0" dirty="0">
                  <a:ln>
                    <a:noFill/>
                  </a:ln>
                  <a:solidFill>
                    <a:prstClr val="white"/>
                  </a:solidFill>
                  <a:effectLst/>
                  <a:uLnTx/>
                  <a:uFillTx/>
                  <a:latin typeface="微软雅黑"/>
                  <a:ea typeface="微软雅黑"/>
                </a:rPr>
                <a:t>-MES</a:t>
              </a:r>
            </a:p>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en-US" altLang="zh-CN" sz="1400" b="1" i="0" u="none" strike="noStrike" kern="0" cap="none" spc="0" normalizeH="0" baseline="0" noProof="0" dirty="0">
                <a:ln>
                  <a:noFill/>
                </a:ln>
                <a:solidFill>
                  <a:prstClr val="white"/>
                </a:solidFill>
                <a:effectLst/>
                <a:uLnTx/>
                <a:uFillTx/>
                <a:latin typeface="微软雅黑"/>
                <a:ea typeface="微软雅黑"/>
              </a:endParaRPr>
            </a:p>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en-US" altLang="zh-CN" sz="1400" b="1" i="0" u="none" strike="noStrike" kern="0" cap="none" spc="0" normalizeH="0" baseline="0" noProof="0" dirty="0">
                <a:ln>
                  <a:noFill/>
                </a:ln>
                <a:solidFill>
                  <a:prstClr val="white"/>
                </a:solidFill>
                <a:effectLst/>
                <a:uLnTx/>
                <a:uFillTx/>
                <a:latin typeface="微软雅黑"/>
                <a:ea typeface="微软雅黑"/>
              </a:endParaRPr>
            </a:p>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en-US" altLang="zh-CN" sz="1400" b="1" i="0" u="none" strike="noStrike" kern="0" cap="none" spc="0" normalizeH="0" baseline="0" noProof="0" dirty="0">
                <a:ln>
                  <a:noFill/>
                </a:ln>
                <a:solidFill>
                  <a:prstClr val="white"/>
                </a:solidFill>
                <a:effectLst/>
                <a:uLnTx/>
                <a:uFillTx/>
                <a:latin typeface="微软雅黑"/>
                <a:ea typeface="微软雅黑"/>
              </a:endParaRPr>
            </a:p>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en-US" altLang="zh-CN" sz="1400" b="1" i="0" u="none" strike="noStrike" kern="0" cap="none" spc="0" normalizeH="0" baseline="0" noProof="0" dirty="0">
                <a:ln>
                  <a:noFill/>
                </a:ln>
                <a:solidFill>
                  <a:prstClr val="white"/>
                </a:solidFill>
                <a:effectLst/>
                <a:uLnTx/>
                <a:uFillTx/>
                <a:latin typeface="微软雅黑"/>
                <a:ea typeface="微软雅黑"/>
              </a:endParaRPr>
            </a:p>
          </p:txBody>
        </p:sp>
        <p:sp>
          <p:nvSpPr>
            <p:cNvPr id="201" name="箭头: 左右 78">
              <a:extLst>
                <a:ext uri="{FF2B5EF4-FFF2-40B4-BE49-F238E27FC236}">
                  <a16:creationId xmlns:a16="http://schemas.microsoft.com/office/drawing/2014/main" id="{28D242C3-EFC5-4443-A219-883811FBF74B}"/>
                </a:ext>
              </a:extLst>
            </p:cNvPr>
            <p:cNvSpPr/>
            <p:nvPr/>
          </p:nvSpPr>
          <p:spPr>
            <a:xfrm>
              <a:off x="3160706" y="2691345"/>
              <a:ext cx="237883" cy="113992"/>
            </a:xfrm>
            <a:prstGeom prst="leftRightArrow">
              <a:avLst/>
            </a:prstGeom>
            <a:solidFill>
              <a:srgbClr val="2968AF">
                <a:lumMod val="75000"/>
              </a:srgbClr>
            </a:solidFill>
            <a:ln w="25400" cap="flat" cmpd="sng" algn="ctr">
              <a:noFill/>
              <a:prstDash val="solid"/>
            </a:ln>
            <a:effectLst/>
          </p:spPr>
          <p:txBody>
            <a:bodyPr rot="0" spcFirstLastPara="0" vertOverflow="overflow" horzOverflow="overflow" vert="horz" wrap="square" lIns="43549" tIns="21775" rIns="43549" bIns="21775" numCol="1" spcCol="0" rtlCol="0" fromWordArt="0" anchor="ctr" anchorCtr="0" forceAA="0" compatLnSpc="1">
              <a:prstTxWarp prst="textNoShape">
                <a:avLst/>
              </a:prstTxWarp>
              <a:noAutofit/>
            </a:bodyP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微软雅黑"/>
                <a:ea typeface="微软雅黑"/>
              </a:endParaRPr>
            </a:p>
          </p:txBody>
        </p:sp>
        <p:sp>
          <p:nvSpPr>
            <p:cNvPr id="202" name="箭头: 下 79">
              <a:extLst>
                <a:ext uri="{FF2B5EF4-FFF2-40B4-BE49-F238E27FC236}">
                  <a16:creationId xmlns:a16="http://schemas.microsoft.com/office/drawing/2014/main" id="{21CD688A-556F-49F6-AA3D-33D461E93705}"/>
                </a:ext>
              </a:extLst>
            </p:cNvPr>
            <p:cNvSpPr/>
            <p:nvPr/>
          </p:nvSpPr>
          <p:spPr>
            <a:xfrm>
              <a:off x="4391261" y="3521749"/>
              <a:ext cx="147578" cy="136006"/>
            </a:xfrm>
            <a:prstGeom prst="downArrow">
              <a:avLst/>
            </a:prstGeom>
            <a:solidFill>
              <a:srgbClr val="2968AF">
                <a:lumMod val="75000"/>
              </a:srgbClr>
            </a:solidFill>
            <a:ln w="25400" cap="flat" cmpd="sng" algn="ctr">
              <a:noFill/>
              <a:prstDash val="solid"/>
            </a:ln>
            <a:effectLst/>
          </p:spPr>
          <p:txBody>
            <a:bodyPr rot="0" spcFirstLastPara="0" vertOverflow="overflow" horzOverflow="overflow" vert="horz" wrap="square" lIns="43549" tIns="21775" rIns="43549" bIns="21775" numCol="1" spcCol="0" rtlCol="0" fromWordArt="0" anchor="ctr" anchorCtr="0" forceAA="0" compatLnSpc="1">
              <a:prstTxWarp prst="textNoShape">
                <a:avLst/>
              </a:prstTxWarp>
              <a:noAutofit/>
            </a:bodyP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微软雅黑"/>
                <a:ea typeface="微软雅黑"/>
              </a:endParaRPr>
            </a:p>
          </p:txBody>
        </p:sp>
        <p:sp>
          <p:nvSpPr>
            <p:cNvPr id="203" name="箭头: 上 80">
              <a:extLst>
                <a:ext uri="{FF2B5EF4-FFF2-40B4-BE49-F238E27FC236}">
                  <a16:creationId xmlns:a16="http://schemas.microsoft.com/office/drawing/2014/main" id="{E24BF9B5-2CC5-4039-93D2-268425E9B82C}"/>
                </a:ext>
              </a:extLst>
            </p:cNvPr>
            <p:cNvSpPr/>
            <p:nvPr/>
          </p:nvSpPr>
          <p:spPr>
            <a:xfrm>
              <a:off x="8074328" y="3521733"/>
              <a:ext cx="147578" cy="136021"/>
            </a:xfrm>
            <a:prstGeom prst="upArrow">
              <a:avLst/>
            </a:prstGeom>
            <a:solidFill>
              <a:srgbClr val="2968AF">
                <a:lumMod val="75000"/>
              </a:srgbClr>
            </a:solidFill>
            <a:ln w="25400" cap="flat" cmpd="sng" algn="ctr">
              <a:noFill/>
              <a:prstDash val="solid"/>
            </a:ln>
            <a:effectLst/>
          </p:spPr>
          <p:txBody>
            <a:bodyPr rot="0" spcFirstLastPara="0" vertOverflow="overflow" horzOverflow="overflow" vert="horz" wrap="square" lIns="43549" tIns="21775" rIns="43549" bIns="21775" numCol="1" spcCol="0" rtlCol="0" fromWordArt="0" anchor="ctr" anchorCtr="0" forceAA="0" compatLnSpc="1">
              <a:prstTxWarp prst="textNoShape">
                <a:avLst/>
              </a:prstTxWarp>
              <a:noAutofit/>
            </a:bodyP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微软雅黑"/>
                <a:ea typeface="微软雅黑"/>
              </a:endParaRPr>
            </a:p>
          </p:txBody>
        </p:sp>
        <p:sp>
          <p:nvSpPr>
            <p:cNvPr id="204" name="TextBox 157">
              <a:extLst>
                <a:ext uri="{FF2B5EF4-FFF2-40B4-BE49-F238E27FC236}">
                  <a16:creationId xmlns:a16="http://schemas.microsoft.com/office/drawing/2014/main" id="{ADF6BB5E-CF81-4F94-9D4E-07C4E84EDF03}"/>
                </a:ext>
              </a:extLst>
            </p:cNvPr>
            <p:cNvSpPr txBox="1">
              <a:spLocks noChangeArrowheads="1"/>
            </p:cNvSpPr>
            <p:nvPr/>
          </p:nvSpPr>
          <p:spPr bwMode="auto">
            <a:xfrm flipH="1">
              <a:off x="1813498" y="3521733"/>
              <a:ext cx="1355709" cy="1328729"/>
            </a:xfrm>
            <a:prstGeom prst="rect">
              <a:avLst/>
            </a:prstGeom>
            <a:noFill/>
            <a:ln w="9525">
              <a:noFill/>
              <a:miter lim="800000"/>
              <a:headEnd/>
              <a:tailEnd/>
            </a:ln>
          </p:spPr>
          <p:txBody>
            <a:bodyPr wrap="square" bIns="12859">
              <a:spAutoFit/>
            </a:bodyPr>
            <a:lstStyle/>
            <a:p>
              <a:pPr marL="0" marR="0" lvl="0" indent="0" algn="ctr" defTabSz="435269"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FFFFFF"/>
                  </a:solidFill>
                  <a:effectLst/>
                  <a:uLnTx/>
                  <a:uFillTx/>
                  <a:latin typeface="微软雅黑"/>
                  <a:ea typeface="微软雅黑"/>
                </a:rPr>
                <a:t>数字产品设计</a:t>
              </a:r>
              <a:endParaRPr kumimoji="0" lang="en-US" altLang="zh-CN" sz="11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algn="ctr" defTabSz="435269"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FFFFFF"/>
                  </a:solidFill>
                  <a:effectLst/>
                  <a:uLnTx/>
                  <a:uFillTx/>
                  <a:latin typeface="微软雅黑"/>
                  <a:ea typeface="微软雅黑"/>
                </a:rPr>
                <a:t>数字工艺设计</a:t>
              </a:r>
              <a:endParaRPr kumimoji="0" lang="en-US" altLang="zh-CN" sz="11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algn="ctr" defTabSz="435269"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FFFFFF"/>
                  </a:solidFill>
                  <a:effectLst/>
                  <a:uLnTx/>
                  <a:uFillTx/>
                  <a:latin typeface="微软雅黑"/>
                  <a:ea typeface="微软雅黑"/>
                </a:rPr>
                <a:t>图</a:t>
              </a:r>
              <a:r>
                <a:rPr kumimoji="0" lang="zh-CN" altLang="en-US" sz="1100" b="0" i="0" u="none" strike="noStrike" kern="0" cap="none" spc="0" normalizeH="0" baseline="0" noProof="0" dirty="0" smtClean="0">
                  <a:ln>
                    <a:noFill/>
                  </a:ln>
                  <a:solidFill>
                    <a:srgbClr val="FFFFFF"/>
                  </a:solidFill>
                  <a:effectLst/>
                  <a:uLnTx/>
                  <a:uFillTx/>
                  <a:latin typeface="微软雅黑"/>
                  <a:ea typeface="微软雅黑"/>
                </a:rPr>
                <a:t>文档管理</a:t>
              </a:r>
              <a:endParaRPr kumimoji="0" lang="en-US" altLang="zh-CN" sz="11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algn="ctr" defTabSz="435269"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FFFFFF"/>
                  </a:solidFill>
                  <a:effectLst/>
                  <a:uLnTx/>
                  <a:uFillTx/>
                  <a:latin typeface="微软雅黑"/>
                  <a:ea typeface="微软雅黑"/>
                </a:rPr>
                <a:t>研发项目管理</a:t>
              </a:r>
              <a:endParaRPr kumimoji="0" lang="en-US" altLang="zh-CN" sz="11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algn="ctr" defTabSz="435269" eaLnBrk="1" fontAlgn="auto" latinLnBrk="0" hangingPunct="1">
                <a:lnSpc>
                  <a:spcPct val="15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205" name="箭头: 左右 84">
              <a:extLst>
                <a:ext uri="{FF2B5EF4-FFF2-40B4-BE49-F238E27FC236}">
                  <a16:creationId xmlns:a16="http://schemas.microsoft.com/office/drawing/2014/main" id="{8F2BA4EF-E00D-458D-9ACD-F5CA433AAEAD}"/>
                </a:ext>
              </a:extLst>
            </p:cNvPr>
            <p:cNvSpPr/>
            <p:nvPr/>
          </p:nvSpPr>
          <p:spPr>
            <a:xfrm>
              <a:off x="3157843" y="3867461"/>
              <a:ext cx="225055" cy="113992"/>
            </a:xfrm>
            <a:prstGeom prst="leftRightArrow">
              <a:avLst/>
            </a:prstGeom>
            <a:solidFill>
              <a:srgbClr val="2968AF">
                <a:lumMod val="75000"/>
              </a:srgbClr>
            </a:solidFill>
            <a:ln w="25400" cap="flat" cmpd="sng" algn="ctr">
              <a:noFill/>
              <a:prstDash val="solid"/>
            </a:ln>
            <a:effectLst/>
          </p:spPr>
          <p:txBody>
            <a:bodyPr rot="0" spcFirstLastPara="0" vertOverflow="overflow" horzOverflow="overflow" vert="horz" wrap="square" lIns="43549" tIns="21775" rIns="43549" bIns="21775" numCol="1" spcCol="0" rtlCol="0" fromWordArt="0" anchor="ctr" anchorCtr="0" forceAA="0" compatLnSpc="1">
              <a:prstTxWarp prst="textNoShape">
                <a:avLst/>
              </a:prstTxWarp>
              <a:noAutofit/>
            </a:bodyP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微软雅黑"/>
                <a:ea typeface="微软雅黑"/>
              </a:endParaRPr>
            </a:p>
          </p:txBody>
        </p:sp>
        <p:sp>
          <p:nvSpPr>
            <p:cNvPr id="206" name="矩形 205">
              <a:extLst>
                <a:ext uri="{FF2B5EF4-FFF2-40B4-BE49-F238E27FC236}">
                  <a16:creationId xmlns:a16="http://schemas.microsoft.com/office/drawing/2014/main" id="{90060F25-66CA-47C4-BB14-C495DC4C9549}"/>
                </a:ext>
              </a:extLst>
            </p:cNvPr>
            <p:cNvSpPr/>
            <p:nvPr/>
          </p:nvSpPr>
          <p:spPr>
            <a:xfrm>
              <a:off x="3467491" y="2873289"/>
              <a:ext cx="782583" cy="558650"/>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微软雅黑"/>
                <a:ea typeface="微软雅黑"/>
              </a:endParaRPr>
            </a:p>
          </p:txBody>
        </p:sp>
        <p:pic>
          <p:nvPicPr>
            <p:cNvPr id="207" name="图片 206">
              <a:extLst>
                <a:ext uri="{FF2B5EF4-FFF2-40B4-BE49-F238E27FC236}">
                  <a16:creationId xmlns:a16="http://schemas.microsoft.com/office/drawing/2014/main" id="{EDACFFF7-F99F-4641-8B9D-8B6006EBF77D}"/>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3689099" y="2918368"/>
              <a:ext cx="339033" cy="291391"/>
            </a:xfrm>
            <a:prstGeom prst="rect">
              <a:avLst/>
            </a:prstGeom>
          </p:spPr>
        </p:pic>
        <p:sp>
          <p:nvSpPr>
            <p:cNvPr id="208" name="矩形 207">
              <a:extLst>
                <a:ext uri="{FF2B5EF4-FFF2-40B4-BE49-F238E27FC236}">
                  <a16:creationId xmlns:a16="http://schemas.microsoft.com/office/drawing/2014/main" id="{2126D92F-39CF-4B1F-A97E-A0781B76D453}"/>
                </a:ext>
              </a:extLst>
            </p:cNvPr>
            <p:cNvSpPr/>
            <p:nvPr/>
          </p:nvSpPr>
          <p:spPr>
            <a:xfrm>
              <a:off x="3507150" y="3161631"/>
              <a:ext cx="703265" cy="245782"/>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人力资源</a:t>
              </a:r>
            </a:p>
          </p:txBody>
        </p:sp>
        <p:sp>
          <p:nvSpPr>
            <p:cNvPr id="209" name="矩形 208">
              <a:extLst>
                <a:ext uri="{FF2B5EF4-FFF2-40B4-BE49-F238E27FC236}">
                  <a16:creationId xmlns:a16="http://schemas.microsoft.com/office/drawing/2014/main" id="{3ABC5D8E-2B68-4F08-AEF9-A0DAB65DCAED}"/>
                </a:ext>
              </a:extLst>
            </p:cNvPr>
            <p:cNvSpPr/>
            <p:nvPr/>
          </p:nvSpPr>
          <p:spPr>
            <a:xfrm>
              <a:off x="4497549" y="2873289"/>
              <a:ext cx="782583" cy="562820"/>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pic>
          <p:nvPicPr>
            <p:cNvPr id="210" name="图片 209">
              <a:extLst>
                <a:ext uri="{FF2B5EF4-FFF2-40B4-BE49-F238E27FC236}">
                  <a16:creationId xmlns:a16="http://schemas.microsoft.com/office/drawing/2014/main" id="{599A7FCC-39B4-49C5-B03C-6791F810BE38}"/>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4719160" y="2918368"/>
              <a:ext cx="339033" cy="291391"/>
            </a:xfrm>
            <a:prstGeom prst="rect">
              <a:avLst/>
            </a:prstGeom>
          </p:spPr>
        </p:pic>
        <p:sp>
          <p:nvSpPr>
            <p:cNvPr id="211" name="矩形 210">
              <a:extLst>
                <a:ext uri="{FF2B5EF4-FFF2-40B4-BE49-F238E27FC236}">
                  <a16:creationId xmlns:a16="http://schemas.microsoft.com/office/drawing/2014/main" id="{8BDE67A8-6BE2-4E43-A9C0-4AE93A59A274}"/>
                </a:ext>
              </a:extLst>
            </p:cNvPr>
            <p:cNvSpPr/>
            <p:nvPr/>
          </p:nvSpPr>
          <p:spPr>
            <a:xfrm>
              <a:off x="4537207" y="3161631"/>
              <a:ext cx="703265" cy="245782"/>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财务管理</a:t>
              </a:r>
            </a:p>
          </p:txBody>
        </p:sp>
        <p:grpSp>
          <p:nvGrpSpPr>
            <p:cNvPr id="212" name="组合 211"/>
            <p:cNvGrpSpPr/>
            <p:nvPr/>
          </p:nvGrpSpPr>
          <p:grpSpPr>
            <a:xfrm>
              <a:off x="8633247" y="2873731"/>
              <a:ext cx="782583" cy="562820"/>
              <a:chOff x="5527610" y="2873289"/>
              <a:chExt cx="782583" cy="562820"/>
            </a:xfrm>
          </p:grpSpPr>
          <p:sp>
            <p:nvSpPr>
              <p:cNvPr id="281" name="矩形 280">
                <a:extLst>
                  <a:ext uri="{FF2B5EF4-FFF2-40B4-BE49-F238E27FC236}">
                    <a16:creationId xmlns:a16="http://schemas.microsoft.com/office/drawing/2014/main" id="{33E1F146-AA69-46A1-BCE3-1065F6698631}"/>
                  </a:ext>
                </a:extLst>
              </p:cNvPr>
              <p:cNvSpPr/>
              <p:nvPr/>
            </p:nvSpPr>
            <p:spPr>
              <a:xfrm>
                <a:off x="5527610" y="2873289"/>
                <a:ext cx="782583" cy="562820"/>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pic>
            <p:nvPicPr>
              <p:cNvPr id="282" name="图片 281">
                <a:extLst>
                  <a:ext uri="{FF2B5EF4-FFF2-40B4-BE49-F238E27FC236}">
                    <a16:creationId xmlns:a16="http://schemas.microsoft.com/office/drawing/2014/main" id="{BFBE45AF-D1D4-4389-B3D3-BBD3D08D9629}"/>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5749221" y="2918368"/>
                <a:ext cx="339033" cy="291391"/>
              </a:xfrm>
              <a:prstGeom prst="rect">
                <a:avLst/>
              </a:prstGeom>
            </p:spPr>
          </p:pic>
          <p:sp>
            <p:nvSpPr>
              <p:cNvPr id="283" name="矩形 282">
                <a:extLst>
                  <a:ext uri="{FF2B5EF4-FFF2-40B4-BE49-F238E27FC236}">
                    <a16:creationId xmlns:a16="http://schemas.microsoft.com/office/drawing/2014/main" id="{26D64016-A0FB-4167-9D47-92775FC26FB1}"/>
                  </a:ext>
                </a:extLst>
              </p:cNvPr>
              <p:cNvSpPr/>
              <p:nvPr/>
            </p:nvSpPr>
            <p:spPr>
              <a:xfrm>
                <a:off x="5567268" y="3161631"/>
                <a:ext cx="703265" cy="245782"/>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成本管理</a:t>
                </a:r>
              </a:p>
            </p:txBody>
          </p:sp>
        </p:grpSp>
        <p:grpSp>
          <p:nvGrpSpPr>
            <p:cNvPr id="213" name="组合 212"/>
            <p:cNvGrpSpPr/>
            <p:nvPr/>
          </p:nvGrpSpPr>
          <p:grpSpPr>
            <a:xfrm>
              <a:off x="7613893" y="2861667"/>
              <a:ext cx="782583" cy="570562"/>
              <a:chOff x="6557669" y="2873289"/>
              <a:chExt cx="782583" cy="570562"/>
            </a:xfrm>
          </p:grpSpPr>
          <p:sp>
            <p:nvSpPr>
              <p:cNvPr id="278" name="矩形 277">
                <a:extLst>
                  <a:ext uri="{FF2B5EF4-FFF2-40B4-BE49-F238E27FC236}">
                    <a16:creationId xmlns:a16="http://schemas.microsoft.com/office/drawing/2014/main" id="{C242CA5B-176F-44E2-9DB4-6B4062447318}"/>
                  </a:ext>
                </a:extLst>
              </p:cNvPr>
              <p:cNvSpPr>
                <a:spLocks/>
              </p:cNvSpPr>
              <p:nvPr/>
            </p:nvSpPr>
            <p:spPr>
              <a:xfrm>
                <a:off x="6557669" y="2873289"/>
                <a:ext cx="782583" cy="570562"/>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pic>
            <p:nvPicPr>
              <p:cNvPr id="279" name="图片 278">
                <a:extLst>
                  <a:ext uri="{FF2B5EF4-FFF2-40B4-BE49-F238E27FC236}">
                    <a16:creationId xmlns:a16="http://schemas.microsoft.com/office/drawing/2014/main" id="{45286FD0-A432-441F-BA3C-0AB6756305D3}"/>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79279" y="2918368"/>
                <a:ext cx="339033" cy="291391"/>
              </a:xfrm>
              <a:prstGeom prst="rect">
                <a:avLst/>
              </a:prstGeom>
            </p:spPr>
          </p:pic>
          <p:sp>
            <p:nvSpPr>
              <p:cNvPr id="280" name="矩形 279">
                <a:extLst>
                  <a:ext uri="{FF2B5EF4-FFF2-40B4-BE49-F238E27FC236}">
                    <a16:creationId xmlns:a16="http://schemas.microsoft.com/office/drawing/2014/main" id="{88DF9AE7-78BA-495A-B835-D4423E9D8214}"/>
                  </a:ext>
                </a:extLst>
              </p:cNvPr>
              <p:cNvSpPr/>
              <p:nvPr/>
            </p:nvSpPr>
            <p:spPr>
              <a:xfrm>
                <a:off x="6587325" y="3161631"/>
                <a:ext cx="723275" cy="253916"/>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生产制造</a:t>
                </a:r>
              </a:p>
            </p:txBody>
          </p:sp>
        </p:grpSp>
        <p:grpSp>
          <p:nvGrpSpPr>
            <p:cNvPr id="214" name="组合 213"/>
            <p:cNvGrpSpPr/>
            <p:nvPr/>
          </p:nvGrpSpPr>
          <p:grpSpPr>
            <a:xfrm>
              <a:off x="6517253" y="2819076"/>
              <a:ext cx="857927" cy="624775"/>
              <a:chOff x="7535412" y="2819076"/>
              <a:chExt cx="857927" cy="624775"/>
            </a:xfrm>
          </p:grpSpPr>
          <p:sp>
            <p:nvSpPr>
              <p:cNvPr id="275" name="矩形 274">
                <a:extLst>
                  <a:ext uri="{FF2B5EF4-FFF2-40B4-BE49-F238E27FC236}">
                    <a16:creationId xmlns:a16="http://schemas.microsoft.com/office/drawing/2014/main" id="{57246946-FC08-4FDB-B9CA-EBDE56571929}"/>
                  </a:ext>
                </a:extLst>
              </p:cNvPr>
              <p:cNvSpPr>
                <a:spLocks/>
              </p:cNvSpPr>
              <p:nvPr/>
            </p:nvSpPr>
            <p:spPr>
              <a:xfrm>
                <a:off x="7587731" y="2873289"/>
                <a:ext cx="782583" cy="570562"/>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pic>
            <p:nvPicPr>
              <p:cNvPr id="276" name="图片 275">
                <a:extLst>
                  <a:ext uri="{FF2B5EF4-FFF2-40B4-BE49-F238E27FC236}">
                    <a16:creationId xmlns:a16="http://schemas.microsoft.com/office/drawing/2014/main" id="{84EB54FD-9713-4D1E-AA04-676B4F507539}"/>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7701053" y="2819076"/>
                <a:ext cx="557656" cy="501762"/>
              </a:xfrm>
              <a:prstGeom prst="rect">
                <a:avLst/>
              </a:prstGeom>
            </p:spPr>
          </p:pic>
          <p:sp>
            <p:nvSpPr>
              <p:cNvPr id="277" name="矩形 276">
                <a:extLst>
                  <a:ext uri="{FF2B5EF4-FFF2-40B4-BE49-F238E27FC236}">
                    <a16:creationId xmlns:a16="http://schemas.microsoft.com/office/drawing/2014/main" id="{A3B198C1-2A4F-4456-99D5-7EC3417E4E4B}"/>
                  </a:ext>
                </a:extLst>
              </p:cNvPr>
              <p:cNvSpPr/>
              <p:nvPr/>
            </p:nvSpPr>
            <p:spPr>
              <a:xfrm>
                <a:off x="7535412" y="3161631"/>
                <a:ext cx="857927" cy="253916"/>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供应链管理</a:t>
                </a:r>
              </a:p>
            </p:txBody>
          </p:sp>
        </p:grpSp>
        <p:grpSp>
          <p:nvGrpSpPr>
            <p:cNvPr id="215" name="组合 214"/>
            <p:cNvGrpSpPr/>
            <p:nvPr/>
          </p:nvGrpSpPr>
          <p:grpSpPr>
            <a:xfrm>
              <a:off x="5542221" y="2873289"/>
              <a:ext cx="782583" cy="570562"/>
              <a:chOff x="8617793" y="2873289"/>
              <a:chExt cx="782583" cy="570562"/>
            </a:xfrm>
          </p:grpSpPr>
          <p:sp>
            <p:nvSpPr>
              <p:cNvPr id="272" name="矩形 271">
                <a:extLst>
                  <a:ext uri="{FF2B5EF4-FFF2-40B4-BE49-F238E27FC236}">
                    <a16:creationId xmlns:a16="http://schemas.microsoft.com/office/drawing/2014/main" id="{A120BE32-E038-4AC7-B2BB-B95976D38261}"/>
                  </a:ext>
                </a:extLst>
              </p:cNvPr>
              <p:cNvSpPr>
                <a:spLocks/>
              </p:cNvSpPr>
              <p:nvPr/>
            </p:nvSpPr>
            <p:spPr>
              <a:xfrm>
                <a:off x="8617793" y="2873289"/>
                <a:ext cx="782583" cy="570562"/>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pic>
            <p:nvPicPr>
              <p:cNvPr id="273" name="图片 272">
                <a:extLst>
                  <a:ext uri="{FF2B5EF4-FFF2-40B4-BE49-F238E27FC236}">
                    <a16:creationId xmlns:a16="http://schemas.microsoft.com/office/drawing/2014/main" id="{B3B9E665-4A4F-483C-AA3E-10567948BEC2}"/>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8839399" y="2918962"/>
                <a:ext cx="339033" cy="291391"/>
              </a:xfrm>
              <a:prstGeom prst="rect">
                <a:avLst/>
              </a:prstGeom>
            </p:spPr>
          </p:pic>
          <p:sp>
            <p:nvSpPr>
              <p:cNvPr id="274" name="矩形 273">
                <a:extLst>
                  <a:ext uri="{FF2B5EF4-FFF2-40B4-BE49-F238E27FC236}">
                    <a16:creationId xmlns:a16="http://schemas.microsoft.com/office/drawing/2014/main" id="{0F3019E8-4048-4B06-BDB6-772089BDDA95}"/>
                  </a:ext>
                </a:extLst>
              </p:cNvPr>
              <p:cNvSpPr/>
              <p:nvPr/>
            </p:nvSpPr>
            <p:spPr>
              <a:xfrm>
                <a:off x="8647446" y="3162224"/>
                <a:ext cx="723276" cy="253916"/>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管理会计</a:t>
                </a:r>
              </a:p>
            </p:txBody>
          </p:sp>
        </p:grpSp>
        <p:sp>
          <p:nvSpPr>
            <p:cNvPr id="216" name="文本框 215">
              <a:extLst>
                <a:ext uri="{FF2B5EF4-FFF2-40B4-BE49-F238E27FC236}">
                  <a16:creationId xmlns:a16="http://schemas.microsoft.com/office/drawing/2014/main" id="{CAACB2AF-258A-4718-A2C5-8885B878679D}"/>
                </a:ext>
              </a:extLst>
            </p:cNvPr>
            <p:cNvSpPr txBox="1"/>
            <p:nvPr/>
          </p:nvSpPr>
          <p:spPr>
            <a:xfrm>
              <a:off x="4354636" y="2523260"/>
              <a:ext cx="4022493" cy="307777"/>
            </a:xfrm>
            <a:prstGeom prst="rect">
              <a:avLst/>
            </a:prstGeom>
            <a:noFill/>
          </p:spPr>
          <p:txBody>
            <a:bodyPr wrap="square" rtlCol="0">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a:ea typeface="微软雅黑"/>
                </a:rPr>
                <a:t>企业资源计划管理</a:t>
              </a:r>
              <a:r>
                <a:rPr kumimoji="0" lang="en-US" altLang="zh-CN" sz="1400" b="1" i="0" u="none" strike="noStrike" kern="0" cap="none" spc="0" normalizeH="0" baseline="0" noProof="0" dirty="0" smtClean="0">
                  <a:ln>
                    <a:noFill/>
                  </a:ln>
                  <a:solidFill>
                    <a:prstClr val="white"/>
                  </a:solidFill>
                  <a:effectLst/>
                  <a:uLnTx/>
                  <a:uFillTx/>
                  <a:latin typeface="微软雅黑"/>
                  <a:ea typeface="微软雅黑"/>
                </a:rPr>
                <a:t>-ERP</a:t>
              </a:r>
              <a:endParaRPr kumimoji="0" lang="zh-CN" altLang="en-US" sz="1400" b="1" i="0" u="none" strike="noStrike" kern="0" cap="none" spc="0" normalizeH="0" baseline="0" noProof="0" dirty="0" smtClean="0">
                <a:ln>
                  <a:noFill/>
                </a:ln>
                <a:solidFill>
                  <a:prstClr val="white"/>
                </a:solidFill>
                <a:effectLst/>
                <a:uLnTx/>
                <a:uFillTx/>
                <a:latin typeface="微软雅黑"/>
                <a:ea typeface="微软雅黑"/>
              </a:endParaRPr>
            </a:p>
          </p:txBody>
        </p:sp>
        <p:pic>
          <p:nvPicPr>
            <p:cNvPr id="217" name="图片 216">
              <a:extLst>
                <a:ext uri="{FF2B5EF4-FFF2-40B4-BE49-F238E27FC236}">
                  <a16:creationId xmlns:a16="http://schemas.microsoft.com/office/drawing/2014/main" id="{779166BC-03CC-4C98-8BA5-9E14C9DA6B81}"/>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2260146" y="2530843"/>
              <a:ext cx="475532" cy="357455"/>
            </a:xfrm>
            <a:prstGeom prst="rect">
              <a:avLst/>
            </a:prstGeom>
          </p:spPr>
        </p:pic>
        <p:sp>
          <p:nvSpPr>
            <p:cNvPr id="218" name="矩形 217">
              <a:extLst>
                <a:ext uri="{FF2B5EF4-FFF2-40B4-BE49-F238E27FC236}">
                  <a16:creationId xmlns:a16="http://schemas.microsoft.com/office/drawing/2014/main" id="{26E5D9A0-5D01-4897-AFA1-DD4ECD9D1924}"/>
                </a:ext>
              </a:extLst>
            </p:cNvPr>
            <p:cNvSpPr>
              <a:spLocks/>
            </p:cNvSpPr>
            <p:nvPr/>
          </p:nvSpPr>
          <p:spPr>
            <a:xfrm>
              <a:off x="5235900" y="3953035"/>
              <a:ext cx="785452" cy="769451"/>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prstClr val="white"/>
                </a:solidFill>
                <a:effectLst/>
                <a:uLnTx/>
                <a:uFillTx/>
                <a:latin typeface="微软雅黑"/>
                <a:ea typeface="微软雅黑"/>
              </a:endParaRPr>
            </a:p>
          </p:txBody>
        </p:sp>
        <p:sp>
          <p:nvSpPr>
            <p:cNvPr id="219" name="矩形 218">
              <a:extLst>
                <a:ext uri="{FF2B5EF4-FFF2-40B4-BE49-F238E27FC236}">
                  <a16:creationId xmlns:a16="http://schemas.microsoft.com/office/drawing/2014/main" id="{A69C7808-23A4-4166-A4B6-4824473CF13A}"/>
                </a:ext>
              </a:extLst>
            </p:cNvPr>
            <p:cNvSpPr/>
            <p:nvPr/>
          </p:nvSpPr>
          <p:spPr>
            <a:xfrm>
              <a:off x="5266988" y="4271586"/>
              <a:ext cx="723275" cy="415498"/>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工序管理</a:t>
              </a:r>
              <a:endParaRPr kumimoji="0" lang="en-US" altLang="zh-CN" sz="1050" b="0" i="0" u="none" strike="noStrike" kern="0" cap="none" spc="0" normalizeH="0" baseline="0" noProof="0" dirty="0" smtClean="0">
                <a:ln>
                  <a:noFill/>
                </a:ln>
                <a:solidFill>
                  <a:prstClr val="white"/>
                </a:solidFill>
                <a:effectLst/>
                <a:uLnTx/>
                <a:uFillTx/>
                <a:latin typeface="微软雅黑"/>
                <a:ea typeface="微软雅黑"/>
              </a:endParaRPr>
            </a:p>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工序报工</a:t>
              </a:r>
              <a:endParaRPr kumimoji="0" lang="en-US" altLang="zh-CN" sz="1050" b="0" i="0" u="none" strike="noStrike" kern="0" cap="none" spc="0" normalizeH="0" baseline="0" noProof="0" dirty="0" smtClean="0">
                <a:ln>
                  <a:noFill/>
                </a:ln>
                <a:solidFill>
                  <a:prstClr val="white"/>
                </a:solidFill>
                <a:effectLst/>
                <a:uLnTx/>
                <a:uFillTx/>
                <a:latin typeface="微软雅黑"/>
                <a:ea typeface="微软雅黑"/>
              </a:endParaRPr>
            </a:p>
          </p:txBody>
        </p:sp>
        <p:pic>
          <p:nvPicPr>
            <p:cNvPr id="220" name="图片 219">
              <a:extLst>
                <a:ext uri="{FF2B5EF4-FFF2-40B4-BE49-F238E27FC236}">
                  <a16:creationId xmlns:a16="http://schemas.microsoft.com/office/drawing/2014/main" id="{9FE08250-4986-4BDA-8451-AA7C59212211}"/>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467186" y="4029177"/>
              <a:ext cx="322880" cy="268720"/>
            </a:xfrm>
            <a:prstGeom prst="rect">
              <a:avLst/>
            </a:prstGeom>
          </p:spPr>
        </p:pic>
        <p:sp>
          <p:nvSpPr>
            <p:cNvPr id="221" name="矩形 220">
              <a:extLst>
                <a:ext uri="{FF2B5EF4-FFF2-40B4-BE49-F238E27FC236}">
                  <a16:creationId xmlns:a16="http://schemas.microsoft.com/office/drawing/2014/main" id="{C4609F88-7694-46D9-BF9A-8201F111BE83}"/>
                </a:ext>
              </a:extLst>
            </p:cNvPr>
            <p:cNvSpPr>
              <a:spLocks/>
            </p:cNvSpPr>
            <p:nvPr/>
          </p:nvSpPr>
          <p:spPr>
            <a:xfrm>
              <a:off x="6086500" y="3953035"/>
              <a:ext cx="785452" cy="769451"/>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sp>
          <p:nvSpPr>
            <p:cNvPr id="222" name="矩形 221">
              <a:extLst>
                <a:ext uri="{FF2B5EF4-FFF2-40B4-BE49-F238E27FC236}">
                  <a16:creationId xmlns:a16="http://schemas.microsoft.com/office/drawing/2014/main" id="{C55FF139-9CA9-411F-BC40-2AC9475228E1}"/>
                </a:ext>
              </a:extLst>
            </p:cNvPr>
            <p:cNvSpPr/>
            <p:nvPr/>
          </p:nvSpPr>
          <p:spPr>
            <a:xfrm>
              <a:off x="6117703" y="4320383"/>
              <a:ext cx="723275" cy="253916"/>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设备管理</a:t>
              </a:r>
              <a:endParaRPr kumimoji="0" lang="en-US" altLang="zh-CN" sz="1050" b="0" i="0" u="none" strike="noStrike" kern="0" cap="none" spc="0" normalizeH="0" baseline="0" noProof="0" dirty="0" smtClean="0">
                <a:ln>
                  <a:noFill/>
                </a:ln>
                <a:solidFill>
                  <a:prstClr val="white"/>
                </a:solidFill>
                <a:effectLst/>
                <a:uLnTx/>
                <a:uFillTx/>
                <a:latin typeface="微软雅黑"/>
                <a:ea typeface="微软雅黑"/>
              </a:endParaRPr>
            </a:p>
          </p:txBody>
        </p:sp>
        <p:pic>
          <p:nvPicPr>
            <p:cNvPr id="223" name="图片 222">
              <a:extLst>
                <a:ext uri="{FF2B5EF4-FFF2-40B4-BE49-F238E27FC236}">
                  <a16:creationId xmlns:a16="http://schemas.microsoft.com/office/drawing/2014/main" id="{10AAC3DE-FADD-4F9C-982F-8CA143C87D2D}"/>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6339811" y="3984090"/>
              <a:ext cx="304546" cy="280447"/>
            </a:xfrm>
            <a:prstGeom prst="rect">
              <a:avLst/>
            </a:prstGeom>
          </p:spPr>
        </p:pic>
        <p:sp>
          <p:nvSpPr>
            <p:cNvPr id="224" name="矩形 223">
              <a:extLst>
                <a:ext uri="{FF2B5EF4-FFF2-40B4-BE49-F238E27FC236}">
                  <a16:creationId xmlns:a16="http://schemas.microsoft.com/office/drawing/2014/main" id="{7819DDAD-9943-4FF7-B2FA-056DE30E72BB}"/>
                </a:ext>
              </a:extLst>
            </p:cNvPr>
            <p:cNvSpPr>
              <a:spLocks/>
            </p:cNvSpPr>
            <p:nvPr/>
          </p:nvSpPr>
          <p:spPr>
            <a:xfrm>
              <a:off x="6957037" y="3953035"/>
              <a:ext cx="785452" cy="769451"/>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sp>
          <p:nvSpPr>
            <p:cNvPr id="225" name="矩形 224">
              <a:extLst>
                <a:ext uri="{FF2B5EF4-FFF2-40B4-BE49-F238E27FC236}">
                  <a16:creationId xmlns:a16="http://schemas.microsoft.com/office/drawing/2014/main" id="{D9A07317-700A-4CBE-877B-698C4EDE9FFD}"/>
                </a:ext>
              </a:extLst>
            </p:cNvPr>
            <p:cNvSpPr/>
            <p:nvPr/>
          </p:nvSpPr>
          <p:spPr>
            <a:xfrm>
              <a:off x="6988125" y="4257845"/>
              <a:ext cx="723275" cy="415498"/>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质量管理</a:t>
              </a:r>
              <a:endParaRPr kumimoji="0" lang="en-US" altLang="zh-CN" sz="1050" b="0" i="0" u="none" strike="noStrike" kern="0" cap="none" spc="0" normalizeH="0" baseline="0" noProof="0" dirty="0" smtClean="0">
                <a:ln>
                  <a:noFill/>
                </a:ln>
                <a:solidFill>
                  <a:prstClr val="white"/>
                </a:solidFill>
                <a:effectLst/>
                <a:uLnTx/>
                <a:uFillTx/>
                <a:latin typeface="微软雅黑"/>
                <a:ea typeface="微软雅黑"/>
              </a:endParaRPr>
            </a:p>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及追溯</a:t>
              </a:r>
            </a:p>
          </p:txBody>
        </p:sp>
        <p:pic>
          <p:nvPicPr>
            <p:cNvPr id="226" name="图片 225">
              <a:extLst>
                <a:ext uri="{FF2B5EF4-FFF2-40B4-BE49-F238E27FC236}">
                  <a16:creationId xmlns:a16="http://schemas.microsoft.com/office/drawing/2014/main" id="{66521FB7-7DEA-4AB8-8F2C-98D8C4397797}"/>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7200347" y="4006636"/>
              <a:ext cx="298833" cy="276760"/>
            </a:xfrm>
            <a:prstGeom prst="rect">
              <a:avLst/>
            </a:prstGeom>
          </p:spPr>
        </p:pic>
        <p:sp>
          <p:nvSpPr>
            <p:cNvPr id="227" name="矩形 226">
              <a:extLst>
                <a:ext uri="{FF2B5EF4-FFF2-40B4-BE49-F238E27FC236}">
                  <a16:creationId xmlns:a16="http://schemas.microsoft.com/office/drawing/2014/main" id="{84E019E9-E3CF-4FD3-8B92-3E172F323251}"/>
                </a:ext>
              </a:extLst>
            </p:cNvPr>
            <p:cNvSpPr>
              <a:spLocks/>
            </p:cNvSpPr>
            <p:nvPr/>
          </p:nvSpPr>
          <p:spPr>
            <a:xfrm>
              <a:off x="8650725" y="3961944"/>
              <a:ext cx="785452" cy="769451"/>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sp>
          <p:nvSpPr>
            <p:cNvPr id="228" name="矩形 227">
              <a:extLst>
                <a:ext uri="{FF2B5EF4-FFF2-40B4-BE49-F238E27FC236}">
                  <a16:creationId xmlns:a16="http://schemas.microsoft.com/office/drawing/2014/main" id="{435F65FE-62D8-4FA3-A884-A3C4554A4B95}"/>
                </a:ext>
              </a:extLst>
            </p:cNvPr>
            <p:cNvSpPr/>
            <p:nvPr/>
          </p:nvSpPr>
          <p:spPr>
            <a:xfrm>
              <a:off x="8682328" y="4345806"/>
              <a:ext cx="723276" cy="253916"/>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生产运营</a:t>
              </a:r>
            </a:p>
          </p:txBody>
        </p:sp>
        <p:pic>
          <p:nvPicPr>
            <p:cNvPr id="229" name="图片 228">
              <a:extLst>
                <a:ext uri="{FF2B5EF4-FFF2-40B4-BE49-F238E27FC236}">
                  <a16:creationId xmlns:a16="http://schemas.microsoft.com/office/drawing/2014/main" id="{C0F1BF0C-8253-4581-95A2-A89773ED997C}"/>
                </a:ext>
              </a:extLst>
            </p:cNvPr>
            <p:cNvPicPr>
              <a:picLocks/>
            </p:cNvPicPr>
            <p:nvPr/>
          </p:nvPicPr>
          <p:blipFill>
            <a:blip r:embed="rId22">
              <a:extLst>
                <a:ext uri="{28A0092B-C50C-407E-A947-70E740481C1C}">
                  <a14:useLocalDpi xmlns:a14="http://schemas.microsoft.com/office/drawing/2010/main" val="0"/>
                </a:ext>
              </a:extLst>
            </a:blip>
            <a:stretch>
              <a:fillRect/>
            </a:stretch>
          </p:blipFill>
          <p:spPr>
            <a:xfrm>
              <a:off x="8829353" y="3956998"/>
              <a:ext cx="428195" cy="376138"/>
            </a:xfrm>
            <a:prstGeom prst="rect">
              <a:avLst/>
            </a:prstGeom>
          </p:spPr>
        </p:pic>
        <p:sp>
          <p:nvSpPr>
            <p:cNvPr id="230" name="矩形 229">
              <a:extLst>
                <a:ext uri="{FF2B5EF4-FFF2-40B4-BE49-F238E27FC236}">
                  <a16:creationId xmlns:a16="http://schemas.microsoft.com/office/drawing/2014/main" id="{25DC65FB-037B-42AE-9A77-4A82BADFAD38}"/>
                </a:ext>
              </a:extLst>
            </p:cNvPr>
            <p:cNvSpPr>
              <a:spLocks/>
            </p:cNvSpPr>
            <p:nvPr/>
          </p:nvSpPr>
          <p:spPr>
            <a:xfrm>
              <a:off x="3495821" y="3953035"/>
              <a:ext cx="785452" cy="769451"/>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微软雅黑"/>
                <a:ea typeface="微软雅黑"/>
              </a:endParaRPr>
            </a:p>
          </p:txBody>
        </p:sp>
        <p:sp>
          <p:nvSpPr>
            <p:cNvPr id="231" name="矩形 230">
              <a:extLst>
                <a:ext uri="{FF2B5EF4-FFF2-40B4-BE49-F238E27FC236}">
                  <a16:creationId xmlns:a16="http://schemas.microsoft.com/office/drawing/2014/main" id="{3E875ADF-6E17-4D1E-B4BA-D1FFC81B98A6}"/>
                </a:ext>
              </a:extLst>
            </p:cNvPr>
            <p:cNvSpPr/>
            <p:nvPr/>
          </p:nvSpPr>
          <p:spPr>
            <a:xfrm>
              <a:off x="3526799" y="4347282"/>
              <a:ext cx="723275" cy="253916"/>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工厂建模</a:t>
              </a:r>
            </a:p>
          </p:txBody>
        </p:sp>
        <p:pic>
          <p:nvPicPr>
            <p:cNvPr id="232" name="图片 231">
              <a:extLst>
                <a:ext uri="{FF2B5EF4-FFF2-40B4-BE49-F238E27FC236}">
                  <a16:creationId xmlns:a16="http://schemas.microsoft.com/office/drawing/2014/main" id="{7ADEBD97-55DA-4484-ACAD-87545A59445F}"/>
                </a:ext>
              </a:extLst>
            </p:cNvPr>
            <p:cNvPicPr>
              <a:picLocks/>
            </p:cNvPicPr>
            <p:nvPr/>
          </p:nvPicPr>
          <p:blipFill>
            <a:blip r:embed="rId23">
              <a:extLst>
                <a:ext uri="{28A0092B-C50C-407E-A947-70E740481C1C}">
                  <a14:useLocalDpi xmlns:a14="http://schemas.microsoft.com/office/drawing/2010/main" val="0"/>
                </a:ext>
              </a:extLst>
            </a:blip>
            <a:stretch>
              <a:fillRect/>
            </a:stretch>
          </p:blipFill>
          <p:spPr>
            <a:xfrm>
              <a:off x="3713571" y="3984090"/>
              <a:ext cx="349949" cy="304140"/>
            </a:xfrm>
            <a:prstGeom prst="rect">
              <a:avLst/>
            </a:prstGeom>
          </p:spPr>
        </p:pic>
        <p:sp>
          <p:nvSpPr>
            <p:cNvPr id="233" name="矩形 232">
              <a:extLst>
                <a:ext uri="{FF2B5EF4-FFF2-40B4-BE49-F238E27FC236}">
                  <a16:creationId xmlns:a16="http://schemas.microsoft.com/office/drawing/2014/main" id="{2E119ECC-73A2-4D77-AC7E-4EE3C9B694CF}"/>
                </a:ext>
              </a:extLst>
            </p:cNvPr>
            <p:cNvSpPr>
              <a:spLocks/>
            </p:cNvSpPr>
            <p:nvPr/>
          </p:nvSpPr>
          <p:spPr>
            <a:xfrm>
              <a:off x="4365359" y="3953035"/>
              <a:ext cx="785452" cy="769451"/>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sp>
          <p:nvSpPr>
            <p:cNvPr id="234" name="矩形 233">
              <a:extLst>
                <a:ext uri="{FF2B5EF4-FFF2-40B4-BE49-F238E27FC236}">
                  <a16:creationId xmlns:a16="http://schemas.microsoft.com/office/drawing/2014/main" id="{20150C01-811E-4BD8-B2C9-DF2548C69056}"/>
                </a:ext>
              </a:extLst>
            </p:cNvPr>
            <p:cNvSpPr/>
            <p:nvPr/>
          </p:nvSpPr>
          <p:spPr>
            <a:xfrm>
              <a:off x="4406452" y="4271586"/>
              <a:ext cx="703265" cy="404818"/>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任务管理</a:t>
              </a:r>
              <a:endParaRPr kumimoji="0" lang="en-US" altLang="zh-CN" sz="1050" b="0" i="0" u="none" strike="noStrike" kern="0" cap="none" spc="0" normalizeH="0" baseline="0" noProof="0" dirty="0" smtClean="0">
                <a:ln>
                  <a:noFill/>
                </a:ln>
                <a:solidFill>
                  <a:prstClr val="white"/>
                </a:solidFill>
                <a:effectLst/>
                <a:uLnTx/>
                <a:uFillTx/>
                <a:latin typeface="微软雅黑"/>
                <a:ea typeface="微软雅黑"/>
              </a:endParaRPr>
            </a:p>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及排产</a:t>
              </a:r>
            </a:p>
          </p:txBody>
        </p:sp>
        <p:pic>
          <p:nvPicPr>
            <p:cNvPr id="235" name="图片 234">
              <a:extLst>
                <a:ext uri="{FF2B5EF4-FFF2-40B4-BE49-F238E27FC236}">
                  <a16:creationId xmlns:a16="http://schemas.microsoft.com/office/drawing/2014/main" id="{5860D8ED-37AA-4B64-BBE2-604A62BD5E83}"/>
                </a:ext>
              </a:extLst>
            </p:cNvPr>
            <p:cNvPicPr>
              <a:picLocks/>
            </p:cNvPicPr>
            <p:nvPr/>
          </p:nvPicPr>
          <p:blipFill>
            <a:blip r:embed="rId24">
              <a:extLst>
                <a:ext uri="{28A0092B-C50C-407E-A947-70E740481C1C}">
                  <a14:useLocalDpi xmlns:a14="http://schemas.microsoft.com/office/drawing/2010/main" val="0"/>
                </a:ext>
              </a:extLst>
            </a:blip>
            <a:stretch>
              <a:fillRect/>
            </a:stretch>
          </p:blipFill>
          <p:spPr>
            <a:xfrm rot="16200000">
              <a:off x="4608801" y="3985342"/>
              <a:ext cx="298568" cy="321467"/>
            </a:xfrm>
            <a:prstGeom prst="rect">
              <a:avLst/>
            </a:prstGeom>
          </p:spPr>
        </p:pic>
        <p:sp>
          <p:nvSpPr>
            <p:cNvPr id="236" name="矩形 235">
              <a:extLst>
                <a:ext uri="{FF2B5EF4-FFF2-40B4-BE49-F238E27FC236}">
                  <a16:creationId xmlns:a16="http://schemas.microsoft.com/office/drawing/2014/main" id="{1BBE9B12-4843-4AB4-8629-6420968A2E51}"/>
                </a:ext>
              </a:extLst>
            </p:cNvPr>
            <p:cNvSpPr>
              <a:spLocks/>
            </p:cNvSpPr>
            <p:nvPr/>
          </p:nvSpPr>
          <p:spPr>
            <a:xfrm>
              <a:off x="7802201" y="3954331"/>
              <a:ext cx="785452" cy="769451"/>
            </a:xfrm>
            <a:prstGeom prst="rect">
              <a:avLst/>
            </a:prstGeom>
            <a:solidFill>
              <a:srgbClr val="214794">
                <a:lumMod val="75000"/>
              </a:srgbClr>
            </a:solidFill>
            <a:ln w="25400" cap="flat" cmpd="sng" algn="ctr">
              <a:noFill/>
              <a:prstDash val="solid"/>
            </a:ln>
            <a:effectLst/>
          </p:spPr>
          <p:txBody>
            <a:bodyPr rtlCol="0" anchor="ct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a:ea typeface="微软雅黑"/>
              </a:endParaRPr>
            </a:p>
          </p:txBody>
        </p:sp>
        <p:sp>
          <p:nvSpPr>
            <p:cNvPr id="237" name="矩形 236">
              <a:extLst>
                <a:ext uri="{FF2B5EF4-FFF2-40B4-BE49-F238E27FC236}">
                  <a16:creationId xmlns:a16="http://schemas.microsoft.com/office/drawing/2014/main" id="{2D1B5CDC-52C5-4A05-93BE-ADCA6E1D64D8}"/>
                </a:ext>
              </a:extLst>
            </p:cNvPr>
            <p:cNvSpPr/>
            <p:nvPr/>
          </p:nvSpPr>
          <p:spPr>
            <a:xfrm>
              <a:off x="7833289" y="4348912"/>
              <a:ext cx="723276" cy="253916"/>
            </a:xfrm>
            <a:prstGeom prst="rect">
              <a:avLst/>
            </a:prstGeom>
          </p:spPr>
          <p:txBody>
            <a:bodyPr wrap="none">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prstClr val="white"/>
                  </a:solidFill>
                  <a:effectLst/>
                  <a:uLnTx/>
                  <a:uFillTx/>
                  <a:latin typeface="微软雅黑"/>
                  <a:ea typeface="微软雅黑"/>
                </a:rPr>
                <a:t>物料管理</a:t>
              </a:r>
              <a:endParaRPr kumimoji="0" lang="en-US" altLang="zh-CN" sz="1050" b="0" i="0" u="none" strike="noStrike" kern="0" cap="none" spc="0" normalizeH="0" baseline="0" noProof="0" dirty="0" smtClean="0">
                <a:ln>
                  <a:noFill/>
                </a:ln>
                <a:solidFill>
                  <a:prstClr val="white"/>
                </a:solidFill>
                <a:effectLst/>
                <a:uLnTx/>
                <a:uFillTx/>
                <a:latin typeface="微软雅黑"/>
                <a:ea typeface="微软雅黑"/>
              </a:endParaRPr>
            </a:p>
          </p:txBody>
        </p:sp>
        <p:pic>
          <p:nvPicPr>
            <p:cNvPr id="238" name="图片 237">
              <a:extLst>
                <a:ext uri="{FF2B5EF4-FFF2-40B4-BE49-F238E27FC236}">
                  <a16:creationId xmlns:a16="http://schemas.microsoft.com/office/drawing/2014/main" id="{6771260B-AA2B-46C4-9D21-EF600DC3C5D0}"/>
                </a:ext>
              </a:extLst>
            </p:cNvPr>
            <p:cNvPicPr>
              <a:picLocks/>
            </p:cNvPicPr>
            <p:nvPr/>
          </p:nvPicPr>
          <p:blipFill>
            <a:blip r:embed="rId25">
              <a:extLst>
                <a:ext uri="{28A0092B-C50C-407E-A947-70E740481C1C}">
                  <a14:useLocalDpi xmlns:a14="http://schemas.microsoft.com/office/drawing/2010/main" val="0"/>
                </a:ext>
              </a:extLst>
            </a:blip>
            <a:stretch>
              <a:fillRect/>
            </a:stretch>
          </p:blipFill>
          <p:spPr>
            <a:xfrm>
              <a:off x="8037997" y="3996791"/>
              <a:ext cx="351801" cy="265253"/>
            </a:xfrm>
            <a:prstGeom prst="rect">
              <a:avLst/>
            </a:prstGeom>
          </p:spPr>
        </p:pic>
        <p:sp>
          <p:nvSpPr>
            <p:cNvPr id="239" name="矩形 11">
              <a:extLst>
                <a:ext uri="{FF2B5EF4-FFF2-40B4-BE49-F238E27FC236}">
                  <a16:creationId xmlns:a16="http://schemas.microsoft.com/office/drawing/2014/main" id="{0EB77EED-A504-4040-AD04-045E75385C12}"/>
                </a:ext>
              </a:extLst>
            </p:cNvPr>
            <p:cNvSpPr/>
            <p:nvPr/>
          </p:nvSpPr>
          <p:spPr>
            <a:xfrm>
              <a:off x="9703231" y="2495293"/>
              <a:ext cx="1352425" cy="2278393"/>
            </a:xfrm>
            <a:prstGeom prst="rect">
              <a:avLst/>
            </a:prstGeom>
            <a:solidFill>
              <a:srgbClr val="0070C0"/>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zh-CN" altLang="en-US" sz="1400" b="1" i="0" u="none" strike="noStrike" kern="0" cap="none" spc="0" normalizeH="0" baseline="0" noProof="0" smtClean="0">
                <a:ln>
                  <a:noFill/>
                </a:ln>
                <a:solidFill>
                  <a:prstClr val="white"/>
                </a:solidFill>
                <a:effectLst/>
                <a:uLnTx/>
                <a:uFillTx/>
                <a:latin typeface="微软雅黑"/>
                <a:ea typeface="微软雅黑"/>
                <a:cs typeface="Arial Unicode MS" panose="020B0604020202020204" pitchFamily="34" charset="-122"/>
              </a:endParaRPr>
            </a:p>
          </p:txBody>
        </p:sp>
        <p:sp>
          <p:nvSpPr>
            <p:cNvPr id="240" name="TextBox 103">
              <a:extLst>
                <a:ext uri="{FF2B5EF4-FFF2-40B4-BE49-F238E27FC236}">
                  <a16:creationId xmlns:a16="http://schemas.microsoft.com/office/drawing/2014/main" id="{3CCE4FF1-3E5B-45AB-9B56-E2AD9BAF1E03}"/>
                </a:ext>
              </a:extLst>
            </p:cNvPr>
            <p:cNvSpPr txBox="1"/>
            <p:nvPr/>
          </p:nvSpPr>
          <p:spPr>
            <a:xfrm>
              <a:off x="9753701" y="3080987"/>
              <a:ext cx="1251487" cy="260240"/>
            </a:xfrm>
            <a:prstGeom prst="rect">
              <a:avLst/>
            </a:prstGeom>
            <a:noFill/>
            <a:ln>
              <a:noFill/>
            </a:ln>
          </p:spPr>
          <p:txBody>
            <a:bodyPr wrap="square" rtlCol="0">
              <a:spAutoFit/>
            </a:bodyPr>
            <a:lstStyle/>
            <a:p>
              <a:pPr marL="0" marR="0" lvl="0" indent="0" algn="ctr" defTabSz="435269"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a:ea typeface="微软雅黑"/>
                </a:rPr>
                <a:t>智造新模式</a:t>
              </a:r>
            </a:p>
          </p:txBody>
        </p:sp>
        <p:sp>
          <p:nvSpPr>
            <p:cNvPr id="241" name="TextBox 157">
              <a:extLst>
                <a:ext uri="{FF2B5EF4-FFF2-40B4-BE49-F238E27FC236}">
                  <a16:creationId xmlns:a16="http://schemas.microsoft.com/office/drawing/2014/main" id="{09C5ABC3-754C-436C-8B42-29106B0D4B28}"/>
                </a:ext>
              </a:extLst>
            </p:cNvPr>
            <p:cNvSpPr txBox="1">
              <a:spLocks noChangeArrowheads="1"/>
            </p:cNvSpPr>
            <p:nvPr/>
          </p:nvSpPr>
          <p:spPr bwMode="auto">
            <a:xfrm flipH="1">
              <a:off x="9728467" y="3631057"/>
              <a:ext cx="1301954" cy="214608"/>
            </a:xfrm>
            <a:prstGeom prst="rect">
              <a:avLst/>
            </a:prstGeom>
            <a:noFill/>
            <a:ln w="9525">
              <a:noFill/>
              <a:miter lim="800000"/>
              <a:headEnd/>
              <a:tailEnd/>
            </a:ln>
          </p:spPr>
          <p:txBody>
            <a:bodyPr wrap="square" bIns="12859">
              <a:spAutoFit/>
            </a:bodyPr>
            <a:lstStyle/>
            <a:p>
              <a:pPr marL="0" marR="0" lvl="0" indent="0" algn="ctr" defTabSz="435269"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a:ea typeface="微软雅黑"/>
                </a:rPr>
                <a:t>网络化协同</a:t>
              </a:r>
            </a:p>
          </p:txBody>
        </p:sp>
        <p:sp>
          <p:nvSpPr>
            <p:cNvPr id="242" name="TextBox 157">
              <a:extLst>
                <a:ext uri="{FF2B5EF4-FFF2-40B4-BE49-F238E27FC236}">
                  <a16:creationId xmlns:a16="http://schemas.microsoft.com/office/drawing/2014/main" id="{A11E66F6-4A5D-494F-927F-10B710EFCFC5}"/>
                </a:ext>
              </a:extLst>
            </p:cNvPr>
            <p:cNvSpPr txBox="1">
              <a:spLocks noChangeArrowheads="1"/>
            </p:cNvSpPr>
            <p:nvPr/>
          </p:nvSpPr>
          <p:spPr bwMode="auto">
            <a:xfrm flipH="1">
              <a:off x="9728467" y="3914664"/>
              <a:ext cx="1301954" cy="214608"/>
            </a:xfrm>
            <a:prstGeom prst="rect">
              <a:avLst/>
            </a:prstGeom>
            <a:noFill/>
            <a:ln w="9525">
              <a:noFill/>
              <a:miter lim="800000"/>
              <a:headEnd/>
              <a:tailEnd/>
            </a:ln>
          </p:spPr>
          <p:txBody>
            <a:bodyPr wrap="square" bIns="12859">
              <a:spAutoFit/>
            </a:bodyPr>
            <a:lstStyle/>
            <a:p>
              <a:pPr marL="0" marR="0" lvl="0" indent="0" algn="ctr" defTabSz="435269"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a:ea typeface="微软雅黑"/>
                </a:rPr>
                <a:t>个性化定制</a:t>
              </a:r>
            </a:p>
          </p:txBody>
        </p:sp>
        <p:sp>
          <p:nvSpPr>
            <p:cNvPr id="243" name="TextBox 39">
              <a:extLst>
                <a:ext uri="{FF2B5EF4-FFF2-40B4-BE49-F238E27FC236}">
                  <a16:creationId xmlns:a16="http://schemas.microsoft.com/office/drawing/2014/main" id="{C315CF18-59E0-4E60-8930-E5152812595C}"/>
                </a:ext>
              </a:extLst>
            </p:cNvPr>
            <p:cNvSpPr txBox="1">
              <a:spLocks noChangeArrowheads="1"/>
            </p:cNvSpPr>
            <p:nvPr/>
          </p:nvSpPr>
          <p:spPr bwMode="auto">
            <a:xfrm>
              <a:off x="9728490" y="4198272"/>
              <a:ext cx="1301909" cy="214608"/>
            </a:xfrm>
            <a:prstGeom prst="rect">
              <a:avLst/>
            </a:prstGeom>
            <a:noFill/>
            <a:ln w="9525">
              <a:noFill/>
              <a:miter lim="800000"/>
              <a:headEnd/>
              <a:tailEnd/>
            </a:ln>
          </p:spPr>
          <p:txBody>
            <a:bodyPr wrap="square" bIns="12859">
              <a:spAutoFit/>
            </a:bodyPr>
            <a:lstStyle/>
            <a:p>
              <a:pPr marL="0" marR="0" lvl="0" indent="0" algn="ctr" defTabSz="435269"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a:ea typeface="微软雅黑"/>
                </a:rPr>
                <a:t>服务化延伸</a:t>
              </a:r>
            </a:p>
          </p:txBody>
        </p:sp>
        <p:sp>
          <p:nvSpPr>
            <p:cNvPr id="244" name="TextBox 39">
              <a:extLst>
                <a:ext uri="{FF2B5EF4-FFF2-40B4-BE49-F238E27FC236}">
                  <a16:creationId xmlns:a16="http://schemas.microsoft.com/office/drawing/2014/main" id="{10A1D27E-20A3-4111-8180-824EA0C439A5}"/>
                </a:ext>
              </a:extLst>
            </p:cNvPr>
            <p:cNvSpPr txBox="1">
              <a:spLocks noChangeArrowheads="1"/>
            </p:cNvSpPr>
            <p:nvPr/>
          </p:nvSpPr>
          <p:spPr bwMode="auto">
            <a:xfrm>
              <a:off x="9728490" y="4481879"/>
              <a:ext cx="1301909" cy="214608"/>
            </a:xfrm>
            <a:prstGeom prst="rect">
              <a:avLst/>
            </a:prstGeom>
            <a:noFill/>
            <a:ln w="9525">
              <a:noFill/>
              <a:miter lim="800000"/>
              <a:headEnd/>
              <a:tailEnd/>
            </a:ln>
          </p:spPr>
          <p:txBody>
            <a:bodyPr wrap="square" bIns="12859">
              <a:spAutoFit/>
            </a:bodyPr>
            <a:lstStyle/>
            <a:p>
              <a:pPr marL="0" marR="0" lvl="0" indent="0" algn="ctr" defTabSz="435269"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latin typeface="微软雅黑"/>
                  <a:ea typeface="微软雅黑"/>
                </a:rPr>
                <a:t>智能化生产</a:t>
              </a:r>
            </a:p>
          </p:txBody>
        </p:sp>
        <p:pic>
          <p:nvPicPr>
            <p:cNvPr id="245" name="图片 244">
              <a:extLst>
                <a:ext uri="{FF2B5EF4-FFF2-40B4-BE49-F238E27FC236}">
                  <a16:creationId xmlns:a16="http://schemas.microsoft.com/office/drawing/2014/main" id="{8E2F6243-EEF1-4488-866C-05393A72262F}"/>
                </a:ext>
              </a:extLst>
            </p:cNvPr>
            <p:cNvPicPr>
              <a:picLocks/>
            </p:cNvPicPr>
            <p:nvPr/>
          </p:nvPicPr>
          <p:blipFill>
            <a:blip r:embed="rId26">
              <a:extLst>
                <a:ext uri="{28A0092B-C50C-407E-A947-70E740481C1C}">
                  <a14:useLocalDpi xmlns:a14="http://schemas.microsoft.com/office/drawing/2010/main" val="0"/>
                </a:ext>
              </a:extLst>
            </a:blip>
            <a:stretch>
              <a:fillRect/>
            </a:stretch>
          </p:blipFill>
          <p:spPr>
            <a:xfrm>
              <a:off x="10175929" y="2600928"/>
              <a:ext cx="407029" cy="305961"/>
            </a:xfrm>
            <a:prstGeom prst="rect">
              <a:avLst/>
            </a:prstGeom>
          </p:spPr>
        </p:pic>
        <p:cxnSp>
          <p:nvCxnSpPr>
            <p:cNvPr id="246" name="直接连接符 245">
              <a:extLst>
                <a:ext uri="{FF2B5EF4-FFF2-40B4-BE49-F238E27FC236}">
                  <a16:creationId xmlns:a16="http://schemas.microsoft.com/office/drawing/2014/main" id="{9F26CB96-EAF1-4D10-8DC8-2151DD82E757}"/>
                </a:ext>
              </a:extLst>
            </p:cNvPr>
            <p:cNvCxnSpPr>
              <a:cxnSpLocks/>
            </p:cNvCxnSpPr>
            <p:nvPr/>
          </p:nvCxnSpPr>
          <p:spPr>
            <a:xfrm>
              <a:off x="9615545" y="2495293"/>
              <a:ext cx="0" cy="2278393"/>
            </a:xfrm>
            <a:prstGeom prst="line">
              <a:avLst/>
            </a:prstGeom>
            <a:noFill/>
            <a:ln w="9525" cap="flat" cmpd="sng" algn="ctr">
              <a:solidFill>
                <a:srgbClr val="FFFFFF">
                  <a:lumMod val="65000"/>
                </a:srgbClr>
              </a:solidFill>
              <a:prstDash val="dash"/>
            </a:ln>
            <a:effectLst/>
          </p:spPr>
        </p:cxnSp>
        <p:sp>
          <p:nvSpPr>
            <p:cNvPr id="247" name="等腰三角形 246">
              <a:extLst>
                <a:ext uri="{FF2B5EF4-FFF2-40B4-BE49-F238E27FC236}">
                  <a16:creationId xmlns:a16="http://schemas.microsoft.com/office/drawing/2014/main" id="{D0EA935B-10E8-49ED-A7CF-5CD8B44D0696}"/>
                </a:ext>
              </a:extLst>
            </p:cNvPr>
            <p:cNvSpPr/>
            <p:nvPr/>
          </p:nvSpPr>
          <p:spPr>
            <a:xfrm rot="5400000">
              <a:off x="9542560" y="2916035"/>
              <a:ext cx="155991" cy="165354"/>
            </a:xfrm>
            <a:prstGeom prst="triangle">
              <a:avLst/>
            </a:prstGeom>
            <a:solidFill>
              <a:srgbClr val="FFC000"/>
            </a:solidFill>
            <a:ln w="25400" cap="flat" cmpd="sng" algn="ctr">
              <a:noFill/>
              <a:prstDash val="solid"/>
            </a:ln>
            <a:effectLst/>
          </p:spPr>
          <p:txBody>
            <a:bodyPr rot="0" spcFirstLastPara="0" vertOverflow="overflow" horzOverflow="overflow" vert="horz" wrap="square" lIns="43549" tIns="21775" rIns="43549" bIns="21775" numCol="1" spcCol="0" rtlCol="0" fromWordArt="0" anchor="ctr" anchorCtr="0" forceAA="0" compatLnSpc="1">
              <a:prstTxWarp prst="textNoShape">
                <a:avLst/>
              </a:prstTxWarp>
              <a:noAutofit/>
            </a:bodyP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微软雅黑"/>
                <a:ea typeface="微软雅黑"/>
              </a:endParaRPr>
            </a:p>
          </p:txBody>
        </p:sp>
        <p:sp>
          <p:nvSpPr>
            <p:cNvPr id="248" name="等腰三角形 247">
              <a:extLst>
                <a:ext uri="{FF2B5EF4-FFF2-40B4-BE49-F238E27FC236}">
                  <a16:creationId xmlns:a16="http://schemas.microsoft.com/office/drawing/2014/main" id="{27AC407F-ACE7-48CB-B714-3F0F21F493CC}"/>
                </a:ext>
              </a:extLst>
            </p:cNvPr>
            <p:cNvSpPr/>
            <p:nvPr/>
          </p:nvSpPr>
          <p:spPr>
            <a:xfrm rot="5400000">
              <a:off x="9553588" y="4140802"/>
              <a:ext cx="155991" cy="165354"/>
            </a:xfrm>
            <a:prstGeom prst="triangle">
              <a:avLst/>
            </a:prstGeom>
            <a:solidFill>
              <a:srgbClr val="FFC000"/>
            </a:solidFill>
            <a:ln w="25400" cap="flat" cmpd="sng" algn="ctr">
              <a:noFill/>
              <a:prstDash val="solid"/>
            </a:ln>
            <a:effectLst/>
          </p:spPr>
          <p:txBody>
            <a:bodyPr rot="0" spcFirstLastPara="0" vertOverflow="overflow" horzOverflow="overflow" vert="horz" wrap="square" lIns="43549" tIns="21775" rIns="43549" bIns="21775" numCol="1" spcCol="0" rtlCol="0" fromWordArt="0" anchor="ctr" anchorCtr="0" forceAA="0" compatLnSpc="1">
              <a:prstTxWarp prst="textNoShape">
                <a:avLst/>
              </a:prstTxWarp>
              <a:noAutofit/>
            </a:bodyPr>
            <a:lstStyle/>
            <a:p>
              <a:pPr marL="0" marR="0" lvl="0" indent="0" algn="ctr" defTabSz="4354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微软雅黑"/>
                <a:ea typeface="微软雅黑"/>
              </a:endParaRPr>
            </a:p>
          </p:txBody>
        </p:sp>
        <p:sp>
          <p:nvSpPr>
            <p:cNvPr id="249" name="矩形 248">
              <a:extLst>
                <a:ext uri="{FF2B5EF4-FFF2-40B4-BE49-F238E27FC236}">
                  <a16:creationId xmlns:a16="http://schemas.microsoft.com/office/drawing/2014/main" id="{53AE8087-AE4E-4611-9660-260AB0F67212}"/>
                </a:ext>
              </a:extLst>
            </p:cNvPr>
            <p:cNvSpPr/>
            <p:nvPr/>
          </p:nvSpPr>
          <p:spPr>
            <a:xfrm>
              <a:off x="11297376" y="2569723"/>
              <a:ext cx="315365" cy="1415962"/>
            </a:xfrm>
            <a:prstGeom prst="rect">
              <a:avLst/>
            </a:prstGeom>
            <a:solidFill>
              <a:srgbClr val="32B2D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ea"/>
                  <a:sym typeface="+mn-lt"/>
                </a:rPr>
                <a:t>端到端流程</a:t>
              </a:r>
            </a:p>
          </p:txBody>
        </p:sp>
        <p:cxnSp>
          <p:nvCxnSpPr>
            <p:cNvPr id="250" name="直接连接符 249">
              <a:extLst>
                <a:ext uri="{FF2B5EF4-FFF2-40B4-BE49-F238E27FC236}">
                  <a16:creationId xmlns:a16="http://schemas.microsoft.com/office/drawing/2014/main" id="{C2DEB757-90EA-4EE7-8742-5913B1C7F7A6}"/>
                </a:ext>
              </a:extLst>
            </p:cNvPr>
            <p:cNvCxnSpPr/>
            <p:nvPr/>
          </p:nvCxnSpPr>
          <p:spPr>
            <a:xfrm>
              <a:off x="11210083" y="1000580"/>
              <a:ext cx="497261" cy="0"/>
            </a:xfrm>
            <a:prstGeom prst="line">
              <a:avLst/>
            </a:prstGeom>
            <a:noFill/>
            <a:ln w="9525" cap="flat" cmpd="sng" algn="ctr">
              <a:solidFill>
                <a:srgbClr val="00B0F0"/>
              </a:solidFill>
              <a:prstDash val="solid"/>
            </a:ln>
            <a:effectLst/>
          </p:spPr>
        </p:cxnSp>
        <p:cxnSp>
          <p:nvCxnSpPr>
            <p:cNvPr id="251" name="直接连接符 250">
              <a:extLst>
                <a:ext uri="{FF2B5EF4-FFF2-40B4-BE49-F238E27FC236}">
                  <a16:creationId xmlns:a16="http://schemas.microsoft.com/office/drawing/2014/main" id="{566EA62B-715C-44D9-83E8-8B5A855DE3CB}"/>
                </a:ext>
              </a:extLst>
            </p:cNvPr>
            <p:cNvCxnSpPr/>
            <p:nvPr/>
          </p:nvCxnSpPr>
          <p:spPr>
            <a:xfrm>
              <a:off x="11217878" y="6229054"/>
              <a:ext cx="497261" cy="0"/>
            </a:xfrm>
            <a:prstGeom prst="line">
              <a:avLst/>
            </a:prstGeom>
            <a:noFill/>
            <a:ln w="9525" cap="flat" cmpd="sng" algn="ctr">
              <a:solidFill>
                <a:srgbClr val="00B0F0"/>
              </a:solidFill>
              <a:prstDash val="solid"/>
            </a:ln>
            <a:effectLst/>
          </p:spPr>
        </p:cxnSp>
        <p:sp>
          <p:nvSpPr>
            <p:cNvPr id="252" name="Rectangle 5">
              <a:extLst>
                <a:ext uri="{FF2B5EF4-FFF2-40B4-BE49-F238E27FC236}">
                  <a16:creationId xmlns:a16="http://schemas.microsoft.com/office/drawing/2014/main" id="{8B5EDEAF-45D0-4DF4-B256-EA46763A5655}"/>
                </a:ext>
              </a:extLst>
            </p:cNvPr>
            <p:cNvSpPr/>
            <p:nvPr/>
          </p:nvSpPr>
          <p:spPr>
            <a:xfrm>
              <a:off x="1745008" y="4925276"/>
              <a:ext cx="9405629" cy="549989"/>
            </a:xfrm>
            <a:prstGeom prst="rect">
              <a:avLst/>
            </a:prstGeom>
            <a:solidFill>
              <a:srgbClr val="5B9BD5">
                <a:lumMod val="50000"/>
              </a:srgbClr>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endParaRPr kumimoji="0" lang="en-US" sz="1400" b="1" i="0" u="none" strike="noStrike" kern="0" cap="none" spc="0" normalizeH="0" baseline="0" noProof="0" dirty="0" smtClean="0">
                <a:ln>
                  <a:noFill/>
                </a:ln>
                <a:solidFill>
                  <a:prstClr val="white"/>
                </a:solidFill>
                <a:effectLst/>
                <a:uLnTx/>
                <a:uFillTx/>
                <a:latin typeface="微软雅黑"/>
                <a:ea typeface="微软雅黑"/>
                <a:cs typeface="Arial Unicode MS" panose="020B0604020202020204" pitchFamily="34" charset="-122"/>
                <a:sym typeface="+mn-lt"/>
              </a:endParaRPr>
            </a:p>
          </p:txBody>
        </p:sp>
        <p:sp>
          <p:nvSpPr>
            <p:cNvPr id="253" name="圓角矩形 378">
              <a:extLst>
                <a:ext uri="{FF2B5EF4-FFF2-40B4-BE49-F238E27FC236}">
                  <a16:creationId xmlns:a16="http://schemas.microsoft.com/office/drawing/2014/main" id="{CD4E5992-C8AE-4F47-8174-520702A235CC}"/>
                </a:ext>
              </a:extLst>
            </p:cNvPr>
            <p:cNvSpPr/>
            <p:nvPr/>
          </p:nvSpPr>
          <p:spPr>
            <a:xfrm>
              <a:off x="666658" y="4925276"/>
              <a:ext cx="962099" cy="549989"/>
            </a:xfrm>
            <a:prstGeom prst="roundRect">
              <a:avLst>
                <a:gd name="adj" fmla="val 0"/>
              </a:avLst>
            </a:prstGeom>
            <a:solidFill>
              <a:srgbClr val="5B9BD5">
                <a:lumMod val="50000"/>
              </a:srgbClr>
            </a:solidFill>
            <a:ln w="9525">
              <a:miter lim="800000"/>
            </a:ln>
            <a:effectLst/>
          </p:spPr>
          <p:txBody>
            <a:bodyPr lIns="0" tIns="0" rIns="0" bIns="0" anchor="ctr">
              <a:noAutofit/>
              <a:flatTx/>
            </a:bodyPr>
            <a:lstStyle/>
            <a:p>
              <a:pPr marL="6048" marR="0" lvl="0" indent="-6048" algn="ctr" defTabSz="-302" eaLnBrk="1" fontAlgn="auto" latinLnBrk="0" hangingPunct="1">
                <a:lnSpc>
                  <a:spcPct val="110000"/>
                </a:lnSpc>
                <a:spcBef>
                  <a:spcPts val="0"/>
                </a:spcBef>
                <a:spcAft>
                  <a:spcPts val="0"/>
                </a:spcAft>
                <a:buClrTx/>
                <a:buSzTx/>
                <a:buFontTx/>
                <a:buNone/>
                <a:tabLst>
                  <a:tab pos="683466" algn="ctr"/>
                  <a:tab pos="1366933" algn="ctr"/>
                  <a:tab pos="2050399" algn="ctr"/>
                  <a:tab pos="2733866" algn="ctr"/>
                  <a:tab pos="3417332" algn="r"/>
                </a:tabLst>
                <a:defRPr/>
              </a:pPr>
              <a:r>
                <a:rPr kumimoji="0" lang="zh-CN" altLang="en-US" sz="1400" b="1" i="0" u="none" strike="noStrike" kern="0" cap="none" spc="0" normalizeH="0" baseline="0" noProof="0" dirty="0" smtClean="0">
                  <a:ln>
                    <a:noFill/>
                  </a:ln>
                  <a:solidFill>
                    <a:prstClr val="white"/>
                  </a:solidFill>
                  <a:effectLst/>
                  <a:uLnTx/>
                  <a:uFillTx/>
                  <a:latin typeface="微软雅黑"/>
                  <a:ea typeface="微软雅黑"/>
                  <a:cs typeface="Arial Unicode MS" panose="020B0604020202020204" pitchFamily="34" charset="-122"/>
                  <a:sym typeface="+mn-lt"/>
                </a:rPr>
                <a:t>数据采集层</a:t>
              </a:r>
              <a:endParaRPr kumimoji="0" lang="zh-TW" altLang="en-US" sz="1400" b="1" i="0" u="none" strike="noStrike" kern="0" cap="none" spc="0" normalizeH="0" baseline="0" noProof="0" dirty="0" smtClean="0">
                <a:ln>
                  <a:noFill/>
                </a:ln>
                <a:solidFill>
                  <a:prstClr val="white"/>
                </a:solidFill>
                <a:effectLst/>
                <a:uLnTx/>
                <a:uFillTx/>
                <a:latin typeface="微软雅黑"/>
                <a:ea typeface="微软雅黑"/>
                <a:cs typeface="Arial Unicode MS" panose="020B0604020202020204" pitchFamily="34" charset="-122"/>
                <a:sym typeface="+mn-lt"/>
              </a:endParaRPr>
            </a:p>
          </p:txBody>
        </p:sp>
        <p:grpSp>
          <p:nvGrpSpPr>
            <p:cNvPr id="254" name="群組 25">
              <a:extLst>
                <a:ext uri="{FF2B5EF4-FFF2-40B4-BE49-F238E27FC236}">
                  <a16:creationId xmlns:a16="http://schemas.microsoft.com/office/drawing/2014/main" id="{38C818C4-01B3-4A5F-9E5E-9F32E6C4D7A1}"/>
                </a:ext>
              </a:extLst>
            </p:cNvPr>
            <p:cNvGrpSpPr/>
            <p:nvPr/>
          </p:nvGrpSpPr>
          <p:grpSpPr>
            <a:xfrm>
              <a:off x="2825406" y="5608748"/>
              <a:ext cx="7260898" cy="568241"/>
              <a:chOff x="1152424" y="6181805"/>
              <a:chExt cx="7958125" cy="775587"/>
            </a:xfrm>
          </p:grpSpPr>
          <p:pic>
            <p:nvPicPr>
              <p:cNvPr id="263" name="Picture 4">
                <a:extLst>
                  <a:ext uri="{FF2B5EF4-FFF2-40B4-BE49-F238E27FC236}">
                    <a16:creationId xmlns:a16="http://schemas.microsoft.com/office/drawing/2014/main" id="{539DDB97-8122-45E8-8334-19FC56BD238F}"/>
                  </a:ext>
                </a:extLst>
              </p:cNvPr>
              <p:cNvPicPr>
                <a:picLocks noChangeAspect="1" noChangeArrowheads="1"/>
              </p:cNvPicPr>
              <p:nvPr/>
            </p:nvPicPr>
            <p:blipFill>
              <a:blip r:embed="rId27" cstate="print">
                <a:clrChange>
                  <a:clrFrom>
                    <a:srgbClr val="FCFFFB">
                      <a:alpha val="100000"/>
                    </a:srgbClr>
                  </a:clrFrom>
                  <a:clrTo>
                    <a:srgbClr val="FCFFFB">
                      <a:alpha val="100000"/>
                      <a:alpha val="0"/>
                    </a:srgbClr>
                  </a:clrTo>
                </a:clrChange>
                <a:extLst>
                  <a:ext uri="{28A0092B-C50C-407E-A947-70E740481C1C}">
                    <a14:useLocalDpi xmlns:a14="http://schemas.microsoft.com/office/drawing/2010/main" val="0"/>
                  </a:ext>
                </a:extLst>
              </a:blip>
              <a:srcRect/>
              <a:stretch>
                <a:fillRect/>
              </a:stretch>
            </p:blipFill>
            <p:spPr bwMode="auto">
              <a:xfrm>
                <a:off x="2490379" y="6306756"/>
                <a:ext cx="870971" cy="50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4" name="Picture 10">
                <a:extLst>
                  <a:ext uri="{FF2B5EF4-FFF2-40B4-BE49-F238E27FC236}">
                    <a16:creationId xmlns:a16="http://schemas.microsoft.com/office/drawing/2014/main" id="{5CB88718-8BFD-4C3B-97B9-F4583521BC73}"/>
                  </a:ext>
                </a:extLst>
              </p:cNvPr>
              <p:cNvPicPr>
                <a:picLocks noChangeAspect="1" noChangeArrowheads="1"/>
              </p:cNvPicPr>
              <p:nvPr/>
            </p:nvPicPr>
            <p:blipFill>
              <a:blip r:embed="rId28" cstate="print">
                <a:clrChange>
                  <a:clrFrom>
                    <a:srgbClr val="FEFEFE">
                      <a:alpha val="100000"/>
                    </a:srgbClr>
                  </a:clrFrom>
                  <a:clrTo>
                    <a:srgbClr val="FEFEFE">
                      <a:alpha val="100000"/>
                      <a:alpha val="0"/>
                    </a:srgbClr>
                  </a:clrTo>
                </a:clrChange>
                <a:extLst>
                  <a:ext uri="{28A0092B-C50C-407E-A947-70E740481C1C}">
                    <a14:useLocalDpi xmlns:a14="http://schemas.microsoft.com/office/drawing/2010/main" val="0"/>
                  </a:ext>
                </a:extLst>
              </a:blip>
              <a:srcRect/>
              <a:stretch>
                <a:fillRect/>
              </a:stretch>
            </p:blipFill>
            <p:spPr bwMode="auto">
              <a:xfrm>
                <a:off x="1152424" y="6215782"/>
                <a:ext cx="1189373" cy="65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5" name="Picture 11">
                <a:extLst>
                  <a:ext uri="{FF2B5EF4-FFF2-40B4-BE49-F238E27FC236}">
                    <a16:creationId xmlns:a16="http://schemas.microsoft.com/office/drawing/2014/main" id="{458BE9A5-1E70-4650-96BE-F94E0AD5AD01}"/>
                  </a:ext>
                </a:extLst>
              </p:cNvPr>
              <p:cNvPicPr>
                <a:picLocks noChangeAspect="1" noChangeArrowheads="1"/>
              </p:cNvPicPr>
              <p:nvPr/>
            </p:nvPicPr>
            <p:blipFill>
              <a:blip r:embed="rId29" cstate="print">
                <a:clrChange>
                  <a:clrFrom>
                    <a:srgbClr val="FEFFFF">
                      <a:alpha val="100000"/>
                    </a:srgbClr>
                  </a:clrFrom>
                  <a:clrTo>
                    <a:srgbClr val="FEFFFF">
                      <a:alpha val="100000"/>
                      <a:alpha val="0"/>
                    </a:srgbClr>
                  </a:clrTo>
                </a:clrChange>
                <a:extLst>
                  <a:ext uri="{28A0092B-C50C-407E-A947-70E740481C1C}">
                    <a14:useLocalDpi xmlns:a14="http://schemas.microsoft.com/office/drawing/2010/main" val="0"/>
                  </a:ext>
                </a:extLst>
              </a:blip>
              <a:srcRect/>
              <a:stretch>
                <a:fillRect/>
              </a:stretch>
            </p:blipFill>
            <p:spPr bwMode="auto">
              <a:xfrm>
                <a:off x="5654165" y="6233554"/>
                <a:ext cx="639359" cy="65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 name="Picture 12">
                <a:extLst>
                  <a:ext uri="{FF2B5EF4-FFF2-40B4-BE49-F238E27FC236}">
                    <a16:creationId xmlns:a16="http://schemas.microsoft.com/office/drawing/2014/main" id="{7602919C-D055-424E-8B88-27E951F3BD59}"/>
                  </a:ext>
                </a:extLst>
              </p:cNvPr>
              <p:cNvPicPr>
                <a:picLocks noChangeAspect="1" noChangeArrowheads="1"/>
              </p:cNvPicPr>
              <p:nvPr/>
            </p:nvPicPr>
            <p:blipFill>
              <a:blip r:embed="rId30"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4574045" y="6208411"/>
                <a:ext cx="832184" cy="63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7" name="Picture 13">
                <a:extLst>
                  <a:ext uri="{FF2B5EF4-FFF2-40B4-BE49-F238E27FC236}">
                    <a16:creationId xmlns:a16="http://schemas.microsoft.com/office/drawing/2014/main" id="{CB06BFF7-E896-4726-A530-01B880557346}"/>
                  </a:ext>
                </a:extLst>
              </p:cNvPr>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3925" y="6280841"/>
                <a:ext cx="824623" cy="60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8" name="圖片 6">
                <a:extLst>
                  <a:ext uri="{FF2B5EF4-FFF2-40B4-BE49-F238E27FC236}">
                    <a16:creationId xmlns:a16="http://schemas.microsoft.com/office/drawing/2014/main" id="{22195AC4-199B-4AA0-B792-7214934ED6AD}"/>
                  </a:ext>
                </a:extLst>
              </p:cNvPr>
              <p:cNvPicPr>
                <a:picLocks noChangeAspect="1"/>
              </p:cNvPicPr>
              <p:nvPr/>
            </p:nvPicPr>
            <p:blipFill>
              <a:blip r:embed="rId32" cstate="email">
                <a:clrChange>
                  <a:clrFrom>
                    <a:srgbClr val="FFFFFF"/>
                  </a:clrFrom>
                  <a:clrTo>
                    <a:srgbClr val="FFFFFF">
                      <a:alpha val="0"/>
                    </a:srgbClr>
                  </a:clrTo>
                </a:clrChange>
              </a:blip>
              <a:srcRect/>
              <a:stretch>
                <a:fillRect/>
              </a:stretch>
            </p:blipFill>
            <p:spPr bwMode="auto">
              <a:xfrm>
                <a:off x="7196017" y="6437900"/>
                <a:ext cx="618388" cy="3034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圖片 34">
                <a:extLst>
                  <a:ext uri="{FF2B5EF4-FFF2-40B4-BE49-F238E27FC236}">
                    <a16:creationId xmlns:a16="http://schemas.microsoft.com/office/drawing/2014/main" id="{57849871-3B5B-4F4E-B954-84AD839DB747}"/>
                  </a:ext>
                </a:extLst>
              </p:cNvPr>
              <p:cNvPicPr>
                <a:picLocks noChangeAspect="1"/>
              </p:cNvPicPr>
              <p:nvPr/>
            </p:nvPicPr>
            <p:blipFill>
              <a:blip r:embed="rId33" cstate="email"/>
              <a:stretch>
                <a:fillRect/>
              </a:stretch>
            </p:blipFill>
            <p:spPr>
              <a:xfrm>
                <a:off x="8508284" y="6301451"/>
                <a:ext cx="602265" cy="511925"/>
              </a:xfrm>
              <a:prstGeom prst="rect">
                <a:avLst/>
              </a:prstGeom>
            </p:spPr>
          </p:pic>
          <p:pic>
            <p:nvPicPr>
              <p:cNvPr id="270" name="Picture 3">
                <a:extLst>
                  <a:ext uri="{FF2B5EF4-FFF2-40B4-BE49-F238E27FC236}">
                    <a16:creationId xmlns:a16="http://schemas.microsoft.com/office/drawing/2014/main" id="{77EF0A32-CC1E-4AEA-B3AD-B34206FDB127}"/>
                  </a:ext>
                </a:extLst>
              </p:cNvPr>
              <p:cNvPicPr>
                <a:picLocks noChangeAspect="1" noChangeArrowheads="1"/>
              </p:cNvPicPr>
              <p:nvPr/>
            </p:nvPicPr>
            <p:blipFill>
              <a:blip r:embed="rId34" cstate="email">
                <a:clrChange>
                  <a:clrFrom>
                    <a:srgbClr val="FFFFFF"/>
                  </a:clrFrom>
                  <a:clrTo>
                    <a:srgbClr val="FFFFFF">
                      <a:alpha val="0"/>
                    </a:srgbClr>
                  </a:clrTo>
                </a:clrChange>
                <a:extLst>
                  <a:ext uri="{BEBA8EAE-BF5A-486C-A8C5-ECC9F3942E4B}">
                    <a14:imgProps xmlns:a14="http://schemas.microsoft.com/office/drawing/2010/main">
                      <a14:imgLayer r:embed="rId35">
                        <a14:imgEffect>
                          <a14:brightnessContrast bright="20000"/>
                        </a14:imgEffect>
                      </a14:imgLayer>
                    </a14:imgProps>
                  </a:ext>
                </a:extLst>
              </a:blip>
              <a:srcRect/>
              <a:stretch>
                <a:fillRect/>
              </a:stretch>
            </p:blipFill>
            <p:spPr bwMode="auto">
              <a:xfrm>
                <a:off x="6518261" y="6383187"/>
                <a:ext cx="443095" cy="43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1" name="圖片 36">
                <a:extLst>
                  <a:ext uri="{FF2B5EF4-FFF2-40B4-BE49-F238E27FC236}">
                    <a16:creationId xmlns:a16="http://schemas.microsoft.com/office/drawing/2014/main" id="{CC87ED00-88BC-4D47-A5C0-0E12EDAA5F3C}"/>
                  </a:ext>
                </a:extLst>
              </p:cNvPr>
              <p:cNvPicPr>
                <a:picLocks noChangeAspect="1"/>
              </p:cNvPicPr>
              <p:nvPr/>
            </p:nvPicPr>
            <p:blipFill>
              <a:blip r:embed="rId36" cstate="email"/>
              <a:stretch>
                <a:fillRect/>
              </a:stretch>
            </p:blipFill>
            <p:spPr>
              <a:xfrm>
                <a:off x="7836981" y="6181805"/>
                <a:ext cx="913528" cy="775587"/>
              </a:xfrm>
              <a:prstGeom prst="rect">
                <a:avLst/>
              </a:prstGeom>
            </p:spPr>
          </p:pic>
        </p:grpSp>
        <p:grpSp>
          <p:nvGrpSpPr>
            <p:cNvPr id="255" name="组合 254"/>
            <p:cNvGrpSpPr/>
            <p:nvPr/>
          </p:nvGrpSpPr>
          <p:grpSpPr>
            <a:xfrm>
              <a:off x="2542103" y="5131494"/>
              <a:ext cx="7792951" cy="308088"/>
              <a:chOff x="3151500" y="4899853"/>
              <a:chExt cx="7792951" cy="308088"/>
            </a:xfrm>
            <a:solidFill>
              <a:srgbClr val="00B0F0"/>
            </a:solidFill>
          </p:grpSpPr>
          <p:sp>
            <p:nvSpPr>
              <p:cNvPr id="257" name="矩形 256">
                <a:extLst>
                  <a:ext uri="{FF2B5EF4-FFF2-40B4-BE49-F238E27FC236}">
                    <a16:creationId xmlns:a16="http://schemas.microsoft.com/office/drawing/2014/main" id="{5FB02718-A99C-4828-AE04-32EC27A4F799}"/>
                  </a:ext>
                </a:extLst>
              </p:cNvPr>
              <p:cNvSpPr>
                <a:spLocks/>
              </p:cNvSpPr>
              <p:nvPr/>
            </p:nvSpPr>
            <p:spPr>
              <a:xfrm>
                <a:off x="3151500" y="4919941"/>
                <a:ext cx="1188000" cy="288000"/>
              </a:xfrm>
              <a:prstGeom prst="rect">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a:ln>
                      <a:noFill/>
                    </a:ln>
                    <a:solidFill>
                      <a:prstClr val="white"/>
                    </a:solidFill>
                    <a:effectLst/>
                    <a:uLnTx/>
                    <a:uFillTx/>
                    <a:latin typeface="微软雅黑"/>
                    <a:ea typeface="微软雅黑"/>
                    <a:cs typeface="Arial" panose="020B0604020202020204" pitchFamily="34" charset="0"/>
                  </a:rPr>
                  <a:t>条码</a:t>
                </a:r>
                <a:endParaRPr kumimoji="0" lang="zh-CN" altLang="en-US" sz="1200" b="1" i="0" u="none" strike="noStrike" kern="0" cap="none" spc="0" normalizeH="0" baseline="0" noProof="0" dirty="0">
                  <a:ln>
                    <a:noFill/>
                  </a:ln>
                  <a:solidFill>
                    <a:prstClr val="white"/>
                  </a:solidFill>
                  <a:effectLst/>
                  <a:uLnTx/>
                  <a:uFillTx/>
                  <a:latin typeface="微软雅黑"/>
                  <a:ea typeface="微软雅黑"/>
                  <a:cs typeface="Arial" panose="020B0604020202020204" pitchFamily="34" charset="0"/>
                </a:endParaRPr>
              </a:p>
            </p:txBody>
          </p:sp>
          <p:sp>
            <p:nvSpPr>
              <p:cNvPr id="258" name="矩形 257">
                <a:extLst>
                  <a:ext uri="{FF2B5EF4-FFF2-40B4-BE49-F238E27FC236}">
                    <a16:creationId xmlns:a16="http://schemas.microsoft.com/office/drawing/2014/main" id="{9E6E823B-B3B5-4CBA-8085-A60A21582B8D}"/>
                  </a:ext>
                </a:extLst>
              </p:cNvPr>
              <p:cNvSpPr>
                <a:spLocks/>
              </p:cNvSpPr>
              <p:nvPr/>
            </p:nvSpPr>
            <p:spPr>
              <a:xfrm>
                <a:off x="4472490" y="4909883"/>
                <a:ext cx="1188000" cy="288000"/>
              </a:xfrm>
              <a:prstGeom prst="rect">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white"/>
                    </a:solidFill>
                    <a:effectLst/>
                    <a:uLnTx/>
                    <a:uFillTx/>
                    <a:latin typeface="微软雅黑"/>
                    <a:ea typeface="微软雅黑"/>
                    <a:cs typeface="Arial" panose="020B0604020202020204" pitchFamily="34" charset="0"/>
                  </a:rPr>
                  <a:t>RFID</a:t>
                </a:r>
                <a:endParaRPr kumimoji="0" lang="zh-CN" altLang="en-US" sz="1200" b="1" i="0" u="none" strike="noStrike" kern="0" cap="none" spc="0" normalizeH="0" baseline="0" noProof="0" dirty="0">
                  <a:ln>
                    <a:noFill/>
                  </a:ln>
                  <a:solidFill>
                    <a:prstClr val="white"/>
                  </a:solidFill>
                  <a:effectLst/>
                  <a:uLnTx/>
                  <a:uFillTx/>
                  <a:latin typeface="微软雅黑"/>
                  <a:ea typeface="微软雅黑"/>
                  <a:cs typeface="Arial" panose="020B0604020202020204" pitchFamily="34" charset="0"/>
                </a:endParaRPr>
              </a:p>
            </p:txBody>
          </p:sp>
          <p:sp>
            <p:nvSpPr>
              <p:cNvPr id="259" name="矩形 258">
                <a:extLst>
                  <a:ext uri="{FF2B5EF4-FFF2-40B4-BE49-F238E27FC236}">
                    <a16:creationId xmlns:a16="http://schemas.microsoft.com/office/drawing/2014/main" id="{1363E52D-BCD9-426B-B6F5-08A51D80C246}"/>
                  </a:ext>
                </a:extLst>
              </p:cNvPr>
              <p:cNvSpPr>
                <a:spLocks/>
              </p:cNvSpPr>
              <p:nvPr/>
            </p:nvSpPr>
            <p:spPr>
              <a:xfrm>
                <a:off x="7114470" y="4909883"/>
                <a:ext cx="1188000" cy="288000"/>
              </a:xfrm>
              <a:prstGeom prst="rect">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white"/>
                    </a:solidFill>
                    <a:effectLst/>
                    <a:uLnTx/>
                    <a:uFillTx/>
                    <a:latin typeface="微软雅黑"/>
                    <a:ea typeface="微软雅黑"/>
                    <a:cs typeface="Arial" panose="020B0604020202020204" pitchFamily="34" charset="0"/>
                  </a:rPr>
                  <a:t>CNC</a:t>
                </a:r>
                <a:endParaRPr kumimoji="0" lang="zh-CN" altLang="en-US" sz="1200" b="1" i="0" u="none" strike="noStrike" kern="0" cap="none" spc="0" normalizeH="0" baseline="0" noProof="0" dirty="0">
                  <a:ln>
                    <a:noFill/>
                  </a:ln>
                  <a:solidFill>
                    <a:prstClr val="white"/>
                  </a:solidFill>
                  <a:effectLst/>
                  <a:uLnTx/>
                  <a:uFillTx/>
                  <a:latin typeface="微软雅黑"/>
                  <a:ea typeface="微软雅黑"/>
                  <a:cs typeface="Arial" panose="020B0604020202020204" pitchFamily="34" charset="0"/>
                </a:endParaRPr>
              </a:p>
            </p:txBody>
          </p:sp>
          <p:sp>
            <p:nvSpPr>
              <p:cNvPr id="260" name="矩形 259">
                <a:extLst>
                  <a:ext uri="{FF2B5EF4-FFF2-40B4-BE49-F238E27FC236}">
                    <a16:creationId xmlns:a16="http://schemas.microsoft.com/office/drawing/2014/main" id="{93D55E48-64ED-46A2-B705-DD3ADE94AB9D}"/>
                  </a:ext>
                </a:extLst>
              </p:cNvPr>
              <p:cNvSpPr>
                <a:spLocks/>
              </p:cNvSpPr>
              <p:nvPr/>
            </p:nvSpPr>
            <p:spPr>
              <a:xfrm>
                <a:off x="9756451" y="4899853"/>
                <a:ext cx="1188000" cy="288000"/>
              </a:xfrm>
              <a:prstGeom prst="rect">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a:ln>
                      <a:noFill/>
                    </a:ln>
                    <a:solidFill>
                      <a:prstClr val="white"/>
                    </a:solidFill>
                    <a:effectLst/>
                    <a:uLnTx/>
                    <a:uFillTx/>
                    <a:latin typeface="微软雅黑"/>
                    <a:ea typeface="微软雅黑"/>
                    <a:cs typeface="Arial" panose="020B0604020202020204" pitchFamily="34" charset="0"/>
                  </a:rPr>
                  <a:t>传感器</a:t>
                </a:r>
                <a:endParaRPr kumimoji="0" lang="zh-CN" altLang="en-US" sz="1200" b="1" i="0" u="none" strike="noStrike" kern="0" cap="none" spc="0" normalizeH="0" baseline="0" noProof="0" dirty="0">
                  <a:ln>
                    <a:noFill/>
                  </a:ln>
                  <a:solidFill>
                    <a:prstClr val="white"/>
                  </a:solidFill>
                  <a:effectLst/>
                  <a:uLnTx/>
                  <a:uFillTx/>
                  <a:latin typeface="微软雅黑"/>
                  <a:ea typeface="微软雅黑"/>
                  <a:cs typeface="Arial" panose="020B0604020202020204" pitchFamily="34" charset="0"/>
                </a:endParaRPr>
              </a:p>
            </p:txBody>
          </p:sp>
          <p:sp>
            <p:nvSpPr>
              <p:cNvPr id="261" name="矩形 260">
                <a:extLst>
                  <a:ext uri="{FF2B5EF4-FFF2-40B4-BE49-F238E27FC236}">
                    <a16:creationId xmlns:a16="http://schemas.microsoft.com/office/drawing/2014/main" id="{5C9D1C29-0AEB-4B34-9D78-B458E538C332}"/>
                  </a:ext>
                </a:extLst>
              </p:cNvPr>
              <p:cNvSpPr>
                <a:spLocks/>
              </p:cNvSpPr>
              <p:nvPr/>
            </p:nvSpPr>
            <p:spPr>
              <a:xfrm>
                <a:off x="5793480" y="4909883"/>
                <a:ext cx="1188000" cy="288000"/>
              </a:xfrm>
              <a:prstGeom prst="rect">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white"/>
                    </a:solidFill>
                    <a:effectLst/>
                    <a:uLnTx/>
                    <a:uFillTx/>
                    <a:latin typeface="微软雅黑"/>
                    <a:ea typeface="微软雅黑"/>
                    <a:cs typeface="Arial" panose="020B0604020202020204" pitchFamily="34" charset="0"/>
                  </a:rPr>
                  <a:t>PLC</a:t>
                </a:r>
                <a:endParaRPr kumimoji="0" lang="zh-CN" altLang="en-US" sz="1200" b="1" i="0" u="none" strike="noStrike" kern="0" cap="none" spc="0" normalizeH="0" baseline="0" noProof="0" dirty="0">
                  <a:ln>
                    <a:noFill/>
                  </a:ln>
                  <a:solidFill>
                    <a:prstClr val="white"/>
                  </a:solidFill>
                  <a:effectLst/>
                  <a:uLnTx/>
                  <a:uFillTx/>
                  <a:latin typeface="微软雅黑"/>
                  <a:ea typeface="微软雅黑"/>
                  <a:cs typeface="Arial" panose="020B0604020202020204" pitchFamily="34" charset="0"/>
                </a:endParaRPr>
              </a:p>
            </p:txBody>
          </p:sp>
          <p:sp>
            <p:nvSpPr>
              <p:cNvPr id="262" name="矩形 261">
                <a:extLst>
                  <a:ext uri="{FF2B5EF4-FFF2-40B4-BE49-F238E27FC236}">
                    <a16:creationId xmlns:a16="http://schemas.microsoft.com/office/drawing/2014/main" id="{14184A98-ADE6-4926-90B8-86C7310038E5}"/>
                  </a:ext>
                </a:extLst>
              </p:cNvPr>
              <p:cNvSpPr>
                <a:spLocks/>
              </p:cNvSpPr>
              <p:nvPr/>
            </p:nvSpPr>
            <p:spPr>
              <a:xfrm>
                <a:off x="8435460" y="4907502"/>
                <a:ext cx="1188000" cy="288000"/>
              </a:xfrm>
              <a:prstGeom prst="rect">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prstClr val="white"/>
                    </a:solidFill>
                    <a:effectLst/>
                    <a:uLnTx/>
                    <a:uFillTx/>
                    <a:latin typeface="微软雅黑"/>
                    <a:ea typeface="微软雅黑"/>
                    <a:cs typeface="Arial" panose="020B0604020202020204" pitchFamily="34" charset="0"/>
                  </a:rPr>
                  <a:t>DCS</a:t>
                </a:r>
                <a:endParaRPr kumimoji="0" lang="zh-CN" altLang="en-US" sz="1200" b="1" i="0" u="none" strike="noStrike" kern="0" cap="none" spc="0" normalizeH="0" baseline="0" noProof="0" dirty="0">
                  <a:ln>
                    <a:noFill/>
                  </a:ln>
                  <a:solidFill>
                    <a:prstClr val="white"/>
                  </a:solidFill>
                  <a:effectLst/>
                  <a:uLnTx/>
                  <a:uFillTx/>
                  <a:latin typeface="微软雅黑"/>
                  <a:ea typeface="微软雅黑"/>
                  <a:cs typeface="Arial" panose="020B0604020202020204" pitchFamily="34" charset="0"/>
                </a:endParaRPr>
              </a:p>
            </p:txBody>
          </p:sp>
        </p:grpSp>
        <p:sp>
          <p:nvSpPr>
            <p:cNvPr id="256" name="文本框 255">
              <a:extLst>
                <a:ext uri="{FF2B5EF4-FFF2-40B4-BE49-F238E27FC236}">
                  <a16:creationId xmlns:a16="http://schemas.microsoft.com/office/drawing/2014/main" id="{CAACB2AF-258A-4718-A2C5-8885B878679D}"/>
                </a:ext>
              </a:extLst>
            </p:cNvPr>
            <p:cNvSpPr txBox="1"/>
            <p:nvPr/>
          </p:nvSpPr>
          <p:spPr>
            <a:xfrm>
              <a:off x="4427332" y="4876163"/>
              <a:ext cx="4022493" cy="307777"/>
            </a:xfrm>
            <a:prstGeom prst="rect">
              <a:avLst/>
            </a:prstGeom>
            <a:noFill/>
          </p:spPr>
          <p:txBody>
            <a:bodyPr wrap="square" rtlCol="0">
              <a:spAutoFit/>
            </a:bodyPr>
            <a:lstStyle/>
            <a:p>
              <a:pPr marL="0" marR="0" lvl="0" indent="0" algn="ctr" defTabSz="435483"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00"/>
                  </a:solidFill>
                  <a:effectLst/>
                  <a:uLnTx/>
                  <a:uFillTx/>
                  <a:latin typeface="微软雅黑"/>
                  <a:ea typeface="微软雅黑"/>
                </a:rPr>
                <a:t>数据采集</a:t>
              </a:r>
            </a:p>
          </p:txBody>
        </p:sp>
      </p:grpSp>
    </p:spTree>
    <p:extLst>
      <p:ext uri="{BB962C8B-B14F-4D97-AF65-F5344CB8AC3E}">
        <p14:creationId xmlns:p14="http://schemas.microsoft.com/office/powerpoint/2010/main" val="355968870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2827" y="277849"/>
            <a:ext cx="11005812" cy="536451"/>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3</a:t>
            </a:r>
            <a:r>
              <a:rPr lang="en-US" altLang="zh-CN" dirty="0" smtClean="0"/>
              <a:t>.</a:t>
            </a:r>
            <a:r>
              <a:rPr lang="zh-CN" altLang="en-US" i="1" dirty="0">
                <a:solidFill>
                  <a:schemeClr val="tx1">
                    <a:lumMod val="50000"/>
                    <a:lumOff val="50000"/>
                  </a:schemeClr>
                </a:solidFill>
              </a:rPr>
              <a:t>现代服务</a:t>
            </a:r>
            <a:r>
              <a:rPr lang="zh-CN" altLang="en-US" dirty="0" smtClean="0"/>
              <a:t>业</a:t>
            </a:r>
            <a:r>
              <a:rPr lang="zh-CN" altLang="en-US" dirty="0"/>
              <a:t>解决</a:t>
            </a:r>
            <a:r>
              <a:rPr lang="zh-CN" altLang="en-US" dirty="0" smtClean="0"/>
              <a:t>方案概述及逻辑架构</a:t>
            </a:r>
            <a:endParaRPr lang="zh-CN" altLang="en-US" dirty="0"/>
          </a:p>
        </p:txBody>
      </p:sp>
      <p:sp>
        <p:nvSpPr>
          <p:cNvPr id="97" name="discount_98916">
            <a:extLst>
              <a:ext uri="{FF2B5EF4-FFF2-40B4-BE49-F238E27FC236}">
                <a16:creationId xmlns:a16="http://schemas.microsoft.com/office/drawing/2014/main" id="{54405246-CCE2-4201-BBB1-D3F3EB6E740D}"/>
              </a:ext>
            </a:extLst>
          </p:cNvPr>
          <p:cNvSpPr/>
          <p:nvPr/>
        </p:nvSpPr>
        <p:spPr>
          <a:xfrm>
            <a:off x="525913" y="1239705"/>
            <a:ext cx="609684" cy="544961"/>
          </a:xfrm>
          <a:custGeom>
            <a:avLst/>
            <a:gdLst>
              <a:gd name="connsiteX0" fmla="*/ 439340 w 605914"/>
              <a:gd name="connsiteY0" fmla="*/ 430379 h 541591"/>
              <a:gd name="connsiteX1" fmla="*/ 495016 w 605914"/>
              <a:gd name="connsiteY1" fmla="*/ 485985 h 541591"/>
              <a:gd name="connsiteX2" fmla="*/ 439340 w 605914"/>
              <a:gd name="connsiteY2" fmla="*/ 541591 h 541591"/>
              <a:gd name="connsiteX3" fmla="*/ 383664 w 605914"/>
              <a:gd name="connsiteY3" fmla="*/ 485985 h 541591"/>
              <a:gd name="connsiteX4" fmla="*/ 439340 w 605914"/>
              <a:gd name="connsiteY4" fmla="*/ 430379 h 541591"/>
              <a:gd name="connsiteX5" fmla="*/ 270019 w 605914"/>
              <a:gd name="connsiteY5" fmla="*/ 430379 h 541591"/>
              <a:gd name="connsiteX6" fmla="*/ 325731 w 605914"/>
              <a:gd name="connsiteY6" fmla="*/ 485985 h 541591"/>
              <a:gd name="connsiteX7" fmla="*/ 270019 w 605914"/>
              <a:gd name="connsiteY7" fmla="*/ 541591 h 541591"/>
              <a:gd name="connsiteX8" fmla="*/ 214307 w 605914"/>
              <a:gd name="connsiteY8" fmla="*/ 485985 h 541591"/>
              <a:gd name="connsiteX9" fmla="*/ 270019 w 605914"/>
              <a:gd name="connsiteY9" fmla="*/ 430379 h 541591"/>
              <a:gd name="connsiteX10" fmla="*/ 425580 w 605914"/>
              <a:gd name="connsiteY10" fmla="*/ 255729 h 541591"/>
              <a:gd name="connsiteX11" fmla="*/ 449996 w 605914"/>
              <a:gd name="connsiteY11" fmla="*/ 280074 h 541591"/>
              <a:gd name="connsiteX12" fmla="*/ 425580 w 605914"/>
              <a:gd name="connsiteY12" fmla="*/ 304419 h 541591"/>
              <a:gd name="connsiteX13" fmla="*/ 401164 w 605914"/>
              <a:gd name="connsiteY13" fmla="*/ 280074 h 541591"/>
              <a:gd name="connsiteX14" fmla="*/ 425580 w 605914"/>
              <a:gd name="connsiteY14" fmla="*/ 255729 h 541591"/>
              <a:gd name="connsiteX15" fmla="*/ 425586 w 605914"/>
              <a:gd name="connsiteY15" fmla="*/ 225061 h 541591"/>
              <a:gd name="connsiteX16" fmla="*/ 370429 w 605914"/>
              <a:gd name="connsiteY16" fmla="*/ 280138 h 541591"/>
              <a:gd name="connsiteX17" fmla="*/ 425586 w 605914"/>
              <a:gd name="connsiteY17" fmla="*/ 335061 h 541591"/>
              <a:gd name="connsiteX18" fmla="*/ 480743 w 605914"/>
              <a:gd name="connsiteY18" fmla="*/ 280138 h 541591"/>
              <a:gd name="connsiteX19" fmla="*/ 425586 w 605914"/>
              <a:gd name="connsiteY19" fmla="*/ 225061 h 541591"/>
              <a:gd name="connsiteX20" fmla="*/ 283709 w 605914"/>
              <a:gd name="connsiteY20" fmla="*/ 159407 h 541591"/>
              <a:gd name="connsiteX21" fmla="*/ 308090 w 605914"/>
              <a:gd name="connsiteY21" fmla="*/ 183717 h 541591"/>
              <a:gd name="connsiteX22" fmla="*/ 283709 w 605914"/>
              <a:gd name="connsiteY22" fmla="*/ 208027 h 541591"/>
              <a:gd name="connsiteX23" fmla="*/ 259328 w 605914"/>
              <a:gd name="connsiteY23" fmla="*/ 183717 h 541591"/>
              <a:gd name="connsiteX24" fmla="*/ 283709 w 605914"/>
              <a:gd name="connsiteY24" fmla="*/ 159407 h 541591"/>
              <a:gd name="connsiteX25" fmla="*/ 283775 w 605914"/>
              <a:gd name="connsiteY25" fmla="*/ 128716 h 541591"/>
              <a:gd name="connsiteX26" fmla="*/ 228618 w 605914"/>
              <a:gd name="connsiteY26" fmla="*/ 183793 h 541591"/>
              <a:gd name="connsiteX27" fmla="*/ 283775 w 605914"/>
              <a:gd name="connsiteY27" fmla="*/ 238715 h 541591"/>
              <a:gd name="connsiteX28" fmla="*/ 338779 w 605914"/>
              <a:gd name="connsiteY28" fmla="*/ 183793 h 541591"/>
              <a:gd name="connsiteX29" fmla="*/ 283775 w 605914"/>
              <a:gd name="connsiteY29" fmla="*/ 128716 h 541591"/>
              <a:gd name="connsiteX30" fmla="*/ 402540 w 605914"/>
              <a:gd name="connsiteY30" fmla="*/ 113355 h 541591"/>
              <a:gd name="connsiteX31" fmla="*/ 393629 w 605914"/>
              <a:gd name="connsiteY31" fmla="*/ 121045 h 541591"/>
              <a:gd name="connsiteX32" fmla="*/ 287770 w 605914"/>
              <a:gd name="connsiteY32" fmla="*/ 328924 h 541591"/>
              <a:gd name="connsiteX33" fmla="*/ 294376 w 605914"/>
              <a:gd name="connsiteY33" fmla="*/ 349482 h 541591"/>
              <a:gd name="connsiteX34" fmla="*/ 301444 w 605914"/>
              <a:gd name="connsiteY34" fmla="*/ 351169 h 541591"/>
              <a:gd name="connsiteX35" fmla="*/ 315118 w 605914"/>
              <a:gd name="connsiteY35" fmla="*/ 342885 h 541591"/>
              <a:gd name="connsiteX36" fmla="*/ 420977 w 605914"/>
              <a:gd name="connsiteY36" fmla="*/ 134853 h 541591"/>
              <a:gd name="connsiteX37" fmla="*/ 414216 w 605914"/>
              <a:gd name="connsiteY37" fmla="*/ 114295 h 541591"/>
              <a:gd name="connsiteX38" fmla="*/ 402540 w 605914"/>
              <a:gd name="connsiteY38" fmla="*/ 113355 h 541591"/>
              <a:gd name="connsiteX39" fmla="*/ 36413 w 605914"/>
              <a:gd name="connsiteY39" fmla="*/ 0 h 541591"/>
              <a:gd name="connsiteX40" fmla="*/ 165471 w 605914"/>
              <a:gd name="connsiteY40" fmla="*/ 0 h 541591"/>
              <a:gd name="connsiteX41" fmla="*/ 200963 w 605914"/>
              <a:gd name="connsiteY41" fmla="*/ 28075 h 541591"/>
              <a:gd name="connsiteX42" fmla="*/ 211410 w 605914"/>
              <a:gd name="connsiteY42" fmla="*/ 72719 h 541591"/>
              <a:gd name="connsiteX43" fmla="*/ 566936 w 605914"/>
              <a:gd name="connsiteY43" fmla="*/ 72719 h 541591"/>
              <a:gd name="connsiteX44" fmla="*/ 597357 w 605914"/>
              <a:gd name="connsiteY44" fmla="*/ 87294 h 541591"/>
              <a:gd name="connsiteX45" fmla="*/ 605039 w 605914"/>
              <a:gd name="connsiteY45" fmla="*/ 119971 h 541591"/>
              <a:gd name="connsiteX46" fmla="*/ 552801 w 605914"/>
              <a:gd name="connsiteY46" fmla="*/ 356079 h 541591"/>
              <a:gd name="connsiteX47" fmla="*/ 494724 w 605914"/>
              <a:gd name="connsiteY47" fmla="*/ 402717 h 541591"/>
              <a:gd name="connsiteX48" fmla="*/ 214637 w 605914"/>
              <a:gd name="connsiteY48" fmla="*/ 402717 h 541591"/>
              <a:gd name="connsiteX49" fmla="*/ 156560 w 605914"/>
              <a:gd name="connsiteY49" fmla="*/ 356079 h 541591"/>
              <a:gd name="connsiteX50" fmla="*/ 93875 w 605914"/>
              <a:gd name="connsiteY50" fmla="*/ 72719 h 541591"/>
              <a:gd name="connsiteX51" fmla="*/ 36413 w 605914"/>
              <a:gd name="connsiteY51" fmla="*/ 72719 h 541591"/>
              <a:gd name="connsiteX52" fmla="*/ 0 w 605914"/>
              <a:gd name="connsiteY52" fmla="*/ 36360 h 541591"/>
              <a:gd name="connsiteX53" fmla="*/ 36413 w 605914"/>
              <a:gd name="connsiteY53" fmla="*/ 0 h 54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5914" h="541591">
                <a:moveTo>
                  <a:pt x="439340" y="430379"/>
                </a:moveTo>
                <a:cubicBezTo>
                  <a:pt x="470089" y="430379"/>
                  <a:pt x="495016" y="455275"/>
                  <a:pt x="495016" y="485985"/>
                </a:cubicBezTo>
                <a:cubicBezTo>
                  <a:pt x="495016" y="516695"/>
                  <a:pt x="470089" y="541591"/>
                  <a:pt x="439340" y="541591"/>
                </a:cubicBezTo>
                <a:cubicBezTo>
                  <a:pt x="408591" y="541591"/>
                  <a:pt x="383664" y="516695"/>
                  <a:pt x="383664" y="485985"/>
                </a:cubicBezTo>
                <a:cubicBezTo>
                  <a:pt x="383664" y="455275"/>
                  <a:pt x="408591" y="430379"/>
                  <a:pt x="439340" y="430379"/>
                </a:cubicBezTo>
                <a:close/>
                <a:moveTo>
                  <a:pt x="270019" y="430379"/>
                </a:moveTo>
                <a:cubicBezTo>
                  <a:pt x="300788" y="430379"/>
                  <a:pt x="325731" y="455275"/>
                  <a:pt x="325731" y="485985"/>
                </a:cubicBezTo>
                <a:cubicBezTo>
                  <a:pt x="325731" y="516695"/>
                  <a:pt x="300788" y="541591"/>
                  <a:pt x="270019" y="541591"/>
                </a:cubicBezTo>
                <a:cubicBezTo>
                  <a:pt x="239250" y="541591"/>
                  <a:pt x="214307" y="516695"/>
                  <a:pt x="214307" y="485985"/>
                </a:cubicBezTo>
                <a:cubicBezTo>
                  <a:pt x="214307" y="455275"/>
                  <a:pt x="239250" y="430379"/>
                  <a:pt x="270019" y="430379"/>
                </a:cubicBezTo>
                <a:close/>
                <a:moveTo>
                  <a:pt x="425580" y="255729"/>
                </a:moveTo>
                <a:cubicBezTo>
                  <a:pt x="439065" y="255729"/>
                  <a:pt x="449996" y="266629"/>
                  <a:pt x="449996" y="280074"/>
                </a:cubicBezTo>
                <a:cubicBezTo>
                  <a:pt x="449996" y="293519"/>
                  <a:pt x="439065" y="304419"/>
                  <a:pt x="425580" y="304419"/>
                </a:cubicBezTo>
                <a:cubicBezTo>
                  <a:pt x="412095" y="304419"/>
                  <a:pt x="401164" y="293519"/>
                  <a:pt x="401164" y="280074"/>
                </a:cubicBezTo>
                <a:cubicBezTo>
                  <a:pt x="401164" y="266629"/>
                  <a:pt x="412095" y="255729"/>
                  <a:pt x="425580" y="255729"/>
                </a:cubicBezTo>
                <a:close/>
                <a:moveTo>
                  <a:pt x="425586" y="225061"/>
                </a:moveTo>
                <a:cubicBezTo>
                  <a:pt x="395165" y="225061"/>
                  <a:pt x="370429" y="249761"/>
                  <a:pt x="370429" y="280138"/>
                </a:cubicBezTo>
                <a:cubicBezTo>
                  <a:pt x="370429" y="310361"/>
                  <a:pt x="395165" y="335061"/>
                  <a:pt x="425586" y="335061"/>
                </a:cubicBezTo>
                <a:cubicBezTo>
                  <a:pt x="456007" y="335061"/>
                  <a:pt x="480743" y="310361"/>
                  <a:pt x="480743" y="280138"/>
                </a:cubicBezTo>
                <a:cubicBezTo>
                  <a:pt x="480743" y="249761"/>
                  <a:pt x="456007" y="225061"/>
                  <a:pt x="425586" y="225061"/>
                </a:cubicBezTo>
                <a:close/>
                <a:moveTo>
                  <a:pt x="283709" y="159407"/>
                </a:moveTo>
                <a:cubicBezTo>
                  <a:pt x="297174" y="159407"/>
                  <a:pt x="308090" y="170291"/>
                  <a:pt x="308090" y="183717"/>
                </a:cubicBezTo>
                <a:cubicBezTo>
                  <a:pt x="308090" y="197143"/>
                  <a:pt x="297174" y="208027"/>
                  <a:pt x="283709" y="208027"/>
                </a:cubicBezTo>
                <a:cubicBezTo>
                  <a:pt x="270244" y="208027"/>
                  <a:pt x="259328" y="197143"/>
                  <a:pt x="259328" y="183717"/>
                </a:cubicBezTo>
                <a:cubicBezTo>
                  <a:pt x="259328" y="170291"/>
                  <a:pt x="270244" y="159407"/>
                  <a:pt x="283709" y="159407"/>
                </a:cubicBezTo>
                <a:close/>
                <a:moveTo>
                  <a:pt x="283775" y="128716"/>
                </a:moveTo>
                <a:cubicBezTo>
                  <a:pt x="253354" y="128716"/>
                  <a:pt x="228618" y="153416"/>
                  <a:pt x="228618" y="183793"/>
                </a:cubicBezTo>
                <a:cubicBezTo>
                  <a:pt x="228618" y="214169"/>
                  <a:pt x="253354" y="238715"/>
                  <a:pt x="283775" y="238715"/>
                </a:cubicBezTo>
                <a:cubicBezTo>
                  <a:pt x="314042" y="238715"/>
                  <a:pt x="338779" y="214169"/>
                  <a:pt x="338779" y="183793"/>
                </a:cubicBezTo>
                <a:cubicBezTo>
                  <a:pt x="338779" y="153416"/>
                  <a:pt x="314042" y="128716"/>
                  <a:pt x="283775" y="128716"/>
                </a:cubicBezTo>
                <a:close/>
                <a:moveTo>
                  <a:pt x="402540" y="113355"/>
                </a:moveTo>
                <a:cubicBezTo>
                  <a:pt x="398814" y="114564"/>
                  <a:pt x="395549" y="117210"/>
                  <a:pt x="393629" y="121045"/>
                </a:cubicBezTo>
                <a:lnTo>
                  <a:pt x="287770" y="328924"/>
                </a:lnTo>
                <a:cubicBezTo>
                  <a:pt x="283929" y="336441"/>
                  <a:pt x="286848" y="345646"/>
                  <a:pt x="294376" y="349482"/>
                </a:cubicBezTo>
                <a:cubicBezTo>
                  <a:pt x="296681" y="350709"/>
                  <a:pt x="298986" y="351169"/>
                  <a:pt x="301444" y="351169"/>
                </a:cubicBezTo>
                <a:cubicBezTo>
                  <a:pt x="306975" y="351169"/>
                  <a:pt x="312352" y="348101"/>
                  <a:pt x="315118" y="342885"/>
                </a:cubicBezTo>
                <a:lnTo>
                  <a:pt x="420977" y="134853"/>
                </a:lnTo>
                <a:cubicBezTo>
                  <a:pt x="424818" y="127335"/>
                  <a:pt x="421745" y="118130"/>
                  <a:pt x="414216" y="114295"/>
                </a:cubicBezTo>
                <a:cubicBezTo>
                  <a:pt x="410452" y="112377"/>
                  <a:pt x="406265" y="112147"/>
                  <a:pt x="402540" y="113355"/>
                </a:cubicBezTo>
                <a:close/>
                <a:moveTo>
                  <a:pt x="36413" y="0"/>
                </a:moveTo>
                <a:lnTo>
                  <a:pt x="165471" y="0"/>
                </a:lnTo>
                <a:cubicBezTo>
                  <a:pt x="182372" y="0"/>
                  <a:pt x="197122" y="11660"/>
                  <a:pt x="200963" y="28075"/>
                </a:cubicBezTo>
                <a:lnTo>
                  <a:pt x="211410" y="72719"/>
                </a:lnTo>
                <a:lnTo>
                  <a:pt x="566936" y="72719"/>
                </a:lnTo>
                <a:cubicBezTo>
                  <a:pt x="578766" y="72719"/>
                  <a:pt x="589982" y="78089"/>
                  <a:pt x="597357" y="87294"/>
                </a:cubicBezTo>
                <a:cubicBezTo>
                  <a:pt x="604731" y="96499"/>
                  <a:pt x="607497" y="108465"/>
                  <a:pt x="605039" y="119971"/>
                </a:cubicBezTo>
                <a:lnTo>
                  <a:pt x="552801" y="356079"/>
                </a:lnTo>
                <a:cubicBezTo>
                  <a:pt x="546809" y="383233"/>
                  <a:pt x="522687" y="402717"/>
                  <a:pt x="494724" y="402717"/>
                </a:cubicBezTo>
                <a:lnTo>
                  <a:pt x="214637" y="402717"/>
                </a:lnTo>
                <a:cubicBezTo>
                  <a:pt x="186674" y="402717"/>
                  <a:pt x="162552" y="383233"/>
                  <a:pt x="156560" y="356079"/>
                </a:cubicBezTo>
                <a:lnTo>
                  <a:pt x="93875" y="72719"/>
                </a:lnTo>
                <a:lnTo>
                  <a:pt x="36413" y="72719"/>
                </a:lnTo>
                <a:cubicBezTo>
                  <a:pt x="16286" y="72719"/>
                  <a:pt x="0" y="56457"/>
                  <a:pt x="0" y="36360"/>
                </a:cubicBezTo>
                <a:cubicBezTo>
                  <a:pt x="0" y="16262"/>
                  <a:pt x="16286" y="0"/>
                  <a:pt x="36413"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98" name="storekeeper_72050">
            <a:extLst>
              <a:ext uri="{FF2B5EF4-FFF2-40B4-BE49-F238E27FC236}">
                <a16:creationId xmlns:a16="http://schemas.microsoft.com/office/drawing/2014/main" id="{54405246-CCE2-4201-BBB1-D3F3EB6E740D}"/>
              </a:ext>
            </a:extLst>
          </p:cNvPr>
          <p:cNvSpPr/>
          <p:nvPr/>
        </p:nvSpPr>
        <p:spPr>
          <a:xfrm>
            <a:off x="6349938" y="1208895"/>
            <a:ext cx="609685" cy="605180"/>
          </a:xfrm>
          <a:custGeom>
            <a:avLst/>
            <a:gdLst>
              <a:gd name="connsiteX0" fmla="*/ 457764 w 605976"/>
              <a:gd name="connsiteY0" fmla="*/ 244438 h 601499"/>
              <a:gd name="connsiteX1" fmla="*/ 559427 w 605976"/>
              <a:gd name="connsiteY1" fmla="*/ 244438 h 601499"/>
              <a:gd name="connsiteX2" fmla="*/ 585794 w 605976"/>
              <a:gd name="connsiteY2" fmla="*/ 270855 h 601499"/>
              <a:gd name="connsiteX3" fmla="*/ 585794 w 605976"/>
              <a:gd name="connsiteY3" fmla="*/ 364749 h 601499"/>
              <a:gd name="connsiteX4" fmla="*/ 559427 w 605976"/>
              <a:gd name="connsiteY4" fmla="*/ 391073 h 601499"/>
              <a:gd name="connsiteX5" fmla="*/ 457764 w 605976"/>
              <a:gd name="connsiteY5" fmla="*/ 391073 h 601499"/>
              <a:gd name="connsiteX6" fmla="*/ 431397 w 605976"/>
              <a:gd name="connsiteY6" fmla="*/ 364749 h 601499"/>
              <a:gd name="connsiteX7" fmla="*/ 431397 w 605976"/>
              <a:gd name="connsiteY7" fmla="*/ 270855 h 601499"/>
              <a:gd name="connsiteX8" fmla="*/ 457764 w 605976"/>
              <a:gd name="connsiteY8" fmla="*/ 244438 h 601499"/>
              <a:gd name="connsiteX9" fmla="*/ 319642 w 605976"/>
              <a:gd name="connsiteY9" fmla="*/ 244438 h 601499"/>
              <a:gd name="connsiteX10" fmla="*/ 369306 w 605976"/>
              <a:gd name="connsiteY10" fmla="*/ 244438 h 601499"/>
              <a:gd name="connsiteX11" fmla="*/ 395762 w 605976"/>
              <a:gd name="connsiteY11" fmla="*/ 270855 h 601499"/>
              <a:gd name="connsiteX12" fmla="*/ 395762 w 605976"/>
              <a:gd name="connsiteY12" fmla="*/ 364749 h 601499"/>
              <a:gd name="connsiteX13" fmla="*/ 369306 w 605976"/>
              <a:gd name="connsiteY13" fmla="*/ 391073 h 601499"/>
              <a:gd name="connsiteX14" fmla="*/ 267750 w 605976"/>
              <a:gd name="connsiteY14" fmla="*/ 391073 h 601499"/>
              <a:gd name="connsiteX15" fmla="*/ 241294 w 605976"/>
              <a:gd name="connsiteY15" fmla="*/ 364749 h 601499"/>
              <a:gd name="connsiteX16" fmla="*/ 241294 w 605976"/>
              <a:gd name="connsiteY16" fmla="*/ 270855 h 601499"/>
              <a:gd name="connsiteX17" fmla="*/ 246678 w 605976"/>
              <a:gd name="connsiteY17" fmla="*/ 255653 h 601499"/>
              <a:gd name="connsiteX18" fmla="*/ 262738 w 605976"/>
              <a:gd name="connsiteY18" fmla="*/ 261400 h 601499"/>
              <a:gd name="connsiteX19" fmla="*/ 319642 w 605976"/>
              <a:gd name="connsiteY19" fmla="*/ 244438 h 601499"/>
              <a:gd name="connsiteX20" fmla="*/ 315374 w 605976"/>
              <a:gd name="connsiteY20" fmla="*/ 126656 h 601499"/>
              <a:gd name="connsiteX21" fmla="*/ 337935 w 605976"/>
              <a:gd name="connsiteY21" fmla="*/ 131697 h 601499"/>
              <a:gd name="connsiteX22" fmla="*/ 345177 w 605976"/>
              <a:gd name="connsiteY22" fmla="*/ 173690 h 601499"/>
              <a:gd name="connsiteX23" fmla="*/ 304326 w 605976"/>
              <a:gd name="connsiteY23" fmla="*/ 231535 h 601499"/>
              <a:gd name="connsiteX24" fmla="*/ 269509 w 605976"/>
              <a:gd name="connsiteY24" fmla="*/ 242473 h 601499"/>
              <a:gd name="connsiteX25" fmla="*/ 213803 w 605976"/>
              <a:gd name="connsiteY25" fmla="*/ 222543 h 601499"/>
              <a:gd name="connsiteX26" fmla="*/ 213803 w 605976"/>
              <a:gd name="connsiteY26" fmla="*/ 419437 h 601499"/>
              <a:gd name="connsiteX27" fmla="*/ 585829 w 605976"/>
              <a:gd name="connsiteY27" fmla="*/ 419437 h 601499"/>
              <a:gd name="connsiteX28" fmla="*/ 605976 w 605976"/>
              <a:gd name="connsiteY28" fmla="*/ 439460 h 601499"/>
              <a:gd name="connsiteX29" fmla="*/ 585829 w 605976"/>
              <a:gd name="connsiteY29" fmla="*/ 459576 h 601499"/>
              <a:gd name="connsiteX30" fmla="*/ 213803 w 605976"/>
              <a:gd name="connsiteY30" fmla="*/ 459576 h 601499"/>
              <a:gd name="connsiteX31" fmla="*/ 213803 w 605976"/>
              <a:gd name="connsiteY31" fmla="*/ 571001 h 601499"/>
              <a:gd name="connsiteX32" fmla="*/ 183257 w 605976"/>
              <a:gd name="connsiteY32" fmla="*/ 601499 h 601499"/>
              <a:gd name="connsiteX33" fmla="*/ 152804 w 605976"/>
              <a:gd name="connsiteY33" fmla="*/ 571001 h 601499"/>
              <a:gd name="connsiteX34" fmla="*/ 152804 w 605976"/>
              <a:gd name="connsiteY34" fmla="*/ 388753 h 601499"/>
              <a:gd name="connsiteX35" fmla="*/ 128665 w 605976"/>
              <a:gd name="connsiteY35" fmla="*/ 388753 h 601499"/>
              <a:gd name="connsiteX36" fmla="*/ 128665 w 605976"/>
              <a:gd name="connsiteY36" fmla="*/ 571001 h 601499"/>
              <a:gd name="connsiteX37" fmla="*/ 98119 w 605976"/>
              <a:gd name="connsiteY37" fmla="*/ 601499 h 601499"/>
              <a:gd name="connsiteX38" fmla="*/ 67573 w 605976"/>
              <a:gd name="connsiteY38" fmla="*/ 571001 h 601499"/>
              <a:gd name="connsiteX39" fmla="*/ 67573 w 605976"/>
              <a:gd name="connsiteY39" fmla="*/ 338139 h 601499"/>
              <a:gd name="connsiteX40" fmla="*/ 58846 w 605976"/>
              <a:gd name="connsiteY40" fmla="*/ 364744 h 601499"/>
              <a:gd name="connsiteX41" fmla="*/ 30157 w 605976"/>
              <a:gd name="connsiteY41" fmla="*/ 385601 h 601499"/>
              <a:gd name="connsiteX42" fmla="*/ 20873 w 605976"/>
              <a:gd name="connsiteY42" fmla="*/ 384118 h 601499"/>
              <a:gd name="connsiteX43" fmla="*/ 1468 w 605976"/>
              <a:gd name="connsiteY43" fmla="*/ 346111 h 601499"/>
              <a:gd name="connsiteX44" fmla="*/ 52718 w 605976"/>
              <a:gd name="connsiteY44" fmla="*/ 188893 h 601499"/>
              <a:gd name="connsiteX45" fmla="*/ 101090 w 605976"/>
              <a:gd name="connsiteY45" fmla="*/ 153760 h 601499"/>
              <a:gd name="connsiteX46" fmla="*/ 191706 w 605976"/>
              <a:gd name="connsiteY46" fmla="*/ 153760 h 601499"/>
              <a:gd name="connsiteX47" fmla="*/ 208882 w 605976"/>
              <a:gd name="connsiteY47" fmla="*/ 156726 h 601499"/>
              <a:gd name="connsiteX48" fmla="*/ 268302 w 605976"/>
              <a:gd name="connsiteY48" fmla="*/ 178047 h 601499"/>
              <a:gd name="connsiteX49" fmla="*/ 295877 w 605976"/>
              <a:gd name="connsiteY49" fmla="*/ 138928 h 601499"/>
              <a:gd name="connsiteX50" fmla="*/ 315374 w 605976"/>
              <a:gd name="connsiteY50" fmla="*/ 126656 h 601499"/>
              <a:gd name="connsiteX51" fmla="*/ 357227 w 605976"/>
              <a:gd name="connsiteY51" fmla="*/ 54688 h 601499"/>
              <a:gd name="connsiteX52" fmla="*/ 458783 w 605976"/>
              <a:gd name="connsiteY52" fmla="*/ 54688 h 601499"/>
              <a:gd name="connsiteX53" fmla="*/ 485239 w 605976"/>
              <a:gd name="connsiteY53" fmla="*/ 81016 h 601499"/>
              <a:gd name="connsiteX54" fmla="*/ 485239 w 605976"/>
              <a:gd name="connsiteY54" fmla="*/ 174924 h 601499"/>
              <a:gd name="connsiteX55" fmla="*/ 458783 w 605976"/>
              <a:gd name="connsiteY55" fmla="*/ 201252 h 601499"/>
              <a:gd name="connsiteX56" fmla="*/ 357227 w 605976"/>
              <a:gd name="connsiteY56" fmla="*/ 201252 h 601499"/>
              <a:gd name="connsiteX57" fmla="*/ 351194 w 605976"/>
              <a:gd name="connsiteY57" fmla="*/ 200047 h 601499"/>
              <a:gd name="connsiteX58" fmla="*/ 361590 w 605976"/>
              <a:gd name="connsiteY58" fmla="*/ 185307 h 601499"/>
              <a:gd name="connsiteX59" fmla="*/ 349523 w 605976"/>
              <a:gd name="connsiteY59" fmla="*/ 115316 h 601499"/>
              <a:gd name="connsiteX60" fmla="*/ 330771 w 605976"/>
              <a:gd name="connsiteY60" fmla="*/ 107251 h 601499"/>
              <a:gd name="connsiteX61" fmla="*/ 330771 w 605976"/>
              <a:gd name="connsiteY61" fmla="*/ 81016 h 601499"/>
              <a:gd name="connsiteX62" fmla="*/ 357227 w 605976"/>
              <a:gd name="connsiteY62" fmla="*/ 54688 h 601499"/>
              <a:gd name="connsiteX63" fmla="*/ 226036 w 605976"/>
              <a:gd name="connsiteY63" fmla="*/ 54688 h 601499"/>
              <a:gd name="connsiteX64" fmla="*/ 268759 w 605976"/>
              <a:gd name="connsiteY64" fmla="*/ 54688 h 601499"/>
              <a:gd name="connsiteX65" fmla="*/ 295136 w 605976"/>
              <a:gd name="connsiteY65" fmla="*/ 81016 h 601499"/>
              <a:gd name="connsiteX66" fmla="*/ 295136 w 605976"/>
              <a:gd name="connsiteY66" fmla="*/ 113091 h 601499"/>
              <a:gd name="connsiteX67" fmla="*/ 279440 w 605976"/>
              <a:gd name="connsiteY67" fmla="*/ 127460 h 601499"/>
              <a:gd name="connsiteX68" fmla="*/ 260679 w 605976"/>
              <a:gd name="connsiteY68" fmla="*/ 153973 h 601499"/>
              <a:gd name="connsiteX69" fmla="*/ 215633 w 605976"/>
              <a:gd name="connsiteY69" fmla="*/ 137843 h 601499"/>
              <a:gd name="connsiteX70" fmla="*/ 194086 w 605976"/>
              <a:gd name="connsiteY70" fmla="*/ 133949 h 601499"/>
              <a:gd name="connsiteX71" fmla="*/ 227243 w 605976"/>
              <a:gd name="connsiteY71" fmla="*/ 66369 h 601499"/>
              <a:gd name="connsiteX72" fmla="*/ 226036 w 605976"/>
              <a:gd name="connsiteY72" fmla="*/ 54688 h 601499"/>
              <a:gd name="connsiteX73" fmla="*/ 140668 w 605976"/>
              <a:gd name="connsiteY73" fmla="*/ 0 h 601499"/>
              <a:gd name="connsiteX74" fmla="*/ 207070 w 605976"/>
              <a:gd name="connsiteY74" fmla="*/ 66367 h 601499"/>
              <a:gd name="connsiteX75" fmla="*/ 140668 w 605976"/>
              <a:gd name="connsiteY75" fmla="*/ 132734 h 601499"/>
              <a:gd name="connsiteX76" fmla="*/ 74266 w 605976"/>
              <a:gd name="connsiteY76" fmla="*/ 66367 h 601499"/>
              <a:gd name="connsiteX77" fmla="*/ 140668 w 605976"/>
              <a:gd name="connsiteY77" fmla="*/ 0 h 60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5976" h="601499">
                <a:moveTo>
                  <a:pt x="457764" y="244438"/>
                </a:moveTo>
                <a:lnTo>
                  <a:pt x="559427" y="244438"/>
                </a:lnTo>
                <a:cubicBezTo>
                  <a:pt x="574003" y="244438"/>
                  <a:pt x="585794" y="256302"/>
                  <a:pt x="585794" y="270855"/>
                </a:cubicBezTo>
                <a:lnTo>
                  <a:pt x="585794" y="364749"/>
                </a:lnTo>
                <a:cubicBezTo>
                  <a:pt x="585794" y="379301"/>
                  <a:pt x="574003" y="391073"/>
                  <a:pt x="559427" y="391073"/>
                </a:cubicBezTo>
                <a:lnTo>
                  <a:pt x="457764" y="391073"/>
                </a:lnTo>
                <a:cubicBezTo>
                  <a:pt x="443188" y="391073"/>
                  <a:pt x="431397" y="379301"/>
                  <a:pt x="431397" y="364749"/>
                </a:cubicBezTo>
                <a:lnTo>
                  <a:pt x="431397" y="270855"/>
                </a:lnTo>
                <a:cubicBezTo>
                  <a:pt x="431397" y="256302"/>
                  <a:pt x="443188" y="244438"/>
                  <a:pt x="457764" y="244438"/>
                </a:cubicBezTo>
                <a:close/>
                <a:moveTo>
                  <a:pt x="319642" y="244438"/>
                </a:moveTo>
                <a:lnTo>
                  <a:pt x="369306" y="244438"/>
                </a:lnTo>
                <a:cubicBezTo>
                  <a:pt x="383880" y="244438"/>
                  <a:pt x="395762" y="256302"/>
                  <a:pt x="395762" y="270855"/>
                </a:cubicBezTo>
                <a:lnTo>
                  <a:pt x="395762" y="364749"/>
                </a:lnTo>
                <a:cubicBezTo>
                  <a:pt x="395762" y="379301"/>
                  <a:pt x="383880" y="391073"/>
                  <a:pt x="369306" y="391073"/>
                </a:cubicBezTo>
                <a:lnTo>
                  <a:pt x="267750" y="391073"/>
                </a:lnTo>
                <a:cubicBezTo>
                  <a:pt x="253176" y="391073"/>
                  <a:pt x="241294" y="379301"/>
                  <a:pt x="241294" y="364749"/>
                </a:cubicBezTo>
                <a:lnTo>
                  <a:pt x="241294" y="270855"/>
                </a:lnTo>
                <a:cubicBezTo>
                  <a:pt x="241294" y="265108"/>
                  <a:pt x="243522" y="260010"/>
                  <a:pt x="246678" y="255653"/>
                </a:cubicBezTo>
                <a:lnTo>
                  <a:pt x="262738" y="261400"/>
                </a:lnTo>
                <a:cubicBezTo>
                  <a:pt x="283439" y="268815"/>
                  <a:pt x="306367" y="261864"/>
                  <a:pt x="319642" y="244438"/>
                </a:cubicBezTo>
                <a:close/>
                <a:moveTo>
                  <a:pt x="315374" y="126656"/>
                </a:moveTo>
                <a:cubicBezTo>
                  <a:pt x="322987" y="125347"/>
                  <a:pt x="331111" y="126923"/>
                  <a:pt x="337935" y="131697"/>
                </a:cubicBezTo>
                <a:cubicBezTo>
                  <a:pt x="351583" y="141338"/>
                  <a:pt x="354833" y="160156"/>
                  <a:pt x="345177" y="173690"/>
                </a:cubicBezTo>
                <a:lnTo>
                  <a:pt x="304326" y="231535"/>
                </a:lnTo>
                <a:cubicBezTo>
                  <a:pt x="296527" y="242566"/>
                  <a:pt x="282229" y="247015"/>
                  <a:pt x="269509" y="242473"/>
                </a:cubicBezTo>
                <a:lnTo>
                  <a:pt x="213803" y="222543"/>
                </a:lnTo>
                <a:lnTo>
                  <a:pt x="213803" y="419437"/>
                </a:lnTo>
                <a:lnTo>
                  <a:pt x="585829" y="419437"/>
                </a:lnTo>
                <a:cubicBezTo>
                  <a:pt x="596970" y="419437"/>
                  <a:pt x="605976" y="428429"/>
                  <a:pt x="605976" y="439460"/>
                </a:cubicBezTo>
                <a:cubicBezTo>
                  <a:pt x="605976" y="450584"/>
                  <a:pt x="596970" y="459576"/>
                  <a:pt x="585829" y="459576"/>
                </a:cubicBezTo>
                <a:lnTo>
                  <a:pt x="213803" y="459576"/>
                </a:lnTo>
                <a:lnTo>
                  <a:pt x="213803" y="571001"/>
                </a:lnTo>
                <a:cubicBezTo>
                  <a:pt x="213803" y="587779"/>
                  <a:pt x="200155" y="601499"/>
                  <a:pt x="183257" y="601499"/>
                </a:cubicBezTo>
                <a:cubicBezTo>
                  <a:pt x="166452" y="601499"/>
                  <a:pt x="152804" y="587779"/>
                  <a:pt x="152804" y="571001"/>
                </a:cubicBezTo>
                <a:lnTo>
                  <a:pt x="152804" y="388753"/>
                </a:lnTo>
                <a:lnTo>
                  <a:pt x="128665" y="388753"/>
                </a:lnTo>
                <a:lnTo>
                  <a:pt x="128665" y="571001"/>
                </a:lnTo>
                <a:cubicBezTo>
                  <a:pt x="128665" y="587779"/>
                  <a:pt x="114924" y="601499"/>
                  <a:pt x="98119" y="601499"/>
                </a:cubicBezTo>
                <a:cubicBezTo>
                  <a:pt x="81222" y="601499"/>
                  <a:pt x="67573" y="587779"/>
                  <a:pt x="67573" y="571001"/>
                </a:cubicBezTo>
                <a:lnTo>
                  <a:pt x="67573" y="338139"/>
                </a:lnTo>
                <a:lnTo>
                  <a:pt x="58846" y="364744"/>
                </a:lnTo>
                <a:cubicBezTo>
                  <a:pt x="54761" y="377537"/>
                  <a:pt x="42877" y="385601"/>
                  <a:pt x="30157" y="385601"/>
                </a:cubicBezTo>
                <a:cubicBezTo>
                  <a:pt x="27093" y="385601"/>
                  <a:pt x="23937" y="385138"/>
                  <a:pt x="20873" y="384118"/>
                </a:cubicBezTo>
                <a:cubicBezTo>
                  <a:pt x="4997" y="378927"/>
                  <a:pt x="-3638" y="361963"/>
                  <a:pt x="1468" y="346111"/>
                </a:cubicBezTo>
                <a:lnTo>
                  <a:pt x="52718" y="188893"/>
                </a:lnTo>
                <a:cubicBezTo>
                  <a:pt x="59589" y="167850"/>
                  <a:pt x="78993" y="153760"/>
                  <a:pt x="101090" y="153760"/>
                </a:cubicBezTo>
                <a:lnTo>
                  <a:pt x="191706" y="153760"/>
                </a:lnTo>
                <a:cubicBezTo>
                  <a:pt x="197555" y="153760"/>
                  <a:pt x="203311" y="154779"/>
                  <a:pt x="208882" y="156726"/>
                </a:cubicBezTo>
                <a:lnTo>
                  <a:pt x="268302" y="178047"/>
                </a:lnTo>
                <a:lnTo>
                  <a:pt x="295877" y="138928"/>
                </a:lnTo>
                <a:cubicBezTo>
                  <a:pt x="300658" y="132161"/>
                  <a:pt x="307761" y="127966"/>
                  <a:pt x="315374" y="126656"/>
                </a:cubicBezTo>
                <a:close/>
                <a:moveTo>
                  <a:pt x="357227" y="54688"/>
                </a:moveTo>
                <a:lnTo>
                  <a:pt x="458783" y="54688"/>
                </a:lnTo>
                <a:cubicBezTo>
                  <a:pt x="473357" y="54688"/>
                  <a:pt x="485239" y="66461"/>
                  <a:pt x="485239" y="81016"/>
                </a:cubicBezTo>
                <a:lnTo>
                  <a:pt x="485239" y="174924"/>
                </a:lnTo>
                <a:cubicBezTo>
                  <a:pt x="485239" y="189479"/>
                  <a:pt x="473357" y="201252"/>
                  <a:pt x="458783" y="201252"/>
                </a:cubicBezTo>
                <a:lnTo>
                  <a:pt x="357227" y="201252"/>
                </a:lnTo>
                <a:cubicBezTo>
                  <a:pt x="355092" y="201252"/>
                  <a:pt x="353143" y="200603"/>
                  <a:pt x="351194" y="200047"/>
                </a:cubicBezTo>
                <a:lnTo>
                  <a:pt x="361590" y="185307"/>
                </a:lnTo>
                <a:cubicBezTo>
                  <a:pt x="377650" y="162687"/>
                  <a:pt x="372173" y="131354"/>
                  <a:pt x="349523" y="115316"/>
                </a:cubicBezTo>
                <a:cubicBezTo>
                  <a:pt x="343674" y="111237"/>
                  <a:pt x="337362" y="108641"/>
                  <a:pt x="330771" y="107251"/>
                </a:cubicBezTo>
                <a:lnTo>
                  <a:pt x="330771" y="81016"/>
                </a:lnTo>
                <a:cubicBezTo>
                  <a:pt x="330771" y="66461"/>
                  <a:pt x="342653" y="54688"/>
                  <a:pt x="357227" y="54688"/>
                </a:cubicBezTo>
                <a:close/>
                <a:moveTo>
                  <a:pt x="226036" y="54688"/>
                </a:moveTo>
                <a:lnTo>
                  <a:pt x="268759" y="54688"/>
                </a:lnTo>
                <a:cubicBezTo>
                  <a:pt x="283341" y="54688"/>
                  <a:pt x="295136" y="66461"/>
                  <a:pt x="295136" y="81016"/>
                </a:cubicBezTo>
                <a:lnTo>
                  <a:pt x="295136" y="113091"/>
                </a:lnTo>
                <a:cubicBezTo>
                  <a:pt x="289099" y="116614"/>
                  <a:pt x="283712" y="121342"/>
                  <a:pt x="279440" y="127460"/>
                </a:cubicBezTo>
                <a:lnTo>
                  <a:pt x="260679" y="153973"/>
                </a:lnTo>
                <a:lnTo>
                  <a:pt x="215633" y="137843"/>
                </a:lnTo>
                <a:cubicBezTo>
                  <a:pt x="208668" y="135340"/>
                  <a:pt x="201423" y="134135"/>
                  <a:pt x="194086" y="133949"/>
                </a:cubicBezTo>
                <a:cubicBezTo>
                  <a:pt x="214147" y="118097"/>
                  <a:pt x="227243" y="93809"/>
                  <a:pt x="227243" y="66369"/>
                </a:cubicBezTo>
                <a:cubicBezTo>
                  <a:pt x="227243" y="62382"/>
                  <a:pt x="226593" y="58582"/>
                  <a:pt x="226036" y="54688"/>
                </a:cubicBezTo>
                <a:close/>
                <a:moveTo>
                  <a:pt x="140668" y="0"/>
                </a:moveTo>
                <a:cubicBezTo>
                  <a:pt x="177341" y="0"/>
                  <a:pt x="207070" y="29714"/>
                  <a:pt x="207070" y="66367"/>
                </a:cubicBezTo>
                <a:cubicBezTo>
                  <a:pt x="207070" y="103020"/>
                  <a:pt x="177341" y="132734"/>
                  <a:pt x="140668" y="132734"/>
                </a:cubicBezTo>
                <a:cubicBezTo>
                  <a:pt x="103995" y="132734"/>
                  <a:pt x="74266" y="103020"/>
                  <a:pt x="74266" y="66367"/>
                </a:cubicBezTo>
                <a:cubicBezTo>
                  <a:pt x="74266" y="29714"/>
                  <a:pt x="103995" y="0"/>
                  <a:pt x="140668"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99" name="iconfont-1025-740847">
            <a:extLst>
              <a:ext uri="{FF2B5EF4-FFF2-40B4-BE49-F238E27FC236}">
                <a16:creationId xmlns:a16="http://schemas.microsoft.com/office/drawing/2014/main" id="{54405246-CCE2-4201-BBB1-D3F3EB6E740D}"/>
              </a:ext>
            </a:extLst>
          </p:cNvPr>
          <p:cNvSpPr/>
          <p:nvPr/>
        </p:nvSpPr>
        <p:spPr>
          <a:xfrm>
            <a:off x="9315555" y="1285505"/>
            <a:ext cx="574675" cy="513151"/>
          </a:xfrm>
          <a:custGeom>
            <a:avLst/>
            <a:gdLst>
              <a:gd name="T0" fmla="*/ 4682 w 12770"/>
              <a:gd name="T1" fmla="*/ 0 h 12800"/>
              <a:gd name="T2" fmla="*/ 942 w 12770"/>
              <a:gd name="T3" fmla="*/ 0 h 12800"/>
              <a:gd name="T4" fmla="*/ 0 w 12770"/>
              <a:gd name="T5" fmla="*/ 942 h 12800"/>
              <a:gd name="T6" fmla="*/ 0 w 12770"/>
              <a:gd name="T7" fmla="*/ 4681 h 12800"/>
              <a:gd name="T8" fmla="*/ 942 w 12770"/>
              <a:gd name="T9" fmla="*/ 5623 h 12800"/>
              <a:gd name="T10" fmla="*/ 4682 w 12770"/>
              <a:gd name="T11" fmla="*/ 5623 h 12800"/>
              <a:gd name="T12" fmla="*/ 5624 w 12770"/>
              <a:gd name="T13" fmla="*/ 4681 h 12800"/>
              <a:gd name="T14" fmla="*/ 5624 w 12770"/>
              <a:gd name="T15" fmla="*/ 942 h 12800"/>
              <a:gd name="T16" fmla="*/ 4682 w 12770"/>
              <a:gd name="T17" fmla="*/ 0 h 12800"/>
              <a:gd name="T18" fmla="*/ 7784 w 12770"/>
              <a:gd name="T19" fmla="*/ 5625 h 12800"/>
              <a:gd name="T20" fmla="*/ 11524 w 12770"/>
              <a:gd name="T21" fmla="*/ 5625 h 12800"/>
              <a:gd name="T22" fmla="*/ 12466 w 12770"/>
              <a:gd name="T23" fmla="*/ 4684 h 12800"/>
              <a:gd name="T24" fmla="*/ 12466 w 12770"/>
              <a:gd name="T25" fmla="*/ 942 h 12800"/>
              <a:gd name="T26" fmla="*/ 11524 w 12770"/>
              <a:gd name="T27" fmla="*/ 0 h 12800"/>
              <a:gd name="T28" fmla="*/ 7784 w 12770"/>
              <a:gd name="T29" fmla="*/ 0 h 12800"/>
              <a:gd name="T30" fmla="*/ 6842 w 12770"/>
              <a:gd name="T31" fmla="*/ 942 h 12800"/>
              <a:gd name="T32" fmla="*/ 6842 w 12770"/>
              <a:gd name="T33" fmla="*/ 4681 h 12800"/>
              <a:gd name="T34" fmla="*/ 7784 w 12770"/>
              <a:gd name="T35" fmla="*/ 5625 h 12800"/>
              <a:gd name="T36" fmla="*/ 4682 w 12770"/>
              <a:gd name="T37" fmla="*/ 7177 h 12800"/>
              <a:gd name="T38" fmla="*/ 942 w 12770"/>
              <a:gd name="T39" fmla="*/ 7177 h 12800"/>
              <a:gd name="T40" fmla="*/ 0 w 12770"/>
              <a:gd name="T41" fmla="*/ 8119 h 12800"/>
              <a:gd name="T42" fmla="*/ 0 w 12770"/>
              <a:gd name="T43" fmla="*/ 11858 h 12800"/>
              <a:gd name="T44" fmla="*/ 942 w 12770"/>
              <a:gd name="T45" fmla="*/ 12800 h 12800"/>
              <a:gd name="T46" fmla="*/ 4682 w 12770"/>
              <a:gd name="T47" fmla="*/ 12800 h 12800"/>
              <a:gd name="T48" fmla="*/ 5624 w 12770"/>
              <a:gd name="T49" fmla="*/ 11858 h 12800"/>
              <a:gd name="T50" fmla="*/ 5624 w 12770"/>
              <a:gd name="T51" fmla="*/ 8119 h 12800"/>
              <a:gd name="T52" fmla="*/ 4682 w 12770"/>
              <a:gd name="T53" fmla="*/ 7177 h 12800"/>
              <a:gd name="T54" fmla="*/ 12710 w 12770"/>
              <a:gd name="T55" fmla="*/ 12255 h 12800"/>
              <a:gd name="T56" fmla="*/ 11706 w 12770"/>
              <a:gd name="T57" fmla="*/ 11251 h 12800"/>
              <a:gd name="T58" fmla="*/ 12131 w 12770"/>
              <a:gd name="T59" fmla="*/ 9822 h 12800"/>
              <a:gd name="T60" fmla="*/ 9485 w 12770"/>
              <a:gd name="T61" fmla="*/ 7177 h 12800"/>
              <a:gd name="T62" fmla="*/ 6840 w 12770"/>
              <a:gd name="T63" fmla="*/ 9822 h 12800"/>
              <a:gd name="T64" fmla="*/ 9488 w 12770"/>
              <a:gd name="T65" fmla="*/ 12467 h 12800"/>
              <a:gd name="T66" fmla="*/ 11251 w 12770"/>
              <a:gd name="T67" fmla="*/ 11768 h 12800"/>
              <a:gd name="T68" fmla="*/ 12193 w 12770"/>
              <a:gd name="T69" fmla="*/ 12710 h 12800"/>
              <a:gd name="T70" fmla="*/ 12436 w 12770"/>
              <a:gd name="T71" fmla="*/ 12710 h 12800"/>
              <a:gd name="T72" fmla="*/ 12678 w 12770"/>
              <a:gd name="T73" fmla="*/ 12467 h 12800"/>
              <a:gd name="T74" fmla="*/ 12710 w 12770"/>
              <a:gd name="T75" fmla="*/ 12255 h 12800"/>
              <a:gd name="T76" fmla="*/ 11007 w 12770"/>
              <a:gd name="T77" fmla="*/ 11161 h 12800"/>
              <a:gd name="T78" fmla="*/ 10977 w 12770"/>
              <a:gd name="T79" fmla="*/ 11221 h 12800"/>
              <a:gd name="T80" fmla="*/ 9518 w 12770"/>
              <a:gd name="T81" fmla="*/ 11828 h 12800"/>
              <a:gd name="T82" fmla="*/ 7479 w 12770"/>
              <a:gd name="T83" fmla="*/ 9790 h 12800"/>
              <a:gd name="T84" fmla="*/ 9518 w 12770"/>
              <a:gd name="T85" fmla="*/ 7752 h 12800"/>
              <a:gd name="T86" fmla="*/ 11556 w 12770"/>
              <a:gd name="T87" fmla="*/ 9790 h 12800"/>
              <a:gd name="T88" fmla="*/ 11007 w 12770"/>
              <a:gd name="T89" fmla="*/ 11161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70" h="12800">
                <a:moveTo>
                  <a:pt x="4682" y="0"/>
                </a:moveTo>
                <a:lnTo>
                  <a:pt x="942" y="0"/>
                </a:lnTo>
                <a:cubicBezTo>
                  <a:pt x="425" y="0"/>
                  <a:pt x="0" y="395"/>
                  <a:pt x="0" y="942"/>
                </a:cubicBezTo>
                <a:lnTo>
                  <a:pt x="0" y="4681"/>
                </a:lnTo>
                <a:cubicBezTo>
                  <a:pt x="0" y="5199"/>
                  <a:pt x="395" y="5623"/>
                  <a:pt x="942" y="5623"/>
                </a:cubicBezTo>
                <a:lnTo>
                  <a:pt x="4682" y="5623"/>
                </a:lnTo>
                <a:cubicBezTo>
                  <a:pt x="5199" y="5623"/>
                  <a:pt x="5624" y="5229"/>
                  <a:pt x="5624" y="4681"/>
                </a:cubicBezTo>
                <a:lnTo>
                  <a:pt x="5624" y="942"/>
                </a:lnTo>
                <a:cubicBezTo>
                  <a:pt x="5626" y="425"/>
                  <a:pt x="5199" y="0"/>
                  <a:pt x="4682" y="0"/>
                </a:cubicBezTo>
                <a:close/>
                <a:moveTo>
                  <a:pt x="7784" y="5625"/>
                </a:moveTo>
                <a:lnTo>
                  <a:pt x="11524" y="5625"/>
                </a:lnTo>
                <a:cubicBezTo>
                  <a:pt x="12041" y="5625"/>
                  <a:pt x="12466" y="5231"/>
                  <a:pt x="12466" y="4684"/>
                </a:cubicBezTo>
                <a:lnTo>
                  <a:pt x="12466" y="942"/>
                </a:lnTo>
                <a:cubicBezTo>
                  <a:pt x="12468" y="425"/>
                  <a:pt x="12071" y="0"/>
                  <a:pt x="11524" y="0"/>
                </a:cubicBezTo>
                <a:lnTo>
                  <a:pt x="7784" y="0"/>
                </a:lnTo>
                <a:cubicBezTo>
                  <a:pt x="7267" y="0"/>
                  <a:pt x="6842" y="395"/>
                  <a:pt x="6842" y="942"/>
                </a:cubicBezTo>
                <a:lnTo>
                  <a:pt x="6842" y="4681"/>
                </a:lnTo>
                <a:cubicBezTo>
                  <a:pt x="6872" y="5201"/>
                  <a:pt x="7267" y="5625"/>
                  <a:pt x="7784" y="5625"/>
                </a:cubicBezTo>
                <a:close/>
                <a:moveTo>
                  <a:pt x="4682" y="7177"/>
                </a:moveTo>
                <a:lnTo>
                  <a:pt x="942" y="7177"/>
                </a:lnTo>
                <a:cubicBezTo>
                  <a:pt x="425" y="7177"/>
                  <a:pt x="0" y="7571"/>
                  <a:pt x="0" y="8119"/>
                </a:cubicBezTo>
                <a:lnTo>
                  <a:pt x="0" y="11858"/>
                </a:lnTo>
                <a:cubicBezTo>
                  <a:pt x="0" y="12375"/>
                  <a:pt x="395" y="12800"/>
                  <a:pt x="942" y="12800"/>
                </a:cubicBezTo>
                <a:lnTo>
                  <a:pt x="4682" y="12800"/>
                </a:lnTo>
                <a:cubicBezTo>
                  <a:pt x="5199" y="12800"/>
                  <a:pt x="5624" y="12405"/>
                  <a:pt x="5624" y="11858"/>
                </a:cubicBezTo>
                <a:lnTo>
                  <a:pt x="5624" y="8119"/>
                </a:lnTo>
                <a:cubicBezTo>
                  <a:pt x="5626" y="7571"/>
                  <a:pt x="5199" y="7177"/>
                  <a:pt x="4682" y="7177"/>
                </a:cubicBezTo>
                <a:close/>
                <a:moveTo>
                  <a:pt x="12710" y="12255"/>
                </a:moveTo>
                <a:lnTo>
                  <a:pt x="11706" y="11251"/>
                </a:lnTo>
                <a:cubicBezTo>
                  <a:pt x="11981" y="10856"/>
                  <a:pt x="12131" y="10339"/>
                  <a:pt x="12131" y="9822"/>
                </a:cubicBezTo>
                <a:cubicBezTo>
                  <a:pt x="12131" y="8363"/>
                  <a:pt x="10944" y="7177"/>
                  <a:pt x="9485" y="7177"/>
                </a:cubicBezTo>
                <a:cubicBezTo>
                  <a:pt x="8027" y="7177"/>
                  <a:pt x="6840" y="8363"/>
                  <a:pt x="6840" y="9822"/>
                </a:cubicBezTo>
                <a:cubicBezTo>
                  <a:pt x="6840" y="11281"/>
                  <a:pt x="8027" y="12467"/>
                  <a:pt x="9488" y="12467"/>
                </a:cubicBezTo>
                <a:cubicBezTo>
                  <a:pt x="10187" y="12467"/>
                  <a:pt x="10794" y="12193"/>
                  <a:pt x="11251" y="11768"/>
                </a:cubicBezTo>
                <a:lnTo>
                  <a:pt x="12193" y="12710"/>
                </a:lnTo>
                <a:cubicBezTo>
                  <a:pt x="12253" y="12770"/>
                  <a:pt x="12345" y="12770"/>
                  <a:pt x="12436" y="12710"/>
                </a:cubicBezTo>
                <a:lnTo>
                  <a:pt x="12678" y="12467"/>
                </a:lnTo>
                <a:cubicBezTo>
                  <a:pt x="12770" y="12407"/>
                  <a:pt x="12770" y="12315"/>
                  <a:pt x="12710" y="12255"/>
                </a:cubicBezTo>
                <a:close/>
                <a:moveTo>
                  <a:pt x="11007" y="11161"/>
                </a:moveTo>
                <a:lnTo>
                  <a:pt x="10977" y="11221"/>
                </a:lnTo>
                <a:cubicBezTo>
                  <a:pt x="10612" y="11586"/>
                  <a:pt x="10095" y="11828"/>
                  <a:pt x="9518" y="11828"/>
                </a:cubicBezTo>
                <a:cubicBezTo>
                  <a:pt x="8393" y="11828"/>
                  <a:pt x="7479" y="10916"/>
                  <a:pt x="7479" y="9790"/>
                </a:cubicBezTo>
                <a:cubicBezTo>
                  <a:pt x="7479" y="8663"/>
                  <a:pt x="8391" y="7752"/>
                  <a:pt x="9518" y="7752"/>
                </a:cubicBezTo>
                <a:cubicBezTo>
                  <a:pt x="10644" y="7752"/>
                  <a:pt x="11556" y="8663"/>
                  <a:pt x="11556" y="9790"/>
                </a:cubicBezTo>
                <a:cubicBezTo>
                  <a:pt x="11524" y="10339"/>
                  <a:pt x="11341" y="10826"/>
                  <a:pt x="11007" y="11161"/>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00" name="list-on-a-clipboard_30745">
            <a:extLst>
              <a:ext uri="{FF2B5EF4-FFF2-40B4-BE49-F238E27FC236}">
                <a16:creationId xmlns:a16="http://schemas.microsoft.com/office/drawing/2014/main" id="{54405246-CCE2-4201-BBB1-D3F3EB6E740D}"/>
              </a:ext>
            </a:extLst>
          </p:cNvPr>
          <p:cNvSpPr/>
          <p:nvPr/>
        </p:nvSpPr>
        <p:spPr>
          <a:xfrm>
            <a:off x="3620997" y="1236009"/>
            <a:ext cx="450115" cy="609685"/>
          </a:xfrm>
          <a:custGeom>
            <a:avLst/>
            <a:gdLst>
              <a:gd name="T0" fmla="*/ 1524 w 1691"/>
              <a:gd name="T1" fmla="*/ 272 h 2295"/>
              <a:gd name="T2" fmla="*/ 1477 w 1691"/>
              <a:gd name="T3" fmla="*/ 272 h 2295"/>
              <a:gd name="T4" fmla="*/ 1317 w 1691"/>
              <a:gd name="T5" fmla="*/ 147 h 2295"/>
              <a:gd name="T6" fmla="*/ 1091 w 1691"/>
              <a:gd name="T7" fmla="*/ 147 h 2295"/>
              <a:gd name="T8" fmla="*/ 845 w 1691"/>
              <a:gd name="T9" fmla="*/ 0 h 2295"/>
              <a:gd name="T10" fmla="*/ 600 w 1691"/>
              <a:gd name="T11" fmla="*/ 147 h 2295"/>
              <a:gd name="T12" fmla="*/ 374 w 1691"/>
              <a:gd name="T13" fmla="*/ 147 h 2295"/>
              <a:gd name="T14" fmla="*/ 214 w 1691"/>
              <a:gd name="T15" fmla="*/ 272 h 2295"/>
              <a:gd name="T16" fmla="*/ 167 w 1691"/>
              <a:gd name="T17" fmla="*/ 272 h 2295"/>
              <a:gd name="T18" fmla="*/ 0 w 1691"/>
              <a:gd name="T19" fmla="*/ 438 h 2295"/>
              <a:gd name="T20" fmla="*/ 0 w 1691"/>
              <a:gd name="T21" fmla="*/ 2129 h 2295"/>
              <a:gd name="T22" fmla="*/ 167 w 1691"/>
              <a:gd name="T23" fmla="*/ 2295 h 2295"/>
              <a:gd name="T24" fmla="*/ 1524 w 1691"/>
              <a:gd name="T25" fmla="*/ 2295 h 2295"/>
              <a:gd name="T26" fmla="*/ 1691 w 1691"/>
              <a:gd name="T27" fmla="*/ 2129 h 2295"/>
              <a:gd name="T28" fmla="*/ 1691 w 1691"/>
              <a:gd name="T29" fmla="*/ 438 h 2295"/>
              <a:gd name="T30" fmla="*/ 1524 w 1691"/>
              <a:gd name="T31" fmla="*/ 272 h 2295"/>
              <a:gd name="T32" fmla="*/ 845 w 1691"/>
              <a:gd name="T33" fmla="*/ 161 h 2295"/>
              <a:gd name="T34" fmla="*/ 965 w 1691"/>
              <a:gd name="T35" fmla="*/ 281 h 2295"/>
              <a:gd name="T36" fmla="*/ 845 w 1691"/>
              <a:gd name="T37" fmla="*/ 400 h 2295"/>
              <a:gd name="T38" fmla="*/ 726 w 1691"/>
              <a:gd name="T39" fmla="*/ 281 h 2295"/>
              <a:gd name="T40" fmla="*/ 845 w 1691"/>
              <a:gd name="T41" fmla="*/ 161 h 2295"/>
              <a:gd name="T42" fmla="*/ 362 w 1691"/>
              <a:gd name="T43" fmla="*/ 1754 h 2295"/>
              <a:gd name="T44" fmla="*/ 279 w 1691"/>
              <a:gd name="T45" fmla="*/ 1671 h 2295"/>
              <a:gd name="T46" fmla="*/ 362 w 1691"/>
              <a:gd name="T47" fmla="*/ 1588 h 2295"/>
              <a:gd name="T48" fmla="*/ 445 w 1691"/>
              <a:gd name="T49" fmla="*/ 1671 h 2295"/>
              <a:gd name="T50" fmla="*/ 362 w 1691"/>
              <a:gd name="T51" fmla="*/ 1754 h 2295"/>
              <a:gd name="T52" fmla="*/ 362 w 1691"/>
              <a:gd name="T53" fmla="*/ 1339 h 2295"/>
              <a:gd name="T54" fmla="*/ 279 w 1691"/>
              <a:gd name="T55" fmla="*/ 1256 h 2295"/>
              <a:gd name="T56" fmla="*/ 362 w 1691"/>
              <a:gd name="T57" fmla="*/ 1173 h 2295"/>
              <a:gd name="T58" fmla="*/ 445 w 1691"/>
              <a:gd name="T59" fmla="*/ 1256 h 2295"/>
              <a:gd name="T60" fmla="*/ 362 w 1691"/>
              <a:gd name="T61" fmla="*/ 1339 h 2295"/>
              <a:gd name="T62" fmla="*/ 362 w 1691"/>
              <a:gd name="T63" fmla="*/ 923 h 2295"/>
              <a:gd name="T64" fmla="*/ 279 w 1691"/>
              <a:gd name="T65" fmla="*/ 840 h 2295"/>
              <a:gd name="T66" fmla="*/ 362 w 1691"/>
              <a:gd name="T67" fmla="*/ 757 h 2295"/>
              <a:gd name="T68" fmla="*/ 445 w 1691"/>
              <a:gd name="T69" fmla="*/ 840 h 2295"/>
              <a:gd name="T70" fmla="*/ 362 w 1691"/>
              <a:gd name="T71" fmla="*/ 923 h 2295"/>
              <a:gd name="T72" fmla="*/ 1366 w 1691"/>
              <a:gd name="T73" fmla="*/ 1754 h 2295"/>
              <a:gd name="T74" fmla="*/ 636 w 1691"/>
              <a:gd name="T75" fmla="*/ 1754 h 2295"/>
              <a:gd name="T76" fmla="*/ 552 w 1691"/>
              <a:gd name="T77" fmla="*/ 1671 h 2295"/>
              <a:gd name="T78" fmla="*/ 636 w 1691"/>
              <a:gd name="T79" fmla="*/ 1588 h 2295"/>
              <a:gd name="T80" fmla="*/ 1366 w 1691"/>
              <a:gd name="T81" fmla="*/ 1588 h 2295"/>
              <a:gd name="T82" fmla="*/ 1449 w 1691"/>
              <a:gd name="T83" fmla="*/ 1671 h 2295"/>
              <a:gd name="T84" fmla="*/ 1366 w 1691"/>
              <a:gd name="T85" fmla="*/ 1754 h 2295"/>
              <a:gd name="T86" fmla="*/ 1366 w 1691"/>
              <a:gd name="T87" fmla="*/ 1339 h 2295"/>
              <a:gd name="T88" fmla="*/ 636 w 1691"/>
              <a:gd name="T89" fmla="*/ 1339 h 2295"/>
              <a:gd name="T90" fmla="*/ 552 w 1691"/>
              <a:gd name="T91" fmla="*/ 1256 h 2295"/>
              <a:gd name="T92" fmla="*/ 636 w 1691"/>
              <a:gd name="T93" fmla="*/ 1173 h 2295"/>
              <a:gd name="T94" fmla="*/ 1366 w 1691"/>
              <a:gd name="T95" fmla="*/ 1173 h 2295"/>
              <a:gd name="T96" fmla="*/ 1449 w 1691"/>
              <a:gd name="T97" fmla="*/ 1256 h 2295"/>
              <a:gd name="T98" fmla="*/ 1366 w 1691"/>
              <a:gd name="T99" fmla="*/ 1339 h 2295"/>
              <a:gd name="T100" fmla="*/ 1366 w 1691"/>
              <a:gd name="T101" fmla="*/ 923 h 2295"/>
              <a:gd name="T102" fmla="*/ 636 w 1691"/>
              <a:gd name="T103" fmla="*/ 923 h 2295"/>
              <a:gd name="T104" fmla="*/ 552 w 1691"/>
              <a:gd name="T105" fmla="*/ 840 h 2295"/>
              <a:gd name="T106" fmla="*/ 636 w 1691"/>
              <a:gd name="T107" fmla="*/ 757 h 2295"/>
              <a:gd name="T108" fmla="*/ 1366 w 1691"/>
              <a:gd name="T109" fmla="*/ 757 h 2295"/>
              <a:gd name="T110" fmla="*/ 1449 w 1691"/>
              <a:gd name="T111" fmla="*/ 840 h 2295"/>
              <a:gd name="T112" fmla="*/ 1366 w 1691"/>
              <a:gd name="T113" fmla="*/ 923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1" h="2295">
                <a:moveTo>
                  <a:pt x="1524" y="272"/>
                </a:moveTo>
                <a:lnTo>
                  <a:pt x="1477" y="272"/>
                </a:lnTo>
                <a:cubicBezTo>
                  <a:pt x="1458" y="200"/>
                  <a:pt x="1394" y="147"/>
                  <a:pt x="1317" y="147"/>
                </a:cubicBezTo>
                <a:lnTo>
                  <a:pt x="1091" y="147"/>
                </a:lnTo>
                <a:cubicBezTo>
                  <a:pt x="1043" y="60"/>
                  <a:pt x="952" y="0"/>
                  <a:pt x="845" y="0"/>
                </a:cubicBezTo>
                <a:cubicBezTo>
                  <a:pt x="739" y="0"/>
                  <a:pt x="648" y="60"/>
                  <a:pt x="600" y="147"/>
                </a:cubicBezTo>
                <a:lnTo>
                  <a:pt x="374" y="147"/>
                </a:lnTo>
                <a:cubicBezTo>
                  <a:pt x="297" y="147"/>
                  <a:pt x="233" y="200"/>
                  <a:pt x="214" y="272"/>
                </a:cubicBezTo>
                <a:lnTo>
                  <a:pt x="167" y="272"/>
                </a:lnTo>
                <a:cubicBezTo>
                  <a:pt x="75" y="272"/>
                  <a:pt x="0" y="346"/>
                  <a:pt x="0" y="438"/>
                </a:cubicBezTo>
                <a:lnTo>
                  <a:pt x="0" y="2129"/>
                </a:lnTo>
                <a:cubicBezTo>
                  <a:pt x="0" y="2221"/>
                  <a:pt x="75" y="2295"/>
                  <a:pt x="167" y="2295"/>
                </a:cubicBezTo>
                <a:lnTo>
                  <a:pt x="1524" y="2295"/>
                </a:lnTo>
                <a:cubicBezTo>
                  <a:pt x="1616" y="2295"/>
                  <a:pt x="1691" y="2221"/>
                  <a:pt x="1691" y="2129"/>
                </a:cubicBezTo>
                <a:lnTo>
                  <a:pt x="1691" y="438"/>
                </a:lnTo>
                <a:cubicBezTo>
                  <a:pt x="1691" y="346"/>
                  <a:pt x="1616" y="272"/>
                  <a:pt x="1524" y="272"/>
                </a:cubicBezTo>
                <a:close/>
                <a:moveTo>
                  <a:pt x="845" y="161"/>
                </a:moveTo>
                <a:cubicBezTo>
                  <a:pt x="911" y="161"/>
                  <a:pt x="965" y="215"/>
                  <a:pt x="965" y="281"/>
                </a:cubicBezTo>
                <a:cubicBezTo>
                  <a:pt x="965" y="347"/>
                  <a:pt x="911" y="400"/>
                  <a:pt x="845" y="400"/>
                </a:cubicBezTo>
                <a:cubicBezTo>
                  <a:pt x="779" y="400"/>
                  <a:pt x="726" y="347"/>
                  <a:pt x="726" y="281"/>
                </a:cubicBezTo>
                <a:cubicBezTo>
                  <a:pt x="726" y="215"/>
                  <a:pt x="779" y="161"/>
                  <a:pt x="845" y="161"/>
                </a:cubicBezTo>
                <a:close/>
                <a:moveTo>
                  <a:pt x="362" y="1754"/>
                </a:moveTo>
                <a:cubicBezTo>
                  <a:pt x="316" y="1754"/>
                  <a:pt x="279" y="1717"/>
                  <a:pt x="279" y="1671"/>
                </a:cubicBezTo>
                <a:cubicBezTo>
                  <a:pt x="279" y="1625"/>
                  <a:pt x="316" y="1588"/>
                  <a:pt x="362" y="1588"/>
                </a:cubicBezTo>
                <a:cubicBezTo>
                  <a:pt x="408" y="1588"/>
                  <a:pt x="445" y="1625"/>
                  <a:pt x="445" y="1671"/>
                </a:cubicBezTo>
                <a:cubicBezTo>
                  <a:pt x="445" y="1717"/>
                  <a:pt x="408" y="1754"/>
                  <a:pt x="362" y="1754"/>
                </a:cubicBezTo>
                <a:close/>
                <a:moveTo>
                  <a:pt x="362" y="1339"/>
                </a:moveTo>
                <a:cubicBezTo>
                  <a:pt x="316" y="1339"/>
                  <a:pt x="279" y="1302"/>
                  <a:pt x="279" y="1256"/>
                </a:cubicBezTo>
                <a:cubicBezTo>
                  <a:pt x="279" y="1210"/>
                  <a:pt x="316" y="1173"/>
                  <a:pt x="362" y="1173"/>
                </a:cubicBezTo>
                <a:cubicBezTo>
                  <a:pt x="408" y="1173"/>
                  <a:pt x="445" y="1210"/>
                  <a:pt x="445" y="1256"/>
                </a:cubicBezTo>
                <a:cubicBezTo>
                  <a:pt x="445" y="1302"/>
                  <a:pt x="408" y="1339"/>
                  <a:pt x="362" y="1339"/>
                </a:cubicBezTo>
                <a:close/>
                <a:moveTo>
                  <a:pt x="362" y="923"/>
                </a:moveTo>
                <a:cubicBezTo>
                  <a:pt x="316" y="923"/>
                  <a:pt x="279" y="886"/>
                  <a:pt x="279" y="840"/>
                </a:cubicBezTo>
                <a:cubicBezTo>
                  <a:pt x="279" y="794"/>
                  <a:pt x="316" y="757"/>
                  <a:pt x="362" y="757"/>
                </a:cubicBezTo>
                <a:cubicBezTo>
                  <a:pt x="408" y="757"/>
                  <a:pt x="445" y="794"/>
                  <a:pt x="445" y="840"/>
                </a:cubicBezTo>
                <a:cubicBezTo>
                  <a:pt x="445" y="886"/>
                  <a:pt x="408" y="923"/>
                  <a:pt x="362" y="923"/>
                </a:cubicBezTo>
                <a:close/>
                <a:moveTo>
                  <a:pt x="1366" y="1754"/>
                </a:moveTo>
                <a:lnTo>
                  <a:pt x="636" y="1754"/>
                </a:lnTo>
                <a:cubicBezTo>
                  <a:pt x="589" y="1754"/>
                  <a:pt x="552" y="1717"/>
                  <a:pt x="552" y="1671"/>
                </a:cubicBezTo>
                <a:cubicBezTo>
                  <a:pt x="552" y="1625"/>
                  <a:pt x="589" y="1588"/>
                  <a:pt x="636" y="1588"/>
                </a:cubicBezTo>
                <a:lnTo>
                  <a:pt x="1366" y="1588"/>
                </a:lnTo>
                <a:cubicBezTo>
                  <a:pt x="1412" y="1588"/>
                  <a:pt x="1449" y="1625"/>
                  <a:pt x="1449" y="1671"/>
                </a:cubicBezTo>
                <a:cubicBezTo>
                  <a:pt x="1449" y="1717"/>
                  <a:pt x="1412" y="1754"/>
                  <a:pt x="1366" y="1754"/>
                </a:cubicBezTo>
                <a:close/>
                <a:moveTo>
                  <a:pt x="1366" y="1339"/>
                </a:moveTo>
                <a:lnTo>
                  <a:pt x="636" y="1339"/>
                </a:lnTo>
                <a:cubicBezTo>
                  <a:pt x="589" y="1339"/>
                  <a:pt x="552" y="1302"/>
                  <a:pt x="552" y="1256"/>
                </a:cubicBezTo>
                <a:cubicBezTo>
                  <a:pt x="552" y="1210"/>
                  <a:pt x="589" y="1173"/>
                  <a:pt x="636" y="1173"/>
                </a:cubicBezTo>
                <a:lnTo>
                  <a:pt x="1366" y="1173"/>
                </a:lnTo>
                <a:cubicBezTo>
                  <a:pt x="1412" y="1173"/>
                  <a:pt x="1449" y="1210"/>
                  <a:pt x="1449" y="1256"/>
                </a:cubicBezTo>
                <a:cubicBezTo>
                  <a:pt x="1449" y="1302"/>
                  <a:pt x="1412" y="1339"/>
                  <a:pt x="1366" y="1339"/>
                </a:cubicBezTo>
                <a:close/>
                <a:moveTo>
                  <a:pt x="1366" y="923"/>
                </a:moveTo>
                <a:lnTo>
                  <a:pt x="636" y="923"/>
                </a:lnTo>
                <a:cubicBezTo>
                  <a:pt x="589" y="923"/>
                  <a:pt x="552" y="886"/>
                  <a:pt x="552" y="840"/>
                </a:cubicBezTo>
                <a:cubicBezTo>
                  <a:pt x="552" y="794"/>
                  <a:pt x="589" y="757"/>
                  <a:pt x="636" y="757"/>
                </a:cubicBezTo>
                <a:lnTo>
                  <a:pt x="1366" y="757"/>
                </a:lnTo>
                <a:cubicBezTo>
                  <a:pt x="1412" y="757"/>
                  <a:pt x="1449" y="794"/>
                  <a:pt x="1449" y="840"/>
                </a:cubicBezTo>
                <a:cubicBezTo>
                  <a:pt x="1449" y="886"/>
                  <a:pt x="1412" y="923"/>
                  <a:pt x="1366" y="923"/>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101" name="组合 100"/>
          <p:cNvGrpSpPr/>
          <p:nvPr/>
        </p:nvGrpSpPr>
        <p:grpSpPr>
          <a:xfrm>
            <a:off x="1774221" y="1296639"/>
            <a:ext cx="8925205" cy="4867988"/>
            <a:chOff x="90564" y="469325"/>
            <a:chExt cx="8925205" cy="4867988"/>
          </a:xfrm>
        </p:grpSpPr>
        <p:sp>
          <p:nvSpPr>
            <p:cNvPr id="102" name="矩形 101"/>
            <p:cNvSpPr/>
            <p:nvPr/>
          </p:nvSpPr>
          <p:spPr>
            <a:xfrm>
              <a:off x="2041968" y="1995312"/>
              <a:ext cx="5805528" cy="2440688"/>
            </a:xfrm>
            <a:prstGeom prst="rect">
              <a:avLst/>
            </a:prstGeom>
            <a:noFill/>
            <a:ln w="254000"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03" name="燕尾形 102"/>
            <p:cNvSpPr>
              <a:spLocks noChangeAspect="1"/>
            </p:cNvSpPr>
            <p:nvPr/>
          </p:nvSpPr>
          <p:spPr bwMode="auto">
            <a:xfrm rot="5400000">
              <a:off x="4840106" y="1269545"/>
              <a:ext cx="294227" cy="527730"/>
            </a:xfrm>
            <a:prstGeom prst="chevron">
              <a:avLst/>
            </a:prstGeom>
            <a:solidFill>
              <a:srgbClr val="00B0F0"/>
            </a:solidFill>
            <a:ln w="12700" cap="flat" cmpd="sng" algn="ctr">
              <a:noFill/>
              <a:prstDash val="solid"/>
              <a:miter lim="800000"/>
            </a:ln>
            <a:effectLst/>
          </p:spPr>
          <p:txBody>
            <a:bodyPr vert="vert" anchor="ctr" anchorCtr="1">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口</a:t>
              </a:r>
              <a:endParaRPr kumimoji="0" lang="zh-CN" altLang="en-US"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 name="Rounded Rectangle 34"/>
            <p:cNvSpPr/>
            <p:nvPr/>
          </p:nvSpPr>
          <p:spPr bwMode="auto">
            <a:xfrm>
              <a:off x="3580028" y="4908528"/>
              <a:ext cx="1285180" cy="296702"/>
            </a:xfrm>
            <a:prstGeom prst="roundRect">
              <a:avLst>
                <a:gd name="adj" fmla="val 9902"/>
              </a:avLst>
            </a:prstGeom>
            <a:solidFill>
              <a:sysClr val="window" lastClr="FFFFFF">
                <a:lumMod val="75000"/>
                <a:alpha val="86000"/>
              </a:sysClr>
            </a:solidFill>
            <a:ln w="12700" algn="ctr">
              <a:noFill/>
              <a:round/>
            </a:ln>
            <a:effectLst>
              <a:outerShdw blurRad="25400" dist="38100" dir="2700000" algn="tl" rotWithShape="0">
                <a:prstClr val="black">
                  <a:alpha val="40000"/>
                </a:prstClr>
              </a:outerShdw>
            </a:effectLst>
          </p:spPr>
          <p:txBody>
            <a:bodyPr tIns="91440" bIns="91440" anchor="ctr"/>
            <a:lstStyle/>
            <a:p>
              <a:pPr marL="0" marR="0" lvl="0" indent="0" algn="ctr" defTabSz="914400" eaLnBrk="1" fontAlgn="auto" latinLnBrk="0" hangingPunct="1">
                <a:lnSpc>
                  <a:spcPct val="100000"/>
                </a:lnSpc>
                <a:spcBef>
                  <a:spcPts val="0"/>
                </a:spcBef>
                <a:spcAft>
                  <a:spcPts val="0"/>
                </a:spcAft>
                <a:buClr>
                  <a:srgbClr val="4F81BD"/>
                </a:buClr>
                <a:buSzPct val="80000"/>
                <a:buFont typeface="Wingdings" panose="05000000000000000000" pitchFamily="2" charset="2"/>
                <a:buNone/>
                <a:tabLst/>
                <a:defRPr/>
              </a:pPr>
              <a:r>
                <a:rPr kumimoji="0" lang="zh-CN" altLang="en-US" sz="1400" b="1" i="0" u="none" strike="noStrike" kern="0" cap="none" spc="0" normalizeH="0" baseline="0" noProof="0" dirty="0" smtClean="0">
                  <a:ln>
                    <a:noFill/>
                  </a:ln>
                  <a:solidFill>
                    <a:prstClr val="black"/>
                  </a:solidFill>
                  <a:effectLst/>
                  <a:uLnTx/>
                  <a:uFillTx/>
                  <a:latin typeface="Arial" panose="020B0604020202020204" pitchFamily="34" charset="0"/>
                  <a:ea typeface="微软雅黑"/>
                </a:rPr>
                <a:t>凭证</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微软雅黑"/>
              </a:endParaRPr>
            </a:p>
          </p:txBody>
        </p:sp>
        <p:grpSp>
          <p:nvGrpSpPr>
            <p:cNvPr id="105" name="组合 114"/>
            <p:cNvGrpSpPr/>
            <p:nvPr/>
          </p:nvGrpSpPr>
          <p:grpSpPr bwMode="auto">
            <a:xfrm>
              <a:off x="204541" y="469325"/>
              <a:ext cx="8255332" cy="898928"/>
              <a:chOff x="1259278" y="587518"/>
              <a:chExt cx="7563894" cy="1408406"/>
            </a:xfrm>
          </p:grpSpPr>
          <p:sp>
            <p:nvSpPr>
              <p:cNvPr id="157" name="Rectangle 381"/>
              <p:cNvSpPr>
                <a:spLocks noChangeArrowheads="1"/>
              </p:cNvSpPr>
              <p:nvPr/>
            </p:nvSpPr>
            <p:spPr bwMode="auto">
              <a:xfrm>
                <a:off x="1262453" y="587518"/>
                <a:ext cx="7560719" cy="368440"/>
              </a:xfrm>
              <a:prstGeom prst="rect">
                <a:avLst/>
              </a:prstGeom>
              <a:solidFill>
                <a:srgbClr val="00B0F0"/>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人力薪酬系统</a:t>
                </a:r>
                <a:endParaRPr kumimoji="0" lang="zh-CN" altLang="en-US" sz="14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58" name="Rounded Rectangle 34"/>
              <p:cNvSpPr/>
              <p:nvPr/>
            </p:nvSpPr>
            <p:spPr bwMode="auto">
              <a:xfrm>
                <a:off x="1259278" y="1000410"/>
                <a:ext cx="7563894" cy="995514"/>
              </a:xfrm>
              <a:prstGeom prst="roundRect">
                <a:avLst>
                  <a:gd name="adj" fmla="val 3277"/>
                </a:avLst>
              </a:prstGeom>
              <a:solidFill>
                <a:sysClr val="window" lastClr="FFFFFF">
                  <a:lumMod val="75000"/>
                </a:sysClr>
              </a:solidFill>
              <a:ln w="9525" algn="ctr">
                <a:solidFill>
                  <a:srgbClr val="0099CC"/>
                </a:solidFill>
                <a:round/>
              </a:ln>
              <a:effectLst>
                <a:outerShdw blurRad="25400" dist="38100" dir="2700000" algn="tl" rotWithShape="0">
                  <a:prstClr val="black">
                    <a:alpha val="40000"/>
                  </a:prstClr>
                </a:outerShdw>
              </a:effectLst>
            </p:spPr>
            <p:txBody>
              <a:bodyPr tIns="91440" bIns="91440" anchor="ctr"/>
              <a:lstStyle/>
              <a:p>
                <a:pPr marL="0" marR="0" lvl="0" indent="0" algn="ctr" defTabSz="914400" eaLnBrk="1" fontAlgn="auto" latinLnBrk="0" hangingPunct="1">
                  <a:lnSpc>
                    <a:spcPct val="100000"/>
                  </a:lnSpc>
                  <a:spcBef>
                    <a:spcPts val="0"/>
                  </a:spcBef>
                  <a:spcAft>
                    <a:spcPts val="0"/>
                  </a:spcAft>
                  <a:buClr>
                    <a:srgbClr val="4F81BD"/>
                  </a:buClr>
                  <a:buSzPct val="80000"/>
                  <a:buFont typeface="Wingdings" panose="05000000000000000000" pitchFamily="2" charset="2"/>
                  <a:buNone/>
                  <a:tabLst/>
                  <a:defRPr/>
                </a:pPr>
                <a:endParaRPr kumimoji="0" lang="en-US" sz="1400" b="1" i="0" u="none" strike="noStrike" kern="0" cap="none" spc="0" normalizeH="0" baseline="0" noProof="0">
                  <a:ln>
                    <a:noFill/>
                  </a:ln>
                  <a:solidFill>
                    <a:prstClr val="white"/>
                  </a:solidFill>
                  <a:effectLst/>
                  <a:uLnTx/>
                  <a:uFillTx/>
                  <a:latin typeface="方正舒体" panose="02010601030101010101" pitchFamily="2" charset="-122"/>
                  <a:ea typeface="方正舒体" panose="02010601030101010101" pitchFamily="2" charset="-122"/>
                </a:endParaRPr>
              </a:p>
            </p:txBody>
          </p:sp>
        </p:grpSp>
        <p:sp>
          <p:nvSpPr>
            <p:cNvPr id="106" name="Rounded Rectangle 34"/>
            <p:cNvSpPr/>
            <p:nvPr/>
          </p:nvSpPr>
          <p:spPr bwMode="auto">
            <a:xfrm rot="5400000">
              <a:off x="-214372" y="2281410"/>
              <a:ext cx="2035983" cy="1426111"/>
            </a:xfrm>
            <a:prstGeom prst="roundRect">
              <a:avLst>
                <a:gd name="adj" fmla="val 3277"/>
              </a:avLst>
            </a:prstGeom>
            <a:solidFill>
              <a:sysClr val="window" lastClr="FFFFFF">
                <a:lumMod val="85000"/>
              </a:sysClr>
            </a:solidFill>
            <a:ln w="9525" algn="ctr">
              <a:solidFill>
                <a:srgbClr val="0099CC"/>
              </a:solidFill>
              <a:round/>
            </a:ln>
            <a:effectLst>
              <a:outerShdw blurRad="25400" dist="38100" dir="2700000" algn="tl" rotWithShape="0">
                <a:prstClr val="black">
                  <a:alpha val="40000"/>
                </a:prstClr>
              </a:outerShdw>
            </a:effectLst>
          </p:spPr>
          <p:txBody>
            <a:bodyPr tIns="91440" bIns="91440" anchor="ctr"/>
            <a:lstStyle/>
            <a:p>
              <a:pPr marL="0" marR="0" lvl="0" indent="0" algn="ctr" defTabSz="914400" eaLnBrk="1" fontAlgn="auto" latinLnBrk="0" hangingPunct="1">
                <a:lnSpc>
                  <a:spcPct val="100000"/>
                </a:lnSpc>
                <a:spcBef>
                  <a:spcPts val="0"/>
                </a:spcBef>
                <a:spcAft>
                  <a:spcPts val="0"/>
                </a:spcAft>
                <a:buClr>
                  <a:srgbClr val="4F81BD"/>
                </a:buClr>
                <a:buSzPct val="80000"/>
                <a:buFont typeface="Wingdings" panose="05000000000000000000" pitchFamily="2" charset="2"/>
                <a:buNone/>
                <a:tabLst/>
                <a:defRPr/>
              </a:pPr>
              <a:endParaRPr kumimoji="0" lang="en-US" sz="1400" b="1" i="0" u="none" strike="noStrike" kern="0" cap="none" spc="0" normalizeH="0" baseline="0" noProof="0">
                <a:ln>
                  <a:noFill/>
                </a:ln>
                <a:solidFill>
                  <a:prstClr val="white"/>
                </a:solidFill>
                <a:effectLst/>
                <a:uLnTx/>
                <a:uFillTx/>
                <a:latin typeface="方正舒体" panose="02010601030101010101" pitchFamily="2" charset="-122"/>
                <a:ea typeface="方正舒体" panose="02010601030101010101" pitchFamily="2" charset="-122"/>
              </a:endParaRPr>
            </a:p>
          </p:txBody>
        </p:sp>
        <p:sp>
          <p:nvSpPr>
            <p:cNvPr id="107" name="Rounded Rectangle 34"/>
            <p:cNvSpPr/>
            <p:nvPr/>
          </p:nvSpPr>
          <p:spPr bwMode="auto">
            <a:xfrm>
              <a:off x="1987800" y="1910871"/>
              <a:ext cx="6371009" cy="2317232"/>
            </a:xfrm>
            <a:prstGeom prst="roundRect">
              <a:avLst>
                <a:gd name="adj" fmla="val 3277"/>
              </a:avLst>
            </a:prstGeom>
            <a:solidFill>
              <a:sysClr val="window" lastClr="FFFFFF"/>
            </a:solidFill>
            <a:ln w="9525" algn="ctr">
              <a:solidFill>
                <a:srgbClr val="0099CC"/>
              </a:solidFill>
              <a:miter lim="800000"/>
            </a:ln>
            <a:effectLst>
              <a:outerShdw blurRad="25400" dist="38100" dir="2700000" algn="tl" rotWithShape="0">
                <a:prstClr val="black">
                  <a:alpha val="40000"/>
                </a:prstClr>
              </a:outerShdw>
            </a:effectLst>
          </p:spPr>
          <p:txBody>
            <a:bodyPr tIns="91440" bIns="91440" anchor="ctr"/>
            <a:lstStyle/>
            <a:p>
              <a:pPr marL="0" marR="0" lvl="0" indent="0" algn="ctr" defTabSz="914400" eaLnBrk="1" fontAlgn="auto" latinLnBrk="0" hangingPunct="1">
                <a:lnSpc>
                  <a:spcPct val="100000"/>
                </a:lnSpc>
                <a:spcBef>
                  <a:spcPts val="0"/>
                </a:spcBef>
                <a:spcAft>
                  <a:spcPts val="0"/>
                </a:spcAft>
                <a:buClr>
                  <a:srgbClr val="4F81BD"/>
                </a:buClr>
                <a:buSzPct val="80000"/>
                <a:buFont typeface="Wingdings" panose="05000000000000000000" pitchFamily="2" charset="2"/>
                <a:buNone/>
                <a:tabLst/>
                <a:defRPr/>
              </a:pPr>
              <a:endParaRPr kumimoji="0" lang="en-US" sz="1400" b="1" i="0" u="none" strike="noStrike" kern="0" cap="none" spc="0" normalizeH="0" baseline="0" noProof="0">
                <a:ln>
                  <a:noFill/>
                </a:ln>
                <a:solidFill>
                  <a:prstClr val="white"/>
                </a:solidFill>
                <a:effectLst/>
                <a:uLnTx/>
                <a:uFillTx/>
                <a:latin typeface="方正舒体" panose="02010601030101010101" pitchFamily="2" charset="-122"/>
                <a:ea typeface="方正舒体" panose="02010601030101010101" pitchFamily="2" charset="-122"/>
              </a:endParaRPr>
            </a:p>
          </p:txBody>
        </p:sp>
        <p:sp>
          <p:nvSpPr>
            <p:cNvPr id="108" name="Rectangle 381"/>
            <p:cNvSpPr>
              <a:spLocks noChangeArrowheads="1"/>
            </p:cNvSpPr>
            <p:nvPr/>
          </p:nvSpPr>
          <p:spPr bwMode="auto">
            <a:xfrm>
              <a:off x="1820264" y="1689679"/>
              <a:ext cx="6538545" cy="206110"/>
            </a:xfrm>
            <a:prstGeom prst="rect">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white"/>
                  </a:solidFill>
                  <a:effectLst/>
                  <a:uLnTx/>
                  <a:uFillTx/>
                  <a:ea typeface="微软雅黑"/>
                  <a:cs typeface="Arial" panose="020B0604020202020204" pitchFamily="34" charset="0"/>
                </a:rPr>
                <a:t>财务</a:t>
              </a: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系统</a:t>
              </a:r>
              <a:endParaRPr kumimoji="0" lang="zh-CN" altLang="en-US" sz="14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09" name="Rectangle 381"/>
            <p:cNvSpPr>
              <a:spLocks noChangeArrowheads="1"/>
            </p:cNvSpPr>
            <p:nvPr/>
          </p:nvSpPr>
          <p:spPr bwMode="auto">
            <a:xfrm>
              <a:off x="1898374" y="4447616"/>
              <a:ext cx="6460435" cy="286785"/>
            </a:xfrm>
            <a:prstGeom prst="rect">
              <a:avLst/>
            </a:prstGeom>
            <a:solidFill>
              <a:srgbClr val="44546A">
                <a:lumMod val="60000"/>
                <a:lumOff val="40000"/>
              </a:srgbClr>
            </a:solidFill>
            <a:ln w="19050" algn="ctr">
              <a:no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
                  <a:srgbClr val="4F81BD"/>
                </a:buClr>
                <a:buSzPct val="80000"/>
                <a:buFont typeface="Wingdings" panose="05000000000000000000" pitchFamily="2" charset="2"/>
                <a:buNone/>
                <a:tabLst/>
                <a:defRPr/>
              </a:pPr>
              <a:r>
                <a:rPr kumimoji="0" lang="zh-CN" altLang="en-US" sz="1400" b="1" i="0" u="none" strike="noStrike" kern="0" cap="none" spc="0" normalizeH="0" baseline="0" noProof="0" dirty="0" smtClean="0">
                  <a:ln>
                    <a:noFill/>
                  </a:ln>
                  <a:solidFill>
                    <a:prstClr val="white"/>
                  </a:solidFill>
                  <a:effectLst/>
                  <a:uLnTx/>
                  <a:uFillTx/>
                  <a:latin typeface="Arial" panose="020B0604020202020204" pitchFamily="34" charset="0"/>
                  <a:ea typeface="微软雅黑"/>
                </a:rPr>
                <a:t>会计</a:t>
              </a:r>
              <a:r>
                <a:rPr kumimoji="0" lang="zh-CN" altLang="en-US" sz="1400" b="1" i="0" u="none" strike="noStrike" kern="0" cap="none" spc="0" normalizeH="0" baseline="0" noProof="0" dirty="0">
                  <a:ln>
                    <a:noFill/>
                  </a:ln>
                  <a:solidFill>
                    <a:prstClr val="white"/>
                  </a:solidFill>
                  <a:effectLst/>
                  <a:uLnTx/>
                  <a:uFillTx/>
                  <a:latin typeface="Arial" panose="020B0604020202020204" pitchFamily="34" charset="0"/>
                  <a:ea typeface="微软雅黑"/>
                </a:rPr>
                <a:t>中心</a:t>
              </a:r>
              <a:endParaRPr kumimoji="0" lang="en-US" altLang="zh-CN" sz="1400" b="1" i="0" u="none" strike="noStrike" kern="0" cap="none" spc="0" normalizeH="0" baseline="0" noProof="0" dirty="0">
                <a:ln>
                  <a:noFill/>
                </a:ln>
                <a:solidFill>
                  <a:prstClr val="white"/>
                </a:solidFill>
                <a:effectLst/>
                <a:uLnTx/>
                <a:uFillTx/>
                <a:latin typeface="Arial" panose="020B0604020202020204" pitchFamily="34" charset="0"/>
                <a:ea typeface="微软雅黑"/>
              </a:endParaRPr>
            </a:p>
          </p:txBody>
        </p:sp>
        <p:sp>
          <p:nvSpPr>
            <p:cNvPr id="110" name="Rectangle 381"/>
            <p:cNvSpPr>
              <a:spLocks noChangeArrowheads="1"/>
            </p:cNvSpPr>
            <p:nvPr/>
          </p:nvSpPr>
          <p:spPr bwMode="auto">
            <a:xfrm>
              <a:off x="106330" y="1701373"/>
              <a:ext cx="1483931" cy="203041"/>
            </a:xfrm>
            <a:prstGeom prst="rect">
              <a:avLst/>
            </a:prstGeom>
            <a:solidFill>
              <a:sysClr val="window" lastClr="FFFFFF">
                <a:lumMod val="65000"/>
              </a:sys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综合管理平台</a:t>
              </a:r>
              <a:endParaRPr kumimoji="0" lang="zh-CN" altLang="en-US" sz="12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11" name="Rounded Rectangle 24"/>
            <p:cNvSpPr>
              <a:spLocks noChangeArrowheads="1"/>
            </p:cNvSpPr>
            <p:nvPr/>
          </p:nvSpPr>
          <p:spPr bwMode="gray">
            <a:xfrm>
              <a:off x="171679" y="2018961"/>
              <a:ext cx="1132162" cy="428628"/>
            </a:xfrm>
            <a:prstGeom prst="roundRect">
              <a:avLst>
                <a:gd name="adj" fmla="val 0"/>
              </a:avLst>
            </a:prstGeom>
            <a:solidFill>
              <a:sysClr val="window" lastClr="FFFFFF">
                <a:lumMod val="65000"/>
              </a:sys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项目过程管理</a:t>
              </a:r>
              <a:endParaRPr kumimoji="0" 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12" name="Rounded Rectangle 24"/>
            <p:cNvSpPr>
              <a:spLocks noChangeArrowheads="1"/>
            </p:cNvSpPr>
            <p:nvPr/>
          </p:nvSpPr>
          <p:spPr bwMode="gray">
            <a:xfrm>
              <a:off x="171679" y="2537866"/>
              <a:ext cx="1132162" cy="428628"/>
            </a:xfrm>
            <a:prstGeom prst="roundRect">
              <a:avLst>
                <a:gd name="adj" fmla="val 0"/>
              </a:avLst>
            </a:prstGeom>
            <a:solidFill>
              <a:sysClr val="window" lastClr="FFFFFF">
                <a:lumMod val="65000"/>
              </a:sys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项目状态</a:t>
              </a:r>
              <a:endParaRPr kumimoji="0" 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13" name="Rounded Rectangle 24"/>
            <p:cNvSpPr>
              <a:spLocks noChangeArrowheads="1"/>
            </p:cNvSpPr>
            <p:nvPr/>
          </p:nvSpPr>
          <p:spPr bwMode="gray">
            <a:xfrm>
              <a:off x="179871" y="3027297"/>
              <a:ext cx="1132162" cy="428628"/>
            </a:xfrm>
            <a:prstGeom prst="roundRect">
              <a:avLst>
                <a:gd name="adj" fmla="val 0"/>
              </a:avLst>
            </a:prstGeom>
            <a:solidFill>
              <a:sysClr val="window" lastClr="FFFFFF">
                <a:lumMod val="65000"/>
              </a:sys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工时</a:t>
              </a:r>
              <a:endParaRPr kumimoji="0" 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14" name="Rounded Rectangle 24"/>
            <p:cNvSpPr>
              <a:spLocks noChangeArrowheads="1"/>
            </p:cNvSpPr>
            <p:nvPr/>
          </p:nvSpPr>
          <p:spPr bwMode="gray">
            <a:xfrm>
              <a:off x="204540" y="3516728"/>
              <a:ext cx="1132162" cy="428628"/>
            </a:xfrm>
            <a:prstGeom prst="roundRect">
              <a:avLst>
                <a:gd name="adj" fmla="val 0"/>
              </a:avLst>
            </a:prstGeom>
            <a:solidFill>
              <a:sysClr val="window" lastClr="FFFFFF">
                <a:lumMod val="65000"/>
              </a:sys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外协费用</a:t>
              </a:r>
              <a:endParaRPr kumimoji="0" lang="en-US" sz="12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15" name="燕尾形 114"/>
            <p:cNvSpPr>
              <a:spLocks noChangeAspect="1"/>
            </p:cNvSpPr>
            <p:nvPr/>
          </p:nvSpPr>
          <p:spPr bwMode="auto">
            <a:xfrm>
              <a:off x="1542285" y="2584839"/>
              <a:ext cx="479308" cy="527730"/>
            </a:xfrm>
            <a:prstGeom prst="chevron">
              <a:avLst/>
            </a:prstGeom>
            <a:solidFill>
              <a:srgbClr val="00B0F0"/>
            </a:solidFill>
            <a:ln w="12700" cap="flat" cmpd="sng" algn="ctr">
              <a:noFill/>
              <a:prstDash val="solid"/>
              <a:miter lim="800000"/>
            </a:ln>
            <a:effectLst/>
          </p:spPr>
          <p:txBody>
            <a:bodyPr vert="vert" anchor="ctr" anchorCtr="1">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6" name="Rounded Rectangle 24"/>
            <p:cNvSpPr>
              <a:spLocks noChangeArrowheads="1"/>
            </p:cNvSpPr>
            <p:nvPr/>
          </p:nvSpPr>
          <p:spPr bwMode="gray">
            <a:xfrm>
              <a:off x="4316630" y="1994760"/>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薪酬单</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17" name="Rounded Rectangle 24"/>
            <p:cNvSpPr>
              <a:spLocks noChangeArrowheads="1"/>
            </p:cNvSpPr>
            <p:nvPr/>
          </p:nvSpPr>
          <p:spPr bwMode="gray">
            <a:xfrm>
              <a:off x="373679" y="827895"/>
              <a:ext cx="1132162" cy="428628"/>
            </a:xfrm>
            <a:prstGeom prst="roundRect">
              <a:avLst>
                <a:gd name="adj" fmla="val 0"/>
              </a:avLst>
            </a:prstGeom>
            <a:solidFill>
              <a:srgbClr val="00B0F0"/>
            </a:solidFill>
            <a:ln w="19050" algn="ctr">
              <a:solidFill>
                <a:srgbClr val="DBDBDB"/>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zh-CN" altLang="en-US" sz="1300" b="1" i="0" u="none" strike="noStrike" kern="0" cap="none" spc="0" normalizeH="0" baseline="0" noProof="0" dirty="0">
                  <a:ln>
                    <a:noFill/>
                  </a:ln>
                  <a:solidFill>
                    <a:prstClr val="white"/>
                  </a:solidFill>
                  <a:effectLst/>
                  <a:uLnTx/>
                  <a:uFillTx/>
                  <a:ea typeface="微软雅黑"/>
                  <a:cs typeface="Arial" panose="020B0604020202020204" pitchFamily="34" charset="0"/>
                </a:rPr>
                <a:t>工资</a:t>
              </a:r>
              <a:endParaRPr kumimoji="0" lang="en-US" sz="13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18" name="Rounded Rectangle 24"/>
            <p:cNvSpPr>
              <a:spLocks noChangeArrowheads="1"/>
            </p:cNvSpPr>
            <p:nvPr/>
          </p:nvSpPr>
          <p:spPr bwMode="gray">
            <a:xfrm>
              <a:off x="2098294" y="822414"/>
              <a:ext cx="1132162" cy="428628"/>
            </a:xfrm>
            <a:prstGeom prst="roundRect">
              <a:avLst>
                <a:gd name="adj" fmla="val 0"/>
              </a:avLst>
            </a:prstGeom>
            <a:solidFill>
              <a:srgbClr val="00B0F0"/>
            </a:solidFill>
            <a:ln w="19050" algn="ctr">
              <a:solidFill>
                <a:srgbClr val="DBDBDB"/>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zh-CN" altLang="en-US" sz="1300" b="1" i="0" u="none" strike="noStrike" kern="0" cap="none" spc="0" normalizeH="0" baseline="0" noProof="0" dirty="0">
                  <a:ln>
                    <a:noFill/>
                  </a:ln>
                  <a:solidFill>
                    <a:prstClr val="white"/>
                  </a:solidFill>
                  <a:effectLst/>
                  <a:uLnTx/>
                  <a:uFillTx/>
                  <a:ea typeface="微软雅黑"/>
                  <a:cs typeface="Arial" panose="020B0604020202020204" pitchFamily="34" charset="0"/>
                </a:rPr>
                <a:t>奖金</a:t>
              </a:r>
              <a:endParaRPr kumimoji="0" lang="en-US" sz="13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19" name="Rounded Rectangle 24"/>
            <p:cNvSpPr>
              <a:spLocks noChangeArrowheads="1"/>
            </p:cNvSpPr>
            <p:nvPr/>
          </p:nvSpPr>
          <p:spPr bwMode="gray">
            <a:xfrm>
              <a:off x="3647258" y="822414"/>
              <a:ext cx="1132162" cy="428628"/>
            </a:xfrm>
            <a:prstGeom prst="roundRect">
              <a:avLst>
                <a:gd name="adj" fmla="val 0"/>
              </a:avLst>
            </a:prstGeom>
            <a:solidFill>
              <a:srgbClr val="00B0F0"/>
            </a:solidFill>
            <a:ln w="19050" algn="ctr">
              <a:solidFill>
                <a:srgbClr val="DBDBDB"/>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zh-CN" altLang="en-US" sz="13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福利津贴</a:t>
              </a:r>
              <a:endParaRPr kumimoji="0" lang="en-US" sz="13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20" name="Rounded Rectangle 24"/>
            <p:cNvSpPr>
              <a:spLocks noChangeArrowheads="1"/>
            </p:cNvSpPr>
            <p:nvPr/>
          </p:nvSpPr>
          <p:spPr bwMode="gray">
            <a:xfrm>
              <a:off x="5371873" y="825333"/>
              <a:ext cx="1132162" cy="428628"/>
            </a:xfrm>
            <a:prstGeom prst="roundRect">
              <a:avLst>
                <a:gd name="adj" fmla="val 0"/>
              </a:avLst>
            </a:prstGeom>
            <a:solidFill>
              <a:srgbClr val="00B0F0"/>
            </a:solidFill>
            <a:ln w="19050" algn="ctr">
              <a:solidFill>
                <a:srgbClr val="DBDBDB"/>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zh-CN" altLang="en-US" sz="1300" b="1" i="0" u="none" strike="noStrike" kern="0" cap="none" spc="0" normalizeH="0" baseline="0" noProof="0" dirty="0">
                  <a:ln>
                    <a:noFill/>
                  </a:ln>
                  <a:solidFill>
                    <a:prstClr val="white"/>
                  </a:solidFill>
                  <a:effectLst/>
                  <a:uLnTx/>
                  <a:uFillTx/>
                  <a:ea typeface="微软雅黑"/>
                  <a:cs typeface="Arial" panose="020B0604020202020204" pitchFamily="34" charset="0"/>
                </a:rPr>
                <a:t>五险两</a:t>
              </a:r>
              <a:r>
                <a:rPr kumimoji="0" lang="zh-CN" altLang="en-US" sz="13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金等</a:t>
              </a:r>
              <a:endParaRPr kumimoji="0" lang="en-US" sz="13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21" name="Rounded Rectangle 24"/>
            <p:cNvSpPr>
              <a:spLocks noChangeArrowheads="1"/>
            </p:cNvSpPr>
            <p:nvPr/>
          </p:nvSpPr>
          <p:spPr bwMode="gray">
            <a:xfrm>
              <a:off x="7226647" y="812658"/>
              <a:ext cx="1132162" cy="428628"/>
            </a:xfrm>
            <a:prstGeom prst="roundRect">
              <a:avLst>
                <a:gd name="adj" fmla="val 0"/>
              </a:avLst>
            </a:prstGeom>
            <a:solidFill>
              <a:srgbClr val="00B0F0"/>
            </a:solidFill>
            <a:ln w="19050" algn="ctr">
              <a:solidFill>
                <a:srgbClr val="DBDBDB"/>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zh-CN" altLang="en-US" sz="13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工会经费</a:t>
              </a:r>
              <a:endParaRPr kumimoji="0" lang="en-US" sz="13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22" name="Rounded Rectangle 24"/>
            <p:cNvSpPr>
              <a:spLocks noChangeArrowheads="1"/>
            </p:cNvSpPr>
            <p:nvPr/>
          </p:nvSpPr>
          <p:spPr bwMode="gray">
            <a:xfrm>
              <a:off x="2213823" y="2048348"/>
              <a:ext cx="426221" cy="957057"/>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工时单</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23" name="Rounded Rectangle 24"/>
            <p:cNvSpPr>
              <a:spLocks noChangeArrowheads="1"/>
            </p:cNvSpPr>
            <p:nvPr/>
          </p:nvSpPr>
          <p:spPr bwMode="gray">
            <a:xfrm>
              <a:off x="2213822" y="3157346"/>
              <a:ext cx="426221" cy="957057"/>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外协成本</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24" name="Rounded Rectangle 24"/>
            <p:cNvSpPr>
              <a:spLocks noChangeArrowheads="1"/>
            </p:cNvSpPr>
            <p:nvPr/>
          </p:nvSpPr>
          <p:spPr bwMode="gray">
            <a:xfrm>
              <a:off x="7126506" y="1994760"/>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薪酬发放</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25" name="Rounded Rectangle 24"/>
            <p:cNvSpPr>
              <a:spLocks noChangeArrowheads="1"/>
            </p:cNvSpPr>
            <p:nvPr/>
          </p:nvSpPr>
          <p:spPr bwMode="gray">
            <a:xfrm>
              <a:off x="2926924" y="3806637"/>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费用报销</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26" name="Rounded Rectangle 24"/>
            <p:cNvSpPr>
              <a:spLocks noChangeArrowheads="1"/>
            </p:cNvSpPr>
            <p:nvPr/>
          </p:nvSpPr>
          <p:spPr bwMode="gray">
            <a:xfrm>
              <a:off x="2953934" y="2018961"/>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资产折旧</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27" name="Rounded Rectangle 24"/>
            <p:cNvSpPr>
              <a:spLocks noChangeArrowheads="1"/>
            </p:cNvSpPr>
            <p:nvPr/>
          </p:nvSpPr>
          <p:spPr bwMode="gray">
            <a:xfrm>
              <a:off x="4403339" y="3806308"/>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研发领用</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28" name="Rounded Rectangle 24"/>
            <p:cNvSpPr>
              <a:spLocks noChangeArrowheads="1"/>
            </p:cNvSpPr>
            <p:nvPr/>
          </p:nvSpPr>
          <p:spPr bwMode="gray">
            <a:xfrm>
              <a:off x="3616845" y="2638895"/>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成本分摊</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29" name="Rounded Rectangle 24"/>
            <p:cNvSpPr>
              <a:spLocks noChangeArrowheads="1"/>
            </p:cNvSpPr>
            <p:nvPr/>
          </p:nvSpPr>
          <p:spPr bwMode="gray">
            <a:xfrm>
              <a:off x="3626784" y="3199101"/>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项目成本</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cxnSp>
          <p:nvCxnSpPr>
            <p:cNvPr id="130" name="肘形连接符 129"/>
            <p:cNvCxnSpPr>
              <a:stCxn id="116" idx="2"/>
              <a:endCxn id="128" idx="3"/>
            </p:cNvCxnSpPr>
            <p:nvPr/>
          </p:nvCxnSpPr>
          <p:spPr>
            <a:xfrm rot="5400000">
              <a:off x="4437159" y="2496926"/>
              <a:ext cx="444764" cy="237916"/>
            </a:xfrm>
            <a:prstGeom prst="bentConnector2">
              <a:avLst/>
            </a:prstGeom>
            <a:noFill/>
            <a:ln w="12700" cap="flat" cmpd="sng" algn="ctr">
              <a:solidFill>
                <a:srgbClr val="00B0F0"/>
              </a:solidFill>
              <a:prstDash val="solid"/>
              <a:miter lim="800000"/>
              <a:tailEnd type="triangle"/>
            </a:ln>
            <a:effectLst/>
          </p:spPr>
        </p:cxnSp>
        <p:cxnSp>
          <p:nvCxnSpPr>
            <p:cNvPr id="131" name="肘形连接符 130"/>
            <p:cNvCxnSpPr>
              <a:stCxn id="122" idx="3"/>
              <a:endCxn id="128" idx="1"/>
            </p:cNvCxnSpPr>
            <p:nvPr/>
          </p:nvCxnSpPr>
          <p:spPr>
            <a:xfrm>
              <a:off x="2640044" y="2526877"/>
              <a:ext cx="976801" cy="311389"/>
            </a:xfrm>
            <a:prstGeom prst="bentConnector3">
              <a:avLst/>
            </a:prstGeom>
            <a:noFill/>
            <a:ln w="12700" cap="flat" cmpd="sng" algn="ctr">
              <a:solidFill>
                <a:srgbClr val="00B0F0"/>
              </a:solidFill>
              <a:prstDash val="solid"/>
              <a:miter lim="800000"/>
              <a:tailEnd type="triangle"/>
            </a:ln>
            <a:effectLst/>
          </p:spPr>
        </p:cxnSp>
        <p:cxnSp>
          <p:nvCxnSpPr>
            <p:cNvPr id="132" name="肘形连接符 131"/>
            <p:cNvCxnSpPr>
              <a:stCxn id="126" idx="2"/>
              <a:endCxn id="128" idx="0"/>
            </p:cNvCxnSpPr>
            <p:nvPr/>
          </p:nvCxnSpPr>
          <p:spPr>
            <a:xfrm rot="16200000" flipH="1">
              <a:off x="3636662" y="2196843"/>
              <a:ext cx="221192" cy="662911"/>
            </a:xfrm>
            <a:prstGeom prst="bentConnector3">
              <a:avLst/>
            </a:prstGeom>
            <a:noFill/>
            <a:ln w="12700" cap="flat" cmpd="sng" algn="ctr">
              <a:solidFill>
                <a:srgbClr val="00B0F0"/>
              </a:solidFill>
              <a:prstDash val="solid"/>
              <a:miter lim="800000"/>
              <a:tailEnd type="triangle"/>
            </a:ln>
            <a:effectLst/>
          </p:spPr>
        </p:cxnSp>
        <p:cxnSp>
          <p:nvCxnSpPr>
            <p:cNvPr id="133" name="肘形连接符 132"/>
            <p:cNvCxnSpPr>
              <a:stCxn id="128" idx="2"/>
              <a:endCxn id="129" idx="0"/>
            </p:cNvCxnSpPr>
            <p:nvPr/>
          </p:nvCxnSpPr>
          <p:spPr>
            <a:xfrm rot="16200000" flipH="1">
              <a:off x="4002951" y="3113399"/>
              <a:ext cx="161464" cy="9939"/>
            </a:xfrm>
            <a:prstGeom prst="bentConnector3">
              <a:avLst/>
            </a:prstGeom>
            <a:noFill/>
            <a:ln w="12700" cap="flat" cmpd="sng" algn="ctr">
              <a:solidFill>
                <a:srgbClr val="5B9BD5"/>
              </a:solidFill>
              <a:prstDash val="solid"/>
              <a:miter lim="800000"/>
              <a:tailEnd type="triangle"/>
            </a:ln>
            <a:effectLst/>
          </p:spPr>
        </p:cxnSp>
        <p:cxnSp>
          <p:nvCxnSpPr>
            <p:cNvPr id="134" name="肘形连接符 133"/>
            <p:cNvCxnSpPr>
              <a:stCxn id="125" idx="3"/>
              <a:endCxn id="129" idx="2"/>
            </p:cNvCxnSpPr>
            <p:nvPr/>
          </p:nvCxnSpPr>
          <p:spPr>
            <a:xfrm flipV="1">
              <a:off x="3850662" y="3597843"/>
              <a:ext cx="237991" cy="408165"/>
            </a:xfrm>
            <a:prstGeom prst="bentConnector2">
              <a:avLst/>
            </a:prstGeom>
            <a:noFill/>
            <a:ln w="12700" cap="flat" cmpd="sng" algn="ctr">
              <a:solidFill>
                <a:srgbClr val="00B0F0"/>
              </a:solidFill>
              <a:prstDash val="solid"/>
              <a:miter lim="800000"/>
              <a:tailEnd type="triangle"/>
            </a:ln>
            <a:effectLst/>
          </p:spPr>
        </p:cxnSp>
        <p:cxnSp>
          <p:nvCxnSpPr>
            <p:cNvPr id="135" name="肘形连接符 134"/>
            <p:cNvCxnSpPr>
              <a:stCxn id="127" idx="1"/>
              <a:endCxn id="129" idx="2"/>
            </p:cNvCxnSpPr>
            <p:nvPr/>
          </p:nvCxnSpPr>
          <p:spPr>
            <a:xfrm rot="10800000">
              <a:off x="4088653" y="3597843"/>
              <a:ext cx="314686" cy="407836"/>
            </a:xfrm>
            <a:prstGeom prst="bentConnector2">
              <a:avLst/>
            </a:prstGeom>
            <a:noFill/>
            <a:ln w="12700" cap="flat" cmpd="sng" algn="ctr">
              <a:solidFill>
                <a:srgbClr val="00B0F0"/>
              </a:solidFill>
              <a:prstDash val="solid"/>
              <a:miter lim="800000"/>
              <a:tailEnd type="triangle"/>
            </a:ln>
            <a:effectLst/>
          </p:spPr>
        </p:cxnSp>
        <p:cxnSp>
          <p:nvCxnSpPr>
            <p:cNvPr id="136" name="肘形连接符 135"/>
            <p:cNvCxnSpPr>
              <a:stCxn id="123" idx="3"/>
              <a:endCxn id="129" idx="1"/>
            </p:cNvCxnSpPr>
            <p:nvPr/>
          </p:nvCxnSpPr>
          <p:spPr>
            <a:xfrm flipV="1">
              <a:off x="2640043" y="3398472"/>
              <a:ext cx="986741" cy="237403"/>
            </a:xfrm>
            <a:prstGeom prst="bentConnector3">
              <a:avLst/>
            </a:prstGeom>
            <a:noFill/>
            <a:ln w="12700" cap="flat" cmpd="sng" algn="ctr">
              <a:solidFill>
                <a:srgbClr val="00B0F0"/>
              </a:solidFill>
              <a:prstDash val="solid"/>
              <a:miter lim="800000"/>
              <a:tailEnd type="triangle"/>
            </a:ln>
            <a:effectLst/>
          </p:spPr>
        </p:cxnSp>
        <p:cxnSp>
          <p:nvCxnSpPr>
            <p:cNvPr id="137" name="直接箭头连接符 136"/>
            <p:cNvCxnSpPr>
              <a:stCxn id="116" idx="3"/>
              <a:endCxn id="124" idx="1"/>
            </p:cNvCxnSpPr>
            <p:nvPr/>
          </p:nvCxnSpPr>
          <p:spPr>
            <a:xfrm>
              <a:off x="5240368" y="2194131"/>
              <a:ext cx="1886138" cy="0"/>
            </a:xfrm>
            <a:prstGeom prst="straightConnector1">
              <a:avLst/>
            </a:prstGeom>
            <a:noFill/>
            <a:ln w="12700" cap="flat" cmpd="sng" algn="ctr">
              <a:solidFill>
                <a:srgbClr val="00B0F0"/>
              </a:solidFill>
              <a:prstDash val="solid"/>
              <a:miter lim="800000"/>
              <a:tailEnd type="triangle"/>
            </a:ln>
            <a:effectLst/>
          </p:spPr>
        </p:cxnSp>
        <p:sp>
          <p:nvSpPr>
            <p:cNvPr id="138" name="Rounded Rectangle 24"/>
            <p:cNvSpPr>
              <a:spLocks noChangeArrowheads="1"/>
            </p:cNvSpPr>
            <p:nvPr/>
          </p:nvSpPr>
          <p:spPr bwMode="gray">
            <a:xfrm>
              <a:off x="5447265" y="3328912"/>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应收管理</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39" name="Rounded Rectangle 24"/>
            <p:cNvSpPr>
              <a:spLocks noChangeArrowheads="1"/>
            </p:cNvSpPr>
            <p:nvPr/>
          </p:nvSpPr>
          <p:spPr bwMode="gray">
            <a:xfrm>
              <a:off x="5447265" y="3801761"/>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资产管理</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40" name="Rounded Rectangle 24"/>
            <p:cNvSpPr>
              <a:spLocks noChangeArrowheads="1"/>
            </p:cNvSpPr>
            <p:nvPr/>
          </p:nvSpPr>
          <p:spPr bwMode="gray">
            <a:xfrm>
              <a:off x="5441245" y="2829459"/>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应付管理</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41" name="Rounded Rectangle 24"/>
            <p:cNvSpPr>
              <a:spLocks noChangeArrowheads="1"/>
            </p:cNvSpPr>
            <p:nvPr/>
          </p:nvSpPr>
          <p:spPr bwMode="gray">
            <a:xfrm>
              <a:off x="5416532" y="2356610"/>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总账</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42" name="圆角矩形 141"/>
            <p:cNvSpPr/>
            <p:nvPr/>
          </p:nvSpPr>
          <p:spPr>
            <a:xfrm>
              <a:off x="5401228" y="2248282"/>
              <a:ext cx="1363962" cy="2007804"/>
            </a:xfrm>
            <a:prstGeom prst="roundRect">
              <a:avLst/>
            </a:prstGeom>
            <a:noFill/>
            <a:ln w="6350" cap="flat" cmpd="sng" algn="ctr">
              <a:solidFill>
                <a:srgbClr val="5B9BD5"/>
              </a:solidFill>
              <a:prstDash val="dash"/>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E7E6E6">
                      <a:lumMod val="25000"/>
                    </a:srgbClr>
                  </a:solidFill>
                  <a:effectLst/>
                  <a:uLnTx/>
                  <a:uFillTx/>
                  <a:latin typeface="Calibri"/>
                  <a:ea typeface="微软雅黑"/>
                  <a:cs typeface="+mn-cs"/>
                </a:rPr>
                <a:t>标</a:t>
              </a:r>
              <a:endParaRPr kumimoji="0" lang="en-US" altLang="zh-CN" sz="1400" b="0" i="0" u="none" strike="noStrike" kern="0" cap="none" spc="0" normalizeH="0" baseline="0" noProof="0" dirty="0" smtClean="0">
                <a:ln>
                  <a:noFill/>
                </a:ln>
                <a:solidFill>
                  <a:srgbClr val="E7E6E6">
                    <a:lumMod val="25000"/>
                  </a:srgbClr>
                </a:solidFill>
                <a:effectLst/>
                <a:uLnTx/>
                <a:uFillTx/>
                <a:latin typeface="Calibri"/>
                <a:ea typeface="微软雅黑"/>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E7E6E6">
                      <a:lumMod val="25000"/>
                    </a:srgbClr>
                  </a:solidFill>
                  <a:effectLst/>
                  <a:uLnTx/>
                  <a:uFillTx/>
                  <a:latin typeface="Calibri"/>
                  <a:ea typeface="微软雅黑"/>
                  <a:cs typeface="+mn-cs"/>
                </a:rPr>
                <a:t>准</a:t>
              </a:r>
              <a:endParaRPr kumimoji="0" lang="en-US" altLang="zh-CN" sz="1400" b="0" i="0" u="none" strike="noStrike" kern="0" cap="none" spc="0" normalizeH="0" baseline="0" noProof="0" dirty="0" smtClean="0">
                <a:ln>
                  <a:noFill/>
                </a:ln>
                <a:solidFill>
                  <a:srgbClr val="E7E6E6">
                    <a:lumMod val="25000"/>
                  </a:srgbClr>
                </a:solidFill>
                <a:effectLst/>
                <a:uLnTx/>
                <a:uFillTx/>
                <a:latin typeface="Calibri"/>
                <a:ea typeface="微软雅黑"/>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E7E6E6">
                      <a:lumMod val="25000"/>
                    </a:srgbClr>
                  </a:solidFill>
                  <a:effectLst/>
                  <a:uLnTx/>
                  <a:uFillTx/>
                  <a:latin typeface="Calibri"/>
                  <a:ea typeface="微软雅黑"/>
                  <a:cs typeface="+mn-cs"/>
                </a:rPr>
                <a:t>财</a:t>
              </a:r>
              <a:endParaRPr kumimoji="0" lang="en-US" altLang="zh-CN" sz="1400" b="0" i="0" u="none" strike="noStrike" kern="0" cap="none" spc="0" normalizeH="0" baseline="0" noProof="0" dirty="0" smtClean="0">
                <a:ln>
                  <a:noFill/>
                </a:ln>
                <a:solidFill>
                  <a:srgbClr val="E7E6E6">
                    <a:lumMod val="25000"/>
                  </a:srgbClr>
                </a:solidFill>
                <a:effectLst/>
                <a:uLnTx/>
                <a:uFillTx/>
                <a:latin typeface="Calibri"/>
                <a:ea typeface="微软雅黑"/>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E7E6E6">
                      <a:lumMod val="25000"/>
                    </a:srgbClr>
                  </a:solidFill>
                  <a:effectLst/>
                  <a:uLnTx/>
                  <a:uFillTx/>
                  <a:latin typeface="Calibri"/>
                  <a:ea typeface="微软雅黑"/>
                  <a:cs typeface="+mn-cs"/>
                </a:rPr>
                <a:t>务</a:t>
              </a:r>
            </a:p>
          </p:txBody>
        </p:sp>
        <p:sp>
          <p:nvSpPr>
            <p:cNvPr id="143" name="Rounded Rectangle 24"/>
            <p:cNvSpPr>
              <a:spLocks noChangeArrowheads="1"/>
            </p:cNvSpPr>
            <p:nvPr/>
          </p:nvSpPr>
          <p:spPr bwMode="gray">
            <a:xfrm>
              <a:off x="7112687" y="2603060"/>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银企直联</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44" name="Rounded Rectangle 24"/>
            <p:cNvSpPr>
              <a:spLocks noChangeArrowheads="1"/>
            </p:cNvSpPr>
            <p:nvPr/>
          </p:nvSpPr>
          <p:spPr bwMode="gray">
            <a:xfrm>
              <a:off x="7136414" y="3302100"/>
              <a:ext cx="923738" cy="398742"/>
            </a:xfrm>
            <a:prstGeom prst="roundRect">
              <a:avLst>
                <a:gd name="adj" fmla="val 0"/>
              </a:avLst>
            </a:prstGeom>
            <a:solidFill>
              <a:srgbClr val="5B9BD5">
                <a:lumMod val="75000"/>
              </a:srgbClr>
            </a:solidFill>
            <a:ln w="19050" algn="ctr">
              <a:solidFill>
                <a:sysClr val="window" lastClr="FFFFFF">
                  <a:lumMod val="95000"/>
                </a:sysClr>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发票</a:t>
              </a:r>
              <a:endParaRPr kumimoji="0" lang="en-US" sz="1400" b="1" i="0" u="none" strike="noStrike" kern="0" cap="none" spc="0" normalizeH="0" baseline="0" noProof="0" dirty="0" smtClean="0">
                <a:ln>
                  <a:noFill/>
                </a:ln>
                <a:solidFill>
                  <a:prstClr val="white"/>
                </a:solidFill>
                <a:effectLst/>
                <a:uLnTx/>
                <a:uFillTx/>
                <a:ea typeface="微软雅黑"/>
                <a:cs typeface="Arial" panose="020B0604020202020204" pitchFamily="34" charset="0"/>
              </a:endParaRPr>
            </a:p>
          </p:txBody>
        </p:sp>
        <p:sp>
          <p:nvSpPr>
            <p:cNvPr id="145" name="Rounded Rectangle 24"/>
            <p:cNvSpPr>
              <a:spLocks noChangeArrowheads="1"/>
            </p:cNvSpPr>
            <p:nvPr/>
          </p:nvSpPr>
          <p:spPr bwMode="gray">
            <a:xfrm>
              <a:off x="8582687" y="2829459"/>
              <a:ext cx="433082" cy="1371044"/>
            </a:xfrm>
            <a:prstGeom prst="roundRect">
              <a:avLst>
                <a:gd name="adj" fmla="val 0"/>
              </a:avLst>
            </a:prstGeom>
            <a:solidFill>
              <a:srgbClr val="E7E6E6">
                <a:lumMod val="25000"/>
              </a:srgbClr>
            </a:solidFill>
            <a:ln w="19050" algn="ctr">
              <a:solidFill>
                <a:srgbClr val="DBDBDB"/>
              </a:solidFill>
              <a:miter lim="800000"/>
            </a:ln>
            <a:effectLst>
              <a:outerShdw blurRad="50800" dist="38100" dir="2700000" algn="tl" rotWithShape="0">
                <a:prstClr val="black">
                  <a:alpha val="40000"/>
                </a:prstClr>
              </a:outerShdw>
            </a:effectLst>
          </p:spPr>
          <p:txBody>
            <a:bodyPr tIns="155448" bIns="9144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zh-CN" altLang="en-US" sz="1300" b="1" i="0" u="none" strike="noStrike" kern="0" cap="none" spc="0" normalizeH="0" baseline="0" noProof="0" dirty="0">
                  <a:ln>
                    <a:noFill/>
                  </a:ln>
                  <a:solidFill>
                    <a:prstClr val="white"/>
                  </a:solidFill>
                  <a:effectLst/>
                  <a:uLnTx/>
                  <a:uFillTx/>
                  <a:ea typeface="微软雅黑"/>
                  <a:cs typeface="Arial" panose="020B0604020202020204" pitchFamily="34" charset="0"/>
                </a:rPr>
                <a:t>百</a:t>
              </a:r>
              <a:r>
                <a:rPr kumimoji="0" lang="zh-CN" altLang="en-US" sz="1300" b="1" i="0" u="none" strike="noStrike" kern="0" cap="none" spc="0" normalizeH="0" baseline="0" noProof="0" dirty="0" smtClean="0">
                  <a:ln>
                    <a:noFill/>
                  </a:ln>
                  <a:solidFill>
                    <a:prstClr val="white"/>
                  </a:solidFill>
                  <a:effectLst/>
                  <a:uLnTx/>
                  <a:uFillTx/>
                  <a:ea typeface="微软雅黑"/>
                  <a:cs typeface="Arial" panose="020B0604020202020204" pitchFamily="34" charset="0"/>
                </a:rPr>
                <a:t>旺税控</a:t>
              </a:r>
              <a:r>
                <a:rPr kumimoji="0" lang="zh-CN" altLang="en-US" sz="1300" b="1" i="0" u="none" strike="noStrike" kern="0" cap="none" spc="0" normalizeH="0" baseline="0" noProof="0" dirty="0">
                  <a:ln>
                    <a:noFill/>
                  </a:ln>
                  <a:solidFill>
                    <a:prstClr val="white"/>
                  </a:solidFill>
                  <a:effectLst/>
                  <a:uLnTx/>
                  <a:uFillTx/>
                  <a:ea typeface="微软雅黑"/>
                  <a:cs typeface="Arial" panose="020B0604020202020204" pitchFamily="34" charset="0"/>
                </a:rPr>
                <a:t>系统</a:t>
              </a:r>
              <a:endParaRPr kumimoji="0" lang="en-US" sz="1300" b="1" i="0" u="none" strike="noStrike" kern="0" cap="none" spc="0" normalizeH="0" baseline="0" noProof="0" dirty="0">
                <a:ln>
                  <a:noFill/>
                </a:ln>
                <a:solidFill>
                  <a:prstClr val="white"/>
                </a:solidFill>
                <a:effectLst/>
                <a:uLnTx/>
                <a:uFillTx/>
                <a:ea typeface="微软雅黑"/>
                <a:cs typeface="Arial" panose="020B0604020202020204" pitchFamily="34" charset="0"/>
              </a:endParaRPr>
            </a:p>
          </p:txBody>
        </p:sp>
        <p:sp>
          <p:nvSpPr>
            <p:cNvPr id="146" name="燕尾形 145"/>
            <p:cNvSpPr>
              <a:spLocks noChangeAspect="1"/>
            </p:cNvSpPr>
            <p:nvPr/>
          </p:nvSpPr>
          <p:spPr bwMode="auto">
            <a:xfrm rot="5400000">
              <a:off x="4864998" y="4106878"/>
              <a:ext cx="294227" cy="527730"/>
            </a:xfrm>
            <a:prstGeom prst="chevron">
              <a:avLst/>
            </a:prstGeom>
            <a:solidFill>
              <a:srgbClr val="00B0F0"/>
            </a:solidFill>
            <a:ln w="12700" cap="flat" cmpd="sng" algn="ctr">
              <a:noFill/>
              <a:prstDash val="solid"/>
              <a:miter lim="800000"/>
            </a:ln>
            <a:effectLst/>
          </p:spPr>
          <p:txBody>
            <a:bodyPr vert="vert" anchor="ctr" anchorCtr="1">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7" name="Rounded Rectangle 34"/>
            <p:cNvSpPr/>
            <p:nvPr/>
          </p:nvSpPr>
          <p:spPr bwMode="auto">
            <a:xfrm>
              <a:off x="5072886" y="4912577"/>
              <a:ext cx="1285180" cy="296702"/>
            </a:xfrm>
            <a:prstGeom prst="roundRect">
              <a:avLst>
                <a:gd name="adj" fmla="val 9902"/>
              </a:avLst>
            </a:prstGeom>
            <a:solidFill>
              <a:sysClr val="window" lastClr="FFFFFF">
                <a:lumMod val="75000"/>
                <a:alpha val="86000"/>
              </a:sysClr>
            </a:solidFill>
            <a:ln w="12700" algn="ctr">
              <a:noFill/>
              <a:round/>
            </a:ln>
            <a:effectLst>
              <a:outerShdw blurRad="25400" dist="38100" dir="2700000" algn="tl" rotWithShape="0">
                <a:prstClr val="black">
                  <a:alpha val="40000"/>
                </a:prstClr>
              </a:outerShdw>
            </a:effectLst>
          </p:spPr>
          <p:txBody>
            <a:bodyPr tIns="91440" bIns="91440" anchor="ctr"/>
            <a:lstStyle/>
            <a:p>
              <a:pPr marL="0" marR="0" lvl="0" indent="0" algn="ctr" defTabSz="914400" eaLnBrk="1" fontAlgn="auto" latinLnBrk="0" hangingPunct="1">
                <a:lnSpc>
                  <a:spcPct val="100000"/>
                </a:lnSpc>
                <a:spcBef>
                  <a:spcPts val="0"/>
                </a:spcBef>
                <a:spcAft>
                  <a:spcPts val="0"/>
                </a:spcAft>
                <a:buClr>
                  <a:srgbClr val="4F81BD"/>
                </a:buClr>
                <a:buSzPct val="80000"/>
                <a:buFont typeface="Wingdings" panose="05000000000000000000" pitchFamily="2" charset="2"/>
                <a:buNone/>
                <a:tabLst/>
                <a:defRPr/>
              </a:pPr>
              <a:r>
                <a:rPr kumimoji="0" lang="zh-CN" altLang="en-US" sz="1400" b="1" i="0" u="none" strike="noStrike" kern="0" cap="none" spc="0" normalizeH="0" baseline="0" noProof="0" dirty="0">
                  <a:ln>
                    <a:noFill/>
                  </a:ln>
                  <a:solidFill>
                    <a:prstClr val="black"/>
                  </a:solidFill>
                  <a:effectLst/>
                  <a:uLnTx/>
                  <a:uFillTx/>
                  <a:latin typeface="Arial" panose="020B0604020202020204" pitchFamily="34" charset="0"/>
                  <a:ea typeface="微软雅黑"/>
                </a:rPr>
                <a:t>报表</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微软雅黑"/>
              </a:endParaRPr>
            </a:p>
          </p:txBody>
        </p:sp>
        <p:sp>
          <p:nvSpPr>
            <p:cNvPr id="148" name="Rounded Rectangle 34"/>
            <p:cNvSpPr/>
            <p:nvPr/>
          </p:nvSpPr>
          <p:spPr bwMode="auto">
            <a:xfrm>
              <a:off x="665922" y="4908528"/>
              <a:ext cx="1773342" cy="296702"/>
            </a:xfrm>
            <a:prstGeom prst="roundRect">
              <a:avLst>
                <a:gd name="adj" fmla="val 9902"/>
              </a:avLst>
            </a:prstGeom>
            <a:solidFill>
              <a:srgbClr val="4472C4">
                <a:lumMod val="50000"/>
                <a:alpha val="86000"/>
              </a:srgbClr>
            </a:solidFill>
            <a:ln w="12700" algn="ctr">
              <a:noFill/>
              <a:round/>
            </a:ln>
            <a:effectLst>
              <a:outerShdw blurRad="25400" dist="38100" dir="2700000" algn="tl" rotWithShape="0">
                <a:prstClr val="black">
                  <a:alpha val="40000"/>
                </a:prstClr>
              </a:outerShdw>
            </a:effectLst>
          </p:spPr>
          <p:txBody>
            <a:bodyPr tIns="91440" bIns="91440" anchor="ctr"/>
            <a:lstStyle/>
            <a:p>
              <a:pPr marL="0" marR="0" lvl="0" indent="0" algn="ctr" defTabSz="914400" eaLnBrk="1" fontAlgn="auto" latinLnBrk="0" hangingPunct="1">
                <a:lnSpc>
                  <a:spcPct val="100000"/>
                </a:lnSpc>
                <a:spcBef>
                  <a:spcPts val="0"/>
                </a:spcBef>
                <a:spcAft>
                  <a:spcPts val="0"/>
                </a:spcAft>
                <a:buClr>
                  <a:srgbClr val="4F81BD"/>
                </a:buClr>
                <a:buSzPct val="80000"/>
                <a:buFont typeface="Wingdings" panose="05000000000000000000" pitchFamily="2" charset="2"/>
                <a:buNone/>
                <a:tabLst/>
                <a:defRPr/>
              </a:pPr>
              <a:r>
                <a:rPr kumimoji="0" lang="zh-CN" altLang="en-US" sz="1400" b="1" i="0" u="none" strike="noStrike" kern="0" cap="none" spc="0" normalizeH="0" baseline="0" noProof="0" dirty="0" smtClean="0">
                  <a:ln>
                    <a:noFill/>
                  </a:ln>
                  <a:solidFill>
                    <a:prstClr val="white"/>
                  </a:solidFill>
                  <a:effectLst/>
                  <a:uLnTx/>
                  <a:uFillTx/>
                  <a:latin typeface="Arial" panose="020B0604020202020204" pitchFamily="34" charset="0"/>
                  <a:ea typeface="微软雅黑"/>
                </a:rPr>
                <a:t>合并报表接口</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微软雅黑"/>
              </a:endParaRPr>
            </a:p>
          </p:txBody>
        </p:sp>
        <p:sp>
          <p:nvSpPr>
            <p:cNvPr id="149" name="矩形 148"/>
            <p:cNvSpPr/>
            <p:nvPr/>
          </p:nvSpPr>
          <p:spPr>
            <a:xfrm>
              <a:off x="3415802" y="4871686"/>
              <a:ext cx="3104274" cy="465627"/>
            </a:xfrm>
            <a:prstGeom prst="rect">
              <a:avLst/>
            </a:prstGeom>
            <a:noFill/>
            <a:ln w="6350" cap="flat" cmpd="sng" algn="ctr">
              <a:solidFill>
                <a:srgbClr val="5B9BD5"/>
              </a:solidFill>
              <a:prstDash val="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50" name="左箭头 149"/>
            <p:cNvSpPr/>
            <p:nvPr/>
          </p:nvSpPr>
          <p:spPr>
            <a:xfrm>
              <a:off x="2537613" y="4908528"/>
              <a:ext cx="701512" cy="280434"/>
            </a:xfrm>
            <a:prstGeom prst="leftArrow">
              <a:avLst/>
            </a:prstGeom>
            <a:solidFill>
              <a:srgbClr val="00B0F0"/>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51" name="燕尾形 150"/>
            <p:cNvSpPr>
              <a:spLocks noChangeAspect="1"/>
            </p:cNvSpPr>
            <p:nvPr/>
          </p:nvSpPr>
          <p:spPr bwMode="auto">
            <a:xfrm rot="5400000">
              <a:off x="4863307" y="4570325"/>
              <a:ext cx="294227" cy="527730"/>
            </a:xfrm>
            <a:prstGeom prst="chevron">
              <a:avLst/>
            </a:prstGeom>
            <a:solidFill>
              <a:srgbClr val="00B0F0"/>
            </a:solidFill>
            <a:ln w="12700" cap="flat" cmpd="sng" algn="ctr">
              <a:noFill/>
              <a:prstDash val="solid"/>
              <a:miter lim="800000"/>
            </a:ln>
            <a:effectLst/>
          </p:spPr>
          <p:txBody>
            <a:bodyPr vert="vert" anchor="ctr" anchorCtr="1">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2" name="左右箭头 151"/>
            <p:cNvSpPr/>
            <p:nvPr/>
          </p:nvSpPr>
          <p:spPr>
            <a:xfrm>
              <a:off x="6765190" y="2742206"/>
              <a:ext cx="347497" cy="166133"/>
            </a:xfrm>
            <a:prstGeom prst="leftRightArrow">
              <a:avLst/>
            </a:prstGeom>
            <a:solidFill>
              <a:srgbClr val="00B0F0"/>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53" name="下箭头 152"/>
            <p:cNvSpPr/>
            <p:nvPr/>
          </p:nvSpPr>
          <p:spPr>
            <a:xfrm>
              <a:off x="7528639" y="2393502"/>
              <a:ext cx="139289" cy="191337"/>
            </a:xfrm>
            <a:prstGeom prst="downArrow">
              <a:avLst/>
            </a:prstGeom>
            <a:solidFill>
              <a:srgbClr val="00B0F0"/>
            </a:solidFill>
            <a:ln w="63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54" name="左右箭头 153"/>
            <p:cNvSpPr/>
            <p:nvPr/>
          </p:nvSpPr>
          <p:spPr>
            <a:xfrm>
              <a:off x="4657104" y="3069487"/>
              <a:ext cx="654673" cy="458796"/>
            </a:xfrm>
            <a:prstGeom prst="leftRightArrow">
              <a:avLst/>
            </a:prstGeom>
            <a:solidFill>
              <a:srgbClr val="00B0F0"/>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55" name="左右箭头 154"/>
            <p:cNvSpPr/>
            <p:nvPr/>
          </p:nvSpPr>
          <p:spPr>
            <a:xfrm>
              <a:off x="6779009" y="3418404"/>
              <a:ext cx="347497" cy="166133"/>
            </a:xfrm>
            <a:prstGeom prst="leftRightArrow">
              <a:avLst/>
            </a:prstGeom>
            <a:solidFill>
              <a:srgbClr val="00B0F0"/>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56" name="燕尾形 155"/>
            <p:cNvSpPr>
              <a:spLocks noChangeAspect="1"/>
            </p:cNvSpPr>
            <p:nvPr/>
          </p:nvSpPr>
          <p:spPr bwMode="auto">
            <a:xfrm>
              <a:off x="8186431" y="3328912"/>
              <a:ext cx="337804" cy="371930"/>
            </a:xfrm>
            <a:prstGeom prst="chevron">
              <a:avLst/>
            </a:prstGeom>
            <a:solidFill>
              <a:srgbClr val="00B0F0"/>
            </a:solidFill>
            <a:ln w="12700" cap="flat" cmpd="sng" algn="ctr">
              <a:noFill/>
              <a:prstDash val="solid"/>
              <a:miter lim="800000"/>
            </a:ln>
            <a:effectLst/>
          </p:spPr>
          <p:txBody>
            <a:bodyPr vert="vert" anchor="ctr" anchorCtr="1">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extLst>
      <p:ext uri="{BB962C8B-B14F-4D97-AF65-F5344CB8AC3E}">
        <p14:creationId xmlns:p14="http://schemas.microsoft.com/office/powerpoint/2010/main" val="3865547059"/>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2827" y="277849"/>
            <a:ext cx="11005812" cy="536451"/>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3</a:t>
            </a:r>
            <a:r>
              <a:rPr lang="en-US" altLang="zh-CN" dirty="0" smtClean="0"/>
              <a:t>.</a:t>
            </a:r>
            <a:r>
              <a:rPr lang="zh-CN" altLang="en-US" i="1" dirty="0" smtClean="0">
                <a:solidFill>
                  <a:schemeClr val="tx1">
                    <a:lumMod val="50000"/>
                    <a:lumOff val="50000"/>
                  </a:schemeClr>
                </a:solidFill>
              </a:rPr>
              <a:t>现代服务</a:t>
            </a:r>
            <a:r>
              <a:rPr lang="zh-CN" altLang="en-US" dirty="0" smtClean="0"/>
              <a:t>业</a:t>
            </a:r>
            <a:r>
              <a:rPr lang="zh-CN" altLang="en-US" dirty="0"/>
              <a:t>解决</a:t>
            </a:r>
            <a:r>
              <a:rPr lang="zh-CN" altLang="en-US" dirty="0" smtClean="0"/>
              <a:t>方案概述及逻辑架构</a:t>
            </a:r>
            <a:endParaRPr lang="zh-CN" altLang="en-US" dirty="0"/>
          </a:p>
        </p:txBody>
      </p:sp>
      <p:grpSp>
        <p:nvGrpSpPr>
          <p:cNvPr id="374" name="组合 373"/>
          <p:cNvGrpSpPr/>
          <p:nvPr/>
        </p:nvGrpSpPr>
        <p:grpSpPr>
          <a:xfrm>
            <a:off x="3086712" y="1768028"/>
            <a:ext cx="1234800" cy="4062123"/>
            <a:chOff x="3341548" y="1768028"/>
            <a:chExt cx="1234800" cy="4062123"/>
          </a:xfrm>
        </p:grpSpPr>
        <p:sp>
          <p:nvSpPr>
            <p:cNvPr id="375" name="矩形 374"/>
            <p:cNvSpPr/>
            <p:nvPr/>
          </p:nvSpPr>
          <p:spPr>
            <a:xfrm>
              <a:off x="3341548" y="1768028"/>
              <a:ext cx="1234800" cy="515353"/>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应付立账审核入账</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76" name="矩形 375"/>
            <p:cNvSpPr/>
            <p:nvPr/>
          </p:nvSpPr>
          <p:spPr>
            <a:xfrm>
              <a:off x="3341548" y="2359156"/>
              <a:ext cx="1234800" cy="515353"/>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确认收入审核入账</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77" name="矩形 376"/>
            <p:cNvSpPr/>
            <p:nvPr/>
          </p:nvSpPr>
          <p:spPr>
            <a:xfrm>
              <a:off x="3341548" y="2950284"/>
              <a:ext cx="1234800" cy="515353"/>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费用报销审核入账</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78" name="矩形 377"/>
            <p:cNvSpPr/>
            <p:nvPr/>
          </p:nvSpPr>
          <p:spPr>
            <a:xfrm>
              <a:off x="3341548" y="3541412"/>
              <a:ext cx="1234800" cy="515353"/>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收付款、核销</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79" name="矩形 378"/>
            <p:cNvSpPr/>
            <p:nvPr/>
          </p:nvSpPr>
          <p:spPr>
            <a:xfrm>
              <a:off x="3341548" y="4132540"/>
              <a:ext cx="1234800" cy="515353"/>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资产财务处理</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80" name="矩形 379"/>
            <p:cNvSpPr/>
            <p:nvPr/>
          </p:nvSpPr>
          <p:spPr>
            <a:xfrm>
              <a:off x="3341548" y="4723668"/>
              <a:ext cx="1234800" cy="515353"/>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计提、发放</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81" name="矩形 380"/>
            <p:cNvSpPr/>
            <p:nvPr/>
          </p:nvSpPr>
          <p:spPr>
            <a:xfrm>
              <a:off x="3341548" y="5314798"/>
              <a:ext cx="1234800" cy="515353"/>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开票</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发票管理</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382" name="组合 381"/>
          <p:cNvGrpSpPr/>
          <p:nvPr/>
        </p:nvGrpSpPr>
        <p:grpSpPr>
          <a:xfrm>
            <a:off x="601985" y="1126563"/>
            <a:ext cx="11204527" cy="4703588"/>
            <a:chOff x="601985" y="1126563"/>
            <a:chExt cx="11204527" cy="4703588"/>
          </a:xfrm>
        </p:grpSpPr>
        <p:sp>
          <p:nvSpPr>
            <p:cNvPr id="383" name="矩形 382"/>
            <p:cNvSpPr/>
            <p:nvPr/>
          </p:nvSpPr>
          <p:spPr>
            <a:xfrm>
              <a:off x="10150512" y="1126563"/>
              <a:ext cx="1656000" cy="396000"/>
            </a:xfrm>
            <a:prstGeom prst="rect">
              <a:avLst/>
            </a:prstGeom>
            <a:solidFill>
              <a:srgbClr val="70AD47">
                <a:lumMod val="20000"/>
                <a:lumOff val="80000"/>
                <a:alpha val="0"/>
              </a:srgbClr>
            </a:solidFill>
            <a:ln w="63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4472C4"/>
                  </a:solidFill>
                  <a:effectLst/>
                  <a:uLnTx/>
                  <a:uFillTx/>
                  <a:latin typeface="Calibri"/>
                  <a:ea typeface="微软雅黑"/>
                  <a:cs typeface="+mn-cs"/>
                </a:rPr>
                <a:t>报表</a:t>
              </a:r>
            </a:p>
          </p:txBody>
        </p:sp>
        <p:sp>
          <p:nvSpPr>
            <p:cNvPr id="384" name="矩形 383"/>
            <p:cNvSpPr/>
            <p:nvPr/>
          </p:nvSpPr>
          <p:spPr>
            <a:xfrm>
              <a:off x="2891231" y="1126563"/>
              <a:ext cx="1656000" cy="396000"/>
            </a:xfrm>
            <a:prstGeom prst="rect">
              <a:avLst/>
            </a:prstGeom>
            <a:solidFill>
              <a:srgbClr val="70AD47">
                <a:lumMod val="20000"/>
                <a:lumOff val="80000"/>
                <a:alpha val="0"/>
              </a:srgbClr>
            </a:solidFill>
            <a:ln w="63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4472C4"/>
                  </a:solidFill>
                  <a:effectLst/>
                  <a:uLnTx/>
                  <a:uFillTx/>
                  <a:latin typeface="Calibri"/>
                  <a:ea typeface="微软雅黑"/>
                  <a:cs typeface="+mn-cs"/>
                </a:rPr>
                <a:t>财务处理</a:t>
              </a:r>
            </a:p>
          </p:txBody>
        </p:sp>
        <p:sp>
          <p:nvSpPr>
            <p:cNvPr id="385" name="矩形 384"/>
            <p:cNvSpPr/>
            <p:nvPr/>
          </p:nvSpPr>
          <p:spPr>
            <a:xfrm>
              <a:off x="4943212" y="1126563"/>
              <a:ext cx="1656000" cy="396000"/>
            </a:xfrm>
            <a:prstGeom prst="rect">
              <a:avLst/>
            </a:prstGeom>
            <a:solidFill>
              <a:srgbClr val="70AD47">
                <a:lumMod val="20000"/>
                <a:lumOff val="80000"/>
                <a:alpha val="0"/>
              </a:srgbClr>
            </a:solidFill>
            <a:ln w="63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4472C4"/>
                  </a:solidFill>
                  <a:effectLst/>
                  <a:uLnTx/>
                  <a:uFillTx/>
                  <a:latin typeface="Calibri"/>
                  <a:ea typeface="微软雅黑"/>
                  <a:cs typeface="+mn-cs"/>
                </a:rPr>
                <a:t>项目成本</a:t>
              </a:r>
            </a:p>
          </p:txBody>
        </p:sp>
        <p:grpSp>
          <p:nvGrpSpPr>
            <p:cNvPr id="386" name="组合 385"/>
            <p:cNvGrpSpPr/>
            <p:nvPr/>
          </p:nvGrpSpPr>
          <p:grpSpPr>
            <a:xfrm>
              <a:off x="5057437" y="2065074"/>
              <a:ext cx="1404000" cy="3468031"/>
              <a:chOff x="4998171" y="1969329"/>
              <a:chExt cx="1404000" cy="3468031"/>
            </a:xfrm>
          </p:grpSpPr>
          <p:sp>
            <p:nvSpPr>
              <p:cNvPr id="419" name="矩形 418"/>
              <p:cNvSpPr/>
              <p:nvPr/>
            </p:nvSpPr>
            <p:spPr>
              <a:xfrm>
                <a:off x="4998171" y="1969329"/>
                <a:ext cx="1404000" cy="464749"/>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项目费用分摊</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20" name="矩形 419"/>
              <p:cNvSpPr/>
              <p:nvPr/>
            </p:nvSpPr>
            <p:spPr>
              <a:xfrm>
                <a:off x="4998171" y="2970423"/>
                <a:ext cx="1404000" cy="464749"/>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项目成本归集</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21" name="矩形 420"/>
              <p:cNvSpPr/>
              <p:nvPr/>
            </p:nvSpPr>
            <p:spPr>
              <a:xfrm>
                <a:off x="4998171" y="3971517"/>
                <a:ext cx="1404000" cy="464749"/>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项目收入成本匹配</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22" name="矩形 421"/>
              <p:cNvSpPr/>
              <p:nvPr/>
            </p:nvSpPr>
            <p:spPr>
              <a:xfrm>
                <a:off x="4998171" y="4972611"/>
                <a:ext cx="1404000" cy="464749"/>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项目收入成本分析</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387" name="流程图: 决策 386"/>
            <p:cNvSpPr/>
            <p:nvPr/>
          </p:nvSpPr>
          <p:spPr>
            <a:xfrm>
              <a:off x="7169741" y="2301477"/>
              <a:ext cx="619547" cy="2995225"/>
            </a:xfrm>
            <a:prstGeom prst="flowChartDecision">
              <a:avLst/>
            </a:prstGeom>
            <a:solidFill>
              <a:srgbClr val="FFC000">
                <a:lumMod val="40000"/>
                <a:lumOff val="60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E7E6E6">
                      <a:lumMod val="25000"/>
                    </a:srgbClr>
                  </a:solidFill>
                  <a:effectLst/>
                  <a:uLnTx/>
                  <a:uFillTx/>
                  <a:latin typeface="Calibri"/>
                  <a:ea typeface="微软雅黑"/>
                  <a:cs typeface="+mn-cs"/>
                </a:rPr>
                <a:t>会计中心</a:t>
              </a:r>
            </a:p>
          </p:txBody>
        </p:sp>
        <p:sp>
          <p:nvSpPr>
            <p:cNvPr id="388" name="矩形 387"/>
            <p:cNvSpPr/>
            <p:nvPr/>
          </p:nvSpPr>
          <p:spPr>
            <a:xfrm>
              <a:off x="8328625" y="1126563"/>
              <a:ext cx="1656000" cy="396000"/>
            </a:xfrm>
            <a:prstGeom prst="rect">
              <a:avLst/>
            </a:prstGeom>
            <a:solidFill>
              <a:srgbClr val="70AD47">
                <a:lumMod val="20000"/>
                <a:lumOff val="80000"/>
                <a:alpha val="0"/>
              </a:srgbClr>
            </a:solidFill>
            <a:ln w="63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4472C4"/>
                  </a:solidFill>
                  <a:effectLst/>
                  <a:uLnTx/>
                  <a:uFillTx/>
                  <a:latin typeface="Calibri"/>
                  <a:ea typeface="微软雅黑"/>
                  <a:cs typeface="+mn-cs"/>
                </a:rPr>
                <a:t>账务处理</a:t>
              </a:r>
            </a:p>
          </p:txBody>
        </p:sp>
        <p:grpSp>
          <p:nvGrpSpPr>
            <p:cNvPr id="389" name="组合 388"/>
            <p:cNvGrpSpPr/>
            <p:nvPr/>
          </p:nvGrpSpPr>
          <p:grpSpPr>
            <a:xfrm>
              <a:off x="8565506" y="2369957"/>
              <a:ext cx="1152001" cy="2858264"/>
              <a:chOff x="7747991" y="2284241"/>
              <a:chExt cx="1152001" cy="2858264"/>
            </a:xfrm>
          </p:grpSpPr>
          <p:sp>
            <p:nvSpPr>
              <p:cNvPr id="415" name="矩形 414"/>
              <p:cNvSpPr/>
              <p:nvPr/>
            </p:nvSpPr>
            <p:spPr>
              <a:xfrm>
                <a:off x="7747992" y="2284241"/>
                <a:ext cx="1152000" cy="612000"/>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会计凭证</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6" name="矩形 415"/>
              <p:cNvSpPr/>
              <p:nvPr/>
            </p:nvSpPr>
            <p:spPr>
              <a:xfrm>
                <a:off x="7747991" y="3032996"/>
                <a:ext cx="1152000" cy="612000"/>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现金流量表</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7" name="矩形 416"/>
              <p:cNvSpPr/>
              <p:nvPr/>
            </p:nvSpPr>
            <p:spPr>
              <a:xfrm>
                <a:off x="7747992" y="3781751"/>
                <a:ext cx="1152000" cy="612000"/>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明细账</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总分类账</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科目余额表</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8" name="矩形 417"/>
              <p:cNvSpPr/>
              <p:nvPr/>
            </p:nvSpPr>
            <p:spPr>
              <a:xfrm>
                <a:off x="7747992" y="4530505"/>
                <a:ext cx="1152000" cy="612000"/>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月末对账</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390" name="组合 389"/>
            <p:cNvGrpSpPr/>
            <p:nvPr/>
          </p:nvGrpSpPr>
          <p:grpSpPr>
            <a:xfrm>
              <a:off x="10486314" y="2823193"/>
              <a:ext cx="954159" cy="1951793"/>
              <a:chOff x="9467458" y="2572508"/>
              <a:chExt cx="954159" cy="1951793"/>
            </a:xfrm>
          </p:grpSpPr>
          <p:sp>
            <p:nvSpPr>
              <p:cNvPr id="413" name="矩形 412"/>
              <p:cNvSpPr/>
              <p:nvPr/>
            </p:nvSpPr>
            <p:spPr>
              <a:xfrm>
                <a:off x="9467458" y="4020301"/>
                <a:ext cx="954159" cy="504000"/>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业务报表</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4" name="矩形 413"/>
              <p:cNvSpPr/>
              <p:nvPr/>
            </p:nvSpPr>
            <p:spPr>
              <a:xfrm>
                <a:off x="9467458" y="2572508"/>
                <a:ext cx="954159" cy="504000"/>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财务报表</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391" name="矩形 390"/>
            <p:cNvSpPr/>
            <p:nvPr/>
          </p:nvSpPr>
          <p:spPr>
            <a:xfrm>
              <a:off x="601985" y="1126563"/>
              <a:ext cx="1656000" cy="396000"/>
            </a:xfrm>
            <a:prstGeom prst="rect">
              <a:avLst/>
            </a:prstGeom>
            <a:solidFill>
              <a:srgbClr val="70AD47">
                <a:lumMod val="20000"/>
                <a:lumOff val="80000"/>
                <a:alpha val="0"/>
              </a:srgbClr>
            </a:solidFill>
            <a:ln w="63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4472C4"/>
                  </a:solidFill>
                  <a:effectLst/>
                  <a:uLnTx/>
                  <a:uFillTx/>
                  <a:latin typeface="Calibri"/>
                  <a:ea typeface="微软雅黑"/>
                  <a:cs typeface="+mn-cs"/>
                </a:rPr>
                <a:t>业务处理</a:t>
              </a:r>
            </a:p>
          </p:txBody>
        </p:sp>
        <p:grpSp>
          <p:nvGrpSpPr>
            <p:cNvPr id="392" name="组合 391"/>
            <p:cNvGrpSpPr/>
            <p:nvPr/>
          </p:nvGrpSpPr>
          <p:grpSpPr>
            <a:xfrm>
              <a:off x="791562" y="1768028"/>
              <a:ext cx="1246518" cy="4062123"/>
              <a:chOff x="1146088" y="1768028"/>
              <a:chExt cx="1246518" cy="4062123"/>
            </a:xfrm>
          </p:grpSpPr>
          <p:sp>
            <p:nvSpPr>
              <p:cNvPr id="406" name="矩形 405"/>
              <p:cNvSpPr/>
              <p:nvPr/>
            </p:nvSpPr>
            <p:spPr>
              <a:xfrm>
                <a:off x="1156235" y="1768028"/>
                <a:ext cx="1236371" cy="514604"/>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采购订单</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应付立账</a:t>
                </a:r>
              </a:p>
            </p:txBody>
          </p:sp>
          <p:sp>
            <p:nvSpPr>
              <p:cNvPr id="407" name="矩形 406"/>
              <p:cNvSpPr/>
              <p:nvPr/>
            </p:nvSpPr>
            <p:spPr>
              <a:xfrm>
                <a:off x="1156234" y="2359281"/>
                <a:ext cx="1236371" cy="514604"/>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销售订单</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确认收入</a:t>
                </a:r>
              </a:p>
            </p:txBody>
          </p:sp>
          <p:sp>
            <p:nvSpPr>
              <p:cNvPr id="408" name="矩形 407"/>
              <p:cNvSpPr/>
              <p:nvPr/>
            </p:nvSpPr>
            <p:spPr>
              <a:xfrm>
                <a:off x="1156233" y="2950534"/>
                <a:ext cx="1236371" cy="514604"/>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发起费用报销</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09" name="矩形 408"/>
              <p:cNvSpPr/>
              <p:nvPr/>
            </p:nvSpPr>
            <p:spPr>
              <a:xfrm>
                <a:off x="1156235" y="3541787"/>
                <a:ext cx="1236371" cy="514604"/>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付款申请</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收款清分</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0" name="矩形 409"/>
              <p:cNvSpPr/>
              <p:nvPr/>
            </p:nvSpPr>
            <p:spPr>
              <a:xfrm>
                <a:off x="1156235" y="4133040"/>
                <a:ext cx="1236371" cy="514604"/>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资产实物管理建卡</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1" name="矩形 410"/>
              <p:cNvSpPr/>
              <p:nvPr/>
            </p:nvSpPr>
            <p:spPr>
              <a:xfrm>
                <a:off x="1146089" y="4724293"/>
                <a:ext cx="1236371" cy="514604"/>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工资薪酬表</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2" name="矩形 411"/>
              <p:cNvSpPr/>
              <p:nvPr/>
            </p:nvSpPr>
            <p:spPr>
              <a:xfrm>
                <a:off x="1146088" y="5315547"/>
                <a:ext cx="1236371" cy="514604"/>
              </a:xfrm>
              <a:prstGeom prst="rect">
                <a:avLst/>
              </a:prstGeom>
              <a:solidFill>
                <a:sysClr val="window" lastClr="FFFF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开票申请</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进项发票录入</a:t>
                </a:r>
                <a:endParaRPr kumimoji="0" lang="en-US" altLang="zh-CN" sz="1200" b="0" i="0" u="none" strike="noStrike" kern="0" cap="none" spc="0" normalizeH="0" baseline="0" noProof="0" dirty="0" smtClean="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393" name="组合 392"/>
            <p:cNvGrpSpPr/>
            <p:nvPr/>
          </p:nvGrpSpPr>
          <p:grpSpPr>
            <a:xfrm>
              <a:off x="2294321" y="1956398"/>
              <a:ext cx="576000" cy="3685382"/>
              <a:chOff x="2619361" y="2005769"/>
              <a:chExt cx="576000" cy="3685382"/>
            </a:xfrm>
          </p:grpSpPr>
          <p:sp>
            <p:nvSpPr>
              <p:cNvPr id="399" name="右箭头 398"/>
              <p:cNvSpPr/>
              <p:nvPr/>
            </p:nvSpPr>
            <p:spPr>
              <a:xfrm>
                <a:off x="2619361" y="2005769"/>
                <a:ext cx="576000" cy="1800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400" name="右箭头 399"/>
              <p:cNvSpPr/>
              <p:nvPr/>
            </p:nvSpPr>
            <p:spPr>
              <a:xfrm>
                <a:off x="2619361" y="2589046"/>
                <a:ext cx="576000" cy="1800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401" name="右箭头 400"/>
              <p:cNvSpPr/>
              <p:nvPr/>
            </p:nvSpPr>
            <p:spPr>
              <a:xfrm>
                <a:off x="2619361" y="3175455"/>
                <a:ext cx="576000" cy="1800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402" name="右箭头 401"/>
              <p:cNvSpPr/>
              <p:nvPr/>
            </p:nvSpPr>
            <p:spPr>
              <a:xfrm>
                <a:off x="2619361" y="3751925"/>
                <a:ext cx="576000" cy="1800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403" name="右箭头 402"/>
              <p:cNvSpPr/>
              <p:nvPr/>
            </p:nvSpPr>
            <p:spPr>
              <a:xfrm>
                <a:off x="2619361" y="4315184"/>
                <a:ext cx="576000" cy="1800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404" name="右箭头 403"/>
              <p:cNvSpPr/>
              <p:nvPr/>
            </p:nvSpPr>
            <p:spPr>
              <a:xfrm>
                <a:off x="2619361" y="4921482"/>
                <a:ext cx="576000" cy="1800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405" name="右箭头 404"/>
              <p:cNvSpPr/>
              <p:nvPr/>
            </p:nvSpPr>
            <p:spPr>
              <a:xfrm>
                <a:off x="2619361" y="5511151"/>
                <a:ext cx="576000" cy="1800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grpSp>
        <p:sp>
          <p:nvSpPr>
            <p:cNvPr id="394" name="右箭头 393"/>
            <p:cNvSpPr/>
            <p:nvPr/>
          </p:nvSpPr>
          <p:spPr>
            <a:xfrm>
              <a:off x="4439161" y="3413133"/>
              <a:ext cx="540022" cy="771913"/>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395" name="右箭头 394"/>
            <p:cNvSpPr/>
            <p:nvPr/>
          </p:nvSpPr>
          <p:spPr>
            <a:xfrm>
              <a:off x="6568099" y="3445426"/>
              <a:ext cx="496959" cy="707327"/>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396" name="右箭头 395"/>
            <p:cNvSpPr/>
            <p:nvPr/>
          </p:nvSpPr>
          <p:spPr>
            <a:xfrm>
              <a:off x="7874366" y="3445426"/>
              <a:ext cx="553267" cy="707327"/>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397" name="右箭头 396"/>
            <p:cNvSpPr/>
            <p:nvPr/>
          </p:nvSpPr>
          <p:spPr>
            <a:xfrm>
              <a:off x="9859043" y="3400701"/>
              <a:ext cx="646024" cy="796777"/>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E7E6E6">
                    <a:lumMod val="25000"/>
                  </a:srgbClr>
                </a:solidFill>
                <a:effectLst/>
                <a:uLnTx/>
                <a:uFillTx/>
                <a:latin typeface="Calibri"/>
                <a:ea typeface="微软雅黑"/>
                <a:cs typeface="+mn-cs"/>
              </a:endParaRPr>
            </a:p>
          </p:txBody>
        </p:sp>
        <p:sp>
          <p:nvSpPr>
            <p:cNvPr id="398" name="文本框 397"/>
            <p:cNvSpPr txBox="1"/>
            <p:nvPr/>
          </p:nvSpPr>
          <p:spPr>
            <a:xfrm>
              <a:off x="5843845" y="2433726"/>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E7E6E6">
                    <a:lumMod val="25000"/>
                  </a:srgbClr>
                </a:solidFill>
                <a:effectLst/>
                <a:uLnTx/>
                <a:uFillTx/>
                <a:ea typeface="微软雅黑"/>
              </a:endParaRPr>
            </a:p>
          </p:txBody>
        </p:sp>
      </p:grpSp>
    </p:spTree>
    <p:extLst>
      <p:ext uri="{BB962C8B-B14F-4D97-AF65-F5344CB8AC3E}">
        <p14:creationId xmlns:p14="http://schemas.microsoft.com/office/powerpoint/2010/main" val="424226374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404" y="222459"/>
            <a:ext cx="10180909" cy="478990"/>
          </a:xfrm>
        </p:spPr>
        <p:txBody>
          <a:bodyPr lIns="0" tIns="0" rIns="0" bIns="0" anchor="t">
            <a:normAutofit/>
          </a:bodyPr>
          <a:lstStyle/>
          <a:p>
            <a:pPr>
              <a:lnSpc>
                <a:spcPts val="3430"/>
              </a:lnSpc>
              <a:spcBef>
                <a:spcPts val="0"/>
              </a:spcBef>
              <a:buFont typeface="Arial" panose="020B0604020202020204" pitchFamily="34" charset="0"/>
            </a:pPr>
            <a:r>
              <a:rPr lang="en-US" altLang="zh-CN" sz="3200" b="1" dirty="0" smtClean="0">
                <a:solidFill>
                  <a:schemeClr val="accent1"/>
                </a:solidFill>
                <a:latin typeface="Microsoft YaHei" panose="020B0503020204020204" pitchFamily="34" charset="-122"/>
                <a:ea typeface="Microsoft YaHei" panose="020B0503020204020204" pitchFamily="34" charset="-122"/>
                <a:cs typeface="+mn-cs"/>
              </a:rPr>
              <a:t>4.</a:t>
            </a:r>
            <a:r>
              <a:rPr lang="zh-CN" altLang="en-US" sz="3200" b="1" dirty="0" smtClean="0">
                <a:solidFill>
                  <a:schemeClr val="accent1"/>
                </a:solidFill>
                <a:latin typeface="Microsoft YaHei" panose="020B0503020204020204" pitchFamily="34" charset="-122"/>
                <a:ea typeface="Microsoft YaHei" panose="020B0503020204020204" pitchFamily="34" charset="-122"/>
                <a:cs typeface="+mn-cs"/>
              </a:rPr>
              <a:t>解决</a:t>
            </a:r>
            <a:r>
              <a:rPr lang="zh-CN" altLang="en-US" sz="3200" b="1" dirty="0">
                <a:solidFill>
                  <a:schemeClr val="accent1"/>
                </a:solidFill>
                <a:latin typeface="Microsoft YaHei" panose="020B0503020204020204" pitchFamily="34" charset="-122"/>
                <a:ea typeface="Microsoft YaHei" panose="020B0503020204020204" pitchFamily="34" charset="-122"/>
                <a:cs typeface="+mn-cs"/>
              </a:rPr>
              <a:t>方案部署</a:t>
            </a:r>
            <a:r>
              <a:rPr lang="en-US" altLang="zh-CN" sz="3200" b="1" dirty="0" err="1">
                <a:solidFill>
                  <a:schemeClr val="accent1"/>
                </a:solidFill>
                <a:latin typeface="Microsoft YaHei" panose="020B0503020204020204" pitchFamily="34" charset="-122"/>
                <a:ea typeface="Microsoft YaHei" panose="020B0503020204020204" pitchFamily="34" charset="-122"/>
                <a:cs typeface="+mn-cs"/>
              </a:rPr>
              <a:t>架构图</a:t>
            </a:r>
            <a:endParaRPr lang="zh-CN" altLang="en-US" sz="3200" b="1" dirty="0">
              <a:solidFill>
                <a:schemeClr val="accent1"/>
              </a:solidFill>
              <a:latin typeface="Microsoft YaHei" panose="020B0503020204020204" pitchFamily="34" charset="-122"/>
              <a:ea typeface="Microsoft YaHei" panose="020B0503020204020204" pitchFamily="34" charset="-122"/>
              <a:cs typeface="+mn-cs"/>
            </a:endParaRPr>
          </a:p>
        </p:txBody>
      </p:sp>
      <p:sp>
        <p:nvSpPr>
          <p:cNvPr id="81" name="标题 1"/>
          <p:cNvSpPr txBox="1">
            <a:spLocks/>
          </p:cNvSpPr>
          <p:nvPr/>
        </p:nvSpPr>
        <p:spPr>
          <a:xfrm>
            <a:off x="1017638" y="1557549"/>
            <a:ext cx="9801628" cy="383557"/>
          </a:xfrm>
          <a:prstGeom prst="rect">
            <a:avLst/>
          </a:prstGeom>
        </p:spPr>
        <p:txBody>
          <a:bodyPr/>
          <a:lstStyle>
            <a:lvl1pPr marL="0" algn="l" defTabSz="914400" rtl="0" eaLnBrk="1" latinLnBrk="0" hangingPunct="1">
              <a:lnSpc>
                <a:spcPct val="90000"/>
              </a:lnSpc>
              <a:spcBef>
                <a:spcPct val="0"/>
              </a:spcBef>
              <a:buNone/>
              <a:defRPr lang="zh-CN" altLang="en-US" sz="2800" b="1" kern="1200" dirty="0">
                <a:solidFill>
                  <a:srgbClr val="0070C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1" i="0" u="none" strike="noStrike" kern="1200" cap="none" spc="0" normalizeH="0" baseline="0" noProof="0" smtClean="0">
                <a:ln>
                  <a:noFill/>
                </a:ln>
                <a:solidFill>
                  <a:srgbClr val="0070C0"/>
                </a:solidFill>
                <a:effectLst/>
                <a:uLnTx/>
                <a:uFillTx/>
                <a:latin typeface="微软雅黑" panose="020B0503020204020204" pitchFamily="34" charset="-122"/>
                <a:ea typeface="微软雅黑" panose="020B0503020204020204" pitchFamily="34" charset="-122"/>
                <a:cs typeface="+mn-cs"/>
              </a:rPr>
              <a:t>灵活的部署模式，提供更适合企业的选择</a:t>
            </a:r>
            <a:endPar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82" name="矩形 81"/>
          <p:cNvSpPr/>
          <p:nvPr/>
        </p:nvSpPr>
        <p:spPr>
          <a:xfrm>
            <a:off x="209439" y="4579053"/>
            <a:ext cx="1106468" cy="535531"/>
          </a:xfrm>
          <a:prstGeom prst="rect">
            <a:avLst/>
          </a:prstGeom>
        </p:spPr>
        <p:txBody>
          <a:bodyPr wrap="square">
            <a:spAutoFit/>
          </a:bodyPr>
          <a:lstStyle/>
          <a:p>
            <a:pPr algn="ctr" defTabSz="685800" fontAlgn="base">
              <a:lnSpc>
                <a:spcPct val="90000"/>
              </a:lnSpc>
              <a:spcBef>
                <a:spcPct val="0"/>
              </a:spcBef>
              <a:defRPr/>
            </a:pPr>
            <a:r>
              <a:rPr lang="zh-CN" altLang="en-US" sz="1600" b="1" dirty="0">
                <a:solidFill>
                  <a:srgbClr val="ED7D31">
                    <a:lumMod val="75000"/>
                  </a:srgbClr>
                </a:solidFill>
                <a:latin typeface="微软雅黑" panose="020B0503020204020204" pitchFamily="34" charset="-122"/>
                <a:ea typeface="微软雅黑" panose="020B0503020204020204" pitchFamily="34" charset="-122"/>
                <a:sym typeface="+mn-ea"/>
              </a:rPr>
              <a:t>部署</a:t>
            </a:r>
            <a:endParaRPr lang="en-US" altLang="zh-CN" sz="1600" b="1" dirty="0">
              <a:solidFill>
                <a:srgbClr val="ED7D31">
                  <a:lumMod val="75000"/>
                </a:srgbClr>
              </a:solidFill>
              <a:latin typeface="微软雅黑" panose="020B0503020204020204" pitchFamily="34" charset="-122"/>
              <a:ea typeface="微软雅黑" panose="020B0503020204020204" pitchFamily="34" charset="-122"/>
              <a:sym typeface="+mn-ea"/>
            </a:endParaRPr>
          </a:p>
          <a:p>
            <a:pPr algn="ctr" defTabSz="685800" fontAlgn="base">
              <a:lnSpc>
                <a:spcPct val="90000"/>
              </a:lnSpc>
              <a:spcBef>
                <a:spcPct val="0"/>
              </a:spcBef>
              <a:defRPr/>
            </a:pPr>
            <a:r>
              <a:rPr lang="zh-CN" altLang="en-US" sz="1600" b="1" dirty="0">
                <a:solidFill>
                  <a:srgbClr val="ED7D31">
                    <a:lumMod val="75000"/>
                  </a:srgbClr>
                </a:solidFill>
                <a:latin typeface="微软雅黑" panose="020B0503020204020204" pitchFamily="34" charset="-122"/>
                <a:ea typeface="微软雅黑" panose="020B0503020204020204" pitchFamily="34" charset="-122"/>
                <a:sym typeface="+mn-ea"/>
              </a:rPr>
              <a:t>方式</a:t>
            </a:r>
          </a:p>
        </p:txBody>
      </p:sp>
      <p:grpSp>
        <p:nvGrpSpPr>
          <p:cNvPr id="83" name="组合 82"/>
          <p:cNvGrpSpPr/>
          <p:nvPr/>
        </p:nvGrpSpPr>
        <p:grpSpPr>
          <a:xfrm>
            <a:off x="6983547" y="3070094"/>
            <a:ext cx="1536915" cy="768324"/>
            <a:chOff x="5267249" y="1183700"/>
            <a:chExt cx="1152000" cy="576000"/>
          </a:xfrm>
        </p:grpSpPr>
        <p:sp>
          <p:nvSpPr>
            <p:cNvPr id="84" name="Freeform 5"/>
            <p:cNvSpPr/>
            <p:nvPr/>
          </p:nvSpPr>
          <p:spPr bwMode="auto">
            <a:xfrm>
              <a:off x="5267249" y="1183700"/>
              <a:ext cx="1152000" cy="576000"/>
            </a:xfrm>
            <a:custGeom>
              <a:avLst/>
              <a:gdLst>
                <a:gd name="T0" fmla="*/ 177 w 421"/>
                <a:gd name="T1" fmla="*/ 254 h 254"/>
                <a:gd name="T2" fmla="*/ 176 w 421"/>
                <a:gd name="T3" fmla="*/ 254 h 254"/>
                <a:gd name="T4" fmla="*/ 175 w 421"/>
                <a:gd name="T5" fmla="*/ 254 h 254"/>
                <a:gd name="T6" fmla="*/ 59 w 421"/>
                <a:gd name="T7" fmla="*/ 254 h 254"/>
                <a:gd name="T8" fmla="*/ 59 w 421"/>
                <a:gd name="T9" fmla="*/ 254 h 254"/>
                <a:gd name="T10" fmla="*/ 0 w 421"/>
                <a:gd name="T11" fmla="*/ 185 h 254"/>
                <a:gd name="T12" fmla="*/ 69 w 421"/>
                <a:gd name="T13" fmla="*/ 116 h 254"/>
                <a:gd name="T14" fmla="*/ 81 w 421"/>
                <a:gd name="T15" fmla="*/ 117 h 254"/>
                <a:gd name="T16" fmla="*/ 144 w 421"/>
                <a:gd name="T17" fmla="*/ 57 h 254"/>
                <a:gd name="T18" fmla="*/ 164 w 421"/>
                <a:gd name="T19" fmla="*/ 60 h 254"/>
                <a:gd name="T20" fmla="*/ 246 w 421"/>
                <a:gd name="T21" fmla="*/ 0 h 254"/>
                <a:gd name="T22" fmla="*/ 331 w 421"/>
                <a:gd name="T23" fmla="*/ 66 h 254"/>
                <a:gd name="T24" fmla="*/ 421 w 421"/>
                <a:gd name="T25" fmla="*/ 160 h 254"/>
                <a:gd name="T26" fmla="*/ 328 w 421"/>
                <a:gd name="T27" fmla="*/ 254 h 254"/>
                <a:gd name="T28" fmla="*/ 178 w 421"/>
                <a:gd name="T29" fmla="*/ 254 h 254"/>
                <a:gd name="T30" fmla="*/ 177 w 421"/>
                <a:gd name="T3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254">
                  <a:moveTo>
                    <a:pt x="177" y="254"/>
                  </a:moveTo>
                  <a:cubicBezTo>
                    <a:pt x="177" y="254"/>
                    <a:pt x="176" y="254"/>
                    <a:pt x="176" y="254"/>
                  </a:cubicBezTo>
                  <a:cubicBezTo>
                    <a:pt x="175" y="254"/>
                    <a:pt x="175" y="254"/>
                    <a:pt x="175" y="254"/>
                  </a:cubicBezTo>
                  <a:cubicBezTo>
                    <a:pt x="59" y="254"/>
                    <a:pt x="59" y="254"/>
                    <a:pt x="59" y="254"/>
                  </a:cubicBezTo>
                  <a:cubicBezTo>
                    <a:pt x="59" y="254"/>
                    <a:pt x="59" y="254"/>
                    <a:pt x="59" y="254"/>
                  </a:cubicBezTo>
                  <a:cubicBezTo>
                    <a:pt x="26" y="249"/>
                    <a:pt x="0" y="219"/>
                    <a:pt x="0" y="185"/>
                  </a:cubicBezTo>
                  <a:cubicBezTo>
                    <a:pt x="0" y="147"/>
                    <a:pt x="31" y="116"/>
                    <a:pt x="69" y="116"/>
                  </a:cubicBezTo>
                  <a:cubicBezTo>
                    <a:pt x="73" y="116"/>
                    <a:pt x="77" y="116"/>
                    <a:pt x="81" y="117"/>
                  </a:cubicBezTo>
                  <a:cubicBezTo>
                    <a:pt x="83" y="83"/>
                    <a:pt x="110" y="57"/>
                    <a:pt x="144" y="57"/>
                  </a:cubicBezTo>
                  <a:cubicBezTo>
                    <a:pt x="151" y="57"/>
                    <a:pt x="157" y="58"/>
                    <a:pt x="164" y="60"/>
                  </a:cubicBezTo>
                  <a:cubicBezTo>
                    <a:pt x="175" y="24"/>
                    <a:pt x="209" y="0"/>
                    <a:pt x="246" y="0"/>
                  </a:cubicBezTo>
                  <a:cubicBezTo>
                    <a:pt x="287" y="0"/>
                    <a:pt x="321" y="27"/>
                    <a:pt x="331" y="66"/>
                  </a:cubicBezTo>
                  <a:cubicBezTo>
                    <a:pt x="381" y="68"/>
                    <a:pt x="421" y="109"/>
                    <a:pt x="421" y="160"/>
                  </a:cubicBezTo>
                  <a:cubicBezTo>
                    <a:pt x="421" y="212"/>
                    <a:pt x="379" y="254"/>
                    <a:pt x="328" y="254"/>
                  </a:cubicBezTo>
                  <a:cubicBezTo>
                    <a:pt x="178" y="254"/>
                    <a:pt x="178" y="254"/>
                    <a:pt x="178" y="254"/>
                  </a:cubicBezTo>
                  <a:cubicBezTo>
                    <a:pt x="178" y="254"/>
                    <a:pt x="178" y="254"/>
                    <a:pt x="177" y="254"/>
                  </a:cubicBezTo>
                  <a:close/>
                </a:path>
              </a:pathLst>
            </a:custGeom>
            <a:solidFill>
              <a:srgbClr val="4472C4"/>
            </a:solidFill>
            <a:ln w="12700" cap="flat" cmpd="sng" algn="ctr">
              <a:noFill/>
              <a:prstDash val="solid"/>
              <a:miter lim="800000"/>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85" name="矩形 84"/>
            <p:cNvSpPr/>
            <p:nvPr/>
          </p:nvSpPr>
          <p:spPr>
            <a:xfrm>
              <a:off x="5276249" y="1366619"/>
              <a:ext cx="1134000" cy="377411"/>
            </a:xfrm>
            <a:prstGeom prst="rect">
              <a:avLst/>
            </a:prstGeom>
            <a:noFill/>
            <a:extLst>
              <a:ext uri="{909E8E84-426E-40DD-AFC4-6F175D3DCCD1}">
                <a14:hiddenFill xmlns:a14="http://schemas.microsoft.com/office/drawing/2010/main">
                  <a:solidFill>
                    <a:schemeClr val="accent1"/>
                  </a:solidFill>
                </a14:hiddenFill>
              </a:ext>
            </a:extLst>
          </p:spPr>
          <p:txBody>
            <a:bodyPr wrap="square">
              <a:spAutoFit/>
            </a:bodyPr>
            <a:lstStyle/>
            <a:p>
              <a:pPr marL="0" marR="0" lvl="0" indent="0" algn="ctr" defTabSz="1031240" eaLnBrk="1" fontAlgn="base" latinLnBrk="0" hangingPunct="1">
                <a:lnSpc>
                  <a:spcPct val="150000"/>
                </a:lnSpc>
                <a:spcBef>
                  <a:spcPct val="0"/>
                </a:spcBef>
                <a:spcAft>
                  <a:spcPct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Arial" panose="020B0604020202020204" pitchFamily="34" charset="0"/>
                </a:rPr>
                <a:t>私有云订阅</a:t>
              </a:r>
            </a:p>
          </p:txBody>
        </p:sp>
      </p:grpSp>
      <p:grpSp>
        <p:nvGrpSpPr>
          <p:cNvPr id="86" name="组合 85"/>
          <p:cNvGrpSpPr/>
          <p:nvPr/>
        </p:nvGrpSpPr>
        <p:grpSpPr>
          <a:xfrm>
            <a:off x="9598877" y="3070094"/>
            <a:ext cx="1536915" cy="768324"/>
            <a:chOff x="6977624" y="1183700"/>
            <a:chExt cx="1152000" cy="576000"/>
          </a:xfrm>
        </p:grpSpPr>
        <p:sp>
          <p:nvSpPr>
            <p:cNvPr id="87" name="Freeform 5"/>
            <p:cNvSpPr/>
            <p:nvPr/>
          </p:nvSpPr>
          <p:spPr bwMode="auto">
            <a:xfrm>
              <a:off x="6977624" y="1183700"/>
              <a:ext cx="1152000" cy="576000"/>
            </a:xfrm>
            <a:custGeom>
              <a:avLst/>
              <a:gdLst>
                <a:gd name="T0" fmla="*/ 177 w 421"/>
                <a:gd name="T1" fmla="*/ 254 h 254"/>
                <a:gd name="T2" fmla="*/ 176 w 421"/>
                <a:gd name="T3" fmla="*/ 254 h 254"/>
                <a:gd name="T4" fmla="*/ 175 w 421"/>
                <a:gd name="T5" fmla="*/ 254 h 254"/>
                <a:gd name="T6" fmla="*/ 59 w 421"/>
                <a:gd name="T7" fmla="*/ 254 h 254"/>
                <a:gd name="T8" fmla="*/ 59 w 421"/>
                <a:gd name="T9" fmla="*/ 254 h 254"/>
                <a:gd name="T10" fmla="*/ 0 w 421"/>
                <a:gd name="T11" fmla="*/ 185 h 254"/>
                <a:gd name="T12" fmla="*/ 69 w 421"/>
                <a:gd name="T13" fmla="*/ 116 h 254"/>
                <a:gd name="T14" fmla="*/ 81 w 421"/>
                <a:gd name="T15" fmla="*/ 117 h 254"/>
                <a:gd name="T16" fmla="*/ 144 w 421"/>
                <a:gd name="T17" fmla="*/ 57 h 254"/>
                <a:gd name="T18" fmla="*/ 164 w 421"/>
                <a:gd name="T19" fmla="*/ 60 h 254"/>
                <a:gd name="T20" fmla="*/ 246 w 421"/>
                <a:gd name="T21" fmla="*/ 0 h 254"/>
                <a:gd name="T22" fmla="*/ 331 w 421"/>
                <a:gd name="T23" fmla="*/ 66 h 254"/>
                <a:gd name="T24" fmla="*/ 421 w 421"/>
                <a:gd name="T25" fmla="*/ 160 h 254"/>
                <a:gd name="T26" fmla="*/ 328 w 421"/>
                <a:gd name="T27" fmla="*/ 254 h 254"/>
                <a:gd name="T28" fmla="*/ 178 w 421"/>
                <a:gd name="T29" fmla="*/ 254 h 254"/>
                <a:gd name="T30" fmla="*/ 177 w 421"/>
                <a:gd name="T3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254">
                  <a:moveTo>
                    <a:pt x="177" y="254"/>
                  </a:moveTo>
                  <a:cubicBezTo>
                    <a:pt x="177" y="254"/>
                    <a:pt x="176" y="254"/>
                    <a:pt x="176" y="254"/>
                  </a:cubicBezTo>
                  <a:cubicBezTo>
                    <a:pt x="175" y="254"/>
                    <a:pt x="175" y="254"/>
                    <a:pt x="175" y="254"/>
                  </a:cubicBezTo>
                  <a:cubicBezTo>
                    <a:pt x="59" y="254"/>
                    <a:pt x="59" y="254"/>
                    <a:pt x="59" y="254"/>
                  </a:cubicBezTo>
                  <a:cubicBezTo>
                    <a:pt x="59" y="254"/>
                    <a:pt x="59" y="254"/>
                    <a:pt x="59" y="254"/>
                  </a:cubicBezTo>
                  <a:cubicBezTo>
                    <a:pt x="26" y="249"/>
                    <a:pt x="0" y="219"/>
                    <a:pt x="0" y="185"/>
                  </a:cubicBezTo>
                  <a:cubicBezTo>
                    <a:pt x="0" y="147"/>
                    <a:pt x="31" y="116"/>
                    <a:pt x="69" y="116"/>
                  </a:cubicBezTo>
                  <a:cubicBezTo>
                    <a:pt x="73" y="116"/>
                    <a:pt x="77" y="116"/>
                    <a:pt x="81" y="117"/>
                  </a:cubicBezTo>
                  <a:cubicBezTo>
                    <a:pt x="83" y="83"/>
                    <a:pt x="110" y="57"/>
                    <a:pt x="144" y="57"/>
                  </a:cubicBezTo>
                  <a:cubicBezTo>
                    <a:pt x="151" y="57"/>
                    <a:pt x="157" y="58"/>
                    <a:pt x="164" y="60"/>
                  </a:cubicBezTo>
                  <a:cubicBezTo>
                    <a:pt x="175" y="24"/>
                    <a:pt x="209" y="0"/>
                    <a:pt x="246" y="0"/>
                  </a:cubicBezTo>
                  <a:cubicBezTo>
                    <a:pt x="287" y="0"/>
                    <a:pt x="321" y="27"/>
                    <a:pt x="331" y="66"/>
                  </a:cubicBezTo>
                  <a:cubicBezTo>
                    <a:pt x="381" y="68"/>
                    <a:pt x="421" y="109"/>
                    <a:pt x="421" y="160"/>
                  </a:cubicBezTo>
                  <a:cubicBezTo>
                    <a:pt x="421" y="212"/>
                    <a:pt x="379" y="254"/>
                    <a:pt x="328" y="254"/>
                  </a:cubicBezTo>
                  <a:cubicBezTo>
                    <a:pt x="178" y="254"/>
                    <a:pt x="178" y="254"/>
                    <a:pt x="178" y="254"/>
                  </a:cubicBezTo>
                  <a:cubicBezTo>
                    <a:pt x="178" y="254"/>
                    <a:pt x="178" y="254"/>
                    <a:pt x="177" y="254"/>
                  </a:cubicBezTo>
                  <a:close/>
                </a:path>
              </a:pathLst>
            </a:custGeom>
            <a:solidFill>
              <a:srgbClr val="4472C4"/>
            </a:solidFill>
            <a:ln w="12700" cap="flat" cmpd="sng" algn="ctr">
              <a:noFill/>
              <a:prstDash val="solid"/>
              <a:miter lim="800000"/>
            </a:ln>
            <a:effectLst/>
          </p:spPr>
          <p:txBody>
            <a:bodyPr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88" name="矩形 87"/>
            <p:cNvSpPr/>
            <p:nvPr/>
          </p:nvSpPr>
          <p:spPr>
            <a:xfrm>
              <a:off x="6986829" y="1366619"/>
              <a:ext cx="1133591" cy="377411"/>
            </a:xfrm>
            <a:prstGeom prst="rect">
              <a:avLst/>
            </a:prstGeom>
            <a:noFill/>
            <a:extLst>
              <a:ext uri="{909E8E84-426E-40DD-AFC4-6F175D3DCCD1}">
                <a14:hiddenFill xmlns:a14="http://schemas.microsoft.com/office/drawing/2010/main">
                  <a:solidFill>
                    <a:schemeClr val="accent1"/>
                  </a:solidFill>
                </a14:hiddenFill>
              </a:ext>
            </a:extLst>
          </p:spPr>
          <p:txBody>
            <a:bodyPr wrap="square">
              <a:spAutoFit/>
            </a:bodyPr>
            <a:lstStyle/>
            <a:p>
              <a:pPr marL="0" marR="0" lvl="0" indent="0" algn="ctr" defTabSz="1031240" eaLnBrk="1" fontAlgn="base" latinLnBrk="0" hangingPunct="1">
                <a:lnSpc>
                  <a:spcPct val="150000"/>
                </a:lnSpc>
                <a:spcBef>
                  <a:spcPct val="0"/>
                </a:spcBef>
                <a:spcAft>
                  <a:spcPct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Arial" panose="020B0604020202020204" pitchFamily="34" charset="0"/>
                </a:rPr>
                <a:t>私有云买断</a:t>
              </a:r>
            </a:p>
          </p:txBody>
        </p:sp>
      </p:grpSp>
      <p:grpSp>
        <p:nvGrpSpPr>
          <p:cNvPr id="89" name="组合 88"/>
          <p:cNvGrpSpPr/>
          <p:nvPr/>
        </p:nvGrpSpPr>
        <p:grpSpPr>
          <a:xfrm>
            <a:off x="4368218" y="3070094"/>
            <a:ext cx="1536915" cy="768324"/>
            <a:chOff x="3491554" y="1183700"/>
            <a:chExt cx="1152000" cy="576000"/>
          </a:xfrm>
        </p:grpSpPr>
        <p:sp>
          <p:nvSpPr>
            <p:cNvPr id="90" name="Freeform 5"/>
            <p:cNvSpPr/>
            <p:nvPr/>
          </p:nvSpPr>
          <p:spPr bwMode="auto">
            <a:xfrm>
              <a:off x="3491554" y="1183700"/>
              <a:ext cx="1152000" cy="576000"/>
            </a:xfrm>
            <a:custGeom>
              <a:avLst/>
              <a:gdLst>
                <a:gd name="T0" fmla="*/ 177 w 421"/>
                <a:gd name="T1" fmla="*/ 254 h 254"/>
                <a:gd name="T2" fmla="*/ 176 w 421"/>
                <a:gd name="T3" fmla="*/ 254 h 254"/>
                <a:gd name="T4" fmla="*/ 175 w 421"/>
                <a:gd name="T5" fmla="*/ 254 h 254"/>
                <a:gd name="T6" fmla="*/ 59 w 421"/>
                <a:gd name="T7" fmla="*/ 254 h 254"/>
                <a:gd name="T8" fmla="*/ 59 w 421"/>
                <a:gd name="T9" fmla="*/ 254 h 254"/>
                <a:gd name="T10" fmla="*/ 0 w 421"/>
                <a:gd name="T11" fmla="*/ 185 h 254"/>
                <a:gd name="T12" fmla="*/ 69 w 421"/>
                <a:gd name="T13" fmla="*/ 116 h 254"/>
                <a:gd name="T14" fmla="*/ 81 w 421"/>
                <a:gd name="T15" fmla="*/ 117 h 254"/>
                <a:gd name="T16" fmla="*/ 144 w 421"/>
                <a:gd name="T17" fmla="*/ 57 h 254"/>
                <a:gd name="T18" fmla="*/ 164 w 421"/>
                <a:gd name="T19" fmla="*/ 60 h 254"/>
                <a:gd name="T20" fmla="*/ 246 w 421"/>
                <a:gd name="T21" fmla="*/ 0 h 254"/>
                <a:gd name="T22" fmla="*/ 331 w 421"/>
                <a:gd name="T23" fmla="*/ 66 h 254"/>
                <a:gd name="T24" fmla="*/ 421 w 421"/>
                <a:gd name="T25" fmla="*/ 160 h 254"/>
                <a:gd name="T26" fmla="*/ 328 w 421"/>
                <a:gd name="T27" fmla="*/ 254 h 254"/>
                <a:gd name="T28" fmla="*/ 178 w 421"/>
                <a:gd name="T29" fmla="*/ 254 h 254"/>
                <a:gd name="T30" fmla="*/ 177 w 421"/>
                <a:gd name="T3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254">
                  <a:moveTo>
                    <a:pt x="177" y="254"/>
                  </a:moveTo>
                  <a:cubicBezTo>
                    <a:pt x="177" y="254"/>
                    <a:pt x="176" y="254"/>
                    <a:pt x="176" y="254"/>
                  </a:cubicBezTo>
                  <a:cubicBezTo>
                    <a:pt x="175" y="254"/>
                    <a:pt x="175" y="254"/>
                    <a:pt x="175" y="254"/>
                  </a:cubicBezTo>
                  <a:cubicBezTo>
                    <a:pt x="59" y="254"/>
                    <a:pt x="59" y="254"/>
                    <a:pt x="59" y="254"/>
                  </a:cubicBezTo>
                  <a:cubicBezTo>
                    <a:pt x="59" y="254"/>
                    <a:pt x="59" y="254"/>
                    <a:pt x="59" y="254"/>
                  </a:cubicBezTo>
                  <a:cubicBezTo>
                    <a:pt x="26" y="249"/>
                    <a:pt x="0" y="219"/>
                    <a:pt x="0" y="185"/>
                  </a:cubicBezTo>
                  <a:cubicBezTo>
                    <a:pt x="0" y="147"/>
                    <a:pt x="31" y="116"/>
                    <a:pt x="69" y="116"/>
                  </a:cubicBezTo>
                  <a:cubicBezTo>
                    <a:pt x="73" y="116"/>
                    <a:pt x="77" y="116"/>
                    <a:pt x="81" y="117"/>
                  </a:cubicBezTo>
                  <a:cubicBezTo>
                    <a:pt x="83" y="83"/>
                    <a:pt x="110" y="57"/>
                    <a:pt x="144" y="57"/>
                  </a:cubicBezTo>
                  <a:cubicBezTo>
                    <a:pt x="151" y="57"/>
                    <a:pt x="157" y="58"/>
                    <a:pt x="164" y="60"/>
                  </a:cubicBezTo>
                  <a:cubicBezTo>
                    <a:pt x="175" y="24"/>
                    <a:pt x="209" y="0"/>
                    <a:pt x="246" y="0"/>
                  </a:cubicBezTo>
                  <a:cubicBezTo>
                    <a:pt x="287" y="0"/>
                    <a:pt x="321" y="27"/>
                    <a:pt x="331" y="66"/>
                  </a:cubicBezTo>
                  <a:cubicBezTo>
                    <a:pt x="381" y="68"/>
                    <a:pt x="421" y="109"/>
                    <a:pt x="421" y="160"/>
                  </a:cubicBezTo>
                  <a:cubicBezTo>
                    <a:pt x="421" y="212"/>
                    <a:pt x="379" y="254"/>
                    <a:pt x="328" y="254"/>
                  </a:cubicBezTo>
                  <a:cubicBezTo>
                    <a:pt x="178" y="254"/>
                    <a:pt x="178" y="254"/>
                    <a:pt x="178" y="254"/>
                  </a:cubicBezTo>
                  <a:cubicBezTo>
                    <a:pt x="178" y="254"/>
                    <a:pt x="178" y="254"/>
                    <a:pt x="177" y="254"/>
                  </a:cubicBezTo>
                  <a:close/>
                </a:path>
              </a:pathLst>
            </a:custGeom>
            <a:solidFill>
              <a:srgbClr val="4472C4"/>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91" name="矩形 90"/>
            <p:cNvSpPr/>
            <p:nvPr/>
          </p:nvSpPr>
          <p:spPr>
            <a:xfrm>
              <a:off x="3500554" y="1366619"/>
              <a:ext cx="1134000" cy="377411"/>
            </a:xfrm>
            <a:prstGeom prst="rect">
              <a:avLst/>
            </a:prstGeom>
            <a:noFill/>
            <a:extLst>
              <a:ext uri="{909E8E84-426E-40DD-AFC4-6F175D3DCCD1}">
                <a14:hiddenFill xmlns:a14="http://schemas.microsoft.com/office/drawing/2010/main">
                  <a:solidFill>
                    <a:schemeClr val="accent1"/>
                  </a:solidFill>
                </a14:hiddenFill>
              </a:ext>
            </a:extLst>
          </p:spPr>
          <p:txBody>
            <a:bodyPr wrap="square">
              <a:spAutoFit/>
            </a:bodyPr>
            <a:lstStyle/>
            <a:p>
              <a:pPr marL="0" marR="0" lvl="0" indent="0" algn="ctr" defTabSz="1031240" eaLnBrk="1" fontAlgn="base" latinLnBrk="0" hangingPunct="1">
                <a:lnSpc>
                  <a:spcPct val="15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Arial" panose="020B0604020202020204" pitchFamily="34" charset="0"/>
                </a:rPr>
                <a:t>SaaS</a:t>
              </a:r>
              <a:r>
                <a:rPr kumimoji="0" lang="zh-CN" altLang="en-US" sz="14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Arial" panose="020B0604020202020204" pitchFamily="34" charset="0"/>
                </a:rPr>
                <a:t>定制</a:t>
              </a:r>
            </a:p>
          </p:txBody>
        </p:sp>
      </p:grpSp>
      <p:sp>
        <p:nvSpPr>
          <p:cNvPr id="92" name="左大括号 91"/>
          <p:cNvSpPr/>
          <p:nvPr/>
        </p:nvSpPr>
        <p:spPr>
          <a:xfrm rot="5400000">
            <a:off x="3827925" y="1611227"/>
            <a:ext cx="270813" cy="2641572"/>
          </a:xfrm>
          <a:prstGeom prst="leftBrace">
            <a:avLst/>
          </a:prstGeom>
          <a:noFill/>
          <a:ln w="19050" cap="flat" cmpd="sng" algn="ctr">
            <a:solidFill>
              <a:srgbClr val="ED7D31">
                <a:lumMod val="75000"/>
              </a:srgbClr>
            </a:solidFill>
            <a:prstDash val="sysDot"/>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sp>
        <p:nvSpPr>
          <p:cNvPr id="93" name="左大括号 92"/>
          <p:cNvSpPr/>
          <p:nvPr/>
        </p:nvSpPr>
        <p:spPr>
          <a:xfrm rot="16200000">
            <a:off x="5071233" y="1396658"/>
            <a:ext cx="299631" cy="5331172"/>
          </a:xfrm>
          <a:prstGeom prst="leftBrace">
            <a:avLst/>
          </a:prstGeom>
          <a:noFill/>
          <a:ln w="19050" cap="flat" cmpd="sng" algn="ctr">
            <a:solidFill>
              <a:srgbClr val="ED7D31">
                <a:lumMod val="75000"/>
              </a:srgbClr>
            </a:solidFill>
            <a:prstDash val="sysDot"/>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p:grpSp>
        <p:nvGrpSpPr>
          <p:cNvPr id="94" name="组合 93"/>
          <p:cNvGrpSpPr/>
          <p:nvPr/>
        </p:nvGrpSpPr>
        <p:grpSpPr>
          <a:xfrm>
            <a:off x="1752888" y="3070094"/>
            <a:ext cx="1536915" cy="769304"/>
            <a:chOff x="1748303" y="1183700"/>
            <a:chExt cx="1152000" cy="576734"/>
          </a:xfrm>
        </p:grpSpPr>
        <p:sp>
          <p:nvSpPr>
            <p:cNvPr id="95" name="Freeform 5"/>
            <p:cNvSpPr/>
            <p:nvPr/>
          </p:nvSpPr>
          <p:spPr bwMode="auto">
            <a:xfrm>
              <a:off x="1748303" y="1183700"/>
              <a:ext cx="1152000" cy="576734"/>
            </a:xfrm>
            <a:custGeom>
              <a:avLst/>
              <a:gdLst>
                <a:gd name="T0" fmla="*/ 177 w 421"/>
                <a:gd name="T1" fmla="*/ 254 h 254"/>
                <a:gd name="T2" fmla="*/ 176 w 421"/>
                <a:gd name="T3" fmla="*/ 254 h 254"/>
                <a:gd name="T4" fmla="*/ 175 w 421"/>
                <a:gd name="T5" fmla="*/ 254 h 254"/>
                <a:gd name="T6" fmla="*/ 59 w 421"/>
                <a:gd name="T7" fmla="*/ 254 h 254"/>
                <a:gd name="T8" fmla="*/ 59 w 421"/>
                <a:gd name="T9" fmla="*/ 254 h 254"/>
                <a:gd name="T10" fmla="*/ 0 w 421"/>
                <a:gd name="T11" fmla="*/ 185 h 254"/>
                <a:gd name="T12" fmla="*/ 69 w 421"/>
                <a:gd name="T13" fmla="*/ 116 h 254"/>
                <a:gd name="T14" fmla="*/ 81 w 421"/>
                <a:gd name="T15" fmla="*/ 117 h 254"/>
                <a:gd name="T16" fmla="*/ 144 w 421"/>
                <a:gd name="T17" fmla="*/ 57 h 254"/>
                <a:gd name="T18" fmla="*/ 164 w 421"/>
                <a:gd name="T19" fmla="*/ 60 h 254"/>
                <a:gd name="T20" fmla="*/ 246 w 421"/>
                <a:gd name="T21" fmla="*/ 0 h 254"/>
                <a:gd name="T22" fmla="*/ 331 w 421"/>
                <a:gd name="T23" fmla="*/ 66 h 254"/>
                <a:gd name="T24" fmla="*/ 421 w 421"/>
                <a:gd name="T25" fmla="*/ 160 h 254"/>
                <a:gd name="T26" fmla="*/ 328 w 421"/>
                <a:gd name="T27" fmla="*/ 254 h 254"/>
                <a:gd name="T28" fmla="*/ 178 w 421"/>
                <a:gd name="T29" fmla="*/ 254 h 254"/>
                <a:gd name="T30" fmla="*/ 177 w 421"/>
                <a:gd name="T3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254">
                  <a:moveTo>
                    <a:pt x="177" y="254"/>
                  </a:moveTo>
                  <a:cubicBezTo>
                    <a:pt x="177" y="254"/>
                    <a:pt x="176" y="254"/>
                    <a:pt x="176" y="254"/>
                  </a:cubicBezTo>
                  <a:cubicBezTo>
                    <a:pt x="175" y="254"/>
                    <a:pt x="175" y="254"/>
                    <a:pt x="175" y="254"/>
                  </a:cubicBezTo>
                  <a:cubicBezTo>
                    <a:pt x="59" y="254"/>
                    <a:pt x="59" y="254"/>
                    <a:pt x="59" y="254"/>
                  </a:cubicBezTo>
                  <a:cubicBezTo>
                    <a:pt x="59" y="254"/>
                    <a:pt x="59" y="254"/>
                    <a:pt x="59" y="254"/>
                  </a:cubicBezTo>
                  <a:cubicBezTo>
                    <a:pt x="26" y="249"/>
                    <a:pt x="0" y="219"/>
                    <a:pt x="0" y="185"/>
                  </a:cubicBezTo>
                  <a:cubicBezTo>
                    <a:pt x="0" y="147"/>
                    <a:pt x="31" y="116"/>
                    <a:pt x="69" y="116"/>
                  </a:cubicBezTo>
                  <a:cubicBezTo>
                    <a:pt x="73" y="116"/>
                    <a:pt x="77" y="116"/>
                    <a:pt x="81" y="117"/>
                  </a:cubicBezTo>
                  <a:cubicBezTo>
                    <a:pt x="83" y="83"/>
                    <a:pt x="110" y="57"/>
                    <a:pt x="144" y="57"/>
                  </a:cubicBezTo>
                  <a:cubicBezTo>
                    <a:pt x="151" y="57"/>
                    <a:pt x="157" y="58"/>
                    <a:pt x="164" y="60"/>
                  </a:cubicBezTo>
                  <a:cubicBezTo>
                    <a:pt x="175" y="24"/>
                    <a:pt x="209" y="0"/>
                    <a:pt x="246" y="0"/>
                  </a:cubicBezTo>
                  <a:cubicBezTo>
                    <a:pt x="287" y="0"/>
                    <a:pt x="321" y="27"/>
                    <a:pt x="331" y="66"/>
                  </a:cubicBezTo>
                  <a:cubicBezTo>
                    <a:pt x="381" y="68"/>
                    <a:pt x="421" y="109"/>
                    <a:pt x="421" y="160"/>
                  </a:cubicBezTo>
                  <a:cubicBezTo>
                    <a:pt x="421" y="212"/>
                    <a:pt x="379" y="254"/>
                    <a:pt x="328" y="254"/>
                  </a:cubicBezTo>
                  <a:cubicBezTo>
                    <a:pt x="178" y="254"/>
                    <a:pt x="178" y="254"/>
                    <a:pt x="178" y="254"/>
                  </a:cubicBezTo>
                  <a:cubicBezTo>
                    <a:pt x="178" y="254"/>
                    <a:pt x="178" y="254"/>
                    <a:pt x="177" y="254"/>
                  </a:cubicBezTo>
                  <a:close/>
                </a:path>
              </a:pathLst>
            </a:custGeom>
            <a:solidFill>
              <a:srgbClr val="4472C4"/>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1"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96" name="矩形 95"/>
            <p:cNvSpPr/>
            <p:nvPr/>
          </p:nvSpPr>
          <p:spPr>
            <a:xfrm>
              <a:off x="1757303" y="1366619"/>
              <a:ext cx="1134000" cy="377411"/>
            </a:xfrm>
            <a:prstGeom prst="rect">
              <a:avLst/>
            </a:prstGeom>
            <a:noFill/>
            <a:extLst>
              <a:ext uri="{909E8E84-426E-40DD-AFC4-6F175D3DCCD1}">
                <a14:hiddenFill xmlns:a14="http://schemas.microsoft.com/office/drawing/2010/main">
                  <a:solidFill>
                    <a:schemeClr val="accent1"/>
                  </a:solidFill>
                </a14:hiddenFill>
              </a:ext>
            </a:extLst>
          </p:spPr>
          <p:txBody>
            <a:bodyPr wrap="square">
              <a:spAutoFit/>
            </a:bodyPr>
            <a:lstStyle/>
            <a:p>
              <a:pPr marL="0" marR="0" lvl="0" indent="0" algn="ctr" defTabSz="1031240" eaLnBrk="1" fontAlgn="base" latinLnBrk="0" hangingPunct="1">
                <a:lnSpc>
                  <a:spcPct val="15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sym typeface="Arial" panose="020B0604020202020204" pitchFamily="34" charset="0"/>
                </a:rPr>
                <a:t>SaaS</a:t>
              </a:r>
              <a:r>
                <a:rPr kumimoji="0" lang="zh-CN" altLang="en-US" sz="14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sym typeface="Arial" panose="020B0604020202020204" pitchFamily="34" charset="0"/>
                </a:rPr>
                <a:t>标准</a:t>
              </a:r>
            </a:p>
          </p:txBody>
        </p:sp>
      </p:grpSp>
      <p:grpSp>
        <p:nvGrpSpPr>
          <p:cNvPr id="97" name="组合 96"/>
          <p:cNvGrpSpPr/>
          <p:nvPr/>
        </p:nvGrpSpPr>
        <p:grpSpPr>
          <a:xfrm>
            <a:off x="1269382" y="4361514"/>
            <a:ext cx="2497486" cy="1183681"/>
            <a:chOff x="858925" y="2151856"/>
            <a:chExt cx="1872000" cy="887386"/>
          </a:xfrm>
        </p:grpSpPr>
        <p:sp>
          <p:nvSpPr>
            <p:cNvPr id="98" name="圆角矩形 97"/>
            <p:cNvSpPr/>
            <p:nvPr/>
          </p:nvSpPr>
          <p:spPr>
            <a:xfrm>
              <a:off x="858925" y="2151856"/>
              <a:ext cx="1872000" cy="887386"/>
            </a:xfrm>
            <a:prstGeom prst="roundRect">
              <a:avLst>
                <a:gd name="adj" fmla="val 6782"/>
              </a:avLst>
            </a:prstGeom>
            <a:solidFill>
              <a:srgbClr val="4472C4"/>
            </a:solidFill>
            <a:ln w="6350" cap="flat" cmpd="sng" algn="ctr">
              <a:gradFill>
                <a:gsLst>
                  <a:gs pos="57000">
                    <a:sysClr val="window" lastClr="FFFFFF">
                      <a:alpha val="0"/>
                    </a:sysClr>
                  </a:gs>
                  <a:gs pos="81000">
                    <a:srgbClr val="5B9BD5">
                      <a:lumMod val="5000"/>
                      <a:lumOff val="95000"/>
                      <a:alpha val="0"/>
                    </a:srgbClr>
                  </a:gs>
                  <a:gs pos="24000">
                    <a:srgbClr val="3060F3"/>
                  </a:gs>
                </a:gsLst>
                <a:lin ang="5400000" scaled="0"/>
              </a:gra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noAutofit/>
            </a:bodyPr>
            <a:lstStyle/>
            <a:p>
              <a:pPr marL="0" marR="0" lvl="0" indent="0" algn="ctr" defTabSz="914362" eaLnBrk="1" fontAlgn="auto" latinLnBrk="0" hangingPunct="1">
                <a:lnSpc>
                  <a:spcPct val="100000"/>
                </a:lnSpc>
                <a:spcBef>
                  <a:spcPts val="0"/>
                </a:spcBef>
                <a:spcAft>
                  <a:spcPts val="0"/>
                </a:spcAft>
                <a:buClrTx/>
                <a:buSzTx/>
                <a:buFontTx/>
                <a:buNone/>
                <a:tabLst/>
                <a:defRPr/>
              </a:pPr>
              <a:endParaRPr kumimoji="1" lang="zh-CN" altLang="en-US" sz="1400" b="1" i="0" u="none" strike="noStrike" kern="0" cap="none" spc="0" normalizeH="0" baseline="0" noProof="0" smtClean="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9" name="矩形 98"/>
            <p:cNvSpPr/>
            <p:nvPr/>
          </p:nvSpPr>
          <p:spPr>
            <a:xfrm>
              <a:off x="945376" y="2198421"/>
              <a:ext cx="1740127" cy="816882"/>
            </a:xfrm>
            <a:prstGeom prst="rect">
              <a:avLst/>
            </a:prstGeom>
            <a:noFill/>
            <a:ln w="6350" cap="flat" cmpd="sng" algn="ctr">
              <a:no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noAutofit/>
            </a:bodyPr>
            <a:lstStyle/>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mn-cs"/>
                  <a:sym typeface="+mn-lt"/>
                </a:rPr>
                <a:t>订阅模式</a:t>
              </a:r>
              <a:r>
                <a:rPr kumimoji="0" lang="en-US" altLang="zh-CN"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mn-cs"/>
                  <a:sym typeface="+mn-lt"/>
                </a:rPr>
                <a:t> </a:t>
              </a:r>
              <a:r>
                <a:rPr kumimoji="0" lang="zh-CN" altLang="en-US"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mn-cs"/>
                  <a:sym typeface="+mn-lt"/>
                </a:rPr>
                <a:t>标准产品</a:t>
              </a:r>
              <a:endParaRPr kumimoji="0" lang="en-US" altLang="zh-CN"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mn-cs"/>
                <a:sym typeface="+mn-lt"/>
              </a:endParaRP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zh-CN"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mn-cs"/>
                  <a:sym typeface="+mn-lt"/>
                </a:rPr>
                <a:t>提供高可用资源</a:t>
              </a:r>
              <a:endParaRPr kumimoji="0" lang="en-US" altLang="zh-CN"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mn-cs"/>
                <a:sym typeface="+mn-lt"/>
              </a:endParaRP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mn-cs"/>
                  <a:sym typeface="+mn-lt"/>
                </a:rPr>
                <a:t>统一云部署方式</a:t>
              </a:r>
            </a:p>
          </p:txBody>
        </p:sp>
      </p:grpSp>
      <p:grpSp>
        <p:nvGrpSpPr>
          <p:cNvPr id="100" name="组合 99"/>
          <p:cNvGrpSpPr/>
          <p:nvPr/>
        </p:nvGrpSpPr>
        <p:grpSpPr>
          <a:xfrm>
            <a:off x="3885785" y="4361514"/>
            <a:ext cx="2497486" cy="1183681"/>
            <a:chOff x="2813336" y="2151856"/>
            <a:chExt cx="1872000" cy="887386"/>
          </a:xfrm>
        </p:grpSpPr>
        <p:sp>
          <p:nvSpPr>
            <p:cNvPr id="101" name="圆角矩形 100"/>
            <p:cNvSpPr/>
            <p:nvPr/>
          </p:nvSpPr>
          <p:spPr>
            <a:xfrm>
              <a:off x="2813336" y="2151856"/>
              <a:ext cx="1872000" cy="887386"/>
            </a:xfrm>
            <a:prstGeom prst="roundRect">
              <a:avLst>
                <a:gd name="adj" fmla="val 6782"/>
              </a:avLst>
            </a:prstGeom>
            <a:solidFill>
              <a:srgbClr val="4472C4"/>
            </a:solidFill>
            <a:ln w="6350" cap="flat" cmpd="sng" algn="ctr">
              <a:gradFill>
                <a:gsLst>
                  <a:gs pos="57000">
                    <a:sysClr val="window" lastClr="FFFFFF">
                      <a:alpha val="0"/>
                    </a:sysClr>
                  </a:gs>
                  <a:gs pos="81000">
                    <a:srgbClr val="5B9BD5">
                      <a:lumMod val="5000"/>
                      <a:lumOff val="95000"/>
                      <a:alpha val="0"/>
                    </a:srgbClr>
                  </a:gs>
                  <a:gs pos="24000">
                    <a:srgbClr val="3060F3"/>
                  </a:gs>
                </a:gsLst>
                <a:lin ang="5400000" scaled="0"/>
              </a:gra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noAutofit/>
            </a:bodyPr>
            <a:lstStyle/>
            <a:p>
              <a:pPr marL="0" marR="0" lvl="0" indent="0" algn="ctr" defTabSz="914362" eaLnBrk="1" fontAlgn="auto" latinLnBrk="0" hangingPunct="1">
                <a:lnSpc>
                  <a:spcPct val="100000"/>
                </a:lnSpc>
                <a:spcBef>
                  <a:spcPts val="0"/>
                </a:spcBef>
                <a:spcAft>
                  <a:spcPts val="0"/>
                </a:spcAft>
                <a:buClrTx/>
                <a:buSzTx/>
                <a:buFontTx/>
                <a:buNone/>
                <a:tabLst/>
                <a:defRPr/>
              </a:pPr>
              <a:endParaRPr kumimoji="1" lang="zh-CN" altLang="en-US" sz="1400" b="1" i="0" u="none" strike="noStrike" kern="0" cap="none" spc="0" normalizeH="0" baseline="0" noProof="0" smtClean="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2" name="矩形 101"/>
            <p:cNvSpPr/>
            <p:nvPr/>
          </p:nvSpPr>
          <p:spPr>
            <a:xfrm>
              <a:off x="2868299" y="2207190"/>
              <a:ext cx="1740127" cy="816882"/>
            </a:xfrm>
            <a:prstGeom prst="rect">
              <a:avLst/>
            </a:prstGeom>
            <a:ln>
              <a:noFill/>
            </a:ln>
          </p:spPr>
          <p:txBody>
            <a:bodyPr wrap="square" anchor="ctr" anchorCtr="0">
              <a:noAutofit/>
            </a:bodyPr>
            <a:lstStyle/>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订阅模式 二次开发</a:t>
              </a: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提供高可用资源</a:t>
              </a: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统一云部署方式</a:t>
              </a:r>
            </a:p>
          </p:txBody>
        </p:sp>
      </p:grpSp>
      <p:grpSp>
        <p:nvGrpSpPr>
          <p:cNvPr id="103" name="组合 102"/>
          <p:cNvGrpSpPr/>
          <p:nvPr/>
        </p:nvGrpSpPr>
        <p:grpSpPr>
          <a:xfrm>
            <a:off x="6383270" y="4361514"/>
            <a:ext cx="2703910" cy="1183681"/>
            <a:chOff x="4711975" y="2151856"/>
            <a:chExt cx="2026726" cy="887386"/>
          </a:xfrm>
        </p:grpSpPr>
        <p:sp>
          <p:nvSpPr>
            <p:cNvPr id="104" name="圆角矩形 103"/>
            <p:cNvSpPr/>
            <p:nvPr/>
          </p:nvSpPr>
          <p:spPr>
            <a:xfrm>
              <a:off x="4801111" y="2151856"/>
              <a:ext cx="1872000" cy="887386"/>
            </a:xfrm>
            <a:prstGeom prst="roundRect">
              <a:avLst>
                <a:gd name="adj" fmla="val 6782"/>
              </a:avLst>
            </a:prstGeom>
            <a:solidFill>
              <a:srgbClr val="4472C4"/>
            </a:solidFill>
            <a:ln w="6350" cap="flat" cmpd="sng" algn="ctr">
              <a:gradFill>
                <a:gsLst>
                  <a:gs pos="57000">
                    <a:sysClr val="window" lastClr="FFFFFF">
                      <a:alpha val="0"/>
                    </a:sysClr>
                  </a:gs>
                  <a:gs pos="81000">
                    <a:srgbClr val="5B9BD5">
                      <a:lumMod val="5000"/>
                      <a:lumOff val="95000"/>
                      <a:alpha val="0"/>
                    </a:srgbClr>
                  </a:gs>
                  <a:gs pos="24000">
                    <a:srgbClr val="3060F3"/>
                  </a:gs>
                </a:gsLst>
                <a:lin ang="5400000" scaled="0"/>
              </a:gra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noAutofit/>
            </a:bodyPr>
            <a:lstStyle/>
            <a:p>
              <a:pPr marL="0" marR="0" lvl="0" indent="0" algn="ctr" defTabSz="914362" eaLnBrk="1" fontAlgn="auto" latinLnBrk="0" hangingPunct="1">
                <a:lnSpc>
                  <a:spcPct val="100000"/>
                </a:lnSpc>
                <a:spcBef>
                  <a:spcPts val="0"/>
                </a:spcBef>
                <a:spcAft>
                  <a:spcPts val="0"/>
                </a:spcAft>
                <a:buClrTx/>
                <a:buSzTx/>
                <a:buFontTx/>
                <a:buNone/>
                <a:tabLst/>
                <a:defRPr/>
              </a:pPr>
              <a:endParaRPr kumimoji="1" lang="zh-CN" altLang="en-US" sz="1400" b="1" i="0" u="none" strike="noStrike" kern="0" cap="none" spc="0" normalizeH="0" baseline="0" noProof="0" smtClean="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5" name="矩形 104"/>
            <p:cNvSpPr/>
            <p:nvPr/>
          </p:nvSpPr>
          <p:spPr>
            <a:xfrm>
              <a:off x="4711975" y="2187108"/>
              <a:ext cx="2026726" cy="816882"/>
            </a:xfrm>
            <a:prstGeom prst="rect">
              <a:avLst/>
            </a:prstGeom>
            <a:ln>
              <a:noFill/>
            </a:ln>
          </p:spPr>
          <p:txBody>
            <a:bodyPr wrap="square" anchor="ctr" anchorCtr="0">
              <a:noAutofit/>
            </a:bodyPr>
            <a:lstStyle/>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订阅模式 标准</a:t>
              </a:r>
              <a:r>
                <a:rPr kumimoji="0" lang="en-US" altLang="zh-CN"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a:t>
              </a:r>
              <a:r>
                <a:rPr kumimoji="0" lang="zh-CN" altLang="en-US"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二开</a:t>
              </a: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企业自行购买硬件部署</a:t>
              </a:r>
              <a:endParaRPr kumimoji="0" lang="en-US" altLang="zh-CN"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endParaRP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应用支持本地化</a:t>
              </a:r>
              <a:r>
                <a:rPr kumimoji="0" lang="en-US" altLang="zh-CN"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a:t>
              </a: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云端部署</a:t>
              </a:r>
            </a:p>
          </p:txBody>
        </p:sp>
      </p:grpSp>
      <p:grpSp>
        <p:nvGrpSpPr>
          <p:cNvPr id="106" name="组合 105"/>
          <p:cNvGrpSpPr/>
          <p:nvPr/>
        </p:nvGrpSpPr>
        <p:grpSpPr>
          <a:xfrm>
            <a:off x="8908242" y="4361514"/>
            <a:ext cx="2719222" cy="1183681"/>
            <a:chOff x="6584661" y="2151856"/>
            <a:chExt cx="2038203" cy="887386"/>
          </a:xfrm>
        </p:grpSpPr>
        <p:sp>
          <p:nvSpPr>
            <p:cNvPr id="107" name="圆角矩形 106"/>
            <p:cNvSpPr/>
            <p:nvPr/>
          </p:nvSpPr>
          <p:spPr>
            <a:xfrm>
              <a:off x="6742329" y="2151856"/>
              <a:ext cx="1872000" cy="887386"/>
            </a:xfrm>
            <a:prstGeom prst="roundRect">
              <a:avLst>
                <a:gd name="adj" fmla="val 6782"/>
              </a:avLst>
            </a:prstGeom>
            <a:solidFill>
              <a:srgbClr val="4472C4"/>
            </a:solidFill>
            <a:ln w="6350" cap="flat" cmpd="sng" algn="ctr">
              <a:gradFill>
                <a:gsLst>
                  <a:gs pos="57000">
                    <a:sysClr val="window" lastClr="FFFFFF">
                      <a:alpha val="0"/>
                    </a:sysClr>
                  </a:gs>
                  <a:gs pos="81000">
                    <a:srgbClr val="5B9BD5">
                      <a:lumMod val="5000"/>
                      <a:lumOff val="95000"/>
                      <a:alpha val="0"/>
                    </a:srgbClr>
                  </a:gs>
                  <a:gs pos="24000">
                    <a:srgbClr val="3060F3"/>
                  </a:gs>
                </a:gsLst>
                <a:lin ang="5400000" scaled="0"/>
              </a:gra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noAutofit/>
            </a:bodyPr>
            <a:lstStyle/>
            <a:p>
              <a:pPr marL="0" marR="0" lvl="0" indent="0" algn="ctr" defTabSz="914362" eaLnBrk="1" fontAlgn="auto" latinLnBrk="0" hangingPunct="1">
                <a:lnSpc>
                  <a:spcPct val="100000"/>
                </a:lnSpc>
                <a:spcBef>
                  <a:spcPts val="0"/>
                </a:spcBef>
                <a:spcAft>
                  <a:spcPts val="0"/>
                </a:spcAft>
                <a:buClrTx/>
                <a:buSzTx/>
                <a:buFontTx/>
                <a:buNone/>
                <a:tabLst/>
                <a:defRPr/>
              </a:pPr>
              <a:endParaRPr kumimoji="1" lang="zh-CN" altLang="en-US" sz="1400" b="1" i="0" u="none" strike="noStrike" kern="0" cap="none" spc="0" normalizeH="0" baseline="0" noProof="0" smtClean="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8" name="矩形 107"/>
            <p:cNvSpPr/>
            <p:nvPr/>
          </p:nvSpPr>
          <p:spPr>
            <a:xfrm>
              <a:off x="6584661" y="2207190"/>
              <a:ext cx="2038203" cy="816882"/>
            </a:xfrm>
            <a:prstGeom prst="rect">
              <a:avLst/>
            </a:prstGeom>
            <a:ln>
              <a:noFill/>
            </a:ln>
          </p:spPr>
          <p:txBody>
            <a:bodyPr wrap="square" anchor="ctr" anchorCtr="0">
              <a:noAutofit/>
            </a:bodyPr>
            <a:lstStyle/>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传统产品许可买断模式</a:t>
              </a: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企业自行购买硬件部署</a:t>
              </a:r>
              <a:endParaRPr kumimoji="0" lang="en-US" altLang="zh-CN"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endParaRPr>
            </a:p>
            <a:p>
              <a:pPr marL="0" marR="0" lvl="0" indent="0" algn="ctr" defTabSz="914400" eaLnBrk="1" fontAlgn="base" latinLnBrk="0" hangingPunct="1">
                <a:lnSpc>
                  <a:spcPts val="164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应用支持本地化</a:t>
              </a:r>
              <a:r>
                <a:rPr kumimoji="0" lang="en-US" altLang="zh-CN"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a:t>
              </a:r>
              <a:r>
                <a:rPr kumimoji="0" lang="zh-CN" altLang="en-US" sz="1200" b="0" i="0" u="none" strike="noStrike" kern="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sym typeface="+mn-lt"/>
                </a:rPr>
                <a:t>云端部署</a:t>
              </a:r>
            </a:p>
          </p:txBody>
        </p:sp>
      </p:grpSp>
      <p:cxnSp>
        <p:nvCxnSpPr>
          <p:cNvPr id="109" name="直接连接符 108"/>
          <p:cNvCxnSpPr/>
          <p:nvPr/>
        </p:nvCxnSpPr>
        <p:spPr>
          <a:xfrm>
            <a:off x="1352571" y="4211404"/>
            <a:ext cx="9952338" cy="0"/>
          </a:xfrm>
          <a:prstGeom prst="line">
            <a:avLst/>
          </a:prstGeom>
          <a:gradFill flip="none" rotWithShape="1">
            <a:gsLst>
              <a:gs pos="47000">
                <a:srgbClr val="4775F7">
                  <a:alpha val="0"/>
                </a:srgbClr>
              </a:gs>
              <a:gs pos="2000">
                <a:srgbClr val="1D4FEF">
                  <a:alpha val="26491"/>
                </a:srgbClr>
              </a:gs>
              <a:gs pos="100000">
                <a:srgbClr val="1741C5"/>
              </a:gs>
            </a:gsLst>
            <a:lin ang="5400000" scaled="1"/>
            <a:tileRect/>
          </a:gradFill>
          <a:ln w="6350" cap="flat" cmpd="sng" algn="ctr">
            <a:solidFill>
              <a:srgbClr val="ED7D31">
                <a:lumMod val="75000"/>
              </a:srgbClr>
            </a:solidFill>
            <a:prstDash val="dash"/>
            <a:miter lim="800000"/>
          </a:ln>
          <a:effectLst/>
        </p:spPr>
      </p:cxnSp>
      <p:sp>
        <p:nvSpPr>
          <p:cNvPr id="110" name="椭圆 109"/>
          <p:cNvSpPr/>
          <p:nvPr/>
        </p:nvSpPr>
        <p:spPr>
          <a:xfrm>
            <a:off x="5021753" y="4150251"/>
            <a:ext cx="115143" cy="123173"/>
          </a:xfrm>
          <a:prstGeom prst="ellipse">
            <a:avLst/>
          </a:prstGeom>
          <a:solidFill>
            <a:srgbClr val="396AF5"/>
          </a:solidFill>
          <a:ln w="12700" cap="flat" cmpd="sng" algn="ctr">
            <a:solidFill>
              <a:sysClr val="window" lastClr="FFFFFF"/>
            </a:solidFill>
            <a:prstDash val="solid"/>
            <a:miter lim="800000"/>
          </a:ln>
          <a:effectLst/>
        </p:spPr>
        <p:txBody>
          <a:bodyPr rtlCol="0" anchor="ctr"/>
          <a:lstStyle/>
          <a:p>
            <a:pPr algn="ctr" defTabSz="914400" fontAlgn="base">
              <a:spcBef>
                <a:spcPct val="0"/>
              </a:spcBef>
              <a:spcAft>
                <a:spcPct val="0"/>
              </a:spcAft>
              <a:defRPr/>
            </a:pPr>
            <a:endParaRPr lang="zh-CN" altLang="en-US" sz="2000" kern="0">
              <a:solidFill>
                <a:prstClr val="white"/>
              </a:solidFill>
              <a:latin typeface="Microsoft YaHei" panose="020B0503020204020204" pitchFamily="34" charset="-122"/>
              <a:ea typeface="Microsoft YaHei" panose="020B0503020204020204" pitchFamily="34" charset="-122"/>
            </a:endParaRPr>
          </a:p>
        </p:txBody>
      </p:sp>
      <p:sp>
        <p:nvSpPr>
          <p:cNvPr id="111" name="椭圆 110"/>
          <p:cNvSpPr/>
          <p:nvPr/>
        </p:nvSpPr>
        <p:spPr>
          <a:xfrm>
            <a:off x="7610206" y="4149922"/>
            <a:ext cx="115381" cy="123423"/>
          </a:xfrm>
          <a:prstGeom prst="ellipse">
            <a:avLst/>
          </a:prstGeom>
          <a:solidFill>
            <a:srgbClr val="396AF5"/>
          </a:solidFill>
          <a:ln w="12700" cap="flat" cmpd="sng" algn="ctr">
            <a:solidFill>
              <a:sysClr val="window" lastClr="FFFFFF"/>
            </a:solidFill>
            <a:prstDash val="solid"/>
            <a:miter lim="800000"/>
          </a:ln>
          <a:effectLst/>
        </p:spPr>
        <p:txBody>
          <a:bodyPr rtlCol="0" anchor="ctr"/>
          <a:lstStyle/>
          <a:p>
            <a:pPr algn="ctr" defTabSz="914400" fontAlgn="base">
              <a:spcBef>
                <a:spcPct val="0"/>
              </a:spcBef>
              <a:spcAft>
                <a:spcPct val="0"/>
              </a:spcAft>
              <a:defRPr/>
            </a:pPr>
            <a:endParaRPr lang="zh-CN" altLang="en-US" sz="2000" kern="0">
              <a:solidFill>
                <a:prstClr val="white"/>
              </a:solidFill>
              <a:latin typeface="Microsoft YaHei" panose="020B0503020204020204" pitchFamily="34" charset="-122"/>
              <a:ea typeface="Microsoft YaHei" panose="020B0503020204020204" pitchFamily="34" charset="-122"/>
            </a:endParaRPr>
          </a:p>
        </p:txBody>
      </p:sp>
      <p:sp>
        <p:nvSpPr>
          <p:cNvPr id="112" name="椭圆 111"/>
          <p:cNvSpPr/>
          <p:nvPr/>
        </p:nvSpPr>
        <p:spPr>
          <a:xfrm>
            <a:off x="10309644" y="4144525"/>
            <a:ext cx="115381" cy="123423"/>
          </a:xfrm>
          <a:prstGeom prst="ellipse">
            <a:avLst/>
          </a:prstGeom>
          <a:solidFill>
            <a:srgbClr val="396AF5"/>
          </a:solidFill>
          <a:ln w="12700" cap="flat" cmpd="sng" algn="ctr">
            <a:solidFill>
              <a:sysClr val="window" lastClr="FFFFFF"/>
            </a:solidFill>
            <a:prstDash val="solid"/>
            <a:miter lim="800000"/>
          </a:ln>
          <a:effectLst/>
        </p:spPr>
        <p:txBody>
          <a:bodyPr rtlCol="0" anchor="ctr"/>
          <a:lstStyle/>
          <a:p>
            <a:pPr algn="ctr" defTabSz="914400" fontAlgn="base">
              <a:spcBef>
                <a:spcPct val="0"/>
              </a:spcBef>
              <a:spcAft>
                <a:spcPct val="0"/>
              </a:spcAft>
              <a:defRPr/>
            </a:pPr>
            <a:endParaRPr lang="zh-CN" altLang="en-US" sz="2000" kern="0">
              <a:solidFill>
                <a:prstClr val="white"/>
              </a:solidFill>
              <a:latin typeface="Microsoft YaHei" panose="020B0503020204020204" pitchFamily="34" charset="-122"/>
              <a:ea typeface="Microsoft YaHei" panose="020B0503020204020204" pitchFamily="34" charset="-122"/>
            </a:endParaRPr>
          </a:p>
        </p:txBody>
      </p:sp>
      <p:sp>
        <p:nvSpPr>
          <p:cNvPr id="113" name="椭圆 112"/>
          <p:cNvSpPr/>
          <p:nvPr/>
        </p:nvSpPr>
        <p:spPr>
          <a:xfrm>
            <a:off x="2460553" y="4144961"/>
            <a:ext cx="115143" cy="123168"/>
          </a:xfrm>
          <a:prstGeom prst="ellipse">
            <a:avLst/>
          </a:prstGeom>
          <a:solidFill>
            <a:srgbClr val="396AF5"/>
          </a:solidFill>
          <a:ln w="12700" cap="flat" cmpd="sng" algn="ctr">
            <a:solidFill>
              <a:sysClr val="window" lastClr="FFFFFF"/>
            </a:solidFill>
            <a:prstDash val="solid"/>
            <a:miter lim="800000"/>
          </a:ln>
          <a:effectLst/>
        </p:spPr>
        <p:txBody>
          <a:bodyPr rtlCol="0" anchor="ctr"/>
          <a:lstStyle/>
          <a:p>
            <a:pPr algn="ctr" defTabSz="914400" fontAlgn="base">
              <a:spcBef>
                <a:spcPct val="0"/>
              </a:spcBef>
              <a:spcAft>
                <a:spcPct val="0"/>
              </a:spcAft>
              <a:defRPr/>
            </a:pPr>
            <a:endParaRPr lang="zh-CN" altLang="en-US" sz="2000" kern="0" dirty="0">
              <a:solidFill>
                <a:prstClr val="white"/>
              </a:solidFill>
              <a:latin typeface="Microsoft YaHei" panose="020B0503020204020204" pitchFamily="34" charset="-122"/>
              <a:ea typeface="Microsoft YaHei" panose="020B0503020204020204" pitchFamily="34" charset="-122"/>
            </a:endParaRPr>
          </a:p>
        </p:txBody>
      </p:sp>
      <p:sp>
        <p:nvSpPr>
          <p:cNvPr id="114" name="文本框 113">
            <a:extLst>
              <a:ext uri="{FF2B5EF4-FFF2-40B4-BE49-F238E27FC236}">
                <a16:creationId xmlns:a16="http://schemas.microsoft.com/office/drawing/2014/main" id="{87A902DA-3EC0-2101-E7F7-9D762CCE4A47}"/>
              </a:ext>
            </a:extLst>
          </p:cNvPr>
          <p:cNvSpPr txBox="1"/>
          <p:nvPr/>
        </p:nvSpPr>
        <p:spPr>
          <a:xfrm>
            <a:off x="3369713" y="2406476"/>
            <a:ext cx="1344800" cy="387457"/>
          </a:xfrm>
          <a:prstGeom prst="round2DiagRect">
            <a:avLst/>
          </a:prstGeom>
          <a:solidFill>
            <a:srgbClr val="4472C4"/>
          </a:solidFill>
          <a:ln w="12700" cap="flat" cmpd="sng" algn="ctr">
            <a:noFill/>
            <a:prstDash val="solid"/>
          </a:ln>
          <a:effectLst/>
        </p:spPr>
        <p:txBody>
          <a:bodyPr lIns="51434" tIns="25717" rIns="51434" bIns="25717" anchor="ctr"/>
          <a:lstStyle>
            <a:defPPr>
              <a:defRPr lang="en-US"/>
            </a:defPPr>
            <a:lvl1pPr algn="ctr" defTabSz="914400" eaLnBrk="0" fontAlgn="base" hangingPunct="0">
              <a:spcBef>
                <a:spcPct val="0"/>
              </a:spcBef>
              <a:spcAft>
                <a:spcPct val="0"/>
              </a:spcAft>
              <a:defRPr sz="1900" b="1" kern="0">
                <a:solidFill>
                  <a:srgbClr val="FFFFFF"/>
                </a:solidFill>
                <a:latin typeface="Microsoft YaHei"/>
                <a:ea typeface="Microsoft YaHe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Microsoft YaHei"/>
                <a:ea typeface="Microsoft YaHei"/>
              </a:rPr>
              <a:t>公有云模式</a:t>
            </a:r>
          </a:p>
        </p:txBody>
      </p:sp>
      <p:sp>
        <p:nvSpPr>
          <p:cNvPr id="115" name="文本框 114">
            <a:extLst>
              <a:ext uri="{FF2B5EF4-FFF2-40B4-BE49-F238E27FC236}">
                <a16:creationId xmlns:a16="http://schemas.microsoft.com/office/drawing/2014/main" id="{40665D8B-1472-18C6-DA3A-31745176DB65}"/>
              </a:ext>
            </a:extLst>
          </p:cNvPr>
          <p:cNvSpPr txBox="1"/>
          <p:nvPr/>
        </p:nvSpPr>
        <p:spPr>
          <a:xfrm>
            <a:off x="5842869" y="3829738"/>
            <a:ext cx="1152686" cy="354877"/>
          </a:xfrm>
          <a:prstGeom prst="round2DiagRect">
            <a:avLst/>
          </a:prstGeom>
          <a:solidFill>
            <a:srgbClr val="4472C4"/>
          </a:solidFill>
          <a:ln w="12700" cap="flat" cmpd="sng" algn="ctr">
            <a:noFill/>
            <a:prstDash val="solid"/>
            <a:miter lim="800000"/>
          </a:ln>
          <a:effectLst/>
        </p:spPr>
        <p:txBody>
          <a:bodyPr rtlCol="0" anchor="ctr" anchorCtr="1"/>
          <a:lstStyle>
            <a:defPPr>
              <a:defRPr lang="zh-CN"/>
            </a:defPPr>
            <a:lvl1pPr algn="ctr">
              <a:defRPr sz="1200" b="1">
                <a:solidFill>
                  <a:schemeClr val="bg1"/>
                </a:solidFill>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订阅模式</a:t>
            </a:r>
          </a:p>
        </p:txBody>
      </p:sp>
    </p:spTree>
    <p:extLst>
      <p:ext uri="{BB962C8B-B14F-4D97-AF65-F5344CB8AC3E}">
        <p14:creationId xmlns:p14="http://schemas.microsoft.com/office/powerpoint/2010/main" val="1276346920"/>
      </p:ext>
    </p:extLst>
  </p:cSld>
  <p:clrMapOvr>
    <a:masterClrMapping/>
  </p:clrMapOvr>
  <p:transition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404" y="222459"/>
            <a:ext cx="10180909" cy="478990"/>
          </a:xfrm>
        </p:spPr>
        <p:txBody>
          <a:bodyPr lIns="0" tIns="0" rIns="0" bIns="0" anchor="t">
            <a:normAutofit/>
          </a:bodyPr>
          <a:lstStyle/>
          <a:p>
            <a:pPr>
              <a:lnSpc>
                <a:spcPts val="3430"/>
              </a:lnSpc>
              <a:spcBef>
                <a:spcPts val="0"/>
              </a:spcBef>
              <a:buFont typeface="Arial" panose="020B0604020202020204" pitchFamily="34" charset="0"/>
            </a:pPr>
            <a:r>
              <a:rPr lang="en-US" altLang="zh-CN" sz="3200" b="1" dirty="0">
                <a:solidFill>
                  <a:schemeClr val="accent1"/>
                </a:solidFill>
                <a:latin typeface="Microsoft YaHei" panose="020B0503020204020204" pitchFamily="34" charset="-122"/>
                <a:ea typeface="Microsoft YaHei" panose="020B0503020204020204" pitchFamily="34" charset="-122"/>
                <a:cs typeface="+mn-cs"/>
              </a:rPr>
              <a:t>4.</a:t>
            </a:r>
            <a:r>
              <a:rPr lang="zh-CN" altLang="en-US" sz="3200" b="1" dirty="0">
                <a:solidFill>
                  <a:schemeClr val="accent1"/>
                </a:solidFill>
                <a:latin typeface="Microsoft YaHei" panose="020B0503020204020204" pitchFamily="34" charset="-122"/>
                <a:ea typeface="Microsoft YaHei" panose="020B0503020204020204" pitchFamily="34" charset="-122"/>
                <a:cs typeface="+mn-cs"/>
              </a:rPr>
              <a:t>解决方案部署</a:t>
            </a:r>
            <a:r>
              <a:rPr lang="en-US" altLang="zh-CN" sz="3200" b="1" dirty="0" err="1">
                <a:solidFill>
                  <a:schemeClr val="accent1"/>
                </a:solidFill>
                <a:latin typeface="Microsoft YaHei" panose="020B0503020204020204" pitchFamily="34" charset="-122"/>
                <a:ea typeface="Microsoft YaHei" panose="020B0503020204020204" pitchFamily="34" charset="-122"/>
                <a:cs typeface="+mn-cs"/>
              </a:rPr>
              <a:t>架构图</a:t>
            </a:r>
            <a:endParaRPr lang="zh-CN" altLang="en-US" sz="3200" b="1" dirty="0">
              <a:solidFill>
                <a:schemeClr val="accent1"/>
              </a:solidFill>
              <a:latin typeface="Microsoft YaHei" panose="020B0503020204020204" pitchFamily="34" charset="-122"/>
              <a:ea typeface="Microsoft YaHei" panose="020B0503020204020204" pitchFamily="34" charset="-122"/>
              <a:cs typeface="+mn-cs"/>
            </a:endParaRPr>
          </a:p>
        </p:txBody>
      </p:sp>
      <p:pic>
        <p:nvPicPr>
          <p:cNvPr id="13" name="图片 12">
            <a:extLst>
              <a:ext uri="{FF2B5EF4-FFF2-40B4-BE49-F238E27FC236}">
                <a16:creationId xmlns:a16="http://schemas.microsoft.com/office/drawing/2014/main" id="{F1832585-BE6C-EC96-57BA-7F55A6A9E5C5}"/>
              </a:ext>
            </a:extLst>
          </p:cNvPr>
          <p:cNvPicPr>
            <a:picLocks noChangeAspect="1"/>
          </p:cNvPicPr>
          <p:nvPr/>
        </p:nvPicPr>
        <p:blipFill>
          <a:blip r:embed="rId2"/>
          <a:stretch>
            <a:fillRect/>
          </a:stretch>
        </p:blipFill>
        <p:spPr>
          <a:xfrm>
            <a:off x="1821456" y="861705"/>
            <a:ext cx="8180384" cy="5585928"/>
          </a:xfrm>
          <a:prstGeom prst="rect">
            <a:avLst/>
          </a:prstGeom>
        </p:spPr>
      </p:pic>
    </p:spTree>
    <p:extLst>
      <p:ext uri="{BB962C8B-B14F-4D97-AF65-F5344CB8AC3E}">
        <p14:creationId xmlns:p14="http://schemas.microsoft.com/office/powerpoint/2010/main" val="1643277730"/>
      </p:ext>
    </p:extLst>
  </p:cSld>
  <p:clrMapOvr>
    <a:masterClrMapping/>
  </p:clrMapOvr>
  <p:transition advClick="0" advTm="8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404" y="222459"/>
            <a:ext cx="10180909" cy="478990"/>
          </a:xfrm>
        </p:spPr>
        <p:txBody>
          <a:bodyPr lIns="0" tIns="0" rIns="0" bIns="0" anchor="t">
            <a:normAutofit/>
          </a:bodyPr>
          <a:lstStyle/>
          <a:p>
            <a:pPr>
              <a:lnSpc>
                <a:spcPts val="3430"/>
              </a:lnSpc>
              <a:spcBef>
                <a:spcPts val="0"/>
              </a:spcBef>
              <a:buFont typeface="Arial" panose="020B0604020202020204" pitchFamily="34" charset="0"/>
            </a:pPr>
            <a:r>
              <a:rPr lang="en-US" altLang="zh-CN" sz="3200" b="1" dirty="0">
                <a:solidFill>
                  <a:schemeClr val="accent1"/>
                </a:solidFill>
                <a:latin typeface="Microsoft YaHei" panose="020B0503020204020204" pitchFamily="34" charset="-122"/>
                <a:ea typeface="Microsoft YaHei" panose="020B0503020204020204" pitchFamily="34" charset="-122"/>
                <a:cs typeface="+mn-cs"/>
              </a:rPr>
              <a:t>4.</a:t>
            </a:r>
            <a:r>
              <a:rPr lang="zh-CN" altLang="en-US" sz="3200" b="1" dirty="0">
                <a:solidFill>
                  <a:schemeClr val="accent1"/>
                </a:solidFill>
                <a:latin typeface="Microsoft YaHei" panose="020B0503020204020204" pitchFamily="34" charset="-122"/>
                <a:ea typeface="Microsoft YaHei" panose="020B0503020204020204" pitchFamily="34" charset="-122"/>
                <a:cs typeface="+mn-cs"/>
              </a:rPr>
              <a:t>解决方案部署</a:t>
            </a:r>
            <a:r>
              <a:rPr lang="en-US" altLang="zh-CN" sz="3200" b="1" dirty="0" err="1">
                <a:solidFill>
                  <a:schemeClr val="accent1"/>
                </a:solidFill>
                <a:latin typeface="Microsoft YaHei" panose="020B0503020204020204" pitchFamily="34" charset="-122"/>
                <a:ea typeface="Microsoft YaHei" panose="020B0503020204020204" pitchFamily="34" charset="-122"/>
                <a:cs typeface="+mn-cs"/>
              </a:rPr>
              <a:t>架构图</a:t>
            </a:r>
            <a:endParaRPr lang="zh-CN" altLang="en-US" sz="3200" b="1" dirty="0">
              <a:solidFill>
                <a:schemeClr val="accent1"/>
              </a:solidFill>
              <a:latin typeface="Microsoft YaHei" panose="020B0503020204020204" pitchFamily="34" charset="-122"/>
              <a:ea typeface="Microsoft YaHei" panose="020B0503020204020204" pitchFamily="34" charset="-122"/>
              <a:cs typeface="+mn-cs"/>
            </a:endParaRPr>
          </a:p>
        </p:txBody>
      </p:sp>
      <p:pic>
        <p:nvPicPr>
          <p:cNvPr id="3" name="图片 2">
            <a:extLst>
              <a:ext uri="{FF2B5EF4-FFF2-40B4-BE49-F238E27FC236}">
                <a16:creationId xmlns:a16="http://schemas.microsoft.com/office/drawing/2014/main" id="{9B8EE236-DF9D-6686-191A-5ED4F8BB3694}"/>
              </a:ext>
            </a:extLst>
          </p:cNvPr>
          <p:cNvPicPr>
            <a:picLocks noChangeAspect="1"/>
          </p:cNvPicPr>
          <p:nvPr/>
        </p:nvPicPr>
        <p:blipFill>
          <a:blip r:embed="rId2"/>
          <a:stretch>
            <a:fillRect/>
          </a:stretch>
        </p:blipFill>
        <p:spPr>
          <a:xfrm>
            <a:off x="1044127" y="820074"/>
            <a:ext cx="9800094" cy="5065337"/>
          </a:xfrm>
          <a:prstGeom prst="rect">
            <a:avLst/>
          </a:prstGeom>
        </p:spPr>
      </p:pic>
    </p:spTree>
    <p:extLst>
      <p:ext uri="{BB962C8B-B14F-4D97-AF65-F5344CB8AC3E}">
        <p14:creationId xmlns:p14="http://schemas.microsoft.com/office/powerpoint/2010/main" val="1336343191"/>
      </p:ext>
    </p:extLst>
  </p:cSld>
  <p:clrMapOvr>
    <a:masterClrMapping/>
  </p:clrMapOvr>
  <p:transition advClick="0" advTm="8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4"/>
          <p:cNvSpPr txBox="1">
            <a:spLocks/>
          </p:cNvSpPr>
          <p:nvPr/>
        </p:nvSpPr>
        <p:spPr>
          <a:xfrm>
            <a:off x="365937" y="140467"/>
            <a:ext cx="7629720" cy="470484"/>
          </a:xfrm>
          <a:prstGeom prst="rect">
            <a:avLst/>
          </a:prstGeom>
        </p:spPr>
        <p:txBody>
          <a:bodyPr lIns="0" tIns="0" rIns="0" bIns="0" anchor="t">
            <a:normAutofit/>
          </a:bodyPr>
          <a:lstStyle>
            <a:lvl1pPr defTabSz="1187798">
              <a:lnSpc>
                <a:spcPts val="3430"/>
              </a:lnSpc>
              <a:spcBef>
                <a:spcPts val="0"/>
              </a:spcBef>
              <a:buFont typeface="Arial" panose="020B0604020202020204" pitchFamily="34" charset="0"/>
              <a:buNone/>
              <a:defRPr sz="3200" b="1">
                <a:solidFill>
                  <a:schemeClr val="accent1"/>
                </a:solidFill>
                <a:latin typeface="Microsoft YaHei" panose="020B0503020204020204" pitchFamily="34" charset="-122"/>
                <a:ea typeface="Microsoft YaHei" panose="020B0503020204020204" pitchFamily="34" charset="-122"/>
              </a:defRPr>
            </a:lvl1pPr>
          </a:lstStyle>
          <a:p>
            <a:pPr defTabSz="1187323">
              <a:lnSpc>
                <a:spcPts val="3429"/>
              </a:lnSpc>
            </a:pPr>
            <a:r>
              <a:rPr lang="en-US" altLang="zh-CN" sz="3199" dirty="0" smtClean="0">
                <a:solidFill>
                  <a:srgbClr val="C00000"/>
                </a:solidFill>
              </a:rPr>
              <a:t>5.inSuite</a:t>
            </a:r>
            <a:r>
              <a:rPr lang="zh-CN" altLang="en-US" sz="3199" dirty="0" smtClean="0">
                <a:solidFill>
                  <a:srgbClr val="C00000"/>
                </a:solidFill>
              </a:rPr>
              <a:t>方案</a:t>
            </a:r>
            <a:r>
              <a:rPr lang="zh-CN" altLang="en-US" sz="3199" dirty="0">
                <a:solidFill>
                  <a:srgbClr val="C00000"/>
                </a:solidFill>
              </a:rPr>
              <a:t>使用的技术堆栈</a:t>
            </a:r>
          </a:p>
        </p:txBody>
      </p:sp>
      <p:graphicFrame>
        <p:nvGraphicFramePr>
          <p:cNvPr id="3" name="表格 2"/>
          <p:cNvGraphicFramePr>
            <a:graphicFrameLocks noGrp="1"/>
          </p:cNvGraphicFramePr>
          <p:nvPr>
            <p:extLst>
              <p:ext uri="{D42A27DB-BD31-4B8C-83A1-F6EECF244321}">
                <p14:modId xmlns:p14="http://schemas.microsoft.com/office/powerpoint/2010/main" val="1878827376"/>
              </p:ext>
            </p:extLst>
          </p:nvPr>
        </p:nvGraphicFramePr>
        <p:xfrm>
          <a:off x="511161" y="765745"/>
          <a:ext cx="4857113" cy="5323468"/>
        </p:xfrm>
        <a:graphic>
          <a:graphicData uri="http://schemas.openxmlformats.org/drawingml/2006/table">
            <a:tbl>
              <a:tblPr>
                <a:tableStyleId>{616DA210-FB5B-4158-B5E0-FEB733F419BA}</a:tableStyleId>
              </a:tblPr>
              <a:tblGrid>
                <a:gridCol w="816683">
                  <a:extLst>
                    <a:ext uri="{9D8B030D-6E8A-4147-A177-3AD203B41FA5}">
                      <a16:colId xmlns:a16="http://schemas.microsoft.com/office/drawing/2014/main" val="20000"/>
                    </a:ext>
                  </a:extLst>
                </a:gridCol>
                <a:gridCol w="1371168">
                  <a:extLst>
                    <a:ext uri="{9D8B030D-6E8A-4147-A177-3AD203B41FA5}">
                      <a16:colId xmlns:a16="http://schemas.microsoft.com/office/drawing/2014/main" val="20001"/>
                    </a:ext>
                  </a:extLst>
                </a:gridCol>
                <a:gridCol w="1328338">
                  <a:extLst>
                    <a:ext uri="{9D8B030D-6E8A-4147-A177-3AD203B41FA5}">
                      <a16:colId xmlns:a16="http://schemas.microsoft.com/office/drawing/2014/main" val="20002"/>
                    </a:ext>
                  </a:extLst>
                </a:gridCol>
                <a:gridCol w="1340924">
                  <a:extLst>
                    <a:ext uri="{9D8B030D-6E8A-4147-A177-3AD203B41FA5}">
                      <a16:colId xmlns:a16="http://schemas.microsoft.com/office/drawing/2014/main" val="20003"/>
                    </a:ext>
                  </a:extLst>
                </a:gridCol>
              </a:tblGrid>
              <a:tr h="309625">
                <a:tc>
                  <a:txBody>
                    <a:bodyPr/>
                    <a:lstStyle/>
                    <a:p>
                      <a:pPr algn="ctr" fontAlgn="b"/>
                      <a:r>
                        <a:rPr lang="zh-CN" altLang="en-US" sz="1000" b="1" u="none" strike="noStrike" dirty="0">
                          <a:solidFill>
                            <a:schemeClr val="tx2"/>
                          </a:solidFill>
                          <a:effectLst/>
                        </a:rPr>
                        <a:t>大类</a:t>
                      </a:r>
                      <a:endParaRPr lang="zh-CN" altLang="en-US" sz="1000" b="1" i="0" u="none" strike="noStrike" dirty="0">
                        <a:solidFill>
                          <a:schemeClr val="tx2"/>
                        </a:solidFill>
                        <a:effectLst/>
                        <a:latin typeface="微软雅黑" panose="020B0503020204020204" pitchFamily="34" charset="-122"/>
                        <a:ea typeface="微软雅黑" panose="020B0503020204020204" pitchFamily="34" charset="-122"/>
                      </a:endParaRPr>
                    </a:p>
                  </a:txBody>
                  <a:tcPr marL="4944" marR="4944" marT="4944" marB="0" anchor="ctr">
                    <a:solidFill>
                      <a:srgbClr val="0070C0"/>
                    </a:solidFill>
                  </a:tcPr>
                </a:tc>
                <a:tc>
                  <a:txBody>
                    <a:bodyPr/>
                    <a:lstStyle/>
                    <a:p>
                      <a:pPr algn="ctr" fontAlgn="b"/>
                      <a:r>
                        <a:rPr lang="zh-CN" altLang="en-US" sz="1000" b="1" u="none" strike="noStrike" dirty="0">
                          <a:solidFill>
                            <a:schemeClr val="tx2"/>
                          </a:solidFill>
                          <a:effectLst/>
                        </a:rPr>
                        <a:t>子类</a:t>
                      </a:r>
                      <a:endParaRPr lang="zh-CN" altLang="en-US" sz="1000" b="1" i="0" u="none" strike="noStrike" dirty="0">
                        <a:solidFill>
                          <a:schemeClr val="tx2"/>
                        </a:solidFill>
                        <a:effectLst/>
                        <a:latin typeface="微软雅黑" panose="020B0503020204020204" pitchFamily="34" charset="-122"/>
                        <a:ea typeface="微软雅黑" panose="020B0503020204020204" pitchFamily="34" charset="-122"/>
                      </a:endParaRPr>
                    </a:p>
                  </a:txBody>
                  <a:tcPr marL="4944" marR="4944" marT="4944" marB="0" anchor="ctr">
                    <a:solidFill>
                      <a:srgbClr val="0070C0"/>
                    </a:solidFill>
                  </a:tcPr>
                </a:tc>
                <a:tc>
                  <a:txBody>
                    <a:bodyPr/>
                    <a:lstStyle/>
                    <a:p>
                      <a:pPr algn="ctr" fontAlgn="b"/>
                      <a:r>
                        <a:rPr lang="zh-CN" altLang="en-US" sz="1000" b="1" u="none" strike="noStrike" dirty="0">
                          <a:solidFill>
                            <a:schemeClr val="tx2"/>
                          </a:solidFill>
                          <a:effectLst/>
                        </a:rPr>
                        <a:t>常见技术栈信息（开源</a:t>
                      </a:r>
                      <a:r>
                        <a:rPr lang="en-US" altLang="zh-CN" sz="1000" b="1" u="none" strike="noStrike" dirty="0">
                          <a:solidFill>
                            <a:schemeClr val="tx2"/>
                          </a:solidFill>
                          <a:effectLst/>
                        </a:rPr>
                        <a:t>/</a:t>
                      </a:r>
                      <a:r>
                        <a:rPr lang="zh-CN" altLang="en-US" sz="1000" b="1" u="none" strike="noStrike" dirty="0">
                          <a:solidFill>
                            <a:schemeClr val="tx2"/>
                          </a:solidFill>
                          <a:effectLst/>
                        </a:rPr>
                        <a:t>商用）</a:t>
                      </a:r>
                      <a:endParaRPr lang="zh-CN" altLang="en-US" sz="1000" b="1" i="0" u="none" strike="noStrike" dirty="0">
                        <a:solidFill>
                          <a:schemeClr val="tx2"/>
                        </a:solidFill>
                        <a:effectLst/>
                        <a:latin typeface="微软雅黑" panose="020B0503020204020204" pitchFamily="34" charset="-122"/>
                        <a:ea typeface="微软雅黑" panose="020B0503020204020204" pitchFamily="34" charset="-122"/>
                      </a:endParaRPr>
                    </a:p>
                  </a:txBody>
                  <a:tcPr marL="4944" marR="4944" marT="4944" marB="0" anchor="ctr">
                    <a:solidFill>
                      <a:srgbClr val="0070C0"/>
                    </a:solidFill>
                  </a:tcPr>
                </a:tc>
                <a:tc>
                  <a:txBody>
                    <a:bodyPr/>
                    <a:lstStyle/>
                    <a:p>
                      <a:pPr algn="ctr" fontAlgn="b"/>
                      <a:r>
                        <a:rPr lang="zh-CN" altLang="en-US" sz="1000" b="1" u="none" strike="noStrike" dirty="0">
                          <a:solidFill>
                            <a:schemeClr val="tx2"/>
                          </a:solidFill>
                          <a:effectLst/>
                        </a:rPr>
                        <a:t>请反馈</a:t>
                      </a:r>
                      <a:endParaRPr lang="zh-CN" altLang="en-US" sz="1000" b="1" i="0" u="none" strike="noStrike" dirty="0">
                        <a:solidFill>
                          <a:schemeClr val="tx2"/>
                        </a:solidFill>
                        <a:effectLst/>
                        <a:latin typeface="微软雅黑" panose="020B0503020204020204" pitchFamily="34" charset="-122"/>
                        <a:ea typeface="微软雅黑" panose="020B0503020204020204" pitchFamily="34" charset="-122"/>
                      </a:endParaRPr>
                    </a:p>
                  </a:txBody>
                  <a:tcPr marL="4944" marR="4944" marT="4944" marB="0" anchor="ctr">
                    <a:solidFill>
                      <a:srgbClr val="0070C0"/>
                    </a:solidFill>
                  </a:tcPr>
                </a:tc>
                <a:extLst>
                  <a:ext uri="{0D108BD9-81ED-4DB2-BD59-A6C34878D82A}">
                    <a16:rowId xmlns:a16="http://schemas.microsoft.com/office/drawing/2014/main" val="10000"/>
                  </a:ext>
                </a:extLst>
              </a:tr>
              <a:tr h="148300">
                <a:tc rowSpan="19">
                  <a:txBody>
                    <a:bodyPr/>
                    <a:lstStyle/>
                    <a:p>
                      <a:pPr algn="ctr" fontAlgn="ctr"/>
                      <a:r>
                        <a:rPr lang="zh-CN" altLang="en-US" sz="900" u="none" strike="noStrike" dirty="0">
                          <a:effectLst/>
                        </a:rPr>
                        <a:t>技术中台</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rowSpan="3">
                  <a:txBody>
                    <a:bodyPr/>
                    <a:lstStyle/>
                    <a:p>
                      <a:pPr algn="ctr" fontAlgn="ctr"/>
                      <a:r>
                        <a:rPr lang="zh-CN" altLang="en-US" sz="900" u="none" strike="noStrike" dirty="0">
                          <a:effectLst/>
                        </a:rPr>
                        <a:t>云原生基础设施</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700" u="none" strike="noStrike" dirty="0" err="1">
                          <a:effectLst/>
                        </a:rPr>
                        <a:t>docker</a:t>
                      </a:r>
                      <a:endParaRPr lang="en-US" sz="7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en-US" altLang="zh-CN" sz="900" u="none" strike="noStrike" kern="1200" dirty="0">
                          <a:solidFill>
                            <a:schemeClr val="tx1"/>
                          </a:solidFill>
                          <a:effectLst/>
                          <a:latin typeface="+mn-lt"/>
                          <a:ea typeface="+mn-ea"/>
                          <a:cs typeface="+mn-cs"/>
                        </a:rPr>
                        <a:t>docker</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01"/>
                  </a:ext>
                </a:extLst>
              </a:tr>
              <a:tr h="148300">
                <a:tc vMerge="1">
                  <a:txBody>
                    <a:bodyPr/>
                    <a:lstStyle/>
                    <a:p>
                      <a:endParaRPr lang="zh-CN" altLang="en-US"/>
                    </a:p>
                  </a:txBody>
                  <a:tcPr/>
                </a:tc>
                <a:tc vMerge="1">
                  <a:txBody>
                    <a:bodyPr/>
                    <a:lstStyle/>
                    <a:p>
                      <a:endParaRPr lang="zh-CN" altLang="en-US"/>
                    </a:p>
                  </a:txBody>
                  <a:tcPr/>
                </a:tc>
                <a:tc>
                  <a:txBody>
                    <a:bodyPr/>
                    <a:lstStyle/>
                    <a:p>
                      <a:pPr marL="0" algn="l" defTabSz="685343" rtl="0" eaLnBrk="1" fontAlgn="ctr" latinLnBrk="0" hangingPunct="1"/>
                      <a:r>
                        <a:rPr lang="en-US" altLang="zh-CN" sz="900" u="none" strike="noStrike" kern="1200" dirty="0">
                          <a:solidFill>
                            <a:schemeClr val="tx1"/>
                          </a:solidFill>
                          <a:effectLst/>
                          <a:latin typeface="+mn-lt"/>
                          <a:ea typeface="+mn-ea"/>
                          <a:cs typeface="+mn-cs"/>
                        </a:rPr>
                        <a:t>K8S</a:t>
                      </a:r>
                      <a:endParaRPr lang="en-US" sz="900" u="none" strike="noStrike" kern="1200" dirty="0">
                        <a:solidFill>
                          <a:schemeClr val="tx1"/>
                        </a:solidFill>
                        <a:effectLst/>
                        <a:latin typeface="+mn-lt"/>
                        <a:ea typeface="+mn-ea"/>
                        <a:cs typeface="+mn-cs"/>
                      </a:endParaRPr>
                    </a:p>
                  </a:txBody>
                  <a:tcPr marL="4944" marR="4944" marT="4944" marB="0" anchor="ctr"/>
                </a:tc>
                <a:tc>
                  <a:txBody>
                    <a:bodyPr/>
                    <a:lstStyle/>
                    <a:p>
                      <a:pPr algn="ctr" fontAlgn="ctr"/>
                      <a:r>
                        <a:rPr lang="en-US" altLang="zh-CN" sz="900" u="none" strike="noStrike" kern="1200" dirty="0">
                          <a:solidFill>
                            <a:schemeClr val="tx1"/>
                          </a:solidFill>
                          <a:effectLst/>
                          <a:latin typeface="+mn-lt"/>
                          <a:ea typeface="+mn-ea"/>
                          <a:cs typeface="+mn-cs"/>
                        </a:rPr>
                        <a:t>K3S</a:t>
                      </a:r>
                      <a:endParaRPr lang="zh-CN" altLang="en-US" sz="900" u="none" strike="noStrike" kern="1200" dirty="0">
                        <a:solidFill>
                          <a:schemeClr val="tx1"/>
                        </a:solidFill>
                        <a:effectLst/>
                        <a:latin typeface="+mn-lt"/>
                        <a:ea typeface="+mn-ea"/>
                        <a:cs typeface="+mn-cs"/>
                      </a:endParaRPr>
                    </a:p>
                  </a:txBody>
                  <a:tcPr marL="4944" marR="4944" marT="4944" marB="0" anchor="ctr"/>
                </a:tc>
                <a:extLst>
                  <a:ext uri="{0D108BD9-81ED-4DB2-BD59-A6C34878D82A}">
                    <a16:rowId xmlns:a16="http://schemas.microsoft.com/office/drawing/2014/main" val="2727246106"/>
                  </a:ext>
                </a:extLst>
              </a:tr>
              <a:tr h="148300">
                <a:tc vMerge="1">
                  <a:txBody>
                    <a:bodyPr/>
                    <a:lstStyle/>
                    <a:p>
                      <a:endParaRPr lang="zh-CN" altLang="en-US"/>
                    </a:p>
                  </a:txBody>
                  <a:tcPr/>
                </a:tc>
                <a:tc vMerge="1">
                  <a:txBody>
                    <a:bodyPr/>
                    <a:lstStyle/>
                    <a:p>
                      <a:endParaRPr lang="zh-CN" altLang="en-US"/>
                    </a:p>
                  </a:txBody>
                  <a:tcPr/>
                </a:tc>
                <a:tc>
                  <a:txBody>
                    <a:bodyPr/>
                    <a:lstStyle/>
                    <a:p>
                      <a:pPr algn="l" fontAlgn="b"/>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en-US" altLang="zh-CN" sz="900" u="none" strike="noStrike" kern="1200" dirty="0">
                          <a:solidFill>
                            <a:schemeClr val="tx1"/>
                          </a:solidFill>
                          <a:effectLst/>
                          <a:latin typeface="+mn-lt"/>
                          <a:ea typeface="+mn-ea"/>
                          <a:cs typeface="+mn-cs"/>
                        </a:rPr>
                        <a:t>harbor</a:t>
                      </a:r>
                      <a:endParaRPr lang="zh-CN" altLang="en-US" sz="900" u="none" strike="noStrike" kern="1200" dirty="0">
                        <a:solidFill>
                          <a:schemeClr val="tx1"/>
                        </a:solidFill>
                        <a:effectLst/>
                        <a:latin typeface="+mn-lt"/>
                        <a:ea typeface="+mn-ea"/>
                        <a:cs typeface="+mn-cs"/>
                      </a:endParaRPr>
                    </a:p>
                  </a:txBody>
                  <a:tcPr marL="4944" marR="4944" marT="4944" marB="0" anchor="ctr"/>
                </a:tc>
                <a:extLst>
                  <a:ext uri="{0D108BD9-81ED-4DB2-BD59-A6C34878D82A}">
                    <a16:rowId xmlns:a16="http://schemas.microsoft.com/office/drawing/2014/main" val="10002"/>
                  </a:ext>
                </a:extLst>
              </a:tr>
              <a:tr h="148300">
                <a:tc vMerge="1">
                  <a:txBody>
                    <a:bodyPr/>
                    <a:lstStyle/>
                    <a:p>
                      <a:endParaRPr lang="zh-CN" altLang="en-US"/>
                    </a:p>
                  </a:txBody>
                  <a:tcPr/>
                </a:tc>
                <a:tc rowSpan="4">
                  <a:txBody>
                    <a:bodyPr/>
                    <a:lstStyle/>
                    <a:p>
                      <a:pPr algn="ctr" fontAlgn="ctr"/>
                      <a:r>
                        <a:rPr lang="zh-CN" altLang="en-US" sz="900" u="none" strike="noStrike" dirty="0">
                          <a:effectLst/>
                        </a:rPr>
                        <a:t>微服务开发</a:t>
                      </a:r>
                      <a:r>
                        <a:rPr lang="en-US" altLang="zh-CN" sz="900" u="none" strike="noStrike" dirty="0">
                          <a:effectLst/>
                        </a:rPr>
                        <a:t>/</a:t>
                      </a:r>
                      <a:r>
                        <a:rPr lang="zh-CN" altLang="en-US" sz="900" u="none" strike="noStrike" dirty="0">
                          <a:effectLst/>
                        </a:rPr>
                        <a:t>治理框架</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err="1">
                          <a:effectLst/>
                        </a:rPr>
                        <a:t>ServiceComb</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zh-CN" altLang="en-US" sz="900" u="none" strike="noStrike" kern="1200" dirty="0">
                          <a:solidFill>
                            <a:schemeClr val="tx1"/>
                          </a:solidFill>
                          <a:effectLst/>
                          <a:latin typeface="+mn-lt"/>
                          <a:ea typeface="+mn-ea"/>
                          <a:cs typeface="+mn-cs"/>
                        </a:rPr>
                        <a:t>　</a:t>
                      </a:r>
                      <a:r>
                        <a:rPr lang="en-US" altLang="zh-CN" sz="900" u="none" strike="noStrike" kern="1200" dirty="0" err="1">
                          <a:solidFill>
                            <a:schemeClr val="tx1"/>
                          </a:solidFill>
                          <a:effectLst/>
                          <a:latin typeface="+mn-lt"/>
                          <a:ea typeface="+mn-ea"/>
                          <a:cs typeface="+mn-cs"/>
                        </a:rPr>
                        <a:t>SpringBoot</a:t>
                      </a:r>
                      <a:endParaRPr lang="zh-CN" altLang="en-US" sz="900" u="none" strike="noStrike" kern="1200" dirty="0">
                        <a:solidFill>
                          <a:schemeClr val="tx1"/>
                        </a:solidFill>
                        <a:effectLst/>
                        <a:latin typeface="+mn-lt"/>
                        <a:ea typeface="+mn-ea"/>
                        <a:cs typeface="+mn-cs"/>
                      </a:endParaRPr>
                    </a:p>
                  </a:txBody>
                  <a:tcPr marL="4944" marR="4944" marT="4944" marB="0" anchor="ctr"/>
                </a:tc>
                <a:extLst>
                  <a:ext uri="{0D108BD9-81ED-4DB2-BD59-A6C34878D82A}">
                    <a16:rowId xmlns:a16="http://schemas.microsoft.com/office/drawing/2014/main" val="10003"/>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SpringCloud</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04"/>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Dubbo</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05"/>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Istio</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06"/>
                  </a:ext>
                </a:extLst>
              </a:tr>
              <a:tr h="148300">
                <a:tc vMerge="1">
                  <a:txBody>
                    <a:bodyPr/>
                    <a:lstStyle/>
                    <a:p>
                      <a:endParaRPr lang="zh-CN" altLang="en-US"/>
                    </a:p>
                  </a:txBody>
                  <a:tcPr/>
                </a:tc>
                <a:tc>
                  <a:txBody>
                    <a:bodyPr/>
                    <a:lstStyle/>
                    <a:p>
                      <a:pPr algn="ctr" fontAlgn="ctr"/>
                      <a:r>
                        <a:rPr lang="en-US" sz="900" u="none" strike="noStrike">
                          <a:effectLst/>
                        </a:rPr>
                        <a:t>CI/CD</a:t>
                      </a:r>
                      <a:endParaRPr 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a:effectLst/>
                        </a:rPr>
                        <a:t>Jenkins</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en-US" altLang="zh-CN" sz="900" u="none" strike="noStrike" kern="1200" dirty="0">
                          <a:solidFill>
                            <a:schemeClr val="tx1"/>
                          </a:solidFill>
                          <a:effectLst/>
                          <a:latin typeface="+mn-lt"/>
                          <a:ea typeface="+mn-ea"/>
                          <a:cs typeface="+mn-cs"/>
                        </a:rPr>
                        <a:t>Jenkins</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07"/>
                  </a:ext>
                </a:extLst>
              </a:tr>
              <a:tr h="148300">
                <a:tc vMerge="1">
                  <a:txBody>
                    <a:bodyPr/>
                    <a:lstStyle/>
                    <a:p>
                      <a:endParaRPr lang="zh-CN" altLang="en-US"/>
                    </a:p>
                  </a:txBody>
                  <a:tcPr/>
                </a:tc>
                <a:tc rowSpan="3">
                  <a:txBody>
                    <a:bodyPr/>
                    <a:lstStyle/>
                    <a:p>
                      <a:pPr algn="ctr" fontAlgn="ctr"/>
                      <a:r>
                        <a:rPr lang="zh-CN" altLang="en-US" sz="900" u="none" strike="noStrike" dirty="0">
                          <a:effectLst/>
                        </a:rPr>
                        <a:t>消息中间件</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err="1">
                          <a:effectLst/>
                        </a:rPr>
                        <a:t>RabbitMQ</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zh-CN" altLang="en-US" sz="900" u="none" strike="noStrike" kern="1200" dirty="0">
                          <a:solidFill>
                            <a:schemeClr val="tx1"/>
                          </a:solidFill>
                          <a:effectLst/>
                          <a:latin typeface="+mn-lt"/>
                          <a:ea typeface="+mn-ea"/>
                          <a:cs typeface="+mn-cs"/>
                        </a:rPr>
                        <a:t>　</a:t>
                      </a:r>
                      <a:r>
                        <a:rPr lang="en-US" altLang="zh-CN" sz="900" u="none" strike="noStrike" kern="1200" dirty="0">
                          <a:solidFill>
                            <a:schemeClr val="tx1"/>
                          </a:solidFill>
                          <a:effectLst/>
                          <a:latin typeface="+mn-lt"/>
                          <a:ea typeface="+mn-ea"/>
                          <a:cs typeface="+mn-cs"/>
                        </a:rPr>
                        <a:t>RabbitMQ</a:t>
                      </a:r>
                    </a:p>
                  </a:txBody>
                  <a:tcPr marL="4944" marR="4944" marT="4944" marB="0" anchor="ctr"/>
                </a:tc>
                <a:extLst>
                  <a:ext uri="{0D108BD9-81ED-4DB2-BD59-A6C34878D82A}">
                    <a16:rowId xmlns:a16="http://schemas.microsoft.com/office/drawing/2014/main" val="10008"/>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Kafka</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09"/>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RocketMQ</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10"/>
                  </a:ext>
                </a:extLst>
              </a:tr>
              <a:tr h="148300">
                <a:tc vMerge="1">
                  <a:txBody>
                    <a:bodyPr/>
                    <a:lstStyle/>
                    <a:p>
                      <a:endParaRPr lang="zh-CN" altLang="en-US"/>
                    </a:p>
                  </a:txBody>
                  <a:tcPr/>
                </a:tc>
                <a:tc rowSpan="2">
                  <a:txBody>
                    <a:bodyPr/>
                    <a:lstStyle/>
                    <a:p>
                      <a:pPr algn="ctr" fontAlgn="ctr"/>
                      <a:r>
                        <a:rPr lang="zh-CN" altLang="en-US" sz="900" u="none" strike="noStrike" dirty="0">
                          <a:effectLst/>
                        </a:rPr>
                        <a:t>缓存中间件</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err="1">
                          <a:effectLst/>
                        </a:rPr>
                        <a:t>Memcached</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zh-CN" altLang="en-US" sz="900" u="none" strike="noStrike" kern="1200" dirty="0">
                          <a:solidFill>
                            <a:schemeClr val="tx1"/>
                          </a:solidFill>
                          <a:effectLst/>
                          <a:latin typeface="+mn-lt"/>
                          <a:ea typeface="+mn-ea"/>
                          <a:cs typeface="+mn-cs"/>
                        </a:rPr>
                        <a:t>　</a:t>
                      </a:r>
                      <a:r>
                        <a:rPr lang="en-US" altLang="zh-CN" sz="900" u="none" strike="noStrike" kern="1200" dirty="0">
                          <a:solidFill>
                            <a:schemeClr val="tx1"/>
                          </a:solidFill>
                          <a:effectLst/>
                          <a:latin typeface="+mn-lt"/>
                          <a:ea typeface="+mn-ea"/>
                          <a:cs typeface="+mn-cs"/>
                        </a:rPr>
                        <a:t>Redis</a:t>
                      </a:r>
                    </a:p>
                  </a:txBody>
                  <a:tcPr marL="4944" marR="4944" marT="4944" marB="0" anchor="ctr"/>
                </a:tc>
                <a:extLst>
                  <a:ext uri="{0D108BD9-81ED-4DB2-BD59-A6C34878D82A}">
                    <a16:rowId xmlns:a16="http://schemas.microsoft.com/office/drawing/2014/main" val="10011"/>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Redis</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ctr" fontAlgn="ct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12"/>
                  </a:ext>
                </a:extLst>
              </a:tr>
              <a:tr h="148300">
                <a:tc vMerge="1">
                  <a:txBody>
                    <a:bodyPr/>
                    <a:lstStyle/>
                    <a:p>
                      <a:endParaRPr lang="zh-CN" altLang="en-US"/>
                    </a:p>
                  </a:txBody>
                  <a:tcPr/>
                </a:tc>
                <a:tc rowSpan="4">
                  <a:txBody>
                    <a:bodyPr/>
                    <a:lstStyle/>
                    <a:p>
                      <a:pPr algn="ctr" fontAlgn="ctr"/>
                      <a:r>
                        <a:rPr lang="zh-CN" altLang="en-US" sz="900" u="none" strike="noStrike">
                          <a:effectLst/>
                        </a:rPr>
                        <a:t>运维工具</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err="1">
                          <a:effectLst/>
                        </a:rPr>
                        <a:t>Prometheus+Grafana</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en-US" altLang="zh-CN" sz="900" u="none" strike="noStrike" kern="1200" dirty="0" err="1">
                          <a:solidFill>
                            <a:schemeClr val="tx1"/>
                          </a:solidFill>
                          <a:effectLst/>
                          <a:latin typeface="+mn-lt"/>
                          <a:ea typeface="+mn-ea"/>
                          <a:cs typeface="+mn-cs"/>
                        </a:rPr>
                        <a:t>Prometheus+Grafana</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13"/>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Zabbix</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en-US" altLang="zh-CN" sz="900" u="none" strike="noStrike" kern="1200" dirty="0">
                          <a:solidFill>
                            <a:schemeClr val="tx1"/>
                          </a:solidFill>
                          <a:effectLst/>
                          <a:latin typeface="+mn-lt"/>
                          <a:ea typeface="+mn-ea"/>
                          <a:cs typeface="+mn-cs"/>
                        </a:rPr>
                        <a:t>Zabbix</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14"/>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ELK</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en-US" altLang="zh-CN" sz="900" u="none" strike="noStrike" kern="1200" dirty="0">
                          <a:solidFill>
                            <a:schemeClr val="tx1"/>
                          </a:solidFill>
                          <a:effectLst/>
                          <a:latin typeface="+mn-lt"/>
                          <a:ea typeface="+mn-ea"/>
                          <a:cs typeface="+mn-cs"/>
                        </a:rPr>
                        <a:t>ELK</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15"/>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Zipkin</a:t>
                      </a:r>
                      <a:r>
                        <a:rPr lang="en-US" sz="900" u="none" strike="noStrike" dirty="0">
                          <a:effectLst/>
                        </a:rPr>
                        <a:t>/Pinpoint</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en-US" altLang="zh-CN" sz="900" u="none" strike="noStrike" kern="1200" dirty="0" err="1">
                          <a:solidFill>
                            <a:schemeClr val="tx1"/>
                          </a:solidFill>
                          <a:effectLst/>
                          <a:latin typeface="+mn-lt"/>
                          <a:ea typeface="+mn-ea"/>
                          <a:cs typeface="+mn-cs"/>
                        </a:rPr>
                        <a:t>ModSecurity</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16"/>
                  </a:ext>
                </a:extLst>
              </a:tr>
              <a:tr h="148300">
                <a:tc vMerge="1">
                  <a:txBody>
                    <a:bodyPr/>
                    <a:lstStyle/>
                    <a:p>
                      <a:endParaRPr lang="zh-CN" altLang="en-US"/>
                    </a:p>
                  </a:txBody>
                  <a:tcPr/>
                </a:tc>
                <a:tc rowSpan="2">
                  <a:txBody>
                    <a:bodyPr/>
                    <a:lstStyle/>
                    <a:p>
                      <a:pPr algn="ctr" fontAlgn="ctr"/>
                      <a:r>
                        <a:rPr lang="zh-CN" altLang="en-US" sz="900" u="none" strike="noStrike" dirty="0">
                          <a:effectLst/>
                        </a:rPr>
                        <a:t>其他</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zh-CN" altLang="en-US" sz="900" u="none" strike="noStrike" dirty="0">
                          <a:effectLst/>
                        </a:rPr>
                        <a:t>　</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r>
                        <a:rPr lang="en-US" altLang="zh-CN" sz="900" u="none" strike="noStrike" kern="1200" dirty="0">
                          <a:solidFill>
                            <a:schemeClr val="tx1"/>
                          </a:solidFill>
                          <a:effectLst/>
                          <a:latin typeface="+mn-lt"/>
                          <a:ea typeface="+mn-ea"/>
                          <a:cs typeface="+mn-cs"/>
                        </a:rPr>
                        <a:t>Odoo</a:t>
                      </a:r>
                      <a:endParaRPr lang="zh-CN" altLang="en-US" sz="900" u="none" strike="noStrike" kern="1200" dirty="0">
                        <a:solidFill>
                          <a:schemeClr val="tx1"/>
                        </a:solidFill>
                        <a:effectLst/>
                        <a:latin typeface="+mn-lt"/>
                        <a:ea typeface="+mn-ea"/>
                        <a:cs typeface="+mn-cs"/>
                      </a:endParaRPr>
                    </a:p>
                  </a:txBody>
                  <a:tcPr marL="4944" marR="4944" marT="4944" marB="0" anchor="ctr"/>
                </a:tc>
                <a:extLst>
                  <a:ext uri="{0D108BD9-81ED-4DB2-BD59-A6C34878D82A}">
                    <a16:rowId xmlns:a16="http://schemas.microsoft.com/office/drawing/2014/main" val="10017"/>
                  </a:ext>
                </a:extLst>
              </a:tr>
              <a:tr h="148300">
                <a:tc vMerge="1">
                  <a:txBody>
                    <a:bodyPr/>
                    <a:lstStyle/>
                    <a:p>
                      <a:pPr algn="ctr" fontAlgn="ct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vMerge="1">
                  <a:txBody>
                    <a:bodyPr/>
                    <a:lstStyle/>
                    <a:p>
                      <a:pPr algn="ctr" fontAlgn="ct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en-US" altLang="zh-CN" sz="900" u="none" strike="noStrike" kern="1200" dirty="0">
                          <a:solidFill>
                            <a:schemeClr val="tx1"/>
                          </a:solidFill>
                          <a:effectLst/>
                          <a:latin typeface="+mn-lt"/>
                          <a:ea typeface="+mn-ea"/>
                          <a:cs typeface="+mn-cs"/>
                        </a:rPr>
                        <a:t>Flowable</a:t>
                      </a:r>
                      <a:endParaRPr lang="zh-CN" altLang="en-US" sz="900" u="none" strike="noStrike" kern="1200" dirty="0">
                        <a:solidFill>
                          <a:schemeClr val="tx1"/>
                        </a:solidFill>
                        <a:effectLst/>
                        <a:latin typeface="+mn-lt"/>
                        <a:ea typeface="+mn-ea"/>
                        <a:cs typeface="+mn-cs"/>
                      </a:endParaRPr>
                    </a:p>
                  </a:txBody>
                  <a:tcPr marL="4944" marR="4944" marT="4944" marB="0" anchor="ctr"/>
                </a:tc>
                <a:extLst>
                  <a:ext uri="{0D108BD9-81ED-4DB2-BD59-A6C34878D82A}">
                    <a16:rowId xmlns:a16="http://schemas.microsoft.com/office/drawing/2014/main" val="1990175719"/>
                  </a:ext>
                </a:extLst>
              </a:tr>
              <a:tr h="148300">
                <a:tc rowSpan="13">
                  <a:txBody>
                    <a:bodyPr/>
                    <a:lstStyle/>
                    <a:p>
                      <a:pPr algn="ctr" fontAlgn="ctr"/>
                      <a:r>
                        <a:rPr lang="zh-CN" altLang="en-US" sz="900" u="none" strike="noStrike">
                          <a:effectLst/>
                        </a:rPr>
                        <a:t>数据中台</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rowSpan="8">
                  <a:txBody>
                    <a:bodyPr/>
                    <a:lstStyle/>
                    <a:p>
                      <a:pPr algn="ctr" fontAlgn="ctr"/>
                      <a:r>
                        <a:rPr lang="zh-CN" altLang="en-US" sz="900" u="none" strike="noStrike" dirty="0">
                          <a:effectLst/>
                        </a:rPr>
                        <a:t>数据库</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err="1">
                          <a:effectLst/>
                        </a:rPr>
                        <a:t>mysql</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en-US" sz="900" u="none" strike="noStrike" kern="1200" dirty="0" err="1">
                          <a:solidFill>
                            <a:schemeClr val="tx1"/>
                          </a:solidFill>
                          <a:effectLst/>
                          <a:latin typeface="+mn-lt"/>
                          <a:ea typeface="+mn-ea"/>
                          <a:cs typeface="+mn-cs"/>
                        </a:rPr>
                        <a:t>mysql</a:t>
                      </a:r>
                      <a:endParaRPr lang="en-US" sz="900" u="none" strike="noStrike" kern="1200" dirty="0">
                        <a:solidFill>
                          <a:schemeClr val="tx1"/>
                        </a:solidFill>
                        <a:effectLst/>
                        <a:latin typeface="+mn-lt"/>
                        <a:ea typeface="+mn-ea"/>
                        <a:cs typeface="+mn-cs"/>
                      </a:endParaRPr>
                    </a:p>
                  </a:txBody>
                  <a:tcPr marL="4944" marR="4944" marT="4944" marB="0" anchor="ctr"/>
                </a:tc>
                <a:extLst>
                  <a:ext uri="{0D108BD9-81ED-4DB2-BD59-A6C34878D82A}">
                    <a16:rowId xmlns:a16="http://schemas.microsoft.com/office/drawing/2014/main" val="10018"/>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PostgreSQL</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en-US" sz="900" u="none" strike="noStrike" kern="1200" dirty="0">
                          <a:solidFill>
                            <a:schemeClr val="tx1"/>
                          </a:solidFill>
                          <a:effectLst/>
                          <a:latin typeface="+mn-lt"/>
                          <a:ea typeface="+mn-ea"/>
                          <a:cs typeface="+mn-cs"/>
                        </a:rPr>
                        <a:t>PostgreSQL</a:t>
                      </a:r>
                    </a:p>
                  </a:txBody>
                  <a:tcPr marL="4944" marR="4944" marT="4944" marB="0" anchor="ctr"/>
                </a:tc>
                <a:extLst>
                  <a:ext uri="{0D108BD9-81ED-4DB2-BD59-A6C34878D82A}">
                    <a16:rowId xmlns:a16="http://schemas.microsoft.com/office/drawing/2014/main" val="10019"/>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mongo</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en-US" altLang="zh-CN" sz="900" u="none" strike="noStrike" kern="1200" dirty="0" err="1">
                          <a:solidFill>
                            <a:schemeClr val="tx1"/>
                          </a:solidFill>
                          <a:effectLst/>
                          <a:latin typeface="+mn-lt"/>
                          <a:ea typeface="+mn-ea"/>
                          <a:cs typeface="+mn-cs"/>
                        </a:rPr>
                        <a:t>redis</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0"/>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redis</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1"/>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influx</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2"/>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err="1">
                          <a:effectLst/>
                        </a:rPr>
                        <a:t>cassandra</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3"/>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Oracle</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4"/>
                  </a:ext>
                </a:extLst>
              </a:tr>
              <a:tr h="148300">
                <a:tc vMerge="1">
                  <a:txBody>
                    <a:bodyPr/>
                    <a:lstStyle/>
                    <a:p>
                      <a:endParaRPr lang="zh-CN" altLang="en-US"/>
                    </a:p>
                  </a:txBody>
                  <a:tcPr/>
                </a:tc>
                <a:tc vMerge="1">
                  <a:txBody>
                    <a:bodyPr/>
                    <a:lstStyle/>
                    <a:p>
                      <a:endParaRPr lang="zh-CN" altLang="en-US"/>
                    </a:p>
                  </a:txBody>
                  <a:tcPr/>
                </a:tc>
                <a:tc>
                  <a:txBody>
                    <a:bodyPr/>
                    <a:lstStyle/>
                    <a:p>
                      <a:pPr algn="l" fontAlgn="b"/>
                      <a:r>
                        <a:rPr lang="en-US" sz="900" u="none" strike="noStrike" dirty="0">
                          <a:effectLst/>
                        </a:rPr>
                        <a:t>SQL Server</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5"/>
                  </a:ext>
                </a:extLst>
              </a:tr>
              <a:tr h="416263">
                <a:tc vMerge="1">
                  <a:txBody>
                    <a:bodyPr/>
                    <a:lstStyle/>
                    <a:p>
                      <a:endParaRPr lang="zh-CN" altLang="en-US"/>
                    </a:p>
                  </a:txBody>
                  <a:tcPr/>
                </a:tc>
                <a:tc>
                  <a:txBody>
                    <a:bodyPr/>
                    <a:lstStyle/>
                    <a:p>
                      <a:pPr algn="ctr" fontAlgn="ctr"/>
                      <a:r>
                        <a:rPr lang="zh-CN" altLang="en-US" sz="900" u="none" strike="noStrike">
                          <a:effectLst/>
                        </a:rPr>
                        <a:t>大数据底座</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ctr"/>
                      <a:r>
                        <a:rPr lang="en-US" sz="900" u="none" strike="noStrike" dirty="0" err="1">
                          <a:effectLst/>
                        </a:rPr>
                        <a:t>Hadoop（HDFS</a:t>
                      </a:r>
                      <a:r>
                        <a:rPr lang="en-US" sz="900" u="none" strike="noStrike" dirty="0">
                          <a:effectLst/>
                        </a:rPr>
                        <a:t>/</a:t>
                      </a:r>
                      <a:r>
                        <a:rPr lang="en-US" sz="900" u="none" strike="noStrike" dirty="0" err="1">
                          <a:effectLst/>
                        </a:rPr>
                        <a:t>HBase</a:t>
                      </a:r>
                      <a:r>
                        <a:rPr lang="en-US" sz="900" u="none" strike="noStrike" dirty="0">
                          <a:effectLst/>
                        </a:rPr>
                        <a:t>/Hive/Spark/</a:t>
                      </a:r>
                      <a:r>
                        <a:rPr lang="en-US" sz="900" u="none" strike="noStrike" dirty="0" err="1">
                          <a:effectLst/>
                        </a:rPr>
                        <a:t>Flink</a:t>
                      </a:r>
                      <a:r>
                        <a:rPr lang="en-US" sz="900" u="none" strike="noStrike" dirty="0">
                          <a:effectLst/>
                        </a:rPr>
                        <a:t>...）</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6"/>
                  </a:ext>
                </a:extLst>
              </a:tr>
              <a:tr h="148300">
                <a:tc vMerge="1">
                  <a:txBody>
                    <a:bodyPr/>
                    <a:lstStyle/>
                    <a:p>
                      <a:endParaRPr lang="zh-CN" altLang="en-US"/>
                    </a:p>
                  </a:txBody>
                  <a:tcPr/>
                </a:tc>
                <a:tc>
                  <a:txBody>
                    <a:bodyPr/>
                    <a:lstStyle/>
                    <a:p>
                      <a:pPr algn="ctr" fontAlgn="ctr"/>
                      <a:r>
                        <a:rPr lang="zh-CN" altLang="en-US" sz="900" u="none" strike="noStrike">
                          <a:effectLst/>
                        </a:rPr>
                        <a:t>数据湖</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a:effectLst/>
                        </a:rPr>
                        <a:t>Delta Lake</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7"/>
                  </a:ext>
                </a:extLst>
              </a:tr>
              <a:tr h="148300">
                <a:tc vMerge="1">
                  <a:txBody>
                    <a:bodyPr/>
                    <a:lstStyle/>
                    <a:p>
                      <a:endParaRPr lang="zh-CN" altLang="en-US"/>
                    </a:p>
                  </a:txBody>
                  <a:tcPr/>
                </a:tc>
                <a:tc>
                  <a:txBody>
                    <a:bodyPr/>
                    <a:lstStyle/>
                    <a:p>
                      <a:pPr algn="ctr" fontAlgn="ctr"/>
                      <a:r>
                        <a:rPr lang="zh-CN" altLang="en-US" sz="900" u="none" strike="noStrike">
                          <a:effectLst/>
                        </a:rPr>
                        <a:t>搜索</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err="1">
                          <a:effectLst/>
                        </a:rPr>
                        <a:t>ElasticSearch</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marR="0" lvl="0" indent="0" algn="ctr" defTabSz="685343" rtl="0" eaLnBrk="1" fontAlgn="ctr" latinLnBrk="0" hangingPunct="1">
                        <a:lnSpc>
                          <a:spcPct val="100000"/>
                        </a:lnSpc>
                        <a:spcBef>
                          <a:spcPts val="0"/>
                        </a:spcBef>
                        <a:spcAft>
                          <a:spcPts val="0"/>
                        </a:spcAft>
                        <a:buClrTx/>
                        <a:buSzTx/>
                        <a:buFontTx/>
                        <a:buNone/>
                        <a:tabLst/>
                        <a:defRPr/>
                      </a:pPr>
                      <a:r>
                        <a:rPr lang="en-US" altLang="zh-CN" sz="900" u="none" strike="noStrike" kern="1200" dirty="0" err="1">
                          <a:solidFill>
                            <a:schemeClr val="tx1"/>
                          </a:solidFill>
                          <a:effectLst/>
                          <a:latin typeface="+mn-lt"/>
                          <a:ea typeface="+mn-ea"/>
                          <a:cs typeface="+mn-cs"/>
                        </a:rPr>
                        <a:t>ElasticSearch</a:t>
                      </a:r>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8"/>
                  </a:ext>
                </a:extLst>
              </a:tr>
              <a:tr h="148300">
                <a:tc vMerge="1">
                  <a:txBody>
                    <a:bodyPr/>
                    <a:lstStyle/>
                    <a:p>
                      <a:endParaRPr lang="zh-CN" altLang="en-US"/>
                    </a:p>
                  </a:txBody>
                  <a:tcPr/>
                </a:tc>
                <a:tc>
                  <a:txBody>
                    <a:bodyPr/>
                    <a:lstStyle/>
                    <a:p>
                      <a:pPr algn="ctr" fontAlgn="ctr"/>
                      <a:r>
                        <a:rPr lang="zh-CN" altLang="en-US" sz="900" u="none" strike="noStrike">
                          <a:effectLst/>
                        </a:rPr>
                        <a:t>数仓</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en-US" sz="900" u="none" strike="noStrike" dirty="0" err="1">
                          <a:effectLst/>
                        </a:rPr>
                        <a:t>GreenPlum</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29"/>
                  </a:ext>
                </a:extLst>
              </a:tr>
              <a:tr h="148300">
                <a:tc vMerge="1">
                  <a:txBody>
                    <a:bodyPr/>
                    <a:lstStyle/>
                    <a:p>
                      <a:endParaRPr lang="zh-CN" altLang="en-US"/>
                    </a:p>
                  </a:txBody>
                  <a:tcPr/>
                </a:tc>
                <a:tc>
                  <a:txBody>
                    <a:bodyPr/>
                    <a:lstStyle/>
                    <a:p>
                      <a:pPr algn="ctr" fontAlgn="ctr"/>
                      <a:r>
                        <a:rPr lang="zh-CN" altLang="en-US" sz="900" u="none" strike="noStrike">
                          <a:effectLst/>
                        </a:rPr>
                        <a:t>其他</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algn="l" fontAlgn="b"/>
                      <a:r>
                        <a:rPr lang="zh-CN" altLang="en-US" sz="900" u="none" strike="noStrike">
                          <a:effectLst/>
                        </a:rPr>
                        <a:t>　</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4944" marR="4944" marT="4944" marB="0" anchor="ctr"/>
                </a:tc>
                <a:tc>
                  <a:txBody>
                    <a:bodyPr/>
                    <a:lstStyle/>
                    <a:p>
                      <a:pPr marL="0" algn="ctr" defTabSz="685343" rtl="0" eaLnBrk="1" fontAlgn="ctr" latinLnBrk="0" hangingPunct="1"/>
                      <a:r>
                        <a:rPr lang="zh-CN" altLang="en-US" sz="900" u="none" strike="noStrike" kern="1200" dirty="0">
                          <a:solidFill>
                            <a:schemeClr val="tx1"/>
                          </a:solidFill>
                          <a:effectLst/>
                          <a:latin typeface="+mn-lt"/>
                          <a:ea typeface="+mn-ea"/>
                          <a:cs typeface="+mn-cs"/>
                        </a:rPr>
                        <a:t>　</a:t>
                      </a:r>
                    </a:p>
                  </a:txBody>
                  <a:tcPr marL="4944" marR="4944" marT="4944" marB="0" anchor="ctr"/>
                </a:tc>
                <a:extLst>
                  <a:ext uri="{0D108BD9-81ED-4DB2-BD59-A6C34878D82A}">
                    <a16:rowId xmlns:a16="http://schemas.microsoft.com/office/drawing/2014/main" val="10030"/>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775112741"/>
              </p:ext>
            </p:extLst>
          </p:nvPr>
        </p:nvGraphicFramePr>
        <p:xfrm>
          <a:off x="6293549" y="765746"/>
          <a:ext cx="4992989" cy="4124953"/>
        </p:xfrm>
        <a:graphic>
          <a:graphicData uri="http://schemas.openxmlformats.org/drawingml/2006/table">
            <a:tbl>
              <a:tblPr>
                <a:tableStyleId>{616DA210-FB5B-4158-B5E0-FEB733F419BA}</a:tableStyleId>
              </a:tblPr>
              <a:tblGrid>
                <a:gridCol w="979691">
                  <a:extLst>
                    <a:ext uri="{9D8B030D-6E8A-4147-A177-3AD203B41FA5}">
                      <a16:colId xmlns:a16="http://schemas.microsoft.com/office/drawing/2014/main" val="20000"/>
                    </a:ext>
                  </a:extLst>
                </a:gridCol>
                <a:gridCol w="979691">
                  <a:extLst>
                    <a:ext uri="{9D8B030D-6E8A-4147-A177-3AD203B41FA5}">
                      <a16:colId xmlns:a16="http://schemas.microsoft.com/office/drawing/2014/main" val="20001"/>
                    </a:ext>
                  </a:extLst>
                </a:gridCol>
                <a:gridCol w="1813289">
                  <a:extLst>
                    <a:ext uri="{9D8B030D-6E8A-4147-A177-3AD203B41FA5}">
                      <a16:colId xmlns:a16="http://schemas.microsoft.com/office/drawing/2014/main" val="20002"/>
                    </a:ext>
                  </a:extLst>
                </a:gridCol>
                <a:gridCol w="1220318">
                  <a:extLst>
                    <a:ext uri="{9D8B030D-6E8A-4147-A177-3AD203B41FA5}">
                      <a16:colId xmlns:a16="http://schemas.microsoft.com/office/drawing/2014/main" val="20003"/>
                    </a:ext>
                  </a:extLst>
                </a:gridCol>
              </a:tblGrid>
              <a:tr h="309625">
                <a:tc>
                  <a:txBody>
                    <a:bodyPr/>
                    <a:lstStyle/>
                    <a:p>
                      <a:pPr algn="ctr" fontAlgn="b"/>
                      <a:r>
                        <a:rPr lang="zh-CN" altLang="en-US" sz="1000" b="1" u="none" strike="noStrike" dirty="0">
                          <a:solidFill>
                            <a:schemeClr val="tx2"/>
                          </a:solidFill>
                          <a:effectLst/>
                        </a:rPr>
                        <a:t>大类</a:t>
                      </a:r>
                      <a:endParaRPr lang="zh-CN" altLang="en-US" sz="1000" b="1" i="0" u="none" strike="noStrike" dirty="0">
                        <a:solidFill>
                          <a:schemeClr val="tx2"/>
                        </a:solidFill>
                        <a:effectLst/>
                        <a:latin typeface="微软雅黑" panose="020B0503020204020204" pitchFamily="34" charset="-122"/>
                        <a:ea typeface="微软雅黑" panose="020B0503020204020204" pitchFamily="34" charset="-122"/>
                      </a:endParaRPr>
                    </a:p>
                  </a:txBody>
                  <a:tcPr marL="4944" marR="4944" marT="4944" marB="0" anchor="ctr">
                    <a:solidFill>
                      <a:srgbClr val="0070C0"/>
                    </a:solidFill>
                  </a:tcPr>
                </a:tc>
                <a:tc>
                  <a:txBody>
                    <a:bodyPr/>
                    <a:lstStyle/>
                    <a:p>
                      <a:pPr algn="ctr" fontAlgn="b"/>
                      <a:r>
                        <a:rPr lang="zh-CN" altLang="en-US" sz="1000" b="1" u="none" strike="noStrike" dirty="0">
                          <a:solidFill>
                            <a:schemeClr val="tx2"/>
                          </a:solidFill>
                          <a:effectLst/>
                        </a:rPr>
                        <a:t>子类</a:t>
                      </a:r>
                      <a:endParaRPr lang="zh-CN" altLang="en-US" sz="1000" b="1" i="0" u="none" strike="noStrike" dirty="0">
                        <a:solidFill>
                          <a:schemeClr val="tx2"/>
                        </a:solidFill>
                        <a:effectLst/>
                        <a:latin typeface="微软雅黑" panose="020B0503020204020204" pitchFamily="34" charset="-122"/>
                        <a:ea typeface="微软雅黑" panose="020B0503020204020204" pitchFamily="34" charset="-122"/>
                      </a:endParaRPr>
                    </a:p>
                  </a:txBody>
                  <a:tcPr marL="4944" marR="4944" marT="4944" marB="0" anchor="ctr">
                    <a:solidFill>
                      <a:srgbClr val="0070C0"/>
                    </a:solidFill>
                  </a:tcPr>
                </a:tc>
                <a:tc>
                  <a:txBody>
                    <a:bodyPr/>
                    <a:lstStyle/>
                    <a:p>
                      <a:pPr marL="0" algn="ctr" defTabSz="685617" rtl="0" eaLnBrk="1" fontAlgn="b" latinLnBrk="0" hangingPunct="1"/>
                      <a:r>
                        <a:rPr lang="zh-CN" altLang="en-US" sz="1000" b="1" u="none" strike="noStrike" kern="1200" dirty="0">
                          <a:solidFill>
                            <a:schemeClr val="tx2"/>
                          </a:solidFill>
                          <a:effectLst/>
                        </a:rPr>
                        <a:t>常见技术栈信息（开源</a:t>
                      </a:r>
                      <a:r>
                        <a:rPr lang="en-US" altLang="zh-CN" sz="1000" b="1" u="none" strike="noStrike" kern="1200" dirty="0">
                          <a:solidFill>
                            <a:schemeClr val="tx2"/>
                          </a:solidFill>
                          <a:effectLst/>
                        </a:rPr>
                        <a:t>/</a:t>
                      </a:r>
                    </a:p>
                    <a:p>
                      <a:pPr marL="0" algn="ctr" defTabSz="685617" rtl="0" eaLnBrk="1" fontAlgn="b" latinLnBrk="0" hangingPunct="1"/>
                      <a:r>
                        <a:rPr lang="zh-CN" altLang="en-US" sz="1000" b="1" u="none" strike="noStrike" kern="1200" dirty="0">
                          <a:solidFill>
                            <a:schemeClr val="tx2"/>
                          </a:solidFill>
                          <a:effectLst/>
                        </a:rPr>
                        <a:t>商用）</a:t>
                      </a:r>
                      <a:endParaRPr lang="zh-CN" altLang="en-US" sz="1000" b="1" u="none" strike="noStrike" kern="1200" dirty="0">
                        <a:solidFill>
                          <a:schemeClr val="tx2"/>
                        </a:solidFill>
                        <a:effectLst/>
                        <a:latin typeface="微软雅黑" panose="020B0503020204020204" pitchFamily="34" charset="-122"/>
                        <a:ea typeface="微软雅黑" panose="020B0503020204020204" pitchFamily="34" charset="-122"/>
                        <a:cs typeface="+mn-cs"/>
                      </a:endParaRPr>
                    </a:p>
                  </a:txBody>
                  <a:tcPr marL="4944" marR="4944" marT="4944" marB="0" anchor="ctr">
                    <a:solidFill>
                      <a:srgbClr val="0070C0"/>
                    </a:solidFill>
                  </a:tcPr>
                </a:tc>
                <a:tc>
                  <a:txBody>
                    <a:bodyPr/>
                    <a:lstStyle/>
                    <a:p>
                      <a:pPr marL="0" algn="ctr" defTabSz="685617" rtl="0" eaLnBrk="1" fontAlgn="b" latinLnBrk="0" hangingPunct="1"/>
                      <a:r>
                        <a:rPr lang="zh-CN" altLang="en-US" sz="1000" b="1" u="none" strike="noStrike" kern="1200" dirty="0">
                          <a:solidFill>
                            <a:schemeClr val="tx2"/>
                          </a:solidFill>
                          <a:effectLst/>
                        </a:rPr>
                        <a:t>请反馈</a:t>
                      </a:r>
                      <a:endParaRPr lang="zh-CN" altLang="en-US" sz="1000" b="1" u="none" strike="noStrike" kern="1200" dirty="0">
                        <a:solidFill>
                          <a:schemeClr val="tx2"/>
                        </a:solidFill>
                        <a:effectLst/>
                        <a:latin typeface="微软雅黑" panose="020B0503020204020204" pitchFamily="34" charset="-122"/>
                        <a:ea typeface="微软雅黑" panose="020B0503020204020204" pitchFamily="34" charset="-122"/>
                        <a:cs typeface="+mn-cs"/>
                      </a:endParaRPr>
                    </a:p>
                  </a:txBody>
                  <a:tcPr marL="4944" marR="4944" marT="4944" marB="0" anchor="ctr">
                    <a:solidFill>
                      <a:srgbClr val="0070C0"/>
                    </a:solidFill>
                  </a:tcPr>
                </a:tc>
                <a:extLst>
                  <a:ext uri="{0D108BD9-81ED-4DB2-BD59-A6C34878D82A}">
                    <a16:rowId xmlns:a16="http://schemas.microsoft.com/office/drawing/2014/main" val="10000"/>
                  </a:ext>
                </a:extLst>
              </a:tr>
              <a:tr h="175192">
                <a:tc rowSpan="6">
                  <a:txBody>
                    <a:bodyPr/>
                    <a:lstStyle/>
                    <a:p>
                      <a:pPr algn="ctr" fontAlgn="ctr"/>
                      <a:r>
                        <a:rPr lang="en-US" sz="900" u="none" strike="noStrike" dirty="0">
                          <a:effectLst/>
                        </a:rPr>
                        <a:t>AI</a:t>
                      </a:r>
                      <a:r>
                        <a:rPr lang="zh-CN" altLang="en-US" sz="900" u="none" strike="noStrike" dirty="0">
                          <a:effectLst/>
                        </a:rPr>
                        <a:t>平台</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en-US" sz="900" u="none" strike="noStrike" dirty="0">
                          <a:effectLst/>
                        </a:rPr>
                        <a:t>OCR</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a:effectLst/>
                        </a:rPr>
                        <a:t>tesseract</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1"/>
                  </a:ext>
                </a:extLst>
              </a:tr>
              <a:tr h="175192">
                <a:tc vMerge="1">
                  <a:txBody>
                    <a:bodyPr/>
                    <a:lstStyle/>
                    <a:p>
                      <a:endParaRPr lang="zh-CN" altLang="en-US"/>
                    </a:p>
                  </a:txBody>
                  <a:tcPr/>
                </a:tc>
                <a:tc>
                  <a:txBody>
                    <a:bodyPr/>
                    <a:lstStyle/>
                    <a:p>
                      <a:pPr algn="ctr" fontAlgn="ctr"/>
                      <a:r>
                        <a:rPr lang="zh-CN" altLang="en-US" sz="900" u="none" strike="noStrike" dirty="0">
                          <a:effectLst/>
                        </a:rPr>
                        <a:t>人脸识别</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err="1">
                          <a:effectLst/>
                        </a:rPr>
                        <a:t>face.evoLVe</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2"/>
                  </a:ext>
                </a:extLst>
              </a:tr>
              <a:tr h="175192">
                <a:tc vMerge="1">
                  <a:txBody>
                    <a:bodyPr/>
                    <a:lstStyle/>
                    <a:p>
                      <a:endParaRPr lang="zh-CN" altLang="en-US"/>
                    </a:p>
                  </a:txBody>
                  <a:tcPr/>
                </a:tc>
                <a:tc>
                  <a:txBody>
                    <a:bodyPr/>
                    <a:lstStyle/>
                    <a:p>
                      <a:pPr algn="ctr" fontAlgn="ctr"/>
                      <a:r>
                        <a:rPr lang="en-US" sz="900" u="none" strike="noStrike">
                          <a:effectLst/>
                        </a:rPr>
                        <a:t>NLP</a:t>
                      </a:r>
                      <a:endParaRPr 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a:effectLst/>
                        </a:rPr>
                        <a:t>Flair/Transformer-XL</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3"/>
                  </a:ext>
                </a:extLst>
              </a:tr>
              <a:tr h="175192">
                <a:tc vMerge="1">
                  <a:txBody>
                    <a:bodyPr/>
                    <a:lstStyle/>
                    <a:p>
                      <a:endParaRPr lang="zh-CN" altLang="en-US"/>
                    </a:p>
                  </a:txBody>
                  <a:tcPr/>
                </a:tc>
                <a:tc>
                  <a:txBody>
                    <a:bodyPr/>
                    <a:lstStyle/>
                    <a:p>
                      <a:pPr algn="ctr" fontAlgn="ctr"/>
                      <a:r>
                        <a:rPr lang="zh-CN" altLang="en-US" sz="900" u="none" strike="noStrike">
                          <a:effectLst/>
                        </a:rPr>
                        <a:t>图引擎</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err="1">
                          <a:effectLst/>
                        </a:rPr>
                        <a:t>janusGraph</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4"/>
                  </a:ext>
                </a:extLst>
              </a:tr>
              <a:tr h="337800">
                <a:tc vMerge="1">
                  <a:txBody>
                    <a:bodyPr/>
                    <a:lstStyle/>
                    <a:p>
                      <a:endParaRPr lang="zh-CN" altLang="en-US"/>
                    </a:p>
                  </a:txBody>
                  <a:tcPr/>
                </a:tc>
                <a:tc>
                  <a:txBody>
                    <a:bodyPr/>
                    <a:lstStyle/>
                    <a:p>
                      <a:pPr algn="ctr" fontAlgn="ctr"/>
                      <a:r>
                        <a:rPr lang="en-US" altLang="zh-CN" sz="900" u="none" strike="noStrike">
                          <a:effectLst/>
                        </a:rPr>
                        <a:t>ASR</a:t>
                      </a:r>
                      <a:r>
                        <a:rPr lang="zh-CN" altLang="en-US" sz="900" u="none" strike="noStrike">
                          <a:effectLst/>
                        </a:rPr>
                        <a:t>（语音交互服务）</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a:effectLst/>
                        </a:rPr>
                        <a:t> CMU-Sphinx/HTK/Julius(</a:t>
                      </a:r>
                      <a:r>
                        <a:rPr lang="zh-CN" altLang="en-US" sz="900" u="none" strike="noStrike" dirty="0">
                          <a:effectLst/>
                        </a:rPr>
                        <a:t>平台</a:t>
                      </a:r>
                      <a:r>
                        <a:rPr lang="en-US" altLang="zh-CN" sz="900" u="none" strike="noStrike" dirty="0">
                          <a:effectLst/>
                        </a:rPr>
                        <a:t>)</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5"/>
                  </a:ext>
                </a:extLst>
              </a:tr>
              <a:tr h="175192">
                <a:tc vMerge="1">
                  <a:txBody>
                    <a:bodyPr/>
                    <a:lstStyle/>
                    <a:p>
                      <a:endParaRPr lang="zh-CN" altLang="en-US"/>
                    </a:p>
                  </a:txBody>
                  <a:tcPr/>
                </a:tc>
                <a:tc>
                  <a:txBody>
                    <a:bodyPr/>
                    <a:lstStyle/>
                    <a:p>
                      <a:pPr algn="ctr" fontAlgn="ctr"/>
                      <a:r>
                        <a:rPr lang="zh-CN" altLang="en-US" sz="900" u="none" strike="noStrike" dirty="0">
                          <a:effectLst/>
                        </a:rPr>
                        <a:t>其他</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ctr"/>
                      <a:r>
                        <a:rPr lang="zh-CN" altLang="en-US" sz="900" u="none" strike="noStrike" dirty="0">
                          <a:effectLst/>
                        </a:rPr>
                        <a:t>　</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6"/>
                  </a:ext>
                </a:extLst>
              </a:tr>
              <a:tr h="175192">
                <a:tc rowSpan="4">
                  <a:txBody>
                    <a:bodyPr/>
                    <a:lstStyle/>
                    <a:p>
                      <a:pPr algn="ctr" fontAlgn="ctr"/>
                      <a:r>
                        <a:rPr lang="zh-CN" altLang="en-US" sz="900" u="none" strike="noStrike" dirty="0">
                          <a:effectLst/>
                        </a:rPr>
                        <a:t>集成平台</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ctr"/>
                      <a:r>
                        <a:rPr lang="zh-CN" altLang="en-US" sz="900" u="none" strike="noStrike">
                          <a:effectLst/>
                        </a:rPr>
                        <a:t>数据集成</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a:effectLst/>
                        </a:rPr>
                        <a:t>Kettle/</a:t>
                      </a:r>
                      <a:r>
                        <a:rPr lang="en-US" sz="900" u="none" strike="noStrike" dirty="0" err="1">
                          <a:effectLst/>
                        </a:rPr>
                        <a:t>DataX</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en-US" altLang="zh-CN" sz="1100" u="none" strike="noStrike" dirty="0" err="1">
                          <a:effectLst/>
                        </a:rPr>
                        <a:t>DataX</a:t>
                      </a: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7"/>
                  </a:ext>
                </a:extLst>
              </a:tr>
              <a:tr h="175192">
                <a:tc vMerge="1">
                  <a:txBody>
                    <a:bodyPr/>
                    <a:lstStyle/>
                    <a:p>
                      <a:endParaRPr lang="zh-CN" altLang="en-US"/>
                    </a:p>
                  </a:txBody>
                  <a:tcPr/>
                </a:tc>
                <a:tc>
                  <a:txBody>
                    <a:bodyPr/>
                    <a:lstStyle/>
                    <a:p>
                      <a:pPr algn="l" fontAlgn="ctr"/>
                      <a:r>
                        <a:rPr lang="zh-CN" altLang="en-US" sz="900" u="none" strike="noStrike">
                          <a:effectLst/>
                        </a:rPr>
                        <a:t>应用集成（</a:t>
                      </a:r>
                      <a:r>
                        <a:rPr lang="en-US" altLang="zh-CN" sz="900" u="none" strike="noStrike">
                          <a:effectLst/>
                        </a:rPr>
                        <a:t>API</a:t>
                      </a:r>
                      <a:r>
                        <a:rPr lang="zh-CN" altLang="en-US" sz="900" u="none" strike="noStrike">
                          <a:effectLst/>
                        </a:rPr>
                        <a:t>）</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a:effectLst/>
                        </a:rPr>
                        <a:t>Kong/Netflix </a:t>
                      </a:r>
                      <a:r>
                        <a:rPr lang="en-US" sz="900" u="none" strike="noStrike" dirty="0" err="1">
                          <a:effectLst/>
                        </a:rPr>
                        <a:t>Zuul</a:t>
                      </a:r>
                      <a:r>
                        <a:rPr lang="en-US" sz="900" u="none" strike="noStrike" dirty="0">
                          <a:effectLst/>
                        </a:rPr>
                        <a:t>/orange</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8"/>
                  </a:ext>
                </a:extLst>
              </a:tr>
              <a:tr h="175192">
                <a:tc vMerge="1">
                  <a:txBody>
                    <a:bodyPr/>
                    <a:lstStyle/>
                    <a:p>
                      <a:endParaRPr lang="zh-CN" altLang="en-US"/>
                    </a:p>
                  </a:txBody>
                  <a:tcPr/>
                </a:tc>
                <a:tc>
                  <a:txBody>
                    <a:bodyPr/>
                    <a:lstStyle/>
                    <a:p>
                      <a:pPr algn="l" fontAlgn="ctr"/>
                      <a:r>
                        <a:rPr lang="en-US" sz="900" u="none" strike="noStrike">
                          <a:effectLst/>
                        </a:rPr>
                        <a:t>IT</a:t>
                      </a:r>
                      <a:r>
                        <a:rPr lang="zh-CN" altLang="en-US" sz="900" u="none" strike="noStrike">
                          <a:effectLst/>
                        </a:rPr>
                        <a:t>与</a:t>
                      </a:r>
                      <a:r>
                        <a:rPr lang="en-US" sz="900" u="none" strike="noStrike">
                          <a:effectLst/>
                        </a:rPr>
                        <a:t>OT</a:t>
                      </a:r>
                      <a:r>
                        <a:rPr lang="zh-CN" altLang="en-US" sz="900" u="none" strike="noStrike">
                          <a:effectLst/>
                        </a:rPr>
                        <a:t>集成</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err="1">
                          <a:effectLst/>
                        </a:rPr>
                        <a:t>Kaa</a:t>
                      </a:r>
                      <a:r>
                        <a:rPr lang="en-US" sz="900" u="none" strike="noStrike" dirty="0">
                          <a:effectLst/>
                        </a:rPr>
                        <a:t>/</a:t>
                      </a:r>
                      <a:r>
                        <a:rPr lang="en-US" sz="900" u="none" strike="noStrike" dirty="0" err="1">
                          <a:effectLst/>
                        </a:rPr>
                        <a:t>SiteWhere</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09"/>
                  </a:ext>
                </a:extLst>
              </a:tr>
              <a:tr h="502947">
                <a:tc vMerge="1">
                  <a:txBody>
                    <a:bodyPr/>
                    <a:lstStyle/>
                    <a:p>
                      <a:endParaRPr lang="zh-CN" altLang="en-US"/>
                    </a:p>
                  </a:txBody>
                  <a:tcPr/>
                </a:tc>
                <a:tc>
                  <a:txBody>
                    <a:bodyPr/>
                    <a:lstStyle/>
                    <a:p>
                      <a:pPr algn="l" fontAlgn="ctr"/>
                      <a:r>
                        <a:rPr lang="zh-CN" altLang="en-US" sz="900" u="none" strike="noStrike" dirty="0">
                          <a:effectLst/>
                        </a:rPr>
                        <a:t>应用融合集成（应用</a:t>
                      </a:r>
                      <a:r>
                        <a:rPr lang="en-US" altLang="zh-CN" sz="900" u="none" strike="noStrike" dirty="0">
                          <a:effectLst/>
                        </a:rPr>
                        <a:t>/</a:t>
                      </a:r>
                      <a:r>
                        <a:rPr lang="zh-CN" altLang="en-US" sz="900" u="none" strike="noStrike" dirty="0">
                          <a:effectLst/>
                        </a:rPr>
                        <a:t>设备</a:t>
                      </a:r>
                      <a:r>
                        <a:rPr lang="en-US" altLang="zh-CN" sz="900" u="none" strike="noStrike" dirty="0">
                          <a:effectLst/>
                        </a:rPr>
                        <a:t>/</a:t>
                      </a:r>
                      <a:r>
                        <a:rPr lang="zh-CN" altLang="en-US" sz="900" u="none" strike="noStrike" dirty="0">
                          <a:effectLst/>
                        </a:rPr>
                        <a:t>数据集成</a:t>
                      </a:r>
                      <a:r>
                        <a:rPr lang="en-US" altLang="zh-CN" sz="900" u="none" strike="noStrike" dirty="0">
                          <a:effectLst/>
                        </a:rPr>
                        <a:t>)</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zh-CN" altLang="en-US" sz="900" u="none" strike="noStrike" dirty="0">
                          <a:effectLst/>
                        </a:rPr>
                        <a:t>　</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0"/>
                  </a:ext>
                </a:extLst>
              </a:tr>
              <a:tr h="175192">
                <a:tc rowSpan="3">
                  <a:txBody>
                    <a:bodyPr/>
                    <a:lstStyle/>
                    <a:p>
                      <a:pPr algn="ctr" fontAlgn="ctr"/>
                      <a:r>
                        <a:rPr lang="zh-CN" altLang="en-US" sz="900" u="none" strike="noStrike">
                          <a:effectLst/>
                        </a:rPr>
                        <a:t>视频云</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ctr"/>
                      <a:r>
                        <a:rPr lang="en-US" sz="900" u="none" strike="noStrike">
                          <a:effectLst/>
                        </a:rPr>
                        <a:t>RTC</a:t>
                      </a:r>
                      <a:endParaRPr 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err="1">
                          <a:effectLst/>
                        </a:rPr>
                        <a:t>WebRTC</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1"/>
                  </a:ext>
                </a:extLst>
              </a:tr>
              <a:tr h="345607">
                <a:tc vMerge="1">
                  <a:txBody>
                    <a:bodyPr/>
                    <a:lstStyle/>
                    <a:p>
                      <a:endParaRPr lang="zh-CN" altLang="en-US"/>
                    </a:p>
                  </a:txBody>
                  <a:tcPr/>
                </a:tc>
                <a:tc>
                  <a:txBody>
                    <a:bodyPr/>
                    <a:lstStyle/>
                    <a:p>
                      <a:pPr algn="l" fontAlgn="ctr"/>
                      <a:r>
                        <a:rPr lang="zh-CN" altLang="en-US" sz="900" u="none" strike="noStrike">
                          <a:effectLst/>
                        </a:rPr>
                        <a:t>视频接入</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zh-CN" altLang="en-US" sz="900" u="none" strike="noStrike" dirty="0">
                          <a:effectLst/>
                        </a:rPr>
                        <a:t>视频接入标准协议（</a:t>
                      </a:r>
                      <a:r>
                        <a:rPr lang="en-US" altLang="zh-CN" sz="900" u="none" strike="noStrike" dirty="0">
                          <a:effectLst/>
                        </a:rPr>
                        <a:t>RTMP</a:t>
                      </a:r>
                      <a:r>
                        <a:rPr lang="zh-CN" altLang="en-US" sz="900" u="none" strike="noStrike" dirty="0">
                          <a:effectLst/>
                        </a:rPr>
                        <a:t>、</a:t>
                      </a:r>
                      <a:r>
                        <a:rPr lang="en-US" altLang="zh-CN" sz="900" u="none" strike="noStrike" dirty="0">
                          <a:effectLst/>
                        </a:rPr>
                        <a:t>GB28181</a:t>
                      </a:r>
                      <a:r>
                        <a:rPr lang="zh-CN" altLang="en-US" sz="900" u="none" strike="noStrike" dirty="0">
                          <a:effectLst/>
                        </a:rPr>
                        <a:t>）</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2"/>
                  </a:ext>
                </a:extLst>
              </a:tr>
              <a:tr h="175192">
                <a:tc vMerge="1">
                  <a:txBody>
                    <a:bodyPr/>
                    <a:lstStyle/>
                    <a:p>
                      <a:endParaRPr lang="zh-CN" altLang="en-US"/>
                    </a:p>
                  </a:txBody>
                  <a:tcPr/>
                </a:tc>
                <a:tc>
                  <a:txBody>
                    <a:bodyPr/>
                    <a:lstStyle/>
                    <a:p>
                      <a:pPr algn="l" fontAlgn="ctr"/>
                      <a:r>
                        <a:rPr lang="zh-CN" altLang="en-US" sz="900" u="none" strike="noStrike" dirty="0">
                          <a:effectLst/>
                        </a:rPr>
                        <a:t>视频转码</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err="1">
                          <a:effectLst/>
                        </a:rPr>
                        <a:t>ffmpeg</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3"/>
                  </a:ext>
                </a:extLst>
              </a:tr>
              <a:tr h="175192">
                <a:tc rowSpan="4">
                  <a:txBody>
                    <a:bodyPr/>
                    <a:lstStyle/>
                    <a:p>
                      <a:pPr algn="ctr" fontAlgn="ctr"/>
                      <a:r>
                        <a:rPr lang="zh-CN" altLang="en-US" sz="900" u="none" strike="noStrike">
                          <a:effectLst/>
                        </a:rPr>
                        <a:t>物联网平台</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ctr"/>
                      <a:r>
                        <a:rPr lang="zh-CN" altLang="en-US" sz="900" u="none" strike="noStrike">
                          <a:effectLst/>
                        </a:rPr>
                        <a:t>设备接入</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a:effectLst/>
                        </a:rPr>
                        <a:t>EMQX</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4"/>
                  </a:ext>
                </a:extLst>
              </a:tr>
              <a:tr h="175192">
                <a:tc vMerge="1">
                  <a:txBody>
                    <a:bodyPr/>
                    <a:lstStyle/>
                    <a:p>
                      <a:endParaRPr lang="zh-CN" altLang="en-US"/>
                    </a:p>
                  </a:txBody>
                  <a:tcPr/>
                </a:tc>
                <a:tc>
                  <a:txBody>
                    <a:bodyPr/>
                    <a:lstStyle/>
                    <a:p>
                      <a:pPr algn="l" fontAlgn="ctr"/>
                      <a:r>
                        <a:rPr lang="zh-CN" altLang="en-US" sz="900" u="none" strike="noStrike">
                          <a:effectLst/>
                        </a:rPr>
                        <a:t>物联网分析</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a:effectLst/>
                        </a:rPr>
                        <a:t>N/A</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5"/>
                  </a:ext>
                </a:extLst>
              </a:tr>
              <a:tr h="175192">
                <a:tc vMerge="1">
                  <a:txBody>
                    <a:bodyPr/>
                    <a:lstStyle/>
                    <a:p>
                      <a:endParaRPr lang="zh-CN" altLang="en-US"/>
                    </a:p>
                  </a:txBody>
                  <a:tcPr/>
                </a:tc>
                <a:tc>
                  <a:txBody>
                    <a:bodyPr/>
                    <a:lstStyle/>
                    <a:p>
                      <a:pPr algn="l" fontAlgn="ctr"/>
                      <a:r>
                        <a:rPr lang="zh-CN" altLang="en-US" sz="900" u="none" strike="noStrike">
                          <a:effectLst/>
                        </a:rPr>
                        <a:t>物联网边缘</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err="1">
                          <a:effectLst/>
                        </a:rPr>
                        <a:t>kubeEdge</a:t>
                      </a:r>
                      <a:r>
                        <a:rPr lang="en-US" sz="900" u="none" strike="noStrike" dirty="0">
                          <a:effectLst/>
                        </a:rPr>
                        <a:t>/</a:t>
                      </a:r>
                      <a:r>
                        <a:rPr lang="en-US" sz="900" u="none" strike="noStrike" dirty="0" err="1">
                          <a:effectLst/>
                        </a:rPr>
                        <a:t>Starlingx</a:t>
                      </a:r>
                      <a:r>
                        <a:rPr lang="en-US" sz="900" u="none" strike="noStrike" dirty="0">
                          <a:effectLst/>
                        </a:rPr>
                        <a:t>/k3s</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6"/>
                  </a:ext>
                </a:extLst>
              </a:tr>
              <a:tr h="175192">
                <a:tc vMerge="1">
                  <a:txBody>
                    <a:bodyPr/>
                    <a:lstStyle/>
                    <a:p>
                      <a:endParaRPr lang="zh-CN" altLang="en-US"/>
                    </a:p>
                  </a:txBody>
                  <a:tcPr/>
                </a:tc>
                <a:tc>
                  <a:txBody>
                    <a:bodyPr/>
                    <a:lstStyle/>
                    <a:p>
                      <a:pPr algn="l" fontAlgn="ctr"/>
                      <a:r>
                        <a:rPr lang="zh-CN" altLang="en-US" sz="900" u="none" strike="noStrike">
                          <a:effectLst/>
                        </a:rPr>
                        <a:t>其他</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zh-CN" altLang="en-US" sz="900" u="none" strike="noStrike" dirty="0">
                          <a:effectLst/>
                        </a:rPr>
                        <a:t>　</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7"/>
                  </a:ext>
                </a:extLst>
              </a:tr>
              <a:tr h="175192">
                <a:tc>
                  <a:txBody>
                    <a:bodyPr/>
                    <a:lstStyle/>
                    <a:p>
                      <a:pPr algn="ctr" fontAlgn="b"/>
                      <a:r>
                        <a:rPr lang="zh-CN" altLang="en-US" sz="900" u="none" strike="noStrike">
                          <a:effectLst/>
                        </a:rPr>
                        <a:t>边缘云</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ctr"/>
                      <a:r>
                        <a:rPr lang="zh-CN" altLang="en-US" sz="900" u="none" strike="noStrike" dirty="0">
                          <a:effectLst/>
                        </a:rPr>
                        <a:t>边缘</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l" fontAlgn="b"/>
                      <a:r>
                        <a:rPr lang="en-US" sz="900" u="none" strike="noStrike" dirty="0" err="1">
                          <a:effectLst/>
                        </a:rPr>
                        <a:t>kubeEdge</a:t>
                      </a:r>
                      <a:r>
                        <a:rPr lang="en-US" sz="900" u="none" strike="noStrike" dirty="0">
                          <a:effectLst/>
                        </a:rPr>
                        <a:t>/</a:t>
                      </a:r>
                      <a:r>
                        <a:rPr lang="en-US" sz="900" u="none" strike="noStrike" dirty="0" err="1">
                          <a:effectLst/>
                        </a:rPr>
                        <a:t>Starlingx</a:t>
                      </a:r>
                      <a:r>
                        <a:rPr lang="en-US" sz="900" u="none" strike="noStrike" dirty="0">
                          <a:effectLst/>
                        </a:rPr>
                        <a:t>/k3s</a:t>
                      </a:r>
                      <a:endParaRPr 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17" marR="7617" marT="7617"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48806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2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6ADB1D9-336D-594D-9418-4BC486843D21}"/>
              </a:ext>
            </a:extLst>
          </p:cNvPr>
          <p:cNvSpPr>
            <a:spLocks noGrp="1"/>
          </p:cNvSpPr>
          <p:nvPr>
            <p:ph type="subTitle" idx="1"/>
          </p:nvPr>
        </p:nvSpPr>
        <p:spPr/>
        <p:txBody>
          <a:bodyPr/>
          <a:lstStyle/>
          <a:p>
            <a:r>
              <a:rPr lang="en-US" b="1" dirty="0">
                <a:solidFill>
                  <a:schemeClr val="accent1"/>
                </a:solidFill>
              </a:rPr>
              <a:t>1</a:t>
            </a:r>
            <a:r>
              <a:rPr lang="en-US" b="1" dirty="0" smtClean="0">
                <a:solidFill>
                  <a:schemeClr val="accent1"/>
                </a:solidFill>
              </a:rPr>
              <a:t>. </a:t>
            </a:r>
            <a:r>
              <a:rPr lang="zh-CN" altLang="en-US" b="1" dirty="0" smtClean="0">
                <a:solidFill>
                  <a:schemeClr val="accent1"/>
                </a:solidFill>
              </a:rPr>
              <a:t>公司介绍</a:t>
            </a:r>
            <a:r>
              <a:rPr lang="en-US" altLang="zh-CN" b="1" dirty="0" smtClean="0">
                <a:solidFill>
                  <a:schemeClr val="accent1"/>
                </a:solidFill>
              </a:rPr>
              <a:t>-</a:t>
            </a:r>
            <a:r>
              <a:rPr lang="zh-CN" altLang="en-US" b="1" dirty="0" smtClean="0">
                <a:solidFill>
                  <a:schemeClr val="accent1"/>
                </a:solidFill>
              </a:rPr>
              <a:t>基本情况</a:t>
            </a:r>
            <a:endParaRPr lang="en-US" b="1" dirty="0">
              <a:solidFill>
                <a:schemeClr val="accent1"/>
              </a:solidFill>
            </a:endParaRPr>
          </a:p>
        </p:txBody>
      </p:sp>
      <p:sp>
        <p:nvSpPr>
          <p:cNvPr id="8" name="TextBox 7">
            <a:extLst>
              <a:ext uri="{FF2B5EF4-FFF2-40B4-BE49-F238E27FC236}">
                <a16:creationId xmlns:a16="http://schemas.microsoft.com/office/drawing/2014/main" id="{D8536F3D-D0C8-B447-A64B-59D377EA5296}"/>
              </a:ext>
            </a:extLst>
          </p:cNvPr>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Microsoft YaHei" panose="020B0503020204020204" pitchFamily="34" charset="-122"/>
              <a:ea typeface="Microsoft YaHei"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4195485738"/>
              </p:ext>
            </p:extLst>
          </p:nvPr>
        </p:nvGraphicFramePr>
        <p:xfrm>
          <a:off x="729175" y="1072662"/>
          <a:ext cx="10841502" cy="5324403"/>
        </p:xfrm>
        <a:graphic>
          <a:graphicData uri="http://schemas.openxmlformats.org/drawingml/2006/table">
            <a:tbl>
              <a:tblPr firstRow="1" bandRow="1">
                <a:tableStyleId>{68D230F3-CF80-4859-8CE7-A43EE81993B5}</a:tableStyleId>
              </a:tblPr>
              <a:tblGrid>
                <a:gridCol w="703584">
                  <a:extLst>
                    <a:ext uri="{9D8B030D-6E8A-4147-A177-3AD203B41FA5}">
                      <a16:colId xmlns:a16="http://schemas.microsoft.com/office/drawing/2014/main" val="20000"/>
                    </a:ext>
                  </a:extLst>
                </a:gridCol>
                <a:gridCol w="2329844">
                  <a:extLst>
                    <a:ext uri="{9D8B030D-6E8A-4147-A177-3AD203B41FA5}">
                      <a16:colId xmlns:a16="http://schemas.microsoft.com/office/drawing/2014/main" val="20001"/>
                    </a:ext>
                  </a:extLst>
                </a:gridCol>
                <a:gridCol w="7808074">
                  <a:extLst>
                    <a:ext uri="{9D8B030D-6E8A-4147-A177-3AD203B41FA5}">
                      <a16:colId xmlns:a16="http://schemas.microsoft.com/office/drawing/2014/main" val="20002"/>
                    </a:ext>
                  </a:extLst>
                </a:gridCol>
              </a:tblGrid>
              <a:tr h="1964061">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latin typeface="微软雅黑" panose="020B0503020204020204" pitchFamily="34" charset="-122"/>
                          <a:ea typeface="微软雅黑" panose="020B0503020204020204" pitchFamily="34" charset="-122"/>
                        </a:rPr>
                        <a:t>公司市场定位</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      浪潮作为中国领先的企业应用软件与</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SaaS</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云服务提供商，企业数字化转型优秀服务商，智能制造领军企业，浪潮在互联网时代国内首提“集团财务”概念，率先推出大型财务管理软件；在云时代定义了“财务云”，并积极倡导企业数字化转型理念。牵头编制多项国家标准，承担国家重点研发计划及核高基重大专项、</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863</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计划等多个国家级项目，软件过程能力通过</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CMMI5</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认证。集团管理软件市场占有率第一，企业</a:t>
                      </a:r>
                      <a:r>
                        <a:rPr lang="en-US" altLang="zh-CN" sz="1400" b="0" kern="1200" dirty="0" err="1" smtClean="0">
                          <a:solidFill>
                            <a:schemeClr val="bg1"/>
                          </a:solidFill>
                          <a:latin typeface="微软雅黑" panose="020B0503020204020204" pitchFamily="34" charset="-122"/>
                          <a:ea typeface="微软雅黑" panose="020B0503020204020204" pitchFamily="34" charset="-122"/>
                          <a:cs typeface="+mn-cs"/>
                        </a:rPr>
                        <a:t>aPaaS</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市场综合竞争力第一，拥有超过</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120</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万企业客户。</a:t>
                      </a:r>
                      <a:endParaRPr lang="en-US" altLang="zh-CN" sz="1400" b="0" kern="1200" dirty="0" smtClean="0">
                        <a:solidFill>
                          <a:schemeClr val="bg1"/>
                        </a:solidFill>
                        <a:latin typeface="微软雅黑" panose="020B0503020204020204" pitchFamily="34" charset="-122"/>
                        <a:ea typeface="微软雅黑" panose="020B0503020204020204" pitchFamily="34" charset="-122"/>
                        <a:cs typeface="+mn-cs"/>
                      </a:endParaRPr>
                    </a:p>
                    <a:p>
                      <a:pPr marL="0" algn="l" defTabSz="1187798" rtl="0" eaLnBrk="1" latinLnBrk="0" hangingPunct="1"/>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      浪潮云</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ERP</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拥有新一代企业级</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PaaS</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平台</a:t>
                      </a:r>
                      <a:r>
                        <a:rPr lang="en-US" altLang="zh-CN" sz="1400" b="0" kern="1200" dirty="0" err="1" smtClean="0">
                          <a:solidFill>
                            <a:schemeClr val="bg1"/>
                          </a:solidFill>
                          <a:latin typeface="微软雅黑" panose="020B0503020204020204" pitchFamily="34" charset="-122"/>
                          <a:ea typeface="微软雅黑" panose="020B0503020204020204" pitchFamily="34" charset="-122"/>
                          <a:cs typeface="+mn-cs"/>
                        </a:rPr>
                        <a:t>iGIX</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，大型企业数字化平台</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GS Cloud</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、成长型企业新一代开源云</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ERP </a:t>
                      </a:r>
                      <a:r>
                        <a:rPr lang="en-US" altLang="zh-CN" sz="1400" b="0" kern="1200" dirty="0" err="1" smtClean="0">
                          <a:solidFill>
                            <a:schemeClr val="bg1"/>
                          </a:solidFill>
                          <a:latin typeface="微软雅黑" panose="020B0503020204020204" pitchFamily="34" charset="-122"/>
                          <a:ea typeface="微软雅黑" panose="020B0503020204020204" pitchFamily="34" charset="-122"/>
                          <a:cs typeface="+mn-cs"/>
                        </a:rPr>
                        <a:t>inSuite</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小微企业财税金融服务平台易云在线，以及财务云、人力云、采购云、智能制造云、营销云等领域云，建筑云、粮企云等行业云产品。依托浪潮的技术能力和整合能力，加快推进云计算、大数据、物联网、人工智能、</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5G</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、区块链等技术与管理的融合，全面支持企业上云，以“体验 共享  智能  开放”理念为引领，推动企业管理变革和业务创新，加速数字化转型，打造可持续发展的智慧企业。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932929">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latin typeface="微软雅黑" panose="020B0503020204020204" pitchFamily="34" charset="-122"/>
                          <a:ea typeface="微软雅黑" panose="020B0503020204020204" pitchFamily="34" charset="-122"/>
                        </a:rPr>
                        <a:t>行业地位</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      浪潮云</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ERP “</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引领高端 专注行业”，在装备制造、建筑、粮食、医药、快消品、矿业、交通等行业具有领先优势，成功应用于中建集团、中国移动、中国铝业、中储粮、东方电气、中国节能、中国中铁、中国铁建、中国交建、中国电建、中国能建、中国铁塔等众多央企国企，以及鲁花集团、深圳百果园、韵达快递、中通快递、方太、奥克斯等知名民营企业。</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67%</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央企，</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31%</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中国</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500</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强，</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13%</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世界</a:t>
                      </a:r>
                      <a:r>
                        <a:rPr lang="en-US" altLang="zh-CN" sz="1400" b="0" kern="1200" dirty="0" smtClean="0">
                          <a:solidFill>
                            <a:schemeClr val="bg1"/>
                          </a:solidFill>
                          <a:latin typeface="微软雅黑" panose="020B0503020204020204" pitchFamily="34" charset="-122"/>
                          <a:ea typeface="微软雅黑" panose="020B0503020204020204" pitchFamily="34" charset="-122"/>
                          <a:cs typeface="+mn-cs"/>
                        </a:rPr>
                        <a:t>500</a:t>
                      </a:r>
                      <a:r>
                        <a:rPr lang="zh-CN" altLang="en-US" sz="1400" b="0" kern="1200" dirty="0" smtClean="0">
                          <a:solidFill>
                            <a:schemeClr val="bg1"/>
                          </a:solidFill>
                          <a:latin typeface="微软雅黑" panose="020B0503020204020204" pitchFamily="34" charset="-122"/>
                          <a:ea typeface="微软雅黑" panose="020B0503020204020204" pitchFamily="34" charset="-122"/>
                          <a:cs typeface="+mn-cs"/>
                        </a:rPr>
                        <a:t>强均为浪潮客户。</a:t>
                      </a:r>
                      <a:endParaRPr lang="zh-CN" altLang="en-US" sz="1400" b="0"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558508">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rPr>
                        <a:t>员工人数</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r>
                        <a:rPr lang="zh-CN" altLang="en-US" sz="1400" kern="1200" dirty="0" smtClean="0">
                          <a:solidFill>
                            <a:schemeClr val="tx1"/>
                          </a:solidFill>
                          <a:latin typeface="微软雅黑" panose="020B0503020204020204" pitchFamily="34" charset="-122"/>
                          <a:ea typeface="微软雅黑" panose="020B0503020204020204" pitchFamily="34" charset="-122"/>
                          <a:cs typeface="+mn-cs"/>
                        </a:rPr>
                        <a:t>员工总数</a:t>
                      </a:r>
                      <a:r>
                        <a:rPr lang="en-US" altLang="zh-CN" sz="1400" kern="1200" dirty="0" smtClean="0">
                          <a:solidFill>
                            <a:schemeClr val="tx1"/>
                          </a:solidFill>
                          <a:latin typeface="微软雅黑" panose="020B0503020204020204" pitchFamily="34" charset="-122"/>
                          <a:ea typeface="微软雅黑" panose="020B0503020204020204" pitchFamily="34" charset="-122"/>
                          <a:cs typeface="+mn-cs"/>
                        </a:rPr>
                        <a:t>4688</a:t>
                      </a:r>
                      <a:r>
                        <a:rPr lang="zh-CN" altLang="en-US" sz="1400" kern="1200" dirty="0" smtClean="0">
                          <a:solidFill>
                            <a:schemeClr val="tx1"/>
                          </a:solidFill>
                          <a:latin typeface="微软雅黑" panose="020B0503020204020204" pitchFamily="34" charset="-122"/>
                          <a:ea typeface="微软雅黑" panose="020B0503020204020204" pitchFamily="34" charset="-122"/>
                          <a:cs typeface="+mn-cs"/>
                        </a:rPr>
                        <a:t>人</a:t>
                      </a:r>
                      <a:endParaRPr lang="zh-CN" altLang="en-US" sz="1400"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558508">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rPr>
                        <a:t>融资情况</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solidFill>
                          <a:latin typeface="微软雅黑" panose="020B0503020204020204" pitchFamily="34" charset="-122"/>
                          <a:ea typeface="微软雅黑" panose="020B0503020204020204" pitchFamily="34" charset="-122"/>
                          <a:cs typeface="+mn-cs"/>
                        </a:rPr>
                        <a:t>不公开</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610747">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latin typeface="微软雅黑" panose="020B0503020204020204" pitchFamily="34" charset="-122"/>
                          <a:ea typeface="微软雅黑" panose="020B0503020204020204" pitchFamily="34" charset="-122"/>
                        </a:rPr>
                        <a:t>云友商合作情况</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zh-CN" altLang="en-US" sz="1400" dirty="0" smtClean="0">
                          <a:solidFill>
                            <a:schemeClr val="bg1"/>
                          </a:solidFill>
                          <a:latin typeface="微软雅黑" panose="020B0503020204020204" pitchFamily="34" charset="-122"/>
                          <a:ea typeface="微软雅黑" panose="020B0503020204020204" pitchFamily="34" charset="-122"/>
                        </a:rPr>
                        <a:t>项目云化部署为主，主要是采购云友商的云资源，比如浪潮云、阿里云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77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11">
            <a:extLst>
              <a:ext uri="{FF2B5EF4-FFF2-40B4-BE49-F238E27FC236}">
                <a16:creationId xmlns:a16="http://schemas.microsoft.com/office/drawing/2014/main" id="{AA2F35BA-0D33-A940-95B7-4E443E9FACEF}"/>
              </a:ext>
            </a:extLst>
          </p:cNvPr>
          <p:cNvSpPr>
            <a:spLocks noGrp="1"/>
          </p:cNvSpPr>
          <p:nvPr>
            <p:ph type="subTitle" idx="1"/>
          </p:nvPr>
        </p:nvSpPr>
        <p:spPr>
          <a:xfrm>
            <a:off x="729175" y="471777"/>
            <a:ext cx="10740640" cy="993400"/>
          </a:xfrm>
        </p:spPr>
        <p:txBody>
          <a:bodyPr/>
          <a:lstStyle/>
          <a:p>
            <a:r>
              <a:rPr lang="zh-CN" altLang="en-US" b="1" dirty="0" smtClean="0">
                <a:solidFill>
                  <a:schemeClr val="accent1"/>
                </a:solidFill>
              </a:rPr>
              <a:t>组织结构</a:t>
            </a:r>
            <a:endParaRPr lang="en-US" b="1" dirty="0">
              <a:solidFill>
                <a:schemeClr val="accent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60381498"/>
              </p:ext>
            </p:extLst>
          </p:nvPr>
        </p:nvGraphicFramePr>
        <p:xfrm>
          <a:off x="729175" y="1135400"/>
          <a:ext cx="10648072" cy="4966463"/>
        </p:xfrm>
        <a:graphic>
          <a:graphicData uri="http://schemas.openxmlformats.org/drawingml/2006/table">
            <a:tbl>
              <a:tblPr firstRow="1" bandRow="1">
                <a:tableStyleId>{68D230F3-CF80-4859-8CE7-A43EE81993B5}</a:tableStyleId>
              </a:tblPr>
              <a:tblGrid>
                <a:gridCol w="856933">
                  <a:extLst>
                    <a:ext uri="{9D8B030D-6E8A-4147-A177-3AD203B41FA5}">
                      <a16:colId xmlns:a16="http://schemas.microsoft.com/office/drawing/2014/main" val="20000"/>
                    </a:ext>
                  </a:extLst>
                </a:gridCol>
                <a:gridCol w="2678161">
                  <a:extLst>
                    <a:ext uri="{9D8B030D-6E8A-4147-A177-3AD203B41FA5}">
                      <a16:colId xmlns:a16="http://schemas.microsoft.com/office/drawing/2014/main" val="20001"/>
                    </a:ext>
                  </a:extLst>
                </a:gridCol>
                <a:gridCol w="7112978">
                  <a:extLst>
                    <a:ext uri="{9D8B030D-6E8A-4147-A177-3AD203B41FA5}">
                      <a16:colId xmlns:a16="http://schemas.microsoft.com/office/drawing/2014/main" val="20002"/>
                    </a:ext>
                  </a:extLst>
                </a:gridCol>
              </a:tblGrid>
              <a:tr h="925293">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latin typeface="微软雅黑" panose="020B0503020204020204" pitchFamily="34" charset="-122"/>
                          <a:ea typeface="微软雅黑" panose="020B0503020204020204" pitchFamily="34" charset="-122"/>
                        </a:rPr>
                        <a:t>公司总部</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zh-CN" altLang="en-US" sz="1400" b="0" dirty="0" smtClean="0">
                          <a:solidFill>
                            <a:schemeClr val="tx1">
                              <a:lumMod val="75000"/>
                              <a:lumOff val="25000"/>
                            </a:schemeClr>
                          </a:solidFill>
                          <a:latin typeface="微软雅黑" panose="020B0503020204020204" pitchFamily="34" charset="-122"/>
                          <a:ea typeface="微软雅黑" panose="020B0503020204020204" pitchFamily="34" charset="-122"/>
                        </a:rPr>
                        <a:t>北京、济南</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265291">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latin typeface="微软雅黑" panose="020B0503020204020204" pitchFamily="34" charset="-122"/>
                          <a:ea typeface="微软雅黑" panose="020B0503020204020204" pitchFamily="34" charset="-122"/>
                        </a:rPr>
                        <a:t>分支结构及产品服务销售区域</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zh-CN" altLang="en-US" sz="1400" b="0" dirty="0" smtClean="0">
                          <a:solidFill>
                            <a:schemeClr val="tx1">
                              <a:lumMod val="75000"/>
                              <a:lumOff val="25000"/>
                            </a:schemeClr>
                          </a:solidFill>
                          <a:latin typeface="微软雅黑" panose="020B0503020204020204" pitchFamily="34" charset="-122"/>
                          <a:ea typeface="微软雅黑" panose="020B0503020204020204" pitchFamily="34" charset="-122"/>
                        </a:rPr>
                        <a:t>产品服务销售区域主要包括</a:t>
                      </a:r>
                      <a:r>
                        <a:rPr lang="en-US" altLang="zh-CN" sz="1400" b="0"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1400" b="0" dirty="0" smtClean="0">
                          <a:solidFill>
                            <a:schemeClr val="tx1">
                              <a:lumMod val="75000"/>
                              <a:lumOff val="25000"/>
                            </a:schemeClr>
                          </a:solidFill>
                          <a:latin typeface="微软雅黑" panose="020B0503020204020204" pitchFamily="34" charset="-122"/>
                          <a:ea typeface="微软雅黑" panose="020B0503020204020204" pitchFamily="34" charset="-122"/>
                        </a:rPr>
                        <a:t>个省市自治区</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925293">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rPr>
                        <a:t>产品部门</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zh-CN" altLang="en-US" sz="1400" b="0" dirty="0" smtClean="0">
                          <a:solidFill>
                            <a:schemeClr val="tx1"/>
                          </a:solidFill>
                          <a:latin typeface="微软雅黑" panose="020B0503020204020204" pitchFamily="34" charset="-122"/>
                          <a:ea typeface="微软雅黑" panose="020B0503020204020204" pitchFamily="34" charset="-122"/>
                        </a:rPr>
                        <a:t>产品研发部门总人数</a:t>
                      </a:r>
                      <a:r>
                        <a:rPr lang="en-US" altLang="zh-CN" sz="1400" b="0" dirty="0" smtClean="0">
                          <a:solidFill>
                            <a:schemeClr val="tx1"/>
                          </a:solidFill>
                          <a:latin typeface="微软雅黑" panose="020B0503020204020204" pitchFamily="34" charset="-122"/>
                          <a:ea typeface="微软雅黑" panose="020B0503020204020204" pitchFamily="34" charset="-122"/>
                        </a:rPr>
                        <a:t>1620</a:t>
                      </a:r>
                      <a:r>
                        <a:rPr lang="zh-CN" altLang="en-US" sz="1400" b="0" dirty="0" smtClean="0">
                          <a:solidFill>
                            <a:schemeClr val="tx1"/>
                          </a:solidFill>
                          <a:latin typeface="微软雅黑" panose="020B0503020204020204" pitchFamily="34" charset="-122"/>
                          <a:ea typeface="微软雅黑" panose="020B0503020204020204" pitchFamily="34" charset="-122"/>
                        </a:rPr>
                        <a:t>人</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925293">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rPr>
                        <a:t>销售部门</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zh-CN" altLang="en-US" sz="1400" b="0" dirty="0" smtClean="0">
                          <a:solidFill>
                            <a:schemeClr val="tx1"/>
                          </a:solidFill>
                          <a:latin typeface="微软雅黑" panose="020B0503020204020204" pitchFamily="34" charset="-122"/>
                          <a:ea typeface="微软雅黑" panose="020B0503020204020204" pitchFamily="34" charset="-122"/>
                        </a:rPr>
                        <a:t>销售人员</a:t>
                      </a:r>
                      <a:r>
                        <a:rPr lang="en-US" altLang="zh-CN" sz="1400" b="0" dirty="0" smtClean="0">
                          <a:solidFill>
                            <a:schemeClr val="tx1"/>
                          </a:solidFill>
                          <a:latin typeface="微软雅黑" panose="020B0503020204020204" pitchFamily="34" charset="-122"/>
                          <a:ea typeface="微软雅黑" panose="020B0503020204020204" pitchFamily="34" charset="-122"/>
                        </a:rPr>
                        <a:t>471</a:t>
                      </a:r>
                      <a:r>
                        <a:rPr lang="zh-CN" altLang="en-US" sz="1400" b="0" dirty="0" smtClean="0">
                          <a:solidFill>
                            <a:schemeClr val="tx1"/>
                          </a:solidFill>
                          <a:latin typeface="微软雅黑" panose="020B0503020204020204" pitchFamily="34" charset="-122"/>
                          <a:ea typeface="微软雅黑" panose="020B0503020204020204" pitchFamily="34" charset="-122"/>
                        </a:rPr>
                        <a:t>人，另售前专家</a:t>
                      </a:r>
                      <a:r>
                        <a:rPr lang="en-US" altLang="zh-CN" sz="1400" b="0" dirty="0" smtClean="0">
                          <a:solidFill>
                            <a:schemeClr val="tx1"/>
                          </a:solidFill>
                          <a:latin typeface="微软雅黑" panose="020B0503020204020204" pitchFamily="34" charset="-122"/>
                          <a:ea typeface="微软雅黑" panose="020B0503020204020204" pitchFamily="34" charset="-122"/>
                        </a:rPr>
                        <a:t>266</a:t>
                      </a:r>
                      <a:r>
                        <a:rPr lang="zh-CN" altLang="en-US" sz="1400" b="0" dirty="0" smtClean="0">
                          <a:solidFill>
                            <a:schemeClr val="tx1"/>
                          </a:solidFill>
                          <a:latin typeface="微软雅黑" panose="020B0503020204020204" pitchFamily="34" charset="-122"/>
                          <a:ea typeface="微软雅黑" panose="020B0503020204020204" pitchFamily="34" charset="-122"/>
                        </a:rPr>
                        <a:t>人，其中高级售前专家</a:t>
                      </a:r>
                      <a:r>
                        <a:rPr lang="en-US" altLang="zh-CN" sz="1400" b="0" dirty="0" smtClean="0">
                          <a:solidFill>
                            <a:schemeClr val="tx1"/>
                          </a:solidFill>
                          <a:latin typeface="微软雅黑" panose="020B0503020204020204" pitchFamily="34" charset="-122"/>
                          <a:ea typeface="微软雅黑" panose="020B0503020204020204" pitchFamily="34" charset="-122"/>
                        </a:rPr>
                        <a:t>80</a:t>
                      </a:r>
                      <a:r>
                        <a:rPr lang="zh-CN" altLang="en-US" sz="1400" b="0" dirty="0" smtClean="0">
                          <a:solidFill>
                            <a:schemeClr val="tx1"/>
                          </a:solidFill>
                          <a:latin typeface="微软雅黑" panose="020B0503020204020204" pitchFamily="34" charset="-122"/>
                          <a:ea typeface="微软雅黑" panose="020B0503020204020204" pitchFamily="34" charset="-122"/>
                        </a:rPr>
                        <a:t>人</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925293">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rPr>
                        <a:t>交付部门</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zh-CN" altLang="en-US" sz="1400" b="0" dirty="0" smtClean="0">
                          <a:solidFill>
                            <a:schemeClr val="tx1"/>
                          </a:solidFill>
                          <a:latin typeface="微软雅黑" panose="020B0503020204020204" pitchFamily="34" charset="-122"/>
                          <a:ea typeface="微软雅黑" panose="020B0503020204020204" pitchFamily="34" charset="-122"/>
                        </a:rPr>
                        <a:t>设立总部交付保障部及各省区交付部，共计</a:t>
                      </a:r>
                      <a:r>
                        <a:rPr lang="en-US" altLang="zh-CN" sz="1400" b="0" dirty="0" smtClean="0">
                          <a:solidFill>
                            <a:schemeClr val="tx1"/>
                          </a:solidFill>
                          <a:latin typeface="微软雅黑" panose="020B0503020204020204" pitchFamily="34" charset="-122"/>
                          <a:ea typeface="微软雅黑" panose="020B0503020204020204" pitchFamily="34" charset="-122"/>
                        </a:rPr>
                        <a:t>2141</a:t>
                      </a:r>
                      <a:r>
                        <a:rPr lang="zh-CN" altLang="en-US" sz="1400" b="0" dirty="0" smtClean="0">
                          <a:solidFill>
                            <a:schemeClr val="tx1"/>
                          </a:solidFill>
                          <a:latin typeface="微软雅黑" panose="020B0503020204020204" pitchFamily="34" charset="-122"/>
                          <a:ea typeface="微软雅黑" panose="020B0503020204020204" pitchFamily="34" charset="-122"/>
                        </a:rPr>
                        <a:t>人</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01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09693" y="348396"/>
            <a:ext cx="10438271" cy="535531"/>
          </a:xfrm>
        </p:spPr>
        <p:txBody>
          <a:bodyPr/>
          <a:lstStyle/>
          <a:p>
            <a:r>
              <a:rPr lang="zh-CN" altLang="en-US" sz="3200" b="1" dirty="0" smtClean="0">
                <a:solidFill>
                  <a:schemeClr val="accent1"/>
                </a:solidFill>
                <a:latin typeface="微软雅黑" panose="020B0503020204020204" pitchFamily="34" charset="-122"/>
                <a:ea typeface="微软雅黑" panose="020B0503020204020204" pitchFamily="34" charset="-122"/>
                <a:cs typeface="Arial" panose="020B0604020202090204" pitchFamily="34" charset="0"/>
              </a:rPr>
              <a:t>目标细分行业和</a:t>
            </a:r>
            <a:r>
              <a:rPr lang="zh-CN" altLang="en-US" sz="3200" b="1" dirty="0">
                <a:solidFill>
                  <a:schemeClr val="accent1"/>
                </a:solidFill>
                <a:latin typeface="微软雅黑" panose="020B0503020204020204" pitchFamily="34" charset="-122"/>
                <a:ea typeface="微软雅黑" panose="020B0503020204020204" pitchFamily="34" charset="-122"/>
                <a:cs typeface="Arial" panose="020B0604020202090204" pitchFamily="34" charset="0"/>
              </a:rPr>
              <a:t>典型</a:t>
            </a:r>
            <a:r>
              <a:rPr lang="zh-CN" altLang="en-US" sz="3200" b="1" dirty="0" smtClean="0">
                <a:solidFill>
                  <a:schemeClr val="accent1"/>
                </a:solidFill>
                <a:latin typeface="微软雅黑" panose="020B0503020204020204" pitchFamily="34" charset="-122"/>
                <a:ea typeface="微软雅黑" panose="020B0503020204020204" pitchFamily="34" charset="-122"/>
                <a:cs typeface="Arial" panose="020B0604020202090204" pitchFamily="34" charset="0"/>
              </a:rPr>
              <a:t>客户</a:t>
            </a:r>
            <a:endParaRPr sz="3200" b="1" dirty="0">
              <a:solidFill>
                <a:schemeClr val="accent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83" name="矩形 82">
            <a:extLst>
              <a:ext uri="{FF2B5EF4-FFF2-40B4-BE49-F238E27FC236}">
                <a16:creationId xmlns:a16="http://schemas.microsoft.com/office/drawing/2014/main" id="{1BF0609D-29A7-4EE1-BBBA-D4398A72CB28}"/>
              </a:ext>
            </a:extLst>
          </p:cNvPr>
          <p:cNvSpPr/>
          <p:nvPr/>
        </p:nvSpPr>
        <p:spPr>
          <a:xfrm>
            <a:off x="1958618" y="3951267"/>
            <a:ext cx="2545352" cy="1810395"/>
          </a:xfrm>
          <a:prstGeom prst="rect">
            <a:avLst/>
          </a:prstGeom>
          <a:solidFill>
            <a:srgbClr val="FFFFFF"/>
          </a:solidFill>
          <a:ln w="28575">
            <a:solidFill>
              <a:srgbClr val="BBBCBE"/>
            </a:solidFill>
            <a:miter lim="400000"/>
          </a:ln>
        </p:spPr>
        <p:txBody>
          <a:bodyPr lIns="0" tIns="0" rIns="0" bIns="0" rtlCol="0" anchor="ctr"/>
          <a:lstStyle/>
          <a:p>
            <a:pPr marL="0" marR="0" lvl="0" indent="0" defTabSz="412750" eaLnBrk="1" fontAlgn="auto" latinLnBrk="0" hangingPunct="0">
              <a:lnSpc>
                <a:spcPct val="100000"/>
              </a:lnSpc>
              <a:spcBef>
                <a:spcPts val="0"/>
              </a:spcBef>
              <a:spcAft>
                <a:spcPts val="0"/>
              </a:spcAft>
              <a:buClrTx/>
              <a:buSzTx/>
              <a:buFontTx/>
              <a:buNone/>
              <a:tabLst/>
              <a:defRPr/>
            </a:pPr>
            <a:endParaRPr kumimoji="1" lang="zh-CN" altLang="en-US" sz="32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84" name="文本框 83">
            <a:extLst>
              <a:ext uri="{FF2B5EF4-FFF2-40B4-BE49-F238E27FC236}">
                <a16:creationId xmlns:a16="http://schemas.microsoft.com/office/drawing/2014/main" id="{126FF696-4CC8-4FA0-898E-46E5C954ADCC}"/>
              </a:ext>
            </a:extLst>
          </p:cNvPr>
          <p:cNvSpPr txBox="1"/>
          <p:nvPr/>
        </p:nvSpPr>
        <p:spPr>
          <a:xfrm>
            <a:off x="2410557" y="3715305"/>
            <a:ext cx="1641476" cy="471924"/>
          </a:xfrm>
          <a:prstGeom prst="rect">
            <a:avLst/>
          </a:prstGeom>
          <a:solidFill>
            <a:srgbClr val="FFFFFF"/>
          </a:solid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596370"/>
                </a:solidFill>
                <a:effectLst/>
                <a:uLnTx/>
                <a:uFillTx/>
                <a:latin typeface="Microsoft YaHei" panose="020B0503020204020204" pitchFamily="34" charset="-122"/>
                <a:ea typeface="Microsoft YaHei" panose="020B0503020204020204" pitchFamily="34" charset="-122"/>
                <a:sym typeface="Helvetica Neue"/>
              </a:rPr>
              <a:t>食品加工业</a:t>
            </a:r>
            <a:endParaRPr kumimoji="0" lang="zh-CN" altLang="en-US" sz="2400" b="0" i="0" u="none" strike="noStrike" kern="0" cap="none" spc="0" normalizeH="0" baseline="0" noProof="0" dirty="0">
              <a:ln>
                <a:noFill/>
              </a:ln>
              <a:solidFill>
                <a:srgbClr val="596370"/>
              </a:solidFill>
              <a:effectLst/>
              <a:uLnTx/>
              <a:uFillTx/>
              <a:latin typeface="Microsoft YaHei" panose="020B0503020204020204" pitchFamily="34" charset="-122"/>
              <a:ea typeface="Microsoft YaHei" panose="020B0503020204020204" pitchFamily="34" charset="-122"/>
              <a:sym typeface="Helvetica Neue"/>
            </a:endParaRPr>
          </a:p>
        </p:txBody>
      </p:sp>
      <p:sp>
        <p:nvSpPr>
          <p:cNvPr id="92" name="矩形 91">
            <a:extLst>
              <a:ext uri="{FF2B5EF4-FFF2-40B4-BE49-F238E27FC236}">
                <a16:creationId xmlns:a16="http://schemas.microsoft.com/office/drawing/2014/main" id="{1FBDCCAB-FEA6-4CD1-8A7B-4F01861001FF}"/>
              </a:ext>
            </a:extLst>
          </p:cNvPr>
          <p:cNvSpPr/>
          <p:nvPr/>
        </p:nvSpPr>
        <p:spPr>
          <a:xfrm>
            <a:off x="7658826" y="3951267"/>
            <a:ext cx="2545352" cy="1810395"/>
          </a:xfrm>
          <a:prstGeom prst="rect">
            <a:avLst/>
          </a:prstGeom>
          <a:noFill/>
          <a:ln w="28575">
            <a:solidFill>
              <a:srgbClr val="BBBCBE"/>
            </a:solidFill>
            <a:miter lim="400000"/>
          </a:ln>
        </p:spPr>
        <p:txBody>
          <a:bodyPr lIns="0" tIns="0" rIns="0" bIns="0" rtlCol="0" anchor="ctr"/>
          <a:lstStyle/>
          <a:p>
            <a:pPr defTabSz="412750" hangingPunct="0"/>
            <a:endParaRPr kumimoji="1" lang="zh-CN" altLang="en-US" sz="3200" kern="0">
              <a:solidFill>
                <a:srgbClr val="FFFFFF"/>
              </a:solidFill>
              <a:latin typeface="Helvetica Neue Medium"/>
              <a:sym typeface="Helvetica Neue Medium"/>
            </a:endParaRPr>
          </a:p>
        </p:txBody>
      </p:sp>
      <p:sp>
        <p:nvSpPr>
          <p:cNvPr id="93" name="文本框 92">
            <a:extLst>
              <a:ext uri="{FF2B5EF4-FFF2-40B4-BE49-F238E27FC236}">
                <a16:creationId xmlns:a16="http://schemas.microsoft.com/office/drawing/2014/main" id="{153C3F8D-5941-4B69-82C2-48B3103A903A}"/>
              </a:ext>
            </a:extLst>
          </p:cNvPr>
          <p:cNvSpPr txBox="1"/>
          <p:nvPr/>
        </p:nvSpPr>
        <p:spPr>
          <a:xfrm>
            <a:off x="8110766" y="3715305"/>
            <a:ext cx="1641476" cy="471924"/>
          </a:xfrm>
          <a:prstGeom prst="rect">
            <a:avLst/>
          </a:prstGeom>
          <a:solidFill>
            <a:srgbClr val="FFFFFF"/>
          </a:solid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R="0" lvl="0" indent="0" algn="ctr" defTabSz="825500" fontAlgn="auto" hangingPunct="0">
              <a:lnSpc>
                <a:spcPct val="100000"/>
              </a:lnSpc>
              <a:spcBef>
                <a:spcPts val="0"/>
              </a:spcBef>
              <a:spcAft>
                <a:spcPts val="0"/>
              </a:spcAft>
              <a:buClrTx/>
              <a:buSzTx/>
              <a:buFontTx/>
              <a:buNone/>
              <a:tabLst/>
              <a:defRPr/>
            </a:pPr>
            <a:r>
              <a:rPr lang="zh-CN" altLang="en-US" sz="2400" kern="0" dirty="0">
                <a:solidFill>
                  <a:srgbClr val="596370"/>
                </a:solidFill>
                <a:latin typeface="Microsoft YaHei" panose="020B0503020204020204" pitchFamily="34" charset="-122"/>
                <a:ea typeface="Microsoft YaHei" panose="020B0503020204020204" pitchFamily="34" charset="-122"/>
                <a:sym typeface="Helvetica Neue"/>
              </a:rPr>
              <a:t>现代服务业</a:t>
            </a:r>
          </a:p>
        </p:txBody>
      </p:sp>
      <p:sp>
        <p:nvSpPr>
          <p:cNvPr id="118" name="矩形 117">
            <a:extLst>
              <a:ext uri="{FF2B5EF4-FFF2-40B4-BE49-F238E27FC236}">
                <a16:creationId xmlns:a16="http://schemas.microsoft.com/office/drawing/2014/main" id="{6A247A45-B484-4B43-A1CE-B0011B3DC349}"/>
              </a:ext>
            </a:extLst>
          </p:cNvPr>
          <p:cNvSpPr/>
          <p:nvPr/>
        </p:nvSpPr>
        <p:spPr>
          <a:xfrm>
            <a:off x="4808722" y="3951267"/>
            <a:ext cx="2545352" cy="1810395"/>
          </a:xfrm>
          <a:prstGeom prst="rect">
            <a:avLst/>
          </a:prstGeom>
          <a:noFill/>
          <a:ln w="28575">
            <a:solidFill>
              <a:srgbClr val="BBBCBE"/>
            </a:solidFill>
            <a:miter lim="400000"/>
          </a:ln>
        </p:spPr>
        <p:txBody>
          <a:bodyPr lIns="0" tIns="0" rIns="0" bIns="0" rtlCol="0" anchor="ctr"/>
          <a:lstStyle/>
          <a:p>
            <a:pPr defTabSz="412750" hangingPunct="0"/>
            <a:endParaRPr kumimoji="1" lang="zh-CN" altLang="en-US" sz="3200" kern="0">
              <a:solidFill>
                <a:srgbClr val="FFFFFF"/>
              </a:solidFill>
              <a:latin typeface="Helvetica Neue Medium"/>
              <a:sym typeface="Helvetica Neue Medium"/>
            </a:endParaRPr>
          </a:p>
        </p:txBody>
      </p:sp>
      <p:sp>
        <p:nvSpPr>
          <p:cNvPr id="119" name="文本框 118">
            <a:extLst>
              <a:ext uri="{FF2B5EF4-FFF2-40B4-BE49-F238E27FC236}">
                <a16:creationId xmlns:a16="http://schemas.microsoft.com/office/drawing/2014/main" id="{C874462A-F7DE-4DB6-BC17-312EE2D3B69A}"/>
              </a:ext>
            </a:extLst>
          </p:cNvPr>
          <p:cNvSpPr txBox="1"/>
          <p:nvPr/>
        </p:nvSpPr>
        <p:spPr>
          <a:xfrm>
            <a:off x="5260661" y="3715305"/>
            <a:ext cx="1641476" cy="471924"/>
          </a:xfrm>
          <a:prstGeom prst="rect">
            <a:avLst/>
          </a:prstGeom>
          <a:solidFill>
            <a:srgbClr val="FFFFFF"/>
          </a:solid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825500" hangingPunct="0">
              <a:defRPr/>
            </a:pPr>
            <a:r>
              <a:rPr lang="zh-CN" altLang="en-US" sz="2400" kern="0" dirty="0">
                <a:solidFill>
                  <a:srgbClr val="596370"/>
                </a:solidFill>
                <a:latin typeface="Microsoft YaHei" panose="020B0503020204020204" pitchFamily="34" charset="-122"/>
                <a:ea typeface="Microsoft YaHei" panose="020B0503020204020204" pitchFamily="34" charset="-122"/>
                <a:sym typeface="Helvetica Neue"/>
              </a:rPr>
              <a:t>机械加工业</a:t>
            </a:r>
          </a:p>
        </p:txBody>
      </p:sp>
      <p:graphicFrame>
        <p:nvGraphicFramePr>
          <p:cNvPr id="3" name="表格 2"/>
          <p:cNvGraphicFramePr>
            <a:graphicFrameLocks noGrp="1"/>
          </p:cNvGraphicFramePr>
          <p:nvPr>
            <p:extLst>
              <p:ext uri="{D42A27DB-BD31-4B8C-83A1-F6EECF244321}">
                <p14:modId xmlns:p14="http://schemas.microsoft.com/office/powerpoint/2010/main" val="3572666571"/>
              </p:ext>
            </p:extLst>
          </p:nvPr>
        </p:nvGraphicFramePr>
        <p:xfrm>
          <a:off x="1589339" y="1201963"/>
          <a:ext cx="8908678" cy="2155547"/>
        </p:xfrm>
        <a:graphic>
          <a:graphicData uri="http://schemas.openxmlformats.org/drawingml/2006/table">
            <a:tbl>
              <a:tblPr firstRow="1" bandRow="1">
                <a:tableStyleId>{68D230F3-CF80-4859-8CE7-A43EE81993B5}</a:tableStyleId>
              </a:tblPr>
              <a:tblGrid>
                <a:gridCol w="880588">
                  <a:extLst>
                    <a:ext uri="{9D8B030D-6E8A-4147-A177-3AD203B41FA5}">
                      <a16:colId xmlns:a16="http://schemas.microsoft.com/office/drawing/2014/main" val="20000"/>
                    </a:ext>
                  </a:extLst>
                </a:gridCol>
                <a:gridCol w="2460645">
                  <a:extLst>
                    <a:ext uri="{9D8B030D-6E8A-4147-A177-3AD203B41FA5}">
                      <a16:colId xmlns:a16="http://schemas.microsoft.com/office/drawing/2014/main" val="20001"/>
                    </a:ext>
                  </a:extLst>
                </a:gridCol>
                <a:gridCol w="5567445">
                  <a:extLst>
                    <a:ext uri="{9D8B030D-6E8A-4147-A177-3AD203B41FA5}">
                      <a16:colId xmlns:a16="http://schemas.microsoft.com/office/drawing/2014/main" val="20002"/>
                    </a:ext>
                  </a:extLst>
                </a:gridCol>
              </a:tblGrid>
              <a:tr h="458627">
                <a:tc>
                  <a:txBody>
                    <a:bodyPr/>
                    <a:lstStyle/>
                    <a:p>
                      <a:pPr algn="ctr"/>
                      <a:r>
                        <a:rPr lang="zh-CN" altLang="en-US" sz="1400" b="0" dirty="0" smtClean="0">
                          <a:solidFill>
                            <a:schemeClr val="tx1"/>
                          </a:solidFill>
                          <a:latin typeface="微软雅黑" panose="020B0503020204020204" pitchFamily="34" charset="-122"/>
                          <a:ea typeface="微软雅黑" panose="020B0503020204020204" pitchFamily="34" charset="-122"/>
                        </a:rPr>
                        <a:t>必填</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rPr>
                        <a:t>主要细分行业</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食品加工业、机械加工业、现代服务业</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58627">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400" b="0" dirty="0" smtClean="0">
                          <a:solidFill>
                            <a:schemeClr val="tx1"/>
                          </a:solidFill>
                          <a:latin typeface="微软雅黑" panose="020B0503020204020204" pitchFamily="34" charset="-122"/>
                          <a:ea typeface="微软雅黑" panose="020B0503020204020204" pitchFamily="34" charset="-122"/>
                        </a:rPr>
                        <a:t>必填</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400" b="1" dirty="0" smtClean="0">
                          <a:solidFill>
                            <a:schemeClr val="tx1"/>
                          </a:solidFill>
                          <a:latin typeface="微软雅黑" panose="020B0503020204020204" pitchFamily="34" charset="-122"/>
                          <a:ea typeface="微软雅黑" panose="020B0503020204020204" pitchFamily="34" charset="-122"/>
                        </a:rPr>
                        <a:t>存量客户数</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公司存量</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客户</a:t>
                      </a:r>
                      <a:r>
                        <a:rPr lang="en-US" altLang="zh-CN" sz="1400" b="0" kern="1200" dirty="0" smtClean="0">
                          <a:solidFill>
                            <a:srgbClr val="FF0000"/>
                          </a:solidFill>
                          <a:latin typeface="微软雅黑" panose="020B0503020204020204" pitchFamily="34" charset="-122"/>
                          <a:ea typeface="微软雅黑" panose="020B0503020204020204" pitchFamily="34" charset="-122"/>
                          <a:cs typeface="+mn-cs"/>
                        </a:rPr>
                        <a:t>60000</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家</a:t>
                      </a:r>
                      <a:endParaRPr lang="zh-CN" altLang="en-US" sz="1400" b="0" kern="1200" dirty="0">
                        <a:solidFill>
                          <a:srgbClr val="FF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779666">
                <a:tc>
                  <a:txBody>
                    <a:bodyPr/>
                    <a:lstStyle/>
                    <a:p>
                      <a:pPr algn="ctr"/>
                      <a:r>
                        <a:rPr lang="zh-CN" altLang="en-US" sz="1400" b="0" dirty="0" smtClean="0">
                          <a:solidFill>
                            <a:schemeClr val="tx1"/>
                          </a:solidFill>
                          <a:latin typeface="微软雅黑" panose="020B0503020204020204" pitchFamily="34" charset="-122"/>
                          <a:ea typeface="微软雅黑" panose="020B0503020204020204" pitchFamily="34" charset="-122"/>
                        </a:rPr>
                        <a:t>必填</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rPr>
                        <a:t>公有云交付客户数</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公有云交付</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客户</a:t>
                      </a:r>
                      <a:r>
                        <a:rPr lang="en-US" altLang="zh-CN" sz="1400" b="0" kern="1200" dirty="0" smtClean="0">
                          <a:solidFill>
                            <a:srgbClr val="FF0000"/>
                          </a:solidFill>
                          <a:latin typeface="微软雅黑" panose="020B0503020204020204" pitchFamily="34" charset="-122"/>
                          <a:ea typeface="微软雅黑" panose="020B0503020204020204" pitchFamily="34" charset="-122"/>
                          <a:cs typeface="+mn-cs"/>
                        </a:rPr>
                        <a:t>20000</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家</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，其中独立</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部署</a:t>
                      </a:r>
                      <a:r>
                        <a:rPr lang="en-US" altLang="zh-CN" sz="1400" b="0" kern="1200" dirty="0" smtClean="0">
                          <a:solidFill>
                            <a:srgbClr val="FF0000"/>
                          </a:solidFill>
                          <a:latin typeface="微软雅黑" panose="020B0503020204020204" pitchFamily="34" charset="-122"/>
                          <a:ea typeface="微软雅黑" panose="020B0503020204020204" pitchFamily="34" charset="-122"/>
                          <a:cs typeface="+mn-cs"/>
                        </a:rPr>
                        <a:t>5000</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家</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a:t>
                      </a:r>
                      <a:r>
                        <a:rPr lang="en-US" altLang="zh-CN" sz="1400" b="0" kern="1200" dirty="0" smtClean="0">
                          <a:solidFill>
                            <a:srgbClr val="FF0000"/>
                          </a:solidFill>
                          <a:latin typeface="微软雅黑" panose="020B0503020204020204" pitchFamily="34" charset="-122"/>
                          <a:ea typeface="微软雅黑" panose="020B0503020204020204" pitchFamily="34" charset="-122"/>
                          <a:cs typeface="+mn-cs"/>
                        </a:rPr>
                        <a:t>SaaS</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多租户</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交付</a:t>
                      </a:r>
                      <a:r>
                        <a:rPr lang="en-US" altLang="zh-CN" sz="1400" b="0" kern="1200" dirty="0" smtClean="0">
                          <a:solidFill>
                            <a:srgbClr val="FF0000"/>
                          </a:solidFill>
                          <a:latin typeface="微软雅黑" panose="020B0503020204020204" pitchFamily="34" charset="-122"/>
                          <a:ea typeface="微软雅黑" panose="020B0503020204020204" pitchFamily="34" charset="-122"/>
                          <a:cs typeface="+mn-cs"/>
                        </a:rPr>
                        <a:t>15000</a:t>
                      </a:r>
                      <a:r>
                        <a:rPr lang="zh-CN" altLang="en-US" sz="1400" b="0" kern="1200" dirty="0" smtClean="0">
                          <a:solidFill>
                            <a:srgbClr val="FF0000"/>
                          </a:solidFill>
                          <a:latin typeface="微软雅黑" panose="020B0503020204020204" pitchFamily="34" charset="-122"/>
                          <a:ea typeface="微软雅黑" panose="020B0503020204020204" pitchFamily="34" charset="-122"/>
                          <a:cs typeface="+mn-cs"/>
                        </a:rPr>
                        <a:t>家</a:t>
                      </a:r>
                      <a:endParaRPr lang="zh-CN" altLang="en-US" sz="1400" b="0" kern="1200" dirty="0">
                        <a:solidFill>
                          <a:srgbClr val="FF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458627">
                <a:tc>
                  <a:txBody>
                    <a:bodyPr/>
                    <a:lstStyle/>
                    <a:p>
                      <a:pPr algn="ctr"/>
                      <a:r>
                        <a:rPr lang="zh-CN" altLang="en-US" sz="1400" b="0" dirty="0" smtClean="0">
                          <a:latin typeface="微软雅黑" panose="020B0503020204020204" pitchFamily="34" charset="-122"/>
                          <a:ea typeface="微软雅黑" panose="020B0503020204020204" pitchFamily="34" charset="-122"/>
                        </a:rPr>
                        <a:t>选填</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400" b="1" dirty="0" smtClean="0">
                          <a:latin typeface="微软雅黑" panose="020B0503020204020204" pitchFamily="34" charset="-122"/>
                          <a:ea typeface="微软雅黑" panose="020B0503020204020204" pitchFamily="34" charset="-122"/>
                        </a:rPr>
                        <a:t>其他</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endParaRPr lang="zh-CN" altLang="en-US" sz="14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bl>
          </a:graphicData>
        </a:graphic>
      </p:graphicFrame>
      <p:sp>
        <p:nvSpPr>
          <p:cNvPr id="4" name="矩形 3"/>
          <p:cNvSpPr/>
          <p:nvPr/>
        </p:nvSpPr>
        <p:spPr>
          <a:xfrm>
            <a:off x="2561880" y="4137681"/>
            <a:ext cx="1338828" cy="369332"/>
          </a:xfrm>
          <a:prstGeom prst="rect">
            <a:avLst/>
          </a:prstGeom>
        </p:spPr>
        <p:txBody>
          <a:bodyPr wrap="none">
            <a:spAutoFit/>
          </a:bodyPr>
          <a:lstStyle/>
          <a:p>
            <a:r>
              <a:rPr lang="zh-CN" altLang="en-US" dirty="0"/>
              <a:t>天合堂食品</a:t>
            </a:r>
          </a:p>
        </p:txBody>
      </p:sp>
      <p:sp>
        <p:nvSpPr>
          <p:cNvPr id="5" name="矩形 4"/>
          <p:cNvSpPr/>
          <p:nvPr/>
        </p:nvSpPr>
        <p:spPr>
          <a:xfrm>
            <a:off x="5581262" y="4141696"/>
            <a:ext cx="1107996" cy="369332"/>
          </a:xfrm>
          <a:prstGeom prst="rect">
            <a:avLst/>
          </a:prstGeom>
        </p:spPr>
        <p:txBody>
          <a:bodyPr wrap="none">
            <a:spAutoFit/>
          </a:bodyPr>
          <a:lstStyle/>
          <a:p>
            <a:r>
              <a:rPr lang="zh-CN" altLang="en-US" dirty="0"/>
              <a:t>渝湘机械</a:t>
            </a:r>
          </a:p>
        </p:txBody>
      </p:sp>
      <p:sp>
        <p:nvSpPr>
          <p:cNvPr id="6" name="矩形 5"/>
          <p:cNvSpPr/>
          <p:nvPr/>
        </p:nvSpPr>
        <p:spPr>
          <a:xfrm>
            <a:off x="8377504" y="4137681"/>
            <a:ext cx="1107996" cy="369332"/>
          </a:xfrm>
          <a:prstGeom prst="rect">
            <a:avLst/>
          </a:prstGeom>
        </p:spPr>
        <p:txBody>
          <a:bodyPr wrap="none">
            <a:spAutoFit/>
          </a:bodyPr>
          <a:lstStyle/>
          <a:p>
            <a:r>
              <a:rPr lang="zh-CN" altLang="en-US" dirty="0" smtClean="0"/>
              <a:t>农银金科</a:t>
            </a:r>
            <a:endParaRPr lang="zh-CN" altLang="en-US" dirty="0"/>
          </a:p>
        </p:txBody>
      </p:sp>
      <p:sp>
        <p:nvSpPr>
          <p:cNvPr id="7" name="文本框 6"/>
          <p:cNvSpPr txBox="1"/>
          <p:nvPr/>
        </p:nvSpPr>
        <p:spPr>
          <a:xfrm>
            <a:off x="1942652" y="4511818"/>
            <a:ext cx="2668444" cy="1297791"/>
          </a:xfrm>
          <a:prstGeom prst="rect">
            <a:avLst/>
          </a:prstGeom>
          <a:noFill/>
        </p:spPr>
        <p:txBody>
          <a:bodyPr wrap="square" rtlCol="0">
            <a:spAutoFit/>
          </a:bodyPr>
          <a:lstStyle/>
          <a:p>
            <a:pPr>
              <a:lnSpc>
                <a:spcPts val="2000"/>
              </a:lnSpc>
            </a:pPr>
            <a:r>
              <a:rPr lang="zh-CN" altLang="en-US" sz="1400" b="1" dirty="0">
                <a:latin typeface="+mj-ea"/>
              </a:rPr>
              <a:t>合作伙伴基于</a:t>
            </a:r>
            <a:r>
              <a:rPr lang="en-US" altLang="zh-CN" sz="1400" b="1" dirty="0" err="1">
                <a:latin typeface="+mj-ea"/>
              </a:rPr>
              <a:t>inStudio+inCoder</a:t>
            </a:r>
            <a:r>
              <a:rPr lang="zh-CN" altLang="en-US" sz="1400" b="1" dirty="0">
                <a:latin typeface="+mj-ea"/>
              </a:rPr>
              <a:t>定制开发业务，打造特色营销管理平台</a:t>
            </a:r>
          </a:p>
          <a:p>
            <a:pPr algn="l">
              <a:lnSpc>
                <a:spcPts val="3440"/>
              </a:lnSpc>
            </a:pPr>
            <a:endParaRPr lang="zh-CN" altLang="en-US" sz="3200" dirty="0" smtClean="0">
              <a:latin typeface="Microsoft YaHei" panose="020B0503020204020204" pitchFamily="34" charset="-122"/>
              <a:ea typeface="Microsoft YaHei" panose="020B0503020204020204" pitchFamily="34" charset="-122"/>
            </a:endParaRPr>
          </a:p>
        </p:txBody>
      </p:sp>
      <p:sp>
        <p:nvSpPr>
          <p:cNvPr id="14" name="文本框 13"/>
          <p:cNvSpPr txBox="1"/>
          <p:nvPr/>
        </p:nvSpPr>
        <p:spPr>
          <a:xfrm>
            <a:off x="4862584" y="4507013"/>
            <a:ext cx="2545352" cy="1990288"/>
          </a:xfrm>
          <a:prstGeom prst="rect">
            <a:avLst/>
          </a:prstGeom>
          <a:noFill/>
        </p:spPr>
        <p:txBody>
          <a:bodyPr wrap="square" rtlCol="0">
            <a:spAutoFit/>
          </a:bodyPr>
          <a:lstStyle/>
          <a:p>
            <a:pPr>
              <a:lnSpc>
                <a:spcPts val="2000"/>
              </a:lnSpc>
            </a:pPr>
            <a:r>
              <a:rPr lang="zh-CN" altLang="en-US" sz="1400" b="1" dirty="0">
                <a:latin typeface="+mj-ea"/>
              </a:rPr>
              <a:t>以销售订单管理为主线</a:t>
            </a:r>
            <a:r>
              <a:rPr lang="zh-CN" altLang="en-US" sz="1400" b="1" dirty="0" smtClean="0">
                <a:latin typeface="+mj-ea"/>
              </a:rPr>
              <a:t>，</a:t>
            </a:r>
            <a:r>
              <a:rPr lang="zh-CN" altLang="en-US" sz="1400" b="1" dirty="0">
                <a:latin typeface="+mj-ea"/>
              </a:rPr>
              <a:t>以业务流为核心</a:t>
            </a:r>
            <a:r>
              <a:rPr lang="zh-CN" altLang="en-US" sz="1400" b="1" dirty="0" smtClean="0">
                <a:latin typeface="+mj-ea"/>
              </a:rPr>
              <a:t>，</a:t>
            </a:r>
            <a:r>
              <a:rPr lang="zh-CN" altLang="en-US" sz="1400" b="1" dirty="0">
                <a:latin typeface="+mj-ea"/>
              </a:rPr>
              <a:t>以制造为重点</a:t>
            </a:r>
            <a:r>
              <a:rPr lang="zh-CN" altLang="en-US" sz="1400" b="1" dirty="0" smtClean="0">
                <a:latin typeface="+mj-ea"/>
              </a:rPr>
              <a:t>，</a:t>
            </a:r>
            <a:r>
              <a:rPr lang="zh-CN" altLang="en-US" sz="1400" b="1" dirty="0">
                <a:latin typeface="+mj-ea"/>
              </a:rPr>
              <a:t>构建起渝湘机械敏捷、智能、有序的决策支持管控平台</a:t>
            </a:r>
          </a:p>
          <a:p>
            <a:pPr>
              <a:lnSpc>
                <a:spcPts val="3440"/>
              </a:lnSpc>
            </a:pPr>
            <a:endParaRPr lang="zh-CN" altLang="en-US" sz="1400" b="1" dirty="0">
              <a:solidFill>
                <a:schemeClr val="bg1"/>
              </a:solidFill>
            </a:endParaRPr>
          </a:p>
          <a:p>
            <a:pPr algn="l">
              <a:lnSpc>
                <a:spcPts val="3440"/>
              </a:lnSpc>
            </a:pPr>
            <a:endParaRPr lang="zh-CN" altLang="en-US" sz="3200" dirty="0" smtClean="0">
              <a:latin typeface="Microsoft YaHei" panose="020B0503020204020204" pitchFamily="34" charset="-122"/>
              <a:ea typeface="Microsoft YaHei" panose="020B0503020204020204" pitchFamily="34" charset="-122"/>
            </a:endParaRPr>
          </a:p>
        </p:txBody>
      </p:sp>
      <p:sp>
        <p:nvSpPr>
          <p:cNvPr id="15" name="文本框 14"/>
          <p:cNvSpPr txBox="1"/>
          <p:nvPr/>
        </p:nvSpPr>
        <p:spPr>
          <a:xfrm>
            <a:off x="7659424" y="4534409"/>
            <a:ext cx="2545352" cy="1821011"/>
          </a:xfrm>
          <a:prstGeom prst="rect">
            <a:avLst/>
          </a:prstGeom>
          <a:noFill/>
        </p:spPr>
        <p:txBody>
          <a:bodyPr wrap="square" rtlCol="0">
            <a:spAutoFit/>
          </a:bodyPr>
          <a:lstStyle/>
          <a:p>
            <a:r>
              <a:rPr lang="zh-CN" altLang="en-US" sz="1400" b="1" dirty="0" smtClean="0"/>
              <a:t>基于多组织管理、内控严、高兼容、高可用的核心需求，提供相应的功能支持，采用</a:t>
            </a:r>
            <a:r>
              <a:rPr lang="zh-CN" altLang="en-US" sz="1400" b="1" dirty="0"/>
              <a:t>云原生架构，高兼容性，符合科技型公司的技术高标准要求</a:t>
            </a:r>
          </a:p>
          <a:p>
            <a:endParaRPr lang="zh-CN" altLang="en-US" sz="1400" b="1" dirty="0">
              <a:solidFill>
                <a:schemeClr val="bg1"/>
              </a:solidFill>
            </a:endParaRPr>
          </a:p>
          <a:p>
            <a:pPr algn="l">
              <a:lnSpc>
                <a:spcPts val="3440"/>
              </a:lnSpc>
            </a:pPr>
            <a:endParaRPr lang="zh-CN" altLang="en-US" sz="3200"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7477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7083" y="104139"/>
            <a:ext cx="11080494" cy="589190"/>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2</a:t>
            </a:r>
            <a:r>
              <a:rPr lang="en-US" altLang="zh-CN" dirty="0" smtClean="0"/>
              <a:t>. </a:t>
            </a:r>
            <a:r>
              <a:rPr lang="zh-CN" altLang="en-US" dirty="0" smtClean="0"/>
              <a:t>行业洞察</a:t>
            </a:r>
            <a:r>
              <a:rPr lang="en-US" altLang="zh-CN" dirty="0" smtClean="0"/>
              <a:t>- </a:t>
            </a:r>
            <a:r>
              <a:rPr lang="zh-CN" altLang="en-US" i="1" dirty="0">
                <a:solidFill>
                  <a:schemeClr val="tx1">
                    <a:lumMod val="50000"/>
                    <a:lumOff val="50000"/>
                  </a:schemeClr>
                </a:solidFill>
              </a:rPr>
              <a:t>食品</a:t>
            </a:r>
            <a:r>
              <a:rPr lang="zh-CN" altLang="en-US" i="1" dirty="0" smtClean="0">
                <a:solidFill>
                  <a:schemeClr val="tx1">
                    <a:lumMod val="50000"/>
                    <a:lumOff val="50000"/>
                  </a:schemeClr>
                </a:solidFill>
              </a:rPr>
              <a:t>加工</a:t>
            </a:r>
            <a:r>
              <a:rPr lang="zh-CN" altLang="en-US" dirty="0" smtClean="0"/>
              <a:t>业</a:t>
            </a:r>
            <a:r>
              <a:rPr lang="zh-CN" altLang="en-US" dirty="0"/>
              <a:t>特征</a:t>
            </a:r>
          </a:p>
        </p:txBody>
      </p:sp>
      <p:graphicFrame>
        <p:nvGraphicFramePr>
          <p:cNvPr id="7" name="表格 6"/>
          <p:cNvGraphicFramePr>
            <a:graphicFrameLocks noGrp="1"/>
          </p:cNvGraphicFramePr>
          <p:nvPr>
            <p:extLst>
              <p:ext uri="{D42A27DB-BD31-4B8C-83A1-F6EECF244321}">
                <p14:modId xmlns:p14="http://schemas.microsoft.com/office/powerpoint/2010/main" val="3501825746"/>
              </p:ext>
            </p:extLst>
          </p:nvPr>
        </p:nvGraphicFramePr>
        <p:xfrm>
          <a:off x="700405" y="1069507"/>
          <a:ext cx="11143391" cy="5472488"/>
        </p:xfrm>
        <a:graphic>
          <a:graphicData uri="http://schemas.openxmlformats.org/drawingml/2006/table">
            <a:tbl>
              <a:tblPr firstRow="1" bandRow="1">
                <a:tableStyleId>{68D230F3-CF80-4859-8CE7-A43EE81993B5}</a:tableStyleId>
              </a:tblPr>
              <a:tblGrid>
                <a:gridCol w="587281">
                  <a:extLst>
                    <a:ext uri="{9D8B030D-6E8A-4147-A177-3AD203B41FA5}">
                      <a16:colId xmlns:a16="http://schemas.microsoft.com/office/drawing/2014/main" val="20000"/>
                    </a:ext>
                  </a:extLst>
                </a:gridCol>
                <a:gridCol w="1400536">
                  <a:extLst>
                    <a:ext uri="{9D8B030D-6E8A-4147-A177-3AD203B41FA5}">
                      <a16:colId xmlns:a16="http://schemas.microsoft.com/office/drawing/2014/main" val="20001"/>
                    </a:ext>
                  </a:extLst>
                </a:gridCol>
                <a:gridCol w="9155574">
                  <a:extLst>
                    <a:ext uri="{9D8B030D-6E8A-4147-A177-3AD203B41FA5}">
                      <a16:colId xmlns:a16="http://schemas.microsoft.com/office/drawing/2014/main" val="20002"/>
                    </a:ext>
                  </a:extLst>
                </a:gridCol>
              </a:tblGrid>
              <a:tr h="449381">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管理特点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187798" rtl="0" eaLnBrk="1" fontAlgn="auto" latinLnBrk="0" hangingPunct="1">
                        <a:lnSpc>
                          <a:spcPct val="150000"/>
                        </a:lnSpc>
                        <a:spcBef>
                          <a:spcPts val="0"/>
                        </a:spcBef>
                        <a:spcAft>
                          <a:spcPts val="0"/>
                        </a:spcAft>
                        <a:buClrTx/>
                        <a:buSzTx/>
                        <a:buFontTx/>
                        <a:buNone/>
                        <a:tabLst/>
                        <a:defRPr/>
                      </a:pP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对于企业来讲，必须上规模，升级品牌溢价，才能降低边际成本，稳定发展；完整食品产业链加速形成，“产、购、储、加、销”一体化全产业链经营成为更加普及的业态模式；市场空间“无边界化”，更多企业参与国际竞争，布局全球产业链，线上平台已成为行业发展速度最快的渠道，企业通过电子商务重构市场；食品安全提到战略高度，切实加强食品质量安全监管，从原材料到加工，从营销到售后等，贯穿食品全生命周期，食安标准将全面与国际接轨；激烈市场竞争中，以技术和创新占据优势是食品加工行业发展的必然趋势，重点是原料、加工设备、营销模式等的创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9381">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anose="020B0503020204020204" pitchFamily="34" charset="-122"/>
                          <a:ea typeface="微软雅黑" panose="020B0503020204020204" pitchFamily="34" charset="-122"/>
                        </a:rPr>
                        <a:t>数字化特点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财务游离，财务转型困难；产销存不协同，急需数字化供应链；食品安全与保质期的要求高，产品质量追溯体系难；食品连续性生产特点决定需要构建均衡性生产体系；亟需数字化全营销体系；</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248168">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业务特点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136792" algn="l" defTabSz="1187798" rtl="0" eaLnBrk="1" fontAlgn="auto" latinLnBrk="0" hangingPunct="1">
                        <a:lnSpc>
                          <a:spcPct val="140000"/>
                        </a:lnSpc>
                        <a:spcBef>
                          <a:spcPts val="0"/>
                        </a:spcBef>
                        <a:spcAft>
                          <a:spcPts val="0"/>
                        </a:spcAft>
                        <a:buClrTx/>
                        <a:buSzTx/>
                        <a:buFont typeface="Arial" panose="020B0604020202020204" pitchFamily="34" charset="0"/>
                        <a:buNone/>
                        <a:tabLst/>
                        <a:defRPr/>
                      </a:pP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304080">
                <a:tc>
                  <a:txBody>
                    <a:bodyPr/>
                    <a:lstStyle/>
                    <a:p>
                      <a:pPr algn="ctr"/>
                      <a:r>
                        <a:rPr lang="zh-CN" altLang="en-US" sz="1200" b="0" dirty="0" smtClean="0">
                          <a:latin typeface="微软雅黑" panose="020B0503020204020204" pitchFamily="34" charset="-122"/>
                          <a:ea typeface="微软雅黑" panose="020B0503020204020204" pitchFamily="34" charset="-122"/>
                        </a:rPr>
                        <a:t>选填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其他</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bl>
          </a:graphicData>
        </a:graphic>
      </p:graphicFrame>
      <p:pic>
        <p:nvPicPr>
          <p:cNvPr id="4" name="图片 3"/>
          <p:cNvPicPr>
            <a:picLocks noChangeAspect="1"/>
          </p:cNvPicPr>
          <p:nvPr/>
        </p:nvPicPr>
        <p:blipFill>
          <a:blip r:embed="rId3"/>
          <a:stretch>
            <a:fillRect/>
          </a:stretch>
        </p:blipFill>
        <p:spPr>
          <a:xfrm>
            <a:off x="2800698" y="3086514"/>
            <a:ext cx="7101066" cy="3085686"/>
          </a:xfrm>
          <a:prstGeom prst="rect">
            <a:avLst/>
          </a:prstGeom>
        </p:spPr>
      </p:pic>
    </p:spTree>
    <p:extLst>
      <p:ext uri="{BB962C8B-B14F-4D97-AF65-F5344CB8AC3E}">
        <p14:creationId xmlns:p14="http://schemas.microsoft.com/office/powerpoint/2010/main" val="25481314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7083" y="104139"/>
            <a:ext cx="11080494" cy="589190"/>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2</a:t>
            </a:r>
            <a:r>
              <a:rPr lang="en-US" altLang="zh-CN" dirty="0" smtClean="0"/>
              <a:t>. </a:t>
            </a:r>
            <a:r>
              <a:rPr lang="zh-CN" altLang="en-US" dirty="0" smtClean="0"/>
              <a:t>行业洞察</a:t>
            </a:r>
            <a:r>
              <a:rPr lang="en-US" altLang="zh-CN" dirty="0" smtClean="0"/>
              <a:t>- </a:t>
            </a:r>
            <a:r>
              <a:rPr lang="zh-CN" altLang="en-US" i="1" dirty="0" smtClean="0">
                <a:solidFill>
                  <a:schemeClr val="tx1">
                    <a:lumMod val="50000"/>
                    <a:lumOff val="50000"/>
                  </a:schemeClr>
                </a:solidFill>
              </a:rPr>
              <a:t>机械加工</a:t>
            </a:r>
            <a:r>
              <a:rPr lang="zh-CN" altLang="en-US" dirty="0" smtClean="0"/>
              <a:t>业</a:t>
            </a:r>
            <a:r>
              <a:rPr lang="zh-CN" altLang="en-US" dirty="0"/>
              <a:t>特征</a:t>
            </a:r>
          </a:p>
        </p:txBody>
      </p:sp>
      <p:graphicFrame>
        <p:nvGraphicFramePr>
          <p:cNvPr id="7" name="表格 6"/>
          <p:cNvGraphicFramePr>
            <a:graphicFrameLocks noGrp="1"/>
          </p:cNvGraphicFramePr>
          <p:nvPr>
            <p:extLst>
              <p:ext uri="{D42A27DB-BD31-4B8C-83A1-F6EECF244321}">
                <p14:modId xmlns:p14="http://schemas.microsoft.com/office/powerpoint/2010/main" val="1230949193"/>
              </p:ext>
            </p:extLst>
          </p:nvPr>
        </p:nvGraphicFramePr>
        <p:xfrm>
          <a:off x="700405" y="1236559"/>
          <a:ext cx="11143391" cy="4679061"/>
        </p:xfrm>
        <a:graphic>
          <a:graphicData uri="http://schemas.openxmlformats.org/drawingml/2006/table">
            <a:tbl>
              <a:tblPr firstRow="1" bandRow="1">
                <a:tableStyleId>{68D230F3-CF80-4859-8CE7-A43EE81993B5}</a:tableStyleId>
              </a:tblPr>
              <a:tblGrid>
                <a:gridCol w="587281">
                  <a:extLst>
                    <a:ext uri="{9D8B030D-6E8A-4147-A177-3AD203B41FA5}">
                      <a16:colId xmlns:a16="http://schemas.microsoft.com/office/drawing/2014/main" val="20000"/>
                    </a:ext>
                  </a:extLst>
                </a:gridCol>
                <a:gridCol w="1400536">
                  <a:extLst>
                    <a:ext uri="{9D8B030D-6E8A-4147-A177-3AD203B41FA5}">
                      <a16:colId xmlns:a16="http://schemas.microsoft.com/office/drawing/2014/main" val="20001"/>
                    </a:ext>
                  </a:extLst>
                </a:gridCol>
                <a:gridCol w="9155574">
                  <a:extLst>
                    <a:ext uri="{9D8B030D-6E8A-4147-A177-3AD203B41FA5}">
                      <a16:colId xmlns:a16="http://schemas.microsoft.com/office/drawing/2014/main" val="20002"/>
                    </a:ext>
                  </a:extLst>
                </a:gridCol>
              </a:tblGrid>
              <a:tr h="486733">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管理特点</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在整个制造业中，注重产供销协同，研发、设计、生产一体化管理，关注精益生产和质量追溯，希望通过管理优化，实现降本增效，保证订单交期</a:t>
                      </a:r>
                      <a:endPar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9381">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anose="020B0503020204020204" pitchFamily="34" charset="-122"/>
                          <a:ea typeface="微软雅黑" panose="020B0503020204020204" pitchFamily="34" charset="-122"/>
                        </a:rPr>
                        <a:t>数字化特点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使用多个异构系统，彼此无连接，数据无法交互共享，存在信息孤岛；信息化应用深度不够，无法有效精细化管控业务及流程；信息化应用广度不足，供应链生产及其他领域未应用系统，信息化未能覆盖所有业务场景，部门间及业务间无有效协同，缺乏决策分析足够数据支撑</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248168">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业务特点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136792" algn="l" defTabSz="1187798" rtl="0" eaLnBrk="1" fontAlgn="auto" latinLnBrk="0" hangingPunct="1">
                        <a:lnSpc>
                          <a:spcPct val="140000"/>
                        </a:lnSpc>
                        <a:spcBef>
                          <a:spcPts val="0"/>
                        </a:spcBef>
                        <a:spcAft>
                          <a:spcPts val="0"/>
                        </a:spcAft>
                        <a:buClrTx/>
                        <a:buSzTx/>
                        <a:buFont typeface="Arial" panose="020B0604020202020204" pitchFamily="34" charset="0"/>
                        <a:buNone/>
                        <a:tabLst/>
                        <a:defRPr/>
                      </a:pP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304080">
                <a:tc>
                  <a:txBody>
                    <a:bodyPr/>
                    <a:lstStyle/>
                    <a:p>
                      <a:pPr algn="ctr"/>
                      <a:r>
                        <a:rPr lang="zh-CN" altLang="en-US" sz="1200" b="0" dirty="0" smtClean="0">
                          <a:latin typeface="微软雅黑" panose="020B0503020204020204" pitchFamily="34" charset="-122"/>
                          <a:ea typeface="微软雅黑" panose="020B0503020204020204" pitchFamily="34" charset="-122"/>
                        </a:rPr>
                        <a:t>选填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其他</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bl>
          </a:graphicData>
        </a:graphic>
      </p:graphicFrame>
      <p:pic>
        <p:nvPicPr>
          <p:cNvPr id="3" name="图片 2"/>
          <p:cNvPicPr>
            <a:picLocks noChangeAspect="1"/>
          </p:cNvPicPr>
          <p:nvPr/>
        </p:nvPicPr>
        <p:blipFill>
          <a:blip r:embed="rId3"/>
          <a:stretch>
            <a:fillRect/>
          </a:stretch>
        </p:blipFill>
        <p:spPr>
          <a:xfrm>
            <a:off x="2793227" y="2594491"/>
            <a:ext cx="7977294" cy="2927078"/>
          </a:xfrm>
          <a:prstGeom prst="rect">
            <a:avLst/>
          </a:prstGeom>
        </p:spPr>
      </p:pic>
    </p:spTree>
    <p:extLst>
      <p:ext uri="{BB962C8B-B14F-4D97-AF65-F5344CB8AC3E}">
        <p14:creationId xmlns:p14="http://schemas.microsoft.com/office/powerpoint/2010/main" val="116064632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7083" y="104139"/>
            <a:ext cx="11080494" cy="589190"/>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2</a:t>
            </a:r>
            <a:r>
              <a:rPr lang="en-US" altLang="zh-CN" dirty="0" smtClean="0"/>
              <a:t>. </a:t>
            </a:r>
            <a:r>
              <a:rPr lang="zh-CN" altLang="en-US" dirty="0" smtClean="0"/>
              <a:t>行业洞察</a:t>
            </a:r>
            <a:r>
              <a:rPr lang="en-US" altLang="zh-CN" dirty="0" smtClean="0"/>
              <a:t>- </a:t>
            </a:r>
            <a:r>
              <a:rPr lang="zh-CN" altLang="en-US" i="1" dirty="0">
                <a:solidFill>
                  <a:schemeClr val="tx1">
                    <a:lumMod val="50000"/>
                    <a:lumOff val="50000"/>
                  </a:schemeClr>
                </a:solidFill>
              </a:rPr>
              <a:t>现代服务</a:t>
            </a:r>
            <a:r>
              <a:rPr lang="zh-CN" altLang="en-US" dirty="0" smtClean="0"/>
              <a:t>业</a:t>
            </a:r>
            <a:r>
              <a:rPr lang="zh-CN" altLang="en-US" dirty="0"/>
              <a:t>特征</a:t>
            </a:r>
          </a:p>
        </p:txBody>
      </p:sp>
      <p:sp>
        <p:nvSpPr>
          <p:cNvPr id="6" name="矩形 5"/>
          <p:cNvSpPr/>
          <p:nvPr/>
        </p:nvSpPr>
        <p:spPr>
          <a:xfrm>
            <a:off x="700405" y="604501"/>
            <a:ext cx="7839556" cy="323165"/>
          </a:xfrm>
          <a:prstGeom prst="rect">
            <a:avLst/>
          </a:prstGeom>
          <a:solidFill>
            <a:schemeClr val="bg2"/>
          </a:solidFill>
        </p:spPr>
        <p:txBody>
          <a:bodyPr wrap="square">
            <a:spAutoFit/>
          </a:bodyPr>
          <a:lstStyle/>
          <a:p>
            <a:pPr>
              <a:lnSpc>
                <a:spcPct val="150000"/>
              </a:lnSpc>
            </a:pPr>
            <a:r>
              <a:rPr lang="zh-CN" altLang="en-US" sz="1000" i="1" dirty="0" smtClean="0">
                <a:solidFill>
                  <a:srgbClr val="FF0000"/>
                </a:solidFill>
              </a:rPr>
              <a:t>填写说明：说明参与行业的重要特点以及产品定位切入点</a:t>
            </a:r>
            <a:endParaRPr lang="en-US" altLang="zh-CN" sz="1000" i="1" dirty="0" smtClean="0">
              <a:solidFill>
                <a:srgbClr val="FF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753423442"/>
              </p:ext>
            </p:extLst>
          </p:nvPr>
        </p:nvGraphicFramePr>
        <p:xfrm>
          <a:off x="204186" y="1428028"/>
          <a:ext cx="11143391" cy="4451010"/>
        </p:xfrm>
        <a:graphic>
          <a:graphicData uri="http://schemas.openxmlformats.org/drawingml/2006/table">
            <a:tbl>
              <a:tblPr firstRow="1" bandRow="1">
                <a:tableStyleId>{68D230F3-CF80-4859-8CE7-A43EE81993B5}</a:tableStyleId>
              </a:tblPr>
              <a:tblGrid>
                <a:gridCol w="587281">
                  <a:extLst>
                    <a:ext uri="{9D8B030D-6E8A-4147-A177-3AD203B41FA5}">
                      <a16:colId xmlns:a16="http://schemas.microsoft.com/office/drawing/2014/main" val="20000"/>
                    </a:ext>
                  </a:extLst>
                </a:gridCol>
                <a:gridCol w="1400536">
                  <a:extLst>
                    <a:ext uri="{9D8B030D-6E8A-4147-A177-3AD203B41FA5}">
                      <a16:colId xmlns:a16="http://schemas.microsoft.com/office/drawing/2014/main" val="20001"/>
                    </a:ext>
                  </a:extLst>
                </a:gridCol>
                <a:gridCol w="9155574">
                  <a:extLst>
                    <a:ext uri="{9D8B030D-6E8A-4147-A177-3AD203B41FA5}">
                      <a16:colId xmlns:a16="http://schemas.microsoft.com/office/drawing/2014/main" val="20002"/>
                    </a:ext>
                  </a:extLst>
                </a:gridCol>
              </a:tblGrid>
              <a:tr h="449381">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管理特点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nSpc>
                          <a:spcPct val="150000"/>
                        </a:lnSpc>
                        <a:buFont typeface="Wingdings" panose="05000000000000000000" pitchFamily="2" charset="2"/>
                        <a:buNone/>
                      </a:pP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快速发展成长是企业核心关注；外部追求新商业模式，组织跨地域；内部管理追求管理规范，降本增效</a:t>
                      </a:r>
                      <a:endPar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9381">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anose="020B0503020204020204" pitchFamily="34" charset="-122"/>
                          <a:ea typeface="微软雅黑" panose="020B0503020204020204" pitchFamily="34" charset="-122"/>
                        </a:rPr>
                        <a:t>数字化特点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l" defTabSz="1187798" rtl="0" eaLnBrk="1" latinLnBrk="0" hangingPunct="1">
                        <a:lnSpc>
                          <a:spcPct val="150000"/>
                        </a:lnSpc>
                        <a:buFont typeface="Wingdings" panose="05000000000000000000" pitchFamily="2" charset="2"/>
                        <a:buNone/>
                      </a:pP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IT</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技术能力薄弱，信息化要求全面的一体化解决方案；倾向云模式降低</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IT</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成本</a:t>
                      </a:r>
                      <a:endPar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248168">
                <a:tc>
                  <a:txBody>
                    <a:bodyPr/>
                    <a:lstStyle/>
                    <a:p>
                      <a:pPr algn="ctr"/>
                      <a:r>
                        <a:rPr lang="zh-CN" altLang="en-US" sz="1200" b="0" dirty="0" smtClean="0">
                          <a:latin typeface="微软雅黑" panose="020B0503020204020204" pitchFamily="34" charset="-122"/>
                          <a:ea typeface="微软雅黑" panose="020B0503020204020204" pitchFamily="34" charset="-122"/>
                        </a:rPr>
                        <a:t>必填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业务特点</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nSpc>
                          <a:spcPct val="150000"/>
                        </a:lnSpc>
                        <a:buFont typeface="Wingdings" panose="05000000000000000000" pitchFamily="2" charset="2"/>
                        <a:buNone/>
                      </a:pP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(1)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发达工业化产物。产生于工业化发达阶段。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(2)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高附加值。具有高新技术密集、高知识含量、高附加值特点。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(3)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依托信息技术。是依托信息技术和现代管理发展起来的服务产业。例如，传统零售业和沃尔玛比较，尽管都属零售业，但经营理念与模式完全不同。</a:t>
                      </a:r>
                      <a:b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b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  沃尔玛采用现代化经营模式，属现代服务业范畴。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(4)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知识密集型。国外称之为</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知识密集型服务业”、“知识服务业”和</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专业服务业”等。知识密集型服务业主要涵盖五个行业：即通信和信息服务业、金融业、以物流为基础的包括零售批发在内的电子商务行业、教育行业和医疗保健行业。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(5)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占</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GDP</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比重大。美国</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2000</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年知识密集型服务业增加值是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31 700</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亿美元，占</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GDP</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的</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33%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同期，美国服务业总产值占</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GDP</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的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70%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知识密集型服务业占整个服务业一半。除日本以外</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OECD</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国家均如此。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(6)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服务型产业结构比例高。</a:t>
                      </a:r>
                      <a:b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b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  发达国家服务业产值约占</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GDP</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的 </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70% ,</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制造业产值约占</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20%</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以上，农业及其他行业不到</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10%</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。其中，占</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GDP</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总额</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70%</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的服务业中有</a:t>
                      </a:r>
                      <a:r>
                        <a:rPr lang="en-US" altLang="zh-CN"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50%</a:t>
                      </a:r>
                      <a:r>
                        <a:rPr lang="zh-CN" altLang="en-US" sz="1200" b="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属知识密集型服务业。该产业结构形成是一国从工业型产业结构转变为服务型产业结构的重要标志。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304080">
                <a:tc>
                  <a:txBody>
                    <a:bodyPr/>
                    <a:lstStyle/>
                    <a:p>
                      <a:pPr algn="ctr"/>
                      <a:r>
                        <a:rPr lang="zh-CN" altLang="en-US" sz="1200" b="0" dirty="0" smtClean="0">
                          <a:latin typeface="微软雅黑" panose="020B0503020204020204" pitchFamily="34" charset="-122"/>
                          <a:ea typeface="微软雅黑" panose="020B0503020204020204" pitchFamily="34" charset="-122"/>
                        </a:rPr>
                        <a:t>选填</a:t>
                      </a:r>
                      <a:endParaRPr lang="zh-CN" altLang="en-US" sz="1200" b="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altLang="en-US" sz="1200" b="1" dirty="0" smtClean="0">
                          <a:latin typeface="微软雅黑" panose="020B0503020204020204" pitchFamily="34" charset="-122"/>
                          <a:ea typeface="微软雅黑" panose="020B0503020204020204" pitchFamily="34" charset="-122"/>
                        </a:rPr>
                        <a:t>其他</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187798" rtl="0" eaLnBrk="1" latinLnBrk="0" hangingPunct="1"/>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516611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2827" y="277849"/>
            <a:ext cx="11005812" cy="536451"/>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3</a:t>
            </a:r>
            <a:r>
              <a:rPr lang="en-US" altLang="zh-CN" dirty="0" smtClean="0"/>
              <a:t>.</a:t>
            </a:r>
            <a:r>
              <a:rPr lang="zh-CN" altLang="en-US" i="1" dirty="0">
                <a:solidFill>
                  <a:schemeClr val="tx1">
                    <a:lumMod val="50000"/>
                    <a:lumOff val="50000"/>
                  </a:schemeClr>
                </a:solidFill>
              </a:rPr>
              <a:t>食品</a:t>
            </a:r>
            <a:r>
              <a:rPr lang="zh-CN" altLang="en-US" i="1" dirty="0" smtClean="0">
                <a:solidFill>
                  <a:schemeClr val="tx1">
                    <a:lumMod val="50000"/>
                    <a:lumOff val="50000"/>
                  </a:schemeClr>
                </a:solidFill>
              </a:rPr>
              <a:t>加工</a:t>
            </a:r>
            <a:r>
              <a:rPr lang="zh-CN" altLang="en-US" dirty="0" smtClean="0"/>
              <a:t>业</a:t>
            </a:r>
            <a:r>
              <a:rPr lang="zh-CN" altLang="en-US" dirty="0"/>
              <a:t>解决</a:t>
            </a:r>
            <a:r>
              <a:rPr lang="zh-CN" altLang="en-US" dirty="0" smtClean="0"/>
              <a:t>方案概述及逻辑架构</a:t>
            </a:r>
            <a:endParaRPr lang="zh-CN" altLang="en-US" dirty="0"/>
          </a:p>
        </p:txBody>
      </p:sp>
      <p:grpSp>
        <p:nvGrpSpPr>
          <p:cNvPr id="91" name="组合 90"/>
          <p:cNvGrpSpPr/>
          <p:nvPr/>
        </p:nvGrpSpPr>
        <p:grpSpPr>
          <a:xfrm>
            <a:off x="584199" y="1600201"/>
            <a:ext cx="11107307" cy="4076700"/>
            <a:chOff x="395784" y="1582762"/>
            <a:chExt cx="11589076" cy="4171115"/>
          </a:xfrm>
        </p:grpSpPr>
        <p:sp>
          <p:nvSpPr>
            <p:cNvPr id="92" name="矩形 91"/>
            <p:cNvSpPr/>
            <p:nvPr/>
          </p:nvSpPr>
          <p:spPr>
            <a:xfrm>
              <a:off x="395785" y="4975587"/>
              <a:ext cx="11559654" cy="778290"/>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微软雅黑"/>
                <a:cs typeface="+mn-cs"/>
              </a:endParaRPr>
            </a:p>
          </p:txBody>
        </p:sp>
        <p:sp>
          <p:nvSpPr>
            <p:cNvPr id="93" name="文本框 92"/>
            <p:cNvSpPr txBox="1"/>
            <p:nvPr/>
          </p:nvSpPr>
          <p:spPr>
            <a:xfrm>
              <a:off x="4274879" y="5098623"/>
              <a:ext cx="4147891" cy="50783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食品加工企业统一数字化管理平台</a:t>
              </a:r>
            </a:p>
          </p:txBody>
        </p:sp>
        <p:sp>
          <p:nvSpPr>
            <p:cNvPr id="94" name="矩形 93">
              <a:extLst>
                <a:ext uri="{FF2B5EF4-FFF2-40B4-BE49-F238E27FC236}">
                  <a16:creationId xmlns:a16="http://schemas.microsoft.com/office/drawing/2014/main" id="{22A82142-D998-AD4E-A953-3F12EB286486}"/>
                </a:ext>
              </a:extLst>
            </p:cNvPr>
            <p:cNvSpPr/>
            <p:nvPr/>
          </p:nvSpPr>
          <p:spPr>
            <a:xfrm>
              <a:off x="400741" y="1582762"/>
              <a:ext cx="11584119" cy="614925"/>
            </a:xfrm>
            <a:prstGeom prst="rect">
              <a:avLst/>
            </a:prstGeom>
            <a:noFill/>
            <a:ln w="12700" cap="flat" cmpd="sng" algn="ctr">
              <a:solidFill>
                <a:srgbClr val="0070C0"/>
              </a:solidFill>
              <a:prstDash val="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5" name="文本框 94"/>
            <p:cNvSpPr txBox="1"/>
            <p:nvPr/>
          </p:nvSpPr>
          <p:spPr>
            <a:xfrm>
              <a:off x="1623750" y="1711961"/>
              <a:ext cx="9226463" cy="369332"/>
            </a:xfrm>
            <a:prstGeom prst="rect">
              <a:avLst/>
            </a:prstGeom>
            <a:no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8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全面赋能食品加工企业，提升生产运营管理与财务核算水平，增强综合市场竞争力</a:t>
              </a:r>
            </a:p>
          </p:txBody>
        </p:sp>
        <p:grpSp>
          <p:nvGrpSpPr>
            <p:cNvPr id="96" name="组合 95"/>
            <p:cNvGrpSpPr/>
            <p:nvPr/>
          </p:nvGrpSpPr>
          <p:grpSpPr>
            <a:xfrm>
              <a:off x="395786" y="2315697"/>
              <a:ext cx="11589074" cy="1615785"/>
              <a:chOff x="400741" y="2315697"/>
              <a:chExt cx="9886006" cy="1615785"/>
            </a:xfrm>
          </p:grpSpPr>
          <p:sp>
            <p:nvSpPr>
              <p:cNvPr id="140" name="矩形 139"/>
              <p:cNvSpPr/>
              <p:nvPr/>
            </p:nvSpPr>
            <p:spPr>
              <a:xfrm>
                <a:off x="400741" y="2315697"/>
                <a:ext cx="2109574" cy="1615784"/>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1" name="文本框 140"/>
              <p:cNvSpPr txBox="1"/>
              <p:nvPr/>
            </p:nvSpPr>
            <p:spPr>
              <a:xfrm>
                <a:off x="523231" y="2703981"/>
                <a:ext cx="1864595" cy="830997"/>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业财一体化</a:t>
                </a:r>
                <a:endPar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财务管理</a:t>
                </a:r>
                <a:r>
                  <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成本管理</a:t>
                </a:r>
                <a:endPar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2" name="矩形 141"/>
              <p:cNvSpPr/>
              <p:nvPr/>
            </p:nvSpPr>
            <p:spPr>
              <a:xfrm>
                <a:off x="2583735" y="2315697"/>
                <a:ext cx="5570102" cy="1615784"/>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 name="文本框 142"/>
              <p:cNvSpPr txBox="1"/>
              <p:nvPr/>
            </p:nvSpPr>
            <p:spPr>
              <a:xfrm>
                <a:off x="4321196" y="2716136"/>
                <a:ext cx="2124699" cy="830997"/>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精细化生产运营管理</a:t>
                </a:r>
                <a:endPar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供应链</a:t>
                </a:r>
                <a:r>
                  <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生产制造</a:t>
                </a:r>
              </a:p>
            </p:txBody>
          </p:sp>
          <p:grpSp>
            <p:nvGrpSpPr>
              <p:cNvPr id="144" name="组合 143"/>
              <p:cNvGrpSpPr/>
              <p:nvPr/>
            </p:nvGrpSpPr>
            <p:grpSpPr>
              <a:xfrm>
                <a:off x="8153898" y="2315698"/>
                <a:ext cx="2132849" cy="1615784"/>
                <a:chOff x="6484085" y="2360386"/>
                <a:chExt cx="1845331" cy="1503695"/>
              </a:xfrm>
            </p:grpSpPr>
            <p:sp>
              <p:nvSpPr>
                <p:cNvPr id="145" name="矩形 144"/>
                <p:cNvSpPr/>
                <p:nvPr/>
              </p:nvSpPr>
              <p:spPr>
                <a:xfrm>
                  <a:off x="6534737" y="2360386"/>
                  <a:ext cx="1794679" cy="1503695"/>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146" name="文本框 145"/>
                <p:cNvSpPr txBox="1"/>
                <p:nvPr/>
              </p:nvSpPr>
              <p:spPr>
                <a:xfrm>
                  <a:off x="6484085" y="2734566"/>
                  <a:ext cx="1784633" cy="773350"/>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营销社交化</a:t>
                  </a:r>
                  <a:endPar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多种营销</a:t>
                  </a:r>
                  <a:r>
                    <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客户管理</a:t>
                  </a:r>
                  <a:endParaRPr kumimoji="0" lang="en-US" altLang="zh-CN" sz="16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97" name="组合 96"/>
            <p:cNvGrpSpPr/>
            <p:nvPr/>
          </p:nvGrpSpPr>
          <p:grpSpPr>
            <a:xfrm>
              <a:off x="2911283" y="4054016"/>
              <a:ext cx="6583507" cy="800259"/>
              <a:chOff x="3099239" y="4054016"/>
              <a:chExt cx="5713406" cy="800259"/>
            </a:xfrm>
          </p:grpSpPr>
          <p:grpSp>
            <p:nvGrpSpPr>
              <p:cNvPr id="116" name="组合 115"/>
              <p:cNvGrpSpPr/>
              <p:nvPr/>
            </p:nvGrpSpPr>
            <p:grpSpPr>
              <a:xfrm>
                <a:off x="3819732" y="4054016"/>
                <a:ext cx="686275" cy="800258"/>
                <a:chOff x="776628" y="4162600"/>
                <a:chExt cx="733948" cy="846162"/>
              </a:xfrm>
            </p:grpSpPr>
            <p:sp>
              <p:nvSpPr>
                <p:cNvPr id="138" name="矩形 137"/>
                <p:cNvSpPr/>
                <p:nvPr/>
              </p:nvSpPr>
              <p:spPr>
                <a:xfrm>
                  <a:off x="776628" y="4162600"/>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9" name="文本框 138"/>
                <p:cNvSpPr txBox="1"/>
                <p:nvPr/>
              </p:nvSpPr>
              <p:spPr>
                <a:xfrm>
                  <a:off x="811130" y="4306111"/>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库存</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nvGrpSpPr>
              <p:cNvPr id="117" name="组合 116"/>
              <p:cNvGrpSpPr/>
              <p:nvPr/>
            </p:nvGrpSpPr>
            <p:grpSpPr>
              <a:xfrm>
                <a:off x="3099239" y="4054017"/>
                <a:ext cx="691319" cy="800258"/>
                <a:chOff x="949034" y="4154453"/>
                <a:chExt cx="739343" cy="846162"/>
              </a:xfrm>
            </p:grpSpPr>
            <p:sp>
              <p:nvSpPr>
                <p:cNvPr id="136" name="矩形 135"/>
                <p:cNvSpPr/>
                <p:nvPr/>
              </p:nvSpPr>
              <p:spPr>
                <a:xfrm>
                  <a:off x="949034" y="4154453"/>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7" name="文本框 136"/>
                <p:cNvSpPr txBox="1"/>
                <p:nvPr/>
              </p:nvSpPr>
              <p:spPr>
                <a:xfrm>
                  <a:off x="988931" y="4297964"/>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采购</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nvGrpSpPr>
              <p:cNvPr id="118" name="组合 117"/>
              <p:cNvGrpSpPr/>
              <p:nvPr/>
            </p:nvGrpSpPr>
            <p:grpSpPr>
              <a:xfrm>
                <a:off x="4540222" y="4054017"/>
                <a:ext cx="678545" cy="800258"/>
                <a:chOff x="963394" y="4160789"/>
                <a:chExt cx="725681" cy="846162"/>
              </a:xfrm>
            </p:grpSpPr>
            <p:sp>
              <p:nvSpPr>
                <p:cNvPr id="134" name="矩形 133"/>
                <p:cNvSpPr/>
                <p:nvPr/>
              </p:nvSpPr>
              <p:spPr>
                <a:xfrm>
                  <a:off x="963394" y="4160789"/>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5" name="文本框 134"/>
                <p:cNvSpPr txBox="1"/>
                <p:nvPr/>
              </p:nvSpPr>
              <p:spPr>
                <a:xfrm>
                  <a:off x="989629" y="4304300"/>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nvGrpSpPr>
              <p:cNvPr id="119" name="组合 118"/>
              <p:cNvGrpSpPr/>
              <p:nvPr/>
            </p:nvGrpSpPr>
            <p:grpSpPr>
              <a:xfrm>
                <a:off x="5243648" y="4054016"/>
                <a:ext cx="687032" cy="800258"/>
                <a:chOff x="961424" y="4161421"/>
                <a:chExt cx="734757" cy="846162"/>
              </a:xfrm>
            </p:grpSpPr>
            <p:sp>
              <p:nvSpPr>
                <p:cNvPr id="132" name="矩形 131"/>
                <p:cNvSpPr/>
                <p:nvPr/>
              </p:nvSpPr>
              <p:spPr>
                <a:xfrm>
                  <a:off x="979676" y="4161421"/>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3" name="文本框 132"/>
                <p:cNvSpPr txBox="1"/>
                <p:nvPr/>
              </p:nvSpPr>
              <p:spPr>
                <a:xfrm>
                  <a:off x="961424" y="4304932"/>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信用</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nvGrpSpPr>
              <p:cNvPr id="120" name="组合 119"/>
              <p:cNvGrpSpPr/>
              <p:nvPr/>
            </p:nvGrpSpPr>
            <p:grpSpPr>
              <a:xfrm>
                <a:off x="5981206" y="4054017"/>
                <a:ext cx="669965" cy="800258"/>
                <a:chOff x="995054" y="4160608"/>
                <a:chExt cx="716505" cy="846162"/>
              </a:xfrm>
            </p:grpSpPr>
            <p:sp>
              <p:nvSpPr>
                <p:cNvPr id="130" name="矩形 129"/>
                <p:cNvSpPr/>
                <p:nvPr/>
              </p:nvSpPr>
              <p:spPr>
                <a:xfrm>
                  <a:off x="995054" y="4160608"/>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1" name="文本框 130"/>
                <p:cNvSpPr txBox="1"/>
                <p:nvPr/>
              </p:nvSpPr>
              <p:spPr>
                <a:xfrm>
                  <a:off x="1003387" y="4304119"/>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质量</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nvGrpSpPr>
              <p:cNvPr id="121" name="组合 120"/>
              <p:cNvGrpSpPr/>
              <p:nvPr/>
            </p:nvGrpSpPr>
            <p:grpSpPr>
              <a:xfrm>
                <a:off x="6698060" y="4054016"/>
                <a:ext cx="673601" cy="800258"/>
                <a:chOff x="1003282" y="4162600"/>
                <a:chExt cx="720394" cy="846162"/>
              </a:xfrm>
            </p:grpSpPr>
            <p:sp>
              <p:nvSpPr>
                <p:cNvPr id="128" name="矩形 127"/>
                <p:cNvSpPr/>
                <p:nvPr/>
              </p:nvSpPr>
              <p:spPr>
                <a:xfrm>
                  <a:off x="1007171" y="4162600"/>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9" name="文本框 128"/>
                <p:cNvSpPr txBox="1"/>
                <p:nvPr/>
              </p:nvSpPr>
              <p:spPr>
                <a:xfrm>
                  <a:off x="1003282" y="4306111"/>
                  <a:ext cx="699446" cy="5660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生产</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计划</a:t>
                  </a:r>
                </a:p>
              </p:txBody>
            </p:sp>
          </p:grpSp>
          <p:grpSp>
            <p:nvGrpSpPr>
              <p:cNvPr id="122" name="组合 121"/>
              <p:cNvGrpSpPr/>
              <p:nvPr/>
            </p:nvGrpSpPr>
            <p:grpSpPr>
              <a:xfrm>
                <a:off x="7422189" y="4054017"/>
                <a:ext cx="669965" cy="800258"/>
                <a:chOff x="1020380" y="4166343"/>
                <a:chExt cx="716505" cy="846162"/>
              </a:xfrm>
            </p:grpSpPr>
            <p:sp>
              <p:nvSpPr>
                <p:cNvPr id="126" name="矩形 125"/>
                <p:cNvSpPr/>
                <p:nvPr/>
              </p:nvSpPr>
              <p:spPr>
                <a:xfrm>
                  <a:off x="1020380" y="4166343"/>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7" name="文本框 126"/>
                <p:cNvSpPr txBox="1"/>
                <p:nvPr/>
              </p:nvSpPr>
              <p:spPr>
                <a:xfrm>
                  <a:off x="1021007" y="4309854"/>
                  <a:ext cx="699446" cy="5660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车间</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8129580" y="4054017"/>
                <a:ext cx="683065" cy="800258"/>
                <a:chOff x="1003673" y="4155538"/>
                <a:chExt cx="730515" cy="846162"/>
              </a:xfrm>
            </p:grpSpPr>
            <p:sp>
              <p:nvSpPr>
                <p:cNvPr id="124" name="矩形 123"/>
                <p:cNvSpPr/>
                <p:nvPr/>
              </p:nvSpPr>
              <p:spPr>
                <a:xfrm>
                  <a:off x="1017683" y="4155538"/>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5" name="文本框 124"/>
                <p:cNvSpPr txBox="1"/>
                <p:nvPr/>
              </p:nvSpPr>
              <p:spPr>
                <a:xfrm>
                  <a:off x="1003673" y="4299049"/>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物流</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grpSp>
          <p:nvGrpSpPr>
            <p:cNvPr id="98" name="组合 97"/>
            <p:cNvGrpSpPr/>
            <p:nvPr/>
          </p:nvGrpSpPr>
          <p:grpSpPr>
            <a:xfrm>
              <a:off x="395784" y="4054017"/>
              <a:ext cx="2457278" cy="800259"/>
              <a:chOff x="591519" y="4053082"/>
              <a:chExt cx="2081240" cy="800259"/>
            </a:xfrm>
          </p:grpSpPr>
          <p:grpSp>
            <p:nvGrpSpPr>
              <p:cNvPr id="107" name="组合 106"/>
              <p:cNvGrpSpPr/>
              <p:nvPr/>
            </p:nvGrpSpPr>
            <p:grpSpPr>
              <a:xfrm>
                <a:off x="591519" y="4053083"/>
                <a:ext cx="660873" cy="800258"/>
                <a:chOff x="989464" y="4166343"/>
                <a:chExt cx="716506" cy="846162"/>
              </a:xfrm>
            </p:grpSpPr>
            <p:sp>
              <p:nvSpPr>
                <p:cNvPr id="114" name="矩形 113"/>
                <p:cNvSpPr/>
                <p:nvPr/>
              </p:nvSpPr>
              <p:spPr>
                <a:xfrm>
                  <a:off x="989465" y="4166343"/>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5" name="文本框 114"/>
                <p:cNvSpPr txBox="1"/>
                <p:nvPr/>
              </p:nvSpPr>
              <p:spPr>
                <a:xfrm>
                  <a:off x="989464" y="4309854"/>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财务</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会计</a:t>
                  </a:r>
                </a:p>
              </p:txBody>
            </p:sp>
          </p:grpSp>
          <p:grpSp>
            <p:nvGrpSpPr>
              <p:cNvPr id="108" name="组合 107"/>
              <p:cNvGrpSpPr/>
              <p:nvPr/>
            </p:nvGrpSpPr>
            <p:grpSpPr>
              <a:xfrm>
                <a:off x="1301703" y="4053082"/>
                <a:ext cx="660872" cy="800258"/>
                <a:chOff x="976567" y="4150312"/>
                <a:chExt cx="716505" cy="846162"/>
              </a:xfrm>
            </p:grpSpPr>
            <p:sp>
              <p:nvSpPr>
                <p:cNvPr id="112" name="矩形 111"/>
                <p:cNvSpPr/>
                <p:nvPr/>
              </p:nvSpPr>
              <p:spPr>
                <a:xfrm>
                  <a:off x="976567" y="4150312"/>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3" name="文本框 112"/>
                <p:cNvSpPr txBox="1"/>
                <p:nvPr/>
              </p:nvSpPr>
              <p:spPr>
                <a:xfrm>
                  <a:off x="989464" y="4293824"/>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经营</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会计</a:t>
                  </a:r>
                </a:p>
              </p:txBody>
            </p:sp>
          </p:grpSp>
          <p:grpSp>
            <p:nvGrpSpPr>
              <p:cNvPr id="109" name="组合 108"/>
              <p:cNvGrpSpPr/>
              <p:nvPr/>
            </p:nvGrpSpPr>
            <p:grpSpPr>
              <a:xfrm>
                <a:off x="2011887" y="4053082"/>
                <a:ext cx="660872" cy="800258"/>
                <a:chOff x="975035" y="4150312"/>
                <a:chExt cx="716505" cy="846162"/>
              </a:xfrm>
            </p:grpSpPr>
            <p:sp>
              <p:nvSpPr>
                <p:cNvPr id="110" name="矩形 109"/>
                <p:cNvSpPr/>
                <p:nvPr/>
              </p:nvSpPr>
              <p:spPr>
                <a:xfrm>
                  <a:off x="975035" y="4150312"/>
                  <a:ext cx="716505" cy="846162"/>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1" name="文本框 110"/>
                <p:cNvSpPr txBox="1"/>
                <p:nvPr/>
              </p:nvSpPr>
              <p:spPr>
                <a:xfrm>
                  <a:off x="988430" y="4293824"/>
                  <a:ext cx="699446" cy="55323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成本</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grpSp>
          <p:nvGrpSpPr>
            <p:cNvPr id="99" name="组合 98"/>
            <p:cNvGrpSpPr/>
            <p:nvPr/>
          </p:nvGrpSpPr>
          <p:grpSpPr>
            <a:xfrm>
              <a:off x="9525008" y="4054017"/>
              <a:ext cx="2459851" cy="800258"/>
              <a:chOff x="8810069" y="4065024"/>
              <a:chExt cx="2161090" cy="800258"/>
            </a:xfrm>
          </p:grpSpPr>
          <p:sp>
            <p:nvSpPr>
              <p:cNvPr id="100" name="矩形 99"/>
              <p:cNvSpPr/>
              <p:nvPr/>
            </p:nvSpPr>
            <p:spPr>
              <a:xfrm>
                <a:off x="8834671" y="4065024"/>
                <a:ext cx="669965" cy="800258"/>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1" name="文本框 100"/>
              <p:cNvSpPr txBox="1"/>
              <p:nvPr/>
            </p:nvSpPr>
            <p:spPr>
              <a:xfrm>
                <a:off x="8810069" y="4200749"/>
                <a:ext cx="73175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线上</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商城</a:t>
                </a:r>
              </a:p>
            </p:txBody>
          </p:sp>
          <p:grpSp>
            <p:nvGrpSpPr>
              <p:cNvPr id="102" name="组合 101"/>
              <p:cNvGrpSpPr/>
              <p:nvPr/>
            </p:nvGrpSpPr>
            <p:grpSpPr>
              <a:xfrm>
                <a:off x="9518789" y="4065024"/>
                <a:ext cx="731753" cy="800258"/>
                <a:chOff x="8459952" y="4051376"/>
                <a:chExt cx="721821" cy="800258"/>
              </a:xfrm>
            </p:grpSpPr>
            <p:sp>
              <p:nvSpPr>
                <p:cNvPr id="105" name="矩形 104"/>
                <p:cNvSpPr/>
                <p:nvPr/>
              </p:nvSpPr>
              <p:spPr>
                <a:xfrm>
                  <a:off x="8496447" y="4051376"/>
                  <a:ext cx="660872" cy="800258"/>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6" name="文本框 105"/>
                <p:cNvSpPr txBox="1"/>
                <p:nvPr/>
              </p:nvSpPr>
              <p:spPr>
                <a:xfrm>
                  <a:off x="8459952" y="4187101"/>
                  <a:ext cx="72182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门店</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sp>
            <p:nvSpPr>
              <p:cNvPr id="103" name="矩形 102"/>
              <p:cNvSpPr/>
              <p:nvPr/>
            </p:nvSpPr>
            <p:spPr>
              <a:xfrm>
                <a:off x="10276899" y="4065024"/>
                <a:ext cx="669965" cy="800258"/>
              </a:xfrm>
              <a:prstGeom prst="rect">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4" name="文本框 103"/>
              <p:cNvSpPr txBox="1"/>
              <p:nvPr/>
            </p:nvSpPr>
            <p:spPr>
              <a:xfrm>
                <a:off x="10239406" y="4200749"/>
                <a:ext cx="73175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分销</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p>
            </p:txBody>
          </p:sp>
        </p:grpSp>
      </p:grpSp>
    </p:spTree>
    <p:extLst>
      <p:ext uri="{BB962C8B-B14F-4D97-AF65-F5344CB8AC3E}">
        <p14:creationId xmlns:p14="http://schemas.microsoft.com/office/powerpoint/2010/main" val="1904082317"/>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2827" y="277849"/>
            <a:ext cx="11005812" cy="536451"/>
          </a:xfrm>
          <a:prstGeom prst="rect">
            <a:avLst/>
          </a:prstGeom>
        </p:spPr>
        <p:txBody>
          <a:bodyPr lIns="0" tIns="0" rIns="0" bIns="0" anchor="t">
            <a:normAutofit/>
          </a:bodyPr>
          <a:lstStyle>
            <a:lvl1pPr indent="0" defTabSz="1187798">
              <a:lnSpc>
                <a:spcPts val="3430"/>
              </a:lnSpc>
              <a:spcBef>
                <a:spcPts val="0"/>
              </a:spcBef>
              <a:buFont typeface="Arial" panose="020B0604020202020204" pitchFamily="34" charset="0"/>
              <a:buNone/>
              <a:defRPr sz="3200" b="1" baseline="0">
                <a:solidFill>
                  <a:schemeClr val="accent1"/>
                </a:solidFill>
                <a:latin typeface="Microsoft YaHei" panose="020B0503020204020204" pitchFamily="34" charset="-122"/>
                <a:ea typeface="Microsoft YaHei" panose="020B0503020204020204" pitchFamily="34" charset="-122"/>
              </a:defRPr>
            </a:lvl1pPr>
            <a:lvl2pPr marL="593900" indent="0" algn="ctr" defTabSz="1187798">
              <a:lnSpc>
                <a:spcPct val="90000"/>
              </a:lnSpc>
              <a:spcBef>
                <a:spcPts val="650"/>
              </a:spcBef>
              <a:buFont typeface="Arial" panose="020B0604020202020204" pitchFamily="34" charset="0"/>
              <a:buNone/>
              <a:defRPr sz="2598"/>
            </a:lvl2pPr>
            <a:lvl3pPr marL="1187798" indent="0" algn="ctr" defTabSz="1187798">
              <a:lnSpc>
                <a:spcPct val="90000"/>
              </a:lnSpc>
              <a:spcBef>
                <a:spcPts val="650"/>
              </a:spcBef>
              <a:buFont typeface="Arial" panose="020B0604020202020204" pitchFamily="34" charset="0"/>
              <a:buNone/>
              <a:defRPr sz="2338"/>
            </a:lvl3pPr>
            <a:lvl4pPr marL="1781699" indent="0" algn="ctr" defTabSz="1187798">
              <a:lnSpc>
                <a:spcPct val="90000"/>
              </a:lnSpc>
              <a:spcBef>
                <a:spcPts val="650"/>
              </a:spcBef>
              <a:buFont typeface="Arial" panose="020B0604020202020204" pitchFamily="34" charset="0"/>
              <a:buNone/>
              <a:defRPr sz="2079"/>
            </a:lvl4pPr>
            <a:lvl5pPr marL="2375598" indent="0" algn="ctr" defTabSz="1187798">
              <a:lnSpc>
                <a:spcPct val="90000"/>
              </a:lnSpc>
              <a:spcBef>
                <a:spcPts val="650"/>
              </a:spcBef>
              <a:buFont typeface="Arial" panose="020B0604020202020204" pitchFamily="34" charset="0"/>
              <a:buNone/>
              <a:defRPr sz="2079"/>
            </a:lvl5pPr>
            <a:lvl6pPr marL="2969497" indent="0" algn="ctr" defTabSz="1187798">
              <a:lnSpc>
                <a:spcPct val="90000"/>
              </a:lnSpc>
              <a:spcBef>
                <a:spcPts val="650"/>
              </a:spcBef>
              <a:buFont typeface="Arial" panose="020B0604020202020204" pitchFamily="34" charset="0"/>
              <a:buNone/>
              <a:defRPr sz="2079"/>
            </a:lvl6pPr>
            <a:lvl7pPr marL="3563396" indent="0" algn="ctr" defTabSz="1187798">
              <a:lnSpc>
                <a:spcPct val="90000"/>
              </a:lnSpc>
              <a:spcBef>
                <a:spcPts val="650"/>
              </a:spcBef>
              <a:buFont typeface="Arial" panose="020B0604020202020204" pitchFamily="34" charset="0"/>
              <a:buNone/>
              <a:defRPr sz="2079"/>
            </a:lvl7pPr>
            <a:lvl8pPr marL="4157297" indent="0" algn="ctr" defTabSz="1187798">
              <a:lnSpc>
                <a:spcPct val="90000"/>
              </a:lnSpc>
              <a:spcBef>
                <a:spcPts val="650"/>
              </a:spcBef>
              <a:buFont typeface="Arial" panose="020B0604020202020204" pitchFamily="34" charset="0"/>
              <a:buNone/>
              <a:defRPr sz="2079"/>
            </a:lvl8pPr>
            <a:lvl9pPr marL="4751195" indent="0" algn="ctr" defTabSz="1187798">
              <a:lnSpc>
                <a:spcPct val="90000"/>
              </a:lnSpc>
              <a:spcBef>
                <a:spcPts val="650"/>
              </a:spcBef>
              <a:buFont typeface="Arial" panose="020B0604020202020204" pitchFamily="34" charset="0"/>
              <a:buNone/>
              <a:defRPr sz="2079"/>
            </a:lvl9pPr>
          </a:lstStyle>
          <a:p>
            <a:r>
              <a:rPr lang="en-US" altLang="zh-CN" dirty="0"/>
              <a:t>3</a:t>
            </a:r>
            <a:r>
              <a:rPr lang="en-US" altLang="zh-CN" dirty="0" smtClean="0"/>
              <a:t>.</a:t>
            </a:r>
            <a:r>
              <a:rPr lang="zh-CN" altLang="en-US" i="1" dirty="0">
                <a:solidFill>
                  <a:schemeClr val="tx1">
                    <a:lumMod val="50000"/>
                    <a:lumOff val="50000"/>
                  </a:schemeClr>
                </a:solidFill>
              </a:rPr>
              <a:t>食品</a:t>
            </a:r>
            <a:r>
              <a:rPr lang="zh-CN" altLang="en-US" i="1" dirty="0" smtClean="0">
                <a:solidFill>
                  <a:schemeClr val="tx1">
                    <a:lumMod val="50000"/>
                    <a:lumOff val="50000"/>
                  </a:schemeClr>
                </a:solidFill>
              </a:rPr>
              <a:t>加工</a:t>
            </a:r>
            <a:r>
              <a:rPr lang="zh-CN" altLang="en-US" dirty="0" smtClean="0"/>
              <a:t>业</a:t>
            </a:r>
            <a:r>
              <a:rPr lang="zh-CN" altLang="en-US" dirty="0"/>
              <a:t>解决</a:t>
            </a:r>
            <a:r>
              <a:rPr lang="zh-CN" altLang="en-US" dirty="0" smtClean="0"/>
              <a:t>方案概述及逻辑架构</a:t>
            </a:r>
            <a:endParaRPr lang="zh-CN" altLang="en-US" dirty="0"/>
          </a:p>
        </p:txBody>
      </p:sp>
      <p:grpSp>
        <p:nvGrpSpPr>
          <p:cNvPr id="449" name="组合 448"/>
          <p:cNvGrpSpPr/>
          <p:nvPr/>
        </p:nvGrpSpPr>
        <p:grpSpPr>
          <a:xfrm>
            <a:off x="451144" y="1346877"/>
            <a:ext cx="11241092" cy="4746564"/>
            <a:chOff x="451144" y="1346877"/>
            <a:chExt cx="11241092" cy="4746564"/>
          </a:xfrm>
        </p:grpSpPr>
        <p:grpSp>
          <p:nvGrpSpPr>
            <p:cNvPr id="450" name="组合 449"/>
            <p:cNvGrpSpPr/>
            <p:nvPr/>
          </p:nvGrpSpPr>
          <p:grpSpPr>
            <a:xfrm>
              <a:off x="1404197" y="4056397"/>
              <a:ext cx="10288039" cy="1983959"/>
              <a:chOff x="1049204" y="4397591"/>
              <a:chExt cx="9782012" cy="1983959"/>
            </a:xfrm>
          </p:grpSpPr>
          <p:grpSp>
            <p:nvGrpSpPr>
              <p:cNvPr id="544" name="组合 543"/>
              <p:cNvGrpSpPr/>
              <p:nvPr/>
            </p:nvGrpSpPr>
            <p:grpSpPr>
              <a:xfrm>
                <a:off x="1049204" y="5911415"/>
                <a:ext cx="9782012" cy="470135"/>
                <a:chOff x="1611916" y="6108094"/>
                <a:chExt cx="9985277" cy="517419"/>
              </a:xfrm>
            </p:grpSpPr>
            <p:sp>
              <p:nvSpPr>
                <p:cNvPr id="567" name="矩形 566">
                  <a:extLst>
                    <a:ext uri="{FF2B5EF4-FFF2-40B4-BE49-F238E27FC236}">
                      <a16:creationId xmlns:a16="http://schemas.microsoft.com/office/drawing/2014/main" id="{22A82142-D998-AD4E-A953-3F12EB286486}"/>
                    </a:ext>
                  </a:extLst>
                </p:cNvPr>
                <p:cNvSpPr/>
                <p:nvPr/>
              </p:nvSpPr>
              <p:spPr>
                <a:xfrm>
                  <a:off x="1611916" y="6108094"/>
                  <a:ext cx="9985277" cy="517419"/>
                </a:xfrm>
                <a:prstGeom prst="rect">
                  <a:avLst/>
                </a:prstGeom>
                <a:noFill/>
                <a:ln w="12700" cap="flat" cmpd="sng" algn="ctr">
                  <a:solidFill>
                    <a:srgbClr val="4472C4"/>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68" name="文本框 567"/>
                <p:cNvSpPr txBox="1"/>
                <p:nvPr/>
              </p:nvSpPr>
              <p:spPr>
                <a:xfrm>
                  <a:off x="1680903" y="6196733"/>
                  <a:ext cx="1991652" cy="338732"/>
                </a:xfrm>
                <a:prstGeom prst="rect">
                  <a:avLst/>
                </a:prstGeom>
                <a:no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公有云</a:t>
                  </a:r>
                  <a:r>
                    <a:rPr kumimoji="1" lang="en-US" altLang="zh-CN"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a:t>
                  </a:r>
                  <a:r>
                    <a:rPr kumimoji="1"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私有云</a:t>
                  </a:r>
                </a:p>
              </p:txBody>
            </p:sp>
            <p:sp>
              <p:nvSpPr>
                <p:cNvPr id="569" name="矩形 568"/>
                <p:cNvSpPr/>
                <p:nvPr/>
              </p:nvSpPr>
              <p:spPr>
                <a:xfrm>
                  <a:off x="3772817" y="6178950"/>
                  <a:ext cx="1760764" cy="334374"/>
                </a:xfrm>
                <a:prstGeom prst="rect">
                  <a:avLst/>
                </a:prstGeom>
                <a:solidFill>
                  <a:srgbClr val="0070C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计算</a:t>
                  </a:r>
                </a:p>
              </p:txBody>
            </p:sp>
            <p:sp>
              <p:nvSpPr>
                <p:cNvPr id="570" name="矩形 569"/>
                <p:cNvSpPr/>
                <p:nvPr/>
              </p:nvSpPr>
              <p:spPr>
                <a:xfrm>
                  <a:off x="5677064" y="6178950"/>
                  <a:ext cx="1761256" cy="334374"/>
                </a:xfrm>
                <a:prstGeom prst="rect">
                  <a:avLst/>
                </a:prstGeom>
                <a:solidFill>
                  <a:srgbClr val="0070C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存储</a:t>
                  </a:r>
                </a:p>
              </p:txBody>
            </p:sp>
            <p:sp>
              <p:nvSpPr>
                <p:cNvPr id="571" name="矩形 570"/>
                <p:cNvSpPr/>
                <p:nvPr/>
              </p:nvSpPr>
              <p:spPr>
                <a:xfrm>
                  <a:off x="7581803" y="6178950"/>
                  <a:ext cx="1761256" cy="334374"/>
                </a:xfrm>
                <a:prstGeom prst="rect">
                  <a:avLst/>
                </a:prstGeom>
                <a:solidFill>
                  <a:srgbClr val="0070C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网络</a:t>
                  </a:r>
                </a:p>
              </p:txBody>
            </p:sp>
            <p:sp>
              <p:nvSpPr>
                <p:cNvPr id="572" name="矩形 571"/>
                <p:cNvSpPr/>
                <p:nvPr/>
              </p:nvSpPr>
              <p:spPr>
                <a:xfrm>
                  <a:off x="9486544" y="6178950"/>
                  <a:ext cx="1761256" cy="334374"/>
                </a:xfrm>
                <a:prstGeom prst="rect">
                  <a:avLst/>
                </a:prstGeom>
                <a:solidFill>
                  <a:srgbClr val="0070C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安全</a:t>
                  </a:r>
                </a:p>
              </p:txBody>
            </p:sp>
          </p:grpSp>
          <p:grpSp>
            <p:nvGrpSpPr>
              <p:cNvPr id="545" name="组合 544"/>
              <p:cNvGrpSpPr/>
              <p:nvPr/>
            </p:nvGrpSpPr>
            <p:grpSpPr>
              <a:xfrm>
                <a:off x="1061138" y="4397591"/>
                <a:ext cx="9770078" cy="1448114"/>
                <a:chOff x="1624098" y="4409773"/>
                <a:chExt cx="9973095" cy="1478814"/>
              </a:xfrm>
            </p:grpSpPr>
            <p:sp>
              <p:nvSpPr>
                <p:cNvPr id="546" name="矩形 545">
                  <a:extLst>
                    <a:ext uri="{FF2B5EF4-FFF2-40B4-BE49-F238E27FC236}">
                      <a16:creationId xmlns:a16="http://schemas.microsoft.com/office/drawing/2014/main" id="{22A82142-D998-AD4E-A953-3F12EB286486}"/>
                    </a:ext>
                  </a:extLst>
                </p:cNvPr>
                <p:cNvSpPr/>
                <p:nvPr/>
              </p:nvSpPr>
              <p:spPr>
                <a:xfrm>
                  <a:off x="1624098" y="5264762"/>
                  <a:ext cx="9973095" cy="623825"/>
                </a:xfrm>
                <a:prstGeom prst="rect">
                  <a:avLst/>
                </a:prstGeom>
                <a:noFill/>
                <a:ln w="28575" cap="flat" cmpd="sng" algn="ctr">
                  <a:solidFill>
                    <a:sysClr val="window" lastClr="FFFFFF">
                      <a:lumMod val="50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47" name="矩形 546">
                  <a:extLst>
                    <a:ext uri="{FF2B5EF4-FFF2-40B4-BE49-F238E27FC236}">
                      <a16:creationId xmlns:a16="http://schemas.microsoft.com/office/drawing/2014/main" id="{22A82142-D998-AD4E-A953-3F12EB286486}"/>
                    </a:ext>
                  </a:extLst>
                </p:cNvPr>
                <p:cNvSpPr/>
                <p:nvPr/>
              </p:nvSpPr>
              <p:spPr>
                <a:xfrm>
                  <a:off x="1624273" y="4453877"/>
                  <a:ext cx="4922844" cy="745112"/>
                </a:xfrm>
                <a:prstGeom prst="rect">
                  <a:avLst/>
                </a:prstGeom>
                <a:noFill/>
                <a:ln w="28575" cap="flat" cmpd="sng" algn="ctr">
                  <a:solidFill>
                    <a:srgbClr val="5B9BD5">
                      <a:lumMod val="60000"/>
                      <a:lumOff val="40000"/>
                    </a:srgb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48" name="矩形 547">
                  <a:extLst>
                    <a:ext uri="{FF2B5EF4-FFF2-40B4-BE49-F238E27FC236}">
                      <a16:creationId xmlns:a16="http://schemas.microsoft.com/office/drawing/2014/main" id="{22A82142-D998-AD4E-A953-3F12EB286486}"/>
                    </a:ext>
                  </a:extLst>
                </p:cNvPr>
                <p:cNvSpPr/>
                <p:nvPr/>
              </p:nvSpPr>
              <p:spPr>
                <a:xfrm>
                  <a:off x="6680030" y="4453877"/>
                  <a:ext cx="4917163" cy="745111"/>
                </a:xfrm>
                <a:prstGeom prst="rect">
                  <a:avLst/>
                </a:prstGeom>
                <a:noFill/>
                <a:ln w="28575" cap="flat" cmpd="sng" algn="ctr">
                  <a:solidFill>
                    <a:srgbClr val="5B9BD5">
                      <a:lumMod val="60000"/>
                      <a:lumOff val="40000"/>
                    </a:srgb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49" name="矩形 548"/>
                <p:cNvSpPr/>
                <p:nvPr/>
              </p:nvSpPr>
              <p:spPr>
                <a:xfrm>
                  <a:off x="1714782" y="4727923"/>
                  <a:ext cx="1089482" cy="370466"/>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主数据</a:t>
                  </a:r>
                </a:p>
              </p:txBody>
            </p:sp>
            <p:sp>
              <p:nvSpPr>
                <p:cNvPr id="550" name="矩形 549"/>
                <p:cNvSpPr/>
                <p:nvPr/>
              </p:nvSpPr>
              <p:spPr>
                <a:xfrm>
                  <a:off x="2932536" y="4727923"/>
                  <a:ext cx="1089482" cy="36595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开放</a:t>
                  </a:r>
                  <a:endPar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数据平台</a:t>
                  </a:r>
                </a:p>
              </p:txBody>
            </p:sp>
            <p:sp>
              <p:nvSpPr>
                <p:cNvPr id="551" name="矩形 550"/>
                <p:cNvSpPr/>
                <p:nvPr/>
              </p:nvSpPr>
              <p:spPr>
                <a:xfrm>
                  <a:off x="4150288" y="4727923"/>
                  <a:ext cx="1089482" cy="36595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数据治理</a:t>
                  </a:r>
                </a:p>
              </p:txBody>
            </p:sp>
            <p:sp>
              <p:nvSpPr>
                <p:cNvPr id="552" name="矩形 551"/>
                <p:cNvSpPr/>
                <p:nvPr/>
              </p:nvSpPr>
              <p:spPr>
                <a:xfrm>
                  <a:off x="5368042" y="4727923"/>
                  <a:ext cx="1089482" cy="36595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数据</a:t>
                  </a:r>
                  <a:endPar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可视化</a:t>
                  </a:r>
                </a:p>
              </p:txBody>
            </p:sp>
            <p:sp>
              <p:nvSpPr>
                <p:cNvPr id="553" name="矩形 552"/>
                <p:cNvSpPr/>
                <p:nvPr/>
              </p:nvSpPr>
              <p:spPr>
                <a:xfrm>
                  <a:off x="6828463" y="4723745"/>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用户中心</a:t>
                  </a:r>
                </a:p>
              </p:txBody>
            </p:sp>
            <p:sp>
              <p:nvSpPr>
                <p:cNvPr id="554" name="矩形 553"/>
                <p:cNvSpPr/>
                <p:nvPr/>
              </p:nvSpPr>
              <p:spPr>
                <a:xfrm>
                  <a:off x="6828463" y="4924489"/>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AI</a:t>
                  </a: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服务</a:t>
                  </a:r>
                </a:p>
              </p:txBody>
            </p:sp>
            <p:sp>
              <p:nvSpPr>
                <p:cNvPr id="555" name="矩形 554"/>
                <p:cNvSpPr/>
                <p:nvPr/>
              </p:nvSpPr>
              <p:spPr>
                <a:xfrm>
                  <a:off x="8010788" y="4723745"/>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运营平台</a:t>
                  </a:r>
                </a:p>
              </p:txBody>
            </p:sp>
            <p:sp>
              <p:nvSpPr>
                <p:cNvPr id="556" name="矩形 555"/>
                <p:cNvSpPr/>
                <p:nvPr/>
              </p:nvSpPr>
              <p:spPr>
                <a:xfrm>
                  <a:off x="8010788" y="4924489"/>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运维平台</a:t>
                  </a:r>
                </a:p>
              </p:txBody>
            </p:sp>
            <p:sp>
              <p:nvSpPr>
                <p:cNvPr id="557" name="矩形 556"/>
                <p:cNvSpPr/>
                <p:nvPr/>
              </p:nvSpPr>
              <p:spPr>
                <a:xfrm>
                  <a:off x="9193113" y="4723745"/>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数据权限</a:t>
                  </a:r>
                </a:p>
              </p:txBody>
            </p:sp>
            <p:sp>
              <p:nvSpPr>
                <p:cNvPr id="558" name="矩形 557"/>
                <p:cNvSpPr/>
                <p:nvPr/>
              </p:nvSpPr>
              <p:spPr>
                <a:xfrm>
                  <a:off x="9193113" y="4924489"/>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功能权限</a:t>
                  </a:r>
                </a:p>
              </p:txBody>
            </p:sp>
            <p:sp>
              <p:nvSpPr>
                <p:cNvPr id="559" name="矩形 558"/>
                <p:cNvSpPr/>
                <p:nvPr/>
              </p:nvSpPr>
              <p:spPr>
                <a:xfrm>
                  <a:off x="10375436" y="4719230"/>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工作流</a:t>
                  </a:r>
                </a:p>
              </p:txBody>
            </p:sp>
            <p:sp>
              <p:nvSpPr>
                <p:cNvPr id="560" name="矩形 559"/>
                <p:cNvSpPr/>
                <p:nvPr/>
              </p:nvSpPr>
              <p:spPr>
                <a:xfrm>
                  <a:off x="10375436" y="4919974"/>
                  <a:ext cx="1089482" cy="171408"/>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基础服务</a:t>
                  </a:r>
                </a:p>
              </p:txBody>
            </p:sp>
            <p:sp>
              <p:nvSpPr>
                <p:cNvPr id="561" name="文本框 560"/>
                <p:cNvSpPr txBox="1"/>
                <p:nvPr/>
              </p:nvSpPr>
              <p:spPr>
                <a:xfrm>
                  <a:off x="3444639" y="4409773"/>
                  <a:ext cx="1276688" cy="345732"/>
                </a:xfrm>
                <a:prstGeom prst="rect">
                  <a:avLst/>
                </a:prstGeom>
                <a:noFill/>
              </p:spPr>
              <p:txBody>
                <a:bodyPr wrap="square" rtlCol="0" anchor="t">
                  <a:spAutoFit/>
                </a:bodyPr>
                <a:lstStyle>
                  <a:defPPr>
                    <a:defRPr lang="zh-CN"/>
                  </a:defPPr>
                  <a:lvl1pPr algn="ctr">
                    <a:defRPr kumimoji="1" sz="1600" b="1">
                      <a:solidFill>
                        <a:srgbClr val="0070C0"/>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数据平台</a:t>
                  </a:r>
                </a:p>
              </p:txBody>
            </p:sp>
            <p:sp>
              <p:nvSpPr>
                <p:cNvPr id="562" name="文本框 561"/>
                <p:cNvSpPr txBox="1"/>
                <p:nvPr/>
              </p:nvSpPr>
              <p:spPr>
                <a:xfrm>
                  <a:off x="8310843" y="4409773"/>
                  <a:ext cx="1655536" cy="345731"/>
                </a:xfrm>
                <a:prstGeom prst="rect">
                  <a:avLst/>
                </a:prstGeom>
                <a:noFill/>
              </p:spPr>
              <p:txBody>
                <a:bodyPr wrap="square" rtlCol="0" anchor="t">
                  <a:spAutoFit/>
                </a:bodyPr>
                <a:lstStyle>
                  <a:defPPr>
                    <a:defRPr lang="zh-CN"/>
                  </a:defPPr>
                  <a:lvl1pPr algn="ctr">
                    <a:defRPr kumimoji="1" sz="1600" b="1">
                      <a:solidFill>
                        <a:srgbClr val="0070C0"/>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管理平台</a:t>
                  </a:r>
                </a:p>
              </p:txBody>
            </p:sp>
            <p:sp>
              <p:nvSpPr>
                <p:cNvPr id="563" name="文本框 562"/>
                <p:cNvSpPr txBox="1"/>
                <p:nvPr/>
              </p:nvSpPr>
              <p:spPr>
                <a:xfrm>
                  <a:off x="5972302" y="5260170"/>
                  <a:ext cx="1276688" cy="345731"/>
                </a:xfrm>
                <a:prstGeom prst="rect">
                  <a:avLst/>
                </a:prstGeom>
                <a:noFill/>
              </p:spPr>
              <p:txBody>
                <a:bodyPr wrap="square" rtlCol="0" anchor="t">
                  <a:spAutoFit/>
                </a:bodyPr>
                <a:lstStyle>
                  <a:defPPr>
                    <a:defRPr lang="zh-CN"/>
                  </a:defPPr>
                  <a:lvl1pPr algn="ctr">
                    <a:defRPr kumimoji="1" sz="1600" b="1">
                      <a:solidFill>
                        <a:srgbClr val="0070C0"/>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技术平台</a:t>
                  </a:r>
                </a:p>
              </p:txBody>
            </p:sp>
            <p:grpSp>
              <p:nvGrpSpPr>
                <p:cNvPr id="564" name="组合 563"/>
                <p:cNvGrpSpPr/>
                <p:nvPr/>
              </p:nvGrpSpPr>
              <p:grpSpPr>
                <a:xfrm>
                  <a:off x="1714781" y="5568918"/>
                  <a:ext cx="9776349" cy="267193"/>
                  <a:chOff x="1714781" y="5470051"/>
                  <a:chExt cx="9776349" cy="366056"/>
                </a:xfrm>
              </p:grpSpPr>
              <p:sp>
                <p:nvSpPr>
                  <p:cNvPr id="565" name="矩形 564"/>
                  <p:cNvSpPr/>
                  <p:nvPr/>
                </p:nvSpPr>
                <p:spPr>
                  <a:xfrm>
                    <a:off x="1714781" y="5470052"/>
                    <a:ext cx="4832336" cy="366055"/>
                  </a:xfrm>
                  <a:prstGeom prst="rect">
                    <a:avLst/>
                  </a:prstGeom>
                  <a:solidFill>
                    <a:srgbClr val="0070C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低代码可视化开发工具</a:t>
                    </a:r>
                    <a:r>
                      <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-inStudio</a:t>
                    </a:r>
                  </a:p>
                </p:txBody>
              </p:sp>
              <p:sp>
                <p:nvSpPr>
                  <p:cNvPr id="566" name="矩形 565"/>
                  <p:cNvSpPr/>
                  <p:nvPr/>
                </p:nvSpPr>
                <p:spPr>
                  <a:xfrm>
                    <a:off x="6665350" y="5470051"/>
                    <a:ext cx="4825780" cy="366055"/>
                  </a:xfrm>
                  <a:prstGeom prst="rect">
                    <a:avLst/>
                  </a:prstGeom>
                  <a:solidFill>
                    <a:srgbClr val="0070C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高可用云开发平台</a:t>
                    </a:r>
                    <a:r>
                      <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0" cap="none" spc="0" normalizeH="0" baseline="0" noProof="0" dirty="0" err="1" smtClean="0">
                        <a:ln>
                          <a:noFill/>
                        </a:ln>
                        <a:solidFill>
                          <a:prstClr val="white"/>
                        </a:solidFill>
                        <a:effectLst/>
                        <a:uLnTx/>
                        <a:uFillTx/>
                        <a:latin typeface="微软雅黑" panose="020B0503020204020204" pitchFamily="34" charset="-122"/>
                        <a:ea typeface="微软雅黑" panose="020B0503020204020204" pitchFamily="34" charset="-122"/>
                        <a:cs typeface="+mn-cs"/>
                      </a:rPr>
                      <a:t>inCoder</a:t>
                    </a:r>
                    <a:endParaRPr kumimoji="0" lang="en-US" altLang="zh-CN" sz="1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sp>
          <p:nvSpPr>
            <p:cNvPr id="451" name="圆角矩形 450"/>
            <p:cNvSpPr/>
            <p:nvPr/>
          </p:nvSpPr>
          <p:spPr>
            <a:xfrm>
              <a:off x="1423284" y="1378863"/>
              <a:ext cx="10268952" cy="475831"/>
            </a:xfrm>
            <a:prstGeom prst="roundRect">
              <a:avLst/>
            </a:prstGeom>
            <a:noFill/>
            <a:ln w="19050" cap="flat" cmpd="sng" algn="ctr">
              <a:solidFill>
                <a:srgbClr val="00B0F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452" name="组合 451"/>
            <p:cNvGrpSpPr/>
            <p:nvPr/>
          </p:nvGrpSpPr>
          <p:grpSpPr>
            <a:xfrm>
              <a:off x="3966093" y="1474832"/>
              <a:ext cx="7296388" cy="315836"/>
              <a:chOff x="1897261" y="1479875"/>
              <a:chExt cx="8748052" cy="527171"/>
            </a:xfrm>
          </p:grpSpPr>
          <p:sp>
            <p:nvSpPr>
              <p:cNvPr id="538" name="矩形 537"/>
              <p:cNvSpPr/>
              <p:nvPr/>
            </p:nvSpPr>
            <p:spPr>
              <a:xfrm>
                <a:off x="1897261" y="1479875"/>
                <a:ext cx="1089482" cy="51558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订单分析</a:t>
                </a:r>
              </a:p>
            </p:txBody>
          </p:sp>
          <p:sp>
            <p:nvSpPr>
              <p:cNvPr id="539" name="矩形 538"/>
              <p:cNvSpPr/>
              <p:nvPr/>
            </p:nvSpPr>
            <p:spPr>
              <a:xfrm>
                <a:off x="3433065" y="1491464"/>
                <a:ext cx="1089482" cy="51558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仓储分析</a:t>
                </a:r>
              </a:p>
            </p:txBody>
          </p:sp>
          <p:sp>
            <p:nvSpPr>
              <p:cNvPr id="540" name="矩形 539"/>
              <p:cNvSpPr/>
              <p:nvPr/>
            </p:nvSpPr>
            <p:spPr>
              <a:xfrm>
                <a:off x="4964615" y="1479875"/>
                <a:ext cx="1089482" cy="51558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生产分析</a:t>
                </a:r>
              </a:p>
            </p:txBody>
          </p:sp>
          <p:sp>
            <p:nvSpPr>
              <p:cNvPr id="541" name="矩形 540"/>
              <p:cNvSpPr/>
              <p:nvPr/>
            </p:nvSpPr>
            <p:spPr>
              <a:xfrm>
                <a:off x="6492321" y="1479875"/>
                <a:ext cx="1089482" cy="51558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质量分析</a:t>
                </a:r>
              </a:p>
            </p:txBody>
          </p:sp>
          <p:sp>
            <p:nvSpPr>
              <p:cNvPr id="542" name="矩形 541"/>
              <p:cNvSpPr/>
              <p:nvPr/>
            </p:nvSpPr>
            <p:spPr>
              <a:xfrm>
                <a:off x="8020027" y="1479875"/>
                <a:ext cx="1089482" cy="51558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绩效分析</a:t>
                </a:r>
              </a:p>
            </p:txBody>
          </p:sp>
          <p:sp>
            <p:nvSpPr>
              <p:cNvPr id="543" name="矩形 542"/>
              <p:cNvSpPr/>
              <p:nvPr/>
            </p:nvSpPr>
            <p:spPr>
              <a:xfrm>
                <a:off x="9555831" y="1491464"/>
                <a:ext cx="1089482" cy="515582"/>
              </a:xfrm>
              <a:prstGeom prst="rect">
                <a:avLst/>
              </a:prstGeom>
              <a:solidFill>
                <a:srgbClr val="2F5597"/>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成本分析</a:t>
                </a:r>
              </a:p>
            </p:txBody>
          </p:sp>
        </p:grpSp>
        <p:grpSp>
          <p:nvGrpSpPr>
            <p:cNvPr id="453" name="组合 452"/>
            <p:cNvGrpSpPr/>
            <p:nvPr/>
          </p:nvGrpSpPr>
          <p:grpSpPr>
            <a:xfrm>
              <a:off x="3887374" y="1941833"/>
              <a:ext cx="4412797" cy="2062768"/>
              <a:chOff x="3425557" y="2308427"/>
              <a:chExt cx="3950077" cy="2062768"/>
            </a:xfrm>
          </p:grpSpPr>
          <p:sp>
            <p:nvSpPr>
              <p:cNvPr id="505" name="矩形 504">
                <a:extLst>
                  <a:ext uri="{FF2B5EF4-FFF2-40B4-BE49-F238E27FC236}">
                    <a16:creationId xmlns:a16="http://schemas.microsoft.com/office/drawing/2014/main" id="{22A82142-D998-AD4E-A953-3F12EB286486}"/>
                  </a:ext>
                </a:extLst>
              </p:cNvPr>
              <p:cNvSpPr/>
              <p:nvPr/>
            </p:nvSpPr>
            <p:spPr>
              <a:xfrm>
                <a:off x="3425557" y="2308427"/>
                <a:ext cx="3950077" cy="2058445"/>
              </a:xfrm>
              <a:prstGeom prst="rect">
                <a:avLst/>
              </a:prstGeom>
              <a:noFill/>
              <a:ln w="28575"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6" name="文本框 505"/>
              <p:cNvSpPr txBox="1"/>
              <p:nvPr/>
            </p:nvSpPr>
            <p:spPr>
              <a:xfrm>
                <a:off x="4457892" y="2318557"/>
                <a:ext cx="1881951" cy="338554"/>
              </a:xfrm>
              <a:prstGeom prst="rect">
                <a:avLst/>
              </a:prstGeom>
              <a:noFill/>
            </p:spPr>
            <p:txBody>
              <a:bodyPr wrap="square" rtlCol="0" anchor="t">
                <a:spAutoFit/>
              </a:bodyPr>
              <a:lstStyle>
                <a:defPPr>
                  <a:defRPr lang="zh-CN"/>
                </a:defPPr>
                <a:lvl1pPr algn="ctr">
                  <a:defRPr kumimoji="1" sz="16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企业资源计划管理</a:t>
                </a:r>
              </a:p>
            </p:txBody>
          </p:sp>
          <p:grpSp>
            <p:nvGrpSpPr>
              <p:cNvPr id="507" name="组合 506"/>
              <p:cNvGrpSpPr/>
              <p:nvPr/>
            </p:nvGrpSpPr>
            <p:grpSpPr>
              <a:xfrm>
                <a:off x="3511202" y="2683244"/>
                <a:ext cx="3771948" cy="1687951"/>
                <a:chOff x="3492075" y="2683244"/>
                <a:chExt cx="3688116" cy="1687951"/>
              </a:xfrm>
            </p:grpSpPr>
            <p:sp>
              <p:nvSpPr>
                <p:cNvPr id="508" name="矩形 507"/>
                <p:cNvSpPr/>
                <p:nvPr/>
              </p:nvSpPr>
              <p:spPr>
                <a:xfrm>
                  <a:off x="4233217" y="3168517"/>
                  <a:ext cx="700552" cy="116239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09" name="矩形 508"/>
                <p:cNvSpPr/>
                <p:nvPr/>
              </p:nvSpPr>
              <p:spPr>
                <a:xfrm>
                  <a:off x="3492075" y="3168517"/>
                  <a:ext cx="697198" cy="116239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10" name="矩形 509">
                  <a:extLst>
                    <a:ext uri="{FF2B5EF4-FFF2-40B4-BE49-F238E27FC236}">
                      <a16:creationId xmlns:a16="http://schemas.microsoft.com/office/drawing/2014/main" id="{22A82142-D998-AD4E-A953-3F12EB286486}"/>
                    </a:ext>
                  </a:extLst>
                </p:cNvPr>
                <p:cNvSpPr/>
                <p:nvPr/>
              </p:nvSpPr>
              <p:spPr>
                <a:xfrm>
                  <a:off x="3499036" y="2683244"/>
                  <a:ext cx="690238" cy="45743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财务会计</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1" name="矩形 510">
                  <a:extLst>
                    <a:ext uri="{FF2B5EF4-FFF2-40B4-BE49-F238E27FC236}">
                      <a16:creationId xmlns:a16="http://schemas.microsoft.com/office/drawing/2014/main" id="{22A82142-D998-AD4E-A953-3F12EB286486}"/>
                    </a:ext>
                  </a:extLst>
                </p:cNvPr>
                <p:cNvSpPr/>
                <p:nvPr/>
              </p:nvSpPr>
              <p:spPr>
                <a:xfrm>
                  <a:off x="4233216" y="2684103"/>
                  <a:ext cx="700553" cy="45743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智能会计平台</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2" name="矩形 511">
                  <a:extLst>
                    <a:ext uri="{FF2B5EF4-FFF2-40B4-BE49-F238E27FC236}">
                      <a16:creationId xmlns:a16="http://schemas.microsoft.com/office/drawing/2014/main" id="{22A82142-D998-AD4E-A953-3F12EB286486}"/>
                    </a:ext>
                  </a:extLst>
                </p:cNvPr>
                <p:cNvSpPr/>
                <p:nvPr/>
              </p:nvSpPr>
              <p:spPr>
                <a:xfrm>
                  <a:off x="4976740" y="2684103"/>
                  <a:ext cx="700553" cy="45743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供应链</a:t>
                  </a:r>
                  <a:endParaRPr kumimoji="0" lang="en-US" altLang="zh-CN"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管理</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3" name="矩形 512">
                  <a:extLst>
                    <a:ext uri="{FF2B5EF4-FFF2-40B4-BE49-F238E27FC236}">
                      <a16:creationId xmlns:a16="http://schemas.microsoft.com/office/drawing/2014/main" id="{22A82142-D998-AD4E-A953-3F12EB286486}"/>
                    </a:ext>
                  </a:extLst>
                </p:cNvPr>
                <p:cNvSpPr/>
                <p:nvPr/>
              </p:nvSpPr>
              <p:spPr>
                <a:xfrm>
                  <a:off x="5720632" y="2688865"/>
                  <a:ext cx="704055" cy="45438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生产制造</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4" name="矩形 513">
                  <a:extLst>
                    <a:ext uri="{FF2B5EF4-FFF2-40B4-BE49-F238E27FC236}">
                      <a16:creationId xmlns:a16="http://schemas.microsoft.com/office/drawing/2014/main" id="{22A82142-D998-AD4E-A953-3F12EB286486}"/>
                    </a:ext>
                  </a:extLst>
                </p:cNvPr>
                <p:cNvSpPr/>
                <p:nvPr/>
              </p:nvSpPr>
              <p:spPr>
                <a:xfrm>
                  <a:off x="6472799" y="2688865"/>
                  <a:ext cx="700553" cy="45743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成本管理</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515" name="组合 514"/>
                <p:cNvGrpSpPr/>
                <p:nvPr/>
              </p:nvGrpSpPr>
              <p:grpSpPr>
                <a:xfrm>
                  <a:off x="3499036" y="3167264"/>
                  <a:ext cx="717424" cy="1190492"/>
                  <a:chOff x="3488117" y="3150981"/>
                  <a:chExt cx="717424" cy="1190492"/>
                </a:xfrm>
              </p:grpSpPr>
              <p:sp>
                <p:nvSpPr>
                  <p:cNvPr id="533" name="文本框 532"/>
                  <p:cNvSpPr txBox="1"/>
                  <p:nvPr/>
                </p:nvSpPr>
                <p:spPr>
                  <a:xfrm>
                    <a:off x="3488720" y="3150981"/>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总账</a:t>
                    </a:r>
                  </a:p>
                </p:txBody>
              </p:sp>
              <p:sp>
                <p:nvSpPr>
                  <p:cNvPr id="534" name="文本框 533"/>
                  <p:cNvSpPr txBox="1"/>
                  <p:nvPr/>
                </p:nvSpPr>
                <p:spPr>
                  <a:xfrm>
                    <a:off x="3488117" y="3363032"/>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出纳</a:t>
                    </a:r>
                  </a:p>
                </p:txBody>
              </p:sp>
              <p:sp>
                <p:nvSpPr>
                  <p:cNvPr id="535" name="文本框 534"/>
                  <p:cNvSpPr txBox="1"/>
                  <p:nvPr/>
                </p:nvSpPr>
                <p:spPr>
                  <a:xfrm>
                    <a:off x="3500558" y="3586160"/>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应收应付</a:t>
                    </a:r>
                  </a:p>
                </p:txBody>
              </p:sp>
              <p:sp>
                <p:nvSpPr>
                  <p:cNvPr id="536" name="文本框 535"/>
                  <p:cNvSpPr txBox="1"/>
                  <p:nvPr/>
                </p:nvSpPr>
                <p:spPr>
                  <a:xfrm>
                    <a:off x="3492075" y="3846693"/>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固定资产</a:t>
                    </a:r>
                  </a:p>
                </p:txBody>
              </p:sp>
              <p:sp>
                <p:nvSpPr>
                  <p:cNvPr id="537" name="文本框 536"/>
                  <p:cNvSpPr txBox="1"/>
                  <p:nvPr/>
                </p:nvSpPr>
                <p:spPr>
                  <a:xfrm>
                    <a:off x="3500558" y="4095671"/>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报表</a:t>
                    </a:r>
                  </a:p>
                </p:txBody>
              </p:sp>
            </p:grpSp>
            <p:sp>
              <p:nvSpPr>
                <p:cNvPr id="516" name="文本框 515"/>
                <p:cNvSpPr txBox="1"/>
                <p:nvPr/>
              </p:nvSpPr>
              <p:spPr>
                <a:xfrm>
                  <a:off x="4243901" y="3619050"/>
                  <a:ext cx="70498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会计中心</a:t>
                  </a:r>
                </a:p>
              </p:txBody>
            </p:sp>
            <p:sp>
              <p:nvSpPr>
                <p:cNvPr id="517" name="矩形 516"/>
                <p:cNvSpPr/>
                <p:nvPr/>
              </p:nvSpPr>
              <p:spPr>
                <a:xfrm>
                  <a:off x="4975616" y="3167264"/>
                  <a:ext cx="701330" cy="116239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518" name="矩形 517"/>
                <p:cNvSpPr/>
                <p:nvPr/>
              </p:nvSpPr>
              <p:spPr>
                <a:xfrm>
                  <a:off x="5718557" y="3175147"/>
                  <a:ext cx="710635" cy="116239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519" name="组合 518"/>
                <p:cNvGrpSpPr/>
                <p:nvPr/>
              </p:nvGrpSpPr>
              <p:grpSpPr>
                <a:xfrm>
                  <a:off x="5717250" y="3379186"/>
                  <a:ext cx="709927" cy="722570"/>
                  <a:chOff x="6471245" y="3163908"/>
                  <a:chExt cx="709927" cy="722570"/>
                </a:xfrm>
              </p:grpSpPr>
              <p:sp>
                <p:nvSpPr>
                  <p:cNvPr id="530" name="文本框 529"/>
                  <p:cNvSpPr txBox="1"/>
                  <p:nvPr/>
                </p:nvSpPr>
                <p:spPr>
                  <a:xfrm>
                    <a:off x="6476189" y="3163908"/>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工程数据</a:t>
                    </a:r>
                  </a:p>
                </p:txBody>
              </p:sp>
              <p:sp>
                <p:nvSpPr>
                  <p:cNvPr id="531" name="文本框 530"/>
                  <p:cNvSpPr txBox="1"/>
                  <p:nvPr/>
                </p:nvSpPr>
                <p:spPr>
                  <a:xfrm>
                    <a:off x="6474728" y="3418321"/>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计划管理</a:t>
                    </a:r>
                  </a:p>
                </p:txBody>
              </p:sp>
              <p:sp>
                <p:nvSpPr>
                  <p:cNvPr id="532" name="文本框 531"/>
                  <p:cNvSpPr txBox="1"/>
                  <p:nvPr/>
                </p:nvSpPr>
                <p:spPr>
                  <a:xfrm>
                    <a:off x="6471245" y="3640676"/>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生产管理</a:t>
                    </a:r>
                  </a:p>
                </p:txBody>
              </p:sp>
            </p:grpSp>
            <p:sp>
              <p:nvSpPr>
                <p:cNvPr id="520" name="矩形 519"/>
                <p:cNvSpPr/>
                <p:nvPr/>
              </p:nvSpPr>
              <p:spPr>
                <a:xfrm>
                  <a:off x="6469556" y="3175029"/>
                  <a:ext cx="710635" cy="116239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521" name="组合 520"/>
                <p:cNvGrpSpPr/>
                <p:nvPr/>
              </p:nvGrpSpPr>
              <p:grpSpPr>
                <a:xfrm>
                  <a:off x="6447848" y="3458885"/>
                  <a:ext cx="709171" cy="564912"/>
                  <a:chOff x="7190153" y="3373248"/>
                  <a:chExt cx="709171" cy="564912"/>
                </a:xfrm>
              </p:grpSpPr>
              <p:sp>
                <p:nvSpPr>
                  <p:cNvPr id="528" name="文本框 527"/>
                  <p:cNvSpPr txBox="1"/>
                  <p:nvPr/>
                </p:nvSpPr>
                <p:spPr>
                  <a:xfrm>
                    <a:off x="7194341" y="3692358"/>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成本核算</a:t>
                    </a:r>
                  </a:p>
                </p:txBody>
              </p:sp>
              <p:sp>
                <p:nvSpPr>
                  <p:cNvPr id="529" name="文本框 528"/>
                  <p:cNvSpPr txBox="1"/>
                  <p:nvPr/>
                </p:nvSpPr>
                <p:spPr>
                  <a:xfrm>
                    <a:off x="7190153" y="3373248"/>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存货核算</a:t>
                    </a:r>
                  </a:p>
                </p:txBody>
              </p:sp>
            </p:grpSp>
            <p:grpSp>
              <p:nvGrpSpPr>
                <p:cNvPr id="522" name="组合 521"/>
                <p:cNvGrpSpPr/>
                <p:nvPr/>
              </p:nvGrpSpPr>
              <p:grpSpPr>
                <a:xfrm>
                  <a:off x="4966636" y="3162665"/>
                  <a:ext cx="708810" cy="1208530"/>
                  <a:chOff x="5716459" y="3168825"/>
                  <a:chExt cx="708810" cy="1208530"/>
                </a:xfrm>
              </p:grpSpPr>
              <p:sp>
                <p:nvSpPr>
                  <p:cNvPr id="523" name="文本框 522"/>
                  <p:cNvSpPr txBox="1"/>
                  <p:nvPr/>
                </p:nvSpPr>
                <p:spPr>
                  <a:xfrm>
                    <a:off x="5716792" y="3168825"/>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采购管理</a:t>
                    </a:r>
                  </a:p>
                </p:txBody>
              </p:sp>
              <p:sp>
                <p:nvSpPr>
                  <p:cNvPr id="524" name="文本框 523"/>
                  <p:cNvSpPr txBox="1"/>
                  <p:nvPr/>
                </p:nvSpPr>
                <p:spPr>
                  <a:xfrm>
                    <a:off x="5716459" y="3404778"/>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库存管理</a:t>
                    </a:r>
                  </a:p>
                </p:txBody>
              </p:sp>
              <p:sp>
                <p:nvSpPr>
                  <p:cNvPr id="525" name="文本框 524"/>
                  <p:cNvSpPr txBox="1"/>
                  <p:nvPr/>
                </p:nvSpPr>
                <p:spPr>
                  <a:xfrm>
                    <a:off x="5720286" y="3639606"/>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销售管理</a:t>
                    </a:r>
                  </a:p>
                </p:txBody>
              </p:sp>
              <p:sp>
                <p:nvSpPr>
                  <p:cNvPr id="526" name="文本框 525"/>
                  <p:cNvSpPr txBox="1"/>
                  <p:nvPr/>
                </p:nvSpPr>
                <p:spPr>
                  <a:xfrm>
                    <a:off x="5716750" y="3894631"/>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信用管理</a:t>
                    </a:r>
                  </a:p>
                </p:txBody>
              </p:sp>
              <p:sp>
                <p:nvSpPr>
                  <p:cNvPr id="527" name="文本框 526"/>
                  <p:cNvSpPr txBox="1"/>
                  <p:nvPr/>
                </p:nvSpPr>
                <p:spPr>
                  <a:xfrm>
                    <a:off x="5716748" y="4131553"/>
                    <a:ext cx="704983" cy="245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质量管理</a:t>
                    </a:r>
                  </a:p>
                </p:txBody>
              </p:sp>
            </p:grpSp>
          </p:grpSp>
        </p:grpSp>
        <p:sp>
          <p:nvSpPr>
            <p:cNvPr id="454" name="文本框 453"/>
            <p:cNvSpPr txBox="1"/>
            <p:nvPr/>
          </p:nvSpPr>
          <p:spPr>
            <a:xfrm>
              <a:off x="1428466" y="1474832"/>
              <a:ext cx="2289271" cy="3163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智能数据分析决策平台</a:t>
              </a:r>
            </a:p>
          </p:txBody>
        </p:sp>
        <p:grpSp>
          <p:nvGrpSpPr>
            <p:cNvPr id="455" name="组合 454"/>
            <p:cNvGrpSpPr/>
            <p:nvPr/>
          </p:nvGrpSpPr>
          <p:grpSpPr>
            <a:xfrm>
              <a:off x="8421406" y="1941750"/>
              <a:ext cx="3270830" cy="2071228"/>
              <a:chOff x="8619674" y="1941750"/>
              <a:chExt cx="2593186" cy="2071228"/>
            </a:xfrm>
          </p:grpSpPr>
          <p:sp>
            <p:nvSpPr>
              <p:cNvPr id="490" name="矩形 489">
                <a:extLst>
                  <a:ext uri="{FF2B5EF4-FFF2-40B4-BE49-F238E27FC236}">
                    <a16:creationId xmlns:a16="http://schemas.microsoft.com/office/drawing/2014/main" id="{22A82142-D998-AD4E-A953-3F12EB286486}"/>
                  </a:ext>
                </a:extLst>
              </p:cNvPr>
              <p:cNvSpPr/>
              <p:nvPr/>
            </p:nvSpPr>
            <p:spPr>
              <a:xfrm>
                <a:off x="8619674" y="1941750"/>
                <a:ext cx="2593186" cy="2071228"/>
              </a:xfrm>
              <a:prstGeom prst="rect">
                <a:avLst/>
              </a:prstGeom>
              <a:noFill/>
              <a:ln w="28575"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491" name="组合 490"/>
              <p:cNvGrpSpPr/>
              <p:nvPr/>
            </p:nvGrpSpPr>
            <p:grpSpPr>
              <a:xfrm>
                <a:off x="8689515" y="1947943"/>
                <a:ext cx="2426221" cy="1960893"/>
                <a:chOff x="8233555" y="2314537"/>
                <a:chExt cx="2426221" cy="1960893"/>
              </a:xfrm>
            </p:grpSpPr>
            <p:sp>
              <p:nvSpPr>
                <p:cNvPr id="492" name="文本框 491"/>
                <p:cNvSpPr txBox="1"/>
                <p:nvPr/>
              </p:nvSpPr>
              <p:spPr>
                <a:xfrm>
                  <a:off x="8416558" y="2314537"/>
                  <a:ext cx="2028940" cy="338554"/>
                </a:xfrm>
                <a:prstGeom prst="rect">
                  <a:avLst/>
                </a:prstGeom>
                <a:noFill/>
              </p:spPr>
              <p:txBody>
                <a:bodyPr wrap="square" rtlCol="0" anchor="t">
                  <a:spAutoFit/>
                </a:bodyPr>
                <a:lstStyle>
                  <a:defPPr>
                    <a:defRPr lang="zh-CN"/>
                  </a:defPPr>
                  <a:lvl1pPr algn="ctr">
                    <a:defRPr kumimoji="1" sz="16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食品</a:t>
                  </a:r>
                  <a:r>
                    <a:rPr kumimoji="1" lang="zh-CN" altLang="en-US" sz="16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加工车间管理</a:t>
                  </a:r>
                  <a:endParaRPr kumimoji="1" lang="zh-CN" altLang="en-US" sz="16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nvGrpSpPr>
                <p:cNvPr id="493" name="组合 492"/>
                <p:cNvGrpSpPr/>
                <p:nvPr/>
              </p:nvGrpSpPr>
              <p:grpSpPr>
                <a:xfrm>
                  <a:off x="8233555" y="2694415"/>
                  <a:ext cx="716479" cy="1578811"/>
                  <a:chOff x="8233555" y="2694415"/>
                  <a:chExt cx="716479" cy="1578811"/>
                </a:xfrm>
              </p:grpSpPr>
              <p:sp>
                <p:nvSpPr>
                  <p:cNvPr id="502" name="矩形 501">
                    <a:extLst>
                      <a:ext uri="{FF2B5EF4-FFF2-40B4-BE49-F238E27FC236}">
                        <a16:creationId xmlns:a16="http://schemas.microsoft.com/office/drawing/2014/main" id="{22A82142-D998-AD4E-A953-3F12EB286486}"/>
                      </a:ext>
                    </a:extLst>
                  </p:cNvPr>
                  <p:cNvSpPr/>
                  <p:nvPr/>
                </p:nvSpPr>
                <p:spPr>
                  <a:xfrm>
                    <a:off x="8233557" y="2694415"/>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工厂建模</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3" name="矩形 502">
                    <a:extLst>
                      <a:ext uri="{FF2B5EF4-FFF2-40B4-BE49-F238E27FC236}">
                        <a16:creationId xmlns:a16="http://schemas.microsoft.com/office/drawing/2014/main" id="{22A82142-D998-AD4E-A953-3F12EB286486}"/>
                      </a:ext>
                    </a:extLst>
                  </p:cNvPr>
                  <p:cNvSpPr/>
                  <p:nvPr/>
                </p:nvSpPr>
                <p:spPr>
                  <a:xfrm>
                    <a:off x="8233555" y="3264892"/>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生产工艺</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4" name="矩形 503">
                    <a:extLst>
                      <a:ext uri="{FF2B5EF4-FFF2-40B4-BE49-F238E27FC236}">
                        <a16:creationId xmlns:a16="http://schemas.microsoft.com/office/drawing/2014/main" id="{22A82142-D998-AD4E-A953-3F12EB286486}"/>
                      </a:ext>
                    </a:extLst>
                  </p:cNvPr>
                  <p:cNvSpPr/>
                  <p:nvPr/>
                </p:nvSpPr>
                <p:spPr>
                  <a:xfrm>
                    <a:off x="8233555" y="3826959"/>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生产制造</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94" name="组合 493"/>
                <p:cNvGrpSpPr/>
                <p:nvPr/>
              </p:nvGrpSpPr>
              <p:grpSpPr>
                <a:xfrm>
                  <a:off x="9088426" y="2696619"/>
                  <a:ext cx="716479" cy="1578811"/>
                  <a:chOff x="8233555" y="2694415"/>
                  <a:chExt cx="716479" cy="1578811"/>
                </a:xfrm>
              </p:grpSpPr>
              <p:sp>
                <p:nvSpPr>
                  <p:cNvPr id="499" name="矩形 498">
                    <a:extLst>
                      <a:ext uri="{FF2B5EF4-FFF2-40B4-BE49-F238E27FC236}">
                        <a16:creationId xmlns:a16="http://schemas.microsoft.com/office/drawing/2014/main" id="{22A82142-D998-AD4E-A953-3F12EB286486}"/>
                      </a:ext>
                    </a:extLst>
                  </p:cNvPr>
                  <p:cNvSpPr/>
                  <p:nvPr/>
                </p:nvSpPr>
                <p:spPr>
                  <a:xfrm>
                    <a:off x="8233557" y="2694415"/>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质量追溯</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0" name="矩形 499">
                    <a:extLst>
                      <a:ext uri="{FF2B5EF4-FFF2-40B4-BE49-F238E27FC236}">
                        <a16:creationId xmlns:a16="http://schemas.microsoft.com/office/drawing/2014/main" id="{22A82142-D998-AD4E-A953-3F12EB286486}"/>
                      </a:ext>
                    </a:extLst>
                  </p:cNvPr>
                  <p:cNvSpPr/>
                  <p:nvPr/>
                </p:nvSpPr>
                <p:spPr>
                  <a:xfrm>
                    <a:off x="8233555" y="3264892"/>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设备管理</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1" name="矩形 500">
                    <a:extLst>
                      <a:ext uri="{FF2B5EF4-FFF2-40B4-BE49-F238E27FC236}">
                        <a16:creationId xmlns:a16="http://schemas.microsoft.com/office/drawing/2014/main" id="{22A82142-D998-AD4E-A953-3F12EB286486}"/>
                      </a:ext>
                    </a:extLst>
                  </p:cNvPr>
                  <p:cNvSpPr/>
                  <p:nvPr/>
                </p:nvSpPr>
                <p:spPr>
                  <a:xfrm>
                    <a:off x="8233555" y="3826959"/>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人员绩效</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95" name="组合 494"/>
                <p:cNvGrpSpPr/>
                <p:nvPr/>
              </p:nvGrpSpPr>
              <p:grpSpPr>
                <a:xfrm>
                  <a:off x="9943297" y="2696619"/>
                  <a:ext cx="716479" cy="1578811"/>
                  <a:chOff x="8233555" y="2694415"/>
                  <a:chExt cx="716479" cy="1578811"/>
                </a:xfrm>
              </p:grpSpPr>
              <p:sp>
                <p:nvSpPr>
                  <p:cNvPr id="496" name="矩形 495">
                    <a:extLst>
                      <a:ext uri="{FF2B5EF4-FFF2-40B4-BE49-F238E27FC236}">
                        <a16:creationId xmlns:a16="http://schemas.microsoft.com/office/drawing/2014/main" id="{22A82142-D998-AD4E-A953-3F12EB286486}"/>
                      </a:ext>
                    </a:extLst>
                  </p:cNvPr>
                  <p:cNvSpPr/>
                  <p:nvPr/>
                </p:nvSpPr>
                <p:spPr>
                  <a:xfrm>
                    <a:off x="8233557" y="2694415"/>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工序报工</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97" name="矩形 496">
                    <a:extLst>
                      <a:ext uri="{FF2B5EF4-FFF2-40B4-BE49-F238E27FC236}">
                        <a16:creationId xmlns:a16="http://schemas.microsoft.com/office/drawing/2014/main" id="{22A82142-D998-AD4E-A953-3F12EB286486}"/>
                      </a:ext>
                    </a:extLst>
                  </p:cNvPr>
                  <p:cNvSpPr/>
                  <p:nvPr/>
                </p:nvSpPr>
                <p:spPr>
                  <a:xfrm>
                    <a:off x="8233555" y="3264892"/>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生产运营</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98" name="矩形 497">
                    <a:extLst>
                      <a:ext uri="{FF2B5EF4-FFF2-40B4-BE49-F238E27FC236}">
                        <a16:creationId xmlns:a16="http://schemas.microsoft.com/office/drawing/2014/main" id="{22A82142-D998-AD4E-A953-3F12EB286486}"/>
                      </a:ext>
                    </a:extLst>
                  </p:cNvPr>
                  <p:cNvSpPr/>
                  <p:nvPr/>
                </p:nvSpPr>
                <p:spPr>
                  <a:xfrm>
                    <a:off x="8233555" y="3826959"/>
                    <a:ext cx="716477" cy="446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物料管理</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grpSp>
          <p:nvGrpSpPr>
            <p:cNvPr id="456" name="组合 455"/>
            <p:cNvGrpSpPr/>
            <p:nvPr/>
          </p:nvGrpSpPr>
          <p:grpSpPr>
            <a:xfrm>
              <a:off x="1404197" y="1950421"/>
              <a:ext cx="2360860" cy="2067659"/>
              <a:chOff x="1067675" y="2292284"/>
              <a:chExt cx="2360860" cy="2067659"/>
            </a:xfrm>
          </p:grpSpPr>
          <p:sp>
            <p:nvSpPr>
              <p:cNvPr id="469" name="矩形 468"/>
              <p:cNvSpPr/>
              <p:nvPr/>
            </p:nvSpPr>
            <p:spPr>
              <a:xfrm>
                <a:off x="2579314" y="3149381"/>
                <a:ext cx="774239" cy="1163316"/>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70" name="矩形 469"/>
              <p:cNvSpPr/>
              <p:nvPr/>
            </p:nvSpPr>
            <p:spPr>
              <a:xfrm>
                <a:off x="1116681" y="3149381"/>
                <a:ext cx="1414923" cy="116239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71" name="矩形 470">
                <a:extLst>
                  <a:ext uri="{FF2B5EF4-FFF2-40B4-BE49-F238E27FC236}">
                    <a16:creationId xmlns:a16="http://schemas.microsoft.com/office/drawing/2014/main" id="{22A82142-D998-AD4E-A953-3F12EB286486}"/>
                  </a:ext>
                </a:extLst>
              </p:cNvPr>
              <p:cNvSpPr/>
              <p:nvPr/>
            </p:nvSpPr>
            <p:spPr>
              <a:xfrm>
                <a:off x="1067675" y="2292284"/>
                <a:ext cx="2360670" cy="2067659"/>
              </a:xfrm>
              <a:prstGeom prst="rect">
                <a:avLst/>
              </a:prstGeom>
              <a:noFill/>
              <a:ln w="28575" cap="flat" cmpd="sng" algn="ctr">
                <a:solidFill>
                  <a:sysClr val="window" lastClr="FFFFFF">
                    <a:lumMod val="65000"/>
                  </a:sysClr>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2" name="文本框 471"/>
              <p:cNvSpPr txBox="1"/>
              <p:nvPr/>
            </p:nvSpPr>
            <p:spPr>
              <a:xfrm>
                <a:off x="1292296" y="2308679"/>
                <a:ext cx="1849968" cy="338554"/>
              </a:xfrm>
              <a:prstGeom prst="rect">
                <a:avLst/>
              </a:prstGeom>
              <a:no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6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食品行业营销管理</a:t>
                </a:r>
              </a:p>
            </p:txBody>
          </p:sp>
          <p:sp>
            <p:nvSpPr>
              <p:cNvPr id="473" name="矩形 472">
                <a:extLst>
                  <a:ext uri="{FF2B5EF4-FFF2-40B4-BE49-F238E27FC236}">
                    <a16:creationId xmlns:a16="http://schemas.microsoft.com/office/drawing/2014/main" id="{22A82142-D998-AD4E-A953-3F12EB286486}"/>
                  </a:ext>
                </a:extLst>
              </p:cNvPr>
              <p:cNvSpPr/>
              <p:nvPr/>
            </p:nvSpPr>
            <p:spPr>
              <a:xfrm>
                <a:off x="1116787" y="2679305"/>
                <a:ext cx="1415356" cy="43158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4" name="文本框 473"/>
              <p:cNvSpPr txBox="1"/>
              <p:nvPr/>
            </p:nvSpPr>
            <p:spPr>
              <a:xfrm>
                <a:off x="1077183" y="2807773"/>
                <a:ext cx="1501660" cy="2530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营销特色应用</a:t>
                </a:r>
              </a:p>
            </p:txBody>
          </p:sp>
          <p:grpSp>
            <p:nvGrpSpPr>
              <p:cNvPr id="475" name="组合 474"/>
              <p:cNvGrpSpPr/>
              <p:nvPr/>
            </p:nvGrpSpPr>
            <p:grpSpPr>
              <a:xfrm>
                <a:off x="2578844" y="2679305"/>
                <a:ext cx="766900" cy="431759"/>
                <a:chOff x="1899410" y="2848594"/>
                <a:chExt cx="782836" cy="841034"/>
              </a:xfrm>
            </p:grpSpPr>
            <p:sp>
              <p:nvSpPr>
                <p:cNvPr id="488" name="矩形 487">
                  <a:extLst>
                    <a:ext uri="{FF2B5EF4-FFF2-40B4-BE49-F238E27FC236}">
                      <a16:creationId xmlns:a16="http://schemas.microsoft.com/office/drawing/2014/main" id="{22A82142-D998-AD4E-A953-3F12EB286486}"/>
                    </a:ext>
                  </a:extLst>
                </p:cNvPr>
                <p:cNvSpPr/>
                <p:nvPr/>
              </p:nvSpPr>
              <p:spPr>
                <a:xfrm>
                  <a:off x="1901967" y="2848594"/>
                  <a:ext cx="780279" cy="84103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solidFill>
                    <a:sysClr val="window" lastClr="FFFFFF">
                      <a:lumMod val="50000"/>
                    </a:sys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9" name="文本框 488"/>
                <p:cNvSpPr txBox="1"/>
                <p:nvPr/>
              </p:nvSpPr>
              <p:spPr>
                <a:xfrm>
                  <a:off x="1899410" y="3060172"/>
                  <a:ext cx="782836" cy="479620"/>
                </a:xfrm>
                <a:prstGeom prst="rect">
                  <a:avLst/>
                </a:prstGeom>
                <a:noFill/>
              </p:spPr>
              <p:txBody>
                <a:bodyPr wrap="square" rtlCol="0">
                  <a:spAutoFit/>
                </a:bodyPr>
                <a:lstStyle>
                  <a:defPPr>
                    <a:defRPr lang="zh-CN"/>
                  </a:defPPr>
                  <a:lvl1pPr algn="ctr">
                    <a:defRPr sz="1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门店管理</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476" name="文本框 475"/>
              <p:cNvSpPr txBox="1"/>
              <p:nvPr/>
            </p:nvSpPr>
            <p:spPr>
              <a:xfrm>
                <a:off x="1291419" y="3164689"/>
                <a:ext cx="1050645" cy="230832"/>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销售客户及团队</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7" name="文本框 476"/>
              <p:cNvSpPr txBox="1"/>
              <p:nvPr/>
            </p:nvSpPr>
            <p:spPr>
              <a:xfrm>
                <a:off x="2610734" y="3174832"/>
                <a:ext cx="70498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POS</a:t>
                </a:r>
                <a:endPar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8" name="文本框 477"/>
              <p:cNvSpPr txBox="1"/>
              <p:nvPr/>
            </p:nvSpPr>
            <p:spPr>
              <a:xfrm>
                <a:off x="1158134" y="3395742"/>
                <a:ext cx="659595" cy="230832"/>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销售任务</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9" name="文本框 478"/>
              <p:cNvSpPr txBox="1"/>
              <p:nvPr/>
            </p:nvSpPr>
            <p:spPr>
              <a:xfrm>
                <a:off x="1822951" y="3389100"/>
                <a:ext cx="659595" cy="230832"/>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销售政策</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0" name="文本框 479"/>
              <p:cNvSpPr txBox="1"/>
              <p:nvPr/>
            </p:nvSpPr>
            <p:spPr>
              <a:xfrm>
                <a:off x="1156325" y="3638100"/>
                <a:ext cx="659595" cy="230832"/>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销售订单</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1" name="文本框 480"/>
              <p:cNvSpPr txBox="1"/>
              <p:nvPr/>
            </p:nvSpPr>
            <p:spPr>
              <a:xfrm>
                <a:off x="1815920" y="3638100"/>
                <a:ext cx="659595" cy="230832"/>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订单分配</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2" name="文本框 481"/>
              <p:cNvSpPr txBox="1"/>
              <p:nvPr/>
            </p:nvSpPr>
            <p:spPr>
              <a:xfrm>
                <a:off x="1154611" y="3904575"/>
                <a:ext cx="659595" cy="230832"/>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销售发货</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3" name="文本框 482"/>
              <p:cNvSpPr txBox="1"/>
              <p:nvPr/>
            </p:nvSpPr>
            <p:spPr>
              <a:xfrm>
                <a:off x="1821471" y="3904575"/>
                <a:ext cx="659595" cy="230832"/>
              </a:xfrm>
              <a:prstGeom prst="rect">
                <a:avLst/>
              </a:prstGeom>
              <a:noFill/>
            </p:spPr>
            <p:txBody>
              <a:bodyPr wrap="square" rtlCol="0">
                <a:spAutoFit/>
              </a:bodyPr>
              <a:lstStyle>
                <a:defPPr>
                  <a:defRPr lang="zh-CN"/>
                </a:defPPr>
                <a:lvl1pPr algn="ctr">
                  <a:defRPr sz="105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销售发票</a:t>
                </a: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4" name="文本框 483"/>
              <p:cNvSpPr txBox="1"/>
              <p:nvPr/>
            </p:nvSpPr>
            <p:spPr>
              <a:xfrm>
                <a:off x="2527997" y="3383293"/>
                <a:ext cx="900538"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门店及仓库补货</a:t>
                </a:r>
              </a:p>
            </p:txBody>
          </p:sp>
          <p:sp>
            <p:nvSpPr>
              <p:cNvPr id="485" name="文本框 484"/>
              <p:cNvSpPr txBox="1"/>
              <p:nvPr/>
            </p:nvSpPr>
            <p:spPr>
              <a:xfrm>
                <a:off x="2603703" y="3610508"/>
                <a:ext cx="70498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会员管理</a:t>
                </a:r>
              </a:p>
            </p:txBody>
          </p:sp>
          <p:sp>
            <p:nvSpPr>
              <p:cNvPr id="486" name="文本框 485"/>
              <p:cNvSpPr txBox="1"/>
              <p:nvPr/>
            </p:nvSpPr>
            <p:spPr>
              <a:xfrm>
                <a:off x="2627409" y="3837047"/>
                <a:ext cx="70498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优惠券</a:t>
                </a:r>
              </a:p>
            </p:txBody>
          </p:sp>
          <p:sp>
            <p:nvSpPr>
              <p:cNvPr id="487" name="文本框 486"/>
              <p:cNvSpPr txBox="1"/>
              <p:nvPr/>
            </p:nvSpPr>
            <p:spPr>
              <a:xfrm>
                <a:off x="2640459" y="4043831"/>
                <a:ext cx="704983"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移动支付</a:t>
                </a:r>
              </a:p>
            </p:txBody>
          </p:sp>
        </p:grpSp>
        <p:grpSp>
          <p:nvGrpSpPr>
            <p:cNvPr id="457" name="组合 456"/>
            <p:cNvGrpSpPr/>
            <p:nvPr/>
          </p:nvGrpSpPr>
          <p:grpSpPr>
            <a:xfrm>
              <a:off x="451144" y="1346877"/>
              <a:ext cx="828662" cy="4746564"/>
              <a:chOff x="545911" y="1346877"/>
              <a:chExt cx="828662" cy="4746564"/>
            </a:xfrm>
          </p:grpSpPr>
          <p:grpSp>
            <p:nvGrpSpPr>
              <p:cNvPr id="460" name="组合 459"/>
              <p:cNvGrpSpPr/>
              <p:nvPr/>
            </p:nvGrpSpPr>
            <p:grpSpPr>
              <a:xfrm>
                <a:off x="545911" y="1378863"/>
                <a:ext cx="820263" cy="4661493"/>
                <a:chOff x="518615" y="1378863"/>
                <a:chExt cx="820263" cy="4661493"/>
              </a:xfrm>
            </p:grpSpPr>
            <p:sp>
              <p:nvSpPr>
                <p:cNvPr id="465" name="矩形 464"/>
                <p:cNvSpPr/>
                <p:nvPr/>
              </p:nvSpPr>
              <p:spPr>
                <a:xfrm>
                  <a:off x="518615" y="5570221"/>
                  <a:ext cx="818866" cy="470135"/>
                </a:xfrm>
                <a:prstGeom prst="rect">
                  <a:avLst/>
                </a:prstGeom>
                <a:no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66" name="矩形 465"/>
                <p:cNvSpPr/>
                <p:nvPr/>
              </p:nvSpPr>
              <p:spPr>
                <a:xfrm>
                  <a:off x="518615" y="4084297"/>
                  <a:ext cx="818866" cy="1420211"/>
                </a:xfrm>
                <a:prstGeom prst="rect">
                  <a:avLst/>
                </a:prstGeom>
                <a:no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67" name="矩形 466"/>
                <p:cNvSpPr/>
                <p:nvPr/>
              </p:nvSpPr>
              <p:spPr>
                <a:xfrm>
                  <a:off x="518615" y="1941416"/>
                  <a:ext cx="818866" cy="2071562"/>
                </a:xfrm>
                <a:prstGeom prst="rect">
                  <a:avLst/>
                </a:prstGeom>
                <a:no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68" name="矩形 467"/>
                <p:cNvSpPr/>
                <p:nvPr/>
              </p:nvSpPr>
              <p:spPr>
                <a:xfrm>
                  <a:off x="520012" y="1378863"/>
                  <a:ext cx="818866" cy="470135"/>
                </a:xfrm>
                <a:prstGeom prst="rect">
                  <a:avLst/>
                </a:prstGeom>
                <a:no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61" name="文本框 460"/>
              <p:cNvSpPr txBox="1"/>
              <p:nvPr/>
            </p:nvSpPr>
            <p:spPr>
              <a:xfrm>
                <a:off x="556019" y="5570221"/>
                <a:ext cx="80875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硬件</a:t>
                </a:r>
                <a:endParaRPr kumimoji="0" lang="en-US" altLang="zh-CN"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资源层</a:t>
                </a:r>
              </a:p>
            </p:txBody>
          </p:sp>
          <p:sp>
            <p:nvSpPr>
              <p:cNvPr id="462" name="文本框 461"/>
              <p:cNvSpPr txBox="1"/>
              <p:nvPr/>
            </p:nvSpPr>
            <p:spPr>
              <a:xfrm>
                <a:off x="565815" y="4447522"/>
                <a:ext cx="80875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支撑</a:t>
                </a:r>
                <a:endParaRPr kumimoji="0" lang="en-US" altLang="zh-CN"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平台层</a:t>
                </a:r>
              </a:p>
            </p:txBody>
          </p:sp>
          <p:sp>
            <p:nvSpPr>
              <p:cNvPr id="463" name="文本框 462"/>
              <p:cNvSpPr txBox="1"/>
              <p:nvPr/>
            </p:nvSpPr>
            <p:spPr>
              <a:xfrm>
                <a:off x="553772" y="2743632"/>
                <a:ext cx="80875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运营</a:t>
                </a:r>
                <a:endParaRPr kumimoji="0" lang="en-US" altLang="zh-CN"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管理层</a:t>
                </a:r>
              </a:p>
            </p:txBody>
          </p:sp>
          <p:sp>
            <p:nvSpPr>
              <p:cNvPr id="464" name="文本框 463"/>
              <p:cNvSpPr txBox="1"/>
              <p:nvPr/>
            </p:nvSpPr>
            <p:spPr>
              <a:xfrm>
                <a:off x="545911" y="1346877"/>
                <a:ext cx="80875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分析</a:t>
                </a:r>
                <a:endParaRPr kumimoji="0" lang="en-US" altLang="zh-CN"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决策层</a:t>
                </a:r>
              </a:p>
            </p:txBody>
          </p:sp>
        </p:grpSp>
        <p:sp>
          <p:nvSpPr>
            <p:cNvPr id="458" name="左右箭头 457"/>
            <p:cNvSpPr/>
            <p:nvPr/>
          </p:nvSpPr>
          <p:spPr>
            <a:xfrm>
              <a:off x="3650634" y="3306634"/>
              <a:ext cx="357264" cy="227126"/>
            </a:xfrm>
            <a:prstGeom prst="leftRightArrow">
              <a:avLst>
                <a:gd name="adj1" fmla="val 66427"/>
                <a:gd name="adj2" fmla="val 41787"/>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sp>
          <p:nvSpPr>
            <p:cNvPr id="459" name="左右箭头 458"/>
            <p:cNvSpPr/>
            <p:nvPr/>
          </p:nvSpPr>
          <p:spPr>
            <a:xfrm>
              <a:off x="8178010" y="3035589"/>
              <a:ext cx="357264" cy="227126"/>
            </a:xfrm>
            <a:prstGeom prst="leftRightArrow">
              <a:avLst>
                <a:gd name="adj1" fmla="val 66427"/>
                <a:gd name="adj2" fmla="val 41787"/>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506312690"/>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08154133"/>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40815413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8154133"/>
  <p:tag name="MH_LIBRARY" val="GRAPHIC"/>
  <p:tag name="MH_TYPE" val="Title"/>
  <p:tag name="MH_ORDER" val="1"/>
</p:tagLst>
</file>

<file path=ppt/theme/theme1.xml><?xml version="1.0" encoding="utf-8"?>
<a:theme xmlns:a="http://schemas.openxmlformats.org/drawingml/2006/main" name="1_Title Slid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575756"/>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13581</TotalTime>
  <Words>2652</Words>
  <Application>Microsoft Office PowerPoint</Application>
  <PresentationFormat>自定义</PresentationFormat>
  <Paragraphs>557</Paragraphs>
  <Slides>18</Slides>
  <Notes>11</Notes>
  <HiddenSlides>0</HiddenSlides>
  <MMClips>0</MMClips>
  <ScaleCrop>false</ScaleCrop>
  <HeadingPairs>
    <vt:vector size="6" baseType="variant">
      <vt:variant>
        <vt:lpstr>已用的字体</vt:lpstr>
      </vt:variant>
      <vt:variant>
        <vt:i4>17</vt:i4>
      </vt:variant>
      <vt:variant>
        <vt:lpstr>主题</vt:lpstr>
      </vt:variant>
      <vt:variant>
        <vt:i4>5</vt:i4>
      </vt:variant>
      <vt:variant>
        <vt:lpstr>幻灯片标题</vt:lpstr>
      </vt:variant>
      <vt:variant>
        <vt:i4>18</vt:i4>
      </vt:variant>
    </vt:vector>
  </HeadingPairs>
  <TitlesOfParts>
    <vt:vector size="40" baseType="lpstr">
      <vt:lpstr>Arial Unicode MS</vt:lpstr>
      <vt:lpstr>FrutigerNext LT Bold</vt:lpstr>
      <vt:lpstr>FrutigerNext LT Medium</vt:lpstr>
      <vt:lpstr>Helvetica Neue</vt:lpstr>
      <vt:lpstr>Helvetica Neue Medium</vt:lpstr>
      <vt:lpstr>MS PGothic</vt:lpstr>
      <vt:lpstr>等线</vt:lpstr>
      <vt:lpstr>等线 Light</vt:lpstr>
      <vt:lpstr>方正舒体</vt:lpstr>
      <vt:lpstr>黑体</vt:lpstr>
      <vt:lpstr>华文细黑</vt:lpstr>
      <vt:lpstr>宋体</vt:lpstr>
      <vt:lpstr>微软雅黑</vt:lpstr>
      <vt:lpstr>微软雅黑</vt:lpstr>
      <vt:lpstr>Arial</vt:lpstr>
      <vt:lpstr>Calibri</vt:lpstr>
      <vt:lpstr>Wingdings</vt:lpstr>
      <vt:lpstr>1_Title Slide</vt:lpstr>
      <vt:lpstr>Chart page</vt:lpstr>
      <vt:lpstr>4_Chart page</vt:lpstr>
      <vt:lpstr>End page</vt:lpstr>
      <vt:lpstr>11_主题1</vt:lpstr>
      <vt:lpstr> 浪潮通用软件有限公司沃土云创构建申请汇报</vt:lpstr>
      <vt:lpstr>PowerPoint 演示文稿</vt:lpstr>
      <vt:lpstr>PowerPoint 演示文稿</vt:lpstr>
      <vt:lpstr>目标细分行业和典型客户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4.解决方案部署架构图</vt:lpstr>
      <vt:lpstr>4.解决方案部署架构图</vt:lpstr>
      <vt:lpstr>4.解决方案部署架构图</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Lisa Song (宋佳)-浪潮国际</cp:lastModifiedBy>
  <cp:revision>1267</cp:revision>
  <dcterms:created xsi:type="dcterms:W3CDTF">2018-06-21T13:34:14Z</dcterms:created>
  <dcterms:modified xsi:type="dcterms:W3CDTF">2022-06-10T07:21:09Z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(3)mHVTvObW0pReW+2mR4aZol1zCGrMhQH7cmhNditDPH00tjZcGrD+Jgece+TcibcECahdDlCI
9mdXPLoZQ9VlWTSUY5CANgTDAzAWF3abxf2XytEB+v4XGYnNKYt/S7V1Zk5ClnNYf1bivBlW
4MqVK5BBjsYckzuDGDPKmmjlNHGI+ctFgI4koYmzYnW2Bs15byFliN6zyR4CXgUBIDnqDe+1
NAAyfmPFZ3MitXONYN</vt:lpwstr>
  </property>
  <property fmtid="{D5CDD505-2E9C-101B-9397-08002B2CF9AE}" pid="3" name="_2015_ms_pID_7253431">
    <vt:lpwstr>7XtwxXKI0cEFDQw0t0b+iNeKO3p1rH8IPvTGXqTkpJ+8K8uyHHMUAu
fFdtdBTEl4Kk+iFJZLJyfm8m9WgrF88+TDDFQuYleyhOZpdY3BP9Tpp87NZAXhVqOPeJxq3B
CZiZhZgbpxRQvkLNbJGB3DDkdIs9x54GaG9Fp5r3UDjbUiw3cKaLDocxiXzJcUTOZRqT0kGv
qaQfK2s2AYzZU61+W9XMiPLOLrdDicTw/wji</vt:lpwstr>
  </property>
  <property fmtid="{D5CDD505-2E9C-101B-9397-08002B2CF9AE}" pid="4" name="_2015_ms_pID_7253432">
    <vt:lpwstr>8nMYX/v6S7yAHo9PPiCSf8A=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1651718959</vt:lpwstr>
  </property>
</Properties>
</file>