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5" r:id="rId8"/>
    <p:sldId id="273" r:id="rId9"/>
    <p:sldId id="276" r:id="rId10"/>
    <p:sldId id="278" r:id="rId11"/>
    <p:sldId id="279" r:id="rId12"/>
    <p:sldId id="280" r:id="rId13"/>
    <p:sldId id="326" r:id="rId14"/>
    <p:sldId id="328" r:id="rId15"/>
    <p:sldId id="282" r:id="rId16"/>
    <p:sldId id="284" r:id="rId17"/>
    <p:sldId id="283" r:id="rId18"/>
    <p:sldId id="330" r:id="rId19"/>
    <p:sldId id="331" r:id="rId20"/>
    <p:sldId id="332" r:id="rId21"/>
    <p:sldId id="333" r:id="rId22"/>
    <p:sldId id="286" r:id="rId23"/>
    <p:sldId id="294" r:id="rId24"/>
    <p:sldId id="298" r:id="rId25"/>
    <p:sldId id="299" r:id="rId26"/>
    <p:sldId id="300" r:id="rId27"/>
    <p:sldId id="301" r:id="rId28"/>
    <p:sldId id="304" r:id="rId29"/>
    <p:sldId id="314" r:id="rId30"/>
  </p:sldIdLst>
  <p:sldSz cx="12192000" cy="6858000"/>
  <p:notesSz cx="12192000" cy="6858000"/>
  <p:custDataLst>
    <p:tags r:id="rId34"/>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3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7200" b="1" i="0">
                <a:solidFill>
                  <a:srgbClr val="C00000"/>
                </a:solidFill>
                <a:latin typeface="微软雅黑" panose="020B0503020204020204" charset="-122"/>
                <a:cs typeface="微软雅黑" panose="020B0503020204020204" charset="-122"/>
              </a:defRPr>
            </a:lvl1pPr>
          </a:lstStyle>
          <a:p/>
        </p:txBody>
      </p:sp>
      <p:sp>
        <p:nvSpPr>
          <p:cNvPr id="3" name="Holder 3"/>
          <p:cNvSpPr>
            <a:spLocks noGrp="1"/>
          </p:cNvSpPr>
          <p:nvPr>
            <p:ph type="body" idx="1"/>
          </p:nvPr>
        </p:nvSpPr>
        <p:spPr/>
        <p:txBody>
          <a:bodyPr lIns="0" tIns="0" rIns="0" bIns="0"/>
          <a:lstStyle>
            <a:lvl1pPr>
              <a:defRPr sz="1800" b="0" i="0">
                <a:solidFill>
                  <a:schemeClr val="tx1"/>
                </a:solidFill>
                <a:latin typeface="微软雅黑" panose="020B0503020204020204" charset="-122"/>
                <a:cs typeface="微软雅黑" panose="020B0503020204020204" charset="-122"/>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7200" b="1" i="0">
                <a:solidFill>
                  <a:srgbClr val="C00000"/>
                </a:solidFill>
                <a:latin typeface="微软雅黑" panose="020B0503020204020204" charset="-122"/>
                <a:cs typeface="微软雅黑" panose="020B0503020204020204"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7200" b="1" i="0">
                <a:solidFill>
                  <a:srgbClr val="C00000"/>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showMasterSp="0">
  <p:cSld name="Blank">
    <p:bg>
      <p:bgPr>
        <a:solidFill>
          <a:schemeClr val="bg1"/>
        </a:solidFill>
        <a:effectLst/>
      </p:bgPr>
    </p:bg>
    <p:spTree>
      <p:nvGrpSpPr>
        <p:cNvPr id="1" name=""/>
        <p:cNvGrpSpPr/>
        <p:nvPr/>
      </p:nvGrpSpPr>
      <p:grpSpPr>
        <a:xfrm>
          <a:off x="0" y="0"/>
          <a:ext cx="0" cy="0"/>
          <a:chOff x="0" y="0"/>
          <a:chExt cx="0" cy="0"/>
        </a:xfrm>
      </p:grpSpPr>
      <p:pic>
        <p:nvPicPr>
          <p:cNvPr id="17" name="bg object 17"/>
          <p:cNvPicPr/>
          <p:nvPr/>
        </p:nvPicPr>
        <p:blipFill>
          <a:blip r:embed="rId2" cstate="print"/>
          <a:stretch>
            <a:fillRect/>
          </a:stretch>
        </p:blipFill>
        <p:spPr>
          <a:xfrm>
            <a:off x="0" y="746519"/>
            <a:ext cx="12191999" cy="68981"/>
          </a:xfrm>
          <a:prstGeom prst="rect">
            <a:avLst/>
          </a:prstGeom>
        </p:spPr>
      </p:pic>
      <p:pic>
        <p:nvPicPr>
          <p:cNvPr id="19" name="bg object 19"/>
          <p:cNvPicPr/>
          <p:nvPr/>
        </p:nvPicPr>
        <p:blipFill>
          <a:blip r:embed="rId3" cstate="print"/>
          <a:stretch>
            <a:fillRect/>
          </a:stretch>
        </p:blipFill>
        <p:spPr>
          <a:xfrm>
            <a:off x="0" y="4963667"/>
            <a:ext cx="12191999" cy="54673"/>
          </a:xfrm>
          <a:prstGeom prst="rect">
            <a:avLst/>
          </a:prstGeom>
        </p:spPr>
      </p:pic>
      <p:pic>
        <p:nvPicPr>
          <p:cNvPr id="20" name="bg object 20"/>
          <p:cNvPicPr/>
          <p:nvPr/>
        </p:nvPicPr>
        <p:blipFill>
          <a:blip r:embed="rId4" cstate="print"/>
          <a:stretch>
            <a:fillRect/>
          </a:stretch>
        </p:blipFill>
        <p:spPr>
          <a:xfrm>
            <a:off x="0" y="1876044"/>
            <a:ext cx="12191999" cy="18287"/>
          </a:xfrm>
          <a:prstGeom prst="rect">
            <a:avLst/>
          </a:prstGeom>
        </p:spPr>
      </p:pic>
      <p:sp>
        <p:nvSpPr>
          <p:cNvPr id="21" name="bg object 21"/>
          <p:cNvSpPr/>
          <p:nvPr/>
        </p:nvSpPr>
        <p:spPr>
          <a:xfrm>
            <a:off x="0" y="1894332"/>
            <a:ext cx="12192000" cy="3069590"/>
          </a:xfrm>
          <a:custGeom>
            <a:avLst/>
            <a:gdLst/>
            <a:ahLst/>
            <a:cxnLst/>
            <a:rect l="l" t="t" r="r" b="b"/>
            <a:pathLst>
              <a:path w="12192000" h="3069590">
                <a:moveTo>
                  <a:pt x="0" y="3069336"/>
                </a:moveTo>
                <a:lnTo>
                  <a:pt x="12192000" y="3069336"/>
                </a:lnTo>
                <a:lnTo>
                  <a:pt x="12192000" y="0"/>
                </a:lnTo>
                <a:lnTo>
                  <a:pt x="0" y="0"/>
                </a:lnTo>
                <a:lnTo>
                  <a:pt x="0" y="3069336"/>
                </a:lnTo>
                <a:close/>
              </a:path>
            </a:pathLst>
          </a:custGeom>
          <a:solidFill>
            <a:srgbClr val="C0504D"/>
          </a:solidFill>
        </p:spPr>
        <p:txBody>
          <a:bodyPr wrap="square" lIns="0" tIns="0" rIns="0" bIns="0" rtlCol="0"/>
          <a:lstStyle/>
          <a:p/>
        </p:txBody>
      </p:sp>
      <p:sp>
        <p:nvSpPr>
          <p:cNvPr id="22" name="bg object 22"/>
          <p:cNvSpPr/>
          <p:nvPr/>
        </p:nvSpPr>
        <p:spPr>
          <a:xfrm>
            <a:off x="0" y="1894332"/>
            <a:ext cx="12192000" cy="3069590"/>
          </a:xfrm>
          <a:custGeom>
            <a:avLst/>
            <a:gdLst/>
            <a:ahLst/>
            <a:cxnLst/>
            <a:rect l="l" t="t" r="r" b="b"/>
            <a:pathLst>
              <a:path w="12192000" h="3069590">
                <a:moveTo>
                  <a:pt x="0" y="3069336"/>
                </a:moveTo>
                <a:lnTo>
                  <a:pt x="12192000" y="3069336"/>
                </a:lnTo>
              </a:path>
              <a:path w="12192000" h="3069590">
                <a:moveTo>
                  <a:pt x="12192000" y="0"/>
                </a:moveTo>
                <a:lnTo>
                  <a:pt x="0" y="0"/>
                </a:lnTo>
                <a:lnTo>
                  <a:pt x="0" y="3069336"/>
                </a:lnTo>
              </a:path>
            </a:pathLst>
          </a:custGeom>
          <a:ln w="9525">
            <a:solidFill>
              <a:srgbClr val="C00000"/>
            </a:solidFill>
          </a:ln>
        </p:spPr>
        <p:txBody>
          <a:bodyPr wrap="square" lIns="0" tIns="0" rIns="0" bIns="0" rtlCol="0"/>
          <a:lstStyle/>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pic>
        <p:nvPicPr>
          <p:cNvPr id="5" name="图片 4" descr="logo组合应用（2）"/>
          <p:cNvPicPr>
            <a:picLocks noChangeAspect="1"/>
          </p:cNvPicPr>
          <p:nvPr userDrawn="1"/>
        </p:nvPicPr>
        <p:blipFill>
          <a:blip r:embed="rId5"/>
          <a:stretch>
            <a:fillRect/>
          </a:stretch>
        </p:blipFill>
        <p:spPr>
          <a:xfrm>
            <a:off x="10287000" y="-76200"/>
            <a:ext cx="1730375" cy="104013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8BD707-D9CF-40AE-B4C6-C98DA3205C09}" type="datetimeFigureOut">
              <a:rPr lang="en-US"/>
            </a:fld>
            <a:endParaRPr lang="en-US"/>
          </a:p>
        </p:txBody>
      </p:sp>
      <p:sp>
        <p:nvSpPr>
          <p:cNvPr id="3" name="页脚占位符 2"/>
          <p:cNvSpPr>
            <a:spLocks noGrp="1"/>
          </p:cNvSpPr>
          <p:nvPr>
            <p:ph type="ftr" sz="quarter" idx="11"/>
          </p:nvPr>
        </p:nvSpPr>
        <p:spPr/>
        <p:txBody>
          <a:bodyPr/>
          <a:lstStyle/>
          <a:p/>
        </p:txBody>
      </p:sp>
      <p:sp>
        <p:nvSpPr>
          <p:cNvPr id="4" name="灯片编号占位符 3"/>
          <p:cNvSpPr>
            <a:spLocks noGrp="1"/>
          </p:cNvSpPr>
          <p:nvPr>
            <p:ph type="sldNum" sz="quarter" idx="12"/>
          </p:nvPr>
        </p:nvSpPr>
        <p:spPr/>
        <p:txBody>
          <a:bodyPr/>
          <a:lstStyle/>
          <a:p>
            <a:pPr marL="38100">
              <a:lnSpc>
                <a:spcPts val="1865"/>
              </a:lnSpc>
            </a:pPr>
            <a:fld id="{81D60167-4931-47E6-BA6A-407CBD079E47}" type="slidenum">
              <a:rPr spc="-5" dirty="0"/>
            </a:fld>
            <a:endParaRPr spc="-5"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4.png"/><Relationship Id="rId7" Type="http://schemas.openxmlformats.org/officeDocument/2006/relationships/image" Target="../media/image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bg object 17"/>
          <p:cNvPicPr/>
          <p:nvPr/>
        </p:nvPicPr>
        <p:blipFill>
          <a:blip r:embed="rId7" cstate="print"/>
          <a:stretch>
            <a:fillRect/>
          </a:stretch>
        </p:blipFill>
        <p:spPr>
          <a:xfrm>
            <a:off x="0" y="746519"/>
            <a:ext cx="12191999" cy="68981"/>
          </a:xfrm>
          <a:prstGeom prst="rect">
            <a:avLst/>
          </a:prstGeom>
        </p:spPr>
      </p:pic>
      <p:sp>
        <p:nvSpPr>
          <p:cNvPr id="2" name="Holder 2"/>
          <p:cNvSpPr>
            <a:spLocks noGrp="1"/>
          </p:cNvSpPr>
          <p:nvPr>
            <p:ph type="title"/>
          </p:nvPr>
        </p:nvSpPr>
        <p:spPr>
          <a:xfrm>
            <a:off x="3111627" y="1776349"/>
            <a:ext cx="5968745" cy="3318510"/>
          </a:xfrm>
          <a:prstGeom prst="rect">
            <a:avLst/>
          </a:prstGeom>
        </p:spPr>
        <p:txBody>
          <a:bodyPr wrap="square" lIns="0" tIns="0" rIns="0" bIns="0">
            <a:spAutoFit/>
          </a:bodyPr>
          <a:lstStyle>
            <a:lvl1pPr>
              <a:defRPr sz="7200" b="1" i="0">
                <a:solidFill>
                  <a:srgbClr val="C00000"/>
                </a:solidFill>
                <a:latin typeface="微软雅黑" panose="020B0503020204020204" charset="-122"/>
                <a:cs typeface="微软雅黑" panose="020B0503020204020204" charset="-122"/>
              </a:defRPr>
            </a:lvl1pPr>
          </a:lstStyle>
          <a:p/>
        </p:txBody>
      </p:sp>
      <p:sp>
        <p:nvSpPr>
          <p:cNvPr id="3" name="Holder 3"/>
          <p:cNvSpPr>
            <a:spLocks noGrp="1"/>
          </p:cNvSpPr>
          <p:nvPr>
            <p:ph type="body" idx="1"/>
          </p:nvPr>
        </p:nvSpPr>
        <p:spPr>
          <a:xfrm>
            <a:off x="414527" y="2042160"/>
            <a:ext cx="4878705" cy="3369945"/>
          </a:xfrm>
          <a:prstGeom prst="rect">
            <a:avLst/>
          </a:prstGeom>
        </p:spPr>
        <p:txBody>
          <a:bodyPr wrap="square" lIns="0" tIns="0" rIns="0" bIns="0">
            <a:spAutoFit/>
          </a:bodyPr>
          <a:lstStyle>
            <a:lvl1pPr>
              <a:defRPr sz="1800" b="0" i="0">
                <a:solidFill>
                  <a:schemeClr val="tx1"/>
                </a:solidFill>
                <a:latin typeface="微软雅黑" panose="020B0503020204020204" charset="-122"/>
                <a:cs typeface="微软雅黑" panose="020B0503020204020204" charset="-122"/>
              </a:defRPr>
            </a:lvl1pPr>
          </a:lstStyle>
          <a:p/>
        </p:txBody>
      </p:sp>
      <p:sp>
        <p:nvSpPr>
          <p:cNvPr id="4" name="Holder 4"/>
          <p:cNvSpPr>
            <a:spLocks noGrp="1"/>
          </p:cNvSpPr>
          <p:nvPr>
            <p:ph type="ftr" sz="quarter" idx="5"/>
          </p:nvPr>
        </p:nvSpPr>
        <p:spPr>
          <a:xfrm>
            <a:off x="4145280" y="6377940"/>
            <a:ext cx="3901440" cy="276860"/>
          </a:xfrm>
          <a:prstGeom prst="rect">
            <a:avLst/>
          </a:prstGeom>
        </p:spPr>
        <p:txBody>
          <a:bodyPr wrap="square" lIns="0" tIns="0" rIns="0" bIns="0">
            <a:spAutoFit/>
          </a:bodyPr>
          <a:lstStyle>
            <a:lvl1pPr algn="ctr">
              <a:defRPr>
                <a:solidFill>
                  <a:schemeClr val="tx1">
                    <a:tint val="75000"/>
                  </a:schemeClr>
                </a:solidFill>
              </a:defRPr>
            </a:lvl1pPr>
          </a:lstStyle>
          <a:p>
            <a:r>
              <a:rPr lang="en-US"/>
              <a:t>www.aiotagro.com</a:t>
            </a:r>
            <a:endParaRPr lang="en-US"/>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11853036" y="6490815"/>
            <a:ext cx="302259" cy="252095"/>
          </a:xfrm>
          <a:prstGeom prst="rect">
            <a:avLst/>
          </a:prstGeom>
        </p:spPr>
        <p:txBody>
          <a:bodyPr wrap="square" lIns="0" tIns="0" rIns="0" bIns="0">
            <a:spAutoFit/>
          </a:bodyPr>
          <a:lstStyle>
            <a:lvl1pPr>
              <a:defRPr sz="1600" b="0" i="0">
                <a:solidFill>
                  <a:srgbClr val="7E7E7E"/>
                </a:solidFill>
                <a:latin typeface="Arial MT"/>
                <a:cs typeface="Arial MT"/>
              </a:defRPr>
            </a:lvl1pPr>
          </a:lstStyle>
          <a:p>
            <a:pPr marL="38100">
              <a:lnSpc>
                <a:spcPts val="1865"/>
              </a:lnSpc>
            </a:pPr>
            <a:fld id="{81D60167-4931-47E6-BA6A-407CBD079E47}" type="slidenum">
              <a:rPr spc="-5" dirty="0"/>
            </a:fld>
            <a:endParaRPr spc="-5" dirty="0"/>
          </a:p>
        </p:txBody>
      </p:sp>
      <p:pic>
        <p:nvPicPr>
          <p:cNvPr id="7" name="图片 6" descr="logo组合应用（2）"/>
          <p:cNvPicPr>
            <a:picLocks noChangeAspect="1"/>
          </p:cNvPicPr>
          <p:nvPr userDrawn="1"/>
        </p:nvPicPr>
        <p:blipFill>
          <a:blip r:embed="rId8"/>
          <a:stretch>
            <a:fillRect/>
          </a:stretch>
        </p:blipFill>
        <p:spPr>
          <a:xfrm>
            <a:off x="10668000" y="0"/>
            <a:ext cx="1369695" cy="8235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5.xml"/><Relationship Id="rId2" Type="http://schemas.openxmlformats.org/officeDocument/2006/relationships/image" Target="../media/image24.png"/><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258053" y="6172073"/>
            <a:ext cx="995044" cy="257810"/>
          </a:xfrm>
          <a:prstGeom prst="rect">
            <a:avLst/>
          </a:prstGeom>
        </p:spPr>
        <p:txBody>
          <a:bodyPr vert="horz" wrap="square" lIns="0" tIns="12065" rIns="0" bIns="0" rtlCol="0">
            <a:spAutoFit/>
          </a:bodyPr>
          <a:lstStyle/>
          <a:p>
            <a:pPr marL="12700">
              <a:lnSpc>
                <a:spcPct val="100000"/>
              </a:lnSpc>
              <a:spcBef>
                <a:spcPts val="95"/>
              </a:spcBef>
            </a:pPr>
            <a:r>
              <a:rPr sz="1600" spc="-5" dirty="0">
                <a:solidFill>
                  <a:srgbClr val="7E7E7E"/>
                </a:solidFill>
                <a:latin typeface="Arial MT"/>
                <a:cs typeface="Arial MT"/>
              </a:rPr>
              <a:t>2022</a:t>
            </a:r>
            <a:r>
              <a:rPr sz="1600" spc="-5" dirty="0">
                <a:solidFill>
                  <a:srgbClr val="7E7E7E"/>
                </a:solidFill>
                <a:latin typeface="微软雅黑" panose="020B0503020204020204" charset="-122"/>
                <a:cs typeface="微软雅黑" panose="020B0503020204020204" charset="-122"/>
              </a:rPr>
              <a:t>年</a:t>
            </a:r>
            <a:r>
              <a:rPr lang="en-US" sz="1600" spc="-5" dirty="0">
                <a:solidFill>
                  <a:srgbClr val="7E7E7E"/>
                </a:solidFill>
                <a:latin typeface="微软雅黑" panose="020B0503020204020204" charset="-122"/>
                <a:cs typeface="微软雅黑" panose="020B0503020204020204" charset="-122"/>
              </a:rPr>
              <a:t>6</a:t>
            </a:r>
            <a:r>
              <a:rPr sz="1600" spc="-5" dirty="0">
                <a:solidFill>
                  <a:srgbClr val="7E7E7E"/>
                </a:solidFill>
                <a:latin typeface="微软雅黑" panose="020B0503020204020204" charset="-122"/>
                <a:cs typeface="微软雅黑" panose="020B0503020204020204" charset="-122"/>
              </a:rPr>
              <a:t>月</a:t>
            </a:r>
            <a:endParaRPr sz="1600">
              <a:latin typeface="微软雅黑" panose="020B0503020204020204" charset="-122"/>
              <a:cs typeface="微软雅黑" panose="020B0503020204020204" charset="-122"/>
            </a:endParaRPr>
          </a:p>
        </p:txBody>
      </p:sp>
      <p:sp>
        <p:nvSpPr>
          <p:cNvPr id="4" name="object 4"/>
          <p:cNvSpPr txBox="1">
            <a:spLocks noGrp="1"/>
          </p:cNvSpPr>
          <p:nvPr>
            <p:ph type="title"/>
          </p:nvPr>
        </p:nvSpPr>
        <p:spPr>
          <a:xfrm>
            <a:off x="2819272" y="1752854"/>
            <a:ext cx="5511800" cy="751205"/>
          </a:xfrm>
          <a:prstGeom prst="rect">
            <a:avLst/>
          </a:prstGeom>
        </p:spPr>
        <p:txBody>
          <a:bodyPr vert="horz" wrap="square" lIns="0" tIns="12700" rIns="0" bIns="0" rtlCol="0">
            <a:spAutoFit/>
          </a:bodyPr>
          <a:lstStyle/>
          <a:p>
            <a:pPr marL="12700">
              <a:lnSpc>
                <a:spcPct val="100000"/>
              </a:lnSpc>
              <a:spcBef>
                <a:spcPts val="100"/>
              </a:spcBef>
            </a:pPr>
            <a:r>
              <a:rPr lang="en-US" sz="4800" dirty="0">
                <a:solidFill>
                  <a:schemeClr val="tx1"/>
                </a:solidFill>
              </a:rPr>
              <a:t>   </a:t>
            </a:r>
            <a:r>
              <a:rPr lang="zh-CN" altLang="en-US" sz="4800" dirty="0">
                <a:solidFill>
                  <a:schemeClr val="tx1"/>
                </a:solidFill>
              </a:rPr>
              <a:t>畜牧</a:t>
            </a:r>
            <a:r>
              <a:rPr sz="4800" dirty="0">
                <a:solidFill>
                  <a:schemeClr val="tx1"/>
                </a:solidFill>
              </a:rPr>
              <a:t>智慧</a:t>
            </a:r>
            <a:r>
              <a:rPr lang="zh-CN" sz="4800" dirty="0">
                <a:solidFill>
                  <a:schemeClr val="tx1"/>
                </a:solidFill>
              </a:rPr>
              <a:t>养殖</a:t>
            </a:r>
            <a:r>
              <a:rPr sz="4800" dirty="0">
                <a:solidFill>
                  <a:schemeClr val="tx1"/>
                </a:solidFill>
              </a:rPr>
              <a:t>平台</a:t>
            </a:r>
            <a:endParaRPr sz="4800" dirty="0">
              <a:solidFill>
                <a:schemeClr val="tx1"/>
              </a:solidFill>
            </a:endParaRPr>
          </a:p>
        </p:txBody>
      </p:sp>
      <p:sp>
        <p:nvSpPr>
          <p:cNvPr id="5" name="object 5"/>
          <p:cNvSpPr txBox="1"/>
          <p:nvPr/>
        </p:nvSpPr>
        <p:spPr>
          <a:xfrm>
            <a:off x="3581400" y="3124200"/>
            <a:ext cx="5434330" cy="628650"/>
          </a:xfrm>
          <a:prstGeom prst="rect">
            <a:avLst/>
          </a:prstGeom>
        </p:spPr>
        <p:txBody>
          <a:bodyPr vert="horz" wrap="square" lIns="0" tIns="13335" rIns="0" bIns="0" rtlCol="0">
            <a:spAutoFit/>
          </a:bodyPr>
          <a:lstStyle/>
          <a:p>
            <a:pPr marL="12700">
              <a:lnSpc>
                <a:spcPct val="100000"/>
              </a:lnSpc>
              <a:spcBef>
                <a:spcPts val="105"/>
              </a:spcBef>
            </a:pPr>
            <a:r>
              <a:rPr sz="4000" b="1" dirty="0">
                <a:gradFill>
                  <a:gsLst>
                    <a:gs pos="21000">
                      <a:srgbClr val="53575C"/>
                    </a:gs>
                    <a:gs pos="88000">
                      <a:srgbClr val="C5C7CA"/>
                    </a:gs>
                  </a:gsLst>
                  <a:lin ang="5400000"/>
                </a:gradFill>
                <a:effectLst/>
                <a:latin typeface="微软雅黑" panose="020B0503020204020204" charset="-122"/>
                <a:cs typeface="微软雅黑" panose="020B0503020204020204" charset="-122"/>
              </a:rPr>
              <a:t>交付落地全流程指引</a:t>
            </a:r>
            <a:endParaRPr sz="4000" b="1" dirty="0">
              <a:gradFill>
                <a:gsLst>
                  <a:gs pos="21000">
                    <a:srgbClr val="53575C"/>
                  </a:gs>
                  <a:gs pos="88000">
                    <a:srgbClr val="C5C7CA"/>
                  </a:gs>
                </a:gsLst>
                <a:lin ang="5400000"/>
              </a:gradFill>
              <a:effectLst/>
              <a:latin typeface="微软雅黑" panose="020B0503020204020204" charset="-122"/>
              <a:cs typeface="微软雅黑" panose="020B0503020204020204" charset="-122"/>
            </a:endParaRPr>
          </a:p>
        </p:txBody>
      </p:sp>
      <p:sp>
        <p:nvSpPr>
          <p:cNvPr id="6" name="object 6"/>
          <p:cNvSpPr txBox="1"/>
          <p:nvPr/>
        </p:nvSpPr>
        <p:spPr>
          <a:xfrm>
            <a:off x="3810000" y="5410200"/>
            <a:ext cx="4152265" cy="422275"/>
          </a:xfrm>
          <a:prstGeom prst="rect">
            <a:avLst/>
          </a:prstGeom>
        </p:spPr>
        <p:txBody>
          <a:bodyPr vert="horz" wrap="square" lIns="0" tIns="14605" rIns="0" bIns="0" rtlCol="0">
            <a:spAutoFit/>
            <a:scene3d>
              <a:camera prst="orthographicFront"/>
              <a:lightRig rig="harsh" dir="t"/>
            </a:scene3d>
            <a:sp3d extrusionH="57150" prstMaterial="matte">
              <a:bevelT w="63500" h="12700" prst="angle"/>
              <a:contourClr>
                <a:schemeClr val="bg1">
                  <a:lumMod val="65000"/>
                </a:schemeClr>
              </a:contourClr>
            </a:sp3d>
          </a:bodyPr>
          <a:lstStyle/>
          <a:p>
            <a:pPr marL="12700">
              <a:lnSpc>
                <a:spcPct val="100000"/>
              </a:lnSpc>
              <a:spcBef>
                <a:spcPts val="115"/>
              </a:spcBef>
            </a:pPr>
            <a:r>
              <a:rPr lang="zh-CN" sz="2650" b="1" spc="10" dirty="0">
                <a:solidFill>
                  <a:schemeClr val="accent3"/>
                </a:solidFill>
                <a:effectLst/>
                <a:latin typeface="微软雅黑" panose="020B0503020204020204" charset="-122"/>
                <a:cs typeface="微软雅黑" panose="020B0503020204020204" charset="-122"/>
              </a:rPr>
              <a:t>武汉爱农云联</a:t>
            </a:r>
            <a:r>
              <a:rPr sz="2650" b="1" spc="10" dirty="0">
                <a:solidFill>
                  <a:schemeClr val="accent3"/>
                </a:solidFill>
                <a:effectLst/>
                <a:latin typeface="微软雅黑" panose="020B0503020204020204" charset="-122"/>
                <a:cs typeface="微软雅黑" panose="020B0503020204020204" charset="-122"/>
              </a:rPr>
              <a:t>科技有限公司</a:t>
            </a:r>
            <a:endParaRPr sz="2650" b="1" spc="10" dirty="0">
              <a:solidFill>
                <a:schemeClr val="accent3"/>
              </a:solidFill>
              <a:effectLst/>
              <a:latin typeface="微软雅黑" panose="020B0503020204020204" charset="-122"/>
              <a:cs typeface="微软雅黑" panose="020B0503020204020204" charset="-122"/>
            </a:endParaRPr>
          </a:p>
        </p:txBody>
      </p:sp>
      <p:pic>
        <p:nvPicPr>
          <p:cNvPr id="7" name="图片 6" descr="logo组合应用（2）"/>
          <p:cNvPicPr>
            <a:picLocks noChangeAspect="1"/>
          </p:cNvPicPr>
          <p:nvPr/>
        </p:nvPicPr>
        <p:blipFill>
          <a:blip r:embed="rId1"/>
          <a:stretch>
            <a:fillRect/>
          </a:stretch>
        </p:blipFill>
        <p:spPr>
          <a:xfrm>
            <a:off x="9677400" y="76200"/>
            <a:ext cx="2437765" cy="14655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1" cstate="print"/>
          <a:stretch>
            <a:fillRect/>
          </a:stretch>
        </p:blipFill>
        <p:spPr>
          <a:xfrm>
            <a:off x="335280" y="807720"/>
            <a:ext cx="11520170" cy="67310"/>
          </a:xfrm>
          <a:prstGeom prst="rect">
            <a:avLst/>
          </a:prstGeom>
        </p:spPr>
      </p:pic>
      <p:sp>
        <p:nvSpPr>
          <p:cNvPr id="5" name="object 5"/>
          <p:cNvSpPr txBox="1">
            <a:spLocks noGrp="1"/>
          </p:cNvSpPr>
          <p:nvPr>
            <p:ph type="title"/>
          </p:nvPr>
        </p:nvSpPr>
        <p:spPr>
          <a:xfrm>
            <a:off x="391160" y="219710"/>
            <a:ext cx="4718685"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rPr>
              <a:t>畜牧</a:t>
            </a:r>
            <a:r>
              <a:rPr sz="2800" spc="-5" dirty="0">
                <a:solidFill>
                  <a:schemeClr val="tx1"/>
                </a:solidFill>
              </a:rPr>
              <a:t>管理系统-新增</a:t>
            </a:r>
            <a:r>
              <a:rPr lang="zh-CN" sz="2800" spc="-5" dirty="0">
                <a:solidFill>
                  <a:schemeClr val="tx1"/>
                </a:solidFill>
              </a:rPr>
              <a:t>牛舍</a:t>
            </a:r>
            <a:endParaRPr lang="zh-CN" sz="2800" spc="-5" dirty="0">
              <a:solidFill>
                <a:schemeClr val="tx1"/>
              </a:solidFill>
            </a:endParaRPr>
          </a:p>
        </p:txBody>
      </p:sp>
      <p:sp>
        <p:nvSpPr>
          <p:cNvPr id="7" name="object 7"/>
          <p:cNvSpPr txBox="1"/>
          <p:nvPr/>
        </p:nvSpPr>
        <p:spPr>
          <a:xfrm>
            <a:off x="412115" y="1063625"/>
            <a:ext cx="11435715" cy="427990"/>
          </a:xfrm>
          <a:prstGeom prst="rect">
            <a:avLst/>
          </a:prstGeom>
        </p:spPr>
        <p:txBody>
          <a:bodyPr vert="horz" wrap="square" lIns="0" tIns="12700" rIns="0" bIns="0" rtlCol="0">
            <a:spAutoFit/>
          </a:bodyPr>
          <a:lstStyle/>
          <a:p>
            <a:pPr marL="12065" marR="5080" indent="0">
              <a:lnSpc>
                <a:spcPct val="150000"/>
              </a:lnSpc>
              <a:spcBef>
                <a:spcPts val="100"/>
              </a:spcBef>
              <a:buFont typeface="Wingdings" panose="05000000000000000000"/>
              <a:buNone/>
              <a:tabLst>
                <a:tab pos="299720" algn="l"/>
              </a:tabLst>
            </a:pPr>
            <a:r>
              <a:rPr lang="zh-CN" sz="1800" b="1" dirty="0">
                <a:latin typeface="微软雅黑" panose="020B0503020204020204" charset="-122"/>
                <a:cs typeface="微软雅黑" panose="020B0503020204020204" charset="-122"/>
              </a:rPr>
              <a:t>点击牛舍管理，</a:t>
            </a:r>
            <a:r>
              <a:rPr sz="1800" b="1" dirty="0">
                <a:latin typeface="微软雅黑" panose="020B0503020204020204" charset="-122"/>
                <a:cs typeface="微软雅黑" panose="020B0503020204020204" charset="-122"/>
              </a:rPr>
              <a:t>选择</a:t>
            </a:r>
            <a:r>
              <a:rPr lang="zh-CN" sz="1800" b="1" dirty="0">
                <a:latin typeface="微软雅黑" panose="020B0503020204020204" charset="-122"/>
                <a:cs typeface="微软雅黑" panose="020B0503020204020204" charset="-122"/>
              </a:rPr>
              <a:t>栏位</a:t>
            </a:r>
            <a:r>
              <a:rPr sz="1800" b="1" dirty="0">
                <a:latin typeface="微软雅黑" panose="020B0503020204020204" charset="-122"/>
                <a:cs typeface="微软雅黑" panose="020B0503020204020204" charset="-122"/>
              </a:rPr>
              <a:t>管理，点击</a:t>
            </a:r>
            <a:r>
              <a:rPr lang="zh-CN" sz="1800" b="1" dirty="0">
                <a:latin typeface="微软雅黑" panose="020B0503020204020204" charset="-122"/>
                <a:cs typeface="微软雅黑" panose="020B0503020204020204" charset="-122"/>
              </a:rPr>
              <a:t>添加栏舍</a:t>
            </a:r>
            <a:r>
              <a:rPr sz="1800" b="1" dirty="0">
                <a:latin typeface="微软雅黑" panose="020B0503020204020204" charset="-122"/>
                <a:cs typeface="微软雅黑" panose="020B0503020204020204" charset="-122"/>
              </a:rPr>
              <a:t>，填写信息并提交后即可生</a:t>
            </a:r>
            <a:r>
              <a:rPr lang="zh-CN" sz="1800" b="1" dirty="0">
                <a:latin typeface="微软雅黑" panose="020B0503020204020204" charset="-122"/>
                <a:cs typeface="微软雅黑" panose="020B0503020204020204" charset="-122"/>
              </a:rPr>
              <a:t>成栏舍</a:t>
            </a:r>
            <a:r>
              <a:rPr sz="1800" b="1" dirty="0">
                <a:latin typeface="微软雅黑" panose="020B0503020204020204" charset="-122"/>
                <a:cs typeface="微软雅黑" panose="020B0503020204020204" charset="-122"/>
              </a:rPr>
              <a:t>信息。</a:t>
            </a:r>
            <a:endParaRPr sz="1800">
              <a:latin typeface="微软雅黑" panose="020B0503020204020204" charset="-122"/>
              <a:cs typeface="微软雅黑" panose="020B0503020204020204" charset="-122"/>
            </a:endParaRPr>
          </a:p>
        </p:txBody>
      </p:sp>
      <p:sp>
        <p:nvSpPr>
          <p:cNvPr id="11" name="object 11"/>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pic>
        <p:nvPicPr>
          <p:cNvPr id="12" name="图片 11"/>
          <p:cNvPicPr>
            <a:picLocks noChangeAspect="1"/>
          </p:cNvPicPr>
          <p:nvPr/>
        </p:nvPicPr>
        <p:blipFill>
          <a:blip r:embed="rId2"/>
          <a:stretch>
            <a:fillRect/>
          </a:stretch>
        </p:blipFill>
        <p:spPr>
          <a:xfrm>
            <a:off x="457200" y="1524000"/>
            <a:ext cx="6055360" cy="5095875"/>
          </a:xfrm>
          <a:prstGeom prst="rect">
            <a:avLst/>
          </a:prstGeom>
        </p:spPr>
      </p:pic>
      <p:pic>
        <p:nvPicPr>
          <p:cNvPr id="13" name="图片 12"/>
          <p:cNvPicPr>
            <a:picLocks noChangeAspect="1"/>
          </p:cNvPicPr>
          <p:nvPr/>
        </p:nvPicPr>
        <p:blipFill>
          <a:blip r:embed="rId3"/>
          <a:stretch>
            <a:fillRect/>
          </a:stretch>
        </p:blipFill>
        <p:spPr>
          <a:xfrm>
            <a:off x="6545580" y="1524000"/>
            <a:ext cx="5252720" cy="5095240"/>
          </a:xfrm>
          <a:prstGeom prst="rect">
            <a:avLst/>
          </a:prstGeom>
        </p:spPr>
      </p:pic>
      <p:pic>
        <p:nvPicPr>
          <p:cNvPr id="6" name="图片 5" descr="logo组合应用（2）"/>
          <p:cNvPicPr>
            <a:picLocks noChangeAspect="1"/>
          </p:cNvPicPr>
          <p:nvPr/>
        </p:nvPicPr>
        <p:blipFill>
          <a:blip r:embed="rId4"/>
          <a:stretch>
            <a:fillRect/>
          </a:stretch>
        </p:blipFill>
        <p:spPr>
          <a:xfrm>
            <a:off x="10439400" y="-76200"/>
            <a:ext cx="1757045" cy="105600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35279" y="15240"/>
            <a:ext cx="11803380" cy="878205"/>
            <a:chOff x="335279" y="15240"/>
            <a:chExt cx="11803380" cy="878205"/>
          </a:xfrm>
        </p:grpSpPr>
        <p:pic>
          <p:nvPicPr>
            <p:cNvPr id="3" name="object 3"/>
            <p:cNvPicPr/>
            <p:nvPr/>
          </p:nvPicPr>
          <p:blipFill>
            <a:blip r:embed="rId1" cstate="print"/>
            <a:stretch>
              <a:fillRect/>
            </a:stretch>
          </p:blipFill>
          <p:spPr>
            <a:xfrm>
              <a:off x="335279" y="807720"/>
              <a:ext cx="11519916" cy="67055"/>
            </a:xfrm>
            <a:prstGeom prst="rect">
              <a:avLst/>
            </a:prstGeom>
          </p:spPr>
        </p:pic>
        <p:pic>
          <p:nvPicPr>
            <p:cNvPr id="4" name="object 4"/>
            <p:cNvPicPr/>
            <p:nvPr/>
          </p:nvPicPr>
          <p:blipFill>
            <a:blip r:embed="rId2" cstate="print"/>
            <a:stretch>
              <a:fillRect/>
            </a:stretch>
          </p:blipFill>
          <p:spPr>
            <a:xfrm>
              <a:off x="10771632" y="15240"/>
              <a:ext cx="1367027" cy="877823"/>
            </a:xfrm>
            <a:prstGeom prst="rect">
              <a:avLst/>
            </a:prstGeom>
          </p:spPr>
        </p:pic>
      </p:grpSp>
      <p:sp>
        <p:nvSpPr>
          <p:cNvPr id="5" name="object 5"/>
          <p:cNvSpPr txBox="1">
            <a:spLocks noGrp="1"/>
          </p:cNvSpPr>
          <p:nvPr>
            <p:ph type="title"/>
          </p:nvPr>
        </p:nvSpPr>
        <p:spPr>
          <a:xfrm>
            <a:off x="391160" y="219710"/>
            <a:ext cx="4726305"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rPr>
              <a:t>畜牧</a:t>
            </a:r>
            <a:r>
              <a:rPr sz="2800" spc="-5" dirty="0">
                <a:solidFill>
                  <a:schemeClr val="tx1"/>
                </a:solidFill>
              </a:rPr>
              <a:t>管理系统-绑定</a:t>
            </a:r>
            <a:r>
              <a:rPr lang="zh-CN" sz="2800" spc="-5" dirty="0">
                <a:solidFill>
                  <a:schemeClr val="tx1"/>
                </a:solidFill>
              </a:rPr>
              <a:t>栏位</a:t>
            </a:r>
            <a:endParaRPr lang="zh-CN" sz="2800" spc="-5" dirty="0">
              <a:solidFill>
                <a:schemeClr val="tx1"/>
              </a:solidFill>
            </a:endParaRPr>
          </a:p>
        </p:txBody>
      </p:sp>
      <p:sp>
        <p:nvSpPr>
          <p:cNvPr id="7" name="object 7"/>
          <p:cNvSpPr txBox="1"/>
          <p:nvPr/>
        </p:nvSpPr>
        <p:spPr>
          <a:xfrm>
            <a:off x="413715" y="904493"/>
            <a:ext cx="10828020" cy="1259205"/>
          </a:xfrm>
          <a:prstGeom prst="rect">
            <a:avLst/>
          </a:prstGeom>
        </p:spPr>
        <p:txBody>
          <a:bodyPr vert="horz" wrap="square" lIns="0" tIns="12700" rIns="0" bIns="0" rtlCol="0">
            <a:spAutoFit/>
          </a:bodyPr>
          <a:lstStyle/>
          <a:p>
            <a:pPr marL="299085" marR="5080" indent="-287020">
              <a:lnSpc>
                <a:spcPct val="150000"/>
              </a:lnSpc>
              <a:spcBef>
                <a:spcPts val="100"/>
              </a:spcBef>
              <a:buFont typeface="Wingdings" panose="05000000000000000000"/>
              <a:buChar char=""/>
              <a:tabLst>
                <a:tab pos="299720" algn="l"/>
              </a:tabLst>
            </a:pPr>
            <a:r>
              <a:rPr sz="1800" b="1" dirty="0">
                <a:latin typeface="微软雅黑" panose="020B0503020204020204" charset="-122"/>
                <a:cs typeface="微软雅黑" panose="020B0503020204020204" charset="-122"/>
              </a:rPr>
              <a:t>方式一：</a:t>
            </a:r>
            <a:r>
              <a:rPr lang="zh-CN" sz="1800" b="1" dirty="0">
                <a:latin typeface="微软雅黑" panose="020B0503020204020204" charset="-122"/>
                <a:cs typeface="微软雅黑" panose="020B0503020204020204" charset="-122"/>
              </a:rPr>
              <a:t>点击【我的设备】根据设备类型</a:t>
            </a:r>
            <a:r>
              <a:rPr sz="1800" b="1" dirty="0">
                <a:latin typeface="微软雅黑" panose="020B0503020204020204" charset="-122"/>
                <a:cs typeface="微软雅黑" panose="020B0503020204020204" charset="-122"/>
              </a:rPr>
              <a:t>选择</a:t>
            </a:r>
            <a:r>
              <a:rPr lang="zh-CN" sz="1800" b="1" dirty="0">
                <a:latin typeface="微软雅黑" panose="020B0503020204020204" charset="-122"/>
                <a:cs typeface="微软雅黑" panose="020B0503020204020204" charset="-122"/>
              </a:rPr>
              <a:t>【智能耳标】或</a:t>
            </a:r>
            <a:r>
              <a:rPr lang="zh-CN" b="1" dirty="0">
                <a:latin typeface="微软雅黑" panose="020B0503020204020204" charset="-122"/>
                <a:cs typeface="微软雅黑" panose="020B0503020204020204" charset="-122"/>
                <a:sym typeface="+mn-ea"/>
              </a:rPr>
              <a:t>【智能项圈】</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勾选已佩戴的设备对应的编号</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选择【批量入栏】，根据养殖信息选择对应的农场、栏舍、日期、品种、类型等信息以后点击【立即提交】</a:t>
            </a:r>
            <a:endParaRPr lang="zh-CN" sz="1800" b="1" dirty="0">
              <a:latin typeface="微软雅黑" panose="020B0503020204020204" charset="-122"/>
              <a:cs typeface="微软雅黑" panose="020B0503020204020204" charset="-122"/>
            </a:endParaRPr>
          </a:p>
        </p:txBody>
      </p:sp>
      <p:sp>
        <p:nvSpPr>
          <p:cNvPr id="11" name="object 11"/>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pic>
        <p:nvPicPr>
          <p:cNvPr id="13" name="图片 12"/>
          <p:cNvPicPr>
            <a:picLocks noChangeAspect="1"/>
          </p:cNvPicPr>
          <p:nvPr/>
        </p:nvPicPr>
        <p:blipFill>
          <a:blip r:embed="rId3"/>
          <a:stretch>
            <a:fillRect/>
          </a:stretch>
        </p:blipFill>
        <p:spPr>
          <a:xfrm>
            <a:off x="685800" y="2233930"/>
            <a:ext cx="5289550" cy="3647440"/>
          </a:xfrm>
          <a:prstGeom prst="rect">
            <a:avLst/>
          </a:prstGeom>
        </p:spPr>
      </p:pic>
      <p:pic>
        <p:nvPicPr>
          <p:cNvPr id="14" name="图片 13"/>
          <p:cNvPicPr>
            <a:picLocks noChangeAspect="1"/>
          </p:cNvPicPr>
          <p:nvPr/>
        </p:nvPicPr>
        <p:blipFill>
          <a:blip r:embed="rId4"/>
          <a:stretch>
            <a:fillRect/>
          </a:stretch>
        </p:blipFill>
        <p:spPr>
          <a:xfrm>
            <a:off x="6553200" y="2133600"/>
            <a:ext cx="4491355" cy="38309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rot="10800000">
            <a:off x="10763238" y="5419777"/>
            <a:ext cx="1229850" cy="1330427"/>
          </a:xfrm>
          <a:prstGeom prst="rect">
            <a:avLst/>
          </a:prstGeom>
          <a:solidFill>
            <a:srgbClr val="FFFFFF"/>
          </a:solidFill>
          <a:ln w="12700" cap="flat" cmpd="sng" algn="ctr">
            <a:noFill/>
            <a:prstDash val="solid"/>
            <a:miter lim="800000"/>
          </a:ln>
          <a:effectLst/>
        </p:spPr>
        <p:txBody>
          <a:bodyPr rtlCol="0" anchor="ctr"/>
          <a:lstStyle/>
          <a:p>
            <a:pPr algn="ctr"/>
            <a:endParaRPr kumimoji="1" lang="zh-CN" altLang="en-US" sz="1600" b="1">
              <a:solidFill>
                <a:srgbClr val="FFFFFF"/>
              </a:solidFill>
              <a:latin typeface="微软雅黑" panose="020B0503020204020204" charset="-122"/>
            </a:endParaRPr>
          </a:p>
        </p:txBody>
      </p:sp>
      <p:sp>
        <p:nvSpPr>
          <p:cNvPr id="4" name="object 8"/>
          <p:cNvSpPr txBox="1"/>
          <p:nvPr/>
        </p:nvSpPr>
        <p:spPr>
          <a:xfrm>
            <a:off x="1188085" y="1054100"/>
            <a:ext cx="9980295" cy="566420"/>
          </a:xfrm>
          <a:prstGeom prst="rect">
            <a:avLst/>
          </a:prstGeom>
        </p:spPr>
        <p:txBody>
          <a:bodyPr vert="horz" wrap="square" lIns="0" tIns="12700" rIns="0" bIns="0" rtlCol="0">
            <a:spAutoFit/>
          </a:bodyPr>
          <a:p>
            <a:pPr marL="299085" indent="-287020">
              <a:lnSpc>
                <a:spcPct val="100000"/>
              </a:lnSpc>
              <a:spcBef>
                <a:spcPts val="100"/>
              </a:spcBef>
              <a:buFont typeface="Wingdings" panose="05000000000000000000"/>
              <a:buChar char=""/>
              <a:tabLst>
                <a:tab pos="299720" algn="l"/>
              </a:tabLst>
            </a:pPr>
            <a:r>
              <a:rPr sz="1800" b="1" dirty="0">
                <a:latin typeface="微软雅黑" panose="020B0503020204020204" charset="-122"/>
                <a:cs typeface="微软雅黑" panose="020B0503020204020204" charset="-122"/>
              </a:rPr>
              <a:t>方式二：</a:t>
            </a:r>
            <a:r>
              <a:rPr lang="zh-CN" sz="1800" b="1" dirty="0">
                <a:latin typeface="微软雅黑" panose="020B0503020204020204" charset="-122"/>
                <a:cs typeface="微软雅黑" panose="020B0503020204020204" charset="-122"/>
              </a:rPr>
              <a:t>生物类型选择【肉牛管理】或</a:t>
            </a:r>
            <a:r>
              <a:rPr lang="zh-CN" b="1" dirty="0">
                <a:latin typeface="微软雅黑" panose="020B0503020204020204" charset="-122"/>
                <a:cs typeface="微软雅黑" panose="020B0503020204020204" charset="-122"/>
                <a:sym typeface="+mn-ea"/>
              </a:rPr>
              <a:t>【牛犊管理】或【种牛管理】。在对应的类型一栏选择【进栏】填写对应的信息以后点击【立即提交】。</a:t>
            </a:r>
            <a:endParaRPr sz="1800">
              <a:latin typeface="微软雅黑" panose="020B0503020204020204" charset="-122"/>
              <a:cs typeface="微软雅黑" panose="020B0503020204020204" charset="-122"/>
            </a:endParaRPr>
          </a:p>
        </p:txBody>
      </p:sp>
      <p:sp>
        <p:nvSpPr>
          <p:cNvPr id="13" name="object 5"/>
          <p:cNvSpPr txBox="1">
            <a:spLocks noGrp="1"/>
          </p:cNvSpPr>
          <p:nvPr/>
        </p:nvSpPr>
        <p:spPr>
          <a:xfrm>
            <a:off x="381000" y="228600"/>
            <a:ext cx="4726305" cy="442595"/>
          </a:xfrm>
          <a:prstGeom prst="rect">
            <a:avLst/>
          </a:prstGeom>
        </p:spPr>
        <p:txBody>
          <a:bodyPr vert="horz" wrap="square" lIns="0" tIns="12065" rIns="0" bIns="0" rtlCol="0">
            <a:spAutoFit/>
          </a:bodyPr>
          <a:lstStyle>
            <a:lvl1pPr>
              <a:defRPr sz="7200" b="1" i="0">
                <a:solidFill>
                  <a:srgbClr val="C00000"/>
                </a:solidFill>
                <a:latin typeface="微软雅黑" panose="020B0503020204020204" charset="-122"/>
                <a:ea typeface="+mj-ea"/>
                <a:cs typeface="微软雅黑" panose="020B0503020204020204" charset="-122"/>
              </a:defRPr>
            </a:lvl1pPr>
          </a:lstStyle>
          <a:p>
            <a:pPr marL="12700">
              <a:lnSpc>
                <a:spcPct val="100000"/>
              </a:lnSpc>
              <a:spcBef>
                <a:spcPts val="95"/>
              </a:spcBef>
            </a:pPr>
            <a:r>
              <a:rPr lang="zh-CN" sz="2800" spc="-5" dirty="0">
                <a:solidFill>
                  <a:schemeClr val="tx1"/>
                </a:solidFill>
              </a:rPr>
              <a:t>畜牧</a:t>
            </a:r>
            <a:r>
              <a:rPr sz="2800" spc="-5" dirty="0">
                <a:solidFill>
                  <a:schemeClr val="tx1"/>
                </a:solidFill>
              </a:rPr>
              <a:t>管理系统-绑定</a:t>
            </a:r>
            <a:r>
              <a:rPr lang="zh-CN" sz="2800" spc="-5" dirty="0">
                <a:solidFill>
                  <a:schemeClr val="tx1"/>
                </a:solidFill>
              </a:rPr>
              <a:t>栏位</a:t>
            </a:r>
            <a:endParaRPr lang="zh-CN" sz="2800" spc="-5" dirty="0">
              <a:solidFill>
                <a:schemeClr val="tx1"/>
              </a:solidFill>
            </a:endParaRPr>
          </a:p>
        </p:txBody>
      </p:sp>
      <p:pic>
        <p:nvPicPr>
          <p:cNvPr id="23" name="图片 22"/>
          <p:cNvPicPr>
            <a:picLocks noChangeAspect="1"/>
          </p:cNvPicPr>
          <p:nvPr/>
        </p:nvPicPr>
        <p:blipFill>
          <a:blip r:embed="rId2"/>
          <a:stretch>
            <a:fillRect/>
          </a:stretch>
        </p:blipFill>
        <p:spPr>
          <a:xfrm>
            <a:off x="6858000" y="1752600"/>
            <a:ext cx="4916170" cy="4573270"/>
          </a:xfrm>
          <a:prstGeom prst="rect">
            <a:avLst/>
          </a:prstGeom>
        </p:spPr>
      </p:pic>
      <p:pic>
        <p:nvPicPr>
          <p:cNvPr id="24" name="图片 23"/>
          <p:cNvPicPr>
            <a:picLocks noChangeAspect="1"/>
          </p:cNvPicPr>
          <p:nvPr/>
        </p:nvPicPr>
        <p:blipFill>
          <a:blip r:embed="rId3"/>
          <a:stretch>
            <a:fillRect/>
          </a:stretch>
        </p:blipFill>
        <p:spPr>
          <a:xfrm>
            <a:off x="1685925" y="1751965"/>
            <a:ext cx="4678680" cy="45739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rot="10800000">
            <a:off x="10763238" y="5419777"/>
            <a:ext cx="1229850" cy="1330427"/>
          </a:xfrm>
          <a:prstGeom prst="rect">
            <a:avLst/>
          </a:prstGeom>
          <a:solidFill>
            <a:srgbClr val="FFFFFF"/>
          </a:solidFill>
          <a:ln w="12700" cap="flat" cmpd="sng" algn="ctr">
            <a:noFill/>
            <a:prstDash val="solid"/>
            <a:miter lim="800000"/>
          </a:ln>
          <a:effectLst/>
        </p:spPr>
        <p:txBody>
          <a:bodyPr rtlCol="0" anchor="ctr"/>
          <a:lstStyle/>
          <a:p>
            <a:pPr algn="ctr"/>
            <a:endParaRPr kumimoji="1" lang="zh-CN" altLang="en-US" sz="1600" b="1">
              <a:solidFill>
                <a:srgbClr val="FFFFFF"/>
              </a:solidFill>
              <a:latin typeface="微软雅黑" panose="020B0503020204020204" charset="-122"/>
            </a:endParaRPr>
          </a:p>
        </p:txBody>
      </p:sp>
      <p:sp>
        <p:nvSpPr>
          <p:cNvPr id="4" name="object 8"/>
          <p:cNvSpPr txBox="1"/>
          <p:nvPr/>
        </p:nvSpPr>
        <p:spPr>
          <a:xfrm>
            <a:off x="1188085" y="1054100"/>
            <a:ext cx="9980295" cy="843280"/>
          </a:xfrm>
          <a:prstGeom prst="rect">
            <a:avLst/>
          </a:prstGeom>
        </p:spPr>
        <p:txBody>
          <a:bodyPr vert="horz" wrap="square" lIns="0" tIns="12700" rIns="0" bIns="0" rtlCol="0">
            <a:spAutoFit/>
          </a:bodyPr>
          <a:p>
            <a:pPr marL="299085" indent="-287020">
              <a:lnSpc>
                <a:spcPct val="100000"/>
              </a:lnSpc>
              <a:spcBef>
                <a:spcPts val="100"/>
              </a:spcBef>
              <a:buFont typeface="Wingdings" panose="05000000000000000000"/>
              <a:buChar char=""/>
              <a:tabLst>
                <a:tab pos="299720" algn="l"/>
              </a:tabLst>
            </a:pPr>
            <a:r>
              <a:rPr sz="1800" b="1" dirty="0">
                <a:latin typeface="微软雅黑" panose="020B0503020204020204" charset="-122"/>
                <a:cs typeface="微软雅黑" panose="020B0503020204020204" charset="-122"/>
              </a:rPr>
              <a:t>方式</a:t>
            </a:r>
            <a:r>
              <a:rPr lang="zh-CN" sz="1800" b="1" dirty="0">
                <a:latin typeface="微软雅黑" panose="020B0503020204020204" charset="-122"/>
                <a:cs typeface="微软雅黑" panose="020B0503020204020204" charset="-122"/>
              </a:rPr>
              <a:t>三</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在牛舍管理一栏选择批量进舍，选择佩戴的设备类型，牲口类型农场，栏舍和批量进舍文件后点击【立即提交】（</a:t>
            </a:r>
            <a:r>
              <a:rPr lang="zh-CN" sz="1800" b="1" dirty="0">
                <a:solidFill>
                  <a:srgbClr val="FF0000"/>
                </a:solidFill>
                <a:latin typeface="微软雅黑" panose="020B0503020204020204" charset="-122"/>
                <a:cs typeface="微软雅黑" panose="020B0503020204020204" charset="-122"/>
              </a:rPr>
              <a:t>注：批量进舍文件模板可点击批量进舍模板后的下载，注意按照模板格式填写</a:t>
            </a:r>
            <a:r>
              <a:rPr lang="zh-CN" sz="1800" b="1" dirty="0">
                <a:latin typeface="微软雅黑" panose="020B0503020204020204" charset="-122"/>
                <a:cs typeface="微软雅黑" panose="020B0503020204020204" charset="-122"/>
              </a:rPr>
              <a:t>）</a:t>
            </a:r>
            <a:endParaRPr lang="en-US" altLang="zh-CN" sz="1800" b="1" dirty="0">
              <a:latin typeface="微软雅黑" panose="020B0503020204020204" charset="-122"/>
              <a:cs typeface="微软雅黑" panose="020B0503020204020204" charset="-122"/>
            </a:endParaRPr>
          </a:p>
        </p:txBody>
      </p:sp>
      <p:sp>
        <p:nvSpPr>
          <p:cNvPr id="13" name="object 5"/>
          <p:cNvSpPr txBox="1">
            <a:spLocks noGrp="1"/>
          </p:cNvSpPr>
          <p:nvPr/>
        </p:nvSpPr>
        <p:spPr>
          <a:xfrm>
            <a:off x="381000" y="228600"/>
            <a:ext cx="4726305" cy="442595"/>
          </a:xfrm>
          <a:prstGeom prst="rect">
            <a:avLst/>
          </a:prstGeom>
        </p:spPr>
        <p:txBody>
          <a:bodyPr vert="horz" wrap="square" lIns="0" tIns="12065" rIns="0" bIns="0" rtlCol="0">
            <a:spAutoFit/>
          </a:bodyPr>
          <a:lstStyle>
            <a:lvl1pPr>
              <a:defRPr sz="7200" b="1" i="0">
                <a:solidFill>
                  <a:srgbClr val="C00000"/>
                </a:solidFill>
                <a:latin typeface="微软雅黑" panose="020B0503020204020204" charset="-122"/>
                <a:ea typeface="+mj-ea"/>
                <a:cs typeface="微软雅黑" panose="020B0503020204020204" charset="-122"/>
              </a:defRPr>
            </a:lvl1pPr>
          </a:lstStyle>
          <a:p>
            <a:pPr marL="12700">
              <a:lnSpc>
                <a:spcPct val="100000"/>
              </a:lnSpc>
              <a:spcBef>
                <a:spcPts val="95"/>
              </a:spcBef>
            </a:pPr>
            <a:r>
              <a:rPr lang="zh-CN" sz="2800" spc="-5" dirty="0">
                <a:solidFill>
                  <a:schemeClr val="tx1"/>
                </a:solidFill>
              </a:rPr>
              <a:t>畜牧</a:t>
            </a:r>
            <a:r>
              <a:rPr sz="2800" spc="-5" dirty="0">
                <a:solidFill>
                  <a:schemeClr val="tx1"/>
                </a:solidFill>
              </a:rPr>
              <a:t>管理系统-绑定</a:t>
            </a:r>
            <a:r>
              <a:rPr lang="zh-CN" sz="2800" spc="-5" dirty="0">
                <a:solidFill>
                  <a:schemeClr val="tx1"/>
                </a:solidFill>
              </a:rPr>
              <a:t>栏位</a:t>
            </a:r>
            <a:endParaRPr lang="zh-CN" sz="2800" spc="-5" dirty="0">
              <a:solidFill>
                <a:schemeClr val="tx1"/>
              </a:solidFill>
            </a:endParaRPr>
          </a:p>
        </p:txBody>
      </p:sp>
      <p:pic>
        <p:nvPicPr>
          <p:cNvPr id="5" name="图片 4"/>
          <p:cNvPicPr>
            <a:picLocks noChangeAspect="1"/>
          </p:cNvPicPr>
          <p:nvPr/>
        </p:nvPicPr>
        <p:blipFill>
          <a:blip r:embed="rId2"/>
          <a:stretch>
            <a:fillRect/>
          </a:stretch>
        </p:blipFill>
        <p:spPr>
          <a:xfrm>
            <a:off x="1049020" y="1981200"/>
            <a:ext cx="10258425" cy="4210050"/>
          </a:xfrm>
          <a:prstGeom prst="rect">
            <a:avLst/>
          </a:prstGeom>
        </p:spPr>
      </p:pic>
      <p:sp>
        <p:nvSpPr>
          <p:cNvPr id="8" name="文本框 7"/>
          <p:cNvSpPr txBox="1"/>
          <p:nvPr/>
        </p:nvSpPr>
        <p:spPr>
          <a:xfrm>
            <a:off x="11213465" y="322580"/>
            <a:ext cx="309880" cy="368300"/>
          </a:xfrm>
          <a:prstGeom prst="rect">
            <a:avLst/>
          </a:prstGeom>
          <a:noFill/>
        </p:spPr>
        <p:txBody>
          <a:bodyPr wrap="none" rtlCol="0">
            <a:spAutoFit/>
          </a:bodyPr>
          <a:p>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91160" y="219710"/>
            <a:ext cx="387350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rPr>
              <a:t>银行</a:t>
            </a:r>
            <a:r>
              <a:rPr sz="2800" spc="-5" dirty="0">
                <a:solidFill>
                  <a:schemeClr val="tx1"/>
                </a:solidFill>
              </a:rPr>
              <a:t>监管系统</a:t>
            </a:r>
            <a:endParaRPr sz="2800" spc="-5" dirty="0">
              <a:solidFill>
                <a:schemeClr val="tx1"/>
              </a:solidFill>
            </a:endParaRPr>
          </a:p>
        </p:txBody>
      </p:sp>
      <p:sp>
        <p:nvSpPr>
          <p:cNvPr id="6" name="object 6"/>
          <p:cNvSpPr txBox="1"/>
          <p:nvPr/>
        </p:nvSpPr>
        <p:spPr>
          <a:xfrm>
            <a:off x="676757" y="846053"/>
            <a:ext cx="6975475" cy="1281430"/>
          </a:xfrm>
          <a:prstGeom prst="rect">
            <a:avLst/>
          </a:prstGeom>
        </p:spPr>
        <p:txBody>
          <a:bodyPr vert="horz" wrap="square" lIns="0" tIns="149225" rIns="0" bIns="0" rtlCol="0">
            <a:spAutoFit/>
          </a:bodyPr>
          <a:lstStyle/>
          <a:p>
            <a:pPr marL="299085" indent="-287020">
              <a:lnSpc>
                <a:spcPct val="100000"/>
              </a:lnSpc>
              <a:spcBef>
                <a:spcPts val="1175"/>
              </a:spcBef>
              <a:buFont typeface="Wingdings" panose="05000000000000000000"/>
              <a:buChar char=""/>
              <a:tabLst>
                <a:tab pos="299720" algn="l"/>
              </a:tabLst>
            </a:pPr>
            <a:r>
              <a:rPr b="1" dirty="0">
                <a:latin typeface="微软雅黑" panose="020B0503020204020204" charset="-122"/>
                <a:cs typeface="微软雅黑" panose="020B0503020204020204" charset="-122"/>
                <a:sym typeface="+mn-ea"/>
              </a:rPr>
              <a:t>登录</a:t>
            </a:r>
            <a:r>
              <a:rPr lang="zh-CN" b="1" dirty="0">
                <a:latin typeface="微软雅黑" panose="020B0503020204020204" charset="-122"/>
                <a:cs typeface="微软雅黑" panose="020B0503020204020204" charset="-122"/>
                <a:sym typeface="+mn-ea"/>
              </a:rPr>
              <a:t>畜牧</a:t>
            </a:r>
            <a:r>
              <a:rPr b="1" dirty="0">
                <a:latin typeface="微软雅黑" panose="020B0503020204020204" charset="-122"/>
                <a:cs typeface="微软雅黑" panose="020B0503020204020204" charset="-122"/>
                <a:sym typeface="+mn-ea"/>
              </a:rPr>
              <a:t>管理系统</a:t>
            </a:r>
            <a:r>
              <a:rPr b="1" spc="-45" dirty="0">
                <a:solidFill>
                  <a:srgbClr val="0000FF"/>
                </a:solidFill>
                <a:latin typeface="微软雅黑" panose="020B0503020204020204" charset="-122"/>
                <a:cs typeface="微软雅黑" panose="020B0503020204020204" charset="-122"/>
                <a:sym typeface="+mn-ea"/>
              </a:rPr>
              <a:t>https://iot.aiotagro.com/bank/</a:t>
            </a:r>
            <a:endParaRPr b="1" spc="-45" dirty="0">
              <a:solidFill>
                <a:srgbClr val="0000FF"/>
              </a:solidFill>
              <a:latin typeface="微软雅黑" panose="020B0503020204020204" charset="-122"/>
              <a:cs typeface="微软雅黑" panose="020B0503020204020204" charset="-122"/>
              <a:sym typeface="+mn-ea"/>
            </a:endParaRPr>
          </a:p>
          <a:p>
            <a:pPr marL="299085" indent="-287020">
              <a:lnSpc>
                <a:spcPct val="100000"/>
              </a:lnSpc>
              <a:spcBef>
                <a:spcPts val="1175"/>
              </a:spcBef>
              <a:buFont typeface="Wingdings" panose="05000000000000000000"/>
              <a:buChar char=""/>
              <a:tabLst>
                <a:tab pos="299720" algn="l"/>
              </a:tabLst>
            </a:pPr>
            <a:r>
              <a:rPr b="1" spc="-5" dirty="0">
                <a:latin typeface="微软雅黑" panose="020B0503020204020204" charset="-122"/>
                <a:cs typeface="微软雅黑" panose="020B0503020204020204" charset="-122"/>
                <a:sym typeface="+mn-ea"/>
              </a:rPr>
              <a:t>账号密码、数据、权限均与小程序一致</a:t>
            </a:r>
            <a:endParaRPr>
              <a:latin typeface="微软雅黑" panose="020B0503020204020204" charset="-122"/>
              <a:cs typeface="微软雅黑" panose="020B0503020204020204" charset="-122"/>
            </a:endParaRPr>
          </a:p>
          <a:p>
            <a:pPr marL="12065" indent="0">
              <a:lnSpc>
                <a:spcPct val="100000"/>
              </a:lnSpc>
              <a:spcBef>
                <a:spcPts val="1175"/>
              </a:spcBef>
              <a:buFont typeface="Wingdings" panose="05000000000000000000"/>
              <a:buNone/>
              <a:tabLst>
                <a:tab pos="299720" algn="l"/>
              </a:tabLst>
            </a:pPr>
            <a:endParaRPr sz="1800">
              <a:latin typeface="微软雅黑" panose="020B0503020204020204" charset="-122"/>
              <a:cs typeface="微软雅黑" panose="020B0503020204020204" charset="-122"/>
            </a:endParaRPr>
          </a:p>
        </p:txBody>
      </p:sp>
      <p:sp>
        <p:nvSpPr>
          <p:cNvPr id="8" name="object 8"/>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pic>
        <p:nvPicPr>
          <p:cNvPr id="9" name="图片 8"/>
          <p:cNvPicPr>
            <a:picLocks noChangeAspect="1"/>
          </p:cNvPicPr>
          <p:nvPr/>
        </p:nvPicPr>
        <p:blipFill>
          <a:blip r:embed="rId1"/>
          <a:stretch>
            <a:fillRect/>
          </a:stretch>
        </p:blipFill>
        <p:spPr>
          <a:xfrm>
            <a:off x="1600200" y="1828800"/>
            <a:ext cx="7576820" cy="4631055"/>
          </a:xfrm>
          <a:prstGeom prst="rect">
            <a:avLst/>
          </a:prstGeom>
        </p:spPr>
      </p:pic>
      <p:pic>
        <p:nvPicPr>
          <p:cNvPr id="7" name="图片 6" descr="logo组合应用（2）"/>
          <p:cNvPicPr>
            <a:picLocks noChangeAspect="1"/>
          </p:cNvPicPr>
          <p:nvPr/>
        </p:nvPicPr>
        <p:blipFill>
          <a:blip r:embed="rId2"/>
          <a:stretch>
            <a:fillRect/>
          </a:stretch>
        </p:blipFill>
        <p:spPr>
          <a:xfrm>
            <a:off x="10591800" y="-76200"/>
            <a:ext cx="1757045" cy="10560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1" cstate="print"/>
          <a:stretch>
            <a:fillRect/>
          </a:stretch>
        </p:blipFill>
        <p:spPr>
          <a:xfrm>
            <a:off x="335280" y="807720"/>
            <a:ext cx="11520170" cy="67310"/>
          </a:xfrm>
          <a:prstGeom prst="rect">
            <a:avLst/>
          </a:prstGeom>
        </p:spPr>
      </p:pic>
      <p:sp>
        <p:nvSpPr>
          <p:cNvPr id="6" name="object 6"/>
          <p:cNvSpPr txBox="1">
            <a:spLocks noGrp="1"/>
          </p:cNvSpPr>
          <p:nvPr>
            <p:ph type="title"/>
          </p:nvPr>
        </p:nvSpPr>
        <p:spPr>
          <a:xfrm>
            <a:off x="391160" y="214630"/>
            <a:ext cx="5471795"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添加子账号</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7" name="object 7"/>
          <p:cNvSpPr txBox="1"/>
          <p:nvPr/>
        </p:nvSpPr>
        <p:spPr>
          <a:xfrm>
            <a:off x="600710" y="1135380"/>
            <a:ext cx="11169650" cy="289560"/>
          </a:xfrm>
          <a:prstGeom prst="rect">
            <a:avLst/>
          </a:prstGeom>
        </p:spPr>
        <p:txBody>
          <a:bodyPr vert="horz" wrap="square" lIns="0" tIns="12700" rIns="0" bIns="0" rtlCol="0">
            <a:spAutoFit/>
          </a:bodyPr>
          <a:lstStyle/>
          <a:p>
            <a:pPr marL="12700">
              <a:lnSpc>
                <a:spcPct val="100000"/>
              </a:lnSpc>
              <a:spcBef>
                <a:spcPts val="100"/>
              </a:spcBef>
            </a:pPr>
            <a:r>
              <a:rPr sz="1800" b="1" dirty="0">
                <a:latin typeface="微软雅黑" panose="020B0503020204020204" charset="-122"/>
                <a:cs typeface="微软雅黑" panose="020B0503020204020204" charset="-122"/>
              </a:rPr>
              <a:t>进入</a:t>
            </a:r>
            <a:r>
              <a:rPr lang="zh-CN" sz="1800" b="1" dirty="0">
                <a:latin typeface="微软雅黑" panose="020B0503020204020204" charset="-122"/>
                <a:cs typeface="微软雅黑" panose="020B0503020204020204" charset="-122"/>
              </a:rPr>
              <a:t>帐号</a:t>
            </a:r>
            <a:r>
              <a:rPr sz="1800" b="1" dirty="0">
                <a:latin typeface="微软雅黑" panose="020B0503020204020204" charset="-122"/>
                <a:cs typeface="微软雅黑" panose="020B0503020204020204" charset="-122"/>
              </a:rPr>
              <a:t>管理页面，点击</a:t>
            </a:r>
            <a:r>
              <a:rPr lang="zh-CN" sz="1800" b="1" dirty="0">
                <a:latin typeface="微软雅黑" panose="020B0503020204020204" charset="-122"/>
                <a:cs typeface="微软雅黑" panose="020B0503020204020204" charset="-122"/>
              </a:rPr>
              <a:t>【</a:t>
            </a:r>
            <a:r>
              <a:rPr sz="1800" b="1" dirty="0">
                <a:latin typeface="微软雅黑" panose="020B0503020204020204" charset="-122"/>
                <a:cs typeface="微软雅黑" panose="020B0503020204020204" charset="-122"/>
              </a:rPr>
              <a:t>新增</a:t>
            </a:r>
            <a:r>
              <a:rPr lang="zh-CN" sz="1800" b="1" dirty="0">
                <a:latin typeface="微软雅黑" panose="020B0503020204020204" charset="-122"/>
                <a:cs typeface="微软雅黑" panose="020B0503020204020204" charset="-122"/>
              </a:rPr>
              <a:t>角色】</a:t>
            </a:r>
            <a:r>
              <a:rPr sz="1800" b="1" dirty="0">
                <a:latin typeface="微软雅黑" panose="020B0503020204020204" charset="-122"/>
                <a:cs typeface="微软雅黑" panose="020B0503020204020204" charset="-122"/>
              </a:rPr>
              <a:t>，并填写用户信息。</a:t>
            </a:r>
            <a:endParaRPr sz="1800">
              <a:latin typeface="微软雅黑" panose="020B0503020204020204" charset="-122"/>
              <a:cs typeface="微软雅黑" panose="020B0503020204020204" charset="-122"/>
            </a:endParaRPr>
          </a:p>
        </p:txBody>
      </p:sp>
      <p:sp>
        <p:nvSpPr>
          <p:cNvPr id="14" name="object 14"/>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pic>
        <p:nvPicPr>
          <p:cNvPr id="15" name="图片 14"/>
          <p:cNvPicPr>
            <a:picLocks noChangeAspect="1"/>
          </p:cNvPicPr>
          <p:nvPr/>
        </p:nvPicPr>
        <p:blipFill>
          <a:blip r:embed="rId2"/>
          <a:stretch>
            <a:fillRect/>
          </a:stretch>
        </p:blipFill>
        <p:spPr>
          <a:xfrm>
            <a:off x="726440" y="1924050"/>
            <a:ext cx="4800600" cy="3247390"/>
          </a:xfrm>
          <a:prstGeom prst="rect">
            <a:avLst/>
          </a:prstGeom>
        </p:spPr>
      </p:pic>
      <p:pic>
        <p:nvPicPr>
          <p:cNvPr id="17" name="图片 16"/>
          <p:cNvPicPr>
            <a:picLocks noChangeAspect="1"/>
          </p:cNvPicPr>
          <p:nvPr/>
        </p:nvPicPr>
        <p:blipFill>
          <a:blip r:embed="rId3"/>
          <a:stretch>
            <a:fillRect/>
          </a:stretch>
        </p:blipFill>
        <p:spPr>
          <a:xfrm>
            <a:off x="6054725" y="1847215"/>
            <a:ext cx="6003925" cy="2975610"/>
          </a:xfrm>
          <a:prstGeom prst="rect">
            <a:avLst/>
          </a:prstGeom>
        </p:spPr>
      </p:pic>
      <p:pic>
        <p:nvPicPr>
          <p:cNvPr id="5" name="图片 4" descr="logo组合应用（2）"/>
          <p:cNvPicPr>
            <a:picLocks noChangeAspect="1"/>
          </p:cNvPicPr>
          <p:nvPr/>
        </p:nvPicPr>
        <p:blipFill>
          <a:blip r:embed="rId4"/>
          <a:stretch>
            <a:fillRect/>
          </a:stretch>
        </p:blipFill>
        <p:spPr>
          <a:xfrm>
            <a:off x="10210800" y="-152400"/>
            <a:ext cx="2074545" cy="124714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1" cstate="print"/>
          <a:stretch>
            <a:fillRect/>
          </a:stretch>
        </p:blipFill>
        <p:spPr>
          <a:xfrm>
            <a:off x="335280" y="807720"/>
            <a:ext cx="11520170" cy="67310"/>
          </a:xfrm>
          <a:prstGeom prst="rect">
            <a:avLst/>
          </a:prstGeom>
        </p:spPr>
      </p:pic>
      <p:sp>
        <p:nvSpPr>
          <p:cNvPr id="5" name="object 5"/>
          <p:cNvSpPr txBox="1">
            <a:spLocks noGrp="1"/>
          </p:cNvSpPr>
          <p:nvPr>
            <p:ph type="title"/>
          </p:nvPr>
        </p:nvSpPr>
        <p:spPr>
          <a:xfrm>
            <a:off x="391160" y="214630"/>
            <a:ext cx="576834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新建监管项目</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6" name="object 6"/>
          <p:cNvSpPr txBox="1"/>
          <p:nvPr/>
        </p:nvSpPr>
        <p:spPr>
          <a:xfrm>
            <a:off x="676757" y="846053"/>
            <a:ext cx="6983095" cy="426085"/>
          </a:xfrm>
          <a:prstGeom prst="rect">
            <a:avLst/>
          </a:prstGeom>
        </p:spPr>
        <p:txBody>
          <a:bodyPr vert="horz" wrap="square" lIns="0" tIns="149225" rIns="0" bIns="0" rtlCol="0">
            <a:spAutoFit/>
          </a:bodyPr>
          <a:lstStyle/>
          <a:p>
            <a:pPr marL="12700">
              <a:lnSpc>
                <a:spcPct val="100000"/>
              </a:lnSpc>
              <a:spcBef>
                <a:spcPts val="1175"/>
              </a:spcBef>
            </a:pPr>
            <a:r>
              <a:rPr lang="zh-CN" sz="1800" b="1" dirty="0">
                <a:latin typeface="微软雅黑" panose="020B0503020204020204" charset="-122"/>
                <a:cs typeface="微软雅黑" panose="020B0503020204020204" charset="-122"/>
              </a:rPr>
              <a:t>点击【新建项目】，根据项目情况填写相关信息</a:t>
            </a:r>
            <a:endParaRPr sz="1800">
              <a:latin typeface="微软雅黑" panose="020B0503020204020204" charset="-122"/>
              <a:cs typeface="微软雅黑" panose="020B0503020204020204" charset="-122"/>
            </a:endParaRPr>
          </a:p>
        </p:txBody>
      </p:sp>
      <p:sp>
        <p:nvSpPr>
          <p:cNvPr id="9" name="object 9"/>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pic>
        <p:nvPicPr>
          <p:cNvPr id="10" name="图片 9"/>
          <p:cNvPicPr>
            <a:picLocks noChangeAspect="1"/>
          </p:cNvPicPr>
          <p:nvPr/>
        </p:nvPicPr>
        <p:blipFill>
          <a:blip r:embed="rId2"/>
          <a:stretch>
            <a:fillRect/>
          </a:stretch>
        </p:blipFill>
        <p:spPr>
          <a:xfrm>
            <a:off x="609600" y="3429000"/>
            <a:ext cx="4697095" cy="2719705"/>
          </a:xfrm>
          <a:prstGeom prst="rect">
            <a:avLst/>
          </a:prstGeom>
        </p:spPr>
      </p:pic>
      <p:pic>
        <p:nvPicPr>
          <p:cNvPr id="11" name="图片 10"/>
          <p:cNvPicPr>
            <a:picLocks noChangeAspect="1"/>
          </p:cNvPicPr>
          <p:nvPr/>
        </p:nvPicPr>
        <p:blipFill>
          <a:blip r:embed="rId3"/>
          <a:stretch>
            <a:fillRect/>
          </a:stretch>
        </p:blipFill>
        <p:spPr>
          <a:xfrm>
            <a:off x="6248400" y="1295400"/>
            <a:ext cx="4690745" cy="5267960"/>
          </a:xfrm>
          <a:prstGeom prst="rect">
            <a:avLst/>
          </a:prstGeom>
        </p:spPr>
      </p:pic>
      <p:pic>
        <p:nvPicPr>
          <p:cNvPr id="7" name="图片 6" descr="logo组合应用（2）"/>
          <p:cNvPicPr>
            <a:picLocks noChangeAspect="1"/>
          </p:cNvPicPr>
          <p:nvPr/>
        </p:nvPicPr>
        <p:blipFill>
          <a:blip r:embed="rId4"/>
          <a:stretch>
            <a:fillRect/>
          </a:stretch>
        </p:blipFill>
        <p:spPr>
          <a:xfrm>
            <a:off x="10210800" y="-152400"/>
            <a:ext cx="2074545" cy="12471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91160" y="214630"/>
            <a:ext cx="576834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设备分配入项</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9" name="object 9"/>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sp>
        <p:nvSpPr>
          <p:cNvPr id="7" name="文本框 6"/>
          <p:cNvSpPr txBox="1"/>
          <p:nvPr/>
        </p:nvSpPr>
        <p:spPr>
          <a:xfrm>
            <a:off x="457200" y="990600"/>
            <a:ext cx="11293475" cy="922020"/>
          </a:xfrm>
          <a:prstGeom prst="rect">
            <a:avLst/>
          </a:prstGeom>
          <a:noFill/>
        </p:spPr>
        <p:txBody>
          <a:bodyPr wrap="square" rtlCol="0" anchor="t">
            <a:spAutoFit/>
          </a:bodyPr>
          <a:p>
            <a:pPr marL="299085" marR="5080" indent="-287020">
              <a:lnSpc>
                <a:spcPct val="150000"/>
              </a:lnSpc>
              <a:spcBef>
                <a:spcPts val="100"/>
              </a:spcBef>
              <a:buFont typeface="Wingdings" panose="05000000000000000000"/>
              <a:buChar char=""/>
              <a:tabLst>
                <a:tab pos="299720" algn="l"/>
              </a:tabLst>
            </a:pPr>
            <a:r>
              <a:rPr b="1" dirty="0">
                <a:latin typeface="微软雅黑" panose="020B0503020204020204" charset="-122"/>
                <a:cs typeface="微软雅黑" panose="020B0503020204020204" charset="-122"/>
                <a:sym typeface="+mn-ea"/>
              </a:rPr>
              <a:t>方式一：</a:t>
            </a:r>
            <a:r>
              <a:rPr lang="zh-CN" b="1" dirty="0">
                <a:latin typeface="微软雅黑" panose="020B0503020204020204" charset="-122"/>
                <a:cs typeface="微软雅黑" panose="020B0503020204020204" charset="-122"/>
                <a:sym typeface="+mn-ea"/>
              </a:rPr>
              <a:t>点击【硬件仓库】后点击【耳标仓库】或【主机仓库】</a:t>
            </a:r>
            <a:r>
              <a:rPr b="1" dirty="0">
                <a:latin typeface="微软雅黑" panose="020B0503020204020204" charset="-122"/>
                <a:cs typeface="微软雅黑" panose="020B0503020204020204" charset="-122"/>
                <a:sym typeface="+mn-ea"/>
              </a:rPr>
              <a:t>，</a:t>
            </a:r>
            <a:r>
              <a:rPr lang="zh-CN" b="1" dirty="0">
                <a:latin typeface="微软雅黑" panose="020B0503020204020204" charset="-122"/>
                <a:cs typeface="微软雅黑" panose="020B0503020204020204" charset="-122"/>
                <a:sym typeface="+mn-ea"/>
              </a:rPr>
              <a:t>勾选项目对应的设备编号</a:t>
            </a:r>
            <a:r>
              <a:rPr b="1" dirty="0">
                <a:latin typeface="微软雅黑" panose="020B0503020204020204" charset="-122"/>
                <a:cs typeface="微软雅黑" panose="020B0503020204020204" charset="-122"/>
                <a:sym typeface="+mn-ea"/>
              </a:rPr>
              <a:t>，</a:t>
            </a:r>
            <a:r>
              <a:rPr lang="zh-CN" b="1" dirty="0">
                <a:latin typeface="微软雅黑" panose="020B0503020204020204" charset="-122"/>
                <a:cs typeface="微软雅黑" panose="020B0503020204020204" charset="-122"/>
                <a:sym typeface="+mn-ea"/>
              </a:rPr>
              <a:t>点击【耳标批量入项】，选择对应的入项项目点击【确定】。</a:t>
            </a:r>
            <a:endParaRPr lang="zh-CN" altLang="en-US"/>
          </a:p>
        </p:txBody>
      </p:sp>
      <p:pic>
        <p:nvPicPr>
          <p:cNvPr id="12" name="图片 11"/>
          <p:cNvPicPr>
            <a:picLocks noChangeAspect="1"/>
          </p:cNvPicPr>
          <p:nvPr/>
        </p:nvPicPr>
        <p:blipFill>
          <a:blip r:embed="rId1"/>
          <a:stretch>
            <a:fillRect/>
          </a:stretch>
        </p:blipFill>
        <p:spPr>
          <a:xfrm>
            <a:off x="609600" y="1912620"/>
            <a:ext cx="11135995" cy="2718435"/>
          </a:xfrm>
          <a:prstGeom prst="rect">
            <a:avLst/>
          </a:prstGeom>
        </p:spPr>
      </p:pic>
      <p:pic>
        <p:nvPicPr>
          <p:cNvPr id="13" name="图片 12"/>
          <p:cNvPicPr>
            <a:picLocks noChangeAspect="1"/>
          </p:cNvPicPr>
          <p:nvPr/>
        </p:nvPicPr>
        <p:blipFill>
          <a:blip r:embed="rId2"/>
          <a:stretch>
            <a:fillRect/>
          </a:stretch>
        </p:blipFill>
        <p:spPr>
          <a:xfrm>
            <a:off x="762000" y="4724400"/>
            <a:ext cx="6850380" cy="17075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91160" y="214630"/>
            <a:ext cx="576834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设备分配入项</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9" name="object 9"/>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sp>
        <p:nvSpPr>
          <p:cNvPr id="2" name="文本框 1"/>
          <p:cNvSpPr txBox="1"/>
          <p:nvPr/>
        </p:nvSpPr>
        <p:spPr>
          <a:xfrm>
            <a:off x="457200" y="990600"/>
            <a:ext cx="11293475" cy="922020"/>
          </a:xfrm>
          <a:prstGeom prst="rect">
            <a:avLst/>
          </a:prstGeom>
          <a:noFill/>
        </p:spPr>
        <p:txBody>
          <a:bodyPr wrap="square" rtlCol="0" anchor="t">
            <a:spAutoFit/>
          </a:bodyPr>
          <a:p>
            <a:pPr marL="299085" marR="5080" indent="-287020">
              <a:lnSpc>
                <a:spcPct val="150000"/>
              </a:lnSpc>
              <a:spcBef>
                <a:spcPts val="100"/>
              </a:spcBef>
              <a:buFont typeface="Wingdings" panose="05000000000000000000"/>
              <a:buChar char=""/>
              <a:tabLst>
                <a:tab pos="299720" algn="l"/>
              </a:tabLst>
            </a:pPr>
            <a:r>
              <a:rPr b="1" dirty="0">
                <a:latin typeface="微软雅黑" panose="020B0503020204020204" charset="-122"/>
                <a:cs typeface="微软雅黑" panose="020B0503020204020204" charset="-122"/>
                <a:sym typeface="+mn-ea"/>
              </a:rPr>
              <a:t>方式</a:t>
            </a:r>
            <a:r>
              <a:rPr lang="zh-CN" b="1" dirty="0">
                <a:latin typeface="微软雅黑" panose="020B0503020204020204" charset="-122"/>
                <a:cs typeface="微软雅黑" panose="020B0503020204020204" charset="-122"/>
                <a:sym typeface="+mn-ea"/>
              </a:rPr>
              <a:t>二</a:t>
            </a:r>
            <a:r>
              <a:rPr b="1" dirty="0">
                <a:latin typeface="微软雅黑" panose="020B0503020204020204" charset="-122"/>
                <a:cs typeface="微软雅黑" panose="020B0503020204020204" charset="-122"/>
                <a:sym typeface="+mn-ea"/>
              </a:rPr>
              <a:t>：</a:t>
            </a:r>
            <a:r>
              <a:rPr lang="zh-CN" b="1" dirty="0">
                <a:latin typeface="微软雅黑" panose="020B0503020204020204" charset="-122"/>
                <a:cs typeface="微软雅黑" panose="020B0503020204020204" charset="-122"/>
                <a:sym typeface="+mn-ea"/>
              </a:rPr>
              <a:t>点击【硬件仓库】后点击【耳标仓库】</a:t>
            </a:r>
            <a:r>
              <a:rPr b="1" dirty="0">
                <a:latin typeface="微软雅黑" panose="020B0503020204020204" charset="-122"/>
                <a:cs typeface="微软雅黑" panose="020B0503020204020204" charset="-122"/>
                <a:sym typeface="+mn-ea"/>
              </a:rPr>
              <a:t>，</a:t>
            </a:r>
            <a:r>
              <a:rPr lang="zh-CN" b="1" dirty="0">
                <a:latin typeface="微软雅黑" panose="020B0503020204020204" charset="-122"/>
                <a:cs typeface="微软雅黑" panose="020B0503020204020204" charset="-122"/>
                <a:sym typeface="+mn-ea"/>
              </a:rPr>
              <a:t>点击【耳标号段批量入项】，输入对应的耳标起止编号选择与耳标编号对应的项目并点击【确定】。</a:t>
            </a:r>
            <a:endParaRPr lang="zh-CN" altLang="en-US"/>
          </a:p>
        </p:txBody>
      </p:sp>
      <p:pic>
        <p:nvPicPr>
          <p:cNvPr id="3" name="图片 2"/>
          <p:cNvPicPr>
            <a:picLocks noChangeAspect="1"/>
          </p:cNvPicPr>
          <p:nvPr/>
        </p:nvPicPr>
        <p:blipFill>
          <a:blip r:embed="rId1"/>
          <a:stretch>
            <a:fillRect/>
          </a:stretch>
        </p:blipFill>
        <p:spPr>
          <a:xfrm>
            <a:off x="381000" y="2209800"/>
            <a:ext cx="4200525" cy="1571625"/>
          </a:xfrm>
          <a:prstGeom prst="rect">
            <a:avLst/>
          </a:prstGeom>
        </p:spPr>
      </p:pic>
      <p:pic>
        <p:nvPicPr>
          <p:cNvPr id="6" name="图片 5"/>
          <p:cNvPicPr>
            <a:picLocks noChangeAspect="1"/>
          </p:cNvPicPr>
          <p:nvPr/>
        </p:nvPicPr>
        <p:blipFill>
          <a:blip r:embed="rId2"/>
          <a:stretch>
            <a:fillRect/>
          </a:stretch>
        </p:blipFill>
        <p:spPr>
          <a:xfrm>
            <a:off x="5324475" y="1914525"/>
            <a:ext cx="5856605" cy="381254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91160" y="214630"/>
            <a:ext cx="576834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新建栏舍</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9" name="object 9"/>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sp>
        <p:nvSpPr>
          <p:cNvPr id="2" name="文本框 1"/>
          <p:cNvSpPr txBox="1"/>
          <p:nvPr/>
        </p:nvSpPr>
        <p:spPr>
          <a:xfrm>
            <a:off x="457200" y="990600"/>
            <a:ext cx="11293475" cy="1363345"/>
          </a:xfrm>
          <a:prstGeom prst="rect">
            <a:avLst/>
          </a:prstGeom>
          <a:noFill/>
        </p:spPr>
        <p:txBody>
          <a:bodyPr wrap="square" rtlCol="0" anchor="t">
            <a:spAutoFit/>
          </a:bodyPr>
          <a:p>
            <a:pPr marL="12065" marR="5080" indent="0">
              <a:lnSpc>
                <a:spcPct val="150000"/>
              </a:lnSpc>
              <a:spcBef>
                <a:spcPts val="100"/>
              </a:spcBef>
              <a:buFont typeface="Wingdings" panose="05000000000000000000"/>
              <a:buNone/>
              <a:tabLst>
                <a:tab pos="299720" algn="l"/>
              </a:tabLst>
            </a:pPr>
            <a:r>
              <a:rPr lang="zh-CN" b="1" dirty="0">
                <a:latin typeface="微软雅黑" panose="020B0503020204020204" charset="-122"/>
                <a:cs typeface="微软雅黑" panose="020B0503020204020204" charset="-122"/>
                <a:sym typeface="+mn-ea"/>
              </a:rPr>
              <a:t>点击刚才新建好的监管项目进入项目详情，选择【栏舍信息】，点击【新增栏舍】填写栏舍信息以后点击</a:t>
            </a:r>
            <a:endParaRPr lang="zh-CN" b="1" dirty="0">
              <a:latin typeface="微软雅黑" panose="020B0503020204020204" charset="-122"/>
              <a:cs typeface="微软雅黑" panose="020B0503020204020204" charset="-122"/>
              <a:sym typeface="+mn-ea"/>
            </a:endParaRPr>
          </a:p>
          <a:p>
            <a:pPr marL="12065" marR="5080" indent="0">
              <a:lnSpc>
                <a:spcPct val="150000"/>
              </a:lnSpc>
              <a:spcBef>
                <a:spcPts val="100"/>
              </a:spcBef>
              <a:buFont typeface="Wingdings" panose="05000000000000000000"/>
              <a:buNone/>
              <a:tabLst>
                <a:tab pos="299720" algn="l"/>
              </a:tabLst>
            </a:pPr>
            <a:r>
              <a:rPr lang="zh-CN" b="1" dirty="0">
                <a:latin typeface="微软雅黑" panose="020B0503020204020204" charset="-122"/>
                <a:cs typeface="微软雅黑" panose="020B0503020204020204" charset="-122"/>
                <a:sym typeface="+mn-ea"/>
              </a:rPr>
              <a:t>【确定】</a:t>
            </a:r>
            <a:endParaRPr lang="en-US" altLang="zh-CN" b="1" dirty="0">
              <a:latin typeface="微软雅黑" panose="020B0503020204020204" charset="-122"/>
              <a:cs typeface="微软雅黑" panose="020B0503020204020204" charset="-122"/>
              <a:sym typeface="+mn-ea"/>
            </a:endParaRPr>
          </a:p>
          <a:p>
            <a:pPr marL="12065" marR="5080" indent="0">
              <a:lnSpc>
                <a:spcPct val="150000"/>
              </a:lnSpc>
              <a:spcBef>
                <a:spcPts val="100"/>
              </a:spcBef>
              <a:buFont typeface="Wingdings" panose="05000000000000000000"/>
              <a:buNone/>
              <a:tabLst>
                <a:tab pos="299720" algn="l"/>
              </a:tabLst>
            </a:pPr>
            <a:endParaRPr lang="en-US" altLang="zh-CN" b="1" dirty="0">
              <a:latin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661670" y="1924050"/>
            <a:ext cx="10868025" cy="1181100"/>
          </a:xfrm>
          <a:prstGeom prst="rect">
            <a:avLst/>
          </a:prstGeom>
        </p:spPr>
      </p:pic>
      <p:pic>
        <p:nvPicPr>
          <p:cNvPr id="10" name="图片 9"/>
          <p:cNvPicPr>
            <a:picLocks noChangeAspect="1"/>
          </p:cNvPicPr>
          <p:nvPr/>
        </p:nvPicPr>
        <p:blipFill>
          <a:blip r:embed="rId2"/>
          <a:stretch>
            <a:fillRect/>
          </a:stretch>
        </p:blipFill>
        <p:spPr>
          <a:xfrm>
            <a:off x="838200" y="3274060"/>
            <a:ext cx="9127490" cy="31737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a:spLocks noGrp="1"/>
          </p:cNvSpPr>
          <p:nvPr>
            <p:ph type="title"/>
          </p:nvPr>
        </p:nvSpPr>
        <p:spPr>
          <a:xfrm>
            <a:off x="350520" y="173355"/>
            <a:ext cx="3844290" cy="442595"/>
          </a:xfrm>
          <a:prstGeom prst="rect">
            <a:avLst/>
          </a:prstGeom>
        </p:spPr>
        <p:txBody>
          <a:bodyPr vert="horz" wrap="square" lIns="0" tIns="12065" rIns="0" bIns="0" rtlCol="0">
            <a:spAutoFit/>
          </a:bodyPr>
          <a:lstStyle/>
          <a:p>
            <a:pPr marL="12700">
              <a:lnSpc>
                <a:spcPct val="100000"/>
              </a:lnSpc>
              <a:spcBef>
                <a:spcPts val="95"/>
              </a:spcBef>
            </a:pPr>
            <a:r>
              <a:rPr lang="zh-CN" sz="2800">
                <a:solidFill>
                  <a:schemeClr val="tx1"/>
                </a:solidFill>
              </a:rPr>
              <a:t>智能佩戴设备产品</a:t>
            </a:r>
            <a:r>
              <a:rPr lang="en-US" altLang="zh-CN" sz="2800">
                <a:solidFill>
                  <a:schemeClr val="tx1"/>
                </a:solidFill>
              </a:rPr>
              <a:t>-</a:t>
            </a:r>
            <a:r>
              <a:rPr lang="zh-CN" altLang="en-US" sz="2800">
                <a:solidFill>
                  <a:schemeClr val="tx1"/>
                </a:solidFill>
              </a:rPr>
              <a:t>概述</a:t>
            </a:r>
            <a:endParaRPr lang="zh-CN" altLang="en-US" sz="2800">
              <a:solidFill>
                <a:schemeClr val="tx1"/>
              </a:solidFill>
            </a:endParaRPr>
          </a:p>
        </p:txBody>
      </p:sp>
      <p:sp>
        <p:nvSpPr>
          <p:cNvPr id="65" name="object 65"/>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grpSp>
        <p:nvGrpSpPr>
          <p:cNvPr id="66" name="object 2"/>
          <p:cNvGrpSpPr/>
          <p:nvPr/>
        </p:nvGrpSpPr>
        <p:grpSpPr>
          <a:xfrm>
            <a:off x="662921" y="4900993"/>
            <a:ext cx="1712250" cy="1415946"/>
            <a:chOff x="662921" y="4900993"/>
            <a:chExt cx="1712250" cy="1415946"/>
          </a:xfrm>
        </p:grpSpPr>
        <p:sp>
          <p:nvSpPr>
            <p:cNvPr id="67" name="object 4"/>
            <p:cNvSpPr/>
            <p:nvPr/>
          </p:nvSpPr>
          <p:spPr>
            <a:xfrm>
              <a:off x="711517" y="4900993"/>
              <a:ext cx="1630045" cy="1029335"/>
            </a:xfrm>
            <a:custGeom>
              <a:avLst/>
              <a:gdLst/>
              <a:ahLst/>
              <a:cxnLst/>
              <a:rect l="l" t="t" r="r" b="b"/>
              <a:pathLst>
                <a:path w="1630045" h="1029335">
                  <a:moveTo>
                    <a:pt x="0" y="1029081"/>
                  </a:moveTo>
                  <a:lnTo>
                    <a:pt x="1629537" y="1029081"/>
                  </a:lnTo>
                  <a:lnTo>
                    <a:pt x="1629537" y="0"/>
                  </a:lnTo>
                  <a:lnTo>
                    <a:pt x="0" y="0"/>
                  </a:lnTo>
                  <a:lnTo>
                    <a:pt x="0" y="1029081"/>
                  </a:lnTo>
                  <a:close/>
                </a:path>
              </a:pathLst>
            </a:custGeom>
            <a:ln w="9525">
              <a:solidFill>
                <a:srgbClr val="D9D9D9"/>
              </a:solidFill>
            </a:ln>
          </p:spPr>
          <p:txBody>
            <a:bodyPr wrap="square" lIns="0" tIns="0" rIns="0" bIns="0" rtlCol="0"/>
            <a:p/>
          </p:txBody>
        </p:sp>
        <p:pic>
          <p:nvPicPr>
            <p:cNvPr id="68" name="object 5"/>
            <p:cNvPicPr/>
            <p:nvPr/>
          </p:nvPicPr>
          <p:blipFill>
            <a:blip r:embed="rId1" cstate="print"/>
            <a:stretch>
              <a:fillRect/>
            </a:stretch>
          </p:blipFill>
          <p:spPr>
            <a:xfrm>
              <a:off x="662921" y="5978474"/>
              <a:ext cx="1712250" cy="338465"/>
            </a:xfrm>
            <a:prstGeom prst="rect">
              <a:avLst/>
            </a:prstGeom>
          </p:spPr>
        </p:pic>
      </p:grpSp>
      <p:grpSp>
        <p:nvGrpSpPr>
          <p:cNvPr id="69" name="object 6"/>
          <p:cNvGrpSpPr/>
          <p:nvPr/>
        </p:nvGrpSpPr>
        <p:grpSpPr>
          <a:xfrm>
            <a:off x="481564" y="1245424"/>
            <a:ext cx="5496470" cy="2125523"/>
            <a:chOff x="478536" y="1240536"/>
            <a:chExt cx="5676900" cy="1567180"/>
          </a:xfrm>
        </p:grpSpPr>
        <p:sp>
          <p:nvSpPr>
            <p:cNvPr id="70" name="object 8"/>
            <p:cNvSpPr/>
            <p:nvPr/>
          </p:nvSpPr>
          <p:spPr>
            <a:xfrm>
              <a:off x="711517" y="1356106"/>
              <a:ext cx="1538605" cy="1101090"/>
            </a:xfrm>
            <a:custGeom>
              <a:avLst/>
              <a:gdLst/>
              <a:ahLst/>
              <a:cxnLst/>
              <a:rect l="l" t="t" r="r" b="b"/>
              <a:pathLst>
                <a:path w="1538605" h="1101089">
                  <a:moveTo>
                    <a:pt x="0" y="1100709"/>
                  </a:moveTo>
                  <a:lnTo>
                    <a:pt x="1538096" y="1100709"/>
                  </a:lnTo>
                  <a:lnTo>
                    <a:pt x="1538096" y="0"/>
                  </a:lnTo>
                  <a:lnTo>
                    <a:pt x="0" y="0"/>
                  </a:lnTo>
                  <a:lnTo>
                    <a:pt x="0" y="1100709"/>
                  </a:lnTo>
                  <a:close/>
                </a:path>
              </a:pathLst>
            </a:custGeom>
            <a:ln w="9525">
              <a:solidFill>
                <a:srgbClr val="D9D9D9"/>
              </a:solidFill>
            </a:ln>
          </p:spPr>
          <p:txBody>
            <a:bodyPr wrap="square" lIns="0" tIns="0" rIns="0" bIns="0" rtlCol="0"/>
            <a:p/>
          </p:txBody>
        </p:sp>
        <p:sp>
          <p:nvSpPr>
            <p:cNvPr id="71" name="object 9"/>
            <p:cNvSpPr/>
            <p:nvPr/>
          </p:nvSpPr>
          <p:spPr>
            <a:xfrm>
              <a:off x="478536" y="1240536"/>
              <a:ext cx="5676900" cy="1567180"/>
            </a:xfrm>
            <a:custGeom>
              <a:avLst/>
              <a:gdLst/>
              <a:ahLst/>
              <a:cxnLst/>
              <a:rect l="l" t="t" r="r" b="b"/>
              <a:pathLst>
                <a:path w="5676900" h="1567180">
                  <a:moveTo>
                    <a:pt x="0" y="115188"/>
                  </a:moveTo>
                  <a:lnTo>
                    <a:pt x="9054" y="70348"/>
                  </a:lnTo>
                  <a:lnTo>
                    <a:pt x="33748" y="33734"/>
                  </a:lnTo>
                  <a:lnTo>
                    <a:pt x="70374" y="9050"/>
                  </a:lnTo>
                  <a:lnTo>
                    <a:pt x="115227" y="0"/>
                  </a:lnTo>
                  <a:lnTo>
                    <a:pt x="5561711" y="0"/>
                  </a:lnTo>
                  <a:lnTo>
                    <a:pt x="5606551" y="9050"/>
                  </a:lnTo>
                  <a:lnTo>
                    <a:pt x="5643165" y="33734"/>
                  </a:lnTo>
                  <a:lnTo>
                    <a:pt x="5667849" y="70348"/>
                  </a:lnTo>
                  <a:lnTo>
                    <a:pt x="5676900" y="115188"/>
                  </a:lnTo>
                  <a:lnTo>
                    <a:pt x="5676900" y="1451483"/>
                  </a:lnTo>
                  <a:lnTo>
                    <a:pt x="5667849" y="1496323"/>
                  </a:lnTo>
                  <a:lnTo>
                    <a:pt x="5643165" y="1532937"/>
                  </a:lnTo>
                  <a:lnTo>
                    <a:pt x="5606551" y="1557621"/>
                  </a:lnTo>
                  <a:lnTo>
                    <a:pt x="5561711" y="1566672"/>
                  </a:lnTo>
                  <a:lnTo>
                    <a:pt x="115227" y="1566672"/>
                  </a:lnTo>
                  <a:lnTo>
                    <a:pt x="70374" y="1557621"/>
                  </a:lnTo>
                  <a:lnTo>
                    <a:pt x="33748" y="1532937"/>
                  </a:lnTo>
                  <a:lnTo>
                    <a:pt x="9054" y="1496323"/>
                  </a:lnTo>
                  <a:lnTo>
                    <a:pt x="0" y="1451483"/>
                  </a:lnTo>
                  <a:lnTo>
                    <a:pt x="0" y="115188"/>
                  </a:lnTo>
                  <a:close/>
                </a:path>
              </a:pathLst>
            </a:custGeom>
            <a:ln w="12700">
              <a:solidFill>
                <a:srgbClr val="D9D9D9"/>
              </a:solidFill>
            </a:ln>
          </p:spPr>
          <p:txBody>
            <a:bodyPr wrap="square" lIns="0" tIns="0" rIns="0" bIns="0" rtlCol="0"/>
            <a:p/>
          </p:txBody>
        </p:sp>
        <p:pic>
          <p:nvPicPr>
            <p:cNvPr id="72" name="object 10"/>
            <p:cNvPicPr/>
            <p:nvPr/>
          </p:nvPicPr>
          <p:blipFill>
            <a:blip r:embed="rId2" cstate="print"/>
            <a:stretch>
              <a:fillRect/>
            </a:stretch>
          </p:blipFill>
          <p:spPr>
            <a:xfrm>
              <a:off x="670560" y="2348471"/>
              <a:ext cx="1614678" cy="406158"/>
            </a:xfrm>
            <a:prstGeom prst="rect">
              <a:avLst/>
            </a:prstGeom>
          </p:spPr>
        </p:pic>
      </p:grpSp>
      <p:sp>
        <p:nvSpPr>
          <p:cNvPr id="73" name="object 12"/>
          <p:cNvSpPr txBox="1"/>
          <p:nvPr/>
        </p:nvSpPr>
        <p:spPr>
          <a:xfrm>
            <a:off x="873488" y="2879578"/>
            <a:ext cx="1311910" cy="196850"/>
          </a:xfrm>
          <a:prstGeom prst="rect">
            <a:avLst/>
          </a:prstGeom>
        </p:spPr>
        <p:txBody>
          <a:bodyPr vert="horz" wrap="square" lIns="0" tIns="12700" rIns="0" bIns="0" rtlCol="0">
            <a:spAutoFit/>
          </a:bodyPr>
          <a:p>
            <a:pPr marL="12700">
              <a:lnSpc>
                <a:spcPct val="100000"/>
              </a:lnSpc>
              <a:spcBef>
                <a:spcPts val="100"/>
              </a:spcBef>
            </a:pPr>
            <a:r>
              <a:rPr sz="1200" b="1" dirty="0">
                <a:solidFill>
                  <a:srgbClr val="FFFFFF"/>
                </a:solidFill>
                <a:latin typeface="微软雅黑" panose="020B0503020204020204" charset="-122"/>
                <a:cs typeface="微软雅黑" panose="020B0503020204020204" charset="-122"/>
              </a:rPr>
              <a:t>智能</a:t>
            </a:r>
            <a:r>
              <a:rPr lang="en-US" altLang="zh-CN" sz="1200" b="1" dirty="0">
                <a:solidFill>
                  <a:srgbClr val="FFFFFF"/>
                </a:solidFill>
                <a:latin typeface="微软雅黑" panose="020B0503020204020204" charset="-122"/>
                <a:cs typeface="微软雅黑" panose="020B0503020204020204" charset="-122"/>
              </a:rPr>
              <a:t>AIOT</a:t>
            </a:r>
            <a:r>
              <a:rPr lang="zh-CN" altLang="en-US" sz="1200" b="1" dirty="0">
                <a:solidFill>
                  <a:srgbClr val="FFFFFF"/>
                </a:solidFill>
                <a:latin typeface="微软雅黑" panose="020B0503020204020204" charset="-122"/>
                <a:cs typeface="微软雅黑" panose="020B0503020204020204" charset="-122"/>
              </a:rPr>
              <a:t>耳标</a:t>
            </a:r>
            <a:endParaRPr sz="1200">
              <a:latin typeface="微软雅黑" panose="020B0503020204020204" charset="-122"/>
              <a:cs typeface="微软雅黑" panose="020B0503020204020204" charset="-122"/>
            </a:endParaRPr>
          </a:p>
        </p:txBody>
      </p:sp>
      <p:sp>
        <p:nvSpPr>
          <p:cNvPr id="74" name="object 13"/>
          <p:cNvSpPr txBox="1"/>
          <p:nvPr/>
        </p:nvSpPr>
        <p:spPr>
          <a:xfrm>
            <a:off x="2693826" y="1420505"/>
            <a:ext cx="1986914" cy="1372870"/>
          </a:xfrm>
          <a:prstGeom prst="rect">
            <a:avLst/>
          </a:prstGeom>
        </p:spPr>
        <p:txBody>
          <a:bodyPr vert="horz" wrap="square" lIns="0" tIns="13335" rIns="0" bIns="0" rtlCol="0">
            <a:spAutoFit/>
          </a:bodyPr>
          <a:p>
            <a:pPr marL="12700">
              <a:lnSpc>
                <a:spcPct val="100000"/>
              </a:lnSpc>
              <a:spcBef>
                <a:spcPts val="105"/>
              </a:spcBef>
            </a:pPr>
            <a:r>
              <a:rPr lang="zh-CN" altLang="en-US" sz="1400" dirty="0">
                <a:latin typeface="微软雅黑" panose="020B0503020204020204" charset="-122"/>
                <a:cs typeface="微软雅黑" panose="020B0503020204020204" charset="-122"/>
              </a:rPr>
              <a:t>双点测温 精度</a:t>
            </a:r>
            <a:r>
              <a:rPr lang="en-US" altLang="zh-CN" sz="1400" dirty="0">
                <a:latin typeface="微软雅黑" panose="020B0503020204020204" charset="-122"/>
                <a:cs typeface="微软雅黑" panose="020B0503020204020204" charset="-122"/>
              </a:rPr>
              <a:t>0.1℃</a:t>
            </a:r>
            <a:endParaRPr lang="en-US" altLang="zh-CN" sz="1400" dirty="0">
              <a:latin typeface="微软雅黑" panose="020B0503020204020204" charset="-122"/>
              <a:cs typeface="微软雅黑" panose="020B0503020204020204" charset="-122"/>
            </a:endParaRPr>
          </a:p>
          <a:p>
            <a:pPr marL="12700">
              <a:lnSpc>
                <a:spcPct val="100000"/>
              </a:lnSpc>
              <a:spcBef>
                <a:spcPts val="105"/>
              </a:spcBef>
            </a:pPr>
            <a:endParaRPr lang="zh-CN" altLang="en-US" sz="1400">
              <a:latin typeface="微软雅黑" panose="020B0503020204020204" charset="-122"/>
              <a:cs typeface="微软雅黑" panose="020B0503020204020204" charset="-122"/>
            </a:endParaRPr>
          </a:p>
          <a:p>
            <a:pPr marL="12700">
              <a:lnSpc>
                <a:spcPct val="100000"/>
              </a:lnSpc>
              <a:spcBef>
                <a:spcPts val="105"/>
              </a:spcBef>
            </a:pPr>
            <a:r>
              <a:rPr lang="zh-CN" altLang="en-US" sz="1400">
                <a:latin typeface="微软雅黑" panose="020B0503020204020204" charset="-122"/>
                <a:cs typeface="微软雅黑" panose="020B0503020204020204" charset="-122"/>
              </a:rPr>
              <a:t>支持计步、运动监测</a:t>
            </a:r>
            <a:endParaRPr lang="zh-CN" altLang="en-US" sz="1400">
              <a:latin typeface="微软雅黑" panose="020B0503020204020204" charset="-122"/>
              <a:cs typeface="微软雅黑" panose="020B0503020204020204" charset="-122"/>
            </a:endParaRPr>
          </a:p>
          <a:p>
            <a:pPr marL="12700">
              <a:lnSpc>
                <a:spcPct val="100000"/>
              </a:lnSpc>
              <a:spcBef>
                <a:spcPts val="105"/>
              </a:spcBef>
            </a:pPr>
            <a:endParaRPr lang="zh-CN" altLang="en-US" sz="1400">
              <a:latin typeface="微软雅黑" panose="020B0503020204020204" charset="-122"/>
              <a:cs typeface="微软雅黑" panose="020B0503020204020204" charset="-122"/>
            </a:endParaRPr>
          </a:p>
          <a:p>
            <a:pPr marL="12700">
              <a:lnSpc>
                <a:spcPct val="100000"/>
              </a:lnSpc>
              <a:spcBef>
                <a:spcPts val="105"/>
              </a:spcBef>
            </a:pPr>
            <a:r>
              <a:rPr lang="en-US" altLang="zh-CN" sz="1400">
                <a:latin typeface="微软雅黑" panose="020B0503020204020204" charset="-122"/>
                <a:cs typeface="微软雅黑" panose="020B0503020204020204" charset="-122"/>
              </a:rPr>
              <a:t>36</a:t>
            </a:r>
            <a:r>
              <a:rPr lang="zh-CN" altLang="en-US" sz="1400">
                <a:latin typeface="微软雅黑" panose="020B0503020204020204" charset="-122"/>
                <a:cs typeface="微软雅黑" panose="020B0503020204020204" charset="-122"/>
              </a:rPr>
              <a:t>个月超长续航</a:t>
            </a:r>
            <a:endParaRPr lang="zh-CN" altLang="en-US" sz="1400">
              <a:latin typeface="微软雅黑" panose="020B0503020204020204" charset="-122"/>
              <a:cs typeface="微软雅黑" panose="020B0503020204020204" charset="-122"/>
            </a:endParaRPr>
          </a:p>
          <a:p>
            <a:pPr marL="12700">
              <a:lnSpc>
                <a:spcPct val="100000"/>
              </a:lnSpc>
              <a:spcBef>
                <a:spcPts val="105"/>
              </a:spcBef>
            </a:pPr>
            <a:endParaRPr sz="1400">
              <a:latin typeface="微软雅黑" panose="020B0503020204020204" charset="-122"/>
              <a:cs typeface="微软雅黑" panose="020B0503020204020204" charset="-122"/>
            </a:endParaRPr>
          </a:p>
        </p:txBody>
      </p:sp>
      <p:sp>
        <p:nvSpPr>
          <p:cNvPr id="75" name="object 28"/>
          <p:cNvSpPr txBox="1"/>
          <p:nvPr/>
        </p:nvSpPr>
        <p:spPr>
          <a:xfrm>
            <a:off x="863295" y="6014415"/>
            <a:ext cx="1312545" cy="196850"/>
          </a:xfrm>
          <a:prstGeom prst="rect">
            <a:avLst/>
          </a:prstGeom>
        </p:spPr>
        <p:txBody>
          <a:bodyPr vert="horz" wrap="square" lIns="0" tIns="12700" rIns="0" bIns="0" rtlCol="0">
            <a:spAutoFit/>
          </a:bodyPr>
          <a:p>
            <a:pPr marL="12700">
              <a:lnSpc>
                <a:spcPct val="100000"/>
              </a:lnSpc>
              <a:spcBef>
                <a:spcPts val="100"/>
              </a:spcBef>
            </a:pPr>
            <a:r>
              <a:rPr sz="1200" b="1" spc="-5" dirty="0">
                <a:solidFill>
                  <a:srgbClr val="FFFFFF"/>
                </a:solidFill>
                <a:latin typeface="微软雅黑" panose="020B0503020204020204" charset="-122"/>
                <a:cs typeface="微软雅黑" panose="020B0503020204020204" charset="-122"/>
              </a:rPr>
              <a:t>智能</a:t>
            </a:r>
            <a:r>
              <a:rPr lang="en-US" altLang="zh-CN" sz="1200" b="1" spc="-5" dirty="0">
                <a:solidFill>
                  <a:srgbClr val="FFFFFF"/>
                </a:solidFill>
                <a:latin typeface="微软雅黑" panose="020B0503020204020204" charset="-122"/>
                <a:cs typeface="微软雅黑" panose="020B0503020204020204" charset="-122"/>
              </a:rPr>
              <a:t>AIOT</a:t>
            </a:r>
            <a:r>
              <a:rPr lang="zh-CN" altLang="en-US" sz="1200" b="1" spc="-5" dirty="0">
                <a:solidFill>
                  <a:srgbClr val="FFFFFF"/>
                </a:solidFill>
                <a:latin typeface="微软雅黑" panose="020B0503020204020204" charset="-122"/>
                <a:cs typeface="微软雅黑" panose="020B0503020204020204" charset="-122"/>
              </a:rPr>
              <a:t>主机</a:t>
            </a:r>
            <a:endParaRPr sz="1200">
              <a:latin typeface="微软雅黑" panose="020B0503020204020204" charset="-122"/>
              <a:cs typeface="微软雅黑" panose="020B0503020204020204" charset="-122"/>
            </a:endParaRPr>
          </a:p>
        </p:txBody>
      </p:sp>
      <p:sp>
        <p:nvSpPr>
          <p:cNvPr id="76" name="object 30"/>
          <p:cNvSpPr txBox="1"/>
          <p:nvPr/>
        </p:nvSpPr>
        <p:spPr>
          <a:xfrm>
            <a:off x="2584791" y="4679223"/>
            <a:ext cx="3227070" cy="1461135"/>
          </a:xfrm>
          <a:prstGeom prst="rect">
            <a:avLst/>
          </a:prstGeom>
        </p:spPr>
        <p:txBody>
          <a:bodyPr vert="horz" wrap="square" lIns="0" tIns="76200" rIns="0" bIns="0" rtlCol="0">
            <a:spAutoFit/>
          </a:bodyPr>
          <a:p>
            <a:pPr marL="12700">
              <a:lnSpc>
                <a:spcPct val="100000"/>
              </a:lnSpc>
              <a:spcBef>
                <a:spcPts val="600"/>
              </a:spcBef>
            </a:pPr>
            <a:r>
              <a:rPr lang="en-US" altLang="zh-CN" sz="1400" dirty="0">
                <a:latin typeface="微软雅黑" panose="020B0503020204020204" charset="-122"/>
                <a:cs typeface="微软雅黑" panose="020B0503020204020204" charset="-122"/>
              </a:rPr>
              <a:t>Gps/</a:t>
            </a:r>
            <a:r>
              <a:rPr lang="zh-CN" altLang="en-US" sz="1400" dirty="0">
                <a:latin typeface="微软雅黑" panose="020B0503020204020204" charset="-122"/>
                <a:cs typeface="微软雅黑" panose="020B0503020204020204" charset="-122"/>
              </a:rPr>
              <a:t>基站定位</a:t>
            </a:r>
            <a:endParaRPr lang="zh-CN" altLang="en-US" sz="1400" dirty="0">
              <a:latin typeface="微软雅黑" panose="020B0503020204020204" charset="-122"/>
              <a:cs typeface="微软雅黑" panose="020B0503020204020204" charset="-122"/>
            </a:endParaRPr>
          </a:p>
          <a:p>
            <a:pPr marL="12700">
              <a:lnSpc>
                <a:spcPct val="100000"/>
              </a:lnSpc>
              <a:spcBef>
                <a:spcPts val="600"/>
              </a:spcBef>
            </a:pPr>
            <a:endParaRPr sz="1400">
              <a:latin typeface="微软雅黑" panose="020B0503020204020204" charset="-122"/>
              <a:cs typeface="微软雅黑" panose="020B0503020204020204" charset="-122"/>
            </a:endParaRPr>
          </a:p>
          <a:p>
            <a:pPr marL="12700">
              <a:lnSpc>
                <a:spcPct val="100000"/>
              </a:lnSpc>
              <a:spcBef>
                <a:spcPts val="600"/>
              </a:spcBef>
            </a:pPr>
            <a:r>
              <a:rPr lang="en-US" altLang="zh-CN" sz="1400" dirty="0">
                <a:latin typeface="微软雅黑" panose="020B0503020204020204" charset="-122"/>
                <a:cs typeface="微软雅黑" panose="020B0503020204020204" charset="-122"/>
              </a:rPr>
              <a:t>4G/NB</a:t>
            </a:r>
            <a:r>
              <a:rPr lang="zh-CN" altLang="en-US" sz="1400" dirty="0">
                <a:latin typeface="微软雅黑" panose="020B0503020204020204" charset="-122"/>
                <a:cs typeface="微软雅黑" panose="020B0503020204020204" charset="-122"/>
              </a:rPr>
              <a:t>-</a:t>
            </a:r>
            <a:r>
              <a:rPr lang="en-US" altLang="zh-CN" sz="1400" dirty="0">
                <a:latin typeface="微软雅黑" panose="020B0503020204020204" charset="-122"/>
                <a:cs typeface="微软雅黑" panose="020B0503020204020204" charset="-122"/>
              </a:rPr>
              <a:t>IOT</a:t>
            </a:r>
            <a:r>
              <a:rPr lang="zh-CN" altLang="en-US" sz="1400" dirty="0">
                <a:latin typeface="微软雅黑" panose="020B0503020204020204" charset="-122"/>
                <a:cs typeface="微软雅黑" panose="020B0503020204020204" charset="-122"/>
              </a:rPr>
              <a:t>数据传输</a:t>
            </a:r>
            <a:endParaRPr lang="zh-CN" altLang="en-US" sz="1400" dirty="0">
              <a:latin typeface="微软雅黑" panose="020B0503020204020204" charset="-122"/>
              <a:cs typeface="微软雅黑" panose="020B0503020204020204" charset="-122"/>
            </a:endParaRPr>
          </a:p>
          <a:p>
            <a:pPr marL="12700">
              <a:lnSpc>
                <a:spcPct val="100000"/>
              </a:lnSpc>
              <a:spcBef>
                <a:spcPts val="600"/>
              </a:spcBef>
            </a:pPr>
            <a:endParaRPr sz="1400">
              <a:latin typeface="微软雅黑" panose="020B0503020204020204" charset="-122"/>
              <a:cs typeface="微软雅黑" panose="020B0503020204020204" charset="-122"/>
            </a:endParaRPr>
          </a:p>
          <a:p>
            <a:pPr marL="12700">
              <a:lnSpc>
                <a:spcPct val="100000"/>
              </a:lnSpc>
              <a:spcBef>
                <a:spcPts val="600"/>
              </a:spcBef>
            </a:pPr>
            <a:r>
              <a:rPr lang="zh-CN" altLang="en-US" sz="1400">
                <a:latin typeface="微软雅黑" panose="020B0503020204020204" charset="-122"/>
                <a:cs typeface="微软雅黑" panose="020B0503020204020204" charset="-122"/>
              </a:rPr>
              <a:t>蓝牙范围半径</a:t>
            </a:r>
            <a:r>
              <a:rPr lang="en-US" altLang="zh-CN" sz="1400">
                <a:latin typeface="微软雅黑" panose="020B0503020204020204" charset="-122"/>
                <a:cs typeface="微软雅黑" panose="020B0503020204020204" charset="-122"/>
              </a:rPr>
              <a:t>80m</a:t>
            </a:r>
            <a:r>
              <a:rPr lang="zh-CN" altLang="en-US" sz="1400">
                <a:latin typeface="微软雅黑" panose="020B0503020204020204" charset="-122"/>
                <a:cs typeface="微软雅黑" panose="020B0503020204020204" charset="-122"/>
              </a:rPr>
              <a:t>（同一空间无遮挡）</a:t>
            </a:r>
            <a:endParaRPr lang="zh-CN" altLang="en-US" sz="1400">
              <a:latin typeface="微软雅黑" panose="020B0503020204020204" charset="-122"/>
              <a:cs typeface="微软雅黑" panose="020B0503020204020204" charset="-122"/>
            </a:endParaRPr>
          </a:p>
        </p:txBody>
      </p:sp>
      <p:sp>
        <p:nvSpPr>
          <p:cNvPr id="77" name="object 34"/>
          <p:cNvSpPr/>
          <p:nvPr/>
        </p:nvSpPr>
        <p:spPr>
          <a:xfrm>
            <a:off x="471170" y="4192905"/>
            <a:ext cx="5683250" cy="2241550"/>
          </a:xfrm>
          <a:custGeom>
            <a:avLst/>
            <a:gdLst/>
            <a:ahLst/>
            <a:cxnLst/>
            <a:rect l="l" t="t" r="r" b="b"/>
            <a:pathLst>
              <a:path w="5675630" h="1679575">
                <a:moveTo>
                  <a:pt x="0" y="123571"/>
                </a:moveTo>
                <a:lnTo>
                  <a:pt x="9707" y="75438"/>
                </a:lnTo>
                <a:lnTo>
                  <a:pt x="36180" y="36163"/>
                </a:lnTo>
                <a:lnTo>
                  <a:pt x="75443" y="9699"/>
                </a:lnTo>
                <a:lnTo>
                  <a:pt x="123520" y="0"/>
                </a:lnTo>
                <a:lnTo>
                  <a:pt x="5551805" y="0"/>
                </a:lnTo>
                <a:lnTo>
                  <a:pt x="5599938" y="9699"/>
                </a:lnTo>
                <a:lnTo>
                  <a:pt x="5639212" y="36163"/>
                </a:lnTo>
                <a:lnTo>
                  <a:pt x="5665676" y="75438"/>
                </a:lnTo>
                <a:lnTo>
                  <a:pt x="5675376" y="123571"/>
                </a:lnTo>
                <a:lnTo>
                  <a:pt x="5675376" y="1555927"/>
                </a:lnTo>
                <a:lnTo>
                  <a:pt x="5665676" y="1604004"/>
                </a:lnTo>
                <a:lnTo>
                  <a:pt x="5639212" y="1643267"/>
                </a:lnTo>
                <a:lnTo>
                  <a:pt x="5599937" y="1669740"/>
                </a:lnTo>
                <a:lnTo>
                  <a:pt x="5551805" y="1679448"/>
                </a:lnTo>
                <a:lnTo>
                  <a:pt x="123520" y="1679448"/>
                </a:lnTo>
                <a:lnTo>
                  <a:pt x="75443" y="1669740"/>
                </a:lnTo>
                <a:lnTo>
                  <a:pt x="36180" y="1643267"/>
                </a:lnTo>
                <a:lnTo>
                  <a:pt x="9707" y="1604004"/>
                </a:lnTo>
                <a:lnTo>
                  <a:pt x="0" y="1555927"/>
                </a:lnTo>
                <a:lnTo>
                  <a:pt x="0" y="123571"/>
                </a:lnTo>
                <a:close/>
              </a:path>
            </a:pathLst>
          </a:custGeom>
          <a:ln w="12700">
            <a:solidFill>
              <a:srgbClr val="D9D9D9"/>
            </a:solidFill>
          </a:ln>
        </p:spPr>
        <p:txBody>
          <a:bodyPr wrap="square" lIns="0" tIns="0" rIns="0" bIns="0" rtlCol="0"/>
          <a:p/>
        </p:txBody>
      </p:sp>
      <p:grpSp>
        <p:nvGrpSpPr>
          <p:cNvPr id="78" name="object 45"/>
          <p:cNvGrpSpPr/>
          <p:nvPr/>
        </p:nvGrpSpPr>
        <p:grpSpPr>
          <a:xfrm>
            <a:off x="6243724" y="2657834"/>
            <a:ext cx="5695737" cy="2391213"/>
            <a:chOff x="6240526" y="3034029"/>
            <a:chExt cx="5689600" cy="1625600"/>
          </a:xfrm>
        </p:grpSpPr>
        <p:sp>
          <p:nvSpPr>
            <p:cNvPr id="79" name="object 46"/>
            <p:cNvSpPr/>
            <p:nvPr/>
          </p:nvSpPr>
          <p:spPr>
            <a:xfrm>
              <a:off x="6246876" y="3040379"/>
              <a:ext cx="5676900" cy="1567180"/>
            </a:xfrm>
            <a:custGeom>
              <a:avLst/>
              <a:gdLst/>
              <a:ahLst/>
              <a:cxnLst/>
              <a:rect l="l" t="t" r="r" b="b"/>
              <a:pathLst>
                <a:path w="5676900" h="1567179">
                  <a:moveTo>
                    <a:pt x="0" y="115189"/>
                  </a:moveTo>
                  <a:lnTo>
                    <a:pt x="9050" y="70348"/>
                  </a:lnTo>
                  <a:lnTo>
                    <a:pt x="33734" y="33734"/>
                  </a:lnTo>
                  <a:lnTo>
                    <a:pt x="70348" y="9050"/>
                  </a:lnTo>
                  <a:lnTo>
                    <a:pt x="115188" y="0"/>
                  </a:lnTo>
                  <a:lnTo>
                    <a:pt x="5561710" y="0"/>
                  </a:lnTo>
                  <a:lnTo>
                    <a:pt x="5606551" y="9050"/>
                  </a:lnTo>
                  <a:lnTo>
                    <a:pt x="5643165" y="33734"/>
                  </a:lnTo>
                  <a:lnTo>
                    <a:pt x="5667849" y="70348"/>
                  </a:lnTo>
                  <a:lnTo>
                    <a:pt x="5676900" y="115189"/>
                  </a:lnTo>
                  <a:lnTo>
                    <a:pt x="5676900" y="1451483"/>
                  </a:lnTo>
                  <a:lnTo>
                    <a:pt x="5667849" y="1496323"/>
                  </a:lnTo>
                  <a:lnTo>
                    <a:pt x="5643165" y="1532937"/>
                  </a:lnTo>
                  <a:lnTo>
                    <a:pt x="5606551" y="1557621"/>
                  </a:lnTo>
                  <a:lnTo>
                    <a:pt x="5561710" y="1566672"/>
                  </a:lnTo>
                  <a:lnTo>
                    <a:pt x="115188" y="1566672"/>
                  </a:lnTo>
                  <a:lnTo>
                    <a:pt x="70348" y="1557621"/>
                  </a:lnTo>
                  <a:lnTo>
                    <a:pt x="33734" y="1532937"/>
                  </a:lnTo>
                  <a:lnTo>
                    <a:pt x="9050" y="1496323"/>
                  </a:lnTo>
                  <a:lnTo>
                    <a:pt x="0" y="1451483"/>
                  </a:lnTo>
                  <a:lnTo>
                    <a:pt x="0" y="115189"/>
                  </a:lnTo>
                  <a:close/>
                </a:path>
              </a:pathLst>
            </a:custGeom>
            <a:ln w="12700">
              <a:solidFill>
                <a:srgbClr val="D9D9D9"/>
              </a:solidFill>
            </a:ln>
          </p:spPr>
          <p:txBody>
            <a:bodyPr wrap="square" lIns="0" tIns="0" rIns="0" bIns="0" rtlCol="0"/>
            <a:p/>
          </p:txBody>
        </p:sp>
        <p:pic>
          <p:nvPicPr>
            <p:cNvPr id="80" name="object 47"/>
            <p:cNvPicPr/>
            <p:nvPr/>
          </p:nvPicPr>
          <p:blipFill>
            <a:blip r:embed="rId3" cstate="print"/>
            <a:stretch>
              <a:fillRect/>
            </a:stretch>
          </p:blipFill>
          <p:spPr>
            <a:xfrm>
              <a:off x="6478524" y="4070591"/>
              <a:ext cx="1614677" cy="589038"/>
            </a:xfrm>
            <a:prstGeom prst="rect">
              <a:avLst/>
            </a:prstGeom>
          </p:spPr>
        </p:pic>
      </p:grpSp>
      <p:sp>
        <p:nvSpPr>
          <p:cNvPr id="81" name="object 48"/>
          <p:cNvSpPr txBox="1"/>
          <p:nvPr/>
        </p:nvSpPr>
        <p:spPr>
          <a:xfrm>
            <a:off x="6681502" y="4453685"/>
            <a:ext cx="1311910" cy="196850"/>
          </a:xfrm>
          <a:prstGeom prst="rect">
            <a:avLst/>
          </a:prstGeom>
        </p:spPr>
        <p:txBody>
          <a:bodyPr vert="horz" wrap="square" lIns="0" tIns="12700" rIns="0" bIns="0" rtlCol="0">
            <a:spAutoFit/>
          </a:bodyPr>
          <a:p>
            <a:pPr marL="426720" marR="5080" indent="-414655">
              <a:lnSpc>
                <a:spcPct val="100000"/>
              </a:lnSpc>
              <a:spcBef>
                <a:spcPts val="100"/>
              </a:spcBef>
            </a:pPr>
            <a:r>
              <a:rPr lang="zh-CN" altLang="en-US" sz="1200" b="1" dirty="0">
                <a:solidFill>
                  <a:srgbClr val="FFFFFF"/>
                </a:solidFill>
                <a:latin typeface="微软雅黑" panose="020B0503020204020204" charset="-122"/>
                <a:cs typeface="微软雅黑" panose="020B0503020204020204" charset="-122"/>
              </a:rPr>
              <a:t>智能</a:t>
            </a:r>
            <a:r>
              <a:rPr lang="en-US" altLang="zh-CN" sz="1200" b="1" dirty="0">
                <a:solidFill>
                  <a:srgbClr val="FFFFFF"/>
                </a:solidFill>
                <a:latin typeface="微软雅黑" panose="020B0503020204020204" charset="-122"/>
                <a:cs typeface="微软雅黑" panose="020B0503020204020204" charset="-122"/>
              </a:rPr>
              <a:t>AIOT</a:t>
            </a:r>
            <a:r>
              <a:rPr lang="zh-CN" altLang="en-US" sz="1200" b="1" dirty="0">
                <a:solidFill>
                  <a:srgbClr val="FFFFFF"/>
                </a:solidFill>
                <a:latin typeface="微软雅黑" panose="020B0503020204020204" charset="-122"/>
                <a:cs typeface="微软雅黑" panose="020B0503020204020204" charset="-122"/>
              </a:rPr>
              <a:t>项圈</a:t>
            </a:r>
            <a:endParaRPr sz="1200">
              <a:latin typeface="微软雅黑" panose="020B0503020204020204" charset="-122"/>
              <a:cs typeface="微软雅黑" panose="020B0503020204020204" charset="-122"/>
            </a:endParaRPr>
          </a:p>
        </p:txBody>
      </p:sp>
      <p:sp>
        <p:nvSpPr>
          <p:cNvPr id="82" name="object 50"/>
          <p:cNvSpPr txBox="1"/>
          <p:nvPr/>
        </p:nvSpPr>
        <p:spPr>
          <a:xfrm>
            <a:off x="8219796" y="2790679"/>
            <a:ext cx="3404158" cy="1959467"/>
          </a:xfrm>
          <a:prstGeom prst="rect">
            <a:avLst/>
          </a:prstGeom>
        </p:spPr>
        <p:txBody>
          <a:bodyPr vert="horz" wrap="square" lIns="0" tIns="12700" rIns="0" bIns="0" rtlCol="0">
            <a:noAutofit/>
          </a:bodyPr>
          <a:p>
            <a:pPr marL="12700" marR="5080" algn="just">
              <a:lnSpc>
                <a:spcPct val="130000"/>
              </a:lnSpc>
              <a:spcBef>
                <a:spcPts val="100"/>
              </a:spcBef>
            </a:pPr>
            <a:r>
              <a:rPr lang="zh-CN" altLang="en-US" sz="1400" dirty="0">
                <a:latin typeface="微软雅黑" panose="020B0503020204020204" charset="-122"/>
                <a:cs typeface="微软雅黑" panose="020B0503020204020204" charset="-122"/>
              </a:rPr>
              <a:t>电子围栏、实时定位、防剪断预警</a:t>
            </a:r>
            <a:endParaRPr lang="zh-CN" altLang="en-US" sz="1400" dirty="0">
              <a:latin typeface="微软雅黑" panose="020B0503020204020204" charset="-122"/>
              <a:cs typeface="微软雅黑" panose="020B0503020204020204" charset="-122"/>
            </a:endParaRPr>
          </a:p>
          <a:p>
            <a:pPr marL="12700" marR="5080" algn="just">
              <a:lnSpc>
                <a:spcPct val="130000"/>
              </a:lnSpc>
              <a:spcBef>
                <a:spcPts val="100"/>
              </a:spcBef>
            </a:pPr>
            <a:endParaRPr lang="zh-CN" altLang="en-US" sz="1400" dirty="0">
              <a:latin typeface="微软雅黑" panose="020B0503020204020204" charset="-122"/>
              <a:cs typeface="微软雅黑" panose="020B0503020204020204" charset="-122"/>
            </a:endParaRPr>
          </a:p>
          <a:p>
            <a:pPr marL="12700" marR="5080" algn="just">
              <a:lnSpc>
                <a:spcPct val="130000"/>
              </a:lnSpc>
              <a:spcBef>
                <a:spcPts val="100"/>
              </a:spcBef>
            </a:pPr>
            <a:r>
              <a:rPr lang="en-US" altLang="zh-CN" sz="1400">
                <a:latin typeface="微软雅黑" panose="020B0503020204020204" charset="-122"/>
                <a:cs typeface="微软雅黑" panose="020B0503020204020204" charset="-122"/>
              </a:rPr>
              <a:t>GPS / </a:t>
            </a:r>
            <a:r>
              <a:rPr lang="zh-CN" altLang="en-US" sz="1400">
                <a:latin typeface="微软雅黑" panose="020B0503020204020204" charset="-122"/>
                <a:cs typeface="微软雅黑" panose="020B0503020204020204" charset="-122"/>
              </a:rPr>
              <a:t>北斗 </a:t>
            </a:r>
            <a:r>
              <a:rPr lang="en-US" altLang="zh-CN" sz="1400">
                <a:latin typeface="微软雅黑" panose="020B0503020204020204" charset="-122"/>
                <a:cs typeface="微软雅黑" panose="020B0503020204020204" charset="-122"/>
              </a:rPr>
              <a:t>/  </a:t>
            </a:r>
            <a:r>
              <a:rPr lang="zh-CN" altLang="en-US" sz="1400">
                <a:latin typeface="微软雅黑" panose="020B0503020204020204" charset="-122"/>
                <a:cs typeface="微软雅黑" panose="020B0503020204020204" charset="-122"/>
              </a:rPr>
              <a:t>基站 </a:t>
            </a:r>
            <a:r>
              <a:rPr lang="en-US" altLang="zh-CN" sz="1400">
                <a:latin typeface="微软雅黑" panose="020B0503020204020204" charset="-122"/>
                <a:cs typeface="微软雅黑" panose="020B0503020204020204" charset="-122"/>
              </a:rPr>
              <a:t>/ WiFi </a:t>
            </a:r>
            <a:r>
              <a:rPr lang="zh-CN" altLang="en-US" sz="1400">
                <a:latin typeface="微软雅黑" panose="020B0503020204020204" charset="-122"/>
                <a:cs typeface="微软雅黑" panose="020B0503020204020204" charset="-122"/>
              </a:rPr>
              <a:t>多种定位支持</a:t>
            </a:r>
            <a:endParaRPr lang="zh-CN" altLang="en-US" sz="1400">
              <a:latin typeface="微软雅黑" panose="020B0503020204020204" charset="-122"/>
              <a:cs typeface="微软雅黑" panose="020B0503020204020204" charset="-122"/>
            </a:endParaRPr>
          </a:p>
          <a:p>
            <a:pPr marL="12700" marR="5080" algn="just">
              <a:lnSpc>
                <a:spcPct val="130000"/>
              </a:lnSpc>
              <a:spcBef>
                <a:spcPts val="100"/>
              </a:spcBef>
            </a:pPr>
            <a:endParaRPr lang="zh-CN" altLang="en-US" sz="1400">
              <a:latin typeface="微软雅黑" panose="020B0503020204020204" charset="-122"/>
              <a:cs typeface="微软雅黑" panose="020B0503020204020204" charset="-122"/>
            </a:endParaRPr>
          </a:p>
          <a:p>
            <a:pPr marL="12700" marR="5080" algn="just">
              <a:lnSpc>
                <a:spcPct val="130000"/>
              </a:lnSpc>
              <a:spcBef>
                <a:spcPts val="100"/>
              </a:spcBef>
            </a:pPr>
            <a:r>
              <a:rPr lang="en-US" altLang="zh-CN" sz="1400">
                <a:latin typeface="微软雅黑" panose="020B0503020204020204" charset="-122"/>
                <a:cs typeface="微软雅黑" panose="020B0503020204020204" charset="-122"/>
                <a:sym typeface="+mn-ea"/>
              </a:rPr>
              <a:t>36</a:t>
            </a:r>
            <a:r>
              <a:rPr lang="zh-CN" altLang="en-US" sz="1400">
                <a:latin typeface="微软雅黑" panose="020B0503020204020204" charset="-122"/>
                <a:cs typeface="微软雅黑" panose="020B0503020204020204" charset="-122"/>
                <a:sym typeface="+mn-ea"/>
              </a:rPr>
              <a:t>个月超长续航</a:t>
            </a:r>
            <a:endParaRPr lang="zh-CN" altLang="en-US" sz="1400">
              <a:latin typeface="微软雅黑" panose="020B0503020204020204" charset="-122"/>
              <a:cs typeface="微软雅黑" panose="020B0503020204020204" charset="-122"/>
            </a:endParaRPr>
          </a:p>
          <a:p>
            <a:pPr marL="12700" marR="5080" algn="just">
              <a:lnSpc>
                <a:spcPct val="130000"/>
              </a:lnSpc>
              <a:spcBef>
                <a:spcPts val="100"/>
              </a:spcBef>
            </a:pPr>
            <a:endParaRPr lang="en-US" altLang="zh-CN" sz="1400">
              <a:latin typeface="微软雅黑" panose="020B0503020204020204" charset="-122"/>
              <a:cs typeface="微软雅黑" panose="020B0503020204020204" charset="-122"/>
            </a:endParaRPr>
          </a:p>
          <a:p>
            <a:pPr marL="12700" marR="5080" algn="just">
              <a:lnSpc>
                <a:spcPct val="130000"/>
              </a:lnSpc>
              <a:spcBef>
                <a:spcPts val="100"/>
              </a:spcBef>
            </a:pPr>
            <a:r>
              <a:rPr lang="zh-CN" altLang="en-US" sz="1400">
                <a:latin typeface="微软雅黑" panose="020B0503020204020204" charset="-122"/>
                <a:cs typeface="微软雅黑" panose="020B0503020204020204" charset="-122"/>
              </a:rPr>
              <a:t>定位监测、运动量监测、体温监测</a:t>
            </a:r>
            <a:endParaRPr lang="zh-CN" altLang="en-US" sz="1400">
              <a:latin typeface="微软雅黑" panose="020B0503020204020204" charset="-122"/>
              <a:cs typeface="微软雅黑" panose="020B0503020204020204" charset="-122"/>
            </a:endParaRPr>
          </a:p>
          <a:p>
            <a:pPr marL="12700" marR="5080" algn="just">
              <a:lnSpc>
                <a:spcPct val="130000"/>
              </a:lnSpc>
              <a:spcBef>
                <a:spcPts val="100"/>
              </a:spcBef>
            </a:pPr>
            <a:endParaRPr sz="1400">
              <a:latin typeface="微软雅黑" panose="020B0503020204020204" charset="-122"/>
              <a:cs typeface="微软雅黑" panose="020B0503020204020204" charset="-122"/>
            </a:endParaRPr>
          </a:p>
        </p:txBody>
      </p:sp>
      <p:pic>
        <p:nvPicPr>
          <p:cNvPr id="83" name="图片 82" descr="upload_730896282"/>
          <p:cNvPicPr>
            <a:picLocks noChangeAspect="1"/>
          </p:cNvPicPr>
          <p:nvPr/>
        </p:nvPicPr>
        <p:blipFill>
          <a:blip r:embed="rId4"/>
          <a:stretch>
            <a:fillRect/>
          </a:stretch>
        </p:blipFill>
        <p:spPr>
          <a:xfrm>
            <a:off x="747254" y="1394874"/>
            <a:ext cx="1394874" cy="1262029"/>
          </a:xfrm>
          <a:prstGeom prst="rect">
            <a:avLst/>
          </a:prstGeom>
        </p:spPr>
      </p:pic>
      <p:pic>
        <p:nvPicPr>
          <p:cNvPr id="84" name="图片 83" descr="upload_935347271"/>
          <p:cNvPicPr>
            <a:picLocks noChangeAspect="1"/>
          </p:cNvPicPr>
          <p:nvPr/>
        </p:nvPicPr>
        <p:blipFill>
          <a:blip r:embed="rId5"/>
          <a:stretch>
            <a:fillRect/>
          </a:stretch>
        </p:blipFill>
        <p:spPr>
          <a:xfrm>
            <a:off x="6442992" y="2823890"/>
            <a:ext cx="1627354" cy="1295241"/>
          </a:xfrm>
          <a:prstGeom prst="rect">
            <a:avLst/>
          </a:prstGeom>
        </p:spPr>
      </p:pic>
      <p:pic>
        <p:nvPicPr>
          <p:cNvPr id="85" name="图片 84" descr="upload_014518779"/>
          <p:cNvPicPr>
            <a:picLocks noChangeAspect="1"/>
          </p:cNvPicPr>
          <p:nvPr/>
        </p:nvPicPr>
        <p:blipFill>
          <a:blip r:embed="rId6"/>
          <a:stretch>
            <a:fillRect/>
          </a:stretch>
        </p:blipFill>
        <p:spPr>
          <a:xfrm>
            <a:off x="664226" y="4350680"/>
            <a:ext cx="1677171" cy="157753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91160" y="214630"/>
            <a:ext cx="5768340"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latin typeface="Microsoft JhengHei" panose="020B0604030504040204" charset="-120"/>
                <a:cs typeface="Microsoft JhengHei" panose="020B0604030504040204" charset="-120"/>
              </a:rPr>
              <a:t>银行</a:t>
            </a:r>
            <a:r>
              <a:rPr sz="2800" spc="-5" dirty="0">
                <a:solidFill>
                  <a:schemeClr val="tx1"/>
                </a:solidFill>
                <a:latin typeface="Microsoft JhengHei" panose="020B0604030504040204" charset="-120"/>
                <a:cs typeface="Microsoft JhengHei" panose="020B0604030504040204" charset="-120"/>
              </a:rPr>
              <a:t>监管</a:t>
            </a:r>
            <a:r>
              <a:rPr sz="2800" spc="10" dirty="0">
                <a:solidFill>
                  <a:schemeClr val="tx1"/>
                </a:solidFill>
                <a:latin typeface="Microsoft JhengHei" panose="020B0604030504040204" charset="-120"/>
                <a:cs typeface="Microsoft JhengHei" panose="020B0604030504040204" charset="-120"/>
              </a:rPr>
              <a:t>系</a:t>
            </a:r>
            <a:r>
              <a:rPr sz="2800" spc="-5" dirty="0">
                <a:solidFill>
                  <a:schemeClr val="tx1"/>
                </a:solidFill>
                <a:latin typeface="Microsoft JhengHei" panose="020B0604030504040204" charset="-120"/>
                <a:cs typeface="Microsoft JhengHei" panose="020B0604030504040204" charset="-120"/>
              </a:rPr>
              <a:t>统</a:t>
            </a:r>
            <a:r>
              <a:rPr sz="2800" spc="-229" dirty="0">
                <a:solidFill>
                  <a:schemeClr val="tx1"/>
                </a:solidFill>
                <a:latin typeface="Microsoft JhengHei" panose="020B0604030504040204" charset="-120"/>
                <a:cs typeface="Microsoft JhengHei" panose="020B0604030504040204" charset="-120"/>
              </a:rPr>
              <a:t>—</a:t>
            </a:r>
            <a:r>
              <a:rPr lang="zh-CN" sz="2800" spc="-229" dirty="0">
                <a:solidFill>
                  <a:schemeClr val="tx1"/>
                </a:solidFill>
                <a:latin typeface="Microsoft JhengHei" panose="020B0604030504040204" charset="-120"/>
                <a:cs typeface="Microsoft JhengHei" panose="020B0604030504040204" charset="-120"/>
              </a:rPr>
              <a:t>设备绑定栏舍</a:t>
            </a:r>
            <a:endParaRPr lang="zh-CN" sz="2800" spc="-229" dirty="0">
              <a:solidFill>
                <a:schemeClr val="tx1"/>
              </a:solidFill>
              <a:highlight>
                <a:srgbClr val="FFFF00"/>
              </a:highlight>
              <a:latin typeface="Microsoft JhengHei" panose="020B0604030504040204" charset="-120"/>
              <a:cs typeface="Microsoft JhengHei" panose="020B0604030504040204" charset="-120"/>
            </a:endParaRPr>
          </a:p>
        </p:txBody>
      </p:sp>
      <p:sp>
        <p:nvSpPr>
          <p:cNvPr id="9" name="object 9"/>
          <p:cNvSpPr txBox="1"/>
          <p:nvPr/>
        </p:nvSpPr>
        <p:spPr>
          <a:xfrm>
            <a:off x="11623293" y="6493863"/>
            <a:ext cx="302895" cy="252095"/>
          </a:xfrm>
          <a:prstGeom prst="rect">
            <a:avLst/>
          </a:prstGeom>
        </p:spPr>
        <p:txBody>
          <a:bodyPr vert="horz" wrap="square" lIns="0" tIns="0" rIns="0" bIns="0" rtlCol="0">
            <a:spAutoFit/>
          </a:bodyPr>
          <a:lstStyle/>
          <a:p>
            <a:pPr marL="38100">
              <a:lnSpc>
                <a:spcPts val="1865"/>
              </a:lnSpc>
            </a:pPr>
            <a:fld id="{81D60167-4931-47E6-BA6A-407CBD079E47}" type="slidenum">
              <a:rPr sz="1600" spc="-5" dirty="0">
                <a:solidFill>
                  <a:srgbClr val="888888"/>
                </a:solidFill>
                <a:latin typeface="Arial MT"/>
                <a:cs typeface="Arial MT"/>
              </a:rPr>
            </a:fld>
            <a:endParaRPr sz="1600">
              <a:latin typeface="Arial MT"/>
              <a:cs typeface="Arial MT"/>
            </a:endParaRPr>
          </a:p>
        </p:txBody>
      </p:sp>
      <p:sp>
        <p:nvSpPr>
          <p:cNvPr id="2" name="文本框 1"/>
          <p:cNvSpPr txBox="1"/>
          <p:nvPr/>
        </p:nvSpPr>
        <p:spPr>
          <a:xfrm>
            <a:off x="457200" y="990600"/>
            <a:ext cx="11293475" cy="922020"/>
          </a:xfrm>
          <a:prstGeom prst="rect">
            <a:avLst/>
          </a:prstGeom>
          <a:noFill/>
        </p:spPr>
        <p:txBody>
          <a:bodyPr wrap="square" rtlCol="0" anchor="t">
            <a:spAutoFit/>
          </a:bodyPr>
          <a:p>
            <a:pPr marL="12065" marR="5080" indent="0">
              <a:lnSpc>
                <a:spcPct val="150000"/>
              </a:lnSpc>
              <a:spcBef>
                <a:spcPts val="100"/>
              </a:spcBef>
              <a:buFont typeface="Wingdings" panose="05000000000000000000"/>
              <a:buNone/>
              <a:tabLst>
                <a:tab pos="299720" algn="l"/>
              </a:tabLst>
            </a:pPr>
            <a:r>
              <a:rPr lang="zh-CN" b="1" dirty="0">
                <a:latin typeface="微软雅黑" panose="020B0503020204020204" charset="-122"/>
                <a:cs typeface="微软雅黑" panose="020B0503020204020204" charset="-122"/>
                <a:sym typeface="+mn-ea"/>
              </a:rPr>
              <a:t>点击【耳标设备】后勾选耳标设备点击【批量分配】</a:t>
            </a:r>
            <a:r>
              <a:rPr b="1" dirty="0">
                <a:latin typeface="微软雅黑" panose="020B0503020204020204" charset="-122"/>
                <a:cs typeface="微软雅黑" panose="020B0503020204020204" charset="-122"/>
                <a:sym typeface="+mn-ea"/>
              </a:rPr>
              <a:t>，</a:t>
            </a:r>
            <a:r>
              <a:rPr lang="zh-CN" b="1" dirty="0">
                <a:latin typeface="微软雅黑" panose="020B0503020204020204" charset="-122"/>
                <a:cs typeface="微软雅黑" panose="020B0503020204020204" charset="-122"/>
                <a:sym typeface="+mn-ea"/>
              </a:rPr>
              <a:t>选择分配的栏位。（</a:t>
            </a:r>
            <a:r>
              <a:rPr lang="zh-CN" altLang="en-US" b="1" dirty="0">
                <a:latin typeface="微软雅黑" panose="020B0503020204020204" charset="-122"/>
                <a:cs typeface="微软雅黑" panose="020B0503020204020204" charset="-122"/>
                <a:sym typeface="+mn-ea"/>
              </a:rPr>
              <a:t>主机同理），分配完成以后点击【开始监管】</a:t>
            </a:r>
            <a:endParaRPr lang="zh-CN" altLang="en-US" b="1" dirty="0">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1"/>
          <a:stretch>
            <a:fillRect/>
          </a:stretch>
        </p:blipFill>
        <p:spPr>
          <a:xfrm>
            <a:off x="457200" y="2133600"/>
            <a:ext cx="3863975" cy="2840355"/>
          </a:xfrm>
          <a:prstGeom prst="rect">
            <a:avLst/>
          </a:prstGeom>
        </p:spPr>
      </p:pic>
      <p:pic>
        <p:nvPicPr>
          <p:cNvPr id="7" name="图片 6"/>
          <p:cNvPicPr>
            <a:picLocks noChangeAspect="1"/>
          </p:cNvPicPr>
          <p:nvPr/>
        </p:nvPicPr>
        <p:blipFill>
          <a:blip r:embed="rId2"/>
          <a:stretch>
            <a:fillRect/>
          </a:stretch>
        </p:blipFill>
        <p:spPr>
          <a:xfrm>
            <a:off x="5274945" y="2409825"/>
            <a:ext cx="4483100" cy="2038350"/>
          </a:xfrm>
          <a:prstGeom prst="rect">
            <a:avLst/>
          </a:prstGeom>
        </p:spPr>
      </p:pic>
      <p:pic>
        <p:nvPicPr>
          <p:cNvPr id="8" name="图片 7"/>
          <p:cNvPicPr>
            <a:picLocks noChangeAspect="1"/>
          </p:cNvPicPr>
          <p:nvPr/>
        </p:nvPicPr>
        <p:blipFill>
          <a:blip r:embed="rId3"/>
          <a:stretch>
            <a:fillRect/>
          </a:stretch>
        </p:blipFill>
        <p:spPr>
          <a:xfrm>
            <a:off x="5791200" y="4989195"/>
            <a:ext cx="4114800" cy="9048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p:nvPr/>
        </p:nvSpPr>
        <p:spPr>
          <a:xfrm>
            <a:off x="791718" y="2160270"/>
            <a:ext cx="10029825" cy="25400"/>
          </a:xfrm>
          <a:custGeom>
            <a:avLst/>
            <a:gdLst/>
            <a:ahLst/>
            <a:cxnLst/>
            <a:rect l="l" t="t" r="r" b="b"/>
            <a:pathLst>
              <a:path w="10029825" h="25400">
                <a:moveTo>
                  <a:pt x="0" y="24891"/>
                </a:moveTo>
                <a:lnTo>
                  <a:pt x="10029825" y="0"/>
                </a:lnTo>
              </a:path>
            </a:pathLst>
          </a:custGeom>
          <a:ln w="19049">
            <a:solidFill>
              <a:srgbClr val="C00000"/>
            </a:solidFill>
          </a:ln>
        </p:spPr>
        <p:txBody>
          <a:bodyPr wrap="square" lIns="0" tIns="0" rIns="0" bIns="0" rtlCol="0"/>
          <a:lstStyle/>
          <a:p/>
        </p:txBody>
      </p:sp>
      <p:sp>
        <p:nvSpPr>
          <p:cNvPr id="8" name="object 8"/>
          <p:cNvSpPr/>
          <p:nvPr/>
        </p:nvSpPr>
        <p:spPr>
          <a:xfrm>
            <a:off x="790955" y="1295400"/>
            <a:ext cx="1885314" cy="561340"/>
          </a:xfrm>
          <a:custGeom>
            <a:avLst/>
            <a:gdLst/>
            <a:ahLst/>
            <a:cxnLst/>
            <a:rect l="l" t="t" r="r" b="b"/>
            <a:pathLst>
              <a:path w="1885314" h="561339">
                <a:moveTo>
                  <a:pt x="1791716" y="0"/>
                </a:moveTo>
                <a:lnTo>
                  <a:pt x="93472" y="0"/>
                </a:lnTo>
                <a:lnTo>
                  <a:pt x="57087" y="7354"/>
                </a:lnTo>
                <a:lnTo>
                  <a:pt x="27376" y="27400"/>
                </a:lnTo>
                <a:lnTo>
                  <a:pt x="7345" y="57114"/>
                </a:lnTo>
                <a:lnTo>
                  <a:pt x="0" y="93472"/>
                </a:lnTo>
                <a:lnTo>
                  <a:pt x="0" y="467360"/>
                </a:lnTo>
                <a:lnTo>
                  <a:pt x="7345" y="503717"/>
                </a:lnTo>
                <a:lnTo>
                  <a:pt x="27376" y="533431"/>
                </a:lnTo>
                <a:lnTo>
                  <a:pt x="57087" y="553477"/>
                </a:lnTo>
                <a:lnTo>
                  <a:pt x="93472" y="560832"/>
                </a:lnTo>
                <a:lnTo>
                  <a:pt x="1791716" y="560832"/>
                </a:lnTo>
                <a:lnTo>
                  <a:pt x="1828073" y="553477"/>
                </a:lnTo>
                <a:lnTo>
                  <a:pt x="1857787" y="533431"/>
                </a:lnTo>
                <a:lnTo>
                  <a:pt x="1877833" y="503717"/>
                </a:lnTo>
                <a:lnTo>
                  <a:pt x="1885188" y="467360"/>
                </a:lnTo>
                <a:lnTo>
                  <a:pt x="1885188" y="93472"/>
                </a:lnTo>
                <a:lnTo>
                  <a:pt x="1877833" y="57114"/>
                </a:lnTo>
                <a:lnTo>
                  <a:pt x="1857787" y="27400"/>
                </a:lnTo>
                <a:lnTo>
                  <a:pt x="1828073" y="7354"/>
                </a:lnTo>
                <a:lnTo>
                  <a:pt x="1791716" y="0"/>
                </a:lnTo>
                <a:close/>
              </a:path>
            </a:pathLst>
          </a:custGeom>
          <a:solidFill>
            <a:srgbClr val="C00000"/>
          </a:solidFill>
        </p:spPr>
        <p:txBody>
          <a:bodyPr wrap="square" lIns="0" tIns="0" rIns="0" bIns="0" rtlCol="0"/>
          <a:lstStyle/>
          <a:p/>
        </p:txBody>
      </p:sp>
      <p:sp>
        <p:nvSpPr>
          <p:cNvPr id="9" name="object 9"/>
          <p:cNvSpPr txBox="1"/>
          <p:nvPr/>
        </p:nvSpPr>
        <p:spPr>
          <a:xfrm>
            <a:off x="1262888" y="1417446"/>
            <a:ext cx="93980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微软雅黑" panose="020B0503020204020204" charset="-122"/>
                <a:cs typeface="微软雅黑" panose="020B0503020204020204" charset="-122"/>
              </a:rPr>
              <a:t>开箱检查</a:t>
            </a:r>
            <a:endParaRPr sz="1800">
              <a:latin typeface="微软雅黑" panose="020B0503020204020204" charset="-122"/>
              <a:cs typeface="微软雅黑" panose="020B0503020204020204" charset="-122"/>
            </a:endParaRPr>
          </a:p>
        </p:txBody>
      </p:sp>
      <p:sp>
        <p:nvSpPr>
          <p:cNvPr id="10" name="object 10"/>
          <p:cNvSpPr txBox="1"/>
          <p:nvPr/>
        </p:nvSpPr>
        <p:spPr>
          <a:xfrm>
            <a:off x="3124200" y="941705"/>
            <a:ext cx="2262505" cy="676910"/>
          </a:xfrm>
          <a:prstGeom prst="rect">
            <a:avLst/>
          </a:prstGeom>
        </p:spPr>
        <p:txBody>
          <a:bodyPr vert="horz" wrap="square" lIns="0" tIns="12065" rIns="0" bIns="0" rtlCol="0">
            <a:spAutoFit/>
          </a:bodyPr>
          <a:lstStyle/>
          <a:p>
            <a:pPr marL="355600" indent="-342900">
              <a:lnSpc>
                <a:spcPct val="100000"/>
              </a:lnSpc>
              <a:spcBef>
                <a:spcPts val="95"/>
              </a:spcBef>
              <a:buFont typeface="Wingdings" panose="05000000000000000000"/>
              <a:buChar char=""/>
              <a:tabLst>
                <a:tab pos="354965" algn="l"/>
                <a:tab pos="355600" algn="l"/>
              </a:tabLst>
            </a:pPr>
            <a:r>
              <a:rPr sz="1600" b="1" spc="-5" dirty="0">
                <a:latin typeface="微软雅黑" panose="020B0503020204020204" charset="-122"/>
                <a:cs typeface="微软雅黑" panose="020B0503020204020204" charset="-122"/>
              </a:rPr>
              <a:t>智能</a:t>
            </a:r>
            <a:r>
              <a:rPr lang="zh-CN" sz="1600" b="1" spc="-5" dirty="0">
                <a:latin typeface="微软雅黑" panose="020B0503020204020204" charset="-122"/>
                <a:cs typeface="微软雅黑" panose="020B0503020204020204" charset="-122"/>
              </a:rPr>
              <a:t>耳标</a:t>
            </a:r>
            <a:r>
              <a:rPr lang="en-US" altLang="zh-CN" sz="1600" b="1" spc="-5" dirty="0">
                <a:latin typeface="微软雅黑" panose="020B0503020204020204" charset="-122"/>
                <a:cs typeface="微软雅黑" panose="020B0503020204020204" charset="-122"/>
              </a:rPr>
              <a:t>/</a:t>
            </a:r>
            <a:r>
              <a:rPr lang="zh-CN" altLang="en-US" sz="1600" b="1" spc="-5" dirty="0">
                <a:latin typeface="微软雅黑" panose="020B0503020204020204" charset="-122"/>
                <a:cs typeface="微软雅黑" panose="020B0503020204020204" charset="-122"/>
              </a:rPr>
              <a:t>智能主机</a:t>
            </a:r>
            <a:endParaRPr sz="1600">
              <a:latin typeface="微软雅黑" panose="020B0503020204020204" charset="-122"/>
              <a:cs typeface="微软雅黑" panose="020B0503020204020204" charset="-122"/>
            </a:endParaRPr>
          </a:p>
          <a:p>
            <a:pPr marL="355600" indent="-342900">
              <a:lnSpc>
                <a:spcPct val="100000"/>
              </a:lnSpc>
              <a:spcBef>
                <a:spcPts val="1345"/>
              </a:spcBef>
              <a:buFont typeface="Wingdings" panose="05000000000000000000"/>
              <a:buChar char=""/>
              <a:tabLst>
                <a:tab pos="354965" algn="l"/>
                <a:tab pos="355600" algn="l"/>
              </a:tabLst>
            </a:pPr>
            <a:endParaRPr sz="1600">
              <a:latin typeface="微软雅黑" panose="020B0503020204020204" charset="-122"/>
              <a:cs typeface="微软雅黑" panose="020B0503020204020204" charset="-122"/>
            </a:endParaRPr>
          </a:p>
        </p:txBody>
      </p:sp>
      <p:sp>
        <p:nvSpPr>
          <p:cNvPr id="11" name="object 11"/>
          <p:cNvSpPr txBox="1"/>
          <p:nvPr/>
        </p:nvSpPr>
        <p:spPr>
          <a:xfrm>
            <a:off x="3159124" y="1455928"/>
            <a:ext cx="2192655" cy="257810"/>
          </a:xfrm>
          <a:prstGeom prst="rect">
            <a:avLst/>
          </a:prstGeom>
        </p:spPr>
        <p:txBody>
          <a:bodyPr vert="horz" wrap="square" lIns="0" tIns="12065" rIns="0" bIns="0" rtlCol="0">
            <a:spAutoFit/>
          </a:bodyPr>
          <a:lstStyle/>
          <a:p>
            <a:pPr marL="355600" indent="-342900">
              <a:lnSpc>
                <a:spcPct val="100000"/>
              </a:lnSpc>
              <a:spcBef>
                <a:spcPts val="95"/>
              </a:spcBef>
              <a:buFont typeface="Wingdings" panose="05000000000000000000"/>
              <a:buChar char=""/>
              <a:tabLst>
                <a:tab pos="354965" algn="l"/>
                <a:tab pos="355600" algn="l"/>
              </a:tabLst>
            </a:pPr>
            <a:r>
              <a:rPr lang="zh-CN" sz="1600" b="1">
                <a:latin typeface="+mn-ea"/>
                <a:cs typeface="微软雅黑" panose="020B0503020204020204" charset="-122"/>
              </a:rPr>
              <a:t>智能项圈</a:t>
            </a:r>
            <a:endParaRPr lang="zh-CN" sz="1600" b="1">
              <a:latin typeface="+mn-ea"/>
              <a:cs typeface="微软雅黑" panose="020B0503020204020204" charset="-122"/>
            </a:endParaRPr>
          </a:p>
        </p:txBody>
      </p:sp>
      <p:sp>
        <p:nvSpPr>
          <p:cNvPr id="16" name="object 16"/>
          <p:cNvSpPr/>
          <p:nvPr/>
        </p:nvSpPr>
        <p:spPr>
          <a:xfrm>
            <a:off x="790955" y="3235451"/>
            <a:ext cx="1885314" cy="561340"/>
          </a:xfrm>
          <a:custGeom>
            <a:avLst/>
            <a:gdLst/>
            <a:ahLst/>
            <a:cxnLst/>
            <a:rect l="l" t="t" r="r" b="b"/>
            <a:pathLst>
              <a:path w="1885314" h="561339">
                <a:moveTo>
                  <a:pt x="1791716" y="0"/>
                </a:moveTo>
                <a:lnTo>
                  <a:pt x="93472" y="0"/>
                </a:lnTo>
                <a:lnTo>
                  <a:pt x="57087" y="7354"/>
                </a:lnTo>
                <a:lnTo>
                  <a:pt x="27376" y="27400"/>
                </a:lnTo>
                <a:lnTo>
                  <a:pt x="7345" y="57114"/>
                </a:lnTo>
                <a:lnTo>
                  <a:pt x="0" y="93472"/>
                </a:lnTo>
                <a:lnTo>
                  <a:pt x="0" y="467360"/>
                </a:lnTo>
                <a:lnTo>
                  <a:pt x="7345" y="503717"/>
                </a:lnTo>
                <a:lnTo>
                  <a:pt x="27376" y="533431"/>
                </a:lnTo>
                <a:lnTo>
                  <a:pt x="57087" y="553477"/>
                </a:lnTo>
                <a:lnTo>
                  <a:pt x="93472" y="560832"/>
                </a:lnTo>
                <a:lnTo>
                  <a:pt x="1791716" y="560832"/>
                </a:lnTo>
                <a:lnTo>
                  <a:pt x="1828073" y="553477"/>
                </a:lnTo>
                <a:lnTo>
                  <a:pt x="1857787" y="533431"/>
                </a:lnTo>
                <a:lnTo>
                  <a:pt x="1877833" y="503717"/>
                </a:lnTo>
                <a:lnTo>
                  <a:pt x="1885188" y="467360"/>
                </a:lnTo>
                <a:lnTo>
                  <a:pt x="1885188" y="93472"/>
                </a:lnTo>
                <a:lnTo>
                  <a:pt x="1877833" y="57114"/>
                </a:lnTo>
                <a:lnTo>
                  <a:pt x="1857787" y="27400"/>
                </a:lnTo>
                <a:lnTo>
                  <a:pt x="1828073" y="7354"/>
                </a:lnTo>
                <a:lnTo>
                  <a:pt x="1791716" y="0"/>
                </a:lnTo>
                <a:close/>
              </a:path>
            </a:pathLst>
          </a:custGeom>
          <a:solidFill>
            <a:srgbClr val="C00000"/>
          </a:solidFill>
        </p:spPr>
        <p:txBody>
          <a:bodyPr wrap="square" lIns="0" tIns="0" rIns="0" bIns="0" rtlCol="0"/>
          <a:lstStyle/>
          <a:p/>
        </p:txBody>
      </p:sp>
      <p:sp>
        <p:nvSpPr>
          <p:cNvPr id="17" name="object 17"/>
          <p:cNvSpPr txBox="1"/>
          <p:nvPr/>
        </p:nvSpPr>
        <p:spPr>
          <a:xfrm>
            <a:off x="1034288" y="3357498"/>
            <a:ext cx="139700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微软雅黑" panose="020B0503020204020204" charset="-122"/>
                <a:cs typeface="微软雅黑" panose="020B0503020204020204" charset="-122"/>
              </a:rPr>
              <a:t>设备开机上线</a:t>
            </a:r>
            <a:endParaRPr sz="1800">
              <a:latin typeface="微软雅黑" panose="020B0503020204020204" charset="-122"/>
              <a:cs typeface="微软雅黑" panose="020B0503020204020204" charset="-122"/>
            </a:endParaRPr>
          </a:p>
        </p:txBody>
      </p:sp>
      <p:sp>
        <p:nvSpPr>
          <p:cNvPr id="18" name="object 18"/>
          <p:cNvSpPr txBox="1"/>
          <p:nvPr/>
        </p:nvSpPr>
        <p:spPr>
          <a:xfrm>
            <a:off x="2982214" y="2271750"/>
            <a:ext cx="8742045" cy="2795270"/>
          </a:xfrm>
          <a:prstGeom prst="rect">
            <a:avLst/>
          </a:prstGeom>
        </p:spPr>
        <p:txBody>
          <a:bodyPr vert="horz" wrap="square" lIns="0" tIns="55244" rIns="0" bIns="0" rtlCol="0">
            <a:spAutoFit/>
          </a:bodyPr>
          <a:lstStyle/>
          <a:p>
            <a:pPr marL="12700">
              <a:lnSpc>
                <a:spcPct val="100000"/>
              </a:lnSpc>
              <a:spcBef>
                <a:spcPts val="435"/>
              </a:spcBef>
            </a:pPr>
            <a:r>
              <a:rPr lang="en-US" sz="1600" b="1" dirty="0">
                <a:latin typeface="+mn-ea"/>
                <a:cs typeface="+mn-ea"/>
              </a:rPr>
              <a:t>1.</a:t>
            </a:r>
            <a:r>
              <a:rPr lang="zh-CN" altLang="en-US" sz="1600" b="1" dirty="0">
                <a:latin typeface="+mn-ea"/>
                <a:cs typeface="+mn-ea"/>
              </a:rPr>
              <a:t>测试主机</a:t>
            </a:r>
            <a:endParaRPr lang="zh-CN" altLang="en-US" sz="1600" b="1" dirty="0">
              <a:latin typeface="+mn-ea"/>
              <a:cs typeface="+mn-ea"/>
            </a:endParaRPr>
          </a:p>
          <a:p>
            <a:pPr marL="12700">
              <a:lnSpc>
                <a:spcPct val="100000"/>
              </a:lnSpc>
              <a:spcBef>
                <a:spcPts val="435"/>
              </a:spcBef>
            </a:pPr>
            <a:r>
              <a:rPr lang="zh-CN" altLang="en-US" sz="1600" dirty="0">
                <a:latin typeface="+mn-ea"/>
                <a:cs typeface="+mn-ea"/>
              </a:rPr>
              <a:t> </a:t>
            </a:r>
            <a:r>
              <a:rPr lang="en-US" altLang="zh-CN" sz="1600" dirty="0">
                <a:latin typeface="+mn-ea"/>
                <a:cs typeface="+mn-ea"/>
              </a:rPr>
              <a:t>   </a:t>
            </a:r>
            <a:r>
              <a:rPr sz="1600" dirty="0">
                <a:latin typeface="+mn-ea"/>
                <a:cs typeface="+mn-ea"/>
              </a:rPr>
              <a:t>主机通电后指示灯为红色，搜索信号时指示灯为绿色闪烁，当转为绿色常亮时表示连接成功。</a:t>
            </a:r>
            <a:endParaRPr sz="1600" dirty="0">
              <a:latin typeface="+mn-ea"/>
              <a:cs typeface="+mn-ea"/>
            </a:endParaRPr>
          </a:p>
          <a:p>
            <a:pPr marL="12700">
              <a:lnSpc>
                <a:spcPct val="100000"/>
              </a:lnSpc>
              <a:spcBef>
                <a:spcPts val="435"/>
              </a:spcBef>
            </a:pPr>
            <a:r>
              <a:rPr sz="1600" dirty="0">
                <a:latin typeface="+mn-ea"/>
                <a:cs typeface="+mn-ea"/>
              </a:rPr>
              <a:t>主机的指示灯流程是：开机红灯闪 ，几秒后为红色常亮 ，红色转为绿色表示连接网络信号成功。如果绿色转为绿灯闪烁，说明主机正在重新开始连接，并不断搜索信号。</a:t>
            </a:r>
            <a:endParaRPr sz="1600" dirty="0">
              <a:latin typeface="+mn-ea"/>
              <a:cs typeface="+mn-ea"/>
            </a:endParaRPr>
          </a:p>
          <a:p>
            <a:pPr marL="12700">
              <a:lnSpc>
                <a:spcPct val="100000"/>
              </a:lnSpc>
              <a:spcBef>
                <a:spcPts val="435"/>
              </a:spcBef>
            </a:pPr>
            <a:r>
              <a:rPr lang="en-US" sz="1600" b="1" dirty="0">
                <a:latin typeface="+mn-ea"/>
                <a:cs typeface="+mn-ea"/>
              </a:rPr>
              <a:t>2.</a:t>
            </a:r>
            <a:r>
              <a:rPr lang="zh-CN" altLang="en-US" sz="1600" b="1" dirty="0">
                <a:latin typeface="+mn-ea"/>
                <a:cs typeface="+mn-ea"/>
              </a:rPr>
              <a:t>测试耳标</a:t>
            </a:r>
            <a:endParaRPr sz="1600" b="1" dirty="0">
              <a:latin typeface="+mn-ea"/>
              <a:cs typeface="+mn-ea"/>
            </a:endParaRPr>
          </a:p>
          <a:p>
            <a:pPr marL="12700">
              <a:lnSpc>
                <a:spcPct val="100000"/>
              </a:lnSpc>
              <a:spcBef>
                <a:spcPts val="435"/>
              </a:spcBef>
            </a:pPr>
            <a:r>
              <a:rPr sz="1600" dirty="0">
                <a:latin typeface="+mn-ea"/>
                <a:cs typeface="+mn-ea"/>
              </a:rPr>
              <a:t>测试主机能正常联网以后，将数量不超过500的设备（耳标或脚环）放置在通电的主机附近，等待半个小时后；登录管理系统，在左边栏找到“数据收集器”一栏，在“数据接收器”栏中填入主机机身上的设备编号，（超过500的设备建议分多批次测试，数量较多时，建议分多场地测试，每个测试场地设备数量不超过500）</a:t>
            </a:r>
            <a:endParaRPr sz="1600" dirty="0">
              <a:latin typeface="+mn-ea"/>
              <a:cs typeface="+mn-ea"/>
            </a:endParaRPr>
          </a:p>
          <a:p>
            <a:pPr marL="12700">
              <a:lnSpc>
                <a:spcPct val="100000"/>
              </a:lnSpc>
              <a:spcBef>
                <a:spcPts val="435"/>
              </a:spcBef>
            </a:pPr>
            <a:endParaRPr sz="1600" dirty="0">
              <a:latin typeface="+mn-ea"/>
              <a:cs typeface="+mn-ea"/>
            </a:endParaRPr>
          </a:p>
        </p:txBody>
      </p:sp>
      <p:sp>
        <p:nvSpPr>
          <p:cNvPr id="20" name="object 20"/>
          <p:cNvSpPr txBox="1">
            <a:spLocks noGrp="1"/>
          </p:cNvSpPr>
          <p:nvPr>
            <p:ph type="title"/>
          </p:nvPr>
        </p:nvSpPr>
        <p:spPr>
          <a:xfrm>
            <a:off x="391160" y="219710"/>
            <a:ext cx="6163945"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rPr>
              <a:t>智能</a:t>
            </a:r>
            <a:r>
              <a:rPr sz="2800" spc="-5" dirty="0">
                <a:solidFill>
                  <a:schemeClr val="tx1"/>
                </a:solidFill>
              </a:rPr>
              <a:t>产品-产品检查和</a:t>
            </a:r>
            <a:r>
              <a:rPr lang="zh-CN" sz="2800" spc="-5" dirty="0">
                <a:solidFill>
                  <a:schemeClr val="tx1"/>
                </a:solidFill>
              </a:rPr>
              <a:t>测试</a:t>
            </a:r>
            <a:endParaRPr lang="zh-CN" sz="2800" spc="-5" dirty="0">
              <a:solidFill>
                <a:schemeClr val="tx1"/>
              </a:solidFill>
            </a:endParaRPr>
          </a:p>
        </p:txBody>
      </p:sp>
      <p:sp>
        <p:nvSpPr>
          <p:cNvPr id="21" name="object 21"/>
          <p:cNvSpPr txBox="1"/>
          <p:nvPr/>
        </p:nvSpPr>
        <p:spPr>
          <a:xfrm>
            <a:off x="2977133" y="1784730"/>
            <a:ext cx="8978900" cy="25781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C00000"/>
                </a:solidFill>
                <a:latin typeface="微软雅黑" panose="020B0503020204020204" charset="-122"/>
                <a:cs typeface="微软雅黑" panose="020B0503020204020204" charset="-122"/>
              </a:rPr>
              <a:t>（智能</a:t>
            </a:r>
            <a:r>
              <a:rPr lang="zh-CN" sz="1600" b="1" spc="-5" dirty="0">
                <a:solidFill>
                  <a:srgbClr val="C00000"/>
                </a:solidFill>
                <a:latin typeface="微软雅黑" panose="020B0503020204020204" charset="-122"/>
                <a:cs typeface="微软雅黑" panose="020B0503020204020204" charset="-122"/>
              </a:rPr>
              <a:t>项圈</a:t>
            </a:r>
            <a:r>
              <a:rPr sz="1600" b="1" spc="-5" dirty="0">
                <a:solidFill>
                  <a:srgbClr val="C00000"/>
                </a:solidFill>
                <a:latin typeface="微软雅黑" panose="020B0503020204020204" charset="-122"/>
                <a:cs typeface="微软雅黑" panose="020B0503020204020204" charset="-122"/>
              </a:rPr>
              <a:t>只</a:t>
            </a:r>
            <a:r>
              <a:rPr sz="1600" b="1" spc="5" dirty="0">
                <a:solidFill>
                  <a:srgbClr val="C00000"/>
                </a:solidFill>
                <a:latin typeface="微软雅黑" panose="020B0503020204020204" charset="-122"/>
                <a:cs typeface="微软雅黑" panose="020B0503020204020204" charset="-122"/>
              </a:rPr>
              <a:t>能</a:t>
            </a:r>
            <a:r>
              <a:rPr sz="1600" b="1" spc="-5" dirty="0">
                <a:solidFill>
                  <a:srgbClr val="C00000"/>
                </a:solidFill>
                <a:latin typeface="微软雅黑" panose="020B0503020204020204" charset="-122"/>
                <a:cs typeface="微软雅黑" panose="020B0503020204020204" charset="-122"/>
              </a:rPr>
              <a:t>使用物</a:t>
            </a:r>
            <a:r>
              <a:rPr sz="1600" b="1" spc="5" dirty="0">
                <a:solidFill>
                  <a:srgbClr val="C00000"/>
                </a:solidFill>
                <a:latin typeface="微软雅黑" panose="020B0503020204020204" charset="-122"/>
                <a:cs typeface="微软雅黑" panose="020B0503020204020204" charset="-122"/>
              </a:rPr>
              <a:t>联</a:t>
            </a:r>
            <a:r>
              <a:rPr sz="1600" b="1" spc="-5" dirty="0">
                <a:solidFill>
                  <a:srgbClr val="C00000"/>
                </a:solidFill>
                <a:latin typeface="微软雅黑" panose="020B0503020204020204" charset="-122"/>
                <a:cs typeface="微软雅黑" panose="020B0503020204020204" charset="-122"/>
              </a:rPr>
              <a:t>网</a:t>
            </a:r>
            <a:r>
              <a:rPr sz="1600" b="1" dirty="0">
                <a:solidFill>
                  <a:srgbClr val="C00000"/>
                </a:solidFill>
                <a:latin typeface="微软雅黑" panose="020B0503020204020204" charset="-122"/>
                <a:cs typeface="微软雅黑" panose="020B0503020204020204" charset="-122"/>
              </a:rPr>
              <a:t>NB</a:t>
            </a:r>
            <a:r>
              <a:rPr sz="1600" b="1" spc="5" dirty="0">
                <a:solidFill>
                  <a:srgbClr val="C00000"/>
                </a:solidFill>
                <a:latin typeface="微软雅黑" panose="020B0503020204020204" charset="-122"/>
                <a:cs typeface="微软雅黑" panose="020B0503020204020204" charset="-122"/>
              </a:rPr>
              <a:t>卡</a:t>
            </a:r>
            <a:r>
              <a:rPr sz="1600" b="1" spc="-5" dirty="0">
                <a:solidFill>
                  <a:srgbClr val="C00000"/>
                </a:solidFill>
                <a:latin typeface="微软雅黑" panose="020B0503020204020204" charset="-122"/>
                <a:cs typeface="微软雅黑" panose="020B0503020204020204" charset="-122"/>
              </a:rPr>
              <a:t>，用于</a:t>
            </a:r>
            <a:r>
              <a:rPr sz="1600" b="1" spc="5" dirty="0">
                <a:solidFill>
                  <a:srgbClr val="C00000"/>
                </a:solidFill>
                <a:latin typeface="微软雅黑" panose="020B0503020204020204" charset="-122"/>
                <a:cs typeface="微软雅黑" panose="020B0503020204020204" charset="-122"/>
              </a:rPr>
              <a:t>有</a:t>
            </a:r>
            <a:r>
              <a:rPr sz="1600" b="1" dirty="0">
                <a:solidFill>
                  <a:srgbClr val="C00000"/>
                </a:solidFill>
                <a:latin typeface="微软雅黑" panose="020B0503020204020204" charset="-122"/>
                <a:cs typeface="微软雅黑" panose="020B0503020204020204" charset="-122"/>
              </a:rPr>
              <a:t>NB</a:t>
            </a:r>
            <a:r>
              <a:rPr sz="1600" b="1" spc="-5" dirty="0">
                <a:solidFill>
                  <a:srgbClr val="C00000"/>
                </a:solidFill>
                <a:latin typeface="微软雅黑" panose="020B0503020204020204" charset="-122"/>
                <a:cs typeface="微软雅黑" panose="020B0503020204020204" charset="-122"/>
              </a:rPr>
              <a:t>网</a:t>
            </a:r>
            <a:r>
              <a:rPr sz="1600" b="1" spc="5" dirty="0">
                <a:solidFill>
                  <a:srgbClr val="C00000"/>
                </a:solidFill>
                <a:latin typeface="微软雅黑" panose="020B0503020204020204" charset="-122"/>
                <a:cs typeface="微软雅黑" panose="020B0503020204020204" charset="-122"/>
              </a:rPr>
              <a:t>络</a:t>
            </a:r>
            <a:r>
              <a:rPr sz="1600" b="1" spc="-5" dirty="0">
                <a:solidFill>
                  <a:srgbClr val="C00000"/>
                </a:solidFill>
                <a:latin typeface="微软雅黑" panose="020B0503020204020204" charset="-122"/>
                <a:cs typeface="微软雅黑" panose="020B0503020204020204" charset="-122"/>
              </a:rPr>
              <a:t>覆盖的</a:t>
            </a:r>
            <a:r>
              <a:rPr sz="1600" b="1" spc="5" dirty="0">
                <a:solidFill>
                  <a:srgbClr val="C00000"/>
                </a:solidFill>
                <a:latin typeface="微软雅黑" panose="020B0503020204020204" charset="-122"/>
                <a:cs typeface="微软雅黑" panose="020B0503020204020204" charset="-122"/>
              </a:rPr>
              <a:t>区</a:t>
            </a:r>
            <a:r>
              <a:rPr sz="1600" b="1" spc="-5" dirty="0">
                <a:solidFill>
                  <a:srgbClr val="C00000"/>
                </a:solidFill>
                <a:latin typeface="微软雅黑" panose="020B0503020204020204" charset="-122"/>
                <a:cs typeface="微软雅黑" panose="020B0503020204020204" charset="-122"/>
              </a:rPr>
              <a:t>域，</a:t>
            </a:r>
            <a:r>
              <a:rPr sz="1600" b="1" spc="5" dirty="0">
                <a:solidFill>
                  <a:srgbClr val="C00000"/>
                </a:solidFill>
                <a:latin typeface="微软雅黑" panose="020B0503020204020204" charset="-122"/>
                <a:cs typeface="微软雅黑" panose="020B0503020204020204" charset="-122"/>
              </a:rPr>
              <a:t>适</a:t>
            </a:r>
            <a:r>
              <a:rPr sz="1600" b="1" spc="-5" dirty="0">
                <a:solidFill>
                  <a:srgbClr val="C00000"/>
                </a:solidFill>
                <a:latin typeface="微软雅黑" panose="020B0503020204020204" charset="-122"/>
                <a:cs typeface="微软雅黑" panose="020B0503020204020204" charset="-122"/>
              </a:rPr>
              <a:t>用于</a:t>
            </a:r>
            <a:r>
              <a:rPr lang="zh-CN" sz="1600" b="1" spc="-5" dirty="0">
                <a:solidFill>
                  <a:srgbClr val="C00000"/>
                </a:solidFill>
                <a:latin typeface="微软雅黑" panose="020B0503020204020204" charset="-122"/>
                <a:cs typeface="微软雅黑" panose="020B0503020204020204" charset="-122"/>
              </a:rPr>
              <a:t>散养</a:t>
            </a:r>
            <a:r>
              <a:rPr sz="1600" b="1" spc="-5" dirty="0">
                <a:solidFill>
                  <a:srgbClr val="C00000"/>
                </a:solidFill>
                <a:latin typeface="微软雅黑" panose="020B0503020204020204" charset="-122"/>
                <a:cs typeface="微软雅黑" panose="020B0503020204020204" charset="-122"/>
              </a:rPr>
              <a:t>的场</a:t>
            </a:r>
            <a:r>
              <a:rPr sz="1600" b="1" spc="5" dirty="0">
                <a:solidFill>
                  <a:srgbClr val="C00000"/>
                </a:solidFill>
                <a:latin typeface="微软雅黑" panose="020B0503020204020204" charset="-122"/>
                <a:cs typeface="微软雅黑" panose="020B0503020204020204" charset="-122"/>
              </a:rPr>
              <a:t>景</a:t>
            </a:r>
            <a:r>
              <a:rPr sz="1600" b="1" spc="-5" dirty="0">
                <a:solidFill>
                  <a:srgbClr val="C00000"/>
                </a:solidFill>
                <a:latin typeface="微软雅黑" panose="020B0503020204020204" charset="-122"/>
                <a:cs typeface="微软雅黑" panose="020B0503020204020204" charset="-122"/>
              </a:rPr>
              <a:t>）</a:t>
            </a:r>
            <a:endParaRPr sz="1600">
              <a:latin typeface="微软雅黑" panose="020B0503020204020204" charset="-122"/>
              <a:cs typeface="微软雅黑" panose="020B0503020204020204" charset="-122"/>
            </a:endParaRPr>
          </a:p>
        </p:txBody>
      </p:sp>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pic>
        <p:nvPicPr>
          <p:cNvPr id="24" name="图片 3"/>
          <p:cNvPicPr>
            <a:picLocks noChangeAspect="1"/>
          </p:cNvPicPr>
          <p:nvPr/>
        </p:nvPicPr>
        <p:blipFill>
          <a:blip r:embed="rId1"/>
          <a:stretch>
            <a:fillRect/>
          </a:stretch>
        </p:blipFill>
        <p:spPr>
          <a:xfrm>
            <a:off x="3048000" y="4800600"/>
            <a:ext cx="7935595" cy="152336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7887" y="3034283"/>
            <a:ext cx="3499485" cy="694055"/>
          </a:xfrm>
          <a:prstGeom prst="rect">
            <a:avLst/>
          </a:prstGeom>
          <a:solidFill>
            <a:srgbClr val="FFFFFF"/>
          </a:solidFill>
        </p:spPr>
        <p:txBody>
          <a:bodyPr vert="horz" wrap="square" lIns="0" tIns="17145" rIns="0" bIns="0" rtlCol="0">
            <a:spAutoFit/>
          </a:bodyPr>
          <a:lstStyle/>
          <a:p>
            <a:pPr marL="605790">
              <a:lnSpc>
                <a:spcPct val="100000"/>
              </a:lnSpc>
              <a:spcBef>
                <a:spcPts val="135"/>
              </a:spcBef>
            </a:pPr>
            <a:r>
              <a:rPr lang="en-US" altLang="zh-CN" sz="4400" b="1">
                <a:latin typeface="微软雅黑" panose="020B0503020204020204" charset="-122"/>
                <a:cs typeface="微软雅黑" panose="020B0503020204020204" charset="-122"/>
              </a:rPr>
              <a:t> </a:t>
            </a:r>
            <a:r>
              <a:rPr lang="zh-CN" altLang="en-US" sz="4400" b="1">
                <a:latin typeface="微软雅黑" panose="020B0503020204020204" charset="-122"/>
                <a:cs typeface="微软雅黑" panose="020B0503020204020204" charset="-122"/>
              </a:rPr>
              <a:t>智能设备</a:t>
            </a:r>
            <a:endParaRPr lang="zh-CN" sz="4400" b="1">
              <a:latin typeface="微软雅黑" panose="020B0503020204020204" charset="-122"/>
              <a:cs typeface="微软雅黑" panose="020B0503020204020204" charset="-122"/>
            </a:endParaRPr>
          </a:p>
        </p:txBody>
      </p:sp>
      <p:sp>
        <p:nvSpPr>
          <p:cNvPr id="4" name="object 4"/>
          <p:cNvSpPr txBox="1"/>
          <p:nvPr/>
        </p:nvSpPr>
        <p:spPr>
          <a:xfrm>
            <a:off x="11853036" y="6420406"/>
            <a:ext cx="309245" cy="322580"/>
          </a:xfrm>
          <a:prstGeom prst="rect">
            <a:avLst/>
          </a:prstGeom>
        </p:spPr>
        <p:txBody>
          <a:bodyPr vert="horz" wrap="square" lIns="0" tIns="63500" rIns="0" bIns="0" rtlCol="0">
            <a:spAutoFit/>
          </a:bodyPr>
          <a:lstStyle/>
          <a:p>
            <a:pPr marL="38100">
              <a:lnSpc>
                <a:spcPct val="100000"/>
              </a:lnSpc>
              <a:spcBef>
                <a:spcPts val="500"/>
              </a:spcBef>
            </a:pPr>
            <a:fld id="{81D60167-4931-47E6-BA6A-407CBD079E47}" type="slidenum">
              <a:rPr sz="1600" spc="-5" dirty="0">
                <a:solidFill>
                  <a:srgbClr val="7E7E7E"/>
                </a:solidFill>
                <a:latin typeface="Arial MT"/>
                <a:cs typeface="Arial MT"/>
              </a:rPr>
            </a:fld>
            <a:endParaRPr sz="1600">
              <a:latin typeface="Arial MT"/>
              <a:cs typeface="Arial MT"/>
            </a:endParaRPr>
          </a:p>
        </p:txBody>
      </p:sp>
      <p:sp>
        <p:nvSpPr>
          <p:cNvPr id="3" name="object 3"/>
          <p:cNvSpPr txBox="1"/>
          <p:nvPr/>
        </p:nvSpPr>
        <p:spPr>
          <a:xfrm>
            <a:off x="4762" y="3247262"/>
            <a:ext cx="12187555" cy="505460"/>
          </a:xfrm>
          <a:prstGeom prst="rect">
            <a:avLst/>
          </a:prstGeom>
        </p:spPr>
        <p:txBody>
          <a:bodyPr vert="horz" wrap="square" lIns="0" tIns="13335" rIns="0" bIns="0" rtlCol="0">
            <a:spAutoFit/>
          </a:bodyPr>
          <a:lstStyle/>
          <a:p>
            <a:pPr marL="5546725">
              <a:lnSpc>
                <a:spcPct val="100000"/>
              </a:lnSpc>
              <a:spcBef>
                <a:spcPts val="105"/>
              </a:spcBef>
            </a:pPr>
            <a:r>
              <a:rPr lang="zh-CN" sz="3200" b="1" dirty="0">
                <a:solidFill>
                  <a:srgbClr val="FFFFFF"/>
                </a:solidFill>
                <a:latin typeface="微软雅黑" panose="020B0503020204020204" charset="-122"/>
                <a:cs typeface="微软雅黑" panose="020B0503020204020204" charset="-122"/>
              </a:rPr>
              <a:t>三</a:t>
            </a:r>
            <a:r>
              <a:rPr sz="3200" b="1" dirty="0">
                <a:solidFill>
                  <a:srgbClr val="FFFFFF"/>
                </a:solidFill>
                <a:latin typeface="微软雅黑" panose="020B0503020204020204" charset="-122"/>
                <a:cs typeface="微软雅黑" panose="020B0503020204020204" charset="-122"/>
              </a:rPr>
              <a:t>、至现场安装（硬件）</a:t>
            </a:r>
            <a:endParaRPr sz="3200">
              <a:latin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1160" y="219710"/>
            <a:ext cx="5123180" cy="442595"/>
          </a:xfrm>
          <a:prstGeom prst="rect">
            <a:avLst/>
          </a:prstGeom>
        </p:spPr>
        <p:txBody>
          <a:bodyPr vert="horz" wrap="square" lIns="0" tIns="12065" rIns="0" bIns="0" rtlCol="0">
            <a:spAutoFit/>
          </a:bodyPr>
          <a:lstStyle/>
          <a:p>
            <a:pPr marL="12700">
              <a:lnSpc>
                <a:spcPct val="100000"/>
              </a:lnSpc>
              <a:spcBef>
                <a:spcPts val="95"/>
              </a:spcBef>
            </a:pPr>
            <a:r>
              <a:rPr sz="2800" spc="-5" dirty="0">
                <a:solidFill>
                  <a:schemeClr val="tx1"/>
                </a:solidFill>
              </a:rPr>
              <a:t>智能</a:t>
            </a:r>
            <a:r>
              <a:rPr lang="zh-CN" sz="2800" spc="-5" dirty="0">
                <a:solidFill>
                  <a:schemeClr val="tx1"/>
                </a:solidFill>
              </a:rPr>
              <a:t>主机</a:t>
            </a:r>
            <a:r>
              <a:rPr sz="2800" spc="-5" dirty="0">
                <a:solidFill>
                  <a:schemeClr val="tx1"/>
                </a:solidFill>
              </a:rPr>
              <a:t>安装位置选择指引</a:t>
            </a:r>
            <a:endParaRPr sz="2800" spc="-5" dirty="0">
              <a:solidFill>
                <a:schemeClr val="tx1"/>
              </a:solidFill>
            </a:endParaRPr>
          </a:p>
        </p:txBody>
      </p:sp>
      <p:sp>
        <p:nvSpPr>
          <p:cNvPr id="17" name="object 17"/>
          <p:cNvSpPr txBox="1"/>
          <p:nvPr/>
        </p:nvSpPr>
        <p:spPr>
          <a:xfrm>
            <a:off x="11853036" y="6420406"/>
            <a:ext cx="309245" cy="322580"/>
          </a:xfrm>
          <a:prstGeom prst="rect">
            <a:avLst/>
          </a:prstGeom>
        </p:spPr>
        <p:txBody>
          <a:bodyPr vert="horz" wrap="square" lIns="0" tIns="63500" rIns="0" bIns="0" rtlCol="0">
            <a:spAutoFit/>
          </a:bodyPr>
          <a:lstStyle/>
          <a:p>
            <a:pPr marL="38100">
              <a:lnSpc>
                <a:spcPct val="100000"/>
              </a:lnSpc>
              <a:spcBef>
                <a:spcPts val="500"/>
              </a:spcBef>
            </a:pPr>
            <a:fld id="{81D60167-4931-47E6-BA6A-407CBD079E47}" type="slidenum">
              <a:rPr sz="1600" spc="-5" dirty="0">
                <a:solidFill>
                  <a:srgbClr val="7E7E7E"/>
                </a:solidFill>
                <a:latin typeface="Arial MT"/>
                <a:cs typeface="Arial MT"/>
              </a:rPr>
            </a:fld>
            <a:endParaRPr sz="1600">
              <a:latin typeface="Arial MT"/>
              <a:cs typeface="Arial MT"/>
            </a:endParaRPr>
          </a:p>
        </p:txBody>
      </p:sp>
      <p:sp>
        <p:nvSpPr>
          <p:cNvPr id="100" name="文本框 99"/>
          <p:cNvSpPr txBox="1"/>
          <p:nvPr/>
        </p:nvSpPr>
        <p:spPr>
          <a:xfrm>
            <a:off x="1752600" y="1295400"/>
            <a:ext cx="8526145" cy="2306955"/>
          </a:xfrm>
          <a:prstGeom prst="rect">
            <a:avLst/>
          </a:prstGeom>
          <a:noFill/>
          <a:ln w="9525">
            <a:noFill/>
          </a:ln>
        </p:spPr>
        <p:txBody>
          <a:bodyPr wrap="square">
            <a:spAutoFit/>
          </a:bodyPr>
          <a:p>
            <a:pPr indent="304800"/>
            <a:r>
              <a:rPr lang="zh-CN" sz="1600" b="0">
                <a:latin typeface="+mn-ea"/>
                <a:cs typeface="+mn-ea"/>
              </a:rPr>
              <a:t>选择网络信号良好的地段部署主机，尽量避开金属、路由器、微波炉等对蓝牙传输信号影响较大的地方。让主机和芯片处于同一空间内，主机和芯片之间应尽量减少如穿墙、不锈钢柱等此类干扰。安装时需要注意避雷、避雨，以免主机因雷击出现安全事故。干扰程度极高：金属干扰程度高：灰泥、混凝土、防弹玻璃干扰程度中等：水、砖块、大理石干扰程度低：木头、玻璃和许多合成材料需注意：主机的覆盖范围在无遮挡的情况下，半径80米，信号不能穿透墙壁。信号发送规则是06:00-18:00期间，20分钟</a:t>
            </a:r>
            <a:r>
              <a:rPr lang="en-US" sz="1600" b="0">
                <a:latin typeface="+mn-ea"/>
                <a:cs typeface="+mn-ea"/>
              </a:rPr>
              <a:t>/</a:t>
            </a:r>
            <a:r>
              <a:rPr lang="zh-CN" sz="1600" b="0">
                <a:latin typeface="+mn-ea"/>
                <a:cs typeface="+mn-ea"/>
              </a:rPr>
              <a:t>次;18:00-06:00(+1天)，2小时</a:t>
            </a:r>
            <a:r>
              <a:rPr lang="en-US" sz="1600" b="0">
                <a:latin typeface="+mn-ea"/>
                <a:cs typeface="+mn-ea"/>
              </a:rPr>
              <a:t>/</a:t>
            </a:r>
            <a:r>
              <a:rPr lang="zh-CN" sz="1600" b="0">
                <a:latin typeface="+mn-ea"/>
                <a:cs typeface="+mn-ea"/>
              </a:rPr>
              <a:t>次。</a:t>
            </a:r>
            <a:endParaRPr lang="zh-CN" altLang="en-US" sz="1600">
              <a:latin typeface="+mn-ea"/>
              <a:cs typeface="+mn-ea"/>
            </a:endParaRPr>
          </a:p>
        </p:txBody>
      </p:sp>
      <p:pic>
        <p:nvPicPr>
          <p:cNvPr id="18" name="图片 13" descr="主机安装"/>
          <p:cNvPicPr>
            <a:picLocks noChangeAspect="1"/>
          </p:cNvPicPr>
          <p:nvPr/>
        </p:nvPicPr>
        <p:blipFill>
          <a:blip r:embed="rId1"/>
          <a:stretch>
            <a:fillRect/>
          </a:stretch>
        </p:blipFill>
        <p:spPr>
          <a:xfrm>
            <a:off x="4876483" y="3733483"/>
            <a:ext cx="1080135" cy="1080135"/>
          </a:xfrm>
          <a:prstGeom prst="rect">
            <a:avLst/>
          </a:prstGeom>
        </p:spPr>
      </p:pic>
      <p:sp>
        <p:nvSpPr>
          <p:cNvPr id="19" name="文本框 18"/>
          <p:cNvSpPr txBox="1"/>
          <p:nvPr/>
        </p:nvSpPr>
        <p:spPr>
          <a:xfrm>
            <a:off x="4183380" y="5223510"/>
            <a:ext cx="2444115" cy="337185"/>
          </a:xfrm>
          <a:prstGeom prst="rect">
            <a:avLst/>
          </a:prstGeom>
          <a:noFill/>
        </p:spPr>
        <p:txBody>
          <a:bodyPr wrap="square" rtlCol="0">
            <a:spAutoFit/>
          </a:bodyPr>
          <a:p>
            <a:r>
              <a:rPr lang="zh-CN" altLang="en-US" sz="1600" b="1"/>
              <a:t>扫码见主机安装操作视频</a:t>
            </a:r>
            <a:endParaRPr lang="zh-CN" altLang="en-US" sz="16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0855" y="219836"/>
            <a:ext cx="2156460" cy="442595"/>
          </a:xfrm>
          <a:prstGeom prst="rect">
            <a:avLst/>
          </a:prstGeom>
        </p:spPr>
        <p:txBody>
          <a:bodyPr vert="horz" wrap="square" lIns="0" tIns="12065" rIns="0" bIns="0" rtlCol="0">
            <a:spAutoFit/>
          </a:bodyPr>
          <a:lstStyle/>
          <a:p>
            <a:pPr marL="12700">
              <a:lnSpc>
                <a:spcPct val="100000"/>
              </a:lnSpc>
              <a:spcBef>
                <a:spcPts val="95"/>
              </a:spcBef>
            </a:pPr>
            <a:r>
              <a:rPr sz="2800" spc="-5" dirty="0">
                <a:solidFill>
                  <a:schemeClr val="tx1"/>
                </a:solidFill>
              </a:rPr>
              <a:t>智能</a:t>
            </a:r>
            <a:r>
              <a:rPr lang="zh-CN" sz="2800" spc="-5" dirty="0">
                <a:solidFill>
                  <a:schemeClr val="tx1"/>
                </a:solidFill>
              </a:rPr>
              <a:t>耳标</a:t>
            </a:r>
            <a:r>
              <a:rPr sz="2800" spc="-5" dirty="0">
                <a:solidFill>
                  <a:schemeClr val="tx1"/>
                </a:solidFill>
              </a:rPr>
              <a:t>安装</a:t>
            </a:r>
            <a:endParaRPr sz="2800" spc="-5" dirty="0">
              <a:solidFill>
                <a:schemeClr val="tx1"/>
              </a:solidFill>
            </a:endParaRPr>
          </a:p>
        </p:txBody>
      </p:sp>
      <p:sp>
        <p:nvSpPr>
          <p:cNvPr id="18" name="object 18"/>
          <p:cNvSpPr txBox="1"/>
          <p:nvPr/>
        </p:nvSpPr>
        <p:spPr>
          <a:xfrm>
            <a:off x="11853036" y="6420406"/>
            <a:ext cx="309245" cy="322580"/>
          </a:xfrm>
          <a:prstGeom prst="rect">
            <a:avLst/>
          </a:prstGeom>
        </p:spPr>
        <p:txBody>
          <a:bodyPr vert="horz" wrap="square" lIns="0" tIns="63500" rIns="0" bIns="0" rtlCol="0">
            <a:spAutoFit/>
          </a:bodyPr>
          <a:lstStyle/>
          <a:p>
            <a:pPr marL="38100">
              <a:lnSpc>
                <a:spcPct val="100000"/>
              </a:lnSpc>
              <a:spcBef>
                <a:spcPts val="500"/>
              </a:spcBef>
            </a:pPr>
            <a:fld id="{81D60167-4931-47E6-BA6A-407CBD079E47}" type="slidenum">
              <a:rPr sz="1600" spc="-5" dirty="0">
                <a:solidFill>
                  <a:srgbClr val="7E7E7E"/>
                </a:solidFill>
                <a:latin typeface="Arial MT"/>
                <a:cs typeface="Arial MT"/>
              </a:rPr>
            </a:fld>
            <a:endParaRPr sz="1600">
              <a:latin typeface="Arial MT"/>
              <a:cs typeface="Arial MT"/>
            </a:endParaRPr>
          </a:p>
        </p:txBody>
      </p:sp>
      <p:sp>
        <p:nvSpPr>
          <p:cNvPr id="100" name="文本框 99"/>
          <p:cNvSpPr txBox="1"/>
          <p:nvPr/>
        </p:nvSpPr>
        <p:spPr>
          <a:xfrm>
            <a:off x="2372995" y="1219200"/>
            <a:ext cx="6263005" cy="2306955"/>
          </a:xfrm>
          <a:prstGeom prst="rect">
            <a:avLst/>
          </a:prstGeom>
          <a:noFill/>
          <a:ln w="9525">
            <a:noFill/>
          </a:ln>
        </p:spPr>
        <p:txBody>
          <a:bodyPr wrap="square">
            <a:spAutoFit/>
          </a:bodyPr>
          <a:p>
            <a:pPr indent="306070"/>
            <a:endParaRPr lang="en-US" sz="1600" b="0">
              <a:latin typeface="+mn-ea"/>
            </a:endParaRPr>
          </a:p>
          <a:p>
            <a:pPr indent="306070"/>
            <a:r>
              <a:rPr lang="zh-CN" sz="1600" b="0">
                <a:latin typeface="+mn-ea"/>
              </a:rPr>
              <a:t>佩戴时间：根据养殖情况合理安排佩戴时间（一般为满月转栏时）。</a:t>
            </a:r>
            <a:endParaRPr lang="en-US" sz="1600" b="0">
              <a:latin typeface="+mn-ea"/>
            </a:endParaRPr>
          </a:p>
          <a:p>
            <a:pPr indent="306070"/>
            <a:r>
              <a:rPr lang="zh-CN" sz="1600" b="0">
                <a:latin typeface="+mn-ea"/>
              </a:rPr>
              <a:t>配套工具：耳标佩戴工具使用耳标钳</a:t>
            </a:r>
            <a:endParaRPr lang="en-US" sz="1600" b="0">
              <a:latin typeface="+mn-ea"/>
            </a:endParaRPr>
          </a:p>
          <a:p>
            <a:pPr indent="306070"/>
            <a:r>
              <a:rPr lang="zh-CN" sz="1600" b="0">
                <a:latin typeface="+mn-ea"/>
              </a:rPr>
              <a:t>佩戴部位：首次一般在左耳中部加施。</a:t>
            </a:r>
            <a:endParaRPr lang="en-US" sz="1600" b="0">
              <a:latin typeface="+mn-ea"/>
            </a:endParaRPr>
          </a:p>
          <a:p>
            <a:pPr indent="306070"/>
            <a:r>
              <a:rPr lang="zh-CN" sz="1600" b="0">
                <a:latin typeface="+mn-ea"/>
              </a:rPr>
              <a:t>消毒：佩戴家畜耳标之前，应对耳标、耳标钳、动物佩带部位要进行严格地消毒。</a:t>
            </a:r>
            <a:endParaRPr lang="en-US" sz="1600" b="0">
              <a:latin typeface="+mn-ea"/>
            </a:endParaRPr>
          </a:p>
          <a:p>
            <a:pPr indent="306070"/>
            <a:r>
              <a:rPr lang="zh-CN" sz="1600" b="0">
                <a:latin typeface="+mn-ea"/>
              </a:rPr>
              <a:t>佩戴方法：用耳标钳将主耳标头穿透动物耳部，插入辅标锁扣内，固定牢固，耳标颈长度和穿透的耳部厚度适宜。主耳标佩戴于生猪耳朵的外侧，辅耳标佩戴于生猪耳朵的内侧。</a:t>
            </a:r>
            <a:endParaRPr lang="zh-CN" altLang="en-US" sz="1600">
              <a:latin typeface="+mn-ea"/>
            </a:endParaRPr>
          </a:p>
        </p:txBody>
      </p:sp>
      <p:sp>
        <p:nvSpPr>
          <p:cNvPr id="101" name="文本框 100"/>
          <p:cNvSpPr txBox="1"/>
          <p:nvPr/>
        </p:nvSpPr>
        <p:spPr>
          <a:xfrm>
            <a:off x="3556000" y="4618355"/>
            <a:ext cx="5080000" cy="460375"/>
          </a:xfrm>
          <a:prstGeom prst="rect">
            <a:avLst/>
          </a:prstGeom>
          <a:noFill/>
          <a:ln w="9525">
            <a:noFill/>
          </a:ln>
        </p:spPr>
        <p:txBody>
          <a:bodyPr>
            <a:spAutoFit/>
          </a:bodyPr>
          <a:p>
            <a:pPr indent="304800"/>
            <a:r>
              <a:rPr lang="en-US" sz="1200" b="0">
                <a:latin typeface="黑体" panose="02010609060101010101" charset="-122"/>
              </a:rPr>
              <a:t> </a:t>
            </a:r>
            <a:endParaRPr lang="zh-CN" altLang="en-US"/>
          </a:p>
        </p:txBody>
      </p:sp>
      <p:pic>
        <p:nvPicPr>
          <p:cNvPr id="20" name="图片 5" descr="耳标安装二维码"/>
          <p:cNvPicPr>
            <a:picLocks noChangeAspect="1"/>
          </p:cNvPicPr>
          <p:nvPr/>
        </p:nvPicPr>
        <p:blipFill>
          <a:blip r:embed="rId1"/>
          <a:stretch>
            <a:fillRect/>
          </a:stretch>
        </p:blipFill>
        <p:spPr>
          <a:xfrm>
            <a:off x="5486083" y="4038283"/>
            <a:ext cx="1080135" cy="1080135"/>
          </a:xfrm>
          <a:prstGeom prst="rect">
            <a:avLst/>
          </a:prstGeom>
        </p:spPr>
      </p:pic>
      <p:sp>
        <p:nvSpPr>
          <p:cNvPr id="21" name="文本框 20"/>
          <p:cNvSpPr txBox="1"/>
          <p:nvPr/>
        </p:nvSpPr>
        <p:spPr>
          <a:xfrm>
            <a:off x="4843780" y="5502910"/>
            <a:ext cx="2444115" cy="337185"/>
          </a:xfrm>
          <a:prstGeom prst="rect">
            <a:avLst/>
          </a:prstGeom>
          <a:noFill/>
        </p:spPr>
        <p:txBody>
          <a:bodyPr wrap="square" rtlCol="0">
            <a:spAutoFit/>
          </a:bodyPr>
          <a:p>
            <a:r>
              <a:rPr lang="zh-CN" altLang="en-US" sz="1600" b="1"/>
              <a:t>扫码见耳标安装操作视频</a:t>
            </a:r>
            <a:endParaRPr lang="zh-CN" altLang="en-US" sz="16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0855" y="219836"/>
            <a:ext cx="2156460" cy="442595"/>
          </a:xfrm>
          <a:prstGeom prst="rect">
            <a:avLst/>
          </a:prstGeom>
        </p:spPr>
        <p:txBody>
          <a:bodyPr vert="horz" wrap="square" lIns="0" tIns="12065" rIns="0" bIns="0" rtlCol="0">
            <a:spAutoFit/>
          </a:bodyPr>
          <a:lstStyle/>
          <a:p>
            <a:pPr marL="12700">
              <a:lnSpc>
                <a:spcPct val="100000"/>
              </a:lnSpc>
              <a:spcBef>
                <a:spcPts val="95"/>
              </a:spcBef>
            </a:pPr>
            <a:r>
              <a:rPr sz="2800" spc="-5" dirty="0">
                <a:solidFill>
                  <a:schemeClr val="tx1"/>
                </a:solidFill>
              </a:rPr>
              <a:t>智能</a:t>
            </a:r>
            <a:r>
              <a:rPr lang="zh-CN" sz="2800" spc="-5" dirty="0">
                <a:solidFill>
                  <a:schemeClr val="tx1"/>
                </a:solidFill>
              </a:rPr>
              <a:t>项圈</a:t>
            </a:r>
            <a:r>
              <a:rPr sz="2800" spc="-5" dirty="0">
                <a:solidFill>
                  <a:schemeClr val="tx1"/>
                </a:solidFill>
              </a:rPr>
              <a:t>安装</a:t>
            </a:r>
            <a:endParaRPr sz="2800" spc="-5" dirty="0">
              <a:solidFill>
                <a:schemeClr val="tx1"/>
              </a:solidFill>
            </a:endParaRPr>
          </a:p>
        </p:txBody>
      </p:sp>
      <p:sp>
        <p:nvSpPr>
          <p:cNvPr id="101" name="文本框 100"/>
          <p:cNvSpPr txBox="1"/>
          <p:nvPr/>
        </p:nvSpPr>
        <p:spPr>
          <a:xfrm>
            <a:off x="3048000" y="1752600"/>
            <a:ext cx="5765800" cy="1322070"/>
          </a:xfrm>
          <a:prstGeom prst="rect">
            <a:avLst/>
          </a:prstGeom>
          <a:noFill/>
          <a:ln w="9525">
            <a:noFill/>
          </a:ln>
        </p:spPr>
        <p:txBody>
          <a:bodyPr wrap="square">
            <a:spAutoFit/>
          </a:bodyPr>
          <a:p>
            <a:pPr indent="569595"/>
            <a:r>
              <a:rPr lang="zh-CN" sz="1600" b="1">
                <a:latin typeface="宋体" panose="02010600030101010101" pitchFamily="2" charset="-122"/>
                <a:ea typeface="宋体" panose="02010600030101010101" pitchFamily="2" charset="-122"/>
                <a:cs typeface="宋体" panose="02010600030101010101" pitchFamily="2" charset="-122"/>
              </a:rPr>
              <a:t>佩戴方法：将织带捋顺平直后，将卡扣扣上即可（注：卡扣为一次性卡扣，扣上以后无法打开。佩戴时一定注意捋顺平直，勿扭曲）</a:t>
            </a:r>
            <a:endParaRPr lang="en-US" sz="1600" b="1">
              <a:latin typeface="宋体" panose="02010600030101010101" pitchFamily="2" charset="-122"/>
              <a:ea typeface="宋体" panose="02010600030101010101" pitchFamily="2" charset="-122"/>
              <a:cs typeface="宋体" panose="02010600030101010101" pitchFamily="2" charset="-122"/>
            </a:endParaRPr>
          </a:p>
          <a:p>
            <a:pPr indent="569595"/>
            <a:r>
              <a:rPr lang="zh-CN" sz="1600" b="1">
                <a:latin typeface="宋体" panose="02010600030101010101" pitchFamily="2" charset="-122"/>
                <a:ea typeface="宋体" panose="02010600030101010101" pitchFamily="2" charset="-122"/>
                <a:cs typeface="宋体" panose="02010600030101010101" pitchFamily="2" charset="-122"/>
              </a:rPr>
              <a:t>编号登记（配合后台操作）：根据栏位分布情况，在后台将项圈上的编号录入到对应的栏位</a:t>
            </a:r>
            <a:endParaRPr lang="zh-CN" altLang="en-US" sz="1600" b="1">
              <a:latin typeface="宋体" panose="02010600030101010101" pitchFamily="2" charset="-122"/>
              <a:ea typeface="宋体" panose="02010600030101010101" pitchFamily="2" charset="-122"/>
              <a:cs typeface="宋体" panose="02010600030101010101" pitchFamily="2" charset="-122"/>
            </a:endParaRPr>
          </a:p>
        </p:txBody>
      </p:sp>
      <p:pic>
        <p:nvPicPr>
          <p:cNvPr id="10" name="图片 10" descr="项圈安装"/>
          <p:cNvPicPr>
            <a:picLocks noChangeAspect="1"/>
          </p:cNvPicPr>
          <p:nvPr/>
        </p:nvPicPr>
        <p:blipFill>
          <a:blip r:embed="rId1"/>
          <a:stretch>
            <a:fillRect/>
          </a:stretch>
        </p:blipFill>
        <p:spPr>
          <a:xfrm>
            <a:off x="5105083" y="3352483"/>
            <a:ext cx="1080135" cy="1080135"/>
          </a:xfrm>
          <a:prstGeom prst="rect">
            <a:avLst/>
          </a:prstGeom>
        </p:spPr>
      </p:pic>
      <p:sp>
        <p:nvSpPr>
          <p:cNvPr id="8" name="文本框 7"/>
          <p:cNvSpPr txBox="1"/>
          <p:nvPr/>
        </p:nvSpPr>
        <p:spPr>
          <a:xfrm>
            <a:off x="4386580" y="4817110"/>
            <a:ext cx="2444115" cy="337185"/>
          </a:xfrm>
          <a:prstGeom prst="rect">
            <a:avLst/>
          </a:prstGeom>
          <a:noFill/>
        </p:spPr>
        <p:txBody>
          <a:bodyPr wrap="square" rtlCol="0">
            <a:spAutoFit/>
          </a:bodyPr>
          <a:p>
            <a:r>
              <a:rPr lang="zh-CN" altLang="en-US" sz="1600" b="1"/>
              <a:t>扫码见项圈安装操作视频</a:t>
            </a:r>
            <a:endParaRPr lang="zh-CN" altLang="en-US" sz="16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1159" y="226821"/>
            <a:ext cx="3335654" cy="412750"/>
          </a:xfrm>
          <a:prstGeom prst="rect">
            <a:avLst/>
          </a:prstGeom>
        </p:spPr>
        <p:txBody>
          <a:bodyPr vert="horz" wrap="square" lIns="0" tIns="12700" rIns="0" bIns="0" rtlCol="0">
            <a:spAutoFit/>
          </a:bodyPr>
          <a:lstStyle/>
          <a:p>
            <a:pPr marL="12700">
              <a:lnSpc>
                <a:spcPct val="100000"/>
              </a:lnSpc>
              <a:spcBef>
                <a:spcPts val="100"/>
              </a:spcBef>
            </a:pPr>
            <a:r>
              <a:rPr sz="2600" dirty="0">
                <a:solidFill>
                  <a:schemeClr val="tx1"/>
                </a:solidFill>
              </a:rPr>
              <a:t>智能</a:t>
            </a:r>
            <a:r>
              <a:rPr lang="zh-CN" sz="2600" dirty="0">
                <a:solidFill>
                  <a:schemeClr val="tx1"/>
                </a:solidFill>
              </a:rPr>
              <a:t>耳标</a:t>
            </a:r>
            <a:r>
              <a:rPr sz="2600" dirty="0">
                <a:solidFill>
                  <a:schemeClr val="tx1"/>
                </a:solidFill>
              </a:rPr>
              <a:t>故障排查要点</a:t>
            </a:r>
            <a:endParaRPr sz="2600" dirty="0">
              <a:solidFill>
                <a:schemeClr val="tx1"/>
              </a:solidFill>
            </a:endParaRPr>
          </a:p>
        </p:txBody>
      </p:sp>
      <p:sp>
        <p:nvSpPr>
          <p:cNvPr id="4" name="object 4"/>
          <p:cNvSpPr txBox="1"/>
          <p:nvPr/>
        </p:nvSpPr>
        <p:spPr>
          <a:xfrm>
            <a:off x="11853036" y="6420406"/>
            <a:ext cx="309245" cy="322580"/>
          </a:xfrm>
          <a:prstGeom prst="rect">
            <a:avLst/>
          </a:prstGeom>
        </p:spPr>
        <p:txBody>
          <a:bodyPr vert="horz" wrap="square" lIns="0" tIns="63500" rIns="0" bIns="0" rtlCol="0">
            <a:spAutoFit/>
          </a:bodyPr>
          <a:lstStyle/>
          <a:p>
            <a:pPr marL="38100">
              <a:lnSpc>
                <a:spcPct val="100000"/>
              </a:lnSpc>
              <a:spcBef>
                <a:spcPts val="500"/>
              </a:spcBef>
            </a:pPr>
            <a:fld id="{81D60167-4931-47E6-BA6A-407CBD079E47}" type="slidenum">
              <a:rPr sz="1600" spc="-5" dirty="0">
                <a:solidFill>
                  <a:srgbClr val="7E7E7E"/>
                </a:solidFill>
                <a:latin typeface="Arial MT"/>
                <a:cs typeface="Arial MT"/>
              </a:rPr>
            </a:fld>
            <a:endParaRPr sz="1600">
              <a:latin typeface="Arial MT"/>
              <a:cs typeface="Arial MT"/>
            </a:endParaRPr>
          </a:p>
        </p:txBody>
      </p:sp>
      <p:graphicFrame>
        <p:nvGraphicFramePr>
          <p:cNvPr id="3" name="object 3"/>
          <p:cNvGraphicFramePr>
            <a:graphicFrameLocks noGrp="1"/>
          </p:cNvGraphicFramePr>
          <p:nvPr>
            <p:custDataLst>
              <p:tags r:id="rId1"/>
            </p:custDataLst>
          </p:nvPr>
        </p:nvGraphicFramePr>
        <p:xfrm>
          <a:off x="978090" y="1297813"/>
          <a:ext cx="10085705" cy="5165090"/>
        </p:xfrm>
        <a:graphic>
          <a:graphicData uri="http://schemas.openxmlformats.org/drawingml/2006/table">
            <a:tbl>
              <a:tblPr firstRow="1" bandRow="1">
                <a:tableStyleId>{2D5ABB26-0587-4C30-8999-92F81FD0307C}</a:tableStyleId>
              </a:tblPr>
              <a:tblGrid>
                <a:gridCol w="2281555"/>
                <a:gridCol w="7785100"/>
              </a:tblGrid>
              <a:tr h="429260">
                <a:tc>
                  <a:txBody>
                    <a:bodyPr/>
                    <a:lstStyle/>
                    <a:p>
                      <a:pPr marL="631190">
                        <a:lnSpc>
                          <a:spcPct val="100000"/>
                        </a:lnSpc>
                        <a:spcBef>
                          <a:spcPts val="425"/>
                        </a:spcBef>
                      </a:pPr>
                      <a:r>
                        <a:rPr sz="2000" b="1" dirty="0">
                          <a:solidFill>
                            <a:srgbClr val="FFFFFF"/>
                          </a:solidFill>
                          <a:latin typeface="微软雅黑" panose="020B0503020204020204" charset="-122"/>
                          <a:cs typeface="微软雅黑" panose="020B0503020204020204" charset="-122"/>
                        </a:rPr>
                        <a:t>故障现象</a:t>
                      </a:r>
                      <a:endParaRPr sz="2000">
                        <a:latin typeface="微软雅黑" panose="020B0503020204020204" charset="-122"/>
                        <a:cs typeface="微软雅黑" panose="020B0503020204020204" charset="-122"/>
                      </a:endParaRPr>
                    </a:p>
                  </a:txBody>
                  <a:tcPr marL="0" marR="0" marT="539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0504D"/>
                    </a:solidFill>
                  </a:tcPr>
                </a:tc>
                <a:tc>
                  <a:txBody>
                    <a:bodyPr/>
                    <a:lstStyle/>
                    <a:p>
                      <a:pPr marL="2540" algn="ctr">
                        <a:lnSpc>
                          <a:spcPct val="100000"/>
                        </a:lnSpc>
                        <a:spcBef>
                          <a:spcPts val="425"/>
                        </a:spcBef>
                      </a:pPr>
                      <a:r>
                        <a:rPr sz="2000" b="1" dirty="0">
                          <a:solidFill>
                            <a:srgbClr val="FFFFFF"/>
                          </a:solidFill>
                          <a:latin typeface="微软雅黑" panose="020B0503020204020204" charset="-122"/>
                          <a:cs typeface="微软雅黑" panose="020B0503020204020204" charset="-122"/>
                        </a:rPr>
                        <a:t>处理方法</a:t>
                      </a:r>
                      <a:endParaRPr sz="2000">
                        <a:latin typeface="微软雅黑" panose="020B0503020204020204" charset="-122"/>
                        <a:cs typeface="微软雅黑" panose="020B0503020204020204" charset="-122"/>
                      </a:endParaRPr>
                    </a:p>
                  </a:txBody>
                  <a:tcPr marL="0" marR="0" marT="539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0504D"/>
                    </a:solidFill>
                  </a:tcPr>
                </a:tc>
              </a:tr>
              <a:tr h="607440">
                <a:tc>
                  <a:txBody>
                    <a:bodyPr/>
                    <a:lstStyle/>
                    <a:p>
                      <a:pPr>
                        <a:lnSpc>
                          <a:spcPct val="100000"/>
                        </a:lnSpc>
                        <a:spcBef>
                          <a:spcPts val="25"/>
                        </a:spcBef>
                      </a:pPr>
                      <a:endParaRPr sz="1400">
                        <a:latin typeface="+mn-ea"/>
                        <a:cs typeface="+mn-ea"/>
                      </a:endParaRPr>
                    </a:p>
                    <a:p>
                      <a:pPr marL="91440">
                        <a:lnSpc>
                          <a:spcPct val="100000"/>
                        </a:lnSpc>
                      </a:pPr>
                      <a:r>
                        <a:rPr lang="en-US" sz="1400" dirty="0">
                          <a:latin typeface="+mn-ea"/>
                          <a:cs typeface="+mn-ea"/>
                        </a:rPr>
                        <a:t>      </a:t>
                      </a:r>
                      <a:r>
                        <a:rPr sz="1400" dirty="0">
                          <a:latin typeface="+mn-ea"/>
                          <a:cs typeface="+mn-ea"/>
                        </a:rPr>
                        <a:t>主机灯不亮</a:t>
                      </a:r>
                      <a:endParaRPr sz="1400" dirty="0">
                        <a:latin typeface="+mn-ea"/>
                        <a:cs typeface="+mn-ea"/>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30200" indent="-239395">
                        <a:lnSpc>
                          <a:spcPct val="100000"/>
                        </a:lnSpc>
                        <a:spcBef>
                          <a:spcPts val="720"/>
                        </a:spcBef>
                        <a:buSzPct val="92000"/>
                        <a:buFont typeface="Arial MT"/>
                        <a:buAutoNum type="arabicPlain"/>
                        <a:tabLst>
                          <a:tab pos="330835" algn="l"/>
                        </a:tabLst>
                      </a:pPr>
                      <a:r>
                        <a:rPr sz="1400" dirty="0">
                          <a:latin typeface="+mn-ea"/>
                          <a:cs typeface="+mn-ea"/>
                        </a:rPr>
                        <a:t>请检查设备有没有通电，观察“电源”指示灯和“主机”指示灯，如果“电源”灯不亮，“主机”灯也不亮，则设备没有通电，接上电源即可。</a:t>
                      </a:r>
                      <a:endParaRPr sz="1400" dirty="0">
                        <a:latin typeface="+mn-ea"/>
                        <a:cs typeface="+mn-ea"/>
                      </a:endParaRPr>
                    </a:p>
                    <a:p>
                      <a:pPr marL="330200" indent="-239395">
                        <a:lnSpc>
                          <a:spcPct val="100000"/>
                        </a:lnSpc>
                        <a:spcBef>
                          <a:spcPts val="720"/>
                        </a:spcBef>
                        <a:buSzPct val="92000"/>
                        <a:buFont typeface="Arial MT"/>
                        <a:buAutoNum type="arabicPlain"/>
                        <a:tabLst>
                          <a:tab pos="330835" algn="l"/>
                        </a:tabLst>
                      </a:pPr>
                      <a:r>
                        <a:rPr sz="1400" dirty="0">
                          <a:latin typeface="+mn-ea"/>
                          <a:cs typeface="+mn-ea"/>
                        </a:rPr>
                        <a:t>如果“电源”指示灯常亮，“主机”指示灯不亮，则可能是电源故障，只有一个主机的用户，请联系售后服务人员将主机和电源寄回进行检查。若有多台主机，可换到其他正常的主机电源上试一下。确定是否是电源问题，若确定是电源问题，请联系售后服务人员更换电源。</a:t>
                      </a:r>
                      <a:endParaRPr sz="1400" dirty="0">
                        <a:latin typeface="+mn-ea"/>
                        <a:cs typeface="+mn-ea"/>
                      </a:endParaRPr>
                    </a:p>
                  </a:txBody>
                  <a:tcPr marL="0" marR="0" marT="996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881761">
                <a:tc>
                  <a:txBody>
                    <a:bodyPr/>
                    <a:lstStyle/>
                    <a:p>
                      <a:pPr>
                        <a:lnSpc>
                          <a:spcPct val="100000"/>
                        </a:lnSpc>
                      </a:pPr>
                      <a:endParaRPr sz="1400">
                        <a:latin typeface="+mn-ea"/>
                        <a:cs typeface="+mn-ea"/>
                      </a:endParaRPr>
                    </a:p>
                    <a:p>
                      <a:pPr marL="91440">
                        <a:lnSpc>
                          <a:spcPct val="100000"/>
                        </a:lnSpc>
                        <a:spcBef>
                          <a:spcPts val="1105"/>
                        </a:spcBef>
                      </a:pPr>
                      <a:endParaRPr sz="1400" dirty="0">
                        <a:latin typeface="+mn-ea"/>
                        <a:cs typeface="+mn-ea"/>
                      </a:endParaRPr>
                    </a:p>
                    <a:p>
                      <a:pPr marL="91440">
                        <a:lnSpc>
                          <a:spcPct val="100000"/>
                        </a:lnSpc>
                        <a:spcBef>
                          <a:spcPts val="1105"/>
                        </a:spcBef>
                      </a:pPr>
                      <a:endParaRPr sz="1400" dirty="0">
                        <a:latin typeface="+mn-ea"/>
                        <a:cs typeface="+mn-ea"/>
                      </a:endParaRPr>
                    </a:p>
                    <a:p>
                      <a:pPr marL="91440">
                        <a:lnSpc>
                          <a:spcPct val="100000"/>
                        </a:lnSpc>
                        <a:spcBef>
                          <a:spcPts val="1105"/>
                        </a:spcBef>
                      </a:pPr>
                      <a:r>
                        <a:rPr sz="1400" dirty="0">
                          <a:latin typeface="+mn-ea"/>
                          <a:cs typeface="+mn-ea"/>
                        </a:rPr>
                        <a:t> </a:t>
                      </a:r>
                      <a:r>
                        <a:rPr lang="en-US" sz="1400" dirty="0">
                          <a:latin typeface="+mn-ea"/>
                          <a:cs typeface="+mn-ea"/>
                        </a:rPr>
                        <a:t>     </a:t>
                      </a:r>
                      <a:r>
                        <a:rPr sz="1400" dirty="0">
                          <a:latin typeface="+mn-ea"/>
                          <a:cs typeface="+mn-ea"/>
                        </a:rPr>
                        <a:t>主机灯亮</a:t>
                      </a:r>
                      <a:endParaRPr sz="1400" dirty="0">
                        <a:latin typeface="+mn-ea"/>
                        <a:cs typeface="+mn-ea"/>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30200" indent="-239395">
                        <a:lnSpc>
                          <a:spcPct val="100000"/>
                        </a:lnSpc>
                        <a:spcBef>
                          <a:spcPts val="785"/>
                        </a:spcBef>
                        <a:buSzPct val="92000"/>
                        <a:buFont typeface="Arial MT"/>
                        <a:buAutoNum type="arabicPlain"/>
                        <a:tabLst>
                          <a:tab pos="330835" algn="l"/>
                        </a:tabLst>
                      </a:pPr>
                      <a:r>
                        <a:rPr sz="1400" dirty="0">
                          <a:latin typeface="+mn-ea"/>
                          <a:cs typeface="+mn-ea"/>
                        </a:rPr>
                        <a:t>若主机灯显示绿色，但后台所有设备都没有更新。请联系售后服务人员确定主机内流量卡是否还有费用</a:t>
                      </a:r>
                      <a:r>
                        <a:rPr lang="zh-CN" sz="1400" dirty="0">
                          <a:latin typeface="+mn-ea"/>
                          <a:cs typeface="+mn-ea"/>
                        </a:rPr>
                        <a:t>。</a:t>
                      </a:r>
                      <a:endParaRPr sz="1400" dirty="0">
                        <a:latin typeface="+mn-ea"/>
                        <a:cs typeface="+mn-ea"/>
                      </a:endParaRPr>
                    </a:p>
                    <a:p>
                      <a:pPr marL="91440" marR="132080">
                        <a:lnSpc>
                          <a:spcPct val="150000"/>
                        </a:lnSpc>
                        <a:buSzPct val="92000"/>
                        <a:buFont typeface="Arial MT"/>
                        <a:buAutoNum type="arabicPlain"/>
                        <a:tabLst>
                          <a:tab pos="330835" algn="l"/>
                        </a:tabLst>
                      </a:pPr>
                      <a:r>
                        <a:rPr lang="en-US" sz="1400" dirty="0">
                          <a:latin typeface="+mn-ea"/>
                          <a:cs typeface="+mn-ea"/>
                        </a:rPr>
                        <a:t>    </a:t>
                      </a:r>
                      <a:r>
                        <a:rPr sz="1400" dirty="0">
                          <a:latin typeface="+mn-ea"/>
                          <a:cs typeface="+mn-ea"/>
                        </a:rPr>
                        <a:t>如果是一部分设备的数据不更新，主机和耳标之间是否存在同一空间内，是否有遮挡，生物个体也算是遮挡物，蓝牙信号穿过生物体过后也会有信号衰减。</a:t>
                      </a:r>
                      <a:endParaRPr sz="1400" dirty="0">
                        <a:latin typeface="+mn-ea"/>
                        <a:cs typeface="+mn-ea"/>
                      </a:endParaRPr>
                    </a:p>
                    <a:p>
                      <a:pPr marL="91440" marR="132080">
                        <a:lnSpc>
                          <a:spcPct val="150000"/>
                        </a:lnSpc>
                        <a:buSzPct val="92000"/>
                        <a:buFont typeface="Arial MT"/>
                        <a:buAutoNum type="arabicPlain"/>
                        <a:tabLst>
                          <a:tab pos="330835" algn="l"/>
                        </a:tabLst>
                      </a:pPr>
                      <a:r>
                        <a:rPr lang="en-US" sz="1400" dirty="0">
                          <a:latin typeface="+mn-ea"/>
                          <a:cs typeface="+mn-ea"/>
                        </a:rPr>
                        <a:t>    耳标是否在采集范围内。因主机和耳标经过遮挡物之后采集范围会变小。在耳标分布区域较大且不动的情况下主机在边缘和中心等多换几个地方测试。</a:t>
                      </a:r>
                      <a:endParaRPr lang="en-US" sz="1400" dirty="0">
                        <a:latin typeface="+mn-ea"/>
                        <a:cs typeface="+mn-ea"/>
                      </a:endParaRPr>
                    </a:p>
                    <a:p>
                      <a:pPr marL="91440" marR="132080">
                        <a:lnSpc>
                          <a:spcPct val="150000"/>
                        </a:lnSpc>
                        <a:buSzPct val="92000"/>
                        <a:buFont typeface="Arial MT"/>
                        <a:buAutoNum type="arabicPlain"/>
                        <a:tabLst>
                          <a:tab pos="330835" algn="l"/>
                        </a:tabLst>
                      </a:pPr>
                      <a:r>
                        <a:rPr lang="en-US" sz="1400" dirty="0">
                          <a:latin typeface="+mn-ea"/>
                          <a:cs typeface="+mn-ea"/>
                        </a:rPr>
                        <a:t>    耳标电压是否正常，看后台电压数据是否降到2.5以下，2.5以下电压就不太稳定可能出现有时有数据有时没数据的情况</a:t>
                      </a:r>
                      <a:r>
                        <a:rPr lang="zh-CN" altLang="en-US" sz="1400" dirty="0">
                          <a:latin typeface="+mn-ea"/>
                          <a:cs typeface="+mn-ea"/>
                        </a:rPr>
                        <a:t>。</a:t>
                      </a:r>
                      <a:endParaRPr lang="zh-CN" altLang="en-US" sz="1400" dirty="0">
                        <a:latin typeface="+mn-ea"/>
                        <a:cs typeface="+mn-ea"/>
                      </a:endParaRPr>
                    </a:p>
                    <a:p>
                      <a:pPr marL="91440" marR="132080">
                        <a:lnSpc>
                          <a:spcPct val="150000"/>
                        </a:lnSpc>
                        <a:buSzPct val="92000"/>
                        <a:buFont typeface="Arial MT"/>
                        <a:buAutoNum type="arabicPlain"/>
                        <a:tabLst>
                          <a:tab pos="330835" algn="l"/>
                        </a:tabLst>
                      </a:pPr>
                      <a:r>
                        <a:rPr lang="en-US" altLang="zh-CN" sz="1400" dirty="0">
                          <a:latin typeface="+mn-ea"/>
                          <a:cs typeface="+mn-ea"/>
                        </a:rPr>
                        <a:t>  经过上述排查后还有不在线的联系售后提供现场环境的图片或视频让售后帮忙分析是否和现场环境有关系</a:t>
                      </a:r>
                      <a:r>
                        <a:rPr lang="zh-CN" altLang="en-US" sz="1400" dirty="0">
                          <a:latin typeface="+mn-ea"/>
                          <a:cs typeface="+mn-ea"/>
                        </a:rPr>
                        <a:t>。</a:t>
                      </a:r>
                      <a:endParaRPr lang="zh-CN" altLang="en-US" sz="1400" dirty="0">
                        <a:latin typeface="+mn-ea"/>
                        <a:cs typeface="+mn-ea"/>
                      </a:endParaRPr>
                    </a:p>
                  </a:txBody>
                  <a:tcPr marL="0" marR="0" marT="996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1159" y="226821"/>
            <a:ext cx="3667125" cy="412750"/>
          </a:xfrm>
          <a:prstGeom prst="rect">
            <a:avLst/>
          </a:prstGeom>
        </p:spPr>
        <p:txBody>
          <a:bodyPr vert="horz" wrap="square" lIns="0" tIns="12700" rIns="0" bIns="0" rtlCol="0">
            <a:spAutoFit/>
          </a:bodyPr>
          <a:lstStyle/>
          <a:p>
            <a:pPr marL="12700">
              <a:lnSpc>
                <a:spcPct val="100000"/>
              </a:lnSpc>
              <a:spcBef>
                <a:spcPts val="100"/>
              </a:spcBef>
            </a:pPr>
            <a:r>
              <a:rPr lang="zh-CN" sz="2600" dirty="0">
                <a:solidFill>
                  <a:schemeClr val="tx1"/>
                </a:solidFill>
              </a:rPr>
              <a:t>智能项圈</a:t>
            </a:r>
            <a:r>
              <a:rPr sz="2600" dirty="0">
                <a:solidFill>
                  <a:schemeClr val="tx1"/>
                </a:solidFill>
              </a:rPr>
              <a:t>故障排查要点</a:t>
            </a:r>
            <a:endParaRPr sz="2600" dirty="0">
              <a:solidFill>
                <a:schemeClr val="tx1"/>
              </a:solidFill>
            </a:endParaRPr>
          </a:p>
        </p:txBody>
      </p:sp>
      <p:sp>
        <p:nvSpPr>
          <p:cNvPr id="4" name="object 4"/>
          <p:cNvSpPr txBox="1"/>
          <p:nvPr/>
        </p:nvSpPr>
        <p:spPr>
          <a:xfrm>
            <a:off x="11853036" y="6420406"/>
            <a:ext cx="309245" cy="322580"/>
          </a:xfrm>
          <a:prstGeom prst="rect">
            <a:avLst/>
          </a:prstGeom>
        </p:spPr>
        <p:txBody>
          <a:bodyPr vert="horz" wrap="square" lIns="0" tIns="63500" rIns="0" bIns="0" rtlCol="0">
            <a:spAutoFit/>
          </a:bodyPr>
          <a:lstStyle/>
          <a:p>
            <a:pPr marL="38100">
              <a:lnSpc>
                <a:spcPct val="100000"/>
              </a:lnSpc>
              <a:spcBef>
                <a:spcPts val="500"/>
              </a:spcBef>
            </a:pPr>
            <a:fld id="{81D60167-4931-47E6-BA6A-407CBD079E47}" type="slidenum">
              <a:rPr sz="1600" spc="-5" dirty="0">
                <a:solidFill>
                  <a:srgbClr val="7E7E7E"/>
                </a:solidFill>
                <a:latin typeface="Arial MT"/>
                <a:cs typeface="Arial MT"/>
              </a:rPr>
            </a:fld>
            <a:endParaRPr sz="1600">
              <a:latin typeface="Arial MT"/>
              <a:cs typeface="Arial MT"/>
            </a:endParaRPr>
          </a:p>
        </p:txBody>
      </p:sp>
      <p:graphicFrame>
        <p:nvGraphicFramePr>
          <p:cNvPr id="3" name="object 3"/>
          <p:cNvGraphicFramePr>
            <a:graphicFrameLocks noGrp="1"/>
          </p:cNvGraphicFramePr>
          <p:nvPr/>
        </p:nvGraphicFramePr>
        <p:xfrm>
          <a:off x="923925" y="1276350"/>
          <a:ext cx="10067925" cy="3314700"/>
        </p:xfrm>
        <a:graphic>
          <a:graphicData uri="http://schemas.openxmlformats.org/drawingml/2006/table">
            <a:tbl>
              <a:tblPr firstRow="1" bandRow="1">
                <a:tableStyleId>{2D5ABB26-0587-4C30-8999-92F81FD0307C}</a:tableStyleId>
              </a:tblPr>
              <a:tblGrid>
                <a:gridCol w="2281555"/>
                <a:gridCol w="7786370"/>
              </a:tblGrid>
              <a:tr h="831850">
                <a:tc>
                  <a:txBody>
                    <a:bodyPr/>
                    <a:lstStyle/>
                    <a:p>
                      <a:pPr marL="630555">
                        <a:lnSpc>
                          <a:spcPct val="100000"/>
                        </a:lnSpc>
                        <a:spcBef>
                          <a:spcPts val="1425"/>
                        </a:spcBef>
                      </a:pPr>
                      <a:r>
                        <a:rPr sz="2000" dirty="0">
                          <a:solidFill>
                            <a:srgbClr val="FFFFFF"/>
                          </a:solidFill>
                          <a:latin typeface="微软雅黑" panose="020B0503020204020204" charset="-122"/>
                          <a:cs typeface="微软雅黑" panose="020B0503020204020204" charset="-122"/>
                        </a:rPr>
                        <a:t>故障现象</a:t>
                      </a:r>
                      <a:endParaRPr sz="2000">
                        <a:latin typeface="微软雅黑" panose="020B0503020204020204" charset="-122"/>
                        <a:cs typeface="微软雅黑" panose="020B0503020204020204" charset="-122"/>
                      </a:endParaRPr>
                    </a:p>
                  </a:txBody>
                  <a:tcPr marL="0" marR="0" marT="1809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0504D"/>
                    </a:solidFill>
                  </a:tcPr>
                </a:tc>
                <a:tc>
                  <a:txBody>
                    <a:bodyPr/>
                    <a:lstStyle/>
                    <a:p>
                      <a:pPr marL="1905" algn="ctr">
                        <a:lnSpc>
                          <a:spcPct val="100000"/>
                        </a:lnSpc>
                        <a:spcBef>
                          <a:spcPts val="1425"/>
                        </a:spcBef>
                      </a:pPr>
                      <a:r>
                        <a:rPr sz="2000" dirty="0">
                          <a:solidFill>
                            <a:srgbClr val="FFFFFF"/>
                          </a:solidFill>
                          <a:latin typeface="微软雅黑" panose="020B0503020204020204" charset="-122"/>
                          <a:cs typeface="微软雅黑" panose="020B0503020204020204" charset="-122"/>
                        </a:rPr>
                        <a:t>处理方法</a:t>
                      </a:r>
                      <a:endParaRPr sz="2000">
                        <a:latin typeface="微软雅黑" panose="020B0503020204020204" charset="-122"/>
                        <a:cs typeface="微软雅黑" panose="020B0503020204020204" charset="-122"/>
                      </a:endParaRPr>
                    </a:p>
                  </a:txBody>
                  <a:tcPr marL="0" marR="0" marT="1809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C0504D"/>
                    </a:solidFill>
                  </a:tcPr>
                </a:tc>
              </a:tr>
              <a:tr h="1457325">
                <a:tc>
                  <a:txBody>
                    <a:bodyPr/>
                    <a:lstStyle/>
                    <a:p>
                      <a:pPr algn="l">
                        <a:lnSpc>
                          <a:spcPct val="120000"/>
                        </a:lnSpc>
                      </a:pPr>
                      <a:endParaRPr lang="zh-CN" altLang="en-US" sz="1400" dirty="0">
                        <a:latin typeface="微软雅黑" panose="020B0503020204020204" charset="-122"/>
                        <a:cs typeface="微软雅黑" panose="020B0503020204020204" charset="-122"/>
                      </a:endParaRPr>
                    </a:p>
                    <a:p>
                      <a:pPr lvl="0" algn="l">
                        <a:lnSpc>
                          <a:spcPct val="120000"/>
                        </a:lnSpc>
                      </a:pPr>
                      <a:r>
                        <a:rPr lang="zh-CN" altLang="en-US" sz="1400" dirty="0">
                          <a:latin typeface="微软雅黑" panose="020B0503020204020204" charset="-122"/>
                          <a:cs typeface="微软雅黑" panose="020B0503020204020204" charset="-122"/>
                        </a:rPr>
                        <a:t>  项圈绑带是连接的在后台</a:t>
                      </a:r>
                      <a:endParaRPr lang="zh-CN" altLang="en-US" sz="1400" dirty="0">
                        <a:latin typeface="微软雅黑" panose="020B0503020204020204" charset="-122"/>
                        <a:cs typeface="微软雅黑" panose="020B0503020204020204" charset="-122"/>
                      </a:endParaRPr>
                    </a:p>
                    <a:p>
                      <a:pPr lvl="0" algn="l">
                        <a:lnSpc>
                          <a:spcPct val="120000"/>
                        </a:lnSpc>
                      </a:pPr>
                      <a:r>
                        <a:rPr lang="zh-CN" altLang="en-US" sz="1400" dirty="0">
                          <a:latin typeface="微软雅黑" panose="020B0503020204020204" charset="-122"/>
                          <a:cs typeface="微软雅黑" panose="020B0503020204020204" charset="-122"/>
                        </a:rPr>
                        <a:t>  显示是断开</a:t>
                      </a:r>
                      <a:endParaRPr sz="1400">
                        <a:latin typeface="微软雅黑" panose="020B0503020204020204" charset="-122"/>
                        <a:cs typeface="微软雅黑" panose="020B0503020204020204" charset="-122"/>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spcBef>
                          <a:spcPts val="40"/>
                        </a:spcBef>
                      </a:pPr>
                      <a:endParaRPr sz="1800">
                        <a:latin typeface="Times New Roman" panose="02020603050405020304"/>
                        <a:cs typeface="Times New Roman" panose="02020603050405020304"/>
                      </a:endParaRPr>
                    </a:p>
                    <a:p>
                      <a:pPr marL="369570" indent="-278765">
                        <a:lnSpc>
                          <a:spcPct val="100000"/>
                        </a:lnSpc>
                        <a:buSzPct val="93000"/>
                        <a:buFont typeface="Arial MT"/>
                        <a:buAutoNum type="arabicPlain"/>
                        <a:tabLst>
                          <a:tab pos="370205" algn="l"/>
                        </a:tabLst>
                      </a:pPr>
                      <a:r>
                        <a:rPr lang="zh-CN" altLang="en-US" sz="1400" spc="-5" dirty="0">
                          <a:latin typeface="微软雅黑" panose="020B0503020204020204" charset="-122"/>
                          <a:cs typeface="微软雅黑" panose="020B0503020204020204" charset="-122"/>
                        </a:rPr>
                        <a:t>检查绑带是否连接好</a:t>
                      </a:r>
                      <a:r>
                        <a:rPr sz="1400" spc="-5" dirty="0">
                          <a:latin typeface="微软雅黑" panose="020B0503020204020204" charset="-122"/>
                          <a:cs typeface="微软雅黑" panose="020B0503020204020204" charset="-122"/>
                        </a:rPr>
                        <a:t>；</a:t>
                      </a:r>
                      <a:endParaRPr sz="1400">
                        <a:latin typeface="微软雅黑" panose="020B0503020204020204" charset="-122"/>
                        <a:cs typeface="微软雅黑" panose="020B0503020204020204" charset="-122"/>
                      </a:endParaRPr>
                    </a:p>
                    <a:p>
                      <a:pPr marL="369570" indent="-278765">
                        <a:lnSpc>
                          <a:spcPct val="100000"/>
                        </a:lnSpc>
                        <a:spcBef>
                          <a:spcPts val="845"/>
                        </a:spcBef>
                        <a:buSzPct val="93000"/>
                        <a:buFont typeface="Arial MT"/>
                        <a:buAutoNum type="arabicPlain"/>
                        <a:tabLst>
                          <a:tab pos="370205" algn="l"/>
                        </a:tabLst>
                      </a:pPr>
                      <a:r>
                        <a:rPr lang="zh-CN" altLang="en-US" sz="1400" dirty="0">
                          <a:latin typeface="微软雅黑" panose="020B0503020204020204" charset="-122"/>
                          <a:cs typeface="微软雅黑" panose="020B0503020204020204" charset="-122"/>
                        </a:rPr>
                        <a:t>连接好以后不会在后台马上改变状态需要等下一次项圈和服务器通信以后才会改变状态</a:t>
                      </a:r>
                      <a:r>
                        <a:rPr sz="1400" dirty="0">
                          <a:latin typeface="微软雅黑" panose="020B0503020204020204" charset="-122"/>
                          <a:cs typeface="微软雅黑" panose="020B0503020204020204" charset="-122"/>
                        </a:rPr>
                        <a:t>；</a:t>
                      </a:r>
                      <a:r>
                        <a:rPr lang="zh-CN" altLang="en-US" sz="1400" dirty="0">
                          <a:latin typeface="微软雅黑" panose="020B0503020204020204" charset="-122"/>
                          <a:cs typeface="微软雅黑" panose="020B0503020204020204" charset="-122"/>
                        </a:rPr>
                        <a:t>（即默认频率下白天</a:t>
                      </a:r>
                      <a:r>
                        <a:rPr lang="en-US" altLang="zh-CN" sz="1400" dirty="0">
                          <a:latin typeface="微软雅黑" panose="020B0503020204020204" charset="-122"/>
                          <a:cs typeface="微软雅黑" panose="020B0503020204020204" charset="-122"/>
                        </a:rPr>
                        <a:t>1</a:t>
                      </a:r>
                      <a:r>
                        <a:rPr lang="zh-CN" altLang="en-US" sz="1400" dirty="0">
                          <a:latin typeface="微软雅黑" panose="020B0503020204020204" charset="-122"/>
                          <a:cs typeface="微软雅黑" panose="020B0503020204020204" charset="-122"/>
                        </a:rPr>
                        <a:t>小时后，夜间</a:t>
                      </a:r>
                      <a:r>
                        <a:rPr lang="en-US" altLang="zh-CN" sz="1400" dirty="0">
                          <a:latin typeface="微软雅黑" panose="020B0503020204020204" charset="-122"/>
                          <a:cs typeface="微软雅黑" panose="020B0503020204020204" charset="-122"/>
                        </a:rPr>
                        <a:t>4</a:t>
                      </a:r>
                      <a:r>
                        <a:rPr lang="zh-CN" altLang="en-US" sz="1400" dirty="0">
                          <a:latin typeface="微软雅黑" panose="020B0503020204020204" charset="-122"/>
                          <a:cs typeface="微软雅黑" panose="020B0503020204020204" charset="-122"/>
                        </a:rPr>
                        <a:t>小时后）</a:t>
                      </a:r>
                      <a:endParaRPr sz="1400">
                        <a:latin typeface="微软雅黑" panose="020B0503020204020204" charset="-122"/>
                        <a:cs typeface="微软雅黑" panose="020B0503020204020204" charset="-122"/>
                      </a:endParaRPr>
                    </a:p>
                  </a:txBody>
                  <a:tcPr marL="0" marR="0" marT="508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025525">
                <a:tc>
                  <a:txBody>
                    <a:bodyPr/>
                    <a:lstStyle/>
                    <a:p>
                      <a:pPr marL="91440">
                        <a:lnSpc>
                          <a:spcPct val="100000"/>
                        </a:lnSpc>
                        <a:spcBef>
                          <a:spcPts val="975"/>
                        </a:spcBef>
                      </a:pPr>
                      <a:r>
                        <a:rPr lang="zh-CN" altLang="en-US" sz="1400" spc="-5" dirty="0">
                          <a:latin typeface="微软雅黑" panose="020B0503020204020204" charset="-122"/>
                          <a:cs typeface="微软雅黑" panose="020B0503020204020204" charset="-122"/>
                        </a:rPr>
                        <a:t>后台显示定位无效</a:t>
                      </a:r>
                      <a:endParaRPr sz="1400">
                        <a:latin typeface="微软雅黑" panose="020B0503020204020204" charset="-122"/>
                        <a:cs typeface="微软雅黑" panose="020B0503020204020204" charset="-122"/>
                      </a:endParaRPr>
                    </a:p>
                  </a:txBody>
                  <a:tcPr marL="0" marR="0" marT="1238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69570" indent="-278765">
                        <a:lnSpc>
                          <a:spcPct val="100000"/>
                        </a:lnSpc>
                        <a:spcBef>
                          <a:spcPts val="975"/>
                        </a:spcBef>
                        <a:buSzPct val="93000"/>
                        <a:buFont typeface="Arial MT"/>
                        <a:buAutoNum type="arabicPlain"/>
                        <a:tabLst>
                          <a:tab pos="370205" algn="l"/>
                        </a:tabLst>
                      </a:pPr>
                      <a:r>
                        <a:rPr lang="zh-CN" altLang="en-US" sz="1400" dirty="0">
                          <a:latin typeface="微软雅黑" panose="020B0503020204020204" charset="-122"/>
                          <a:cs typeface="微软雅黑" panose="020B0503020204020204" charset="-122"/>
                        </a:rPr>
                        <a:t>将设备拿到空旷处让设备先使用</a:t>
                      </a:r>
                      <a:r>
                        <a:rPr lang="en-US" altLang="zh-CN" sz="1400" dirty="0">
                          <a:latin typeface="微软雅黑" panose="020B0503020204020204" charset="-122"/>
                          <a:cs typeface="微软雅黑" panose="020B0503020204020204" charset="-122"/>
                        </a:rPr>
                        <a:t>GPS</a:t>
                      </a:r>
                      <a:r>
                        <a:rPr lang="zh-CN" altLang="en-US" sz="1400" dirty="0">
                          <a:latin typeface="微软雅黑" panose="020B0503020204020204" charset="-122"/>
                          <a:cs typeface="微软雅黑" panose="020B0503020204020204" charset="-122"/>
                        </a:rPr>
                        <a:t>定位成功一次（定位成功一次以后在室内就可以使用</a:t>
                      </a:r>
                      <a:r>
                        <a:rPr lang="en-US" altLang="zh-CN" sz="1400" dirty="0">
                          <a:latin typeface="微软雅黑" panose="020B0503020204020204" charset="-122"/>
                          <a:cs typeface="微软雅黑" panose="020B0503020204020204" charset="-122"/>
                        </a:rPr>
                        <a:t>WIFI</a:t>
                      </a:r>
                      <a:r>
                        <a:rPr lang="zh-CN" altLang="en-US" sz="1400" dirty="0">
                          <a:latin typeface="微软雅黑" panose="020B0503020204020204" charset="-122"/>
                          <a:cs typeface="微软雅黑" panose="020B0503020204020204" charset="-122"/>
                        </a:rPr>
                        <a:t>和基站定位）</a:t>
                      </a:r>
                      <a:r>
                        <a:rPr sz="1400" dirty="0">
                          <a:latin typeface="微软雅黑" panose="020B0503020204020204" charset="-122"/>
                          <a:cs typeface="微软雅黑" panose="020B0503020204020204" charset="-122"/>
                        </a:rPr>
                        <a:t>；</a:t>
                      </a:r>
                      <a:endParaRPr sz="1400">
                        <a:latin typeface="微软雅黑" panose="020B0503020204020204" charset="-122"/>
                        <a:cs typeface="微软雅黑" panose="020B0503020204020204" charset="-122"/>
                      </a:endParaRPr>
                    </a:p>
                  </a:txBody>
                  <a:tcPr marL="0" marR="0" marT="1238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1010" y="1776095"/>
            <a:ext cx="10189210" cy="2839085"/>
          </a:xfrm>
          <a:prstGeom prst="rect">
            <a:avLst/>
          </a:prstGeom>
        </p:spPr>
        <p:txBody>
          <a:bodyPr vert="horz" wrap="square" lIns="0" tIns="561340" rIns="0" bIns="0" rtlCol="0">
            <a:spAutoFit/>
          </a:bodyPr>
          <a:lstStyle/>
          <a:p>
            <a:pPr marL="300990" algn="ctr">
              <a:lnSpc>
                <a:spcPct val="100000"/>
              </a:lnSpc>
              <a:spcBef>
                <a:spcPts val="4420"/>
              </a:spcBef>
            </a:pPr>
            <a:r>
              <a:rPr dirty="0"/>
              <a:t>感谢聆听</a:t>
            </a:r>
            <a:endParaRPr dirty="0"/>
          </a:p>
          <a:p>
            <a:pPr marL="300990" algn="ctr">
              <a:lnSpc>
                <a:spcPct val="100000"/>
              </a:lnSpc>
              <a:spcBef>
                <a:spcPts val="4325"/>
              </a:spcBef>
            </a:pPr>
            <a:r>
              <a:rPr lang="zh-CN" sz="4000" dirty="0"/>
              <a:t>武汉爱农云联科技有限公司</a:t>
            </a:r>
            <a:endParaRPr lang="zh-CN" sz="4000" dirty="0"/>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a:spLocks noGrp="1"/>
          </p:cNvSpPr>
          <p:nvPr>
            <p:ph type="title"/>
          </p:nvPr>
        </p:nvSpPr>
        <p:spPr>
          <a:xfrm>
            <a:off x="391159" y="226821"/>
            <a:ext cx="1350010" cy="412750"/>
          </a:xfrm>
          <a:prstGeom prst="rect">
            <a:avLst/>
          </a:prstGeom>
        </p:spPr>
        <p:txBody>
          <a:bodyPr vert="horz" wrap="square" lIns="0" tIns="12700" rIns="0" bIns="0" rtlCol="0">
            <a:spAutoFit/>
          </a:bodyPr>
          <a:lstStyle/>
          <a:p>
            <a:pPr marL="12700">
              <a:lnSpc>
                <a:spcPct val="100000"/>
              </a:lnSpc>
              <a:spcBef>
                <a:spcPts val="100"/>
              </a:spcBef>
            </a:pPr>
            <a:r>
              <a:rPr sz="2600" dirty="0">
                <a:solidFill>
                  <a:schemeClr val="tx1"/>
                </a:solidFill>
              </a:rPr>
              <a:t>智能</a:t>
            </a:r>
            <a:r>
              <a:rPr lang="zh-CN" sz="2600" dirty="0">
                <a:solidFill>
                  <a:schemeClr val="tx1"/>
                </a:solidFill>
              </a:rPr>
              <a:t>耳标</a:t>
            </a:r>
            <a:endParaRPr lang="zh-CN" sz="2600" dirty="0">
              <a:solidFill>
                <a:schemeClr val="tx1"/>
              </a:solidFill>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sp>
        <p:nvSpPr>
          <p:cNvPr id="16" name="object 8"/>
          <p:cNvSpPr txBox="1"/>
          <p:nvPr/>
        </p:nvSpPr>
        <p:spPr>
          <a:xfrm>
            <a:off x="5181345" y="4419732"/>
            <a:ext cx="6113780" cy="842645"/>
          </a:xfrm>
          <a:prstGeom prst="rect">
            <a:avLst/>
          </a:prstGeom>
        </p:spPr>
        <p:txBody>
          <a:bodyPr vert="horz" wrap="square" lIns="0" tIns="12065" rIns="0" bIns="0" rtlCol="0">
            <a:spAutoFit/>
          </a:bodyPr>
          <a:p>
            <a:pPr marL="12700" marR="5080">
              <a:lnSpc>
                <a:spcPct val="150000"/>
              </a:lnSpc>
              <a:spcBef>
                <a:spcPts val="95"/>
              </a:spcBef>
            </a:pPr>
            <a:r>
              <a:rPr lang="zh-CN" b="0" u="none">
                <a:ea typeface="宋体" panose="02010600030101010101" pitchFamily="2" charset="-122"/>
              </a:rPr>
              <a:t>智能耳标采用低功耗蓝牙方案，搭配智能主机可以实时反馈</a:t>
            </a:r>
            <a:r>
              <a:rPr lang="zh-CN" altLang="en-US" b="0" u="none">
                <a:ea typeface="宋体" panose="02010600030101010101" pitchFamily="2" charset="-122"/>
              </a:rPr>
              <a:t>牲畜</a:t>
            </a:r>
            <a:r>
              <a:rPr lang="zh-CN" b="0" u="none">
                <a:ea typeface="宋体" panose="02010600030101010101" pitchFamily="2" charset="-122"/>
              </a:rPr>
              <a:t>全生命成长周期中的运动状态。</a:t>
            </a:r>
            <a:endParaRPr>
              <a:latin typeface="微软雅黑" panose="020B0503020204020204" charset="-122"/>
              <a:cs typeface="微软雅黑" panose="020B0503020204020204" charset="-122"/>
            </a:endParaRPr>
          </a:p>
        </p:txBody>
      </p:sp>
      <p:sp>
        <p:nvSpPr>
          <p:cNvPr id="17" name="object 9"/>
          <p:cNvSpPr txBox="1"/>
          <p:nvPr/>
        </p:nvSpPr>
        <p:spPr>
          <a:xfrm>
            <a:off x="5351464" y="1886775"/>
            <a:ext cx="5897245" cy="2263140"/>
          </a:xfrm>
          <a:prstGeom prst="rect">
            <a:avLst/>
          </a:prstGeom>
        </p:spPr>
        <p:txBody>
          <a:bodyPr vert="horz" wrap="square" lIns="0" tIns="119380" rIns="0" bIns="0" rtlCol="0">
            <a:spAutoFit/>
          </a:bodyPr>
          <a:p>
            <a:pPr marL="12700">
              <a:lnSpc>
                <a:spcPct val="100000"/>
              </a:lnSpc>
              <a:spcBef>
                <a:spcPts val="940"/>
              </a:spcBef>
            </a:pPr>
            <a:r>
              <a:rPr lang="zh-CN" b="1" u="none">
                <a:ea typeface="宋体" panose="02010600030101010101" pitchFamily="2" charset="-122"/>
              </a:rPr>
              <a:t>耳标功能参数</a:t>
            </a:r>
            <a:endParaRPr lang="zh-CN" b="1" u="none">
              <a:ea typeface="宋体" panose="02010600030101010101" pitchFamily="2" charset="-122"/>
            </a:endParaRPr>
          </a:p>
          <a:p>
            <a:pPr marL="12700">
              <a:lnSpc>
                <a:spcPct val="100000"/>
              </a:lnSpc>
              <a:spcBef>
                <a:spcPts val="940"/>
              </a:spcBef>
            </a:pPr>
            <a:endParaRPr lang="zh-CN" b="0" u="none">
              <a:ea typeface="宋体" panose="02010600030101010101" pitchFamily="2" charset="-122"/>
            </a:endParaRPr>
          </a:p>
          <a:p>
            <a:pPr marL="12700">
              <a:lnSpc>
                <a:spcPct val="100000"/>
              </a:lnSpc>
              <a:spcBef>
                <a:spcPts val="940"/>
              </a:spcBef>
            </a:pPr>
            <a:r>
              <a:rPr>
                <a:ea typeface="宋体" panose="02010600030101010101" pitchFamily="2" charset="-122"/>
                <a:sym typeface="+mn-ea"/>
              </a:rPr>
              <a:t>芯片尺寸         53mm*30.5mm*12mm</a:t>
            </a:r>
            <a:endParaRPr b="0" u="none">
              <a:ea typeface="宋体" panose="02010600030101010101" pitchFamily="2" charset="-122"/>
            </a:endParaRPr>
          </a:p>
          <a:p>
            <a:pPr marL="12700">
              <a:lnSpc>
                <a:spcPct val="100000"/>
              </a:lnSpc>
              <a:spcBef>
                <a:spcPts val="940"/>
              </a:spcBef>
            </a:pPr>
            <a:r>
              <a:rPr>
                <a:ea typeface="宋体" panose="02010600030101010101" pitchFamily="2" charset="-122"/>
                <a:sym typeface="+mn-ea"/>
              </a:rPr>
              <a:t>电源输入         CR2450</a:t>
            </a:r>
            <a:endParaRPr b="0" u="none">
              <a:ea typeface="宋体" panose="02010600030101010101" pitchFamily="2" charset="-122"/>
            </a:endParaRPr>
          </a:p>
          <a:p>
            <a:pPr marL="12700">
              <a:lnSpc>
                <a:spcPct val="100000"/>
              </a:lnSpc>
              <a:spcBef>
                <a:spcPts val="940"/>
              </a:spcBef>
            </a:pPr>
            <a:r>
              <a:rPr>
                <a:ea typeface="宋体" panose="02010600030101010101" pitchFamily="2" charset="-122"/>
                <a:sym typeface="+mn-ea"/>
              </a:rPr>
              <a:t>续航时间         两个版本：</a:t>
            </a:r>
            <a:r>
              <a:rPr lang="en-US">
                <a:ea typeface="宋体" panose="02010600030101010101" pitchFamily="2" charset="-122"/>
                <a:sym typeface="+mn-ea"/>
              </a:rPr>
              <a:t>1</a:t>
            </a:r>
            <a:r>
              <a:rPr>
                <a:ea typeface="宋体" panose="02010600030101010101" pitchFamily="2" charset="-122"/>
                <a:sym typeface="+mn-ea"/>
              </a:rPr>
              <a:t>8个月/36个月</a:t>
            </a:r>
            <a:endParaRPr b="0" u="none">
              <a:ea typeface="宋体" panose="02010600030101010101" pitchFamily="2" charset="-122"/>
            </a:endParaRPr>
          </a:p>
          <a:p>
            <a:pPr marL="12700">
              <a:lnSpc>
                <a:spcPct val="100000"/>
              </a:lnSpc>
              <a:spcBef>
                <a:spcPts val="940"/>
              </a:spcBef>
            </a:pPr>
            <a:r>
              <a:rPr>
                <a:ea typeface="宋体" panose="02010600030101010101" pitchFamily="2" charset="-122"/>
                <a:sym typeface="+mn-ea"/>
              </a:rPr>
              <a:t>测温方式         双点测温 精度0.1℃</a:t>
            </a:r>
            <a:endParaRPr>
              <a:latin typeface="微软雅黑" panose="020B0503020204020204" charset="-122"/>
              <a:cs typeface="微软雅黑" panose="020B0503020204020204" charset="-122"/>
            </a:endParaRPr>
          </a:p>
        </p:txBody>
      </p:sp>
      <p:pic>
        <p:nvPicPr>
          <p:cNvPr id="18" name="图片 17" descr="upload_724454989"/>
          <p:cNvPicPr>
            <a:picLocks noChangeAspect="1"/>
          </p:cNvPicPr>
          <p:nvPr>
            <p:custDataLst>
              <p:tags r:id="rId1"/>
            </p:custDataLst>
          </p:nvPr>
        </p:nvPicPr>
        <p:blipFill>
          <a:blip r:embed="rId2"/>
          <a:stretch>
            <a:fillRect/>
          </a:stretch>
        </p:blipFill>
        <p:spPr>
          <a:xfrm>
            <a:off x="973157" y="1893044"/>
            <a:ext cx="3404158" cy="31052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1159" y="226821"/>
            <a:ext cx="2342515" cy="412750"/>
          </a:xfrm>
          <a:prstGeom prst="rect">
            <a:avLst/>
          </a:prstGeom>
        </p:spPr>
        <p:txBody>
          <a:bodyPr vert="horz" wrap="square" lIns="0" tIns="12700" rIns="0" bIns="0" rtlCol="0">
            <a:spAutoFit/>
          </a:bodyPr>
          <a:lstStyle/>
          <a:p>
            <a:pPr marL="12700">
              <a:lnSpc>
                <a:spcPct val="100000"/>
              </a:lnSpc>
              <a:spcBef>
                <a:spcPts val="100"/>
              </a:spcBef>
            </a:pPr>
            <a:r>
              <a:rPr sz="2600" dirty="0">
                <a:solidFill>
                  <a:schemeClr val="tx1"/>
                </a:solidFill>
              </a:rPr>
              <a:t>智能</a:t>
            </a:r>
            <a:r>
              <a:rPr lang="zh-CN" sz="2600" dirty="0">
                <a:solidFill>
                  <a:schemeClr val="tx1"/>
                </a:solidFill>
              </a:rPr>
              <a:t>主机</a:t>
            </a:r>
            <a:endParaRPr lang="zh-CN" sz="2600" dirty="0">
              <a:solidFill>
                <a:schemeClr val="tx1"/>
              </a:solidFill>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pic>
        <p:nvPicPr>
          <p:cNvPr id="7" name="图片 6" descr="upload_518767333"/>
          <p:cNvPicPr>
            <a:picLocks noChangeAspect="1"/>
          </p:cNvPicPr>
          <p:nvPr/>
        </p:nvPicPr>
        <p:blipFill>
          <a:blip r:embed="rId1"/>
          <a:stretch>
            <a:fillRect/>
          </a:stretch>
        </p:blipFill>
        <p:spPr>
          <a:xfrm>
            <a:off x="979733" y="2092312"/>
            <a:ext cx="3437369" cy="3437369"/>
          </a:xfrm>
          <a:prstGeom prst="rect">
            <a:avLst/>
          </a:prstGeom>
        </p:spPr>
      </p:pic>
      <p:graphicFrame>
        <p:nvGraphicFramePr>
          <p:cNvPr id="8" name="表格 7"/>
          <p:cNvGraphicFramePr/>
          <p:nvPr/>
        </p:nvGraphicFramePr>
        <p:xfrm>
          <a:off x="5064723" y="2092312"/>
          <a:ext cx="5927725" cy="3423920"/>
        </p:xfrm>
        <a:graphic>
          <a:graphicData uri="http://schemas.openxmlformats.org/drawingml/2006/table">
            <a:tbl>
              <a:tblPr/>
              <a:tblGrid>
                <a:gridCol w="1896745"/>
                <a:gridCol w="4030980"/>
              </a:tblGrid>
              <a:tr h="427990">
                <a:tc>
                  <a:txBody>
                    <a:bodyPr/>
                    <a:p>
                      <a:pPr indent="0" algn="l">
                        <a:buNone/>
                      </a:pPr>
                      <a:r>
                        <a:rPr lang="en-US" sz="1800" b="0">
                          <a:latin typeface="Calibri" panose="020F0502020204030204" charset="0"/>
                          <a:cs typeface="Calibri" panose="020F0502020204030204" charset="0"/>
                        </a:rPr>
                        <a:t>产品尺寸：</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115mm*100mm*45mm</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电源输入：</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12V--1A</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电源插口：</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5.5mm*2.5mm</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定位方式：</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Gps</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数据传输：</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宋体" panose="02010600030101010101" pitchFamily="2" charset="-122"/>
                          <a:cs typeface="宋体" panose="02010600030101010101" pitchFamily="2" charset="-122"/>
                        </a:rPr>
                        <a:t>4</a:t>
                      </a:r>
                      <a:r>
                        <a:rPr lang="en-US" sz="1800" b="0">
                          <a:latin typeface="Calibri" panose="020F0502020204030204" charset="0"/>
                          <a:cs typeface="Calibri" panose="020F0502020204030204" charset="0"/>
                        </a:rPr>
                        <a:t>G</a:t>
                      </a:r>
                      <a:r>
                        <a:rPr lang="en-US" sz="1800" b="0">
                          <a:latin typeface="宋体" panose="02010600030101010101" pitchFamily="2" charset="-122"/>
                          <a:cs typeface="宋体" panose="02010600030101010101" pitchFamily="2" charset="-122"/>
                        </a:rPr>
                        <a:t>/NB-IOT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数据接收：</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蓝牙5.1</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ctr">
                        <a:buNone/>
                      </a:pPr>
                      <a:r>
                        <a:rPr lang="en-US" sz="1800" b="0">
                          <a:latin typeface="Calibri" panose="020F0502020204030204" charset="0"/>
                          <a:cs typeface="Calibri" panose="020F0502020204030204" charset="0"/>
                        </a:rPr>
                        <a:t>蓝牙扫描范围：</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80m</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7990">
                <a:tc>
                  <a:txBody>
                    <a:bodyPr/>
                    <a:p>
                      <a:pPr indent="0" algn="l">
                        <a:buNone/>
                      </a:pPr>
                      <a:r>
                        <a:rPr lang="en-US" sz="1800" b="0">
                          <a:latin typeface="Calibri" panose="020F0502020204030204" charset="0"/>
                          <a:cs typeface="Calibri" panose="020F0502020204030204" charset="0"/>
                        </a:rPr>
                        <a:t>蓝牙信道：</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1800" b="0">
                          <a:latin typeface="Calibri" panose="020F0502020204030204" charset="0"/>
                          <a:cs typeface="Calibri" panose="020F0502020204030204" charset="0"/>
                        </a:rPr>
                        <a:t>信道自定</a:t>
                      </a:r>
                      <a:endParaRPr lang="en-US" altLang="en-US" sz="18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1159" y="226821"/>
            <a:ext cx="1350010" cy="412750"/>
          </a:xfrm>
          <a:prstGeom prst="rect">
            <a:avLst/>
          </a:prstGeom>
        </p:spPr>
        <p:txBody>
          <a:bodyPr vert="horz" wrap="square" lIns="0" tIns="12700" rIns="0" bIns="0" rtlCol="0">
            <a:spAutoFit/>
          </a:bodyPr>
          <a:lstStyle/>
          <a:p>
            <a:pPr marL="12700">
              <a:lnSpc>
                <a:spcPct val="100000"/>
              </a:lnSpc>
              <a:spcBef>
                <a:spcPts val="100"/>
              </a:spcBef>
            </a:pPr>
            <a:r>
              <a:rPr sz="2600" dirty="0">
                <a:solidFill>
                  <a:schemeClr val="tx1"/>
                </a:solidFill>
              </a:rPr>
              <a:t>智能</a:t>
            </a:r>
            <a:r>
              <a:rPr lang="zh-CN" sz="2600" dirty="0">
                <a:solidFill>
                  <a:schemeClr val="tx1"/>
                </a:solidFill>
              </a:rPr>
              <a:t>项圈</a:t>
            </a:r>
            <a:endParaRPr lang="zh-CN" sz="2600" dirty="0">
              <a:solidFill>
                <a:schemeClr val="tx1"/>
              </a:solidFill>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sp>
        <p:nvSpPr>
          <p:cNvPr id="7" name="object 3"/>
          <p:cNvSpPr txBox="1"/>
          <p:nvPr/>
        </p:nvSpPr>
        <p:spPr>
          <a:xfrm>
            <a:off x="5546796" y="3760726"/>
            <a:ext cx="6114415" cy="1271905"/>
          </a:xfrm>
          <a:prstGeom prst="rect">
            <a:avLst/>
          </a:prstGeom>
        </p:spPr>
        <p:txBody>
          <a:bodyPr vert="horz" wrap="square" lIns="0" tIns="12700" rIns="0" bIns="0" rtlCol="0">
            <a:spAutoFit/>
          </a:bodyPr>
          <a:p>
            <a:pPr marL="12700" marR="5080">
              <a:lnSpc>
                <a:spcPct val="150000"/>
              </a:lnSpc>
              <a:spcBef>
                <a:spcPts val="100"/>
              </a:spcBef>
            </a:pPr>
            <a:endParaRPr lang="zh-CN" altLang="en-US" spc="-5" dirty="0">
              <a:latin typeface="微软雅黑" panose="020B0503020204020204" charset="-122"/>
              <a:cs typeface="微软雅黑" panose="020B0503020204020204" charset="-122"/>
            </a:endParaRPr>
          </a:p>
          <a:p>
            <a:pPr marL="12700" marR="5080">
              <a:lnSpc>
                <a:spcPct val="150000"/>
              </a:lnSpc>
              <a:spcBef>
                <a:spcPts val="100"/>
              </a:spcBef>
            </a:pPr>
            <a:r>
              <a:rPr lang="zh-CN" altLang="en-US">
                <a:latin typeface="微软雅黑" panose="020B0503020204020204" charset="-122"/>
                <a:cs typeface="微软雅黑" panose="020B0503020204020204" charset="-122"/>
              </a:rPr>
              <a:t>通过智能设备可实时采集牲畜体温、运动数据，进行分析发情、疫情、生病等状态分析，风险预测。</a:t>
            </a:r>
            <a:endParaRPr>
              <a:latin typeface="微软雅黑" panose="020B0503020204020204" charset="-122"/>
              <a:cs typeface="微软雅黑" panose="020B0503020204020204" charset="-122"/>
            </a:endParaRPr>
          </a:p>
        </p:txBody>
      </p:sp>
      <p:sp>
        <p:nvSpPr>
          <p:cNvPr id="8" name="object 4"/>
          <p:cNvSpPr txBox="1"/>
          <p:nvPr/>
        </p:nvSpPr>
        <p:spPr>
          <a:xfrm>
            <a:off x="5645921" y="1129184"/>
            <a:ext cx="5911611" cy="2441030"/>
          </a:xfrm>
          <a:prstGeom prst="rect">
            <a:avLst/>
          </a:prstGeom>
        </p:spPr>
        <p:txBody>
          <a:bodyPr vert="horz" wrap="square" lIns="0" tIns="119380" rIns="0" bIns="0" rtlCol="0">
            <a:noAutofit/>
          </a:bodyPr>
          <a:p>
            <a:pPr marL="12700">
              <a:lnSpc>
                <a:spcPct val="100000"/>
              </a:lnSpc>
              <a:spcBef>
                <a:spcPts val="940"/>
              </a:spcBef>
            </a:pPr>
            <a:r>
              <a:rPr lang="zh-CN" altLang="en-US" b="1" dirty="0">
                <a:latin typeface="微软雅黑" panose="020B0503020204020204" charset="-122"/>
                <a:cs typeface="微软雅黑" panose="020B0503020204020204" charset="-122"/>
              </a:rPr>
              <a:t>电子围栏、实时定位</a:t>
            </a:r>
            <a:endParaRPr lang="zh-CN" altLang="en-US" b="1" dirty="0">
              <a:latin typeface="微软雅黑" panose="020B0503020204020204" charset="-122"/>
              <a:cs typeface="微软雅黑" panose="020B0503020204020204" charset="-122"/>
            </a:endParaRPr>
          </a:p>
          <a:p>
            <a:pPr marL="12700">
              <a:lnSpc>
                <a:spcPct val="100000"/>
              </a:lnSpc>
              <a:spcBef>
                <a:spcPts val="940"/>
              </a:spcBef>
            </a:pPr>
            <a:endParaRPr lang="zh-CN" altLang="en-US" b="1" dirty="0">
              <a:latin typeface="微软雅黑" panose="020B0503020204020204" charset="-122"/>
              <a:cs typeface="微软雅黑" panose="020B0503020204020204" charset="-122"/>
            </a:endParaRPr>
          </a:p>
          <a:p>
            <a:pPr marL="12700">
              <a:lnSpc>
                <a:spcPct val="100000"/>
              </a:lnSpc>
              <a:spcBef>
                <a:spcPts val="940"/>
              </a:spcBef>
            </a:pPr>
            <a:r>
              <a:rPr lang="en-US" altLang="zh-CN">
                <a:latin typeface="微软雅黑" panose="020B0503020204020204" charset="-122"/>
                <a:cs typeface="微软雅黑" panose="020B0503020204020204" charset="-122"/>
              </a:rPr>
              <a:t>GPS / </a:t>
            </a:r>
            <a:r>
              <a:rPr lang="zh-CN" altLang="en-US">
                <a:latin typeface="微软雅黑" panose="020B0503020204020204" charset="-122"/>
                <a:cs typeface="微软雅黑" panose="020B0503020204020204" charset="-122"/>
              </a:rPr>
              <a:t>北斗 </a:t>
            </a:r>
            <a:r>
              <a:rPr lang="en-US" altLang="zh-CN">
                <a:latin typeface="微软雅黑" panose="020B0503020204020204" charset="-122"/>
                <a:cs typeface="微软雅黑" panose="020B0503020204020204" charset="-122"/>
              </a:rPr>
              <a:t>/  </a:t>
            </a:r>
            <a:r>
              <a:rPr lang="zh-CN" altLang="en-US">
                <a:latin typeface="微软雅黑" panose="020B0503020204020204" charset="-122"/>
                <a:cs typeface="微软雅黑" panose="020B0503020204020204" charset="-122"/>
              </a:rPr>
              <a:t>基站 </a:t>
            </a:r>
            <a:r>
              <a:rPr lang="en-US" altLang="zh-CN">
                <a:latin typeface="微软雅黑" panose="020B0503020204020204" charset="-122"/>
                <a:cs typeface="微软雅黑" panose="020B0503020204020204" charset="-122"/>
              </a:rPr>
              <a:t>/ WiFi </a:t>
            </a:r>
            <a:r>
              <a:rPr lang="zh-CN" altLang="en-US">
                <a:latin typeface="微软雅黑" panose="020B0503020204020204" charset="-122"/>
                <a:cs typeface="微软雅黑" panose="020B0503020204020204" charset="-122"/>
              </a:rPr>
              <a:t>多种定位支持</a:t>
            </a:r>
            <a:endParaRPr lang="zh-CN" altLang="en-US">
              <a:latin typeface="微软雅黑" panose="020B0503020204020204" charset="-122"/>
              <a:cs typeface="微软雅黑" panose="020B0503020204020204" charset="-122"/>
            </a:endParaRPr>
          </a:p>
          <a:p>
            <a:pPr marL="12700">
              <a:lnSpc>
                <a:spcPct val="100000"/>
              </a:lnSpc>
              <a:spcBef>
                <a:spcPts val="940"/>
              </a:spcBef>
            </a:pPr>
            <a:endParaRPr lang="zh-CN" altLang="en-US">
              <a:latin typeface="微软雅黑" panose="020B0503020204020204" charset="-122"/>
              <a:cs typeface="微软雅黑" panose="020B0503020204020204" charset="-122"/>
            </a:endParaRPr>
          </a:p>
          <a:p>
            <a:pPr marL="12700">
              <a:lnSpc>
                <a:spcPct val="100000"/>
              </a:lnSpc>
              <a:spcBef>
                <a:spcPts val="940"/>
              </a:spcBef>
            </a:pPr>
            <a:r>
              <a:rPr lang="en-US" altLang="zh-CN">
                <a:latin typeface="微软雅黑" panose="020B0503020204020204" charset="-122"/>
                <a:cs typeface="微软雅黑" panose="020B0503020204020204" charset="-122"/>
                <a:sym typeface="+mn-ea"/>
              </a:rPr>
              <a:t>36</a:t>
            </a:r>
            <a:r>
              <a:rPr lang="zh-CN" altLang="en-US">
                <a:latin typeface="微软雅黑" panose="020B0503020204020204" charset="-122"/>
                <a:cs typeface="微软雅黑" panose="020B0503020204020204" charset="-122"/>
                <a:sym typeface="+mn-ea"/>
              </a:rPr>
              <a:t>个月超长续航</a:t>
            </a:r>
            <a:endParaRPr lang="en-US" altLang="zh-CN">
              <a:latin typeface="微软雅黑" panose="020B0503020204020204" charset="-122"/>
              <a:cs typeface="微软雅黑" panose="020B0503020204020204" charset="-122"/>
            </a:endParaRPr>
          </a:p>
          <a:p>
            <a:pPr marL="12700">
              <a:lnSpc>
                <a:spcPct val="100000"/>
              </a:lnSpc>
              <a:spcBef>
                <a:spcPts val="940"/>
              </a:spcBef>
            </a:pPr>
            <a:endParaRPr lang="en-US" altLang="zh-CN">
              <a:latin typeface="微软雅黑" panose="020B0503020204020204" charset="-122"/>
              <a:cs typeface="微软雅黑" panose="020B0503020204020204" charset="-122"/>
            </a:endParaRPr>
          </a:p>
          <a:p>
            <a:pPr marL="12700">
              <a:lnSpc>
                <a:spcPct val="100000"/>
              </a:lnSpc>
              <a:spcBef>
                <a:spcPts val="940"/>
              </a:spcBef>
            </a:pPr>
            <a:r>
              <a:rPr lang="zh-CN" altLang="en-US">
                <a:latin typeface="微软雅黑" panose="020B0503020204020204" charset="-122"/>
                <a:cs typeface="微软雅黑" panose="020B0503020204020204" charset="-122"/>
              </a:rPr>
              <a:t>定位监测、健康监测</a:t>
            </a:r>
            <a:endParaRPr lang="zh-CN" altLang="en-US">
              <a:latin typeface="微软雅黑" panose="020B0503020204020204" charset="-122"/>
              <a:cs typeface="微软雅黑" panose="020B0503020204020204" charset="-122"/>
            </a:endParaRPr>
          </a:p>
          <a:p>
            <a:pPr marL="12700">
              <a:lnSpc>
                <a:spcPct val="100000"/>
              </a:lnSpc>
              <a:spcBef>
                <a:spcPts val="940"/>
              </a:spcBef>
            </a:pPr>
            <a:endParaRPr sz="1400">
              <a:latin typeface="微软雅黑" panose="020B0503020204020204" charset="-122"/>
              <a:cs typeface="微软雅黑" panose="020B0503020204020204" charset="-122"/>
            </a:endParaRPr>
          </a:p>
        </p:txBody>
      </p:sp>
      <p:pic>
        <p:nvPicPr>
          <p:cNvPr id="9" name="图片 8" descr="upload_882257339"/>
          <p:cNvPicPr>
            <a:picLocks noChangeAspect="1"/>
          </p:cNvPicPr>
          <p:nvPr/>
        </p:nvPicPr>
        <p:blipFill>
          <a:blip r:embed="rId1"/>
          <a:stretch>
            <a:fillRect/>
          </a:stretch>
        </p:blipFill>
        <p:spPr>
          <a:xfrm>
            <a:off x="680832" y="2158734"/>
            <a:ext cx="4334074" cy="347058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0855" y="219836"/>
            <a:ext cx="1800860" cy="452120"/>
          </a:xfrm>
          <a:prstGeom prst="rect">
            <a:avLst/>
          </a:prstGeom>
        </p:spPr>
        <p:txBody>
          <a:bodyPr vert="horz" wrap="square" lIns="0" tIns="12065" rIns="0" bIns="0" rtlCol="0">
            <a:spAutoFit/>
          </a:bodyPr>
          <a:lstStyle/>
          <a:p>
            <a:pPr marL="12700">
              <a:lnSpc>
                <a:spcPct val="100000"/>
              </a:lnSpc>
              <a:spcBef>
                <a:spcPts val="95"/>
              </a:spcBef>
            </a:pPr>
            <a:r>
              <a:rPr sz="2800" spc="-5" dirty="0">
                <a:solidFill>
                  <a:schemeClr val="tx1"/>
                </a:solidFill>
              </a:rPr>
              <a:t>交付全流程</a:t>
            </a:r>
            <a:endParaRPr sz="2800" spc="-5" dirty="0">
              <a:solidFill>
                <a:schemeClr val="tx1"/>
              </a:solidFill>
            </a:endParaRPr>
          </a:p>
        </p:txBody>
      </p:sp>
      <p:sp>
        <p:nvSpPr>
          <p:cNvPr id="3" name="object 3"/>
          <p:cNvSpPr txBox="1"/>
          <p:nvPr/>
        </p:nvSpPr>
        <p:spPr>
          <a:xfrm>
            <a:off x="3462528" y="1699260"/>
            <a:ext cx="4871085" cy="462280"/>
          </a:xfrm>
          <a:prstGeom prst="rect">
            <a:avLst/>
          </a:prstGeom>
          <a:solidFill>
            <a:srgbClr val="C0504D"/>
          </a:solidFill>
        </p:spPr>
        <p:txBody>
          <a:bodyPr vert="horz" wrap="square" lIns="0" tIns="34925" rIns="0" bIns="0" rtlCol="0">
            <a:spAutoFit/>
          </a:bodyPr>
          <a:lstStyle/>
          <a:p>
            <a:pPr algn="ctr">
              <a:lnSpc>
                <a:spcPct val="100000"/>
              </a:lnSpc>
              <a:spcBef>
                <a:spcPts val="275"/>
              </a:spcBef>
            </a:pPr>
            <a:r>
              <a:rPr sz="2400" b="1" dirty="0">
                <a:solidFill>
                  <a:srgbClr val="FFFFFF"/>
                </a:solidFill>
                <a:latin typeface="微软雅黑" panose="020B0503020204020204" charset="-122"/>
                <a:cs typeface="微软雅黑" panose="020B0503020204020204" charset="-122"/>
              </a:rPr>
              <a:t>五个步骤</a:t>
            </a:r>
            <a:endParaRPr sz="2400">
              <a:latin typeface="微软雅黑" panose="020B0503020204020204" charset="-122"/>
              <a:cs typeface="微软雅黑" panose="020B0503020204020204" charset="-122"/>
            </a:endParaRPr>
          </a:p>
        </p:txBody>
      </p:sp>
      <p:sp>
        <p:nvSpPr>
          <p:cNvPr id="4" name="object 4"/>
          <p:cNvSpPr/>
          <p:nvPr/>
        </p:nvSpPr>
        <p:spPr>
          <a:xfrm>
            <a:off x="2496311" y="1299972"/>
            <a:ext cx="7454265" cy="4735195"/>
          </a:xfrm>
          <a:custGeom>
            <a:avLst/>
            <a:gdLst/>
            <a:ahLst/>
            <a:cxnLst/>
            <a:rect l="l" t="t" r="r" b="b"/>
            <a:pathLst>
              <a:path w="7454265" h="4735195">
                <a:moveTo>
                  <a:pt x="0" y="233933"/>
                </a:moveTo>
                <a:lnTo>
                  <a:pt x="4754" y="186799"/>
                </a:lnTo>
                <a:lnTo>
                  <a:pt x="18389" y="142892"/>
                </a:lnTo>
                <a:lnTo>
                  <a:pt x="39962" y="103156"/>
                </a:lnTo>
                <a:lnTo>
                  <a:pt x="68532" y="68532"/>
                </a:lnTo>
                <a:lnTo>
                  <a:pt x="103156" y="39962"/>
                </a:lnTo>
                <a:lnTo>
                  <a:pt x="142892" y="18389"/>
                </a:lnTo>
                <a:lnTo>
                  <a:pt x="186799" y="4754"/>
                </a:lnTo>
                <a:lnTo>
                  <a:pt x="233933" y="0"/>
                </a:lnTo>
                <a:lnTo>
                  <a:pt x="7219950" y="0"/>
                </a:lnTo>
                <a:lnTo>
                  <a:pt x="7267084" y="4754"/>
                </a:lnTo>
                <a:lnTo>
                  <a:pt x="7310991" y="18389"/>
                </a:lnTo>
                <a:lnTo>
                  <a:pt x="7350727" y="39962"/>
                </a:lnTo>
                <a:lnTo>
                  <a:pt x="7385351" y="68532"/>
                </a:lnTo>
                <a:lnTo>
                  <a:pt x="7413921" y="103156"/>
                </a:lnTo>
                <a:lnTo>
                  <a:pt x="7435494" y="142892"/>
                </a:lnTo>
                <a:lnTo>
                  <a:pt x="7449129" y="186799"/>
                </a:lnTo>
                <a:lnTo>
                  <a:pt x="7453884" y="233933"/>
                </a:lnTo>
                <a:lnTo>
                  <a:pt x="7453884" y="4501108"/>
                </a:lnTo>
                <a:lnTo>
                  <a:pt x="7449129" y="4548258"/>
                </a:lnTo>
                <a:lnTo>
                  <a:pt x="7435494" y="4592175"/>
                </a:lnTo>
                <a:lnTo>
                  <a:pt x="7413921" y="4631916"/>
                </a:lnTo>
                <a:lnTo>
                  <a:pt x="7385351" y="4666541"/>
                </a:lnTo>
                <a:lnTo>
                  <a:pt x="7350727" y="4695110"/>
                </a:lnTo>
                <a:lnTo>
                  <a:pt x="7310991" y="4716681"/>
                </a:lnTo>
                <a:lnTo>
                  <a:pt x="7267084" y="4730314"/>
                </a:lnTo>
                <a:lnTo>
                  <a:pt x="7219950" y="4735068"/>
                </a:lnTo>
                <a:lnTo>
                  <a:pt x="233933" y="4735068"/>
                </a:lnTo>
                <a:lnTo>
                  <a:pt x="186799" y="4730314"/>
                </a:lnTo>
                <a:lnTo>
                  <a:pt x="142892" y="4716681"/>
                </a:lnTo>
                <a:lnTo>
                  <a:pt x="103156" y="4695110"/>
                </a:lnTo>
                <a:lnTo>
                  <a:pt x="68532" y="4666541"/>
                </a:lnTo>
                <a:lnTo>
                  <a:pt x="39962" y="4631916"/>
                </a:lnTo>
                <a:lnTo>
                  <a:pt x="18389" y="4592175"/>
                </a:lnTo>
                <a:lnTo>
                  <a:pt x="4754" y="4548258"/>
                </a:lnTo>
                <a:lnTo>
                  <a:pt x="0" y="4501108"/>
                </a:lnTo>
                <a:lnTo>
                  <a:pt x="0" y="233933"/>
                </a:lnTo>
                <a:close/>
              </a:path>
            </a:pathLst>
          </a:custGeom>
          <a:ln w="15874">
            <a:solidFill>
              <a:srgbClr val="FFC000"/>
            </a:solidFill>
          </a:ln>
        </p:spPr>
        <p:txBody>
          <a:bodyPr wrap="square" lIns="0" tIns="0" rIns="0" bIns="0" rtlCol="0"/>
          <a:lstStyle/>
          <a:p/>
        </p:txBody>
      </p:sp>
      <p:sp>
        <p:nvSpPr>
          <p:cNvPr id="5" name="object 5"/>
          <p:cNvSpPr txBox="1"/>
          <p:nvPr/>
        </p:nvSpPr>
        <p:spPr>
          <a:xfrm>
            <a:off x="3392170" y="2411933"/>
            <a:ext cx="5899785" cy="3247390"/>
          </a:xfrm>
          <a:prstGeom prst="rect">
            <a:avLst/>
          </a:prstGeom>
        </p:spPr>
        <p:txBody>
          <a:bodyPr vert="horz" wrap="square" lIns="0" tIns="12700" rIns="0" bIns="0" rtlCol="0">
            <a:spAutoFit/>
          </a:bodyPr>
          <a:lstStyle/>
          <a:p>
            <a:pPr marL="22860">
              <a:lnSpc>
                <a:spcPct val="100000"/>
              </a:lnSpc>
              <a:spcBef>
                <a:spcPts val="100"/>
              </a:spcBef>
            </a:pPr>
            <a:r>
              <a:rPr sz="2400" b="1" spc="-5" dirty="0">
                <a:latin typeface="微软雅黑" panose="020B0503020204020204" charset="-122"/>
                <a:cs typeface="微软雅黑" panose="020B0503020204020204" charset="-122"/>
              </a:rPr>
              <a:t>一、产品受理及账号生成</a:t>
            </a:r>
            <a:endParaRPr sz="2400">
              <a:latin typeface="微软雅黑" panose="020B0503020204020204" charset="-122"/>
              <a:cs typeface="微软雅黑" panose="020B0503020204020204" charset="-122"/>
            </a:endParaRPr>
          </a:p>
          <a:p>
            <a:pPr marL="12700" marR="5080">
              <a:lnSpc>
                <a:spcPct val="194000"/>
              </a:lnSpc>
            </a:pPr>
            <a:r>
              <a:rPr sz="2400" b="1" dirty="0">
                <a:latin typeface="微软雅黑" panose="020B0503020204020204" charset="-122"/>
                <a:cs typeface="微软雅黑" panose="020B0503020204020204" charset="-122"/>
              </a:rPr>
              <a:t>二、</a:t>
            </a:r>
            <a:r>
              <a:rPr lang="zh-CN" sz="2400" b="1" dirty="0">
                <a:latin typeface="微软雅黑" panose="020B0503020204020204" charset="-122"/>
                <a:cs typeface="微软雅黑" panose="020B0503020204020204" charset="-122"/>
              </a:rPr>
              <a:t>设备出库并分配设备编号</a:t>
            </a:r>
            <a:endParaRPr lang="zh-CN" sz="2400" b="1" dirty="0">
              <a:latin typeface="微软雅黑" panose="020B0503020204020204" charset="-122"/>
              <a:cs typeface="微软雅黑" panose="020B0503020204020204" charset="-122"/>
            </a:endParaRPr>
          </a:p>
          <a:p>
            <a:pPr marL="12700" marR="5080">
              <a:lnSpc>
                <a:spcPct val="194000"/>
              </a:lnSpc>
            </a:pPr>
            <a:r>
              <a:rPr sz="2400" b="1" dirty="0">
                <a:latin typeface="微软雅黑" panose="020B0503020204020204" charset="-122"/>
                <a:cs typeface="微软雅黑" panose="020B0503020204020204" charset="-122"/>
              </a:rPr>
              <a:t>三、</a:t>
            </a:r>
            <a:r>
              <a:rPr lang="zh-CN" sz="2400" b="1" dirty="0">
                <a:latin typeface="微软雅黑" panose="020B0503020204020204" charset="-122"/>
                <a:cs typeface="微软雅黑" panose="020B0503020204020204" charset="-122"/>
              </a:rPr>
              <a:t>设备到货测试</a:t>
            </a:r>
            <a:endParaRPr sz="2400">
              <a:latin typeface="微软雅黑" panose="020B0503020204020204" charset="-122"/>
              <a:cs typeface="微软雅黑" panose="020B0503020204020204" charset="-122"/>
            </a:endParaRPr>
          </a:p>
          <a:p>
            <a:pPr marL="21590" marR="2513330" indent="1270">
              <a:lnSpc>
                <a:spcPct val="194000"/>
              </a:lnSpc>
              <a:spcBef>
                <a:spcPts val="5"/>
              </a:spcBef>
            </a:pPr>
            <a:r>
              <a:rPr sz="2400" b="1" dirty="0">
                <a:latin typeface="微软雅黑" panose="020B0503020204020204" charset="-122"/>
                <a:cs typeface="微软雅黑" panose="020B0503020204020204" charset="-122"/>
              </a:rPr>
              <a:t>四、至现场安装（硬件） 五、交付与验收（可选）</a:t>
            </a:r>
            <a:endParaRPr sz="2400">
              <a:latin typeface="微软雅黑" panose="020B0503020204020204" charset="-122"/>
              <a:cs typeface="微软雅黑" panose="020B0503020204020204" charset="-122"/>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7887" y="3034283"/>
            <a:ext cx="3499485" cy="755650"/>
          </a:xfrm>
          <a:prstGeom prst="rect">
            <a:avLst/>
          </a:prstGeom>
          <a:solidFill>
            <a:srgbClr val="FFFFFF"/>
          </a:solidFill>
        </p:spPr>
        <p:txBody>
          <a:bodyPr vert="horz" wrap="square" lIns="0" tIns="17145" rIns="0" bIns="0" rtlCol="0">
            <a:spAutoFit/>
          </a:bodyPr>
          <a:lstStyle/>
          <a:p>
            <a:pPr marL="605790">
              <a:lnSpc>
                <a:spcPct val="100000"/>
              </a:lnSpc>
              <a:spcBef>
                <a:spcPts val="135"/>
              </a:spcBef>
            </a:pPr>
            <a:r>
              <a:rPr lang="zh-CN" sz="4800" b="1">
                <a:latin typeface="微软雅黑" panose="020B0503020204020204" charset="-122"/>
                <a:cs typeface="微软雅黑" panose="020B0503020204020204" charset="-122"/>
              </a:rPr>
              <a:t>畜牧平台</a:t>
            </a:r>
            <a:endParaRPr lang="zh-CN" sz="4800" b="1">
              <a:latin typeface="微软雅黑" panose="020B0503020204020204" charset="-122"/>
              <a:cs typeface="微软雅黑" panose="020B0503020204020204" charset="-122"/>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sp>
        <p:nvSpPr>
          <p:cNvPr id="3" name="object 3"/>
          <p:cNvSpPr txBox="1"/>
          <p:nvPr/>
        </p:nvSpPr>
        <p:spPr>
          <a:xfrm>
            <a:off x="4762" y="3268217"/>
            <a:ext cx="12187555" cy="505460"/>
          </a:xfrm>
          <a:prstGeom prst="rect">
            <a:avLst/>
          </a:prstGeom>
        </p:spPr>
        <p:txBody>
          <a:bodyPr vert="horz" wrap="square" lIns="0" tIns="13335" rIns="0" bIns="0" rtlCol="0">
            <a:spAutoFit/>
          </a:bodyPr>
          <a:lstStyle/>
          <a:p>
            <a:pPr marL="4671060">
              <a:lnSpc>
                <a:spcPct val="100000"/>
              </a:lnSpc>
              <a:spcBef>
                <a:spcPts val="105"/>
              </a:spcBef>
            </a:pPr>
            <a:r>
              <a:rPr lang="zh-CN" sz="3200" b="1" dirty="0">
                <a:solidFill>
                  <a:srgbClr val="FFFFFF"/>
                </a:solidFill>
                <a:latin typeface="微软雅黑" panose="020B0503020204020204" charset="-122"/>
                <a:cs typeface="微软雅黑" panose="020B0503020204020204" charset="-122"/>
              </a:rPr>
              <a:t>二</a:t>
            </a:r>
            <a:r>
              <a:rPr sz="3200" b="1" dirty="0">
                <a:solidFill>
                  <a:srgbClr val="FFFFFF"/>
                </a:solidFill>
                <a:latin typeface="微软雅黑" panose="020B0503020204020204" charset="-122"/>
                <a:cs typeface="微软雅黑" panose="020B0503020204020204" charset="-122"/>
              </a:rPr>
              <a:t>、软件功能</a:t>
            </a:r>
            <a:r>
              <a:rPr lang="zh-CN" sz="3200" b="1" dirty="0">
                <a:solidFill>
                  <a:srgbClr val="FFFFFF"/>
                </a:solidFill>
                <a:latin typeface="微软雅黑" panose="020B0503020204020204" charset="-122"/>
                <a:cs typeface="微软雅黑" panose="020B0503020204020204" charset="-122"/>
              </a:rPr>
              <a:t>操作</a:t>
            </a:r>
            <a:endParaRPr lang="zh-CN" sz="3200" b="1" dirty="0">
              <a:solidFill>
                <a:srgbClr val="FFFFFF"/>
              </a:solidFill>
              <a:latin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0855" y="219836"/>
            <a:ext cx="4797425" cy="442595"/>
          </a:xfrm>
          <a:prstGeom prst="rect">
            <a:avLst/>
          </a:prstGeom>
        </p:spPr>
        <p:txBody>
          <a:bodyPr vert="horz" wrap="square" lIns="0" tIns="12065" rIns="0" bIns="0" rtlCol="0">
            <a:spAutoFit/>
          </a:bodyPr>
          <a:lstStyle/>
          <a:p>
            <a:pPr marL="12700">
              <a:lnSpc>
                <a:spcPct val="100000"/>
              </a:lnSpc>
              <a:spcBef>
                <a:spcPts val="95"/>
              </a:spcBef>
            </a:pPr>
            <a:r>
              <a:rPr lang="zh-CN" sz="2800" spc="-5" dirty="0">
                <a:solidFill>
                  <a:schemeClr val="tx1"/>
                </a:solidFill>
              </a:rPr>
              <a:t>移动端</a:t>
            </a:r>
            <a:r>
              <a:rPr sz="2800" spc="-5" dirty="0">
                <a:solidFill>
                  <a:schemeClr val="tx1"/>
                </a:solidFill>
              </a:rPr>
              <a:t>小程序-</a:t>
            </a:r>
            <a:r>
              <a:rPr lang="zh-CN" sz="2800" spc="-5" dirty="0">
                <a:solidFill>
                  <a:schemeClr val="tx1"/>
                </a:solidFill>
              </a:rPr>
              <a:t>操作步骤</a:t>
            </a:r>
            <a:endParaRPr lang="zh-CN" altLang="zh-CN" sz="2800" spc="-5" dirty="0">
              <a:solidFill>
                <a:schemeClr val="tx1"/>
              </a:solidFill>
            </a:endParaRPr>
          </a:p>
        </p:txBody>
      </p:sp>
      <p:sp>
        <p:nvSpPr>
          <p:cNvPr id="3" name="object 3"/>
          <p:cNvSpPr/>
          <p:nvPr/>
        </p:nvSpPr>
        <p:spPr>
          <a:xfrm>
            <a:off x="2609850" y="1975611"/>
            <a:ext cx="713740" cy="85725"/>
          </a:xfrm>
          <a:custGeom>
            <a:avLst/>
            <a:gdLst/>
            <a:ahLst/>
            <a:cxnLst/>
            <a:rect l="l" t="t" r="r" b="b"/>
            <a:pathLst>
              <a:path w="713739" h="85725">
                <a:moveTo>
                  <a:pt x="628014" y="0"/>
                </a:moveTo>
                <a:lnTo>
                  <a:pt x="628014" y="85725"/>
                </a:lnTo>
                <a:lnTo>
                  <a:pt x="685249" y="57150"/>
                </a:lnTo>
                <a:lnTo>
                  <a:pt x="642365" y="57150"/>
                </a:lnTo>
                <a:lnTo>
                  <a:pt x="642365" y="28575"/>
                </a:lnTo>
                <a:lnTo>
                  <a:pt x="685080" y="28575"/>
                </a:lnTo>
                <a:lnTo>
                  <a:pt x="628014" y="0"/>
                </a:lnTo>
                <a:close/>
              </a:path>
              <a:path w="713739" h="85725">
                <a:moveTo>
                  <a:pt x="628014" y="28575"/>
                </a:moveTo>
                <a:lnTo>
                  <a:pt x="0" y="28575"/>
                </a:lnTo>
                <a:lnTo>
                  <a:pt x="0" y="57150"/>
                </a:lnTo>
                <a:lnTo>
                  <a:pt x="628014" y="57150"/>
                </a:lnTo>
                <a:lnTo>
                  <a:pt x="628014" y="28575"/>
                </a:lnTo>
                <a:close/>
              </a:path>
              <a:path w="713739" h="85725">
                <a:moveTo>
                  <a:pt x="685080" y="28575"/>
                </a:moveTo>
                <a:lnTo>
                  <a:pt x="642365" y="28575"/>
                </a:lnTo>
                <a:lnTo>
                  <a:pt x="642365" y="57150"/>
                </a:lnTo>
                <a:lnTo>
                  <a:pt x="685249" y="57150"/>
                </a:lnTo>
                <a:lnTo>
                  <a:pt x="713739" y="42925"/>
                </a:lnTo>
                <a:lnTo>
                  <a:pt x="685080" y="28575"/>
                </a:lnTo>
                <a:close/>
              </a:path>
            </a:pathLst>
          </a:custGeom>
          <a:solidFill>
            <a:srgbClr val="497DBA"/>
          </a:solidFill>
        </p:spPr>
        <p:txBody>
          <a:bodyPr wrap="square" lIns="0" tIns="0" rIns="0" bIns="0" rtlCol="0"/>
          <a:lstStyle/>
          <a:p/>
        </p:txBody>
      </p:sp>
      <p:sp>
        <p:nvSpPr>
          <p:cNvPr id="4" name="object 4"/>
          <p:cNvSpPr txBox="1"/>
          <p:nvPr/>
        </p:nvSpPr>
        <p:spPr>
          <a:xfrm>
            <a:off x="3508247" y="1732788"/>
            <a:ext cx="1661160" cy="612000"/>
          </a:xfrm>
          <a:prstGeom prst="rect">
            <a:avLst/>
          </a:prstGeom>
          <a:solidFill>
            <a:srgbClr val="C00000"/>
          </a:solidFill>
        </p:spPr>
        <p:txBody>
          <a:bodyPr vert="horz" wrap="square" lIns="0" tIns="167640" rIns="0" bIns="0" rtlCol="0">
            <a:spAutoFit/>
          </a:bodyPr>
          <a:lstStyle/>
          <a:p>
            <a:pPr marL="371475">
              <a:lnSpc>
                <a:spcPct val="100000"/>
              </a:lnSpc>
              <a:spcBef>
                <a:spcPts val="1320"/>
              </a:spcBef>
            </a:pPr>
            <a:r>
              <a:rPr lang="zh-CN" sz="1800" spc="10" dirty="0">
                <a:solidFill>
                  <a:srgbClr val="FFFFFF"/>
                </a:solidFill>
                <a:latin typeface="Microsoft YaHei Light"/>
                <a:cs typeface="Microsoft YaHei Light"/>
              </a:rPr>
              <a:t>新增牛舍</a:t>
            </a:r>
            <a:endParaRPr sz="1800">
              <a:latin typeface="Microsoft YaHei Light"/>
              <a:cs typeface="Microsoft YaHei Light"/>
            </a:endParaRPr>
          </a:p>
        </p:txBody>
      </p:sp>
      <p:sp>
        <p:nvSpPr>
          <p:cNvPr id="5" name="object 5"/>
          <p:cNvSpPr txBox="1"/>
          <p:nvPr/>
        </p:nvSpPr>
        <p:spPr>
          <a:xfrm>
            <a:off x="6470903" y="1705355"/>
            <a:ext cx="1602720" cy="612000"/>
          </a:xfrm>
          <a:prstGeom prst="rect">
            <a:avLst/>
          </a:prstGeom>
          <a:solidFill>
            <a:srgbClr val="C00000"/>
          </a:solidFill>
        </p:spPr>
        <p:txBody>
          <a:bodyPr vert="horz" wrap="square" lIns="0" tIns="167640" rIns="0" bIns="0" rtlCol="0">
            <a:spAutoFit/>
          </a:bodyPr>
          <a:lstStyle/>
          <a:p>
            <a:pPr marL="346075">
              <a:lnSpc>
                <a:spcPct val="100000"/>
              </a:lnSpc>
              <a:spcBef>
                <a:spcPts val="1320"/>
              </a:spcBef>
            </a:pPr>
            <a:r>
              <a:rPr lang="zh-CN" sz="1800" dirty="0">
                <a:solidFill>
                  <a:srgbClr val="FFFFFF"/>
                </a:solidFill>
                <a:latin typeface="微软雅黑" panose="020B0503020204020204" charset="-122"/>
                <a:cs typeface="微软雅黑" panose="020B0503020204020204" charset="-122"/>
              </a:rPr>
              <a:t>牛只进舍</a:t>
            </a:r>
            <a:endParaRPr sz="1800">
              <a:latin typeface="微软雅黑" panose="020B0503020204020204" charset="-122"/>
              <a:cs typeface="微软雅黑" panose="020B0503020204020204" charset="-122"/>
            </a:endParaRPr>
          </a:p>
        </p:txBody>
      </p:sp>
      <p:sp>
        <p:nvSpPr>
          <p:cNvPr id="6" name="object 6"/>
          <p:cNvSpPr txBox="1"/>
          <p:nvPr/>
        </p:nvSpPr>
        <p:spPr>
          <a:xfrm>
            <a:off x="9421368" y="1671827"/>
            <a:ext cx="1659889" cy="612000"/>
          </a:xfrm>
          <a:prstGeom prst="rect">
            <a:avLst/>
          </a:prstGeom>
          <a:solidFill>
            <a:srgbClr val="C00000"/>
          </a:solidFill>
        </p:spPr>
        <p:txBody>
          <a:bodyPr vert="horz" wrap="square" lIns="0" tIns="169545" rIns="0" bIns="0" rtlCol="0">
            <a:spAutoFit/>
          </a:bodyPr>
          <a:lstStyle/>
          <a:p>
            <a:pPr marL="346075">
              <a:lnSpc>
                <a:spcPct val="100000"/>
              </a:lnSpc>
              <a:spcBef>
                <a:spcPts val="1335"/>
              </a:spcBef>
            </a:pPr>
            <a:r>
              <a:rPr sz="1800" dirty="0">
                <a:solidFill>
                  <a:srgbClr val="FFFFFF"/>
                </a:solidFill>
                <a:latin typeface="微软雅黑" panose="020B0503020204020204" charset="-122"/>
                <a:cs typeface="微软雅黑" panose="020B0503020204020204" charset="-122"/>
              </a:rPr>
              <a:t>编辑</a:t>
            </a:r>
            <a:r>
              <a:rPr lang="zh-CN" sz="1800" dirty="0">
                <a:solidFill>
                  <a:srgbClr val="FFFFFF"/>
                </a:solidFill>
                <a:latin typeface="微软雅黑" panose="020B0503020204020204" charset="-122"/>
                <a:cs typeface="微软雅黑" panose="020B0503020204020204" charset="-122"/>
              </a:rPr>
              <a:t>信息</a:t>
            </a:r>
            <a:endParaRPr lang="zh-CN" sz="1800" dirty="0">
              <a:solidFill>
                <a:srgbClr val="FFFFFF"/>
              </a:solidFill>
              <a:latin typeface="微软雅黑" panose="020B0503020204020204" charset="-122"/>
              <a:cs typeface="微软雅黑" panose="020B0503020204020204" charset="-122"/>
            </a:endParaRPr>
          </a:p>
        </p:txBody>
      </p:sp>
      <p:sp>
        <p:nvSpPr>
          <p:cNvPr id="7" name="object 7"/>
          <p:cNvSpPr/>
          <p:nvPr/>
        </p:nvSpPr>
        <p:spPr>
          <a:xfrm>
            <a:off x="8352281" y="1972691"/>
            <a:ext cx="713740" cy="85725"/>
          </a:xfrm>
          <a:custGeom>
            <a:avLst/>
            <a:gdLst/>
            <a:ahLst/>
            <a:cxnLst/>
            <a:rect l="l" t="t" r="r" b="b"/>
            <a:pathLst>
              <a:path w="713740" h="85725">
                <a:moveTo>
                  <a:pt x="628015" y="57147"/>
                </a:moveTo>
                <a:lnTo>
                  <a:pt x="628015" y="85725"/>
                </a:lnTo>
                <a:lnTo>
                  <a:pt x="685080" y="57150"/>
                </a:lnTo>
                <a:lnTo>
                  <a:pt x="628015" y="57147"/>
                </a:lnTo>
                <a:close/>
              </a:path>
              <a:path w="713740" h="85725">
                <a:moveTo>
                  <a:pt x="628015" y="28572"/>
                </a:moveTo>
                <a:lnTo>
                  <a:pt x="628015" y="57147"/>
                </a:lnTo>
                <a:lnTo>
                  <a:pt x="642366" y="57150"/>
                </a:lnTo>
                <a:lnTo>
                  <a:pt x="642366" y="28575"/>
                </a:lnTo>
                <a:lnTo>
                  <a:pt x="628015" y="28572"/>
                </a:lnTo>
                <a:close/>
              </a:path>
              <a:path w="713740" h="85725">
                <a:moveTo>
                  <a:pt x="628015" y="0"/>
                </a:moveTo>
                <a:lnTo>
                  <a:pt x="628015" y="28572"/>
                </a:lnTo>
                <a:lnTo>
                  <a:pt x="642366" y="28575"/>
                </a:lnTo>
                <a:lnTo>
                  <a:pt x="642366" y="57150"/>
                </a:lnTo>
                <a:lnTo>
                  <a:pt x="685086" y="57147"/>
                </a:lnTo>
                <a:lnTo>
                  <a:pt x="713740" y="42799"/>
                </a:lnTo>
                <a:lnTo>
                  <a:pt x="628015" y="0"/>
                </a:lnTo>
                <a:close/>
              </a:path>
              <a:path w="713740" h="85725">
                <a:moveTo>
                  <a:pt x="0" y="28448"/>
                </a:moveTo>
                <a:lnTo>
                  <a:pt x="0" y="57023"/>
                </a:lnTo>
                <a:lnTo>
                  <a:pt x="628015" y="57147"/>
                </a:lnTo>
                <a:lnTo>
                  <a:pt x="628015" y="28572"/>
                </a:lnTo>
                <a:lnTo>
                  <a:pt x="0" y="28448"/>
                </a:lnTo>
                <a:close/>
              </a:path>
            </a:pathLst>
          </a:custGeom>
          <a:solidFill>
            <a:srgbClr val="497DBA"/>
          </a:solidFill>
        </p:spPr>
        <p:txBody>
          <a:bodyPr wrap="square" lIns="0" tIns="0" rIns="0" bIns="0" rtlCol="0"/>
          <a:lstStyle/>
          <a:p/>
        </p:txBody>
      </p:sp>
      <p:sp>
        <p:nvSpPr>
          <p:cNvPr id="8" name="object 8"/>
          <p:cNvSpPr/>
          <p:nvPr/>
        </p:nvSpPr>
        <p:spPr>
          <a:xfrm>
            <a:off x="5409438" y="1972691"/>
            <a:ext cx="713740" cy="85725"/>
          </a:xfrm>
          <a:custGeom>
            <a:avLst/>
            <a:gdLst/>
            <a:ahLst/>
            <a:cxnLst/>
            <a:rect l="l" t="t" r="r" b="b"/>
            <a:pathLst>
              <a:path w="713739" h="85725">
                <a:moveTo>
                  <a:pt x="628014" y="57147"/>
                </a:moveTo>
                <a:lnTo>
                  <a:pt x="628014" y="85725"/>
                </a:lnTo>
                <a:lnTo>
                  <a:pt x="685080" y="57150"/>
                </a:lnTo>
                <a:lnTo>
                  <a:pt x="628014" y="57147"/>
                </a:lnTo>
                <a:close/>
              </a:path>
              <a:path w="713739" h="85725">
                <a:moveTo>
                  <a:pt x="628014" y="28572"/>
                </a:moveTo>
                <a:lnTo>
                  <a:pt x="628014" y="57147"/>
                </a:lnTo>
                <a:lnTo>
                  <a:pt x="642365" y="57150"/>
                </a:lnTo>
                <a:lnTo>
                  <a:pt x="642365" y="28575"/>
                </a:lnTo>
                <a:lnTo>
                  <a:pt x="628014" y="28572"/>
                </a:lnTo>
                <a:close/>
              </a:path>
              <a:path w="713739" h="85725">
                <a:moveTo>
                  <a:pt x="628014" y="0"/>
                </a:moveTo>
                <a:lnTo>
                  <a:pt x="628014" y="28572"/>
                </a:lnTo>
                <a:lnTo>
                  <a:pt x="642365" y="28575"/>
                </a:lnTo>
                <a:lnTo>
                  <a:pt x="642365" y="57150"/>
                </a:lnTo>
                <a:lnTo>
                  <a:pt x="685086" y="57147"/>
                </a:lnTo>
                <a:lnTo>
                  <a:pt x="713739" y="42799"/>
                </a:lnTo>
                <a:lnTo>
                  <a:pt x="628014" y="0"/>
                </a:lnTo>
                <a:close/>
              </a:path>
              <a:path w="713739" h="85725">
                <a:moveTo>
                  <a:pt x="0" y="28448"/>
                </a:moveTo>
                <a:lnTo>
                  <a:pt x="0" y="57023"/>
                </a:lnTo>
                <a:lnTo>
                  <a:pt x="628014" y="57147"/>
                </a:lnTo>
                <a:lnTo>
                  <a:pt x="628014" y="28572"/>
                </a:lnTo>
                <a:lnTo>
                  <a:pt x="0" y="28448"/>
                </a:lnTo>
                <a:close/>
              </a:path>
            </a:pathLst>
          </a:custGeom>
          <a:solidFill>
            <a:srgbClr val="497DBA"/>
          </a:solidFill>
        </p:spPr>
        <p:txBody>
          <a:bodyPr wrap="square" lIns="0" tIns="0" rIns="0" bIns="0" rtlCol="0"/>
          <a:lstStyle/>
          <a:p/>
        </p:txBody>
      </p:sp>
      <p:sp>
        <p:nvSpPr>
          <p:cNvPr id="9" name="object 9"/>
          <p:cNvSpPr txBox="1"/>
          <p:nvPr/>
        </p:nvSpPr>
        <p:spPr>
          <a:xfrm>
            <a:off x="436575" y="767334"/>
            <a:ext cx="11784965" cy="842010"/>
          </a:xfrm>
          <a:prstGeom prst="rect">
            <a:avLst/>
          </a:prstGeom>
        </p:spPr>
        <p:txBody>
          <a:bodyPr vert="horz" wrap="square" lIns="0" tIns="149860" rIns="0" bIns="0" rtlCol="0">
            <a:spAutoFit/>
          </a:bodyPr>
          <a:lstStyle/>
          <a:p>
            <a:pPr marL="12700">
              <a:lnSpc>
                <a:spcPct val="100000"/>
              </a:lnSpc>
              <a:spcBef>
                <a:spcPts val="1180"/>
              </a:spcBef>
            </a:pPr>
            <a:r>
              <a:rPr sz="1800" b="1" dirty="0">
                <a:solidFill>
                  <a:srgbClr val="FF0000"/>
                </a:solidFill>
                <a:latin typeface="微软雅黑" panose="020B0503020204020204" charset="-122"/>
                <a:cs typeface="微软雅黑" panose="020B0503020204020204" charset="-122"/>
              </a:rPr>
              <a:t>新增</a:t>
            </a:r>
            <a:r>
              <a:rPr lang="zh-CN" sz="1800" b="1" dirty="0">
                <a:solidFill>
                  <a:srgbClr val="FF0000"/>
                </a:solidFill>
                <a:latin typeface="微软雅黑" panose="020B0503020204020204" charset="-122"/>
                <a:cs typeface="微软雅黑" panose="020B0503020204020204" charset="-122"/>
              </a:rPr>
              <a:t>牛舍</a:t>
            </a:r>
            <a:r>
              <a:rPr sz="1800" b="1" spc="-10" dirty="0">
                <a:latin typeface="微软雅黑" panose="020B0503020204020204" charset="-122"/>
                <a:cs typeface="微软雅黑" panose="020B0503020204020204" charset="-122"/>
              </a:rPr>
              <a:t>-</a:t>
            </a:r>
            <a:r>
              <a:rPr sz="1800" b="1" dirty="0">
                <a:latin typeface="微软雅黑" panose="020B0503020204020204" charset="-122"/>
                <a:cs typeface="微软雅黑" panose="020B0503020204020204" charset="-122"/>
              </a:rPr>
              <a:t>点击【</a:t>
            </a:r>
            <a:r>
              <a:rPr lang="zh-CN" sz="1800" b="1" dirty="0">
                <a:latin typeface="微软雅黑" panose="020B0503020204020204" charset="-122"/>
                <a:cs typeface="微软雅黑" panose="020B0503020204020204" charset="-122"/>
              </a:rPr>
              <a:t>牛舍管理</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进入【新增牛舍】，</a:t>
            </a:r>
            <a:r>
              <a:rPr sz="1800" b="1" dirty="0">
                <a:latin typeface="微软雅黑" panose="020B0503020204020204" charset="-122"/>
                <a:cs typeface="微软雅黑" panose="020B0503020204020204" charset="-122"/>
              </a:rPr>
              <a:t>填写</a:t>
            </a:r>
            <a:r>
              <a:rPr lang="zh-CN" sz="1800" b="1" dirty="0">
                <a:latin typeface="微软雅黑" panose="020B0503020204020204" charset="-122"/>
                <a:cs typeface="微软雅黑" panose="020B0503020204020204" charset="-122"/>
              </a:rPr>
              <a:t>牛舍</a:t>
            </a:r>
            <a:r>
              <a:rPr sz="1800" b="1" dirty="0">
                <a:latin typeface="微软雅黑" panose="020B0503020204020204" charset="-122"/>
                <a:cs typeface="微软雅黑" panose="020B0503020204020204" charset="-122"/>
              </a:rPr>
              <a:t>名称、</a:t>
            </a:r>
            <a:r>
              <a:rPr lang="zh-CN" sz="1800" b="1" dirty="0">
                <a:latin typeface="微软雅黑" panose="020B0503020204020204" charset="-122"/>
                <a:cs typeface="微软雅黑" panose="020B0503020204020204" charset="-122"/>
              </a:rPr>
              <a:t>牛舍类型、最大存栏数、栏位总数</a:t>
            </a:r>
            <a:r>
              <a:rPr sz="1800" b="1" dirty="0">
                <a:latin typeface="微软雅黑" panose="020B0503020204020204" charset="-122"/>
                <a:cs typeface="微软雅黑" panose="020B0503020204020204" charset="-122"/>
              </a:rPr>
              <a:t>等具体信息</a:t>
            </a:r>
            <a:endParaRPr sz="1800">
              <a:latin typeface="微软雅黑" panose="020B0503020204020204" charset="-122"/>
              <a:cs typeface="微软雅黑" panose="020B0503020204020204" charset="-122"/>
            </a:endParaRPr>
          </a:p>
          <a:p>
            <a:pPr marL="12700">
              <a:lnSpc>
                <a:spcPct val="100000"/>
              </a:lnSpc>
              <a:spcBef>
                <a:spcPts val="1080"/>
              </a:spcBef>
            </a:pPr>
            <a:r>
              <a:rPr lang="zh-CN" sz="1800" b="1" dirty="0">
                <a:solidFill>
                  <a:srgbClr val="FF0000"/>
                </a:solidFill>
                <a:latin typeface="微软雅黑" panose="020B0503020204020204" charset="-122"/>
                <a:cs typeface="微软雅黑" panose="020B0503020204020204" charset="-122"/>
              </a:rPr>
              <a:t>牛只进舍</a:t>
            </a:r>
            <a:r>
              <a:rPr sz="1800" b="1" spc="-10" dirty="0">
                <a:latin typeface="微软雅黑" panose="020B0503020204020204" charset="-122"/>
                <a:cs typeface="微软雅黑" panose="020B0503020204020204" charset="-122"/>
              </a:rPr>
              <a:t>-</a:t>
            </a:r>
            <a:r>
              <a:rPr sz="1800" b="1" dirty="0">
                <a:latin typeface="微软雅黑" panose="020B0503020204020204" charset="-122"/>
                <a:cs typeface="微软雅黑" panose="020B0503020204020204" charset="-122"/>
              </a:rPr>
              <a:t>点</a:t>
            </a:r>
            <a:r>
              <a:rPr sz="1800" b="1" spc="10" dirty="0">
                <a:latin typeface="微软雅黑" panose="020B0503020204020204" charset="-122"/>
                <a:cs typeface="微软雅黑" panose="020B0503020204020204" charset="-122"/>
              </a:rPr>
              <a:t>击</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牛只进舍</a:t>
            </a:r>
            <a:r>
              <a:rPr sz="1800" b="1" dirty="0">
                <a:latin typeface="微软雅黑" panose="020B0503020204020204" charset="-122"/>
                <a:cs typeface="微软雅黑" panose="020B0503020204020204" charset="-122"/>
              </a:rPr>
              <a:t>】，</a:t>
            </a:r>
            <a:r>
              <a:rPr lang="zh-CN" sz="1800" b="1" dirty="0">
                <a:latin typeface="微软雅黑" panose="020B0503020204020204" charset="-122"/>
                <a:cs typeface="微软雅黑" panose="020B0503020204020204" charset="-122"/>
              </a:rPr>
              <a:t>填写佩戴类型、进舍时间、牛只类型、所在位置、进舍类型、出生日期等相关信息</a:t>
            </a:r>
            <a:endParaRPr lang="zh-CN" sz="1800" b="1" dirty="0">
              <a:latin typeface="微软雅黑" panose="020B0503020204020204" charset="-122"/>
              <a:cs typeface="微软雅黑" panose="020B0503020204020204" charset="-122"/>
            </a:endParaRPr>
          </a:p>
        </p:txBody>
      </p:sp>
      <p:sp>
        <p:nvSpPr>
          <p:cNvPr id="10" name="object 10"/>
          <p:cNvSpPr txBox="1"/>
          <p:nvPr/>
        </p:nvSpPr>
        <p:spPr>
          <a:xfrm>
            <a:off x="764158" y="1732788"/>
            <a:ext cx="1613698" cy="612000"/>
          </a:xfrm>
          <a:prstGeom prst="rect">
            <a:avLst/>
          </a:prstGeom>
          <a:solidFill>
            <a:srgbClr val="C00000"/>
          </a:solidFill>
        </p:spPr>
        <p:txBody>
          <a:bodyPr vert="horz" wrap="square" lIns="0" tIns="167640" rIns="0" bIns="0" rtlCol="0">
            <a:spAutoFit/>
          </a:bodyPr>
          <a:lstStyle/>
          <a:p>
            <a:pPr marL="371475">
              <a:lnSpc>
                <a:spcPct val="100000"/>
              </a:lnSpc>
              <a:spcBef>
                <a:spcPts val="1320"/>
              </a:spcBef>
            </a:pPr>
            <a:r>
              <a:rPr lang="zh-CN" sz="1800" spc="10" dirty="0">
                <a:solidFill>
                  <a:srgbClr val="FFFFFF"/>
                </a:solidFill>
                <a:latin typeface="Microsoft YaHei Light"/>
                <a:cs typeface="Microsoft YaHei Light"/>
              </a:rPr>
              <a:t>牛舍管理</a:t>
            </a:r>
            <a:endParaRPr lang="zh-CN" sz="1800" spc="10" dirty="0">
              <a:solidFill>
                <a:srgbClr val="FFFFFF"/>
              </a:solidFill>
              <a:latin typeface="Microsoft YaHei Light"/>
              <a:cs typeface="Microsoft YaHei Light"/>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pic>
        <p:nvPicPr>
          <p:cNvPr id="18" name="图片 17"/>
          <p:cNvPicPr>
            <a:picLocks noChangeAspect="1"/>
          </p:cNvPicPr>
          <p:nvPr/>
        </p:nvPicPr>
        <p:blipFill>
          <a:blip r:embed="rId1"/>
          <a:stretch>
            <a:fillRect/>
          </a:stretch>
        </p:blipFill>
        <p:spPr>
          <a:xfrm>
            <a:off x="3352800" y="2468880"/>
            <a:ext cx="2023110" cy="3636010"/>
          </a:xfrm>
          <a:prstGeom prst="rect">
            <a:avLst/>
          </a:prstGeom>
        </p:spPr>
      </p:pic>
      <p:pic>
        <p:nvPicPr>
          <p:cNvPr id="19" name="图片 18"/>
          <p:cNvPicPr>
            <a:picLocks noChangeAspect="1"/>
          </p:cNvPicPr>
          <p:nvPr/>
        </p:nvPicPr>
        <p:blipFill>
          <a:blip r:embed="rId2"/>
          <a:stretch>
            <a:fillRect/>
          </a:stretch>
        </p:blipFill>
        <p:spPr>
          <a:xfrm>
            <a:off x="533400" y="2427605"/>
            <a:ext cx="2075815" cy="3688715"/>
          </a:xfrm>
          <a:prstGeom prst="rect">
            <a:avLst/>
          </a:prstGeom>
        </p:spPr>
      </p:pic>
      <p:pic>
        <p:nvPicPr>
          <p:cNvPr id="20" name="图片 19"/>
          <p:cNvPicPr>
            <a:picLocks noChangeAspect="1"/>
          </p:cNvPicPr>
          <p:nvPr/>
        </p:nvPicPr>
        <p:blipFill>
          <a:blip r:embed="rId3"/>
          <a:stretch>
            <a:fillRect/>
          </a:stretch>
        </p:blipFill>
        <p:spPr>
          <a:xfrm>
            <a:off x="6195695" y="2413635"/>
            <a:ext cx="2085340" cy="3708400"/>
          </a:xfrm>
          <a:prstGeom prst="rect">
            <a:avLst/>
          </a:prstGeom>
        </p:spPr>
      </p:pic>
      <p:pic>
        <p:nvPicPr>
          <p:cNvPr id="21" name="图片 20"/>
          <p:cNvPicPr>
            <a:picLocks noChangeAspect="1"/>
          </p:cNvPicPr>
          <p:nvPr/>
        </p:nvPicPr>
        <p:blipFill>
          <a:blip r:embed="rId4"/>
          <a:stretch>
            <a:fillRect/>
          </a:stretch>
        </p:blipFill>
        <p:spPr>
          <a:xfrm>
            <a:off x="9144000" y="2423795"/>
            <a:ext cx="2070735" cy="36810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0855" y="235076"/>
            <a:ext cx="3806825" cy="412750"/>
          </a:xfrm>
          <a:prstGeom prst="rect">
            <a:avLst/>
          </a:prstGeom>
        </p:spPr>
        <p:txBody>
          <a:bodyPr vert="horz" wrap="square" lIns="0" tIns="12700" rIns="0" bIns="0" rtlCol="0">
            <a:spAutoFit/>
          </a:bodyPr>
          <a:lstStyle/>
          <a:p>
            <a:pPr marL="12700">
              <a:lnSpc>
                <a:spcPct val="100000"/>
              </a:lnSpc>
              <a:spcBef>
                <a:spcPts val="100"/>
              </a:spcBef>
            </a:pPr>
            <a:r>
              <a:rPr lang="zh-CN" sz="2600" dirty="0">
                <a:solidFill>
                  <a:schemeClr val="tx1"/>
                </a:solidFill>
              </a:rPr>
              <a:t>畜牧</a:t>
            </a:r>
            <a:r>
              <a:rPr sz="2600" dirty="0">
                <a:solidFill>
                  <a:schemeClr val="tx1"/>
                </a:solidFill>
              </a:rPr>
              <a:t>管理系统-</a:t>
            </a:r>
            <a:r>
              <a:rPr lang="zh-CN" sz="2600" dirty="0">
                <a:solidFill>
                  <a:schemeClr val="tx1"/>
                </a:solidFill>
              </a:rPr>
              <a:t>进入系统</a:t>
            </a:r>
            <a:endParaRPr lang="zh-CN" sz="2600" dirty="0">
              <a:solidFill>
                <a:schemeClr val="tx1"/>
              </a:solidFill>
              <a:highlight>
                <a:srgbClr val="FFFF00"/>
              </a:highlight>
            </a:endParaRPr>
          </a:p>
        </p:txBody>
      </p:sp>
      <p:sp>
        <p:nvSpPr>
          <p:cNvPr id="3" name="object 3"/>
          <p:cNvSpPr txBox="1"/>
          <p:nvPr/>
        </p:nvSpPr>
        <p:spPr>
          <a:xfrm>
            <a:off x="676757" y="846053"/>
            <a:ext cx="6478270" cy="841375"/>
          </a:xfrm>
          <a:prstGeom prst="rect">
            <a:avLst/>
          </a:prstGeom>
        </p:spPr>
        <p:txBody>
          <a:bodyPr vert="horz" wrap="square" lIns="0" tIns="149225" rIns="0" bIns="0" rtlCol="0">
            <a:spAutoFit/>
          </a:bodyPr>
          <a:lstStyle/>
          <a:p>
            <a:pPr marL="299085" indent="-287020">
              <a:lnSpc>
                <a:spcPct val="100000"/>
              </a:lnSpc>
              <a:spcBef>
                <a:spcPts val="1175"/>
              </a:spcBef>
              <a:buFont typeface="Wingdings" panose="05000000000000000000"/>
              <a:buChar char=""/>
              <a:tabLst>
                <a:tab pos="299720" algn="l"/>
              </a:tabLst>
            </a:pPr>
            <a:r>
              <a:rPr sz="1800" b="1" dirty="0">
                <a:latin typeface="微软雅黑" panose="020B0503020204020204" charset="-122"/>
                <a:cs typeface="微软雅黑" panose="020B0503020204020204" charset="-122"/>
              </a:rPr>
              <a:t>登录</a:t>
            </a:r>
            <a:r>
              <a:rPr lang="zh-CN" sz="1800" b="1" dirty="0">
                <a:latin typeface="微软雅黑" panose="020B0503020204020204" charset="-122"/>
                <a:cs typeface="微软雅黑" panose="020B0503020204020204" charset="-122"/>
              </a:rPr>
              <a:t>畜牧</a:t>
            </a:r>
            <a:r>
              <a:rPr sz="1800" b="1" dirty="0">
                <a:latin typeface="微软雅黑" panose="020B0503020204020204" charset="-122"/>
                <a:cs typeface="微软雅黑" panose="020B0503020204020204" charset="-122"/>
              </a:rPr>
              <a:t>管理系统</a:t>
            </a:r>
            <a:r>
              <a:rPr sz="1800" b="1" spc="-45" dirty="0">
                <a:solidFill>
                  <a:srgbClr val="0000FF"/>
                </a:solidFill>
                <a:latin typeface="微软雅黑" panose="020B0503020204020204" charset="-122"/>
                <a:cs typeface="微软雅黑" panose="020B0503020204020204" charset="-122"/>
              </a:rPr>
              <a:t> https://niu.aiotagro.com/?a=login</a:t>
            </a:r>
            <a:endParaRPr sz="1800" b="1" spc="-45" dirty="0">
              <a:solidFill>
                <a:srgbClr val="0000FF"/>
              </a:solidFill>
              <a:latin typeface="微软雅黑" panose="020B0503020204020204" charset="-122"/>
              <a:cs typeface="微软雅黑" panose="020B0503020204020204" charset="-122"/>
            </a:endParaRPr>
          </a:p>
          <a:p>
            <a:pPr marL="353695">
              <a:lnSpc>
                <a:spcPct val="100000"/>
              </a:lnSpc>
              <a:spcBef>
                <a:spcPts val="1080"/>
              </a:spcBef>
            </a:pPr>
            <a:r>
              <a:rPr sz="1800" b="1" spc="-5" dirty="0">
                <a:latin typeface="微软雅黑" panose="020B0503020204020204" charset="-122"/>
                <a:cs typeface="微软雅黑" panose="020B0503020204020204" charset="-122"/>
              </a:rPr>
              <a:t>账号密码、数据、权限均与小程序一致</a:t>
            </a:r>
            <a:endParaRPr sz="1800">
              <a:latin typeface="微软雅黑" panose="020B0503020204020204" charset="-122"/>
              <a:cs typeface="微软雅黑" panose="020B0503020204020204" charset="-122"/>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865"/>
              </a:lnSpc>
            </a:pPr>
            <a:fld id="{81D60167-4931-47E6-BA6A-407CBD079E47}" type="slidenum">
              <a:rPr spc="-5" dirty="0"/>
            </a:fld>
            <a:endParaRPr spc="-5" dirty="0"/>
          </a:p>
        </p:txBody>
      </p:sp>
      <p:pic>
        <p:nvPicPr>
          <p:cNvPr id="7" name="图片 6"/>
          <p:cNvPicPr>
            <a:picLocks noChangeAspect="1"/>
          </p:cNvPicPr>
          <p:nvPr/>
        </p:nvPicPr>
        <p:blipFill>
          <a:blip r:embed="rId1"/>
          <a:stretch>
            <a:fillRect/>
          </a:stretch>
        </p:blipFill>
        <p:spPr>
          <a:xfrm>
            <a:off x="990600" y="1885315"/>
            <a:ext cx="8833485" cy="4311015"/>
          </a:xfrm>
          <a:prstGeom prst="rect">
            <a:avLst/>
          </a:prstGeom>
        </p:spPr>
      </p:pic>
    </p:spTree>
  </p:cSld>
  <p:clrMapOvr>
    <a:masterClrMapping/>
  </p:clrMapOvr>
</p:sld>
</file>

<file path=ppt/tags/tag1.xml><?xml version="1.0" encoding="utf-8"?>
<p:tagLst xmlns:p="http://schemas.openxmlformats.org/presentationml/2006/main">
  <p:tag name="KSO_WM_UNIT_PLACING_PICTURE_USER_VIEWPORT" val="{&quot;height&quot;:4890.1669291338585,&quot;width&quot;:5360.8787401574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814_1*i*12"/>
  <p:tag name="KSO_WM_TEMPLATE_CATEGORY" val="diagram"/>
  <p:tag name="KSO_WM_TEMPLATE_INDEX" val="20194814"/>
  <p:tag name="KSO_WM_UNIT_LAYERLEVEL" val="1"/>
  <p:tag name="KSO_WM_TAG_VERSION" val="1.0"/>
  <p:tag name="KSO_WM_BEAUTIFY_FLAG" val="#wm#"/>
  <p:tag name="KSO_WM_UNIT_COLOR_SCHEME_SHAPE_ID" val="7"/>
  <p:tag name="KSO_WM_UNIT_COLOR_SCHEME_PARENT_PAGE" val="0_1"/>
</p:tagLst>
</file>

<file path=ppt/tags/tag3.xml><?xml version="1.0" encoding="utf-8"?>
<p:tagLst xmlns:p="http://schemas.openxmlformats.org/presentationml/2006/main">
  <p:tag name="KSO_WM_SLIDE_ID" val="diagram20194814_1"/>
  <p:tag name="KSO_WM_SLIDE_ITEM_CNT" val="0"/>
  <p:tag name="KSO_WM_SLIDE_INDEX" val="1"/>
  <p:tag name="KSO_WM_TAG_VERSION" val="1.0"/>
  <p:tag name="KSO_WM_BEAUTIFY_FLAG" val="#wm#"/>
  <p:tag name="KSO_WM_TEMPLATE_CATEGORY" val="diagram"/>
  <p:tag name="KSO_WM_TEMPLATE_INDEX" val="20194814"/>
  <p:tag name="KSO_WM_SLIDE_LAYOUT" val="f"/>
  <p:tag name="KSO_WM_SLIDE_LAYOUT_CNT" val="2"/>
  <p:tag name="KSO_WM_SLIDE_TYPE" val="text"/>
  <p:tag name="KSO_WM_SLIDE_SUBTYPE" val="pureTxt"/>
  <p:tag name="KSO_WM_SLIDE_SIZE" val="942*530"/>
  <p:tag name="KSO_WM_SLIDE_POSITION" val="1*0"/>
  <p:tag name="KSO_WM_SLIDE_COLORSCHEME_VERSION" val="3.2"/>
  <p:tag name="KSO_WM_TEMPLATE_SUBCATEGORY" val="0"/>
  <p:tag name="KSO_WM_TEMPLATE_MASTER_TYPE" val="0"/>
  <p:tag name="KSO_WM_TEMPLATE_COLOR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4814_1*i*12"/>
  <p:tag name="KSO_WM_TEMPLATE_CATEGORY" val="diagram"/>
  <p:tag name="KSO_WM_TEMPLATE_INDEX" val="20194814"/>
  <p:tag name="KSO_WM_UNIT_LAYERLEVEL" val="1"/>
  <p:tag name="KSO_WM_TAG_VERSION" val="1.0"/>
  <p:tag name="KSO_WM_BEAUTIFY_FLAG" val="#wm#"/>
  <p:tag name="KSO_WM_UNIT_COLOR_SCHEME_SHAPE_ID" val="7"/>
  <p:tag name="KSO_WM_UNIT_COLOR_SCHEME_PARENT_PAGE" val="0_1"/>
</p:tagLst>
</file>

<file path=ppt/tags/tag5.xml><?xml version="1.0" encoding="utf-8"?>
<p:tagLst xmlns:p="http://schemas.openxmlformats.org/presentationml/2006/main">
  <p:tag name="KSO_WM_SLIDE_ID" val="diagram20194814_1"/>
  <p:tag name="KSO_WM_SLIDE_ITEM_CNT" val="0"/>
  <p:tag name="KSO_WM_SLIDE_INDEX" val="1"/>
  <p:tag name="KSO_WM_TAG_VERSION" val="1.0"/>
  <p:tag name="KSO_WM_BEAUTIFY_FLAG" val="#wm#"/>
  <p:tag name="KSO_WM_TEMPLATE_CATEGORY" val="diagram"/>
  <p:tag name="KSO_WM_TEMPLATE_INDEX" val="20194814"/>
  <p:tag name="KSO_WM_SLIDE_LAYOUT" val="f"/>
  <p:tag name="KSO_WM_SLIDE_LAYOUT_CNT" val="2"/>
  <p:tag name="KSO_WM_SLIDE_TYPE" val="text"/>
  <p:tag name="KSO_WM_SLIDE_SUBTYPE" val="pureTxt"/>
  <p:tag name="KSO_WM_SLIDE_SIZE" val="942*530"/>
  <p:tag name="KSO_WM_SLIDE_POSITION" val="1*0"/>
  <p:tag name="KSO_WM_SLIDE_COLORSCHEME_VERSION" val="3.2"/>
  <p:tag name="KSO_WM_TEMPLATE_SUBCATEGORY" val="0"/>
  <p:tag name="KSO_WM_TEMPLATE_MASTER_TYPE" val="0"/>
  <p:tag name="KSO_WM_TEMPLATE_COLOR_TYPE" val="1"/>
</p:tagLst>
</file>

<file path=ppt/tags/tag6.xml><?xml version="1.0" encoding="utf-8"?>
<p:tagLst xmlns:p="http://schemas.openxmlformats.org/presentationml/2006/main">
  <p:tag name="KSO_WM_UNIT_TABLE_BEAUTIFY" val="smartTable{79ee279d-bc2f-47ef-8aa8-a10d42e7d96c}"/>
</p:tagLst>
</file>

<file path=ppt/tags/tag7.xml><?xml version="1.0" encoding="utf-8"?>
<p:tagLst xmlns:p="http://schemas.openxmlformats.org/presentationml/2006/main">
  <p:tag name="COMMONDATA" val="eyJoZGlkIjoiOGEyY2Y3MjZkNzJmNzhiNmU4ZTIxNTU1MWRjZDMzYzE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3278</Words>
  <Application>WPS 演示</Application>
  <PresentationFormat>On-screen Show (4:3)</PresentationFormat>
  <Paragraphs>318</Paragraphs>
  <Slides>28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Arial</vt:lpstr>
      <vt:lpstr>宋体</vt:lpstr>
      <vt:lpstr>Wingdings</vt:lpstr>
      <vt:lpstr>微软雅黑</vt:lpstr>
      <vt:lpstr>Arial MT</vt:lpstr>
      <vt:lpstr>Calibri</vt:lpstr>
      <vt:lpstr>Microsoft YaHei Light</vt:lpstr>
      <vt:lpstr>LaBrit</vt:lpstr>
      <vt:lpstr>Wingdings</vt:lpstr>
      <vt:lpstr>Arial Unicode MS</vt:lpstr>
      <vt:lpstr>Microsoft JhengHei</vt:lpstr>
      <vt:lpstr>黑体</vt:lpstr>
      <vt:lpstr>Times New Roman</vt:lpstr>
      <vt:lpstr>Office Theme</vt:lpstr>
      <vt:lpstr>   畜牧智慧养殖平台</vt:lpstr>
      <vt:lpstr>智能佩戴设备产品-概述</vt:lpstr>
      <vt:lpstr>智能耳标</vt:lpstr>
      <vt:lpstr>智能主机</vt:lpstr>
      <vt:lpstr>智能项圈</vt:lpstr>
      <vt:lpstr>交付全流程</vt:lpstr>
      <vt:lpstr>PowerPoint 演示文稿</vt:lpstr>
      <vt:lpstr>移动端小程序-操作步骤</vt:lpstr>
      <vt:lpstr>畜牧管理系统-进入系统</vt:lpstr>
      <vt:lpstr>畜牧管理系统-新增牛舍</vt:lpstr>
      <vt:lpstr>畜牧管理系统-绑定栏位</vt:lpstr>
      <vt:lpstr>PowerPoint 演示文稿</vt:lpstr>
      <vt:lpstr>PowerPoint 演示文稿</vt:lpstr>
      <vt:lpstr>银行监管系统</vt:lpstr>
      <vt:lpstr>银行监管系统—添加子账号</vt:lpstr>
      <vt:lpstr>银行监管系统—新建监管项目</vt:lpstr>
      <vt:lpstr>银行监管系统—设备分配入项</vt:lpstr>
      <vt:lpstr>银行监管系统—设备分配入项</vt:lpstr>
      <vt:lpstr>银行监管系统—新建栏舍</vt:lpstr>
      <vt:lpstr>银行监管系统—设备绑定栏舍</vt:lpstr>
      <vt:lpstr>智能产品-产品检查和测试</vt:lpstr>
      <vt:lpstr>PowerPoint 演示文稿</vt:lpstr>
      <vt:lpstr>智能主机安装位置选择指引</vt:lpstr>
      <vt:lpstr>智能耳标安装</vt:lpstr>
      <vt:lpstr>智能项圈安装</vt:lpstr>
      <vt:lpstr>智能耳标故障排查要点</vt:lpstr>
      <vt:lpstr>智能项圈故障排查要点</vt:lpstr>
      <vt:lpstr>武汉爱农云联科技有限公司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畜牧智慧养殖平台</dc:title>
  <dc:creator>蔡 文瑾</dc:creator>
  <cp:lastModifiedBy>爱农云联胡盈韵</cp:lastModifiedBy>
  <cp:revision>6</cp:revision>
  <dcterms:created xsi:type="dcterms:W3CDTF">2022-03-30T09:34:00Z</dcterms:created>
  <dcterms:modified xsi:type="dcterms:W3CDTF">2022-06-22T03:47:01Z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1900-01-02T08:00:00Z</vt:filetime>
  </property>
  <property fmtid="{D5CDD505-2E9C-101B-9397-08002B2CF9AE}" pid="3" name="Creator">
    <vt:lpwstr>Microsoft® PowerPoint® 2021</vt:lpwstr>
  </property>
  <property fmtid="{D5CDD505-2E9C-101B-9397-08002B2CF9AE}" pid="4" name="LastSaved">
    <vt:filetime>1900-01-02T08:00:00Z</vt:filetime>
  </property>
  <property fmtid="{D5CDD505-2E9C-101B-9397-08002B2CF9AE}" pid="5" name="ICV">
    <vt:lpwstr>E4B640221D524E7E98C921DC7304F109</vt:lpwstr>
  </property>
  <property fmtid="{D5CDD505-2E9C-101B-9397-08002B2CF9AE}" pid="6" name="KSOProductBuildVer">
    <vt:lpwstr>2052-11.1.0.11744</vt:lpwstr>
  </property>
</Properties>
</file>