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65" r:id="rId5"/>
    <p:sldId id="376" r:id="rId6"/>
    <p:sldId id="380" r:id="rId7"/>
    <p:sldId id="378" r:id="rId8"/>
    <p:sldId id="381" r:id="rId9"/>
    <p:sldId id="383" r:id="rId10"/>
    <p:sldId id="385" r:id="rId11"/>
    <p:sldId id="386" r:id="rId12"/>
    <p:sldId id="387" r:id="rId13"/>
    <p:sldId id="388" r:id="rId14"/>
    <p:sldId id="389" r:id="rId15"/>
    <p:sldId id="390" r:id="rId16"/>
    <p:sldId id="412" r:id="rId17"/>
    <p:sldId id="2065" r:id="rId18"/>
    <p:sldId id="2064" r:id="rId19"/>
    <p:sldId id="2063" r:id="rId20"/>
    <p:sldId id="2026" r:id="rId21"/>
    <p:sldId id="2025" r:id="rId22"/>
    <p:sldId id="392" r:id="rId23"/>
    <p:sldId id="394" r:id="rId24"/>
    <p:sldId id="396" r:id="rId25"/>
    <p:sldId id="367" r:id="rId26"/>
    <p:sldId id="403" r:id="rId27"/>
    <p:sldId id="264" r:id="rId28"/>
    <p:sldId id="265" r:id="rId29"/>
    <p:sldId id="266" r:id="rId30"/>
    <p:sldId id="267" r:id="rId31"/>
    <p:sldId id="268" r:id="rId32"/>
    <p:sldId id="409" r:id="rId33"/>
    <p:sldId id="2067" r:id="rId34"/>
    <p:sldId id="410" r:id="rId35"/>
    <p:sldId id="2066" r:id="rId36"/>
    <p:sldId id="1805" r:id="rId37"/>
    <p:sldId id="1806" r:id="rId38"/>
    <p:sldId id="2068" r:id="rId39"/>
    <p:sldId id="2069" r:id="rId40"/>
    <p:sldId id="2032" r:id="rId41"/>
    <p:sldId id="2030" r:id="rId42"/>
    <p:sldId id="279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8945"/>
    <a:srgbClr val="EB8743"/>
    <a:srgbClr val="FFFFFF"/>
    <a:srgbClr val="484549"/>
    <a:srgbClr val="658CB8"/>
    <a:srgbClr val="0E8CFF"/>
    <a:srgbClr val="F8F8F8"/>
    <a:srgbClr val="868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5238" autoAdjust="0"/>
  </p:normalViewPr>
  <p:slideViewPr>
    <p:cSldViewPr snapToGrid="0">
      <p:cViewPr varScale="1">
        <p:scale>
          <a:sx n="86" d="100"/>
          <a:sy n="86" d="100"/>
        </p:scale>
        <p:origin x="773" y="62"/>
      </p:cViewPr>
      <p:guideLst>
        <p:guide orient="horz" pos="2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9EE34-22B3-4906-8357-51A121E372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54330-4A45-4FE6-9C60-50956FAB49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54330-4A45-4FE6-9C60-50956FAB49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54330-4A45-4FE6-9C60-50956FAB49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FD2E0-1D21-C84E-89A0-D0655D6AD9F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实现销售人员自行分析拨打情况，以及拨打完成进度情况，提升整体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call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客转化率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6B44E-ED13-C042-9BFE-92FFE71642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213" y="83378"/>
            <a:ext cx="1119858" cy="41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>
              <a:defRPr/>
            </a:pPr>
            <a:fld id="{92E28471-2F97-47F7-A91B-4EAA9124261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>
              <a:defRPr/>
            </a:pPr>
            <a:fld id="{D96CD2A7-227D-44FE-A2EA-E913A24092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388" y="60325"/>
            <a:ext cx="2103120" cy="609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B45E4-FAE0-4A98-8C2E-395F092681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8AB94-7311-4D33-AA33-ABC920DC31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tags" Target="../tags/tag2.xml"/><Relationship Id="rId2" Type="http://schemas.openxmlformats.org/officeDocument/2006/relationships/image" Target="../media/image20.png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hyperlink" Target="http://www.wangxiaobao.com/" TargetMode="Externa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-390574"/>
            <a:ext cx="12431713" cy="7321745"/>
          </a:xfrm>
          <a:prstGeom prst="rect">
            <a:avLst/>
          </a:prstGeom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42900" y="2571750"/>
            <a:ext cx="7680325" cy="1300163"/>
          </a:xfrm>
          <a:prstGeom prst="parallelogram">
            <a:avLst>
              <a:gd name="adj" fmla="val 42773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25400" y="2571750"/>
            <a:ext cx="21717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8125" y="2828925"/>
            <a:ext cx="54954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3.0</a:t>
            </a:r>
            <a:r>
              <a:rPr lang="zh-CN" altLang="en-US" sz="44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来电管理使用培训</a:t>
            </a:r>
            <a:endParaRPr lang="zh-CN" altLang="en-US" sz="44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7488238" y="2573338"/>
            <a:ext cx="603250" cy="1300162"/>
          </a:xfrm>
          <a:prstGeom prst="parallelogram">
            <a:avLst>
              <a:gd name="adj" fmla="val 92435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54013" y="4097338"/>
            <a:ext cx="5598918" cy="638175"/>
          </a:xfrm>
          <a:prstGeom prst="parallelogram">
            <a:avLst>
              <a:gd name="adj" fmla="val 427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-14288" y="4097338"/>
            <a:ext cx="1063626" cy="638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3878263" y="4098925"/>
            <a:ext cx="296862" cy="638175"/>
          </a:xfrm>
          <a:prstGeom prst="parallelogram">
            <a:avLst>
              <a:gd name="adj" fmla="val 92435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38124" y="4233863"/>
            <a:ext cx="54954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旺小宝后台配置 </a:t>
            </a:r>
            <a:r>
              <a:rPr lang="en-US" altLang="zh-CN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固话使用操作</a:t>
            </a:r>
            <a:r>
              <a:rPr lang="en-US" altLang="zh-CN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智慧案场</a:t>
            </a:r>
            <a:r>
              <a:rPr lang="en-US" altLang="zh-CN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endParaRPr lang="zh-CN" altLang="en-US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65555" y="5675728"/>
            <a:ext cx="56829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成都旺小宝科技有限公司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旺小宝运营中心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803" y="0"/>
            <a:ext cx="3652561" cy="10587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" y="1115695"/>
            <a:ext cx="12192000" cy="5700395"/>
          </a:xfrm>
          <a:prstGeom prst="rect">
            <a:avLst/>
          </a:prstGeom>
        </p:spPr>
      </p:pic>
      <p:grpSp>
        <p:nvGrpSpPr>
          <p:cNvPr id="19" name="组 4"/>
          <p:cNvGrpSpPr/>
          <p:nvPr/>
        </p:nvGrpSpPr>
        <p:grpSpPr bwMode="auto">
          <a:xfrm>
            <a:off x="2291728" y="1682076"/>
            <a:ext cx="6792096" cy="4114758"/>
            <a:chOff x="2903506" y="626163"/>
            <a:chExt cx="11357932" cy="5218778"/>
          </a:xfrm>
        </p:grpSpPr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2903506" y="626163"/>
              <a:ext cx="1692612" cy="5218026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" name="组 6"/>
            <p:cNvGrpSpPr/>
            <p:nvPr/>
          </p:nvGrpSpPr>
          <p:grpSpPr bwMode="auto">
            <a:xfrm>
              <a:off x="3430698" y="3395663"/>
              <a:ext cx="10830740" cy="2449278"/>
              <a:chOff x="3430698" y="3395663"/>
              <a:chExt cx="10830740" cy="2449278"/>
            </a:xfrm>
          </p:grpSpPr>
          <p:sp>
            <p:nvSpPr>
              <p:cNvPr id="25" name="Line 9"/>
              <p:cNvSpPr>
                <a:spLocks noChangeShapeType="1"/>
              </p:cNvSpPr>
              <p:nvPr/>
            </p:nvSpPr>
            <p:spPr bwMode="auto">
              <a:xfrm>
                <a:off x="4640162" y="4440235"/>
                <a:ext cx="2823498" cy="850476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6" name="组 8"/>
              <p:cNvGrpSpPr/>
              <p:nvPr/>
            </p:nvGrpSpPr>
            <p:grpSpPr bwMode="auto">
              <a:xfrm>
                <a:off x="3430698" y="3395663"/>
                <a:ext cx="10830740" cy="2449278"/>
                <a:chOff x="3430698" y="3395663"/>
                <a:chExt cx="10830740" cy="2449278"/>
              </a:xfrm>
            </p:grpSpPr>
            <p:sp>
              <p:nvSpPr>
                <p:cNvPr id="27" name="AutoShape 9"/>
                <p:cNvSpPr>
                  <a:spLocks noChangeArrowheads="1"/>
                </p:cNvSpPr>
                <p:nvPr/>
              </p:nvSpPr>
              <p:spPr bwMode="auto">
                <a:xfrm>
                  <a:off x="7239375" y="4646322"/>
                  <a:ext cx="7022063" cy="1198619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" name="文本框 8"/>
                <p:cNvSpPr>
                  <a:spLocks noChangeArrowheads="1"/>
                </p:cNvSpPr>
                <p:nvPr/>
              </p:nvSpPr>
              <p:spPr bwMode="auto">
                <a:xfrm>
                  <a:off x="7463631" y="4879523"/>
                  <a:ext cx="1506677" cy="8197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0" name="文本框 29"/>
          <p:cNvSpPr txBox="1"/>
          <p:nvPr/>
        </p:nvSpPr>
        <p:spPr>
          <a:xfrm>
            <a:off x="5514091" y="4955691"/>
            <a:ext cx="339050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点击“话机设置”如果你想禁止或者打开某项功能，可以勾选。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1006847" y="180510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设置模块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82880" y="128122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" y="647700"/>
            <a:ext cx="12192000" cy="6090920"/>
          </a:xfrm>
          <a:prstGeom prst="rect">
            <a:avLst/>
          </a:prstGeom>
        </p:spPr>
      </p:pic>
      <p:grpSp>
        <p:nvGrpSpPr>
          <p:cNvPr id="26" name="组 4"/>
          <p:cNvGrpSpPr/>
          <p:nvPr/>
        </p:nvGrpSpPr>
        <p:grpSpPr bwMode="auto">
          <a:xfrm>
            <a:off x="993972" y="1145628"/>
            <a:ext cx="9586778" cy="5488211"/>
            <a:chOff x="2441844" y="814408"/>
            <a:chExt cx="11947529" cy="6740869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441844" y="814408"/>
              <a:ext cx="8108369" cy="4544685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8" name="组 6"/>
            <p:cNvGrpSpPr/>
            <p:nvPr/>
          </p:nvGrpSpPr>
          <p:grpSpPr bwMode="auto">
            <a:xfrm>
              <a:off x="3430698" y="3395663"/>
              <a:ext cx="10958675" cy="4159614"/>
              <a:chOff x="3430698" y="3395663"/>
              <a:chExt cx="10958675" cy="4159614"/>
            </a:xfrm>
          </p:grpSpPr>
          <p:sp>
            <p:nvSpPr>
              <p:cNvPr id="29" name="Line 9"/>
              <p:cNvSpPr>
                <a:spLocks noChangeShapeType="1"/>
              </p:cNvSpPr>
              <p:nvPr/>
            </p:nvSpPr>
            <p:spPr bwMode="auto">
              <a:xfrm>
                <a:off x="7367311" y="5389735"/>
                <a:ext cx="471424" cy="741498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" name="组 8"/>
              <p:cNvGrpSpPr/>
              <p:nvPr/>
            </p:nvGrpSpPr>
            <p:grpSpPr bwMode="auto">
              <a:xfrm>
                <a:off x="3430698" y="3395663"/>
                <a:ext cx="10958675" cy="4159614"/>
                <a:chOff x="3430698" y="3395663"/>
                <a:chExt cx="10958675" cy="4159614"/>
              </a:xfrm>
            </p:grpSpPr>
            <p:sp>
              <p:nvSpPr>
                <p:cNvPr id="31" name="AutoShape 9"/>
                <p:cNvSpPr>
                  <a:spLocks noChangeArrowheads="1"/>
                </p:cNvSpPr>
                <p:nvPr/>
              </p:nvSpPr>
              <p:spPr bwMode="auto">
                <a:xfrm>
                  <a:off x="7367311" y="6131233"/>
                  <a:ext cx="7022062" cy="1424044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" name="文本框 8"/>
                <p:cNvSpPr>
                  <a:spLocks noChangeArrowheads="1"/>
                </p:cNvSpPr>
                <p:nvPr/>
              </p:nvSpPr>
              <p:spPr bwMode="auto">
                <a:xfrm>
                  <a:off x="7694410" y="6466095"/>
                  <a:ext cx="1506677" cy="8197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4" name="文本框 33"/>
          <p:cNvSpPr txBox="1"/>
          <p:nvPr/>
        </p:nvSpPr>
        <p:spPr>
          <a:xfrm>
            <a:off x="5964951" y="5603712"/>
            <a:ext cx="3390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点击“编辑”，编辑接电说辞，点击“保存”后固话端将同步展示；值得注意的是，话机端设置中辅助功能按钮必须打开才能使悬浮按钮展示。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993512" y="101770"/>
            <a:ext cx="444145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kumimoji="1" lang="en-US" altLang="zh-CN" sz="24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接电说辞</a:t>
            </a:r>
            <a:endParaRPr kumimoji="1" lang="zh-CN" altLang="en-US" sz="24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25730" y="15875"/>
            <a:ext cx="692150" cy="527050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1006847" y="180510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员工管理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用户管理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155380" y="75735"/>
            <a:ext cx="713829" cy="523220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702310"/>
            <a:ext cx="10963910" cy="6198870"/>
          </a:xfrm>
          <a:prstGeom prst="rect">
            <a:avLst/>
          </a:prstGeom>
        </p:spPr>
      </p:pic>
      <p:grpSp>
        <p:nvGrpSpPr>
          <p:cNvPr id="17" name="组 4"/>
          <p:cNvGrpSpPr/>
          <p:nvPr/>
        </p:nvGrpSpPr>
        <p:grpSpPr bwMode="auto">
          <a:xfrm>
            <a:off x="1752463" y="1062709"/>
            <a:ext cx="8667115" cy="2567858"/>
            <a:chOff x="2667142" y="2101534"/>
            <a:chExt cx="10616359" cy="3256834"/>
          </a:xfrm>
        </p:grpSpPr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2667142" y="2101534"/>
              <a:ext cx="10616359" cy="60966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" name="组 6"/>
            <p:cNvGrpSpPr/>
            <p:nvPr/>
          </p:nvGrpSpPr>
          <p:grpSpPr bwMode="auto">
            <a:xfrm>
              <a:off x="3003253" y="2711192"/>
              <a:ext cx="5398928" cy="2647176"/>
              <a:chOff x="3003253" y="2711192"/>
              <a:chExt cx="5398928" cy="2647176"/>
            </a:xfrm>
          </p:grpSpPr>
          <p:sp>
            <p:nvSpPr>
              <p:cNvPr id="23" name="Line 9"/>
              <p:cNvSpPr>
                <a:spLocks noChangeShapeType="1"/>
              </p:cNvSpPr>
              <p:nvPr/>
            </p:nvSpPr>
            <p:spPr bwMode="auto">
              <a:xfrm flipV="1">
                <a:off x="5479387" y="2711192"/>
                <a:ext cx="1876735" cy="1831202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2" name="组 8"/>
              <p:cNvGrpSpPr/>
              <p:nvPr/>
            </p:nvGrpSpPr>
            <p:grpSpPr bwMode="auto">
              <a:xfrm>
                <a:off x="3003253" y="3395663"/>
                <a:ext cx="5398928" cy="1962705"/>
                <a:chOff x="3003253" y="3395663"/>
                <a:chExt cx="5398928" cy="1962705"/>
              </a:xfrm>
            </p:grpSpPr>
            <p:sp>
              <p:nvSpPr>
                <p:cNvPr id="33" name="AutoShape 9"/>
                <p:cNvSpPr>
                  <a:spLocks noChangeArrowheads="1"/>
                </p:cNvSpPr>
                <p:nvPr/>
              </p:nvSpPr>
              <p:spPr bwMode="auto">
                <a:xfrm>
                  <a:off x="3003253" y="4542395"/>
                  <a:ext cx="5398928" cy="815973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" name="文本框 8"/>
                <p:cNvSpPr>
                  <a:spLocks noChangeArrowheads="1"/>
                </p:cNvSpPr>
                <p:nvPr/>
              </p:nvSpPr>
              <p:spPr bwMode="auto">
                <a:xfrm>
                  <a:off x="3182934" y="4523570"/>
                  <a:ext cx="753339" cy="8197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2.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6" name="文本框 17"/>
          <p:cNvSpPr txBox="1"/>
          <p:nvPr/>
        </p:nvSpPr>
        <p:spPr>
          <a:xfrm>
            <a:off x="2683943" y="3123941"/>
            <a:ext cx="3750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按职位、团队、员工信息查询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 6"/>
          <p:cNvGrpSpPr/>
          <p:nvPr/>
        </p:nvGrpSpPr>
        <p:grpSpPr bwMode="auto">
          <a:xfrm>
            <a:off x="869315" y="4602480"/>
            <a:ext cx="5330825" cy="1818640"/>
            <a:chOff x="1562389" y="3395663"/>
            <a:chExt cx="6839792" cy="2555849"/>
          </a:xfrm>
        </p:grpSpPr>
        <p:sp>
          <p:nvSpPr>
            <p:cNvPr id="27" name="Line 9"/>
            <p:cNvSpPr>
              <a:spLocks noChangeShapeType="1"/>
            </p:cNvSpPr>
            <p:nvPr/>
          </p:nvSpPr>
          <p:spPr bwMode="auto">
            <a:xfrm flipH="1">
              <a:off x="1562389" y="4927031"/>
              <a:ext cx="1620530" cy="1024481"/>
            </a:xfrm>
            <a:prstGeom prst="line">
              <a:avLst/>
            </a:prstGeom>
            <a:noFill/>
            <a:ln w="952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8" name="组 8"/>
            <p:cNvGrpSpPr/>
            <p:nvPr/>
          </p:nvGrpSpPr>
          <p:grpSpPr bwMode="auto">
            <a:xfrm>
              <a:off x="3003253" y="3395663"/>
              <a:ext cx="5398928" cy="2034591"/>
              <a:chOff x="3003253" y="3395663"/>
              <a:chExt cx="5398928" cy="2034591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>
                <a:off x="3003253" y="4542395"/>
                <a:ext cx="5398928" cy="815973"/>
              </a:xfrm>
              <a:prstGeom prst="parallelogram">
                <a:avLst>
                  <a:gd name="adj" fmla="val 29555"/>
                </a:avLst>
              </a:prstGeom>
              <a:solidFill>
                <a:schemeClr val="accent2">
                  <a:alpha val="79999"/>
                </a:schemeClr>
              </a:solidFill>
              <a:ln>
                <a:noFill/>
              </a:ln>
              <a:effectLst>
                <a:outerShdw blurRad="190500" dist="63500" dir="3539993" algn="ctr" rotWithShape="0">
                  <a:srgbClr val="C55A11">
                    <a:alpha val="67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zh-CN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文本框 8"/>
              <p:cNvSpPr>
                <a:spLocks noChangeArrowheads="1"/>
              </p:cNvSpPr>
              <p:nvPr/>
            </p:nvSpPr>
            <p:spPr bwMode="auto">
              <a:xfrm>
                <a:off x="3430698" y="3395663"/>
                <a:ext cx="2779808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文本框 8"/>
              <p:cNvSpPr>
                <a:spLocks noChangeArrowheads="1"/>
              </p:cNvSpPr>
              <p:nvPr/>
            </p:nvSpPr>
            <p:spPr bwMode="auto">
              <a:xfrm>
                <a:off x="3182934" y="4523570"/>
                <a:ext cx="753339" cy="9066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1.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2528570" y="5523865"/>
            <a:ext cx="3514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点击“员工管理”进入管理页面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 4"/>
          <p:cNvGrpSpPr/>
          <p:nvPr/>
        </p:nvGrpSpPr>
        <p:grpSpPr bwMode="auto">
          <a:xfrm>
            <a:off x="7494506" y="1532338"/>
            <a:ext cx="4407643" cy="1547499"/>
            <a:chOff x="3003253" y="3395663"/>
            <a:chExt cx="5398928" cy="1962705"/>
          </a:xfrm>
        </p:grpSpPr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6292621" y="3410160"/>
              <a:ext cx="1041491" cy="424433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9" name="组 6"/>
            <p:cNvGrpSpPr/>
            <p:nvPr/>
          </p:nvGrpSpPr>
          <p:grpSpPr bwMode="auto">
            <a:xfrm>
              <a:off x="3003253" y="3395663"/>
              <a:ext cx="5398928" cy="1962705"/>
              <a:chOff x="3003253" y="3395663"/>
              <a:chExt cx="5398928" cy="1962705"/>
            </a:xfrm>
          </p:grpSpPr>
          <p:sp>
            <p:nvSpPr>
              <p:cNvPr id="40" name="Line 9"/>
              <p:cNvSpPr>
                <a:spLocks noChangeShapeType="1"/>
              </p:cNvSpPr>
              <p:nvPr/>
            </p:nvSpPr>
            <p:spPr bwMode="auto">
              <a:xfrm flipV="1">
                <a:off x="5703040" y="3834593"/>
                <a:ext cx="1498067" cy="688596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" name="组 8"/>
              <p:cNvGrpSpPr/>
              <p:nvPr/>
            </p:nvGrpSpPr>
            <p:grpSpPr bwMode="auto">
              <a:xfrm>
                <a:off x="3003253" y="3395663"/>
                <a:ext cx="5398928" cy="1962705"/>
                <a:chOff x="3003253" y="3395663"/>
                <a:chExt cx="5398928" cy="1962705"/>
              </a:xfrm>
            </p:grpSpPr>
            <p:sp>
              <p:nvSpPr>
                <p:cNvPr id="42" name="AutoShape 9"/>
                <p:cNvSpPr>
                  <a:spLocks noChangeArrowheads="1"/>
                </p:cNvSpPr>
                <p:nvPr/>
              </p:nvSpPr>
              <p:spPr bwMode="auto">
                <a:xfrm>
                  <a:off x="3003253" y="4542395"/>
                  <a:ext cx="5398928" cy="815973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4" name="文本框 8"/>
                <p:cNvSpPr>
                  <a:spLocks noChangeArrowheads="1"/>
                </p:cNvSpPr>
                <p:nvPr/>
              </p:nvSpPr>
              <p:spPr bwMode="auto">
                <a:xfrm>
                  <a:off x="3182934" y="4523570"/>
                  <a:ext cx="753339" cy="8197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3.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5" name="文本框 17"/>
          <p:cNvSpPr txBox="1"/>
          <p:nvPr/>
        </p:nvSpPr>
        <p:spPr>
          <a:xfrm>
            <a:off x="8151588" y="2555431"/>
            <a:ext cx="3750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点击“创建”进入用户新增页面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 4"/>
          <p:cNvGrpSpPr/>
          <p:nvPr/>
        </p:nvGrpSpPr>
        <p:grpSpPr bwMode="auto">
          <a:xfrm>
            <a:off x="6666420" y="4139174"/>
            <a:ext cx="4821037" cy="2495141"/>
            <a:chOff x="3003253" y="2193761"/>
            <a:chExt cx="5905295" cy="3164607"/>
          </a:xfrm>
        </p:grpSpPr>
        <p:sp>
          <p:nvSpPr>
            <p:cNvPr id="47" name="Rectangle 8"/>
            <p:cNvSpPr>
              <a:spLocks noChangeArrowheads="1"/>
            </p:cNvSpPr>
            <p:nvPr/>
          </p:nvSpPr>
          <p:spPr bwMode="auto">
            <a:xfrm>
              <a:off x="4444539" y="2193761"/>
              <a:ext cx="2779901" cy="491279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8" name="组 6"/>
            <p:cNvGrpSpPr/>
            <p:nvPr/>
          </p:nvGrpSpPr>
          <p:grpSpPr bwMode="auto">
            <a:xfrm>
              <a:off x="3003253" y="2685796"/>
              <a:ext cx="5905295" cy="2672572"/>
              <a:chOff x="3003253" y="2685796"/>
              <a:chExt cx="5905295" cy="2672572"/>
            </a:xfrm>
          </p:grpSpPr>
          <p:sp>
            <p:nvSpPr>
              <p:cNvPr id="49" name="Line 9"/>
              <p:cNvSpPr>
                <a:spLocks noChangeShapeType="1"/>
              </p:cNvSpPr>
              <p:nvPr/>
            </p:nvSpPr>
            <p:spPr bwMode="auto">
              <a:xfrm flipV="1">
                <a:off x="4617992" y="2685796"/>
                <a:ext cx="1996644" cy="711147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0" name="组 8"/>
              <p:cNvGrpSpPr/>
              <p:nvPr/>
            </p:nvGrpSpPr>
            <p:grpSpPr bwMode="auto">
              <a:xfrm>
                <a:off x="3003253" y="3395663"/>
                <a:ext cx="5905295" cy="1962705"/>
                <a:chOff x="3003253" y="3395663"/>
                <a:chExt cx="5905295" cy="1962705"/>
              </a:xfrm>
            </p:grpSpPr>
            <p:sp>
              <p:nvSpPr>
                <p:cNvPr id="51" name="AutoShape 9"/>
                <p:cNvSpPr>
                  <a:spLocks noChangeArrowheads="1"/>
                </p:cNvSpPr>
                <p:nvPr/>
              </p:nvSpPr>
              <p:spPr bwMode="auto">
                <a:xfrm>
                  <a:off x="3003253" y="3395663"/>
                  <a:ext cx="5905295" cy="1962705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3" name="文本框 8"/>
                <p:cNvSpPr>
                  <a:spLocks noChangeArrowheads="1"/>
                </p:cNvSpPr>
                <p:nvPr/>
              </p:nvSpPr>
              <p:spPr bwMode="auto">
                <a:xfrm>
                  <a:off x="3276683" y="3924348"/>
                  <a:ext cx="753339" cy="8197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4.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4" name="文本框 17"/>
          <p:cNvSpPr txBox="1"/>
          <p:nvPr/>
        </p:nvSpPr>
        <p:spPr>
          <a:xfrm>
            <a:off x="7313341" y="5259197"/>
            <a:ext cx="3750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“编辑”可变更用户权限等信息；“重置密码”后系统自动短信发送至对应手机号；“删除”用户前，请确认该用户管理的客户已迁移；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6280"/>
            <a:ext cx="12192000" cy="5425440"/>
          </a:xfrm>
          <a:prstGeom prst="rect">
            <a:avLst/>
          </a:prstGeom>
        </p:spPr>
      </p:pic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1007110" y="65405"/>
            <a:ext cx="90131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员工管理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创建用户（</a:t>
            </a:r>
            <a:r>
              <a:rPr kumimoji="1" lang="zh-CN" altLang="en-US" sz="2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管理员、置业顾问、</a:t>
            </a:r>
            <a:r>
              <a:rPr kumimoji="1" lang="en-US" altLang="zh-CN" sz="2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kumimoji="1" lang="zh-CN" altLang="en-US" sz="2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客员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155380" y="75735"/>
            <a:ext cx="713829" cy="523220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 4"/>
          <p:cNvGrpSpPr/>
          <p:nvPr/>
        </p:nvGrpSpPr>
        <p:grpSpPr bwMode="auto">
          <a:xfrm>
            <a:off x="2149069" y="1793969"/>
            <a:ext cx="4637676" cy="4803912"/>
            <a:chOff x="529810" y="3395662"/>
            <a:chExt cx="5680696" cy="6092838"/>
          </a:xfrm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689370" y="3395662"/>
              <a:ext cx="4802992" cy="4767017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3" name="组 6"/>
            <p:cNvGrpSpPr/>
            <p:nvPr/>
          </p:nvGrpSpPr>
          <p:grpSpPr bwMode="auto">
            <a:xfrm>
              <a:off x="529810" y="3395663"/>
              <a:ext cx="5680696" cy="6092837"/>
              <a:chOff x="529810" y="3395663"/>
              <a:chExt cx="5680696" cy="6092837"/>
            </a:xfrm>
          </p:grpSpPr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H="1">
                <a:off x="865047" y="8162680"/>
                <a:ext cx="2201987" cy="278660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" name="组 8"/>
              <p:cNvGrpSpPr/>
              <p:nvPr/>
            </p:nvGrpSpPr>
            <p:grpSpPr bwMode="auto">
              <a:xfrm>
                <a:off x="529810" y="3395663"/>
                <a:ext cx="5680696" cy="6092837"/>
                <a:chOff x="529810" y="3395663"/>
                <a:chExt cx="5680696" cy="6092837"/>
              </a:xfrm>
            </p:grpSpPr>
            <p:sp>
              <p:nvSpPr>
                <p:cNvPr id="16" name="AutoShape 9"/>
                <p:cNvSpPr>
                  <a:spLocks noChangeArrowheads="1"/>
                </p:cNvSpPr>
                <p:nvPr/>
              </p:nvSpPr>
              <p:spPr bwMode="auto">
                <a:xfrm>
                  <a:off x="529810" y="8433967"/>
                  <a:ext cx="5398928" cy="1054533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8" name="文本框 8"/>
                <p:cNvSpPr>
                  <a:spLocks noChangeArrowheads="1"/>
                </p:cNvSpPr>
                <p:nvPr/>
              </p:nvSpPr>
              <p:spPr bwMode="auto">
                <a:xfrm>
                  <a:off x="3182934" y="4523570"/>
                  <a:ext cx="753339" cy="8197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" name="文本框 17"/>
          <p:cNvSpPr txBox="1"/>
          <p:nvPr/>
        </p:nvSpPr>
        <p:spPr>
          <a:xfrm>
            <a:off x="2609215" y="5858510"/>
            <a:ext cx="3829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手动添加权限、同团队用户，权限在下方勾选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 4"/>
          <p:cNvGrpSpPr/>
          <p:nvPr/>
        </p:nvGrpSpPr>
        <p:grpSpPr bwMode="auto">
          <a:xfrm>
            <a:off x="7338695" y="3215005"/>
            <a:ext cx="4001135" cy="3607565"/>
            <a:chOff x="2457229" y="498067"/>
            <a:chExt cx="5398928" cy="5026890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098924" y="498067"/>
              <a:ext cx="3146251" cy="2963781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" name="组 6"/>
            <p:cNvGrpSpPr/>
            <p:nvPr/>
          </p:nvGrpSpPr>
          <p:grpSpPr bwMode="auto">
            <a:xfrm>
              <a:off x="2457229" y="3460608"/>
              <a:ext cx="5398928" cy="2064349"/>
              <a:chOff x="2457229" y="3460608"/>
              <a:chExt cx="5398928" cy="2064349"/>
            </a:xfrm>
          </p:grpSpPr>
          <p:sp>
            <p:nvSpPr>
              <p:cNvPr id="23" name="Line 9"/>
              <p:cNvSpPr>
                <a:spLocks noChangeShapeType="1"/>
              </p:cNvSpPr>
              <p:nvPr/>
            </p:nvSpPr>
            <p:spPr bwMode="auto">
              <a:xfrm flipH="1">
                <a:off x="5495364" y="3460608"/>
                <a:ext cx="288568" cy="1081619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" name="组 8"/>
              <p:cNvGrpSpPr/>
              <p:nvPr/>
            </p:nvGrpSpPr>
            <p:grpSpPr bwMode="auto">
              <a:xfrm>
                <a:off x="2457229" y="4618564"/>
                <a:ext cx="5398928" cy="906393"/>
                <a:chOff x="2457229" y="4618564"/>
                <a:chExt cx="5398928" cy="906393"/>
              </a:xfrm>
            </p:grpSpPr>
            <p:sp>
              <p:nvSpPr>
                <p:cNvPr id="25" name="AutoShape 9"/>
                <p:cNvSpPr>
                  <a:spLocks noChangeArrowheads="1"/>
                </p:cNvSpPr>
                <p:nvPr/>
              </p:nvSpPr>
              <p:spPr bwMode="auto">
                <a:xfrm>
                  <a:off x="2457229" y="4618564"/>
                  <a:ext cx="5398928" cy="879519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文本框 8"/>
                <p:cNvSpPr>
                  <a:spLocks noChangeArrowheads="1"/>
                </p:cNvSpPr>
                <p:nvPr/>
              </p:nvSpPr>
              <p:spPr bwMode="auto">
                <a:xfrm>
                  <a:off x="3098585" y="4625972"/>
                  <a:ext cx="753339" cy="8989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2.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8372475" y="6116955"/>
            <a:ext cx="282194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此二位码仅可供销售员、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call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客员自助注册至对应项目。（若提示已存在，需联系运营手动添加）</a:t>
            </a:r>
            <a:endParaRPr lang="zh-CN" altLang="en-US" sz="1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>
          <a:xfrm>
            <a:off x="838200" y="6356350"/>
            <a:ext cx="2743200" cy="365125"/>
          </a:xfrm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60B75BE-55D2-4507-BE47-EB12118B9905}" type="datetime1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1958975" y="-12700"/>
            <a:ext cx="684213" cy="3451225"/>
            <a:chOff x="0" y="0"/>
            <a:chExt cx="733" cy="3691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0" y="2333"/>
              <a:ext cx="238" cy="1360"/>
            </a:xfrm>
            <a:prstGeom prst="parallelogram">
              <a:avLst>
                <a:gd name="adj" fmla="val 94116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30" y="2666"/>
              <a:ext cx="495" cy="1019"/>
            </a:xfrm>
            <a:prstGeom prst="parallelogram">
              <a:avLst>
                <a:gd name="adj" fmla="val 36565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90" y="0"/>
              <a:ext cx="543" cy="3154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43" y="2667"/>
              <a:ext cx="221" cy="1015"/>
            </a:xfrm>
            <a:prstGeom prst="parallelogram">
              <a:avLst>
                <a:gd name="adj" fmla="val 7647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8953500" y="2459038"/>
            <a:ext cx="681038" cy="4454525"/>
            <a:chOff x="0" y="0"/>
            <a:chExt cx="795" cy="520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254" y="0"/>
              <a:ext cx="541" cy="3155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0" y="2666"/>
              <a:ext cx="473" cy="2538"/>
            </a:xfrm>
            <a:prstGeom prst="parallelogram">
              <a:avLst>
                <a:gd name="adj" fmla="val 8816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833062" y="2489385"/>
            <a:ext cx="557075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固话机设置教程</a:t>
            </a:r>
            <a:endParaRPr lang="zh-CN" altLang="en-US" sz="60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662001" y="2489385"/>
            <a:ext cx="117852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66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6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328930" y="109220"/>
            <a:ext cx="8703945" cy="5835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认识旺小宝智能话机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话机正面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930" y="2179209"/>
            <a:ext cx="267906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个箭头所示的图标要齐全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尤其注意是否有通话记录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3301" y="2393948"/>
            <a:ext cx="3381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售后热线：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4000126226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，转地产业务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8865" y="692785"/>
            <a:ext cx="4803140" cy="605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328930" y="109220"/>
            <a:ext cx="8703945" cy="5835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认识旺小宝智能话机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话机侧面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445" y="1374140"/>
            <a:ext cx="26790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话机重启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电源线拔掉（或者按开关），屏幕黑屏，等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秒以上再插上电源线，屏幕亮屏，实现重启。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43361" y="1268730"/>
            <a:ext cx="267906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连接网络：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插入网线，连接有线网络，实现网络稳定。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如连接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，需要网络稳定。建议网速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兆以上，不可限制上行速度。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537" y="1268730"/>
            <a:ext cx="5876925" cy="44964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328930" y="109220"/>
            <a:ext cx="8703945" cy="5835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认识旺小宝智能话机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话机背面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8095" y="1102995"/>
            <a:ext cx="5448300" cy="5467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7695" y="1102995"/>
            <a:ext cx="26790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、电话线可以插入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个插口中的任意一个。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切记不可插入到侧面的网线口中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建议：案场至少有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条电话线是热线，可以打进，且能实现忙转接。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2935" y="1160145"/>
            <a:ext cx="26790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、如果话机出现问题，需要我方工程师排查，拍照提供此标签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售后热线：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4000126226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06847" y="180510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检查网络情况</a:t>
            </a:r>
            <a:endParaRPr kumimoji="1" 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545" y="506896"/>
            <a:ext cx="4850765" cy="61555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540764" y="1038465"/>
            <a:ext cx="3256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全面体检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可以看到当前话机网速。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建议网速</a:t>
            </a:r>
            <a:r>
              <a:rPr 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600KB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以上，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不可限制上行速度</a:t>
            </a:r>
            <a:endParaRPr lang="zh-CN" altLang="en-US" sz="2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6096000" y="1473693"/>
            <a:ext cx="889635" cy="1734327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911975" y="3001645"/>
            <a:ext cx="3061335" cy="4565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8910" y="2638425"/>
            <a:ext cx="3191510" cy="40239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18715" y="5396230"/>
            <a:ext cx="822325" cy="8070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3067050" y="1473693"/>
            <a:ext cx="2303940" cy="3843797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228948" y="1038465"/>
            <a:ext cx="1094382" cy="4352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" y="1052830"/>
            <a:ext cx="3742690" cy="46399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19065" y="1878965"/>
            <a:ext cx="57245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建议上班前，专人检查，并记录：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电源线接通，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确保屏幕是亮的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每个电话，至少打电话进来测试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次通话，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电话能接通并且有来电显示，通话正常；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网络连接正常（设置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---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全面体检，看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网速显示，建议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600kb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）；如果网络连接异常，点击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WiFi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连接；若网络异常，首次会弹窗提示，需要及时联网，否则数据不会上传至后台。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9734" y="963377"/>
            <a:ext cx="5114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旺小宝话机每日检查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要素：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066" y="1137506"/>
            <a:ext cx="9392958" cy="486716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9921" y="170015"/>
            <a:ext cx="9825247" cy="12449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zh-CN" altLang="en-US" sz="1705" dirty="0">
                <a:latin typeface="等线" panose="02010600030101010101" charset="-122"/>
                <a:cs typeface="等线" panose="02010600030101010101" charset="-122"/>
              </a:rPr>
              <a:t>登录地址： </a:t>
            </a:r>
            <a:r>
              <a:rPr lang="en-US" altLang="zh-CN" u="sng" dirty="0">
                <a:solidFill>
                  <a:srgbClr val="0563C1"/>
                </a:solidFill>
                <a:uFill>
                  <a:solidFill>
                    <a:srgbClr val="000000"/>
                  </a:solidFill>
                </a:uFill>
                <a:latin typeface="等线" panose="02010600030101010101" charset="-122"/>
                <a:cs typeface="等线" panose="02010600030101010101" charset="-122"/>
                <a:hlinkClick r:id="rId2"/>
              </a:rPr>
              <a:t>www.wangxiaobao.com</a:t>
            </a:r>
            <a:r>
              <a:rPr lang="zh-CN" altLang="en-US" sz="1600" dirty="0">
                <a:latin typeface="等线" panose="02010600030101010101" charset="-122"/>
                <a:cs typeface="等线" panose="02010600030101010101" charset="-122"/>
              </a:rPr>
              <a:t>，</a:t>
            </a:r>
            <a:endParaRPr lang="zh-CN" altLang="en-US" sz="1600" dirty="0">
              <a:latin typeface="等线" panose="02010600030101010101" charset="-122"/>
              <a:cs typeface="等线" panose="02010600030101010101" charset="-122"/>
            </a:endParaRPr>
          </a:p>
          <a:p>
            <a:pPr marL="457200" indent="-457200"/>
            <a:r>
              <a:rPr lang="zh-CN" altLang="en-US" sz="1705" dirty="0">
                <a:latin typeface="等线" panose="02010600030101010101" charset="-122"/>
                <a:cs typeface="等线" panose="02010600030101010101" charset="-122"/>
              </a:rPr>
              <a:t>输入管理员账号和密码</a:t>
            </a:r>
            <a:r>
              <a:rPr lang="zh-CN" altLang="en-US" sz="1705" dirty="0">
                <a:latin typeface="等线" panose="02010600030101010101" charset="-122"/>
                <a:cs typeface="等线" panose="02010600030101010101" charset="-122"/>
                <a:sym typeface="+mn-ea"/>
              </a:rPr>
              <a:t>（账号和密码在项目上线时已经创建完成，以短信的形式形式发送到各位管理员的手机端了）</a:t>
            </a:r>
            <a:endParaRPr lang="zh-CN" altLang="en-US" sz="1140" dirty="0"/>
          </a:p>
          <a:p>
            <a:pPr marL="457200" indent="-457200"/>
            <a:endParaRPr lang="zh-CN" altLang="en-US" sz="1140" b="0" dirty="0">
              <a:latin typeface="等线" panose="02010600030101010101" charset="-122"/>
              <a:cs typeface="等线" panose="02010600030101010101" charset="-122"/>
            </a:endParaRPr>
          </a:p>
          <a:p>
            <a:pPr marL="457200" indent="-457200"/>
            <a:r>
              <a:rPr lang="zh-CN" altLang="en-US" sz="1140" b="0" dirty="0">
                <a:latin typeface="等线" panose="02010600030101010101" charset="-122"/>
                <a:cs typeface="等线" panose="02010600030101010101" charset="-122"/>
              </a:rPr>
              <a:t>     </a:t>
            </a:r>
            <a:endParaRPr lang="zh-CN" altLang="en-US" sz="170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270" y="665047"/>
            <a:ext cx="4548186" cy="56385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27978" y="1916989"/>
            <a:ext cx="436159" cy="3142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7978" y="2911635"/>
            <a:ext cx="436159" cy="3142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64137" y="1916989"/>
            <a:ext cx="2652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绿灯亮：话机正常使用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4137" y="2918134"/>
            <a:ext cx="3018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红灯亮：未插电话线或未联上网络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0740" y="5469333"/>
            <a:ext cx="1047586" cy="5333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857248" y="6341998"/>
            <a:ext cx="9115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工作原理：通过来电显示，获取手机号码；通过网络上传，获取客户信息和录音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72520" y="126490"/>
            <a:ext cx="4558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1.1</a:t>
            </a:r>
            <a:r>
              <a:rPr lang="zh-CN" altLang="en-US" dirty="0">
                <a:latin typeface="+mj-ea"/>
                <a:ea typeface="+mj-ea"/>
              </a:rPr>
              <a:t> 主页</a:t>
            </a:r>
            <a:r>
              <a:rPr lang="en-US" altLang="zh-CN" dirty="0">
                <a:latin typeface="+mj-ea"/>
                <a:ea typeface="+mj-ea"/>
              </a:rPr>
              <a:t>-</a:t>
            </a:r>
            <a:r>
              <a:rPr lang="zh-CN" altLang="en-US" dirty="0">
                <a:latin typeface="+mj-ea"/>
                <a:ea typeface="+mj-ea"/>
              </a:rPr>
              <a:t>话机信号指示灯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AutoShape 6"/>
          <p:cNvSpPr>
            <a:spLocks noGrp="1" noChangeArrowheads="1"/>
          </p:cNvSpPr>
          <p:nvPr>
            <p:ph type="title"/>
          </p:nvPr>
        </p:nvSpPr>
        <p:spPr bwMode="auto">
          <a:xfrm>
            <a:off x="116260" y="88087"/>
            <a:ext cx="556260" cy="461665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rmAutofit fontScale="90000"/>
          </a:bodyPr>
          <a:lstStyle/>
          <a:p>
            <a:br>
              <a:rPr kumimoji="1" lang="en-US" altLang="zh-CN" dirty="0"/>
            </a:b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06" y="540536"/>
            <a:ext cx="4329286" cy="577238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9473" y="6058072"/>
            <a:ext cx="548867" cy="1945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7413" y="6058071"/>
            <a:ext cx="548867" cy="1945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3546" y="6058070"/>
            <a:ext cx="548867" cy="1945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1486" y="6058070"/>
            <a:ext cx="548867" cy="1945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06847" y="180510"/>
            <a:ext cx="10406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主页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8622" y="6550223"/>
            <a:ext cx="99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返回键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69712" y="6551449"/>
            <a:ext cx="99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2720" y="6567185"/>
            <a:ext cx="1318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来电铃声减小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06686" y="6550223"/>
            <a:ext cx="1336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来电铃声增大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460805" y="6273929"/>
            <a:ext cx="1609" cy="315283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40462" y="6300740"/>
            <a:ext cx="12886" cy="316509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587334" y="6312917"/>
            <a:ext cx="10645" cy="304332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75919" y="6308809"/>
            <a:ext cx="0" cy="280403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144" y="613200"/>
            <a:ext cx="4579212" cy="597601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734719" y="4075705"/>
            <a:ext cx="524872" cy="443193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5259591" y="3855170"/>
            <a:ext cx="2416817" cy="360026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259591" y="2801187"/>
            <a:ext cx="23171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接电说辞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悬浮按钮，点击按钮则可以看到接电说辞，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E:\CY-work\OneDrive\运营资料\8参考资料\研发部\话机端功能\话机端功能\其他\豌豆荚截图20171027111440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759" y="658943"/>
            <a:ext cx="4649294" cy="61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30635" y="204284"/>
            <a:ext cx="22509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、设置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商户设置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1309" y="180511"/>
            <a:ext cx="2855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商户设置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商户信息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6185" y="3493945"/>
            <a:ext cx="1312408" cy="23617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3897" y="2079839"/>
            <a:ext cx="3156150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网络连接测试：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点击后测试网络连接是否正常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59053" y="4490910"/>
            <a:ext cx="2354579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清理缓存：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用于重新获取数据用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4787" y="3881471"/>
            <a:ext cx="1455204" cy="30166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61649" y="4189248"/>
            <a:ext cx="1455204" cy="30166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3897" y="4687054"/>
            <a:ext cx="3495256" cy="1738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点击后该话机上所有来去电设置将重新从云端加载；点击后该设备上所有来去电及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客数据将清除。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用于话机移机到新项目使用，平时我们不要用。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线箭头连接符 2"/>
          <p:cNvCxnSpPr>
            <a:stCxn id="15" idx="1"/>
          </p:cNvCxnSpPr>
          <p:nvPr/>
        </p:nvCxnSpPr>
        <p:spPr>
          <a:xfrm flipH="1" flipV="1">
            <a:off x="7216853" y="4382320"/>
            <a:ext cx="1342200" cy="4009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箭头连接符 20"/>
          <p:cNvCxnSpPr>
            <a:stCxn id="14" idx="3"/>
          </p:cNvCxnSpPr>
          <p:nvPr/>
        </p:nvCxnSpPr>
        <p:spPr>
          <a:xfrm>
            <a:off x="3420047" y="2372227"/>
            <a:ext cx="2341602" cy="11217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箭头连接符 22"/>
          <p:cNvCxnSpPr/>
          <p:nvPr/>
        </p:nvCxnSpPr>
        <p:spPr>
          <a:xfrm flipV="1">
            <a:off x="3909759" y="4898716"/>
            <a:ext cx="1851890" cy="43909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761649" y="4600011"/>
            <a:ext cx="1455204" cy="30166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033056"/>
            <a:ext cx="3929063" cy="523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044" y="1033056"/>
            <a:ext cx="3929063" cy="5238750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06847" y="180510"/>
            <a:ext cx="28568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kumimoji="1" lang="zh-CN" altLang="en-US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、设置</a:t>
            </a:r>
            <a:r>
              <a:rPr kumimoji="1" lang="en-US" altLang="zh-CN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清理与重置</a:t>
            </a:r>
            <a:endParaRPr kumimoji="1" lang="zh-CN" altLang="en-US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0481" y="2022922"/>
            <a:ext cx="30265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设备初始化：点击后该设备上所有来去电及</a:t>
            </a:r>
            <a:r>
              <a:rPr lang="en-US" altLang="zh-CN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客数据将清除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0479" y="1729369"/>
            <a:ext cx="32908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设备数据清理：重新获取数据，旺小宝开发者使用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0480" y="2459350"/>
            <a:ext cx="29408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恢复出厂设置：设备恢复至最初状态，可重新绑定项目账号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5200" y="3111841"/>
            <a:ext cx="2335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自动切换</a:t>
            </a:r>
            <a:r>
              <a:rPr lang="en-US" altLang="zh-CN" sz="11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：旺小宝开发者使用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61375" y="1598564"/>
            <a:ext cx="23162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来电铃声大小设置，禁止静音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91991" y="2413183"/>
            <a:ext cx="1985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通知声音大小设置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32828" y="3111841"/>
            <a:ext cx="1985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听筒声音大小设置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>
          <a:xfrm>
            <a:off x="838200" y="6356350"/>
            <a:ext cx="2743200" cy="365125"/>
          </a:xfrm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60B75BE-55D2-4507-BE47-EB12118B9905}" type="datetime1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1958975" y="-12700"/>
            <a:ext cx="684213" cy="3451225"/>
            <a:chOff x="0" y="0"/>
            <a:chExt cx="733" cy="3691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0" y="2333"/>
              <a:ext cx="238" cy="1360"/>
            </a:xfrm>
            <a:prstGeom prst="parallelogram">
              <a:avLst>
                <a:gd name="adj" fmla="val 94116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30" y="2666"/>
              <a:ext cx="495" cy="1019"/>
            </a:xfrm>
            <a:prstGeom prst="parallelogram">
              <a:avLst>
                <a:gd name="adj" fmla="val 36565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90" y="0"/>
              <a:ext cx="543" cy="3154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43" y="2667"/>
              <a:ext cx="221" cy="1015"/>
            </a:xfrm>
            <a:prstGeom prst="parallelogram">
              <a:avLst>
                <a:gd name="adj" fmla="val 7647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8953500" y="2459038"/>
            <a:ext cx="681038" cy="4454525"/>
            <a:chOff x="0" y="0"/>
            <a:chExt cx="795" cy="520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254" y="0"/>
              <a:ext cx="541" cy="3155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0" y="2666"/>
              <a:ext cx="473" cy="2538"/>
            </a:xfrm>
            <a:prstGeom prst="parallelogram">
              <a:avLst>
                <a:gd name="adj" fmla="val 8816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790885" y="2451266"/>
            <a:ext cx="57246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来去电操作使用教程</a:t>
            </a:r>
            <a:endParaRPr lang="zh-CN" altLang="en-US" sz="4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680537" y="2359400"/>
            <a:ext cx="113411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33" y="1164639"/>
            <a:ext cx="3781586" cy="5042114"/>
          </a:xfrm>
          <a:prstGeom prst="rect">
            <a:avLst/>
          </a:prstGeom>
          <a:ln>
            <a:solidFill>
              <a:srgbClr val="FF7D27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4320977" y="50392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唯一登记入口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95943" y="5408571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接电员一目了然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74452" y="2900892"/>
            <a:ext cx="1827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新客户弹屏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更加简洁易操作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框架 17"/>
          <p:cNvSpPr/>
          <p:nvPr/>
        </p:nvSpPr>
        <p:spPr>
          <a:xfrm>
            <a:off x="1247231" y="5477916"/>
            <a:ext cx="588936" cy="599974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线箭头连接符 19"/>
          <p:cNvCxnSpPr>
            <a:endCxn id="18" idx="0"/>
          </p:cNvCxnSpPr>
          <p:nvPr/>
        </p:nvCxnSpPr>
        <p:spPr>
          <a:xfrm flipH="1">
            <a:off x="1541699" y="5220070"/>
            <a:ext cx="2654244" cy="2578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98998" y="6321312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支持所有号码类型的来电，只要你想登记它，就点这里！</a:t>
            </a:r>
            <a:endParaRPr kumimoji="1" lang="zh-CN" alt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285314" y="61238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9231" y="99616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客户来电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556" y="1164639"/>
            <a:ext cx="3528536" cy="372569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951791" y="4993072"/>
            <a:ext cx="3781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阻止无效客户流入客户池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提升客户基本信息登记质量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支持弱管理案场自定义必选项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2702" y="73952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自然客户来电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43" y="1155645"/>
            <a:ext cx="3948682" cy="5264909"/>
          </a:xfrm>
          <a:prstGeom prst="rect">
            <a:avLst/>
          </a:prstGeom>
          <a:ln>
            <a:solidFill>
              <a:srgbClr val="FF7D27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0984" y="1155646"/>
            <a:ext cx="3948681" cy="5264908"/>
          </a:xfrm>
          <a:prstGeom prst="rect">
            <a:avLst/>
          </a:prstGeom>
          <a:ln>
            <a:solidFill>
              <a:srgbClr val="FF7D27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8634993" y="1844180"/>
            <a:ext cx="3410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未识别的电商虚拟手机号来电支持客户登记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8680" y="3389640"/>
            <a:ext cx="2666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基本信息必选项自定义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线箭头连接符 6"/>
          <p:cNvCxnSpPr/>
          <p:nvPr/>
        </p:nvCxnSpPr>
        <p:spPr>
          <a:xfrm>
            <a:off x="3866147" y="2213811"/>
            <a:ext cx="1427748" cy="9712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40534" y="1844479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①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28034" y="2921391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②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85314" y="61238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9231" y="99616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客户来电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9653" y="69303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自然客户来电（固话）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6095" y="1062366"/>
            <a:ext cx="3257343" cy="4546708"/>
          </a:xfrm>
          <a:prstGeom prst="rect">
            <a:avLst/>
          </a:prstGeom>
          <a:ln>
            <a:solidFill>
              <a:srgbClr val="FF7D27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197" y="1062366"/>
            <a:ext cx="3410031" cy="4546708"/>
          </a:xfrm>
          <a:prstGeom prst="rect">
            <a:avLst/>
          </a:prstGeom>
          <a:ln>
            <a:solidFill>
              <a:srgbClr val="FF7D27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851883" y="6930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网络媒体来电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4716" y="5795634"/>
            <a:ext cx="376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反馈未识别或识别错误的电商号码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框架 7"/>
          <p:cNvSpPr/>
          <p:nvPr/>
        </p:nvSpPr>
        <p:spPr>
          <a:xfrm>
            <a:off x="4166256" y="1918941"/>
            <a:ext cx="1088571" cy="333829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框架 8"/>
          <p:cNvSpPr/>
          <p:nvPr/>
        </p:nvSpPr>
        <p:spPr>
          <a:xfrm>
            <a:off x="9095110" y="1965922"/>
            <a:ext cx="1088571" cy="333829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85314" y="61238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9231" y="99616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客户来电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7034" y="1478811"/>
            <a:ext cx="3410031" cy="4546708"/>
          </a:xfrm>
          <a:prstGeom prst="rect">
            <a:avLst/>
          </a:prstGeom>
          <a:ln>
            <a:solidFill>
              <a:srgbClr val="FF7D27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2510971" y="74022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当登记客户为老客户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3105834"/>
            <a:ext cx="5413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任何情况下，系统检测到登记客户为老客户时，提示浏览该客户信息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85314" y="61238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231" y="99616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客户来电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0519" y="221472"/>
            <a:ext cx="200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1"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未登记原因弹窗</a:t>
            </a:r>
            <a:endParaRPr kumimoji="1"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00" y="1189562"/>
            <a:ext cx="3678911" cy="4905214"/>
          </a:xfrm>
          <a:prstGeom prst="rect">
            <a:avLst/>
          </a:prstGeom>
          <a:ln>
            <a:solidFill>
              <a:srgbClr val="FF7D27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6096000" y="4877824"/>
            <a:ext cx="5109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默认关闭，在商户后台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话机设置，可开启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1610844"/>
            <a:ext cx="52977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在未提交客户登记信息的情况下，挂机时自动弹出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可根据实际案场要求配置原因描述（如：无效客户、意外断线、未拿到手机号等）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未登记原因可以在商户后台通话详情查看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8890"/>
            <a:ext cx="12192000" cy="43002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383556" y="554827"/>
            <a:ext cx="7736697" cy="2102038"/>
            <a:chOff x="2304816" y="1240627"/>
            <a:chExt cx="7736697" cy="2102038"/>
          </a:xfrm>
        </p:grpSpPr>
        <p:grpSp>
          <p:nvGrpSpPr>
            <p:cNvPr id="6" name="组 4"/>
            <p:cNvGrpSpPr/>
            <p:nvPr/>
          </p:nvGrpSpPr>
          <p:grpSpPr bwMode="auto">
            <a:xfrm>
              <a:off x="2304816" y="1240627"/>
              <a:ext cx="7736697" cy="2102038"/>
              <a:chOff x="-338966" y="3395663"/>
              <a:chExt cx="7736964" cy="2102038"/>
            </a:xfrm>
          </p:grpSpPr>
          <p:sp>
            <p:nvSpPr>
              <p:cNvPr id="7" name="Rectangle 8"/>
              <p:cNvSpPr>
                <a:spLocks noChangeArrowheads="1"/>
              </p:cNvSpPr>
              <p:nvPr/>
            </p:nvSpPr>
            <p:spPr bwMode="auto">
              <a:xfrm>
                <a:off x="-338966" y="5135751"/>
                <a:ext cx="3270856" cy="361950"/>
              </a:xfrm>
              <a:prstGeom prst="rect">
                <a:avLst/>
              </a:prstGeom>
              <a:noFill/>
              <a:ln w="2857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E8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" name="组 6"/>
              <p:cNvGrpSpPr/>
              <p:nvPr/>
            </p:nvGrpSpPr>
            <p:grpSpPr bwMode="auto">
              <a:xfrm>
                <a:off x="2931889" y="3395663"/>
                <a:ext cx="4466109" cy="1739061"/>
                <a:chOff x="2931889" y="3395663"/>
                <a:chExt cx="4466109" cy="1739061"/>
              </a:xfrm>
            </p:grpSpPr>
            <p:sp>
              <p:nvSpPr>
                <p:cNvPr id="9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2931889" y="4899827"/>
                  <a:ext cx="485244" cy="234897"/>
                </a:xfrm>
                <a:prstGeom prst="line">
                  <a:avLst/>
                </a:prstGeom>
                <a:noFill/>
                <a:ln w="9525" cap="flat" cmpd="sng">
                  <a:solidFill>
                    <a:schemeClr val="accent2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0" name="组 8"/>
                <p:cNvGrpSpPr/>
                <p:nvPr/>
              </p:nvGrpSpPr>
              <p:grpSpPr bwMode="auto">
                <a:xfrm>
                  <a:off x="3430698" y="3395663"/>
                  <a:ext cx="3967300" cy="1536182"/>
                  <a:chOff x="3430698" y="3395663"/>
                  <a:chExt cx="3967300" cy="1536182"/>
                </a:xfrm>
              </p:grpSpPr>
              <p:sp>
                <p:nvSpPr>
                  <p:cNvPr id="11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3430698" y="4115870"/>
                    <a:ext cx="3967300" cy="815975"/>
                  </a:xfrm>
                  <a:prstGeom prst="parallelogram">
                    <a:avLst>
                      <a:gd name="adj" fmla="val 29555"/>
                    </a:avLst>
                  </a:prstGeom>
                  <a:solidFill>
                    <a:schemeClr val="accent2">
                      <a:alpha val="79999"/>
                    </a:schemeClr>
                  </a:solidFill>
                  <a:ln>
                    <a:noFill/>
                  </a:ln>
                  <a:effectLst>
                    <a:outerShdw blurRad="190500" dist="63500" dir="3539993" algn="ctr" rotWithShape="0">
                      <a:srgbClr val="C55A11">
                        <a:alpha val="67000"/>
                      </a:srgb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buFont typeface="Arial" panose="020B0604020202020204" pitchFamily="34" charset="0"/>
                      <a:buNone/>
                      <a:defRPr/>
                    </a:pPr>
                    <a:endParaRPr lang="zh-CN" altLang="zh-CN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" name="文本框 8"/>
                  <p:cNvSpPr>
                    <a:spLocks noChangeArrowheads="1"/>
                  </p:cNvSpPr>
                  <p:nvPr/>
                </p:nvSpPr>
                <p:spPr bwMode="auto">
                  <a:xfrm>
                    <a:off x="3430698" y="3395663"/>
                    <a:ext cx="2779808" cy="33855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buFont typeface="Arial" panose="020B0604020202020204" pitchFamily="34" charset="0"/>
                      <a:buNone/>
                    </a:pPr>
                    <a:endPara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14" name="文本框 13"/>
            <p:cNvSpPr txBox="1"/>
            <p:nvPr/>
          </p:nvSpPr>
          <p:spPr>
            <a:xfrm>
              <a:off x="6868893" y="1964641"/>
              <a:ext cx="301942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、给来电客户分组，方便区分，也可以分为无效组或者意向组，您随意设定。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 4"/>
          <p:cNvGrpSpPr/>
          <p:nvPr/>
        </p:nvGrpSpPr>
        <p:grpSpPr bwMode="auto">
          <a:xfrm>
            <a:off x="2691205" y="3248217"/>
            <a:ext cx="6880521" cy="1558997"/>
            <a:chOff x="3335761" y="2535483"/>
            <a:chExt cx="6880758" cy="1558997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6945663" y="2535483"/>
              <a:ext cx="3270856" cy="361950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" name="组 6"/>
            <p:cNvGrpSpPr/>
            <p:nvPr/>
          </p:nvGrpSpPr>
          <p:grpSpPr bwMode="auto">
            <a:xfrm>
              <a:off x="3335761" y="2884126"/>
              <a:ext cx="3967300" cy="1210354"/>
              <a:chOff x="3335761" y="2884126"/>
              <a:chExt cx="3967300" cy="1210354"/>
            </a:xfrm>
          </p:grpSpPr>
          <p:sp>
            <p:nvSpPr>
              <p:cNvPr id="24" name="Line 9"/>
              <p:cNvSpPr>
                <a:spLocks noChangeShapeType="1"/>
              </p:cNvSpPr>
              <p:nvPr/>
            </p:nvSpPr>
            <p:spPr bwMode="auto">
              <a:xfrm flipH="1">
                <a:off x="6450226" y="2884126"/>
                <a:ext cx="495436" cy="394621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AutoShape 9"/>
              <p:cNvSpPr>
                <a:spLocks noChangeArrowheads="1"/>
              </p:cNvSpPr>
              <p:nvPr/>
            </p:nvSpPr>
            <p:spPr bwMode="auto">
              <a:xfrm>
                <a:off x="3335761" y="3278505"/>
                <a:ext cx="3967300" cy="815975"/>
              </a:xfrm>
              <a:prstGeom prst="parallelogram">
                <a:avLst>
                  <a:gd name="adj" fmla="val 29555"/>
                </a:avLst>
              </a:prstGeom>
              <a:solidFill>
                <a:schemeClr val="accent2">
                  <a:alpha val="79999"/>
                </a:schemeClr>
              </a:solidFill>
              <a:ln>
                <a:noFill/>
              </a:ln>
              <a:effectLst>
                <a:outerShdw blurRad="190500" dist="63500" dir="3539993" algn="ctr" rotWithShape="0">
                  <a:srgbClr val="C55A11">
                    <a:alpha val="67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2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、删除前需要迁移该组客户至新分组，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也可以设置任意组为常用组。</a:t>
                </a:r>
                <a:endParaRPr lang="zh-CN" altLang="zh-CN" sz="16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1006847" y="180510"/>
            <a:ext cx="6939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客户登记模块：进入客户管理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客户分组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112423" y="123041"/>
            <a:ext cx="718212" cy="637163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06847" y="180510"/>
            <a:ext cx="14734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、通话记录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7449" y="3965012"/>
            <a:ext cx="2398340" cy="28929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877" y="317551"/>
            <a:ext cx="2366620" cy="31568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448" y="301254"/>
            <a:ext cx="2398341" cy="3189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97" y="1531458"/>
            <a:ext cx="3629025" cy="4838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435" y="3965012"/>
            <a:ext cx="2322062" cy="28929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444913" y="1695959"/>
            <a:ext cx="448009" cy="275716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5865" y="1609725"/>
            <a:ext cx="790097" cy="36195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44913" y="3377938"/>
            <a:ext cx="428927" cy="47150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3140" y="4833710"/>
            <a:ext cx="3070855" cy="47150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463995" y="5105036"/>
            <a:ext cx="1862440" cy="0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endCxn id="7" idx="0"/>
          </p:cNvCxnSpPr>
          <p:nvPr/>
        </p:nvCxnSpPr>
        <p:spPr>
          <a:xfrm>
            <a:off x="3873841" y="3613689"/>
            <a:ext cx="5902778" cy="351323"/>
          </a:xfrm>
          <a:prstGeom prst="bentConnector2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12" idx="0"/>
            <a:endCxn id="9" idx="0"/>
          </p:cNvCxnSpPr>
          <p:nvPr/>
        </p:nvCxnSpPr>
        <p:spPr>
          <a:xfrm rot="5400000" flipH="1" flipV="1">
            <a:off x="6025416" y="-2055243"/>
            <a:ext cx="1394705" cy="6107701"/>
          </a:xfrm>
          <a:prstGeom prst="bentConnector3">
            <a:avLst>
              <a:gd name="adj1" fmla="val 116391"/>
            </a:avLst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/>
          <p:nvPr/>
        </p:nvCxnSpPr>
        <p:spPr>
          <a:xfrm>
            <a:off x="2078409" y="1978111"/>
            <a:ext cx="3203468" cy="638909"/>
          </a:xfrm>
          <a:prstGeom prst="bentConnector3">
            <a:avLst>
              <a:gd name="adj1" fmla="val 345"/>
            </a:avLst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985717" y="2049942"/>
            <a:ext cx="1343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下拉列表，将通话记录进行分类查询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92701" y="877244"/>
            <a:ext cx="11793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可按照号码或者客户姓名查询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85736" y="3182802"/>
            <a:ext cx="10386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点击查看客户编辑的详情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66717" y="4846109"/>
            <a:ext cx="1415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点击可直接回拨</a:t>
            </a:r>
            <a:endParaRPr lang="zh-CN" altLang="en-US" sz="1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>
          <a:xfrm>
            <a:off x="838200" y="6356350"/>
            <a:ext cx="2743200" cy="365125"/>
          </a:xfrm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60B75BE-55D2-4507-BE47-EB12118B9905}" type="datetime1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1958975" y="-12700"/>
            <a:ext cx="684213" cy="3451225"/>
            <a:chOff x="0" y="0"/>
            <a:chExt cx="733" cy="3691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0" y="2333"/>
              <a:ext cx="238" cy="1360"/>
            </a:xfrm>
            <a:prstGeom prst="parallelogram">
              <a:avLst>
                <a:gd name="adj" fmla="val 94116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30" y="2666"/>
              <a:ext cx="495" cy="1019"/>
            </a:xfrm>
            <a:prstGeom prst="parallelogram">
              <a:avLst>
                <a:gd name="adj" fmla="val 36565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90" y="0"/>
              <a:ext cx="543" cy="3154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43" y="2667"/>
              <a:ext cx="221" cy="1015"/>
            </a:xfrm>
            <a:prstGeom prst="parallelogram">
              <a:avLst>
                <a:gd name="adj" fmla="val 7647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8953500" y="2459038"/>
            <a:ext cx="681038" cy="4454525"/>
            <a:chOff x="0" y="0"/>
            <a:chExt cx="795" cy="520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254" y="0"/>
              <a:ext cx="541" cy="3155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0" y="2666"/>
              <a:ext cx="473" cy="2538"/>
            </a:xfrm>
            <a:prstGeom prst="parallelogram">
              <a:avLst>
                <a:gd name="adj" fmla="val 8816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790885" y="2451266"/>
            <a:ext cx="38331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sz="4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使用教程</a:t>
            </a:r>
            <a:endParaRPr lang="zh-CN" altLang="en-US" sz="4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680537" y="2359400"/>
            <a:ext cx="10855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5918200" y="355600"/>
            <a:ext cx="43637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kumimoji="1" lang="zh-CN" altLang="en-US" sz="2000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06847" y="180510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、手机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 descr="e0990af80f5fff0fbd223c08e4733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345" y="706755"/>
            <a:ext cx="8103235" cy="5226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25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163" y="1134532"/>
            <a:ext cx="3449568" cy="55429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325" y="2153916"/>
            <a:ext cx="2797942" cy="41837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555041" y="3732985"/>
            <a:ext cx="677333" cy="643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6847" y="180510"/>
            <a:ext cx="2182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、管理员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041" y="5953906"/>
            <a:ext cx="677333" cy="6270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329580" y="5953907"/>
            <a:ext cx="677333" cy="6270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4281" y="4582338"/>
            <a:ext cx="677333" cy="6270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29580" y="3732985"/>
            <a:ext cx="677333" cy="6270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66455" y="1225581"/>
            <a:ext cx="62946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在手机【智慧案场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】，非常方便看到来电、去电、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79629" y="2153916"/>
            <a:ext cx="677333" cy="345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653" y="2148832"/>
            <a:ext cx="2797942" cy="41837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1041706" y="128122"/>
            <a:ext cx="4448654" cy="400110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管理员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界面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来电客户总量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834223"/>
            <a:ext cx="3670935" cy="48795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855" y="834223"/>
            <a:ext cx="3429000" cy="48795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175609" y="5823876"/>
            <a:ext cx="3123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进入到来电详情，点击播放按钮，可以听通话录音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41145" y="3429000"/>
            <a:ext cx="1038860" cy="635000"/>
          </a:xfrm>
          <a:prstGeom prst="ellipse">
            <a:avLst/>
          </a:prstGeom>
          <a:noFill/>
          <a:ln>
            <a:solidFill>
              <a:srgbClr val="FF593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45776" y="5825047"/>
            <a:ext cx="43184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接通率、丢失率、来电量等各项指标，各项指标直观展示，便于随时了解并改善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830635" y="169150"/>
            <a:ext cx="7241278" cy="46166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界面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找到来电丢失号码  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找到来电未接号码并回拨，避免来电丢失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922655"/>
            <a:ext cx="3990340" cy="53041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3145790" y="3812540"/>
            <a:ext cx="952500" cy="577215"/>
          </a:xfrm>
          <a:prstGeom prst="ellipse">
            <a:avLst/>
          </a:prstGeom>
          <a:noFill/>
          <a:ln>
            <a:solidFill>
              <a:srgbClr val="FF593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005" y="922655"/>
            <a:ext cx="3180080" cy="36671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469" y="922655"/>
            <a:ext cx="3063663" cy="3667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8547312" y="4882652"/>
            <a:ext cx="2193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未接可回拨号码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9400" y="4881620"/>
            <a:ext cx="285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全时段未接可回拨号码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6847" y="180510"/>
            <a:ext cx="2127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、销售员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0848"/>
            <a:ext cx="2996328" cy="51942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414" y="1360847"/>
            <a:ext cx="2955730" cy="51942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905" y="1360849"/>
            <a:ext cx="2795931" cy="51942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8500" y="1360846"/>
            <a:ext cx="2955730" cy="51942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8433786" y="5397623"/>
            <a:ext cx="594805" cy="4928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47266" y="782862"/>
            <a:ext cx="9552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销售员登录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之后，可以看到自己跟进的客户数量及信息，可以修改和编辑客户信息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>
          <a:xfrm>
            <a:off x="838200" y="6356350"/>
            <a:ext cx="2743200" cy="365125"/>
          </a:xfrm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60B75BE-55D2-4507-BE47-EB12118B9905}" type="datetime1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1958975" y="-12700"/>
            <a:ext cx="684213" cy="3451225"/>
            <a:chOff x="0" y="0"/>
            <a:chExt cx="733" cy="3691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0" y="2333"/>
              <a:ext cx="238" cy="1360"/>
            </a:xfrm>
            <a:prstGeom prst="parallelogram">
              <a:avLst>
                <a:gd name="adj" fmla="val 94116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230" y="2666"/>
              <a:ext cx="495" cy="1019"/>
            </a:xfrm>
            <a:prstGeom prst="parallelogram">
              <a:avLst>
                <a:gd name="adj" fmla="val 36565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90" y="0"/>
              <a:ext cx="543" cy="3154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43" y="2667"/>
              <a:ext cx="221" cy="1015"/>
            </a:xfrm>
            <a:prstGeom prst="parallelogram">
              <a:avLst>
                <a:gd name="adj" fmla="val 7647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8953500" y="2459038"/>
            <a:ext cx="681038" cy="4454525"/>
            <a:chOff x="0" y="0"/>
            <a:chExt cx="795" cy="520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254" y="0"/>
              <a:ext cx="541" cy="3155"/>
            </a:xfrm>
            <a:prstGeom prst="parallelogram">
              <a:avLst>
                <a:gd name="adj" fmla="val 96310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0" y="2666"/>
              <a:ext cx="473" cy="2538"/>
            </a:xfrm>
            <a:prstGeom prst="parallelogram">
              <a:avLst>
                <a:gd name="adj" fmla="val 88162"/>
              </a:avLst>
            </a:prstGeom>
            <a:solidFill>
              <a:srgbClr val="E3DB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011358" y="2414214"/>
            <a:ext cx="311014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Call</a:t>
            </a:r>
            <a:r>
              <a:rPr lang="zh-CN" altLang="en-US" sz="4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客介绍</a:t>
            </a:r>
            <a:endParaRPr lang="zh-CN" altLang="en-US" sz="4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680537" y="2359400"/>
            <a:ext cx="10855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60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60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621" y="923115"/>
            <a:ext cx="3703955" cy="2459355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4" name="Text Placeholder 33"/>
          <p:cNvSpPr txBox="1"/>
          <p:nvPr/>
        </p:nvSpPr>
        <p:spPr>
          <a:xfrm>
            <a:off x="4367591" y="1556533"/>
            <a:ext cx="1304290" cy="51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管理员导入号码</a:t>
            </a:r>
            <a:endParaRPr kumimoji="0" 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一键分配任务</a:t>
            </a:r>
            <a:endParaRPr kumimoji="0" 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4598908" y="2195978"/>
            <a:ext cx="814070" cy="344805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rgbClr val="248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3738" tIns="41869" rIns="83738" bIns="41869" numCol="1" anchor="t" anchorCtr="0" compatLnSpc="1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837" t="3849" r="2896" b="18258"/>
          <a:stretch>
            <a:fillRect/>
          </a:stretch>
        </p:blipFill>
        <p:spPr>
          <a:xfrm>
            <a:off x="5785588" y="881840"/>
            <a:ext cx="2254885" cy="2541905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6" name="Text Placeholder 33"/>
          <p:cNvSpPr txBox="1"/>
          <p:nvPr/>
        </p:nvSpPr>
        <p:spPr>
          <a:xfrm>
            <a:off x="8119983" y="1556533"/>
            <a:ext cx="1179830" cy="51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话机获取任务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一键自动拨号</a:t>
            </a:r>
            <a:endParaRPr kumimoji="0" 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8302863" y="2195977"/>
            <a:ext cx="814070" cy="344805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rgbClr val="248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3738" tIns="41869" rIns="83738" bIns="41869" numCol="1" anchor="t" anchorCtr="0" compatLnSpc="1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0644" y="881840"/>
            <a:ext cx="2160270" cy="2541905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52" name="Freeform 6"/>
          <p:cNvSpPr/>
          <p:nvPr/>
        </p:nvSpPr>
        <p:spPr bwMode="auto">
          <a:xfrm>
            <a:off x="10290886" y="3698034"/>
            <a:ext cx="951865" cy="793115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rgbClr val="248FF8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 t="10237" b="21343"/>
          <a:stretch>
            <a:fillRect/>
          </a:stretch>
        </p:blipFill>
        <p:spPr>
          <a:xfrm>
            <a:off x="7834124" y="3698034"/>
            <a:ext cx="2160270" cy="2601595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18" name="Text Placeholder 33"/>
          <p:cNvSpPr txBox="1"/>
          <p:nvPr/>
        </p:nvSpPr>
        <p:spPr>
          <a:xfrm>
            <a:off x="10369926" y="4740298"/>
            <a:ext cx="1374456" cy="51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意向客户指派给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置业顾问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Freeform 5"/>
          <p:cNvSpPr/>
          <p:nvPr/>
        </p:nvSpPr>
        <p:spPr bwMode="auto">
          <a:xfrm rot="10800000">
            <a:off x="6616761" y="4928438"/>
            <a:ext cx="814070" cy="344805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rgbClr val="248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3738" tIns="41869" rIns="83738" bIns="41869" numCol="1" anchor="t" anchorCtr="0" compatLnSpc="1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3943" y="3779570"/>
            <a:ext cx="2610019" cy="2438522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21" name="Text Placeholder 33"/>
          <p:cNvSpPr txBox="1"/>
          <p:nvPr/>
        </p:nvSpPr>
        <p:spPr>
          <a:xfrm>
            <a:off x="6637642" y="4308120"/>
            <a:ext cx="793189" cy="51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置业顾问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获取客户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" name="Freeform 5"/>
          <p:cNvSpPr/>
          <p:nvPr/>
        </p:nvSpPr>
        <p:spPr bwMode="auto">
          <a:xfrm rot="10800000">
            <a:off x="2653031" y="4928439"/>
            <a:ext cx="814070" cy="344805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solidFill>
            <a:srgbClr val="248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83738" tIns="41869" rIns="83738" bIns="41869" numCol="1" anchor="t" anchorCtr="0" compatLnSpc="1"/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3"/>
          <p:cNvSpPr txBox="1"/>
          <p:nvPr/>
        </p:nvSpPr>
        <p:spPr>
          <a:xfrm>
            <a:off x="2466396" y="4308120"/>
            <a:ext cx="1180941" cy="51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置业顾问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跟进管理客户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rcRect b="22629"/>
          <a:stretch>
            <a:fillRect/>
          </a:stretch>
        </p:blipFill>
        <p:spPr>
          <a:xfrm>
            <a:off x="573164" y="3804079"/>
            <a:ext cx="1735455" cy="2389505"/>
          </a:xfrm>
          <a:prstGeom prst="rect">
            <a:avLst/>
          </a:prstGeom>
          <a:ln w="28575" cmpd="sng">
            <a:solidFill>
              <a:srgbClr val="248FF8"/>
            </a:solidFill>
            <a:prstDash val="solid"/>
          </a:ln>
        </p:spPr>
      </p:pic>
      <p:sp>
        <p:nvSpPr>
          <p:cNvPr id="26" name="文本框 25"/>
          <p:cNvSpPr txBox="1"/>
          <p:nvPr/>
        </p:nvSpPr>
        <p:spPr>
          <a:xfrm>
            <a:off x="830635" y="98515"/>
            <a:ext cx="874149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一体化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客流程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分配任务后，置业顾问获取任务直接拨打，找到意向客户并指派给自己跟进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90"/>
          <p:cNvSpPr txBox="1"/>
          <p:nvPr/>
        </p:nvSpPr>
        <p:spPr>
          <a:xfrm>
            <a:off x="794328" y="58778"/>
            <a:ext cx="11397672" cy="58477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CALL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展示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客拨打详情，每个人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客拨打次数，总拨打量，还能听录音，及时提升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客质量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835025"/>
            <a:ext cx="10383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CALL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界面，数据展示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意向、拨打人筛选、听录音                   拨打明细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0925" y="1563370"/>
            <a:ext cx="3962400" cy="45815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" y="1310640"/>
            <a:ext cx="2657475" cy="50863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855" y="1396365"/>
            <a:ext cx="2609850" cy="50006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63897" y="128122"/>
            <a:ext cx="566738" cy="44608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46480"/>
            <a:ext cx="12192000" cy="5631180"/>
          </a:xfrm>
          <a:prstGeom prst="rect">
            <a:avLst/>
          </a:prstGeom>
        </p:spPr>
      </p:pic>
      <p:sp>
        <p:nvSpPr>
          <p:cNvPr id="26" name="AutoShape 9"/>
          <p:cNvSpPr>
            <a:spLocks noChangeArrowheads="1"/>
          </p:cNvSpPr>
          <p:nvPr/>
        </p:nvSpPr>
        <p:spPr bwMode="auto">
          <a:xfrm>
            <a:off x="7969874" y="2266957"/>
            <a:ext cx="3967165" cy="815975"/>
          </a:xfrm>
          <a:prstGeom prst="parallelogram">
            <a:avLst>
              <a:gd name="adj" fmla="val 29555"/>
            </a:avLst>
          </a:prstGeom>
          <a:solidFill>
            <a:schemeClr val="accent2">
              <a:alpha val="79999"/>
            </a:schemeClr>
          </a:solidFill>
          <a:ln>
            <a:noFill/>
          </a:ln>
          <a:effectLst>
            <a:outerShdw blurRad="190500" dist="63500" dir="3539993" algn="ctr" rotWithShape="0">
              <a:srgbClr val="C55A11">
                <a:alpha val="6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385811" y="2413140"/>
            <a:ext cx="29906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离职销售可以先在销售助手管理里，点击转客户，转走名下客户再删除。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1007482" y="90340"/>
            <a:ext cx="64020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客户登记模块：标签设置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销售助手管理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82880" y="128122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>
            <a:off x="7969250" y="3082290"/>
            <a:ext cx="1456055" cy="1447165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>
          <a:xfrm>
            <a:off x="838200" y="6356350"/>
            <a:ext cx="2743200" cy="365125"/>
          </a:xfrm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2C8F3C22-6CDE-46A0-BE13-E8FF475705CD}" type="datetime1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</a:fld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30163" y="2647950"/>
            <a:ext cx="12179300" cy="844550"/>
            <a:chOff x="0" y="0"/>
            <a:chExt cx="19180" cy="133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7570" y="80"/>
              <a:ext cx="3870" cy="960"/>
            </a:xfrm>
            <a:prstGeom prst="parallelogram">
              <a:avLst>
                <a:gd name="adj" fmla="val 29589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7886" y="119"/>
              <a:ext cx="320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Arial" panose="020B0604020202020204" pitchFamily="34" charset="0"/>
                </a:rPr>
                <a:t>THANKS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9940" y="0"/>
              <a:ext cx="9240" cy="28"/>
            </a:xfrm>
            <a:prstGeom prst="rect">
              <a:avLst/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0" y="1100"/>
              <a:ext cx="9550" cy="28"/>
            </a:xfrm>
            <a:prstGeom prst="rect">
              <a:avLst/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9550" y="1098"/>
              <a:ext cx="1595" cy="232"/>
            </a:xfrm>
            <a:prstGeom prst="parallelogram">
              <a:avLst>
                <a:gd name="adj" fmla="val 28887"/>
              </a:avLst>
            </a:prstGeom>
            <a:solidFill>
              <a:srgbClr val="0E8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80345" y="3936325"/>
            <a:ext cx="34563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合作</a:t>
            </a:r>
            <a:r>
              <a:rPr lang="en-US" altLang="zh-CN" sz="60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·</a:t>
            </a:r>
            <a:r>
              <a:rPr lang="zh-CN" altLang="en-US" sz="60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共赢</a:t>
            </a:r>
            <a:endParaRPr lang="zh-CN" altLang="en-US" sz="60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73785"/>
            <a:ext cx="12192000" cy="5331460"/>
          </a:xfrm>
          <a:prstGeom prst="rect">
            <a:avLst/>
          </a:prstGeom>
        </p:spPr>
      </p:pic>
      <p:grpSp>
        <p:nvGrpSpPr>
          <p:cNvPr id="21" name="组 4"/>
          <p:cNvGrpSpPr/>
          <p:nvPr/>
        </p:nvGrpSpPr>
        <p:grpSpPr bwMode="auto">
          <a:xfrm>
            <a:off x="2960183" y="2032261"/>
            <a:ext cx="6558141" cy="927481"/>
            <a:chOff x="-99083" y="2806736"/>
            <a:chExt cx="6558364" cy="927481"/>
          </a:xfrm>
        </p:grpSpPr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-99083" y="2806736"/>
              <a:ext cx="2293698" cy="398145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3" name="组 6"/>
            <p:cNvGrpSpPr/>
            <p:nvPr/>
          </p:nvGrpSpPr>
          <p:grpSpPr bwMode="auto">
            <a:xfrm>
              <a:off x="2177129" y="2892842"/>
              <a:ext cx="4282152" cy="841375"/>
              <a:chOff x="2177129" y="2892842"/>
              <a:chExt cx="4282152" cy="841375"/>
            </a:xfrm>
          </p:grpSpPr>
          <p:sp>
            <p:nvSpPr>
              <p:cNvPr id="24" name="Line 9"/>
              <p:cNvSpPr>
                <a:spLocks noChangeShapeType="1"/>
              </p:cNvSpPr>
              <p:nvPr/>
            </p:nvSpPr>
            <p:spPr bwMode="auto">
              <a:xfrm flipH="1" flipV="1">
                <a:off x="2177129" y="3204627"/>
                <a:ext cx="315606" cy="455295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5" name="组 8"/>
              <p:cNvGrpSpPr/>
              <p:nvPr/>
            </p:nvGrpSpPr>
            <p:grpSpPr bwMode="auto">
              <a:xfrm>
                <a:off x="2491981" y="2892842"/>
                <a:ext cx="3967300" cy="841375"/>
                <a:chOff x="2491981" y="2892842"/>
                <a:chExt cx="3967300" cy="841375"/>
              </a:xfrm>
            </p:grpSpPr>
            <p:sp>
              <p:nvSpPr>
                <p:cNvPr id="26" name="AutoShape 9"/>
                <p:cNvSpPr>
                  <a:spLocks noChangeArrowheads="1"/>
                </p:cNvSpPr>
                <p:nvPr/>
              </p:nvSpPr>
              <p:spPr bwMode="auto">
                <a:xfrm>
                  <a:off x="2491981" y="2892842"/>
                  <a:ext cx="3967300" cy="815975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" name="文本框 8"/>
                <p:cNvSpPr>
                  <a:spLocks noChangeArrowheads="1"/>
                </p:cNvSpPr>
                <p:nvPr/>
              </p:nvSpPr>
              <p:spPr bwMode="auto">
                <a:xfrm>
                  <a:off x="2635605" y="3012073"/>
                  <a:ext cx="662011" cy="6477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9" name="文本框 8"/>
          <p:cNvSpPr txBox="1"/>
          <p:nvPr/>
        </p:nvSpPr>
        <p:spPr>
          <a:xfrm>
            <a:off x="6290974" y="2150194"/>
            <a:ext cx="3019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增加一级标签，例如渠道、居住区域、关注户型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 8"/>
          <p:cNvGrpSpPr/>
          <p:nvPr/>
        </p:nvGrpSpPr>
        <p:grpSpPr bwMode="auto">
          <a:xfrm>
            <a:off x="2789368" y="3810044"/>
            <a:ext cx="3607980" cy="815975"/>
            <a:chOff x="3391343" y="2987675"/>
            <a:chExt cx="3608104" cy="815975"/>
          </a:xfrm>
        </p:grpSpPr>
        <p:sp>
          <p:nvSpPr>
            <p:cNvPr id="18" name="AutoShape 9"/>
            <p:cNvSpPr>
              <a:spLocks noChangeArrowheads="1"/>
            </p:cNvSpPr>
            <p:nvPr/>
          </p:nvSpPr>
          <p:spPr bwMode="auto">
            <a:xfrm>
              <a:off x="3391343" y="2987675"/>
              <a:ext cx="3608104" cy="815975"/>
            </a:xfrm>
            <a:prstGeom prst="parallelogram">
              <a:avLst>
                <a:gd name="adj" fmla="val 29555"/>
              </a:avLst>
            </a:prstGeom>
            <a:solidFill>
              <a:schemeClr val="accent2">
                <a:alpha val="79999"/>
              </a:schemeClr>
            </a:solidFill>
            <a:ln>
              <a:noFill/>
            </a:ln>
            <a:effectLst>
              <a:outerShdw blurRad="190500" dist="63500" dir="3539993" algn="ctr" rotWithShape="0">
                <a:srgbClr val="C55A11">
                  <a:alpha val="6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8"/>
            <p:cNvSpPr>
              <a:spLocks noChangeArrowheads="1"/>
            </p:cNvSpPr>
            <p:nvPr/>
          </p:nvSpPr>
          <p:spPr bwMode="auto">
            <a:xfrm>
              <a:off x="3430698" y="3395663"/>
              <a:ext cx="27798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8"/>
            <p:cNvSpPr>
              <a:spLocks noChangeArrowheads="1"/>
            </p:cNvSpPr>
            <p:nvPr/>
          </p:nvSpPr>
          <p:spPr bwMode="auto">
            <a:xfrm>
              <a:off x="3562164" y="2987675"/>
              <a:ext cx="544849" cy="645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300059" y="3888481"/>
            <a:ext cx="2990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点击“新增”，编辑二级标签，例如关注户型下面的标签：套一、套二、套三、公寓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H="1" flipV="1">
            <a:off x="6396990" y="3731260"/>
            <a:ext cx="635" cy="106680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6397625" y="3395345"/>
            <a:ext cx="368935" cy="33655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E8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2" name="组 4"/>
          <p:cNvGrpSpPr/>
          <p:nvPr/>
        </p:nvGrpSpPr>
        <p:grpSpPr bwMode="auto">
          <a:xfrm>
            <a:off x="7346804" y="1825251"/>
            <a:ext cx="4670454" cy="4699200"/>
            <a:chOff x="3391343" y="-895550"/>
            <a:chExt cx="4670614" cy="4699200"/>
          </a:xfrm>
        </p:grpSpPr>
        <p:sp>
          <p:nvSpPr>
            <p:cNvPr id="43" name="Rectangle 8"/>
            <p:cNvSpPr>
              <a:spLocks noChangeArrowheads="1"/>
            </p:cNvSpPr>
            <p:nvPr/>
          </p:nvSpPr>
          <p:spPr bwMode="auto">
            <a:xfrm>
              <a:off x="5801048" y="-895550"/>
              <a:ext cx="2260909" cy="3665633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4" name="组 6"/>
            <p:cNvGrpSpPr/>
            <p:nvPr/>
          </p:nvGrpSpPr>
          <p:grpSpPr bwMode="auto">
            <a:xfrm>
              <a:off x="3391343" y="2770185"/>
              <a:ext cx="4001272" cy="1033465"/>
              <a:chOff x="3391343" y="2770185"/>
              <a:chExt cx="4001272" cy="1033465"/>
            </a:xfrm>
          </p:grpSpPr>
          <p:sp>
            <p:nvSpPr>
              <p:cNvPr id="45" name="Line 9"/>
              <p:cNvSpPr>
                <a:spLocks noChangeShapeType="1"/>
              </p:cNvSpPr>
              <p:nvPr/>
            </p:nvSpPr>
            <p:spPr bwMode="auto">
              <a:xfrm flipH="1">
                <a:off x="6998902" y="2770185"/>
                <a:ext cx="393713" cy="218440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6" name="组 8"/>
              <p:cNvGrpSpPr/>
              <p:nvPr/>
            </p:nvGrpSpPr>
            <p:grpSpPr bwMode="auto">
              <a:xfrm>
                <a:off x="3391343" y="2987675"/>
                <a:ext cx="3608104" cy="815975"/>
                <a:chOff x="3391343" y="2987675"/>
                <a:chExt cx="3608104" cy="815975"/>
              </a:xfrm>
            </p:grpSpPr>
            <p:sp>
              <p:nvSpPr>
                <p:cNvPr id="47" name="AutoShape 9"/>
                <p:cNvSpPr>
                  <a:spLocks noChangeArrowheads="1"/>
                </p:cNvSpPr>
                <p:nvPr/>
              </p:nvSpPr>
              <p:spPr bwMode="auto">
                <a:xfrm>
                  <a:off x="3391343" y="2987675"/>
                  <a:ext cx="3608104" cy="815975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8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9" name="文本框 8"/>
                <p:cNvSpPr>
                  <a:spLocks noChangeArrowheads="1"/>
                </p:cNvSpPr>
                <p:nvPr/>
              </p:nvSpPr>
              <p:spPr bwMode="auto">
                <a:xfrm>
                  <a:off x="3562298" y="3066459"/>
                  <a:ext cx="662011" cy="6477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3.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0" name="文本框 49"/>
          <p:cNvSpPr txBox="1"/>
          <p:nvPr/>
        </p:nvSpPr>
        <p:spPr>
          <a:xfrm>
            <a:off x="7906386" y="5882145"/>
            <a:ext cx="2990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选择该标签是否为必填、单选、是否可修改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1007482" y="128440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客户登记模块：标签设置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82880" y="128122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098" y="2276827"/>
            <a:ext cx="825126" cy="156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4875"/>
            <a:ext cx="12192000" cy="5048250"/>
          </a:xfrm>
          <a:prstGeom prst="rect">
            <a:avLst/>
          </a:prstGeom>
        </p:spPr>
      </p:pic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830635" y="180510"/>
            <a:ext cx="462029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统计模块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数据详情</a:t>
            </a:r>
            <a:endParaRPr kumimoji="1" lang="zh-CN" altLang="en-US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9982" y="2260140"/>
            <a:ext cx="9577058" cy="2759008"/>
            <a:chOff x="328660" y="852251"/>
            <a:chExt cx="9577058" cy="2759008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28660" y="1330872"/>
              <a:ext cx="9577058" cy="568187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" name="组 6"/>
            <p:cNvGrpSpPr/>
            <p:nvPr/>
          </p:nvGrpSpPr>
          <p:grpSpPr bwMode="auto">
            <a:xfrm>
              <a:off x="2796155" y="852251"/>
              <a:ext cx="5395367" cy="2759008"/>
              <a:chOff x="3007375" y="3395663"/>
              <a:chExt cx="9022278" cy="3499270"/>
            </a:xfrm>
          </p:grpSpPr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 flipV="1">
                <a:off x="3495832" y="4763996"/>
                <a:ext cx="425808" cy="932625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" name="组 8"/>
              <p:cNvGrpSpPr/>
              <p:nvPr/>
            </p:nvGrpSpPr>
            <p:grpSpPr bwMode="auto">
              <a:xfrm>
                <a:off x="3007375" y="3395663"/>
                <a:ext cx="9022278" cy="3499270"/>
                <a:chOff x="3007375" y="3395663"/>
                <a:chExt cx="9022278" cy="3499270"/>
              </a:xfrm>
            </p:grpSpPr>
            <p:sp>
              <p:nvSpPr>
                <p:cNvPr id="9" name="AutoShape 9"/>
                <p:cNvSpPr>
                  <a:spLocks noChangeArrowheads="1"/>
                </p:cNvSpPr>
                <p:nvPr/>
              </p:nvSpPr>
              <p:spPr bwMode="auto">
                <a:xfrm>
                  <a:off x="3007375" y="5695411"/>
                  <a:ext cx="9022278" cy="1199522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" name="文本框 8"/>
                <p:cNvSpPr>
                  <a:spLocks noChangeArrowheads="1"/>
                </p:cNvSpPr>
                <p:nvPr/>
              </p:nvSpPr>
              <p:spPr bwMode="auto">
                <a:xfrm>
                  <a:off x="3666830" y="5826855"/>
                  <a:ext cx="1506678" cy="8197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4" name="文本框 13"/>
            <p:cNvSpPr txBox="1"/>
            <p:nvPr/>
          </p:nvSpPr>
          <p:spPr>
            <a:xfrm>
              <a:off x="3898843" y="2938863"/>
              <a:ext cx="4082803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统计界面会展示出对应的数据详情。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182880" y="128122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5428"/>
            <a:ext cx="12192000" cy="51244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092729" y="1710975"/>
            <a:ext cx="7917957" cy="1117380"/>
            <a:chOff x="3049304" y="383620"/>
            <a:chExt cx="7917957" cy="1016761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 flipH="1">
              <a:off x="9905716" y="383620"/>
              <a:ext cx="1061545" cy="306045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" name="组 6"/>
            <p:cNvGrpSpPr/>
            <p:nvPr/>
          </p:nvGrpSpPr>
          <p:grpSpPr bwMode="auto">
            <a:xfrm>
              <a:off x="3049304" y="536642"/>
              <a:ext cx="6856412" cy="863739"/>
              <a:chOff x="3430698" y="2995374"/>
              <a:chExt cx="11465477" cy="1095487"/>
            </a:xfrm>
          </p:grpSpPr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 flipV="1">
                <a:off x="14421008" y="2995374"/>
                <a:ext cx="475167" cy="194080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" name="组 8"/>
              <p:cNvGrpSpPr/>
              <p:nvPr/>
            </p:nvGrpSpPr>
            <p:grpSpPr bwMode="auto">
              <a:xfrm>
                <a:off x="3430698" y="3189453"/>
                <a:ext cx="10990294" cy="901408"/>
                <a:chOff x="3430698" y="3189453"/>
                <a:chExt cx="10990294" cy="901408"/>
              </a:xfrm>
            </p:grpSpPr>
            <p:sp>
              <p:nvSpPr>
                <p:cNvPr id="9" name="AutoShape 9"/>
                <p:cNvSpPr>
                  <a:spLocks noChangeArrowheads="1"/>
                </p:cNvSpPr>
                <p:nvPr/>
              </p:nvSpPr>
              <p:spPr bwMode="auto">
                <a:xfrm>
                  <a:off x="7919198" y="3189453"/>
                  <a:ext cx="6501794" cy="901408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" name="文本框 8"/>
                <p:cNvSpPr>
                  <a:spLocks noChangeArrowheads="1"/>
                </p:cNvSpPr>
                <p:nvPr/>
              </p:nvSpPr>
              <p:spPr bwMode="auto">
                <a:xfrm>
                  <a:off x="8204839" y="3267867"/>
                  <a:ext cx="1068235" cy="74457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4" name="文本框 13"/>
            <p:cNvSpPr txBox="1"/>
            <p:nvPr/>
          </p:nvSpPr>
          <p:spPr>
            <a:xfrm>
              <a:off x="6318284" y="796183"/>
              <a:ext cx="3034030" cy="474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电商来电功能引导，动态指引话机端编辑流程，以及后台统计效果。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52195" y="154940"/>
            <a:ext cx="3960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统计模块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电商统计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kumimoji="1" lang="en-US" altLang="zh-CN" sz="2800" dirty="0">
              <a:solidFill>
                <a:srgbClr val="0E8C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82880" y="128122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177" y="666467"/>
            <a:ext cx="1160624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电商来电：房产网来电分为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来电和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来电，固话端可以修改为手机号，后台系统会统计到修改后的手机号。另外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如果是房产网渠道来电，系统会在固话端识别出来，后台也会统计各渠道的来电量，方便分析。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16940"/>
            <a:ext cx="12192000" cy="5679440"/>
          </a:xfrm>
          <a:prstGeom prst="rect">
            <a:avLst/>
          </a:prstGeom>
        </p:spPr>
      </p:pic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954777" y="106850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通话详情模块</a:t>
            </a:r>
            <a:endParaRPr kumimoji="1"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22250" y="114787"/>
            <a:ext cx="647755" cy="575608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12267" y="128090"/>
            <a:ext cx="6927850" cy="5396641"/>
            <a:chOff x="5374522" y="23315"/>
            <a:chExt cx="6927850" cy="5396641"/>
          </a:xfrm>
        </p:grpSpPr>
        <p:grpSp>
          <p:nvGrpSpPr>
            <p:cNvPr id="8" name="组 4"/>
            <p:cNvGrpSpPr/>
            <p:nvPr/>
          </p:nvGrpSpPr>
          <p:grpSpPr bwMode="auto">
            <a:xfrm>
              <a:off x="5374522" y="23315"/>
              <a:ext cx="6927850" cy="5396641"/>
              <a:chOff x="-3298732" y="-3110389"/>
              <a:chExt cx="11584935" cy="6844606"/>
            </a:xfrm>
          </p:grpSpPr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4942394" y="-1659102"/>
                <a:ext cx="3343809" cy="553293"/>
              </a:xfrm>
              <a:prstGeom prst="rect">
                <a:avLst/>
              </a:prstGeom>
              <a:noFill/>
              <a:ln w="2857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E8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" name="组 6"/>
              <p:cNvGrpSpPr/>
              <p:nvPr/>
            </p:nvGrpSpPr>
            <p:grpSpPr bwMode="auto">
              <a:xfrm>
                <a:off x="-3298732" y="-3110389"/>
                <a:ext cx="9792509" cy="6844606"/>
                <a:chOff x="-3298732" y="-3110389"/>
                <a:chExt cx="9792509" cy="6844606"/>
              </a:xfrm>
            </p:grpSpPr>
            <p:sp>
              <p:nvSpPr>
                <p:cNvPr id="11" name="Line 9"/>
                <p:cNvSpPr>
                  <a:spLocks noChangeShapeType="1"/>
                </p:cNvSpPr>
                <p:nvPr/>
              </p:nvSpPr>
              <p:spPr bwMode="auto">
                <a:xfrm flipH="1" flipV="1">
                  <a:off x="4088655" y="-2489444"/>
                  <a:ext cx="2405122" cy="830343"/>
                </a:xfrm>
                <a:prstGeom prst="line">
                  <a:avLst/>
                </a:prstGeom>
                <a:noFill/>
                <a:ln w="9525" cap="flat" cmpd="sng">
                  <a:solidFill>
                    <a:schemeClr val="accent2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2" name="组 8"/>
                <p:cNvGrpSpPr/>
                <p:nvPr/>
              </p:nvGrpSpPr>
              <p:grpSpPr bwMode="auto">
                <a:xfrm>
                  <a:off x="-3298732" y="-3110389"/>
                  <a:ext cx="9509238" cy="6844606"/>
                  <a:chOff x="-3298732" y="-3110389"/>
                  <a:chExt cx="9509238" cy="6844606"/>
                </a:xfrm>
              </p:grpSpPr>
              <p:sp>
                <p:nvSpPr>
                  <p:cNvPr id="13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-3298732" y="-3110389"/>
                    <a:ext cx="7604499" cy="1007055"/>
                  </a:xfrm>
                  <a:prstGeom prst="parallelogram">
                    <a:avLst>
                      <a:gd name="adj" fmla="val 29555"/>
                    </a:avLst>
                  </a:prstGeom>
                  <a:solidFill>
                    <a:schemeClr val="accent2">
                      <a:alpha val="79999"/>
                    </a:schemeClr>
                  </a:solidFill>
                  <a:ln>
                    <a:noFill/>
                  </a:ln>
                  <a:effectLst>
                    <a:outerShdw blurRad="190500" dist="63500" dir="3539993" algn="ctr" rotWithShape="0">
                      <a:srgbClr val="C55A11">
                        <a:alpha val="67000"/>
                      </a:srgb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buFont typeface="Arial" panose="020B0604020202020204" pitchFamily="34" charset="0"/>
                      <a:buNone/>
                      <a:defRPr/>
                    </a:pPr>
                    <a:endParaRPr lang="zh-CN" altLang="zh-CN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" name="文本框 8"/>
                  <p:cNvSpPr>
                    <a:spLocks noChangeArrowheads="1"/>
                  </p:cNvSpPr>
                  <p:nvPr/>
                </p:nvSpPr>
                <p:spPr bwMode="auto">
                  <a:xfrm>
                    <a:off x="3430698" y="3395663"/>
                    <a:ext cx="2779808" cy="33855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buFont typeface="Arial" panose="020B0604020202020204" pitchFamily="34" charset="0"/>
                      <a:buNone/>
                    </a:pPr>
                    <a:endParaRPr lang="zh-CN" altLang="en-US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文本框 8"/>
                  <p:cNvSpPr>
                    <a:spLocks noChangeArrowheads="1"/>
                  </p:cNvSpPr>
                  <p:nvPr/>
                </p:nvSpPr>
                <p:spPr bwMode="auto">
                  <a:xfrm>
                    <a:off x="-2655579" y="-2965519"/>
                    <a:ext cx="1506678" cy="81974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eaLnBrk="1" hangingPunct="1">
                      <a:buFont typeface="Arial" panose="020B0604020202020204" pitchFamily="34" charset="0"/>
                      <a:buNone/>
                      <a:defRPr/>
                    </a:pPr>
                    <a:r>
                      <a:rPr lang="en-US" altLang="zh-CN" sz="3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rPr>
                      <a:t>2.</a:t>
                    </a:r>
                    <a:endParaRPr lang="zh-CN" altLang="en-US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17" name="文本框 16"/>
            <p:cNvSpPr txBox="1"/>
            <p:nvPr/>
          </p:nvSpPr>
          <p:spPr>
            <a:xfrm>
              <a:off x="6224111" y="266433"/>
              <a:ext cx="36979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支持模糊搜索，输入电话号码或者客户名称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075041" y="1814125"/>
            <a:ext cx="9129395" cy="3440666"/>
            <a:chOff x="1355586" y="1302950"/>
            <a:chExt cx="9129395" cy="3440666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355586" y="1302950"/>
              <a:ext cx="9129395" cy="1744980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Line 9"/>
            <p:cNvSpPr>
              <a:spLocks noChangeShapeType="1"/>
            </p:cNvSpPr>
            <p:nvPr/>
          </p:nvSpPr>
          <p:spPr bwMode="auto">
            <a:xfrm flipH="1">
              <a:off x="4988421" y="3047930"/>
              <a:ext cx="914400" cy="687705"/>
            </a:xfrm>
            <a:prstGeom prst="line">
              <a:avLst/>
            </a:prstGeom>
            <a:noFill/>
            <a:ln w="952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548471" y="3735733"/>
              <a:ext cx="4547529" cy="1007883"/>
              <a:chOff x="1355586" y="3747293"/>
              <a:chExt cx="4547529" cy="1007883"/>
            </a:xfrm>
          </p:grpSpPr>
          <p:grpSp>
            <p:nvGrpSpPr>
              <p:cNvPr id="35" name="组 8"/>
              <p:cNvGrpSpPr/>
              <p:nvPr/>
            </p:nvGrpSpPr>
            <p:grpSpPr bwMode="auto">
              <a:xfrm>
                <a:off x="1355586" y="3747293"/>
                <a:ext cx="4547529" cy="1007883"/>
                <a:chOff x="222263" y="2455910"/>
                <a:chExt cx="7604499" cy="1278307"/>
              </a:xfrm>
            </p:grpSpPr>
            <p:sp>
              <p:nvSpPr>
                <p:cNvPr id="36" name="AutoShape 9"/>
                <p:cNvSpPr>
                  <a:spLocks noChangeArrowheads="1"/>
                </p:cNvSpPr>
                <p:nvPr/>
              </p:nvSpPr>
              <p:spPr bwMode="auto">
                <a:xfrm>
                  <a:off x="222263" y="2455910"/>
                  <a:ext cx="7604499" cy="1007055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7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" name="文本框 8"/>
                <p:cNvSpPr>
                  <a:spLocks noChangeArrowheads="1"/>
                </p:cNvSpPr>
                <p:nvPr/>
              </p:nvSpPr>
              <p:spPr bwMode="auto">
                <a:xfrm>
                  <a:off x="324041" y="2597394"/>
                  <a:ext cx="1506678" cy="8197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文本框 16"/>
              <p:cNvSpPr txBox="1"/>
              <p:nvPr/>
            </p:nvSpPr>
            <p:spPr>
              <a:xfrm>
                <a:off x="1881429" y="3920401"/>
                <a:ext cx="36979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筛选挑选，可进行交叉筛选所有通话记录，支持话机设备号、响铃时长、来源终端等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703185" y="4088765"/>
            <a:ext cx="4404360" cy="3011170"/>
            <a:chOff x="3438319" y="1298678"/>
            <a:chExt cx="4547529" cy="3444938"/>
          </a:xfrm>
        </p:grpSpPr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4901055" y="1298678"/>
              <a:ext cx="2821225" cy="329968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Line 9"/>
            <p:cNvSpPr>
              <a:spLocks noChangeShapeType="1"/>
            </p:cNvSpPr>
            <p:nvPr/>
          </p:nvSpPr>
          <p:spPr bwMode="auto">
            <a:xfrm flipH="1">
              <a:off x="5873371" y="1646461"/>
              <a:ext cx="689079" cy="1123130"/>
            </a:xfrm>
            <a:prstGeom prst="line">
              <a:avLst/>
            </a:prstGeom>
            <a:noFill/>
            <a:ln w="952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438319" y="2750249"/>
              <a:ext cx="4547529" cy="1993367"/>
              <a:chOff x="3245434" y="2761809"/>
              <a:chExt cx="4547529" cy="1993367"/>
            </a:xfrm>
          </p:grpSpPr>
          <p:grpSp>
            <p:nvGrpSpPr>
              <p:cNvPr id="45" name="组 8"/>
              <p:cNvGrpSpPr/>
              <p:nvPr/>
            </p:nvGrpSpPr>
            <p:grpSpPr bwMode="auto">
              <a:xfrm>
                <a:off x="3245434" y="2761809"/>
                <a:ext cx="4547529" cy="1993367"/>
                <a:chOff x="3382518" y="1206012"/>
                <a:chExt cx="7604498" cy="2528205"/>
              </a:xfrm>
            </p:grpSpPr>
            <p:sp>
              <p:nvSpPr>
                <p:cNvPr id="47" name="AutoShape 9"/>
                <p:cNvSpPr>
                  <a:spLocks noChangeArrowheads="1"/>
                </p:cNvSpPr>
                <p:nvPr/>
              </p:nvSpPr>
              <p:spPr bwMode="auto">
                <a:xfrm>
                  <a:off x="3382518" y="1206012"/>
                  <a:ext cx="7604498" cy="1007055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8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9" name="文本框 8"/>
                <p:cNvSpPr>
                  <a:spLocks noChangeArrowheads="1"/>
                </p:cNvSpPr>
                <p:nvPr/>
              </p:nvSpPr>
              <p:spPr bwMode="auto">
                <a:xfrm>
                  <a:off x="3609069" y="1299665"/>
                  <a:ext cx="1506678" cy="93613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3.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" name="文本框 16"/>
              <p:cNvSpPr txBox="1"/>
              <p:nvPr/>
            </p:nvSpPr>
            <p:spPr>
              <a:xfrm>
                <a:off x="3831413" y="2781492"/>
                <a:ext cx="3697940" cy="843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导出：按列表导出通话详情；录音批量下载文件较大时等待较长时间；文本下载仅支持开通语音识别项目。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85800"/>
            <a:ext cx="12192000" cy="5486400"/>
          </a:xfrm>
          <a:prstGeom prst="rect">
            <a:avLst/>
          </a:prstGeom>
        </p:spPr>
      </p:pic>
      <p:grpSp>
        <p:nvGrpSpPr>
          <p:cNvPr id="18" name="组 4"/>
          <p:cNvGrpSpPr/>
          <p:nvPr/>
        </p:nvGrpSpPr>
        <p:grpSpPr bwMode="auto">
          <a:xfrm>
            <a:off x="2758419" y="1854702"/>
            <a:ext cx="4812067" cy="2601420"/>
            <a:chOff x="2722046" y="3395663"/>
            <a:chExt cx="7546137" cy="3299399"/>
          </a:xfrm>
        </p:grpSpPr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2722046" y="3855532"/>
              <a:ext cx="2046344" cy="1338533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" name="组 6"/>
            <p:cNvGrpSpPr/>
            <p:nvPr/>
          </p:nvGrpSpPr>
          <p:grpSpPr bwMode="auto">
            <a:xfrm>
              <a:off x="3430698" y="3395663"/>
              <a:ext cx="6837485" cy="3299399"/>
              <a:chOff x="3430698" y="3395663"/>
              <a:chExt cx="6837485" cy="3299399"/>
            </a:xfrm>
          </p:grpSpPr>
          <p:sp>
            <p:nvSpPr>
              <p:cNvPr id="21" name="Line 9"/>
              <p:cNvSpPr>
                <a:spLocks noChangeShapeType="1"/>
              </p:cNvSpPr>
              <p:nvPr/>
            </p:nvSpPr>
            <p:spPr bwMode="auto">
              <a:xfrm flipH="1" flipV="1">
                <a:off x="4132728" y="5194871"/>
                <a:ext cx="1325393" cy="681347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" name="组 8"/>
              <p:cNvGrpSpPr/>
              <p:nvPr/>
            </p:nvGrpSpPr>
            <p:grpSpPr bwMode="auto">
              <a:xfrm>
                <a:off x="3430698" y="3395663"/>
                <a:ext cx="6837485" cy="3299399"/>
                <a:chOff x="3430698" y="3395663"/>
                <a:chExt cx="6837485" cy="3299399"/>
              </a:xfrm>
            </p:grpSpPr>
            <p:sp>
              <p:nvSpPr>
                <p:cNvPr id="23" name="AutoShape 9"/>
                <p:cNvSpPr>
                  <a:spLocks noChangeArrowheads="1"/>
                </p:cNvSpPr>
                <p:nvPr/>
              </p:nvSpPr>
              <p:spPr bwMode="auto">
                <a:xfrm>
                  <a:off x="5243876" y="5839074"/>
                  <a:ext cx="5024307" cy="819746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" name="文本框 8"/>
                <p:cNvSpPr>
                  <a:spLocks noChangeArrowheads="1"/>
                </p:cNvSpPr>
                <p:nvPr/>
              </p:nvSpPr>
              <p:spPr bwMode="auto">
                <a:xfrm>
                  <a:off x="5457166" y="5875316"/>
                  <a:ext cx="1506678" cy="8197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1.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6" name="文本框 25"/>
          <p:cNvSpPr txBox="1"/>
          <p:nvPr/>
        </p:nvSpPr>
        <p:spPr>
          <a:xfrm>
            <a:off x="4877551" y="3766779"/>
            <a:ext cx="2436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上传属于您的项目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，这样会更酷哦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 4"/>
          <p:cNvGrpSpPr/>
          <p:nvPr/>
        </p:nvGrpSpPr>
        <p:grpSpPr bwMode="auto">
          <a:xfrm>
            <a:off x="4243705" y="272415"/>
            <a:ext cx="7700645" cy="2543810"/>
            <a:chOff x="-1807237" y="3395663"/>
            <a:chExt cx="12075420" cy="3816430"/>
          </a:xfrm>
        </p:grpSpPr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>
              <a:off x="-1807237" y="6172325"/>
              <a:ext cx="3172783" cy="1039768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8" name="组 6"/>
            <p:cNvGrpSpPr/>
            <p:nvPr/>
          </p:nvGrpSpPr>
          <p:grpSpPr bwMode="auto">
            <a:xfrm>
              <a:off x="1365546" y="3395663"/>
              <a:ext cx="8902637" cy="3465041"/>
              <a:chOff x="1365546" y="3395663"/>
              <a:chExt cx="8902637" cy="3465041"/>
            </a:xfrm>
          </p:grpSpPr>
          <p:sp>
            <p:nvSpPr>
              <p:cNvPr id="39" name="Line 9"/>
              <p:cNvSpPr>
                <a:spLocks noChangeShapeType="1"/>
              </p:cNvSpPr>
              <p:nvPr/>
            </p:nvSpPr>
            <p:spPr bwMode="auto">
              <a:xfrm flipH="1">
                <a:off x="1365546" y="6172721"/>
                <a:ext cx="4091523" cy="522068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0" name="组 8"/>
              <p:cNvGrpSpPr/>
              <p:nvPr/>
            </p:nvGrpSpPr>
            <p:grpSpPr bwMode="auto">
              <a:xfrm>
                <a:off x="3430698" y="3395663"/>
                <a:ext cx="6837485" cy="3465041"/>
                <a:chOff x="3430698" y="3395663"/>
                <a:chExt cx="6837485" cy="3465041"/>
              </a:xfrm>
            </p:grpSpPr>
            <p:sp>
              <p:nvSpPr>
                <p:cNvPr id="41" name="AutoShape 9"/>
                <p:cNvSpPr>
                  <a:spLocks noChangeArrowheads="1"/>
                </p:cNvSpPr>
                <p:nvPr/>
              </p:nvSpPr>
              <p:spPr bwMode="auto">
                <a:xfrm>
                  <a:off x="5243875" y="5839074"/>
                  <a:ext cx="5024308" cy="1021630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3" name="文本框 8"/>
                <p:cNvSpPr>
                  <a:spLocks noChangeArrowheads="1"/>
                </p:cNvSpPr>
                <p:nvPr/>
              </p:nvSpPr>
              <p:spPr bwMode="auto">
                <a:xfrm>
                  <a:off x="5457166" y="5875316"/>
                  <a:ext cx="1506678" cy="9679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2.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4" name="文本框 25"/>
          <p:cNvSpPr txBox="1"/>
          <p:nvPr/>
        </p:nvSpPr>
        <p:spPr>
          <a:xfrm>
            <a:off x="9324340" y="1901190"/>
            <a:ext cx="26200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项目信息展示的是初始下单信息（后续如有变更无法及时展示，需研发处理）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 4"/>
          <p:cNvGrpSpPr/>
          <p:nvPr/>
        </p:nvGrpSpPr>
        <p:grpSpPr bwMode="auto">
          <a:xfrm>
            <a:off x="7807250" y="3273522"/>
            <a:ext cx="4360169" cy="3086858"/>
            <a:chOff x="3430698" y="3218870"/>
            <a:chExt cx="6837485" cy="3915085"/>
          </a:xfrm>
        </p:grpSpPr>
        <p:sp>
          <p:nvSpPr>
            <p:cNvPr id="46" name="Rectangle 8"/>
            <p:cNvSpPr>
              <a:spLocks noChangeArrowheads="1"/>
            </p:cNvSpPr>
            <p:nvPr/>
          </p:nvSpPr>
          <p:spPr bwMode="auto">
            <a:xfrm>
              <a:off x="5457720" y="3218870"/>
              <a:ext cx="1878645" cy="589598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E8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7" name="组 6"/>
            <p:cNvGrpSpPr/>
            <p:nvPr/>
          </p:nvGrpSpPr>
          <p:grpSpPr bwMode="auto">
            <a:xfrm>
              <a:off x="3430698" y="3395663"/>
              <a:ext cx="6837485" cy="3738292"/>
              <a:chOff x="3430698" y="3395663"/>
              <a:chExt cx="6837485" cy="3738292"/>
            </a:xfrm>
          </p:grpSpPr>
          <p:sp>
            <p:nvSpPr>
              <p:cNvPr id="48" name="Line 9"/>
              <p:cNvSpPr>
                <a:spLocks noChangeShapeType="1"/>
              </p:cNvSpPr>
              <p:nvPr/>
            </p:nvSpPr>
            <p:spPr bwMode="auto">
              <a:xfrm flipH="1" flipV="1">
                <a:off x="7258506" y="3782221"/>
                <a:ext cx="862352" cy="2056928"/>
              </a:xfrm>
              <a:prstGeom prst="line">
                <a:avLst/>
              </a:prstGeom>
              <a:noFill/>
              <a:ln w="9525" cap="flat" cmpd="sng">
                <a:solidFill>
                  <a:schemeClr val="accent2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9" name="组 8"/>
              <p:cNvGrpSpPr/>
              <p:nvPr/>
            </p:nvGrpSpPr>
            <p:grpSpPr bwMode="auto">
              <a:xfrm>
                <a:off x="3430698" y="3395663"/>
                <a:ext cx="6837485" cy="3738292"/>
                <a:chOff x="3430698" y="3395663"/>
                <a:chExt cx="6837485" cy="3738292"/>
              </a:xfrm>
            </p:grpSpPr>
            <p:sp>
              <p:nvSpPr>
                <p:cNvPr id="50" name="AutoShape 9"/>
                <p:cNvSpPr>
                  <a:spLocks noChangeArrowheads="1"/>
                </p:cNvSpPr>
                <p:nvPr/>
              </p:nvSpPr>
              <p:spPr bwMode="auto">
                <a:xfrm>
                  <a:off x="5243875" y="5839074"/>
                  <a:ext cx="5024308" cy="1294881"/>
                </a:xfrm>
                <a:prstGeom prst="parallelogram">
                  <a:avLst>
                    <a:gd name="adj" fmla="val 29555"/>
                  </a:avLst>
                </a:pr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ffectLst>
                  <a:outerShdw blurRad="190500" dist="63500" dir="3539993" algn="ctr" rotWithShape="0">
                    <a:srgbClr val="C55A11">
                      <a:alpha val="67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zh-CN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" name="文本框 8"/>
                <p:cNvSpPr>
                  <a:spLocks noChangeArrowheads="1"/>
                </p:cNvSpPr>
                <p:nvPr/>
              </p:nvSpPr>
              <p:spPr bwMode="auto">
                <a:xfrm>
                  <a:off x="3430698" y="3395663"/>
                  <a:ext cx="27798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 typeface="Arial" panose="020B0604020202020204" pitchFamily="34" charset="0"/>
                    <a:buNone/>
                  </a:pP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2" name="文本框 8"/>
                <p:cNvSpPr>
                  <a:spLocks noChangeArrowheads="1"/>
                </p:cNvSpPr>
                <p:nvPr/>
              </p:nvSpPr>
              <p:spPr bwMode="auto">
                <a:xfrm>
                  <a:off x="5457166" y="5875316"/>
                  <a:ext cx="1506678" cy="8197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3.</a:t>
                  </a:r>
                  <a:endParaRPr lang="zh-CN" altLang="en-US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3" name="文本框 25"/>
          <p:cNvSpPr txBox="1"/>
          <p:nvPr/>
        </p:nvSpPr>
        <p:spPr>
          <a:xfrm>
            <a:off x="9579894" y="5406273"/>
            <a:ext cx="2436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设备在线状态，“在线”表示话机正常联网，但无法判断电话线路是否正常；“离线”原因与电源、网络有关。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129540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商户中心模块</a:t>
            </a:r>
            <a:r>
              <a:rPr kumimoji="1" lang="en-US" altLang="zh-CN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kumimoji="1" lang="zh-CN" altLang="en-US" sz="2800" dirty="0">
                <a:solidFill>
                  <a:srgbClr val="0E8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商户信息</a:t>
            </a:r>
            <a:endParaRPr lang="zh-CN" altLang="en-US" sz="2800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96850" y="128270"/>
            <a:ext cx="581660" cy="523875"/>
          </a:xfrm>
          <a:prstGeom prst="parallelogram">
            <a:avLst>
              <a:gd name="adj" fmla="val 35997"/>
            </a:avLst>
          </a:prstGeom>
          <a:solidFill>
            <a:srgbClr val="0E8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184,&quot;width&quot;:7639}"/>
</p:tagLst>
</file>

<file path=ppt/tags/tag2.xml><?xml version="1.0" encoding="utf-8"?>
<p:tagLst xmlns:p="http://schemas.openxmlformats.org/presentationml/2006/main">
  <p:tag name="REFSHAPE" val="197824268"/>
  <p:tag name="KSO_WM_UNIT_PLACING_PICTURE_USER_VIEWPORT" val="{&quot;height&quot;:5448,&quot;width&quot;:432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2927</Words>
  <Application>WPS 演示</Application>
  <PresentationFormat>宽屏</PresentationFormat>
  <Paragraphs>369</Paragraphs>
  <Slides>40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等线</vt:lpstr>
      <vt:lpstr>Arial Unicode MS</vt:lpstr>
      <vt:lpstr>Calibri Light</vt:lpstr>
      <vt:lpstr>微软雅黑 Light</vt:lpstr>
      <vt:lpstr>Neris Thin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安卓系统下载方式： 扫描下方二维码下载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陈勇</dc:creator>
  <cp:lastModifiedBy>蓝。</cp:lastModifiedBy>
  <cp:revision>306</cp:revision>
  <dcterms:created xsi:type="dcterms:W3CDTF">2020-02-22T11:10:00Z</dcterms:created>
  <dcterms:modified xsi:type="dcterms:W3CDTF">2021-09-26T02:34:34Z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224243BAE1044453BB82A10A4F85D828</vt:lpwstr>
  </property>
</Properties>
</file>