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4"/>
  </p:handoutMasterIdLst>
  <p:sldIdLst>
    <p:sldId id="256" r:id="rId3"/>
    <p:sldId id="257" r:id="rId4"/>
    <p:sldId id="321" r:id="rId5"/>
    <p:sldId id="346" r:id="rId7"/>
    <p:sldId id="322" r:id="rId8"/>
    <p:sldId id="351" r:id="rId9"/>
    <p:sldId id="352" r:id="rId10"/>
    <p:sldId id="355" r:id="rId11"/>
    <p:sldId id="354" r:id="rId12"/>
    <p:sldId id="353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4E00"/>
    <a:srgbClr val="FFFFFF"/>
    <a:srgbClr val="0A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68" autoAdjust="0"/>
    <p:restoredTop sz="95897"/>
  </p:normalViewPr>
  <p:slideViewPr>
    <p:cSldViewPr snapToGrid="0">
      <p:cViewPr>
        <p:scale>
          <a:sx n="140" d="100"/>
          <a:sy n="140" d="100"/>
        </p:scale>
        <p:origin x="1624" y="536"/>
      </p:cViewPr>
      <p:guideLst>
        <p:guide pos="7000"/>
        <p:guide orient="horz" pos="595"/>
        <p:guide orient="horz" pos="386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BE6FB-4983-42F5-B216-1A2ADEE7DF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35503-9D21-443F-BC18-5459550EB72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天津市场由市区向外对渠道越来越依赖，整体平均渠道成交占比能达到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80%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左右，郑州、昆明、武汉、青岛、福州等多个城市分销渠道成交占比也都超过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60%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。由于市场变化，今年年初还基本没有渠道分销的合肥到了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月中下旬也开始使用渠道。</a:t>
            </a:r>
            <a:endParaRPr lang="en-US" altLang="zh-CN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zh-CN" dirty="0"/>
          </a:p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价格让利来自于市场竞争，而不是中介销售代理，目前分销渠道的佣金在市场尚好的城市在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1~2.5%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之间，而在市场竞争激烈的城市是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3~5%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，甚至更高的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7~10%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。你能想到么，房价的百分之几是被分销渠道拿走的，你告诉我本质上这是不是成本的上升？它如何给你降低购房成本？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îṡļïḓê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>
              <a:alphaModFix amt="3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íŝ1ïde"/>
          <p:cNvSpPr/>
          <p:nvPr userDrawn="1"/>
        </p:nvSpPr>
        <p:spPr>
          <a:xfrm>
            <a:off x="9437078" y="3429000"/>
            <a:ext cx="2754922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îšľïďê"/>
          <p:cNvSpPr/>
          <p:nvPr userDrawn="1"/>
        </p:nvSpPr>
        <p:spPr>
          <a:xfrm>
            <a:off x="9437078" y="0"/>
            <a:ext cx="2754922" cy="3429000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îSḷîḍe"/>
          <p:cNvSpPr txBox="1"/>
          <p:nvPr userDrawn="1"/>
        </p:nvSpPr>
        <p:spPr>
          <a:xfrm>
            <a:off x="10977187" y="4330893"/>
            <a:ext cx="817495" cy="1345142"/>
          </a:xfrm>
          <a:prstGeom prst="rect">
            <a:avLst/>
          </a:prstGeom>
        </p:spPr>
        <p:txBody>
          <a:bodyPr vert="eaVert" lIns="91440" tIns="45720" rIns="91440" bIns="45720" rtlCol="0" anchor="b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4800" dirty="0">
                <a:solidFill>
                  <a:schemeClr val="tx1">
                    <a:alpha val="20000"/>
                  </a:schemeClr>
                </a:solidFill>
              </a:rPr>
              <a:t>20XX</a:t>
            </a:r>
            <a:endParaRPr lang="en-US" altLang="zh-CN" sz="4800" dirty="0">
              <a:solidFill>
                <a:schemeClr val="tx1">
                  <a:alpha val="20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313816" y="1386332"/>
            <a:ext cx="6551767" cy="2387600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80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 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75509" y="4101069"/>
            <a:ext cx="4284732" cy="459647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17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dirty="0"/>
              <a:t>Click to edit Master subtitle style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9747250" y="6109861"/>
            <a:ext cx="1771650" cy="180659"/>
          </a:xfrm>
        </p:spPr>
        <p:txBody>
          <a:bodyPr vert="horz" wrap="none" lIns="91440" tIns="45720" rIns="91440" bIns="45720" rtlCol="0" anchor="ctr" anchorCtr="0">
            <a:noAutofit/>
          </a:bodyPr>
          <a:lstStyle>
            <a:lvl1pPr marL="0" indent="0" algn="r">
              <a:lnSpc>
                <a:spcPct val="100000"/>
              </a:lnSpc>
              <a:buNone/>
              <a:defRPr lang="zh-CN" altLang="en-US" sz="1000" b="0" dirty="0" smtClean="0">
                <a:ln>
                  <a:noFill/>
                </a:ln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lvl="0" indent="-228600" algn="r">
              <a:spcBef>
                <a:spcPct val="0"/>
              </a:spcBef>
            </a:pPr>
            <a:r>
              <a:rPr lang="en-US" altLang="zh-CN" dirty="0"/>
              <a:t>Speaker name and title</a:t>
            </a:r>
            <a:endParaRPr lang="en-US" altLang="zh-CN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673101" y="6109861"/>
            <a:ext cx="2628900" cy="180659"/>
          </a:xfrm>
        </p:spPr>
        <p:txBody>
          <a:bodyPr vert="horz" wrap="none" lIns="91440" tIns="45720" rIns="91440" bIns="45720" rtlCol="0" anchor="ctr" anchorCtr="0">
            <a:no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1000" b="0" dirty="0" smtClean="0">
                <a:ln>
                  <a:noFill/>
                </a:ln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indent="0"/>
            <a:r>
              <a:rPr lang="en-US" altLang="zh-CN" dirty="0"/>
              <a:t>www.islide.cc</a:t>
            </a:r>
            <a:endParaRPr lang="en-US" altLang="zh-CN" dirty="0"/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408276" y="0"/>
            <a:ext cx="45719" cy="6858000"/>
            <a:chOff x="344776" y="0"/>
            <a:chExt cx="45719" cy="685800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367635" y="0"/>
              <a:ext cx="0" cy="6858000"/>
            </a:xfrm>
            <a:prstGeom prst="line">
              <a:avLst/>
            </a:prstGeom>
            <a:ln>
              <a:solidFill>
                <a:schemeClr val="tx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iṧļïḑe"/>
            <p:cNvSpPr/>
            <p:nvPr/>
          </p:nvSpPr>
          <p:spPr>
            <a:xfrm>
              <a:off x="344776" y="3003675"/>
              <a:ext cx="45719" cy="850650"/>
            </a:xfrm>
            <a:prstGeom prst="rect">
              <a:avLst/>
            </a:prstGeom>
            <a:solidFill>
              <a:srgbClr val="E94E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0850" y="410492"/>
            <a:ext cx="1297213" cy="385617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ṣlíḍé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>
              <a:alphaModFix amt="3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36511" y="2500771"/>
            <a:ext cx="5677105" cy="1133475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2800"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436511" y="3661229"/>
            <a:ext cx="5677105" cy="96576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 b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5" name="îS1íde"/>
          <p:cNvSpPr/>
          <p:nvPr userDrawn="1"/>
        </p:nvSpPr>
        <p:spPr>
          <a:xfrm>
            <a:off x="1378857" y="2500771"/>
            <a:ext cx="3294744" cy="2266950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0850" y="410492"/>
            <a:ext cx="1297213" cy="385617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5401732" y="6235706"/>
            <a:ext cx="1388536" cy="20638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660404" y="6235706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请在插入菜单</a:t>
            </a:r>
            <a:r>
              <a:rPr lang="en-US" altLang="zh-CN" dirty="0"/>
              <a:t>—</a:t>
            </a:r>
            <a:r>
              <a:rPr lang="zh-CN" altLang="en-US" dirty="0"/>
              <a:t>页眉和页脚中修改此文本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971305" y="6235706"/>
            <a:ext cx="2547595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90255" y="156210"/>
            <a:ext cx="1297213" cy="385617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wecom-temp-d3b57f3832e95122e04ba1215a8c165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55301" y="325863"/>
            <a:ext cx="1282700" cy="386069"/>
          </a:xfrm>
          <a:prstGeom prst="rect">
            <a:avLst/>
          </a:prstGeom>
        </p:spPr>
      </p:pic>
      <p:sp>
        <p:nvSpPr>
          <p:cNvPr id="5" name="页脚占位符 6"/>
          <p:cNvSpPr>
            <a:spLocks noGrp="1"/>
          </p:cNvSpPr>
          <p:nvPr>
            <p:ph type="ftr" sz="quarter" idx="11"/>
          </p:nvPr>
        </p:nvSpPr>
        <p:spPr>
          <a:xfrm>
            <a:off x="207950" y="6540506"/>
            <a:ext cx="4140201" cy="206381"/>
          </a:xfrm>
          <a:prstGeom prst="rect">
            <a:avLst/>
          </a:prstGeom>
        </p:spPr>
        <p:txBody>
          <a:bodyPr/>
          <a:lstStyle>
            <a:lvl1pPr>
              <a:defRPr sz="800"/>
            </a:lvl1pPr>
          </a:lstStyle>
          <a:p>
            <a:r>
              <a:rPr lang="sk-SK" altLang="zh-CN" dirty="0">
                <a:latin typeface="微软雅黑" panose="020B0503020204020204" charset="-122"/>
              </a:rPr>
              <a:t>© 2014 - 2022 </a:t>
            </a:r>
            <a:r>
              <a:rPr lang="sk-SK" altLang="zh-CN" dirty="0" err="1">
                <a:latin typeface="微软雅黑" panose="020B0503020204020204" charset="-122"/>
              </a:rPr>
              <a:t>Chengdu</a:t>
            </a:r>
            <a:r>
              <a:rPr lang="sk-SK" altLang="zh-CN" dirty="0">
                <a:latin typeface="微软雅黑" panose="020B0503020204020204" charset="-122"/>
              </a:rPr>
              <a:t> </a:t>
            </a:r>
            <a:r>
              <a:rPr lang="sk-SK" altLang="zh-CN" dirty="0" err="1">
                <a:latin typeface="微软雅黑" panose="020B0503020204020204" charset="-122"/>
              </a:rPr>
              <a:t>Wangxiaobao</a:t>
            </a:r>
            <a:r>
              <a:rPr lang="sk-SK" altLang="zh-CN" dirty="0">
                <a:latin typeface="微软雅黑" panose="020B0503020204020204" charset="-122"/>
              </a:rPr>
              <a:t> </a:t>
            </a:r>
            <a:r>
              <a:rPr lang="sk-SK" altLang="zh-CN" dirty="0" err="1">
                <a:latin typeface="微软雅黑" panose="020B0503020204020204" charset="-122"/>
              </a:rPr>
              <a:t>Technology</a:t>
            </a:r>
            <a:endParaRPr lang="sk-SK" altLang="zh-CN" dirty="0">
              <a:latin typeface="微软雅黑" panose="020B0503020204020204" charset="-122"/>
            </a:endParaRPr>
          </a:p>
        </p:txBody>
      </p:sp>
      <p:grpSp>
        <p:nvGrpSpPr>
          <p:cNvPr id="6" name="组合 14"/>
          <p:cNvGrpSpPr/>
          <p:nvPr userDrawn="1"/>
        </p:nvGrpSpPr>
        <p:grpSpPr>
          <a:xfrm>
            <a:off x="282322" y="352833"/>
            <a:ext cx="481766" cy="359099"/>
            <a:chOff x="-2714090" y="2718470"/>
            <a:chExt cx="2989797" cy="2228536"/>
          </a:xfrm>
          <a:solidFill>
            <a:srgbClr val="FF9630"/>
          </a:solidFill>
        </p:grpSpPr>
        <p:sp>
          <p:nvSpPr>
            <p:cNvPr id="7" name="圆角矩形 6"/>
            <p:cNvSpPr/>
            <p:nvPr/>
          </p:nvSpPr>
          <p:spPr>
            <a:xfrm rot="2700000">
              <a:off x="-1952823" y="2718477"/>
              <a:ext cx="2228529" cy="2228530"/>
            </a:xfrm>
            <a:prstGeom prst="roundRect">
              <a:avLst>
                <a:gd name="adj" fmla="val 12461"/>
              </a:avLst>
            </a:prstGeom>
            <a:solidFill>
              <a:srgbClr val="EA4E00"/>
            </a:solidFill>
            <a:ln>
              <a:noFill/>
            </a:ln>
            <a:effectLst>
              <a:outerShdw blurRad="127000" dist="38100" dir="2700000" algn="tl" rotWithShape="0">
                <a:srgbClr val="000000">
                  <a:alpha val="30000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>
                <a:solidFill>
                  <a:schemeClr val="lt1"/>
                </a:solidFill>
                <a:latin typeface="字魂105号-简雅黑"/>
                <a:ea typeface="字魂105号-简雅黑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700000">
              <a:off x="-2714089" y="2718469"/>
              <a:ext cx="2228523" cy="2228525"/>
            </a:xfrm>
            <a:prstGeom prst="roundRect">
              <a:avLst>
                <a:gd name="adj" fmla="val 12461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38100" dir="2700000" algn="tl" rotWithShape="0">
                <a:srgbClr val="000000">
                  <a:alpha val="30000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>
                <a:solidFill>
                  <a:schemeClr val="lt1"/>
                </a:solidFill>
                <a:latin typeface="字魂105号-简雅黑"/>
                <a:ea typeface="字魂105号-简雅黑"/>
              </a:endParaRPr>
            </a:p>
          </p:txBody>
        </p:sp>
      </p:grp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1092199" y="0"/>
            <a:ext cx="10426703" cy="711932"/>
          </a:xfrm>
        </p:spPr>
        <p:txBody>
          <a:bodyPr/>
          <a:lstStyle>
            <a:lvl1pPr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11" name="组合 17"/>
          <p:cNvGrpSpPr/>
          <p:nvPr userDrawn="1"/>
        </p:nvGrpSpPr>
        <p:grpSpPr>
          <a:xfrm rot="5400000">
            <a:off x="4498341" y="-2590069"/>
            <a:ext cx="45719" cy="6858000"/>
            <a:chOff x="344776" y="-1"/>
            <a:chExt cx="45719" cy="6858000"/>
          </a:xfrm>
        </p:grpSpPr>
        <p:cxnSp>
          <p:nvCxnSpPr>
            <p:cNvPr id="12" name="直接连接符 18"/>
            <p:cNvCxnSpPr/>
            <p:nvPr/>
          </p:nvCxnSpPr>
          <p:spPr>
            <a:xfrm>
              <a:off x="367635" y="-1"/>
              <a:ext cx="0" cy="6858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ṧļïḑe"/>
            <p:cNvSpPr/>
            <p:nvPr/>
          </p:nvSpPr>
          <p:spPr>
            <a:xfrm>
              <a:off x="344776" y="6007349"/>
              <a:ext cx="45719" cy="850650"/>
            </a:xfrm>
            <a:prstGeom prst="rect">
              <a:avLst/>
            </a:prstGeom>
            <a:solidFill>
              <a:srgbClr val="E94E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末尾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îṧļïďè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>
              <a:alphaModFix amt="3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íšľiďê"/>
          <p:cNvSpPr/>
          <p:nvPr userDrawn="1"/>
        </p:nvSpPr>
        <p:spPr>
          <a:xfrm>
            <a:off x="-3" y="3429000"/>
            <a:ext cx="2754922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ïŝļiḑé"/>
          <p:cNvSpPr/>
          <p:nvPr userDrawn="1"/>
        </p:nvSpPr>
        <p:spPr>
          <a:xfrm>
            <a:off x="0" y="0"/>
            <a:ext cx="2754922" cy="3429000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íṧliḓe"/>
          <p:cNvSpPr/>
          <p:nvPr/>
        </p:nvSpPr>
        <p:spPr>
          <a:xfrm>
            <a:off x="12191319" y="0"/>
            <a:ext cx="684" cy="13546"/>
          </a:xfrm>
          <a:custGeom>
            <a:avLst/>
            <a:gdLst>
              <a:gd name="connsiteX0" fmla="*/ 0 w 684"/>
              <a:gd name="connsiteY0" fmla="*/ 0 h 13546"/>
              <a:gd name="connsiteX1" fmla="*/ 684 w 684"/>
              <a:gd name="connsiteY1" fmla="*/ 0 h 13546"/>
              <a:gd name="connsiteX2" fmla="*/ 684 w 684"/>
              <a:gd name="connsiteY2" fmla="*/ 13546 h 13546"/>
              <a:gd name="connsiteX3" fmla="*/ 0 w 684"/>
              <a:gd name="connsiteY3" fmla="*/ 0 h 1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4" h="13546">
                <a:moveTo>
                  <a:pt x="0" y="0"/>
                </a:moveTo>
                <a:lnTo>
                  <a:pt x="684" y="0"/>
                </a:lnTo>
                <a:lnTo>
                  <a:pt x="684" y="1354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401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 hasCustomPrompt="1"/>
          </p:nvPr>
        </p:nvSpPr>
        <p:spPr>
          <a:xfrm>
            <a:off x="4891313" y="2065345"/>
            <a:ext cx="6627585" cy="2201856"/>
          </a:xfrm>
        </p:spPr>
        <p:txBody>
          <a:bodyPr anchor="b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400" b="1"/>
            </a:lvl1pPr>
          </a:lstStyle>
          <a:p>
            <a:pPr lvl="0"/>
            <a:r>
              <a:rPr lang="en-US" altLang="zh-CN" dirty="0"/>
              <a:t>Conclusion</a:t>
            </a:r>
            <a:endParaRPr lang="en-US" altLang="zh-CN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7867649" y="6109861"/>
            <a:ext cx="3651251" cy="180659"/>
          </a:xfrm>
        </p:spPr>
        <p:txBody>
          <a:bodyPr vert="horz" wrap="none" lIns="91440" tIns="45720" rIns="91440" bIns="45720" rtlCol="0" anchor="ctr" anchorCtr="0">
            <a:noAutofit/>
          </a:bodyPr>
          <a:lstStyle>
            <a:lvl1pPr marL="0" indent="0" algn="r">
              <a:lnSpc>
                <a:spcPct val="100000"/>
              </a:lnSpc>
              <a:buNone/>
              <a:defRPr lang="zh-CN" altLang="en-US" sz="1000" b="0" dirty="0" smtClean="0">
                <a:ln>
                  <a:noFill/>
                </a:ln>
                <a:latin typeface="+mj-lt"/>
                <a:ea typeface="+mj-ea"/>
                <a:cs typeface="+mj-cs"/>
              </a:defRPr>
            </a:lvl1pPr>
          </a:lstStyle>
          <a:p>
            <a:pPr marL="228600" lvl="0" indent="-228600" algn="r">
              <a:spcBef>
                <a:spcPct val="0"/>
              </a:spcBef>
            </a:pPr>
            <a:r>
              <a:rPr lang="en-US" altLang="zh-CN" dirty="0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673100" y="6109861"/>
            <a:ext cx="3651251" cy="180659"/>
          </a:xfrm>
        </p:spPr>
        <p:txBody>
          <a:bodyPr vert="horz" wrap="none" lIns="91440" tIns="45720" rIns="91440" bIns="45720" rtlCol="0" anchor="ctr" anchorCtr="0">
            <a:noAutofit/>
          </a:bodyPr>
          <a:lstStyle>
            <a:lvl1pPr marL="0" indent="0" algn="l">
              <a:lnSpc>
                <a:spcPct val="100000"/>
              </a:lnSpc>
              <a:buNone/>
              <a:defRPr lang="zh-CN" altLang="en-US" sz="1000" b="0" dirty="0" smtClean="0">
                <a:ln>
                  <a:noFill/>
                </a:ln>
                <a:latin typeface="+mj-lt"/>
                <a:ea typeface="+mj-ea"/>
                <a:cs typeface="+mj-cs"/>
              </a:defRPr>
            </a:lvl1pPr>
          </a:lstStyle>
          <a:p>
            <a:pPr marL="0" indent="0"/>
            <a:r>
              <a:rPr lang="en-US" altLang="zh-CN" dirty="0"/>
              <a:t>www.islide.cc</a:t>
            </a:r>
            <a:endParaRPr lang="en-US" altLang="zh-CN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11051" y="505047"/>
            <a:ext cx="1297213" cy="385617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3" y="0"/>
            <a:ext cx="108585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3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5401732" y="6235706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</p:nvPr>
        </p:nvSpPr>
        <p:spPr>
          <a:xfrm>
            <a:off x="660404" y="6235706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</p:nvPr>
        </p:nvSpPr>
        <p:spPr>
          <a:xfrm>
            <a:off x="8971305" y="6235706"/>
            <a:ext cx="2547595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4.xml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9" Type="http://schemas.openxmlformats.org/officeDocument/2006/relationships/notesSlide" Target="../notesSlides/notesSlide4.xml"/><Relationship Id="rId28" Type="http://schemas.openxmlformats.org/officeDocument/2006/relationships/slideLayout" Target="../slideLayouts/slideLayout4.xml"/><Relationship Id="rId27" Type="http://schemas.openxmlformats.org/officeDocument/2006/relationships/tags" Target="../tags/tag24.xml"/><Relationship Id="rId26" Type="http://schemas.openxmlformats.org/officeDocument/2006/relationships/tags" Target="../tags/tag23.xml"/><Relationship Id="rId25" Type="http://schemas.openxmlformats.org/officeDocument/2006/relationships/image" Target="../media/image16.png"/><Relationship Id="rId24" Type="http://schemas.openxmlformats.org/officeDocument/2006/relationships/tags" Target="../tags/tag22.xml"/><Relationship Id="rId23" Type="http://schemas.openxmlformats.org/officeDocument/2006/relationships/tags" Target="../tags/tag21.xml"/><Relationship Id="rId22" Type="http://schemas.openxmlformats.org/officeDocument/2006/relationships/image" Target="../media/image15.png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tags" Target="../tags/tag7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image" Target="../media/image14.png"/><Relationship Id="rId13" Type="http://schemas.openxmlformats.org/officeDocument/2006/relationships/image" Target="../media/image13.png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ľîḋ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ísḷíḍé"/>
          <p:cNvSpPr>
            <a:spLocks noGrp="1"/>
          </p:cNvSpPr>
          <p:nvPr>
            <p:ph type="ctrTitle"/>
          </p:nvPr>
        </p:nvSpPr>
        <p:spPr>
          <a:xfrm>
            <a:off x="2054860" y="1386205"/>
            <a:ext cx="6811010" cy="238760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b="0" dirty="0">
                <a:latin typeface="+mn-ea"/>
                <a:ea typeface="+mn-ea"/>
              </a:rPr>
              <a:t>渠道风控系统</a:t>
            </a:r>
            <a:br>
              <a:rPr lang="zh-CN" altLang="en-US" b="0" dirty="0">
                <a:latin typeface="+mn-ea"/>
                <a:ea typeface="+mn-ea"/>
              </a:rPr>
            </a:br>
            <a:r>
              <a:rPr lang="zh-CN" altLang="en-US" b="0" dirty="0">
                <a:latin typeface="+mn-ea"/>
                <a:ea typeface="+mn-ea"/>
              </a:rPr>
              <a:t>产品操作手册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3" name="iṧ1ïde"/>
          <p:cNvSpPr>
            <a:spLocks noGrp="1"/>
          </p:cNvSpPr>
          <p:nvPr>
            <p:ph type="subTitle" idx="1"/>
          </p:nvPr>
        </p:nvSpPr>
        <p:spPr>
          <a:xfrm>
            <a:off x="2875509" y="4101069"/>
            <a:ext cx="4284732" cy="459647"/>
          </a:xfrm>
        </p:spPr>
        <p:txBody>
          <a:bodyPr/>
          <a:lstStyle/>
          <a:p>
            <a:r>
              <a:rPr lang="zh-CN" altLang="en-US" dirty="0">
                <a:solidFill>
                  <a:schemeClr val="accent2"/>
                </a:solidFill>
                <a:latin typeface="+mn-ea"/>
                <a:sym typeface="Arial" panose="020B0604020202020204" pitchFamily="34" charset="0"/>
              </a:rPr>
              <a:t>中国信息通信院测评通过方案</a:t>
            </a:r>
            <a:endParaRPr lang="zh-CN" altLang="en-US" dirty="0">
              <a:solidFill>
                <a:schemeClr val="accent2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" name="íṧḻíḍè"/>
          <p:cNvSpPr>
            <a:spLocks noGrp="1"/>
          </p:cNvSpPr>
          <p:nvPr>
            <p:ph type="body" sz="quarter" idx="10"/>
          </p:nvPr>
        </p:nvSpPr>
        <p:spPr>
          <a:xfrm>
            <a:off x="9747250" y="6109861"/>
            <a:ext cx="1771650" cy="180659"/>
          </a:xfrm>
        </p:spPr>
        <p:txBody>
          <a:bodyPr/>
          <a:lstStyle/>
          <a:p>
            <a:r>
              <a:rPr lang="zh-CN" altLang="en-US" dirty="0">
                <a:latin typeface="+mn-ea"/>
                <a:ea typeface="+mn-ea"/>
              </a:rPr>
              <a:t>成都旺小宝科技有限公司</a:t>
            </a:r>
            <a:endParaRPr lang="en-US" altLang="zh-CN" dirty="0">
              <a:latin typeface="+mn-ea"/>
              <a:ea typeface="+mn-ea"/>
            </a:endParaRPr>
          </a:p>
        </p:txBody>
      </p:sp>
      <p:sp>
        <p:nvSpPr>
          <p:cNvPr id="5" name="îSḻíḓê"/>
          <p:cNvSpPr>
            <a:spLocks noGrp="1"/>
          </p:cNvSpPr>
          <p:nvPr>
            <p:ph type="body" sz="quarter" idx="11"/>
          </p:nvPr>
        </p:nvSpPr>
        <p:spPr>
          <a:xfrm>
            <a:off x="673101" y="6109861"/>
            <a:ext cx="2628900" cy="180659"/>
          </a:xfrm>
        </p:spPr>
        <p:txBody>
          <a:bodyPr/>
          <a:lstStyle/>
          <a:p>
            <a:r>
              <a:rPr lang="en-US" altLang="zh-CN" dirty="0">
                <a:latin typeface="+mn-ea"/>
                <a:ea typeface="+mn-ea"/>
              </a:rPr>
              <a:t>www.wangxiaobao.com</a:t>
            </a:r>
            <a:endParaRPr lang="en-US" altLang="zh-CN" dirty="0">
              <a:latin typeface="+mn-ea"/>
              <a:ea typeface="+mn-ea"/>
            </a:endParaRPr>
          </a:p>
        </p:txBody>
      </p:sp>
      <p:grpSp>
        <p:nvGrpSpPr>
          <p:cNvPr id="7" name="îṡḻïḑé"/>
          <p:cNvGrpSpPr/>
          <p:nvPr/>
        </p:nvGrpSpPr>
        <p:grpSpPr>
          <a:xfrm>
            <a:off x="8351890" y="5953126"/>
            <a:ext cx="431276" cy="431276"/>
            <a:chOff x="8316827" y="5953126"/>
            <a:chExt cx="431276" cy="431276"/>
          </a:xfrm>
        </p:grpSpPr>
        <p:sp>
          <p:nvSpPr>
            <p:cNvPr id="8" name="ïśļiḋè"/>
            <p:cNvSpPr/>
            <p:nvPr/>
          </p:nvSpPr>
          <p:spPr>
            <a:xfrm>
              <a:off x="8316827" y="5953126"/>
              <a:ext cx="431276" cy="43127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9" name="ïṧḷîḑê"/>
            <p:cNvSpPr/>
            <p:nvPr/>
          </p:nvSpPr>
          <p:spPr>
            <a:xfrm rot="5400000">
              <a:off x="8464091" y="6130225"/>
              <a:ext cx="136749" cy="77078"/>
            </a:xfrm>
            <a:custGeom>
              <a:avLst/>
              <a:gdLst>
                <a:gd name="connsiteX0" fmla="*/ 0 w 573399"/>
                <a:gd name="connsiteY0" fmla="*/ 431274 h 431274"/>
                <a:gd name="connsiteX1" fmla="*/ 286700 w 573399"/>
                <a:gd name="connsiteY1" fmla="*/ 0 h 431274"/>
                <a:gd name="connsiteX2" fmla="*/ 573399 w 573399"/>
                <a:gd name="connsiteY2" fmla="*/ 431274 h 431274"/>
                <a:gd name="connsiteX3" fmla="*/ 0 w 573399"/>
                <a:gd name="connsiteY3" fmla="*/ 431274 h 431274"/>
                <a:gd name="connsiteX0-1" fmla="*/ 0 w 573399"/>
                <a:gd name="connsiteY0-2" fmla="*/ 431274 h 522714"/>
                <a:gd name="connsiteX1-3" fmla="*/ 286700 w 573399"/>
                <a:gd name="connsiteY1-4" fmla="*/ 0 h 522714"/>
                <a:gd name="connsiteX2-5" fmla="*/ 573399 w 573399"/>
                <a:gd name="connsiteY2-6" fmla="*/ 431274 h 522714"/>
                <a:gd name="connsiteX3-7" fmla="*/ 91440 w 573399"/>
                <a:gd name="connsiteY3-8" fmla="*/ 522714 h 522714"/>
                <a:gd name="connsiteX0-9" fmla="*/ 0 w 573399"/>
                <a:gd name="connsiteY0-10" fmla="*/ 431274 h 431274"/>
                <a:gd name="connsiteX1-11" fmla="*/ 286700 w 573399"/>
                <a:gd name="connsiteY1-12" fmla="*/ 0 h 431274"/>
                <a:gd name="connsiteX2-13" fmla="*/ 573399 w 573399"/>
                <a:gd name="connsiteY2-14" fmla="*/ 431274 h 4312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73399" h="431274">
                  <a:moveTo>
                    <a:pt x="0" y="431274"/>
                  </a:moveTo>
                  <a:lnTo>
                    <a:pt x="286700" y="0"/>
                  </a:lnTo>
                  <a:lnTo>
                    <a:pt x="573399" y="431274"/>
                  </a:ln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10" name="iṥļíḋe"/>
          <p:cNvGrpSpPr/>
          <p:nvPr/>
        </p:nvGrpSpPr>
        <p:grpSpPr>
          <a:xfrm flipH="1">
            <a:off x="7698851" y="5953126"/>
            <a:ext cx="431276" cy="431276"/>
            <a:chOff x="8316827" y="5953126"/>
            <a:chExt cx="431276" cy="431276"/>
          </a:xfrm>
        </p:grpSpPr>
        <p:sp>
          <p:nvSpPr>
            <p:cNvPr id="11" name="îśḻiďe"/>
            <p:cNvSpPr/>
            <p:nvPr/>
          </p:nvSpPr>
          <p:spPr>
            <a:xfrm>
              <a:off x="8316827" y="5953126"/>
              <a:ext cx="431276" cy="431276"/>
            </a:xfrm>
            <a:prstGeom prst="rect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2" name="ïşľïḓe"/>
            <p:cNvSpPr/>
            <p:nvPr/>
          </p:nvSpPr>
          <p:spPr>
            <a:xfrm rot="5400000">
              <a:off x="8464091" y="6130225"/>
              <a:ext cx="136749" cy="77078"/>
            </a:xfrm>
            <a:custGeom>
              <a:avLst/>
              <a:gdLst>
                <a:gd name="connsiteX0" fmla="*/ 0 w 573399"/>
                <a:gd name="connsiteY0" fmla="*/ 431274 h 431274"/>
                <a:gd name="connsiteX1" fmla="*/ 286700 w 573399"/>
                <a:gd name="connsiteY1" fmla="*/ 0 h 431274"/>
                <a:gd name="connsiteX2" fmla="*/ 573399 w 573399"/>
                <a:gd name="connsiteY2" fmla="*/ 431274 h 431274"/>
                <a:gd name="connsiteX3" fmla="*/ 0 w 573399"/>
                <a:gd name="connsiteY3" fmla="*/ 431274 h 431274"/>
                <a:gd name="connsiteX0-1" fmla="*/ 0 w 573399"/>
                <a:gd name="connsiteY0-2" fmla="*/ 431274 h 522714"/>
                <a:gd name="connsiteX1-3" fmla="*/ 286700 w 573399"/>
                <a:gd name="connsiteY1-4" fmla="*/ 0 h 522714"/>
                <a:gd name="connsiteX2-5" fmla="*/ 573399 w 573399"/>
                <a:gd name="connsiteY2-6" fmla="*/ 431274 h 522714"/>
                <a:gd name="connsiteX3-7" fmla="*/ 91440 w 573399"/>
                <a:gd name="connsiteY3-8" fmla="*/ 522714 h 522714"/>
                <a:gd name="connsiteX0-9" fmla="*/ 0 w 573399"/>
                <a:gd name="connsiteY0-10" fmla="*/ 431274 h 431274"/>
                <a:gd name="connsiteX1-11" fmla="*/ 286700 w 573399"/>
                <a:gd name="connsiteY1-12" fmla="*/ 0 h 431274"/>
                <a:gd name="connsiteX2-13" fmla="*/ 573399 w 573399"/>
                <a:gd name="connsiteY2-14" fmla="*/ 431274 h 4312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573399" h="431274">
                  <a:moveTo>
                    <a:pt x="0" y="431274"/>
                  </a:moveTo>
                  <a:lnTo>
                    <a:pt x="286700" y="0"/>
                  </a:lnTo>
                  <a:lnTo>
                    <a:pt x="573399" y="431274"/>
                  </a:lnTo>
                </a:path>
              </a:pathLst>
            </a:custGeom>
            <a:noFill/>
            <a:ln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cxnSp>
        <p:nvCxnSpPr>
          <p:cNvPr id="18" name="îSľîḍé"/>
          <p:cNvCxnSpPr/>
          <p:nvPr/>
        </p:nvCxnSpPr>
        <p:spPr>
          <a:xfrm>
            <a:off x="2489178" y="4280093"/>
            <a:ext cx="298110" cy="0"/>
          </a:xfrm>
          <a:prstGeom prst="line">
            <a:avLst/>
          </a:prstGeom>
          <a:ln w="9525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0163636" y="4363779"/>
            <a:ext cx="1945354" cy="15893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r>
              <a:rPr kumimoji="1" lang="en-US" altLang="zh-CN" sz="3600" dirty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2022</a:t>
            </a:r>
            <a:endParaRPr kumimoji="1" lang="zh-CN" altLang="en-US" sz="1400" dirty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îṥľîďê"/>
          <p:cNvSpPr txBox="1"/>
          <p:nvPr/>
        </p:nvSpPr>
        <p:spPr>
          <a:xfrm>
            <a:off x="1039000" y="250051"/>
            <a:ext cx="948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3765">
              <a:buSzPct val="25000"/>
              <a:defRPr/>
            </a:pPr>
            <a:r>
              <a:rPr lang="zh-CN" altLang="en-US" sz="3200" b="1" dirty="0">
                <a:latin typeface="+mn-ea"/>
              </a:rPr>
              <a:t>行业方案分析</a:t>
            </a:r>
            <a:endParaRPr lang="en-US" altLang="zh-CN" sz="3200" b="1" dirty="0">
              <a:latin typeface="+mn-ea"/>
            </a:endParaRPr>
          </a:p>
        </p:txBody>
      </p:sp>
      <p:sp>
        <p:nvSpPr>
          <p:cNvPr id="175" name="íš1ídé"/>
          <p:cNvSpPr txBox="1"/>
          <p:nvPr/>
        </p:nvSpPr>
        <p:spPr>
          <a:xfrm>
            <a:off x="660371" y="1143632"/>
            <a:ext cx="10858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当前市场上的方案对比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</a:endParaRPr>
          </a:p>
        </p:txBody>
      </p:sp>
      <p:sp>
        <p:nvSpPr>
          <p:cNvPr id="176" name="ïṧlíďé"/>
          <p:cNvSpPr txBox="1"/>
          <p:nvPr/>
        </p:nvSpPr>
        <p:spPr>
          <a:xfrm>
            <a:off x="660371" y="1730400"/>
            <a:ext cx="108585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COMPARISON OF SCHEMES IN THE CURRENT MARKET</a:t>
            </a:r>
            <a:endParaRPr kumimoji="0" lang="en-US" altLang="zh-CN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26572" y="2068954"/>
          <a:ext cx="11517086" cy="4340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2228"/>
                <a:gridCol w="2416629"/>
                <a:gridCol w="2242457"/>
                <a:gridCol w="2547626"/>
                <a:gridCol w="2808146"/>
              </a:tblGrid>
              <a:tr h="586619">
                <a:tc>
                  <a:txBody>
                    <a:bodyPr/>
                    <a:lstStyle/>
                    <a:p>
                      <a:r>
                        <a:rPr lang="zh-CN" altLang="en-US" dirty="0"/>
                        <a:t>方案名称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EA4E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AI</a:t>
                      </a:r>
                      <a:r>
                        <a:rPr lang="zh-CN" altLang="en-US" dirty="0"/>
                        <a:t>抓拍方案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EA4E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超脑</a:t>
                      </a:r>
                      <a:r>
                        <a:rPr lang="en-US" altLang="zh-CN" dirty="0" err="1"/>
                        <a:t>FaceID</a:t>
                      </a:r>
                      <a:r>
                        <a:rPr lang="zh-CN" altLang="en-US" dirty="0"/>
                        <a:t>方案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EA4E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到访码方案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EA4E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视频回溯方案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EA4E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b="1" dirty="0"/>
                        <a:t>方案原理概述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客户来访时，未授权即进行个人信息采集。</a:t>
                      </a:r>
                      <a:endParaRPr lang="en-US" altLang="zh-CN" dirty="0"/>
                    </a:p>
                    <a:p>
                      <a:r>
                        <a:rPr lang="zh-CN" altLang="en-US" dirty="0"/>
                        <a:t>成交时，再授权进行人脸库比对分析。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使用海康超脑进行实时人脸分析，人脸库管理等。成交时在超脑进行人脸库比对。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客户在进入售楼处时，扫码个人健康码获得脱敏个人信息</a:t>
                      </a:r>
                      <a:r>
                        <a:rPr lang="zh-CN" altLang="en-US" dirty="0"/>
                        <a:t>传到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云端存储。成交时进行匹配。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客户来访时，只存储安防视频。客户成交时，授权刷证后进行视频回溯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b="1" dirty="0"/>
                        <a:t>摄像头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必须有抓拍功能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目前使用抓拍功能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目前使用抓拍功能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可使用无抓拍功能摄像头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b="1" dirty="0"/>
                        <a:t>采集、存储个人信息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存储了未授权人脸图片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存储了未授权人脸特征值（</a:t>
                      </a:r>
                      <a:r>
                        <a:rPr lang="en-US" altLang="zh-CN" dirty="0" err="1"/>
                        <a:t>FaceID</a:t>
                      </a:r>
                      <a:r>
                        <a:rPr lang="zh-CN" altLang="en-US" dirty="0"/>
                        <a:t>）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存储了未授权脱敏信息（身份证号码、姓名）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不授权，不存储任何个人信息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b="1" dirty="0"/>
                        <a:t>价格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适中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适中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适中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因视频回溯算法服务器对显卡等要求高，所以费用偏高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b="1" dirty="0"/>
                        <a:t>全国通用</a:t>
                      </a:r>
                      <a:endParaRPr lang="zh-CN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全国通用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全国通用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健康码对接仅支持个别省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全国通用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圆角矩形 2"/>
          <p:cNvSpPr/>
          <p:nvPr/>
        </p:nvSpPr>
        <p:spPr>
          <a:xfrm>
            <a:off x="167148" y="4159045"/>
            <a:ext cx="11867536" cy="776749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şḷiḋ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ïṥḷiḑé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市场背景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" name="islídé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zh-CN" altLang="en-US" dirty="0">
                <a:latin typeface="+mn-ea"/>
              </a:rPr>
              <a:t>销售市场进入衰退期，房企销售净利润持续下滑</a:t>
            </a:r>
            <a:endParaRPr lang="en-US" altLang="zh-CN" dirty="0">
              <a:latin typeface="+mn-ea"/>
            </a:endParaRPr>
          </a:p>
          <a:p>
            <a:pPr lvl="0">
              <a:lnSpc>
                <a:spcPct val="100000"/>
              </a:lnSpc>
            </a:pPr>
            <a:r>
              <a:rPr lang="zh-CN" altLang="en-US" dirty="0">
                <a:latin typeface="+mn-ea"/>
              </a:rPr>
              <a:t>债务期限逼近，房地产行业进入黑铁时代</a:t>
            </a:r>
            <a:endParaRPr lang="en-US" altLang="zh-CN" dirty="0">
              <a:latin typeface="+mn-ea"/>
            </a:endParaRPr>
          </a:p>
        </p:txBody>
      </p:sp>
      <p:sp>
        <p:nvSpPr>
          <p:cNvPr id="5" name="íṡḷíḍé"/>
          <p:cNvSpPr txBox="1"/>
          <p:nvPr/>
        </p:nvSpPr>
        <p:spPr>
          <a:xfrm>
            <a:off x="2361062" y="318929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z="100" spc="100" dirty="0">
                <a:latin typeface="Impact" panose="020B0806030902050204" pitchFamily="34" charset="0"/>
                <a:cs typeface="Arial" panose="020B0604020202020204" pitchFamily="34" charset="0"/>
              </a:rPr>
              <a:t> </a:t>
            </a:r>
            <a:r>
              <a:rPr lang="en-US" altLang="zh-CN" spc="100" dirty="0"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ṧľid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ïṧlíḋé"/>
          <p:cNvSpPr txBox="1"/>
          <p:nvPr/>
        </p:nvSpPr>
        <p:spPr>
          <a:xfrm>
            <a:off x="-12757" y="1620000"/>
            <a:ext cx="1219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</a:rPr>
              <a:t>POPULATION ANALYSIS</a:t>
            </a:r>
            <a:endParaRPr kumimoji="0" lang="en-US" altLang="zh-CN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0" name="iŝlîďê"/>
          <p:cNvSpPr/>
          <p:nvPr/>
        </p:nvSpPr>
        <p:spPr>
          <a:xfrm>
            <a:off x="1039000" y="2204775"/>
            <a:ext cx="3007092" cy="1681425"/>
          </a:xfrm>
          <a:prstGeom prst="rect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</a:pPr>
            <a:endParaRPr lang="zh-CN" altLang="en-US" sz="900" dirty="0">
              <a:solidFill>
                <a:schemeClr val="tx1">
                  <a:alpha val="50000"/>
                </a:schemeClr>
              </a:solidFill>
              <a:latin typeface="+mn-ea"/>
            </a:endParaRPr>
          </a:p>
        </p:txBody>
      </p:sp>
      <p:sp>
        <p:nvSpPr>
          <p:cNvPr id="25" name="îšļiḍe"/>
          <p:cNvSpPr/>
          <p:nvPr/>
        </p:nvSpPr>
        <p:spPr>
          <a:xfrm>
            <a:off x="1217359" y="2807892"/>
            <a:ext cx="475190" cy="475190"/>
          </a:xfrm>
          <a:prstGeom prst="rect">
            <a:avLst/>
          </a:prstGeom>
          <a:solidFill>
            <a:schemeClr val="accent2"/>
          </a:solidFill>
          <a:ln w="190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sz="2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iślîdè"/>
          <p:cNvSpPr txBox="1"/>
          <p:nvPr/>
        </p:nvSpPr>
        <p:spPr>
          <a:xfrm>
            <a:off x="0" y="1080000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zh-CN" altLang="en-US" sz="3200" b="1" dirty="0">
                <a:latin typeface="+mn-ea"/>
              </a:rPr>
              <a:t>渠道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rPr>
              <a:t>分析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</a:endParaRPr>
          </a:p>
        </p:txBody>
      </p:sp>
      <p:grpSp>
        <p:nvGrpSpPr>
          <p:cNvPr id="2" name="组 1"/>
          <p:cNvGrpSpPr/>
          <p:nvPr/>
        </p:nvGrpSpPr>
        <p:grpSpPr>
          <a:xfrm>
            <a:off x="1765448" y="2306823"/>
            <a:ext cx="2097188" cy="1477328"/>
            <a:chOff x="1440501" y="5439639"/>
            <a:chExt cx="2097188" cy="1477328"/>
          </a:xfrm>
        </p:grpSpPr>
        <p:sp>
          <p:nvSpPr>
            <p:cNvPr id="13" name="íṥļíḋé"/>
            <p:cNvSpPr txBox="1"/>
            <p:nvPr/>
          </p:nvSpPr>
          <p:spPr>
            <a:xfrm>
              <a:off x="1440501" y="5439639"/>
              <a:ext cx="20971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</a:rPr>
                <a:t>渠道占比提升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12" name="íṥḻïdè"/>
            <p:cNvSpPr txBox="1"/>
            <p:nvPr/>
          </p:nvSpPr>
          <p:spPr>
            <a:xfrm>
              <a:off x="1440501" y="5716638"/>
              <a:ext cx="209718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n-ea"/>
                </a:rPr>
                <a:t>二、三线城市对渠道成交占比基本上都超过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n-ea"/>
                </a:rPr>
                <a:t>50%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。中介成交占比和中介拥挤费率持续走高。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</a:endParaRPr>
            </a:p>
          </p:txBody>
        </p:sp>
      </p:grpSp>
      <p:sp>
        <p:nvSpPr>
          <p:cNvPr id="26" name="house-prize-discount_69821"/>
          <p:cNvSpPr/>
          <p:nvPr/>
        </p:nvSpPr>
        <p:spPr>
          <a:xfrm>
            <a:off x="1347006" y="2943849"/>
            <a:ext cx="218492" cy="203277"/>
          </a:xfrm>
          <a:custGeom>
            <a:avLst/>
            <a:gdLst>
              <a:gd name="connsiteX0" fmla="*/ 121763 h 600884"/>
              <a:gd name="connsiteY0" fmla="*/ 121763 h 600884"/>
              <a:gd name="connsiteX1" fmla="*/ 121763 h 600884"/>
              <a:gd name="connsiteY1" fmla="*/ 121763 h 600884"/>
              <a:gd name="connsiteX2" fmla="*/ 121763 h 600884"/>
              <a:gd name="connsiteY2" fmla="*/ 121763 h 600884"/>
              <a:gd name="connsiteX3" fmla="*/ 121763 h 600884"/>
              <a:gd name="connsiteY3" fmla="*/ 121763 h 600884"/>
              <a:gd name="connsiteX4" fmla="*/ 121763 h 600884"/>
              <a:gd name="connsiteY4" fmla="*/ 121763 h 600884"/>
              <a:gd name="connsiteX5" fmla="*/ 121763 h 600884"/>
              <a:gd name="connsiteY5" fmla="*/ 121763 h 600884"/>
              <a:gd name="connsiteX6" fmla="*/ 121763 h 600884"/>
              <a:gd name="connsiteY6" fmla="*/ 121763 h 600884"/>
              <a:gd name="connsiteX7" fmla="*/ 121763 h 600884"/>
              <a:gd name="connsiteY7" fmla="*/ 121763 h 600884"/>
              <a:gd name="connsiteX8" fmla="*/ 121763 h 600884"/>
              <a:gd name="connsiteY8" fmla="*/ 121763 h 600884"/>
              <a:gd name="connsiteX9" fmla="*/ 121763 h 600884"/>
              <a:gd name="connsiteY9" fmla="*/ 121763 h 600884"/>
              <a:gd name="connsiteX10" fmla="*/ 121763 h 600884"/>
              <a:gd name="connsiteY10" fmla="*/ 121763 h 600884"/>
              <a:gd name="connsiteX11" fmla="*/ 121763 h 600884"/>
              <a:gd name="connsiteY11" fmla="*/ 121763 h 600884"/>
              <a:gd name="connsiteX12" fmla="*/ 121763 h 600884"/>
              <a:gd name="connsiteY12" fmla="*/ 121763 h 600884"/>
              <a:gd name="connsiteX13" fmla="*/ 121763 h 600884"/>
              <a:gd name="connsiteY13" fmla="*/ 121763 h 600884"/>
              <a:gd name="connsiteX14" fmla="*/ 121763 h 600884"/>
              <a:gd name="connsiteY14" fmla="*/ 121763 h 600884"/>
              <a:gd name="connsiteX15" fmla="*/ 121763 h 600884"/>
              <a:gd name="connsiteY15" fmla="*/ 121763 h 600884"/>
              <a:gd name="connsiteX16" fmla="*/ 121763 h 600884"/>
              <a:gd name="connsiteY16" fmla="*/ 121763 h 600884"/>
              <a:gd name="connsiteX17" fmla="*/ 121763 h 600884"/>
              <a:gd name="connsiteY17" fmla="*/ 121763 h 600884"/>
              <a:gd name="connsiteX18" fmla="*/ 121763 h 600884"/>
              <a:gd name="connsiteY18" fmla="*/ 121763 h 600884"/>
              <a:gd name="connsiteX19" fmla="*/ 121763 h 600884"/>
              <a:gd name="connsiteY19" fmla="*/ 121763 h 600884"/>
              <a:gd name="connsiteX20" fmla="*/ 121763 h 600884"/>
              <a:gd name="connsiteY20" fmla="*/ 121763 h 600884"/>
              <a:gd name="connsiteX21" fmla="*/ 121763 h 600884"/>
              <a:gd name="connsiteY21" fmla="*/ 121763 h 600884"/>
              <a:gd name="connsiteX22" fmla="*/ 121763 h 600884"/>
              <a:gd name="connsiteY22" fmla="*/ 121763 h 600884"/>
              <a:gd name="connsiteX23" fmla="*/ 121763 h 600884"/>
              <a:gd name="connsiteY23" fmla="*/ 121763 h 600884"/>
              <a:gd name="connsiteX24" fmla="*/ 121763 h 600884"/>
              <a:gd name="connsiteY24" fmla="*/ 121763 h 600884"/>
              <a:gd name="connsiteX25" fmla="*/ 121763 h 600884"/>
              <a:gd name="connsiteY25" fmla="*/ 121763 h 600884"/>
              <a:gd name="connsiteX26" fmla="*/ 121763 h 600884"/>
              <a:gd name="connsiteY26" fmla="*/ 121763 h 600884"/>
              <a:gd name="connsiteX27" fmla="*/ 121763 h 600884"/>
              <a:gd name="connsiteY27" fmla="*/ 121763 h 600884"/>
              <a:gd name="connsiteX28" fmla="*/ 121763 h 600884"/>
              <a:gd name="connsiteY28" fmla="*/ 121763 h 600884"/>
              <a:gd name="connsiteX29" fmla="*/ 121763 h 600884"/>
              <a:gd name="connsiteY29" fmla="*/ 121763 h 600884"/>
              <a:gd name="connsiteX30" fmla="*/ 121763 h 600884"/>
              <a:gd name="connsiteY30" fmla="*/ 121763 h 600884"/>
              <a:gd name="connsiteX31" fmla="*/ 121763 h 600884"/>
              <a:gd name="connsiteY31" fmla="*/ 121763 h 600884"/>
              <a:gd name="connsiteX32" fmla="*/ 121763 h 600884"/>
              <a:gd name="connsiteY32" fmla="*/ 121763 h 600884"/>
              <a:gd name="connsiteX33" fmla="*/ 121763 h 600884"/>
              <a:gd name="connsiteY33" fmla="*/ 121763 h 600884"/>
              <a:gd name="connsiteX34" fmla="*/ 121763 h 600884"/>
              <a:gd name="connsiteY34" fmla="*/ 121763 h 600884"/>
              <a:gd name="connsiteX35" fmla="*/ 121763 h 600884"/>
              <a:gd name="connsiteY35" fmla="*/ 121763 h 600884"/>
              <a:gd name="connsiteX36" fmla="*/ 121763 h 600884"/>
              <a:gd name="connsiteY36" fmla="*/ 121763 h 600884"/>
              <a:gd name="connsiteX37" fmla="*/ 121763 h 600884"/>
              <a:gd name="connsiteY37" fmla="*/ 121763 h 600884"/>
              <a:gd name="connsiteX38" fmla="*/ 121763 h 600884"/>
              <a:gd name="connsiteY38" fmla="*/ 121763 h 600884"/>
              <a:gd name="connsiteX39" fmla="*/ 121763 h 600884"/>
              <a:gd name="connsiteY39" fmla="*/ 121763 h 600884"/>
              <a:gd name="connsiteX40" fmla="*/ 121763 h 600884"/>
              <a:gd name="connsiteY40" fmla="*/ 121763 h 600884"/>
              <a:gd name="connsiteX41" fmla="*/ 121763 h 600884"/>
              <a:gd name="connsiteY41" fmla="*/ 121763 h 600884"/>
              <a:gd name="connsiteX42" fmla="*/ 121763 h 600884"/>
              <a:gd name="connsiteY42" fmla="*/ 121763 h 600884"/>
              <a:gd name="connsiteX43" fmla="*/ 121763 h 600884"/>
              <a:gd name="connsiteY43" fmla="*/ 121763 h 600884"/>
              <a:gd name="connsiteX44" fmla="*/ 121763 h 600884"/>
              <a:gd name="connsiteY44" fmla="*/ 121763 h 600884"/>
              <a:gd name="connsiteX45" fmla="*/ 121763 h 600884"/>
              <a:gd name="connsiteY45" fmla="*/ 121763 h 600884"/>
              <a:gd name="connsiteX46" fmla="*/ 121763 h 600884"/>
              <a:gd name="connsiteY46" fmla="*/ 121763 h 600884"/>
              <a:gd name="connsiteX47" fmla="*/ 121763 h 600884"/>
              <a:gd name="connsiteY47" fmla="*/ 121763 h 600884"/>
              <a:gd name="connsiteX48" fmla="*/ 121763 h 600884"/>
              <a:gd name="connsiteY48" fmla="*/ 121763 h 600884"/>
              <a:gd name="connsiteX49" fmla="*/ 121763 h 600884"/>
              <a:gd name="connsiteY49" fmla="*/ 121763 h 600884"/>
              <a:gd name="connsiteX50" fmla="*/ 121763 h 600884"/>
              <a:gd name="connsiteY50" fmla="*/ 121763 h 60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605409" h="563253">
                <a:moveTo>
                  <a:pt x="379338" y="398059"/>
                </a:moveTo>
                <a:cubicBezTo>
                  <a:pt x="393205" y="398059"/>
                  <a:pt x="397509" y="413981"/>
                  <a:pt x="397509" y="432133"/>
                </a:cubicBezTo>
                <a:cubicBezTo>
                  <a:pt x="397509" y="451558"/>
                  <a:pt x="393205" y="466366"/>
                  <a:pt x="379338" y="466366"/>
                </a:cubicBezTo>
                <a:cubicBezTo>
                  <a:pt x="365472" y="466366"/>
                  <a:pt x="361168" y="451558"/>
                  <a:pt x="361168" y="432133"/>
                </a:cubicBezTo>
                <a:cubicBezTo>
                  <a:pt x="361168" y="413981"/>
                  <a:pt x="365472" y="398059"/>
                  <a:pt x="379338" y="398059"/>
                </a:cubicBezTo>
                <a:close/>
                <a:moveTo>
                  <a:pt x="379307" y="374375"/>
                </a:moveTo>
                <a:cubicBezTo>
                  <a:pt x="342661" y="374375"/>
                  <a:pt x="328481" y="399517"/>
                  <a:pt x="328481" y="432137"/>
                </a:cubicBezTo>
                <a:cubicBezTo>
                  <a:pt x="328481" y="464916"/>
                  <a:pt x="342661" y="489898"/>
                  <a:pt x="379307" y="489898"/>
                </a:cubicBezTo>
                <a:cubicBezTo>
                  <a:pt x="415954" y="489898"/>
                  <a:pt x="430134" y="464916"/>
                  <a:pt x="430134" y="432137"/>
                </a:cubicBezTo>
                <a:cubicBezTo>
                  <a:pt x="430134" y="399517"/>
                  <a:pt x="415954" y="374375"/>
                  <a:pt x="379307" y="374375"/>
                </a:cubicBezTo>
                <a:close/>
                <a:moveTo>
                  <a:pt x="226070" y="294681"/>
                </a:moveTo>
                <a:cubicBezTo>
                  <a:pt x="240097" y="294681"/>
                  <a:pt x="244241" y="310746"/>
                  <a:pt x="244241" y="328879"/>
                </a:cubicBezTo>
                <a:cubicBezTo>
                  <a:pt x="244241" y="348125"/>
                  <a:pt x="240097" y="362918"/>
                  <a:pt x="226070" y="362918"/>
                </a:cubicBezTo>
                <a:cubicBezTo>
                  <a:pt x="212204" y="362918"/>
                  <a:pt x="207900" y="348125"/>
                  <a:pt x="207900" y="328879"/>
                </a:cubicBezTo>
                <a:cubicBezTo>
                  <a:pt x="207900" y="310746"/>
                  <a:pt x="212204" y="294681"/>
                  <a:pt x="226070" y="294681"/>
                </a:cubicBezTo>
                <a:close/>
                <a:moveTo>
                  <a:pt x="226031" y="271105"/>
                </a:moveTo>
                <a:cubicBezTo>
                  <a:pt x="189384" y="271105"/>
                  <a:pt x="175204" y="296087"/>
                  <a:pt x="175204" y="328866"/>
                </a:cubicBezTo>
                <a:cubicBezTo>
                  <a:pt x="175204" y="361486"/>
                  <a:pt x="189384" y="386469"/>
                  <a:pt x="226031" y="386469"/>
                </a:cubicBezTo>
                <a:cubicBezTo>
                  <a:pt x="262677" y="386469"/>
                  <a:pt x="277017" y="361486"/>
                  <a:pt x="277017" y="328866"/>
                </a:cubicBezTo>
                <a:cubicBezTo>
                  <a:pt x="277017" y="296087"/>
                  <a:pt x="262677" y="271105"/>
                  <a:pt x="226031" y="271105"/>
                </a:cubicBezTo>
                <a:close/>
                <a:moveTo>
                  <a:pt x="359072" y="263149"/>
                </a:moveTo>
                <a:cubicBezTo>
                  <a:pt x="353018" y="263149"/>
                  <a:pt x="349353" y="267763"/>
                  <a:pt x="347282" y="271582"/>
                </a:cubicBezTo>
                <a:lnTo>
                  <a:pt x="238140" y="477327"/>
                </a:lnTo>
                <a:cubicBezTo>
                  <a:pt x="236068" y="481146"/>
                  <a:pt x="234794" y="484488"/>
                  <a:pt x="234794" y="487511"/>
                </a:cubicBezTo>
                <a:cubicBezTo>
                  <a:pt x="234794" y="492603"/>
                  <a:pt x="240052" y="497854"/>
                  <a:pt x="246744" y="497854"/>
                </a:cubicBezTo>
                <a:cubicBezTo>
                  <a:pt x="252798" y="497854"/>
                  <a:pt x="256304" y="493239"/>
                  <a:pt x="258534" y="489420"/>
                </a:cubicBezTo>
                <a:lnTo>
                  <a:pt x="367517" y="283676"/>
                </a:lnTo>
                <a:cubicBezTo>
                  <a:pt x="369588" y="279857"/>
                  <a:pt x="370863" y="276515"/>
                  <a:pt x="370863" y="273492"/>
                </a:cubicBezTo>
                <a:cubicBezTo>
                  <a:pt x="370863" y="268241"/>
                  <a:pt x="365605" y="263149"/>
                  <a:pt x="359072" y="263149"/>
                </a:cubicBezTo>
                <a:close/>
                <a:moveTo>
                  <a:pt x="293746" y="102117"/>
                </a:moveTo>
                <a:cubicBezTo>
                  <a:pt x="298845" y="97662"/>
                  <a:pt x="306493" y="97662"/>
                  <a:pt x="311592" y="102117"/>
                </a:cubicBezTo>
                <a:lnTo>
                  <a:pt x="519041" y="280812"/>
                </a:lnTo>
                <a:cubicBezTo>
                  <a:pt x="522068" y="283357"/>
                  <a:pt x="523821" y="287176"/>
                  <a:pt x="523821" y="291154"/>
                </a:cubicBezTo>
                <a:lnTo>
                  <a:pt x="523821" y="549569"/>
                </a:lnTo>
                <a:cubicBezTo>
                  <a:pt x="523821" y="557206"/>
                  <a:pt x="517607" y="563253"/>
                  <a:pt x="510118" y="563253"/>
                </a:cubicBezTo>
                <a:lnTo>
                  <a:pt x="95220" y="563253"/>
                </a:lnTo>
                <a:cubicBezTo>
                  <a:pt x="87731" y="563253"/>
                  <a:pt x="81517" y="557206"/>
                  <a:pt x="81517" y="549569"/>
                </a:cubicBezTo>
                <a:lnTo>
                  <a:pt x="81517" y="291154"/>
                </a:lnTo>
                <a:cubicBezTo>
                  <a:pt x="81517" y="287176"/>
                  <a:pt x="83270" y="283357"/>
                  <a:pt x="86297" y="280812"/>
                </a:cubicBezTo>
                <a:close/>
                <a:moveTo>
                  <a:pt x="302705" y="0"/>
                </a:moveTo>
                <a:cubicBezTo>
                  <a:pt x="309118" y="0"/>
                  <a:pt x="315531" y="2187"/>
                  <a:pt x="320710" y="6563"/>
                </a:cubicBezTo>
                <a:lnTo>
                  <a:pt x="595894" y="242991"/>
                </a:lnTo>
                <a:cubicBezTo>
                  <a:pt x="607366" y="252855"/>
                  <a:pt x="608641" y="270197"/>
                  <a:pt x="598762" y="281653"/>
                </a:cubicBezTo>
                <a:cubicBezTo>
                  <a:pt x="593344" y="288017"/>
                  <a:pt x="585696" y="291199"/>
                  <a:pt x="577888" y="291199"/>
                </a:cubicBezTo>
                <a:cubicBezTo>
                  <a:pt x="571514" y="291199"/>
                  <a:pt x="565141" y="289131"/>
                  <a:pt x="560042" y="284676"/>
                </a:cubicBezTo>
                <a:lnTo>
                  <a:pt x="302704" y="63681"/>
                </a:lnTo>
                <a:lnTo>
                  <a:pt x="45367" y="284676"/>
                </a:lnTo>
                <a:cubicBezTo>
                  <a:pt x="33895" y="294540"/>
                  <a:pt x="16526" y="293267"/>
                  <a:pt x="6647" y="281653"/>
                </a:cubicBezTo>
                <a:cubicBezTo>
                  <a:pt x="-3232" y="270197"/>
                  <a:pt x="-1957" y="252855"/>
                  <a:pt x="9515" y="242991"/>
                </a:cubicBezTo>
                <a:lnTo>
                  <a:pt x="284699" y="6563"/>
                </a:lnTo>
                <a:cubicBezTo>
                  <a:pt x="289878" y="2187"/>
                  <a:pt x="296291" y="0"/>
                  <a:pt x="30270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0"/>
          </a:effectLst>
        </p:spPr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2" name="îṥľîďê"/>
          <p:cNvSpPr txBox="1"/>
          <p:nvPr/>
        </p:nvSpPr>
        <p:spPr>
          <a:xfrm>
            <a:off x="1039000" y="250051"/>
            <a:ext cx="948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3765">
              <a:buSzPct val="25000"/>
              <a:defRPr/>
            </a:pPr>
            <a:r>
              <a:rPr lang="zh-CN" altLang="en-US" sz="3200" b="1" dirty="0">
                <a:latin typeface="+mn-ea"/>
              </a:rPr>
              <a:t>市场背景</a:t>
            </a:r>
            <a:endParaRPr lang="en-US" altLang="zh-CN" sz="3200" b="1" dirty="0">
              <a:latin typeface="+mn-ea"/>
            </a:endParaRPr>
          </a:p>
        </p:txBody>
      </p:sp>
      <p:grpSp>
        <p:nvGrpSpPr>
          <p:cNvPr id="6" name="组 5"/>
          <p:cNvGrpSpPr/>
          <p:nvPr/>
        </p:nvGrpSpPr>
        <p:grpSpPr>
          <a:xfrm>
            <a:off x="1039000" y="4265247"/>
            <a:ext cx="3007092" cy="1681425"/>
            <a:chOff x="1039000" y="4265247"/>
            <a:chExt cx="3007092" cy="1681425"/>
          </a:xfrm>
        </p:grpSpPr>
        <p:sp>
          <p:nvSpPr>
            <p:cNvPr id="30" name="iŝlîďê"/>
            <p:cNvSpPr/>
            <p:nvPr/>
          </p:nvSpPr>
          <p:spPr>
            <a:xfrm>
              <a:off x="1039000" y="4265247"/>
              <a:ext cx="3007092" cy="1681425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900" dirty="0">
                <a:solidFill>
                  <a:schemeClr val="tx1">
                    <a:alpha val="50000"/>
                  </a:schemeClr>
                </a:solidFill>
                <a:latin typeface="+mn-ea"/>
              </a:endParaRPr>
            </a:p>
          </p:txBody>
        </p:sp>
        <p:grpSp>
          <p:nvGrpSpPr>
            <p:cNvPr id="32" name="组 31"/>
            <p:cNvGrpSpPr/>
            <p:nvPr/>
          </p:nvGrpSpPr>
          <p:grpSpPr>
            <a:xfrm>
              <a:off x="1765448" y="4367295"/>
              <a:ext cx="2097188" cy="1477328"/>
              <a:chOff x="1440501" y="5439639"/>
              <a:chExt cx="2097188" cy="1477328"/>
            </a:xfrm>
          </p:grpSpPr>
          <p:sp>
            <p:nvSpPr>
              <p:cNvPr id="33" name="íṥļíḋé"/>
              <p:cNvSpPr txBox="1"/>
              <p:nvPr/>
            </p:nvSpPr>
            <p:spPr>
              <a:xfrm>
                <a:off x="1440501" y="5439639"/>
                <a:ext cx="209718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0" lang="zh-CN" altLang="en-US" sz="1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</a:rPr>
                  <a:t>品牌忠诚度降低</a:t>
                </a:r>
                <a:endPara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34" name="íṥḻïdè"/>
              <p:cNvSpPr txBox="1"/>
              <p:nvPr/>
            </p:nvSpPr>
            <p:spPr>
              <a:xfrm>
                <a:off x="1440501" y="5716638"/>
                <a:ext cx="2097188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latin typeface="+mn-ea"/>
                  </a:rPr>
                  <a:t>购房者依赖渠道，对房企品牌</a:t>
                </a: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latin typeface="+mn-ea"/>
                  </a:rPr>
                  <a:t>/</a:t>
                </a: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latin typeface="+mn-ea"/>
                  </a:rPr>
                  <a:t>项目认可度下降；中介为了成单引发过渡无效承诺，导致购房者满意度下降。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+mn-ea"/>
                </a:endParaRPr>
              </a:p>
            </p:txBody>
          </p:sp>
        </p:grpSp>
        <p:sp>
          <p:nvSpPr>
            <p:cNvPr id="31" name="îšļiḍe"/>
            <p:cNvSpPr/>
            <p:nvPr/>
          </p:nvSpPr>
          <p:spPr>
            <a:xfrm>
              <a:off x="1217359" y="4868364"/>
              <a:ext cx="475190" cy="475190"/>
            </a:xfrm>
            <a:prstGeom prst="rect">
              <a:avLst/>
            </a:prstGeom>
            <a:solidFill>
              <a:schemeClr val="accent2"/>
            </a:solidFill>
            <a:ln w="190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9552" y="4970557"/>
              <a:ext cx="270804" cy="270804"/>
            </a:xfrm>
            <a:prstGeom prst="rect">
              <a:avLst/>
            </a:prstGeom>
          </p:spPr>
        </p:pic>
      </p:grpSp>
      <p:sp>
        <p:nvSpPr>
          <p:cNvPr id="39" name="iŝlîďê"/>
          <p:cNvSpPr/>
          <p:nvPr/>
        </p:nvSpPr>
        <p:spPr>
          <a:xfrm>
            <a:off x="4589083" y="2204775"/>
            <a:ext cx="6481471" cy="3726202"/>
          </a:xfrm>
          <a:prstGeom prst="rect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</a:pPr>
            <a:endParaRPr lang="zh-CN" altLang="en-US" sz="900" dirty="0">
              <a:solidFill>
                <a:schemeClr val="tx1">
                  <a:alpha val="50000"/>
                </a:schemeClr>
              </a:solidFill>
              <a:latin typeface="+mn-ea"/>
            </a:endParaRPr>
          </a:p>
        </p:txBody>
      </p:sp>
      <p:sp>
        <p:nvSpPr>
          <p:cNvPr id="40" name="îšļiḍe"/>
          <p:cNvSpPr/>
          <p:nvPr/>
        </p:nvSpPr>
        <p:spPr>
          <a:xfrm>
            <a:off x="4974021" y="2613547"/>
            <a:ext cx="1174386" cy="475190"/>
          </a:xfrm>
          <a:prstGeom prst="rect">
            <a:avLst/>
          </a:prstGeom>
          <a:solidFill>
            <a:schemeClr val="accent2"/>
          </a:solidFill>
          <a:ln w="190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+mn-ea"/>
              </a:rPr>
              <a:t>飞单</a:t>
            </a:r>
            <a:endParaRPr lang="zh-CN" altLang="en-US" sz="2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6" name="îšļiḍe"/>
          <p:cNvSpPr/>
          <p:nvPr/>
        </p:nvSpPr>
        <p:spPr>
          <a:xfrm>
            <a:off x="4979860" y="3424703"/>
            <a:ext cx="1174386" cy="475190"/>
          </a:xfrm>
          <a:prstGeom prst="rect">
            <a:avLst/>
          </a:prstGeom>
          <a:solidFill>
            <a:schemeClr val="accent2"/>
          </a:solidFill>
          <a:ln w="190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+mn-ea"/>
              </a:rPr>
              <a:t>水客</a:t>
            </a:r>
            <a:endParaRPr lang="zh-CN" altLang="en-US" sz="2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îšļiḍe"/>
          <p:cNvSpPr/>
          <p:nvPr/>
        </p:nvSpPr>
        <p:spPr>
          <a:xfrm>
            <a:off x="7997548" y="2613547"/>
            <a:ext cx="1174386" cy="475190"/>
          </a:xfrm>
          <a:prstGeom prst="rect">
            <a:avLst/>
          </a:prstGeom>
          <a:solidFill>
            <a:schemeClr val="accent2"/>
          </a:solidFill>
          <a:ln w="190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纷争</a:t>
            </a:r>
            <a:endParaRPr lang="zh-CN" altLang="en-US" sz="2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îšļiḍe"/>
          <p:cNvSpPr/>
          <p:nvPr/>
        </p:nvSpPr>
        <p:spPr>
          <a:xfrm>
            <a:off x="7997548" y="3424704"/>
            <a:ext cx="1174386" cy="475190"/>
          </a:xfrm>
          <a:prstGeom prst="rect">
            <a:avLst/>
          </a:prstGeom>
          <a:solidFill>
            <a:schemeClr val="accent2"/>
          </a:solidFill>
          <a:ln w="190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投诉</a:t>
            </a:r>
            <a:endParaRPr lang="zh-CN" altLang="en-US" sz="20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9" r="17970"/>
          <a:stretch>
            <a:fillRect/>
          </a:stretch>
        </p:blipFill>
        <p:spPr>
          <a:xfrm>
            <a:off x="9171934" y="4199538"/>
            <a:ext cx="1898620" cy="1912558"/>
          </a:xfrm>
          <a:prstGeom prst="rect">
            <a:avLst/>
          </a:prstGeom>
        </p:spPr>
      </p:pic>
      <p:sp>
        <p:nvSpPr>
          <p:cNvPr id="43" name="îšļiḍe"/>
          <p:cNvSpPr/>
          <p:nvPr/>
        </p:nvSpPr>
        <p:spPr>
          <a:xfrm>
            <a:off x="6488704" y="2615125"/>
            <a:ext cx="1174386" cy="475190"/>
          </a:xfrm>
          <a:prstGeom prst="rect">
            <a:avLst/>
          </a:prstGeom>
          <a:solidFill>
            <a:schemeClr val="accent2"/>
          </a:solidFill>
          <a:ln w="190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zh-CN" altLang="en-US" sz="2000" b="1">
                <a:solidFill>
                  <a:schemeClr val="bg1"/>
                </a:solidFill>
                <a:latin typeface="+mn-ea"/>
              </a:rPr>
              <a:t>抢客</a:t>
            </a:r>
            <a:endParaRPr lang="zh-CN" altLang="en-US" sz="2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4" name="îšļiḍe"/>
          <p:cNvSpPr/>
          <p:nvPr/>
        </p:nvSpPr>
        <p:spPr>
          <a:xfrm>
            <a:off x="6488704" y="3425229"/>
            <a:ext cx="1174386" cy="475190"/>
          </a:xfrm>
          <a:prstGeom prst="rect">
            <a:avLst/>
          </a:prstGeom>
          <a:solidFill>
            <a:schemeClr val="accent2"/>
          </a:solidFill>
          <a:ln w="190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截客</a:t>
            </a:r>
            <a:endParaRPr lang="zh-CN" altLang="en-US" sz="2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îšļiḍe"/>
          <p:cNvSpPr/>
          <p:nvPr/>
        </p:nvSpPr>
        <p:spPr>
          <a:xfrm>
            <a:off x="9506392" y="2621079"/>
            <a:ext cx="1174386" cy="475190"/>
          </a:xfrm>
          <a:prstGeom prst="rect">
            <a:avLst/>
          </a:prstGeom>
          <a:solidFill>
            <a:schemeClr val="accent2"/>
          </a:solidFill>
          <a:ln w="190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死粉</a:t>
            </a:r>
            <a:endParaRPr lang="zh-CN" altLang="en-US" sz="2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0" name="îšļiḍe"/>
          <p:cNvSpPr/>
          <p:nvPr/>
        </p:nvSpPr>
        <p:spPr>
          <a:xfrm>
            <a:off x="9506392" y="3431183"/>
            <a:ext cx="1174386" cy="475190"/>
          </a:xfrm>
          <a:prstGeom prst="rect">
            <a:avLst/>
          </a:prstGeom>
          <a:solidFill>
            <a:schemeClr val="accent2"/>
          </a:solidFill>
          <a:ln w="190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利润</a:t>
            </a:r>
            <a:endParaRPr lang="zh-CN" altLang="en-US" sz="2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81062" y="4367294"/>
            <a:ext cx="429087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EA4E00"/>
                </a:solidFill>
                <a:latin typeface="+mn-ea"/>
              </a:rPr>
              <a:t>人脸风控是刚需</a:t>
            </a:r>
            <a:endParaRPr lang="en-US" altLang="zh-CN" b="1" dirty="0">
              <a:solidFill>
                <a:srgbClr val="EA4E00"/>
              </a:solidFill>
              <a:latin typeface="+mn-ea"/>
            </a:endParaRPr>
          </a:p>
          <a:p>
            <a:endParaRPr lang="en-US" altLang="zh-CN" b="1" dirty="0">
              <a:solidFill>
                <a:srgbClr val="EA4E00"/>
              </a:solidFill>
              <a:latin typeface="+mn-ea"/>
            </a:endParaRPr>
          </a:p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举例核算：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渠道成交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单，飞单率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30%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，房屋总价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300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万，渠道佣金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5%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节约佣金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=200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*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30%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*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300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*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5%=</a:t>
            </a:r>
            <a:r>
              <a:rPr lang="en-US" altLang="zh-CN" sz="1400" dirty="0">
                <a:solidFill>
                  <a:srgbClr val="EA4E00"/>
                </a:solidFill>
                <a:latin typeface="+mn-ea"/>
              </a:rPr>
              <a:t>900</a:t>
            </a:r>
            <a:r>
              <a:rPr lang="zh-CN" altLang="en-US" sz="1400" dirty="0">
                <a:solidFill>
                  <a:srgbClr val="EA4E00"/>
                </a:solidFill>
                <a:latin typeface="+mn-ea"/>
              </a:rPr>
              <a:t>万</a:t>
            </a:r>
            <a:endParaRPr lang="zh-CN" altLang="en-US" sz="1400" dirty="0">
              <a:solidFill>
                <a:srgbClr val="EA4E00"/>
              </a:solidFill>
              <a:latin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ṧľid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ïṧlíḋé"/>
          <p:cNvSpPr txBox="1"/>
          <p:nvPr/>
        </p:nvSpPr>
        <p:spPr>
          <a:xfrm>
            <a:off x="-12757" y="1620000"/>
            <a:ext cx="1219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PERSONAL INFORMATION PROTECTION LAW</a:t>
            </a:r>
            <a:endParaRPr kumimoji="0" lang="en-US" altLang="zh-CN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3" name="iślîdè"/>
          <p:cNvSpPr txBox="1"/>
          <p:nvPr/>
        </p:nvSpPr>
        <p:spPr>
          <a:xfrm>
            <a:off x="0" y="1093725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zh-CN" altLang="en-US" sz="3200" b="1" dirty="0">
                <a:latin typeface="+mn-ea"/>
              </a:rPr>
              <a:t>个人信息保护法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</a:endParaRPr>
          </a:p>
        </p:txBody>
      </p:sp>
      <p:sp>
        <p:nvSpPr>
          <p:cNvPr id="22" name="îṥľîďê"/>
          <p:cNvSpPr txBox="1"/>
          <p:nvPr/>
        </p:nvSpPr>
        <p:spPr>
          <a:xfrm>
            <a:off x="1039000" y="250051"/>
            <a:ext cx="948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3765">
              <a:buSzPct val="25000"/>
              <a:defRPr/>
            </a:pPr>
            <a:r>
              <a:rPr lang="zh-CN" altLang="en-US" sz="3200" b="1" dirty="0">
                <a:latin typeface="+mn-ea"/>
              </a:rPr>
              <a:t>市场背景</a:t>
            </a:r>
            <a:endParaRPr lang="en-US" altLang="zh-CN" sz="3200" b="1" dirty="0">
              <a:latin typeface="+mn-ea"/>
            </a:endParaRPr>
          </a:p>
        </p:txBody>
      </p:sp>
      <p:cxnSp>
        <p:nvCxnSpPr>
          <p:cNvPr id="31" name="ïSļïḑe"/>
          <p:cNvCxnSpPr>
            <a:stCxn id="46" idx="1"/>
            <a:endCxn id="56" idx="1"/>
          </p:cNvCxnSpPr>
          <p:nvPr/>
        </p:nvCxnSpPr>
        <p:spPr>
          <a:xfrm>
            <a:off x="2096911" y="3027359"/>
            <a:ext cx="7206745" cy="1155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 4"/>
          <p:cNvGrpSpPr/>
          <p:nvPr/>
        </p:nvGrpSpPr>
        <p:grpSpPr>
          <a:xfrm>
            <a:off x="1039000" y="2986629"/>
            <a:ext cx="2197282" cy="2805151"/>
            <a:chOff x="1658844" y="3124162"/>
            <a:chExt cx="2197282" cy="2805151"/>
          </a:xfrm>
        </p:grpSpPr>
        <p:sp>
          <p:nvSpPr>
            <p:cNvPr id="52" name="isḻíḑe"/>
            <p:cNvSpPr/>
            <p:nvPr/>
          </p:nvSpPr>
          <p:spPr>
            <a:xfrm>
              <a:off x="1658844" y="3614949"/>
              <a:ext cx="2197282" cy="2314364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900" dirty="0">
                <a:solidFill>
                  <a:schemeClr val="tx1">
                    <a:alpha val="50000"/>
                  </a:schemeClr>
                </a:solidFill>
                <a:latin typeface="+mn-ea"/>
              </a:endParaRPr>
            </a:p>
          </p:txBody>
        </p:sp>
        <p:sp>
          <p:nvSpPr>
            <p:cNvPr id="40" name="íṣlíďé"/>
            <p:cNvSpPr txBox="1"/>
            <p:nvPr/>
          </p:nvSpPr>
          <p:spPr>
            <a:xfrm>
              <a:off x="1658844" y="4514906"/>
              <a:ext cx="2197282" cy="700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</a:rPr>
                <a:t>10</a:t>
              </a: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</a:rPr>
                <a:t>月，</a:t>
              </a:r>
              <a:r>
                <a:rPr kumimoji="0" lang="en-US" altLang="zh-CN" sz="1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</a:rPr>
                <a:t>《</a:t>
              </a: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</a:rPr>
                <a:t>个保法</a:t>
              </a:r>
              <a:r>
                <a:rPr kumimoji="0" lang="en-US" altLang="zh-CN" sz="1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</a:rPr>
                <a:t>》</a:t>
              </a: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</a:rPr>
                <a:t>草案</a:t>
              </a:r>
              <a:endPara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endParaRPr>
            </a:p>
            <a:p>
              <a:pPr lvl="0" algn="ctr" defTabSz="913765">
                <a:lnSpc>
                  <a:spcPct val="150000"/>
                </a:lnSpc>
                <a:buSzPct val="25000"/>
                <a:defRPr/>
              </a:pPr>
              <a:r>
                <a:rPr lang="en-US" altLang="zh-CN" sz="1400" dirty="0">
                  <a:latin typeface="+mn-ea"/>
                </a:rPr>
                <a:t>11</a:t>
              </a:r>
              <a:r>
                <a:rPr lang="zh-CN" altLang="en-US" sz="1400" dirty="0">
                  <a:latin typeface="+mn-ea"/>
                </a:rPr>
                <a:t>月，售楼处戴头盔事件</a:t>
              </a:r>
              <a:endPara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46" name="ïṩļîḍé"/>
            <p:cNvSpPr/>
            <p:nvPr/>
          </p:nvSpPr>
          <p:spPr>
            <a:xfrm>
              <a:off x="2716755" y="3124162"/>
              <a:ext cx="81460" cy="8146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9" name="îşļïḋè"/>
            <p:cNvSpPr/>
            <p:nvPr/>
          </p:nvSpPr>
          <p:spPr>
            <a:xfrm>
              <a:off x="2325485" y="3429000"/>
              <a:ext cx="864000" cy="648000"/>
            </a:xfrm>
            <a:prstGeom prst="rect">
              <a:avLst/>
            </a:prstGeom>
            <a:solidFill>
              <a:schemeClr val="bg1"/>
            </a:solidFill>
            <a:ln w="12700" cap="rnd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b="1">
                  <a:solidFill>
                    <a:schemeClr val="tx1"/>
                  </a:solidFill>
                  <a:latin typeface="+mn-ea"/>
                </a:rPr>
                <a:t>2020</a:t>
              </a:r>
              <a:endParaRPr lang="zh-CN" altLang="en-US" sz="2000" b="1" dirty="0">
                <a:solidFill>
                  <a:schemeClr val="tx1"/>
                </a:solidFill>
                <a:latin typeface="+mn-ea"/>
              </a:endParaRPr>
            </a:p>
          </p:txBody>
        </p:sp>
      </p:grpSp>
      <p:grpSp>
        <p:nvGrpSpPr>
          <p:cNvPr id="2" name="组 1"/>
          <p:cNvGrpSpPr/>
          <p:nvPr/>
        </p:nvGrpSpPr>
        <p:grpSpPr>
          <a:xfrm>
            <a:off x="3537818" y="2986629"/>
            <a:ext cx="4106771" cy="2805151"/>
            <a:chOff x="4157662" y="3124162"/>
            <a:chExt cx="4106771" cy="2805151"/>
          </a:xfrm>
        </p:grpSpPr>
        <p:sp>
          <p:nvSpPr>
            <p:cNvPr id="30" name="isḻíḑe"/>
            <p:cNvSpPr/>
            <p:nvPr/>
          </p:nvSpPr>
          <p:spPr>
            <a:xfrm>
              <a:off x="4157662" y="3614949"/>
              <a:ext cx="4106771" cy="2314364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900" dirty="0">
                <a:solidFill>
                  <a:schemeClr val="tx1">
                    <a:alpha val="50000"/>
                  </a:schemeClr>
                </a:solidFill>
                <a:latin typeface="+mn-ea"/>
              </a:endParaRPr>
            </a:p>
          </p:txBody>
        </p:sp>
        <p:sp>
          <p:nvSpPr>
            <p:cNvPr id="32" name="îṥľíďê"/>
            <p:cNvSpPr/>
            <p:nvPr/>
          </p:nvSpPr>
          <p:spPr>
            <a:xfrm>
              <a:off x="6170318" y="3124163"/>
              <a:ext cx="81459" cy="814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3" name="ïs1íḑê"/>
            <p:cNvSpPr txBox="1"/>
            <p:nvPr/>
          </p:nvSpPr>
          <p:spPr>
            <a:xfrm>
              <a:off x="4257357" y="4359237"/>
              <a:ext cx="3874770" cy="1060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n-ea"/>
                </a:rPr>
                <a:t>3</a:t>
              </a:r>
              <a:r>
                <a:rPr lang="zh-CN" altLang="en-US" sz="1400" b="1" noProof="0" dirty="0">
                  <a:latin typeface="+mn-ea"/>
                </a:rPr>
                <a:t>月，央视</a:t>
              </a:r>
              <a:r>
                <a:rPr lang="en-US" altLang="zh-CN" sz="1400" b="1" noProof="0" dirty="0">
                  <a:latin typeface="+mn-ea"/>
                </a:rPr>
                <a:t>315</a:t>
              </a:r>
              <a:r>
                <a:rPr lang="zh-CN" altLang="en-US" sz="1400" b="1" noProof="0" dirty="0">
                  <a:latin typeface="+mn-ea"/>
                </a:rPr>
                <a:t>报道人脸在零售行业的非法应用</a:t>
              </a:r>
              <a:r>
                <a:rPr lang="en-US" altLang="zh-CN" sz="1400" b="1" dirty="0">
                  <a:latin typeface="+mn-ea"/>
                </a:rPr>
                <a:t>7</a:t>
              </a:r>
              <a:r>
                <a:rPr lang="zh-CN" altLang="en-US" sz="1400" b="1" dirty="0">
                  <a:latin typeface="+mn-ea"/>
                </a:rPr>
                <a:t>月，最高院就人脸在地产行业的应用进行说明</a:t>
              </a:r>
              <a:endParaRPr lang="en-US" altLang="zh-CN" sz="1400" b="1" noProof="0" dirty="0">
                <a:latin typeface="+mn-ea"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400" b="1" i="0" u="none" strike="noStrike" kern="1200" cap="none" spc="0" normalizeH="0" baseline="0" dirty="0">
                  <a:ln>
                    <a:noFill/>
                  </a:ln>
                  <a:effectLst/>
                  <a:uLnTx/>
                  <a:uFillTx/>
                  <a:latin typeface="+mn-ea"/>
                </a:rPr>
                <a:t>11</a:t>
              </a:r>
              <a:r>
                <a:rPr kumimoji="0" lang="zh-CN" altLang="en-US" sz="1400" b="1" i="0" u="none" strike="noStrike" kern="1200" cap="none" spc="0" normalizeH="0" baseline="0" dirty="0">
                  <a:ln>
                    <a:noFill/>
                  </a:ln>
                  <a:effectLst/>
                  <a:uLnTx/>
                  <a:uFillTx/>
                  <a:latin typeface="+mn-ea"/>
                </a:rPr>
                <a:t>月，</a:t>
              </a:r>
              <a:r>
                <a:rPr kumimoji="0" lang="en-US" altLang="zh-CN" sz="1400" b="1" i="0" u="none" strike="noStrike" kern="1200" cap="none" spc="0" normalizeH="0" baseline="0" dirty="0">
                  <a:ln>
                    <a:noFill/>
                  </a:ln>
                  <a:effectLst/>
                  <a:uLnTx/>
                  <a:uFillTx/>
                  <a:latin typeface="+mn-ea"/>
                </a:rPr>
                <a:t>《</a:t>
              </a:r>
              <a:r>
                <a:rPr kumimoji="0" lang="zh-CN" altLang="en-US" sz="1400" b="1" i="0" u="none" strike="noStrike" kern="1200" cap="none" spc="0" normalizeH="0" baseline="0" dirty="0">
                  <a:ln>
                    <a:noFill/>
                  </a:ln>
                  <a:effectLst/>
                  <a:uLnTx/>
                  <a:uFillTx/>
                  <a:latin typeface="+mn-ea"/>
                </a:rPr>
                <a:t>个保法</a:t>
              </a:r>
              <a:r>
                <a:rPr kumimoji="0" lang="en-US" altLang="zh-CN" sz="1400" b="1" i="0" u="none" strike="noStrike" kern="1200" cap="none" spc="0" normalizeH="0" baseline="0" dirty="0">
                  <a:ln>
                    <a:noFill/>
                  </a:ln>
                  <a:effectLst/>
                  <a:uLnTx/>
                  <a:uFillTx/>
                  <a:latin typeface="+mn-ea"/>
                </a:rPr>
                <a:t>》</a:t>
              </a:r>
              <a:r>
                <a:rPr kumimoji="0" lang="zh-CN" altLang="en-US" sz="1400" b="1" i="0" u="none" strike="noStrike" kern="1200" cap="none" spc="0" normalizeH="0" baseline="0" dirty="0">
                  <a:ln>
                    <a:noFill/>
                  </a:ln>
                  <a:effectLst/>
                  <a:uLnTx/>
                  <a:uFillTx/>
                  <a:latin typeface="+mn-ea"/>
                </a:rPr>
                <a:t>正式施行</a:t>
              </a:r>
              <a:endPara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45" name="iṩḷíde"/>
            <p:cNvSpPr/>
            <p:nvPr/>
          </p:nvSpPr>
          <p:spPr bwMode="auto">
            <a:xfrm>
              <a:off x="6068810" y="3513887"/>
              <a:ext cx="284474" cy="305417"/>
            </a:xfrm>
            <a:custGeom>
              <a:avLst/>
              <a:gdLst>
                <a:gd name="connsiteX0" fmla="*/ 372973 w 496823"/>
                <a:gd name="connsiteY0" fmla="*/ 621 h 533400"/>
                <a:gd name="connsiteX1" fmla="*/ 372973 w 496823"/>
                <a:gd name="connsiteY1" fmla="*/ 19671 h 533400"/>
                <a:gd name="connsiteX2" fmla="*/ 344398 w 496823"/>
                <a:gd name="connsiteY2" fmla="*/ 19671 h 533400"/>
                <a:gd name="connsiteX3" fmla="*/ 344398 w 496823"/>
                <a:gd name="connsiteY3" fmla="*/ 141877 h 533400"/>
                <a:gd name="connsiteX4" fmla="*/ 497560 w 496823"/>
                <a:gd name="connsiteY4" fmla="*/ 486301 h 533400"/>
                <a:gd name="connsiteX5" fmla="*/ 479558 w 496823"/>
                <a:gd name="connsiteY5" fmla="*/ 534021 h 533400"/>
                <a:gd name="connsiteX6" fmla="*/ 18738 w 496823"/>
                <a:gd name="connsiteY6" fmla="*/ 534021 h 533400"/>
                <a:gd name="connsiteX7" fmla="*/ 736 w 496823"/>
                <a:gd name="connsiteY7" fmla="*/ 486301 h 533400"/>
                <a:gd name="connsiteX8" fmla="*/ 153898 w 496823"/>
                <a:gd name="connsiteY8" fmla="*/ 141877 h 533400"/>
                <a:gd name="connsiteX9" fmla="*/ 153898 w 496823"/>
                <a:gd name="connsiteY9" fmla="*/ 19671 h 533400"/>
                <a:gd name="connsiteX10" fmla="*/ 125323 w 496823"/>
                <a:gd name="connsiteY10" fmla="*/ 19671 h 533400"/>
                <a:gd name="connsiteX11" fmla="*/ 125323 w 496823"/>
                <a:gd name="connsiteY11" fmla="*/ 621 h 533400"/>
                <a:gd name="connsiteX12" fmla="*/ 372973 w 496823"/>
                <a:gd name="connsiteY12" fmla="*/ 621 h 533400"/>
                <a:gd name="connsiteX13" fmla="*/ 257530 w 496823"/>
                <a:gd name="connsiteY13" fmla="*/ 416006 h 533400"/>
                <a:gd name="connsiteX14" fmla="*/ 254672 w 496823"/>
                <a:gd name="connsiteY14" fmla="*/ 418007 h 533400"/>
                <a:gd name="connsiteX15" fmla="*/ 53504 w 496823"/>
                <a:gd name="connsiteY15" fmla="*/ 414578 h 533400"/>
                <a:gd name="connsiteX16" fmla="*/ 21310 w 496823"/>
                <a:gd name="connsiteY16" fmla="*/ 486967 h 533400"/>
                <a:gd name="connsiteX17" fmla="*/ 31883 w 496823"/>
                <a:gd name="connsiteY17" fmla="*/ 515066 h 533400"/>
                <a:gd name="connsiteX18" fmla="*/ 466413 w 496823"/>
                <a:gd name="connsiteY18" fmla="*/ 515066 h 533400"/>
                <a:gd name="connsiteX19" fmla="*/ 476986 w 496823"/>
                <a:gd name="connsiteY19" fmla="*/ 486967 h 533400"/>
                <a:gd name="connsiteX20" fmla="*/ 441267 w 496823"/>
                <a:gd name="connsiteY20" fmla="*/ 406672 h 533400"/>
                <a:gd name="connsiteX21" fmla="*/ 257530 w 496823"/>
                <a:gd name="connsiteY21" fmla="*/ 416006 h 533400"/>
                <a:gd name="connsiteX22" fmla="*/ 325348 w 496823"/>
                <a:gd name="connsiteY22" fmla="*/ 19671 h 533400"/>
                <a:gd name="connsiteX23" fmla="*/ 172948 w 496823"/>
                <a:gd name="connsiteY23" fmla="*/ 19671 h 533400"/>
                <a:gd name="connsiteX24" fmla="*/ 172948 w 496823"/>
                <a:gd name="connsiteY24" fmla="*/ 145877 h 533400"/>
                <a:gd name="connsiteX25" fmla="*/ 61315 w 496823"/>
                <a:gd name="connsiteY25" fmla="*/ 396956 h 533400"/>
                <a:gd name="connsiteX26" fmla="*/ 240957 w 496823"/>
                <a:gd name="connsiteY26" fmla="*/ 404291 h 533400"/>
                <a:gd name="connsiteX27" fmla="*/ 243719 w 496823"/>
                <a:gd name="connsiteY27" fmla="*/ 402385 h 533400"/>
                <a:gd name="connsiteX28" fmla="*/ 430313 w 496823"/>
                <a:gd name="connsiteY28" fmla="*/ 381716 h 533400"/>
                <a:gd name="connsiteX29" fmla="*/ 325348 w 496823"/>
                <a:gd name="connsiteY29" fmla="*/ 145877 h 533400"/>
                <a:gd name="connsiteX30" fmla="*/ 325348 w 496823"/>
                <a:gd name="connsiteY30" fmla="*/ 19671 h 533400"/>
                <a:gd name="connsiteX31" fmla="*/ 311060 w 496823"/>
                <a:gd name="connsiteY31" fmla="*/ 248271 h 533400"/>
                <a:gd name="connsiteX32" fmla="*/ 353923 w 496823"/>
                <a:gd name="connsiteY32" fmla="*/ 291134 h 533400"/>
                <a:gd name="connsiteX33" fmla="*/ 311060 w 496823"/>
                <a:gd name="connsiteY33" fmla="*/ 333996 h 533400"/>
                <a:gd name="connsiteX34" fmla="*/ 268198 w 496823"/>
                <a:gd name="connsiteY34" fmla="*/ 291134 h 533400"/>
                <a:gd name="connsiteX35" fmla="*/ 311060 w 496823"/>
                <a:gd name="connsiteY35" fmla="*/ 248271 h 533400"/>
                <a:gd name="connsiteX36" fmla="*/ 311060 w 496823"/>
                <a:gd name="connsiteY36" fmla="*/ 267321 h 533400"/>
                <a:gd name="connsiteX37" fmla="*/ 287248 w 496823"/>
                <a:gd name="connsiteY37" fmla="*/ 291134 h 533400"/>
                <a:gd name="connsiteX38" fmla="*/ 311060 w 496823"/>
                <a:gd name="connsiteY38" fmla="*/ 314946 h 533400"/>
                <a:gd name="connsiteX39" fmla="*/ 334873 w 496823"/>
                <a:gd name="connsiteY39" fmla="*/ 291134 h 533400"/>
                <a:gd name="connsiteX40" fmla="*/ 311060 w 496823"/>
                <a:gd name="connsiteY40" fmla="*/ 26732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96823" h="533400">
                  <a:moveTo>
                    <a:pt x="372973" y="621"/>
                  </a:moveTo>
                  <a:lnTo>
                    <a:pt x="372973" y="19671"/>
                  </a:lnTo>
                  <a:lnTo>
                    <a:pt x="344398" y="19671"/>
                  </a:lnTo>
                  <a:lnTo>
                    <a:pt x="344398" y="141877"/>
                  </a:lnTo>
                  <a:lnTo>
                    <a:pt x="497560" y="486301"/>
                  </a:lnTo>
                  <a:lnTo>
                    <a:pt x="479558" y="534021"/>
                  </a:lnTo>
                  <a:lnTo>
                    <a:pt x="18738" y="534021"/>
                  </a:lnTo>
                  <a:lnTo>
                    <a:pt x="736" y="486301"/>
                  </a:lnTo>
                  <a:lnTo>
                    <a:pt x="153898" y="141877"/>
                  </a:lnTo>
                  <a:lnTo>
                    <a:pt x="153898" y="19671"/>
                  </a:lnTo>
                  <a:lnTo>
                    <a:pt x="125323" y="19671"/>
                  </a:lnTo>
                  <a:lnTo>
                    <a:pt x="125323" y="621"/>
                  </a:lnTo>
                  <a:lnTo>
                    <a:pt x="372973" y="621"/>
                  </a:lnTo>
                  <a:close/>
                  <a:moveTo>
                    <a:pt x="257530" y="416006"/>
                  </a:moveTo>
                  <a:lnTo>
                    <a:pt x="254672" y="418007"/>
                  </a:lnTo>
                  <a:cubicBezTo>
                    <a:pt x="199142" y="457345"/>
                    <a:pt x="120656" y="455535"/>
                    <a:pt x="53504" y="414578"/>
                  </a:cubicBezTo>
                  <a:lnTo>
                    <a:pt x="21310" y="486967"/>
                  </a:lnTo>
                  <a:lnTo>
                    <a:pt x="31883" y="515066"/>
                  </a:lnTo>
                  <a:lnTo>
                    <a:pt x="466413" y="515066"/>
                  </a:lnTo>
                  <a:lnTo>
                    <a:pt x="476986" y="486967"/>
                  </a:lnTo>
                  <a:lnTo>
                    <a:pt x="441267" y="406672"/>
                  </a:lnTo>
                  <a:cubicBezTo>
                    <a:pt x="379926" y="379144"/>
                    <a:pt x="307060" y="382669"/>
                    <a:pt x="257530" y="416006"/>
                  </a:cubicBezTo>
                  <a:close/>
                  <a:moveTo>
                    <a:pt x="325348" y="19671"/>
                  </a:moveTo>
                  <a:lnTo>
                    <a:pt x="172948" y="19671"/>
                  </a:lnTo>
                  <a:lnTo>
                    <a:pt x="172948" y="145877"/>
                  </a:lnTo>
                  <a:lnTo>
                    <a:pt x="61315" y="396956"/>
                  </a:lnTo>
                  <a:cubicBezTo>
                    <a:pt x="121608" y="434771"/>
                    <a:pt x="191522" y="437342"/>
                    <a:pt x="240957" y="404291"/>
                  </a:cubicBezTo>
                  <a:lnTo>
                    <a:pt x="243719" y="402385"/>
                  </a:lnTo>
                  <a:cubicBezTo>
                    <a:pt x="294106" y="366762"/>
                    <a:pt x="366115" y="359618"/>
                    <a:pt x="430313" y="381716"/>
                  </a:cubicBezTo>
                  <a:lnTo>
                    <a:pt x="325348" y="145877"/>
                  </a:lnTo>
                  <a:lnTo>
                    <a:pt x="325348" y="19671"/>
                  </a:lnTo>
                  <a:close/>
                  <a:moveTo>
                    <a:pt x="311060" y="248271"/>
                  </a:moveTo>
                  <a:cubicBezTo>
                    <a:pt x="334778" y="248271"/>
                    <a:pt x="353923" y="267416"/>
                    <a:pt x="353923" y="291134"/>
                  </a:cubicBezTo>
                  <a:cubicBezTo>
                    <a:pt x="353923" y="314851"/>
                    <a:pt x="334778" y="333996"/>
                    <a:pt x="311060" y="333996"/>
                  </a:cubicBezTo>
                  <a:cubicBezTo>
                    <a:pt x="287343" y="333996"/>
                    <a:pt x="268198" y="314851"/>
                    <a:pt x="268198" y="291134"/>
                  </a:cubicBezTo>
                  <a:cubicBezTo>
                    <a:pt x="268198" y="267416"/>
                    <a:pt x="287343" y="248271"/>
                    <a:pt x="311060" y="248271"/>
                  </a:cubicBezTo>
                  <a:close/>
                  <a:moveTo>
                    <a:pt x="311060" y="267321"/>
                  </a:moveTo>
                  <a:cubicBezTo>
                    <a:pt x="297916" y="267321"/>
                    <a:pt x="287248" y="277989"/>
                    <a:pt x="287248" y="291134"/>
                  </a:cubicBezTo>
                  <a:cubicBezTo>
                    <a:pt x="287248" y="304278"/>
                    <a:pt x="297916" y="314946"/>
                    <a:pt x="311060" y="314946"/>
                  </a:cubicBezTo>
                  <a:cubicBezTo>
                    <a:pt x="324205" y="314946"/>
                    <a:pt x="334873" y="304278"/>
                    <a:pt x="334873" y="291134"/>
                  </a:cubicBezTo>
                  <a:cubicBezTo>
                    <a:pt x="334873" y="277989"/>
                    <a:pt x="324205" y="267321"/>
                    <a:pt x="311060" y="2673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7" name="i$ľiḍé"/>
            <p:cNvSpPr/>
            <p:nvPr/>
          </p:nvSpPr>
          <p:spPr>
            <a:xfrm>
              <a:off x="6170317" y="3124162"/>
              <a:ext cx="81460" cy="8146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50" name="iśḷíḋè"/>
            <p:cNvSpPr/>
            <p:nvPr/>
          </p:nvSpPr>
          <p:spPr>
            <a:xfrm>
              <a:off x="5779047" y="3429000"/>
              <a:ext cx="864000" cy="648000"/>
            </a:xfrm>
            <a:prstGeom prst="rect">
              <a:avLst/>
            </a:prstGeom>
            <a:solidFill>
              <a:schemeClr val="accent2"/>
            </a:solidFill>
            <a:ln w="5715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b="1" dirty="0">
                  <a:solidFill>
                    <a:schemeClr val="bg1"/>
                  </a:solidFill>
                  <a:latin typeface="+mn-ea"/>
                </a:rPr>
                <a:t>2021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7934352" y="2987784"/>
            <a:ext cx="2820069" cy="2817726"/>
            <a:chOff x="7934352" y="2987784"/>
            <a:chExt cx="2820069" cy="281772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934352" y="3477416"/>
              <a:ext cx="2820069" cy="2328094"/>
            </a:xfrm>
            <a:prstGeom prst="rect">
              <a:avLst/>
            </a:prstGeom>
          </p:spPr>
        </p:pic>
        <p:sp>
          <p:nvSpPr>
            <p:cNvPr id="54" name="îşļïḋè"/>
            <p:cNvSpPr/>
            <p:nvPr/>
          </p:nvSpPr>
          <p:spPr>
            <a:xfrm>
              <a:off x="8912386" y="3291467"/>
              <a:ext cx="864000" cy="648000"/>
            </a:xfrm>
            <a:prstGeom prst="rect">
              <a:avLst/>
            </a:prstGeom>
            <a:solidFill>
              <a:schemeClr val="bg1"/>
            </a:solidFill>
            <a:ln w="12700" cap="rnd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/>
                  </a:solidFill>
                  <a:latin typeface="+mn-ea"/>
                </a:rPr>
                <a:t>多地</a:t>
              </a:r>
              <a:endParaRPr lang="en-US" altLang="zh-CN" sz="1600" b="1" dirty="0">
                <a:solidFill>
                  <a:schemeClr val="tx1"/>
                </a:solidFill>
                <a:latin typeface="+mn-ea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/>
                  </a:solidFill>
                  <a:latin typeface="+mn-ea"/>
                </a:rPr>
                <a:t>风险</a:t>
              </a:r>
              <a:endParaRPr lang="zh-CN" altLang="en-US" sz="1600" b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6" name="ïṩļîḍé"/>
            <p:cNvSpPr/>
            <p:nvPr/>
          </p:nvSpPr>
          <p:spPr>
            <a:xfrm>
              <a:off x="9303656" y="2987784"/>
              <a:ext cx="81460" cy="8146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57" name="ïṧlíḋé"/>
          <p:cNvSpPr txBox="1"/>
          <p:nvPr/>
        </p:nvSpPr>
        <p:spPr>
          <a:xfrm>
            <a:off x="-72797" y="6074312"/>
            <a:ext cx="1219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</a:rPr>
              <a:t>AI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</a:rPr>
              <a:t>抓拍方案可能带来的行政问题：整改（拆掉）、警告、罚款</a:t>
            </a:r>
            <a:r>
              <a:rPr lang="zh-CN" altLang="en-US" sz="160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（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10-100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万不等）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ea"/>
              </a:rPr>
              <a:t>、刑事责任</a:t>
            </a:r>
            <a:endParaRPr kumimoji="0" lang="en-US" altLang="zh-CN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ṥļïd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îś1iḓê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解决方案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" name="îśḻîḑe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>
                <a:latin typeface="+mn-ea"/>
              </a:rPr>
              <a:t>2022</a:t>
            </a:r>
            <a:r>
              <a:rPr lang="zh-CN" altLang="en-US" dirty="0">
                <a:latin typeface="+mn-ea"/>
              </a:rPr>
              <a:t>中国信通院（可信人脸应用守护计划）评测认证方案</a:t>
            </a:r>
            <a:endParaRPr lang="en-US" altLang="zh-CN" dirty="0">
              <a:latin typeface="+mn-ea"/>
            </a:endParaRPr>
          </a:p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rgbClr val="EA4E00"/>
                </a:solidFill>
                <a:latin typeface="+mn-ea"/>
              </a:rPr>
              <a:t>——</a:t>
            </a:r>
            <a:r>
              <a:rPr lang="zh-CN" altLang="en-US" dirty="0">
                <a:solidFill>
                  <a:srgbClr val="EA4E00"/>
                </a:solidFill>
                <a:latin typeface="+mn-ea"/>
              </a:rPr>
              <a:t>行业目前唯一获得评测证书的方案</a:t>
            </a:r>
            <a:endParaRPr lang="en-US" altLang="zh-CN" dirty="0">
              <a:solidFill>
                <a:srgbClr val="EA4E00"/>
              </a:solidFill>
              <a:latin typeface="+mn-ea"/>
            </a:endParaRPr>
          </a:p>
        </p:txBody>
      </p:sp>
      <p:sp>
        <p:nvSpPr>
          <p:cNvPr id="5" name="íṩļïḑe"/>
          <p:cNvSpPr txBox="1"/>
          <p:nvPr/>
        </p:nvSpPr>
        <p:spPr>
          <a:xfrm>
            <a:off x="2361062" y="3189291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z="100" spc="100" dirty="0">
                <a:latin typeface="Impact" panose="020B0806030902050204" pitchFamily="34" charset="0"/>
                <a:cs typeface="Arial" panose="020B0604020202020204" pitchFamily="34" charset="0"/>
              </a:rPr>
              <a:t> </a:t>
            </a:r>
            <a:r>
              <a:rPr lang="en-US" altLang="zh-CN" spc="100" dirty="0"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îṥľîďê"/>
          <p:cNvSpPr txBox="1"/>
          <p:nvPr/>
        </p:nvSpPr>
        <p:spPr>
          <a:xfrm>
            <a:off x="1039000" y="250051"/>
            <a:ext cx="948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3765">
              <a:buSzPct val="25000"/>
              <a:defRPr/>
            </a:pPr>
            <a:r>
              <a:rPr lang="zh-CN" altLang="en-US" sz="3200" b="1" dirty="0">
                <a:latin typeface="+mn-ea"/>
              </a:rPr>
              <a:t>渠道相关业务流程</a:t>
            </a:r>
            <a:endParaRPr lang="en-US" altLang="zh-CN" sz="32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584555" y="1805616"/>
            <a:ext cx="2843645" cy="1130078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 dirty="0">
                <a:solidFill>
                  <a:schemeClr val="tx1"/>
                </a:solidFill>
                <a:latin typeface="+mn-ea"/>
                <a:cs typeface="微软雅黑" panose="020B0503020204020204" charset="-122"/>
              </a:rPr>
              <a:t>系统功能划分</a:t>
            </a:r>
            <a:endParaRPr kumimoji="1" lang="zh-CN" altLang="en-US" sz="3200" dirty="0">
              <a:solidFill>
                <a:schemeClr val="tx1"/>
              </a:solidFill>
              <a:latin typeface="+mn-ea"/>
              <a:cs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736955" y="1958016"/>
            <a:ext cx="2843645" cy="1130078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 dirty="0">
                <a:solidFill>
                  <a:schemeClr val="tx1"/>
                </a:solidFill>
                <a:latin typeface="+mn-ea"/>
                <a:cs typeface="微软雅黑" panose="020B0503020204020204" charset="-122"/>
              </a:rPr>
              <a:t>系统功能划分</a:t>
            </a:r>
            <a:endParaRPr kumimoji="1" lang="zh-CN" altLang="en-US" sz="3200" dirty="0">
              <a:solidFill>
                <a:schemeClr val="tx1"/>
              </a:solidFill>
              <a:latin typeface="+mn-ea"/>
              <a:cs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889355" y="2110416"/>
            <a:ext cx="2843645" cy="1130078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 dirty="0">
                <a:solidFill>
                  <a:schemeClr val="tx1"/>
                </a:solidFill>
                <a:latin typeface="+mn-ea"/>
                <a:cs typeface="微软雅黑" panose="020B0503020204020204" charset="-122"/>
              </a:rPr>
              <a:t>系统功能划分</a:t>
            </a:r>
            <a:endParaRPr kumimoji="1" lang="zh-CN" altLang="en-US" sz="3200" dirty="0">
              <a:solidFill>
                <a:schemeClr val="tx1"/>
              </a:solidFill>
              <a:latin typeface="+mn-ea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75255" y="859450"/>
            <a:ext cx="6805068" cy="56553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4</a:t>
            </a:r>
            <a:r>
              <a:rPr kumimoji="0" lang="zh-CN" altLang="en-US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大业务环节、</a:t>
            </a:r>
            <a:r>
              <a:rPr kumimoji="0" lang="zh-CN" altLang="en-US" sz="2400" b="1" i="0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10</a:t>
            </a:r>
            <a:r>
              <a:rPr kumimoji="0" lang="zh-CN" altLang="en-US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大风险管控点，用</a:t>
            </a:r>
            <a:r>
              <a:rPr kumimoji="0" lang="en-US" altLang="zh-CN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AI</a:t>
            </a:r>
            <a:r>
              <a:rPr kumimoji="0" lang="zh-CN" altLang="en-US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技术，解决渠道飞单问题</a:t>
            </a:r>
            <a:endParaRPr kumimoji="0" lang="zh-CN" altLang="en-US" b="1" i="0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阿里巴巴普惠体 R" panose="00020600040101010101" pitchFamily="18" charset="-122"/>
            </a:endParaRPr>
          </a:p>
        </p:txBody>
      </p:sp>
      <p:grpSp>
        <p:nvGrpSpPr>
          <p:cNvPr id="153" name="组合 152"/>
          <p:cNvGrpSpPr/>
          <p:nvPr/>
        </p:nvGrpSpPr>
        <p:grpSpPr>
          <a:xfrm>
            <a:off x="1039000" y="1554260"/>
            <a:ext cx="10553615" cy="4444290"/>
            <a:chOff x="810424" y="1601755"/>
            <a:chExt cx="10553615" cy="4444290"/>
          </a:xfrm>
        </p:grpSpPr>
        <p:sp>
          <p:nvSpPr>
            <p:cNvPr id="8" name="文本框 7"/>
            <p:cNvSpPr txBox="1"/>
            <p:nvPr/>
          </p:nvSpPr>
          <p:spPr>
            <a:xfrm>
              <a:off x="1006198" y="2721887"/>
              <a:ext cx="77180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kumimoji="1" lang="zh-CN" altLang="en-US" sz="1200" b="1" dirty="0">
                  <a:solidFill>
                    <a:schemeClr val="accent2"/>
                  </a:solidFill>
                  <a:latin typeface="+mn-ea"/>
                  <a:sym typeface="+mn-ea"/>
                </a:rPr>
                <a:t>报备</a:t>
              </a:r>
              <a:endParaRPr kumimoji="1" lang="zh-CN" altLang="en-US" sz="1200" b="1" dirty="0">
                <a:solidFill>
                  <a:schemeClr val="accent2"/>
                </a:solidFill>
                <a:latin typeface="+mn-ea"/>
                <a:sym typeface="+mn-ea"/>
              </a:endParaRPr>
            </a:p>
            <a:p>
              <a:pPr algn="ctr"/>
              <a:r>
                <a:rPr kumimoji="1" lang="zh-CN" altLang="en-US" sz="1200" b="1" dirty="0">
                  <a:solidFill>
                    <a:schemeClr val="accent2"/>
                  </a:solidFill>
                  <a:latin typeface="+mn-ea"/>
                  <a:sym typeface="+mn-ea"/>
                </a:rPr>
                <a:t>系统</a:t>
              </a:r>
              <a:endParaRPr kumimoji="1" lang="zh-CN" altLang="en-US" sz="1200" b="1" dirty="0">
                <a:solidFill>
                  <a:schemeClr val="accent2"/>
                </a:solidFill>
                <a:latin typeface="+mn-ea"/>
                <a:sym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387142" y="2675811"/>
              <a:ext cx="77238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kumimoji="1" lang="zh-CN" sz="1200" b="1" dirty="0">
                  <a:solidFill>
                    <a:schemeClr val="accent2"/>
                  </a:solidFill>
                  <a:latin typeface="+mn-ea"/>
                  <a:sym typeface="+mn-ea"/>
                </a:rPr>
                <a:t>客户到访轨迹采集</a:t>
              </a:r>
              <a:endParaRPr kumimoji="1" lang="zh-CN" sz="1200" b="1" dirty="0">
                <a:solidFill>
                  <a:schemeClr val="accent2"/>
                </a:solidFill>
                <a:latin typeface="+mn-ea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387142" y="4062704"/>
              <a:ext cx="7723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kumimoji="1" lang="zh-CN" altLang="en-US" sz="1200" b="1" dirty="0">
                  <a:solidFill>
                    <a:schemeClr val="accent2"/>
                  </a:solidFill>
                  <a:latin typeface="+mn-ea"/>
                  <a:sym typeface="+mn-ea"/>
                </a:rPr>
                <a:t>来访</a:t>
              </a:r>
              <a:endParaRPr kumimoji="1" lang="zh-CN" altLang="en-US" sz="1200" b="1" dirty="0">
                <a:solidFill>
                  <a:schemeClr val="accent2"/>
                </a:solidFill>
                <a:latin typeface="+mn-ea"/>
                <a:sym typeface="+mn-ea"/>
              </a:endParaRPr>
            </a:p>
            <a:p>
              <a:pPr algn="ctr"/>
              <a:r>
                <a:rPr kumimoji="1" lang="zh-CN" altLang="en-US" sz="1200" b="1" dirty="0">
                  <a:solidFill>
                    <a:schemeClr val="accent2"/>
                  </a:solidFill>
                  <a:latin typeface="+mn-ea"/>
                  <a:sym typeface="+mn-ea"/>
                </a:rPr>
                <a:t>登记</a:t>
              </a:r>
              <a:endParaRPr kumimoji="1" lang="zh-CN" altLang="en-US" sz="1200" b="1" dirty="0">
                <a:solidFill>
                  <a:schemeClr val="accent2"/>
                </a:solidFill>
                <a:latin typeface="+mn-ea"/>
                <a:sym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387142" y="5449001"/>
              <a:ext cx="7723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kumimoji="1" lang="zh-CN" altLang="en-US" sz="1200" b="1" dirty="0">
                  <a:solidFill>
                    <a:schemeClr val="accent2"/>
                  </a:solidFill>
                  <a:latin typeface="+mn-ea"/>
                  <a:sym typeface="+mn-ea"/>
                </a:rPr>
                <a:t>置业顾问接待</a:t>
              </a:r>
              <a:endParaRPr kumimoji="1" lang="zh-CN" altLang="en-US" sz="1200" b="1" dirty="0">
                <a:solidFill>
                  <a:schemeClr val="accent2"/>
                </a:solidFill>
                <a:latin typeface="+mn-ea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533734" y="4093100"/>
              <a:ext cx="7723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kumimoji="1" lang="zh-CN" sz="1200" b="1" dirty="0">
                  <a:solidFill>
                    <a:schemeClr val="accent2"/>
                  </a:solidFill>
                  <a:latin typeface="+mn-ea"/>
                  <a:sym typeface="+mn-ea"/>
                </a:rPr>
                <a:t>人证</a:t>
              </a:r>
              <a:endParaRPr kumimoji="1" lang="zh-CN" sz="1200" b="1" dirty="0">
                <a:solidFill>
                  <a:schemeClr val="accent2"/>
                </a:solidFill>
                <a:latin typeface="+mn-ea"/>
                <a:sym typeface="+mn-ea"/>
              </a:endParaRPr>
            </a:p>
            <a:p>
              <a:pPr algn="ctr"/>
              <a:r>
                <a:rPr kumimoji="1" lang="zh-CN" sz="1200" b="1" dirty="0">
                  <a:solidFill>
                    <a:schemeClr val="accent2"/>
                  </a:solidFill>
                  <a:latin typeface="+mn-ea"/>
                  <a:sym typeface="+mn-ea"/>
                </a:rPr>
                <a:t>核验</a:t>
              </a:r>
              <a:endParaRPr kumimoji="1" lang="zh-CN" sz="1200" b="1" dirty="0">
                <a:solidFill>
                  <a:schemeClr val="accent2"/>
                </a:solidFill>
                <a:latin typeface="+mn-ea"/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620453" y="4856383"/>
              <a:ext cx="1023826" cy="707886"/>
            </a:xfrm>
            <a:prstGeom prst="rect">
              <a:avLst/>
            </a:prstGeom>
            <a:noFill/>
            <a:ln w="19050"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txBody>
            <a:bodyPr wrap="square" rtlCol="0" anchor="t">
              <a:spAutoFit/>
            </a:bodyPr>
            <a:lstStyle/>
            <a:p>
              <a:r>
                <a:rPr kumimoji="1" lang="zh-CN" altLang="en-US" sz="1000" dirty="0">
                  <a:solidFill>
                    <a:schemeClr val="accent2"/>
                  </a:solidFill>
                  <a:latin typeface="+mn-ea"/>
                  <a:sym typeface="+mn-ea"/>
                </a:rPr>
                <a:t>若是渠道带看</a:t>
              </a:r>
              <a:endParaRPr kumimoji="1" lang="zh-CN" altLang="en-US" sz="1000" dirty="0">
                <a:solidFill>
                  <a:schemeClr val="accent2"/>
                </a:solidFill>
                <a:latin typeface="+mn-ea"/>
                <a:sym typeface="+mn-ea"/>
              </a:endParaRPr>
            </a:p>
            <a:p>
              <a:r>
                <a:rPr kumimoji="1" lang="zh-CN" altLang="en-US" sz="1000" dirty="0">
                  <a:solidFill>
                    <a:schemeClr val="accent2"/>
                  </a:solidFill>
                  <a:latin typeface="+mn-ea"/>
                  <a:sym typeface="+mn-ea"/>
                </a:rPr>
                <a:t>客户则在咨客</a:t>
              </a:r>
              <a:endParaRPr kumimoji="1" lang="zh-CN" altLang="en-US" sz="1000" dirty="0">
                <a:solidFill>
                  <a:schemeClr val="accent2"/>
                </a:solidFill>
                <a:latin typeface="+mn-ea"/>
                <a:sym typeface="+mn-ea"/>
              </a:endParaRPr>
            </a:p>
            <a:p>
              <a:r>
                <a:rPr kumimoji="1" lang="zh-CN" altLang="en-US" sz="1000" dirty="0">
                  <a:solidFill>
                    <a:schemeClr val="accent2"/>
                  </a:solidFill>
                  <a:latin typeface="+mn-ea"/>
                  <a:sym typeface="+mn-ea"/>
                </a:rPr>
                <a:t>台扫码进行带</a:t>
              </a:r>
              <a:endParaRPr kumimoji="1" lang="zh-CN" altLang="en-US" sz="1000" dirty="0">
                <a:solidFill>
                  <a:schemeClr val="accent2"/>
                </a:solidFill>
                <a:latin typeface="+mn-ea"/>
                <a:sym typeface="+mn-ea"/>
              </a:endParaRPr>
            </a:p>
            <a:p>
              <a:r>
                <a:rPr kumimoji="1" lang="zh-CN" altLang="en-US" sz="1000" dirty="0">
                  <a:solidFill>
                    <a:schemeClr val="accent2"/>
                  </a:solidFill>
                  <a:latin typeface="+mn-ea"/>
                  <a:sym typeface="+mn-ea"/>
                </a:rPr>
                <a:t>看确认</a:t>
              </a:r>
              <a:endParaRPr kumimoji="1" lang="zh-CN" altLang="en-US" sz="1000" dirty="0">
                <a:solidFill>
                  <a:schemeClr val="accent2"/>
                </a:solidFill>
                <a:latin typeface="+mn-ea"/>
                <a:sym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541042" y="2731771"/>
              <a:ext cx="7723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kumimoji="1" lang="zh-CN" altLang="en-US" sz="1200" b="1" dirty="0">
                  <a:solidFill>
                    <a:schemeClr val="accent2"/>
                  </a:solidFill>
                  <a:latin typeface="+mn-ea"/>
                  <a:sym typeface="+mn-ea"/>
                </a:rPr>
                <a:t>客户成交签约</a:t>
              </a:r>
              <a:endParaRPr kumimoji="1" lang="zh-CN" altLang="en-US" sz="1200" b="1" dirty="0">
                <a:solidFill>
                  <a:schemeClr val="accent2"/>
                </a:solidFill>
                <a:latin typeface="+mn-ea"/>
                <a:sym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546086" y="5444648"/>
              <a:ext cx="771806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kumimoji="1" lang="zh-CN" altLang="en-US" sz="1200" b="1" dirty="0">
                  <a:solidFill>
                    <a:schemeClr val="accent2"/>
                  </a:solidFill>
                  <a:latin typeface="+mn-ea"/>
                  <a:cs typeface="PingFang SC Semibold" panose="020B0400000000000000" charset="-122"/>
                  <a:sym typeface="+mn-ea"/>
                </a:rPr>
                <a:t>渠道风险识别</a:t>
              </a:r>
              <a:endParaRPr kumimoji="1" lang="zh-CN" altLang="en-US" sz="1200" b="1" dirty="0">
                <a:solidFill>
                  <a:schemeClr val="accent2"/>
                </a:solidFill>
                <a:latin typeface="+mn-ea"/>
                <a:cs typeface="PingFang SC Semibold" panose="020B0400000000000000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479466" y="3497518"/>
              <a:ext cx="1115543" cy="553998"/>
            </a:xfrm>
            <a:prstGeom prst="rect">
              <a:avLst/>
            </a:prstGeom>
            <a:noFill/>
            <a:ln w="19050"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txBody>
            <a:bodyPr wrap="square" rtlCol="0" anchor="t">
              <a:spAutoFit/>
            </a:bodyPr>
            <a:lstStyle/>
            <a:p>
              <a:r>
                <a:rPr kumimoji="1" lang="zh-CN" sz="1000" dirty="0">
                  <a:solidFill>
                    <a:schemeClr val="accent2"/>
                  </a:solidFill>
                  <a:latin typeface="+mn-ea"/>
                  <a:cs typeface="微软雅黑" panose="020B0503020204020204" charset="-122"/>
                  <a:sym typeface="+mn-ea"/>
                </a:rPr>
                <a:t>置业顾问引导客户在人证核验一体机进行刷证</a:t>
              </a:r>
              <a:endParaRPr kumimoji="1" lang="zh-CN" sz="1000" dirty="0">
                <a:solidFill>
                  <a:schemeClr val="accent2"/>
                </a:solidFill>
                <a:latin typeface="+mn-ea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469243" y="4828586"/>
              <a:ext cx="1185647" cy="861774"/>
            </a:xfrm>
            <a:prstGeom prst="rect">
              <a:avLst/>
            </a:prstGeom>
            <a:noFill/>
            <a:ln w="19050"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txBody>
            <a:bodyPr wrap="square" rtlCol="0" anchor="t">
              <a:spAutoFit/>
            </a:bodyPr>
            <a:lstStyle/>
            <a:p>
              <a:pPr algn="l"/>
              <a:r>
                <a:rPr kumimoji="1" lang="zh-CN" altLang="en-US" sz="1000" dirty="0">
                  <a:solidFill>
                    <a:schemeClr val="accent2"/>
                  </a:solidFill>
                  <a:latin typeface="+mn-ea"/>
                  <a:cs typeface="微软雅黑" panose="020B0503020204020204" charset="-122"/>
                  <a:sym typeface="+mn-ea"/>
                </a:rPr>
                <a:t>在客户授权同意的情况下，通过视频回溯算法匹配客户来访轨迹并判断风险</a:t>
              </a:r>
              <a:endParaRPr kumimoji="1" lang="zh-CN" sz="1000" dirty="0">
                <a:solidFill>
                  <a:schemeClr val="accent2"/>
                </a:solidFill>
                <a:latin typeface="+mn-ea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7955130" y="3196982"/>
              <a:ext cx="560519" cy="177608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chemeClr val="bg1"/>
                  </a:solidFill>
                  <a:latin typeface="+mn-ea"/>
                </a:rPr>
                <a:t>有风险</a:t>
              </a:r>
              <a:endParaRPr lang="zh-CN" altLang="en-US" sz="9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554602" y="3270619"/>
              <a:ext cx="7723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kumimoji="1" lang="zh-CN" altLang="en-US" sz="1200" b="1" dirty="0">
                  <a:solidFill>
                    <a:schemeClr val="accent2"/>
                  </a:solidFill>
                  <a:latin typeface="+mn-ea"/>
                  <a:sym typeface="+mn-ea"/>
                </a:rPr>
                <a:t>人工</a:t>
              </a:r>
              <a:endParaRPr kumimoji="1" lang="zh-CN" altLang="en-US" sz="1200" b="1" dirty="0">
                <a:solidFill>
                  <a:schemeClr val="accent2"/>
                </a:solidFill>
                <a:latin typeface="+mn-ea"/>
                <a:sym typeface="+mn-ea"/>
              </a:endParaRPr>
            </a:p>
            <a:p>
              <a:pPr algn="ctr"/>
              <a:r>
                <a:rPr kumimoji="1" lang="zh-CN" altLang="en-US" sz="1200" b="1" dirty="0">
                  <a:solidFill>
                    <a:schemeClr val="accent2"/>
                  </a:solidFill>
                  <a:latin typeface="+mn-ea"/>
                  <a:sym typeface="+mn-ea"/>
                </a:rPr>
                <a:t>复核</a:t>
              </a:r>
              <a:endParaRPr kumimoji="1" lang="zh-CN" altLang="en-US" sz="1200" b="1" dirty="0">
                <a:solidFill>
                  <a:schemeClr val="accent2"/>
                </a:solidFill>
                <a:latin typeface="+mn-ea"/>
                <a:sym typeface="+mn-ea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554602" y="5134909"/>
              <a:ext cx="77238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kumimoji="1" lang="zh-CN" altLang="en-US" sz="1200" b="1" dirty="0">
                  <a:solidFill>
                    <a:schemeClr val="accent2"/>
                  </a:solidFill>
                  <a:latin typeface="+mn-ea"/>
                  <a:sym typeface="+mn-ea"/>
                </a:rPr>
                <a:t>结算</a:t>
              </a:r>
              <a:endParaRPr kumimoji="1" lang="zh-CN" altLang="en-US" sz="1200" b="1" dirty="0">
                <a:solidFill>
                  <a:schemeClr val="accent2"/>
                </a:solidFill>
                <a:latin typeface="+mn-ea"/>
                <a:sym typeface="+mn-ea"/>
              </a:endParaRPr>
            </a:p>
            <a:p>
              <a:pPr algn="ctr"/>
              <a:r>
                <a:rPr kumimoji="1" lang="zh-CN" altLang="en-US" sz="1200" b="1" dirty="0">
                  <a:solidFill>
                    <a:schemeClr val="accent2"/>
                  </a:solidFill>
                  <a:latin typeface="+mn-ea"/>
                  <a:sym typeface="+mn-ea"/>
                </a:rPr>
                <a:t>佣金</a:t>
              </a:r>
              <a:endParaRPr kumimoji="1" lang="zh-CN" altLang="en-US" sz="1200" b="1" dirty="0">
                <a:solidFill>
                  <a:schemeClr val="accent2"/>
                </a:solidFill>
                <a:latin typeface="+mn-ea"/>
                <a:sym typeface="+mn-ea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9365987" y="3204986"/>
              <a:ext cx="559937" cy="17820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chemeClr val="bg1"/>
                  </a:solidFill>
                  <a:latin typeface="+mn-ea"/>
                </a:rPr>
                <a:t>有风险</a:t>
              </a:r>
              <a:endParaRPr lang="zh-CN" altLang="en-US" sz="9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098068" y="4781895"/>
              <a:ext cx="1265971" cy="553998"/>
            </a:xfrm>
            <a:prstGeom prst="rect">
              <a:avLst/>
            </a:prstGeom>
            <a:noFill/>
            <a:ln w="19050"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txBody>
            <a:bodyPr wrap="square" rtlCol="0" anchor="t">
              <a:spAutoFit/>
            </a:bodyPr>
            <a:lstStyle/>
            <a:p>
              <a:pPr algn="l"/>
              <a:r>
                <a:rPr kumimoji="1" lang="zh-CN" sz="1000" dirty="0">
                  <a:solidFill>
                    <a:schemeClr val="accent2"/>
                  </a:solidFill>
                  <a:latin typeface="+mn-ea"/>
                  <a:cs typeface="PingFang SC Regular" panose="020B0400000000000000" charset="-122"/>
                  <a:sym typeface="+mn-ea"/>
                </a:rPr>
                <a:t>系统可直接下载</a:t>
              </a:r>
              <a:r>
                <a:rPr kumimoji="1" lang="zh-CN" altLang="en-US" sz="1000" dirty="0">
                  <a:solidFill>
                    <a:schemeClr val="accent2"/>
                  </a:solidFill>
                  <a:latin typeface="+mn-ea"/>
                  <a:cs typeface="PingFang SC Regular" panose="020B0400000000000000" charset="-122"/>
                  <a:sym typeface="+mn-ea"/>
                </a:rPr>
                <a:t>客户到访视频及节佣凭证</a:t>
              </a:r>
              <a:endParaRPr kumimoji="1" lang="zh-CN" altLang="en-US" sz="1000" dirty="0">
                <a:solidFill>
                  <a:schemeClr val="accent2"/>
                </a:solidFill>
                <a:latin typeface="+mn-ea"/>
                <a:cs typeface="PingFang SC Regular" panose="020B0400000000000000" charset="-122"/>
                <a:sym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319859" y="5492047"/>
              <a:ext cx="2044180" cy="553998"/>
            </a:xfrm>
            <a:prstGeom prst="rect">
              <a:avLst/>
            </a:prstGeom>
            <a:noFill/>
            <a:ln w="19050"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txBody>
            <a:bodyPr wrap="square" rtlCol="0" anchor="t">
              <a:spAutoFit/>
            </a:bodyPr>
            <a:lstStyle/>
            <a:p>
              <a:r>
                <a:rPr kumimoji="1" lang="zh-CN" altLang="en-US" sz="1000" dirty="0">
                  <a:solidFill>
                    <a:schemeClr val="accent2"/>
                  </a:solidFill>
                  <a:latin typeface="+mn-ea"/>
                  <a:cs typeface="微软雅黑" panose="020B0503020204020204" charset="-122"/>
                  <a:sym typeface="+mn-ea"/>
                </a:rPr>
                <a:t>可直接在系统中一键</a:t>
              </a:r>
              <a:endParaRPr kumimoji="1" lang="zh-CN" altLang="en-US" sz="1000" dirty="0">
                <a:solidFill>
                  <a:schemeClr val="accent2"/>
                </a:solidFill>
                <a:latin typeface="+mn-ea"/>
                <a:cs typeface="微软雅黑" panose="020B0503020204020204" charset="-122"/>
                <a:sym typeface="+mn-ea"/>
              </a:endParaRPr>
            </a:p>
            <a:p>
              <a:r>
                <a:rPr kumimoji="1" lang="zh-CN" altLang="en-US" sz="1000" dirty="0">
                  <a:solidFill>
                    <a:schemeClr val="accent2"/>
                  </a:solidFill>
                  <a:latin typeface="+mn-ea"/>
                  <a:cs typeface="微软雅黑" panose="020B0503020204020204" charset="-122"/>
                  <a:sym typeface="+mn-ea"/>
                </a:rPr>
                <a:t>批量导出《结佣确认单》</a:t>
              </a:r>
              <a:endParaRPr kumimoji="1" lang="zh-CN" altLang="en-US" sz="1000" dirty="0">
                <a:solidFill>
                  <a:schemeClr val="accent2"/>
                </a:solidFill>
                <a:latin typeface="+mn-ea"/>
                <a:cs typeface="微软雅黑" panose="020B0503020204020204" charset="-122"/>
                <a:sym typeface="+mn-ea"/>
              </a:endParaRPr>
            </a:p>
            <a:p>
              <a:r>
                <a:rPr kumimoji="1" lang="zh-CN" altLang="en-US" sz="1000" dirty="0">
                  <a:solidFill>
                    <a:schemeClr val="accent2"/>
                  </a:solidFill>
                  <a:latin typeface="+mn-ea"/>
                  <a:cs typeface="微软雅黑" panose="020B0503020204020204" charset="-122"/>
                  <a:sym typeface="+mn-ea"/>
                </a:rPr>
                <a:t>包含所有的结佣凭证信息</a:t>
              </a:r>
              <a:endParaRPr kumimoji="1" lang="zh-CN" altLang="en-US" sz="1000" dirty="0">
                <a:solidFill>
                  <a:schemeClr val="accent2"/>
                </a:solidFill>
                <a:latin typeface="+mn-ea"/>
                <a:cs typeface="微软雅黑" panose="020B0503020204020204" charset="-122"/>
                <a:sym typeface="+mn-ea"/>
              </a:endParaRPr>
            </a:p>
          </p:txBody>
        </p:sp>
        <p:pic>
          <p:nvPicPr>
            <p:cNvPr id="30" name="图片 29" descr="微信图片_2019011412475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216638" y="2942179"/>
              <a:ext cx="438580" cy="456711"/>
            </a:xfrm>
            <a:prstGeom prst="rect">
              <a:avLst/>
            </a:prstGeom>
            <a:ln>
              <a:noFill/>
            </a:ln>
          </p:spPr>
        </p:pic>
        <p:sp>
          <p:nvSpPr>
            <p:cNvPr id="31" name="文本框 30"/>
            <p:cNvSpPr txBox="1"/>
            <p:nvPr/>
          </p:nvSpPr>
          <p:spPr>
            <a:xfrm>
              <a:off x="3620453" y="2680656"/>
              <a:ext cx="1008205" cy="553998"/>
            </a:xfrm>
            <a:prstGeom prst="rect">
              <a:avLst/>
            </a:prstGeom>
            <a:noFill/>
            <a:ln w="19050"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txBody>
            <a:bodyPr wrap="square" rtlCol="0" anchor="t">
              <a:spAutoFit/>
            </a:bodyPr>
            <a:lstStyle/>
            <a:p>
              <a:r>
                <a:rPr kumimoji="1" lang="zh-CN" sz="1000" dirty="0">
                  <a:solidFill>
                    <a:schemeClr val="accent2"/>
                  </a:solidFill>
                  <a:latin typeface="+mn-ea"/>
                  <a:cs typeface="PingFang SC Regular" panose="020B0400000000000000" charset="-122"/>
                  <a:sym typeface="+mn-ea"/>
                </a:rPr>
                <a:t>通过</a:t>
              </a:r>
              <a:r>
                <a:rPr kumimoji="1" lang="zh-CN" altLang="en-US" sz="1000" dirty="0">
                  <a:solidFill>
                    <a:schemeClr val="accent2"/>
                  </a:solidFill>
                  <a:latin typeface="+mn-ea"/>
                  <a:cs typeface="PingFang SC Regular" panose="020B0400000000000000" charset="-122"/>
                  <a:sym typeface="+mn-ea"/>
                </a:rPr>
                <a:t>案场安防监控摄像头记录客户访记录</a:t>
              </a:r>
              <a:endParaRPr kumimoji="1" lang="zh-CN" altLang="en-US" sz="1000" dirty="0">
                <a:solidFill>
                  <a:schemeClr val="accent2"/>
                </a:solidFill>
                <a:latin typeface="+mn-ea"/>
                <a:cs typeface="PingFang SC Regular" panose="020B0400000000000000" charset="-122"/>
                <a:sym typeface="+mn-ea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2403148" y="3899399"/>
              <a:ext cx="740375" cy="758113"/>
            </a:xfrm>
            <a:prstGeom prst="ellipse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5531406" y="3946416"/>
              <a:ext cx="740957" cy="758709"/>
            </a:xfrm>
            <a:prstGeom prst="ellipse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+mn-ea"/>
              </a:endParaRPr>
            </a:p>
          </p:txBody>
        </p:sp>
        <p:cxnSp>
          <p:nvCxnSpPr>
            <p:cNvPr id="51" name="直接箭头连接符 50"/>
            <p:cNvCxnSpPr>
              <a:stCxn id="95" idx="6"/>
              <a:endCxn id="94" idx="2"/>
            </p:cNvCxnSpPr>
            <p:nvPr/>
          </p:nvCxnSpPr>
          <p:spPr>
            <a:xfrm>
              <a:off x="1763456" y="2957656"/>
              <a:ext cx="639692" cy="0"/>
            </a:xfrm>
            <a:prstGeom prst="straightConnector1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stCxn id="109" idx="6"/>
            </p:cNvCxnSpPr>
            <p:nvPr/>
          </p:nvCxnSpPr>
          <p:spPr>
            <a:xfrm>
              <a:off x="3143523" y="5666989"/>
              <a:ext cx="1837258" cy="0"/>
            </a:xfrm>
            <a:prstGeom prst="lin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4980782" y="2960103"/>
              <a:ext cx="0" cy="2670678"/>
            </a:xfrm>
            <a:prstGeom prst="line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箭头连接符 57"/>
            <p:cNvCxnSpPr>
              <a:endCxn id="115" idx="2"/>
            </p:cNvCxnSpPr>
            <p:nvPr/>
          </p:nvCxnSpPr>
          <p:spPr>
            <a:xfrm flipV="1">
              <a:off x="4968387" y="2984553"/>
              <a:ext cx="569638" cy="3043"/>
            </a:xfrm>
            <a:prstGeom prst="straightConnector1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箭头连接符 58"/>
            <p:cNvCxnSpPr>
              <a:stCxn id="115" idx="4"/>
              <a:endCxn id="47" idx="0"/>
            </p:cNvCxnSpPr>
            <p:nvPr/>
          </p:nvCxnSpPr>
          <p:spPr>
            <a:xfrm flipH="1">
              <a:off x="5901885" y="3363609"/>
              <a:ext cx="6328" cy="582807"/>
            </a:xfrm>
            <a:prstGeom prst="straightConnector1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肘形连接符 27"/>
            <p:cNvCxnSpPr>
              <a:endCxn id="22" idx="1"/>
            </p:cNvCxnSpPr>
            <p:nvPr/>
          </p:nvCxnSpPr>
          <p:spPr>
            <a:xfrm flipV="1">
              <a:off x="6286332" y="5365742"/>
              <a:ext cx="2268270" cy="54456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肘形连接符 61"/>
            <p:cNvCxnSpPr>
              <a:endCxn id="130" idx="2"/>
            </p:cNvCxnSpPr>
            <p:nvPr/>
          </p:nvCxnSpPr>
          <p:spPr>
            <a:xfrm rot="5400000" flipH="1" flipV="1">
              <a:off x="7242881" y="4019657"/>
              <a:ext cx="1852401" cy="803053"/>
            </a:xfrm>
            <a:prstGeom prst="bentConnector2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肘形连接符 62"/>
            <p:cNvCxnSpPr>
              <a:stCxn id="21" idx="3"/>
              <a:endCxn id="22" idx="3"/>
            </p:cNvCxnSpPr>
            <p:nvPr/>
          </p:nvCxnSpPr>
          <p:spPr>
            <a:xfrm>
              <a:off x="9326990" y="3501452"/>
              <a:ext cx="12700" cy="1864290"/>
            </a:xfrm>
            <a:prstGeom prst="bentConnector3">
              <a:avLst>
                <a:gd name="adj1" fmla="val 1800000"/>
              </a:avLst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肘形连接符 64"/>
            <p:cNvCxnSpPr/>
            <p:nvPr/>
          </p:nvCxnSpPr>
          <p:spPr>
            <a:xfrm>
              <a:off x="9530201" y="3486669"/>
              <a:ext cx="1082550" cy="467563"/>
            </a:xfrm>
            <a:prstGeom prst="bentConnector2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>
              <a:off x="8586033" y="4968029"/>
              <a:ext cx="740957" cy="758709"/>
            </a:xfrm>
            <a:prstGeom prst="ellipse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7931221" y="5081269"/>
              <a:ext cx="559937" cy="17820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chemeClr val="bg1"/>
                  </a:solidFill>
                  <a:latin typeface="+mn-ea"/>
                </a:rPr>
                <a:t>无风险</a:t>
              </a:r>
              <a:endParaRPr lang="zh-CN" altLang="en-US" sz="9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8901507" y="4699233"/>
              <a:ext cx="559937" cy="178204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900" b="1" dirty="0">
                  <a:solidFill>
                    <a:schemeClr val="bg1"/>
                  </a:solidFill>
                  <a:latin typeface="+mn-ea"/>
                </a:rPr>
                <a:t>无风险</a:t>
              </a:r>
              <a:endParaRPr lang="zh-CN" altLang="en-US" sz="900" b="1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1" name="右箭头 90"/>
            <p:cNvSpPr/>
            <p:nvPr/>
          </p:nvSpPr>
          <p:spPr>
            <a:xfrm>
              <a:off x="2406506" y="1817726"/>
              <a:ext cx="393470" cy="298000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92" name="右箭头 91"/>
            <p:cNvSpPr/>
            <p:nvPr/>
          </p:nvSpPr>
          <p:spPr>
            <a:xfrm>
              <a:off x="4726743" y="1798409"/>
              <a:ext cx="393470" cy="298000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+mn-ea"/>
              </a:endParaRPr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810424" y="1614476"/>
              <a:ext cx="1376561" cy="573352"/>
              <a:chOff x="1746" y="2676"/>
              <a:chExt cx="2365" cy="962"/>
            </a:xfrm>
          </p:grpSpPr>
          <p:sp>
            <p:nvSpPr>
              <p:cNvPr id="72" name="文本框 71"/>
              <p:cNvSpPr txBox="1"/>
              <p:nvPr/>
            </p:nvSpPr>
            <p:spPr>
              <a:xfrm>
                <a:off x="1746" y="2951"/>
                <a:ext cx="2365" cy="6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t">
                <a:spAutoFit/>
              </a:bodyPr>
              <a:lstStyle/>
              <a:p>
                <a:pPr algn="ctr"/>
                <a:r>
                  <a:rPr kumimoji="1" lang="zh-CN" altLang="en-US" b="1" dirty="0">
                    <a:solidFill>
                      <a:schemeClr val="accent2"/>
                    </a:solidFill>
                    <a:latin typeface="+mn-ea"/>
                    <a:cs typeface="微软雅黑" panose="020B0503020204020204" charset="-122"/>
                    <a:sym typeface="+mn-ea"/>
                  </a:rPr>
                  <a:t>客户到访前</a:t>
                </a:r>
                <a:endParaRPr kumimoji="1" lang="zh-CN" altLang="en-US" b="1" dirty="0">
                  <a:solidFill>
                    <a:schemeClr val="accent2"/>
                  </a:solidFill>
                  <a:latin typeface="+mn-ea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74" name="圆角矩形 73"/>
              <p:cNvSpPr/>
              <p:nvPr/>
            </p:nvSpPr>
            <p:spPr>
              <a:xfrm>
                <a:off x="1829" y="2806"/>
                <a:ext cx="2198" cy="832"/>
              </a:xfrm>
              <a:prstGeom prst="roundRect">
                <a:avLst/>
              </a:prstGeom>
              <a:noFill/>
              <a:ln w="19050">
                <a:solidFill>
                  <a:schemeClr val="accent2">
                    <a:lumMod val="60000"/>
                    <a:lumOff val="4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latin typeface="+mn-ea"/>
                </a:endParaRPr>
              </a:p>
            </p:txBody>
          </p:sp>
          <p:grpSp>
            <p:nvGrpSpPr>
              <p:cNvPr id="99" name="组合 98"/>
              <p:cNvGrpSpPr/>
              <p:nvPr/>
            </p:nvGrpSpPr>
            <p:grpSpPr>
              <a:xfrm>
                <a:off x="2501" y="2676"/>
                <a:ext cx="855" cy="336"/>
                <a:chOff x="6884" y="823"/>
                <a:chExt cx="855" cy="336"/>
              </a:xfrm>
            </p:grpSpPr>
            <p:sp>
              <p:nvSpPr>
                <p:cNvPr id="98" name="矩形 97"/>
                <p:cNvSpPr/>
                <p:nvPr/>
              </p:nvSpPr>
              <p:spPr>
                <a:xfrm>
                  <a:off x="7065" y="870"/>
                  <a:ext cx="493" cy="21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+mn-ea"/>
                  </a:endParaRPr>
                </a:p>
              </p:txBody>
            </p:sp>
            <p:sp>
              <p:nvSpPr>
                <p:cNvPr id="76" name="文本框 75"/>
                <p:cNvSpPr txBox="1"/>
                <p:nvPr/>
              </p:nvSpPr>
              <p:spPr>
                <a:xfrm>
                  <a:off x="6884" y="823"/>
                  <a:ext cx="855" cy="33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t">
                  <a:spAutoFit/>
                </a:bodyPr>
                <a:lstStyle/>
                <a:p>
                  <a:pPr algn="ctr"/>
                  <a:r>
                    <a:rPr kumimoji="1" lang="zh-CN" sz="700" dirty="0">
                      <a:solidFill>
                        <a:schemeClr val="accent2"/>
                      </a:solidFill>
                      <a:latin typeface="+mn-ea"/>
                      <a:cs typeface="微软雅黑" panose="020B0503020204020204" charset="-122"/>
                      <a:sym typeface="+mn-ea"/>
                    </a:rPr>
                    <a:t>环节一</a:t>
                  </a:r>
                  <a:endParaRPr kumimoji="1" lang="zh-CN" sz="700" dirty="0">
                    <a:solidFill>
                      <a:schemeClr val="accent2"/>
                    </a:solidFill>
                    <a:latin typeface="+mn-ea"/>
                    <a:cs typeface="微软雅黑" panose="020B0503020204020204" charset="-122"/>
                    <a:sym typeface="+mn-ea"/>
                  </a:endParaRPr>
                </a:p>
              </p:txBody>
            </p:sp>
          </p:grpSp>
        </p:grpSp>
        <p:grpSp>
          <p:nvGrpSpPr>
            <p:cNvPr id="110" name="组合 109"/>
            <p:cNvGrpSpPr/>
            <p:nvPr/>
          </p:nvGrpSpPr>
          <p:grpSpPr>
            <a:xfrm>
              <a:off x="3027275" y="1601755"/>
              <a:ext cx="1422687" cy="581100"/>
              <a:chOff x="5945" y="2516"/>
              <a:chExt cx="1943" cy="975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5945" y="2659"/>
                <a:ext cx="1943" cy="832"/>
                <a:chOff x="4854" y="2823"/>
                <a:chExt cx="1943" cy="832"/>
              </a:xfrm>
            </p:grpSpPr>
            <p:sp>
              <p:nvSpPr>
                <p:cNvPr id="78" name="文本框 77"/>
                <p:cNvSpPr txBox="1"/>
                <p:nvPr/>
              </p:nvSpPr>
              <p:spPr>
                <a:xfrm>
                  <a:off x="5099" y="2928"/>
                  <a:ext cx="1629" cy="6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t">
                  <a:spAutoFit/>
                </a:bodyPr>
                <a:lstStyle/>
                <a:p>
                  <a:r>
                    <a:rPr kumimoji="1" lang="zh-CN" altLang="en-US" b="1" dirty="0">
                      <a:solidFill>
                        <a:schemeClr val="accent2"/>
                      </a:solidFill>
                      <a:latin typeface="+mn-ea"/>
                      <a:cs typeface="微软雅黑" panose="020B0503020204020204" charset="-122"/>
                      <a:sym typeface="+mn-ea"/>
                    </a:rPr>
                    <a:t>客户到访</a:t>
                  </a:r>
                  <a:endParaRPr kumimoji="1" lang="zh-CN" altLang="en-US" b="1" dirty="0">
                    <a:solidFill>
                      <a:schemeClr val="accent2"/>
                    </a:solidFill>
                    <a:latin typeface="+mn-ea"/>
                    <a:cs typeface="微软雅黑" panose="020B0503020204020204" charset="-122"/>
                    <a:sym typeface="+mn-ea"/>
                  </a:endParaRPr>
                </a:p>
              </p:txBody>
            </p:sp>
            <p:sp>
              <p:nvSpPr>
                <p:cNvPr id="80" name="圆角矩形 79"/>
                <p:cNvSpPr/>
                <p:nvPr/>
              </p:nvSpPr>
              <p:spPr>
                <a:xfrm>
                  <a:off x="4854" y="2823"/>
                  <a:ext cx="1943" cy="832"/>
                </a:xfrm>
                <a:prstGeom prst="roundRect">
                  <a:avLst/>
                </a:prstGeom>
                <a:noFill/>
                <a:ln w="19050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00" name="组合 99"/>
              <p:cNvGrpSpPr/>
              <p:nvPr/>
            </p:nvGrpSpPr>
            <p:grpSpPr>
              <a:xfrm>
                <a:off x="6489" y="2516"/>
                <a:ext cx="855" cy="336"/>
                <a:chOff x="6884" y="823"/>
                <a:chExt cx="855" cy="336"/>
              </a:xfrm>
            </p:grpSpPr>
            <p:sp>
              <p:nvSpPr>
                <p:cNvPr id="101" name="矩形 100"/>
                <p:cNvSpPr/>
                <p:nvPr/>
              </p:nvSpPr>
              <p:spPr>
                <a:xfrm>
                  <a:off x="7065" y="870"/>
                  <a:ext cx="493" cy="21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+mn-ea"/>
                  </a:endParaRPr>
                </a:p>
              </p:txBody>
            </p:sp>
            <p:sp>
              <p:nvSpPr>
                <p:cNvPr id="102" name="文本框 101"/>
                <p:cNvSpPr txBox="1"/>
                <p:nvPr/>
              </p:nvSpPr>
              <p:spPr>
                <a:xfrm>
                  <a:off x="6884" y="823"/>
                  <a:ext cx="855" cy="33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t">
                  <a:spAutoFit/>
                </a:bodyPr>
                <a:lstStyle/>
                <a:p>
                  <a:pPr algn="ctr"/>
                  <a:r>
                    <a:rPr kumimoji="1" lang="zh-CN" sz="700" dirty="0">
                      <a:solidFill>
                        <a:schemeClr val="accent2"/>
                      </a:solidFill>
                      <a:latin typeface="+mn-ea"/>
                      <a:cs typeface="微软雅黑" panose="020B0503020204020204" charset="-122"/>
                      <a:sym typeface="+mn-ea"/>
                    </a:rPr>
                    <a:t>环节二</a:t>
                  </a:r>
                  <a:endParaRPr kumimoji="1" lang="zh-CN" sz="700" dirty="0">
                    <a:solidFill>
                      <a:schemeClr val="accent2"/>
                    </a:solidFill>
                    <a:latin typeface="+mn-ea"/>
                    <a:cs typeface="微软雅黑" panose="020B0503020204020204" charset="-122"/>
                    <a:sym typeface="+mn-ea"/>
                  </a:endParaRPr>
                </a:p>
              </p:txBody>
            </p:sp>
          </p:grpSp>
        </p:grpSp>
        <p:sp>
          <p:nvSpPr>
            <p:cNvPr id="90" name="iconfont-10123-4910636"/>
            <p:cNvSpPr>
              <a:spLocks noChangeAspect="1"/>
            </p:cNvSpPr>
            <p:nvPr/>
          </p:nvSpPr>
          <p:spPr>
            <a:xfrm>
              <a:off x="6541608" y="2937639"/>
              <a:ext cx="609685" cy="457301"/>
            </a:xfrm>
            <a:custGeom>
              <a:avLst/>
              <a:gdLst>
                <a:gd name="T0" fmla="*/ 8107 w 8534"/>
                <a:gd name="T1" fmla="*/ 0 h 6400"/>
                <a:gd name="T2" fmla="*/ 8534 w 8534"/>
                <a:gd name="T3" fmla="*/ 5973 h 6400"/>
                <a:gd name="T4" fmla="*/ 427 w 8534"/>
                <a:gd name="T5" fmla="*/ 6400 h 6400"/>
                <a:gd name="T6" fmla="*/ 0 w 8534"/>
                <a:gd name="T7" fmla="*/ 427 h 6400"/>
                <a:gd name="T8" fmla="*/ 640 w 8534"/>
                <a:gd name="T9" fmla="*/ 427 h 6400"/>
                <a:gd name="T10" fmla="*/ 427 w 8534"/>
                <a:gd name="T11" fmla="*/ 5760 h 6400"/>
                <a:gd name="T12" fmla="*/ 7894 w 8534"/>
                <a:gd name="T13" fmla="*/ 5973 h 6400"/>
                <a:gd name="T14" fmla="*/ 8107 w 8534"/>
                <a:gd name="T15" fmla="*/ 640 h 6400"/>
                <a:gd name="T16" fmla="*/ 640 w 8534"/>
                <a:gd name="T17" fmla="*/ 427 h 6400"/>
                <a:gd name="T18" fmla="*/ 4986 w 8534"/>
                <a:gd name="T19" fmla="*/ 2145 h 6400"/>
                <a:gd name="T20" fmla="*/ 7141 w 8534"/>
                <a:gd name="T21" fmla="*/ 2145 h 6400"/>
                <a:gd name="T22" fmla="*/ 4986 w 8534"/>
                <a:gd name="T23" fmla="*/ 2145 h 6400"/>
                <a:gd name="T24" fmla="*/ 7608 w 8534"/>
                <a:gd name="T25" fmla="*/ 4480 h 6400"/>
                <a:gd name="T26" fmla="*/ 7680 w 8534"/>
                <a:gd name="T27" fmla="*/ 4131 h 6400"/>
                <a:gd name="T28" fmla="*/ 6548 w 8534"/>
                <a:gd name="T29" fmla="*/ 3411 h 6400"/>
                <a:gd name="T30" fmla="*/ 6476 w 8534"/>
                <a:gd name="T31" fmla="*/ 3402 h 6400"/>
                <a:gd name="T32" fmla="*/ 5973 w 8534"/>
                <a:gd name="T33" fmla="*/ 3523 h 6400"/>
                <a:gd name="T34" fmla="*/ 5471 w 8534"/>
                <a:gd name="T35" fmla="*/ 3402 h 6400"/>
                <a:gd name="T36" fmla="*/ 5427 w 8534"/>
                <a:gd name="T37" fmla="*/ 3404 h 6400"/>
                <a:gd name="T38" fmla="*/ 4267 w 8534"/>
                <a:gd name="T39" fmla="*/ 4131 h 6400"/>
                <a:gd name="T40" fmla="*/ 4338 w 8534"/>
                <a:gd name="T41" fmla="*/ 4480 h 6400"/>
                <a:gd name="T42" fmla="*/ 2134 w 8534"/>
                <a:gd name="T43" fmla="*/ 1280 h 6400"/>
                <a:gd name="T44" fmla="*/ 2134 w 8534"/>
                <a:gd name="T45" fmla="*/ 1707 h 6400"/>
                <a:gd name="T46" fmla="*/ 854 w 8534"/>
                <a:gd name="T47" fmla="*/ 1493 h 6400"/>
                <a:gd name="T48" fmla="*/ 1067 w 8534"/>
                <a:gd name="T49" fmla="*/ 2347 h 6400"/>
                <a:gd name="T50" fmla="*/ 2987 w 8534"/>
                <a:gd name="T51" fmla="*/ 2560 h 6400"/>
                <a:gd name="T52" fmla="*/ 1067 w 8534"/>
                <a:gd name="T53" fmla="*/ 2773 h 6400"/>
                <a:gd name="T54" fmla="*/ 1067 w 8534"/>
                <a:gd name="T55" fmla="*/ 2347 h 6400"/>
                <a:gd name="T56" fmla="*/ 3414 w 8534"/>
                <a:gd name="T57" fmla="*/ 3413 h 6400"/>
                <a:gd name="T58" fmla="*/ 3414 w 8534"/>
                <a:gd name="T59" fmla="*/ 3840 h 6400"/>
                <a:gd name="T60" fmla="*/ 854 w 8534"/>
                <a:gd name="T61" fmla="*/ 3627 h 6400"/>
                <a:gd name="T62" fmla="*/ 1067 w 8534"/>
                <a:gd name="T63" fmla="*/ 5120 h 6400"/>
                <a:gd name="T64" fmla="*/ 7680 w 8534"/>
                <a:gd name="T65" fmla="*/ 5333 h 6400"/>
                <a:gd name="T66" fmla="*/ 1067 w 8534"/>
                <a:gd name="T67" fmla="*/ 5547 h 6400"/>
                <a:gd name="T68" fmla="*/ 1067 w 8534"/>
                <a:gd name="T69" fmla="*/ 5120 h 6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534" h="6400">
                  <a:moveTo>
                    <a:pt x="427" y="0"/>
                  </a:moveTo>
                  <a:lnTo>
                    <a:pt x="8107" y="0"/>
                  </a:lnTo>
                  <a:cubicBezTo>
                    <a:pt x="8343" y="0"/>
                    <a:pt x="8534" y="191"/>
                    <a:pt x="8534" y="427"/>
                  </a:cubicBezTo>
                  <a:lnTo>
                    <a:pt x="8534" y="5973"/>
                  </a:lnTo>
                  <a:cubicBezTo>
                    <a:pt x="8534" y="6209"/>
                    <a:pt x="8343" y="6400"/>
                    <a:pt x="8107" y="6400"/>
                  </a:cubicBezTo>
                  <a:lnTo>
                    <a:pt x="427" y="6400"/>
                  </a:lnTo>
                  <a:cubicBezTo>
                    <a:pt x="191" y="6400"/>
                    <a:pt x="0" y="6209"/>
                    <a:pt x="0" y="5973"/>
                  </a:cubicBezTo>
                  <a:lnTo>
                    <a:pt x="0" y="427"/>
                  </a:lnTo>
                  <a:cubicBezTo>
                    <a:pt x="0" y="191"/>
                    <a:pt x="191" y="0"/>
                    <a:pt x="427" y="0"/>
                  </a:cubicBezTo>
                  <a:close/>
                  <a:moveTo>
                    <a:pt x="640" y="427"/>
                  </a:moveTo>
                  <a:cubicBezTo>
                    <a:pt x="523" y="427"/>
                    <a:pt x="427" y="522"/>
                    <a:pt x="427" y="640"/>
                  </a:cubicBezTo>
                  <a:lnTo>
                    <a:pt x="427" y="5760"/>
                  </a:lnTo>
                  <a:cubicBezTo>
                    <a:pt x="427" y="5878"/>
                    <a:pt x="523" y="5973"/>
                    <a:pt x="640" y="5973"/>
                  </a:cubicBezTo>
                  <a:lnTo>
                    <a:pt x="7894" y="5973"/>
                  </a:lnTo>
                  <a:cubicBezTo>
                    <a:pt x="8011" y="5973"/>
                    <a:pt x="8107" y="5878"/>
                    <a:pt x="8107" y="5760"/>
                  </a:cubicBezTo>
                  <a:lnTo>
                    <a:pt x="8107" y="640"/>
                  </a:lnTo>
                  <a:cubicBezTo>
                    <a:pt x="8107" y="522"/>
                    <a:pt x="8011" y="427"/>
                    <a:pt x="7894" y="427"/>
                  </a:cubicBezTo>
                  <a:lnTo>
                    <a:pt x="640" y="427"/>
                  </a:lnTo>
                  <a:close/>
                  <a:moveTo>
                    <a:pt x="6063" y="2145"/>
                  </a:moveTo>
                  <a:close/>
                  <a:moveTo>
                    <a:pt x="4986" y="2145"/>
                  </a:moveTo>
                  <a:cubicBezTo>
                    <a:pt x="4986" y="2740"/>
                    <a:pt x="5468" y="3223"/>
                    <a:pt x="6063" y="3223"/>
                  </a:cubicBezTo>
                  <a:cubicBezTo>
                    <a:pt x="6659" y="3223"/>
                    <a:pt x="7141" y="2740"/>
                    <a:pt x="7141" y="2145"/>
                  </a:cubicBezTo>
                  <a:cubicBezTo>
                    <a:pt x="7141" y="1549"/>
                    <a:pt x="6659" y="1067"/>
                    <a:pt x="6063" y="1067"/>
                  </a:cubicBezTo>
                  <a:cubicBezTo>
                    <a:pt x="5468" y="1067"/>
                    <a:pt x="4986" y="1549"/>
                    <a:pt x="4986" y="2145"/>
                  </a:cubicBezTo>
                  <a:close/>
                  <a:moveTo>
                    <a:pt x="4338" y="4480"/>
                  </a:moveTo>
                  <a:lnTo>
                    <a:pt x="7608" y="4480"/>
                  </a:lnTo>
                  <a:cubicBezTo>
                    <a:pt x="7648" y="4480"/>
                    <a:pt x="7680" y="4446"/>
                    <a:pt x="7680" y="4404"/>
                  </a:cubicBezTo>
                  <a:lnTo>
                    <a:pt x="7680" y="4131"/>
                  </a:lnTo>
                  <a:cubicBezTo>
                    <a:pt x="7680" y="4110"/>
                    <a:pt x="7673" y="4091"/>
                    <a:pt x="7659" y="4076"/>
                  </a:cubicBezTo>
                  <a:cubicBezTo>
                    <a:pt x="7344" y="3751"/>
                    <a:pt x="6961" y="3521"/>
                    <a:pt x="6548" y="3411"/>
                  </a:cubicBezTo>
                  <a:cubicBezTo>
                    <a:pt x="6538" y="3405"/>
                    <a:pt x="6526" y="3402"/>
                    <a:pt x="6514" y="3402"/>
                  </a:cubicBezTo>
                  <a:lnTo>
                    <a:pt x="6476" y="3402"/>
                  </a:lnTo>
                  <a:cubicBezTo>
                    <a:pt x="6465" y="3402"/>
                    <a:pt x="6453" y="3405"/>
                    <a:pt x="6442" y="3411"/>
                  </a:cubicBezTo>
                  <a:cubicBezTo>
                    <a:pt x="6318" y="3482"/>
                    <a:pt x="6147" y="3523"/>
                    <a:pt x="5973" y="3523"/>
                  </a:cubicBezTo>
                  <a:cubicBezTo>
                    <a:pt x="5800" y="3523"/>
                    <a:pt x="5629" y="3482"/>
                    <a:pt x="5505" y="3411"/>
                  </a:cubicBezTo>
                  <a:cubicBezTo>
                    <a:pt x="5494" y="3405"/>
                    <a:pt x="5483" y="3402"/>
                    <a:pt x="5471" y="3402"/>
                  </a:cubicBezTo>
                  <a:lnTo>
                    <a:pt x="5444" y="3402"/>
                  </a:lnTo>
                  <a:cubicBezTo>
                    <a:pt x="5438" y="3402"/>
                    <a:pt x="5433" y="3403"/>
                    <a:pt x="5427" y="3404"/>
                  </a:cubicBezTo>
                  <a:cubicBezTo>
                    <a:pt x="5004" y="3511"/>
                    <a:pt x="4610" y="3743"/>
                    <a:pt x="4289" y="4076"/>
                  </a:cubicBezTo>
                  <a:cubicBezTo>
                    <a:pt x="4275" y="4091"/>
                    <a:pt x="4267" y="4110"/>
                    <a:pt x="4267" y="4131"/>
                  </a:cubicBezTo>
                  <a:lnTo>
                    <a:pt x="4267" y="4404"/>
                  </a:lnTo>
                  <a:cubicBezTo>
                    <a:pt x="4267" y="4446"/>
                    <a:pt x="4299" y="4480"/>
                    <a:pt x="4338" y="4480"/>
                  </a:cubicBezTo>
                  <a:close/>
                  <a:moveTo>
                    <a:pt x="1067" y="1280"/>
                  </a:moveTo>
                  <a:lnTo>
                    <a:pt x="2134" y="1280"/>
                  </a:lnTo>
                  <a:cubicBezTo>
                    <a:pt x="2251" y="1280"/>
                    <a:pt x="2347" y="1376"/>
                    <a:pt x="2347" y="1493"/>
                  </a:cubicBezTo>
                  <a:cubicBezTo>
                    <a:pt x="2347" y="1611"/>
                    <a:pt x="2251" y="1707"/>
                    <a:pt x="2134" y="1707"/>
                  </a:cubicBezTo>
                  <a:lnTo>
                    <a:pt x="1067" y="1707"/>
                  </a:lnTo>
                  <a:cubicBezTo>
                    <a:pt x="949" y="1707"/>
                    <a:pt x="854" y="1611"/>
                    <a:pt x="854" y="1493"/>
                  </a:cubicBezTo>
                  <a:cubicBezTo>
                    <a:pt x="854" y="1375"/>
                    <a:pt x="949" y="1280"/>
                    <a:pt x="1067" y="1280"/>
                  </a:cubicBezTo>
                  <a:close/>
                  <a:moveTo>
                    <a:pt x="1067" y="2347"/>
                  </a:moveTo>
                  <a:lnTo>
                    <a:pt x="2774" y="2347"/>
                  </a:lnTo>
                  <a:cubicBezTo>
                    <a:pt x="2891" y="2347"/>
                    <a:pt x="2987" y="2442"/>
                    <a:pt x="2987" y="2560"/>
                  </a:cubicBezTo>
                  <a:cubicBezTo>
                    <a:pt x="2987" y="2678"/>
                    <a:pt x="2891" y="2773"/>
                    <a:pt x="2774" y="2773"/>
                  </a:cubicBezTo>
                  <a:lnTo>
                    <a:pt x="1067" y="2773"/>
                  </a:lnTo>
                  <a:cubicBezTo>
                    <a:pt x="949" y="2773"/>
                    <a:pt x="854" y="2678"/>
                    <a:pt x="854" y="2560"/>
                  </a:cubicBezTo>
                  <a:cubicBezTo>
                    <a:pt x="854" y="2442"/>
                    <a:pt x="949" y="2347"/>
                    <a:pt x="1067" y="2347"/>
                  </a:cubicBezTo>
                  <a:close/>
                  <a:moveTo>
                    <a:pt x="1067" y="3413"/>
                  </a:moveTo>
                  <a:lnTo>
                    <a:pt x="3414" y="3413"/>
                  </a:lnTo>
                  <a:cubicBezTo>
                    <a:pt x="3531" y="3413"/>
                    <a:pt x="3627" y="3509"/>
                    <a:pt x="3627" y="3627"/>
                  </a:cubicBezTo>
                  <a:cubicBezTo>
                    <a:pt x="3627" y="3744"/>
                    <a:pt x="3531" y="3840"/>
                    <a:pt x="3414" y="3840"/>
                  </a:cubicBezTo>
                  <a:lnTo>
                    <a:pt x="1067" y="3840"/>
                  </a:lnTo>
                  <a:cubicBezTo>
                    <a:pt x="949" y="3840"/>
                    <a:pt x="854" y="3744"/>
                    <a:pt x="854" y="3627"/>
                  </a:cubicBezTo>
                  <a:cubicBezTo>
                    <a:pt x="854" y="3509"/>
                    <a:pt x="949" y="3413"/>
                    <a:pt x="1067" y="3413"/>
                  </a:cubicBezTo>
                  <a:close/>
                  <a:moveTo>
                    <a:pt x="1067" y="5120"/>
                  </a:moveTo>
                  <a:lnTo>
                    <a:pt x="7467" y="5120"/>
                  </a:lnTo>
                  <a:cubicBezTo>
                    <a:pt x="7585" y="5120"/>
                    <a:pt x="7680" y="5216"/>
                    <a:pt x="7680" y="5333"/>
                  </a:cubicBezTo>
                  <a:cubicBezTo>
                    <a:pt x="7680" y="5451"/>
                    <a:pt x="7585" y="5547"/>
                    <a:pt x="7467" y="5547"/>
                  </a:cubicBezTo>
                  <a:lnTo>
                    <a:pt x="1067" y="5547"/>
                  </a:lnTo>
                  <a:cubicBezTo>
                    <a:pt x="949" y="5547"/>
                    <a:pt x="854" y="5451"/>
                    <a:pt x="854" y="5333"/>
                  </a:cubicBezTo>
                  <a:cubicBezTo>
                    <a:pt x="854" y="5216"/>
                    <a:pt x="949" y="5120"/>
                    <a:pt x="1067" y="5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2403148" y="2578599"/>
              <a:ext cx="740375" cy="758113"/>
            </a:xfrm>
            <a:prstGeom prst="ellipse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1023081" y="2578599"/>
              <a:ext cx="740375" cy="758113"/>
            </a:xfrm>
            <a:prstGeom prst="ellipse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+mn-ea"/>
              </a:endParaRPr>
            </a:p>
          </p:txBody>
        </p:sp>
        <p:cxnSp>
          <p:nvCxnSpPr>
            <p:cNvPr id="96" name="直接箭头连接符 52"/>
            <p:cNvCxnSpPr>
              <a:stCxn id="94" idx="4"/>
              <a:endCxn id="42" idx="0"/>
            </p:cNvCxnSpPr>
            <p:nvPr/>
          </p:nvCxnSpPr>
          <p:spPr>
            <a:xfrm>
              <a:off x="2773336" y="3336712"/>
              <a:ext cx="0" cy="562687"/>
            </a:xfrm>
            <a:prstGeom prst="straightConnector1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椭圆 108"/>
            <p:cNvSpPr/>
            <p:nvPr/>
          </p:nvSpPr>
          <p:spPr>
            <a:xfrm>
              <a:off x="2403148" y="5287932"/>
              <a:ext cx="740375" cy="758113"/>
            </a:xfrm>
            <a:prstGeom prst="ellipse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+mn-ea"/>
              </a:endParaRPr>
            </a:p>
          </p:txBody>
        </p:sp>
        <p:cxnSp>
          <p:nvCxnSpPr>
            <p:cNvPr id="50" name="直线箭头连接符 49"/>
            <p:cNvCxnSpPr>
              <a:stCxn id="42" idx="4"/>
              <a:endCxn id="109" idx="0"/>
            </p:cNvCxnSpPr>
            <p:nvPr/>
          </p:nvCxnSpPr>
          <p:spPr>
            <a:xfrm>
              <a:off x="2773336" y="4657512"/>
              <a:ext cx="0" cy="630420"/>
            </a:xfrm>
            <a:prstGeom prst="straightConnector1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文本框 113"/>
            <p:cNvSpPr txBox="1"/>
            <p:nvPr/>
          </p:nvSpPr>
          <p:spPr>
            <a:xfrm>
              <a:off x="3620454" y="3930509"/>
              <a:ext cx="1018058" cy="707886"/>
            </a:xfrm>
            <a:prstGeom prst="rect">
              <a:avLst/>
            </a:prstGeom>
            <a:noFill/>
            <a:ln w="19050">
              <a:solidFill>
                <a:schemeClr val="accent2">
                  <a:lumMod val="60000"/>
                  <a:lumOff val="40000"/>
                </a:schemeClr>
              </a:solidFill>
              <a:prstDash val="sysDash"/>
            </a:ln>
          </p:spPr>
          <p:txBody>
            <a:bodyPr wrap="square" rtlCol="0" anchor="t">
              <a:spAutoFit/>
            </a:bodyPr>
            <a:lstStyle/>
            <a:p>
              <a:r>
                <a:rPr kumimoji="1" lang="zh-CN" altLang="zh-CN" sz="1000" dirty="0">
                  <a:solidFill>
                    <a:schemeClr val="accent2"/>
                  </a:solidFill>
                  <a:latin typeface="+mn-ea"/>
                  <a:cs typeface="微软雅黑" panose="020B0503020204020204" charset="-122"/>
                  <a:sym typeface="+mn-ea"/>
                </a:rPr>
                <a:t>若是自然到访</a:t>
              </a:r>
              <a:endParaRPr kumimoji="1" lang="zh-CN" altLang="zh-CN" sz="1000" dirty="0">
                <a:solidFill>
                  <a:schemeClr val="accent2"/>
                </a:solidFill>
                <a:latin typeface="+mn-ea"/>
                <a:cs typeface="微软雅黑" panose="020B0503020204020204" charset="-122"/>
                <a:sym typeface="+mn-ea"/>
              </a:endParaRPr>
            </a:p>
            <a:p>
              <a:r>
                <a:rPr kumimoji="1" lang="zh-CN" altLang="zh-CN" sz="1000" dirty="0">
                  <a:solidFill>
                    <a:schemeClr val="accent2"/>
                  </a:solidFill>
                  <a:latin typeface="+mn-ea"/>
                  <a:cs typeface="微软雅黑" panose="020B0503020204020204" charset="-122"/>
                  <a:sym typeface="+mn-ea"/>
                </a:rPr>
                <a:t>客户则在前台</a:t>
              </a:r>
              <a:endParaRPr kumimoji="1" lang="zh-CN" altLang="zh-CN" sz="1000" dirty="0">
                <a:solidFill>
                  <a:schemeClr val="accent2"/>
                </a:solidFill>
                <a:latin typeface="+mn-ea"/>
                <a:cs typeface="微软雅黑" panose="020B0503020204020204" charset="-122"/>
                <a:sym typeface="+mn-ea"/>
              </a:endParaRPr>
            </a:p>
            <a:p>
              <a:r>
                <a:rPr kumimoji="1" lang="zh-CN" altLang="zh-CN" sz="1000" dirty="0">
                  <a:solidFill>
                    <a:schemeClr val="accent2"/>
                  </a:solidFill>
                  <a:latin typeface="+mn-ea"/>
                  <a:cs typeface="微软雅黑" panose="020B0503020204020204" charset="-122"/>
                  <a:sym typeface="+mn-ea"/>
                </a:rPr>
                <a:t>进行客户信息</a:t>
              </a:r>
              <a:endParaRPr kumimoji="1" lang="zh-CN" altLang="zh-CN" sz="1000" dirty="0">
                <a:solidFill>
                  <a:schemeClr val="accent2"/>
                </a:solidFill>
                <a:latin typeface="+mn-ea"/>
                <a:cs typeface="微软雅黑" panose="020B0503020204020204" charset="-122"/>
                <a:sym typeface="+mn-ea"/>
              </a:endParaRPr>
            </a:p>
            <a:p>
              <a:r>
                <a:rPr kumimoji="1" lang="zh-CN" altLang="zh-CN" sz="1000" dirty="0">
                  <a:solidFill>
                    <a:schemeClr val="accent2"/>
                  </a:solidFill>
                  <a:latin typeface="+mn-ea"/>
                  <a:cs typeface="微软雅黑" panose="020B0503020204020204" charset="-122"/>
                  <a:sym typeface="+mn-ea"/>
                </a:rPr>
                <a:t>登记</a:t>
              </a:r>
              <a:endParaRPr kumimoji="1" lang="zh-CN" altLang="zh-CN" sz="1000" dirty="0">
                <a:solidFill>
                  <a:schemeClr val="accent2"/>
                </a:solidFill>
                <a:latin typeface="+mn-ea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5538025" y="2605496"/>
              <a:ext cx="740375" cy="758113"/>
            </a:xfrm>
            <a:prstGeom prst="ellipse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117" name="smartphone_138065"/>
            <p:cNvSpPr/>
            <p:nvPr/>
          </p:nvSpPr>
          <p:spPr>
            <a:xfrm>
              <a:off x="6580175" y="4132403"/>
              <a:ext cx="438779" cy="422034"/>
            </a:xfrm>
            <a:custGeom>
              <a:avLst/>
              <a:gdLst>
                <a:gd name="connsiteX0" fmla="*/ 171596 w 505878"/>
                <a:gd name="connsiteY0" fmla="*/ 515754 h 606761"/>
                <a:gd name="connsiteX1" fmla="*/ 151849 w 505878"/>
                <a:gd name="connsiteY1" fmla="*/ 536230 h 606761"/>
                <a:gd name="connsiteX2" fmla="*/ 171596 w 505878"/>
                <a:gd name="connsiteY2" fmla="*/ 555947 h 606761"/>
                <a:gd name="connsiteX3" fmla="*/ 192103 w 505878"/>
                <a:gd name="connsiteY3" fmla="*/ 536230 h 606761"/>
                <a:gd name="connsiteX4" fmla="*/ 171596 w 505878"/>
                <a:gd name="connsiteY4" fmla="*/ 515754 h 606761"/>
                <a:gd name="connsiteX5" fmla="*/ 171596 w 505878"/>
                <a:gd name="connsiteY5" fmla="*/ 495278 h 606761"/>
                <a:gd name="connsiteX6" fmla="*/ 212610 w 505878"/>
                <a:gd name="connsiteY6" fmla="*/ 536230 h 606761"/>
                <a:gd name="connsiteX7" fmla="*/ 171596 w 505878"/>
                <a:gd name="connsiteY7" fmla="*/ 576423 h 606761"/>
                <a:gd name="connsiteX8" fmla="*/ 131343 w 505878"/>
                <a:gd name="connsiteY8" fmla="*/ 536230 h 606761"/>
                <a:gd name="connsiteX9" fmla="*/ 171596 w 505878"/>
                <a:gd name="connsiteY9" fmla="*/ 495278 h 606761"/>
                <a:gd name="connsiteX10" fmla="*/ 19749 w 505878"/>
                <a:gd name="connsiteY10" fmla="*/ 485409 h 606761"/>
                <a:gd name="connsiteX11" fmla="*/ 19749 w 505878"/>
                <a:gd name="connsiteY11" fmla="*/ 562012 h 606761"/>
                <a:gd name="connsiteX12" fmla="*/ 44055 w 505878"/>
                <a:gd name="connsiteY12" fmla="*/ 586283 h 606761"/>
                <a:gd name="connsiteX13" fmla="*/ 299273 w 505878"/>
                <a:gd name="connsiteY13" fmla="*/ 586283 h 606761"/>
                <a:gd name="connsiteX14" fmla="*/ 303831 w 505878"/>
                <a:gd name="connsiteY14" fmla="*/ 586283 h 606761"/>
                <a:gd name="connsiteX15" fmla="*/ 303071 w 505878"/>
                <a:gd name="connsiteY15" fmla="*/ 585524 h 606761"/>
                <a:gd name="connsiteX16" fmla="*/ 279524 w 505878"/>
                <a:gd name="connsiteY16" fmla="*/ 565805 h 606761"/>
                <a:gd name="connsiteX17" fmla="*/ 277246 w 505878"/>
                <a:gd name="connsiteY17" fmla="*/ 563529 h 606761"/>
                <a:gd name="connsiteX18" fmla="*/ 268890 w 505878"/>
                <a:gd name="connsiteY18" fmla="*/ 553669 h 606761"/>
                <a:gd name="connsiteX19" fmla="*/ 267371 w 505878"/>
                <a:gd name="connsiteY19" fmla="*/ 551394 h 606761"/>
                <a:gd name="connsiteX20" fmla="*/ 252180 w 505878"/>
                <a:gd name="connsiteY20" fmla="*/ 524090 h 606761"/>
                <a:gd name="connsiteX21" fmla="*/ 252180 w 505878"/>
                <a:gd name="connsiteY21" fmla="*/ 522573 h 606761"/>
                <a:gd name="connsiteX22" fmla="*/ 247622 w 505878"/>
                <a:gd name="connsiteY22" fmla="*/ 509679 h 606761"/>
                <a:gd name="connsiteX23" fmla="*/ 246863 w 505878"/>
                <a:gd name="connsiteY23" fmla="*/ 506645 h 606761"/>
                <a:gd name="connsiteX24" fmla="*/ 244584 w 505878"/>
                <a:gd name="connsiteY24" fmla="*/ 494510 h 606761"/>
                <a:gd name="connsiteX25" fmla="*/ 243824 w 505878"/>
                <a:gd name="connsiteY25" fmla="*/ 490718 h 606761"/>
                <a:gd name="connsiteX26" fmla="*/ 243065 w 505878"/>
                <a:gd name="connsiteY26" fmla="*/ 485409 h 606761"/>
                <a:gd name="connsiteX27" fmla="*/ 441227 w 505878"/>
                <a:gd name="connsiteY27" fmla="*/ 416436 h 606761"/>
                <a:gd name="connsiteX28" fmla="*/ 443505 w 505878"/>
                <a:gd name="connsiteY28" fmla="*/ 430845 h 606761"/>
                <a:gd name="connsiteX29" fmla="*/ 380487 w 505878"/>
                <a:gd name="connsiteY29" fmla="*/ 521093 h 606761"/>
                <a:gd name="connsiteX30" fmla="*/ 373653 w 505878"/>
                <a:gd name="connsiteY30" fmla="*/ 524885 h 606761"/>
                <a:gd name="connsiteX31" fmla="*/ 372135 w 505878"/>
                <a:gd name="connsiteY31" fmla="*/ 524885 h 606761"/>
                <a:gd name="connsiteX32" fmla="*/ 366061 w 505878"/>
                <a:gd name="connsiteY32" fmla="*/ 522610 h 606761"/>
                <a:gd name="connsiteX33" fmla="*/ 317468 w 505878"/>
                <a:gd name="connsiteY33" fmla="*/ 483174 h 606761"/>
                <a:gd name="connsiteX34" fmla="*/ 315950 w 505878"/>
                <a:gd name="connsiteY34" fmla="*/ 468764 h 606761"/>
                <a:gd name="connsiteX35" fmla="*/ 330375 w 505878"/>
                <a:gd name="connsiteY35" fmla="*/ 467248 h 606761"/>
                <a:gd name="connsiteX36" fmla="*/ 369857 w 505878"/>
                <a:gd name="connsiteY36" fmla="*/ 500617 h 606761"/>
                <a:gd name="connsiteX37" fmla="*/ 426801 w 505878"/>
                <a:gd name="connsiteY37" fmla="*/ 418711 h 606761"/>
                <a:gd name="connsiteX38" fmla="*/ 441227 w 505878"/>
                <a:gd name="connsiteY38" fmla="*/ 416436 h 606761"/>
                <a:gd name="connsiteX39" fmla="*/ 374471 w 505878"/>
                <a:gd name="connsiteY39" fmla="*/ 364057 h 606761"/>
                <a:gd name="connsiteX40" fmla="*/ 341810 w 505878"/>
                <a:gd name="connsiteY40" fmla="*/ 368607 h 606761"/>
                <a:gd name="connsiteX41" fmla="*/ 338771 w 505878"/>
                <a:gd name="connsiteY41" fmla="*/ 370124 h 606761"/>
                <a:gd name="connsiteX42" fmla="*/ 336493 w 505878"/>
                <a:gd name="connsiteY42" fmla="*/ 370883 h 606761"/>
                <a:gd name="connsiteX43" fmla="*/ 314465 w 505878"/>
                <a:gd name="connsiteY43" fmla="*/ 381501 h 606761"/>
                <a:gd name="connsiteX44" fmla="*/ 313705 w 505878"/>
                <a:gd name="connsiteY44" fmla="*/ 382259 h 606761"/>
                <a:gd name="connsiteX45" fmla="*/ 308388 w 505878"/>
                <a:gd name="connsiteY45" fmla="*/ 386052 h 606761"/>
                <a:gd name="connsiteX46" fmla="*/ 306110 w 505878"/>
                <a:gd name="connsiteY46" fmla="*/ 387569 h 606761"/>
                <a:gd name="connsiteX47" fmla="*/ 301552 w 505878"/>
                <a:gd name="connsiteY47" fmla="*/ 391361 h 606761"/>
                <a:gd name="connsiteX48" fmla="*/ 298514 w 505878"/>
                <a:gd name="connsiteY48" fmla="*/ 393636 h 606761"/>
                <a:gd name="connsiteX49" fmla="*/ 294716 w 505878"/>
                <a:gd name="connsiteY49" fmla="*/ 398187 h 606761"/>
                <a:gd name="connsiteX50" fmla="*/ 292437 w 505878"/>
                <a:gd name="connsiteY50" fmla="*/ 399704 h 606761"/>
                <a:gd name="connsiteX51" fmla="*/ 284841 w 505878"/>
                <a:gd name="connsiteY51" fmla="*/ 408805 h 606761"/>
                <a:gd name="connsiteX52" fmla="*/ 283322 w 505878"/>
                <a:gd name="connsiteY52" fmla="*/ 411839 h 606761"/>
                <a:gd name="connsiteX53" fmla="*/ 280284 w 505878"/>
                <a:gd name="connsiteY53" fmla="*/ 416390 h 606761"/>
                <a:gd name="connsiteX54" fmla="*/ 278005 w 505878"/>
                <a:gd name="connsiteY54" fmla="*/ 419424 h 606761"/>
                <a:gd name="connsiteX55" fmla="*/ 275727 w 505878"/>
                <a:gd name="connsiteY55" fmla="*/ 424733 h 606761"/>
                <a:gd name="connsiteX56" fmla="*/ 273448 w 505878"/>
                <a:gd name="connsiteY56" fmla="*/ 427767 h 606761"/>
                <a:gd name="connsiteX57" fmla="*/ 271169 w 505878"/>
                <a:gd name="connsiteY57" fmla="*/ 433076 h 606761"/>
                <a:gd name="connsiteX58" fmla="*/ 268131 w 505878"/>
                <a:gd name="connsiteY58" fmla="*/ 441419 h 606761"/>
                <a:gd name="connsiteX59" fmla="*/ 267371 w 505878"/>
                <a:gd name="connsiteY59" fmla="*/ 445969 h 606761"/>
                <a:gd name="connsiteX60" fmla="*/ 265852 w 505878"/>
                <a:gd name="connsiteY60" fmla="*/ 451279 h 606761"/>
                <a:gd name="connsiteX61" fmla="*/ 265092 w 505878"/>
                <a:gd name="connsiteY61" fmla="*/ 455071 h 606761"/>
                <a:gd name="connsiteX62" fmla="*/ 264333 w 505878"/>
                <a:gd name="connsiteY62" fmla="*/ 461897 h 606761"/>
                <a:gd name="connsiteX63" fmla="*/ 263573 w 505878"/>
                <a:gd name="connsiteY63" fmla="*/ 464931 h 606761"/>
                <a:gd name="connsiteX64" fmla="*/ 262814 w 505878"/>
                <a:gd name="connsiteY64" fmla="*/ 475549 h 606761"/>
                <a:gd name="connsiteX65" fmla="*/ 263573 w 505878"/>
                <a:gd name="connsiteY65" fmla="*/ 485409 h 606761"/>
                <a:gd name="connsiteX66" fmla="*/ 263573 w 505878"/>
                <a:gd name="connsiteY66" fmla="*/ 488443 h 606761"/>
                <a:gd name="connsiteX67" fmla="*/ 265092 w 505878"/>
                <a:gd name="connsiteY67" fmla="*/ 495269 h 606761"/>
                <a:gd name="connsiteX68" fmla="*/ 265852 w 505878"/>
                <a:gd name="connsiteY68" fmla="*/ 499061 h 606761"/>
                <a:gd name="connsiteX69" fmla="*/ 268131 w 505878"/>
                <a:gd name="connsiteY69" fmla="*/ 507404 h 606761"/>
                <a:gd name="connsiteX70" fmla="*/ 269650 w 505878"/>
                <a:gd name="connsiteY70" fmla="*/ 511955 h 606761"/>
                <a:gd name="connsiteX71" fmla="*/ 271169 w 505878"/>
                <a:gd name="connsiteY71" fmla="*/ 515747 h 606761"/>
                <a:gd name="connsiteX72" fmla="*/ 272688 w 505878"/>
                <a:gd name="connsiteY72" fmla="*/ 521056 h 606761"/>
                <a:gd name="connsiteX73" fmla="*/ 274967 w 505878"/>
                <a:gd name="connsiteY73" fmla="*/ 524090 h 606761"/>
                <a:gd name="connsiteX74" fmla="*/ 279524 w 505878"/>
                <a:gd name="connsiteY74" fmla="*/ 532433 h 606761"/>
                <a:gd name="connsiteX75" fmla="*/ 281044 w 505878"/>
                <a:gd name="connsiteY75" fmla="*/ 535467 h 606761"/>
                <a:gd name="connsiteX76" fmla="*/ 284082 w 505878"/>
                <a:gd name="connsiteY76" fmla="*/ 540017 h 606761"/>
                <a:gd name="connsiteX77" fmla="*/ 286361 w 505878"/>
                <a:gd name="connsiteY77" fmla="*/ 543051 h 606761"/>
                <a:gd name="connsiteX78" fmla="*/ 290158 w 505878"/>
                <a:gd name="connsiteY78" fmla="*/ 547602 h 606761"/>
                <a:gd name="connsiteX79" fmla="*/ 293197 w 505878"/>
                <a:gd name="connsiteY79" fmla="*/ 550636 h 606761"/>
                <a:gd name="connsiteX80" fmla="*/ 298514 w 505878"/>
                <a:gd name="connsiteY80" fmla="*/ 556703 h 606761"/>
                <a:gd name="connsiteX81" fmla="*/ 302312 w 505878"/>
                <a:gd name="connsiteY81" fmla="*/ 559737 h 606761"/>
                <a:gd name="connsiteX82" fmla="*/ 306110 w 505878"/>
                <a:gd name="connsiteY82" fmla="*/ 562771 h 606761"/>
                <a:gd name="connsiteX83" fmla="*/ 309148 w 505878"/>
                <a:gd name="connsiteY83" fmla="*/ 565805 h 606761"/>
                <a:gd name="connsiteX84" fmla="*/ 313705 w 505878"/>
                <a:gd name="connsiteY84" fmla="*/ 568838 h 606761"/>
                <a:gd name="connsiteX85" fmla="*/ 316744 w 505878"/>
                <a:gd name="connsiteY85" fmla="*/ 570355 h 606761"/>
                <a:gd name="connsiteX86" fmla="*/ 326618 w 505878"/>
                <a:gd name="connsiteY86" fmla="*/ 575665 h 606761"/>
                <a:gd name="connsiteX87" fmla="*/ 329656 w 505878"/>
                <a:gd name="connsiteY87" fmla="*/ 577181 h 606761"/>
                <a:gd name="connsiteX88" fmla="*/ 331935 w 505878"/>
                <a:gd name="connsiteY88" fmla="*/ 577940 h 606761"/>
                <a:gd name="connsiteX89" fmla="*/ 374471 w 505878"/>
                <a:gd name="connsiteY89" fmla="*/ 586283 h 606761"/>
                <a:gd name="connsiteX90" fmla="*/ 486129 w 505878"/>
                <a:gd name="connsiteY90" fmla="*/ 475549 h 606761"/>
                <a:gd name="connsiteX91" fmla="*/ 374471 w 505878"/>
                <a:gd name="connsiteY91" fmla="*/ 364057 h 606761"/>
                <a:gd name="connsiteX92" fmla="*/ 19749 w 505878"/>
                <a:gd name="connsiteY92" fmla="*/ 81154 h 606761"/>
                <a:gd name="connsiteX93" fmla="*/ 19749 w 505878"/>
                <a:gd name="connsiteY93" fmla="*/ 464931 h 606761"/>
                <a:gd name="connsiteX94" fmla="*/ 243065 w 505878"/>
                <a:gd name="connsiteY94" fmla="*/ 464931 h 606761"/>
                <a:gd name="connsiteX95" fmla="*/ 243065 w 505878"/>
                <a:gd name="connsiteY95" fmla="*/ 463414 h 606761"/>
                <a:gd name="connsiteX96" fmla="*/ 243824 w 505878"/>
                <a:gd name="connsiteY96" fmla="*/ 459621 h 606761"/>
                <a:gd name="connsiteX97" fmla="*/ 245343 w 505878"/>
                <a:gd name="connsiteY97" fmla="*/ 452037 h 606761"/>
                <a:gd name="connsiteX98" fmla="*/ 246103 w 505878"/>
                <a:gd name="connsiteY98" fmla="*/ 447486 h 606761"/>
                <a:gd name="connsiteX99" fmla="*/ 248382 w 505878"/>
                <a:gd name="connsiteY99" fmla="*/ 439143 h 606761"/>
                <a:gd name="connsiteX100" fmla="*/ 249901 w 505878"/>
                <a:gd name="connsiteY100" fmla="*/ 432317 h 606761"/>
                <a:gd name="connsiteX101" fmla="*/ 252180 w 505878"/>
                <a:gd name="connsiteY101" fmla="*/ 426250 h 606761"/>
                <a:gd name="connsiteX102" fmla="*/ 254458 w 505878"/>
                <a:gd name="connsiteY102" fmla="*/ 420940 h 606761"/>
                <a:gd name="connsiteX103" fmla="*/ 256737 w 505878"/>
                <a:gd name="connsiteY103" fmla="*/ 416390 h 606761"/>
                <a:gd name="connsiteX104" fmla="*/ 259775 w 505878"/>
                <a:gd name="connsiteY104" fmla="*/ 411081 h 606761"/>
                <a:gd name="connsiteX105" fmla="*/ 262054 w 505878"/>
                <a:gd name="connsiteY105" fmla="*/ 406530 h 606761"/>
                <a:gd name="connsiteX106" fmla="*/ 268131 w 505878"/>
                <a:gd name="connsiteY106" fmla="*/ 397428 h 606761"/>
                <a:gd name="connsiteX107" fmla="*/ 271169 w 505878"/>
                <a:gd name="connsiteY107" fmla="*/ 393636 h 606761"/>
                <a:gd name="connsiteX108" fmla="*/ 274967 w 505878"/>
                <a:gd name="connsiteY108" fmla="*/ 389085 h 606761"/>
                <a:gd name="connsiteX109" fmla="*/ 278765 w 505878"/>
                <a:gd name="connsiteY109" fmla="*/ 385293 h 606761"/>
                <a:gd name="connsiteX110" fmla="*/ 283322 w 505878"/>
                <a:gd name="connsiteY110" fmla="*/ 380743 h 606761"/>
                <a:gd name="connsiteX111" fmla="*/ 287120 w 505878"/>
                <a:gd name="connsiteY111" fmla="*/ 377709 h 606761"/>
                <a:gd name="connsiteX112" fmla="*/ 295476 w 505878"/>
                <a:gd name="connsiteY112" fmla="*/ 370124 h 606761"/>
                <a:gd name="connsiteX113" fmla="*/ 299273 w 505878"/>
                <a:gd name="connsiteY113" fmla="*/ 367849 h 606761"/>
                <a:gd name="connsiteX114" fmla="*/ 304590 w 505878"/>
                <a:gd name="connsiteY114" fmla="*/ 364057 h 606761"/>
                <a:gd name="connsiteX115" fmla="*/ 307629 w 505878"/>
                <a:gd name="connsiteY115" fmla="*/ 361781 h 606761"/>
                <a:gd name="connsiteX116" fmla="*/ 314465 w 505878"/>
                <a:gd name="connsiteY116" fmla="*/ 358747 h 606761"/>
                <a:gd name="connsiteX117" fmla="*/ 316744 w 505878"/>
                <a:gd name="connsiteY117" fmla="*/ 357231 h 606761"/>
                <a:gd name="connsiteX118" fmla="*/ 323580 w 505878"/>
                <a:gd name="connsiteY118" fmla="*/ 354197 h 606761"/>
                <a:gd name="connsiteX119" fmla="*/ 323580 w 505878"/>
                <a:gd name="connsiteY119" fmla="*/ 81154 h 606761"/>
                <a:gd name="connsiteX120" fmla="*/ 202001 w 505878"/>
                <a:gd name="connsiteY120" fmla="*/ 30338 h 606761"/>
                <a:gd name="connsiteX121" fmla="*/ 212619 w 505878"/>
                <a:gd name="connsiteY121" fmla="*/ 30338 h 606761"/>
                <a:gd name="connsiteX122" fmla="*/ 222479 w 505878"/>
                <a:gd name="connsiteY122" fmla="*/ 40193 h 606761"/>
                <a:gd name="connsiteX123" fmla="*/ 212619 w 505878"/>
                <a:gd name="connsiteY123" fmla="*/ 50807 h 606761"/>
                <a:gd name="connsiteX124" fmla="*/ 202001 w 505878"/>
                <a:gd name="connsiteY124" fmla="*/ 50807 h 606761"/>
                <a:gd name="connsiteX125" fmla="*/ 192141 w 505878"/>
                <a:gd name="connsiteY125" fmla="*/ 40193 h 606761"/>
                <a:gd name="connsiteX126" fmla="*/ 202001 w 505878"/>
                <a:gd name="connsiteY126" fmla="*/ 30338 h 606761"/>
                <a:gd name="connsiteX127" fmla="*/ 131353 w 505878"/>
                <a:gd name="connsiteY127" fmla="*/ 30338 h 606761"/>
                <a:gd name="connsiteX128" fmla="*/ 171632 w 505878"/>
                <a:gd name="connsiteY128" fmla="*/ 30338 h 606761"/>
                <a:gd name="connsiteX129" fmla="*/ 182272 w 505878"/>
                <a:gd name="connsiteY129" fmla="*/ 40193 h 606761"/>
                <a:gd name="connsiteX130" fmla="*/ 171632 w 505878"/>
                <a:gd name="connsiteY130" fmla="*/ 50807 h 606761"/>
                <a:gd name="connsiteX131" fmla="*/ 131353 w 505878"/>
                <a:gd name="connsiteY131" fmla="*/ 50807 h 606761"/>
                <a:gd name="connsiteX132" fmla="*/ 121474 w 505878"/>
                <a:gd name="connsiteY132" fmla="*/ 40193 h 606761"/>
                <a:gd name="connsiteX133" fmla="*/ 131353 w 505878"/>
                <a:gd name="connsiteY133" fmla="*/ 30338 h 606761"/>
                <a:gd name="connsiteX134" fmla="*/ 44055 w 505878"/>
                <a:gd name="connsiteY134" fmla="*/ 20478 h 606761"/>
                <a:gd name="connsiteX135" fmla="*/ 19749 w 505878"/>
                <a:gd name="connsiteY135" fmla="*/ 44749 h 606761"/>
                <a:gd name="connsiteX136" fmla="*/ 19749 w 505878"/>
                <a:gd name="connsiteY136" fmla="*/ 60676 h 606761"/>
                <a:gd name="connsiteX137" fmla="*/ 323580 w 505878"/>
                <a:gd name="connsiteY137" fmla="*/ 60676 h 606761"/>
                <a:gd name="connsiteX138" fmla="*/ 323580 w 505878"/>
                <a:gd name="connsiteY138" fmla="*/ 44749 h 606761"/>
                <a:gd name="connsiteX139" fmla="*/ 299273 w 505878"/>
                <a:gd name="connsiteY139" fmla="*/ 20478 h 606761"/>
                <a:gd name="connsiteX140" fmla="*/ 44055 w 505878"/>
                <a:gd name="connsiteY140" fmla="*/ 0 h 606761"/>
                <a:gd name="connsiteX141" fmla="*/ 299273 w 505878"/>
                <a:gd name="connsiteY141" fmla="*/ 0 h 606761"/>
                <a:gd name="connsiteX142" fmla="*/ 344088 w 505878"/>
                <a:gd name="connsiteY142" fmla="*/ 44749 h 606761"/>
                <a:gd name="connsiteX143" fmla="*/ 344088 w 505878"/>
                <a:gd name="connsiteY143" fmla="*/ 347371 h 606761"/>
                <a:gd name="connsiteX144" fmla="*/ 374471 w 505878"/>
                <a:gd name="connsiteY144" fmla="*/ 343578 h 606761"/>
                <a:gd name="connsiteX145" fmla="*/ 505878 w 505878"/>
                <a:gd name="connsiteY145" fmla="*/ 475549 h 606761"/>
                <a:gd name="connsiteX146" fmla="*/ 374471 w 505878"/>
                <a:gd name="connsiteY146" fmla="*/ 606761 h 606761"/>
                <a:gd name="connsiteX147" fmla="*/ 326618 w 505878"/>
                <a:gd name="connsiteY147" fmla="*/ 597660 h 606761"/>
                <a:gd name="connsiteX148" fmla="*/ 299273 w 505878"/>
                <a:gd name="connsiteY148" fmla="*/ 606761 h 606761"/>
                <a:gd name="connsiteX149" fmla="*/ 44055 w 505878"/>
                <a:gd name="connsiteY149" fmla="*/ 606761 h 606761"/>
                <a:gd name="connsiteX150" fmla="*/ 0 w 505878"/>
                <a:gd name="connsiteY150" fmla="*/ 562012 h 606761"/>
                <a:gd name="connsiteX151" fmla="*/ 0 w 505878"/>
                <a:gd name="connsiteY151" fmla="*/ 44749 h 606761"/>
                <a:gd name="connsiteX152" fmla="*/ 44055 w 505878"/>
                <a:gd name="connsiteY152" fmla="*/ 0 h 606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505878" h="606761">
                  <a:moveTo>
                    <a:pt x="171596" y="515754"/>
                  </a:moveTo>
                  <a:cubicBezTo>
                    <a:pt x="160963" y="515754"/>
                    <a:pt x="151849" y="524854"/>
                    <a:pt x="151849" y="536230"/>
                  </a:cubicBezTo>
                  <a:cubicBezTo>
                    <a:pt x="151849" y="546847"/>
                    <a:pt x="160963" y="555947"/>
                    <a:pt x="171596" y="555947"/>
                  </a:cubicBezTo>
                  <a:cubicBezTo>
                    <a:pt x="182989" y="555947"/>
                    <a:pt x="192103" y="546847"/>
                    <a:pt x="192103" y="536230"/>
                  </a:cubicBezTo>
                  <a:cubicBezTo>
                    <a:pt x="192103" y="524854"/>
                    <a:pt x="182989" y="515754"/>
                    <a:pt x="171596" y="515754"/>
                  </a:cubicBezTo>
                  <a:close/>
                  <a:moveTo>
                    <a:pt x="171596" y="495278"/>
                  </a:moveTo>
                  <a:cubicBezTo>
                    <a:pt x="194382" y="495278"/>
                    <a:pt x="212610" y="513479"/>
                    <a:pt x="212610" y="536230"/>
                  </a:cubicBezTo>
                  <a:cubicBezTo>
                    <a:pt x="212610" y="558222"/>
                    <a:pt x="194382" y="576423"/>
                    <a:pt x="171596" y="576423"/>
                  </a:cubicBezTo>
                  <a:cubicBezTo>
                    <a:pt x="149571" y="576423"/>
                    <a:pt x="131343" y="558222"/>
                    <a:pt x="131343" y="536230"/>
                  </a:cubicBezTo>
                  <a:cubicBezTo>
                    <a:pt x="131343" y="513479"/>
                    <a:pt x="149571" y="495278"/>
                    <a:pt x="171596" y="495278"/>
                  </a:cubicBezTo>
                  <a:close/>
                  <a:moveTo>
                    <a:pt x="19749" y="485409"/>
                  </a:moveTo>
                  <a:lnTo>
                    <a:pt x="19749" y="562012"/>
                  </a:lnTo>
                  <a:cubicBezTo>
                    <a:pt x="19749" y="575665"/>
                    <a:pt x="31142" y="586283"/>
                    <a:pt x="44055" y="586283"/>
                  </a:cubicBezTo>
                  <a:lnTo>
                    <a:pt x="299273" y="586283"/>
                  </a:lnTo>
                  <a:cubicBezTo>
                    <a:pt x="300793" y="586283"/>
                    <a:pt x="302312" y="586283"/>
                    <a:pt x="303831" y="586283"/>
                  </a:cubicBezTo>
                  <a:cubicBezTo>
                    <a:pt x="303831" y="586283"/>
                    <a:pt x="303071" y="585524"/>
                    <a:pt x="303071" y="585524"/>
                  </a:cubicBezTo>
                  <a:cubicBezTo>
                    <a:pt x="294716" y="580215"/>
                    <a:pt x="286361" y="573389"/>
                    <a:pt x="279524" y="565805"/>
                  </a:cubicBezTo>
                  <a:cubicBezTo>
                    <a:pt x="278765" y="565046"/>
                    <a:pt x="278005" y="564288"/>
                    <a:pt x="277246" y="563529"/>
                  </a:cubicBezTo>
                  <a:cubicBezTo>
                    <a:pt x="274207" y="560495"/>
                    <a:pt x="271929" y="557462"/>
                    <a:pt x="268890" y="553669"/>
                  </a:cubicBezTo>
                  <a:cubicBezTo>
                    <a:pt x="268890" y="552911"/>
                    <a:pt x="268131" y="552153"/>
                    <a:pt x="267371" y="551394"/>
                  </a:cubicBezTo>
                  <a:cubicBezTo>
                    <a:pt x="261295" y="543051"/>
                    <a:pt x="255978" y="533950"/>
                    <a:pt x="252180" y="524090"/>
                  </a:cubicBezTo>
                  <a:cubicBezTo>
                    <a:pt x="252180" y="524090"/>
                    <a:pt x="252180" y="523331"/>
                    <a:pt x="252180" y="522573"/>
                  </a:cubicBezTo>
                  <a:cubicBezTo>
                    <a:pt x="249901" y="518781"/>
                    <a:pt x="249141" y="514230"/>
                    <a:pt x="247622" y="509679"/>
                  </a:cubicBezTo>
                  <a:cubicBezTo>
                    <a:pt x="247622" y="508921"/>
                    <a:pt x="246863" y="507404"/>
                    <a:pt x="246863" y="506645"/>
                  </a:cubicBezTo>
                  <a:cubicBezTo>
                    <a:pt x="246103" y="502853"/>
                    <a:pt x="245343" y="498302"/>
                    <a:pt x="244584" y="494510"/>
                  </a:cubicBezTo>
                  <a:cubicBezTo>
                    <a:pt x="244584" y="493752"/>
                    <a:pt x="243824" y="492235"/>
                    <a:pt x="243824" y="490718"/>
                  </a:cubicBezTo>
                  <a:cubicBezTo>
                    <a:pt x="243824" y="489201"/>
                    <a:pt x="243824" y="486926"/>
                    <a:pt x="243065" y="485409"/>
                  </a:cubicBezTo>
                  <a:close/>
                  <a:moveTo>
                    <a:pt x="441227" y="416436"/>
                  </a:moveTo>
                  <a:cubicBezTo>
                    <a:pt x="445783" y="419469"/>
                    <a:pt x="446542" y="426295"/>
                    <a:pt x="443505" y="430845"/>
                  </a:cubicBezTo>
                  <a:lnTo>
                    <a:pt x="380487" y="521093"/>
                  </a:lnTo>
                  <a:cubicBezTo>
                    <a:pt x="378968" y="523368"/>
                    <a:pt x="376690" y="524885"/>
                    <a:pt x="373653" y="524885"/>
                  </a:cubicBezTo>
                  <a:cubicBezTo>
                    <a:pt x="372894" y="524885"/>
                    <a:pt x="372894" y="524885"/>
                    <a:pt x="372135" y="524885"/>
                  </a:cubicBezTo>
                  <a:cubicBezTo>
                    <a:pt x="369857" y="524885"/>
                    <a:pt x="367579" y="524127"/>
                    <a:pt x="366061" y="522610"/>
                  </a:cubicBezTo>
                  <a:lnTo>
                    <a:pt x="317468" y="483174"/>
                  </a:lnTo>
                  <a:cubicBezTo>
                    <a:pt x="312913" y="479382"/>
                    <a:pt x="312153" y="473315"/>
                    <a:pt x="315950" y="468764"/>
                  </a:cubicBezTo>
                  <a:cubicBezTo>
                    <a:pt x="319746" y="464972"/>
                    <a:pt x="325820" y="464214"/>
                    <a:pt x="330375" y="467248"/>
                  </a:cubicBezTo>
                  <a:lnTo>
                    <a:pt x="369857" y="500617"/>
                  </a:lnTo>
                  <a:lnTo>
                    <a:pt x="426801" y="418711"/>
                  </a:lnTo>
                  <a:cubicBezTo>
                    <a:pt x="429839" y="414160"/>
                    <a:pt x="436672" y="413402"/>
                    <a:pt x="441227" y="416436"/>
                  </a:cubicBezTo>
                  <a:close/>
                  <a:moveTo>
                    <a:pt x="374471" y="364057"/>
                  </a:moveTo>
                  <a:cubicBezTo>
                    <a:pt x="363078" y="364057"/>
                    <a:pt x="352444" y="365573"/>
                    <a:pt x="341810" y="368607"/>
                  </a:cubicBezTo>
                  <a:lnTo>
                    <a:pt x="338771" y="370124"/>
                  </a:lnTo>
                  <a:cubicBezTo>
                    <a:pt x="338012" y="370124"/>
                    <a:pt x="337252" y="370124"/>
                    <a:pt x="336493" y="370883"/>
                  </a:cubicBezTo>
                  <a:cubicBezTo>
                    <a:pt x="328897" y="373916"/>
                    <a:pt x="321301" y="377709"/>
                    <a:pt x="314465" y="381501"/>
                  </a:cubicBezTo>
                  <a:lnTo>
                    <a:pt x="313705" y="382259"/>
                  </a:lnTo>
                  <a:cubicBezTo>
                    <a:pt x="312186" y="383018"/>
                    <a:pt x="310667" y="384535"/>
                    <a:pt x="308388" y="386052"/>
                  </a:cubicBezTo>
                  <a:cubicBezTo>
                    <a:pt x="307629" y="386052"/>
                    <a:pt x="306869" y="386810"/>
                    <a:pt x="306110" y="387569"/>
                  </a:cubicBezTo>
                  <a:cubicBezTo>
                    <a:pt x="304590" y="389085"/>
                    <a:pt x="303071" y="389844"/>
                    <a:pt x="301552" y="391361"/>
                  </a:cubicBezTo>
                  <a:cubicBezTo>
                    <a:pt x="300793" y="392119"/>
                    <a:pt x="300033" y="392878"/>
                    <a:pt x="298514" y="393636"/>
                  </a:cubicBezTo>
                  <a:cubicBezTo>
                    <a:pt x="297754" y="395153"/>
                    <a:pt x="296235" y="396670"/>
                    <a:pt x="294716" y="398187"/>
                  </a:cubicBezTo>
                  <a:cubicBezTo>
                    <a:pt x="293956" y="398945"/>
                    <a:pt x="293197" y="399704"/>
                    <a:pt x="292437" y="399704"/>
                  </a:cubicBezTo>
                  <a:cubicBezTo>
                    <a:pt x="290158" y="402738"/>
                    <a:pt x="287120" y="405771"/>
                    <a:pt x="284841" y="408805"/>
                  </a:cubicBezTo>
                  <a:cubicBezTo>
                    <a:pt x="284841" y="410322"/>
                    <a:pt x="284082" y="411081"/>
                    <a:pt x="283322" y="411839"/>
                  </a:cubicBezTo>
                  <a:cubicBezTo>
                    <a:pt x="281803" y="413356"/>
                    <a:pt x="281044" y="414873"/>
                    <a:pt x="280284" y="416390"/>
                  </a:cubicBezTo>
                  <a:cubicBezTo>
                    <a:pt x="279524" y="417148"/>
                    <a:pt x="278765" y="418665"/>
                    <a:pt x="278005" y="419424"/>
                  </a:cubicBezTo>
                  <a:cubicBezTo>
                    <a:pt x="277246" y="420940"/>
                    <a:pt x="276486" y="423216"/>
                    <a:pt x="275727" y="424733"/>
                  </a:cubicBezTo>
                  <a:cubicBezTo>
                    <a:pt x="274967" y="425491"/>
                    <a:pt x="274207" y="427008"/>
                    <a:pt x="273448" y="427767"/>
                  </a:cubicBezTo>
                  <a:cubicBezTo>
                    <a:pt x="272688" y="430042"/>
                    <a:pt x="271929" y="431559"/>
                    <a:pt x="271169" y="433076"/>
                  </a:cubicBezTo>
                  <a:cubicBezTo>
                    <a:pt x="270409" y="436109"/>
                    <a:pt x="269650" y="438385"/>
                    <a:pt x="268131" y="441419"/>
                  </a:cubicBezTo>
                  <a:cubicBezTo>
                    <a:pt x="268131" y="442936"/>
                    <a:pt x="267371" y="444452"/>
                    <a:pt x="267371" y="445969"/>
                  </a:cubicBezTo>
                  <a:cubicBezTo>
                    <a:pt x="266612" y="447486"/>
                    <a:pt x="265852" y="449003"/>
                    <a:pt x="265852" y="451279"/>
                  </a:cubicBezTo>
                  <a:cubicBezTo>
                    <a:pt x="265852" y="452795"/>
                    <a:pt x="265092" y="453554"/>
                    <a:pt x="265092" y="455071"/>
                  </a:cubicBezTo>
                  <a:cubicBezTo>
                    <a:pt x="264333" y="457346"/>
                    <a:pt x="264333" y="459621"/>
                    <a:pt x="264333" y="461897"/>
                  </a:cubicBezTo>
                  <a:cubicBezTo>
                    <a:pt x="263573" y="462655"/>
                    <a:pt x="263573" y="464172"/>
                    <a:pt x="263573" y="464931"/>
                  </a:cubicBezTo>
                  <a:cubicBezTo>
                    <a:pt x="263573" y="468723"/>
                    <a:pt x="262814" y="471757"/>
                    <a:pt x="262814" y="475549"/>
                  </a:cubicBezTo>
                  <a:cubicBezTo>
                    <a:pt x="262814" y="478583"/>
                    <a:pt x="263573" y="482375"/>
                    <a:pt x="263573" y="485409"/>
                  </a:cubicBezTo>
                  <a:cubicBezTo>
                    <a:pt x="263573" y="486167"/>
                    <a:pt x="263573" y="487684"/>
                    <a:pt x="263573" y="488443"/>
                  </a:cubicBezTo>
                  <a:cubicBezTo>
                    <a:pt x="264333" y="490718"/>
                    <a:pt x="264333" y="492993"/>
                    <a:pt x="265092" y="495269"/>
                  </a:cubicBezTo>
                  <a:cubicBezTo>
                    <a:pt x="265092" y="496786"/>
                    <a:pt x="265092" y="497544"/>
                    <a:pt x="265852" y="499061"/>
                  </a:cubicBezTo>
                  <a:cubicBezTo>
                    <a:pt x="265852" y="501336"/>
                    <a:pt x="266612" y="504370"/>
                    <a:pt x="268131" y="507404"/>
                  </a:cubicBezTo>
                  <a:cubicBezTo>
                    <a:pt x="268131" y="508921"/>
                    <a:pt x="268890" y="510438"/>
                    <a:pt x="269650" y="511955"/>
                  </a:cubicBezTo>
                  <a:cubicBezTo>
                    <a:pt x="269650" y="513471"/>
                    <a:pt x="270409" y="514230"/>
                    <a:pt x="271169" y="515747"/>
                  </a:cubicBezTo>
                  <a:cubicBezTo>
                    <a:pt x="271169" y="517264"/>
                    <a:pt x="271929" y="519539"/>
                    <a:pt x="272688" y="521056"/>
                  </a:cubicBezTo>
                  <a:cubicBezTo>
                    <a:pt x="273448" y="521814"/>
                    <a:pt x="274207" y="523331"/>
                    <a:pt x="274967" y="524090"/>
                  </a:cubicBezTo>
                  <a:cubicBezTo>
                    <a:pt x="275727" y="527124"/>
                    <a:pt x="277246" y="530157"/>
                    <a:pt x="279524" y="532433"/>
                  </a:cubicBezTo>
                  <a:cubicBezTo>
                    <a:pt x="280284" y="533950"/>
                    <a:pt x="280284" y="534708"/>
                    <a:pt x="281044" y="535467"/>
                  </a:cubicBezTo>
                  <a:cubicBezTo>
                    <a:pt x="281803" y="536983"/>
                    <a:pt x="283322" y="538500"/>
                    <a:pt x="284082" y="540017"/>
                  </a:cubicBezTo>
                  <a:cubicBezTo>
                    <a:pt x="284841" y="541534"/>
                    <a:pt x="285601" y="542293"/>
                    <a:pt x="286361" y="543051"/>
                  </a:cubicBezTo>
                  <a:cubicBezTo>
                    <a:pt x="287880" y="544568"/>
                    <a:pt x="288639" y="546085"/>
                    <a:pt x="290158" y="547602"/>
                  </a:cubicBezTo>
                  <a:cubicBezTo>
                    <a:pt x="290918" y="548360"/>
                    <a:pt x="291678" y="549877"/>
                    <a:pt x="293197" y="550636"/>
                  </a:cubicBezTo>
                  <a:cubicBezTo>
                    <a:pt x="294716" y="552911"/>
                    <a:pt x="296995" y="555186"/>
                    <a:pt x="298514" y="556703"/>
                  </a:cubicBezTo>
                  <a:cubicBezTo>
                    <a:pt x="300033" y="557462"/>
                    <a:pt x="300793" y="558979"/>
                    <a:pt x="302312" y="559737"/>
                  </a:cubicBezTo>
                  <a:cubicBezTo>
                    <a:pt x="303831" y="561254"/>
                    <a:pt x="304590" y="562012"/>
                    <a:pt x="306110" y="562771"/>
                  </a:cubicBezTo>
                  <a:cubicBezTo>
                    <a:pt x="307629" y="563529"/>
                    <a:pt x="308388" y="564288"/>
                    <a:pt x="309148" y="565805"/>
                  </a:cubicBezTo>
                  <a:cubicBezTo>
                    <a:pt x="310667" y="566563"/>
                    <a:pt x="312186" y="567322"/>
                    <a:pt x="313705" y="568838"/>
                  </a:cubicBezTo>
                  <a:cubicBezTo>
                    <a:pt x="315225" y="568838"/>
                    <a:pt x="315984" y="569597"/>
                    <a:pt x="316744" y="570355"/>
                  </a:cubicBezTo>
                  <a:cubicBezTo>
                    <a:pt x="319782" y="571872"/>
                    <a:pt x="323580" y="574148"/>
                    <a:pt x="326618" y="575665"/>
                  </a:cubicBezTo>
                  <a:cubicBezTo>
                    <a:pt x="328137" y="576423"/>
                    <a:pt x="328897" y="576423"/>
                    <a:pt x="329656" y="577181"/>
                  </a:cubicBezTo>
                  <a:lnTo>
                    <a:pt x="331935" y="577940"/>
                  </a:lnTo>
                  <a:cubicBezTo>
                    <a:pt x="344848" y="583249"/>
                    <a:pt x="359280" y="586283"/>
                    <a:pt x="374471" y="586283"/>
                  </a:cubicBezTo>
                  <a:cubicBezTo>
                    <a:pt x="435997" y="586283"/>
                    <a:pt x="486129" y="536983"/>
                    <a:pt x="486129" y="475549"/>
                  </a:cubicBezTo>
                  <a:cubicBezTo>
                    <a:pt x="486129" y="414114"/>
                    <a:pt x="435997" y="364057"/>
                    <a:pt x="374471" y="364057"/>
                  </a:cubicBezTo>
                  <a:close/>
                  <a:moveTo>
                    <a:pt x="19749" y="81154"/>
                  </a:moveTo>
                  <a:lnTo>
                    <a:pt x="19749" y="464931"/>
                  </a:lnTo>
                  <a:lnTo>
                    <a:pt x="243065" y="464931"/>
                  </a:lnTo>
                  <a:cubicBezTo>
                    <a:pt x="243065" y="464931"/>
                    <a:pt x="243065" y="464172"/>
                    <a:pt x="243065" y="463414"/>
                  </a:cubicBezTo>
                  <a:cubicBezTo>
                    <a:pt x="243824" y="461897"/>
                    <a:pt x="243824" y="461138"/>
                    <a:pt x="243824" y="459621"/>
                  </a:cubicBezTo>
                  <a:cubicBezTo>
                    <a:pt x="244584" y="456588"/>
                    <a:pt x="244584" y="454312"/>
                    <a:pt x="245343" y="452037"/>
                  </a:cubicBezTo>
                  <a:cubicBezTo>
                    <a:pt x="245343" y="450520"/>
                    <a:pt x="245343" y="449003"/>
                    <a:pt x="246103" y="447486"/>
                  </a:cubicBezTo>
                  <a:cubicBezTo>
                    <a:pt x="246863" y="444452"/>
                    <a:pt x="247622" y="441419"/>
                    <a:pt x="248382" y="439143"/>
                  </a:cubicBezTo>
                  <a:cubicBezTo>
                    <a:pt x="248382" y="436868"/>
                    <a:pt x="249141" y="434593"/>
                    <a:pt x="249901" y="432317"/>
                  </a:cubicBezTo>
                  <a:cubicBezTo>
                    <a:pt x="250661" y="430042"/>
                    <a:pt x="251420" y="428525"/>
                    <a:pt x="252180" y="426250"/>
                  </a:cubicBezTo>
                  <a:cubicBezTo>
                    <a:pt x="252939" y="424733"/>
                    <a:pt x="253699" y="422457"/>
                    <a:pt x="254458" y="420940"/>
                  </a:cubicBezTo>
                  <a:cubicBezTo>
                    <a:pt x="255218" y="419424"/>
                    <a:pt x="255978" y="417907"/>
                    <a:pt x="256737" y="416390"/>
                  </a:cubicBezTo>
                  <a:cubicBezTo>
                    <a:pt x="257497" y="414873"/>
                    <a:pt x="259016" y="412597"/>
                    <a:pt x="259775" y="411081"/>
                  </a:cubicBezTo>
                  <a:cubicBezTo>
                    <a:pt x="260535" y="409564"/>
                    <a:pt x="261295" y="408047"/>
                    <a:pt x="262054" y="406530"/>
                  </a:cubicBezTo>
                  <a:cubicBezTo>
                    <a:pt x="264333" y="403496"/>
                    <a:pt x="266612" y="400462"/>
                    <a:pt x="268131" y="397428"/>
                  </a:cubicBezTo>
                  <a:cubicBezTo>
                    <a:pt x="269650" y="396670"/>
                    <a:pt x="270409" y="395153"/>
                    <a:pt x="271169" y="393636"/>
                  </a:cubicBezTo>
                  <a:cubicBezTo>
                    <a:pt x="272688" y="392119"/>
                    <a:pt x="274207" y="390602"/>
                    <a:pt x="274967" y="389085"/>
                  </a:cubicBezTo>
                  <a:cubicBezTo>
                    <a:pt x="276486" y="387569"/>
                    <a:pt x="277246" y="386810"/>
                    <a:pt x="278765" y="385293"/>
                  </a:cubicBezTo>
                  <a:cubicBezTo>
                    <a:pt x="280284" y="383776"/>
                    <a:pt x="281803" y="382259"/>
                    <a:pt x="283322" y="380743"/>
                  </a:cubicBezTo>
                  <a:cubicBezTo>
                    <a:pt x="284082" y="379984"/>
                    <a:pt x="285601" y="378467"/>
                    <a:pt x="287120" y="377709"/>
                  </a:cubicBezTo>
                  <a:cubicBezTo>
                    <a:pt x="289399" y="374675"/>
                    <a:pt x="292437" y="372400"/>
                    <a:pt x="295476" y="370124"/>
                  </a:cubicBezTo>
                  <a:cubicBezTo>
                    <a:pt x="296235" y="369366"/>
                    <a:pt x="297754" y="368607"/>
                    <a:pt x="299273" y="367849"/>
                  </a:cubicBezTo>
                  <a:cubicBezTo>
                    <a:pt x="300793" y="366332"/>
                    <a:pt x="303071" y="365573"/>
                    <a:pt x="304590" y="364057"/>
                  </a:cubicBezTo>
                  <a:cubicBezTo>
                    <a:pt x="306110" y="363298"/>
                    <a:pt x="306869" y="362540"/>
                    <a:pt x="307629" y="361781"/>
                  </a:cubicBezTo>
                  <a:cubicBezTo>
                    <a:pt x="309907" y="361023"/>
                    <a:pt x="312186" y="359506"/>
                    <a:pt x="314465" y="358747"/>
                  </a:cubicBezTo>
                  <a:cubicBezTo>
                    <a:pt x="315225" y="357989"/>
                    <a:pt x="315984" y="357989"/>
                    <a:pt x="316744" y="357231"/>
                  </a:cubicBezTo>
                  <a:cubicBezTo>
                    <a:pt x="319022" y="356472"/>
                    <a:pt x="321301" y="354955"/>
                    <a:pt x="323580" y="354197"/>
                  </a:cubicBezTo>
                  <a:lnTo>
                    <a:pt x="323580" y="81154"/>
                  </a:lnTo>
                  <a:close/>
                  <a:moveTo>
                    <a:pt x="202001" y="30338"/>
                  </a:moveTo>
                  <a:lnTo>
                    <a:pt x="212619" y="30338"/>
                  </a:lnTo>
                  <a:cubicBezTo>
                    <a:pt x="217929" y="30338"/>
                    <a:pt x="222479" y="34887"/>
                    <a:pt x="222479" y="40193"/>
                  </a:cubicBezTo>
                  <a:cubicBezTo>
                    <a:pt x="222479" y="46258"/>
                    <a:pt x="217929" y="50807"/>
                    <a:pt x="212619" y="50807"/>
                  </a:cubicBezTo>
                  <a:lnTo>
                    <a:pt x="202001" y="50807"/>
                  </a:lnTo>
                  <a:cubicBezTo>
                    <a:pt x="196692" y="50807"/>
                    <a:pt x="192141" y="46258"/>
                    <a:pt x="192141" y="40193"/>
                  </a:cubicBezTo>
                  <a:cubicBezTo>
                    <a:pt x="192141" y="34887"/>
                    <a:pt x="196692" y="30338"/>
                    <a:pt x="202001" y="30338"/>
                  </a:cubicBezTo>
                  <a:close/>
                  <a:moveTo>
                    <a:pt x="131353" y="30338"/>
                  </a:moveTo>
                  <a:lnTo>
                    <a:pt x="171632" y="30338"/>
                  </a:lnTo>
                  <a:cubicBezTo>
                    <a:pt x="177712" y="30338"/>
                    <a:pt x="182272" y="34887"/>
                    <a:pt x="182272" y="40193"/>
                  </a:cubicBezTo>
                  <a:cubicBezTo>
                    <a:pt x="182272" y="46258"/>
                    <a:pt x="177712" y="50807"/>
                    <a:pt x="171632" y="50807"/>
                  </a:cubicBezTo>
                  <a:lnTo>
                    <a:pt x="131353" y="50807"/>
                  </a:lnTo>
                  <a:cubicBezTo>
                    <a:pt x="126034" y="50807"/>
                    <a:pt x="121474" y="46258"/>
                    <a:pt x="121474" y="40193"/>
                  </a:cubicBezTo>
                  <a:cubicBezTo>
                    <a:pt x="121474" y="34887"/>
                    <a:pt x="126034" y="30338"/>
                    <a:pt x="131353" y="30338"/>
                  </a:cubicBezTo>
                  <a:close/>
                  <a:moveTo>
                    <a:pt x="44055" y="20478"/>
                  </a:moveTo>
                  <a:cubicBezTo>
                    <a:pt x="31142" y="20478"/>
                    <a:pt x="19749" y="31097"/>
                    <a:pt x="19749" y="44749"/>
                  </a:cubicBezTo>
                  <a:lnTo>
                    <a:pt x="19749" y="60676"/>
                  </a:lnTo>
                  <a:lnTo>
                    <a:pt x="323580" y="60676"/>
                  </a:lnTo>
                  <a:lnTo>
                    <a:pt x="323580" y="44749"/>
                  </a:lnTo>
                  <a:cubicBezTo>
                    <a:pt x="323580" y="31097"/>
                    <a:pt x="312946" y="20478"/>
                    <a:pt x="299273" y="20478"/>
                  </a:cubicBezTo>
                  <a:close/>
                  <a:moveTo>
                    <a:pt x="44055" y="0"/>
                  </a:moveTo>
                  <a:lnTo>
                    <a:pt x="299273" y="0"/>
                  </a:lnTo>
                  <a:cubicBezTo>
                    <a:pt x="324339" y="0"/>
                    <a:pt x="344088" y="19720"/>
                    <a:pt x="344088" y="44749"/>
                  </a:cubicBezTo>
                  <a:lnTo>
                    <a:pt x="344088" y="347371"/>
                  </a:lnTo>
                  <a:cubicBezTo>
                    <a:pt x="353963" y="345095"/>
                    <a:pt x="363837" y="343578"/>
                    <a:pt x="374471" y="343578"/>
                  </a:cubicBezTo>
                  <a:cubicBezTo>
                    <a:pt x="447391" y="343578"/>
                    <a:pt x="505878" y="402738"/>
                    <a:pt x="505878" y="475549"/>
                  </a:cubicBezTo>
                  <a:cubicBezTo>
                    <a:pt x="505878" y="547602"/>
                    <a:pt x="447391" y="606761"/>
                    <a:pt x="374471" y="606761"/>
                  </a:cubicBezTo>
                  <a:cubicBezTo>
                    <a:pt x="357761" y="606761"/>
                    <a:pt x="341050" y="603727"/>
                    <a:pt x="326618" y="597660"/>
                  </a:cubicBezTo>
                  <a:cubicBezTo>
                    <a:pt x="318263" y="603727"/>
                    <a:pt x="309148" y="606761"/>
                    <a:pt x="299273" y="606761"/>
                  </a:cubicBezTo>
                  <a:lnTo>
                    <a:pt x="44055" y="606761"/>
                  </a:lnTo>
                  <a:cubicBezTo>
                    <a:pt x="19749" y="606761"/>
                    <a:pt x="0" y="587041"/>
                    <a:pt x="0" y="562012"/>
                  </a:cubicBezTo>
                  <a:lnTo>
                    <a:pt x="0" y="44749"/>
                  </a:lnTo>
                  <a:cubicBezTo>
                    <a:pt x="0" y="19720"/>
                    <a:pt x="19749" y="0"/>
                    <a:pt x="44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pic>
          <p:nvPicPr>
            <p:cNvPr id="118" name="图片 1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07855" y="4115658"/>
              <a:ext cx="438779" cy="43877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</p:pic>
        <p:sp>
          <p:nvSpPr>
            <p:cNvPr id="121" name="椭圆 120"/>
            <p:cNvSpPr/>
            <p:nvPr/>
          </p:nvSpPr>
          <p:spPr>
            <a:xfrm>
              <a:off x="5536332" y="5287932"/>
              <a:ext cx="740375" cy="758113"/>
            </a:xfrm>
            <a:prstGeom prst="ellipse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+mn-ea"/>
              </a:endParaRPr>
            </a:p>
          </p:txBody>
        </p:sp>
        <p:cxnSp>
          <p:nvCxnSpPr>
            <p:cNvPr id="126" name="直接箭头连接符 58"/>
            <p:cNvCxnSpPr>
              <a:endCxn id="121" idx="0"/>
            </p:cNvCxnSpPr>
            <p:nvPr/>
          </p:nvCxnSpPr>
          <p:spPr>
            <a:xfrm flipH="1">
              <a:off x="5906520" y="4705125"/>
              <a:ext cx="1692" cy="582807"/>
            </a:xfrm>
            <a:prstGeom prst="straightConnector1">
              <a:avLst/>
            </a:prstGeom>
            <a:ln>
              <a:solidFill>
                <a:schemeClr val="accent2">
                  <a:lumMod val="60000"/>
                  <a:lumOff val="4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椭圆 129"/>
            <p:cNvSpPr/>
            <p:nvPr/>
          </p:nvSpPr>
          <p:spPr>
            <a:xfrm>
              <a:off x="8570608" y="3115925"/>
              <a:ext cx="740375" cy="758113"/>
            </a:xfrm>
            <a:prstGeom prst="ellipse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10229392" y="3946416"/>
              <a:ext cx="740375" cy="758113"/>
            </a:xfrm>
            <a:prstGeom prst="ellipse">
              <a:avLst/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 b="1" dirty="0">
                  <a:solidFill>
                    <a:schemeClr val="accent2"/>
                  </a:solidFill>
                  <a:latin typeface="+mn-ea"/>
                </a:rPr>
                <a:t>不予</a:t>
              </a:r>
              <a:endParaRPr lang="en-US" altLang="zh-CN" sz="1200" b="1" dirty="0">
                <a:solidFill>
                  <a:schemeClr val="accent2"/>
                </a:solidFill>
                <a:latin typeface="+mn-ea"/>
              </a:endParaRPr>
            </a:p>
            <a:p>
              <a:pPr algn="ctr"/>
              <a:r>
                <a:rPr lang="zh-CN" altLang="en-US" sz="1200" b="1" dirty="0">
                  <a:solidFill>
                    <a:schemeClr val="accent2"/>
                  </a:solidFill>
                  <a:latin typeface="+mn-ea"/>
                </a:rPr>
                <a:t>结佣</a:t>
              </a:r>
              <a:endParaRPr lang="zh-CN" altLang="en-US" sz="1200" b="1" dirty="0">
                <a:solidFill>
                  <a:schemeClr val="accent2"/>
                </a:solidFill>
                <a:latin typeface="+mn-ea"/>
              </a:endParaRPr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5339144" y="1617470"/>
              <a:ext cx="1422687" cy="581100"/>
              <a:chOff x="5945" y="2516"/>
              <a:chExt cx="1943" cy="975"/>
            </a:xfrm>
          </p:grpSpPr>
          <p:grpSp>
            <p:nvGrpSpPr>
              <p:cNvPr id="139" name="组合 138"/>
              <p:cNvGrpSpPr/>
              <p:nvPr/>
            </p:nvGrpSpPr>
            <p:grpSpPr>
              <a:xfrm>
                <a:off x="5945" y="2659"/>
                <a:ext cx="1943" cy="832"/>
                <a:chOff x="4854" y="2823"/>
                <a:chExt cx="1943" cy="832"/>
              </a:xfrm>
            </p:grpSpPr>
            <p:sp>
              <p:nvSpPr>
                <p:cNvPr id="143" name="文本框 142"/>
                <p:cNvSpPr txBox="1"/>
                <p:nvPr/>
              </p:nvSpPr>
              <p:spPr>
                <a:xfrm>
                  <a:off x="5099" y="2928"/>
                  <a:ext cx="1629" cy="6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t">
                  <a:spAutoFit/>
                </a:bodyPr>
                <a:lstStyle/>
                <a:p>
                  <a:r>
                    <a:rPr kumimoji="1" lang="zh-CN" altLang="en-US" b="1" dirty="0">
                      <a:solidFill>
                        <a:schemeClr val="accent2"/>
                      </a:solidFill>
                      <a:latin typeface="+mn-ea"/>
                      <a:cs typeface="微软雅黑" panose="020B0503020204020204" charset="-122"/>
                      <a:sym typeface="+mn-ea"/>
                    </a:rPr>
                    <a:t>客户成交</a:t>
                  </a:r>
                  <a:endParaRPr kumimoji="1" lang="zh-CN" altLang="en-US" b="1" dirty="0">
                    <a:solidFill>
                      <a:schemeClr val="accent2"/>
                    </a:solidFill>
                    <a:latin typeface="+mn-ea"/>
                    <a:cs typeface="微软雅黑" panose="020B0503020204020204" charset="-122"/>
                    <a:sym typeface="+mn-ea"/>
                  </a:endParaRPr>
                </a:p>
              </p:txBody>
            </p:sp>
            <p:sp>
              <p:nvSpPr>
                <p:cNvPr id="144" name="圆角矩形 143"/>
                <p:cNvSpPr/>
                <p:nvPr/>
              </p:nvSpPr>
              <p:spPr>
                <a:xfrm>
                  <a:off x="4854" y="2823"/>
                  <a:ext cx="1943" cy="832"/>
                </a:xfrm>
                <a:prstGeom prst="roundRect">
                  <a:avLst/>
                </a:prstGeom>
                <a:noFill/>
                <a:ln w="19050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40" name="组合 139"/>
              <p:cNvGrpSpPr/>
              <p:nvPr/>
            </p:nvGrpSpPr>
            <p:grpSpPr>
              <a:xfrm>
                <a:off x="6489" y="2516"/>
                <a:ext cx="855" cy="336"/>
                <a:chOff x="6884" y="823"/>
                <a:chExt cx="855" cy="336"/>
              </a:xfrm>
            </p:grpSpPr>
            <p:sp>
              <p:nvSpPr>
                <p:cNvPr id="141" name="矩形 140"/>
                <p:cNvSpPr/>
                <p:nvPr/>
              </p:nvSpPr>
              <p:spPr>
                <a:xfrm>
                  <a:off x="7065" y="870"/>
                  <a:ext cx="493" cy="21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+mn-ea"/>
                  </a:endParaRPr>
                </a:p>
              </p:txBody>
            </p:sp>
            <p:sp>
              <p:nvSpPr>
                <p:cNvPr id="142" name="文本框 141"/>
                <p:cNvSpPr txBox="1"/>
                <p:nvPr/>
              </p:nvSpPr>
              <p:spPr>
                <a:xfrm>
                  <a:off x="6884" y="823"/>
                  <a:ext cx="855" cy="33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t">
                  <a:spAutoFit/>
                </a:bodyPr>
                <a:lstStyle/>
                <a:p>
                  <a:pPr algn="ctr"/>
                  <a:r>
                    <a:rPr kumimoji="1" lang="zh-CN" sz="700" dirty="0">
                      <a:solidFill>
                        <a:schemeClr val="accent2"/>
                      </a:solidFill>
                      <a:latin typeface="+mn-ea"/>
                      <a:cs typeface="微软雅黑" panose="020B0503020204020204" charset="-122"/>
                      <a:sym typeface="+mn-ea"/>
                    </a:rPr>
                    <a:t>环节</a:t>
                  </a:r>
                  <a:r>
                    <a:rPr kumimoji="1" lang="zh-CN" altLang="en-US" sz="700" dirty="0">
                      <a:solidFill>
                        <a:schemeClr val="accent2"/>
                      </a:solidFill>
                      <a:latin typeface="+mn-ea"/>
                      <a:cs typeface="微软雅黑" panose="020B0503020204020204" charset="-122"/>
                      <a:sym typeface="+mn-ea"/>
                    </a:rPr>
                    <a:t>三</a:t>
                  </a:r>
                  <a:endParaRPr kumimoji="1" lang="zh-CN" sz="700" dirty="0">
                    <a:solidFill>
                      <a:schemeClr val="accent2"/>
                    </a:solidFill>
                    <a:latin typeface="+mn-ea"/>
                    <a:cs typeface="微软雅黑" panose="020B0503020204020204" charset="-122"/>
                    <a:sym typeface="+mn-ea"/>
                  </a:endParaRPr>
                </a:p>
              </p:txBody>
            </p:sp>
          </p:grpSp>
        </p:grpSp>
        <p:grpSp>
          <p:nvGrpSpPr>
            <p:cNvPr id="145" name="组合 144"/>
            <p:cNvGrpSpPr/>
            <p:nvPr/>
          </p:nvGrpSpPr>
          <p:grpSpPr>
            <a:xfrm>
              <a:off x="7646634" y="1655115"/>
              <a:ext cx="1422687" cy="581100"/>
              <a:chOff x="5945" y="2516"/>
              <a:chExt cx="1943" cy="975"/>
            </a:xfrm>
          </p:grpSpPr>
          <p:grpSp>
            <p:nvGrpSpPr>
              <p:cNvPr id="146" name="组合 145"/>
              <p:cNvGrpSpPr/>
              <p:nvPr/>
            </p:nvGrpSpPr>
            <p:grpSpPr>
              <a:xfrm>
                <a:off x="5945" y="2659"/>
                <a:ext cx="1943" cy="832"/>
                <a:chOff x="4854" y="2823"/>
                <a:chExt cx="1943" cy="832"/>
              </a:xfrm>
            </p:grpSpPr>
            <p:sp>
              <p:nvSpPr>
                <p:cNvPr id="150" name="文本框 149"/>
                <p:cNvSpPr txBox="1"/>
                <p:nvPr/>
              </p:nvSpPr>
              <p:spPr>
                <a:xfrm>
                  <a:off x="5099" y="2928"/>
                  <a:ext cx="1629" cy="6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t">
                  <a:spAutoFit/>
                </a:bodyPr>
                <a:lstStyle/>
                <a:p>
                  <a:r>
                    <a:rPr kumimoji="1" lang="zh-CN" altLang="en-US" b="1" dirty="0">
                      <a:solidFill>
                        <a:schemeClr val="accent2"/>
                      </a:solidFill>
                      <a:latin typeface="+mn-ea"/>
                      <a:cs typeface="微软雅黑" panose="020B0503020204020204" charset="-122"/>
                      <a:sym typeface="+mn-ea"/>
                    </a:rPr>
                    <a:t>结佣稽核</a:t>
                  </a:r>
                  <a:endParaRPr kumimoji="1" lang="zh-CN" altLang="en-US" b="1" dirty="0">
                    <a:solidFill>
                      <a:schemeClr val="accent2"/>
                    </a:solidFill>
                    <a:latin typeface="+mn-ea"/>
                    <a:cs typeface="微软雅黑" panose="020B0503020204020204" charset="-122"/>
                    <a:sym typeface="+mn-ea"/>
                  </a:endParaRPr>
                </a:p>
              </p:txBody>
            </p:sp>
            <p:sp>
              <p:nvSpPr>
                <p:cNvPr id="151" name="圆角矩形 150"/>
                <p:cNvSpPr/>
                <p:nvPr/>
              </p:nvSpPr>
              <p:spPr>
                <a:xfrm>
                  <a:off x="4854" y="2823"/>
                  <a:ext cx="1943" cy="832"/>
                </a:xfrm>
                <a:prstGeom prst="roundRect">
                  <a:avLst/>
                </a:prstGeom>
                <a:noFill/>
                <a:ln w="19050"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47" name="组合 146"/>
              <p:cNvGrpSpPr/>
              <p:nvPr/>
            </p:nvGrpSpPr>
            <p:grpSpPr>
              <a:xfrm>
                <a:off x="6489" y="2516"/>
                <a:ext cx="855" cy="336"/>
                <a:chOff x="6884" y="823"/>
                <a:chExt cx="855" cy="336"/>
              </a:xfrm>
            </p:grpSpPr>
            <p:sp>
              <p:nvSpPr>
                <p:cNvPr id="148" name="矩形 147"/>
                <p:cNvSpPr/>
                <p:nvPr/>
              </p:nvSpPr>
              <p:spPr>
                <a:xfrm>
                  <a:off x="7065" y="870"/>
                  <a:ext cx="493" cy="219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accent2"/>
                    </a:solidFill>
                    <a:latin typeface="+mn-ea"/>
                  </a:endParaRPr>
                </a:p>
              </p:txBody>
            </p:sp>
            <p:sp>
              <p:nvSpPr>
                <p:cNvPr id="149" name="文本框 148"/>
                <p:cNvSpPr txBox="1"/>
                <p:nvPr/>
              </p:nvSpPr>
              <p:spPr>
                <a:xfrm>
                  <a:off x="6884" y="823"/>
                  <a:ext cx="855" cy="33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 anchor="t">
                  <a:spAutoFit/>
                </a:bodyPr>
                <a:lstStyle/>
                <a:p>
                  <a:pPr algn="ctr"/>
                  <a:r>
                    <a:rPr kumimoji="1" lang="zh-CN" sz="700" dirty="0">
                      <a:solidFill>
                        <a:schemeClr val="accent2"/>
                      </a:solidFill>
                      <a:latin typeface="+mn-ea"/>
                      <a:cs typeface="微软雅黑" panose="020B0503020204020204" charset="-122"/>
                      <a:sym typeface="+mn-ea"/>
                    </a:rPr>
                    <a:t>环节</a:t>
                  </a:r>
                  <a:r>
                    <a:rPr kumimoji="1" lang="zh-CN" altLang="en-US" sz="700" dirty="0">
                      <a:solidFill>
                        <a:schemeClr val="accent2"/>
                      </a:solidFill>
                      <a:latin typeface="+mn-ea"/>
                      <a:cs typeface="微软雅黑" panose="020B0503020204020204" charset="-122"/>
                      <a:sym typeface="+mn-ea"/>
                    </a:rPr>
                    <a:t>四</a:t>
                  </a:r>
                  <a:endParaRPr kumimoji="1" lang="zh-CN" sz="700" dirty="0">
                    <a:solidFill>
                      <a:schemeClr val="accent2"/>
                    </a:solidFill>
                    <a:latin typeface="+mn-ea"/>
                    <a:cs typeface="微软雅黑" panose="020B0503020204020204" charset="-122"/>
                    <a:sym typeface="+mn-ea"/>
                  </a:endParaRPr>
                </a:p>
              </p:txBody>
            </p:sp>
          </p:grpSp>
        </p:grpSp>
        <p:sp>
          <p:nvSpPr>
            <p:cNvPr id="152" name="右箭头 151"/>
            <p:cNvSpPr/>
            <p:nvPr/>
          </p:nvSpPr>
          <p:spPr>
            <a:xfrm>
              <a:off x="7037237" y="1798409"/>
              <a:ext cx="393470" cy="298000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/>
                </a:solidFill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îṥľîďê"/>
          <p:cNvSpPr txBox="1"/>
          <p:nvPr/>
        </p:nvSpPr>
        <p:spPr>
          <a:xfrm>
            <a:off x="1039000" y="250051"/>
            <a:ext cx="948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3765">
              <a:buSzPct val="25000"/>
              <a:defRPr/>
            </a:pPr>
            <a:r>
              <a:rPr lang="zh-CN" altLang="en-US" sz="3200" b="1" dirty="0">
                <a:latin typeface="+mn-ea"/>
              </a:rPr>
              <a:t>视频回溯方案</a:t>
            </a:r>
            <a:endParaRPr lang="en-US" altLang="zh-CN" sz="3200" b="1" dirty="0">
              <a:latin typeface="+mn-ea"/>
            </a:endParaRPr>
          </a:p>
        </p:txBody>
      </p:sp>
      <p:sp>
        <p:nvSpPr>
          <p:cNvPr id="92" name="PA-矩形 4"/>
          <p:cNvSpPr/>
          <p:nvPr>
            <p:custDataLst>
              <p:tags r:id="rId1"/>
            </p:custDataLst>
          </p:nvPr>
        </p:nvSpPr>
        <p:spPr>
          <a:xfrm>
            <a:off x="8664575" y="1599565"/>
            <a:ext cx="2595245" cy="1793875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rgbClr val="EA4E00">
                  <a:alpha val="70000"/>
                </a:srgb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200"/>
            <a:endParaRPr lang="en-US" sz="1600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93" name="PA-矩形 4"/>
          <p:cNvSpPr/>
          <p:nvPr>
            <p:custDataLst>
              <p:tags r:id="rId2"/>
            </p:custDataLst>
          </p:nvPr>
        </p:nvSpPr>
        <p:spPr>
          <a:xfrm>
            <a:off x="813435" y="1599565"/>
            <a:ext cx="2595245" cy="4796155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rgbClr val="EA4E00">
                  <a:alpha val="70000"/>
                </a:srgb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200"/>
            <a:endParaRPr lang="en-US" sz="1600" kern="0" dirty="0">
              <a:solidFill>
                <a:prstClr val="white"/>
              </a:solidFill>
              <a:latin typeface="+mn-ea"/>
            </a:endParaRPr>
          </a:p>
        </p:txBody>
      </p:sp>
      <p:pic>
        <p:nvPicPr>
          <p:cNvPr id="94" name="图片 93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6815" y="2060575"/>
            <a:ext cx="2061845" cy="2965450"/>
          </a:xfrm>
          <a:prstGeom prst="rect">
            <a:avLst/>
          </a:prstGeom>
          <a:effectLst>
            <a:outerShdw blurRad="317500" dist="38100" dir="2700000" algn="tl" rotWithShape="0">
              <a:schemeClr val="bg1">
                <a:lumMod val="65000"/>
                <a:alpha val="40000"/>
              </a:schemeClr>
            </a:outerShdw>
          </a:effectLst>
        </p:spPr>
      </p:pic>
      <p:sp>
        <p:nvSpPr>
          <p:cNvPr id="95" name="椭圆 94"/>
          <p:cNvSpPr/>
          <p:nvPr/>
        </p:nvSpPr>
        <p:spPr>
          <a:xfrm>
            <a:off x="1525905" y="3143885"/>
            <a:ext cx="861060" cy="861060"/>
          </a:xfrm>
          <a:prstGeom prst="ellipse">
            <a:avLst/>
          </a:prstGeom>
          <a:noFill/>
          <a:ln>
            <a:solidFill>
              <a:srgbClr val="EA4E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96" name="椭圆 95"/>
          <p:cNvSpPr/>
          <p:nvPr/>
        </p:nvSpPr>
        <p:spPr>
          <a:xfrm>
            <a:off x="1514475" y="4144645"/>
            <a:ext cx="861060" cy="861060"/>
          </a:xfrm>
          <a:prstGeom prst="ellipse">
            <a:avLst/>
          </a:prstGeom>
          <a:noFill/>
          <a:ln>
            <a:solidFill>
              <a:srgbClr val="EA4E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97" name="肘形连接符 96"/>
          <p:cNvCxnSpPr>
            <a:stCxn id="118" idx="6"/>
          </p:cNvCxnSpPr>
          <p:nvPr/>
        </p:nvCxnSpPr>
        <p:spPr>
          <a:xfrm flipV="1">
            <a:off x="2375535" y="3581400"/>
            <a:ext cx="1379855" cy="993775"/>
          </a:xfrm>
          <a:prstGeom prst="bentConnector3">
            <a:avLst>
              <a:gd name="adj1" fmla="val 50023"/>
            </a:avLst>
          </a:prstGeom>
          <a:ln>
            <a:solidFill>
              <a:srgbClr val="EA4E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8" name="图片 97" descr="半球摄像机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8470" y="4347210"/>
            <a:ext cx="455930" cy="455930"/>
          </a:xfrm>
          <a:prstGeom prst="rect">
            <a:avLst/>
          </a:prstGeom>
        </p:spPr>
      </p:pic>
      <p:pic>
        <p:nvPicPr>
          <p:cNvPr id="99" name="图片 98" descr="视频监控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4815" y="3312795"/>
            <a:ext cx="522605" cy="522605"/>
          </a:xfrm>
          <a:prstGeom prst="rect">
            <a:avLst/>
          </a:prstGeom>
        </p:spPr>
      </p:pic>
      <p:pic>
        <p:nvPicPr>
          <p:cNvPr id="100" name="图片 99" descr="摄像机-球机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6245" y="2254250"/>
            <a:ext cx="477520" cy="477520"/>
          </a:xfrm>
          <a:prstGeom prst="rect">
            <a:avLst/>
          </a:prstGeom>
        </p:spPr>
      </p:pic>
      <p:sp>
        <p:nvSpPr>
          <p:cNvPr id="101" name="椭圆 100"/>
          <p:cNvSpPr/>
          <p:nvPr/>
        </p:nvSpPr>
        <p:spPr>
          <a:xfrm>
            <a:off x="1525905" y="2062480"/>
            <a:ext cx="861060" cy="861060"/>
          </a:xfrm>
          <a:prstGeom prst="ellipse">
            <a:avLst/>
          </a:prstGeom>
          <a:noFill/>
          <a:ln>
            <a:solidFill>
              <a:srgbClr val="EA4E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102" name="肘形连接符 101"/>
          <p:cNvCxnSpPr>
            <a:stCxn id="124" idx="6"/>
          </p:cNvCxnSpPr>
          <p:nvPr/>
        </p:nvCxnSpPr>
        <p:spPr>
          <a:xfrm>
            <a:off x="2386965" y="2493010"/>
            <a:ext cx="1363345" cy="1087120"/>
          </a:xfrm>
          <a:prstGeom prst="bentConnector3">
            <a:avLst>
              <a:gd name="adj1" fmla="val 50023"/>
            </a:avLst>
          </a:prstGeom>
          <a:ln>
            <a:solidFill>
              <a:srgbClr val="EA4E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箭头连接符 41"/>
          <p:cNvCxnSpPr/>
          <p:nvPr/>
        </p:nvCxnSpPr>
        <p:spPr>
          <a:xfrm flipV="1">
            <a:off x="2386965" y="3576320"/>
            <a:ext cx="2322830" cy="3810"/>
          </a:xfrm>
          <a:prstGeom prst="straightConnector1">
            <a:avLst/>
          </a:prstGeom>
          <a:ln>
            <a:solidFill>
              <a:srgbClr val="EA4E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PA-矩形 19"/>
          <p:cNvSpPr/>
          <p:nvPr>
            <p:custDataLst>
              <p:tags r:id="rId7"/>
            </p:custDataLst>
          </p:nvPr>
        </p:nvSpPr>
        <p:spPr>
          <a:xfrm>
            <a:off x="1124585" y="5202555"/>
            <a:ext cx="1974850" cy="50927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5" name="PA-文本框 23"/>
          <p:cNvSpPr txBox="1"/>
          <p:nvPr>
            <p:custDataLst>
              <p:tags r:id="rId8"/>
            </p:custDataLst>
          </p:nvPr>
        </p:nvSpPr>
        <p:spPr>
          <a:xfrm>
            <a:off x="1271270" y="5241290"/>
            <a:ext cx="1680210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Montserrat Semi" charset="0"/>
              </a:rPr>
              <a:t>支持接入各类监控摄像头</a:t>
            </a:r>
            <a:endParaRPr kumimoji="0" lang="zh-CN" altLang="en-US" sz="1200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Montserrat Semi" charset="0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3591376" y="3452659"/>
            <a:ext cx="881380" cy="260350"/>
          </a:xfrm>
          <a:prstGeom prst="rect">
            <a:avLst/>
          </a:prstGeom>
          <a:solidFill>
            <a:srgbClr val="EA4E00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监控视频流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7" name="PA-矩形 5"/>
          <p:cNvSpPr/>
          <p:nvPr>
            <p:custDataLst>
              <p:tags r:id="rId9"/>
            </p:custDataLst>
          </p:nvPr>
        </p:nvSpPr>
        <p:spPr>
          <a:xfrm>
            <a:off x="4799965" y="1599565"/>
            <a:ext cx="2342515" cy="4796155"/>
          </a:xfrm>
          <a:prstGeom prst="rect">
            <a:avLst/>
          </a:prstGeom>
          <a:noFill/>
          <a:ln w="12700" cap="flat" cmpd="sng" algn="ctr">
            <a:solidFill>
              <a:srgbClr val="EA4E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8" name="PA-矩形 20"/>
          <p:cNvSpPr/>
          <p:nvPr>
            <p:custDataLst>
              <p:tags r:id="rId10"/>
            </p:custDataLst>
          </p:nvPr>
        </p:nvSpPr>
        <p:spPr>
          <a:xfrm>
            <a:off x="5118735" y="4803140"/>
            <a:ext cx="1755140" cy="387350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rgbClr val="EA4E00">
                  <a:alpha val="70000"/>
                </a:srgb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200"/>
            <a:endParaRPr lang="en-US" sz="1600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09" name="PA-文本框 9"/>
          <p:cNvSpPr txBox="1"/>
          <p:nvPr>
            <p:custDataLst>
              <p:tags r:id="rId11"/>
            </p:custDataLst>
          </p:nvPr>
        </p:nvSpPr>
        <p:spPr>
          <a:xfrm>
            <a:off x="5103495" y="1428115"/>
            <a:ext cx="1706880" cy="337185"/>
          </a:xfrm>
          <a:prstGeom prst="rect">
            <a:avLst/>
          </a:prstGeom>
          <a:solidFill>
            <a:srgbClr val="EA4E00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cap="none" normalizeH="0" baseline="0" noProof="0" dirty="0">
                <a:solidFill>
                  <a:schemeClr val="bg1"/>
                </a:solidFill>
                <a:latin typeface="+mn-ea"/>
              </a:rPr>
              <a:t>AI视频流服务器</a:t>
            </a:r>
            <a:endParaRPr kumimoji="0" lang="zh-CN" altLang="en-US" sz="1600" b="1" i="0" u="none" strike="noStrike" cap="none" normalizeH="0" baseline="0" noProof="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0" name="PA-文本框 23"/>
          <p:cNvSpPr txBox="1"/>
          <p:nvPr>
            <p:custDataLst>
              <p:tags r:id="rId12"/>
            </p:custDataLst>
          </p:nvPr>
        </p:nvSpPr>
        <p:spPr>
          <a:xfrm>
            <a:off x="5133340" y="4868545"/>
            <a:ext cx="172593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Montserrat Semi" charset="0"/>
              </a:rPr>
              <a:t>大容量存储视频</a:t>
            </a:r>
            <a:endParaRPr kumimoji="0" lang="zh-CN" altLang="en-US" sz="1000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Montserrat Semi" charset="0"/>
            </a:endParaRPr>
          </a:p>
        </p:txBody>
      </p:sp>
      <p:pic>
        <p:nvPicPr>
          <p:cNvPr id="111" name="图片 110" descr="人证机(1)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162415" y="1842135"/>
            <a:ext cx="779780" cy="779780"/>
          </a:xfrm>
          <a:prstGeom prst="rect">
            <a:avLst/>
          </a:prstGeom>
        </p:spPr>
      </p:pic>
      <p:pic>
        <p:nvPicPr>
          <p:cNvPr id="112" name="图片 111" descr="人证对比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093325" y="2085975"/>
            <a:ext cx="723265" cy="535940"/>
          </a:xfrm>
          <a:prstGeom prst="rect">
            <a:avLst/>
          </a:prstGeom>
        </p:spPr>
      </p:pic>
      <p:sp>
        <p:nvSpPr>
          <p:cNvPr id="113" name="PA-矩形 4"/>
          <p:cNvSpPr/>
          <p:nvPr>
            <p:custDataLst>
              <p:tags r:id="rId15"/>
            </p:custDataLst>
          </p:nvPr>
        </p:nvSpPr>
        <p:spPr>
          <a:xfrm>
            <a:off x="8664575" y="4579620"/>
            <a:ext cx="2595245" cy="1793875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rgbClr val="EA4E00">
                  <a:alpha val="70000"/>
                </a:srgb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200"/>
            <a:endParaRPr lang="en-US" sz="1600" kern="0" dirty="0">
              <a:solidFill>
                <a:prstClr val="white"/>
              </a:solidFill>
              <a:latin typeface="+mn-ea"/>
            </a:endParaRPr>
          </a:p>
        </p:txBody>
      </p:sp>
      <p:cxnSp>
        <p:nvCxnSpPr>
          <p:cNvPr id="114" name="直接箭头连接符 62"/>
          <p:cNvCxnSpPr/>
          <p:nvPr/>
        </p:nvCxnSpPr>
        <p:spPr>
          <a:xfrm flipH="1">
            <a:off x="7283450" y="2496820"/>
            <a:ext cx="1236345" cy="0"/>
          </a:xfrm>
          <a:prstGeom prst="straightConnector1">
            <a:avLst/>
          </a:prstGeom>
          <a:ln>
            <a:solidFill>
              <a:srgbClr val="58395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箭头连接符 68"/>
          <p:cNvCxnSpPr/>
          <p:nvPr/>
        </p:nvCxnSpPr>
        <p:spPr>
          <a:xfrm>
            <a:off x="7361555" y="5476875"/>
            <a:ext cx="1080000" cy="0"/>
          </a:xfrm>
          <a:prstGeom prst="straightConnector1">
            <a:avLst/>
          </a:prstGeom>
          <a:ln>
            <a:solidFill>
              <a:srgbClr val="58395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箭头连接符 69"/>
          <p:cNvCxnSpPr/>
          <p:nvPr/>
        </p:nvCxnSpPr>
        <p:spPr>
          <a:xfrm>
            <a:off x="9962515" y="3452659"/>
            <a:ext cx="0" cy="1122516"/>
          </a:xfrm>
          <a:prstGeom prst="straightConnector1">
            <a:avLst/>
          </a:prstGeom>
          <a:ln>
            <a:solidFill>
              <a:srgbClr val="58395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PA-矩形 19"/>
          <p:cNvSpPr/>
          <p:nvPr>
            <p:custDataLst>
              <p:tags r:id="rId16"/>
            </p:custDataLst>
          </p:nvPr>
        </p:nvSpPr>
        <p:spPr>
          <a:xfrm>
            <a:off x="9162415" y="2800350"/>
            <a:ext cx="1659255" cy="394970"/>
          </a:xfrm>
          <a:prstGeom prst="rect">
            <a:avLst/>
          </a:prstGeom>
          <a:solidFill>
            <a:srgbClr val="070D3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8" name="PA-文本框 23"/>
          <p:cNvSpPr txBox="1"/>
          <p:nvPr>
            <p:custDataLst>
              <p:tags r:id="rId17"/>
            </p:custDataLst>
          </p:nvPr>
        </p:nvSpPr>
        <p:spPr>
          <a:xfrm>
            <a:off x="9152255" y="2800350"/>
            <a:ext cx="1680210" cy="38163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Montserrat Semi" charset="0"/>
              </a:rPr>
              <a:t>客户成交刷证</a:t>
            </a:r>
            <a:endParaRPr kumimoji="0" lang="zh-CN" altLang="en-US" sz="1200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Montserrat Semi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Montserrat Semi" charset="0"/>
              </a:rPr>
              <a:t>（获取授权）</a:t>
            </a:r>
            <a:endParaRPr kumimoji="0" lang="zh-CN" altLang="en-US" sz="900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Montserrat Semi" charset="0"/>
            </a:endParaRPr>
          </a:p>
        </p:txBody>
      </p:sp>
      <p:sp>
        <p:nvSpPr>
          <p:cNvPr id="119" name="PA-矩形 20"/>
          <p:cNvSpPr/>
          <p:nvPr>
            <p:custDataLst>
              <p:tags r:id="rId18"/>
            </p:custDataLst>
          </p:nvPr>
        </p:nvSpPr>
        <p:spPr>
          <a:xfrm>
            <a:off x="5118735" y="5294630"/>
            <a:ext cx="1755140" cy="387350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rgbClr val="EA4E00">
                  <a:alpha val="70000"/>
                </a:srgb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200"/>
            <a:endParaRPr lang="en-US" sz="1600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20" name="PA-文本框 23"/>
          <p:cNvSpPr txBox="1"/>
          <p:nvPr>
            <p:custDataLst>
              <p:tags r:id="rId19"/>
            </p:custDataLst>
          </p:nvPr>
        </p:nvSpPr>
        <p:spPr>
          <a:xfrm>
            <a:off x="5118735" y="5368290"/>
            <a:ext cx="173482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Montserrat Semi" charset="0"/>
              </a:rPr>
              <a:t>视频流结构化分析</a:t>
            </a:r>
            <a:endParaRPr kumimoji="0" lang="zh-CN" altLang="en-US" sz="1000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Montserrat Semi" charset="0"/>
            </a:endParaRPr>
          </a:p>
        </p:txBody>
      </p:sp>
      <p:sp>
        <p:nvSpPr>
          <p:cNvPr id="121" name="PA-矩形 20"/>
          <p:cNvSpPr/>
          <p:nvPr>
            <p:custDataLst>
              <p:tags r:id="rId20"/>
            </p:custDataLst>
          </p:nvPr>
        </p:nvSpPr>
        <p:spPr>
          <a:xfrm>
            <a:off x="5118735" y="5776595"/>
            <a:ext cx="1755140" cy="387350"/>
          </a:xfrm>
          <a:prstGeom prst="rect">
            <a:avLst/>
          </a:prstGeom>
          <a:gradFill>
            <a:gsLst>
              <a:gs pos="0">
                <a:schemeClr val="bg1">
                  <a:lumMod val="65000"/>
                </a:schemeClr>
              </a:gs>
              <a:gs pos="100000">
                <a:srgbClr val="EA4E00">
                  <a:alpha val="70000"/>
                </a:srgb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200"/>
            <a:endParaRPr lang="en-US" sz="1600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22" name="PA-文本框 23"/>
          <p:cNvSpPr txBox="1"/>
          <p:nvPr>
            <p:custDataLst>
              <p:tags r:id="rId21"/>
            </p:custDataLst>
          </p:nvPr>
        </p:nvSpPr>
        <p:spPr>
          <a:xfrm>
            <a:off x="5118735" y="5850255"/>
            <a:ext cx="173482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Montserrat Semi" charset="0"/>
              </a:rPr>
              <a:t>智能检索</a:t>
            </a:r>
            <a:r>
              <a:rPr kumimoji="0" lang="en-US" altLang="zh-CN" sz="1000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Montserrat Semi" charset="0"/>
              </a:rPr>
              <a:t>6</a:t>
            </a:r>
            <a:r>
              <a:rPr kumimoji="0" lang="zh-CN" altLang="en-US" sz="1000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Montserrat Semi" charset="0"/>
              </a:rPr>
              <a:t>个月视频</a:t>
            </a:r>
            <a:endParaRPr kumimoji="0" lang="zh-CN" altLang="en-US" sz="1000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Montserrat Semi" charset="0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7565841" y="2366809"/>
            <a:ext cx="741680" cy="260350"/>
          </a:xfrm>
          <a:prstGeom prst="rect">
            <a:avLst/>
          </a:prstGeom>
          <a:solidFill>
            <a:srgbClr val="EA4E00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刷证人脸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7532186" y="5346864"/>
            <a:ext cx="741680" cy="260350"/>
          </a:xfrm>
          <a:prstGeom prst="rect">
            <a:avLst/>
          </a:prstGeom>
          <a:solidFill>
            <a:srgbClr val="EA4E00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检索结果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5" name="矩形 124"/>
          <p:cNvSpPr/>
          <p:nvPr/>
        </p:nvSpPr>
        <p:spPr>
          <a:xfrm rot="5400000">
            <a:off x="9583871" y="3856519"/>
            <a:ext cx="741680" cy="260350"/>
          </a:xfrm>
          <a:prstGeom prst="rect">
            <a:avLst/>
          </a:prstGeom>
          <a:solidFill>
            <a:srgbClr val="EA4E00"/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刷证信息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126" name="图片 125" descr="手机电脑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079230" y="4778375"/>
            <a:ext cx="929640" cy="929640"/>
          </a:xfrm>
          <a:prstGeom prst="rect">
            <a:avLst/>
          </a:prstGeom>
        </p:spPr>
      </p:pic>
      <p:sp>
        <p:nvSpPr>
          <p:cNvPr id="127" name="PA-矩形 19"/>
          <p:cNvSpPr/>
          <p:nvPr>
            <p:custDataLst>
              <p:tags r:id="rId23"/>
            </p:custDataLst>
          </p:nvPr>
        </p:nvSpPr>
        <p:spPr>
          <a:xfrm>
            <a:off x="9178925" y="5756910"/>
            <a:ext cx="1659255" cy="50482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8" name="PA-文本框 23"/>
          <p:cNvSpPr txBox="1"/>
          <p:nvPr>
            <p:custDataLst>
              <p:tags r:id="rId24"/>
            </p:custDataLst>
          </p:nvPr>
        </p:nvSpPr>
        <p:spPr>
          <a:xfrm>
            <a:off x="9265920" y="5783580"/>
            <a:ext cx="1485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Montserrat Semi" charset="0"/>
              </a:rPr>
              <a:t>系统智能识别</a:t>
            </a:r>
            <a:endParaRPr kumimoji="0" lang="zh-CN" altLang="en-US" sz="1200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Montserrat Semi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Montserrat Semi" charset="0"/>
              </a:rPr>
              <a:t>飞单风险</a:t>
            </a:r>
            <a:endParaRPr kumimoji="0" lang="zh-CN" altLang="en-US" sz="900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Montserrat Semi" charset="0"/>
            </a:endParaRPr>
          </a:p>
        </p:txBody>
      </p:sp>
      <p:pic>
        <p:nvPicPr>
          <p:cNvPr id="129" name="图片 128" descr="查看风控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222865" y="4868545"/>
            <a:ext cx="762000" cy="762000"/>
          </a:xfrm>
          <a:prstGeom prst="rect">
            <a:avLst/>
          </a:prstGeom>
        </p:spPr>
      </p:pic>
      <p:sp>
        <p:nvSpPr>
          <p:cNvPr id="130" name="PA-矩形 19"/>
          <p:cNvSpPr/>
          <p:nvPr>
            <p:custDataLst>
              <p:tags r:id="rId26"/>
            </p:custDataLst>
          </p:nvPr>
        </p:nvSpPr>
        <p:spPr>
          <a:xfrm>
            <a:off x="1124585" y="5771515"/>
            <a:ext cx="1974850" cy="50927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1" name="PA-文本框 23"/>
          <p:cNvSpPr txBox="1"/>
          <p:nvPr>
            <p:custDataLst>
              <p:tags r:id="rId27"/>
            </p:custDataLst>
          </p:nvPr>
        </p:nvSpPr>
        <p:spPr>
          <a:xfrm>
            <a:off x="1271270" y="5810250"/>
            <a:ext cx="1680210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Montserrat Semi" charset="0"/>
              </a:rPr>
              <a:t>多重防线部署</a:t>
            </a:r>
            <a:endParaRPr kumimoji="0" lang="zh-CN" altLang="en-US" sz="1200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Montserrat Semi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i="0" u="none" strike="noStrike" kern="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Montserrat Semi" charset="0"/>
              </a:rPr>
              <a:t>防止漏拍</a:t>
            </a:r>
            <a:endParaRPr kumimoji="0" lang="zh-CN" altLang="en-US" sz="1200" i="0" u="none" strike="noStrike" kern="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Montserrat Semi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ŝlîďê"/>
          <p:cNvSpPr/>
          <p:nvPr/>
        </p:nvSpPr>
        <p:spPr>
          <a:xfrm>
            <a:off x="1039000" y="2766060"/>
            <a:ext cx="5022640" cy="3605572"/>
          </a:xfrm>
          <a:prstGeom prst="rect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>
              <a:lnSpc>
                <a:spcPct val="120000"/>
              </a:lnSpc>
            </a:pPr>
            <a:endParaRPr lang="zh-CN" altLang="en-US" sz="900" dirty="0">
              <a:solidFill>
                <a:schemeClr val="tx1">
                  <a:alpha val="50000"/>
                </a:schemeClr>
              </a:solidFill>
              <a:latin typeface="+mn-ea"/>
            </a:endParaRPr>
          </a:p>
        </p:txBody>
      </p:sp>
      <p:sp>
        <p:nvSpPr>
          <p:cNvPr id="61" name="îṥľîďê"/>
          <p:cNvSpPr txBox="1"/>
          <p:nvPr/>
        </p:nvSpPr>
        <p:spPr>
          <a:xfrm>
            <a:off x="1039000" y="250051"/>
            <a:ext cx="948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3765">
              <a:buSzPct val="25000"/>
              <a:defRPr/>
            </a:pPr>
            <a:r>
              <a:rPr lang="zh-CN" altLang="en-US" sz="3200" b="1" dirty="0">
                <a:latin typeface="+mn-ea"/>
              </a:rPr>
              <a:t>系统开放性与安全性</a:t>
            </a:r>
            <a:endParaRPr lang="en-US" altLang="zh-CN" sz="3200" b="1" dirty="0">
              <a:latin typeface="+mn-ea"/>
            </a:endParaRPr>
          </a:p>
        </p:txBody>
      </p:sp>
      <p:sp>
        <p:nvSpPr>
          <p:cNvPr id="175" name="íš1ídé"/>
          <p:cNvSpPr txBox="1"/>
          <p:nvPr/>
        </p:nvSpPr>
        <p:spPr>
          <a:xfrm>
            <a:off x="7226975" y="2665659"/>
            <a:ext cx="43559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3765">
              <a:buSzPct val="25000"/>
              <a:defRPr/>
            </a:pPr>
            <a:r>
              <a:rPr lang="zh-CN" altLang="en-US" sz="2000" dirty="0">
                <a:latin typeface="+mn-ea"/>
              </a:rPr>
              <a:t>公安局等保三级</a:t>
            </a:r>
            <a:r>
              <a:rPr lang="en-US" altLang="zh-CN" sz="2000" dirty="0">
                <a:latin typeface="+mn-ea"/>
              </a:rPr>
              <a:t>——</a:t>
            </a:r>
            <a:endParaRPr lang="en-US" altLang="zh-CN" sz="2000" dirty="0">
              <a:latin typeface="+mn-ea"/>
            </a:endParaRPr>
          </a:p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zh-CN" altLang="en-US" sz="2000" dirty="0">
                <a:solidFill>
                  <a:srgbClr val="EA4E00"/>
                </a:solidFill>
                <a:latin typeface="+mn-ea"/>
              </a:rPr>
              <a:t>民营企业数据存储最高要求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rgbClr val="EA4E00"/>
              </a:solidFill>
              <a:effectLst/>
              <a:uLnTx/>
              <a:uFillTx/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26975" y="3868586"/>
            <a:ext cx="4355996" cy="2503046"/>
          </a:xfrm>
          <a:prstGeom prst="rect">
            <a:avLst/>
          </a:prstGeom>
        </p:spPr>
      </p:pic>
      <p:sp>
        <p:nvSpPr>
          <p:cNvPr id="6" name="ïṧlíďé"/>
          <p:cNvSpPr txBox="1"/>
          <p:nvPr/>
        </p:nvSpPr>
        <p:spPr>
          <a:xfrm>
            <a:off x="7226975" y="3360501"/>
            <a:ext cx="39630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SECURITY CERTIFICATE</a:t>
            </a:r>
            <a:endParaRPr kumimoji="0" lang="en-US" altLang="zh-CN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7" name="Straight Connector 24"/>
          <p:cNvCxnSpPr/>
          <p:nvPr/>
        </p:nvCxnSpPr>
        <p:spPr>
          <a:xfrm>
            <a:off x="6668086" y="1812758"/>
            <a:ext cx="0" cy="504524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26"/>
          <p:cNvGrpSpPr/>
          <p:nvPr/>
        </p:nvGrpSpPr>
        <p:grpSpPr>
          <a:xfrm>
            <a:off x="6562016" y="1696951"/>
            <a:ext cx="212139" cy="212139"/>
            <a:chOff x="5952931" y="812800"/>
            <a:chExt cx="212139" cy="212139"/>
          </a:xfrm>
        </p:grpSpPr>
        <p:sp>
          <p:nvSpPr>
            <p:cNvPr id="9" name="Oval 25"/>
            <p:cNvSpPr/>
            <p:nvPr/>
          </p:nvSpPr>
          <p:spPr>
            <a:xfrm>
              <a:off x="5952931" y="812800"/>
              <a:ext cx="212139" cy="212139"/>
            </a:xfrm>
            <a:prstGeom prst="ellipse">
              <a:avLst/>
            </a:prstGeom>
            <a:solidFill>
              <a:srgbClr val="EA4E00"/>
            </a:solidFill>
            <a:ln>
              <a:solidFill>
                <a:srgbClr val="EA4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000">
                <a:latin typeface="+mn-ea"/>
              </a:endParaRPr>
            </a:p>
          </p:txBody>
        </p:sp>
        <p:sp>
          <p:nvSpPr>
            <p:cNvPr id="10" name="Oval 27"/>
            <p:cNvSpPr/>
            <p:nvPr/>
          </p:nvSpPr>
          <p:spPr>
            <a:xfrm>
              <a:off x="6009692" y="869561"/>
              <a:ext cx="98617" cy="98617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rgbClr val="EA4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000">
                <a:latin typeface="+mn-ea"/>
              </a:endParaRPr>
            </a:p>
          </p:txBody>
        </p:sp>
      </p:grpSp>
      <p:grpSp>
        <p:nvGrpSpPr>
          <p:cNvPr id="11" name="Group 29"/>
          <p:cNvGrpSpPr/>
          <p:nvPr/>
        </p:nvGrpSpPr>
        <p:grpSpPr>
          <a:xfrm>
            <a:off x="6563767" y="3811825"/>
            <a:ext cx="212139" cy="212139"/>
            <a:chOff x="5952931" y="812800"/>
            <a:chExt cx="212139" cy="212139"/>
          </a:xfrm>
        </p:grpSpPr>
        <p:sp>
          <p:nvSpPr>
            <p:cNvPr id="12" name="Oval 30"/>
            <p:cNvSpPr/>
            <p:nvPr/>
          </p:nvSpPr>
          <p:spPr>
            <a:xfrm>
              <a:off x="5952931" y="812800"/>
              <a:ext cx="212139" cy="212139"/>
            </a:xfrm>
            <a:prstGeom prst="ellipse">
              <a:avLst/>
            </a:prstGeom>
            <a:solidFill>
              <a:srgbClr val="EA4E00"/>
            </a:solidFill>
            <a:ln>
              <a:solidFill>
                <a:srgbClr val="EA4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000">
                <a:latin typeface="+mn-ea"/>
              </a:endParaRPr>
            </a:p>
          </p:txBody>
        </p:sp>
        <p:sp>
          <p:nvSpPr>
            <p:cNvPr id="13" name="Oval 31"/>
            <p:cNvSpPr/>
            <p:nvPr/>
          </p:nvSpPr>
          <p:spPr>
            <a:xfrm>
              <a:off x="6009692" y="869561"/>
              <a:ext cx="98617" cy="98617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rgbClr val="EA4E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000">
                <a:latin typeface="+mn-ea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7226975" y="1696951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3765">
              <a:buSzPct val="25000"/>
              <a:defRPr/>
            </a:pPr>
            <a:r>
              <a:rPr lang="zh-CN" altLang="en-US" sz="3200" b="1" dirty="0">
                <a:latin typeface="+mn-ea"/>
              </a:rPr>
              <a:t>安全性</a:t>
            </a:r>
            <a:endParaRPr lang="en-US" altLang="zh-CN" sz="3200" b="1" dirty="0">
              <a:latin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01771" y="1696950"/>
            <a:ext cx="14141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defTabSz="913765">
              <a:buSzPct val="25000"/>
              <a:defRPr/>
            </a:pPr>
            <a:r>
              <a:rPr lang="zh-CN" altLang="en-US" sz="3200" b="1" dirty="0">
                <a:latin typeface="+mn-ea"/>
              </a:rPr>
              <a:t>开放性</a:t>
            </a:r>
            <a:endParaRPr lang="en-US" altLang="zh-CN" sz="3200" b="1" dirty="0">
              <a:latin typeface="+mn-ea"/>
            </a:endParaRPr>
          </a:p>
        </p:txBody>
      </p:sp>
      <p:grpSp>
        <p:nvGrpSpPr>
          <p:cNvPr id="17" name="Group 1"/>
          <p:cNvGrpSpPr/>
          <p:nvPr/>
        </p:nvGrpSpPr>
        <p:grpSpPr>
          <a:xfrm>
            <a:off x="1393864" y="3120175"/>
            <a:ext cx="1877118" cy="1212788"/>
            <a:chOff x="5794732" y="5025102"/>
            <a:chExt cx="1877118" cy="1212788"/>
          </a:xfrm>
        </p:grpSpPr>
        <p:sp>
          <p:nvSpPr>
            <p:cNvPr id="18" name="Rectangle: Rounded Corners 14"/>
            <p:cNvSpPr/>
            <p:nvPr/>
          </p:nvSpPr>
          <p:spPr>
            <a:xfrm>
              <a:off x="5794732" y="5025102"/>
              <a:ext cx="1877118" cy="1212788"/>
            </a:xfrm>
            <a:prstGeom prst="roundRect">
              <a:avLst>
                <a:gd name="adj" fmla="val 11013"/>
              </a:avLst>
            </a:prstGeom>
            <a:solidFill>
              <a:srgbClr val="EA4E00"/>
            </a:solidFill>
            <a:ln>
              <a:noFill/>
            </a:ln>
            <a:effectLst>
              <a:outerShdw blurRad="774700" dist="342900" dir="2700000" sx="82000" sy="82000" algn="tl" rotWithShape="0">
                <a:schemeClr val="accent3">
                  <a:alpha val="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0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9" name="TextBox 15"/>
            <p:cNvSpPr txBox="1"/>
            <p:nvPr/>
          </p:nvSpPr>
          <p:spPr>
            <a:xfrm>
              <a:off x="5800878" y="5739592"/>
              <a:ext cx="18709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累计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4000+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项目</a:t>
              </a:r>
              <a:endParaRPr 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0" name="TextBox 16"/>
            <p:cNvSpPr txBox="1"/>
            <p:nvPr/>
          </p:nvSpPr>
          <p:spPr>
            <a:xfrm>
              <a:off x="5794732" y="5204655"/>
              <a:ext cx="1877118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标准</a:t>
              </a:r>
              <a:r>
                <a:rPr lang="en-US" altLang="zh-CN" sz="2400" b="1" dirty="0">
                  <a:solidFill>
                    <a:schemeClr val="bg1"/>
                  </a:solidFill>
                  <a:latin typeface="+mn-ea"/>
                </a:rPr>
                <a:t>SaaS</a:t>
              </a:r>
              <a:endParaRPr lang="en-US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2" name="Group 1"/>
          <p:cNvGrpSpPr/>
          <p:nvPr/>
        </p:nvGrpSpPr>
        <p:grpSpPr>
          <a:xfrm>
            <a:off x="3829870" y="3120175"/>
            <a:ext cx="1877118" cy="1212788"/>
            <a:chOff x="5794732" y="5025102"/>
            <a:chExt cx="1877118" cy="1212788"/>
          </a:xfrm>
        </p:grpSpPr>
        <p:sp>
          <p:nvSpPr>
            <p:cNvPr id="23" name="Rectangle: Rounded Corners 14"/>
            <p:cNvSpPr/>
            <p:nvPr/>
          </p:nvSpPr>
          <p:spPr>
            <a:xfrm>
              <a:off x="5794732" y="5025102"/>
              <a:ext cx="1877118" cy="1212788"/>
            </a:xfrm>
            <a:prstGeom prst="roundRect">
              <a:avLst>
                <a:gd name="adj" fmla="val 11013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774700" dist="342900" dir="2700000" sx="82000" sy="82000" algn="tl" rotWithShape="0">
                <a:schemeClr val="accent3">
                  <a:alpha val="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0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4" name="TextBox 15"/>
            <p:cNvSpPr txBox="1"/>
            <p:nvPr/>
          </p:nvSpPr>
          <p:spPr>
            <a:xfrm>
              <a:off x="5800878" y="5739592"/>
              <a:ext cx="18709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可支持部分功能定制</a:t>
              </a:r>
              <a:endParaRPr 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94732" y="5204655"/>
              <a:ext cx="1877118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+mn-ea"/>
                </a:rPr>
                <a:t>SaaS</a:t>
              </a: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定制</a:t>
              </a:r>
              <a:endParaRPr lang="en-US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6" name="Group 1"/>
          <p:cNvGrpSpPr/>
          <p:nvPr/>
        </p:nvGrpSpPr>
        <p:grpSpPr>
          <a:xfrm>
            <a:off x="3829870" y="4801256"/>
            <a:ext cx="1877118" cy="1212788"/>
            <a:chOff x="5794732" y="5025102"/>
            <a:chExt cx="1877118" cy="1212788"/>
          </a:xfrm>
        </p:grpSpPr>
        <p:sp>
          <p:nvSpPr>
            <p:cNvPr id="27" name="Rectangle: Rounded Corners 14"/>
            <p:cNvSpPr/>
            <p:nvPr/>
          </p:nvSpPr>
          <p:spPr>
            <a:xfrm>
              <a:off x="5794732" y="5025102"/>
              <a:ext cx="1877118" cy="1212788"/>
            </a:xfrm>
            <a:prstGeom prst="roundRect">
              <a:avLst>
                <a:gd name="adj" fmla="val 11013"/>
              </a:avLst>
            </a:prstGeom>
            <a:solidFill>
              <a:srgbClr val="EA4E00"/>
            </a:solidFill>
            <a:ln>
              <a:noFill/>
            </a:ln>
            <a:effectLst>
              <a:outerShdw blurRad="774700" dist="342900" dir="2700000" sx="82000" sy="82000" algn="tl" rotWithShape="0">
                <a:schemeClr val="accent3">
                  <a:alpha val="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0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8" name="TextBox 15"/>
            <p:cNvSpPr txBox="1"/>
            <p:nvPr/>
          </p:nvSpPr>
          <p:spPr>
            <a:xfrm>
              <a:off x="5800878" y="5739592"/>
              <a:ext cx="18709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累计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12+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集团</a:t>
              </a:r>
              <a:endParaRPr 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9" name="TextBox 16"/>
            <p:cNvSpPr txBox="1"/>
            <p:nvPr/>
          </p:nvSpPr>
          <p:spPr>
            <a:xfrm>
              <a:off x="5794732" y="5204655"/>
              <a:ext cx="1877118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私有云部署</a:t>
              </a:r>
              <a:endParaRPr lang="en-US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0" name="Group 1"/>
          <p:cNvGrpSpPr/>
          <p:nvPr/>
        </p:nvGrpSpPr>
        <p:grpSpPr>
          <a:xfrm>
            <a:off x="1393864" y="4801256"/>
            <a:ext cx="1877118" cy="1212788"/>
            <a:chOff x="5794732" y="5025102"/>
            <a:chExt cx="1877118" cy="121278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1" name="Rectangle: Rounded Corners 14"/>
            <p:cNvSpPr/>
            <p:nvPr/>
          </p:nvSpPr>
          <p:spPr>
            <a:xfrm>
              <a:off x="5794732" y="5025102"/>
              <a:ext cx="1877118" cy="1212788"/>
            </a:xfrm>
            <a:prstGeom prst="roundRect">
              <a:avLst>
                <a:gd name="adj" fmla="val 11013"/>
              </a:avLst>
            </a:prstGeom>
            <a:grpFill/>
            <a:ln>
              <a:noFill/>
            </a:ln>
            <a:effectLst>
              <a:outerShdw blurRad="774700" dist="342900" dir="2700000" sx="82000" sy="82000" algn="tl" rotWithShape="0">
                <a:schemeClr val="accent3">
                  <a:alpha val="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20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32" name="TextBox 15"/>
            <p:cNvSpPr txBox="1"/>
            <p:nvPr/>
          </p:nvSpPr>
          <p:spPr>
            <a:xfrm>
              <a:off x="5800878" y="5739592"/>
              <a:ext cx="1870972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累计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30+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集团</a:t>
              </a:r>
              <a:endParaRPr 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3" name="TextBox 16"/>
            <p:cNvSpPr txBox="1"/>
            <p:nvPr/>
          </p:nvSpPr>
          <p:spPr>
            <a:xfrm>
              <a:off x="5794732" y="5204655"/>
              <a:ext cx="1877118" cy="49795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b="1" dirty="0">
                  <a:solidFill>
                    <a:schemeClr val="bg1"/>
                  </a:solidFill>
                  <a:latin typeface="+mn-ea"/>
                </a:rPr>
                <a:t>SaaS</a:t>
              </a: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对接</a:t>
              </a:r>
              <a:endParaRPr lang="en-US" sz="2400" b="1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îṥľîďê"/>
          <p:cNvSpPr txBox="1"/>
          <p:nvPr/>
        </p:nvSpPr>
        <p:spPr>
          <a:xfrm>
            <a:off x="1039000" y="250051"/>
            <a:ext cx="948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3765">
              <a:buSzPct val="25000"/>
              <a:defRPr/>
            </a:pPr>
            <a:r>
              <a:rPr lang="zh-CN" altLang="en-US" sz="3200" b="1" dirty="0">
                <a:latin typeface="+mn-ea"/>
              </a:rPr>
              <a:t>渠道风控风险场景</a:t>
            </a:r>
            <a:endParaRPr lang="en-US" altLang="zh-CN" sz="3200" b="1" dirty="0">
              <a:latin typeface="+mn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94483" y="1098001"/>
          <a:ext cx="11074429" cy="53999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09805"/>
                <a:gridCol w="2871216"/>
                <a:gridCol w="5193792"/>
                <a:gridCol w="1499616"/>
              </a:tblGrid>
              <a:tr h="43538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风险大类</a:t>
                      </a:r>
                      <a:endParaRPr lang="zh-CN" altLang="en-US" sz="1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>
                    <a:solidFill>
                      <a:srgbClr val="EA4E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>
                          <a:solidFill>
                            <a:schemeClr val="bg1"/>
                          </a:solidFill>
                          <a:effectLst/>
                        </a:rPr>
                        <a:t>风险项</a:t>
                      </a:r>
                      <a:endParaRPr lang="zh-CN" altLang="en-US" sz="1800" b="1" i="0" u="none" strike="noStrike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>
                    <a:solidFill>
                      <a:srgbClr val="EA4E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风险场景描述</a:t>
                      </a:r>
                      <a:endParaRPr lang="zh-CN" altLang="en-US" sz="1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>
                    <a:solidFill>
                      <a:srgbClr val="EA4E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小宝是否支持</a:t>
                      </a:r>
                      <a:endParaRPr lang="zh-CN" altLang="en-US" sz="1800" b="1" i="0" u="none" strike="noStrike" dirty="0">
                        <a:solidFill>
                          <a:schemeClr val="bg1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>
                    <a:solidFill>
                      <a:srgbClr val="EA4E00"/>
                    </a:solidFill>
                  </a:tcPr>
                </a:tc>
              </a:tr>
              <a:tr h="354615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u="none" strike="noStrike" dirty="0">
                          <a:solidFill>
                            <a:srgbClr val="EA4E00"/>
                          </a:solidFill>
                          <a:effectLst/>
                        </a:rPr>
                        <a:t>风控风险</a:t>
                      </a:r>
                      <a:endParaRPr lang="zh-CN" altLang="en-US" sz="1400" b="1" i="0" u="none" strike="noStrike" dirty="0">
                        <a:solidFill>
                          <a:srgbClr val="EA4E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</a:rPr>
                        <a:t>未提前报备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客户自然到访后被渠道撬客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√</a:t>
                      </a:r>
                      <a:endParaRPr lang="zh-CN" altLang="en-US" sz="1100" b="1" i="0" u="none" strike="noStrike" dirty="0">
                        <a:solidFill>
                          <a:srgbClr val="00B05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</a:tr>
              <a:tr h="35461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客户在案场外截客，将自然到访客户洗为渠道客户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solidFill>
                            <a:srgbClr val="00B050"/>
                          </a:solidFill>
                          <a:effectLst/>
                        </a:rPr>
                        <a:t>√</a:t>
                      </a:r>
                      <a:endParaRPr lang="zh-CN" altLang="en-US" sz="1100" b="1" i="0" u="none" strike="noStrike">
                        <a:solidFill>
                          <a:srgbClr val="00B05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</a:tr>
              <a:tr h="35461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报备客户失效后，客户释放为自然到访客户，此时被另一渠道截客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solidFill>
                            <a:srgbClr val="00B050"/>
                          </a:solidFill>
                          <a:effectLst/>
                        </a:rPr>
                        <a:t>√</a:t>
                      </a:r>
                      <a:endParaRPr lang="zh-CN" altLang="en-US" sz="1100" b="1" i="0" u="none" strike="noStrike">
                        <a:solidFill>
                          <a:srgbClr val="00B05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</a:tr>
              <a:tr h="35461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超出成交保护期（按报备时间）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渠道未在规定时间内促使客户成交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solidFill>
                            <a:srgbClr val="00B050"/>
                          </a:solidFill>
                          <a:effectLst/>
                        </a:rPr>
                        <a:t>√</a:t>
                      </a:r>
                      <a:endParaRPr lang="zh-CN" altLang="en-US" sz="1100" b="1" i="0" u="none" strike="noStrike">
                        <a:solidFill>
                          <a:srgbClr val="00B05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</a:tr>
              <a:tr h="35461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超出成交保护期（按首访时间）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渠道未在规定时间内促使客户成交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solidFill>
                            <a:srgbClr val="00B050"/>
                          </a:solidFill>
                          <a:effectLst/>
                        </a:rPr>
                        <a:t>√</a:t>
                      </a:r>
                      <a:endParaRPr lang="zh-CN" altLang="en-US" sz="1100" b="1" i="0" u="none" strike="noStrike">
                        <a:solidFill>
                          <a:srgbClr val="00B05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</a:tr>
              <a:tr h="35461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登记到访无抓拍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扫码登记到访却没有图片</a:t>
                      </a:r>
                      <a:r>
                        <a:rPr lang="en-US" altLang="zh-CN" sz="1200" u="none" strike="noStrike">
                          <a:effectLst/>
                        </a:rPr>
                        <a:t>/</a:t>
                      </a:r>
                      <a:r>
                        <a:rPr lang="zh-CN" altLang="en-US" sz="1200" u="none" strike="noStrike">
                          <a:effectLst/>
                        </a:rPr>
                        <a:t>视频记录，疑似非本人登记、违规登记、代登记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solidFill>
                            <a:srgbClr val="00B050"/>
                          </a:solidFill>
                          <a:effectLst/>
                        </a:rPr>
                        <a:t>√</a:t>
                      </a:r>
                      <a:endParaRPr lang="zh-CN" altLang="en-US" sz="1100" b="1" i="0" u="none" strike="noStrike">
                        <a:solidFill>
                          <a:srgbClr val="00B05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</a:tr>
              <a:tr h="35461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超出报备保护期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渠道报备客户后，未在规定时间内将客户带访售楼部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solidFill>
                            <a:srgbClr val="00B050"/>
                          </a:solidFill>
                          <a:effectLst/>
                        </a:rPr>
                        <a:t>√</a:t>
                      </a:r>
                      <a:endParaRPr lang="zh-CN" altLang="en-US" sz="1100" b="1" i="0" u="none" strike="noStrike">
                        <a:solidFill>
                          <a:srgbClr val="00B05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</a:tr>
              <a:tr h="354615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u="none" strike="noStrike">
                          <a:solidFill>
                            <a:srgbClr val="EA4E00"/>
                          </a:solidFill>
                          <a:effectLst/>
                        </a:rPr>
                        <a:t>业务数据风险</a:t>
                      </a:r>
                      <a:endParaRPr lang="zh-CN" altLang="en-US" sz="1400" b="1" i="0" u="none" strike="noStrike">
                        <a:solidFill>
                          <a:srgbClr val="EA4E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手机号码与客户不匹配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报备手机号与成交人信息实名验证不通过，疑似换号报备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solidFill>
                            <a:srgbClr val="00B050"/>
                          </a:solidFill>
                          <a:effectLst/>
                        </a:rPr>
                        <a:t>√</a:t>
                      </a:r>
                      <a:endParaRPr lang="zh-CN" altLang="en-US" sz="1100" b="1" i="0" u="none" strike="noStrike">
                        <a:solidFill>
                          <a:srgbClr val="00B05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</a:tr>
              <a:tr h="35461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报备当天成交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疑似将已确定成交意向的案场客户洗为渠道客户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solidFill>
                            <a:srgbClr val="00B050"/>
                          </a:solidFill>
                          <a:effectLst/>
                        </a:rPr>
                        <a:t>√</a:t>
                      </a:r>
                      <a:endParaRPr lang="zh-CN" altLang="en-US" sz="1100" b="1" i="0" u="none" strike="noStrike">
                        <a:solidFill>
                          <a:srgbClr val="00B05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</a:tr>
              <a:tr h="35461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交易存在多个报备渠道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交易中多个客户有不同报备渠道为风险</a:t>
                      </a:r>
                      <a:r>
                        <a:rPr lang="en-US" altLang="zh-CN" sz="1200" u="none" strike="noStrike">
                          <a:effectLst/>
                        </a:rPr>
                        <a:t>(</a:t>
                      </a:r>
                      <a:r>
                        <a:rPr lang="zh-CN" altLang="en-US" sz="1200" u="none" strike="noStrike">
                          <a:effectLst/>
                        </a:rPr>
                        <a:t>渠道间撬客</a:t>
                      </a:r>
                      <a:r>
                        <a:rPr lang="en-US" altLang="zh-CN" sz="1200" u="none" strike="noStrike">
                          <a:effectLst/>
                        </a:rPr>
                        <a:t>)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solidFill>
                            <a:srgbClr val="00B050"/>
                          </a:solidFill>
                          <a:effectLst/>
                        </a:rPr>
                        <a:t>√</a:t>
                      </a:r>
                      <a:endParaRPr lang="zh-CN" altLang="en-US" sz="1100" b="1" i="0" u="none" strike="noStrike">
                        <a:solidFill>
                          <a:srgbClr val="00B05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</a:tr>
              <a:tr h="35461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人工更改无效线索为有效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疑似内外勾结修改报备有效性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solidFill>
                            <a:srgbClr val="00B050"/>
                          </a:solidFill>
                          <a:effectLst/>
                        </a:rPr>
                        <a:t>√</a:t>
                      </a:r>
                      <a:endParaRPr lang="zh-CN" altLang="en-US" sz="1100" b="1" i="0" u="none" strike="noStrike">
                        <a:solidFill>
                          <a:srgbClr val="00B05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</a:tr>
              <a:tr h="35461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来去电时间早于报备时间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客户先主动电话咨询楼盘情况，后被渠道撬客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solidFill>
                            <a:srgbClr val="00B050"/>
                          </a:solidFill>
                          <a:effectLst/>
                        </a:rPr>
                        <a:t>√</a:t>
                      </a:r>
                      <a:endParaRPr lang="zh-CN" altLang="en-US" sz="1100" b="1" i="0" u="none" strike="noStrike">
                        <a:solidFill>
                          <a:srgbClr val="00B05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</a:tr>
              <a:tr h="3546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u="none" strike="noStrike" dirty="0">
                          <a:solidFill>
                            <a:srgbClr val="EA4E00"/>
                          </a:solidFill>
                          <a:effectLst/>
                        </a:rPr>
                        <a:t>信息变更风险</a:t>
                      </a:r>
                      <a:endParaRPr lang="zh-CN" altLang="en-US" sz="1400" b="1" i="0" u="none" strike="noStrike" dirty="0">
                        <a:solidFill>
                          <a:srgbClr val="EA4E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客户姓名变更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>
                          <a:effectLst/>
                        </a:rPr>
                        <a:t>疑似换人成交</a:t>
                      </a:r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>
                          <a:solidFill>
                            <a:srgbClr val="00B050"/>
                          </a:solidFill>
                          <a:effectLst/>
                        </a:rPr>
                        <a:t>√</a:t>
                      </a:r>
                      <a:endParaRPr lang="zh-CN" altLang="en-US" sz="1100" b="1" i="0" u="none" strike="noStrike">
                        <a:solidFill>
                          <a:srgbClr val="00B05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</a:tr>
              <a:tr h="354615">
                <a:tc vMerge="1"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</a:rPr>
                        <a:t>客户手机号码变更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</a:rPr>
                        <a:t>疑似换号报备</a:t>
                      </a:r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√</a:t>
                      </a:r>
                      <a:endParaRPr lang="zh-CN" altLang="en-US" sz="1100" b="1" i="0" u="none" strike="noStrike" dirty="0">
                        <a:solidFill>
                          <a:srgbClr val="00B050"/>
                        </a:solidFill>
                        <a:effectLst/>
                        <a:latin typeface="微软雅黑" panose="020B0503020204020204" charset="-122"/>
                      </a:endParaRPr>
                    </a:p>
                  </a:txBody>
                  <a:tcPr marL="6350" marR="6350" marT="635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tags/tag1.xml><?xml version="1.0" encoding="utf-8"?>
<p:tagLst xmlns:p="http://schemas.openxmlformats.org/presentationml/2006/main">
  <p:tag name="ISLIDE.THEME" val="https://www.islide.cc;"/>
</p:tagLst>
</file>

<file path=ppt/tags/tag10.xml><?xml version="1.0" encoding="utf-8"?>
<p:tagLst xmlns:p="http://schemas.openxmlformats.org/presentationml/2006/main">
  <p:tag name="PA" val="v5.2.2"/>
</p:tagLst>
</file>

<file path=ppt/tags/tag11.xml><?xml version="1.0" encoding="utf-8"?>
<p:tagLst xmlns:p="http://schemas.openxmlformats.org/presentationml/2006/main">
  <p:tag name="PA" val="v5.2.2"/>
</p:tagLst>
</file>

<file path=ppt/tags/tag12.xml><?xml version="1.0" encoding="utf-8"?>
<p:tagLst xmlns:p="http://schemas.openxmlformats.org/presentationml/2006/main">
  <p:tag name="PA" val="v5.2.2"/>
</p:tagLst>
</file>

<file path=ppt/tags/tag13.xml><?xml version="1.0" encoding="utf-8"?>
<p:tagLst xmlns:p="http://schemas.openxmlformats.org/presentationml/2006/main">
  <p:tag name="PA" val="v5.2.2"/>
</p:tagLst>
</file>

<file path=ppt/tags/tag14.xml><?xml version="1.0" encoding="utf-8"?>
<p:tagLst xmlns:p="http://schemas.openxmlformats.org/presentationml/2006/main">
  <p:tag name="PA" val="v5.2.2"/>
</p:tagLst>
</file>

<file path=ppt/tags/tag15.xml><?xml version="1.0" encoding="utf-8"?>
<p:tagLst xmlns:p="http://schemas.openxmlformats.org/presentationml/2006/main">
  <p:tag name="PA" val="v5.2.2"/>
</p:tagLst>
</file>

<file path=ppt/tags/tag16.xml><?xml version="1.0" encoding="utf-8"?>
<p:tagLst xmlns:p="http://schemas.openxmlformats.org/presentationml/2006/main">
  <p:tag name="PA" val="v5.2.2"/>
</p:tagLst>
</file>

<file path=ppt/tags/tag17.xml><?xml version="1.0" encoding="utf-8"?>
<p:tagLst xmlns:p="http://schemas.openxmlformats.org/presentationml/2006/main">
  <p:tag name="PA" val="v5.2.2"/>
</p:tagLst>
</file>

<file path=ppt/tags/tag18.xml><?xml version="1.0" encoding="utf-8"?>
<p:tagLst xmlns:p="http://schemas.openxmlformats.org/presentationml/2006/main">
  <p:tag name="PA" val="v5.2.2"/>
</p:tagLst>
</file>

<file path=ppt/tags/tag19.xml><?xml version="1.0" encoding="utf-8"?>
<p:tagLst xmlns:p="http://schemas.openxmlformats.org/presentationml/2006/main">
  <p:tag name="PA" val="v5.2.2"/>
</p:tagLst>
</file>

<file path=ppt/tags/tag2.xml><?xml version="1.0" encoding="utf-8"?>
<p:tagLst xmlns:p="http://schemas.openxmlformats.org/presentationml/2006/main">
  <p:tag name="ISLIDE.THEME" val="https://www.islide.cc;"/>
</p:tagLst>
</file>

<file path=ppt/tags/tag20.xml><?xml version="1.0" encoding="utf-8"?>
<p:tagLst xmlns:p="http://schemas.openxmlformats.org/presentationml/2006/main">
  <p:tag name="PA" val="v5.2.2"/>
</p:tagLst>
</file>

<file path=ppt/tags/tag21.xml><?xml version="1.0" encoding="utf-8"?>
<p:tagLst xmlns:p="http://schemas.openxmlformats.org/presentationml/2006/main">
  <p:tag name="PA" val="v5.2.2"/>
</p:tagLst>
</file>

<file path=ppt/tags/tag22.xml><?xml version="1.0" encoding="utf-8"?>
<p:tagLst xmlns:p="http://schemas.openxmlformats.org/presentationml/2006/main">
  <p:tag name="PA" val="v5.2.2"/>
</p:tagLst>
</file>

<file path=ppt/tags/tag23.xml><?xml version="1.0" encoding="utf-8"?>
<p:tagLst xmlns:p="http://schemas.openxmlformats.org/presentationml/2006/main">
  <p:tag name="PA" val="v5.2.2"/>
</p:tagLst>
</file>

<file path=ppt/tags/tag24.xml><?xml version="1.0" encoding="utf-8"?>
<p:tagLst xmlns:p="http://schemas.openxmlformats.org/presentationml/2006/main">
  <p:tag name="PA" val="v5.2.2"/>
</p:tagLst>
</file>

<file path=ppt/tags/tag25.xml><?xml version="1.0" encoding="utf-8"?>
<p:tagLst xmlns:p="http://schemas.openxmlformats.org/presentationml/2006/main">
  <p:tag name="KSO_WM_UNIT_TABLE_BEAUTIFY" val="smartTable{706a2f1b-4f9a-42b8-a999-423e752c1466}"/>
</p:tagLst>
</file>

<file path=ppt/tags/tag26.xml><?xml version="1.0" encoding="utf-8"?>
<p:tagLst xmlns:p="http://schemas.openxmlformats.org/presentationml/2006/main">
  <p:tag name="KSO_WM_UNIT_TABLE_BEAUTIFY" val="smartTable{753706b9-bdea-45f0-af22-d2335d0cc2fc}"/>
</p:tagLst>
</file>

<file path=ppt/tags/tag27.xml><?xml version="1.0" encoding="utf-8"?>
<p:tagLst xmlns:p="http://schemas.openxmlformats.org/presentationml/2006/main">
  <p:tag name="ISLIDE.THEME" val="#574903"/>
  <p:tag name="ISLIDE.TEMPLATE" val="8546f885-d6be-4c7c-90b7-63706baeba0b"/>
  <p:tag name="COMMONDATA" val="eyJoZGlkIjoiMWVhNjY0MTY5NGU3OTBhZmViYWNmNTQ0NWUyZDZjODQifQ=="/>
</p:tagLst>
</file>

<file path=ppt/tags/tag3.xml><?xml version="1.0" encoding="utf-8"?>
<p:tagLst xmlns:p="http://schemas.openxmlformats.org/presentationml/2006/main">
  <p:tag name="ISLIDE.DIAGRAM" val="#577218;"/>
</p:tagLst>
</file>

<file path=ppt/tags/tag4.xml><?xml version="1.0" encoding="utf-8"?>
<p:tagLst xmlns:p="http://schemas.openxmlformats.org/presentationml/2006/main">
  <p:tag name="ISLIDE.DIAGRAM" val="#577218;"/>
</p:tagLst>
</file>

<file path=ppt/tags/tag5.xml><?xml version="1.0" encoding="utf-8"?>
<p:tagLst xmlns:p="http://schemas.openxmlformats.org/presentationml/2006/main">
  <p:tag name="ISLIDE.THEME" val="https://www.islide.cc;"/>
</p:tagLst>
</file>

<file path=ppt/tags/tag6.xml><?xml version="1.0" encoding="utf-8"?>
<p:tagLst xmlns:p="http://schemas.openxmlformats.org/presentationml/2006/main">
  <p:tag name="PA" val="v5.2.2"/>
</p:tagLst>
</file>

<file path=ppt/tags/tag7.xml><?xml version="1.0" encoding="utf-8"?>
<p:tagLst xmlns:p="http://schemas.openxmlformats.org/presentationml/2006/main">
  <p:tag name="PA" val="v5.2.2"/>
</p:tagLst>
</file>

<file path=ppt/tags/tag8.xml><?xml version="1.0" encoding="utf-8"?>
<p:tagLst xmlns:p="http://schemas.openxmlformats.org/presentationml/2006/main">
  <p:tag name="PA" val="v5.2.2"/>
</p:tagLst>
</file>

<file path=ppt/tags/tag9.xml><?xml version="1.0" encoding="utf-8"?>
<p:tagLst xmlns:p="http://schemas.openxmlformats.org/presentationml/2006/main">
  <p:tag name="PA" val="v5.2.2"/>
</p:tagLst>
</file>

<file path=ppt/theme/theme1.xml><?xml version="1.0" encoding="utf-8"?>
<a:theme xmlns:a="http://schemas.openxmlformats.org/drawingml/2006/main" name="主题1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9D2100"/>
      </a:accent1>
      <a:accent2>
        <a:srgbClr val="E94E01"/>
      </a:accent2>
      <a:accent3>
        <a:srgbClr val="FF8C30"/>
      </a:accent3>
      <a:accent4>
        <a:srgbClr val="F9C844"/>
      </a:accent4>
      <a:accent5>
        <a:srgbClr val="87513C"/>
      </a:accent5>
      <a:accent6>
        <a:srgbClr val="503224"/>
      </a:accent6>
      <a:hlink>
        <a:srgbClr val="F2F3AE"/>
      </a:hlink>
      <a:folHlink>
        <a:srgbClr val="BFBFBF"/>
      </a:folHlink>
    </a:clrScheme>
    <a:fontScheme name="主题标准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D2100"/>
    </a:accent1>
    <a:accent2>
      <a:srgbClr val="E94E01"/>
    </a:accent2>
    <a:accent3>
      <a:srgbClr val="FF8C30"/>
    </a:accent3>
    <a:accent4>
      <a:srgbClr val="F9C844"/>
    </a:accent4>
    <a:accent5>
      <a:srgbClr val="87513C"/>
    </a:accent5>
    <a:accent6>
      <a:srgbClr val="503224"/>
    </a:accent6>
    <a:hlink>
      <a:srgbClr val="F2F3AE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9D2100"/>
    </a:accent1>
    <a:accent2>
      <a:srgbClr val="E94E01"/>
    </a:accent2>
    <a:accent3>
      <a:srgbClr val="FF8C30"/>
    </a:accent3>
    <a:accent4>
      <a:srgbClr val="F9C844"/>
    </a:accent4>
    <a:accent5>
      <a:srgbClr val="87513C"/>
    </a:accent5>
    <a:accent6>
      <a:srgbClr val="503224"/>
    </a:accent6>
    <a:hlink>
      <a:srgbClr val="F2F3AE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1971</Words>
  <Application>WPS 文字</Application>
  <PresentationFormat>宽屏</PresentationFormat>
  <Paragraphs>408</Paragraphs>
  <Slides>10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汉仪旗黑</vt:lpstr>
      <vt:lpstr>字魂105号-简雅黑</vt:lpstr>
      <vt:lpstr>Impact</vt:lpstr>
      <vt:lpstr>阿里巴巴普惠体 R</vt:lpstr>
      <vt:lpstr>PingFang SC Semibold</vt:lpstr>
      <vt:lpstr>PingFang SC Regular</vt:lpstr>
      <vt:lpstr>Montserrat Semi</vt:lpstr>
      <vt:lpstr>苹方-简</vt:lpstr>
      <vt:lpstr>宋体</vt:lpstr>
      <vt:lpstr>Arial Unicode MS</vt:lpstr>
      <vt:lpstr>等线</vt:lpstr>
      <vt:lpstr>汉仪中等线KW</vt:lpstr>
      <vt:lpstr>汉仪中黑KW</vt:lpstr>
      <vt:lpstr>微软雅黑</vt:lpstr>
      <vt:lpstr>Calibri</vt:lpstr>
      <vt:lpstr>Helvetica Neue</vt:lpstr>
      <vt:lpstr>汉仪书宋二KW</vt:lpstr>
      <vt:lpstr>主题1</vt:lpstr>
      <vt:lpstr>渠道风控系统 产品操作手册</vt:lpstr>
      <vt:lpstr>市场背景</vt:lpstr>
      <vt:lpstr>PowerPoint 演示文稿</vt:lpstr>
      <vt:lpstr>PowerPoint 演示文稿</vt:lpstr>
      <vt:lpstr>解决方案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iSlide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渠道风控 系统合规方案</dc:title>
  <dc:creator>O365</dc:creator>
  <cp:lastModifiedBy>一颗绿豆子</cp:lastModifiedBy>
  <cp:revision>123</cp:revision>
  <cp:lastPrinted>2022-08-12T01:30:29Z</cp:lastPrinted>
  <dcterms:created xsi:type="dcterms:W3CDTF">2022-08-12T01:30:29Z</dcterms:created>
  <dcterms:modified xsi:type="dcterms:W3CDTF">2022-08-12T01:30:29Z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9ca3d93e-cd80-4bbf-a278-03ec70b3ab00</vt:lpwstr>
  </property>
  <property fmtid="{D5CDD505-2E9C-101B-9397-08002B2CF9AE}" pid="3" name="iSlide.TEMPLATE">
    <vt:lpwstr>8546f885-d6be-4c7c-90b7-63706baeba0b</vt:lpwstr>
  </property>
  <property fmtid="{D5CDD505-2E9C-101B-9397-08002B2CF9AE}" pid="4" name="KSOProductBuildVer">
    <vt:lpwstr>2052-3.9.4.6378</vt:lpwstr>
  </property>
  <property fmtid="{D5CDD505-2E9C-101B-9397-08002B2CF9AE}" pid="5" name="ICV">
    <vt:lpwstr>2E685526648F40578EEC4F45E70D4161</vt:lpwstr>
  </property>
</Properties>
</file>