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sldIdLst>
    <p:sldId id="256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5" r:id="rId22"/>
    <p:sldId id="266" r:id="rId23"/>
    <p:sldId id="267" r:id="rId24"/>
    <p:sldId id="268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邓强强" initials="邓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7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7" Type="http://schemas.openxmlformats.org/officeDocument/2006/relationships/image" Target="../media/image31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089025"/>
            <a:ext cx="5152644" cy="4979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156" y="1089025"/>
            <a:ext cx="5152644" cy="4979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2"/>
          <p:cNvSpPr>
            <a:spLocks noGrp="1"/>
          </p:cNvSpPr>
          <p:nvPr>
            <p:ph type="body"/>
          </p:nvPr>
        </p:nvSpPr>
        <p:spPr>
          <a:xfrm>
            <a:off x="838200" y="1089025"/>
            <a:ext cx="10515600" cy="4979988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228600"/>
            <a:r>
              <a:rPr lang="zh-CN" altLang="en-US"/>
              <a:t>第二级</a:t>
            </a:r>
            <a:endParaRPr lang="zh-CN" altLang="en-US"/>
          </a:p>
          <a:p>
            <a:pPr lvl="2" indent="685800"/>
            <a:r>
              <a:rPr lang="zh-CN" altLang="en-US"/>
              <a:t>第三级</a:t>
            </a:r>
            <a:endParaRPr lang="zh-CN" altLang="en-US"/>
          </a:p>
          <a:p>
            <a:pPr lvl="3" indent="-68580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7" name="日期占位符 3"/>
          <p:cNvSpPr>
            <a:spLocks noGrp="1"/>
          </p:cNvSpPr>
          <p:nvPr>
            <p:ph type="dt" sz="half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28" name="页脚占位符 4"/>
          <p:cNvSpPr>
            <a:spLocks noGrp="1"/>
          </p:cNvSpPr>
          <p:nvPr>
            <p:ph type="ftr" sz="quarte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29" name="灯片编号占位符 5"/>
          <p:cNvSpPr>
            <a:spLocks noGrp="1"/>
          </p:cNvSpPr>
          <p:nvPr>
            <p:ph type="sldNum" sz="quarter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1031" name="表格 1030"/>
          <p:cNvGraphicFramePr/>
          <p:nvPr/>
        </p:nvGraphicFramePr>
        <p:xfrm>
          <a:off x="838200" y="825500"/>
          <a:ext cx="10879138" cy="5705475"/>
        </p:xfrm>
        <a:graphic>
          <a:graphicData uri="http://schemas.openxmlformats.org/drawingml/2006/table">
            <a:tbl>
              <a:tblPr/>
              <a:tblGrid>
                <a:gridCol w="10879138"/>
              </a:tblGrid>
              <a:tr h="5705475">
                <a:tc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n-US" altLang="x-none" sz="600" u="non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7" name="矩形 3074"/>
          <p:cNvSpPr/>
          <p:nvPr userDrawn="1"/>
        </p:nvSpPr>
        <p:spPr>
          <a:xfrm>
            <a:off x="8736013" y="422275"/>
            <a:ext cx="625475" cy="196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algn="ctr" eaLnBrk="0" hangingPunct="0"/>
            <a:fld id="{9A0DB2DC-4C9A-4742-B13C-FB6460FD3503}" type="slidenum">
              <a:rPr lang="zh-CN" altLang="en-US" sz="1000" b="1" dirty="0">
                <a:solidFill>
                  <a:srgbClr val="595959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000" b="1" dirty="0">
              <a:solidFill>
                <a:srgbClr val="595959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aphicFrame>
        <p:nvGraphicFramePr>
          <p:cNvPr id="1038" name="表格 1037"/>
          <p:cNvGraphicFramePr/>
          <p:nvPr/>
        </p:nvGraphicFramePr>
        <p:xfrm>
          <a:off x="841375" y="258128"/>
          <a:ext cx="10875963" cy="566738"/>
        </p:xfrm>
        <a:graphic>
          <a:graphicData uri="http://schemas.openxmlformats.org/drawingml/2006/table">
            <a:tbl>
              <a:tblPr/>
              <a:tblGrid>
                <a:gridCol w="2749550"/>
                <a:gridCol w="4535488"/>
                <a:gridCol w="1244600"/>
                <a:gridCol w="1252537"/>
                <a:gridCol w="1093788"/>
              </a:tblGrid>
              <a:tr h="200025">
                <a:tc rowSpan="3"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600" b="0" u="none" baseline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600" b="0" u="none" baseline="0" dirty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lvl="0" indent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7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700" b="1" u="none" baseline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u="none" baseline="0">
                          <a:solidFill>
                            <a:srgbClr val="595959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帮助文档</a:t>
                      </a:r>
                      <a:endParaRPr lang="zh-CN" altLang="en-US" sz="2000" b="1" u="none" baseline="0">
                        <a:solidFill>
                          <a:srgbClr val="595959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文件编号</a:t>
                      </a:r>
                      <a:r>
                        <a:rPr lang="zh-CN" altLang="en-US" sz="1200" b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﹕</a:t>
                      </a:r>
                      <a:r>
                        <a:rPr lang="en-US" altLang="zh-CN" sz="1200" b="0" u="none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VT0</a:t>
                      </a:r>
                      <a:r>
                        <a:rPr lang="en-US" altLang="zh-CN" sz="1200" b="0" u="none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zh-CN" sz="1200" b="0" u="none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-HELP-07-007/B-00</a:t>
                      </a:r>
                      <a:r>
                        <a:rPr lang="en-US" altLang="zh-CN" sz="1200" b="0" u="none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u="none" baseline="0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第几页码</a:t>
                      </a:r>
                      <a:r>
                        <a:rPr lang="zh-CN" altLang="en-US" sz="1200" b="0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﹕</a:t>
                      </a:r>
                      <a:endParaRPr lang="en-US" altLang="zh-CN" sz="1200" b="0" u="none" baseline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总页码</a:t>
                      </a:r>
                      <a:r>
                        <a:rPr lang="zh-CN" altLang="en-US" sz="1200" b="0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﹕</a:t>
                      </a:r>
                      <a:r>
                        <a:rPr lang="en-US" altLang="zh-CN" sz="1200" b="0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</a:t>
                      </a:r>
                      <a:endParaRPr lang="en-US" altLang="zh-CN" sz="1200" b="0" u="none" baseline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1200" b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版本</a:t>
                      </a:r>
                      <a:r>
                        <a:rPr lang="zh-CN" altLang="en-US" sz="1200" b="0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﹕</a:t>
                      </a:r>
                      <a:r>
                        <a:rPr lang="en-US" altLang="zh-CN" sz="1200" b="0" u="none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A.0</a:t>
                      </a:r>
                      <a:endParaRPr lang="en-US" altLang="zh-CN" sz="1200" b="0" u="none" baseline="0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wrap="square"/>
                    <a:lstStyle>
                      <a:lvl1pPr marL="228600" lvl="0" indent="-2286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1" i="0" u="none" kern="1200" baseline="8000"/>
                      </a:lvl1pPr>
                      <a:lvl2pPr marL="228600" lvl="1" indent="4572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1" i="0" u="none" kern="1200" baseline="576000">
                          <a:sym typeface="Arial" panose="020B0604020202020204" pitchFamily="34" charset="0"/>
                        </a:defRPr>
                      </a:lvl2pPr>
                      <a:lvl3pPr marL="228600" lvl="2" indent="9144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1" i="0" u="none" kern="1200" baseline="576000">
                          <a:sym typeface="Arial" panose="020B0604020202020204" pitchFamily="34" charset="0"/>
                        </a:defRPr>
                      </a:lvl3pPr>
                      <a:lvl4pPr marL="2057400" lvl="3" indent="-68580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1" i="0" u="none" kern="1200" baseline="576000"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1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华文细黑" panose="02010600040101010101" pitchFamily="2" charset="-122"/>
                        <a:buChar char="n"/>
                        <a:defRPr sz="1800" b="1" i="0" u="none" kern="1200" baseline="576000"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过程所有者﹕</a:t>
                      </a:r>
                      <a:r>
                        <a:rPr lang="zh-CN" altLang="en-US" sz="1200" b="0" u="none" baseline="0" dirty="0">
                          <a:solidFill>
                            <a:srgbClr val="595959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工程</a:t>
                      </a:r>
                      <a:r>
                        <a:rPr lang="en-US" altLang="zh-CN" sz="1200" b="0" u="none" baseline="0" dirty="0">
                          <a:solidFill>
                            <a:srgbClr val="595959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200" b="0" u="none" baseline="0" dirty="0">
                          <a:solidFill>
                            <a:srgbClr val="595959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研发</a:t>
                      </a:r>
                      <a:endParaRPr lang="zh-CN" altLang="en-US" sz="1200" b="0" u="none" baseline="0" dirty="0">
                        <a:solidFill>
                          <a:srgbClr val="595959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6145" y="290195"/>
            <a:ext cx="2163445" cy="503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l" defTabSz="91440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buNone/>
        <a:defRPr kern="1200"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b="1" i="0" u="none" kern="1200" baseline="8000">
          <a:latin typeface="+mn-lt"/>
          <a:ea typeface="+mn-ea"/>
          <a:cs typeface="+mn-cs"/>
        </a:defRPr>
      </a:lvl1pPr>
      <a:lvl2pPr marL="228600" lvl="1" indent="4572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Arial" panose="020B0604020202020204" pitchFamily="34" charset="0"/>
        <a:buChar char="•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2pPr>
      <a:lvl3pPr marL="228600" lvl="2" indent="9144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Arial" panose="020B0604020202020204" pitchFamily="34" charset="0"/>
        <a:buChar char="•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3pPr>
      <a:lvl4pPr marL="2057400" lvl="3" indent="-6858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Arial" panose="020B0604020202020204" pitchFamily="34" charset="0"/>
        <a:buChar char="•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4pPr>
      <a:lvl5pPr marL="1828800" lvl="4" indent="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华文细黑" panose="02010600040101010101" pitchFamily="2" charset="-122"/>
        <a:buChar char="n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华文细黑" panose="02010600040101010101" pitchFamily="2" charset="-122"/>
        <a:buChar char="n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华文细黑" panose="02010600040101010101" pitchFamily="2" charset="-122"/>
        <a:buChar char="n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华文细黑" panose="02010600040101010101" pitchFamily="2" charset="-122"/>
        <a:buChar char="n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SzTx/>
        <a:buFont typeface="华文细黑" panose="02010600040101010101" pitchFamily="2" charset="-122"/>
        <a:buChar char="n"/>
        <a:defRPr sz="3200" b="1" i="0" u="none" kern="1200" baseline="576000"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5" Type="http://schemas.openxmlformats.org/officeDocument/2006/relationships/vmlDrawing" Target="../drawings/vmlDrawing1.vml"/><Relationship Id="rId34" Type="http://schemas.openxmlformats.org/officeDocument/2006/relationships/slideLayout" Target="../slideLayouts/slideLayout7.xml"/><Relationship Id="rId33" Type="http://schemas.openxmlformats.org/officeDocument/2006/relationships/oleObject" Target="../embeddings/oleObject12.bin"/><Relationship Id="rId32" Type="http://schemas.openxmlformats.org/officeDocument/2006/relationships/oleObject" Target="../embeddings/oleObject11.bin"/><Relationship Id="rId31" Type="http://schemas.openxmlformats.org/officeDocument/2006/relationships/image" Target="../media/image32.wmf"/><Relationship Id="rId30" Type="http://schemas.openxmlformats.org/officeDocument/2006/relationships/oleObject" Target="../embeddings/oleObject10.bin"/><Relationship Id="rId3" Type="http://schemas.openxmlformats.org/officeDocument/2006/relationships/image" Target="../media/image14.png"/><Relationship Id="rId29" Type="http://schemas.openxmlformats.org/officeDocument/2006/relationships/oleObject" Target="../embeddings/oleObject9.bin"/><Relationship Id="rId28" Type="http://schemas.openxmlformats.org/officeDocument/2006/relationships/image" Target="../media/image31.wmf"/><Relationship Id="rId27" Type="http://schemas.openxmlformats.org/officeDocument/2006/relationships/oleObject" Target="../embeddings/oleObject8.bin"/><Relationship Id="rId26" Type="http://schemas.openxmlformats.org/officeDocument/2006/relationships/oleObject" Target="../embeddings/oleObject7.bin"/><Relationship Id="rId25" Type="http://schemas.openxmlformats.org/officeDocument/2006/relationships/image" Target="../media/image30.wmf"/><Relationship Id="rId24" Type="http://schemas.openxmlformats.org/officeDocument/2006/relationships/oleObject" Target="../embeddings/oleObject6.bin"/><Relationship Id="rId23" Type="http://schemas.openxmlformats.org/officeDocument/2006/relationships/image" Target="../media/image29.wmf"/><Relationship Id="rId22" Type="http://schemas.openxmlformats.org/officeDocument/2006/relationships/oleObject" Target="../embeddings/oleObject5.bin"/><Relationship Id="rId21" Type="http://schemas.openxmlformats.org/officeDocument/2006/relationships/image" Target="../media/image28.wmf"/><Relationship Id="rId20" Type="http://schemas.openxmlformats.org/officeDocument/2006/relationships/oleObject" Target="../embeddings/oleObject4.bin"/><Relationship Id="rId2" Type="http://schemas.openxmlformats.org/officeDocument/2006/relationships/image" Target="../media/image13.png"/><Relationship Id="rId19" Type="http://schemas.openxmlformats.org/officeDocument/2006/relationships/image" Target="../media/image27.wmf"/><Relationship Id="rId18" Type="http://schemas.openxmlformats.org/officeDocument/2006/relationships/oleObject" Target="../embeddings/oleObject3.bin"/><Relationship Id="rId17" Type="http://schemas.openxmlformats.org/officeDocument/2006/relationships/image" Target="../media/image26.wmf"/><Relationship Id="rId16" Type="http://schemas.openxmlformats.org/officeDocument/2006/relationships/oleObject" Target="../embeddings/oleObject2.bin"/><Relationship Id="rId15" Type="http://schemas.openxmlformats.org/officeDocument/2006/relationships/image" Target="../media/image25.wmf"/><Relationship Id="rId14" Type="http://schemas.openxmlformats.org/officeDocument/2006/relationships/oleObject" Target="../embeddings/oleObject1.bin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2.e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4.e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46.emf"/><Relationship Id="rId2" Type="http://schemas.openxmlformats.org/officeDocument/2006/relationships/oleObject" Target="../embeddings/oleObject15.bin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使用</a:t>
            </a:r>
            <a:r>
              <a:rPr lang="zh-CN" altLang="zh-CN"/>
              <a:t>指南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呆猫，</a:t>
            </a:r>
            <a:r>
              <a:rPr lang="en-US" altLang="zh-CN"/>
              <a:t>NX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9660" y="3213735"/>
            <a:ext cx="3627755" cy="70294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660" y="5526405"/>
            <a:ext cx="3168650" cy="7854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660" y="4723765"/>
            <a:ext cx="3168650" cy="81153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60" y="3916680"/>
            <a:ext cx="3627755" cy="80518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660" y="2469515"/>
            <a:ext cx="3627755" cy="74422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660" y="1666240"/>
            <a:ext cx="3627755" cy="79502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660" y="1091565"/>
            <a:ext cx="2623820" cy="5746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470" y="5248910"/>
            <a:ext cx="3296920" cy="7537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9725" y="4507230"/>
            <a:ext cx="2891155" cy="7416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7820" y="3720465"/>
            <a:ext cx="2771140" cy="7867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7820" y="3040380"/>
            <a:ext cx="2765425" cy="67500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7820" y="1604010"/>
            <a:ext cx="4044950" cy="76136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7820" y="2369185"/>
            <a:ext cx="2777490" cy="66357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687195" y="651510"/>
            <a:ext cx="1964055" cy="481330"/>
          </a:xfrm>
          <a:prstGeom prst="roundRect">
            <a:avLst/>
          </a:prstGeom>
          <a:solidFill>
            <a:schemeClr val="bg2"/>
          </a:solidFill>
          <a:ln w="28575" cmpd="sng">
            <a:noFill/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一、颜色标准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1470" y="113284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加工面色</a:t>
            </a:r>
            <a:r>
              <a:rPr lang="zh-CN" altLang="en-US"/>
              <a:t>与对应的加工</a:t>
            </a:r>
            <a:r>
              <a:rPr lang="zh-CN" altLang="en-US"/>
              <a:t>公差</a:t>
            </a:r>
            <a:endParaRPr lang="zh-CN" altLang="en-US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94250" y="2064385"/>
          <a:ext cx="85217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4" imgW="495300" imgH="177165" progId="Equation.KSEE3">
                  <p:embed/>
                </p:oleObj>
              </mc:Choice>
              <mc:Fallback>
                <p:oleObj name="" r:id="rId14" imgW="4953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94250" y="2064385"/>
                        <a:ext cx="85217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99425" y="6002655"/>
          <a:ext cx="60960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16" imgW="342900" imgH="177165" progId="Equation.KSEE3">
                  <p:embed/>
                </p:oleObj>
              </mc:Choice>
              <mc:Fallback>
                <p:oleObj name="" r:id="rId16" imgW="342900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99425" y="6002655"/>
                        <a:ext cx="60960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18" imgW="914400" imgH="215900" progId="Equation.KSEE3">
                  <p:embed/>
                </p:oleObj>
              </mc:Choice>
              <mc:Fallback>
                <p:oleObj name="" r:id="rId18" imgW="914400" imgH="2159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51250" y="2717165"/>
          <a:ext cx="72136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0" imgW="405765" imgH="177165" progId="Equation.KSEE3">
                  <p:embed/>
                </p:oleObj>
              </mc:Choice>
              <mc:Fallback>
                <p:oleObj name="" r:id="rId20" imgW="405765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51250" y="2717165"/>
                        <a:ext cx="72136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91990" y="5720715"/>
          <a:ext cx="40640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22" imgW="228600" imgH="177165" progId="Equation.KSEE3">
                  <p:embed/>
                </p:oleObj>
              </mc:Choice>
              <mc:Fallback>
                <p:oleObj name="" r:id="rId22" imgW="228600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91990" y="5720715"/>
                        <a:ext cx="40640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66443" y="5227955"/>
          <a:ext cx="587375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24" imgW="330200" imgH="177165" progId="Equation.KSEE3">
                  <p:embed/>
                </p:oleObj>
              </mc:Choice>
              <mc:Fallback>
                <p:oleObj name="" r:id="rId24" imgW="330200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366443" y="5227955"/>
                        <a:ext cx="587375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04298" y="4970780"/>
          <a:ext cx="587375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6" imgW="330200" imgH="177165" progId="Equation.KSEE3">
                  <p:embed/>
                </p:oleObj>
              </mc:Choice>
              <mc:Fallback>
                <p:oleObj name="" r:id="rId26" imgW="330200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904298" y="4970780"/>
                        <a:ext cx="587375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39185" y="4208780"/>
          <a:ext cx="74549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7" imgW="419100" imgH="177165" progId="Equation.KSEE3">
                  <p:embed/>
                </p:oleObj>
              </mc:Choice>
              <mc:Fallback>
                <p:oleObj name="" r:id="rId27" imgW="419100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639185" y="4208780"/>
                        <a:ext cx="74549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100820" y="4450715"/>
          <a:ext cx="72136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9" imgW="405765" imgH="177165" progId="Equation.KSEE3">
                  <p:embed/>
                </p:oleObj>
              </mc:Choice>
              <mc:Fallback>
                <p:oleObj name="" r:id="rId29" imgW="405765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00820" y="4450715"/>
                        <a:ext cx="72136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76055" y="2943225"/>
          <a:ext cx="72136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30" imgW="405765" imgH="177165" progId="Equation.KSEE3">
                  <p:embed/>
                </p:oleObj>
              </mc:Choice>
              <mc:Fallback>
                <p:oleObj name="" r:id="rId30" imgW="405765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076055" y="2943225"/>
                        <a:ext cx="72136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76055" y="2146935"/>
          <a:ext cx="72136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32" imgW="405765" imgH="177165" progId="Equation.KSEE3">
                  <p:embed/>
                </p:oleObj>
              </mc:Choice>
              <mc:Fallback>
                <p:oleObj name="" r:id="rId32" imgW="405765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076055" y="2146935"/>
                        <a:ext cx="72136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733030" y="1386840"/>
          <a:ext cx="72136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33" imgW="405765" imgH="177165" progId="Equation.KSEE3">
                  <p:embed/>
                </p:oleObj>
              </mc:Choice>
              <mc:Fallback>
                <p:oleObj name="" r:id="rId33" imgW="405765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733030" y="1386840"/>
                        <a:ext cx="72136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29410" y="2558415"/>
            <a:ext cx="151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6</a:t>
            </a:r>
            <a:r>
              <a:rPr lang="zh-CN" altLang="en-US"/>
              <a:t>号色 精加工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03680" y="1745615"/>
            <a:ext cx="424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186</a:t>
            </a:r>
            <a:r>
              <a:rPr lang="zh-CN" altLang="en-US"/>
              <a:t>号色 导柱</a:t>
            </a:r>
            <a:r>
              <a:rPr lang="en-US" altLang="zh-CN"/>
              <a:t>/</a:t>
            </a:r>
            <a:r>
              <a:rPr lang="zh-CN" altLang="en-US"/>
              <a:t>导套</a:t>
            </a:r>
            <a:r>
              <a:rPr lang="en-US" altLang="zh-CN"/>
              <a:t>/</a:t>
            </a:r>
            <a:r>
              <a:rPr lang="zh-CN" altLang="en-US"/>
              <a:t>销钉</a:t>
            </a:r>
            <a:r>
              <a:rPr lang="en-US" altLang="zh-CN"/>
              <a:t>/</a:t>
            </a:r>
            <a:r>
              <a:rPr lang="zh-CN" altLang="en-US"/>
              <a:t>实体改模精加工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04645" y="3253105"/>
            <a:ext cx="1981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211</a:t>
            </a:r>
            <a:r>
              <a:rPr lang="zh-CN" altLang="en-US">
                <a:solidFill>
                  <a:schemeClr val="bg1"/>
                </a:solidFill>
              </a:rPr>
              <a:t>号色 螺纹牙孔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6545" y="3952875"/>
            <a:ext cx="251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181</a:t>
            </a:r>
            <a:r>
              <a:rPr lang="zh-CN" altLang="en-US">
                <a:solidFill>
                  <a:schemeClr val="tx1"/>
                </a:solidFill>
              </a:rPr>
              <a:t>号色 滑块入子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顶针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65275" y="4721860"/>
            <a:ext cx="2913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29</a:t>
            </a:r>
            <a:r>
              <a:rPr lang="zh-CN" altLang="en-US">
                <a:solidFill>
                  <a:schemeClr val="tx1"/>
                </a:solidFill>
              </a:rPr>
              <a:t>号色 冲头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插针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塞打过孔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63370" y="5441950"/>
            <a:ext cx="199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125</a:t>
            </a:r>
            <a:r>
              <a:rPr lang="zh-CN" altLang="en-US">
                <a:solidFill>
                  <a:schemeClr val="tx1"/>
                </a:solidFill>
              </a:rPr>
              <a:t>号色 铸件开粗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58230" y="1092200"/>
            <a:ext cx="2062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161</a:t>
            </a:r>
            <a:r>
              <a:rPr lang="zh-CN" altLang="en-US">
                <a:solidFill>
                  <a:schemeClr val="tx1"/>
                </a:solidFill>
              </a:rPr>
              <a:t>号色 刀口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冲头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9815" y="1895475"/>
            <a:ext cx="3827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195</a:t>
            </a:r>
            <a:r>
              <a:rPr lang="zh-CN" altLang="en-US">
                <a:solidFill>
                  <a:schemeClr val="tx1"/>
                </a:solidFill>
              </a:rPr>
              <a:t>号色 片体设计（需偏料厚加工）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7590" y="2655570"/>
            <a:ext cx="3827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160</a:t>
            </a:r>
            <a:r>
              <a:rPr lang="zh-CN" altLang="en-US">
                <a:solidFill>
                  <a:schemeClr val="tx1"/>
                </a:solidFill>
              </a:rPr>
              <a:t>号色 片体设计（不偏料厚加工）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149975" y="4180205"/>
            <a:ext cx="2100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54</a:t>
            </a:r>
            <a:r>
              <a:rPr lang="zh-CN" altLang="en-US">
                <a:solidFill>
                  <a:schemeClr val="tx1"/>
                </a:solidFill>
              </a:rPr>
              <a:t>号色 改模精加工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23940" y="4970780"/>
            <a:ext cx="199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127</a:t>
            </a:r>
            <a:r>
              <a:rPr lang="zh-CN" altLang="en-US">
                <a:solidFill>
                  <a:schemeClr val="tx1"/>
                </a:solidFill>
              </a:rPr>
              <a:t>号色 改模避位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80455" y="5727065"/>
            <a:ext cx="199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202</a:t>
            </a:r>
            <a:r>
              <a:rPr lang="zh-CN" altLang="en-US">
                <a:solidFill>
                  <a:schemeClr val="bg1"/>
                </a:solidFill>
              </a:rPr>
              <a:t>号色 改模避位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116955" y="3429635"/>
            <a:ext cx="199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173</a:t>
            </a:r>
            <a:r>
              <a:rPr lang="zh-CN" altLang="en-US">
                <a:solidFill>
                  <a:schemeClr val="bg1"/>
                </a:solidFill>
              </a:rPr>
              <a:t>号色 加工清角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304925" y="133032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适用范围：本功能用于克隆装配树</a:t>
            </a:r>
            <a:endParaRPr lang="en-US" altLang="zh-CN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79500" y="2127250"/>
            <a:ext cx="6264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304925" y="2495550"/>
            <a:ext cx="10210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、在图档中确定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3775" y="1106805"/>
            <a:ext cx="2847340" cy="1143000"/>
          </a:xfrm>
          <a:prstGeom prst="rect">
            <a:avLst/>
          </a:prstGeom>
        </p:spPr>
      </p:pic>
      <p:sp>
        <p:nvSpPr>
          <p:cNvPr id="6145" name="文本框 2"/>
          <p:cNvSpPr txBox="1"/>
          <p:nvPr/>
        </p:nvSpPr>
        <p:spPr>
          <a:xfrm>
            <a:off x="994410" y="4684395"/>
            <a:ext cx="626364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800" b="1" dirty="0">
                <a:sym typeface="+mn-ea"/>
              </a:rPr>
              <a:t>三、使用注意事项及技巧</a:t>
            </a:r>
            <a:endParaRPr lang="zh-CN" altLang="en-US" sz="180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，一般用于做装配档的第一步，图档最好放在一个单独的文件夹中，方便装配树生成在这个文件夹。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2249805"/>
            <a:ext cx="3399790" cy="28378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304925" y="133032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适用范围：本功能用于单个组件重命名</a:t>
            </a:r>
            <a:endParaRPr lang="en-US" altLang="zh-CN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57275" y="1948815"/>
            <a:ext cx="6264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二、操作步骤（右下角可播放操作视频）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282700" y="2317115"/>
            <a:ext cx="10210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、选择要改名的单个组件。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、手动更改，确定。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0" y="2379345"/>
            <a:ext cx="333311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282700" y="133032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适用范围：本功能用于快速查找相同实体，标准件自制件都可以。</a:t>
            </a:r>
            <a:endParaRPr lang="en-US" altLang="zh-CN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57275" y="1948815"/>
            <a:ext cx="6264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214755" y="2317115"/>
            <a:ext cx="40487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sz="1600" dirty="0">
                <a:latin typeface="Calibri" panose="020F0502020204030204" charset="0"/>
                <a:ea typeface="宋体" panose="02010600030101010101" pitchFamily="2" charset="-122"/>
              </a:rPr>
              <a:t>选择实体确定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5" name="文本框 2"/>
          <p:cNvSpPr txBox="1"/>
          <p:nvPr/>
        </p:nvSpPr>
        <p:spPr>
          <a:xfrm>
            <a:off x="1057275" y="4610735"/>
            <a:ext cx="568960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三、使用注意事项及技巧</a:t>
            </a:r>
            <a:endParaRPr lang="zh-CN" altLang="en-US" b="1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 sz="160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160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sz="1600">
                <a:sym typeface="+mn-ea"/>
              </a:rPr>
              <a:t>只能对建模体生效，且只对当前显示的工件生效。</a:t>
            </a:r>
            <a:endParaRPr lang="zh-CN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6815" y="2174875"/>
            <a:ext cx="3219450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15" y="3394075"/>
            <a:ext cx="3194685" cy="2606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304925" y="133032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适用范围：本功能用于查看实体或者组件的属性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57275" y="1948815"/>
            <a:ext cx="6264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282700" y="2317115"/>
            <a:ext cx="10210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、选择组件或者实体，会自动显示。</a:t>
            </a:r>
            <a:endParaRPr lang="en-US" altLang="zh-CN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4105" y="1114425"/>
            <a:ext cx="43815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304925" y="133032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适用范围：本功能用于读取实体或者组件的属性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57275" y="1948815"/>
            <a:ext cx="6264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282700" y="2317115"/>
            <a:ext cx="10210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、鼠标放在组件或者实体上面，就会自动显示。</a:t>
            </a:r>
            <a:endParaRPr lang="en-US" altLang="zh-CN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7290" y="1139825"/>
            <a:ext cx="3350260" cy="38842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304925" y="133032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适用范围：本功能用于将组件排除在</a:t>
            </a:r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BOM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之外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57275" y="1948815"/>
            <a:ext cx="6264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282700" y="2317115"/>
            <a:ext cx="10210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、选择对象，确定。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315" y="1667510"/>
            <a:ext cx="2886075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0" name="文本框 38"/>
          <p:cNvSpPr txBox="1"/>
          <p:nvPr/>
        </p:nvSpPr>
        <p:spPr>
          <a:xfrm>
            <a:off x="1304925" y="1333500"/>
            <a:ext cx="48069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适用范围：本功能用于生成冲头补强的线割孔</a:t>
            </a:r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1" name="文本框 1"/>
          <p:cNvSpPr txBox="1"/>
          <p:nvPr/>
        </p:nvSpPr>
        <p:spPr>
          <a:xfrm>
            <a:off x="1057275" y="1751013"/>
            <a:ext cx="52085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</a:rPr>
              <a:t>二、操作步骤（可点击右下角播放按钮播放视频）</a:t>
            </a:r>
            <a:endParaRPr lang="zh-CN" altLang="en-US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2" name="文本框 2"/>
          <p:cNvSpPr txBox="1"/>
          <p:nvPr/>
        </p:nvSpPr>
        <p:spPr>
          <a:xfrm>
            <a:off x="1057275" y="2311083"/>
            <a:ext cx="55880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、选择冲头，</a:t>
            </a:r>
            <a:r>
              <a:rPr lang="zh-CN" altLang="en-US" sz="1600">
                <a:sym typeface="+mn-ea"/>
              </a:rPr>
              <a:t>会自动</a:t>
            </a:r>
            <a:r>
              <a:rPr lang="zh-CN" altLang="en-US" sz="1600">
                <a:sym typeface="+mn-ea"/>
              </a:rPr>
              <a:t>高亮显示</a:t>
            </a:r>
            <a:r>
              <a:rPr lang="zh-CN" altLang="en-US" sz="1600">
                <a:sym typeface="+mn-ea"/>
              </a:rPr>
              <a:t>线割面。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再选择线割面，确定。</a:t>
            </a:r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注意：不能选多个线割面</a:t>
            </a:r>
            <a:r>
              <a:rPr lang="zh-CN" altLang="en-US" sz="1600">
                <a:sym typeface="+mn-ea"/>
              </a:rPr>
              <a:t>同时应用</a:t>
            </a:r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，要分开应用。</a:t>
            </a:r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9395" y="2311400"/>
            <a:ext cx="2837815" cy="1885950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67395" y="5268913"/>
          <a:ext cx="854075" cy="41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854075" imgH="410210" progId="Package">
                  <p:embed/>
                </p:oleObj>
              </mc:Choice>
              <mc:Fallback>
                <p:oleObj name="" r:id="rId2" imgW="854075" imgH="41021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67395" y="5268913"/>
                        <a:ext cx="854075" cy="410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0" name="文本框 38"/>
          <p:cNvSpPr txBox="1"/>
          <p:nvPr/>
        </p:nvSpPr>
        <p:spPr>
          <a:xfrm>
            <a:off x="1304925" y="1333500"/>
            <a:ext cx="48069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适用范围：本功能用于多种力的计算</a:t>
            </a:r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1" name="文本框 1"/>
          <p:cNvSpPr txBox="1"/>
          <p:nvPr/>
        </p:nvSpPr>
        <p:spPr>
          <a:xfrm>
            <a:off x="1057275" y="1751013"/>
            <a:ext cx="52085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Calibri" panose="020F0502020204030204" charset="0"/>
                <a:ea typeface="宋体" panose="02010600030101010101" pitchFamily="2" charset="-122"/>
              </a:rPr>
              <a:t>二、操作步骤（可点击右下角播放按钮播放视频）</a:t>
            </a:r>
            <a:endParaRPr lang="zh-CN" altLang="en-US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172" name="文本框 2"/>
          <p:cNvSpPr txBox="1"/>
          <p:nvPr/>
        </p:nvSpPr>
        <p:spPr>
          <a:xfrm>
            <a:off x="1057275" y="2311083"/>
            <a:ext cx="55880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</a:rPr>
              <a:t>、选择对象，</a:t>
            </a:r>
            <a:r>
              <a:rPr lang="zh-CN" altLang="en-US" sz="1600">
                <a:sym typeface="+mn-ea"/>
              </a:rPr>
              <a:t>输入红色标示的相关数值即可自动生成</a:t>
            </a:r>
            <a:endParaRPr lang="zh-CN" altLang="en-US" sz="1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2925" y="1214755"/>
            <a:ext cx="4227830" cy="3514090"/>
          </a:xfrm>
          <a:prstGeom prst="rect">
            <a:avLst/>
          </a:prstGeom>
        </p:spPr>
      </p:pic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51570" y="5406390"/>
          <a:ext cx="1317625" cy="74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1317625" imgH="744220" progId="Package">
                  <p:embed/>
                </p:oleObj>
              </mc:Choice>
              <mc:Fallback>
                <p:oleObj name="" r:id="rId2" imgW="1317625" imgH="74422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51570" y="5406390"/>
                        <a:ext cx="1317625" cy="744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304925" y="1333500"/>
            <a:ext cx="102108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适用范围：本功能只对装配树里的组件有效，将组件回归到原来的图层，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装配树会同步更新，</a:t>
            </a:r>
            <a:r>
              <a:rPr lang="zh-CN" altLang="en-US" sz="1600" dirty="0">
                <a:sym typeface="+mn-ea"/>
              </a:rPr>
              <a:t>常用于改模。注意备料图，整板图，不能用。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79500" y="2127250"/>
            <a:ext cx="626427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二、操作步骤（可点击右下角播放视频按钮播放视频）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057275" y="264477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、选择放错图层的组件，确定</a:t>
            </a:r>
            <a:endParaRPr lang="en-US" altLang="zh-CN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1485" y="2016760"/>
            <a:ext cx="4273550" cy="306641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37755" y="5445760"/>
          <a:ext cx="1317625" cy="74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317625" imgH="744220" progId="Package">
                  <p:embed/>
                </p:oleObj>
              </mc:Choice>
              <mc:Fallback>
                <p:oleObj name="" r:id="rId2" imgW="1317625" imgH="74422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37755" y="5445760"/>
                        <a:ext cx="1317625" cy="744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765" y="595065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 sz="4000"/>
              <a:t>第一步：输入网址并点击登录</a:t>
            </a:r>
            <a:endParaRPr lang="zh-CN" altLang="en-US" sz="4000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21510" y="1514475"/>
            <a:ext cx="8348980" cy="47593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55825" y="1514475"/>
            <a:ext cx="1981835" cy="3162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9320000">
            <a:off x="8867775" y="2126615"/>
            <a:ext cx="1198245" cy="5530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37"/>
          <p:cNvSpPr txBox="1"/>
          <p:nvPr/>
        </p:nvSpPr>
        <p:spPr>
          <a:xfrm>
            <a:off x="1057275" y="962025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一、功能说明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7" name="文本框 38"/>
          <p:cNvSpPr txBox="1"/>
          <p:nvPr/>
        </p:nvSpPr>
        <p:spPr>
          <a:xfrm>
            <a:off x="1304925" y="1330325"/>
            <a:ext cx="10210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适用范围：本功能用于对</a:t>
            </a:r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3D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组件快速标注</a:t>
            </a:r>
            <a:endParaRPr lang="en-US" altLang="zh-CN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8" name="文本框 1"/>
          <p:cNvSpPr txBox="1"/>
          <p:nvPr/>
        </p:nvSpPr>
        <p:spPr>
          <a:xfrm>
            <a:off x="1079500" y="2127250"/>
            <a:ext cx="6264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二、操作步骤</a:t>
            </a:r>
            <a:endParaRPr lang="zh-CN" altLang="en-US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304925" y="2495550"/>
            <a:ext cx="10210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、选择组件，确定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240" y="2495550"/>
            <a:ext cx="2828290" cy="1428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2347595"/>
            <a:ext cx="286702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2"/>
          <p:cNvSpPr txBox="1"/>
          <p:nvPr/>
        </p:nvSpPr>
        <p:spPr>
          <a:xfrm>
            <a:off x="1078865" y="958215"/>
            <a:ext cx="626364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800" b="1" dirty="0">
                <a:sym typeface="+mn-ea"/>
              </a:rPr>
              <a:t>三、使用注意事项及技巧</a:t>
            </a:r>
            <a:endParaRPr lang="zh-CN" altLang="en-US" sz="180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sz="160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，注意只能在建模状态下操作。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，如下图，只能对</a:t>
            </a:r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C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类工件生效（零件编码第三个数字是</a:t>
            </a:r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），</a:t>
            </a:r>
            <a:r>
              <a:rPr lang="en-US" altLang="zh-CN" sz="1600" dirty="0">
                <a:latin typeface="Calibri" panose="020F0502020204030204" charset="0"/>
                <a:ea typeface="宋体" panose="02010600030101010101" pitchFamily="2" charset="-122"/>
              </a:rPr>
              <a:t>AB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类工件不能生成。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149" name="文本框 2"/>
          <p:cNvSpPr txBox="1"/>
          <p:nvPr/>
        </p:nvSpPr>
        <p:spPr>
          <a:xfrm>
            <a:off x="1623060" y="1667510"/>
            <a:ext cx="10210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9920" y="2280285"/>
            <a:ext cx="5238750" cy="343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第二步：输入账号密码点击</a:t>
            </a:r>
            <a:r>
              <a:rPr lang="zh-CN" altLang="en-US"/>
              <a:t>登录</a:t>
            </a:r>
            <a:endParaRPr lang="zh-CN" altLang="en-US"/>
          </a:p>
        </p:txBody>
      </p:sp>
      <p:pic>
        <p:nvPicPr>
          <p:cNvPr id="4" name="内容占位符 3" descr="企业微信截图_165691735025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02130" y="1463040"/>
            <a:ext cx="8587740" cy="475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第三步：个人中心</a:t>
            </a:r>
            <a:r>
              <a:rPr lang="en-US" altLang="zh-CN"/>
              <a:t>→</a:t>
            </a:r>
            <a:r>
              <a:rPr lang="zh-CN" altLang="en-US"/>
              <a:t>子账号</a:t>
            </a:r>
            <a:r>
              <a:rPr lang="zh-CN" altLang="en-US"/>
              <a:t>管理</a:t>
            </a:r>
            <a:endParaRPr lang="zh-CN" altLang="en-US"/>
          </a:p>
        </p:txBody>
      </p:sp>
      <p:pic>
        <p:nvPicPr>
          <p:cNvPr id="4" name="内容占位符 3" descr="企业微信截图_1656917375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9415" y="1490345"/>
            <a:ext cx="8853805" cy="475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第四步：添加</a:t>
            </a:r>
            <a:r>
              <a:rPr lang="zh-CN" altLang="en-US"/>
              <a:t>子账号</a:t>
            </a:r>
            <a:endParaRPr lang="zh-CN" altLang="en-US"/>
          </a:p>
        </p:txBody>
      </p:sp>
      <p:pic>
        <p:nvPicPr>
          <p:cNvPr id="4" name="内容占位符 3" descr="企业微信截图_1656917389382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75435" y="1490345"/>
            <a:ext cx="9041130" cy="475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第五步：填写子账号相关资料，带</a:t>
            </a:r>
            <a:r>
              <a:rPr lang="en-US" altLang="zh-CN"/>
              <a:t>*</a:t>
            </a:r>
            <a:r>
              <a:rPr lang="zh-CN" altLang="en-US"/>
              <a:t>为</a:t>
            </a:r>
            <a:r>
              <a:rPr lang="zh-CN" altLang="en-US"/>
              <a:t>必填项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510665"/>
            <a:ext cx="3963670" cy="519620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4728210" y="3115945"/>
            <a:ext cx="1308735" cy="817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注意事项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075" y="1510665"/>
            <a:ext cx="5389245" cy="10750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528300" y="2031365"/>
            <a:ext cx="456565" cy="1981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85" y="2947035"/>
            <a:ext cx="3264535" cy="38608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62635" y="2740025"/>
            <a:ext cx="3639185" cy="3206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91760" y="4277995"/>
            <a:ext cx="27933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Tips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可以先在母账号做好权限配置，以便添加子账号时</a:t>
            </a:r>
            <a:r>
              <a:rPr lang="zh-CN" altLang="en-US"/>
              <a:t>完成上级账号设置。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第六步：给子账号</a:t>
            </a:r>
            <a:r>
              <a:rPr lang="en-US" altLang="zh-CN"/>
              <a:t>“</a:t>
            </a:r>
            <a:r>
              <a:rPr lang="zh-CN" altLang="en-US"/>
              <a:t>分发机器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0485" y="1503680"/>
            <a:ext cx="9511030" cy="5013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8280" y="3373755"/>
            <a:ext cx="1785620" cy="3003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9615170" y="5029835"/>
            <a:ext cx="885825" cy="238760"/>
          </a:xfrm>
          <a:prstGeom prst="flowChartProcess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第七步：勾选所需分发的用户名，点击</a:t>
            </a:r>
            <a:r>
              <a:rPr lang="en-US" altLang="zh-CN"/>
              <a:t>“</a:t>
            </a:r>
            <a:r>
              <a:rPr lang="zh-CN" altLang="en-US"/>
              <a:t>保存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27705" y="1481455"/>
            <a:ext cx="5729605" cy="5140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54825" y="3858260"/>
            <a:ext cx="1492885" cy="3879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23890" y="4429760"/>
            <a:ext cx="320675" cy="43688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48605" y="6059170"/>
            <a:ext cx="613410" cy="3409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第八步：连接</a:t>
            </a:r>
            <a:r>
              <a:rPr lang="zh-CN" altLang="en-US"/>
              <a:t>云桌面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0885" y="1490345"/>
            <a:ext cx="8183245" cy="4759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60265" y="2501900"/>
            <a:ext cx="62738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COMMONDATA" val="eyJoZGlkIjoiZjA3ODJhOWYxMTNhOTk1ZDJhZmM3ZDAwYzM4MzU4OW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WPS 演示</Application>
  <PresentationFormat>宽屏</PresentationFormat>
  <Paragraphs>167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华文细黑</vt:lpstr>
      <vt:lpstr>Times New Roman</vt:lpstr>
      <vt:lpstr>Office 主题​​</vt:lpstr>
      <vt:lpstr>Office 主题</vt:lpstr>
      <vt:lpstr>Equation.KSEE3</vt:lpstr>
      <vt:lpstr>Equation.KSEE3</vt:lpstr>
      <vt:lpstr>Equation.KSEE3</vt:lpstr>
      <vt:lpstr>Equation.KSEE3</vt:lpstr>
      <vt:lpstr>Package</vt:lpstr>
      <vt:lpstr>Package</vt:lpstr>
      <vt:lpstr>Package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空白演示</vt:lpstr>
      <vt:lpstr>第一步：输入网址并点击登录</vt:lpstr>
      <vt:lpstr>第二步：输入账号密码点击登录</vt:lpstr>
      <vt:lpstr>第三步：个人中心→子账号管理</vt:lpstr>
      <vt:lpstr>第四步：添加子账号</vt:lpstr>
      <vt:lpstr>第五步：填写子账号相关资料，带*为必填项</vt:lpstr>
      <vt:lpstr>第六步：给子账号“分发机器”</vt:lpstr>
      <vt:lpstr>第七步：勾选所需分发的用户名，点击“保存”</vt:lpstr>
      <vt:lpstr>第八步：连接云桌面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QT-057</cp:lastModifiedBy>
  <cp:revision>175</cp:revision>
  <dcterms:created xsi:type="dcterms:W3CDTF">2019-06-19T02:08:00Z</dcterms:created>
  <dcterms:modified xsi:type="dcterms:W3CDTF">2022-08-25T03:07:21Z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3BAF84008B1C4AC4B365A4A7C52EC273</vt:lpwstr>
  </property>
</Properties>
</file>