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6" r:id="rId3"/>
    <p:sldId id="259" r:id="rId4"/>
    <p:sldId id="378" r:id="rId5"/>
    <p:sldId id="318" r:id="rId6"/>
    <p:sldId id="289" r:id="rId7"/>
    <p:sldId id="353" r:id="rId8"/>
    <p:sldId id="260" r:id="rId9"/>
    <p:sldId id="651" r:id="rId10"/>
    <p:sldId id="726" r:id="rId11"/>
    <p:sldId id="798" r:id="rId12"/>
    <p:sldId id="799" r:id="rId13"/>
    <p:sldId id="800" r:id="rId14"/>
    <p:sldId id="801" r:id="rId15"/>
    <p:sldId id="262" r:id="rId16"/>
    <p:sldId id="652" r:id="rId17"/>
    <p:sldId id="479" r:id="rId18"/>
    <p:sldId id="278" r:id="rId19"/>
    <p:sldId id="383" r:id="rId20"/>
    <p:sldId id="480" r:id="rId21"/>
    <p:sldId id="277" r:id="rId22"/>
    <p:sldId id="384" r:id="rId23"/>
    <p:sldId id="410" r:id="rId24"/>
    <p:sldId id="535" r:id="rId25"/>
    <p:sldId id="536" r:id="rId26"/>
    <p:sldId id="537" r:id="rId27"/>
    <p:sldId id="539" r:id="rId28"/>
    <p:sldId id="538" r:id="rId29"/>
    <p:sldId id="541" r:id="rId30"/>
    <p:sldId id="540" r:id="rId31"/>
    <p:sldId id="542" r:id="rId32"/>
    <p:sldId id="543" r:id="rId33"/>
    <p:sldId id="544" r:id="rId34"/>
    <p:sldId id="481" r:id="rId35"/>
    <p:sldId id="275" r:id="rId36"/>
    <p:sldId id="488" r:id="rId37"/>
    <p:sldId id="411" r:id="rId38"/>
    <p:sldId id="412" r:id="rId39"/>
    <p:sldId id="413" r:id="rId40"/>
    <p:sldId id="414" r:id="rId41"/>
    <p:sldId id="489" r:id="rId42"/>
    <p:sldId id="415" r:id="rId43"/>
    <p:sldId id="490" r:id="rId44"/>
    <p:sldId id="416" r:id="rId45"/>
    <p:sldId id="491" r:id="rId46"/>
    <p:sldId id="417" r:id="rId47"/>
    <p:sldId id="555" r:id="rId48"/>
    <p:sldId id="586" r:id="rId49"/>
    <p:sldId id="618" r:id="rId50"/>
    <p:sldId id="619" r:id="rId51"/>
    <p:sldId id="589" r:id="rId52"/>
    <p:sldId id="620" r:id="rId53"/>
    <p:sldId id="653" r:id="rId54"/>
    <p:sldId id="545" r:id="rId55"/>
    <p:sldId id="546" r:id="rId56"/>
    <p:sldId id="728" r:id="rId57"/>
    <p:sldId id="547" r:id="rId58"/>
    <p:sldId id="548" r:id="rId59"/>
    <p:sldId id="549" r:id="rId60"/>
    <p:sldId id="550" r:id="rId61"/>
    <p:sldId id="729" r:id="rId62"/>
    <p:sldId id="551" r:id="rId63"/>
    <p:sldId id="552" r:id="rId64"/>
    <p:sldId id="553" r:id="rId65"/>
    <p:sldId id="484" r:id="rId66"/>
    <p:sldId id="447" r:id="rId67"/>
    <p:sldId id="730" r:id="rId68"/>
    <p:sldId id="444" r:id="rId69"/>
    <p:sldId id="452" r:id="rId70"/>
    <p:sldId id="453" r:id="rId71"/>
    <p:sldId id="731" r:id="rId72"/>
    <p:sldId id="454" r:id="rId73"/>
    <p:sldId id="455" r:id="rId74"/>
    <p:sldId id="732" r:id="rId75"/>
    <p:sldId id="464" r:id="rId76"/>
    <p:sldId id="263" r:id="rId77"/>
    <p:sldId id="274" r:id="rId78"/>
    <p:sldId id="486" r:id="rId79"/>
    <p:sldId id="279" r:id="rId80"/>
    <p:sldId id="280" r:id="rId81"/>
    <p:sldId id="436" r:id="rId82"/>
    <p:sldId id="437" r:id="rId83"/>
    <p:sldId id="487" r:id="rId84"/>
    <p:sldId id="592" r:id="rId85"/>
  </p:sldIdLst>
  <p:sldSz cx="12192000" cy="6858000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92C6"/>
    <a:srgbClr val="E33AAB"/>
    <a:srgbClr val="1890FF"/>
    <a:srgbClr val="CB9F20"/>
    <a:srgbClr val="CDA121"/>
    <a:srgbClr val="87AB2D"/>
    <a:srgbClr val="E5A700"/>
    <a:srgbClr val="FF62CD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0" Type="http://schemas.openxmlformats.org/officeDocument/2006/relationships/tableStyles" Target="tableStyles.xml"/><Relationship Id="rId9" Type="http://schemas.openxmlformats.org/officeDocument/2006/relationships/slide" Target="slides/slide7.xml"/><Relationship Id="rId89" Type="http://schemas.openxmlformats.org/officeDocument/2006/relationships/viewProps" Target="viewProps.xml"/><Relationship Id="rId88" Type="http://schemas.openxmlformats.org/officeDocument/2006/relationships/presProps" Target="presProps.xml"/><Relationship Id="rId87" Type="http://schemas.openxmlformats.org/officeDocument/2006/relationships/handoutMaster" Target="handoutMasters/handoutMaster1.xml"/><Relationship Id="rId86" Type="http://schemas.openxmlformats.org/officeDocument/2006/relationships/notesMaster" Target="notesMasters/notesMaster1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.xml"/><Relationship Id="rId7" Type="http://schemas.openxmlformats.org/officeDocument/2006/relationships/image" Target="../media/image16.png"/><Relationship Id="rId6" Type="http://schemas.openxmlformats.org/officeDocument/2006/relationships/image" Target="../media/image20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9.xml"/><Relationship Id="rId7" Type="http://schemas.openxmlformats.org/officeDocument/2006/relationships/image" Target="../media/image22.png"/><Relationship Id="rId6" Type="http://schemas.openxmlformats.org/officeDocument/2006/relationships/image" Target="../media/image16.png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3.xml"/><Relationship Id="rId7" Type="http://schemas.openxmlformats.org/officeDocument/2006/relationships/image" Target="../media/image16.png"/><Relationship Id="rId6" Type="http://schemas.openxmlformats.org/officeDocument/2006/relationships/image" Target="../media/image23.png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7.xml"/><Relationship Id="rId7" Type="http://schemas.openxmlformats.org/officeDocument/2006/relationships/image" Target="../media/image16.png"/><Relationship Id="rId6" Type="http://schemas.openxmlformats.org/officeDocument/2006/relationships/image" Target="../media/image24.png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../media/image25.png"/><Relationship Id="rId3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2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Relationship Id="rId3" Type="http://schemas.openxmlformats.org/officeDocument/2006/relationships/tags" Target="../tags/tag41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4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Relationship Id="rId3" Type="http://schemas.openxmlformats.org/officeDocument/2006/relationships/tags" Target="../tags/tag43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tags" Target="../tags/tag6.xml"/><Relationship Id="rId4" Type="http://schemas.openxmlformats.org/officeDocument/2006/relationships/image" Target="../media/image9.png"/><Relationship Id="rId3" Type="http://schemas.openxmlformats.org/officeDocument/2006/relationships/tags" Target="../tags/tag5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-89535"/>
            <a:ext cx="12190730" cy="694753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944880" y="2722880"/>
            <a:ext cx="10461625" cy="1508125"/>
            <a:chOff x="1156" y="4513"/>
            <a:chExt cx="16475" cy="2375"/>
          </a:xfrm>
        </p:grpSpPr>
        <p:sp>
          <p:nvSpPr>
            <p:cNvPr id="5" name="文本框 4"/>
            <p:cNvSpPr txBox="1"/>
            <p:nvPr/>
          </p:nvSpPr>
          <p:spPr>
            <a:xfrm>
              <a:off x="1156" y="4513"/>
              <a:ext cx="16475" cy="2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8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可信工程平台培训手册</a:t>
              </a:r>
              <a:endParaRPr lang="zh-CN" altLang="en-US" sz="8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2415" y="6888"/>
              <a:ext cx="1492" cy="0"/>
            </a:xfrm>
            <a:prstGeom prst="line">
              <a:avLst/>
            </a:prstGeom>
            <a:ln>
              <a:solidFill>
                <a:srgbClr val="31A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10668635" y="620522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12" name="椭圆 11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97815" y="173355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16" name="椭圆 15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 descr="预览图_千图网_编号27437667"/>
          <p:cNvPicPr>
            <a:picLocks noChangeAspect="1"/>
          </p:cNvPicPr>
          <p:nvPr/>
        </p:nvPicPr>
        <p:blipFill>
          <a:blip r:embed="rId2">
            <a:lum bright="72000"/>
          </a:blip>
          <a:stretch>
            <a:fillRect/>
          </a:stretch>
        </p:blipFill>
        <p:spPr>
          <a:xfrm>
            <a:off x="-225425" y="3964940"/>
            <a:ext cx="4554220" cy="45542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1" y="-76051"/>
            <a:ext cx="2052000" cy="768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6800" y="63828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35995" y="685165"/>
            <a:ext cx="9516080" cy="521970"/>
            <a:chOff x="1159" y="1079"/>
            <a:chExt cx="14986" cy="822"/>
          </a:xfrm>
        </p:grpSpPr>
        <p:grpSp>
          <p:nvGrpSpPr>
            <p:cNvPr id="7" name="组合 6"/>
            <p:cNvGrpSpPr/>
            <p:nvPr/>
          </p:nvGrpSpPr>
          <p:grpSpPr>
            <a:xfrm>
              <a:off x="1159" y="1245"/>
              <a:ext cx="1745" cy="425"/>
              <a:chOff x="7895" y="7759"/>
              <a:chExt cx="3370" cy="821"/>
            </a:xfrm>
            <a:solidFill>
              <a:srgbClr val="0192C6"/>
            </a:solidFill>
          </p:grpSpPr>
          <p:sp>
            <p:nvSpPr>
              <p:cNvPr id="8" name="椭圆 7"/>
              <p:cNvSpPr/>
              <p:nvPr/>
            </p:nvSpPr>
            <p:spPr>
              <a:xfrm>
                <a:off x="7895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9189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444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2979" y="1079"/>
              <a:ext cx="131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192C6"/>
                  </a:solidFill>
                </a:rPr>
                <a:t>用户及企业入驻平台</a:t>
              </a:r>
              <a:endParaRPr lang="zh-CN" altLang="en-US" sz="2800" b="1">
                <a:solidFill>
                  <a:srgbClr val="0192C6"/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05" y="1367155"/>
            <a:ext cx="8658225" cy="451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6800" y="63828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35995" y="685165"/>
            <a:ext cx="9516080" cy="521970"/>
            <a:chOff x="1159" y="1079"/>
            <a:chExt cx="14986" cy="822"/>
          </a:xfrm>
        </p:grpSpPr>
        <p:grpSp>
          <p:nvGrpSpPr>
            <p:cNvPr id="7" name="组合 6"/>
            <p:cNvGrpSpPr/>
            <p:nvPr/>
          </p:nvGrpSpPr>
          <p:grpSpPr>
            <a:xfrm>
              <a:off x="1159" y="1245"/>
              <a:ext cx="1745" cy="425"/>
              <a:chOff x="7895" y="7759"/>
              <a:chExt cx="3370" cy="821"/>
            </a:xfrm>
            <a:solidFill>
              <a:srgbClr val="0192C6"/>
            </a:solidFill>
          </p:grpSpPr>
          <p:sp>
            <p:nvSpPr>
              <p:cNvPr id="8" name="椭圆 7"/>
              <p:cNvSpPr/>
              <p:nvPr/>
            </p:nvSpPr>
            <p:spPr>
              <a:xfrm>
                <a:off x="7895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9189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444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2979" y="1079"/>
              <a:ext cx="131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192C6"/>
                  </a:solidFill>
                </a:rPr>
                <a:t>项目接入平台阶段</a:t>
              </a:r>
              <a:endParaRPr lang="zh-CN" altLang="en-US" sz="2800" b="1">
                <a:solidFill>
                  <a:srgbClr val="0192C6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70" y="1414145"/>
            <a:ext cx="8658225" cy="4029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6800" y="63828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35995" y="685165"/>
            <a:ext cx="9516080" cy="521970"/>
            <a:chOff x="1159" y="1079"/>
            <a:chExt cx="14986" cy="822"/>
          </a:xfrm>
        </p:grpSpPr>
        <p:grpSp>
          <p:nvGrpSpPr>
            <p:cNvPr id="7" name="组合 6"/>
            <p:cNvGrpSpPr/>
            <p:nvPr/>
          </p:nvGrpSpPr>
          <p:grpSpPr>
            <a:xfrm>
              <a:off x="1159" y="1245"/>
              <a:ext cx="1745" cy="425"/>
              <a:chOff x="7895" y="7759"/>
              <a:chExt cx="3370" cy="821"/>
            </a:xfrm>
            <a:solidFill>
              <a:srgbClr val="0192C6"/>
            </a:solidFill>
          </p:grpSpPr>
          <p:sp>
            <p:nvSpPr>
              <p:cNvPr id="8" name="椭圆 7"/>
              <p:cNvSpPr/>
              <p:nvPr/>
            </p:nvSpPr>
            <p:spPr>
              <a:xfrm>
                <a:off x="7895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9189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444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2979" y="1079"/>
              <a:ext cx="131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192C6"/>
                  </a:solidFill>
                </a:rPr>
                <a:t>施工及采购阶段</a:t>
              </a:r>
              <a:endParaRPr lang="zh-CN" altLang="en-US" sz="2800" b="1">
                <a:solidFill>
                  <a:srgbClr val="0192C6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05" y="1363345"/>
            <a:ext cx="8658225" cy="459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6800" y="63828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35995" y="685165"/>
            <a:ext cx="9516080" cy="521970"/>
            <a:chOff x="1159" y="1079"/>
            <a:chExt cx="14986" cy="822"/>
          </a:xfrm>
        </p:grpSpPr>
        <p:grpSp>
          <p:nvGrpSpPr>
            <p:cNvPr id="7" name="组合 6"/>
            <p:cNvGrpSpPr/>
            <p:nvPr/>
          </p:nvGrpSpPr>
          <p:grpSpPr>
            <a:xfrm>
              <a:off x="1159" y="1245"/>
              <a:ext cx="1745" cy="425"/>
              <a:chOff x="7895" y="7759"/>
              <a:chExt cx="3370" cy="821"/>
            </a:xfrm>
            <a:solidFill>
              <a:srgbClr val="0192C6"/>
            </a:solidFill>
          </p:grpSpPr>
          <p:sp>
            <p:nvSpPr>
              <p:cNvPr id="8" name="椭圆 7"/>
              <p:cNvSpPr/>
              <p:nvPr/>
            </p:nvSpPr>
            <p:spPr>
              <a:xfrm>
                <a:off x="7895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9189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444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2979" y="1079"/>
              <a:ext cx="131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192C6"/>
                  </a:solidFill>
                </a:rPr>
                <a:t>项目竣工交付阶段</a:t>
              </a:r>
              <a:endParaRPr lang="zh-CN" altLang="en-US" sz="2800" b="1">
                <a:solidFill>
                  <a:srgbClr val="0192C6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70" y="1857375"/>
            <a:ext cx="8658225" cy="314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2495430" y="2550270"/>
            <a:ext cx="8012544" cy="2215026"/>
            <a:chOff x="2766" y="5401"/>
            <a:chExt cx="13805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9865" cy="18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可信协同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1500" b="1" dirty="0">
                  <a:solidFill>
                    <a:schemeClr val="bg1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  <a:sym typeface="+mn-ea"/>
                </a:rPr>
                <a:t>02</a:t>
              </a:r>
              <a:r>
                <a:rPr lang="en-US" altLang="zh-CN" sz="13800" b="1" dirty="0">
                  <a:solidFill>
                    <a:schemeClr val="bg1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  <a:sym typeface="+mn-ea"/>
                </a:rPr>
                <a:t>  </a:t>
              </a:r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19168" y="603026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997075" y="2313305"/>
            <a:ext cx="3453130" cy="3188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dirty="0">
                <a:solidFill>
                  <a:srgbClr val="0192C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请在此键入您的文本</a:t>
            </a:r>
            <a:endParaRPr lang="zh-CN" altLang="en-US" sz="2400" dirty="0">
              <a:solidFill>
                <a:srgbClr val="0192C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>
              <a:lnSpc>
                <a:spcPct val="150000"/>
              </a:lnSpc>
              <a:defRPr/>
            </a:pPr>
            <a:endParaRPr lang="zh-CN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zh-CN" sz="1600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请在此键入您的文本</a:t>
            </a:r>
            <a:endParaRPr lang="zh-CN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1400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请在此键入您的文本请在此键入您的文本</a:t>
            </a:r>
            <a:endParaRPr lang="en-US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1400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请在此键入您的文本请在此键入您的文本</a:t>
            </a:r>
            <a:endParaRPr lang="zh-CN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 algn="l">
              <a:lnSpc>
                <a:spcPct val="150000"/>
              </a:lnSpc>
              <a:defRPr/>
            </a:pPr>
            <a:endParaRPr lang="zh-CN" altLang="zh-CN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 algn="l">
              <a:lnSpc>
                <a:spcPct val="150000"/>
              </a:lnSpc>
              <a:defRPr/>
            </a:pPr>
            <a:endParaRPr lang="zh-CN" altLang="en-US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175375" y="1890395"/>
            <a:ext cx="4150995" cy="817245"/>
            <a:chOff x="7678" y="3180"/>
            <a:chExt cx="6537" cy="1287"/>
          </a:xfrm>
        </p:grpSpPr>
        <p:grpSp>
          <p:nvGrpSpPr>
            <p:cNvPr id="32" name="组合 31"/>
            <p:cNvGrpSpPr/>
            <p:nvPr/>
          </p:nvGrpSpPr>
          <p:grpSpPr>
            <a:xfrm>
              <a:off x="7678" y="3397"/>
              <a:ext cx="1068" cy="1070"/>
              <a:chOff x="7678" y="3397"/>
              <a:chExt cx="1068" cy="1070"/>
            </a:xfrm>
          </p:grpSpPr>
          <p:sp>
            <p:nvSpPr>
              <p:cNvPr id="33" name="Oval 15"/>
              <p:cNvSpPr>
                <a:spLocks noChangeArrowheads="1"/>
              </p:cNvSpPr>
              <p:nvPr/>
            </p:nvSpPr>
            <p:spPr bwMode="auto">
              <a:xfrm>
                <a:off x="7678" y="3397"/>
                <a:ext cx="1069" cy="1071"/>
              </a:xfrm>
              <a:prstGeom prst="ellipse">
                <a:avLst/>
              </a:prstGeom>
              <a:solidFill>
                <a:srgbClr val="0192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36" name="任意多边形 35"/>
              <p:cNvSpPr/>
              <p:nvPr>
                <p:custDataLst>
                  <p:tags r:id="rId2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38" name="i$ḻíḍê"/>
            <p:cNvSpPr/>
            <p:nvPr/>
          </p:nvSpPr>
          <p:spPr bwMode="auto">
            <a:xfrm>
              <a:off x="8922" y="3180"/>
              <a:ext cx="5293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请在此键入您的文本请在此键入您的文本</a:t>
              </a:r>
              <a:endParaRPr lang="en-US" altLang="zh-CN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请在此键入您的文本请在此键入您的文本</a:t>
              </a:r>
              <a:endParaRPr lang="en-US" altLang="zh-CN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endParaRPr lang="en-US" altLang="zh-CN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  <a:p>
              <a:pPr>
                <a:lnSpc>
                  <a:spcPct val="150000"/>
                </a:lnSpc>
                <a:defRPr/>
              </a:pPr>
              <a:endPara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  <a:p>
              <a:pPr lvl="0" algn="l" fontAlgn="auto">
                <a:lnSpc>
                  <a:spcPct val="150000"/>
                </a:lnSpc>
                <a:defRPr/>
              </a:pP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63945" y="3019425"/>
            <a:ext cx="4150995" cy="817245"/>
            <a:chOff x="7678" y="3180"/>
            <a:chExt cx="6537" cy="1287"/>
          </a:xfrm>
        </p:grpSpPr>
        <p:grpSp>
          <p:nvGrpSpPr>
            <p:cNvPr id="16" name="组合 15"/>
            <p:cNvGrpSpPr/>
            <p:nvPr/>
          </p:nvGrpSpPr>
          <p:grpSpPr>
            <a:xfrm>
              <a:off x="7678" y="3397"/>
              <a:ext cx="1068" cy="1070"/>
              <a:chOff x="7678" y="3397"/>
              <a:chExt cx="1068" cy="1070"/>
            </a:xfrm>
          </p:grpSpPr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7678" y="3397"/>
                <a:ext cx="1069" cy="1071"/>
              </a:xfrm>
              <a:prstGeom prst="ellipse">
                <a:avLst/>
              </a:prstGeom>
              <a:solidFill>
                <a:srgbClr val="0192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18" name="任意多边形 17"/>
              <p:cNvSpPr/>
              <p:nvPr>
                <p:custDataLst>
                  <p:tags r:id="rId3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19" name="i$ḻíḍê"/>
            <p:cNvSpPr/>
            <p:nvPr/>
          </p:nvSpPr>
          <p:spPr bwMode="auto">
            <a:xfrm>
              <a:off x="8922" y="3180"/>
              <a:ext cx="5293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请在此键入您的文本请在此键入您的文本</a:t>
              </a:r>
              <a:endPara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请在此键入您的文本请在此键入您的文本</a:t>
              </a:r>
              <a:endPara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1891665" y="675005"/>
            <a:ext cx="2138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11860" y="1359535"/>
            <a:ext cx="10504170" cy="3482340"/>
            <a:chOff x="1650" y="2551"/>
            <a:chExt cx="16542" cy="5484"/>
          </a:xfrm>
        </p:grpSpPr>
        <p:sp>
          <p:nvSpPr>
            <p:cNvPr id="34" name="圆角矩形 33"/>
            <p:cNvSpPr/>
            <p:nvPr/>
          </p:nvSpPr>
          <p:spPr>
            <a:xfrm>
              <a:off x="1650" y="2551"/>
              <a:ext cx="16542" cy="5484"/>
            </a:xfrm>
            <a:prstGeom prst="roundRect">
              <a:avLst>
                <a:gd name="adj" fmla="val 6247"/>
              </a:avLst>
            </a:prstGeom>
            <a:noFill/>
            <a:ln w="28575">
              <a:solidFill>
                <a:srgbClr val="0192C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" y="2992"/>
              <a:ext cx="15321" cy="4603"/>
            </a:xfrm>
            <a:prstGeom prst="rect">
              <a:avLst/>
            </a:prstGeom>
          </p:spPr>
        </p:pic>
        <p:sp>
          <p:nvSpPr>
            <p:cNvPr id="39" name="圆角矩形 38"/>
            <p:cNvSpPr/>
            <p:nvPr/>
          </p:nvSpPr>
          <p:spPr>
            <a:xfrm>
              <a:off x="2260" y="3073"/>
              <a:ext cx="1484" cy="75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i$ḻíḍê"/>
          <p:cNvSpPr/>
          <p:nvPr/>
        </p:nvSpPr>
        <p:spPr bwMode="auto">
          <a:xfrm>
            <a:off x="2990850" y="5004435"/>
            <a:ext cx="8098155" cy="7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 fontAlgn="auto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可信协同平台：建设单位、施工单位和监理单位等单位主体协同合作流程的操作平台。</a:t>
            </a:r>
            <a:endParaRPr lang="zh-CN" altLang="en-US" sz="1600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527300" y="5057775"/>
            <a:ext cx="463550" cy="464185"/>
            <a:chOff x="7678" y="3738"/>
            <a:chExt cx="730" cy="731"/>
          </a:xfrm>
        </p:grpSpPr>
        <p:sp>
          <p:nvSpPr>
            <p:cNvPr id="2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6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717293"/>
            <a:ext cx="3415706" cy="1751507"/>
            <a:chOff x="6428" y="5699"/>
            <a:chExt cx="5885" cy="3125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5607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我的项目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80128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3677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我的项目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5402" b="10941"/>
          <a:stretch>
            <a:fillRect/>
          </a:stretch>
        </p:blipFill>
        <p:spPr>
          <a:xfrm>
            <a:off x="1974850" y="1654810"/>
            <a:ext cx="2326640" cy="73850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979035" y="1517650"/>
            <a:ext cx="5945505" cy="1405255"/>
            <a:chOff x="9197" y="3032"/>
            <a:chExt cx="9363" cy="2213"/>
          </a:xfrm>
        </p:grpSpPr>
        <p:sp>
          <p:nvSpPr>
            <p:cNvPr id="14" name="i$ḻíḍê"/>
            <p:cNvSpPr/>
            <p:nvPr/>
          </p:nvSpPr>
          <p:spPr bwMode="auto">
            <a:xfrm>
              <a:off x="10356" y="3032"/>
              <a:ext cx="8204" cy="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我的项目：填报项目详细信息，组织架构，参建单位等。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180965" y="1582420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5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18" name="组合 17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12" name="圆角矩形 11"/>
              <p:cNvSpPr/>
              <p:nvPr/>
            </p:nvSpPr>
            <p:spPr>
              <a:xfrm>
                <a:off x="3074" y="5676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标注 12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-2430"/>
                <a:gd name="adj2" fmla="val 147807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492498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59" name="圆角矩形 58"/>
          <p:cNvSpPr/>
          <p:nvPr/>
        </p:nvSpPr>
        <p:spPr>
          <a:xfrm>
            <a:off x="1837690" y="1539240"/>
            <a:ext cx="2555875" cy="9315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1891665" y="675005"/>
            <a:ext cx="7314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我的项目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创建项目流程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5402" b="10941"/>
          <a:stretch>
            <a:fillRect/>
          </a:stretch>
        </p:blipFill>
        <p:spPr>
          <a:xfrm>
            <a:off x="1951990" y="1635125"/>
            <a:ext cx="2326640" cy="738505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>
            <a:off x="5711190" y="1594485"/>
            <a:ext cx="76733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*项目可由建设单位或施工总承包单位发起，另一方协同</a:t>
            </a:r>
            <a:endParaRPr lang="zh-CN" altLang="en-US" sz="1600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 defTabSz="91440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*双方皆可添加参建单位</a:t>
            </a:r>
            <a:endParaRPr lang="zh-CN" altLang="en-US" sz="1600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34810" y="5808345"/>
            <a:ext cx="5668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</a:t>
            </a:r>
            <a:r>
              <a:rPr lang="en-US" altLang="zh-CN" sz="16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《</a:t>
            </a:r>
            <a:r>
              <a:rPr lang="zh-CN" altLang="en-US" sz="16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中标通知书</a:t>
            </a:r>
            <a:r>
              <a:rPr lang="en-US" altLang="zh-CN" sz="16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》</a:t>
            </a:r>
            <a:endParaRPr lang="zh-CN" altLang="en-US" sz="1600" b="0" dirty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  <a:p>
            <a:endParaRPr lang="zh-CN" altLang="en-US" sz="1600" b="0" dirty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614170" y="3088640"/>
            <a:ext cx="9103995" cy="1532255"/>
            <a:chOff x="2092" y="2344"/>
            <a:chExt cx="14337" cy="2413"/>
          </a:xfrm>
        </p:grpSpPr>
        <p:sp>
          <p:nvSpPr>
            <p:cNvPr id="100" name="AutoShape 10"/>
            <p:cNvSpPr>
              <a:spLocks noChangeArrowheads="1"/>
            </p:cNvSpPr>
            <p:nvPr/>
          </p:nvSpPr>
          <p:spPr bwMode="auto">
            <a:xfrm>
              <a:off x="4936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起草单位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2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936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776" y="3710"/>
              <a:ext cx="1260" cy="965"/>
              <a:chOff x="1670566" y="2392576"/>
              <a:chExt cx="800219" cy="612688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680950" y="2392576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70566" y="2728265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创建项目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3" name="准备 102"/>
            <p:cNvSpPr/>
            <p:nvPr/>
          </p:nvSpPr>
          <p:spPr>
            <a:xfrm>
              <a:off x="2092" y="3917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04" name="直线箭头连接符 103"/>
            <p:cNvCxnSpPr>
              <a:stCxn id="103" idx="3"/>
              <a:endCxn id="74" idx="2"/>
            </p:cNvCxnSpPr>
            <p:nvPr/>
          </p:nvCxnSpPr>
          <p:spPr>
            <a:xfrm>
              <a:off x="3410" y="4240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椭圆 107"/>
            <p:cNvSpPr/>
            <p:nvPr/>
          </p:nvSpPr>
          <p:spPr>
            <a:xfrm>
              <a:off x="8786" y="3890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12" name="组合 111"/>
            <p:cNvGrpSpPr/>
            <p:nvPr/>
          </p:nvGrpSpPr>
          <p:grpSpPr>
            <a:xfrm>
              <a:off x="9655" y="3791"/>
              <a:ext cx="1260" cy="966"/>
              <a:chOff x="1695682" y="2408946"/>
              <a:chExt cx="800219" cy="613232"/>
            </a:xfrm>
          </p:grpSpPr>
          <p:sp>
            <p:nvSpPr>
              <p:cNvPr id="113" name="矩形 112"/>
              <p:cNvSpPr/>
              <p:nvPr/>
            </p:nvSpPr>
            <p:spPr>
              <a:xfrm>
                <a:off x="1697615" y="2408946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4" name="矩形 113"/>
              <p:cNvSpPr/>
              <p:nvPr/>
            </p:nvSpPr>
            <p:spPr>
              <a:xfrm>
                <a:off x="1695682" y="2745179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确认项目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4" name="右箭头 43"/>
            <p:cNvSpPr/>
            <p:nvPr/>
          </p:nvSpPr>
          <p:spPr>
            <a:xfrm>
              <a:off x="7167" y="4239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tx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390" y="3815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0" name="直线箭头连接符 49"/>
            <p:cNvCxnSpPr>
              <a:stCxn id="108" idx="6"/>
              <a:endCxn id="23" idx="2"/>
            </p:cNvCxnSpPr>
            <p:nvPr/>
          </p:nvCxnSpPr>
          <p:spPr>
            <a:xfrm>
              <a:off x="9643" y="4318"/>
              <a:ext cx="1910" cy="2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准备 50"/>
            <p:cNvSpPr/>
            <p:nvPr/>
          </p:nvSpPr>
          <p:spPr>
            <a:xfrm>
              <a:off x="15110" y="3978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1552" y="3892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2409" y="3767"/>
              <a:ext cx="1583" cy="5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参建单位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2409" y="4320"/>
              <a:ext cx="2472" cy="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添加项目下相关单位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1" name="直线箭头连接符 40"/>
            <p:cNvCxnSpPr>
              <a:stCxn id="23" idx="6"/>
              <a:endCxn id="51" idx="1"/>
            </p:cNvCxnSpPr>
            <p:nvPr/>
          </p:nvCxnSpPr>
          <p:spPr>
            <a:xfrm flipV="1">
              <a:off x="12409" y="4300"/>
              <a:ext cx="2701" cy="2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051425" y="1582420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4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717293"/>
            <a:ext cx="3415706" cy="1751507"/>
            <a:chOff x="6428" y="5699"/>
            <a:chExt cx="5885" cy="3125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5607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合同管理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pic>
        <p:nvPicPr>
          <p:cNvPr id="4" name="图片 3" descr="57-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-94" r="69622" b="43012"/>
          <a:stretch>
            <a:fillRect/>
          </a:stretch>
        </p:blipFill>
        <p:spPr>
          <a:xfrm>
            <a:off x="0" y="-100965"/>
            <a:ext cx="3703320" cy="69589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82345" y="2437765"/>
            <a:ext cx="15601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目录</a:t>
            </a:r>
            <a:endParaRPr lang="zh-CN" altLang="en-US" sz="48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6320" y="3178810"/>
            <a:ext cx="15068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CONTENT</a:t>
            </a:r>
            <a:endParaRPr lang="en-US" altLang="zh-CN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0" name="图片 19" descr="预览图_千图网_编号2743766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72000"/>
          </a:blip>
          <a:stretch>
            <a:fillRect/>
          </a:stretch>
        </p:blipFill>
        <p:spPr>
          <a:xfrm>
            <a:off x="-281305" y="4708525"/>
            <a:ext cx="3455670" cy="345567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97815" y="173355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16" name="椭圆 15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47" y="0"/>
            <a:ext cx="2052000" cy="76868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776470" y="727710"/>
            <a:ext cx="5769610" cy="5403215"/>
            <a:chOff x="7602" y="595"/>
            <a:chExt cx="9086" cy="8509"/>
          </a:xfrm>
        </p:grpSpPr>
        <p:grpSp>
          <p:nvGrpSpPr>
            <p:cNvPr id="7" name="组合 6"/>
            <p:cNvGrpSpPr/>
            <p:nvPr/>
          </p:nvGrpSpPr>
          <p:grpSpPr>
            <a:xfrm>
              <a:off x="7602" y="595"/>
              <a:ext cx="9086" cy="7321"/>
              <a:chOff x="4638" y="3233"/>
              <a:chExt cx="9086" cy="7321"/>
            </a:xfrm>
          </p:grpSpPr>
          <p:pic>
            <p:nvPicPr>
              <p:cNvPr id="23" name="图片 22" descr="F:\【2】黄彤彤的副业\千图网ppt模板\下载素材\科技风\57-01.jpg57-01"/>
              <p:cNvPicPr>
                <a:picLocks noChangeAspect="1"/>
              </p:cNvPicPr>
              <p:nvPr/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4638" y="3233"/>
                <a:ext cx="1182" cy="1183"/>
              </a:xfrm>
              <a:prstGeom prst="ellipse">
                <a:avLst/>
              </a:prstGeom>
            </p:spPr>
          </p:pic>
          <p:pic>
            <p:nvPicPr>
              <p:cNvPr id="24" name="图片 23" descr="F:\【2】黄彤彤的副业\千图网ppt模板\下载素材\科技风\57-01.jpg57-01"/>
              <p:cNvPicPr>
                <a:picLocks noChangeAspect="1"/>
              </p:cNvPicPr>
              <p:nvPr/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4642" y="4744"/>
                <a:ext cx="1182" cy="1183"/>
              </a:xfrm>
              <a:prstGeom prst="ellipse">
                <a:avLst/>
              </a:prstGeom>
            </p:spPr>
          </p:pic>
          <p:pic>
            <p:nvPicPr>
              <p:cNvPr id="25" name="图片 24" descr="F:\【2】黄彤彤的副业\千图网ppt模板\下载素材\科技风\57-01.jpg57-01"/>
              <p:cNvPicPr>
                <a:picLocks noChangeAspect="1"/>
              </p:cNvPicPr>
              <p:nvPr/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4638" y="9371"/>
                <a:ext cx="1182" cy="1183"/>
              </a:xfrm>
              <a:prstGeom prst="ellipse">
                <a:avLst/>
              </a:prstGeom>
            </p:spPr>
          </p:pic>
          <p:sp>
            <p:nvSpPr>
              <p:cNvPr id="28" name="文本框 27"/>
              <p:cNvSpPr txBox="1"/>
              <p:nvPr/>
            </p:nvSpPr>
            <p:spPr>
              <a:xfrm>
                <a:off x="4818" y="3253"/>
                <a:ext cx="907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01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 </a:t>
                </a:r>
                <a:r>
                  <a:rPr lang="en-US" altLang="zh-CN" sz="3600" b="1" dirty="0">
                    <a:solidFill>
                      <a:srgbClr val="31A8D0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     </a:t>
                </a:r>
                <a:endParaRPr lang="zh-CN" altLang="en-US" sz="3600" b="1" dirty="0">
                  <a:solidFill>
                    <a:srgbClr val="31A8D0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0956" y="3365"/>
                <a:ext cx="2070" cy="5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endParaRPr lang="en-US" sz="1600" b="1" dirty="0">
                  <a:solidFill>
                    <a:srgbClr val="31A8D0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4778" y="4782"/>
                <a:ext cx="1026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02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 </a:t>
                </a:r>
                <a:r>
                  <a:rPr lang="en-US" altLang="zh-CN" sz="3600" b="1" dirty="0">
                    <a:solidFill>
                      <a:srgbClr val="31A8D0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 </a:t>
                </a:r>
                <a:endParaRPr lang="zh-CN" altLang="en-US" sz="3600" b="1" dirty="0">
                  <a:solidFill>
                    <a:srgbClr val="31A8D0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0956" y="4876"/>
                <a:ext cx="2331" cy="5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endParaRPr lang="en-US" altLang="zh-CN" sz="1600" b="1" dirty="0">
                  <a:solidFill>
                    <a:srgbClr val="31A8D0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762" y="9423"/>
                <a:ext cx="1177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03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 </a:t>
                </a:r>
                <a:r>
                  <a:rPr lang="en-US" altLang="zh-CN" sz="3600" b="1" dirty="0">
                    <a:solidFill>
                      <a:srgbClr val="31A8D0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思源黑体 CN Heavy" panose="020B0A00000000000000" charset="-122"/>
                  </a:rPr>
                  <a:t>  </a:t>
                </a:r>
                <a:endParaRPr lang="zh-CN" altLang="en-US" sz="3600" b="1" dirty="0">
                  <a:solidFill>
                    <a:srgbClr val="31A8D0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0956" y="6491"/>
                <a:ext cx="2349" cy="5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endParaRPr lang="en-US" altLang="zh-CN" sz="1600" b="1" dirty="0">
                  <a:solidFill>
                    <a:srgbClr val="31A8D0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0957" y="8097"/>
                <a:ext cx="2767" cy="5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endParaRPr lang="en-US" altLang="zh-CN" sz="1600" b="1" dirty="0">
                  <a:solidFill>
                    <a:srgbClr val="31A8D0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</a:endParaRPr>
              </a:p>
            </p:txBody>
          </p:sp>
          <p:cxnSp>
            <p:nvCxnSpPr>
              <p:cNvPr id="36" name="直接连接符 35"/>
              <p:cNvCxnSpPr>
                <a:stCxn id="24" idx="4"/>
              </p:cNvCxnSpPr>
              <p:nvPr/>
            </p:nvCxnSpPr>
            <p:spPr>
              <a:xfrm>
                <a:off x="5233" y="5927"/>
                <a:ext cx="5271" cy="0"/>
              </a:xfrm>
              <a:prstGeom prst="line">
                <a:avLst/>
              </a:prstGeom>
              <a:ln w="28575">
                <a:solidFill>
                  <a:srgbClr val="31A8D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V="1">
                <a:off x="5229" y="4396"/>
                <a:ext cx="5300" cy="20"/>
              </a:xfrm>
              <a:prstGeom prst="line">
                <a:avLst/>
              </a:prstGeom>
              <a:ln w="28575">
                <a:solidFill>
                  <a:srgbClr val="31A8D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>
                <a:stCxn id="25" idx="4"/>
              </p:cNvCxnSpPr>
              <p:nvPr/>
            </p:nvCxnSpPr>
            <p:spPr>
              <a:xfrm>
                <a:off x="5229" y="10554"/>
                <a:ext cx="5215" cy="0"/>
              </a:xfrm>
              <a:prstGeom prst="line">
                <a:avLst/>
              </a:prstGeom>
              <a:ln w="28575">
                <a:solidFill>
                  <a:srgbClr val="0192C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文本框 4"/>
            <p:cNvSpPr txBox="1"/>
            <p:nvPr/>
          </p:nvSpPr>
          <p:spPr>
            <a:xfrm>
              <a:off x="8932" y="3319"/>
              <a:ext cx="3534" cy="40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</a:rPr>
                <a:t>我的项目</a:t>
              </a:r>
              <a:endParaRPr lang="zh-CN" altLang="en-US" sz="2000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</a:endParaRPr>
            </a:p>
            <a:p>
              <a:pPr algn="l"/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</a:rPr>
                <a:t>合同管理</a:t>
              </a:r>
              <a:endParaRPr lang="zh-CN" altLang="en-US" sz="2000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</a:endParaRPr>
            </a:p>
            <a:p>
              <a:pPr algn="l"/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  <a:sym typeface="+mn-ea"/>
                </a:rPr>
                <a:t>质量管理</a:t>
              </a:r>
              <a:endParaRPr lang="zh-CN" altLang="en-US" sz="2000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  <a:sym typeface="+mn-ea"/>
              </a:endParaRPr>
            </a:p>
            <a:p>
              <a:pPr algn="l"/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  <a:sym typeface="+mn-ea"/>
                </a:rPr>
                <a:t>安全管理</a:t>
              </a:r>
              <a:endParaRPr lang="zh-CN" altLang="en-US" sz="2000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  <a:sym typeface="+mn-ea"/>
              </a:endParaRPr>
            </a:p>
            <a:p>
              <a:pPr algn="l"/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</a:rPr>
                <a:t>款项与发票</a:t>
              </a:r>
              <a:endParaRPr lang="zh-CN" altLang="en-US" sz="2000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</a:endParaRPr>
            </a:p>
            <a:p>
              <a:pPr algn="l"/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  <a:sym typeface="+mn-ea"/>
                </a:rPr>
                <a:t>施工管理</a:t>
              </a:r>
              <a:endParaRPr lang="zh-CN" altLang="en-US" sz="2000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</a:endParaRPr>
            </a:p>
            <a:p>
              <a:pPr algn="l"/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</a:rPr>
                <a:t>费用控制</a:t>
              </a:r>
              <a:endParaRPr lang="zh-CN" altLang="en-US" sz="2000" dirty="0">
                <a:solidFill>
                  <a:srgbClr val="31A8D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l"/>
              <a:endParaRPr lang="zh-CN" altLang="en-US" sz="2000" dirty="0">
                <a:solidFill>
                  <a:srgbClr val="31A8D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932" y="7991"/>
              <a:ext cx="1907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None/>
              </a:pPr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</a:rPr>
                <a:t>采购协同</a:t>
              </a:r>
              <a:endParaRPr lang="zh-CN" altLang="en-US" sz="2000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</a:endParaRPr>
            </a:p>
            <a:p>
              <a:pPr algn="l">
                <a:buNone/>
              </a:pPr>
              <a:r>
                <a:rPr lang="zh-CN" altLang="en-US" sz="2000" dirty="0">
                  <a:solidFill>
                    <a:srgbClr val="31A8D0"/>
                  </a:solidFill>
                  <a:latin typeface="微软雅黑" charset="0"/>
                  <a:ea typeface="微软雅黑" charset="0"/>
                  <a:cs typeface="思源黑体 CN Heavy" panose="020B0A00000000000000" charset="-122"/>
                </a:rPr>
                <a:t>销售协同</a:t>
              </a:r>
              <a:endParaRPr lang="zh-CN" altLang="en-US" sz="2800" i="1" dirty="0">
                <a:solidFill>
                  <a:srgbClr val="31A8D0"/>
                </a:solidFill>
                <a:latin typeface="微软雅黑" charset="0"/>
                <a:ea typeface="微软雅黑" charset="0"/>
                <a:cs typeface="思源黑体 CN Heavy" panose="020B0A00000000000000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932" y="742"/>
              <a:ext cx="323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31A8D0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  <a:sym typeface="+mn-ea"/>
                </a:rPr>
                <a:t>准备工作</a:t>
              </a:r>
              <a:endParaRPr lang="zh-CN" altLang="en-US" sz="36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934" y="2249"/>
              <a:ext cx="318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n>
                    <a:noFill/>
                  </a:ln>
                  <a:solidFill>
                    <a:srgbClr val="31A8D0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  <a:sym typeface="+mn-ea"/>
                </a:rPr>
                <a:t>可信协同</a:t>
              </a:r>
              <a:endParaRPr lang="zh-CN" altLang="en-US" sz="3600" b="1" dirty="0">
                <a:ln>
                  <a:noFill/>
                </a:ln>
                <a:solidFill>
                  <a:srgbClr val="31A8D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932" y="6896"/>
              <a:ext cx="245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31A8D0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  <a:sym typeface="+mn-ea"/>
                </a:rPr>
                <a:t>供应链</a:t>
              </a:r>
              <a:endParaRPr lang="zh-CN" altLang="en-US" sz="3600" b="1" dirty="0">
                <a:solidFill>
                  <a:srgbClr val="31A8D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84530"/>
            <a:ext cx="4346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合同管理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1658620"/>
            <a:ext cx="2413000" cy="6985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979035" y="1539240"/>
            <a:ext cx="6249035" cy="1405255"/>
            <a:chOff x="9197" y="3032"/>
            <a:chExt cx="9841" cy="2213"/>
          </a:xfrm>
        </p:grpSpPr>
        <p:sp>
          <p:nvSpPr>
            <p:cNvPr id="14" name="i$ḻíḍê"/>
            <p:cNvSpPr/>
            <p:nvPr/>
          </p:nvSpPr>
          <p:spPr bwMode="auto">
            <a:xfrm>
              <a:off x="10356" y="3032"/>
              <a:ext cx="8682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合同管理：合同的上传、审批、签署，以及补充协议和洽商记录。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180965" y="1582420"/>
            <a:ext cx="463550" cy="464185"/>
            <a:chOff x="7678" y="3738"/>
            <a:chExt cx="730" cy="731"/>
          </a:xfrm>
        </p:grpSpPr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5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20" name="组合 19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28" name="圆角矩形 27"/>
              <p:cNvSpPr/>
              <p:nvPr/>
            </p:nvSpPr>
            <p:spPr>
              <a:xfrm>
                <a:off x="6710" y="5693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矩形标注 28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53904"/>
                <a:gd name="adj2" fmla="val 142326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84530"/>
            <a:ext cx="9431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合同管理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合同线上签署流程（不上链</a:t>
            </a:r>
            <a:r>
              <a:rPr lang="en-US" altLang="zh-CN" sz="2800" b="1">
                <a:solidFill>
                  <a:srgbClr val="0192C6"/>
                </a:solidFill>
              </a:rPr>
              <a:t>,</a:t>
            </a:r>
            <a:r>
              <a:rPr lang="zh-CN" altLang="en-US" sz="2800" b="1">
                <a:solidFill>
                  <a:srgbClr val="0192C6"/>
                </a:solidFill>
              </a:rPr>
              <a:t>无需线上签章）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31495" y="5855335"/>
            <a:ext cx="41548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*合同可由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建设单位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或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施工总承包单位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发起，另一方协同</a:t>
            </a:r>
            <a:endParaRPr lang="zh-CN" altLang="en-US" sz="1200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61375" y="5968365"/>
            <a:ext cx="566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</a:t>
            </a:r>
            <a:r>
              <a:rPr lang="en-US" altLang="zh-CN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《</a:t>
            </a:r>
            <a:r>
              <a:rPr lang="zh-CN" altLang="en-US" sz="12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总承包合同</a:t>
            </a:r>
            <a:r>
              <a:rPr lang="en-US" altLang="zh-CN" sz="12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》</a:t>
            </a:r>
            <a:r>
              <a:rPr lang="zh-CN" altLang="en-US" sz="12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、</a:t>
            </a:r>
            <a:r>
              <a:rPr lang="en-US" altLang="zh-CN" sz="12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《</a:t>
            </a:r>
            <a:r>
              <a:rPr lang="zh-CN" altLang="en-US" sz="12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监理合同</a:t>
            </a:r>
            <a:r>
              <a:rPr lang="en-US" altLang="zh-CN" sz="1200" b="1" dirty="0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》</a:t>
            </a:r>
            <a:endParaRPr lang="zh-CN" altLang="en-US" sz="1200" b="0" dirty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  <a:p>
            <a:endParaRPr lang="zh-CN" altLang="en-US" sz="1200" b="0" dirty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47570" y="2372360"/>
            <a:ext cx="7896860" cy="3017520"/>
            <a:chOff x="1539" y="2344"/>
            <a:chExt cx="12436" cy="4752"/>
          </a:xfrm>
        </p:grpSpPr>
        <p:sp>
          <p:nvSpPr>
            <p:cNvPr id="100" name="AutoShape 10"/>
            <p:cNvSpPr>
              <a:spLocks noChangeArrowheads="1"/>
            </p:cNvSpPr>
            <p:nvPr/>
          </p:nvSpPr>
          <p:spPr bwMode="auto">
            <a:xfrm>
              <a:off x="4383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起草单位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2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237" y="3790"/>
              <a:ext cx="2957" cy="1520"/>
              <a:chOff x="1678980" y="2442850"/>
              <a:chExt cx="1877437" cy="96537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678980" y="2761892"/>
                <a:ext cx="187743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起草合同，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指定内部审批人，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选择“上传司法链”存证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78" name="椭圆 77"/>
            <p:cNvSpPr/>
            <p:nvPr/>
          </p:nvSpPr>
          <p:spPr>
            <a:xfrm>
              <a:off x="4383" y="597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4" name="直线箭头连接符 78"/>
            <p:cNvCxnSpPr>
              <a:stCxn id="74" idx="4"/>
              <a:endCxn id="78" idx="0"/>
            </p:cNvCxnSpPr>
            <p:nvPr/>
          </p:nvCxnSpPr>
          <p:spPr>
            <a:xfrm>
              <a:off x="4812" y="4672"/>
              <a:ext cx="0" cy="13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14"/>
            <p:cNvGrpSpPr/>
            <p:nvPr/>
          </p:nvGrpSpPr>
          <p:grpSpPr>
            <a:xfrm>
              <a:off x="5226" y="5926"/>
              <a:ext cx="1260" cy="939"/>
              <a:chOff x="1678980" y="2442850"/>
              <a:chExt cx="800219" cy="596041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3" name="准备 102"/>
            <p:cNvSpPr/>
            <p:nvPr/>
          </p:nvSpPr>
          <p:spPr>
            <a:xfrm>
              <a:off x="1539" y="3917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04" name="直线箭头连接符 103"/>
            <p:cNvCxnSpPr>
              <a:stCxn id="103" idx="3"/>
              <a:endCxn id="74" idx="2"/>
            </p:cNvCxnSpPr>
            <p:nvPr/>
          </p:nvCxnSpPr>
          <p:spPr>
            <a:xfrm>
              <a:off x="2858" y="4240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椭圆 107"/>
            <p:cNvSpPr/>
            <p:nvPr/>
          </p:nvSpPr>
          <p:spPr>
            <a:xfrm>
              <a:off x="8786" y="3890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8781" y="5958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11" name="直线箭头连接符 110"/>
            <p:cNvCxnSpPr>
              <a:stCxn id="110" idx="0"/>
              <a:endCxn id="108" idx="4"/>
            </p:cNvCxnSpPr>
            <p:nvPr/>
          </p:nvCxnSpPr>
          <p:spPr>
            <a:xfrm flipV="1">
              <a:off x="9210" y="4747"/>
              <a:ext cx="5" cy="121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9629" y="3844"/>
              <a:ext cx="1260" cy="939"/>
              <a:chOff x="1678980" y="2442850"/>
              <a:chExt cx="800219" cy="5960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9644" y="5866"/>
              <a:ext cx="1503" cy="1229"/>
              <a:chOff x="1678980" y="2442850"/>
              <a:chExt cx="954107" cy="780707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4" name="右箭头 43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0" name="直线箭头连接符 49"/>
            <p:cNvCxnSpPr>
              <a:stCxn id="108" idx="6"/>
              <a:endCxn id="51" idx="1"/>
            </p:cNvCxnSpPr>
            <p:nvPr/>
          </p:nvCxnSpPr>
          <p:spPr>
            <a:xfrm>
              <a:off x="9643" y="4318"/>
              <a:ext cx="301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准备 50"/>
            <p:cNvSpPr/>
            <p:nvPr/>
          </p:nvSpPr>
          <p:spPr>
            <a:xfrm>
              <a:off x="12657" y="399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4266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84530"/>
            <a:ext cx="785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合同管理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合同线上签署流程（上链）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37845" y="5849620"/>
            <a:ext cx="5984875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*合同无需线上签署的，省略第</a:t>
            </a:r>
            <a:r>
              <a:rPr lang="en-US" altLang="zh-CN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和第</a:t>
            </a:r>
            <a:r>
              <a:rPr lang="en-US" altLang="zh-CN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步骤。</a:t>
            </a:r>
            <a:endParaRPr lang="zh-CN" altLang="en-US" sz="1200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518216" y="4742815"/>
            <a:ext cx="2126749" cy="1014730"/>
          </a:xfrm>
          <a:prstGeom prst="roundRect">
            <a:avLst/>
          </a:prstGeom>
          <a:noFill/>
          <a:ln w="38100">
            <a:solidFill>
              <a:srgbClr val="0192C6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61210" y="1520825"/>
            <a:ext cx="8253095" cy="4138295"/>
            <a:chOff x="931" y="1785"/>
            <a:chExt cx="12997" cy="6517"/>
          </a:xfrm>
        </p:grpSpPr>
        <p:sp>
          <p:nvSpPr>
            <p:cNvPr id="100" name="AutoShape 10"/>
            <p:cNvSpPr>
              <a:spLocks noChangeArrowheads="1"/>
            </p:cNvSpPr>
            <p:nvPr/>
          </p:nvSpPr>
          <p:spPr bwMode="auto">
            <a:xfrm>
              <a:off x="3775" y="1787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起草单位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2" name="AutoShape 10"/>
            <p:cNvSpPr>
              <a:spLocks noChangeArrowheads="1"/>
            </p:cNvSpPr>
            <p:nvPr/>
          </p:nvSpPr>
          <p:spPr bwMode="auto">
            <a:xfrm>
              <a:off x="8926" y="1785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775" y="3258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4628" y="3233"/>
              <a:ext cx="2957" cy="1520"/>
              <a:chOff x="1678980" y="2442850"/>
              <a:chExt cx="1877437" cy="965373"/>
            </a:xfrm>
          </p:grpSpPr>
          <p:sp>
            <p:nvSpPr>
              <p:cNvPr id="76" name="矩形 75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678980" y="2761892"/>
                <a:ext cx="187743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起草合同，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指定内部审批人，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选择“上传司法链”存证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78" name="椭圆 77"/>
            <p:cNvSpPr/>
            <p:nvPr/>
          </p:nvSpPr>
          <p:spPr>
            <a:xfrm>
              <a:off x="3775" y="520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" name="直线箭头连接符 78"/>
            <p:cNvCxnSpPr>
              <a:stCxn id="74" idx="4"/>
              <a:endCxn id="78" idx="0"/>
            </p:cNvCxnSpPr>
            <p:nvPr/>
          </p:nvCxnSpPr>
          <p:spPr>
            <a:xfrm>
              <a:off x="4203" y="4115"/>
              <a:ext cx="0" cy="108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/>
            <p:cNvSpPr/>
            <p:nvPr/>
          </p:nvSpPr>
          <p:spPr>
            <a:xfrm>
              <a:off x="3769" y="7151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81" name="直线箭头连接符 80"/>
            <p:cNvCxnSpPr>
              <a:stCxn id="78" idx="4"/>
              <a:endCxn id="80" idx="0"/>
            </p:cNvCxnSpPr>
            <p:nvPr/>
          </p:nvCxnSpPr>
          <p:spPr>
            <a:xfrm flipH="1">
              <a:off x="4197" y="6060"/>
              <a:ext cx="6" cy="109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/>
            <p:cNvGrpSpPr/>
            <p:nvPr/>
          </p:nvGrpSpPr>
          <p:grpSpPr>
            <a:xfrm>
              <a:off x="4628" y="5209"/>
              <a:ext cx="1260" cy="939"/>
              <a:chOff x="1678980" y="2442850"/>
              <a:chExt cx="800219" cy="596041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4631" y="7060"/>
              <a:ext cx="1584" cy="939"/>
              <a:chOff x="1678980" y="2442850"/>
              <a:chExt cx="1006043" cy="59604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679620" y="2442850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线上签章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678980" y="2761892"/>
                <a:ext cx="9861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3" name="准备 102"/>
            <p:cNvSpPr/>
            <p:nvPr/>
          </p:nvSpPr>
          <p:spPr>
            <a:xfrm>
              <a:off x="931" y="3360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04" name="直线箭头连接符 103"/>
            <p:cNvCxnSpPr>
              <a:stCxn id="103" idx="3"/>
              <a:endCxn id="74" idx="2"/>
            </p:cNvCxnSpPr>
            <p:nvPr/>
          </p:nvCxnSpPr>
          <p:spPr>
            <a:xfrm>
              <a:off x="2249" y="3683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右箭头 104"/>
            <p:cNvSpPr/>
            <p:nvPr/>
          </p:nvSpPr>
          <p:spPr>
            <a:xfrm>
              <a:off x="6728" y="7423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6951" y="7007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8932" y="3258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6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8932" y="5270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09" name="直线箭头连接符 108"/>
            <p:cNvCxnSpPr>
              <a:stCxn id="108" idx="0"/>
              <a:endCxn id="107" idx="4"/>
            </p:cNvCxnSpPr>
            <p:nvPr/>
          </p:nvCxnSpPr>
          <p:spPr>
            <a:xfrm flipV="1">
              <a:off x="9360" y="4115"/>
              <a:ext cx="0" cy="115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椭圆 109"/>
            <p:cNvSpPr/>
            <p:nvPr/>
          </p:nvSpPr>
          <p:spPr>
            <a:xfrm>
              <a:off x="8926" y="7164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11" name="直线箭头连接符 110"/>
            <p:cNvCxnSpPr>
              <a:stCxn id="110" idx="0"/>
              <a:endCxn id="108" idx="4"/>
            </p:cNvCxnSpPr>
            <p:nvPr/>
          </p:nvCxnSpPr>
          <p:spPr>
            <a:xfrm flipV="1">
              <a:off x="9354" y="6127"/>
              <a:ext cx="6" cy="1037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/>
          </p:nvGrpSpPr>
          <p:grpSpPr>
            <a:xfrm>
              <a:off x="9794" y="5210"/>
              <a:ext cx="1260" cy="939"/>
              <a:chOff x="1678980" y="2442850"/>
              <a:chExt cx="800219" cy="596041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9788" y="7073"/>
              <a:ext cx="1503" cy="1229"/>
              <a:chOff x="1678980" y="2442850"/>
              <a:chExt cx="954107" cy="780707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9818" y="3176"/>
              <a:ext cx="1584" cy="939"/>
              <a:chOff x="1678980" y="2442850"/>
              <a:chExt cx="1006043" cy="596041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1679620" y="2442850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线上签章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678980" y="2761892"/>
                <a:ext cx="9861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123" name="直线箭头连接符 122"/>
            <p:cNvCxnSpPr>
              <a:stCxn id="107" idx="6"/>
            </p:cNvCxnSpPr>
            <p:nvPr/>
          </p:nvCxnSpPr>
          <p:spPr>
            <a:xfrm flipV="1">
              <a:off x="9788" y="3679"/>
              <a:ext cx="2820" cy="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准备 63"/>
            <p:cNvSpPr/>
            <p:nvPr/>
          </p:nvSpPr>
          <p:spPr>
            <a:xfrm>
              <a:off x="12609" y="3360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9" name="圆角矩形 48"/>
          <p:cNvSpPr/>
          <p:nvPr/>
        </p:nvSpPr>
        <p:spPr>
          <a:xfrm>
            <a:off x="6888196" y="2244482"/>
            <a:ext cx="2126749" cy="1014730"/>
          </a:xfrm>
          <a:prstGeom prst="roundRect">
            <a:avLst/>
          </a:prstGeom>
          <a:noFill/>
          <a:ln w="38100">
            <a:solidFill>
              <a:srgbClr val="0192C6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717293"/>
            <a:ext cx="3415706" cy="1751507"/>
            <a:chOff x="6428" y="5699"/>
            <a:chExt cx="5885" cy="3125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5607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质量管理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质量管理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30" y="1607820"/>
            <a:ext cx="2322195" cy="793750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4925060" y="1539240"/>
            <a:ext cx="6261735" cy="2313305"/>
            <a:chOff x="9197" y="3032"/>
            <a:chExt cx="6452" cy="3643"/>
          </a:xfrm>
        </p:grpSpPr>
        <p:sp>
          <p:nvSpPr>
            <p:cNvPr id="38" name="i$ḻíḍê"/>
            <p:cNvSpPr/>
            <p:nvPr/>
          </p:nvSpPr>
          <p:spPr bwMode="auto">
            <a:xfrm>
              <a:off x="10356" y="3032"/>
              <a:ext cx="5293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质量管理：包括质量溯源、质量管理、质量控制、质量验收、竣工验收功能。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9209" y="605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180965" y="1582420"/>
            <a:ext cx="463550" cy="464185"/>
            <a:chOff x="7678" y="3738"/>
            <a:chExt cx="730" cy="731"/>
          </a:xfrm>
        </p:grpSpPr>
        <p:sp>
          <p:nvSpPr>
            <p:cNvPr id="2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6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12" name="组合 11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20" name="圆角矩形 19"/>
              <p:cNvSpPr/>
              <p:nvPr/>
            </p:nvSpPr>
            <p:spPr>
              <a:xfrm>
                <a:off x="10079" y="5676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标注 20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116070"/>
                <a:gd name="adj2" fmla="val 143422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质量管理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工程划分流程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50300" y="5817870"/>
            <a:ext cx="5668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工程划分</a:t>
            </a:r>
            <a:endParaRPr lang="zh-CN" altLang="en-US" sz="1200" b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【监理单位】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工程划分</a:t>
            </a:r>
            <a:endParaRPr lang="zh-CN" altLang="en-US" sz="1200" b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31495" y="1863725"/>
            <a:ext cx="10173970" cy="4605655"/>
            <a:chOff x="208" y="2341"/>
            <a:chExt cx="16022" cy="7253"/>
          </a:xfrm>
        </p:grpSpPr>
        <p:sp>
          <p:nvSpPr>
            <p:cNvPr id="51" name="矩形 50"/>
            <p:cNvSpPr/>
            <p:nvPr/>
          </p:nvSpPr>
          <p:spPr>
            <a:xfrm>
              <a:off x="208" y="8578"/>
              <a:ext cx="4531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4400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*施工单位、监理单位均可添加检查部位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l" defTabSz="914400">
                <a:lnSpc>
                  <a:spcPct val="150000"/>
                </a:lnSpc>
                <a:defRPr/>
              </a:pPr>
              <a:endPara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" name="AutoShape 10"/>
            <p:cNvSpPr>
              <a:spLocks noChangeArrowheads="1"/>
            </p:cNvSpPr>
            <p:nvPr/>
          </p:nvSpPr>
          <p:spPr bwMode="auto">
            <a:xfrm>
              <a:off x="4383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237" y="3702"/>
              <a:ext cx="1745" cy="1317"/>
              <a:chOff x="1678980" y="2387344"/>
              <a:chExt cx="1107996" cy="836213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1699298" y="2387344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678980" y="2761892"/>
                <a:ext cx="1107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创建单位工程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以及分部分项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3" name="准备 102"/>
            <p:cNvSpPr/>
            <p:nvPr/>
          </p:nvSpPr>
          <p:spPr>
            <a:xfrm>
              <a:off x="1539" y="3917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04" name="直线箭头连接符 103"/>
            <p:cNvCxnSpPr>
              <a:stCxn id="103" idx="3"/>
              <a:endCxn id="74" idx="2"/>
            </p:cNvCxnSpPr>
            <p:nvPr/>
          </p:nvCxnSpPr>
          <p:spPr>
            <a:xfrm>
              <a:off x="2858" y="4240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右箭头 43"/>
            <p:cNvSpPr/>
            <p:nvPr/>
          </p:nvSpPr>
          <p:spPr>
            <a:xfrm>
              <a:off x="6891" y="5962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7114" y="5545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8727" y="5614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9583" y="5446"/>
              <a:ext cx="937" cy="946"/>
              <a:chOff x="1647616" y="2398732"/>
              <a:chExt cx="595035" cy="600648"/>
            </a:xfrm>
            <a:effectLst/>
          </p:grpSpPr>
          <p:sp>
            <p:nvSpPr>
              <p:cNvPr id="33" name="矩形 32"/>
              <p:cNvSpPr/>
              <p:nvPr/>
            </p:nvSpPr>
            <p:spPr>
              <a:xfrm>
                <a:off x="1647616" y="2398732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647616" y="2722381"/>
                <a:ext cx="49244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9" name="AutoShape 10"/>
            <p:cNvSpPr>
              <a:spLocks noChangeArrowheads="1"/>
            </p:cNvSpPr>
            <p:nvPr/>
          </p:nvSpPr>
          <p:spPr bwMode="auto">
            <a:xfrm>
              <a:off x="8727" y="2341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8727" y="3815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9587" y="3749"/>
              <a:ext cx="1260" cy="1044"/>
              <a:chOff x="1655979" y="2381434"/>
              <a:chExt cx="800219" cy="662833"/>
            </a:xfrm>
            <a:effectLst/>
          </p:grpSpPr>
          <p:sp>
            <p:nvSpPr>
              <p:cNvPr id="26" name="矩形 25"/>
              <p:cNvSpPr/>
              <p:nvPr/>
            </p:nvSpPr>
            <p:spPr>
              <a:xfrm>
                <a:off x="1668419" y="2381434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55979" y="2767268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45" name="直线箭头连接符 44"/>
            <p:cNvCxnSpPr>
              <a:stCxn id="31" idx="0"/>
            </p:cNvCxnSpPr>
            <p:nvPr/>
          </p:nvCxnSpPr>
          <p:spPr>
            <a:xfrm flipV="1">
              <a:off x="9156" y="4705"/>
              <a:ext cx="0" cy="90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椭圆 53"/>
            <p:cNvSpPr/>
            <p:nvPr/>
          </p:nvSpPr>
          <p:spPr>
            <a:xfrm>
              <a:off x="4383" y="5598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5237" y="5485"/>
              <a:ext cx="1260" cy="1003"/>
              <a:chOff x="1658662" y="2434006"/>
              <a:chExt cx="800219" cy="636785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666388" y="2434006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658662" y="27937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59" name="直线箭头连接符 58"/>
            <p:cNvCxnSpPr>
              <a:stCxn id="74" idx="4"/>
              <a:endCxn id="54" idx="0"/>
            </p:cNvCxnSpPr>
            <p:nvPr/>
          </p:nvCxnSpPr>
          <p:spPr>
            <a:xfrm>
              <a:off x="4812" y="4672"/>
              <a:ext cx="0" cy="926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线箭头连接符 64"/>
            <p:cNvCxnSpPr>
              <a:stCxn id="23" idx="6"/>
              <a:endCxn id="71" idx="2"/>
            </p:cNvCxnSpPr>
            <p:nvPr/>
          </p:nvCxnSpPr>
          <p:spPr>
            <a:xfrm flipV="1">
              <a:off x="9584" y="4240"/>
              <a:ext cx="2521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准备 68"/>
            <p:cNvSpPr/>
            <p:nvPr/>
          </p:nvSpPr>
          <p:spPr>
            <a:xfrm>
              <a:off x="14911" y="3921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12105" y="3811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2980" y="3755"/>
              <a:ext cx="1744" cy="978"/>
              <a:chOff x="12692" y="7213"/>
              <a:chExt cx="1744" cy="978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2692" y="7213"/>
                <a:ext cx="1583" cy="5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检查部位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2692" y="7755"/>
                <a:ext cx="1745" cy="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创建检查部位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80" name="直线箭头连接符 79"/>
            <p:cNvCxnSpPr>
              <a:stCxn id="71" idx="6"/>
              <a:endCxn id="69" idx="1"/>
            </p:cNvCxnSpPr>
            <p:nvPr/>
          </p:nvCxnSpPr>
          <p:spPr>
            <a:xfrm>
              <a:off x="12962" y="4240"/>
              <a:ext cx="1949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AutoShape 10"/>
          <p:cNvSpPr>
            <a:spLocks noChangeArrowheads="1"/>
          </p:cNvSpPr>
          <p:nvPr/>
        </p:nvSpPr>
        <p:spPr bwMode="auto">
          <a:xfrm>
            <a:off x="8069897" y="1863759"/>
            <a:ext cx="1259205" cy="441926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协同单位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62267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  <a:sym typeface="+mn-ea"/>
              </a:rPr>
              <a:t>质量管理</a:t>
            </a:r>
            <a:r>
              <a:rPr lang="en-US" altLang="zh-CN" sz="2800" b="1">
                <a:solidFill>
                  <a:srgbClr val="0192C6"/>
                </a:solidFill>
                <a:sym typeface="+mn-ea"/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质量自检互检专检流程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696289" y="2466975"/>
            <a:ext cx="9497491" cy="3175000"/>
            <a:chOff x="884" y="3817"/>
            <a:chExt cx="14957" cy="5000"/>
          </a:xfrm>
        </p:grpSpPr>
        <p:grpSp>
          <p:nvGrpSpPr>
            <p:cNvPr id="2" name="组合 1"/>
            <p:cNvGrpSpPr/>
            <p:nvPr/>
          </p:nvGrpSpPr>
          <p:grpSpPr>
            <a:xfrm>
              <a:off x="4999" y="3878"/>
              <a:ext cx="1248" cy="936"/>
              <a:chOff x="1678980" y="2442850"/>
              <a:chExt cx="792424" cy="59473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678980" y="2761892"/>
                <a:ext cx="792424" cy="275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质量自检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79" name="直线箭头连接符 78"/>
            <p:cNvCxnSpPr>
              <a:stCxn id="18" idx="6"/>
              <a:endCxn id="47" idx="2"/>
            </p:cNvCxnSpPr>
            <p:nvPr/>
          </p:nvCxnSpPr>
          <p:spPr>
            <a:xfrm>
              <a:off x="4999" y="4336"/>
              <a:ext cx="263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8633" y="3859"/>
              <a:ext cx="1248" cy="955"/>
              <a:chOff x="1687590" y="2405178"/>
              <a:chExt cx="792480" cy="60672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87590" y="2405178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87590" y="2736313"/>
                <a:ext cx="7924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12913" y="3817"/>
              <a:ext cx="2928" cy="942"/>
              <a:chOff x="1673419" y="2437613"/>
              <a:chExt cx="1859280" cy="508584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673419" y="2437613"/>
                <a:ext cx="681183" cy="286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73419" y="2711905"/>
                <a:ext cx="1859280" cy="234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建设单位、监理单位接收</a:t>
                </a:r>
                <a:endPara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884" y="3849"/>
              <a:ext cx="3397" cy="954"/>
              <a:chOff x="1767" y="1988"/>
              <a:chExt cx="3397" cy="954"/>
            </a:xfrm>
          </p:grpSpPr>
          <p:sp>
            <p:nvSpPr>
              <p:cNvPr id="58" name="任意多边形 57"/>
              <p:cNvSpPr/>
              <p:nvPr>
                <p:custDataLst>
                  <p:tags r:id="rId3"/>
                </p:custDataLst>
              </p:nvPr>
            </p:nvSpPr>
            <p:spPr>
              <a:xfrm>
                <a:off x="1767" y="2276"/>
                <a:ext cx="378" cy="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1" name="i$ḻíḍê"/>
              <p:cNvSpPr/>
              <p:nvPr/>
            </p:nvSpPr>
            <p:spPr bwMode="auto">
              <a:xfrm>
                <a:off x="2727" y="1988"/>
                <a:ext cx="2437" cy="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20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质量自检</a:t>
                </a:r>
                <a:endParaRPr lang="zh-CN" altLang="en-US" sz="20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90" name="i$ḻíḍê"/>
            <p:cNvSpPr/>
            <p:nvPr/>
          </p:nvSpPr>
          <p:spPr bwMode="auto">
            <a:xfrm>
              <a:off x="1845" y="7752"/>
              <a:ext cx="2437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20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质量专检</a:t>
              </a:r>
              <a:endParaRPr lang="zh-CN" altLang="en-US" sz="20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4988" y="7850"/>
              <a:ext cx="2448" cy="936"/>
              <a:chOff x="1678980" y="2442850"/>
              <a:chExt cx="1553749" cy="594807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1678980" y="2761892"/>
                <a:ext cx="1553749" cy="275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根据互检单发起专检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101" name="直线箭头连接符 78"/>
            <p:cNvCxnSpPr>
              <a:stCxn id="92" idx="3"/>
              <a:endCxn id="49" idx="2"/>
            </p:cNvCxnSpPr>
            <p:nvPr/>
          </p:nvCxnSpPr>
          <p:spPr>
            <a:xfrm flipV="1">
              <a:off x="4988" y="8294"/>
              <a:ext cx="2641" cy="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组合 101"/>
            <p:cNvGrpSpPr/>
            <p:nvPr/>
          </p:nvGrpSpPr>
          <p:grpSpPr>
            <a:xfrm>
              <a:off x="8633" y="7831"/>
              <a:ext cx="1248" cy="955"/>
              <a:chOff x="1687590" y="2405178"/>
              <a:chExt cx="792480" cy="606725"/>
            </a:xfrm>
          </p:grpSpPr>
          <p:sp>
            <p:nvSpPr>
              <p:cNvPr id="103" name="矩形 102"/>
              <p:cNvSpPr/>
              <p:nvPr/>
            </p:nvSpPr>
            <p:spPr>
              <a:xfrm>
                <a:off x="1687590" y="2405178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1687590" y="2736313"/>
                <a:ext cx="7924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12913" y="7872"/>
              <a:ext cx="2928" cy="945"/>
              <a:chOff x="1673419" y="2407379"/>
              <a:chExt cx="1859280" cy="510203"/>
            </a:xfrm>
          </p:grpSpPr>
          <p:sp>
            <p:nvSpPr>
              <p:cNvPr id="106" name="矩形 105"/>
              <p:cNvSpPr/>
              <p:nvPr/>
            </p:nvSpPr>
            <p:spPr>
              <a:xfrm>
                <a:off x="1683579" y="2407379"/>
                <a:ext cx="681183" cy="286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7" name="矩形 106"/>
              <p:cNvSpPr/>
              <p:nvPr/>
            </p:nvSpPr>
            <p:spPr>
              <a:xfrm>
                <a:off x="1673419" y="2683290"/>
                <a:ext cx="1859280" cy="234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建设单位、监理单位接收</a:t>
                </a:r>
                <a:endPara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845" y="5776"/>
              <a:ext cx="13996" cy="1010"/>
              <a:chOff x="1845" y="5424"/>
              <a:chExt cx="13996" cy="1010"/>
            </a:xfrm>
          </p:grpSpPr>
          <p:sp>
            <p:nvSpPr>
              <p:cNvPr id="67" name="i$ḻíḍê"/>
              <p:cNvSpPr/>
              <p:nvPr/>
            </p:nvSpPr>
            <p:spPr bwMode="auto">
              <a:xfrm>
                <a:off x="1845" y="5424"/>
                <a:ext cx="2437" cy="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20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质量互检</a:t>
                </a:r>
                <a:endParaRPr lang="zh-CN" altLang="en-US" sz="20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4998" y="5491"/>
                <a:ext cx="1088" cy="936"/>
                <a:chOff x="1678980" y="2442850"/>
                <a:chExt cx="690555" cy="594806"/>
              </a:xfrm>
            </p:grpSpPr>
            <p:sp>
              <p:nvSpPr>
                <p:cNvPr id="71" name="矩形 70"/>
                <p:cNvSpPr/>
                <p:nvPr/>
              </p:nvSpPr>
              <p:spPr>
                <a:xfrm>
                  <a:off x="1679619" y="2442850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发起</a:t>
                  </a:r>
                  <a:endPara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1678980" y="2761892"/>
                  <a:ext cx="690555" cy="2757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根据自检单发起互检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cxnSp>
            <p:nvCxnSpPr>
              <p:cNvPr id="78" name="直线箭头连接符 78"/>
              <p:cNvCxnSpPr>
                <a:stCxn id="69" idx="3"/>
                <a:endCxn id="48" idx="2"/>
              </p:cNvCxnSpPr>
              <p:nvPr/>
            </p:nvCxnSpPr>
            <p:spPr>
              <a:xfrm>
                <a:off x="4998" y="5939"/>
                <a:ext cx="2631" cy="2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组合 79"/>
              <p:cNvGrpSpPr/>
              <p:nvPr/>
            </p:nvGrpSpPr>
            <p:grpSpPr>
              <a:xfrm>
                <a:off x="8633" y="5433"/>
                <a:ext cx="1248" cy="955"/>
                <a:chOff x="1687590" y="2405178"/>
                <a:chExt cx="792480" cy="606725"/>
              </a:xfrm>
            </p:grpSpPr>
            <p:sp>
              <p:nvSpPr>
                <p:cNvPr id="81" name="矩形 80"/>
                <p:cNvSpPr/>
                <p:nvPr/>
              </p:nvSpPr>
              <p:spPr>
                <a:xfrm>
                  <a:off x="1687590" y="2405178"/>
                  <a:ext cx="589280" cy="3371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审批</a:t>
                  </a:r>
                  <a:endParaRPr lang="zh-CN" altLang="en-US" sz="1600" dirty="0">
                    <a:solidFill>
                      <a:schemeClr val="bg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1687590" y="2736313"/>
                  <a:ext cx="792480" cy="275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内部审批</a:t>
                  </a:r>
                  <a:endParaRPr lang="zh-CN" altLang="en-US" sz="1200" dirty="0">
                    <a:solidFill>
                      <a:schemeClr val="bg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83" name="组合 82"/>
              <p:cNvGrpSpPr/>
              <p:nvPr/>
            </p:nvGrpSpPr>
            <p:grpSpPr>
              <a:xfrm>
                <a:off x="12913" y="5463"/>
                <a:ext cx="2928" cy="971"/>
                <a:chOff x="1673419" y="2473247"/>
                <a:chExt cx="1859280" cy="524011"/>
              </a:xfrm>
            </p:grpSpPr>
            <p:sp>
              <p:nvSpPr>
                <p:cNvPr id="84" name="矩形 83"/>
                <p:cNvSpPr/>
                <p:nvPr/>
              </p:nvSpPr>
              <p:spPr>
                <a:xfrm>
                  <a:off x="1673419" y="2473247"/>
                  <a:ext cx="681183" cy="2866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接收</a:t>
                  </a:r>
                  <a:endParaRPr lang="zh-CN" altLang="en-US" sz="1600" dirty="0">
                    <a:solidFill>
                      <a:schemeClr val="bg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85" name="矩形 84"/>
                <p:cNvSpPr/>
                <p:nvPr/>
              </p:nvSpPr>
              <p:spPr>
                <a:xfrm>
                  <a:off x="1673419" y="2762966"/>
                  <a:ext cx="1859280" cy="2342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建设单位、监理单位接收</a:t>
                  </a:r>
                  <a:endParaRPr lang="zh-CN" altLang="en-US" sz="1200" dirty="0">
                    <a:solidFill>
                      <a:schemeClr val="bg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7782560" y="5970270"/>
            <a:ext cx="6268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*需上传的材料：【监理单位】质量自检、互检、专检表单                      </a:t>
            </a:r>
            <a:endParaRPr lang="zh-CN" altLang="en-US" sz="1200" b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</p:txBody>
      </p:sp>
      <p:cxnSp>
        <p:nvCxnSpPr>
          <p:cNvPr id="11" name="直线箭头连接符 78"/>
          <p:cNvCxnSpPr>
            <a:stCxn id="35" idx="2"/>
            <a:endCxn id="38" idx="0"/>
          </p:cNvCxnSpPr>
          <p:nvPr/>
        </p:nvCxnSpPr>
        <p:spPr>
          <a:xfrm flipH="1">
            <a:off x="2917190" y="3004185"/>
            <a:ext cx="635" cy="840105"/>
          </a:xfrm>
          <a:prstGeom prst="straightConnector1">
            <a:avLst/>
          </a:prstGeom>
          <a:ln w="19050">
            <a:solidFill>
              <a:srgbClr val="0192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78"/>
          <p:cNvCxnSpPr>
            <a:stCxn id="38" idx="2"/>
            <a:endCxn id="39" idx="0"/>
          </p:cNvCxnSpPr>
          <p:nvPr/>
        </p:nvCxnSpPr>
        <p:spPr>
          <a:xfrm>
            <a:off x="2917190" y="4259580"/>
            <a:ext cx="0" cy="855345"/>
          </a:xfrm>
          <a:prstGeom prst="straightConnector1">
            <a:avLst/>
          </a:prstGeom>
          <a:ln w="19050">
            <a:solidFill>
              <a:srgbClr val="0192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2294255" y="2588895"/>
            <a:ext cx="1246505" cy="415290"/>
          </a:xfrm>
          <a:prstGeom prst="roundRect">
            <a:avLst/>
          </a:prstGeom>
          <a:noFill/>
          <a:ln w="19050">
            <a:solidFill>
              <a:srgbClr val="0192C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2282190" y="3844290"/>
            <a:ext cx="1270000" cy="415290"/>
          </a:xfrm>
          <a:prstGeom prst="roundRect">
            <a:avLst/>
          </a:prstGeom>
          <a:noFill/>
          <a:ln w="19050">
            <a:solidFill>
              <a:srgbClr val="0192C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2282190" y="5114925"/>
            <a:ext cx="1270000" cy="415290"/>
          </a:xfrm>
          <a:prstGeom prst="roundRect">
            <a:avLst/>
          </a:prstGeom>
          <a:noFill/>
          <a:ln w="19050">
            <a:solidFill>
              <a:srgbClr val="0192C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1461135" y="2374265"/>
            <a:ext cx="9732645" cy="841375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1461135" y="3631565"/>
            <a:ext cx="9732645" cy="841375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1460500" y="4901565"/>
            <a:ext cx="9732645" cy="841375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3765040" y="2514645"/>
            <a:ext cx="544010" cy="544010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3765040" y="3780200"/>
            <a:ext cx="544010" cy="544010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3765040" y="5037500"/>
            <a:ext cx="544010" cy="544010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978360" y="2524708"/>
            <a:ext cx="544010" cy="544010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978360" y="3780103"/>
            <a:ext cx="544010" cy="544010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978360" y="5037403"/>
            <a:ext cx="544010" cy="544010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0" name="AutoShape 10"/>
          <p:cNvSpPr>
            <a:spLocks noChangeArrowheads="1"/>
          </p:cNvSpPr>
          <p:nvPr/>
        </p:nvSpPr>
        <p:spPr bwMode="auto">
          <a:xfrm>
            <a:off x="3764915" y="1489075"/>
            <a:ext cx="1245870" cy="44259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8746918" y="2525169"/>
            <a:ext cx="544010" cy="54401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8790733" y="3780564"/>
            <a:ext cx="544010" cy="54401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790733" y="5027704"/>
            <a:ext cx="544010" cy="54401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4" name="AutoShape 10"/>
          <p:cNvSpPr>
            <a:spLocks noChangeArrowheads="1"/>
          </p:cNvSpPr>
          <p:nvPr/>
        </p:nvSpPr>
        <p:spPr bwMode="auto">
          <a:xfrm>
            <a:off x="8756015" y="1489710"/>
            <a:ext cx="1259205" cy="441926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协同单位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1616835" y="2514645"/>
            <a:ext cx="544010" cy="5440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1</a:t>
            </a:r>
            <a:endParaRPr kumimoji="1" lang="en-US" altLang="zh-CN" sz="1600" b="1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1616835" y="3772580"/>
            <a:ext cx="544010" cy="5440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2</a:t>
            </a:r>
            <a:endParaRPr kumimoji="1" lang="en-US" altLang="zh-CN" sz="1600" b="1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1616835" y="5027340"/>
            <a:ext cx="544010" cy="5440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3</a:t>
            </a:r>
            <a:endParaRPr kumimoji="1" lang="en-US" altLang="zh-CN" sz="1600" b="1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50150" y="2552700"/>
            <a:ext cx="908685" cy="483870"/>
            <a:chOff x="7380" y="5293"/>
            <a:chExt cx="1431" cy="762"/>
          </a:xfrm>
        </p:grpSpPr>
        <p:sp>
          <p:nvSpPr>
            <p:cNvPr id="18" name="右箭头 17"/>
            <p:cNvSpPr/>
            <p:nvPr/>
          </p:nvSpPr>
          <p:spPr>
            <a:xfrm>
              <a:off x="7435" y="5741"/>
              <a:ext cx="1377" cy="314"/>
            </a:xfrm>
            <a:prstGeom prst="rightArrow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p>
              <a:pPr algn="l"/>
              <a:endParaRPr kumimoji="1" lang="zh-CN" altLang="en-US" sz="1100" b="1" dirty="0">
                <a:ln>
                  <a:solidFill>
                    <a:srgbClr val="808080"/>
                  </a:solidFill>
                </a:ln>
                <a:solidFill>
                  <a:schemeClr val="tx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380" y="5293"/>
              <a:ext cx="1412" cy="4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p>
              <a:pPr defTabSz="1218565"/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538085" y="3802380"/>
            <a:ext cx="908685" cy="483870"/>
            <a:chOff x="7380" y="5293"/>
            <a:chExt cx="1431" cy="762"/>
          </a:xfrm>
        </p:grpSpPr>
        <p:sp>
          <p:nvSpPr>
            <p:cNvPr id="22" name="右箭头 21"/>
            <p:cNvSpPr/>
            <p:nvPr/>
          </p:nvSpPr>
          <p:spPr>
            <a:xfrm>
              <a:off x="7435" y="5741"/>
              <a:ext cx="1377" cy="314"/>
            </a:xfrm>
            <a:prstGeom prst="rightArrow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p>
              <a:pPr algn="l"/>
              <a:endParaRPr kumimoji="1" lang="zh-CN" altLang="en-US" sz="1100" b="1" dirty="0">
                <a:ln>
                  <a:solidFill>
                    <a:srgbClr val="808080"/>
                  </a:solidFill>
                </a:ln>
                <a:solidFill>
                  <a:schemeClr val="tx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380" y="5293"/>
              <a:ext cx="1412" cy="4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p>
              <a:pPr defTabSz="1218565"/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555865" y="5057775"/>
            <a:ext cx="908685" cy="483870"/>
            <a:chOff x="7380" y="5293"/>
            <a:chExt cx="1431" cy="762"/>
          </a:xfrm>
        </p:grpSpPr>
        <p:sp>
          <p:nvSpPr>
            <p:cNvPr id="25" name="右箭头 24"/>
            <p:cNvSpPr/>
            <p:nvPr/>
          </p:nvSpPr>
          <p:spPr>
            <a:xfrm>
              <a:off x="7435" y="5741"/>
              <a:ext cx="1377" cy="314"/>
            </a:xfrm>
            <a:prstGeom prst="rightArrow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p>
              <a:pPr algn="l"/>
              <a:endParaRPr kumimoji="1" lang="zh-CN" altLang="en-US" sz="1100" b="1" dirty="0">
                <a:ln>
                  <a:solidFill>
                    <a:srgbClr val="808080"/>
                  </a:solidFill>
                </a:ln>
                <a:solidFill>
                  <a:schemeClr val="tx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380" y="5293"/>
              <a:ext cx="1412" cy="4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p>
              <a:pPr defTabSz="1218565"/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8181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  <a:sym typeface="+mn-ea"/>
              </a:rPr>
              <a:t>质量管理</a:t>
            </a:r>
            <a:r>
              <a:rPr lang="en-US" altLang="zh-CN" sz="2800" b="1">
                <a:solidFill>
                  <a:srgbClr val="0192C6"/>
                </a:solidFill>
                <a:sym typeface="+mn-ea"/>
              </a:rPr>
              <a:t>-</a:t>
            </a:r>
            <a:r>
              <a:rPr lang="zh-CN" altLang="en-US" sz="2800" b="1">
                <a:solidFill>
                  <a:srgbClr val="0192C6"/>
                </a:solidFill>
                <a:sym typeface="+mn-ea"/>
              </a:rPr>
              <a:t>质量检查与整改</a:t>
            </a:r>
            <a:endParaRPr lang="zh-CN" altLang="en-US" sz="2800" b="1">
              <a:solidFill>
                <a:srgbClr val="0192C6"/>
              </a:solidFill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31495" y="1770380"/>
            <a:ext cx="8629650" cy="4436745"/>
            <a:chOff x="2199" y="3190"/>
            <a:chExt cx="13590" cy="6987"/>
          </a:xfrm>
        </p:grpSpPr>
        <p:grpSp>
          <p:nvGrpSpPr>
            <p:cNvPr id="43" name="组合 42"/>
            <p:cNvGrpSpPr/>
            <p:nvPr/>
          </p:nvGrpSpPr>
          <p:grpSpPr>
            <a:xfrm>
              <a:off x="6409" y="3190"/>
              <a:ext cx="9380" cy="4763"/>
              <a:chOff x="1539" y="2139"/>
              <a:chExt cx="9380" cy="4763"/>
            </a:xfrm>
          </p:grpSpPr>
          <p:sp>
            <p:nvSpPr>
              <p:cNvPr id="100" name="AutoShape 10"/>
              <p:cNvSpPr>
                <a:spLocks noChangeArrowheads="1"/>
              </p:cNvSpPr>
              <p:nvPr/>
            </p:nvSpPr>
            <p:spPr bwMode="auto">
              <a:xfrm>
                <a:off x="8506" y="2139"/>
                <a:ext cx="1962" cy="697"/>
              </a:xfrm>
              <a:prstGeom prst="roundRect">
                <a:avLst>
                  <a:gd name="adj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9pPr>
              </a:lstStyle>
              <a:p>
                <a:pPr defTabSz="1218565"/>
                <a:r>
                  <a:rPr lang="zh-CN" altLang="en-US" sz="2000" b="1" dirty="0">
                    <a:solidFill>
                      <a:srgbClr val="189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施工单位</a:t>
                </a:r>
                <a:endPara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4383" y="3815"/>
                <a:ext cx="857" cy="8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1</a:t>
                </a:r>
                <a:endPara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7" y="3790"/>
                <a:ext cx="1745" cy="1229"/>
                <a:chOff x="1678980" y="2442850"/>
                <a:chExt cx="1107996" cy="780707"/>
              </a:xfrm>
            </p:grpSpPr>
            <p:sp>
              <p:nvSpPr>
                <p:cNvPr id="76" name="矩形 75"/>
                <p:cNvSpPr/>
                <p:nvPr/>
              </p:nvSpPr>
              <p:spPr>
                <a:xfrm>
                  <a:off x="1679619" y="2442850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发起</a:t>
                  </a:r>
                  <a:endPara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1678980" y="2761892"/>
                  <a:ext cx="110799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对检查部位</a:t>
                  </a:r>
                  <a:endPara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进行质量检查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103" name="准备 102"/>
              <p:cNvSpPr/>
              <p:nvPr/>
            </p:nvSpPr>
            <p:spPr>
              <a:xfrm>
                <a:off x="1539" y="3917"/>
                <a:ext cx="1319" cy="645"/>
              </a:xfrm>
              <a:prstGeom prst="flowChartPreparation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032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开始</a:t>
                </a:r>
                <a:endPara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104" name="直线箭头连接符 103"/>
              <p:cNvCxnSpPr>
                <a:stCxn id="103" idx="3"/>
                <a:endCxn id="74" idx="2"/>
              </p:cNvCxnSpPr>
              <p:nvPr/>
            </p:nvCxnSpPr>
            <p:spPr>
              <a:xfrm>
                <a:off x="2858" y="4240"/>
                <a:ext cx="1526" cy="4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右箭头 43"/>
              <p:cNvSpPr/>
              <p:nvPr/>
            </p:nvSpPr>
            <p:spPr>
              <a:xfrm>
                <a:off x="6904" y="4172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6982" y="3755"/>
                <a:ext cx="1139" cy="48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不合格</a:t>
                </a:r>
                <a:endPara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8511" y="3846"/>
                <a:ext cx="857" cy="857"/>
              </a:xfrm>
              <a:prstGeom prst="ellipse">
                <a:avLst/>
              </a:prstGeom>
              <a:solidFill>
                <a:srgbClr val="1890FF"/>
              </a:solidFill>
              <a:ln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2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9417" y="3820"/>
                <a:ext cx="1503" cy="1229"/>
                <a:chOff x="1678980" y="2442850"/>
                <a:chExt cx="954107" cy="780707"/>
              </a:xfrm>
              <a:effectLst/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1679619" y="2442850"/>
                  <a:ext cx="59503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整改</a:t>
                  </a:r>
                  <a:endPara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1678980" y="2761892"/>
                  <a:ext cx="95410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进行整改</a:t>
                  </a:r>
                  <a:endPara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并发起回复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39" name="AutoShape 10"/>
              <p:cNvSpPr>
                <a:spLocks noChangeArrowheads="1"/>
              </p:cNvSpPr>
              <p:nvPr/>
            </p:nvSpPr>
            <p:spPr bwMode="auto">
              <a:xfrm>
                <a:off x="4383" y="2139"/>
                <a:ext cx="1987" cy="696"/>
              </a:xfrm>
              <a:prstGeom prst="roundRect">
                <a:avLst>
                  <a:gd name="adj" fmla="val 16667"/>
                </a:avLst>
              </a:prstGeom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9pPr>
              </a:lstStyle>
              <a:p>
                <a:pPr defTabSz="1218565"/>
                <a:r>
                  <a:rPr lang="zh-CN" altLang="en-US" sz="2000" b="1" dirty="0">
                    <a:solidFill>
                      <a:schemeClr val="accent2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协同单位</a:t>
                </a:r>
                <a:endPara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5" name="准备 36"/>
              <p:cNvSpPr/>
              <p:nvPr/>
            </p:nvSpPr>
            <p:spPr>
              <a:xfrm>
                <a:off x="1587" y="6146"/>
                <a:ext cx="1319" cy="645"/>
              </a:xfrm>
              <a:prstGeom prst="flowChartPreparation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032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结束</a:t>
                </a:r>
                <a:endPara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38" name="直线箭头连接符 37"/>
              <p:cNvCxnSpPr>
                <a:stCxn id="46" idx="2"/>
                <a:endCxn id="35" idx="3"/>
              </p:cNvCxnSpPr>
              <p:nvPr/>
            </p:nvCxnSpPr>
            <p:spPr>
              <a:xfrm flipH="1" flipV="1">
                <a:off x="2906" y="6469"/>
                <a:ext cx="1474" cy="6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椭圆 45"/>
              <p:cNvSpPr/>
              <p:nvPr/>
            </p:nvSpPr>
            <p:spPr>
              <a:xfrm>
                <a:off x="4380" y="6046"/>
                <a:ext cx="857" cy="8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3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cxnSp>
            <p:nvCxnSpPr>
              <p:cNvPr id="36" name="肘形连接符 35"/>
              <p:cNvCxnSpPr>
                <a:stCxn id="31" idx="4"/>
                <a:endCxn id="46" idx="6"/>
              </p:cNvCxnSpPr>
              <p:nvPr/>
            </p:nvCxnSpPr>
            <p:spPr>
              <a:xfrm rot="5400000">
                <a:off x="6202" y="3738"/>
                <a:ext cx="1772" cy="3702"/>
              </a:xfrm>
              <a:prstGeom prst="bentConnector2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组合 39"/>
              <p:cNvGrpSpPr/>
              <p:nvPr/>
            </p:nvGrpSpPr>
            <p:grpSpPr>
              <a:xfrm>
                <a:off x="5303" y="5942"/>
                <a:ext cx="1987" cy="939"/>
                <a:chOff x="1678980" y="2442850"/>
                <a:chExt cx="1261884" cy="596041"/>
              </a:xfrm>
            </p:grpSpPr>
            <p:sp>
              <p:nvSpPr>
                <p:cNvPr id="41" name="矩形 40"/>
                <p:cNvSpPr/>
                <p:nvPr/>
              </p:nvSpPr>
              <p:spPr>
                <a:xfrm>
                  <a:off x="1679619" y="2442850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复检</a:t>
                  </a:r>
                  <a:endPara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42" name="矩形 41"/>
                <p:cNvSpPr/>
                <p:nvPr/>
              </p:nvSpPr>
              <p:spPr>
                <a:xfrm>
                  <a:off x="1678980" y="2761892"/>
                  <a:ext cx="126188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对整改进行复检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51" name="矩形 50"/>
              <p:cNvSpPr/>
              <p:nvPr/>
            </p:nvSpPr>
            <p:spPr>
              <a:xfrm>
                <a:off x="3331" y="5911"/>
                <a:ext cx="776" cy="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合格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2199" y="9647"/>
              <a:ext cx="4549" cy="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4400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*质量检查可由监理或者建设单位发起。</a:t>
              </a:r>
              <a:endPara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2615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993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质量管理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质量控制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材料构件设备进场报验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65120" y="2668905"/>
            <a:ext cx="6800850" cy="2440305"/>
            <a:chOff x="4492" y="3457"/>
            <a:chExt cx="10710" cy="3843"/>
          </a:xfrm>
        </p:grpSpPr>
        <p:grpSp>
          <p:nvGrpSpPr>
            <p:cNvPr id="2" name="组合 1"/>
            <p:cNvGrpSpPr/>
            <p:nvPr/>
          </p:nvGrpSpPr>
          <p:grpSpPr>
            <a:xfrm>
              <a:off x="4988" y="3494"/>
              <a:ext cx="1728" cy="936"/>
              <a:chOff x="1678980" y="2442850"/>
              <a:chExt cx="1097202" cy="594806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678980" y="2761892"/>
                <a:ext cx="1097202" cy="275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提交进场明细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538" y="6358"/>
              <a:ext cx="1376" cy="732"/>
              <a:chOff x="11696" y="5044"/>
              <a:chExt cx="1376" cy="732"/>
            </a:xfrm>
          </p:grpSpPr>
          <p:sp>
            <p:nvSpPr>
              <p:cNvPr id="16" name="右箭头 15"/>
              <p:cNvSpPr/>
              <p:nvPr/>
            </p:nvSpPr>
            <p:spPr>
              <a:xfrm>
                <a:off x="11696" y="5462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solidFill>
                    <a:schemeClr val="tx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1919" y="5044"/>
                <a:ext cx="850" cy="48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流转</a:t>
                </a:r>
                <a:endParaRPr lang="zh-CN" altLang="en-US" sz="1400" b="1" dirty="0">
                  <a:solidFill>
                    <a:schemeClr val="tx1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79" name="直线箭头连接符 78"/>
            <p:cNvCxnSpPr>
              <a:stCxn id="74" idx="4"/>
              <a:endCxn id="11" idx="0"/>
            </p:cNvCxnSpPr>
            <p:nvPr/>
          </p:nvCxnSpPr>
          <p:spPr>
            <a:xfrm>
              <a:off x="4492" y="4443"/>
              <a:ext cx="0" cy="18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4989" y="6328"/>
              <a:ext cx="1248" cy="955"/>
              <a:chOff x="1687590" y="2405178"/>
              <a:chExt cx="792480" cy="60672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87590" y="2405178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87590" y="2736313"/>
                <a:ext cx="7924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232" y="6358"/>
              <a:ext cx="1728" cy="942"/>
              <a:chOff x="1673419" y="2437613"/>
              <a:chExt cx="1097280" cy="508608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673419" y="2437613"/>
                <a:ext cx="681183" cy="286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73419" y="2711905"/>
                <a:ext cx="1097280" cy="234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接收进场报验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18" name="直线箭头连接符 78"/>
            <p:cNvCxnSpPr>
              <a:stCxn id="14" idx="0"/>
              <a:endCxn id="35" idx="4"/>
            </p:cNvCxnSpPr>
            <p:nvPr/>
          </p:nvCxnSpPr>
          <p:spPr>
            <a:xfrm flipV="1">
              <a:off x="8719" y="4443"/>
              <a:ext cx="0" cy="19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合 22"/>
            <p:cNvGrpSpPr/>
            <p:nvPr/>
          </p:nvGrpSpPr>
          <p:grpSpPr>
            <a:xfrm>
              <a:off x="9232" y="3532"/>
              <a:ext cx="2208" cy="1196"/>
              <a:chOff x="1581114" y="2471910"/>
              <a:chExt cx="1402080" cy="759457"/>
            </a:xfrm>
            <a:effectLst/>
          </p:grpSpPr>
          <p:sp>
            <p:nvSpPr>
              <p:cNvPr id="24" name="矩形 23"/>
              <p:cNvSpPr/>
              <p:nvPr/>
            </p:nvSpPr>
            <p:spPr>
              <a:xfrm>
                <a:off x="1582647" y="2471910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581114" y="2770992"/>
                <a:ext cx="140208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最后审批的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协同单位进行存档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3954" y="3457"/>
              <a:ext cx="1248" cy="1208"/>
              <a:chOff x="1485993" y="2232707"/>
              <a:chExt cx="792480" cy="766812"/>
            </a:xfrm>
            <a:effectLst/>
          </p:grpSpPr>
          <p:sp>
            <p:nvSpPr>
              <p:cNvPr id="33" name="矩形 32"/>
              <p:cNvSpPr/>
              <p:nvPr/>
            </p:nvSpPr>
            <p:spPr>
              <a:xfrm>
                <a:off x="1485993" y="2232707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485993" y="2539144"/>
                <a:ext cx="79248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建设单位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200" dirty="0">
                  <a:solidFill>
                    <a:schemeClr val="bg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7416800" y="5964555"/>
            <a:ext cx="48431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*需上传的材料：【监理单位】工程材料构件设备报审报验表                      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0" name="AutoShape 10"/>
          <p:cNvSpPr>
            <a:spLocks noChangeArrowheads="1"/>
          </p:cNvSpPr>
          <p:nvPr/>
        </p:nvSpPr>
        <p:spPr bwMode="auto">
          <a:xfrm>
            <a:off x="2536825" y="1675765"/>
            <a:ext cx="1245870" cy="44259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2580005" y="2750820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580005" y="4488180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276850" y="4502785"/>
            <a:ext cx="544195" cy="544195"/>
          </a:xfrm>
          <a:prstGeom prst="ellipse">
            <a:avLst/>
          </a:prstGeom>
          <a:solidFill>
            <a:srgbClr val="87AB2D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276850" y="2750820"/>
            <a:ext cx="544195" cy="544195"/>
          </a:xfrm>
          <a:prstGeom prst="ellipse">
            <a:avLst/>
          </a:prstGeom>
          <a:solidFill>
            <a:srgbClr val="87AB2D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5276850" y="1676400"/>
            <a:ext cx="1244566" cy="441926"/>
          </a:xfrm>
          <a:prstGeom prst="roundRect">
            <a:avLst>
              <a:gd name="adj" fmla="val 16667"/>
            </a:avLst>
          </a:prstGeom>
          <a:ln>
            <a:solidFill>
              <a:srgbClr val="87A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监理单位</a:t>
            </a:r>
            <a:endParaRPr lang="zh-CN" altLang="en-US" sz="2000" b="1" dirty="0">
              <a:solidFill>
                <a:srgbClr val="87AB2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8329295" y="2752090"/>
            <a:ext cx="544195" cy="544195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5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2" name="AutoShape 10"/>
          <p:cNvSpPr>
            <a:spLocks noChangeArrowheads="1"/>
          </p:cNvSpPr>
          <p:nvPr/>
        </p:nvSpPr>
        <p:spPr bwMode="auto">
          <a:xfrm>
            <a:off x="8329295" y="1675765"/>
            <a:ext cx="1244566" cy="441926"/>
          </a:xfrm>
          <a:prstGeom prst="roundRect">
            <a:avLst>
              <a:gd name="adj" fmla="val 16667"/>
            </a:avLst>
          </a:prstGeom>
          <a:ln>
            <a:solidFill>
              <a:srgbClr val="CDA12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建设单位</a:t>
            </a:r>
            <a:endParaRPr lang="zh-CN" altLang="en-US" sz="2000" b="1" dirty="0">
              <a:solidFill>
                <a:srgbClr val="CDA1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7192645" y="2782570"/>
            <a:ext cx="908685" cy="483870"/>
            <a:chOff x="7380" y="5293"/>
            <a:chExt cx="1431" cy="762"/>
          </a:xfrm>
        </p:grpSpPr>
        <p:sp>
          <p:nvSpPr>
            <p:cNvPr id="82" name="右箭头 81"/>
            <p:cNvSpPr/>
            <p:nvPr/>
          </p:nvSpPr>
          <p:spPr>
            <a:xfrm>
              <a:off x="7435" y="5741"/>
              <a:ext cx="1377" cy="314"/>
            </a:xfrm>
            <a:prstGeom prst="rightArrow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p>
              <a:pPr algn="l"/>
              <a:endParaRPr kumimoji="1" lang="zh-CN" altLang="en-US" sz="1100" b="1" dirty="0">
                <a:ln>
                  <a:solidFill>
                    <a:srgbClr val="808080"/>
                  </a:solidFill>
                </a:ln>
                <a:solidFill>
                  <a:schemeClr val="tx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7380" y="5293"/>
              <a:ext cx="1412" cy="4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p>
              <a:pPr defTabSz="1218565"/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2810" y="2820035"/>
            <a:ext cx="1687195" cy="409575"/>
            <a:chOff x="3643" y="3853"/>
            <a:chExt cx="2657" cy="645"/>
          </a:xfrm>
        </p:grpSpPr>
        <p:sp>
          <p:nvSpPr>
            <p:cNvPr id="103" name="准备 102"/>
            <p:cNvSpPr/>
            <p:nvPr/>
          </p:nvSpPr>
          <p:spPr>
            <a:xfrm>
              <a:off x="3643" y="3853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04" name="直线箭头连接符 103"/>
            <p:cNvCxnSpPr>
              <a:stCxn id="103" idx="3"/>
              <a:endCxn id="74" idx="2"/>
            </p:cNvCxnSpPr>
            <p:nvPr/>
          </p:nvCxnSpPr>
          <p:spPr>
            <a:xfrm flipV="1">
              <a:off x="4962" y="4173"/>
              <a:ext cx="1338" cy="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准备 36"/>
          <p:cNvSpPr/>
          <p:nvPr/>
        </p:nvSpPr>
        <p:spPr>
          <a:xfrm>
            <a:off x="8192135" y="4425950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结束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8" name="直线箭头连接符 37"/>
          <p:cNvCxnSpPr>
            <a:stCxn id="41" idx="4"/>
            <a:endCxn id="29" idx="0"/>
          </p:cNvCxnSpPr>
          <p:nvPr/>
        </p:nvCxnSpPr>
        <p:spPr>
          <a:xfrm>
            <a:off x="8601710" y="3296285"/>
            <a:ext cx="9525" cy="112966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质量管理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质量验收流程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1495" y="5577840"/>
            <a:ext cx="52273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fontAlgn="auto">
              <a:lnSpc>
                <a:spcPct val="100000"/>
              </a:lnSpc>
              <a:defRPr/>
            </a:pP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 defTabSz="914400" fontAlgn="auto">
              <a:lnSpc>
                <a:spcPct val="10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*可选多个协同单位（勘察、设计、监理、建设等单位）按序接收、审批，最后审批的协同单位进行存档。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 defTabSz="914400" fontAlgn="auto">
              <a:lnSpc>
                <a:spcPct val="100000"/>
              </a:lnSpc>
              <a:defRPr/>
            </a:pPr>
            <a:endParaRPr lang="zh-CN" altLang="en-US" sz="1200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76035" y="5678170"/>
            <a:ext cx="5444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*需上传的材料：【监理单位】检验批验收报审文件、分项工程验收报审文件、子分部工程验收报审文件、分部工程验收报审文件、工程安全功能校验报审文件、专项验收报审文件                      </a:t>
            </a:r>
            <a:endParaRPr lang="zh-CN" altLang="en-US" sz="1200" b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00" name="AutoShape 10"/>
          <p:cNvSpPr>
            <a:spLocks noChangeArrowheads="1"/>
          </p:cNvSpPr>
          <p:nvPr/>
        </p:nvSpPr>
        <p:spPr bwMode="auto">
          <a:xfrm>
            <a:off x="4119245" y="1447800"/>
            <a:ext cx="1245870" cy="44259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4119245" y="238188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4661535" y="2366010"/>
            <a:ext cx="1261745" cy="780415"/>
            <a:chOff x="1678980" y="2442850"/>
            <a:chExt cx="1261884" cy="780707"/>
          </a:xfrm>
        </p:grpSpPr>
        <p:sp>
          <p:nvSpPr>
            <p:cNvPr id="76" name="矩形 75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发起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1678980" y="2761892"/>
              <a:ext cx="12618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提交验收申请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并上传相关文件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03" name="准备 102"/>
          <p:cNvSpPr/>
          <p:nvPr/>
        </p:nvSpPr>
        <p:spPr>
          <a:xfrm>
            <a:off x="2313305" y="2446655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04" name="直线箭头连接符 103"/>
          <p:cNvCxnSpPr>
            <a:stCxn id="103" idx="3"/>
            <a:endCxn id="74" idx="2"/>
          </p:cNvCxnSpPr>
          <p:nvPr/>
        </p:nvCxnSpPr>
        <p:spPr>
          <a:xfrm>
            <a:off x="3150870" y="2651760"/>
            <a:ext cx="969010" cy="254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右箭头 43"/>
          <p:cNvSpPr/>
          <p:nvPr/>
        </p:nvSpPr>
        <p:spPr>
          <a:xfrm>
            <a:off x="5838190" y="5075555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l"/>
            <a:endParaRPr kumimoji="1" lang="zh-CN" altLang="en-US" sz="1100" b="1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003290" y="4767580"/>
            <a:ext cx="543560" cy="307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086600" y="4812030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 rot="0">
            <a:off x="7696200" y="4814570"/>
            <a:ext cx="1108075" cy="601345"/>
            <a:chOff x="1875181" y="2574880"/>
            <a:chExt cx="1107996" cy="601120"/>
          </a:xfrm>
          <a:effectLst/>
        </p:grpSpPr>
        <p:sp>
          <p:nvSpPr>
            <p:cNvPr id="33" name="矩形 32"/>
            <p:cNvSpPr/>
            <p:nvPr/>
          </p:nvSpPr>
          <p:spPr>
            <a:xfrm>
              <a:off x="1875185" y="257488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</a:t>
              </a:r>
              <a:endPara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75181" y="2899001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接收验收报告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7094855" y="1447800"/>
            <a:ext cx="2310765" cy="442595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协同单位（多个）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086600" y="3604895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 rot="0">
            <a:off x="7639050" y="3591560"/>
            <a:ext cx="800100" cy="554355"/>
            <a:chOff x="1869508" y="2689772"/>
            <a:chExt cx="800219" cy="554147"/>
          </a:xfrm>
          <a:effectLst/>
        </p:grpSpPr>
        <p:sp>
          <p:nvSpPr>
            <p:cNvPr id="42" name="矩形 41"/>
            <p:cNvSpPr/>
            <p:nvPr/>
          </p:nvSpPr>
          <p:spPr>
            <a:xfrm>
              <a:off x="1869512" y="268977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869508" y="2966920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45" name="直线箭头连接符 44"/>
          <p:cNvCxnSpPr>
            <a:stCxn id="31" idx="0"/>
            <a:endCxn id="23" idx="4"/>
          </p:cNvCxnSpPr>
          <p:nvPr/>
        </p:nvCxnSpPr>
        <p:spPr>
          <a:xfrm flipV="1">
            <a:off x="7359015" y="4149090"/>
            <a:ext cx="0" cy="66294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4119880" y="4812030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 rot="0">
            <a:off x="4662170" y="4812030"/>
            <a:ext cx="802005" cy="615315"/>
            <a:chOff x="1679620" y="3803144"/>
            <a:chExt cx="802119" cy="615083"/>
          </a:xfrm>
        </p:grpSpPr>
        <p:sp>
          <p:nvSpPr>
            <p:cNvPr id="56" name="矩形 55"/>
            <p:cNvSpPr/>
            <p:nvPr/>
          </p:nvSpPr>
          <p:spPr>
            <a:xfrm>
              <a:off x="1679620" y="380314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681520" y="4141228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59" name="直线箭头连接符 58"/>
          <p:cNvCxnSpPr>
            <a:stCxn id="74" idx="4"/>
            <a:endCxn id="54" idx="0"/>
          </p:cNvCxnSpPr>
          <p:nvPr/>
        </p:nvCxnSpPr>
        <p:spPr>
          <a:xfrm>
            <a:off x="4391660" y="2926080"/>
            <a:ext cx="635" cy="188595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线箭头连接符 64"/>
          <p:cNvCxnSpPr>
            <a:stCxn id="23" idx="0"/>
            <a:endCxn id="71" idx="4"/>
          </p:cNvCxnSpPr>
          <p:nvPr/>
        </p:nvCxnSpPr>
        <p:spPr>
          <a:xfrm flipV="1">
            <a:off x="7359015" y="2933700"/>
            <a:ext cx="8255" cy="67119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准备 68"/>
          <p:cNvSpPr/>
          <p:nvPr/>
        </p:nvSpPr>
        <p:spPr>
          <a:xfrm>
            <a:off x="9188450" y="2446655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结束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7094855" y="2389505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5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80" name="直线箭头连接符 79"/>
          <p:cNvCxnSpPr>
            <a:stCxn id="71" idx="6"/>
            <a:endCxn id="69" idx="1"/>
          </p:cNvCxnSpPr>
          <p:nvPr/>
        </p:nvCxnSpPr>
        <p:spPr>
          <a:xfrm flipV="1">
            <a:off x="7639050" y="2651760"/>
            <a:ext cx="1549400" cy="1016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 rot="0">
            <a:off x="7630795" y="2329815"/>
            <a:ext cx="1424305" cy="805180"/>
            <a:chOff x="-141838" y="206814"/>
            <a:chExt cx="1424021" cy="805481"/>
          </a:xfrm>
          <a:effectLst/>
        </p:grpSpPr>
        <p:sp>
          <p:nvSpPr>
            <p:cNvPr id="27" name="矩形 26"/>
            <p:cNvSpPr/>
            <p:nvPr/>
          </p:nvSpPr>
          <p:spPr>
            <a:xfrm>
              <a:off x="-141838" y="20681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存档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-133589" y="55063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最后审批的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协同单位进行存档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17"/>
          <p:cNvSpPr>
            <a:spLocks noGrp="1"/>
          </p:cNvSpPr>
          <p:nvPr>
            <p:ph idx="1"/>
          </p:nvPr>
        </p:nvSpPr>
        <p:spPr>
          <a:xfrm>
            <a:off x="1161415" y="1876425"/>
            <a:ext cx="10515600" cy="4351338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7435" y="64082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35995" y="790725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1891665" y="685165"/>
            <a:ext cx="8360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参建单位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743710" y="1654810"/>
            <a:ext cx="3630930" cy="544195"/>
            <a:chOff x="1545" y="3676"/>
            <a:chExt cx="5718" cy="857"/>
          </a:xfrm>
        </p:grpSpPr>
        <p:sp>
          <p:nvSpPr>
            <p:cNvPr id="14" name="椭圆 13"/>
            <p:cNvSpPr/>
            <p:nvPr/>
          </p:nvSpPr>
          <p:spPr>
            <a:xfrm>
              <a:off x="1545" y="3676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536" y="3813"/>
              <a:ext cx="174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rgbClr val="1890FF"/>
                  </a:solidFill>
                </a:rPr>
                <a:t>施工单位</a:t>
              </a:r>
              <a:endParaRPr kumimoji="1" lang="zh-CN" altLang="en-US" dirty="0">
                <a:solidFill>
                  <a:srgbClr val="1890FF"/>
                </a:solidFill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5303" y="3773"/>
              <a:ext cx="1960" cy="696"/>
            </a:xfrm>
            <a:prstGeom prst="roundRect">
              <a:avLst>
                <a:gd name="adj" fmla="val 16667"/>
              </a:avLst>
            </a:prstGeom>
            <a:ln>
              <a:solidFill>
                <a:srgbClr val="1890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743710" y="2798445"/>
            <a:ext cx="3630930" cy="543560"/>
            <a:chOff x="1545" y="5102"/>
            <a:chExt cx="5718" cy="856"/>
          </a:xfrm>
        </p:grpSpPr>
        <p:sp>
          <p:nvSpPr>
            <p:cNvPr id="16" name="椭圆 15"/>
            <p:cNvSpPr/>
            <p:nvPr/>
          </p:nvSpPr>
          <p:spPr>
            <a:xfrm>
              <a:off x="1545" y="5102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536" y="5240"/>
              <a:ext cx="174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rgbClr val="CDA121"/>
                  </a:solidFill>
                </a:rPr>
                <a:t>建设单位</a:t>
              </a:r>
              <a:endParaRPr kumimoji="1" lang="zh-CN" altLang="en-US" dirty="0">
                <a:solidFill>
                  <a:srgbClr val="CDA121"/>
                </a:solidFill>
              </a:endParaRPr>
            </a:p>
          </p:txBody>
        </p: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>
              <a:off x="5303" y="5182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CDA12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754505" y="3982085"/>
            <a:ext cx="3630930" cy="543560"/>
            <a:chOff x="1545" y="6529"/>
            <a:chExt cx="5718" cy="856"/>
          </a:xfrm>
        </p:grpSpPr>
        <p:sp>
          <p:nvSpPr>
            <p:cNvPr id="20" name="椭圆 19"/>
            <p:cNvSpPr/>
            <p:nvPr/>
          </p:nvSpPr>
          <p:spPr>
            <a:xfrm>
              <a:off x="1545" y="6529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543" y="6667"/>
              <a:ext cx="174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rgbClr val="87AB2D"/>
                  </a:solidFill>
                </a:rPr>
                <a:t>监理单位</a:t>
              </a:r>
              <a:endParaRPr kumimoji="1" lang="zh-CN" altLang="en-US" dirty="0">
                <a:solidFill>
                  <a:srgbClr val="87AB2D"/>
                </a:solidFill>
              </a:endParaRPr>
            </a:p>
          </p:txBody>
        </p: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>
              <a:off x="5303" y="6592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87AB2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636385" y="5199380"/>
            <a:ext cx="3630930" cy="544195"/>
            <a:chOff x="1545" y="2246"/>
            <a:chExt cx="5718" cy="857"/>
          </a:xfrm>
        </p:grpSpPr>
        <p:sp>
          <p:nvSpPr>
            <p:cNvPr id="12" name="椭圆 11"/>
            <p:cNvSpPr/>
            <p:nvPr/>
          </p:nvSpPr>
          <p:spPr>
            <a:xfrm>
              <a:off x="1545" y="2246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536" y="2386"/>
              <a:ext cx="172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accent2"/>
                  </a:solidFill>
                </a:rPr>
                <a:t>多重身份</a:t>
              </a:r>
              <a:endParaRPr kumimoji="1"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30" name="AutoShape 10"/>
            <p:cNvSpPr>
              <a:spLocks noChangeArrowheads="1"/>
            </p:cNvSpPr>
            <p:nvPr/>
          </p:nvSpPr>
          <p:spPr bwMode="auto">
            <a:xfrm>
              <a:off x="5303" y="2328"/>
              <a:ext cx="1960" cy="696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多重身份</a:t>
              </a:r>
              <a:endPara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754505" y="5194935"/>
            <a:ext cx="3630930" cy="543560"/>
            <a:chOff x="1545" y="7956"/>
            <a:chExt cx="5718" cy="856"/>
          </a:xfrm>
        </p:grpSpPr>
        <p:sp>
          <p:nvSpPr>
            <p:cNvPr id="31" name="椭圆 30"/>
            <p:cNvSpPr/>
            <p:nvPr/>
          </p:nvSpPr>
          <p:spPr>
            <a:xfrm>
              <a:off x="1545" y="7956"/>
              <a:ext cx="857" cy="85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560" y="8094"/>
              <a:ext cx="172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rgbClr val="7030A0"/>
                  </a:solidFill>
                </a:rPr>
                <a:t>设计单位</a:t>
              </a:r>
              <a:endParaRPr kumimoji="1" lang="zh-CN" altLang="en-US" dirty="0">
                <a:solidFill>
                  <a:srgbClr val="7030A0"/>
                </a:solidFill>
              </a:endParaRPr>
            </a:p>
          </p:txBody>
        </p:sp>
        <p:sp>
          <p:nvSpPr>
            <p:cNvPr id="33" name="AutoShape 10"/>
            <p:cNvSpPr>
              <a:spLocks noChangeArrowheads="1"/>
            </p:cNvSpPr>
            <p:nvPr/>
          </p:nvSpPr>
          <p:spPr bwMode="auto">
            <a:xfrm>
              <a:off x="5303" y="8036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设计单位</a:t>
              </a:r>
              <a:endParaRPr lang="zh-CN" altLang="en-US" sz="2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636385" y="1665605"/>
            <a:ext cx="3707130" cy="543560"/>
            <a:chOff x="11325" y="2543"/>
            <a:chExt cx="5838" cy="856"/>
          </a:xfrm>
        </p:grpSpPr>
        <p:grpSp>
          <p:nvGrpSpPr>
            <p:cNvPr id="56" name="组合 55"/>
            <p:cNvGrpSpPr/>
            <p:nvPr/>
          </p:nvGrpSpPr>
          <p:grpSpPr>
            <a:xfrm>
              <a:off x="11325" y="2543"/>
              <a:ext cx="2736" cy="857"/>
              <a:chOff x="1545" y="3676"/>
              <a:chExt cx="2736" cy="857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1545" y="3676"/>
                <a:ext cx="857" cy="85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1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2536" y="3813"/>
                <a:ext cx="174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勘察单位</a:t>
                </a:r>
                <a:endParaRPr kumimoji="1"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0" name="AutoShape 10"/>
            <p:cNvSpPr>
              <a:spLocks noChangeArrowheads="1"/>
            </p:cNvSpPr>
            <p:nvPr/>
          </p:nvSpPr>
          <p:spPr bwMode="auto">
            <a:xfrm>
              <a:off x="15083" y="2604"/>
              <a:ext cx="2080" cy="70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5959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1218565"/>
              <a:r>
                <a:rPr lang="zh-CN" altLang="en-US" sz="2000" b="1" dirty="0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勘察单位</a:t>
              </a:r>
              <a:endParaRPr lang="zh-CN" altLang="en-US" sz="2000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636385" y="2827655"/>
            <a:ext cx="3707130" cy="544195"/>
            <a:chOff x="11325" y="2543"/>
            <a:chExt cx="5838" cy="857"/>
          </a:xfrm>
        </p:grpSpPr>
        <p:grpSp>
          <p:nvGrpSpPr>
            <p:cNvPr id="63" name="组合 62"/>
            <p:cNvGrpSpPr/>
            <p:nvPr/>
          </p:nvGrpSpPr>
          <p:grpSpPr>
            <a:xfrm>
              <a:off x="11325" y="2543"/>
              <a:ext cx="2736" cy="857"/>
              <a:chOff x="1545" y="3676"/>
              <a:chExt cx="2736" cy="857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545" y="3676"/>
                <a:ext cx="857" cy="857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1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2536" y="3813"/>
                <a:ext cx="174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rgbClr val="C00000"/>
                    </a:solidFill>
                  </a:rPr>
                  <a:t>检测单位</a:t>
                </a:r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6" name="AutoShape 10"/>
            <p:cNvSpPr>
              <a:spLocks noChangeArrowheads="1"/>
            </p:cNvSpPr>
            <p:nvPr/>
          </p:nvSpPr>
          <p:spPr bwMode="auto">
            <a:xfrm>
              <a:off x="15083" y="2624"/>
              <a:ext cx="208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1218565"/>
              <a:r>
                <a:rPr lang="zh-CN" altLang="en-US" sz="20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检测单位</a:t>
              </a:r>
              <a:endPara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636385" y="3989705"/>
            <a:ext cx="3707130" cy="544195"/>
            <a:chOff x="11325" y="2543"/>
            <a:chExt cx="5838" cy="857"/>
          </a:xfrm>
        </p:grpSpPr>
        <p:grpSp>
          <p:nvGrpSpPr>
            <p:cNvPr id="68" name="组合 67"/>
            <p:cNvGrpSpPr/>
            <p:nvPr/>
          </p:nvGrpSpPr>
          <p:grpSpPr>
            <a:xfrm>
              <a:off x="11325" y="2543"/>
              <a:ext cx="2736" cy="857"/>
              <a:chOff x="1545" y="3676"/>
              <a:chExt cx="2736" cy="857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1545" y="3676"/>
                <a:ext cx="857" cy="857"/>
              </a:xfrm>
              <a:prstGeom prst="ellipse">
                <a:avLst/>
              </a:prstGeom>
              <a:solidFill>
                <a:srgbClr val="E33AA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1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2536" y="3813"/>
                <a:ext cx="174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rgbClr val="E33AAB"/>
                    </a:solidFill>
                  </a:rPr>
                  <a:t>供应商</a:t>
                </a:r>
                <a:endParaRPr kumimoji="1" lang="zh-CN" altLang="en-US" dirty="0">
                  <a:solidFill>
                    <a:srgbClr val="E33AAB"/>
                  </a:solidFill>
                </a:endParaRPr>
              </a:p>
            </p:txBody>
          </p:sp>
        </p:grpSp>
        <p:sp>
          <p:nvSpPr>
            <p:cNvPr id="71" name="AutoShape 10"/>
            <p:cNvSpPr>
              <a:spLocks noChangeArrowheads="1"/>
            </p:cNvSpPr>
            <p:nvPr/>
          </p:nvSpPr>
          <p:spPr bwMode="auto">
            <a:xfrm>
              <a:off x="15083" y="2624"/>
              <a:ext cx="208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E33AA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1218565"/>
              <a:r>
                <a:rPr lang="zh-CN" altLang="en-US" sz="2000" b="1" dirty="0">
                  <a:solidFill>
                    <a:srgbClr val="E33AA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供应商</a:t>
              </a:r>
              <a:endParaRPr lang="zh-CN" altLang="en-US" sz="2000" b="1" dirty="0">
                <a:solidFill>
                  <a:srgbClr val="E33AA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717293"/>
            <a:ext cx="3415706" cy="1751507"/>
            <a:chOff x="6428" y="5699"/>
            <a:chExt cx="5885" cy="3125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5607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安全管理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安全管理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273675" y="1506220"/>
            <a:ext cx="5112611" cy="2243455"/>
            <a:chOff x="9197" y="3142"/>
            <a:chExt cx="6058" cy="3533"/>
          </a:xfrm>
        </p:grpSpPr>
        <p:grpSp>
          <p:nvGrpSpPr>
            <p:cNvPr id="31" name="组合 30"/>
            <p:cNvGrpSpPr/>
            <p:nvPr/>
          </p:nvGrpSpPr>
          <p:grpSpPr>
            <a:xfrm>
              <a:off x="9197" y="3142"/>
              <a:ext cx="6058" cy="1166"/>
              <a:chOff x="7884" y="3507"/>
              <a:chExt cx="6058" cy="1166"/>
            </a:xfrm>
          </p:grpSpPr>
          <p:sp>
            <p:nvSpPr>
              <p:cNvPr id="36" name="任意多边形 35"/>
              <p:cNvSpPr/>
              <p:nvPr>
                <p:custDataLst>
                  <p:tags r:id="rId3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8" name="i$ḻíḍê"/>
              <p:cNvSpPr/>
              <p:nvPr/>
            </p:nvSpPr>
            <p:spPr bwMode="auto">
              <a:xfrm>
                <a:off x="8649" y="3507"/>
                <a:ext cx="5293" cy="1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16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安全管理：预警链</a:t>
                </a: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18" name="任意多边形 17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9209" y="605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260" y="1680210"/>
            <a:ext cx="2324735" cy="64960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3" name="组合 2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12" name="圆角矩形 11"/>
              <p:cNvSpPr/>
              <p:nvPr/>
            </p:nvSpPr>
            <p:spPr>
              <a:xfrm>
                <a:off x="13475" y="5658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标注 12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192086"/>
                <a:gd name="adj2" fmla="val 144518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391150" y="1536065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8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安全管理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安全检查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350885" y="6002655"/>
            <a:ext cx="6268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*需上传的材料：【监理单位】安全检查记录                     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927350" y="1655445"/>
            <a:ext cx="5956300" cy="3024505"/>
            <a:chOff x="1539" y="2139"/>
            <a:chExt cx="9380" cy="4763"/>
          </a:xfrm>
        </p:grpSpPr>
        <p:sp>
          <p:nvSpPr>
            <p:cNvPr id="100" name="AutoShape 10"/>
            <p:cNvSpPr>
              <a:spLocks noChangeArrowheads="1"/>
            </p:cNvSpPr>
            <p:nvPr/>
          </p:nvSpPr>
          <p:spPr bwMode="auto">
            <a:xfrm>
              <a:off x="8506" y="2139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5237" y="3790"/>
              <a:ext cx="1745" cy="1229"/>
              <a:chOff x="1678980" y="2442850"/>
              <a:chExt cx="1107996" cy="780707"/>
            </a:xfrm>
          </p:grpSpPr>
          <p:sp>
            <p:nvSpPr>
              <p:cNvPr id="76" name="矩形 75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678980" y="2761892"/>
                <a:ext cx="1107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对检查部位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进行安全检查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3" name="准备 102"/>
            <p:cNvSpPr/>
            <p:nvPr/>
          </p:nvSpPr>
          <p:spPr>
            <a:xfrm>
              <a:off x="1539" y="3917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04" name="直线箭头连接符 103"/>
            <p:cNvCxnSpPr>
              <a:stCxn id="103" idx="3"/>
              <a:endCxn id="74" idx="2"/>
            </p:cNvCxnSpPr>
            <p:nvPr/>
          </p:nvCxnSpPr>
          <p:spPr>
            <a:xfrm>
              <a:off x="2858" y="4240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右箭头 43"/>
            <p:cNvSpPr/>
            <p:nvPr/>
          </p:nvSpPr>
          <p:spPr>
            <a:xfrm>
              <a:off x="6904" y="4172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982" y="3755"/>
              <a:ext cx="1139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不合格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8511" y="3846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9417" y="3820"/>
              <a:ext cx="1503" cy="1229"/>
              <a:chOff x="1678980" y="2442850"/>
              <a:chExt cx="954107" cy="780707"/>
            </a:xfrm>
            <a:effectLst/>
          </p:grpSpPr>
          <p:sp>
            <p:nvSpPr>
              <p:cNvPr id="30" name="矩形 29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整改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进行整改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并发起回复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9" name="AutoShape 10"/>
            <p:cNvSpPr>
              <a:spLocks noChangeArrowheads="1"/>
            </p:cNvSpPr>
            <p:nvPr/>
          </p:nvSpPr>
          <p:spPr bwMode="auto">
            <a:xfrm>
              <a:off x="4383" y="2139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6" name="准备 36"/>
            <p:cNvSpPr/>
            <p:nvPr/>
          </p:nvSpPr>
          <p:spPr>
            <a:xfrm>
              <a:off x="1587" y="614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完成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8" name="直线箭头连接符 37"/>
            <p:cNvCxnSpPr>
              <a:stCxn id="46" idx="2"/>
              <a:endCxn id="36" idx="3"/>
            </p:cNvCxnSpPr>
            <p:nvPr/>
          </p:nvCxnSpPr>
          <p:spPr>
            <a:xfrm flipH="1" flipV="1">
              <a:off x="2906" y="6469"/>
              <a:ext cx="1474" cy="6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椭圆 45"/>
            <p:cNvSpPr/>
            <p:nvPr/>
          </p:nvSpPr>
          <p:spPr>
            <a:xfrm>
              <a:off x="4380" y="6046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40" name="肘形连接符 39"/>
            <p:cNvCxnSpPr>
              <a:stCxn id="31" idx="4"/>
              <a:endCxn id="46" idx="6"/>
            </p:cNvCxnSpPr>
            <p:nvPr/>
          </p:nvCxnSpPr>
          <p:spPr>
            <a:xfrm rot="5400000">
              <a:off x="6202" y="3738"/>
              <a:ext cx="1772" cy="3702"/>
            </a:xfrm>
            <a:prstGeom prst="bentConnector2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/>
            <p:cNvGrpSpPr/>
            <p:nvPr/>
          </p:nvGrpSpPr>
          <p:grpSpPr>
            <a:xfrm>
              <a:off x="5303" y="5942"/>
              <a:ext cx="1987" cy="939"/>
              <a:chOff x="1678980" y="2442850"/>
              <a:chExt cx="1261884" cy="596041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复检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78980" y="2761892"/>
                <a:ext cx="12618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对整改进行复检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3331" y="5911"/>
              <a:ext cx="776" cy="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合格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149595" y="2734668"/>
            <a:ext cx="4613089" cy="1734132"/>
            <a:chOff x="5616" y="5730"/>
            <a:chExt cx="7948" cy="3094"/>
          </a:xfrm>
        </p:grpSpPr>
        <p:sp>
          <p:nvSpPr>
            <p:cNvPr id="28" name="文本框 27"/>
            <p:cNvSpPr txBox="1"/>
            <p:nvPr/>
          </p:nvSpPr>
          <p:spPr>
            <a:xfrm>
              <a:off x="5616" y="5730"/>
              <a:ext cx="7948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款项与发票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6177915" y="1539240"/>
            <a:ext cx="4227830" cy="2313305"/>
            <a:chOff x="8991" y="3032"/>
            <a:chExt cx="6658" cy="3643"/>
          </a:xfrm>
        </p:grpSpPr>
        <p:grpSp>
          <p:nvGrpSpPr>
            <p:cNvPr id="31" name="组合 30"/>
            <p:cNvGrpSpPr/>
            <p:nvPr/>
          </p:nvGrpSpPr>
          <p:grpSpPr>
            <a:xfrm>
              <a:off x="8991" y="3032"/>
              <a:ext cx="6658" cy="1166"/>
              <a:chOff x="7678" y="3397"/>
              <a:chExt cx="6658" cy="1166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7678" y="3397"/>
                <a:ext cx="1068" cy="1070"/>
                <a:chOff x="7678" y="3397"/>
                <a:chExt cx="1068" cy="1070"/>
              </a:xfrm>
            </p:grpSpPr>
            <p:sp>
              <p:nvSpPr>
                <p:cNvPr id="33" name="Oval 15"/>
                <p:cNvSpPr>
                  <a:spLocks noChangeArrowheads="1"/>
                </p:cNvSpPr>
                <p:nvPr/>
              </p:nvSpPr>
              <p:spPr bwMode="auto">
                <a:xfrm>
                  <a:off x="7678" y="3397"/>
                  <a:ext cx="1069" cy="1071"/>
                </a:xfrm>
                <a:prstGeom prst="ellipse">
                  <a:avLst/>
                </a:prstGeom>
                <a:solidFill>
                  <a:srgbClr val="0192C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Heavy" panose="020B0A00000000000000" charset="-122"/>
                    <a:ea typeface="思源黑体 CN Heavy" panose="020B0A00000000000000" charset="-122"/>
                  </a:endParaRPr>
                </a:p>
              </p:txBody>
            </p:sp>
            <p:sp>
              <p:nvSpPr>
                <p:cNvPr id="36" name="任意多边形 35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884" y="3607"/>
                  <a:ext cx="620" cy="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281" y="19846"/>
                      </a:moveTo>
                      <a:lnTo>
                        <a:pt x="9413" y="12882"/>
                      </a:lnTo>
                      <a:lnTo>
                        <a:pt x="19655" y="2640"/>
                      </a:lnTo>
                      <a:cubicBezTo>
                        <a:pt x="19655" y="2640"/>
                        <a:pt x="12281" y="19846"/>
                        <a:pt x="12281" y="19846"/>
                      </a:cubicBezTo>
                      <a:close/>
                      <a:moveTo>
                        <a:pt x="1755" y="9320"/>
                      </a:moveTo>
                      <a:lnTo>
                        <a:pt x="18960" y="1945"/>
                      </a:lnTo>
                      <a:lnTo>
                        <a:pt x="8719" y="12187"/>
                      </a:lnTo>
                      <a:cubicBezTo>
                        <a:pt x="8719" y="12187"/>
                        <a:pt x="1755" y="9320"/>
                        <a:pt x="1755" y="9320"/>
                      </a:cubicBezTo>
                      <a:close/>
                      <a:moveTo>
                        <a:pt x="21600" y="491"/>
                      </a:moveTo>
                      <a:cubicBezTo>
                        <a:pt x="21600" y="220"/>
                        <a:pt x="21380" y="0"/>
                        <a:pt x="21109" y="0"/>
                      </a:cubicBezTo>
                      <a:cubicBezTo>
                        <a:pt x="21034" y="0"/>
                        <a:pt x="20964" y="20"/>
                        <a:pt x="20900" y="52"/>
                      </a:cubicBezTo>
                      <a:lnTo>
                        <a:pt x="20898" y="48"/>
                      </a:lnTo>
                      <a:lnTo>
                        <a:pt x="302" y="8875"/>
                      </a:lnTo>
                      <a:cubicBezTo>
                        <a:pt x="301" y="8875"/>
                        <a:pt x="299" y="8876"/>
                        <a:pt x="297" y="8877"/>
                      </a:cubicBezTo>
                      <a:lnTo>
                        <a:pt x="280" y="8885"/>
                      </a:lnTo>
                      <a:lnTo>
                        <a:pt x="281" y="8887"/>
                      </a:lnTo>
                      <a:cubicBezTo>
                        <a:pt x="116" y="8967"/>
                        <a:pt x="0" y="9132"/>
                        <a:pt x="0" y="9327"/>
                      </a:cubicBezTo>
                      <a:cubicBezTo>
                        <a:pt x="0" y="9550"/>
                        <a:pt x="151" y="9731"/>
                        <a:pt x="355" y="9791"/>
                      </a:cubicBezTo>
                      <a:lnTo>
                        <a:pt x="353" y="9799"/>
                      </a:lnTo>
                      <a:lnTo>
                        <a:pt x="8462" y="13138"/>
                      </a:lnTo>
                      <a:lnTo>
                        <a:pt x="11801" y="21248"/>
                      </a:lnTo>
                      <a:lnTo>
                        <a:pt x="11809" y="21245"/>
                      </a:lnTo>
                      <a:cubicBezTo>
                        <a:pt x="11869" y="21449"/>
                        <a:pt x="12050" y="21600"/>
                        <a:pt x="12273" y="21600"/>
                      </a:cubicBezTo>
                      <a:cubicBezTo>
                        <a:pt x="12468" y="21600"/>
                        <a:pt x="12634" y="21484"/>
                        <a:pt x="12713" y="21319"/>
                      </a:cubicBezTo>
                      <a:lnTo>
                        <a:pt x="12716" y="21320"/>
                      </a:lnTo>
                      <a:lnTo>
                        <a:pt x="12723" y="21303"/>
                      </a:lnTo>
                      <a:cubicBezTo>
                        <a:pt x="12724" y="21301"/>
                        <a:pt x="12725" y="21300"/>
                        <a:pt x="12725" y="21298"/>
                      </a:cubicBezTo>
                      <a:lnTo>
                        <a:pt x="21553" y="702"/>
                      </a:lnTo>
                      <a:lnTo>
                        <a:pt x="21547" y="699"/>
                      </a:lnTo>
                      <a:cubicBezTo>
                        <a:pt x="21578" y="636"/>
                        <a:pt x="21600" y="567"/>
                        <a:pt x="21600" y="491"/>
                      </a:cubicBezTo>
                      <a:moveTo>
                        <a:pt x="7855" y="16200"/>
                      </a:moveTo>
                      <a:cubicBezTo>
                        <a:pt x="7719" y="16200"/>
                        <a:pt x="7596" y="16255"/>
                        <a:pt x="7507" y="16344"/>
                      </a:cubicBezTo>
                      <a:lnTo>
                        <a:pt x="6035" y="17817"/>
                      </a:lnTo>
                      <a:cubicBezTo>
                        <a:pt x="5946" y="17905"/>
                        <a:pt x="5891" y="18029"/>
                        <a:pt x="5891" y="18164"/>
                      </a:cubicBezTo>
                      <a:cubicBezTo>
                        <a:pt x="5891" y="18435"/>
                        <a:pt x="6111" y="18655"/>
                        <a:pt x="6382" y="18655"/>
                      </a:cubicBezTo>
                      <a:cubicBezTo>
                        <a:pt x="6517" y="18655"/>
                        <a:pt x="6640" y="18600"/>
                        <a:pt x="6729" y="18511"/>
                      </a:cubicBezTo>
                      <a:lnTo>
                        <a:pt x="8202" y="17038"/>
                      </a:lnTo>
                      <a:cubicBezTo>
                        <a:pt x="8291" y="16950"/>
                        <a:pt x="8345" y="16827"/>
                        <a:pt x="8345" y="16691"/>
                      </a:cubicBezTo>
                      <a:cubicBezTo>
                        <a:pt x="8345" y="16420"/>
                        <a:pt x="8126" y="16200"/>
                        <a:pt x="7855" y="16200"/>
                      </a:cubicBezTo>
                      <a:moveTo>
                        <a:pt x="7855" y="14237"/>
                      </a:moveTo>
                      <a:cubicBezTo>
                        <a:pt x="7855" y="13966"/>
                        <a:pt x="7635" y="13745"/>
                        <a:pt x="7364" y="13745"/>
                      </a:cubicBezTo>
                      <a:cubicBezTo>
                        <a:pt x="7228" y="13745"/>
                        <a:pt x="7105" y="13801"/>
                        <a:pt x="7017" y="13889"/>
                      </a:cubicBezTo>
                      <a:lnTo>
                        <a:pt x="2107" y="18798"/>
                      </a:lnTo>
                      <a:cubicBezTo>
                        <a:pt x="2019" y="18888"/>
                        <a:pt x="1964" y="19011"/>
                        <a:pt x="1964" y="19145"/>
                      </a:cubicBezTo>
                      <a:cubicBezTo>
                        <a:pt x="1964" y="19417"/>
                        <a:pt x="2184" y="19636"/>
                        <a:pt x="2455" y="19636"/>
                      </a:cubicBezTo>
                      <a:cubicBezTo>
                        <a:pt x="2590" y="19636"/>
                        <a:pt x="2713" y="19582"/>
                        <a:pt x="2802" y="19493"/>
                      </a:cubicBezTo>
                      <a:lnTo>
                        <a:pt x="7711" y="14583"/>
                      </a:lnTo>
                      <a:cubicBezTo>
                        <a:pt x="7800" y="14495"/>
                        <a:pt x="7855" y="14372"/>
                        <a:pt x="7855" y="14237"/>
                      </a:cubicBezTo>
                      <a:moveTo>
                        <a:pt x="4765" y="14583"/>
                      </a:moveTo>
                      <a:lnTo>
                        <a:pt x="5256" y="14093"/>
                      </a:lnTo>
                      <a:cubicBezTo>
                        <a:pt x="5345" y="14004"/>
                        <a:pt x="5400" y="13881"/>
                        <a:pt x="5400" y="13745"/>
                      </a:cubicBezTo>
                      <a:cubicBezTo>
                        <a:pt x="5400" y="13475"/>
                        <a:pt x="5180" y="13255"/>
                        <a:pt x="4909" y="13255"/>
                      </a:cubicBezTo>
                      <a:cubicBezTo>
                        <a:pt x="4774" y="13255"/>
                        <a:pt x="4651" y="13310"/>
                        <a:pt x="4562" y="13398"/>
                      </a:cubicBezTo>
                      <a:lnTo>
                        <a:pt x="4071" y="13889"/>
                      </a:lnTo>
                      <a:cubicBezTo>
                        <a:pt x="3982" y="13979"/>
                        <a:pt x="3927" y="14101"/>
                        <a:pt x="3927" y="14237"/>
                      </a:cubicBezTo>
                      <a:cubicBezTo>
                        <a:pt x="3927" y="14507"/>
                        <a:pt x="4147" y="14727"/>
                        <a:pt x="4418" y="14727"/>
                      </a:cubicBezTo>
                      <a:cubicBezTo>
                        <a:pt x="4554" y="14727"/>
                        <a:pt x="4676" y="14673"/>
                        <a:pt x="4765" y="14583"/>
                      </a:cubicBezTo>
                    </a:path>
                  </a:pathLst>
                </a:custGeom>
                <a:solidFill>
                  <a:sysClr val="window" lastClr="FFFFFF"/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algn="ctr">
                    <a:lnSpc>
                      <a:spcPct val="120000"/>
                    </a:lnSpc>
                  </a:pPr>
                  <a:endParaRPr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38" name="i$ḻíḍê"/>
              <p:cNvSpPr/>
              <p:nvPr/>
            </p:nvSpPr>
            <p:spPr bwMode="auto">
              <a:xfrm>
                <a:off x="9043" y="3397"/>
                <a:ext cx="5293" cy="1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16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款项与发票：包括银行账户、发票、费用支付和收付款，以及施工进度款、竣工结算款和保留金释放功能。</a:t>
                </a: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18" name="任意多边形 17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9209" y="605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325" y="1450340"/>
            <a:ext cx="2352040" cy="1086485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3990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2" name="组合 1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12" name="圆角矩形 11"/>
              <p:cNvSpPr/>
              <p:nvPr/>
            </p:nvSpPr>
            <p:spPr>
              <a:xfrm>
                <a:off x="3095" y="6610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标注 12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-4101"/>
                <a:gd name="adj2" fmla="val 195919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2770262" y="2464545"/>
            <a:ext cx="5387935" cy="2432493"/>
            <a:chOff x="1512" y="5401"/>
            <a:chExt cx="9283" cy="4340"/>
          </a:xfrm>
        </p:grpSpPr>
        <p:sp>
          <p:nvSpPr>
            <p:cNvPr id="28" name="文本框 27"/>
            <p:cNvSpPr txBox="1"/>
            <p:nvPr/>
          </p:nvSpPr>
          <p:spPr>
            <a:xfrm>
              <a:off x="1512" y="5735"/>
              <a:ext cx="9283" cy="40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施工进度款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32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（施工总承包合同）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款项与发票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42435" y="414909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4266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8404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192C6"/>
                </a:solidFill>
              </a:rPr>
              <a:t>款项与发票</a:t>
            </a:r>
            <a:r>
              <a:rPr lang="en-US" altLang="zh-CN" sz="2800" b="1" dirty="0">
                <a:solidFill>
                  <a:srgbClr val="0192C6"/>
                </a:solidFill>
              </a:rPr>
              <a:t>-</a:t>
            </a:r>
            <a:r>
              <a:rPr lang="zh-CN" altLang="en-US" sz="2800" b="1" dirty="0">
                <a:solidFill>
                  <a:srgbClr val="0192C6"/>
                </a:solidFill>
              </a:rPr>
              <a:t>工程款报审流程（施工总承包合同）</a:t>
            </a:r>
            <a:endParaRPr lang="zh-CN" altLang="en-US" sz="2800" b="1" dirty="0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60080" y="600265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工程款支付报审表</a:t>
            </a:r>
            <a:endParaRPr lang="zh-CN" altLang="en-US" sz="1200" b="0">
              <a:solidFill>
                <a:srgbClr val="000000"/>
              </a:solidFill>
              <a:latin typeface="等线" charset="0"/>
              <a:ea typeface="等线" charset="0"/>
              <a:cs typeface="等线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92810" y="1381125"/>
            <a:ext cx="10591800" cy="4257675"/>
            <a:chOff x="1198" y="2794"/>
            <a:chExt cx="16680" cy="6705"/>
          </a:xfrm>
        </p:grpSpPr>
        <p:sp>
          <p:nvSpPr>
            <p:cNvPr id="12" name="椭圆 11"/>
            <p:cNvSpPr/>
            <p:nvPr/>
          </p:nvSpPr>
          <p:spPr>
            <a:xfrm>
              <a:off x="3640" y="409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494" y="4068"/>
              <a:ext cx="1987" cy="939"/>
              <a:chOff x="1678980" y="2442850"/>
              <a:chExt cx="1261884" cy="59604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678980" y="2761892"/>
                <a:ext cx="12618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工程款支付申请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3640" y="613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8" name="直线箭头连接符 11"/>
            <p:cNvCxnSpPr>
              <a:stCxn id="12" idx="4"/>
              <a:endCxn id="17" idx="0"/>
            </p:cNvCxnSpPr>
            <p:nvPr/>
          </p:nvCxnSpPr>
          <p:spPr>
            <a:xfrm>
              <a:off x="4068" y="4951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3640" y="8061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20" name="直线箭头连接符 45"/>
            <p:cNvCxnSpPr>
              <a:stCxn id="17" idx="4"/>
              <a:endCxn id="19" idx="0"/>
            </p:cNvCxnSpPr>
            <p:nvPr/>
          </p:nvCxnSpPr>
          <p:spPr>
            <a:xfrm>
              <a:off x="4068" y="6990"/>
              <a:ext cx="0" cy="107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4483" y="6088"/>
              <a:ext cx="1260" cy="939"/>
              <a:chOff x="1678980" y="2442850"/>
              <a:chExt cx="800219" cy="596041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24" name="椭圆 23"/>
            <p:cNvSpPr/>
            <p:nvPr/>
          </p:nvSpPr>
          <p:spPr>
            <a:xfrm>
              <a:off x="8318" y="4076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6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9309" y="4069"/>
              <a:ext cx="1503" cy="939"/>
              <a:chOff x="1678980" y="2442850"/>
              <a:chExt cx="954107" cy="596041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678980" y="2761892"/>
                <a:ext cx="95410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0" name="椭圆 29"/>
            <p:cNvSpPr/>
            <p:nvPr/>
          </p:nvSpPr>
          <p:spPr>
            <a:xfrm>
              <a:off x="8318" y="6115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58" name="直线箭头连接符 56"/>
            <p:cNvCxnSpPr>
              <a:stCxn id="24" idx="4"/>
              <a:endCxn id="30" idx="0"/>
            </p:cNvCxnSpPr>
            <p:nvPr/>
          </p:nvCxnSpPr>
          <p:spPr>
            <a:xfrm>
              <a:off x="8746" y="4932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/>
            <p:cNvSpPr/>
            <p:nvPr/>
          </p:nvSpPr>
          <p:spPr>
            <a:xfrm>
              <a:off x="8318" y="8043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61" name="直线箭头连接符 58"/>
            <p:cNvCxnSpPr>
              <a:stCxn id="30" idx="4"/>
              <a:endCxn id="59" idx="0"/>
            </p:cNvCxnSpPr>
            <p:nvPr/>
          </p:nvCxnSpPr>
          <p:spPr>
            <a:xfrm>
              <a:off x="8746" y="6972"/>
              <a:ext cx="0" cy="107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组合 71"/>
            <p:cNvGrpSpPr/>
            <p:nvPr/>
          </p:nvGrpSpPr>
          <p:grpSpPr>
            <a:xfrm>
              <a:off x="9262" y="7985"/>
              <a:ext cx="1503" cy="1229"/>
              <a:chOff x="1678980" y="2442850"/>
              <a:chExt cx="954107" cy="780707"/>
            </a:xfrm>
          </p:grpSpPr>
          <p:sp>
            <p:nvSpPr>
              <p:cNvPr id="73" name="矩形 72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4502" y="7970"/>
              <a:ext cx="1553" cy="939"/>
              <a:chOff x="1678980" y="2442850"/>
              <a:chExt cx="986167" cy="596041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1678980" y="2761892"/>
                <a:ext cx="9861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9262" y="6074"/>
              <a:ext cx="1260" cy="939"/>
              <a:chOff x="1678980" y="2442850"/>
              <a:chExt cx="800219" cy="596041"/>
            </a:xfrm>
          </p:grpSpPr>
          <p:sp>
            <p:nvSpPr>
              <p:cNvPr id="95" name="矩形 94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97" name="椭圆 96"/>
            <p:cNvSpPr/>
            <p:nvPr/>
          </p:nvSpPr>
          <p:spPr>
            <a:xfrm>
              <a:off x="12370" y="4002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7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13245" y="3977"/>
              <a:ext cx="1987" cy="939"/>
              <a:chOff x="1678980" y="2442850"/>
              <a:chExt cx="1261884" cy="596041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1678980" y="2761892"/>
                <a:ext cx="12618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进度款支付申请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1" name="椭圆 100"/>
            <p:cNvSpPr/>
            <p:nvPr/>
          </p:nvSpPr>
          <p:spPr>
            <a:xfrm>
              <a:off x="12370" y="6042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8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02" name="直线箭头连接符 73"/>
            <p:cNvCxnSpPr>
              <a:stCxn id="97" idx="4"/>
              <a:endCxn id="101" idx="0"/>
            </p:cNvCxnSpPr>
            <p:nvPr/>
          </p:nvCxnSpPr>
          <p:spPr>
            <a:xfrm>
              <a:off x="12799" y="4859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椭圆 102"/>
            <p:cNvSpPr/>
            <p:nvPr/>
          </p:nvSpPr>
          <p:spPr>
            <a:xfrm>
              <a:off x="12370" y="7970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9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04" name="直线箭头连接符 75"/>
            <p:cNvCxnSpPr>
              <a:stCxn id="101" idx="4"/>
              <a:endCxn id="103" idx="0"/>
            </p:cNvCxnSpPr>
            <p:nvPr/>
          </p:nvCxnSpPr>
          <p:spPr>
            <a:xfrm>
              <a:off x="12799" y="6899"/>
              <a:ext cx="0" cy="107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组合 104"/>
            <p:cNvGrpSpPr/>
            <p:nvPr/>
          </p:nvGrpSpPr>
          <p:grpSpPr>
            <a:xfrm>
              <a:off x="13213" y="5997"/>
              <a:ext cx="1260" cy="939"/>
              <a:chOff x="1678980" y="2442850"/>
              <a:chExt cx="800219" cy="596041"/>
            </a:xfrm>
          </p:grpSpPr>
          <p:sp>
            <p:nvSpPr>
              <p:cNvPr id="106" name="矩形 10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7" name="矩形 10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>
              <a:off x="13233" y="7878"/>
              <a:ext cx="1553" cy="939"/>
              <a:chOff x="1678980" y="2442850"/>
              <a:chExt cx="986167" cy="596041"/>
            </a:xfrm>
          </p:grpSpPr>
          <p:sp>
            <p:nvSpPr>
              <p:cNvPr id="109" name="矩形 108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0" name="矩形 109"/>
              <p:cNvSpPr/>
              <p:nvPr/>
            </p:nvSpPr>
            <p:spPr>
              <a:xfrm>
                <a:off x="1678980" y="2761892"/>
                <a:ext cx="9861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14" name="AutoShape 10"/>
            <p:cNvSpPr>
              <a:spLocks noChangeArrowheads="1"/>
            </p:cNvSpPr>
            <p:nvPr/>
          </p:nvSpPr>
          <p:spPr bwMode="auto">
            <a:xfrm>
              <a:off x="8285" y="279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5" name="AutoShape 10"/>
            <p:cNvSpPr>
              <a:spLocks noChangeArrowheads="1"/>
            </p:cNvSpPr>
            <p:nvPr/>
          </p:nvSpPr>
          <p:spPr bwMode="auto">
            <a:xfrm>
              <a:off x="12370" y="279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1" name="预定义流程 8"/>
            <p:cNvSpPr/>
            <p:nvPr/>
          </p:nvSpPr>
          <p:spPr>
            <a:xfrm>
              <a:off x="15034" y="8817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工程款审查流程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12" name="肘形连接符 111"/>
            <p:cNvCxnSpPr>
              <a:stCxn id="103" idx="4"/>
              <a:endCxn id="111" idx="1"/>
            </p:cNvCxnSpPr>
            <p:nvPr/>
          </p:nvCxnSpPr>
          <p:spPr>
            <a:xfrm rot="5400000" flipV="1">
              <a:off x="13751" y="7874"/>
              <a:ext cx="331" cy="2235"/>
            </a:xfrm>
            <a:prstGeom prst="bentConnector2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准备 17"/>
            <p:cNvSpPr/>
            <p:nvPr/>
          </p:nvSpPr>
          <p:spPr>
            <a:xfrm>
              <a:off x="1198" y="4182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17" name="直线箭头连接符 96"/>
            <p:cNvCxnSpPr>
              <a:stCxn id="116" idx="3"/>
              <a:endCxn id="12" idx="2"/>
            </p:cNvCxnSpPr>
            <p:nvPr/>
          </p:nvCxnSpPr>
          <p:spPr>
            <a:xfrm>
              <a:off x="2517" y="4505"/>
              <a:ext cx="1123" cy="1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右箭头 117"/>
            <p:cNvSpPr/>
            <p:nvPr/>
          </p:nvSpPr>
          <p:spPr>
            <a:xfrm>
              <a:off x="6317" y="8243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>
              <a:off x="6540" y="7826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0" name="右箭头 119"/>
            <p:cNvSpPr/>
            <p:nvPr/>
          </p:nvSpPr>
          <p:spPr>
            <a:xfrm>
              <a:off x="10780" y="4243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11002" y="3826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5" name="AutoShape 10"/>
          <p:cNvSpPr>
            <a:spLocks noChangeArrowheads="1"/>
          </p:cNvSpPr>
          <p:nvPr/>
        </p:nvSpPr>
        <p:spPr bwMode="auto">
          <a:xfrm>
            <a:off x="2503805" y="1374897"/>
            <a:ext cx="2018030" cy="44259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施工总承包单位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62267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工程款审查流程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90560" y="593471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工程款审查记录</a:t>
            </a:r>
            <a:endParaRPr lang="zh-CN" altLang="en-US" sz="1200" b="1">
              <a:solidFill>
                <a:srgbClr val="FF0000"/>
              </a:solidFill>
              <a:latin typeface="等线" charset="0"/>
              <a:cs typeface="等线" charset="0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891665" y="1266825"/>
            <a:ext cx="8147685" cy="4874895"/>
            <a:chOff x="4782" y="2432"/>
            <a:chExt cx="12831" cy="7677"/>
          </a:xfrm>
        </p:grpSpPr>
        <p:cxnSp>
          <p:nvCxnSpPr>
            <p:cNvPr id="88" name="直线箭头连接符 87"/>
            <p:cNvCxnSpPr>
              <a:endCxn id="56" idx="0"/>
            </p:cNvCxnSpPr>
            <p:nvPr/>
          </p:nvCxnSpPr>
          <p:spPr>
            <a:xfrm>
              <a:off x="11157" y="4528"/>
              <a:ext cx="1" cy="115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线箭头连接符 88"/>
            <p:cNvCxnSpPr/>
            <p:nvPr/>
          </p:nvCxnSpPr>
          <p:spPr>
            <a:xfrm>
              <a:off x="11159" y="6470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6174" y="7689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0730" y="3699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1722" y="3692"/>
              <a:ext cx="1987" cy="939"/>
              <a:chOff x="1678980" y="2442850"/>
              <a:chExt cx="1261884" cy="596041"/>
            </a:xfrm>
            <a:effectLst/>
          </p:grpSpPr>
          <p:sp>
            <p:nvSpPr>
              <p:cNvPr id="31" name="矩形 30"/>
              <p:cNvSpPr/>
              <p:nvPr/>
            </p:nvSpPr>
            <p:spPr>
              <a:xfrm>
                <a:off x="1679619" y="2442850"/>
                <a:ext cx="61587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678980" y="2761892"/>
                <a:ext cx="12618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工程款审查记录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6" name="椭圆 55"/>
            <p:cNvSpPr/>
            <p:nvPr/>
          </p:nvSpPr>
          <p:spPr>
            <a:xfrm>
              <a:off x="10730" y="5682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0730" y="7666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1674" y="7608"/>
              <a:ext cx="1561" cy="939"/>
              <a:chOff x="1678980" y="2442850"/>
              <a:chExt cx="990977" cy="596041"/>
            </a:xfrm>
            <a:effectLst/>
          </p:grpSpPr>
          <p:sp>
            <p:nvSpPr>
              <p:cNvPr id="45" name="矩形 44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1678980" y="2761892"/>
                <a:ext cx="99097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11674" y="5697"/>
              <a:ext cx="1260" cy="939"/>
              <a:chOff x="1678980" y="2442850"/>
              <a:chExt cx="800219" cy="596041"/>
            </a:xfrm>
            <a:effectLst/>
          </p:grpSpPr>
          <p:sp>
            <p:nvSpPr>
              <p:cNvPr id="67" name="矩形 66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97" name="直线箭头连接符 96"/>
            <p:cNvCxnSpPr>
              <a:endCxn id="52" idx="2"/>
            </p:cNvCxnSpPr>
            <p:nvPr/>
          </p:nvCxnSpPr>
          <p:spPr>
            <a:xfrm flipV="1">
              <a:off x="4782" y="4127"/>
              <a:ext cx="5949" cy="2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椭圆 89"/>
            <p:cNvSpPr/>
            <p:nvPr/>
          </p:nvSpPr>
          <p:spPr>
            <a:xfrm>
              <a:off x="14802" y="7610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96" name="预定义流程 95"/>
            <p:cNvSpPr/>
            <p:nvPr/>
          </p:nvSpPr>
          <p:spPr>
            <a:xfrm>
              <a:off x="9736" y="9427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工程款支付证书流程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98" name="直线箭头连接符 97"/>
            <p:cNvCxnSpPr/>
            <p:nvPr/>
          </p:nvCxnSpPr>
          <p:spPr>
            <a:xfrm>
              <a:off x="11157" y="8541"/>
              <a:ext cx="0" cy="83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AutoShape 10"/>
            <p:cNvSpPr>
              <a:spLocks noChangeArrowheads="1"/>
            </p:cNvSpPr>
            <p:nvPr/>
          </p:nvSpPr>
          <p:spPr bwMode="auto">
            <a:xfrm>
              <a:off x="6167" y="2432"/>
              <a:ext cx="3178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施工总承包单位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1" name="AutoShape 10"/>
            <p:cNvSpPr>
              <a:spLocks noChangeArrowheads="1"/>
            </p:cNvSpPr>
            <p:nvPr/>
          </p:nvSpPr>
          <p:spPr bwMode="auto">
            <a:xfrm>
              <a:off x="10731" y="2432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2" name="AutoShape 10"/>
            <p:cNvSpPr>
              <a:spLocks noChangeArrowheads="1"/>
            </p:cNvSpPr>
            <p:nvPr/>
          </p:nvSpPr>
          <p:spPr bwMode="auto">
            <a:xfrm>
              <a:off x="14802" y="2432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预定义流程 35"/>
            <p:cNvSpPr/>
            <p:nvPr/>
          </p:nvSpPr>
          <p:spPr>
            <a:xfrm>
              <a:off x="4782" y="3797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工程款申请流程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5868" y="7584"/>
              <a:ext cx="1745" cy="939"/>
              <a:chOff x="1678980" y="2442850"/>
              <a:chExt cx="1107996" cy="596041"/>
            </a:xfrm>
            <a:effectLst/>
          </p:grpSpPr>
          <p:sp>
            <p:nvSpPr>
              <p:cNvPr id="49" name="矩形 48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接收审查记录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7080" y="7689"/>
              <a:ext cx="1745" cy="939"/>
              <a:chOff x="1678980" y="2442850"/>
              <a:chExt cx="1107996" cy="596041"/>
            </a:xfrm>
            <a:effectLst/>
          </p:grpSpPr>
          <p:sp>
            <p:nvSpPr>
              <p:cNvPr id="59" name="矩形 58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接收审查记录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7221220" y="4537075"/>
            <a:ext cx="908685" cy="483870"/>
            <a:chOff x="7380" y="5293"/>
            <a:chExt cx="1431" cy="762"/>
          </a:xfrm>
        </p:grpSpPr>
        <p:sp>
          <p:nvSpPr>
            <p:cNvPr id="82" name="右箭头 81"/>
            <p:cNvSpPr/>
            <p:nvPr/>
          </p:nvSpPr>
          <p:spPr>
            <a:xfrm>
              <a:off x="7435" y="5741"/>
              <a:ext cx="1377" cy="314"/>
            </a:xfrm>
            <a:prstGeom prst="rightArrow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p>
              <a:pPr algn="l"/>
              <a:endParaRPr kumimoji="1" lang="zh-CN" altLang="en-US" sz="1100" b="1" dirty="0">
                <a:ln>
                  <a:solidFill>
                    <a:srgbClr val="808080"/>
                  </a:solidFill>
                </a:ln>
                <a:solidFill>
                  <a:schemeClr val="tx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7380" y="5293"/>
              <a:ext cx="1412" cy="4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p>
              <a:pPr defTabSz="1218565"/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69130" y="4554855"/>
            <a:ext cx="917575" cy="483870"/>
            <a:chOff x="7347" y="5293"/>
            <a:chExt cx="1445" cy="762"/>
          </a:xfrm>
        </p:grpSpPr>
        <p:sp>
          <p:nvSpPr>
            <p:cNvPr id="3" name="右箭头 2"/>
            <p:cNvSpPr/>
            <p:nvPr/>
          </p:nvSpPr>
          <p:spPr>
            <a:xfrm rot="10800000">
              <a:off x="7347" y="5741"/>
              <a:ext cx="1377" cy="314"/>
            </a:xfrm>
            <a:prstGeom prst="rightArrow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p>
              <a:pPr algn="l"/>
              <a:endParaRPr kumimoji="1" lang="zh-CN" altLang="en-US" sz="1100" b="1" dirty="0">
                <a:ln>
                  <a:solidFill>
                    <a:srgbClr val="808080"/>
                  </a:solidFill>
                </a:ln>
                <a:solidFill>
                  <a:schemeClr val="tx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380" y="5293"/>
              <a:ext cx="1412" cy="4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p>
              <a:pPr defTabSz="1218565"/>
              <a:r>
                <a:rPr lang="zh-CN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4266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工程款支付证书流程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90230" y="593344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工程款支付证书</a:t>
            </a:r>
            <a:endParaRPr lang="zh-CN" altLang="en-US" sz="1200" b="1">
              <a:solidFill>
                <a:srgbClr val="FF0000"/>
              </a:solidFill>
              <a:latin typeface="等线" charset="0"/>
              <a:cs typeface="等线" charset="0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03960" y="1621155"/>
            <a:ext cx="10264775" cy="3939540"/>
            <a:chOff x="4739" y="2437"/>
            <a:chExt cx="16165" cy="6204"/>
          </a:xfrm>
        </p:grpSpPr>
        <p:cxnSp>
          <p:nvCxnSpPr>
            <p:cNvPr id="88" name="直线箭头连接符 87"/>
            <p:cNvCxnSpPr/>
            <p:nvPr/>
          </p:nvCxnSpPr>
          <p:spPr>
            <a:xfrm>
              <a:off x="10700" y="4573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线箭头连接符 88"/>
            <p:cNvCxnSpPr>
              <a:endCxn id="58" idx="0"/>
            </p:cNvCxnSpPr>
            <p:nvPr/>
          </p:nvCxnSpPr>
          <p:spPr>
            <a:xfrm flipH="1">
              <a:off x="10694" y="6654"/>
              <a:ext cx="5" cy="103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5528" y="770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0266" y="3717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1167" y="3697"/>
              <a:ext cx="1987" cy="939"/>
              <a:chOff x="1678980" y="2442850"/>
              <a:chExt cx="1261884" cy="596041"/>
            </a:xfrm>
            <a:effectLst/>
          </p:grpSpPr>
          <p:sp>
            <p:nvSpPr>
              <p:cNvPr id="28" name="矩形 27"/>
              <p:cNvSpPr/>
              <p:nvPr/>
            </p:nvSpPr>
            <p:spPr>
              <a:xfrm>
                <a:off x="1679619" y="2442850"/>
                <a:ext cx="61587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78980" y="2761892"/>
                <a:ext cx="12618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工程款支付证书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6" name="椭圆 55"/>
            <p:cNvSpPr/>
            <p:nvPr/>
          </p:nvSpPr>
          <p:spPr>
            <a:xfrm>
              <a:off x="10266" y="5756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0266" y="7684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1167" y="7612"/>
              <a:ext cx="1561" cy="939"/>
              <a:chOff x="1678980" y="2442850"/>
              <a:chExt cx="990977" cy="596041"/>
            </a:xfrm>
            <a:effectLst/>
          </p:grpSpPr>
          <p:sp>
            <p:nvSpPr>
              <p:cNvPr id="36" name="矩形 3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1678980" y="2761892"/>
                <a:ext cx="99097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65" name="矩形 64"/>
            <p:cNvSpPr/>
            <p:nvPr/>
          </p:nvSpPr>
          <p:spPr>
            <a:xfrm>
              <a:off x="6452" y="8205"/>
              <a:ext cx="291" cy="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11167" y="5702"/>
              <a:ext cx="1260" cy="939"/>
              <a:chOff x="1678980" y="2442850"/>
              <a:chExt cx="800219" cy="596041"/>
            </a:xfrm>
            <a:effectLst/>
          </p:grpSpPr>
          <p:sp>
            <p:nvSpPr>
              <p:cNvPr id="67" name="矩形 66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86" name="矩形 85"/>
            <p:cNvSpPr/>
            <p:nvPr/>
          </p:nvSpPr>
          <p:spPr>
            <a:xfrm>
              <a:off x="8603" y="7576"/>
              <a:ext cx="1545" cy="4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97" name="直线箭头连接符 96"/>
            <p:cNvCxnSpPr>
              <a:stCxn id="87" idx="3"/>
              <a:endCxn id="52" idx="2"/>
            </p:cNvCxnSpPr>
            <p:nvPr/>
          </p:nvCxnSpPr>
          <p:spPr>
            <a:xfrm>
              <a:off x="7583" y="4143"/>
              <a:ext cx="2683" cy="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椭圆 89"/>
            <p:cNvSpPr/>
            <p:nvPr/>
          </p:nvSpPr>
          <p:spPr>
            <a:xfrm>
              <a:off x="14883" y="7628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00" name="AutoShape 10"/>
            <p:cNvSpPr>
              <a:spLocks noChangeArrowheads="1"/>
            </p:cNvSpPr>
            <p:nvPr/>
          </p:nvSpPr>
          <p:spPr bwMode="auto">
            <a:xfrm>
              <a:off x="5528" y="2437"/>
              <a:ext cx="3178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施工总承包单位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1" name="AutoShape 10"/>
            <p:cNvSpPr>
              <a:spLocks noChangeArrowheads="1"/>
            </p:cNvSpPr>
            <p:nvPr/>
          </p:nvSpPr>
          <p:spPr bwMode="auto">
            <a:xfrm>
              <a:off x="10266" y="2437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2" name="AutoShape 10"/>
            <p:cNvSpPr>
              <a:spLocks noChangeArrowheads="1"/>
            </p:cNvSpPr>
            <p:nvPr/>
          </p:nvSpPr>
          <p:spPr bwMode="auto">
            <a:xfrm>
              <a:off x="14883" y="2437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6441" y="7643"/>
              <a:ext cx="1987" cy="939"/>
              <a:chOff x="1678980" y="2442850"/>
              <a:chExt cx="1261884" cy="596041"/>
            </a:xfrm>
            <a:effectLst/>
          </p:grpSpPr>
          <p:sp>
            <p:nvSpPr>
              <p:cNvPr id="45" name="矩形 44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1678980" y="2761892"/>
                <a:ext cx="12618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工程款支付证书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79" name="右箭头 78"/>
            <p:cNvSpPr/>
            <p:nvPr/>
          </p:nvSpPr>
          <p:spPr>
            <a:xfrm>
              <a:off x="13051" y="8026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2915" y="7614"/>
              <a:ext cx="1422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通知存档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3" name="右箭头 82"/>
            <p:cNvSpPr/>
            <p:nvPr/>
          </p:nvSpPr>
          <p:spPr>
            <a:xfrm flipH="1">
              <a:off x="8557" y="7988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7" name="预定义流程 86"/>
            <p:cNvSpPr/>
            <p:nvPr/>
          </p:nvSpPr>
          <p:spPr>
            <a:xfrm>
              <a:off x="4739" y="3802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工程款审查流程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6" name="预定义流程 95"/>
            <p:cNvSpPr/>
            <p:nvPr/>
          </p:nvSpPr>
          <p:spPr>
            <a:xfrm>
              <a:off x="18060" y="7716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工程款支付流程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98" name="直线箭头连接符 97"/>
            <p:cNvCxnSpPr>
              <a:stCxn id="90" idx="6"/>
              <a:endCxn id="96" idx="1"/>
            </p:cNvCxnSpPr>
            <p:nvPr/>
          </p:nvCxnSpPr>
          <p:spPr>
            <a:xfrm>
              <a:off x="15740" y="8057"/>
              <a:ext cx="2320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组合 98"/>
            <p:cNvGrpSpPr/>
            <p:nvPr/>
          </p:nvGrpSpPr>
          <p:grpSpPr>
            <a:xfrm>
              <a:off x="15853" y="7576"/>
              <a:ext cx="1987" cy="939"/>
              <a:chOff x="1678980" y="2442850"/>
              <a:chExt cx="1261884" cy="596041"/>
            </a:xfrm>
            <a:effectLst/>
          </p:grpSpPr>
          <p:sp>
            <p:nvSpPr>
              <p:cNvPr id="103" name="矩形 102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1678980" y="2761892"/>
                <a:ext cx="12618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工程款支付证书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工程款支付流程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65425" y="2438400"/>
            <a:ext cx="7658735" cy="1425575"/>
            <a:chOff x="3309" y="1972"/>
            <a:chExt cx="12061" cy="2245"/>
          </a:xfrm>
        </p:grpSpPr>
        <p:sp>
          <p:nvSpPr>
            <p:cNvPr id="100" name="AutoShape 10"/>
            <p:cNvSpPr>
              <a:spLocks noChangeArrowheads="1"/>
            </p:cNvSpPr>
            <p:nvPr/>
          </p:nvSpPr>
          <p:spPr bwMode="auto">
            <a:xfrm>
              <a:off x="10194" y="1972"/>
              <a:ext cx="3178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施工总承包单位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2" name="AutoShape 10"/>
            <p:cNvSpPr>
              <a:spLocks noChangeArrowheads="1"/>
            </p:cNvSpPr>
            <p:nvPr/>
          </p:nvSpPr>
          <p:spPr bwMode="auto">
            <a:xfrm>
              <a:off x="5386" y="1972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69" name="直线箭头连接符 68"/>
            <p:cNvCxnSpPr>
              <a:stCxn id="45" idx="6"/>
              <a:endCxn id="70" idx="2"/>
            </p:cNvCxnSpPr>
            <p:nvPr/>
          </p:nvCxnSpPr>
          <p:spPr>
            <a:xfrm flipV="1">
              <a:off x="6241" y="3772"/>
              <a:ext cx="3953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椭圆 69"/>
            <p:cNvSpPr/>
            <p:nvPr/>
          </p:nvSpPr>
          <p:spPr>
            <a:xfrm>
              <a:off x="10194" y="334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1" name="准备 50"/>
            <p:cNvSpPr/>
            <p:nvPr/>
          </p:nvSpPr>
          <p:spPr>
            <a:xfrm>
              <a:off x="14051" y="3445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6" name="直线箭头连接符 58"/>
            <p:cNvCxnSpPr>
              <a:endCxn id="45" idx="2"/>
            </p:cNvCxnSpPr>
            <p:nvPr/>
          </p:nvCxnSpPr>
          <p:spPr>
            <a:xfrm>
              <a:off x="3309" y="3759"/>
              <a:ext cx="2075" cy="1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/>
            <p:nvPr/>
          </p:nvSpPr>
          <p:spPr>
            <a:xfrm>
              <a:off x="5384" y="3344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241" y="3225"/>
              <a:ext cx="1745" cy="980"/>
              <a:chOff x="1669631" y="2393685"/>
              <a:chExt cx="1107996" cy="622606"/>
            </a:xfrm>
            <a:effectLst/>
          </p:grpSpPr>
          <p:sp>
            <p:nvSpPr>
              <p:cNvPr id="15" name="矩形 14"/>
              <p:cNvSpPr/>
              <p:nvPr/>
            </p:nvSpPr>
            <p:spPr>
              <a:xfrm>
                <a:off x="1669631" y="2393685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付款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669631" y="27392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线下转账付款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78" name="直线箭头连接符 77"/>
            <p:cNvCxnSpPr>
              <a:stCxn id="70" idx="6"/>
              <a:endCxn id="51" idx="1"/>
            </p:cNvCxnSpPr>
            <p:nvPr/>
          </p:nvCxnSpPr>
          <p:spPr>
            <a:xfrm flipV="1">
              <a:off x="11051" y="3767"/>
              <a:ext cx="3000" cy="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11051" y="3225"/>
              <a:ext cx="1745" cy="992"/>
              <a:chOff x="1669631" y="2402294"/>
              <a:chExt cx="1107996" cy="629660"/>
            </a:xfrm>
            <a:effectLst/>
          </p:grpSpPr>
          <p:sp>
            <p:nvSpPr>
              <p:cNvPr id="18" name="矩形 17"/>
              <p:cNvSpPr/>
              <p:nvPr/>
            </p:nvSpPr>
            <p:spPr>
              <a:xfrm>
                <a:off x="1671245" y="2402294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确认收款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669631" y="2754955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生成收款记录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28" name="预定义流程 27"/>
          <p:cNvSpPr/>
          <p:nvPr/>
        </p:nvSpPr>
        <p:spPr>
          <a:xfrm>
            <a:off x="988695" y="3350260"/>
            <a:ext cx="1805940" cy="433070"/>
          </a:xfrm>
          <a:prstGeom prst="flowChartPredefinedProces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工程款支付证书流程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7435" y="68527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35995" y="790725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1320800" y="1405890"/>
            <a:ext cx="5259070" cy="1942465"/>
            <a:chOff x="7678" y="3738"/>
            <a:chExt cx="8282" cy="3059"/>
          </a:xfrm>
        </p:grpSpPr>
        <p:grpSp>
          <p:nvGrpSpPr>
            <p:cNvPr id="44" name="组合 43"/>
            <p:cNvGrpSpPr/>
            <p:nvPr/>
          </p:nvGrpSpPr>
          <p:grpSpPr>
            <a:xfrm>
              <a:off x="7678" y="3738"/>
              <a:ext cx="730" cy="731"/>
              <a:chOff x="7678" y="3738"/>
              <a:chExt cx="730" cy="731"/>
            </a:xfrm>
          </p:grpSpPr>
          <p:sp>
            <p:nvSpPr>
              <p:cNvPr id="45" name="Oval 15"/>
              <p:cNvSpPr>
                <a:spLocks noChangeArrowheads="1"/>
              </p:cNvSpPr>
              <p:nvPr/>
            </p:nvSpPr>
            <p:spPr bwMode="auto">
              <a:xfrm>
                <a:off x="7678" y="3738"/>
                <a:ext cx="730" cy="731"/>
              </a:xfrm>
              <a:prstGeom prst="ellipse">
                <a:avLst/>
              </a:prstGeom>
              <a:solidFill>
                <a:srgbClr val="0192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46" name="任意多边形 45"/>
              <p:cNvSpPr/>
              <p:nvPr>
                <p:custDataLst>
                  <p:tags r:id="rId3"/>
                </p:custDataLst>
              </p:nvPr>
            </p:nvSpPr>
            <p:spPr>
              <a:xfrm>
                <a:off x="7824" y="3904"/>
                <a:ext cx="423" cy="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8" name="i$ḻíḍê"/>
            <p:cNvSpPr/>
            <p:nvPr/>
          </p:nvSpPr>
          <p:spPr bwMode="auto">
            <a:xfrm>
              <a:off x="8472" y="3738"/>
              <a:ext cx="7488" cy="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建设单位、监理单位、施工单位等单位通过</a:t>
              </a:r>
              <a:r>
                <a:rPr lang="zh-CN" altLang="en-US" b="1" u="sng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可信协同模块</a:t>
              </a:r>
              <a:r>
                <a:rPr lang="zh-CN" altLang="en-US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进行协同合作。</a:t>
              </a:r>
              <a:endParaRPr lang="zh-CN" altLang="en-US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891665" y="685165"/>
            <a:ext cx="8360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两大应用模块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598410" y="1405890"/>
            <a:ext cx="463550" cy="464185"/>
            <a:chOff x="7678" y="3738"/>
            <a:chExt cx="730" cy="731"/>
          </a:xfrm>
        </p:grpSpPr>
        <p:sp>
          <p:nvSpPr>
            <p:cNvPr id="54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55" name="任意多边形 54"/>
            <p:cNvSpPr/>
            <p:nvPr>
              <p:custDataLst>
                <p:tags r:id="rId4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56" name="i$ḻíḍê"/>
          <p:cNvSpPr/>
          <p:nvPr/>
        </p:nvSpPr>
        <p:spPr bwMode="auto">
          <a:xfrm>
            <a:off x="8102600" y="1405890"/>
            <a:ext cx="3251200" cy="194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 fontAlgn="auto"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总承包单位和分包单位，使用</a:t>
            </a:r>
            <a:r>
              <a:rPr lang="zh-CN" altLang="en-US" b="1" u="sng" dirty="0">
                <a:solidFill>
                  <a:srgbClr val="E33AAB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供应链模块</a:t>
            </a:r>
            <a:r>
              <a:rPr lang="zh-CN" altLang="en-US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与供应商进行采销协同。</a:t>
            </a:r>
            <a:endParaRPr lang="zh-CN" altLang="en-US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</p:txBody>
      </p:sp>
      <p:sp>
        <p:nvSpPr>
          <p:cNvPr id="71" name="AutoShape 10"/>
          <p:cNvSpPr>
            <a:spLocks noChangeArrowheads="1"/>
          </p:cNvSpPr>
          <p:nvPr/>
        </p:nvSpPr>
        <p:spPr bwMode="auto">
          <a:xfrm>
            <a:off x="9757410" y="3168015"/>
            <a:ext cx="1231265" cy="441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E33A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algn="ctr" defTabSz="1218565"/>
            <a:r>
              <a:rPr lang="zh-CN" altLang="en-US" sz="2000" b="1" dirty="0">
                <a:solidFill>
                  <a:srgbClr val="E33AA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供应商</a:t>
            </a:r>
            <a:endParaRPr lang="zh-CN" altLang="en-US" sz="2000" b="1" dirty="0">
              <a:solidFill>
                <a:srgbClr val="E33AA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6798310" y="3011805"/>
            <a:ext cx="4305935" cy="753745"/>
          </a:xfrm>
          <a:prstGeom prst="roundRect">
            <a:avLst/>
          </a:prstGeom>
          <a:noFill/>
          <a:ln w="38100">
            <a:solidFill>
              <a:srgbClr val="FF62CD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33AAB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093200" y="3811270"/>
            <a:ext cx="20110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E33AAB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供应链模块</a:t>
            </a:r>
            <a:endParaRPr lang="zh-CN" altLang="en-US" sz="2000" b="1" dirty="0">
              <a:solidFill>
                <a:srgbClr val="E33AAB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1021080" y="2890520"/>
            <a:ext cx="7340600" cy="3281680"/>
            <a:chOff x="1608" y="4552"/>
            <a:chExt cx="11560" cy="5168"/>
          </a:xfrm>
        </p:grpSpPr>
        <p:sp>
          <p:nvSpPr>
            <p:cNvPr id="2" name="AutoShape 10"/>
            <p:cNvSpPr>
              <a:spLocks noChangeArrowheads="1"/>
            </p:cNvSpPr>
            <p:nvPr/>
          </p:nvSpPr>
          <p:spPr bwMode="auto">
            <a:xfrm>
              <a:off x="2110" y="4980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CDA12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AutoShape 10"/>
            <p:cNvSpPr>
              <a:spLocks noChangeArrowheads="1"/>
            </p:cNvSpPr>
            <p:nvPr/>
          </p:nvSpPr>
          <p:spPr bwMode="auto">
            <a:xfrm>
              <a:off x="6517" y="7934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设计单位</a:t>
              </a:r>
              <a:endParaRPr lang="zh-CN" altLang="en-US" sz="2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AutoShape 10"/>
            <p:cNvSpPr>
              <a:spLocks noChangeArrowheads="1"/>
            </p:cNvSpPr>
            <p:nvPr/>
          </p:nvSpPr>
          <p:spPr bwMode="auto">
            <a:xfrm>
              <a:off x="10886" y="7951"/>
              <a:ext cx="198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5959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1218565"/>
              <a:r>
                <a:rPr lang="zh-CN" altLang="en-US" sz="2000" b="1" dirty="0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勘察单位</a:t>
              </a:r>
              <a:endParaRPr lang="zh-CN" altLang="en-US" sz="2000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6" name="AutoShape 10"/>
            <p:cNvSpPr>
              <a:spLocks noChangeArrowheads="1"/>
            </p:cNvSpPr>
            <p:nvPr/>
          </p:nvSpPr>
          <p:spPr bwMode="auto">
            <a:xfrm>
              <a:off x="2060" y="7923"/>
              <a:ext cx="202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1218565"/>
              <a:r>
                <a:rPr lang="zh-CN" altLang="en-US" sz="20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检测单位</a:t>
              </a:r>
              <a:endPara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AutoShape 10"/>
            <p:cNvSpPr>
              <a:spLocks noChangeArrowheads="1"/>
            </p:cNvSpPr>
            <p:nvPr/>
          </p:nvSpPr>
          <p:spPr bwMode="auto">
            <a:xfrm>
              <a:off x="6517" y="4963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87AB2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1608" y="4552"/>
              <a:ext cx="11560" cy="4540"/>
            </a:xfrm>
            <a:prstGeom prst="roundRect">
              <a:avLst/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755" y="9092"/>
              <a:ext cx="3485" cy="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可信协同模块</a:t>
              </a:r>
              <a:endParaRPr lang="zh-CN" altLang="en-US" sz="20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68" name="左右箭头 67"/>
            <p:cNvSpPr/>
            <p:nvPr/>
          </p:nvSpPr>
          <p:spPr>
            <a:xfrm>
              <a:off x="4467" y="5111"/>
              <a:ext cx="1641" cy="297"/>
            </a:xfrm>
            <a:prstGeom prst="leftRightArrow">
              <a:avLst/>
            </a:prstGeom>
            <a:solidFill>
              <a:srgbClr val="0192C6"/>
            </a:solidFill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左右箭头 68"/>
            <p:cNvSpPr/>
            <p:nvPr/>
          </p:nvSpPr>
          <p:spPr>
            <a:xfrm>
              <a:off x="8771" y="5111"/>
              <a:ext cx="1641" cy="297"/>
            </a:xfrm>
            <a:prstGeom prst="leftRightArrow">
              <a:avLst/>
            </a:prstGeom>
            <a:solidFill>
              <a:srgbClr val="0192C6"/>
            </a:solidFill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10875" y="4981"/>
              <a:ext cx="1960" cy="696"/>
            </a:xfrm>
            <a:prstGeom prst="roundRect">
              <a:avLst>
                <a:gd name="adj" fmla="val 16667"/>
              </a:avLst>
            </a:prstGeom>
            <a:ln>
              <a:solidFill>
                <a:srgbClr val="1890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" name="左右箭头 5"/>
          <p:cNvSpPr/>
          <p:nvPr/>
        </p:nvSpPr>
        <p:spPr>
          <a:xfrm>
            <a:off x="2836545" y="5175885"/>
            <a:ext cx="1042035" cy="188595"/>
          </a:xfrm>
          <a:prstGeom prst="leftRightArrow">
            <a:avLst/>
          </a:prstGeom>
          <a:solidFill>
            <a:srgbClr val="0192C6"/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右箭头 10"/>
          <p:cNvSpPr/>
          <p:nvPr/>
        </p:nvSpPr>
        <p:spPr>
          <a:xfrm>
            <a:off x="5569585" y="5175885"/>
            <a:ext cx="1042035" cy="188595"/>
          </a:xfrm>
          <a:prstGeom prst="leftRightArrow">
            <a:avLst/>
          </a:prstGeom>
          <a:solidFill>
            <a:srgbClr val="0192C6"/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左右箭头 11"/>
          <p:cNvSpPr/>
          <p:nvPr/>
        </p:nvSpPr>
        <p:spPr>
          <a:xfrm rot="5400000">
            <a:off x="7020560" y="4232275"/>
            <a:ext cx="1042035" cy="188595"/>
          </a:xfrm>
          <a:prstGeom prst="leftRightArrow">
            <a:avLst/>
          </a:prstGeom>
          <a:solidFill>
            <a:srgbClr val="0192C6"/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左右箭头 12"/>
          <p:cNvSpPr/>
          <p:nvPr/>
        </p:nvSpPr>
        <p:spPr>
          <a:xfrm rot="5400000">
            <a:off x="4239260" y="4221480"/>
            <a:ext cx="1042035" cy="188595"/>
          </a:xfrm>
          <a:prstGeom prst="leftRightArrow">
            <a:avLst/>
          </a:prstGeom>
          <a:solidFill>
            <a:srgbClr val="0192C6"/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右箭头 13"/>
          <p:cNvSpPr/>
          <p:nvPr/>
        </p:nvSpPr>
        <p:spPr>
          <a:xfrm rot="5400000">
            <a:off x="1357630" y="4222115"/>
            <a:ext cx="1042035" cy="188595"/>
          </a:xfrm>
          <a:prstGeom prst="leftRightArrow">
            <a:avLst/>
          </a:prstGeom>
          <a:solidFill>
            <a:srgbClr val="0192C6"/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右箭头 14"/>
          <p:cNvSpPr/>
          <p:nvPr/>
        </p:nvSpPr>
        <p:spPr>
          <a:xfrm>
            <a:off x="8421370" y="3278505"/>
            <a:ext cx="1042035" cy="188595"/>
          </a:xfrm>
          <a:prstGeom prst="leftRightArrow">
            <a:avLst/>
          </a:prstGeom>
          <a:solidFill>
            <a:srgbClr val="E33AAB"/>
          </a:solidFill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3498095" y="2478515"/>
            <a:ext cx="5347887" cy="2391578"/>
            <a:chOff x="2766" y="5401"/>
            <a:chExt cx="9214" cy="4267"/>
          </a:xfrm>
        </p:grpSpPr>
        <p:sp>
          <p:nvSpPr>
            <p:cNvPr id="28" name="文本框 27"/>
            <p:cNvSpPr txBox="1"/>
            <p:nvPr/>
          </p:nvSpPr>
          <p:spPr>
            <a:xfrm>
              <a:off x="3661" y="5662"/>
              <a:ext cx="8319" cy="40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其他费用支付</a:t>
              </a:r>
              <a:r>
                <a:rPr lang="zh-CN" altLang="en-US" sz="32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（其他类型合同）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             款项与发票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19575" y="4117975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5409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费用支付流程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25155" y="593471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费用支付申请表</a:t>
            </a:r>
            <a:endParaRPr lang="zh-CN" altLang="en-US" sz="1200" b="1">
              <a:solidFill>
                <a:srgbClr val="FF0000"/>
              </a:solidFill>
              <a:latin typeface="等线" charset="0"/>
              <a:ea typeface="等线" charset="0"/>
              <a:cs typeface="等线" charset="0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02945" y="1679575"/>
            <a:ext cx="11000105" cy="4168140"/>
            <a:chOff x="796" y="2310"/>
            <a:chExt cx="17323" cy="6564"/>
          </a:xfrm>
        </p:grpSpPr>
        <p:sp>
          <p:nvSpPr>
            <p:cNvPr id="11" name="椭圆 10"/>
            <p:cNvSpPr/>
            <p:nvPr/>
          </p:nvSpPr>
          <p:spPr>
            <a:xfrm>
              <a:off x="3640" y="386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494" y="3839"/>
              <a:ext cx="1745" cy="939"/>
              <a:chOff x="1678980" y="2442850"/>
              <a:chExt cx="1107996" cy="596041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费用支付申请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3640" y="590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29" name="直线箭头连接符 7"/>
            <p:cNvCxnSpPr>
              <a:stCxn id="11" idx="4"/>
              <a:endCxn id="28" idx="0"/>
            </p:cNvCxnSpPr>
            <p:nvPr/>
          </p:nvCxnSpPr>
          <p:spPr>
            <a:xfrm>
              <a:off x="4068" y="4721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/>
            <p:cNvSpPr/>
            <p:nvPr/>
          </p:nvSpPr>
          <p:spPr>
            <a:xfrm>
              <a:off x="3640" y="783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48" name="直线箭头连接符 9"/>
            <p:cNvCxnSpPr>
              <a:stCxn id="28" idx="4"/>
              <a:endCxn id="30" idx="0"/>
            </p:cNvCxnSpPr>
            <p:nvPr/>
          </p:nvCxnSpPr>
          <p:spPr>
            <a:xfrm>
              <a:off x="4068" y="6761"/>
              <a:ext cx="0" cy="107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4483" y="5859"/>
              <a:ext cx="1260" cy="939"/>
              <a:chOff x="1678980" y="2442850"/>
              <a:chExt cx="800219" cy="596041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4505" y="7733"/>
              <a:ext cx="1553" cy="1104"/>
              <a:chOff x="1678980" y="2442850"/>
              <a:chExt cx="986167" cy="596041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1678980" y="2761892"/>
                <a:ext cx="9861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69" name="AutoShape 10"/>
            <p:cNvSpPr>
              <a:spLocks noChangeArrowheads="1"/>
            </p:cNvSpPr>
            <p:nvPr/>
          </p:nvSpPr>
          <p:spPr bwMode="auto">
            <a:xfrm>
              <a:off x="3640" y="2310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申请单位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0" name="准备 32"/>
            <p:cNvSpPr/>
            <p:nvPr/>
          </p:nvSpPr>
          <p:spPr>
            <a:xfrm>
              <a:off x="796" y="396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71" name="直线箭头连接符 33"/>
            <p:cNvCxnSpPr>
              <a:stCxn id="70" idx="3"/>
              <a:endCxn id="11" idx="2"/>
            </p:cNvCxnSpPr>
            <p:nvPr/>
          </p:nvCxnSpPr>
          <p:spPr>
            <a:xfrm>
              <a:off x="2114" y="4289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组合 71"/>
            <p:cNvGrpSpPr/>
            <p:nvPr/>
          </p:nvGrpSpPr>
          <p:grpSpPr>
            <a:xfrm>
              <a:off x="6662" y="7592"/>
              <a:ext cx="1376" cy="731"/>
              <a:chOff x="6662" y="7592"/>
              <a:chExt cx="1376" cy="731"/>
            </a:xfrm>
          </p:grpSpPr>
          <p:sp>
            <p:nvSpPr>
              <p:cNvPr id="73" name="右箭头 72"/>
              <p:cNvSpPr/>
              <p:nvPr/>
            </p:nvSpPr>
            <p:spPr>
              <a:xfrm>
                <a:off x="6662" y="8009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885" y="7592"/>
                <a:ext cx="856" cy="48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流转</a:t>
                </a:r>
                <a:endPara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75" name="椭圆 74"/>
            <p:cNvSpPr/>
            <p:nvPr/>
          </p:nvSpPr>
          <p:spPr>
            <a:xfrm>
              <a:off x="8644" y="3740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6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9519" y="3714"/>
              <a:ext cx="1260" cy="939"/>
              <a:chOff x="1678980" y="2442850"/>
              <a:chExt cx="800219" cy="596041"/>
            </a:xfrm>
          </p:grpSpPr>
          <p:sp>
            <p:nvSpPr>
              <p:cNvPr id="77" name="矩形 76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付款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支付费用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8644" y="5780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81" name="直线箭头连接符 41"/>
            <p:cNvCxnSpPr>
              <a:stCxn id="80" idx="0"/>
              <a:endCxn id="75" idx="4"/>
            </p:cNvCxnSpPr>
            <p:nvPr/>
          </p:nvCxnSpPr>
          <p:spPr>
            <a:xfrm flipV="1">
              <a:off x="9072" y="4597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椭圆 81"/>
            <p:cNvSpPr/>
            <p:nvPr/>
          </p:nvSpPr>
          <p:spPr>
            <a:xfrm>
              <a:off x="8644" y="7707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83" name="直线箭头连接符 43"/>
            <p:cNvCxnSpPr>
              <a:stCxn id="82" idx="0"/>
              <a:endCxn id="80" idx="4"/>
            </p:cNvCxnSpPr>
            <p:nvPr/>
          </p:nvCxnSpPr>
          <p:spPr>
            <a:xfrm flipV="1">
              <a:off x="9072" y="6636"/>
              <a:ext cx="0" cy="107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组合 83"/>
            <p:cNvGrpSpPr/>
            <p:nvPr/>
          </p:nvGrpSpPr>
          <p:grpSpPr>
            <a:xfrm>
              <a:off x="9544" y="7645"/>
              <a:ext cx="1503" cy="1229"/>
              <a:chOff x="1678980" y="2442850"/>
              <a:chExt cx="954107" cy="780707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9600" y="5739"/>
              <a:ext cx="1553" cy="939"/>
              <a:chOff x="1678980" y="2442850"/>
              <a:chExt cx="986167" cy="596041"/>
            </a:xfrm>
          </p:grpSpPr>
          <p:sp>
            <p:nvSpPr>
              <p:cNvPr id="88" name="矩形 87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签章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1678980" y="2761892"/>
                <a:ext cx="9861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签字、盖章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90" name="AutoShape 10"/>
            <p:cNvSpPr>
              <a:spLocks noChangeArrowheads="1"/>
            </p:cNvSpPr>
            <p:nvPr/>
          </p:nvSpPr>
          <p:spPr bwMode="auto">
            <a:xfrm>
              <a:off x="8644" y="2310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支付单位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91" name="直线箭头连接符 64"/>
            <p:cNvCxnSpPr>
              <a:stCxn id="97" idx="6"/>
              <a:endCxn id="92" idx="1"/>
            </p:cNvCxnSpPr>
            <p:nvPr/>
          </p:nvCxnSpPr>
          <p:spPr>
            <a:xfrm>
              <a:off x="14343" y="4185"/>
              <a:ext cx="2457" cy="2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准备 68"/>
            <p:cNvSpPr/>
            <p:nvPr/>
          </p:nvSpPr>
          <p:spPr>
            <a:xfrm>
              <a:off x="16800" y="3864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3" name="AutoShape 10"/>
            <p:cNvSpPr>
              <a:spLocks noChangeArrowheads="1"/>
            </p:cNvSpPr>
            <p:nvPr/>
          </p:nvSpPr>
          <p:spPr bwMode="auto">
            <a:xfrm>
              <a:off x="13486" y="2310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申请单位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11485" y="3803"/>
              <a:ext cx="1376" cy="731"/>
              <a:chOff x="6662" y="7592"/>
              <a:chExt cx="1376" cy="731"/>
            </a:xfrm>
          </p:grpSpPr>
          <p:sp>
            <p:nvSpPr>
              <p:cNvPr id="95" name="右箭头 94"/>
              <p:cNvSpPr/>
              <p:nvPr/>
            </p:nvSpPr>
            <p:spPr>
              <a:xfrm>
                <a:off x="6662" y="8009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6885" y="7592"/>
                <a:ext cx="856" cy="48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流转</a:t>
                </a:r>
                <a:endPara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97" name="椭圆 96"/>
            <p:cNvSpPr/>
            <p:nvPr/>
          </p:nvSpPr>
          <p:spPr>
            <a:xfrm>
              <a:off x="13486" y="3756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7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14415" y="3731"/>
              <a:ext cx="1728" cy="936"/>
              <a:chOff x="1678980" y="2442850"/>
              <a:chExt cx="1097280" cy="594632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1679619" y="2442850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确认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1678980" y="2761892"/>
                <a:ext cx="10972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确认收款详情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2750704" y="2522330"/>
            <a:ext cx="4613089" cy="2215026"/>
            <a:chOff x="1405" y="5401"/>
            <a:chExt cx="7948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1405" y="5582"/>
              <a:ext cx="7948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竣工结算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款项与发票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19575" y="367030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5409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竣工结算支付流程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359775" y="5817870"/>
            <a:ext cx="8404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工程款支付报审表</a:t>
            </a:r>
            <a:endParaRPr lang="zh-CN" altLang="en-US" sz="1200" b="1">
              <a:solidFill>
                <a:srgbClr val="FF0000"/>
              </a:solidFill>
              <a:latin typeface="等线" charset="0"/>
              <a:cs typeface="等线" charset="0"/>
              <a:sym typeface="+mn-ea"/>
            </a:endParaRPr>
          </a:p>
          <a:p>
            <a:r>
              <a:rPr lang="zh-CN" altLang="en-US" sz="1200" b="0">
                <a:solidFill>
                  <a:srgbClr val="000000"/>
                </a:solidFill>
                <a:latin typeface="等线" charset="0"/>
                <a:ea typeface="等线" charset="0"/>
                <a:cs typeface="等线" charset="0"/>
              </a:rPr>
              <a:t>               </a:t>
            </a:r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【监理单位】竣工支付证书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958340" y="246697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 rot="0">
            <a:off x="2500630" y="2450465"/>
            <a:ext cx="1569720" cy="596265"/>
            <a:chOff x="1678980" y="2442850"/>
            <a:chExt cx="1569660" cy="596041"/>
          </a:xfrm>
        </p:grpSpPr>
        <p:sp>
          <p:nvSpPr>
            <p:cNvPr id="21" name="矩形 20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发起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678980" y="2761892"/>
              <a:ext cx="15696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竣工结算款支付申请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1958340" y="376237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24" name="直线箭头连接符 11"/>
          <p:cNvCxnSpPr>
            <a:stCxn id="19" idx="4"/>
            <a:endCxn id="23" idx="0"/>
          </p:cNvCxnSpPr>
          <p:nvPr/>
        </p:nvCxnSpPr>
        <p:spPr>
          <a:xfrm>
            <a:off x="2230120" y="3011170"/>
            <a:ext cx="0" cy="75120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1958340" y="4986020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28" name="直线箭头连接符 45"/>
          <p:cNvCxnSpPr>
            <a:stCxn id="23" idx="4"/>
            <a:endCxn id="25" idx="0"/>
          </p:cNvCxnSpPr>
          <p:nvPr/>
        </p:nvCxnSpPr>
        <p:spPr>
          <a:xfrm>
            <a:off x="2230120" y="4305935"/>
            <a:ext cx="0" cy="68008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 rot="0">
            <a:off x="2493645" y="3733165"/>
            <a:ext cx="800100" cy="596265"/>
            <a:chOff x="1678980" y="2442850"/>
            <a:chExt cx="800219" cy="596041"/>
          </a:xfrm>
        </p:grpSpPr>
        <p:sp>
          <p:nvSpPr>
            <p:cNvPr id="50" name="矩形 49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rot="0">
            <a:off x="2505710" y="4928235"/>
            <a:ext cx="986155" cy="596265"/>
            <a:chOff x="1678980" y="2442850"/>
            <a:chExt cx="986167" cy="596041"/>
          </a:xfrm>
        </p:grpSpPr>
        <p:sp>
          <p:nvSpPr>
            <p:cNvPr id="78" name="矩形 77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签章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678980" y="2761892"/>
              <a:ext cx="9861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签字、盖章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84" name="椭圆 83"/>
          <p:cNvSpPr/>
          <p:nvPr/>
        </p:nvSpPr>
        <p:spPr>
          <a:xfrm>
            <a:off x="7361555" y="2466975"/>
            <a:ext cx="544195" cy="544195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7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 rot="0">
            <a:off x="7903845" y="2428875"/>
            <a:ext cx="792480" cy="779537"/>
            <a:chOff x="1678980" y="2442850"/>
            <a:chExt cx="792567" cy="779244"/>
          </a:xfrm>
        </p:grpSpPr>
        <p:sp>
          <p:nvSpPr>
            <p:cNvPr id="86" name="矩形 85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付款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678980" y="2761892"/>
              <a:ext cx="792567" cy="4602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支付竣工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结算款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88" name="直线箭头连接符 73"/>
          <p:cNvCxnSpPr>
            <a:stCxn id="6" idx="4"/>
            <a:endCxn id="94" idx="0"/>
          </p:cNvCxnSpPr>
          <p:nvPr/>
        </p:nvCxnSpPr>
        <p:spPr>
          <a:xfrm>
            <a:off x="10031730" y="2999740"/>
            <a:ext cx="0" cy="92011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utoShape 10"/>
          <p:cNvSpPr>
            <a:spLocks noChangeArrowheads="1"/>
          </p:cNvSpPr>
          <p:nvPr/>
        </p:nvSpPr>
        <p:spPr bwMode="auto">
          <a:xfrm>
            <a:off x="1958340" y="1417320"/>
            <a:ext cx="2018030" cy="44259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施工总承包单位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9470" y="1417320"/>
            <a:ext cx="1736725" cy="4300220"/>
            <a:chOff x="7762" y="2232"/>
            <a:chExt cx="2735" cy="6772"/>
          </a:xfrm>
        </p:grpSpPr>
        <p:sp>
          <p:nvSpPr>
            <p:cNvPr id="29" name="椭圆 28"/>
            <p:cNvSpPr/>
            <p:nvPr/>
          </p:nvSpPr>
          <p:spPr>
            <a:xfrm>
              <a:off x="7762" y="3867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6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 rot="0">
              <a:off x="8753" y="3860"/>
              <a:ext cx="1745" cy="1229"/>
              <a:chOff x="1678980" y="2442850"/>
              <a:chExt cx="1107996" cy="780707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678980" y="2761892"/>
                <a:ext cx="1107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竣工支付证书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7762" y="5906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61" name="直线箭头连接符 56"/>
            <p:cNvCxnSpPr>
              <a:stCxn id="29" idx="4"/>
              <a:endCxn id="59" idx="0"/>
            </p:cNvCxnSpPr>
            <p:nvPr/>
          </p:nvCxnSpPr>
          <p:spPr>
            <a:xfrm>
              <a:off x="8190" y="4723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68"/>
            <p:cNvSpPr/>
            <p:nvPr/>
          </p:nvSpPr>
          <p:spPr>
            <a:xfrm>
              <a:off x="7762" y="7834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73" name="直线箭头连接符 58"/>
            <p:cNvCxnSpPr>
              <a:stCxn id="59" idx="4"/>
              <a:endCxn id="69" idx="0"/>
            </p:cNvCxnSpPr>
            <p:nvPr/>
          </p:nvCxnSpPr>
          <p:spPr>
            <a:xfrm>
              <a:off x="8190" y="6763"/>
              <a:ext cx="0" cy="107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组合 73"/>
            <p:cNvGrpSpPr/>
            <p:nvPr/>
          </p:nvGrpSpPr>
          <p:grpSpPr>
            <a:xfrm rot="0">
              <a:off x="8706" y="7776"/>
              <a:ext cx="1503" cy="1229"/>
              <a:chOff x="1678980" y="2442850"/>
              <a:chExt cx="954107" cy="780707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 rot="0">
              <a:off x="8706" y="5865"/>
              <a:ext cx="1745" cy="939"/>
              <a:chOff x="1678980" y="2442850"/>
              <a:chExt cx="1107996" cy="596041"/>
            </a:xfrm>
          </p:grpSpPr>
          <p:sp>
            <p:nvSpPr>
              <p:cNvPr id="82" name="矩形 81"/>
              <p:cNvSpPr/>
              <p:nvPr/>
            </p:nvSpPr>
            <p:spPr>
              <a:xfrm>
                <a:off x="1679620" y="2442850"/>
                <a:ext cx="6078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竣工支付证书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14" name="AutoShape 10"/>
            <p:cNvSpPr>
              <a:spLocks noChangeArrowheads="1"/>
            </p:cNvSpPr>
            <p:nvPr/>
          </p:nvSpPr>
          <p:spPr bwMode="auto">
            <a:xfrm>
              <a:off x="7762" y="2232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15" name="AutoShape 10"/>
          <p:cNvSpPr>
            <a:spLocks noChangeArrowheads="1"/>
          </p:cNvSpPr>
          <p:nvPr/>
        </p:nvSpPr>
        <p:spPr bwMode="auto">
          <a:xfrm>
            <a:off x="7361555" y="1405255"/>
            <a:ext cx="1245870" cy="442595"/>
          </a:xfrm>
          <a:prstGeom prst="roundRect">
            <a:avLst>
              <a:gd name="adj" fmla="val 16667"/>
            </a:avLst>
          </a:prstGeom>
          <a:ln>
            <a:solidFill>
              <a:srgbClr val="CDA121"/>
            </a:solidFill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建设单位</a:t>
            </a:r>
            <a:endParaRPr lang="zh-CN" altLang="en-US" sz="2000" b="1" dirty="0">
              <a:solidFill>
                <a:srgbClr val="CDA1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9" name="准备 17"/>
          <p:cNvSpPr/>
          <p:nvPr/>
        </p:nvSpPr>
        <p:spPr>
          <a:xfrm>
            <a:off x="622935" y="2533015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7" name="直线箭头连接符 96"/>
          <p:cNvCxnSpPr>
            <a:stCxn id="89" idx="3"/>
            <a:endCxn id="19" idx="2"/>
          </p:cNvCxnSpPr>
          <p:nvPr/>
        </p:nvCxnSpPr>
        <p:spPr>
          <a:xfrm>
            <a:off x="1460500" y="2738120"/>
            <a:ext cx="497840" cy="127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右箭头 89"/>
          <p:cNvSpPr/>
          <p:nvPr/>
        </p:nvSpPr>
        <p:spPr>
          <a:xfrm>
            <a:off x="3658235" y="5101590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l"/>
            <a:endParaRPr kumimoji="1" lang="zh-CN" altLang="en-US" sz="11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799840" y="4836795"/>
            <a:ext cx="543560" cy="307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右箭头 91"/>
          <p:cNvSpPr/>
          <p:nvPr/>
        </p:nvSpPr>
        <p:spPr>
          <a:xfrm>
            <a:off x="6226810" y="2715260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l"/>
            <a:endParaRPr kumimoji="1" lang="zh-CN" altLang="en-US" sz="11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6367780" y="2450465"/>
            <a:ext cx="543560" cy="307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4" name="准备 82"/>
          <p:cNvSpPr/>
          <p:nvPr/>
        </p:nvSpPr>
        <p:spPr>
          <a:xfrm>
            <a:off x="9612630" y="3919855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结束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9625965" y="1405255"/>
            <a:ext cx="2018030" cy="44259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施工总承包单位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759315" y="245554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8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56229" y="2425065"/>
            <a:ext cx="1005475" cy="338694"/>
          </a:xfrm>
          <a:prstGeom prst="rect">
            <a:avLst/>
          </a:prstGeom>
        </p:spPr>
        <p:txBody>
          <a:bodyPr wrap="none">
            <a:spAutoFit/>
          </a:bodyPr>
          <a:p>
            <a:pPr defTabSz="1218565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确认收款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54615" y="2777872"/>
            <a:ext cx="1108075" cy="277113"/>
          </a:xfrm>
          <a:prstGeom prst="rect">
            <a:avLst/>
          </a:prstGeom>
        </p:spPr>
        <p:txBody>
          <a:bodyPr wrap="none">
            <a:spAutoFit/>
          </a:bodyPr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生成收款记录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752205" y="2478405"/>
            <a:ext cx="873760" cy="464185"/>
            <a:chOff x="7528" y="7514"/>
            <a:chExt cx="1376" cy="731"/>
          </a:xfrm>
        </p:grpSpPr>
        <p:sp>
          <p:nvSpPr>
            <p:cNvPr id="16" name="右箭头 15"/>
            <p:cNvSpPr/>
            <p:nvPr/>
          </p:nvSpPr>
          <p:spPr>
            <a:xfrm>
              <a:off x="7528" y="793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751" y="751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3498095" y="2464545"/>
            <a:ext cx="4613089" cy="2215026"/>
            <a:chOff x="2766" y="5401"/>
            <a:chExt cx="7948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2766" y="5735"/>
              <a:ext cx="7948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保留金释放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款项与发票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19575" y="367030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5409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最终结清款支付流程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289290" y="5817870"/>
            <a:ext cx="9669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</a:t>
            </a:r>
            <a:r>
              <a:rPr lang="zh-CN" altLang="en-US" sz="1200" b="1">
                <a:solidFill>
                  <a:srgbClr val="FF0000"/>
                </a:solidFill>
                <a:latin typeface="等线" charset="0"/>
                <a:cs typeface="等线" charset="0"/>
                <a:sym typeface="+mn-ea"/>
              </a:rPr>
              <a:t>最终结清申请</a:t>
            </a:r>
            <a:endParaRPr lang="zh-CN" altLang="en-US" sz="1200" b="1">
              <a:solidFill>
                <a:srgbClr val="FF0000"/>
              </a:solidFill>
              <a:latin typeface="等线" charset="0"/>
              <a:cs typeface="等线" charset="0"/>
              <a:sym typeface="+mn-ea"/>
            </a:endParaRPr>
          </a:p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                   【监理单位】最终结清支付证书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854325" y="237045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3396615" y="2354580"/>
            <a:ext cx="1108075" cy="596265"/>
            <a:chOff x="1678980" y="2442850"/>
            <a:chExt cx="1107996" cy="596041"/>
          </a:xfrm>
        </p:grpSpPr>
        <p:sp>
          <p:nvSpPr>
            <p:cNvPr id="23" name="矩形 22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发起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678980" y="2761892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最终结清申请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2854325" y="397573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28" name="直线箭头连接符 7"/>
          <p:cNvCxnSpPr>
            <a:stCxn id="21" idx="4"/>
            <a:endCxn id="25" idx="0"/>
          </p:cNvCxnSpPr>
          <p:nvPr/>
        </p:nvCxnSpPr>
        <p:spPr>
          <a:xfrm>
            <a:off x="3126740" y="2914650"/>
            <a:ext cx="0" cy="106108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2845435" y="555180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30" name="直线箭头连接符 9"/>
          <p:cNvCxnSpPr>
            <a:stCxn id="25" idx="4"/>
            <a:endCxn id="29" idx="0"/>
          </p:cNvCxnSpPr>
          <p:nvPr/>
        </p:nvCxnSpPr>
        <p:spPr>
          <a:xfrm flipH="1">
            <a:off x="3117850" y="4519930"/>
            <a:ext cx="8890" cy="103187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 rot="0">
            <a:off x="3389630" y="4000500"/>
            <a:ext cx="800100" cy="615315"/>
            <a:chOff x="1678980" y="2805940"/>
            <a:chExt cx="800219" cy="615222"/>
          </a:xfrm>
        </p:grpSpPr>
        <p:sp>
          <p:nvSpPr>
            <p:cNvPr id="48" name="矩形 47"/>
            <p:cNvSpPr/>
            <p:nvPr/>
          </p:nvSpPr>
          <p:spPr>
            <a:xfrm>
              <a:off x="1679620" y="280594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678980" y="3144163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0">
            <a:off x="3389630" y="5509895"/>
            <a:ext cx="986155" cy="633730"/>
            <a:chOff x="1664992" y="3023234"/>
            <a:chExt cx="986167" cy="538656"/>
          </a:xfrm>
        </p:grpSpPr>
        <p:sp>
          <p:nvSpPr>
            <p:cNvPr id="51" name="矩形 50"/>
            <p:cNvSpPr/>
            <p:nvPr/>
          </p:nvSpPr>
          <p:spPr>
            <a:xfrm>
              <a:off x="1674540" y="302323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签章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664992" y="3284891"/>
              <a:ext cx="9861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签字、盖章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AutoShape 10"/>
          <p:cNvSpPr>
            <a:spLocks noChangeArrowheads="1"/>
          </p:cNvSpPr>
          <p:nvPr/>
        </p:nvSpPr>
        <p:spPr bwMode="auto">
          <a:xfrm>
            <a:off x="2854325" y="1463040"/>
            <a:ext cx="1244600" cy="44196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准备 32"/>
          <p:cNvSpPr/>
          <p:nvPr/>
        </p:nvSpPr>
        <p:spPr>
          <a:xfrm>
            <a:off x="1048385" y="2435225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5" name="直线箭头连接符 33"/>
          <p:cNvCxnSpPr>
            <a:stCxn id="54" idx="3"/>
            <a:endCxn id="21" idx="2"/>
          </p:cNvCxnSpPr>
          <p:nvPr/>
        </p:nvCxnSpPr>
        <p:spPr>
          <a:xfrm>
            <a:off x="1885315" y="2640330"/>
            <a:ext cx="969010" cy="254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4654550" y="5591810"/>
            <a:ext cx="873760" cy="464185"/>
            <a:chOff x="7528" y="7514"/>
            <a:chExt cx="1376" cy="731"/>
          </a:xfrm>
        </p:grpSpPr>
        <p:sp>
          <p:nvSpPr>
            <p:cNvPr id="58" name="右箭头 57"/>
            <p:cNvSpPr/>
            <p:nvPr/>
          </p:nvSpPr>
          <p:spPr>
            <a:xfrm>
              <a:off x="7528" y="793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7751" y="751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1" name="椭圆 60"/>
          <p:cNvSpPr/>
          <p:nvPr/>
        </p:nvSpPr>
        <p:spPr>
          <a:xfrm>
            <a:off x="6031230" y="3405505"/>
            <a:ext cx="544195" cy="544195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6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 rot="0">
            <a:off x="6575425" y="3405505"/>
            <a:ext cx="800100" cy="596265"/>
            <a:chOff x="1678980" y="2442850"/>
            <a:chExt cx="800219" cy="596041"/>
          </a:xfrm>
        </p:grpSpPr>
        <p:sp>
          <p:nvSpPr>
            <p:cNvPr id="73" name="矩形 72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75" name="椭圆 74"/>
          <p:cNvSpPr/>
          <p:nvPr/>
        </p:nvSpPr>
        <p:spPr>
          <a:xfrm>
            <a:off x="6031230" y="4519930"/>
            <a:ext cx="544195" cy="544195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5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76" name="直线箭头连接符 41"/>
          <p:cNvCxnSpPr>
            <a:stCxn id="75" idx="0"/>
            <a:endCxn id="61" idx="4"/>
          </p:cNvCxnSpPr>
          <p:nvPr/>
        </p:nvCxnSpPr>
        <p:spPr>
          <a:xfrm flipV="1">
            <a:off x="6303645" y="3949700"/>
            <a:ext cx="0" cy="57023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/>
          <p:cNvSpPr/>
          <p:nvPr/>
        </p:nvSpPr>
        <p:spPr>
          <a:xfrm>
            <a:off x="6031230" y="5551805"/>
            <a:ext cx="544195" cy="544195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78" name="直线箭头连接符 43"/>
          <p:cNvCxnSpPr>
            <a:stCxn id="77" idx="0"/>
            <a:endCxn id="75" idx="4"/>
          </p:cNvCxnSpPr>
          <p:nvPr/>
        </p:nvCxnSpPr>
        <p:spPr>
          <a:xfrm flipV="1">
            <a:off x="6303645" y="5064125"/>
            <a:ext cx="0" cy="48768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 rot="0">
            <a:off x="6639560" y="5509895"/>
            <a:ext cx="954405" cy="780415"/>
            <a:chOff x="1678980" y="2442850"/>
            <a:chExt cx="954107" cy="780707"/>
          </a:xfrm>
        </p:grpSpPr>
        <p:sp>
          <p:nvSpPr>
            <p:cNvPr id="81" name="矩形 80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1678980" y="2761892"/>
              <a:ext cx="9541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接收并指定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内部审批人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 rot="0">
            <a:off x="6640195" y="4519930"/>
            <a:ext cx="1416050" cy="596265"/>
            <a:chOff x="1678980" y="2442850"/>
            <a:chExt cx="1415772" cy="596041"/>
          </a:xfrm>
        </p:grpSpPr>
        <p:sp>
          <p:nvSpPr>
            <p:cNvPr id="84" name="矩形 83"/>
            <p:cNvSpPr/>
            <p:nvPr/>
          </p:nvSpPr>
          <p:spPr>
            <a:xfrm>
              <a:off x="1679620" y="2442850"/>
              <a:ext cx="607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发起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1678980" y="2761892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最终结清支付证书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86" name="AutoShape 10"/>
          <p:cNvSpPr>
            <a:spLocks noChangeArrowheads="1"/>
          </p:cNvSpPr>
          <p:nvPr/>
        </p:nvSpPr>
        <p:spPr bwMode="auto">
          <a:xfrm>
            <a:off x="6031865" y="1463040"/>
            <a:ext cx="1245870" cy="442595"/>
          </a:xfrm>
          <a:prstGeom prst="roundRect">
            <a:avLst>
              <a:gd name="adj" fmla="val 16667"/>
            </a:avLst>
          </a:prstGeom>
          <a:ln>
            <a:solidFill>
              <a:srgbClr val="CDA121"/>
            </a:solidFill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建设单位</a:t>
            </a:r>
            <a:endParaRPr lang="zh-CN" altLang="en-US" sz="2000" b="1" dirty="0">
              <a:solidFill>
                <a:srgbClr val="CDA1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7" name="直线箭头连接符 64"/>
          <p:cNvCxnSpPr>
            <a:stCxn id="61" idx="0"/>
            <a:endCxn id="89" idx="4"/>
          </p:cNvCxnSpPr>
          <p:nvPr/>
        </p:nvCxnSpPr>
        <p:spPr>
          <a:xfrm flipV="1">
            <a:off x="6303645" y="2912110"/>
            <a:ext cx="0" cy="49339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准备 68"/>
          <p:cNvSpPr/>
          <p:nvPr/>
        </p:nvSpPr>
        <p:spPr>
          <a:xfrm>
            <a:off x="8722360" y="3929380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结束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6031230" y="2367915"/>
            <a:ext cx="544195" cy="544195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7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90" name="组合 89"/>
          <p:cNvGrpSpPr/>
          <p:nvPr/>
        </p:nvGrpSpPr>
        <p:grpSpPr>
          <a:xfrm rot="0">
            <a:off x="6575425" y="2343785"/>
            <a:ext cx="1298575" cy="596265"/>
            <a:chOff x="1678980" y="2442850"/>
            <a:chExt cx="1298753" cy="596041"/>
          </a:xfrm>
        </p:grpSpPr>
        <p:sp>
          <p:nvSpPr>
            <p:cNvPr id="91" name="矩形 90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付款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1678980" y="2761892"/>
              <a:ext cx="12987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支付最终结清款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93" name="直线箭头连接符 55"/>
          <p:cNvCxnSpPr>
            <a:stCxn id="2" idx="4"/>
            <a:endCxn id="88" idx="0"/>
          </p:cNvCxnSpPr>
          <p:nvPr/>
        </p:nvCxnSpPr>
        <p:spPr>
          <a:xfrm>
            <a:off x="9141460" y="2914650"/>
            <a:ext cx="0" cy="101473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8869045" y="237045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8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8869045" y="1463040"/>
            <a:ext cx="1244600" cy="44196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413240" y="2327275"/>
            <a:ext cx="1107440" cy="629920"/>
            <a:chOff x="15995" y="3731"/>
            <a:chExt cx="1744" cy="992"/>
          </a:xfrm>
        </p:grpSpPr>
        <p:sp>
          <p:nvSpPr>
            <p:cNvPr id="12" name="矩形 11"/>
            <p:cNvSpPr/>
            <p:nvPr/>
          </p:nvSpPr>
          <p:spPr>
            <a:xfrm>
              <a:off x="15998" y="3731"/>
              <a:ext cx="1583" cy="533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确认收款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5995" y="4287"/>
              <a:ext cx="1745" cy="43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生成收款记录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847965" y="2340610"/>
            <a:ext cx="873760" cy="464185"/>
            <a:chOff x="7528" y="7514"/>
            <a:chExt cx="1376" cy="731"/>
          </a:xfrm>
        </p:grpSpPr>
        <p:sp>
          <p:nvSpPr>
            <p:cNvPr id="15" name="右箭头 14"/>
            <p:cNvSpPr/>
            <p:nvPr/>
          </p:nvSpPr>
          <p:spPr>
            <a:xfrm>
              <a:off x="7528" y="793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751" y="751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款项与发票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收付款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08060" y="5633085"/>
            <a:ext cx="8404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*需上传的材料：【施工单位】线上款项拨付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                  线下转账登记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                  确认收款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318260" y="2479675"/>
            <a:ext cx="9165590" cy="1697990"/>
            <a:chOff x="2076" y="4394"/>
            <a:chExt cx="14434" cy="2674"/>
          </a:xfrm>
        </p:grpSpPr>
        <p:grpSp>
          <p:nvGrpSpPr>
            <p:cNvPr id="45" name="组合 44"/>
            <p:cNvGrpSpPr/>
            <p:nvPr/>
          </p:nvGrpSpPr>
          <p:grpSpPr>
            <a:xfrm>
              <a:off x="2076" y="4430"/>
              <a:ext cx="14435" cy="2639"/>
              <a:chOff x="1347" y="1948"/>
              <a:chExt cx="14435" cy="2639"/>
            </a:xfrm>
          </p:grpSpPr>
          <p:sp>
            <p:nvSpPr>
              <p:cNvPr id="15" name="AutoShape 10"/>
              <p:cNvSpPr>
                <a:spLocks noChangeArrowheads="1"/>
              </p:cNvSpPr>
              <p:nvPr/>
            </p:nvSpPr>
            <p:spPr bwMode="auto">
              <a:xfrm>
                <a:off x="11591" y="1948"/>
                <a:ext cx="1962" cy="697"/>
              </a:xfrm>
              <a:prstGeom prst="roundRect">
                <a:avLst>
                  <a:gd name="adj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9pPr>
              </a:lstStyle>
              <a:p>
                <a:pPr defTabSz="1218565"/>
                <a:r>
                  <a:rPr lang="zh-CN" altLang="en-US" sz="2000" b="1" dirty="0">
                    <a:solidFill>
                      <a:srgbClr val="189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收款单位</a:t>
                </a:r>
                <a:endPara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AutoShape 10"/>
              <p:cNvSpPr>
                <a:spLocks noChangeArrowheads="1"/>
              </p:cNvSpPr>
              <p:nvPr/>
            </p:nvSpPr>
            <p:spPr bwMode="auto">
              <a:xfrm>
                <a:off x="7327" y="1948"/>
                <a:ext cx="1985" cy="697"/>
              </a:xfrm>
              <a:prstGeom prst="roundRect">
                <a:avLst>
                  <a:gd name="adj" fmla="val 16667"/>
                </a:avLst>
              </a:prstGeom>
              <a:ln>
                <a:solidFill>
                  <a:srgbClr val="CDA121"/>
                </a:solidFill>
              </a:ln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9pPr>
              </a:lstStyle>
              <a:p>
                <a:pPr defTabSz="1218565"/>
                <a:r>
                  <a:rPr lang="zh-CN" altLang="en-US" sz="2000" b="1" dirty="0">
                    <a:solidFill>
                      <a:srgbClr val="CDA12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付款单位</a:t>
                </a:r>
                <a:endPara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1591" y="3419"/>
                <a:ext cx="857" cy="857"/>
              </a:xfrm>
              <a:prstGeom prst="ellipse">
                <a:avLst/>
              </a:prstGeom>
              <a:solidFill>
                <a:srgbClr val="1890FF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3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8159" y="3328"/>
                <a:ext cx="1592" cy="1229"/>
                <a:chOff x="1546486" y="2370549"/>
                <a:chExt cx="1011172" cy="780575"/>
              </a:xfrm>
            </p:grpSpPr>
            <p:sp>
              <p:nvSpPr>
                <p:cNvPr id="19" name="矩形 18"/>
                <p:cNvSpPr/>
                <p:nvPr/>
              </p:nvSpPr>
              <p:spPr>
                <a:xfrm>
                  <a:off x="1552255" y="2370549"/>
                  <a:ext cx="1005403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转账登记</a:t>
                  </a:r>
                  <a:endPara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1546486" y="2689459"/>
                  <a:ext cx="8002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添加线下</a:t>
                  </a:r>
                  <a:endPara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转账登记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26" name="准备 8"/>
              <p:cNvSpPr/>
              <p:nvPr/>
            </p:nvSpPr>
            <p:spPr>
              <a:xfrm>
                <a:off x="1347" y="3525"/>
                <a:ext cx="1319" cy="645"/>
              </a:xfrm>
              <a:prstGeom prst="flowChartPreparation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032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开始</a:t>
                </a:r>
                <a:endPara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27" name="直线箭头连接符 9"/>
              <p:cNvCxnSpPr>
                <a:stCxn id="26" idx="3"/>
                <a:endCxn id="41" idx="2"/>
              </p:cNvCxnSpPr>
              <p:nvPr/>
            </p:nvCxnSpPr>
            <p:spPr>
              <a:xfrm>
                <a:off x="2665" y="3848"/>
                <a:ext cx="1668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/>
              <p:cNvSpPr/>
              <p:nvPr/>
            </p:nvSpPr>
            <p:spPr>
              <a:xfrm>
                <a:off x="7293" y="3419"/>
                <a:ext cx="857" cy="857"/>
              </a:xfrm>
              <a:prstGeom prst="ellipse">
                <a:avLst/>
              </a:prstGeom>
              <a:solidFill>
                <a:srgbClr val="CDA121"/>
              </a:solidFill>
              <a:ln>
                <a:solidFill>
                  <a:schemeClr val="bg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2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12448" y="3321"/>
                <a:ext cx="1987" cy="963"/>
                <a:chOff x="1653301" y="2427482"/>
                <a:chExt cx="1261884" cy="611370"/>
              </a:xfrm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1653301" y="2427482"/>
                  <a:ext cx="59503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收款</a:t>
                  </a:r>
                  <a:endPara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1653301" y="2761853"/>
                  <a:ext cx="126188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8565"/>
                  <a:r>
                    <a: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确认信息并收款</a:t>
                  </a:r>
                  <a:endPara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36" name="右箭头 35"/>
              <p:cNvSpPr/>
              <p:nvPr/>
            </p:nvSpPr>
            <p:spPr>
              <a:xfrm>
                <a:off x="10083" y="3793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0306" y="3376"/>
                <a:ext cx="856" cy="48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流转</a:t>
                </a:r>
                <a:endPara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39" name="直线箭头连接符 16"/>
              <p:cNvCxnSpPr>
                <a:stCxn id="17" idx="6"/>
                <a:endCxn id="40" idx="1"/>
              </p:cNvCxnSpPr>
              <p:nvPr/>
            </p:nvCxnSpPr>
            <p:spPr>
              <a:xfrm>
                <a:off x="12448" y="3848"/>
                <a:ext cx="2017" cy="13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准备 17"/>
              <p:cNvSpPr/>
              <p:nvPr/>
            </p:nvSpPr>
            <p:spPr>
              <a:xfrm>
                <a:off x="14464" y="3538"/>
                <a:ext cx="1319" cy="645"/>
              </a:xfrm>
              <a:prstGeom prst="flowChartPreparation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032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2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结束</a:t>
                </a:r>
                <a:endPara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4333" y="3419"/>
                <a:ext cx="857" cy="8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rPr>
                  <a:t>1</a:t>
                </a:r>
                <a:endParaRPr kumimoji="1" lang="zh-CN" altLang="en-US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5183" y="3288"/>
                <a:ext cx="1583" cy="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添加账户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5183" y="3861"/>
                <a:ext cx="1503" cy="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添加本企业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的银行账号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44" name="直线箭头连接符 21"/>
              <p:cNvCxnSpPr>
                <a:stCxn id="41" idx="6"/>
                <a:endCxn id="32" idx="2"/>
              </p:cNvCxnSpPr>
              <p:nvPr/>
            </p:nvCxnSpPr>
            <p:spPr>
              <a:xfrm>
                <a:off x="5190" y="3848"/>
                <a:ext cx="2103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AutoShape 10"/>
            <p:cNvSpPr>
              <a:spLocks noChangeArrowheads="1"/>
            </p:cNvSpPr>
            <p:nvPr/>
          </p:nvSpPr>
          <p:spPr bwMode="auto">
            <a:xfrm>
              <a:off x="5062" y="4394"/>
              <a:ext cx="1960" cy="696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参建单位</a:t>
              </a:r>
              <a:endPara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717293"/>
            <a:ext cx="3415706" cy="1751507"/>
            <a:chOff x="6428" y="5699"/>
            <a:chExt cx="5885" cy="3125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5607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设计管理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5746115" y="1506220"/>
            <a:ext cx="4836795" cy="2313305"/>
            <a:chOff x="8293" y="3032"/>
            <a:chExt cx="7617" cy="3643"/>
          </a:xfrm>
        </p:grpSpPr>
        <p:grpSp>
          <p:nvGrpSpPr>
            <p:cNvPr id="31" name="组合 30"/>
            <p:cNvGrpSpPr/>
            <p:nvPr/>
          </p:nvGrpSpPr>
          <p:grpSpPr>
            <a:xfrm>
              <a:off x="8293" y="3032"/>
              <a:ext cx="7617" cy="1166"/>
              <a:chOff x="6980" y="3397"/>
              <a:chExt cx="7617" cy="1166"/>
            </a:xfrm>
          </p:grpSpPr>
          <p:sp>
            <p:nvSpPr>
              <p:cNvPr id="36" name="任意多边形 35"/>
              <p:cNvSpPr/>
              <p:nvPr>
                <p:custDataLst>
                  <p:tags r:id="rId3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8" name="i$ḻíḍê"/>
              <p:cNvSpPr/>
              <p:nvPr/>
            </p:nvSpPr>
            <p:spPr bwMode="auto">
              <a:xfrm>
                <a:off x="6980" y="3397"/>
                <a:ext cx="7617" cy="1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16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设计管理：包括设计溯源、设计图纸、设计变更、会审记录、洽商记录等功能</a:t>
                </a: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18" name="任意多边形 17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9209" y="605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1891665" y="675005"/>
            <a:ext cx="3990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设计管理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2" name="组合 1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12" name="圆角矩形 11"/>
              <p:cNvSpPr/>
              <p:nvPr/>
            </p:nvSpPr>
            <p:spPr>
              <a:xfrm>
                <a:off x="13475" y="6646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标注 12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192063"/>
                <a:gd name="adj2" fmla="val 201400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860" y="1572895"/>
            <a:ext cx="2082800" cy="90170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5180965" y="1582420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8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设计管理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设计图纸上传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105785" y="3131185"/>
            <a:ext cx="6295390" cy="2320290"/>
            <a:chOff x="3792" y="5504"/>
            <a:chExt cx="9914" cy="3654"/>
          </a:xfrm>
        </p:grpSpPr>
        <p:cxnSp>
          <p:nvCxnSpPr>
            <p:cNvPr id="79" name="直线箭头连接符 78"/>
            <p:cNvCxnSpPr>
              <a:stCxn id="2" idx="4"/>
              <a:endCxn id="13" idx="0"/>
            </p:cNvCxnSpPr>
            <p:nvPr/>
          </p:nvCxnSpPr>
          <p:spPr>
            <a:xfrm flipH="1">
              <a:off x="3792" y="5504"/>
              <a:ext cx="1" cy="8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/>
            <p:cNvGrpSpPr/>
            <p:nvPr/>
          </p:nvGrpSpPr>
          <p:grpSpPr>
            <a:xfrm>
              <a:off x="7386" y="8175"/>
              <a:ext cx="1377" cy="721"/>
              <a:chOff x="11718" y="4813"/>
              <a:chExt cx="1377" cy="721"/>
            </a:xfrm>
          </p:grpSpPr>
          <p:sp>
            <p:nvSpPr>
              <p:cNvPr id="21" name="右箭头 20"/>
              <p:cNvSpPr/>
              <p:nvPr/>
            </p:nvSpPr>
            <p:spPr>
              <a:xfrm>
                <a:off x="11718" y="5220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solidFill>
                    <a:schemeClr val="tx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1963" y="4813"/>
                <a:ext cx="850" cy="48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流转</a:t>
                </a:r>
                <a:endParaRPr lang="zh-CN" altLang="en-US" sz="1400" b="1" dirty="0">
                  <a:solidFill>
                    <a:schemeClr val="tx1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18" name="直线箭头连接符 78"/>
            <p:cNvCxnSpPr>
              <a:stCxn id="13" idx="4"/>
              <a:endCxn id="14" idx="0"/>
            </p:cNvCxnSpPr>
            <p:nvPr/>
          </p:nvCxnSpPr>
          <p:spPr>
            <a:xfrm>
              <a:off x="3792" y="7231"/>
              <a:ext cx="0" cy="9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11018" y="8177"/>
              <a:ext cx="2688" cy="981"/>
              <a:chOff x="1678980" y="2414940"/>
              <a:chExt cx="1707134" cy="622286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679620" y="2414940"/>
                <a:ext cx="589368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78980" y="2761892"/>
                <a:ext cx="1707134" cy="2753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协同单位接收设计变更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2790190" y="1569085"/>
            <a:ext cx="1244600" cy="1562100"/>
            <a:chOff x="3863" y="8072"/>
            <a:chExt cx="1960" cy="2460"/>
          </a:xfrm>
        </p:grpSpPr>
        <p:sp>
          <p:nvSpPr>
            <p:cNvPr id="2" name="椭圆 1"/>
            <p:cNvSpPr/>
            <p:nvPr/>
          </p:nvSpPr>
          <p:spPr>
            <a:xfrm>
              <a:off x="3932" y="9675"/>
              <a:ext cx="857" cy="85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863" y="8072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设计单位</a:t>
              </a:r>
              <a:endParaRPr lang="zh-CN" altLang="en-US" sz="2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2833370" y="368363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833370" y="483806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098030" y="4843780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7098030" y="1569085"/>
            <a:ext cx="1245235" cy="441926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协同单位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76629" y="2513330"/>
            <a:ext cx="589280" cy="33718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8565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新建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75990" y="2832102"/>
            <a:ext cx="1097280" cy="275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新建设计图纸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76630" y="3672205"/>
            <a:ext cx="995680" cy="337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65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填报图纸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475990" y="3991466"/>
            <a:ext cx="1249680" cy="460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填写基本信息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上传图纸并抄送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77265" y="4843780"/>
            <a:ext cx="995680" cy="337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65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内部审批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76625" y="5163118"/>
            <a:ext cx="1402080" cy="275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设计单位内部审批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48385" y="2658745"/>
            <a:ext cx="1805940" cy="408940"/>
            <a:chOff x="1651" y="3835"/>
            <a:chExt cx="2844" cy="644"/>
          </a:xfrm>
        </p:grpSpPr>
        <p:sp>
          <p:nvSpPr>
            <p:cNvPr id="54" name="准备 32"/>
            <p:cNvSpPr/>
            <p:nvPr/>
          </p:nvSpPr>
          <p:spPr>
            <a:xfrm>
              <a:off x="1651" y="3835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5" name="直线箭头连接符 33"/>
            <p:cNvCxnSpPr>
              <a:stCxn id="54" idx="3"/>
            </p:cNvCxnSpPr>
            <p:nvPr/>
          </p:nvCxnSpPr>
          <p:spPr>
            <a:xfrm>
              <a:off x="2969" y="4158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7642225" y="4911090"/>
            <a:ext cx="2813050" cy="409575"/>
            <a:chOff x="12044" y="5903"/>
            <a:chExt cx="4430" cy="645"/>
          </a:xfrm>
        </p:grpSpPr>
        <p:cxnSp>
          <p:nvCxnSpPr>
            <p:cNvPr id="39" name="直线箭头连接符 16"/>
            <p:cNvCxnSpPr>
              <a:stCxn id="15" idx="6"/>
              <a:endCxn id="40" idx="1"/>
            </p:cNvCxnSpPr>
            <p:nvPr/>
          </p:nvCxnSpPr>
          <p:spPr>
            <a:xfrm>
              <a:off x="12044" y="6226"/>
              <a:ext cx="3111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准备 17"/>
            <p:cNvSpPr/>
            <p:nvPr/>
          </p:nvSpPr>
          <p:spPr>
            <a:xfrm>
              <a:off x="15155" y="5903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内容占位符 5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7435" y="649082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35995" y="790725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74165" y="1592580"/>
            <a:ext cx="4619625" cy="1138782"/>
            <a:chOff x="2901" y="3075"/>
            <a:chExt cx="7631" cy="1726"/>
          </a:xfrm>
        </p:grpSpPr>
        <p:sp>
          <p:nvSpPr>
            <p:cNvPr id="12" name="矩形 11"/>
            <p:cNvSpPr/>
            <p:nvPr/>
          </p:nvSpPr>
          <p:spPr>
            <a:xfrm>
              <a:off x="2901" y="3075"/>
              <a:ext cx="7421" cy="820"/>
            </a:xfrm>
            <a:prstGeom prst="rect">
              <a:avLst/>
            </a:prstGeom>
            <a:solidFill>
              <a:srgbClr val="0192C6"/>
            </a:solidFill>
            <a:ln>
              <a:solidFill>
                <a:srgbClr val="019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3143" y="3252"/>
              <a:ext cx="874" cy="467"/>
            </a:xfrm>
            <a:custGeom>
              <a:avLst/>
              <a:gdLst>
                <a:gd name="T0" fmla="*/ 157 w 214"/>
                <a:gd name="T1" fmla="*/ 0 h 114"/>
                <a:gd name="T2" fmla="*/ 107 w 214"/>
                <a:gd name="T3" fmla="*/ 29 h 114"/>
                <a:gd name="T4" fmla="*/ 86 w 214"/>
                <a:gd name="T5" fmla="*/ 23 h 114"/>
                <a:gd name="T6" fmla="*/ 46 w 214"/>
                <a:gd name="T7" fmla="*/ 48 h 114"/>
                <a:gd name="T8" fmla="*/ 34 w 214"/>
                <a:gd name="T9" fmla="*/ 45 h 114"/>
                <a:gd name="T10" fmla="*/ 0 w 214"/>
                <a:gd name="T11" fmla="*/ 80 h 114"/>
                <a:gd name="T12" fmla="*/ 34 w 214"/>
                <a:gd name="T13" fmla="*/ 114 h 114"/>
                <a:gd name="T14" fmla="*/ 86 w 214"/>
                <a:gd name="T15" fmla="*/ 114 h 114"/>
                <a:gd name="T16" fmla="*/ 157 w 214"/>
                <a:gd name="T17" fmla="*/ 114 h 114"/>
                <a:gd name="T18" fmla="*/ 214 w 214"/>
                <a:gd name="T19" fmla="*/ 57 h 114"/>
                <a:gd name="T20" fmla="*/ 157 w 214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114">
                  <a:moveTo>
                    <a:pt x="157" y="0"/>
                  </a:moveTo>
                  <a:cubicBezTo>
                    <a:pt x="136" y="0"/>
                    <a:pt x="117" y="11"/>
                    <a:pt x="107" y="29"/>
                  </a:cubicBezTo>
                  <a:cubicBezTo>
                    <a:pt x="101" y="25"/>
                    <a:pt x="94" y="23"/>
                    <a:pt x="86" y="23"/>
                  </a:cubicBezTo>
                  <a:cubicBezTo>
                    <a:pt x="69" y="23"/>
                    <a:pt x="54" y="33"/>
                    <a:pt x="46" y="48"/>
                  </a:cubicBezTo>
                  <a:cubicBezTo>
                    <a:pt x="42" y="46"/>
                    <a:pt x="38" y="45"/>
                    <a:pt x="34" y="45"/>
                  </a:cubicBezTo>
                  <a:cubicBezTo>
                    <a:pt x="15" y="45"/>
                    <a:pt x="0" y="61"/>
                    <a:pt x="0" y="80"/>
                  </a:cubicBezTo>
                  <a:cubicBezTo>
                    <a:pt x="0" y="99"/>
                    <a:pt x="15" y="114"/>
                    <a:pt x="34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89" y="114"/>
                    <a:pt x="214" y="89"/>
                    <a:pt x="214" y="57"/>
                  </a:cubicBezTo>
                  <a:cubicBezTo>
                    <a:pt x="214" y="25"/>
                    <a:pt x="189" y="0"/>
                    <a:pt x="1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7" name="深度视觉·原创设计 https://www.docer.com/works?userid=22383862"/>
            <p:cNvSpPr txBox="1"/>
            <p:nvPr/>
          </p:nvSpPr>
          <p:spPr>
            <a:xfrm>
              <a:off x="4240" y="3197"/>
              <a:ext cx="5632" cy="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Lato"/>
                  <a:sym typeface="Lato"/>
                </a:rPr>
                <a:t>准备工作</a:t>
              </a:r>
              <a:endParaRPr lang="zh-CN" altLang="en-US" sz="20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Lato"/>
                <a:sym typeface="Lato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128" y="3879"/>
              <a:ext cx="0" cy="922"/>
            </a:xfrm>
            <a:prstGeom prst="line">
              <a:avLst/>
            </a:prstGeom>
            <a:solidFill>
              <a:srgbClr val="0192C6"/>
            </a:solidFill>
            <a:ln>
              <a:solidFill>
                <a:srgbClr val="0192C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3006" y="4632"/>
              <a:ext cx="237" cy="169"/>
            </a:xfrm>
            <a:prstGeom prst="ellipse">
              <a:avLst/>
            </a:prstGeom>
            <a:solidFill>
              <a:srgbClr val="0192C6"/>
            </a:solidFill>
            <a:ln>
              <a:solidFill>
                <a:srgbClr val="019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深度视觉·原创设计 https://www.docer.com/works?userid=22383862"/>
            <p:cNvSpPr/>
            <p:nvPr/>
          </p:nvSpPr>
          <p:spPr>
            <a:xfrm>
              <a:off x="3250" y="4020"/>
              <a:ext cx="7282" cy="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 fontAlgn="auto">
                <a:lnSpc>
                  <a:spcPct val="150000"/>
                </a:lnSpc>
                <a:defRPr/>
              </a:pPr>
              <a:r>
                <a:rPr lang="zh-CN" sz="1600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各单位在开始协同合作前，必要的准备工作。</a:t>
              </a:r>
              <a:endParaRPr lang="zh-CN" sz="1600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608570" y="1592580"/>
            <a:ext cx="1969770" cy="4123055"/>
            <a:chOff x="2697" y="1422"/>
            <a:chExt cx="3102" cy="6493"/>
          </a:xfrm>
        </p:grpSpPr>
        <p:sp>
          <p:nvSpPr>
            <p:cNvPr id="27" name="终止符 7"/>
            <p:cNvSpPr/>
            <p:nvPr/>
          </p:nvSpPr>
          <p:spPr>
            <a:xfrm>
              <a:off x="2697" y="1422"/>
              <a:ext cx="3086" cy="787"/>
            </a:xfrm>
            <a:prstGeom prst="flowChartTerminator">
              <a:avLst/>
            </a:prstGeom>
            <a:solidFill>
              <a:srgbClr val="0192C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Lato"/>
                </a:rPr>
                <a:t>开始前的准备工作</a:t>
              </a:r>
              <a:endParaRPr kumimoji="1" lang="zh-CN" altLang="en-US" sz="1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Lato"/>
              </a:endParaRPr>
            </a:p>
          </p:txBody>
        </p:sp>
        <p:sp>
          <p:nvSpPr>
            <p:cNvPr id="35" name="矩形: 圆角 91"/>
            <p:cNvSpPr/>
            <p:nvPr/>
          </p:nvSpPr>
          <p:spPr>
            <a:xfrm>
              <a:off x="2698" y="3690"/>
              <a:ext cx="3101" cy="727"/>
            </a:xfrm>
            <a:prstGeom prst="roundRect">
              <a:avLst/>
            </a:prstGeom>
            <a:solidFill>
              <a:srgbClr val="22B5FD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cap="none" spc="0" normalizeH="0" baseline="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Lato"/>
                </a:rPr>
                <a:t>管理员账号实名认证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" name="矩形: 圆角 92"/>
            <p:cNvSpPr/>
            <p:nvPr/>
          </p:nvSpPr>
          <p:spPr>
            <a:xfrm>
              <a:off x="2698" y="4903"/>
              <a:ext cx="3101" cy="727"/>
            </a:xfrm>
            <a:prstGeom prst="roundRect">
              <a:avLst/>
            </a:prstGeom>
            <a:solidFill>
              <a:srgbClr val="22B5FD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Lato"/>
                </a:rPr>
                <a:t>企业实名认证</a:t>
              </a:r>
              <a:endParaRPr lang="zh-CN" altLang="en-US" sz="1200" b="1" kern="0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7" name="矩形: 圆角 99"/>
            <p:cNvSpPr/>
            <p:nvPr/>
          </p:nvSpPr>
          <p:spPr>
            <a:xfrm>
              <a:off x="2698" y="6028"/>
              <a:ext cx="3101" cy="727"/>
            </a:xfrm>
            <a:prstGeom prst="roundRect">
              <a:avLst/>
            </a:prstGeom>
            <a:solidFill>
              <a:srgbClr val="22B5FD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Lato"/>
                </a:rPr>
                <a:t>添加组织成员</a:t>
              </a:r>
              <a:endParaRPr lang="zh-CN" altLang="en-US" sz="1200" b="1" kern="0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8" name="直线箭头连接符 37"/>
            <p:cNvCxnSpPr>
              <a:stCxn id="35" idx="2"/>
              <a:endCxn id="6" idx="0"/>
            </p:cNvCxnSpPr>
            <p:nvPr/>
          </p:nvCxnSpPr>
          <p:spPr>
            <a:xfrm>
              <a:off x="4249" y="4417"/>
              <a:ext cx="0" cy="48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矩形: 圆角 99"/>
            <p:cNvSpPr/>
            <p:nvPr/>
          </p:nvSpPr>
          <p:spPr>
            <a:xfrm>
              <a:off x="2698" y="7188"/>
              <a:ext cx="3101" cy="727"/>
            </a:xfrm>
            <a:prstGeom prst="roundRect">
              <a:avLst/>
            </a:prstGeom>
            <a:solidFill>
              <a:srgbClr val="22B5FD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Lato"/>
                </a:rPr>
                <a:t>邀请往来单位</a:t>
              </a:r>
              <a:endParaRPr lang="zh-CN" altLang="en-US" sz="1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Lato"/>
              </a:endParaRPr>
            </a:p>
          </p:txBody>
        </p:sp>
        <p:cxnSp>
          <p:nvCxnSpPr>
            <p:cNvPr id="43" name="直线箭头连接符 42"/>
            <p:cNvCxnSpPr>
              <a:stCxn id="27" idx="2"/>
              <a:endCxn id="33" idx="0"/>
            </p:cNvCxnSpPr>
            <p:nvPr/>
          </p:nvCxnSpPr>
          <p:spPr>
            <a:xfrm>
              <a:off x="4240" y="2209"/>
              <a:ext cx="9" cy="33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矩形: 圆角 91"/>
            <p:cNvSpPr/>
            <p:nvPr/>
          </p:nvSpPr>
          <p:spPr>
            <a:xfrm>
              <a:off x="2698" y="2548"/>
              <a:ext cx="3101" cy="727"/>
            </a:xfrm>
            <a:prstGeom prst="roundRect">
              <a:avLst/>
            </a:prstGeom>
            <a:solidFill>
              <a:srgbClr val="22B5FD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cap="none" spc="0" normalizeH="0" baseline="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Lato"/>
                </a:rPr>
                <a:t>企业开通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4" name="直线箭头连接符 25"/>
            <p:cNvCxnSpPr>
              <a:stCxn id="33" idx="2"/>
              <a:endCxn id="35" idx="0"/>
            </p:cNvCxnSpPr>
            <p:nvPr/>
          </p:nvCxnSpPr>
          <p:spPr>
            <a:xfrm>
              <a:off x="4249" y="3275"/>
              <a:ext cx="0" cy="41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" name="直线箭头连接符 37"/>
          <p:cNvCxnSpPr>
            <a:stCxn id="6" idx="2"/>
            <a:endCxn id="37" idx="0"/>
          </p:cNvCxnSpPr>
          <p:nvPr/>
        </p:nvCxnSpPr>
        <p:spPr>
          <a:xfrm>
            <a:off x="8594090" y="4264660"/>
            <a:ext cx="0" cy="2527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线箭头连接符 37"/>
          <p:cNvCxnSpPr>
            <a:stCxn id="37" idx="2"/>
            <a:endCxn id="40" idx="0"/>
          </p:cNvCxnSpPr>
          <p:nvPr/>
        </p:nvCxnSpPr>
        <p:spPr>
          <a:xfrm>
            <a:off x="8594090" y="4979035"/>
            <a:ext cx="0" cy="27495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1115060" y="2875280"/>
            <a:ext cx="5410200" cy="2660650"/>
            <a:chOff x="1685" y="4776"/>
            <a:chExt cx="8520" cy="4190"/>
          </a:xfrm>
        </p:grpSpPr>
        <p:sp>
          <p:nvSpPr>
            <p:cNvPr id="24" name="圆角矩形 23"/>
            <p:cNvSpPr/>
            <p:nvPr/>
          </p:nvSpPr>
          <p:spPr>
            <a:xfrm>
              <a:off x="3286" y="4776"/>
              <a:ext cx="2009" cy="895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安居集团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5010" y="8051"/>
              <a:ext cx="2009" cy="895"/>
            </a:xfrm>
            <a:prstGeom prst="roundRect">
              <a:avLst/>
            </a:prstGeom>
            <a:solidFill>
              <a:srgbClr val="0192C6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施工单位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685" y="8051"/>
              <a:ext cx="2009" cy="895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监理单位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196" y="8071"/>
              <a:ext cx="2009" cy="89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供应商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30" name="直接连接符 29"/>
            <p:cNvCxnSpPr>
              <a:stCxn id="24" idx="2"/>
              <a:endCxn id="25" idx="0"/>
            </p:cNvCxnSpPr>
            <p:nvPr/>
          </p:nvCxnSpPr>
          <p:spPr>
            <a:xfrm>
              <a:off x="4291" y="5671"/>
              <a:ext cx="1724" cy="23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stCxn id="25" idx="1"/>
              <a:endCxn id="28" idx="3"/>
            </p:cNvCxnSpPr>
            <p:nvPr/>
          </p:nvCxnSpPr>
          <p:spPr>
            <a:xfrm flipH="1">
              <a:off x="3694" y="8499"/>
              <a:ext cx="13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接连接符 15"/>
          <p:cNvCxnSpPr>
            <a:stCxn id="24" idx="2"/>
            <a:endCxn id="28" idx="0"/>
          </p:cNvCxnSpPr>
          <p:nvPr/>
        </p:nvCxnSpPr>
        <p:spPr>
          <a:xfrm flipH="1">
            <a:off x="1753235" y="3443605"/>
            <a:ext cx="1016635" cy="1511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4502150" y="5239385"/>
            <a:ext cx="73977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4413885" y="3032760"/>
            <a:ext cx="8356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249545" y="2854960"/>
            <a:ext cx="213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0192C6"/>
                </a:solidFill>
              </a:rPr>
              <a:t>可信协同</a:t>
            </a:r>
            <a:endParaRPr lang="zh-CN" altLang="en-US" sz="1600">
              <a:solidFill>
                <a:srgbClr val="0192C6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400550" y="3192145"/>
            <a:ext cx="2973070" cy="336550"/>
            <a:chOff x="6951" y="5345"/>
            <a:chExt cx="4682" cy="530"/>
          </a:xfrm>
        </p:grpSpPr>
        <p:cxnSp>
          <p:nvCxnSpPr>
            <p:cNvPr id="19" name="直接连接符 18"/>
            <p:cNvCxnSpPr/>
            <p:nvPr/>
          </p:nvCxnSpPr>
          <p:spPr>
            <a:xfrm flipH="1">
              <a:off x="6951" y="5606"/>
              <a:ext cx="1285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8267" y="5345"/>
              <a:ext cx="336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rgbClr val="0192C6"/>
                  </a:solidFill>
                </a:rPr>
                <a:t>供应链</a:t>
              </a:r>
              <a:endParaRPr lang="zh-CN" altLang="en-US" sz="1600">
                <a:solidFill>
                  <a:srgbClr val="0192C6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60" y="1168400"/>
            <a:ext cx="9403715" cy="5083810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1196975" y="2217420"/>
            <a:ext cx="1812290" cy="4610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1196975" y="2736215"/>
            <a:ext cx="6832600" cy="14757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1196975" y="4441190"/>
            <a:ext cx="6832600" cy="18110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8143875" y="1592580"/>
            <a:ext cx="2303780" cy="15995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8143875" y="3331210"/>
            <a:ext cx="2303780" cy="11093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 47"/>
          <p:cNvSpPr/>
          <p:nvPr/>
        </p:nvSpPr>
        <p:spPr>
          <a:xfrm>
            <a:off x="8143875" y="4572000"/>
            <a:ext cx="2303780" cy="1510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8383905" y="1977390"/>
            <a:ext cx="18129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企业信息及个人信息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588375" y="3655695"/>
            <a:ext cx="1608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待办事项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866390" y="3244215"/>
            <a:ext cx="4011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常用重要功能快捷入口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226435" y="5097145"/>
            <a:ext cx="4011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具体功能应用入口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588375" y="4885690"/>
            <a:ext cx="20116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企业内部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  通告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390650" y="2232025"/>
            <a:ext cx="1677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平台通知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891665" y="685165"/>
            <a:ext cx="8360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平台</a:t>
            </a:r>
            <a:r>
              <a:rPr lang="en-US" altLang="zh-CN" sz="2800" b="1">
                <a:solidFill>
                  <a:srgbClr val="0192C6"/>
                </a:solidFill>
              </a:rPr>
              <a:t>MAP</a:t>
            </a:r>
            <a:endParaRPr lang="en-US" altLang="zh-CN" sz="2800" b="1">
              <a:solidFill>
                <a:srgbClr val="0192C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设计管理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设计变更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105785" y="2513330"/>
            <a:ext cx="6295390" cy="2938145"/>
            <a:chOff x="3792" y="4531"/>
            <a:chExt cx="9914" cy="4627"/>
          </a:xfrm>
        </p:grpSpPr>
        <p:grpSp>
          <p:nvGrpSpPr>
            <p:cNvPr id="75" name="组合 74"/>
            <p:cNvGrpSpPr/>
            <p:nvPr/>
          </p:nvGrpSpPr>
          <p:grpSpPr>
            <a:xfrm>
              <a:off x="4375" y="4531"/>
              <a:ext cx="1728" cy="936"/>
              <a:chOff x="1663740" y="2442850"/>
              <a:chExt cx="1097758" cy="594866"/>
            </a:xfrm>
          </p:grpSpPr>
          <p:sp>
            <p:nvSpPr>
              <p:cNvPr id="76" name="矩形 75"/>
              <p:cNvSpPr/>
              <p:nvPr/>
            </p:nvSpPr>
            <p:spPr>
              <a:xfrm>
                <a:off x="1664379" y="2442850"/>
                <a:ext cx="589537" cy="3374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新建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663740" y="2761892"/>
                <a:ext cx="1097758" cy="275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新建设计变更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endParaRPr>
              </a:p>
            </p:txBody>
          </p:sp>
        </p:grpSp>
        <p:cxnSp>
          <p:nvCxnSpPr>
            <p:cNvPr id="79" name="直线箭头连接符 78"/>
            <p:cNvCxnSpPr>
              <a:stCxn id="2" idx="4"/>
              <a:endCxn id="13" idx="0"/>
            </p:cNvCxnSpPr>
            <p:nvPr/>
          </p:nvCxnSpPr>
          <p:spPr>
            <a:xfrm flipH="1">
              <a:off x="3792" y="5504"/>
              <a:ext cx="1" cy="8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组合 81"/>
            <p:cNvGrpSpPr/>
            <p:nvPr/>
          </p:nvGrpSpPr>
          <p:grpSpPr>
            <a:xfrm>
              <a:off x="4375" y="6356"/>
              <a:ext cx="2688" cy="1228"/>
              <a:chOff x="1678980" y="2442850"/>
              <a:chExt cx="1707134" cy="779101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1679620" y="2442850"/>
                <a:ext cx="937849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填报变更信息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1678980" y="2761892"/>
                <a:ext cx="1707134" cy="460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填写基本信息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上传工程变更单并抄送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18" name="直线箭头连接符 78"/>
            <p:cNvCxnSpPr>
              <a:stCxn id="13" idx="4"/>
              <a:endCxn id="14" idx="0"/>
            </p:cNvCxnSpPr>
            <p:nvPr/>
          </p:nvCxnSpPr>
          <p:spPr>
            <a:xfrm>
              <a:off x="3792" y="7231"/>
              <a:ext cx="0" cy="9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4376" y="8201"/>
              <a:ext cx="2208" cy="937"/>
              <a:chOff x="1678980" y="2442850"/>
              <a:chExt cx="1402289" cy="594443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679620" y="2442850"/>
                <a:ext cx="995828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678980" y="2761892"/>
                <a:ext cx="1402289" cy="275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设计单位内部审批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11018" y="8177"/>
              <a:ext cx="2688" cy="981"/>
              <a:chOff x="1678980" y="2414940"/>
              <a:chExt cx="1707134" cy="622286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679620" y="2414940"/>
                <a:ext cx="589368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78980" y="2761892"/>
                <a:ext cx="1707134" cy="2753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协同单位接收设计变更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2790190" y="1569085"/>
            <a:ext cx="1244600" cy="1562100"/>
            <a:chOff x="3863" y="8072"/>
            <a:chExt cx="1960" cy="2460"/>
          </a:xfrm>
        </p:grpSpPr>
        <p:sp>
          <p:nvSpPr>
            <p:cNvPr id="2" name="椭圆 1"/>
            <p:cNvSpPr/>
            <p:nvPr/>
          </p:nvSpPr>
          <p:spPr>
            <a:xfrm>
              <a:off x="3932" y="9675"/>
              <a:ext cx="857" cy="85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863" y="8072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设计单位</a:t>
              </a:r>
              <a:endParaRPr lang="zh-CN" altLang="en-US" sz="2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2833370" y="368363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833370" y="483806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098030" y="4843780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7098030" y="1569085"/>
            <a:ext cx="1245235" cy="441926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协同单位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387975" y="5085715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p>
            <a:pPr algn="l"/>
            <a:endParaRPr kumimoji="1" lang="zh-CN" altLang="en-US" sz="1100" b="1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43550" y="4827270"/>
            <a:ext cx="539750" cy="30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48385" y="2658745"/>
            <a:ext cx="1805940" cy="408940"/>
            <a:chOff x="1651" y="3835"/>
            <a:chExt cx="2844" cy="644"/>
          </a:xfrm>
        </p:grpSpPr>
        <p:sp>
          <p:nvSpPr>
            <p:cNvPr id="54" name="准备 32"/>
            <p:cNvSpPr/>
            <p:nvPr/>
          </p:nvSpPr>
          <p:spPr>
            <a:xfrm>
              <a:off x="1651" y="3835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5" name="直线箭头连接符 33"/>
            <p:cNvCxnSpPr>
              <a:stCxn id="54" idx="3"/>
            </p:cNvCxnSpPr>
            <p:nvPr/>
          </p:nvCxnSpPr>
          <p:spPr>
            <a:xfrm>
              <a:off x="2969" y="4158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7642225" y="4911090"/>
            <a:ext cx="2813050" cy="409575"/>
            <a:chOff x="12044" y="5903"/>
            <a:chExt cx="4430" cy="645"/>
          </a:xfrm>
        </p:grpSpPr>
        <p:cxnSp>
          <p:nvCxnSpPr>
            <p:cNvPr id="36" name="直线箭头连接符 16"/>
            <p:cNvCxnSpPr>
              <a:endCxn id="41" idx="1"/>
            </p:cNvCxnSpPr>
            <p:nvPr/>
          </p:nvCxnSpPr>
          <p:spPr>
            <a:xfrm>
              <a:off x="12044" y="6226"/>
              <a:ext cx="3111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准备 17"/>
            <p:cNvSpPr/>
            <p:nvPr/>
          </p:nvSpPr>
          <p:spPr>
            <a:xfrm>
              <a:off x="15155" y="5903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设计管理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  <a:sym typeface="+mn-ea"/>
              </a:rPr>
              <a:t>会审记录上传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105785" y="2513330"/>
            <a:ext cx="6295390" cy="2938114"/>
            <a:chOff x="3792" y="4531"/>
            <a:chExt cx="9914" cy="4627"/>
          </a:xfrm>
        </p:grpSpPr>
        <p:sp>
          <p:nvSpPr>
            <p:cNvPr id="76" name="矩形 75"/>
            <p:cNvSpPr/>
            <p:nvPr/>
          </p:nvSpPr>
          <p:spPr>
            <a:xfrm>
              <a:off x="4376" y="4531"/>
              <a:ext cx="928" cy="5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新建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79" name="直线箭头连接符 78"/>
            <p:cNvCxnSpPr>
              <a:stCxn id="2" idx="4"/>
              <a:endCxn id="13" idx="0"/>
            </p:cNvCxnSpPr>
            <p:nvPr/>
          </p:nvCxnSpPr>
          <p:spPr>
            <a:xfrm flipH="1">
              <a:off x="3792" y="5504"/>
              <a:ext cx="1" cy="8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矩形 84"/>
            <p:cNvSpPr/>
            <p:nvPr/>
          </p:nvSpPr>
          <p:spPr>
            <a:xfrm>
              <a:off x="4376" y="6356"/>
              <a:ext cx="2208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填报会审记录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8" name="直线箭头连接符 78"/>
            <p:cNvCxnSpPr>
              <a:stCxn id="13" idx="4"/>
              <a:endCxn id="14" idx="0"/>
            </p:cNvCxnSpPr>
            <p:nvPr/>
          </p:nvCxnSpPr>
          <p:spPr>
            <a:xfrm>
              <a:off x="3792" y="7231"/>
              <a:ext cx="0" cy="9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4376" y="8201"/>
              <a:ext cx="2208" cy="937"/>
              <a:chOff x="1678980" y="2442850"/>
              <a:chExt cx="1402289" cy="594443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679620" y="2442850"/>
                <a:ext cx="995828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678980" y="2761892"/>
                <a:ext cx="1402289" cy="275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设计单位内部审批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11018" y="8177"/>
              <a:ext cx="2688" cy="981"/>
              <a:chOff x="1678980" y="2414940"/>
              <a:chExt cx="1707134" cy="622255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679620" y="2414940"/>
                <a:ext cx="589368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78980" y="2761892"/>
                <a:ext cx="1707134" cy="275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协同单位接收会审记录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2790190" y="1569085"/>
            <a:ext cx="1244600" cy="1562100"/>
            <a:chOff x="3863" y="8072"/>
            <a:chExt cx="1960" cy="2460"/>
          </a:xfrm>
        </p:grpSpPr>
        <p:sp>
          <p:nvSpPr>
            <p:cNvPr id="2" name="椭圆 1"/>
            <p:cNvSpPr/>
            <p:nvPr/>
          </p:nvSpPr>
          <p:spPr>
            <a:xfrm>
              <a:off x="3932" y="9675"/>
              <a:ext cx="857" cy="85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863" y="8072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设计单位</a:t>
              </a:r>
              <a:endParaRPr lang="zh-CN" altLang="en-US" sz="2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2833370" y="368363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833370" y="483806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098030" y="4843780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7098030" y="1569085"/>
            <a:ext cx="1245235" cy="441926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协同单位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75990" y="2832100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新建会审记录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75990" y="3991560"/>
            <a:ext cx="1554480" cy="4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填写基本信息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上传会审记录并抄送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387975" y="5085715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l"/>
            <a:endParaRPr kumimoji="1" lang="zh-CN" altLang="en-US" sz="1100" b="1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43550" y="4827270"/>
            <a:ext cx="539750" cy="30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48385" y="2658745"/>
            <a:ext cx="1805940" cy="408940"/>
            <a:chOff x="1651" y="3835"/>
            <a:chExt cx="2844" cy="644"/>
          </a:xfrm>
        </p:grpSpPr>
        <p:sp>
          <p:nvSpPr>
            <p:cNvPr id="54" name="准备 32"/>
            <p:cNvSpPr/>
            <p:nvPr/>
          </p:nvSpPr>
          <p:spPr>
            <a:xfrm>
              <a:off x="1651" y="3835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5" name="直线箭头连接符 33"/>
            <p:cNvCxnSpPr>
              <a:stCxn id="54" idx="3"/>
            </p:cNvCxnSpPr>
            <p:nvPr/>
          </p:nvCxnSpPr>
          <p:spPr>
            <a:xfrm>
              <a:off x="2969" y="4158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7642225" y="4911090"/>
            <a:ext cx="2813050" cy="409575"/>
            <a:chOff x="12044" y="5903"/>
            <a:chExt cx="4430" cy="645"/>
          </a:xfrm>
        </p:grpSpPr>
        <p:cxnSp>
          <p:nvCxnSpPr>
            <p:cNvPr id="39" name="直线箭头连接符 16"/>
            <p:cNvCxnSpPr>
              <a:endCxn id="40" idx="1"/>
            </p:cNvCxnSpPr>
            <p:nvPr/>
          </p:nvCxnSpPr>
          <p:spPr>
            <a:xfrm>
              <a:off x="12044" y="6226"/>
              <a:ext cx="3111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准备 17"/>
            <p:cNvSpPr/>
            <p:nvPr/>
          </p:nvSpPr>
          <p:spPr>
            <a:xfrm>
              <a:off x="15155" y="5903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设计管理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洽商</a:t>
            </a:r>
            <a:r>
              <a:rPr lang="zh-CN" altLang="en-US" sz="2800" b="1">
                <a:solidFill>
                  <a:srgbClr val="0192C6"/>
                </a:solidFill>
                <a:sym typeface="+mn-ea"/>
              </a:rPr>
              <a:t>记录上传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105785" y="2513330"/>
            <a:ext cx="6295390" cy="2938103"/>
            <a:chOff x="3792" y="4531"/>
            <a:chExt cx="9914" cy="4627"/>
          </a:xfrm>
        </p:grpSpPr>
        <p:sp>
          <p:nvSpPr>
            <p:cNvPr id="76" name="矩形 75"/>
            <p:cNvSpPr/>
            <p:nvPr/>
          </p:nvSpPr>
          <p:spPr>
            <a:xfrm>
              <a:off x="4376" y="4531"/>
              <a:ext cx="928" cy="5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新建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79" name="直线箭头连接符 78"/>
            <p:cNvCxnSpPr>
              <a:stCxn id="2" idx="4"/>
              <a:endCxn id="13" idx="0"/>
            </p:cNvCxnSpPr>
            <p:nvPr/>
          </p:nvCxnSpPr>
          <p:spPr>
            <a:xfrm flipH="1">
              <a:off x="3792" y="5504"/>
              <a:ext cx="1" cy="8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矩形 84"/>
            <p:cNvSpPr/>
            <p:nvPr/>
          </p:nvSpPr>
          <p:spPr>
            <a:xfrm>
              <a:off x="4376" y="6356"/>
              <a:ext cx="2208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填报洽商记录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8" name="直线箭头连接符 78"/>
            <p:cNvCxnSpPr>
              <a:stCxn id="13" idx="4"/>
              <a:endCxn id="14" idx="0"/>
            </p:cNvCxnSpPr>
            <p:nvPr/>
          </p:nvCxnSpPr>
          <p:spPr>
            <a:xfrm>
              <a:off x="3792" y="7231"/>
              <a:ext cx="0" cy="9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4376" y="8201"/>
              <a:ext cx="2208" cy="937"/>
              <a:chOff x="1678980" y="2442850"/>
              <a:chExt cx="1402289" cy="594443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679620" y="2442850"/>
                <a:ext cx="995828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678980" y="2761892"/>
                <a:ext cx="1402289" cy="275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设计单位内部审批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11018" y="8177"/>
              <a:ext cx="2688" cy="981"/>
              <a:chOff x="1678980" y="2414940"/>
              <a:chExt cx="1707134" cy="622244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679620" y="2414940"/>
                <a:ext cx="589368" cy="336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78980" y="2761892"/>
                <a:ext cx="1707134" cy="275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协同单位接收洽商记录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2790190" y="1569085"/>
            <a:ext cx="1244600" cy="1562100"/>
            <a:chOff x="3863" y="8072"/>
            <a:chExt cx="1960" cy="2460"/>
          </a:xfrm>
        </p:grpSpPr>
        <p:sp>
          <p:nvSpPr>
            <p:cNvPr id="2" name="椭圆 1"/>
            <p:cNvSpPr/>
            <p:nvPr/>
          </p:nvSpPr>
          <p:spPr>
            <a:xfrm>
              <a:off x="3932" y="9675"/>
              <a:ext cx="857" cy="85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863" y="8072"/>
              <a:ext cx="1960" cy="6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设计单位</a:t>
              </a:r>
              <a:endParaRPr lang="zh-CN" altLang="en-US" sz="20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2833370" y="368363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833370" y="4838065"/>
            <a:ext cx="544195" cy="544195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098030" y="4843780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7098030" y="1569085"/>
            <a:ext cx="1245235" cy="441926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协同单位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75990" y="2832100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新建洽商记录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75990" y="3991560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填写基本信息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1218565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上传洽商记录并抄送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387975" y="5085715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l"/>
            <a:endParaRPr kumimoji="1" lang="zh-CN" altLang="en-US" sz="1100" b="1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43550" y="4827270"/>
            <a:ext cx="539750" cy="30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48385" y="2658745"/>
            <a:ext cx="1805940" cy="408940"/>
            <a:chOff x="1651" y="3835"/>
            <a:chExt cx="2844" cy="644"/>
          </a:xfrm>
        </p:grpSpPr>
        <p:sp>
          <p:nvSpPr>
            <p:cNvPr id="54" name="准备 32"/>
            <p:cNvSpPr/>
            <p:nvPr/>
          </p:nvSpPr>
          <p:spPr>
            <a:xfrm>
              <a:off x="1651" y="3835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5" name="直线箭头连接符 33"/>
            <p:cNvCxnSpPr>
              <a:stCxn id="54" idx="3"/>
            </p:cNvCxnSpPr>
            <p:nvPr/>
          </p:nvCxnSpPr>
          <p:spPr>
            <a:xfrm>
              <a:off x="2969" y="4158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7642225" y="4911090"/>
            <a:ext cx="2813050" cy="409575"/>
            <a:chOff x="12044" y="5903"/>
            <a:chExt cx="4430" cy="645"/>
          </a:xfrm>
        </p:grpSpPr>
        <p:cxnSp>
          <p:nvCxnSpPr>
            <p:cNvPr id="39" name="直线箭头连接符 16"/>
            <p:cNvCxnSpPr>
              <a:endCxn id="40" idx="1"/>
            </p:cNvCxnSpPr>
            <p:nvPr/>
          </p:nvCxnSpPr>
          <p:spPr>
            <a:xfrm>
              <a:off x="12044" y="6226"/>
              <a:ext cx="3111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准备 17"/>
            <p:cNvSpPr/>
            <p:nvPr/>
          </p:nvSpPr>
          <p:spPr>
            <a:xfrm>
              <a:off x="15155" y="5903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717293"/>
            <a:ext cx="3415706" cy="1751507"/>
            <a:chOff x="6428" y="5699"/>
            <a:chExt cx="5885" cy="3125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5607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施工管理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4266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705475" y="1525905"/>
            <a:ext cx="4794885" cy="2326640"/>
            <a:chOff x="9197" y="3011"/>
            <a:chExt cx="7551" cy="3664"/>
          </a:xfrm>
        </p:grpSpPr>
        <p:grpSp>
          <p:nvGrpSpPr>
            <p:cNvPr id="31" name="组合 30"/>
            <p:cNvGrpSpPr/>
            <p:nvPr/>
          </p:nvGrpSpPr>
          <p:grpSpPr>
            <a:xfrm>
              <a:off x="9197" y="3011"/>
              <a:ext cx="7551" cy="1166"/>
              <a:chOff x="7884" y="3376"/>
              <a:chExt cx="7551" cy="1166"/>
            </a:xfrm>
          </p:grpSpPr>
          <p:sp>
            <p:nvSpPr>
              <p:cNvPr id="36" name="任意多边形 35"/>
              <p:cNvSpPr/>
              <p:nvPr>
                <p:custDataLst>
                  <p:tags r:id="rId3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8" name="i$ḻíḍê"/>
              <p:cNvSpPr/>
              <p:nvPr/>
            </p:nvSpPr>
            <p:spPr bwMode="auto">
              <a:xfrm>
                <a:off x="7884" y="3376"/>
                <a:ext cx="7551" cy="1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16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施工管理：主要包括开工前管理、人员报审、施工方案和停工与复工等功能</a:t>
                </a: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18" name="任意多边形 17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9209" y="605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435" y="1602105"/>
            <a:ext cx="2319020" cy="80772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2" name="组合 1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12" name="圆角矩形 11"/>
              <p:cNvSpPr/>
              <p:nvPr/>
            </p:nvSpPr>
            <p:spPr>
              <a:xfrm>
                <a:off x="3081" y="7544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标注 12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-9121"/>
                <a:gd name="adj2" fmla="val 252801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180965" y="1582420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8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3498095" y="2464545"/>
            <a:ext cx="5621259" cy="2215026"/>
            <a:chOff x="2766" y="5401"/>
            <a:chExt cx="9685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2766" y="5735"/>
              <a:ext cx="9685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开工前管理流程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施工管理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785235" y="367030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监理进场流程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34730" y="597725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*需上传的材料：【施工单位】监理进场文件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7776845" y="1441450"/>
            <a:ext cx="1245870" cy="442595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rgbClr val="87AB2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监理单位</a:t>
            </a:r>
            <a:endParaRPr lang="zh-CN" altLang="en-US" sz="2000" b="1" dirty="0">
              <a:solidFill>
                <a:srgbClr val="87AB2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328795" y="2375535"/>
            <a:ext cx="544195" cy="544195"/>
          </a:xfrm>
          <a:prstGeom prst="ellipse">
            <a:avLst/>
          </a:prstGeom>
          <a:solidFill>
            <a:srgbClr val="CB9F20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71085" y="2359660"/>
            <a:ext cx="1416050" cy="596265"/>
            <a:chOff x="1678980" y="2442850"/>
            <a:chExt cx="1415772" cy="596041"/>
          </a:xfrm>
        </p:grpSpPr>
        <p:sp>
          <p:nvSpPr>
            <p:cNvPr id="17" name="矩形 16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发起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678980" y="2761892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通知监理机构进场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4328795" y="3745230"/>
            <a:ext cx="544195" cy="544195"/>
          </a:xfrm>
          <a:prstGeom prst="ellipse">
            <a:avLst/>
          </a:prstGeom>
          <a:solidFill>
            <a:srgbClr val="CB9F2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23" name="直线箭头连接符 9"/>
          <p:cNvCxnSpPr>
            <a:stCxn id="15" idx="4"/>
            <a:endCxn id="19" idx="0"/>
          </p:cNvCxnSpPr>
          <p:nvPr/>
        </p:nvCxnSpPr>
        <p:spPr>
          <a:xfrm>
            <a:off x="4601210" y="2919730"/>
            <a:ext cx="0" cy="82550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4864100" y="3716020"/>
            <a:ext cx="800100" cy="596265"/>
            <a:chOff x="1678980" y="2442850"/>
            <a:chExt cx="800219" cy="596041"/>
          </a:xfrm>
        </p:grpSpPr>
        <p:sp>
          <p:nvSpPr>
            <p:cNvPr id="27" name="矩形 26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32" name="直线箭头连接符 14"/>
          <p:cNvCxnSpPr>
            <a:stCxn id="53" idx="3"/>
          </p:cNvCxnSpPr>
          <p:nvPr/>
        </p:nvCxnSpPr>
        <p:spPr>
          <a:xfrm>
            <a:off x="2797810" y="2647950"/>
            <a:ext cx="1530985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7755255" y="5130165"/>
            <a:ext cx="544195" cy="544195"/>
          </a:xfrm>
          <a:prstGeom prst="ellipse">
            <a:avLst/>
          </a:prstGeom>
          <a:solidFill>
            <a:srgbClr val="87AB2D"/>
          </a:solidFill>
          <a:ln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7755255" y="3745230"/>
            <a:ext cx="544195" cy="544195"/>
          </a:xfrm>
          <a:prstGeom prst="ellipse">
            <a:avLst/>
          </a:prstGeom>
          <a:solidFill>
            <a:srgbClr val="87AB2D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36" name="直线箭头连接符 17"/>
          <p:cNvCxnSpPr>
            <a:endCxn id="33" idx="0"/>
          </p:cNvCxnSpPr>
          <p:nvPr/>
        </p:nvCxnSpPr>
        <p:spPr>
          <a:xfrm>
            <a:off x="8027670" y="4312285"/>
            <a:ext cx="0" cy="81788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8315960" y="5130165"/>
            <a:ext cx="792480" cy="594360"/>
            <a:chOff x="1678980" y="2442850"/>
            <a:chExt cx="792480" cy="594632"/>
          </a:xfrm>
        </p:grpSpPr>
        <p:sp>
          <p:nvSpPr>
            <p:cNvPr id="41" name="矩形 40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78980" y="2761892"/>
              <a:ext cx="792480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300085" y="3677920"/>
            <a:ext cx="954405" cy="780415"/>
            <a:chOff x="1678980" y="2442850"/>
            <a:chExt cx="954107" cy="780707"/>
          </a:xfrm>
        </p:grpSpPr>
        <p:sp>
          <p:nvSpPr>
            <p:cNvPr id="45" name="矩形 44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678980" y="2761892"/>
              <a:ext cx="9541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接收并指定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内部审批人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416040" y="3716020"/>
            <a:ext cx="873760" cy="464185"/>
            <a:chOff x="6851" y="5884"/>
            <a:chExt cx="1376" cy="731"/>
          </a:xfrm>
        </p:grpSpPr>
        <p:sp>
          <p:nvSpPr>
            <p:cNvPr id="48" name="右箭头 47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50" name="直线箭头连接符 26"/>
          <p:cNvCxnSpPr>
            <a:stCxn id="59" idx="2"/>
            <a:endCxn id="54" idx="3"/>
          </p:cNvCxnSpPr>
          <p:nvPr/>
        </p:nvCxnSpPr>
        <p:spPr>
          <a:xfrm flipH="1" flipV="1">
            <a:off x="3329940" y="5361940"/>
            <a:ext cx="986790" cy="63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utoShape 10"/>
          <p:cNvSpPr>
            <a:spLocks noChangeArrowheads="1"/>
          </p:cNvSpPr>
          <p:nvPr/>
        </p:nvSpPr>
        <p:spPr bwMode="auto">
          <a:xfrm>
            <a:off x="4328795" y="1441450"/>
            <a:ext cx="1245870" cy="442595"/>
          </a:xfrm>
          <a:prstGeom prst="roundRect">
            <a:avLst>
              <a:gd name="adj" fmla="val 16667"/>
            </a:avLst>
          </a:prstGeom>
          <a:ln>
            <a:solidFill>
              <a:srgbClr val="CB9F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建设单位</a:t>
            </a:r>
            <a:endParaRPr lang="zh-CN" altLang="en-US" sz="20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准备 29"/>
          <p:cNvSpPr/>
          <p:nvPr/>
        </p:nvSpPr>
        <p:spPr>
          <a:xfrm>
            <a:off x="1960245" y="2442845"/>
            <a:ext cx="837565" cy="409575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预定义流程 32"/>
          <p:cNvSpPr/>
          <p:nvPr/>
        </p:nvSpPr>
        <p:spPr>
          <a:xfrm>
            <a:off x="1960245" y="5140960"/>
            <a:ext cx="1369695" cy="441960"/>
          </a:xfrm>
          <a:prstGeom prst="flowChartPredefinedProces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施工组织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设计流程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6402705" y="5071745"/>
            <a:ext cx="874395" cy="464185"/>
            <a:chOff x="6851" y="5884"/>
            <a:chExt cx="1377" cy="731"/>
          </a:xfrm>
        </p:grpSpPr>
        <p:sp>
          <p:nvSpPr>
            <p:cNvPr id="57" name="右箭头 56"/>
            <p:cNvSpPr/>
            <p:nvPr/>
          </p:nvSpPr>
          <p:spPr>
            <a:xfrm rot="10800000"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111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4316730" y="5090160"/>
            <a:ext cx="544195" cy="544195"/>
          </a:xfrm>
          <a:prstGeom prst="ellipse">
            <a:avLst/>
          </a:prstGeom>
          <a:solidFill>
            <a:srgbClr val="CB9F20"/>
          </a:solidFill>
          <a:ln w="1905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5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960620" y="5042535"/>
            <a:ext cx="1097280" cy="631825"/>
            <a:chOff x="1310679" y="2420612"/>
            <a:chExt cx="1097280" cy="632397"/>
          </a:xfrm>
        </p:grpSpPr>
        <p:sp>
          <p:nvSpPr>
            <p:cNvPr id="62" name="矩形 61"/>
            <p:cNvSpPr/>
            <p:nvPr/>
          </p:nvSpPr>
          <p:spPr>
            <a:xfrm>
              <a:off x="1310684" y="2420612"/>
              <a:ext cx="589280" cy="337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上传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310679" y="2777419"/>
              <a:ext cx="1097280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上传开工会议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施工组织设计流程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93430" y="590423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*需上传的材料：【施工单位】施工组织设计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254760" y="1726565"/>
            <a:ext cx="9783121" cy="3778245"/>
            <a:chOff x="346" y="2344"/>
            <a:chExt cx="15406" cy="5950"/>
          </a:xfrm>
        </p:grpSpPr>
        <p:sp>
          <p:nvSpPr>
            <p:cNvPr id="2" name="椭圆 1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237" y="3790"/>
              <a:ext cx="2230" cy="939"/>
              <a:chOff x="1678980" y="2442850"/>
              <a:chExt cx="1415772" cy="59604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678980" y="2761892"/>
                <a:ext cx="14157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提交施工组织设计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4383" y="597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8" name="直线箭头连接符 9"/>
            <p:cNvCxnSpPr>
              <a:stCxn id="2" idx="4"/>
              <a:endCxn id="17" idx="0"/>
            </p:cNvCxnSpPr>
            <p:nvPr/>
          </p:nvCxnSpPr>
          <p:spPr>
            <a:xfrm>
              <a:off x="4812" y="4672"/>
              <a:ext cx="0" cy="13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5226" y="5926"/>
              <a:ext cx="1260" cy="939"/>
              <a:chOff x="1678980" y="2442850"/>
              <a:chExt cx="800219" cy="596041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27" name="直线箭头连接符 14"/>
            <p:cNvCxnSpPr>
              <a:stCxn id="33" idx="3"/>
              <a:endCxn id="2" idx="2"/>
            </p:cNvCxnSpPr>
            <p:nvPr/>
          </p:nvCxnSpPr>
          <p:spPr>
            <a:xfrm>
              <a:off x="3190" y="4244"/>
              <a:ext cx="1193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右箭头 30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预定义流程 30"/>
            <p:cNvSpPr/>
            <p:nvPr/>
          </p:nvSpPr>
          <p:spPr>
            <a:xfrm>
              <a:off x="346" y="3903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监理机构</a:t>
              </a:r>
              <a:endPara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进场流程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AutoShape 10"/>
            <p:cNvSpPr>
              <a:spLocks noChangeArrowheads="1"/>
            </p:cNvSpPr>
            <p:nvPr/>
          </p:nvSpPr>
          <p:spPr bwMode="auto">
            <a:xfrm>
              <a:off x="4383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solidFill>
                <a:srgbClr val="87AB2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786" y="3890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8781" y="5958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46" name="直线箭头连接符 45"/>
            <p:cNvCxnSpPr>
              <a:stCxn id="45" idx="0"/>
              <a:endCxn id="44" idx="4"/>
            </p:cNvCxnSpPr>
            <p:nvPr/>
          </p:nvCxnSpPr>
          <p:spPr>
            <a:xfrm flipV="1">
              <a:off x="9210" y="4747"/>
              <a:ext cx="5" cy="121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组合 46"/>
            <p:cNvGrpSpPr/>
            <p:nvPr/>
          </p:nvGrpSpPr>
          <p:grpSpPr>
            <a:xfrm>
              <a:off x="9629" y="3844"/>
              <a:ext cx="1260" cy="939"/>
              <a:chOff x="1678980" y="2442850"/>
              <a:chExt cx="800219" cy="596041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9644" y="5866"/>
              <a:ext cx="1503" cy="1229"/>
              <a:chOff x="1678980" y="2442850"/>
              <a:chExt cx="954107" cy="780707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53" name="直线箭头连接符 52"/>
            <p:cNvCxnSpPr>
              <a:stCxn id="44" idx="6"/>
            </p:cNvCxnSpPr>
            <p:nvPr/>
          </p:nvCxnSpPr>
          <p:spPr>
            <a:xfrm>
              <a:off x="9643" y="4318"/>
              <a:ext cx="301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椭圆 53"/>
            <p:cNvSpPr/>
            <p:nvPr/>
          </p:nvSpPr>
          <p:spPr>
            <a:xfrm>
              <a:off x="12669" y="3882"/>
              <a:ext cx="857" cy="857"/>
            </a:xfrm>
            <a:prstGeom prst="ellipse">
              <a:avLst/>
            </a:prstGeom>
            <a:solidFill>
              <a:srgbClr val="CB9F20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3523" y="3857"/>
              <a:ext cx="2230" cy="939"/>
              <a:chOff x="1678980" y="2442850"/>
              <a:chExt cx="1415772" cy="596041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678980" y="2761892"/>
                <a:ext cx="14157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接收施工组织设计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8" name="AutoShape 10"/>
            <p:cNvSpPr>
              <a:spLocks noChangeArrowheads="1"/>
            </p:cNvSpPr>
            <p:nvPr/>
          </p:nvSpPr>
          <p:spPr bwMode="auto">
            <a:xfrm>
              <a:off x="12669" y="234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B9F2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4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9" name="直线箭头连接符 58"/>
            <p:cNvCxnSpPr>
              <a:stCxn id="54" idx="4"/>
              <a:endCxn id="38" idx="0"/>
            </p:cNvCxnSpPr>
            <p:nvPr/>
          </p:nvCxnSpPr>
          <p:spPr>
            <a:xfrm>
              <a:off x="13098" y="4739"/>
              <a:ext cx="0" cy="287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预定义流程 59"/>
            <p:cNvSpPr/>
            <p:nvPr/>
          </p:nvSpPr>
          <p:spPr>
            <a:xfrm>
              <a:off x="11676" y="7612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开工报审流程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开工报审流程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54415" y="600265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*需上传的材料：【施工单位】开工报审表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预定义流程 29"/>
          <p:cNvSpPr/>
          <p:nvPr/>
        </p:nvSpPr>
        <p:spPr>
          <a:xfrm>
            <a:off x="8487410" y="5117465"/>
            <a:ext cx="1814195" cy="433070"/>
          </a:xfrm>
          <a:prstGeom prst="flowChartPredefinedProces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开工令流程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768090" y="270446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310380" y="2688590"/>
            <a:ext cx="800100" cy="595630"/>
            <a:chOff x="1678980" y="2442850"/>
            <a:chExt cx="800219" cy="596041"/>
          </a:xfrm>
        </p:grpSpPr>
        <p:sp>
          <p:nvSpPr>
            <p:cNvPr id="33" name="矩形 32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发起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开工报审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5" name="椭圆 34"/>
          <p:cNvSpPr/>
          <p:nvPr/>
        </p:nvSpPr>
        <p:spPr>
          <a:xfrm>
            <a:off x="3768090" y="399986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36" name="直线箭头连接符 35"/>
          <p:cNvCxnSpPr>
            <a:stCxn id="31" idx="4"/>
            <a:endCxn id="35" idx="0"/>
          </p:cNvCxnSpPr>
          <p:nvPr/>
        </p:nvCxnSpPr>
        <p:spPr>
          <a:xfrm>
            <a:off x="4040505" y="3248660"/>
            <a:ext cx="0" cy="75120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4304030" y="3971290"/>
            <a:ext cx="800100" cy="595630"/>
            <a:chOff x="1678980" y="2442850"/>
            <a:chExt cx="800219" cy="596041"/>
          </a:xfrm>
        </p:grpSpPr>
        <p:sp>
          <p:nvSpPr>
            <p:cNvPr id="38" name="矩形 37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6548120" y="2693035"/>
            <a:ext cx="544195" cy="544195"/>
          </a:xfrm>
          <a:prstGeom prst="ellipse">
            <a:avLst/>
          </a:prstGeom>
          <a:solidFill>
            <a:srgbClr val="87AB2D"/>
          </a:solidFill>
          <a:ln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178040" y="2689225"/>
            <a:ext cx="800100" cy="595630"/>
            <a:chOff x="1678980" y="2442850"/>
            <a:chExt cx="800219" cy="596041"/>
          </a:xfrm>
        </p:grpSpPr>
        <p:sp>
          <p:nvSpPr>
            <p:cNvPr id="23" name="矩形 22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4" name="椭圆 43"/>
          <p:cNvSpPr/>
          <p:nvPr/>
        </p:nvSpPr>
        <p:spPr>
          <a:xfrm>
            <a:off x="6548755" y="3988435"/>
            <a:ext cx="544195" cy="544195"/>
          </a:xfrm>
          <a:prstGeom prst="ellipse">
            <a:avLst/>
          </a:prstGeom>
          <a:solidFill>
            <a:srgbClr val="87AB2D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45" name="直线箭头连接符 44"/>
          <p:cNvCxnSpPr>
            <a:stCxn id="19" idx="4"/>
            <a:endCxn id="44" idx="0"/>
          </p:cNvCxnSpPr>
          <p:nvPr/>
        </p:nvCxnSpPr>
        <p:spPr>
          <a:xfrm>
            <a:off x="6807835" y="3237230"/>
            <a:ext cx="635" cy="75120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7147560" y="3962400"/>
            <a:ext cx="800100" cy="596265"/>
            <a:chOff x="1678980" y="2442850"/>
            <a:chExt cx="800219" cy="596041"/>
          </a:xfrm>
        </p:grpSpPr>
        <p:sp>
          <p:nvSpPr>
            <p:cNvPr id="47" name="矩形 46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开工报审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9" name="椭圆 48"/>
          <p:cNvSpPr/>
          <p:nvPr/>
        </p:nvSpPr>
        <p:spPr>
          <a:xfrm>
            <a:off x="9121775" y="2710815"/>
            <a:ext cx="543560" cy="544195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5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9677400" y="2630170"/>
            <a:ext cx="1097280" cy="594995"/>
            <a:chOff x="1678980" y="2442850"/>
            <a:chExt cx="1097831" cy="594528"/>
          </a:xfrm>
        </p:grpSpPr>
        <p:sp>
          <p:nvSpPr>
            <p:cNvPr id="51" name="矩形 50"/>
            <p:cNvSpPr/>
            <p:nvPr/>
          </p:nvSpPr>
          <p:spPr>
            <a:xfrm>
              <a:off x="1679619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678980" y="2761892"/>
              <a:ext cx="1097831" cy="2754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接收开工报审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椭圆 52"/>
          <p:cNvSpPr/>
          <p:nvPr/>
        </p:nvSpPr>
        <p:spPr>
          <a:xfrm>
            <a:off x="9121775" y="4005580"/>
            <a:ext cx="543560" cy="543560"/>
          </a:xfrm>
          <a:prstGeom prst="ellipse">
            <a:avLst/>
          </a:prstGeom>
          <a:solidFill>
            <a:srgbClr val="CDA121"/>
          </a:solidFill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6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54" name="直线箭头连接符 53"/>
          <p:cNvCxnSpPr>
            <a:stCxn id="49" idx="4"/>
            <a:endCxn id="53" idx="0"/>
          </p:cNvCxnSpPr>
          <p:nvPr/>
        </p:nvCxnSpPr>
        <p:spPr>
          <a:xfrm>
            <a:off x="9393555" y="3255010"/>
            <a:ext cx="0" cy="75057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/>
          <p:cNvCxnSpPr>
            <a:stCxn id="53" idx="4"/>
            <a:endCxn id="15" idx="0"/>
          </p:cNvCxnSpPr>
          <p:nvPr/>
        </p:nvCxnSpPr>
        <p:spPr>
          <a:xfrm>
            <a:off x="9393555" y="4549140"/>
            <a:ext cx="1270" cy="56832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9657080" y="3912870"/>
            <a:ext cx="800100" cy="596265"/>
            <a:chOff x="1678980" y="2442850"/>
            <a:chExt cx="800219" cy="596041"/>
          </a:xfrm>
        </p:grpSpPr>
        <p:sp>
          <p:nvSpPr>
            <p:cNvPr id="59" name="矩形 58"/>
            <p:cNvSpPr/>
            <p:nvPr/>
          </p:nvSpPr>
          <p:spPr>
            <a:xfrm>
              <a:off x="1679620" y="244285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678980" y="2761892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内部审批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2" name="预定义流程 58"/>
          <p:cNvSpPr/>
          <p:nvPr/>
        </p:nvSpPr>
        <p:spPr>
          <a:xfrm>
            <a:off x="1067435" y="2748280"/>
            <a:ext cx="1805305" cy="433070"/>
          </a:xfrm>
          <a:prstGeom prst="flowChartPredefinedProces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施工组织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设计流程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3" name="直线箭头连接符 59"/>
          <p:cNvCxnSpPr>
            <a:stCxn id="62" idx="3"/>
            <a:endCxn id="31" idx="2"/>
          </p:cNvCxnSpPr>
          <p:nvPr/>
        </p:nvCxnSpPr>
        <p:spPr>
          <a:xfrm>
            <a:off x="2872740" y="2964815"/>
            <a:ext cx="895350" cy="1206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右箭头 63"/>
          <p:cNvSpPr/>
          <p:nvPr/>
        </p:nvSpPr>
        <p:spPr>
          <a:xfrm>
            <a:off x="5377180" y="4248150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l"/>
            <a:endParaRPr kumimoji="1" lang="zh-CN" altLang="en-US" sz="11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520690" y="3980815"/>
            <a:ext cx="543560" cy="307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6" name="右箭头 65"/>
          <p:cNvSpPr/>
          <p:nvPr/>
        </p:nvSpPr>
        <p:spPr>
          <a:xfrm>
            <a:off x="8084185" y="2906395"/>
            <a:ext cx="874395" cy="199390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l"/>
            <a:endParaRPr kumimoji="1" lang="zh-CN" altLang="en-US" sz="11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225790" y="2641600"/>
            <a:ext cx="543560" cy="307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1218565"/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流转</a:t>
            </a:r>
            <a:endParaRPr lang="zh-CN" alt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8" name="AutoShape 10"/>
          <p:cNvSpPr>
            <a:spLocks noChangeArrowheads="1"/>
          </p:cNvSpPr>
          <p:nvPr/>
        </p:nvSpPr>
        <p:spPr bwMode="auto">
          <a:xfrm>
            <a:off x="3768090" y="1649095"/>
            <a:ext cx="1245870" cy="44196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AutoShape 10"/>
          <p:cNvSpPr>
            <a:spLocks noChangeArrowheads="1"/>
          </p:cNvSpPr>
          <p:nvPr/>
        </p:nvSpPr>
        <p:spPr bwMode="auto">
          <a:xfrm>
            <a:off x="6548755" y="1650365"/>
            <a:ext cx="1245870" cy="442595"/>
          </a:xfrm>
          <a:prstGeom prst="roundRect">
            <a:avLst>
              <a:gd name="adj" fmla="val 16667"/>
            </a:avLst>
          </a:prstGeom>
          <a:ln>
            <a:solidFill>
              <a:srgbClr val="87AB2D"/>
            </a:solidFill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监理单位</a:t>
            </a:r>
            <a:endParaRPr lang="zh-CN" altLang="en-US" sz="2000" b="1" dirty="0">
              <a:solidFill>
                <a:srgbClr val="87AB2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0" name="AutoShape 10"/>
          <p:cNvSpPr>
            <a:spLocks noChangeArrowheads="1"/>
          </p:cNvSpPr>
          <p:nvPr/>
        </p:nvSpPr>
        <p:spPr bwMode="auto">
          <a:xfrm>
            <a:off x="9121775" y="1651000"/>
            <a:ext cx="1245870" cy="442595"/>
          </a:xfrm>
          <a:prstGeom prst="roundRect">
            <a:avLst>
              <a:gd name="adj" fmla="val 16667"/>
            </a:avLst>
          </a:prstGeom>
          <a:ln>
            <a:solidFill>
              <a:srgbClr val="CDA121"/>
            </a:solidFill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建设单位</a:t>
            </a:r>
            <a:endParaRPr lang="zh-CN" altLang="en-US" sz="2000" b="1" dirty="0">
              <a:solidFill>
                <a:srgbClr val="CDA1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开工令流程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76005" y="590042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*需上传的材料：【施工单位】开工令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350010" y="1490345"/>
            <a:ext cx="9492615" cy="4198620"/>
            <a:chOff x="1126" y="2147"/>
            <a:chExt cx="14949" cy="6612"/>
          </a:xfrm>
        </p:grpSpPr>
        <p:sp>
          <p:nvSpPr>
            <p:cNvPr id="59" name="预定义流程 58"/>
            <p:cNvSpPr/>
            <p:nvPr/>
          </p:nvSpPr>
          <p:spPr>
            <a:xfrm>
              <a:off x="1126" y="3894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施工组织</a:t>
              </a:r>
              <a:endPara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设计流程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3970" y="2147"/>
              <a:ext cx="12105" cy="6612"/>
              <a:chOff x="3970" y="2147"/>
              <a:chExt cx="12105" cy="66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4905" y="3766"/>
                <a:ext cx="1892" cy="938"/>
                <a:chOff x="4905" y="3766"/>
                <a:chExt cx="1892" cy="938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4905" y="3807"/>
                  <a:ext cx="857" cy="857"/>
                </a:xfrm>
                <a:prstGeom prst="ellipse">
                  <a:avLst/>
                </a:prstGeom>
                <a:solidFill>
                  <a:srgbClr val="87AB2D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ctr"/>
                  <a:r>
                    <a:rPr kumimoji="1" lang="en-US" altLang="zh-CN" sz="1600" b="1" dirty="0">
                      <a:solidFill>
                        <a:schemeClr val="bg1"/>
                      </a:solidFill>
                      <a:latin typeface="微软雅黑" charset="-122"/>
                      <a:ea typeface="微软雅黑" charset="-122"/>
                    </a:rPr>
                    <a:t>1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endParaRPr>
                </a:p>
              </p:txBody>
            </p:sp>
            <p:grpSp>
              <p:nvGrpSpPr>
                <p:cNvPr id="32" name="组合 31"/>
                <p:cNvGrpSpPr/>
                <p:nvPr/>
              </p:nvGrpSpPr>
              <p:grpSpPr>
                <a:xfrm>
                  <a:off x="5779" y="3766"/>
                  <a:ext cx="1018" cy="939"/>
                  <a:chOff x="1678980" y="2442850"/>
                  <a:chExt cx="646331" cy="596041"/>
                </a:xfrm>
              </p:grpSpPr>
              <p:sp>
                <p:nvSpPr>
                  <p:cNvPr id="33" name="矩形 32"/>
                  <p:cNvSpPr/>
                  <p:nvPr/>
                </p:nvSpPr>
                <p:spPr>
                  <a:xfrm>
                    <a:off x="1679619" y="2442850"/>
                    <a:ext cx="595035" cy="3385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发起</a:t>
                    </a:r>
                    <a:endPara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18" name="矩形 17"/>
                  <p:cNvSpPr/>
                  <p:nvPr/>
                </p:nvSpPr>
                <p:spPr>
                  <a:xfrm>
                    <a:off x="1678980" y="2761892"/>
                    <a:ext cx="64633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开工令</a:t>
                    </a:r>
                    <a:endPara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</p:grpSp>
          <p:cxnSp>
            <p:nvCxnSpPr>
              <p:cNvPr id="36" name="直线箭头连接符 35"/>
              <p:cNvCxnSpPr>
                <a:stCxn id="31" idx="4"/>
                <a:endCxn id="35" idx="0"/>
              </p:cNvCxnSpPr>
              <p:nvPr/>
            </p:nvCxnSpPr>
            <p:spPr>
              <a:xfrm>
                <a:off x="5334" y="4664"/>
                <a:ext cx="0" cy="1301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线箭头连接符 59"/>
              <p:cNvCxnSpPr>
                <a:stCxn id="59" idx="3"/>
                <a:endCxn id="31" idx="2"/>
              </p:cNvCxnSpPr>
              <p:nvPr/>
            </p:nvCxnSpPr>
            <p:spPr>
              <a:xfrm>
                <a:off x="3970" y="4235"/>
                <a:ext cx="935" cy="1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AutoShape 10"/>
              <p:cNvSpPr>
                <a:spLocks noChangeArrowheads="1"/>
              </p:cNvSpPr>
              <p:nvPr/>
            </p:nvSpPr>
            <p:spPr bwMode="auto">
              <a:xfrm>
                <a:off x="9249" y="2147"/>
                <a:ext cx="1962" cy="697"/>
              </a:xfrm>
              <a:prstGeom prst="roundRect">
                <a:avLst>
                  <a:gd name="adj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9pPr>
              </a:lstStyle>
              <a:p>
                <a:pPr defTabSz="1218565"/>
                <a:r>
                  <a:rPr lang="zh-CN" altLang="en-US" sz="2000" b="1" dirty="0">
                    <a:solidFill>
                      <a:srgbClr val="189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施工单位</a:t>
                </a:r>
                <a:endPara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7" name="AutoShape 10"/>
              <p:cNvSpPr>
                <a:spLocks noChangeArrowheads="1"/>
              </p:cNvSpPr>
              <p:nvPr/>
            </p:nvSpPr>
            <p:spPr bwMode="auto">
              <a:xfrm>
                <a:off x="14022" y="2148"/>
                <a:ext cx="1956" cy="696"/>
              </a:xfrm>
              <a:prstGeom prst="roundRect">
                <a:avLst>
                  <a:gd name="adj" fmla="val 16667"/>
                </a:avLst>
              </a:prstGeom>
              <a:ln>
                <a:solidFill>
                  <a:srgbClr val="CB9F20"/>
                </a:solidFill>
              </a:ln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9pPr>
              </a:lstStyle>
              <a:p>
                <a:pPr defTabSz="1218565"/>
                <a:r>
                  <a:rPr lang="zh-CN" altLang="en-US" sz="2000" b="1" dirty="0">
                    <a:solidFill>
                      <a:srgbClr val="CB9F2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建设单位</a:t>
                </a:r>
                <a:endParaRPr lang="zh-CN" altLang="en-US" sz="2000" b="1" dirty="0">
                  <a:ln>
                    <a:solidFill>
                      <a:srgbClr val="CB9F20"/>
                    </a:solidFill>
                  </a:ln>
                  <a:solidFill>
                    <a:srgbClr val="CB9F2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" name="AutoShape 10"/>
              <p:cNvSpPr>
                <a:spLocks noChangeArrowheads="1"/>
              </p:cNvSpPr>
              <p:nvPr/>
            </p:nvSpPr>
            <p:spPr bwMode="auto">
              <a:xfrm>
                <a:off x="4905" y="2147"/>
                <a:ext cx="1962" cy="697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 algn="ctr">
                <a:solidFill>
                  <a:srgbClr val="87AB2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90204" pitchFamily="34" charset="0"/>
                    <a:ea typeface="PMingLiU" panose="02020500000000000000" pitchFamily="18" charset="-120"/>
                  </a:defRPr>
                </a:lvl9pPr>
              </a:lstStyle>
              <a:p>
                <a:pPr defTabSz="1218565"/>
                <a:r>
                  <a:rPr lang="zh-CN" altLang="en-US" sz="2000" b="1" dirty="0">
                    <a:solidFill>
                      <a:srgbClr val="87AB2D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监理单位</a:t>
                </a:r>
                <a:endPara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4905" y="5906"/>
                <a:ext cx="11170" cy="2853"/>
                <a:chOff x="4905" y="5788"/>
                <a:chExt cx="11170" cy="2853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4905" y="5847"/>
                  <a:ext cx="857" cy="857"/>
                </a:xfrm>
                <a:prstGeom prst="ellipse">
                  <a:avLst/>
                </a:prstGeom>
                <a:solidFill>
                  <a:srgbClr val="87AB2D"/>
                </a:solidFill>
                <a:ln>
                  <a:solidFill>
                    <a:schemeClr val="bg1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ctr"/>
                  <a:r>
                    <a:rPr kumimoji="1" lang="en-US" altLang="zh-CN" sz="1600" b="1" dirty="0">
                      <a:solidFill>
                        <a:schemeClr val="bg1"/>
                      </a:solidFill>
                      <a:latin typeface="微软雅黑" charset="-122"/>
                      <a:ea typeface="微软雅黑" charset="-122"/>
                    </a:rPr>
                    <a:t>2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endParaRPr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5748" y="5801"/>
                  <a:ext cx="1260" cy="939"/>
                  <a:chOff x="1678980" y="2442850"/>
                  <a:chExt cx="800219" cy="596041"/>
                </a:xfrm>
              </p:grpSpPr>
              <p:sp>
                <p:nvSpPr>
                  <p:cNvPr id="38" name="矩形 37"/>
                  <p:cNvSpPr/>
                  <p:nvPr/>
                </p:nvSpPr>
                <p:spPr>
                  <a:xfrm>
                    <a:off x="1679620" y="2442850"/>
                    <a:ext cx="59503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审批</a:t>
                    </a:r>
                    <a:endPara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26" name="矩形 25"/>
                  <p:cNvSpPr/>
                  <p:nvPr/>
                </p:nvSpPr>
                <p:spPr>
                  <a:xfrm>
                    <a:off x="1678980" y="2761892"/>
                    <a:ext cx="80021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内部审批</a:t>
                    </a:r>
                    <a:endPara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  <p:sp>
              <p:nvSpPr>
                <p:cNvPr id="49" name="椭圆 48"/>
                <p:cNvSpPr/>
                <p:nvPr/>
              </p:nvSpPr>
              <p:spPr>
                <a:xfrm>
                  <a:off x="9249" y="5847"/>
                  <a:ext cx="857" cy="857"/>
                </a:xfrm>
                <a:prstGeom prst="ellipse">
                  <a:avLst/>
                </a:prstGeom>
                <a:solidFill>
                  <a:srgbClr val="1890FF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ctr"/>
                  <a:r>
                    <a:rPr kumimoji="1" lang="en-US" altLang="zh-CN" sz="1600" b="1" dirty="0">
                      <a:solidFill>
                        <a:schemeClr val="bg1"/>
                      </a:solidFill>
                      <a:latin typeface="微软雅黑" charset="-122"/>
                      <a:ea typeface="微软雅黑" charset="-122"/>
                    </a:rPr>
                    <a:t>3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endParaRPr>
                </a:p>
              </p:txBody>
            </p:sp>
            <p:grpSp>
              <p:nvGrpSpPr>
                <p:cNvPr id="50" name="组合 49"/>
                <p:cNvGrpSpPr/>
                <p:nvPr/>
              </p:nvGrpSpPr>
              <p:grpSpPr>
                <a:xfrm>
                  <a:off x="10345" y="5802"/>
                  <a:ext cx="1018" cy="939"/>
                  <a:chOff x="1678980" y="2442850"/>
                  <a:chExt cx="646331" cy="596041"/>
                </a:xfrm>
              </p:grpSpPr>
              <p:sp>
                <p:nvSpPr>
                  <p:cNvPr id="51" name="矩形 50"/>
                  <p:cNvSpPr/>
                  <p:nvPr/>
                </p:nvSpPr>
                <p:spPr>
                  <a:xfrm>
                    <a:off x="1679619" y="2442850"/>
                    <a:ext cx="59503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接收</a:t>
                    </a:r>
                    <a:endPara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27" name="矩形 26"/>
                  <p:cNvSpPr/>
                  <p:nvPr/>
                </p:nvSpPr>
                <p:spPr>
                  <a:xfrm>
                    <a:off x="1678980" y="2761892"/>
                    <a:ext cx="64633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开工令</a:t>
                    </a:r>
                    <a:endPara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7279" y="5788"/>
                  <a:ext cx="1377" cy="830"/>
                  <a:chOff x="7707" y="5769"/>
                  <a:chExt cx="1377" cy="830"/>
                </a:xfrm>
              </p:grpSpPr>
              <p:sp>
                <p:nvSpPr>
                  <p:cNvPr id="62" name="矩形 61"/>
                  <p:cNvSpPr/>
                  <p:nvPr/>
                </p:nvSpPr>
                <p:spPr>
                  <a:xfrm>
                    <a:off x="7957" y="5769"/>
                    <a:ext cx="856" cy="485"/>
                  </a:xfrm>
                  <a:prstGeom prst="rect">
                    <a:avLst/>
                  </a:prstGeo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流转</a:t>
                    </a:r>
                    <a:endParaRPr lang="zh-CN" altLang="en-US" sz="14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61" name="右箭头 60"/>
                  <p:cNvSpPr/>
                  <p:nvPr/>
                </p:nvSpPr>
                <p:spPr>
                  <a:xfrm>
                    <a:off x="7707" y="6285"/>
                    <a:ext cx="1377" cy="314"/>
                  </a:xfrm>
                  <a:prstGeom prst="rightArrow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0" rtlCol="0" anchor="t"/>
                  <a:lstStyle/>
                  <a:p>
                    <a:pPr algn="l"/>
                    <a:endParaRPr kumimoji="1" lang="zh-CN" altLang="en-US" sz="1100" b="1" dirty="0">
                      <a:solidFill>
                        <a:schemeClr val="bg1"/>
                      </a:solidFill>
                      <a:latin typeface="微软雅黑" charset="-122"/>
                      <a:ea typeface="微软雅黑" charset="-122"/>
                    </a:endParaRPr>
                  </a:p>
                </p:txBody>
              </p:sp>
            </p:grpSp>
            <p:sp>
              <p:nvSpPr>
                <p:cNvPr id="30" name="椭圆 29"/>
                <p:cNvSpPr/>
                <p:nvPr/>
              </p:nvSpPr>
              <p:spPr>
                <a:xfrm>
                  <a:off x="14022" y="5846"/>
                  <a:ext cx="857" cy="857"/>
                </a:xfrm>
                <a:prstGeom prst="ellipse">
                  <a:avLst/>
                </a:prstGeom>
                <a:solidFill>
                  <a:srgbClr val="CB9F20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ctr"/>
                  <a:r>
                    <a:rPr kumimoji="1" lang="en-US" altLang="zh-CN" sz="1600" b="1" dirty="0">
                      <a:solidFill>
                        <a:schemeClr val="bg1"/>
                      </a:solidFill>
                      <a:latin typeface="微软雅黑" charset="-122"/>
                      <a:ea typeface="微软雅黑" charset="-122"/>
                    </a:rPr>
                    <a:t>4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微软雅黑" charset="-122"/>
                    <a:ea typeface="微软雅黑" charset="-122"/>
                  </a:endParaRPr>
                </a:p>
              </p:txBody>
            </p:sp>
            <p:grpSp>
              <p:nvGrpSpPr>
                <p:cNvPr id="41" name="组合 40"/>
                <p:cNvGrpSpPr/>
                <p:nvPr/>
              </p:nvGrpSpPr>
              <p:grpSpPr>
                <a:xfrm>
                  <a:off x="11893" y="5846"/>
                  <a:ext cx="1376" cy="830"/>
                  <a:chOff x="7707" y="5769"/>
                  <a:chExt cx="1376" cy="830"/>
                </a:xfrm>
              </p:grpSpPr>
              <p:sp>
                <p:nvSpPr>
                  <p:cNvPr id="42" name="矩形 41"/>
                  <p:cNvSpPr/>
                  <p:nvPr/>
                </p:nvSpPr>
                <p:spPr>
                  <a:xfrm>
                    <a:off x="7957" y="5769"/>
                    <a:ext cx="856" cy="485"/>
                  </a:xfrm>
                  <a:prstGeom prst="rect">
                    <a:avLst/>
                  </a:prstGeo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流转</a:t>
                    </a:r>
                    <a:endParaRPr lang="zh-CN" altLang="en-US" sz="14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44" name="右箭头 43"/>
                  <p:cNvSpPr/>
                  <p:nvPr/>
                </p:nvSpPr>
                <p:spPr>
                  <a:xfrm>
                    <a:off x="7707" y="6285"/>
                    <a:ext cx="1377" cy="314"/>
                  </a:xfrm>
                  <a:prstGeom prst="rightArrow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0" rtlCol="0" anchor="t"/>
                  <a:lstStyle/>
                  <a:p>
                    <a:pPr algn="l"/>
                    <a:endParaRPr kumimoji="1" lang="zh-CN" altLang="en-US" sz="1100" b="1" dirty="0">
                      <a:solidFill>
                        <a:schemeClr val="bg1"/>
                      </a:solidFill>
                      <a:latin typeface="微软雅黑" charset="-122"/>
                      <a:ea typeface="微软雅黑" charset="-122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15057" y="5801"/>
                  <a:ext cx="1018" cy="939"/>
                  <a:chOff x="1678980" y="2442850"/>
                  <a:chExt cx="646331" cy="596041"/>
                </a:xfrm>
              </p:grpSpPr>
              <p:sp>
                <p:nvSpPr>
                  <p:cNvPr id="46" name="矩形 45"/>
                  <p:cNvSpPr/>
                  <p:nvPr/>
                </p:nvSpPr>
                <p:spPr>
                  <a:xfrm>
                    <a:off x="1679619" y="2442850"/>
                    <a:ext cx="59503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接收</a:t>
                    </a:r>
                    <a:endParaRPr lang="zh-CN" altLang="en-US" sz="16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>
                    <a:off x="1678980" y="2761892"/>
                    <a:ext cx="64633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1218565"/>
                    <a:r>
                      <a: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开工令</a:t>
                    </a:r>
                    <a:endParaRPr lang="zh-CN" alt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  <p:cxnSp>
              <p:nvCxnSpPr>
                <p:cNvPr id="48" name="直线箭头连接符 68"/>
                <p:cNvCxnSpPr>
                  <a:stCxn id="30" idx="4"/>
                  <a:endCxn id="53" idx="0"/>
                </p:cNvCxnSpPr>
                <p:nvPr/>
              </p:nvCxnSpPr>
              <p:spPr>
                <a:xfrm flipH="1">
                  <a:off x="14450" y="6703"/>
                  <a:ext cx="1" cy="1293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准备 69"/>
                <p:cNvSpPr/>
                <p:nvPr/>
              </p:nvSpPr>
              <p:spPr>
                <a:xfrm>
                  <a:off x="13790" y="7996"/>
                  <a:ext cx="1319" cy="645"/>
                </a:xfrm>
                <a:prstGeom prst="flowChartPreparation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/>
                  </a:solidFill>
                </a:ln>
                <a:effectLst>
                  <a:outerShdw blurRad="2032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1200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结束</a:t>
                  </a:r>
                  <a:endParaRPr kumimoji="1" lang="zh-CN" altLang="en-US" sz="12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6800" y="647812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35995" y="790725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15" y="1160780"/>
            <a:ext cx="9659620" cy="4980305"/>
          </a:xfrm>
          <a:prstGeom prst="rect">
            <a:avLst/>
          </a:prstGeom>
        </p:spPr>
      </p:pic>
      <p:sp>
        <p:nvSpPr>
          <p:cNvPr id="59" name="圆角矩形 58"/>
          <p:cNvSpPr/>
          <p:nvPr/>
        </p:nvSpPr>
        <p:spPr>
          <a:xfrm>
            <a:off x="915670" y="1408430"/>
            <a:ext cx="1225550" cy="32873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应用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子菜单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434590" y="2458720"/>
            <a:ext cx="6996430" cy="34842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列表清单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435225" y="1689735"/>
            <a:ext cx="8509635" cy="5137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搜索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582150" y="2454910"/>
            <a:ext cx="1362075" cy="34842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黑体" charset="0"/>
                <a:ea typeface="黑体" charset="0"/>
              </a:rPr>
              <a:t>操作栏</a:t>
            </a:r>
            <a:endParaRPr lang="zh-CN" altLang="en-US" sz="2400" b="1">
              <a:solidFill>
                <a:srgbClr val="FF0000"/>
              </a:solidFill>
              <a:latin typeface="黑体" charset="0"/>
              <a:ea typeface="黑体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891665" y="685165"/>
            <a:ext cx="8360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平台</a:t>
            </a:r>
            <a:r>
              <a:rPr lang="en-US" altLang="zh-CN" sz="2800" b="1">
                <a:solidFill>
                  <a:srgbClr val="0192C6"/>
                </a:solidFill>
              </a:rPr>
              <a:t>MAP</a:t>
            </a:r>
            <a:endParaRPr lang="en-US" altLang="zh-CN" sz="2800" b="1">
              <a:solidFill>
                <a:srgbClr val="0192C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3035215" y="2464545"/>
            <a:ext cx="5578889" cy="2215026"/>
            <a:chOff x="1102" y="5401"/>
            <a:chExt cx="9612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1102" y="5735"/>
              <a:ext cx="9612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停工及复工流程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施工管理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204845" y="374015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停工流程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69960" y="590613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*需上传的材料：【施工单位】工程暂停令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2279358" y="1709824"/>
            <a:ext cx="8096520" cy="3151563"/>
            <a:chOff x="2288" y="2247"/>
            <a:chExt cx="12750" cy="4963"/>
          </a:xfrm>
        </p:grpSpPr>
        <p:sp>
          <p:nvSpPr>
            <p:cNvPr id="3" name="椭圆 2"/>
            <p:cNvSpPr/>
            <p:nvPr/>
          </p:nvSpPr>
          <p:spPr>
            <a:xfrm>
              <a:off x="5106" y="4268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959" y="4243"/>
              <a:ext cx="1503" cy="939"/>
              <a:chOff x="1678980" y="2442850"/>
              <a:chExt cx="954107" cy="59604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678980" y="2761892"/>
                <a:ext cx="95410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工程暂停令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5106" y="6308"/>
              <a:ext cx="857" cy="857"/>
            </a:xfrm>
            <a:prstGeom prst="ellipse">
              <a:avLst/>
            </a:prstGeom>
            <a:solidFill>
              <a:srgbClr val="87AC2D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8" name="直线箭头连接符 35"/>
            <p:cNvCxnSpPr>
              <a:stCxn id="3" idx="4"/>
              <a:endCxn id="17" idx="0"/>
            </p:cNvCxnSpPr>
            <p:nvPr/>
          </p:nvCxnSpPr>
          <p:spPr>
            <a:xfrm>
              <a:off x="5534" y="5125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5949" y="6262"/>
              <a:ext cx="1260" cy="939"/>
              <a:chOff x="1678980" y="2442850"/>
              <a:chExt cx="800219" cy="596041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26" name="直线箭头连接符 44"/>
            <p:cNvCxnSpPr>
              <a:stCxn id="29" idx="2"/>
              <a:endCxn id="17" idx="6"/>
            </p:cNvCxnSpPr>
            <p:nvPr/>
          </p:nvCxnSpPr>
          <p:spPr>
            <a:xfrm flipH="1">
              <a:off x="5962" y="6727"/>
              <a:ext cx="3020" cy="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>
              <a:off x="5106" y="2247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8982" y="6299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9857" y="6273"/>
              <a:ext cx="1008" cy="936"/>
              <a:chOff x="1678980" y="2442850"/>
              <a:chExt cx="640080" cy="594632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1678980" y="2761892"/>
                <a:ext cx="6400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停工令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8" name="AutoShape 10"/>
            <p:cNvSpPr>
              <a:spLocks noChangeArrowheads="1"/>
            </p:cNvSpPr>
            <p:nvPr/>
          </p:nvSpPr>
          <p:spPr bwMode="auto">
            <a:xfrm>
              <a:off x="8982" y="2247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9" name="直线箭头连接符 52"/>
            <p:cNvCxnSpPr/>
            <p:nvPr/>
          </p:nvCxnSpPr>
          <p:spPr>
            <a:xfrm>
              <a:off x="9873" y="6740"/>
              <a:ext cx="2306" cy="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箭头连接符 55"/>
            <p:cNvCxnSpPr>
              <a:stCxn id="51" idx="3"/>
              <a:endCxn id="3" idx="2"/>
            </p:cNvCxnSpPr>
            <p:nvPr/>
          </p:nvCxnSpPr>
          <p:spPr>
            <a:xfrm>
              <a:off x="3606" y="4697"/>
              <a:ext cx="1499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准备 56"/>
            <p:cNvSpPr/>
            <p:nvPr/>
          </p:nvSpPr>
          <p:spPr>
            <a:xfrm>
              <a:off x="2288" y="4374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4" name="预定义流程 57"/>
            <p:cNvSpPr/>
            <p:nvPr/>
          </p:nvSpPr>
          <p:spPr>
            <a:xfrm>
              <a:off x="12194" y="6386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复工报审流程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复工报审流程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79180" y="592645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*需上传的材料：【施工单位】复工报审表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1346652" y="1480820"/>
            <a:ext cx="9132578" cy="4227190"/>
            <a:chOff x="506" y="1806"/>
            <a:chExt cx="14382" cy="6657"/>
          </a:xfrm>
        </p:grpSpPr>
        <p:sp>
          <p:nvSpPr>
            <p:cNvPr id="15" name="预定义流程 29"/>
            <p:cNvSpPr/>
            <p:nvPr/>
          </p:nvSpPr>
          <p:spPr>
            <a:xfrm>
              <a:off x="11753" y="7781"/>
              <a:ext cx="2857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复工令流程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022" y="3846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876" y="3821"/>
              <a:ext cx="1260" cy="939"/>
              <a:chOff x="1678980" y="2442850"/>
              <a:chExt cx="800219" cy="596041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复工报审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4022" y="5886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6" name="直线箭头连接符 35"/>
            <p:cNvCxnSpPr>
              <a:stCxn id="31" idx="4"/>
              <a:endCxn id="35" idx="0"/>
            </p:cNvCxnSpPr>
            <p:nvPr/>
          </p:nvCxnSpPr>
          <p:spPr>
            <a:xfrm>
              <a:off x="4451" y="4703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4866" y="5841"/>
              <a:ext cx="1260" cy="939"/>
              <a:chOff x="1678980" y="2442850"/>
              <a:chExt cx="800219" cy="596041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8700" y="3828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9692" y="3822"/>
              <a:ext cx="1260" cy="939"/>
              <a:chOff x="1678980" y="2442850"/>
              <a:chExt cx="800219" cy="596041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8700" y="5868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45" name="直线箭头连接符 44"/>
            <p:cNvCxnSpPr>
              <a:stCxn id="19" idx="4"/>
              <a:endCxn id="44" idx="0"/>
            </p:cNvCxnSpPr>
            <p:nvPr/>
          </p:nvCxnSpPr>
          <p:spPr>
            <a:xfrm>
              <a:off x="9129" y="4685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9644" y="5827"/>
              <a:ext cx="1260" cy="939"/>
              <a:chOff x="1678980" y="2442850"/>
              <a:chExt cx="800219" cy="596041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复工报审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9" name="椭圆 48"/>
            <p:cNvSpPr/>
            <p:nvPr/>
          </p:nvSpPr>
          <p:spPr>
            <a:xfrm>
              <a:off x="12753" y="3755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13628" y="3729"/>
              <a:ext cx="1260" cy="939"/>
              <a:chOff x="1678980" y="2442850"/>
              <a:chExt cx="800219" cy="596041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复工报审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12753" y="5795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6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54" name="直线箭头连接符 53"/>
            <p:cNvCxnSpPr>
              <a:stCxn id="49" idx="4"/>
              <a:endCxn id="53" idx="0"/>
            </p:cNvCxnSpPr>
            <p:nvPr/>
          </p:nvCxnSpPr>
          <p:spPr>
            <a:xfrm>
              <a:off x="13181" y="4612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箭头连接符 54"/>
            <p:cNvCxnSpPr>
              <a:stCxn id="53" idx="4"/>
              <a:endCxn id="15" idx="0"/>
            </p:cNvCxnSpPr>
            <p:nvPr/>
          </p:nvCxnSpPr>
          <p:spPr>
            <a:xfrm>
              <a:off x="13182" y="6652"/>
              <a:ext cx="0" cy="112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26"/>
            <p:cNvGrpSpPr/>
            <p:nvPr/>
          </p:nvGrpSpPr>
          <p:grpSpPr>
            <a:xfrm>
              <a:off x="13596" y="5749"/>
              <a:ext cx="1260" cy="939"/>
              <a:chOff x="1678980" y="2442850"/>
              <a:chExt cx="800219" cy="596041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62" name="预定义流程 58"/>
            <p:cNvSpPr/>
            <p:nvPr/>
          </p:nvSpPr>
          <p:spPr>
            <a:xfrm>
              <a:off x="506" y="3934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停工流程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63" name="直线箭头连接符 59"/>
            <p:cNvCxnSpPr>
              <a:stCxn id="62" idx="3"/>
              <a:endCxn id="31" idx="2"/>
            </p:cNvCxnSpPr>
            <p:nvPr/>
          </p:nvCxnSpPr>
          <p:spPr>
            <a:xfrm>
              <a:off x="3349" y="4275"/>
              <a:ext cx="673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右箭头 63"/>
            <p:cNvSpPr/>
            <p:nvPr/>
          </p:nvSpPr>
          <p:spPr>
            <a:xfrm>
              <a:off x="7039" y="6153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7262" y="5736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6" name="右箭头 65"/>
            <p:cNvSpPr/>
            <p:nvPr/>
          </p:nvSpPr>
          <p:spPr>
            <a:xfrm>
              <a:off x="11279" y="4164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1502" y="3747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8" name="AutoShape 10"/>
            <p:cNvSpPr>
              <a:spLocks noChangeArrowheads="1"/>
            </p:cNvSpPr>
            <p:nvPr/>
          </p:nvSpPr>
          <p:spPr bwMode="auto">
            <a:xfrm>
              <a:off x="4022" y="1825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9" name="AutoShape 10"/>
            <p:cNvSpPr>
              <a:spLocks noChangeArrowheads="1"/>
            </p:cNvSpPr>
            <p:nvPr/>
          </p:nvSpPr>
          <p:spPr bwMode="auto">
            <a:xfrm>
              <a:off x="8700" y="1825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0" name="AutoShape 10"/>
            <p:cNvSpPr>
              <a:spLocks noChangeArrowheads="1"/>
            </p:cNvSpPr>
            <p:nvPr/>
          </p:nvSpPr>
          <p:spPr bwMode="auto">
            <a:xfrm>
              <a:off x="12753" y="1806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施工管理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复工令流程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81440" y="595185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*需上传的材料：【监理单位】复工令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46605" y="1710055"/>
            <a:ext cx="8097520" cy="3152140"/>
            <a:chOff x="770" y="2247"/>
            <a:chExt cx="12752" cy="4964"/>
          </a:xfrm>
        </p:grpSpPr>
        <p:sp>
          <p:nvSpPr>
            <p:cNvPr id="31" name="椭圆 30"/>
            <p:cNvSpPr/>
            <p:nvPr/>
          </p:nvSpPr>
          <p:spPr>
            <a:xfrm>
              <a:off x="5106" y="4268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959" y="4243"/>
              <a:ext cx="1018" cy="939"/>
              <a:chOff x="1678980" y="2442850"/>
              <a:chExt cx="646331" cy="596041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678980" y="2761892"/>
                <a:ext cx="6463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复工令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5106" y="6308"/>
              <a:ext cx="857" cy="857"/>
            </a:xfrm>
            <a:prstGeom prst="ellipse">
              <a:avLst/>
            </a:prstGeom>
            <a:solidFill>
              <a:srgbClr val="87AC2D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6" name="直线箭头连接符 35"/>
            <p:cNvCxnSpPr>
              <a:stCxn id="31" idx="4"/>
              <a:endCxn id="35" idx="0"/>
            </p:cNvCxnSpPr>
            <p:nvPr/>
          </p:nvCxnSpPr>
          <p:spPr>
            <a:xfrm>
              <a:off x="5534" y="5125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5949" y="6262"/>
              <a:ext cx="1260" cy="939"/>
              <a:chOff x="1678980" y="2442850"/>
              <a:chExt cx="800219" cy="596041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45" name="直线箭头连接符 44"/>
            <p:cNvCxnSpPr>
              <a:stCxn id="30" idx="2"/>
              <a:endCxn id="35" idx="6"/>
            </p:cNvCxnSpPr>
            <p:nvPr/>
          </p:nvCxnSpPr>
          <p:spPr>
            <a:xfrm flipH="1">
              <a:off x="5962" y="6727"/>
              <a:ext cx="3020" cy="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AutoShape 10"/>
            <p:cNvSpPr>
              <a:spLocks noChangeArrowheads="1"/>
            </p:cNvSpPr>
            <p:nvPr/>
          </p:nvSpPr>
          <p:spPr bwMode="auto">
            <a:xfrm>
              <a:off x="5106" y="2247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8982" y="6299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9857" y="6273"/>
              <a:ext cx="1018" cy="939"/>
              <a:chOff x="1678980" y="2442850"/>
              <a:chExt cx="646331" cy="596041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678980" y="2761892"/>
                <a:ext cx="6463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复工令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3" name="AutoShape 10"/>
            <p:cNvSpPr>
              <a:spLocks noChangeArrowheads="1"/>
            </p:cNvSpPr>
            <p:nvPr/>
          </p:nvSpPr>
          <p:spPr bwMode="auto">
            <a:xfrm>
              <a:off x="8752" y="2247"/>
              <a:ext cx="1962" cy="69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3" name="直线箭头连接符 52"/>
            <p:cNvCxnSpPr/>
            <p:nvPr/>
          </p:nvCxnSpPr>
          <p:spPr>
            <a:xfrm>
              <a:off x="9873" y="6740"/>
              <a:ext cx="2306" cy="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线箭头连接符 55"/>
            <p:cNvCxnSpPr>
              <a:endCxn id="31" idx="2"/>
            </p:cNvCxnSpPr>
            <p:nvPr/>
          </p:nvCxnSpPr>
          <p:spPr>
            <a:xfrm>
              <a:off x="3606" y="4697"/>
              <a:ext cx="1499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预定义流程 57"/>
            <p:cNvSpPr/>
            <p:nvPr/>
          </p:nvSpPr>
          <p:spPr>
            <a:xfrm>
              <a:off x="770" y="4356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复工报审流程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准备 23"/>
            <p:cNvSpPr/>
            <p:nvPr/>
          </p:nvSpPr>
          <p:spPr>
            <a:xfrm>
              <a:off x="12204" y="642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717293"/>
            <a:ext cx="3415706" cy="1751507"/>
            <a:chOff x="6428" y="5699"/>
            <a:chExt cx="5885" cy="3125"/>
          </a:xfrm>
        </p:grpSpPr>
        <p:sp>
          <p:nvSpPr>
            <p:cNvPr id="28" name="文本框 27"/>
            <p:cNvSpPr txBox="1"/>
            <p:nvPr/>
          </p:nvSpPr>
          <p:spPr>
            <a:xfrm>
              <a:off x="6706" y="5699"/>
              <a:ext cx="5607" cy="2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费用控制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 可信协同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可信协同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费用控制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821045" y="1513840"/>
            <a:ext cx="4897755" cy="2338705"/>
            <a:chOff x="9027" y="2992"/>
            <a:chExt cx="7713" cy="3683"/>
          </a:xfrm>
        </p:grpSpPr>
        <p:grpSp>
          <p:nvGrpSpPr>
            <p:cNvPr id="31" name="组合 30"/>
            <p:cNvGrpSpPr/>
            <p:nvPr/>
          </p:nvGrpSpPr>
          <p:grpSpPr>
            <a:xfrm>
              <a:off x="9027" y="2992"/>
              <a:ext cx="7713" cy="1166"/>
              <a:chOff x="7714" y="3357"/>
              <a:chExt cx="7713" cy="1166"/>
            </a:xfrm>
          </p:grpSpPr>
          <p:sp>
            <p:nvSpPr>
              <p:cNvPr id="36" name="任意多边形 35"/>
              <p:cNvSpPr/>
              <p:nvPr>
                <p:custDataLst>
                  <p:tags r:id="rId3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8" name="i$ḻíḍê"/>
              <p:cNvSpPr/>
              <p:nvPr/>
            </p:nvSpPr>
            <p:spPr bwMode="auto">
              <a:xfrm>
                <a:off x="7714" y="3357"/>
                <a:ext cx="7713" cy="1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16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费用控制：包括预算清单核对、工程费用变更、工程索赔和工程签证功能</a:t>
                </a: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18" name="任意多边形 17"/>
            <p:cNvSpPr/>
            <p:nvPr>
              <p:custDataLst>
                <p:tags r:id="rId4"/>
              </p:custDataLst>
            </p:nvPr>
          </p:nvSpPr>
          <p:spPr>
            <a:xfrm>
              <a:off x="9197" y="462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9209" y="6055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665" y="1591945"/>
            <a:ext cx="2184400" cy="8636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0375" y="1506220"/>
            <a:ext cx="8988425" cy="4232910"/>
            <a:chOff x="2725" y="2372"/>
            <a:chExt cx="14155" cy="6666"/>
          </a:xfrm>
        </p:grpSpPr>
        <p:grpSp>
          <p:nvGrpSpPr>
            <p:cNvPr id="3" name="组合 2"/>
            <p:cNvGrpSpPr/>
            <p:nvPr/>
          </p:nvGrpSpPr>
          <p:grpSpPr>
            <a:xfrm>
              <a:off x="2726" y="4490"/>
              <a:ext cx="14154" cy="4548"/>
              <a:chOff x="2726" y="4490"/>
              <a:chExt cx="14154" cy="454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726" y="4490"/>
                <a:ext cx="14154" cy="4548"/>
                <a:chOff x="1436" y="2141"/>
                <a:chExt cx="16542" cy="5484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436" y="2141"/>
                  <a:ext cx="16542" cy="5484"/>
                </a:xfrm>
                <a:prstGeom prst="roundRect">
                  <a:avLst>
                    <a:gd name="adj" fmla="val 6247"/>
                  </a:avLst>
                </a:prstGeom>
                <a:noFill/>
                <a:ln w="28575">
                  <a:solidFill>
                    <a:srgbClr val="0192C6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46" y="2582"/>
                  <a:ext cx="15321" cy="4603"/>
                </a:xfrm>
                <a:prstGeom prst="rect">
                  <a:avLst/>
                </a:prstGeom>
              </p:spPr>
            </p:pic>
          </p:grpSp>
          <p:sp>
            <p:nvSpPr>
              <p:cNvPr id="12" name="圆角矩形 11"/>
              <p:cNvSpPr/>
              <p:nvPr/>
            </p:nvSpPr>
            <p:spPr>
              <a:xfrm>
                <a:off x="6467" y="7544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标注 12"/>
            <p:cNvSpPr/>
            <p:nvPr/>
          </p:nvSpPr>
          <p:spPr>
            <a:xfrm>
              <a:off x="2725" y="2372"/>
              <a:ext cx="4303" cy="1642"/>
            </a:xfrm>
            <a:prstGeom prst="wedgeRectCallout">
              <a:avLst>
                <a:gd name="adj1" fmla="val 43469"/>
                <a:gd name="adj2" fmla="val 250609"/>
              </a:avLst>
            </a:prstGeom>
            <a:noFill/>
            <a:ln w="38100">
              <a:solidFill>
                <a:srgbClr val="0192C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180965" y="1582420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8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2833918" y="2492485"/>
            <a:ext cx="6522053" cy="2215026"/>
            <a:chOff x="2114" y="5401"/>
            <a:chExt cx="11237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2114" y="5812"/>
              <a:ext cx="11237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工程费用变更流程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费用管理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308985" y="374015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费用控制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工程变更申请流程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2935" y="5593715"/>
            <a:ext cx="48856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*工程变更可由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建设单位、施工单位、监理单位、设计单位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发起申请，协同其他单位</a:t>
            </a:r>
            <a:endParaRPr lang="zh-CN" altLang="en-US" sz="1200" b="1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25205" y="596265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*需上传的材料：【施工单位】工程变更单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227580" y="1993900"/>
            <a:ext cx="7059930" cy="2870835"/>
            <a:chOff x="1539" y="2344"/>
            <a:chExt cx="11118" cy="4521"/>
          </a:xfrm>
        </p:grpSpPr>
        <p:sp>
          <p:nvSpPr>
            <p:cNvPr id="2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237" y="3790"/>
              <a:ext cx="2230" cy="939"/>
              <a:chOff x="1678980" y="2442850"/>
              <a:chExt cx="1415772" cy="59604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678980" y="2761892"/>
                <a:ext cx="14157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发起工程变更申请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4383" y="597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23" name="直线箭头连接符 9"/>
            <p:cNvCxnSpPr>
              <a:stCxn id="3" idx="4"/>
              <a:endCxn id="17" idx="0"/>
            </p:cNvCxnSpPr>
            <p:nvPr/>
          </p:nvCxnSpPr>
          <p:spPr>
            <a:xfrm>
              <a:off x="4812" y="4672"/>
              <a:ext cx="0" cy="13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5226" y="5926"/>
              <a:ext cx="1260" cy="939"/>
              <a:chOff x="1678980" y="2442850"/>
              <a:chExt cx="800219" cy="5960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31" name="直线箭头连接符 14"/>
            <p:cNvCxnSpPr>
              <a:stCxn id="44" idx="3"/>
              <a:endCxn id="3" idx="2"/>
            </p:cNvCxnSpPr>
            <p:nvPr/>
          </p:nvCxnSpPr>
          <p:spPr>
            <a:xfrm>
              <a:off x="2858" y="4240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8786" y="3890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781" y="5958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4" name="直线箭头连接符 17"/>
            <p:cNvCxnSpPr>
              <a:stCxn id="33" idx="0"/>
              <a:endCxn id="32" idx="4"/>
            </p:cNvCxnSpPr>
            <p:nvPr/>
          </p:nvCxnSpPr>
          <p:spPr>
            <a:xfrm flipV="1">
              <a:off x="9210" y="4747"/>
              <a:ext cx="5" cy="121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>
              <a:off x="9629" y="3844"/>
              <a:ext cx="1260" cy="939"/>
              <a:chOff x="1678980" y="2442850"/>
              <a:chExt cx="800219" cy="59604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9" name="右箭头 38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1" name="直线箭头连接符 26"/>
            <p:cNvCxnSpPr>
              <a:stCxn id="32" idx="6"/>
            </p:cNvCxnSpPr>
            <p:nvPr/>
          </p:nvCxnSpPr>
          <p:spPr>
            <a:xfrm>
              <a:off x="9643" y="4318"/>
              <a:ext cx="301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utoShape 10"/>
            <p:cNvSpPr>
              <a:spLocks noChangeArrowheads="1"/>
            </p:cNvSpPr>
            <p:nvPr/>
          </p:nvSpPr>
          <p:spPr bwMode="auto">
            <a:xfrm>
              <a:off x="4383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4" name="准备 29"/>
            <p:cNvSpPr/>
            <p:nvPr/>
          </p:nvSpPr>
          <p:spPr>
            <a:xfrm>
              <a:off x="1539" y="3917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6" name="预定义流程 29"/>
          <p:cNvSpPr/>
          <p:nvPr/>
        </p:nvSpPr>
        <p:spPr>
          <a:xfrm>
            <a:off x="9280271" y="3014737"/>
            <a:ext cx="1805940" cy="433070"/>
          </a:xfrm>
          <a:prstGeom prst="flowChartPredefinedProces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工程变更通知单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26788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5670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192C6"/>
                </a:solidFill>
              </a:rPr>
              <a:t>费用控制</a:t>
            </a:r>
            <a:r>
              <a:rPr lang="en-US" altLang="zh-CN" sz="2800" b="1" dirty="0">
                <a:solidFill>
                  <a:srgbClr val="0192C6"/>
                </a:solidFill>
              </a:rPr>
              <a:t>-</a:t>
            </a:r>
            <a:r>
              <a:rPr lang="zh-CN" altLang="en-US" sz="2800" b="1" dirty="0">
                <a:solidFill>
                  <a:srgbClr val="0192C6"/>
                </a:solidFill>
              </a:rPr>
              <a:t>工程变更通知单流程</a:t>
            </a:r>
            <a:endParaRPr lang="zh-CN" altLang="en-US" sz="2800" b="1" dirty="0">
              <a:solidFill>
                <a:srgbClr val="0192C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750" y="5868035"/>
            <a:ext cx="44310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*工程变更由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监理单位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发起，协同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建设单位、施工单位</a:t>
            </a:r>
            <a:endParaRPr lang="zh-CN" altLang="en-US" sz="1200" b="1" u="sng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31200" y="596074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*需上传的材料：【监理单位】工程变更通知单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499235" y="1919605"/>
            <a:ext cx="9345295" cy="3019425"/>
            <a:chOff x="784" y="2341"/>
            <a:chExt cx="14717" cy="4755"/>
          </a:xfrm>
        </p:grpSpPr>
        <p:sp>
          <p:nvSpPr>
            <p:cNvPr id="2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237" y="3790"/>
              <a:ext cx="2230" cy="939"/>
              <a:chOff x="1678980" y="2442850"/>
              <a:chExt cx="1415772" cy="59604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678980" y="2761892"/>
                <a:ext cx="14157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发起工程变更申请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4383" y="5972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23" name="直线箭头连接符 9"/>
            <p:cNvCxnSpPr>
              <a:stCxn id="3" idx="4"/>
              <a:endCxn id="17" idx="0"/>
            </p:cNvCxnSpPr>
            <p:nvPr/>
          </p:nvCxnSpPr>
          <p:spPr>
            <a:xfrm>
              <a:off x="4812" y="4672"/>
              <a:ext cx="0" cy="13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5226" y="5926"/>
              <a:ext cx="1260" cy="939"/>
              <a:chOff x="1678980" y="2442850"/>
              <a:chExt cx="800219" cy="5960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31" name="直线箭头连接符 14"/>
            <p:cNvCxnSpPr>
              <a:stCxn id="45" idx="3"/>
              <a:endCxn id="3" idx="2"/>
            </p:cNvCxnSpPr>
            <p:nvPr/>
          </p:nvCxnSpPr>
          <p:spPr>
            <a:xfrm>
              <a:off x="3628" y="4244"/>
              <a:ext cx="756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8786" y="3890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781" y="5958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4" name="直线箭头连接符 17"/>
            <p:cNvCxnSpPr>
              <a:stCxn id="33" idx="0"/>
              <a:endCxn id="32" idx="4"/>
            </p:cNvCxnSpPr>
            <p:nvPr/>
          </p:nvCxnSpPr>
          <p:spPr>
            <a:xfrm flipV="1">
              <a:off x="9210" y="4747"/>
              <a:ext cx="5" cy="121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>
              <a:off x="9629" y="3844"/>
              <a:ext cx="1260" cy="939"/>
              <a:chOff x="1678980" y="2442850"/>
              <a:chExt cx="800219" cy="59604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9644" y="5866"/>
              <a:ext cx="1503" cy="1229"/>
              <a:chOff x="1678980" y="2442850"/>
              <a:chExt cx="954107" cy="780707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2" name="右箭头 41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4" name="直线箭头连接符 26"/>
            <p:cNvCxnSpPr>
              <a:stCxn id="32" idx="6"/>
            </p:cNvCxnSpPr>
            <p:nvPr/>
          </p:nvCxnSpPr>
          <p:spPr>
            <a:xfrm>
              <a:off x="9643" y="4318"/>
              <a:ext cx="301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预定义流程 29"/>
            <p:cNvSpPr/>
            <p:nvPr/>
          </p:nvSpPr>
          <p:spPr>
            <a:xfrm>
              <a:off x="784" y="3903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工程变更申请</a:t>
              </a:r>
              <a:endPara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预定义流程 32"/>
            <p:cNvSpPr/>
            <p:nvPr/>
          </p:nvSpPr>
          <p:spPr>
            <a:xfrm>
              <a:off x="12657" y="3951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工程变更费用</a:t>
              </a:r>
              <a:endPara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报审流程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AutoShape 10"/>
            <p:cNvSpPr>
              <a:spLocks noChangeArrowheads="1"/>
            </p:cNvSpPr>
            <p:nvPr/>
          </p:nvSpPr>
          <p:spPr bwMode="auto">
            <a:xfrm>
              <a:off x="4383" y="2341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费用控制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工程变更费用报审流程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2760" y="5848350"/>
            <a:ext cx="42551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*工程变更由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监理单位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发起，协同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建设单位、施工单位</a:t>
            </a:r>
            <a:endParaRPr lang="zh-CN" altLang="en-US" sz="1200" b="1" u="sng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37220" y="594042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*需上传的材料：【施工单位】工程变更费用报审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1974215" y="1920240"/>
            <a:ext cx="8403590" cy="3017520"/>
            <a:chOff x="741" y="2344"/>
            <a:chExt cx="13234" cy="4752"/>
          </a:xfrm>
        </p:grpSpPr>
        <p:sp>
          <p:nvSpPr>
            <p:cNvPr id="2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237" y="3790"/>
              <a:ext cx="2230" cy="939"/>
              <a:chOff x="1678980" y="2442850"/>
              <a:chExt cx="1415772" cy="59604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678980" y="2761892"/>
                <a:ext cx="14157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发起工程变更申请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4383" y="597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23" name="直线箭头连接符 9"/>
            <p:cNvCxnSpPr>
              <a:stCxn id="3" idx="4"/>
              <a:endCxn id="17" idx="0"/>
            </p:cNvCxnSpPr>
            <p:nvPr/>
          </p:nvCxnSpPr>
          <p:spPr>
            <a:xfrm>
              <a:off x="4812" y="4672"/>
              <a:ext cx="0" cy="13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5226" y="5926"/>
              <a:ext cx="1260" cy="939"/>
              <a:chOff x="1678980" y="2442850"/>
              <a:chExt cx="800219" cy="5960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31" name="直线箭头连接符 14"/>
            <p:cNvCxnSpPr>
              <a:stCxn id="46" idx="3"/>
              <a:endCxn id="3" idx="2"/>
            </p:cNvCxnSpPr>
            <p:nvPr/>
          </p:nvCxnSpPr>
          <p:spPr>
            <a:xfrm>
              <a:off x="3585" y="4244"/>
              <a:ext cx="798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8786" y="3890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781" y="5958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4" name="直线箭头连接符 17"/>
            <p:cNvCxnSpPr>
              <a:stCxn id="33" idx="0"/>
              <a:endCxn id="32" idx="4"/>
            </p:cNvCxnSpPr>
            <p:nvPr/>
          </p:nvCxnSpPr>
          <p:spPr>
            <a:xfrm flipV="1">
              <a:off x="9210" y="4747"/>
              <a:ext cx="5" cy="121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>
              <a:off x="9629" y="3844"/>
              <a:ext cx="1260" cy="939"/>
              <a:chOff x="1678980" y="2442850"/>
              <a:chExt cx="800219" cy="59604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9644" y="5866"/>
              <a:ext cx="1503" cy="1229"/>
              <a:chOff x="1678980" y="2442850"/>
              <a:chExt cx="954107" cy="780707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2" name="右箭头 41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4" name="直线箭头连接符 26"/>
            <p:cNvCxnSpPr>
              <a:stCxn id="32" idx="6"/>
              <a:endCxn id="45" idx="1"/>
            </p:cNvCxnSpPr>
            <p:nvPr/>
          </p:nvCxnSpPr>
          <p:spPr>
            <a:xfrm>
              <a:off x="9643" y="4318"/>
              <a:ext cx="301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准备 27"/>
            <p:cNvSpPr/>
            <p:nvPr/>
          </p:nvSpPr>
          <p:spPr>
            <a:xfrm>
              <a:off x="12657" y="399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预定义流程 30"/>
            <p:cNvSpPr/>
            <p:nvPr/>
          </p:nvSpPr>
          <p:spPr>
            <a:xfrm>
              <a:off x="741" y="3903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工程变更通知单流程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AutoShape 10"/>
            <p:cNvSpPr>
              <a:spLocks noChangeArrowheads="1"/>
            </p:cNvSpPr>
            <p:nvPr/>
          </p:nvSpPr>
          <p:spPr bwMode="auto">
            <a:xfrm>
              <a:off x="4383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2495430" y="2550270"/>
            <a:ext cx="7625412" cy="2215026"/>
            <a:chOff x="2766" y="5401"/>
            <a:chExt cx="13138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6039" y="5675"/>
              <a:ext cx="9865" cy="18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</a:t>
              </a:r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准备工作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5483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1500" b="1" dirty="0">
                  <a:solidFill>
                    <a:schemeClr val="bg1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  <a:sym typeface="+mn-ea"/>
                </a:rPr>
                <a:t>01</a:t>
              </a:r>
              <a:r>
                <a:rPr lang="en-US" altLang="zh-CN" sz="13800" b="1" dirty="0">
                  <a:solidFill>
                    <a:schemeClr val="bg1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  <a:sym typeface="+mn-ea"/>
                </a:rPr>
                <a:t> </a:t>
              </a:r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1377672" y="2492485"/>
            <a:ext cx="6522053" cy="2215026"/>
            <a:chOff x="-395" y="5401"/>
            <a:chExt cx="11237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-395" y="5737"/>
              <a:ext cx="11237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费用索赔流程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费用管理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932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308985" y="374015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127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费用控制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索赔意向审批流程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1495" y="5874385"/>
            <a:ext cx="418528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*工程变更由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监理单位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发起，协同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建设单位、施工单位</a:t>
            </a:r>
            <a:endParaRPr lang="zh-CN" altLang="en-US" sz="1200" b="1" u="sng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26120" y="592074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*需上传的材料：【施工单位】索赔意向通知书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953895" y="1920240"/>
            <a:ext cx="8444230" cy="3017520"/>
            <a:chOff x="2214" y="2344"/>
            <a:chExt cx="13298" cy="4752"/>
          </a:xfrm>
        </p:grpSpPr>
        <p:sp>
          <p:nvSpPr>
            <p:cNvPr id="3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solidFill>
                <a:srgbClr val="CB9F2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B9F2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rgbClr val="CB9F2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237" y="3790"/>
              <a:ext cx="2472" cy="939"/>
              <a:chOff x="1678980" y="2442850"/>
              <a:chExt cx="1569660" cy="59604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678980" y="2761892"/>
                <a:ext cx="15696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发起索赔意向通知书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4383" y="597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23" name="直线箭头连接符 9"/>
            <p:cNvCxnSpPr>
              <a:stCxn id="6" idx="4"/>
              <a:endCxn id="17" idx="0"/>
            </p:cNvCxnSpPr>
            <p:nvPr/>
          </p:nvCxnSpPr>
          <p:spPr>
            <a:xfrm>
              <a:off x="4812" y="4672"/>
              <a:ext cx="0" cy="13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5226" y="5926"/>
              <a:ext cx="1260" cy="939"/>
              <a:chOff x="1678980" y="2442850"/>
              <a:chExt cx="800219" cy="5960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31" name="直线箭头连接符 14"/>
            <p:cNvCxnSpPr>
              <a:endCxn id="6" idx="2"/>
            </p:cNvCxnSpPr>
            <p:nvPr/>
          </p:nvCxnSpPr>
          <p:spPr>
            <a:xfrm>
              <a:off x="3585" y="4244"/>
              <a:ext cx="798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8786" y="3902"/>
              <a:ext cx="857" cy="85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781" y="5958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4" name="直线箭头连接符 17"/>
            <p:cNvCxnSpPr>
              <a:stCxn id="33" idx="0"/>
              <a:endCxn id="32" idx="4"/>
            </p:cNvCxnSpPr>
            <p:nvPr/>
          </p:nvCxnSpPr>
          <p:spPr>
            <a:xfrm flipV="1">
              <a:off x="9210" y="4759"/>
              <a:ext cx="5" cy="119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>
              <a:off x="9629" y="3844"/>
              <a:ext cx="1260" cy="939"/>
              <a:chOff x="1678980" y="2442850"/>
              <a:chExt cx="800219" cy="59604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9644" y="5866"/>
              <a:ext cx="1503" cy="1229"/>
              <a:chOff x="1678980" y="2442850"/>
              <a:chExt cx="954107" cy="780707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2" name="右箭头 41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4" name="直线箭头连接符 26"/>
            <p:cNvCxnSpPr>
              <a:stCxn id="32" idx="6"/>
            </p:cNvCxnSpPr>
            <p:nvPr/>
          </p:nvCxnSpPr>
          <p:spPr>
            <a:xfrm>
              <a:off x="9643" y="4331"/>
              <a:ext cx="301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utoShape 10"/>
            <p:cNvSpPr>
              <a:spLocks noChangeArrowheads="1"/>
            </p:cNvSpPr>
            <p:nvPr/>
          </p:nvSpPr>
          <p:spPr bwMode="auto">
            <a:xfrm>
              <a:off x="4383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准备 29"/>
            <p:cNvSpPr/>
            <p:nvPr/>
          </p:nvSpPr>
          <p:spPr>
            <a:xfrm>
              <a:off x="2214" y="3902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预定义流程 32"/>
            <p:cNvSpPr/>
            <p:nvPr/>
          </p:nvSpPr>
          <p:spPr>
            <a:xfrm>
              <a:off x="12670" y="3951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索赔费用</a:t>
              </a:r>
              <a:endPara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报审流程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  <a:sym typeface="+mn-ea"/>
              </a:rPr>
              <a:t>费用控制</a:t>
            </a:r>
            <a:r>
              <a:rPr lang="en-US" altLang="zh-CN" sz="2800" b="1">
                <a:solidFill>
                  <a:srgbClr val="0192C6"/>
                </a:solidFill>
                <a:sym typeface="+mn-ea"/>
              </a:rPr>
              <a:t>-</a:t>
            </a:r>
            <a:r>
              <a:rPr lang="zh-CN" altLang="en-US" sz="2800" b="1">
                <a:solidFill>
                  <a:srgbClr val="0192C6"/>
                </a:solidFill>
                <a:sym typeface="+mn-ea"/>
              </a:rPr>
              <a:t>索赔费用报审流程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53730" y="5957570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*需上传的材料：【施工单位】费用索赔报审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864870" y="1771650"/>
            <a:ext cx="10622280" cy="3314700"/>
            <a:chOff x="843" y="1806"/>
            <a:chExt cx="16728" cy="5220"/>
          </a:xfrm>
        </p:grpSpPr>
        <p:sp>
          <p:nvSpPr>
            <p:cNvPr id="58" name="椭圆 57"/>
            <p:cNvSpPr/>
            <p:nvPr/>
          </p:nvSpPr>
          <p:spPr>
            <a:xfrm>
              <a:off x="4360" y="409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5214" y="4068"/>
              <a:ext cx="1745" cy="939"/>
              <a:chOff x="1678980" y="2442850"/>
              <a:chExt cx="1107996" cy="596041"/>
            </a:xfrm>
          </p:grpSpPr>
          <p:sp>
            <p:nvSpPr>
              <p:cNvPr id="61" name="矩形 60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索赔费用报审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63" name="椭圆 62"/>
            <p:cNvSpPr/>
            <p:nvPr/>
          </p:nvSpPr>
          <p:spPr>
            <a:xfrm>
              <a:off x="4360" y="613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64" name="直线箭头连接符 11"/>
            <p:cNvCxnSpPr>
              <a:stCxn id="58" idx="4"/>
              <a:endCxn id="63" idx="0"/>
            </p:cNvCxnSpPr>
            <p:nvPr/>
          </p:nvCxnSpPr>
          <p:spPr>
            <a:xfrm>
              <a:off x="4788" y="4951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组合 64"/>
            <p:cNvGrpSpPr/>
            <p:nvPr/>
          </p:nvGrpSpPr>
          <p:grpSpPr>
            <a:xfrm>
              <a:off x="5203" y="6088"/>
              <a:ext cx="1260" cy="939"/>
              <a:chOff x="1678980" y="2442850"/>
              <a:chExt cx="800219" cy="596041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81" name="椭圆 80"/>
            <p:cNvSpPr/>
            <p:nvPr/>
          </p:nvSpPr>
          <p:spPr>
            <a:xfrm>
              <a:off x="9038" y="4076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10029" y="4069"/>
              <a:ext cx="1260" cy="939"/>
              <a:chOff x="1678980" y="2442850"/>
              <a:chExt cx="800219" cy="596041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92" name="椭圆 91"/>
            <p:cNvSpPr/>
            <p:nvPr/>
          </p:nvSpPr>
          <p:spPr>
            <a:xfrm>
              <a:off x="9038" y="6115"/>
              <a:ext cx="857" cy="857"/>
            </a:xfrm>
            <a:prstGeom prst="ellipse">
              <a:avLst/>
            </a:prstGeom>
            <a:solidFill>
              <a:srgbClr val="87AB2D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93" name="直线箭头连接符 56"/>
            <p:cNvCxnSpPr>
              <a:stCxn id="81" idx="4"/>
              <a:endCxn id="92" idx="0"/>
            </p:cNvCxnSpPr>
            <p:nvPr/>
          </p:nvCxnSpPr>
          <p:spPr>
            <a:xfrm>
              <a:off x="9466" y="4932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组合 93"/>
            <p:cNvGrpSpPr/>
            <p:nvPr/>
          </p:nvGrpSpPr>
          <p:grpSpPr>
            <a:xfrm>
              <a:off x="9982" y="6074"/>
              <a:ext cx="1745" cy="939"/>
              <a:chOff x="1678980" y="2442850"/>
              <a:chExt cx="1107996" cy="596041"/>
            </a:xfrm>
          </p:grpSpPr>
          <p:sp>
            <p:nvSpPr>
              <p:cNvPr id="95" name="矩形 94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索赔费用报审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98" name="椭圆 97"/>
            <p:cNvSpPr/>
            <p:nvPr/>
          </p:nvSpPr>
          <p:spPr>
            <a:xfrm>
              <a:off x="13090" y="4002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3965" y="3977"/>
              <a:ext cx="1745" cy="939"/>
              <a:chOff x="1678980" y="2442850"/>
              <a:chExt cx="1107996" cy="596041"/>
            </a:xfrm>
          </p:grpSpPr>
          <p:sp>
            <p:nvSpPr>
              <p:cNvPr id="100" name="矩形 99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索赔费用报审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2" name="椭圆 101"/>
            <p:cNvSpPr/>
            <p:nvPr/>
          </p:nvSpPr>
          <p:spPr>
            <a:xfrm>
              <a:off x="13090" y="6042"/>
              <a:ext cx="857" cy="857"/>
            </a:xfrm>
            <a:prstGeom prst="ellipse">
              <a:avLst/>
            </a:prstGeom>
            <a:solidFill>
              <a:srgbClr val="CDA121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6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03" name="直线箭头连接符 73"/>
            <p:cNvCxnSpPr>
              <a:stCxn id="98" idx="4"/>
              <a:endCxn id="102" idx="0"/>
            </p:cNvCxnSpPr>
            <p:nvPr/>
          </p:nvCxnSpPr>
          <p:spPr>
            <a:xfrm>
              <a:off x="13519" y="4859"/>
              <a:ext cx="0" cy="118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线箭头连接符 75"/>
            <p:cNvCxnSpPr>
              <a:stCxn id="102" idx="6"/>
              <a:endCxn id="118" idx="1"/>
            </p:cNvCxnSpPr>
            <p:nvPr/>
          </p:nvCxnSpPr>
          <p:spPr>
            <a:xfrm>
              <a:off x="13947" y="6471"/>
              <a:ext cx="2306" cy="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组合 104"/>
            <p:cNvGrpSpPr/>
            <p:nvPr/>
          </p:nvGrpSpPr>
          <p:grpSpPr>
            <a:xfrm>
              <a:off x="13933" y="5997"/>
              <a:ext cx="1260" cy="939"/>
              <a:chOff x="1678980" y="2442850"/>
              <a:chExt cx="800219" cy="596041"/>
            </a:xfrm>
          </p:grpSpPr>
          <p:sp>
            <p:nvSpPr>
              <p:cNvPr id="106" name="矩形 10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7" name="矩形 10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08" name="AutoShape 10"/>
            <p:cNvSpPr>
              <a:spLocks noChangeArrowheads="1"/>
            </p:cNvSpPr>
            <p:nvPr/>
          </p:nvSpPr>
          <p:spPr bwMode="auto">
            <a:xfrm>
              <a:off x="4360" y="1825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9" name="AutoShape 10"/>
            <p:cNvSpPr>
              <a:spLocks noChangeArrowheads="1"/>
            </p:cNvSpPr>
            <p:nvPr/>
          </p:nvSpPr>
          <p:spPr bwMode="auto">
            <a:xfrm>
              <a:off x="9038" y="1825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87AB2D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87AB2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监理单位</a:t>
              </a:r>
              <a:endParaRPr lang="zh-CN" altLang="en-US" sz="2000" b="1" dirty="0">
                <a:solidFill>
                  <a:srgbClr val="87AB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0" name="AutoShape 10"/>
            <p:cNvSpPr>
              <a:spLocks noChangeArrowheads="1"/>
            </p:cNvSpPr>
            <p:nvPr/>
          </p:nvSpPr>
          <p:spPr bwMode="auto">
            <a:xfrm>
              <a:off x="13090" y="1806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rgbClr val="CDA12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CDA12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建设单位</a:t>
              </a:r>
              <a:endParaRPr lang="zh-CN" altLang="en-US" sz="2000" b="1" dirty="0">
                <a:solidFill>
                  <a:srgbClr val="CDA1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1" name="预定义流程 8"/>
            <p:cNvSpPr/>
            <p:nvPr/>
          </p:nvSpPr>
          <p:spPr>
            <a:xfrm>
              <a:off x="843" y="4181"/>
              <a:ext cx="2844" cy="682"/>
            </a:xfrm>
            <a:prstGeom prst="flowChartPredefined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索赔意向</a:t>
              </a:r>
              <a:endParaRPr kumimoji="1"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审批流程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8" name="准备 17"/>
            <p:cNvSpPr/>
            <p:nvPr/>
          </p:nvSpPr>
          <p:spPr>
            <a:xfrm>
              <a:off x="16253" y="6150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19" name="直线箭头连接符 96"/>
            <p:cNvCxnSpPr>
              <a:stCxn id="111" idx="3"/>
              <a:endCxn id="58" idx="2"/>
            </p:cNvCxnSpPr>
            <p:nvPr/>
          </p:nvCxnSpPr>
          <p:spPr>
            <a:xfrm>
              <a:off x="3687" y="4522"/>
              <a:ext cx="673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右箭头 119"/>
            <p:cNvSpPr/>
            <p:nvPr/>
          </p:nvSpPr>
          <p:spPr>
            <a:xfrm>
              <a:off x="7376" y="6400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7599" y="5983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2" name="右箭头 121"/>
            <p:cNvSpPr/>
            <p:nvPr/>
          </p:nvSpPr>
          <p:spPr>
            <a:xfrm>
              <a:off x="11616" y="441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11839" y="3995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 rot="10800000"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1377672" y="2492485"/>
            <a:ext cx="6522053" cy="2215026"/>
            <a:chOff x="-395" y="5401"/>
            <a:chExt cx="11237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-395" y="5737"/>
              <a:ext cx="11237" cy="31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工程签证流程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费用管理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               </a:t>
              </a:r>
              <a:endParaRPr lang="zh-CN" altLang="en-US" sz="24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932" y="5401"/>
              <a:ext cx="6291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308985" y="374015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891665" y="675005"/>
            <a:ext cx="72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费用控制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工程签证单流程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8960" y="5889625"/>
            <a:ext cx="45218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*工程变更由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监理单位</a:t>
            </a:r>
            <a:r>
              <a: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发起，协同</a:t>
            </a:r>
            <a:r>
              <a:rPr lang="zh-CN" altLang="en-US" sz="1200" b="1" u="sng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建设单位、施工单位</a:t>
            </a:r>
            <a:endParaRPr lang="zh-CN" altLang="en-US" sz="1200" b="1" u="sng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67420" y="5978525"/>
            <a:ext cx="84048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*需上传的材料：【施工单位】工程签证单</a:t>
            </a:r>
            <a:endParaRPr lang="zh-CN" altLang="en-US" sz="1200" b="1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147570" y="1920240"/>
            <a:ext cx="7896860" cy="3017520"/>
            <a:chOff x="1539" y="2344"/>
            <a:chExt cx="12436" cy="4752"/>
          </a:xfrm>
        </p:grpSpPr>
        <p:sp>
          <p:nvSpPr>
            <p:cNvPr id="2" name="AutoShape 10"/>
            <p:cNvSpPr>
              <a:spLocks noChangeArrowheads="1"/>
            </p:cNvSpPr>
            <p:nvPr/>
          </p:nvSpPr>
          <p:spPr bwMode="auto">
            <a:xfrm>
              <a:off x="8820" y="2344"/>
              <a:ext cx="1962" cy="697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协同单位</a:t>
              </a:r>
              <a:endPara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4383" y="3815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237" y="3790"/>
              <a:ext cx="1968" cy="936"/>
              <a:chOff x="1678980" y="2442850"/>
              <a:chExt cx="1249680" cy="594632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678980" y="2761892"/>
                <a:ext cx="12496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发起工程签证单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4383" y="597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23" name="直线箭头连接符 9"/>
            <p:cNvCxnSpPr>
              <a:stCxn id="3" idx="4"/>
              <a:endCxn id="17" idx="0"/>
            </p:cNvCxnSpPr>
            <p:nvPr/>
          </p:nvCxnSpPr>
          <p:spPr>
            <a:xfrm>
              <a:off x="4812" y="4672"/>
              <a:ext cx="0" cy="130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5226" y="5926"/>
              <a:ext cx="1260" cy="939"/>
              <a:chOff x="1678980" y="2442850"/>
              <a:chExt cx="800219" cy="5960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31" name="直线箭头连接符 14"/>
            <p:cNvCxnSpPr>
              <a:stCxn id="47" idx="3"/>
              <a:endCxn id="3" idx="2"/>
            </p:cNvCxnSpPr>
            <p:nvPr/>
          </p:nvCxnSpPr>
          <p:spPr>
            <a:xfrm>
              <a:off x="2858" y="4240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8786" y="3890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781" y="5958"/>
              <a:ext cx="857" cy="8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34" name="直线箭头连接符 17"/>
            <p:cNvCxnSpPr>
              <a:stCxn id="33" idx="0"/>
              <a:endCxn id="32" idx="4"/>
            </p:cNvCxnSpPr>
            <p:nvPr/>
          </p:nvCxnSpPr>
          <p:spPr>
            <a:xfrm flipV="1">
              <a:off x="9210" y="4747"/>
              <a:ext cx="5" cy="121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>
              <a:off x="9629" y="3844"/>
              <a:ext cx="1260" cy="939"/>
              <a:chOff x="1678980" y="2442850"/>
              <a:chExt cx="800219" cy="59604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9644" y="5866"/>
              <a:ext cx="1503" cy="1229"/>
              <a:chOff x="1678980" y="2442850"/>
              <a:chExt cx="954107" cy="780707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678980" y="2761892"/>
                <a:ext cx="954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接收并指定</a:t>
                </a: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内部审批人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42" name="右箭头 41"/>
            <p:cNvSpPr/>
            <p:nvPr/>
          </p:nvSpPr>
          <p:spPr>
            <a:xfrm>
              <a:off x="6851" y="630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073" y="588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4" name="直线箭头连接符 26"/>
            <p:cNvCxnSpPr>
              <a:stCxn id="32" idx="6"/>
              <a:endCxn id="45" idx="1"/>
            </p:cNvCxnSpPr>
            <p:nvPr/>
          </p:nvCxnSpPr>
          <p:spPr>
            <a:xfrm>
              <a:off x="9643" y="4318"/>
              <a:ext cx="3014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准备 27"/>
            <p:cNvSpPr/>
            <p:nvPr/>
          </p:nvSpPr>
          <p:spPr>
            <a:xfrm>
              <a:off x="12657" y="399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完成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AutoShape 10"/>
            <p:cNvSpPr>
              <a:spLocks noChangeArrowheads="1"/>
            </p:cNvSpPr>
            <p:nvPr/>
          </p:nvSpPr>
          <p:spPr bwMode="auto">
            <a:xfrm>
              <a:off x="4383" y="2344"/>
              <a:ext cx="1962" cy="697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施工单位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准备 29"/>
            <p:cNvSpPr/>
            <p:nvPr/>
          </p:nvSpPr>
          <p:spPr>
            <a:xfrm>
              <a:off x="1539" y="3917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l="-94" t="42878" r="94" b="134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2496700" y="2564875"/>
            <a:ext cx="8014867" cy="2215026"/>
            <a:chOff x="2766" y="5401"/>
            <a:chExt cx="13809" cy="3952"/>
          </a:xfrm>
        </p:grpSpPr>
        <p:sp>
          <p:nvSpPr>
            <p:cNvPr id="28" name="文本框 27"/>
            <p:cNvSpPr txBox="1"/>
            <p:nvPr/>
          </p:nvSpPr>
          <p:spPr>
            <a:xfrm>
              <a:off x="6710" y="5647"/>
              <a:ext cx="9865" cy="34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供应链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endParaRPr 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66" y="5401"/>
              <a:ext cx="6065" cy="3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1500" b="1" dirty="0">
                  <a:solidFill>
                    <a:schemeClr val="bg1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  <a:sym typeface="+mn-ea"/>
                </a:rPr>
                <a:t>03</a:t>
              </a:r>
              <a:r>
                <a:rPr lang="en-US" altLang="zh-CN" sz="13800" b="1" dirty="0">
                  <a:solidFill>
                    <a:schemeClr val="bg1"/>
                  </a:solidFill>
                  <a:latin typeface="思源黑体 CN ExtraLight" panose="020B0200000000000000" charset="-122"/>
                  <a:ea typeface="思源黑体 CN ExtraLight" panose="020B0200000000000000" charset="-122"/>
                  <a:cs typeface="思源黑体 CN Heavy" panose="020B0A00000000000000" charset="-122"/>
                  <a:sym typeface="+mn-ea"/>
                </a:rPr>
                <a:t> </a:t>
              </a:r>
              <a:endParaRPr lang="en-US" altLang="zh-CN" sz="13800" b="1" dirty="0">
                <a:solidFill>
                  <a:schemeClr val="bg1"/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思源黑体 CN Heavy" panose="020B0A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19168" y="603026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997075" y="2313305"/>
            <a:ext cx="3453130" cy="3188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dirty="0">
                <a:solidFill>
                  <a:srgbClr val="0192C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请在此键入您的文本</a:t>
            </a:r>
            <a:endParaRPr lang="zh-CN" altLang="en-US" sz="2400" dirty="0">
              <a:solidFill>
                <a:srgbClr val="0192C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>
              <a:lnSpc>
                <a:spcPct val="150000"/>
              </a:lnSpc>
              <a:defRPr/>
            </a:pPr>
            <a:endParaRPr lang="zh-CN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zh-CN" sz="1600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请在此键入您的文本</a:t>
            </a:r>
            <a:endParaRPr lang="zh-CN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1400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请在此键入您的文本请在此键入您的文本</a:t>
            </a:r>
            <a:endParaRPr lang="en-US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1400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rPr>
              <a:t>请在此键入您的文本请在此键入您的文本</a:t>
            </a:r>
            <a:endParaRPr lang="zh-CN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zh-CN" sz="14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 algn="l">
              <a:lnSpc>
                <a:spcPct val="150000"/>
              </a:lnSpc>
              <a:defRPr/>
            </a:pPr>
            <a:endParaRPr lang="zh-CN" altLang="zh-CN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  <a:p>
            <a:pPr algn="l">
              <a:lnSpc>
                <a:spcPct val="150000"/>
              </a:lnSpc>
              <a:defRPr/>
            </a:pPr>
            <a:endParaRPr lang="zh-CN" altLang="en-US" sz="1600" dirty="0">
              <a:solidFill>
                <a:srgbClr val="0192C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思源黑体" panose="020B0500000000000000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163945" y="3019425"/>
            <a:ext cx="4150995" cy="817245"/>
            <a:chOff x="7678" y="3180"/>
            <a:chExt cx="6537" cy="1287"/>
          </a:xfrm>
        </p:grpSpPr>
        <p:grpSp>
          <p:nvGrpSpPr>
            <p:cNvPr id="16" name="组合 15"/>
            <p:cNvGrpSpPr/>
            <p:nvPr/>
          </p:nvGrpSpPr>
          <p:grpSpPr>
            <a:xfrm>
              <a:off x="7678" y="3397"/>
              <a:ext cx="1068" cy="1070"/>
              <a:chOff x="7678" y="3397"/>
              <a:chExt cx="1068" cy="1070"/>
            </a:xfrm>
          </p:grpSpPr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7678" y="3397"/>
                <a:ext cx="1069" cy="1071"/>
              </a:xfrm>
              <a:prstGeom prst="ellipse">
                <a:avLst/>
              </a:prstGeom>
              <a:solidFill>
                <a:srgbClr val="0192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18" name="任意多边形 17"/>
              <p:cNvSpPr/>
              <p:nvPr>
                <p:custDataLst>
                  <p:tags r:id="rId2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19" name="i$ḻíḍê"/>
            <p:cNvSpPr/>
            <p:nvPr/>
          </p:nvSpPr>
          <p:spPr bwMode="auto">
            <a:xfrm>
              <a:off x="8922" y="3180"/>
              <a:ext cx="5293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请在此键入您的文本请在此键入您的文本</a:t>
              </a:r>
              <a:endPara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2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请在此键入您的文本请在此键入您的文本</a:t>
              </a:r>
              <a:endParaRPr lang="zh-CN" altLang="en-US" sz="12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533525" y="2627630"/>
            <a:ext cx="1803400" cy="5613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097020" y="2627630"/>
            <a:ext cx="2011680" cy="5613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533525" y="3363595"/>
            <a:ext cx="1803400" cy="5613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617335" y="2635250"/>
            <a:ext cx="1803400" cy="561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9157335" y="2627630"/>
            <a:ext cx="1803400" cy="561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048385" y="2042795"/>
            <a:ext cx="10504170" cy="2597150"/>
            <a:chOff x="1651" y="3217"/>
            <a:chExt cx="16542" cy="4090"/>
          </a:xfrm>
        </p:grpSpPr>
        <p:sp>
          <p:nvSpPr>
            <p:cNvPr id="34" name="圆角矩形 33"/>
            <p:cNvSpPr/>
            <p:nvPr/>
          </p:nvSpPr>
          <p:spPr>
            <a:xfrm>
              <a:off x="1651" y="3217"/>
              <a:ext cx="16542" cy="4091"/>
            </a:xfrm>
            <a:prstGeom prst="roundRect">
              <a:avLst>
                <a:gd name="adj" fmla="val 6247"/>
              </a:avLst>
            </a:prstGeom>
            <a:noFill/>
            <a:ln w="28575">
              <a:solidFill>
                <a:srgbClr val="0192C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rcRect r="2960"/>
            <a:stretch>
              <a:fillRect/>
            </a:stretch>
          </p:blipFill>
          <p:spPr>
            <a:xfrm>
              <a:off x="2003" y="3522"/>
              <a:ext cx="15837" cy="3481"/>
            </a:xfrm>
            <a:prstGeom prst="rect">
              <a:avLst/>
            </a:prstGeom>
          </p:spPr>
        </p:pic>
      </p:grpSp>
      <p:sp>
        <p:nvSpPr>
          <p:cNvPr id="20" name="圆角矩形 19"/>
          <p:cNvSpPr/>
          <p:nvPr/>
        </p:nvSpPr>
        <p:spPr>
          <a:xfrm>
            <a:off x="6760210" y="2909570"/>
            <a:ext cx="2011045" cy="68008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9422765" y="2909570"/>
            <a:ext cx="1915160" cy="68008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2309495" y="2236470"/>
            <a:ext cx="942975" cy="5626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1891665" y="675005"/>
            <a:ext cx="2138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供应链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775852" y="4793615"/>
            <a:ext cx="9038958" cy="739775"/>
            <a:chOff x="7800" y="3350"/>
            <a:chExt cx="11942" cy="1166"/>
          </a:xfrm>
        </p:grpSpPr>
        <p:sp>
          <p:nvSpPr>
            <p:cNvPr id="54" name="任意多边形 53"/>
            <p:cNvSpPr/>
            <p:nvPr>
              <p:custDataLst>
                <p:tags r:id="rId5"/>
              </p:custDataLst>
            </p:nvPr>
          </p:nvSpPr>
          <p:spPr>
            <a:xfrm>
              <a:off x="7800" y="3607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5" name="i$ḻíḍê"/>
            <p:cNvSpPr/>
            <p:nvPr/>
          </p:nvSpPr>
          <p:spPr bwMode="auto">
            <a:xfrm>
              <a:off x="9043" y="3350"/>
              <a:ext cx="10699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供应链平台：施工单位和供应商协同采销流程的操作平台。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244850" y="4843780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6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l="-94" t="42878" r="94" b="134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316173" y="2673577"/>
            <a:ext cx="3725064" cy="2308066"/>
            <a:chOff x="5903" y="5621"/>
            <a:chExt cx="6418" cy="4118"/>
          </a:xfrm>
        </p:grpSpPr>
        <p:sp>
          <p:nvSpPr>
            <p:cNvPr id="28" name="文本框 27"/>
            <p:cNvSpPr txBox="1"/>
            <p:nvPr/>
          </p:nvSpPr>
          <p:spPr>
            <a:xfrm>
              <a:off x="5903" y="5621"/>
              <a:ext cx="6418" cy="41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采销协同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供应链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endParaRPr 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475988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3999865" y="1550035"/>
            <a:ext cx="7945847" cy="1746885"/>
            <a:chOff x="9197" y="2865"/>
            <a:chExt cx="7641" cy="2751"/>
          </a:xfrm>
        </p:grpSpPr>
        <p:grpSp>
          <p:nvGrpSpPr>
            <p:cNvPr id="31" name="组合 30"/>
            <p:cNvGrpSpPr/>
            <p:nvPr/>
          </p:nvGrpSpPr>
          <p:grpSpPr>
            <a:xfrm>
              <a:off x="9197" y="2865"/>
              <a:ext cx="7641" cy="2751"/>
              <a:chOff x="7884" y="3230"/>
              <a:chExt cx="7641" cy="2751"/>
            </a:xfrm>
          </p:grpSpPr>
          <p:sp>
            <p:nvSpPr>
              <p:cNvPr id="36" name="任意多边形 35"/>
              <p:cNvSpPr/>
              <p:nvPr>
                <p:custDataLst>
                  <p:tags r:id="rId3"/>
                </p:custDataLst>
              </p:nvPr>
            </p:nvSpPr>
            <p:spPr>
              <a:xfrm>
                <a:off x="7884" y="3607"/>
                <a:ext cx="620" cy="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8" name="i$ḻíḍê"/>
              <p:cNvSpPr/>
              <p:nvPr/>
            </p:nvSpPr>
            <p:spPr bwMode="auto">
              <a:xfrm>
                <a:off x="9003" y="3230"/>
                <a:ext cx="6522" cy="2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16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施工单位采购：施工单位发起采购订单，审批通过后，由供应商接单。</a:t>
                </a: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  <a:p>
                <a:pPr lvl="0" algn="l" fontAlgn="auto">
                  <a:lnSpc>
                    <a:spcPct val="150000"/>
                  </a:lnSpc>
                  <a:defRPr/>
                </a:pPr>
                <a:r>
                  <a:rPr lang="zh-CN" altLang="en-US" sz="1600" b="1" dirty="0">
                    <a:solidFill>
                      <a:srgbClr val="0192C6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思源黑体" panose="020B0500000000000000" pitchFamily="34" charset="-122"/>
                  </a:rPr>
                  <a:t>施工单位入库：施工单位确认收货后，由部门主管审批入库。</a:t>
                </a: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  <a:p>
                <a:pPr lvl="0" algn="l" fontAlgn="auto">
                  <a:lnSpc>
                    <a:spcPct val="150000"/>
                  </a:lnSpc>
                  <a:defRPr/>
                </a:pPr>
                <a:endPara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19" name="i$ḻíḍê"/>
            <p:cNvSpPr/>
            <p:nvPr/>
          </p:nvSpPr>
          <p:spPr bwMode="auto">
            <a:xfrm>
              <a:off x="10333" y="4247"/>
              <a:ext cx="5293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1891665" y="675005"/>
            <a:ext cx="2138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供应链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165" y="1655445"/>
            <a:ext cx="2298700" cy="6985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730375" y="1506220"/>
            <a:ext cx="8780145" cy="3994150"/>
            <a:chOff x="2725" y="2372"/>
            <a:chExt cx="13827" cy="6290"/>
          </a:xfrm>
        </p:grpSpPr>
        <p:grpSp>
          <p:nvGrpSpPr>
            <p:cNvPr id="22" name="组合 21"/>
            <p:cNvGrpSpPr/>
            <p:nvPr/>
          </p:nvGrpSpPr>
          <p:grpSpPr>
            <a:xfrm>
              <a:off x="2726" y="5242"/>
              <a:ext cx="13826" cy="3420"/>
              <a:chOff x="1651" y="3217"/>
              <a:chExt cx="16542" cy="4091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1651" y="3217"/>
                <a:ext cx="16542" cy="4091"/>
              </a:xfrm>
              <a:prstGeom prst="roundRect">
                <a:avLst>
                  <a:gd name="adj" fmla="val 6247"/>
                </a:avLst>
              </a:prstGeom>
              <a:noFill/>
              <a:ln w="28575">
                <a:solidFill>
                  <a:srgbClr val="0192C6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/>
              <a:srcRect r="2960"/>
              <a:stretch>
                <a:fillRect/>
              </a:stretch>
            </p:blipFill>
            <p:spPr>
              <a:xfrm>
                <a:off x="2003" y="3522"/>
                <a:ext cx="15837" cy="3481"/>
              </a:xfrm>
              <a:prstGeom prst="rect">
                <a:avLst/>
              </a:prstGeom>
            </p:spPr>
          </p:pic>
        </p:grpSp>
        <p:grpSp>
          <p:nvGrpSpPr>
            <p:cNvPr id="2" name="组合 1"/>
            <p:cNvGrpSpPr/>
            <p:nvPr/>
          </p:nvGrpSpPr>
          <p:grpSpPr>
            <a:xfrm>
              <a:off x="2725" y="2372"/>
              <a:ext cx="10279" cy="4968"/>
              <a:chOff x="2725" y="2372"/>
              <a:chExt cx="10279" cy="4968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0122" y="6320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标注 19"/>
              <p:cNvSpPr/>
              <p:nvPr/>
            </p:nvSpPr>
            <p:spPr>
              <a:xfrm>
                <a:off x="2725" y="2372"/>
                <a:ext cx="4303" cy="1642"/>
              </a:xfrm>
              <a:prstGeom prst="wedgeRectCallout">
                <a:avLst>
                  <a:gd name="adj1" fmla="val 116511"/>
                  <a:gd name="adj2" fmla="val 179537"/>
                </a:avLst>
              </a:prstGeom>
              <a:noFill/>
              <a:ln w="38100">
                <a:solidFill>
                  <a:srgbClr val="0192C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4644390" y="1550035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6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5273675" y="1506220"/>
            <a:ext cx="5359446" cy="740410"/>
            <a:chOff x="7884" y="3397"/>
            <a:chExt cx="6433" cy="1166"/>
          </a:xfrm>
        </p:grpSpPr>
        <p:sp>
          <p:nvSpPr>
            <p:cNvPr id="36" name="任意多边形 35"/>
            <p:cNvSpPr/>
            <p:nvPr>
              <p:custDataLst>
                <p:tags r:id="rId3"/>
              </p:custDataLst>
            </p:nvPr>
          </p:nvSpPr>
          <p:spPr>
            <a:xfrm>
              <a:off x="7884" y="3607"/>
              <a:ext cx="620" cy="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8" name="i$ḻíḍê"/>
            <p:cNvSpPr/>
            <p:nvPr/>
          </p:nvSpPr>
          <p:spPr bwMode="auto">
            <a:xfrm>
              <a:off x="8503" y="3397"/>
              <a:ext cx="5814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供应商销售：供应商接到施工单位到订单后，审批通过发货。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1891665" y="675005"/>
            <a:ext cx="2138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供应链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235" y="1650365"/>
            <a:ext cx="2217420" cy="7086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730375" y="1506220"/>
            <a:ext cx="8780145" cy="3994150"/>
            <a:chOff x="2725" y="2372"/>
            <a:chExt cx="13827" cy="6290"/>
          </a:xfrm>
        </p:grpSpPr>
        <p:grpSp>
          <p:nvGrpSpPr>
            <p:cNvPr id="22" name="组合 21"/>
            <p:cNvGrpSpPr/>
            <p:nvPr/>
          </p:nvGrpSpPr>
          <p:grpSpPr>
            <a:xfrm>
              <a:off x="2726" y="5242"/>
              <a:ext cx="13826" cy="3420"/>
              <a:chOff x="1651" y="3217"/>
              <a:chExt cx="16542" cy="4091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1651" y="3217"/>
                <a:ext cx="16542" cy="4091"/>
              </a:xfrm>
              <a:prstGeom prst="roundRect">
                <a:avLst>
                  <a:gd name="adj" fmla="val 6247"/>
                </a:avLst>
              </a:prstGeom>
              <a:noFill/>
              <a:ln w="28575">
                <a:solidFill>
                  <a:srgbClr val="0192C6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/>
              <a:srcRect r="2960"/>
              <a:stretch>
                <a:fillRect/>
              </a:stretch>
            </p:blipFill>
            <p:spPr>
              <a:xfrm>
                <a:off x="2003" y="3522"/>
                <a:ext cx="15837" cy="3481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2725" y="2372"/>
              <a:ext cx="13656" cy="4968"/>
              <a:chOff x="2725" y="2372"/>
              <a:chExt cx="13656" cy="4968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3499" y="6320"/>
                <a:ext cx="2882" cy="102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</a:ex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标注 19"/>
              <p:cNvSpPr/>
              <p:nvPr/>
            </p:nvSpPr>
            <p:spPr>
              <a:xfrm>
                <a:off x="2725" y="2372"/>
                <a:ext cx="4303" cy="1642"/>
              </a:xfrm>
              <a:prstGeom prst="wedgeRectCallout">
                <a:avLst>
                  <a:gd name="adj1" fmla="val 193318"/>
                  <a:gd name="adj2" fmla="val 181668"/>
                </a:avLst>
              </a:prstGeom>
              <a:noFill/>
              <a:ln w="38100">
                <a:solidFill>
                  <a:srgbClr val="0192C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5180965" y="1582420"/>
            <a:ext cx="463550" cy="464185"/>
            <a:chOff x="7678" y="3738"/>
            <a:chExt cx="730" cy="731"/>
          </a:xfrm>
        </p:grpSpPr>
        <p:sp>
          <p:nvSpPr>
            <p:cNvPr id="101" name="Oval 15"/>
            <p:cNvSpPr>
              <a:spLocks noChangeArrowheads="1"/>
            </p:cNvSpPr>
            <p:nvPr/>
          </p:nvSpPr>
          <p:spPr bwMode="auto">
            <a:xfrm>
              <a:off x="7678" y="3738"/>
              <a:ext cx="730" cy="731"/>
            </a:xfrm>
            <a:prstGeom prst="ellipse">
              <a:avLst/>
            </a:prstGeom>
            <a:solidFill>
              <a:srgbClr val="0192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02" name="任意多边形 101"/>
            <p:cNvSpPr/>
            <p:nvPr>
              <p:custDataLst>
                <p:tags r:id="rId6"/>
              </p:custDataLst>
            </p:nvPr>
          </p:nvSpPr>
          <p:spPr>
            <a:xfrm>
              <a:off x="7824" y="3904"/>
              <a:ext cx="423" cy="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6800" y="63828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35995" y="685165"/>
            <a:ext cx="9516080" cy="521970"/>
            <a:chOff x="1159" y="1079"/>
            <a:chExt cx="14986" cy="822"/>
          </a:xfrm>
        </p:grpSpPr>
        <p:grpSp>
          <p:nvGrpSpPr>
            <p:cNvPr id="7" name="组合 6"/>
            <p:cNvGrpSpPr/>
            <p:nvPr/>
          </p:nvGrpSpPr>
          <p:grpSpPr>
            <a:xfrm>
              <a:off x="1159" y="1245"/>
              <a:ext cx="1745" cy="425"/>
              <a:chOff x="7895" y="7759"/>
              <a:chExt cx="3370" cy="821"/>
            </a:xfrm>
            <a:solidFill>
              <a:srgbClr val="0192C6"/>
            </a:solidFill>
          </p:grpSpPr>
          <p:sp>
            <p:nvSpPr>
              <p:cNvPr id="8" name="椭圆 7"/>
              <p:cNvSpPr/>
              <p:nvPr/>
            </p:nvSpPr>
            <p:spPr>
              <a:xfrm>
                <a:off x="7895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9189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444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2979" y="1079"/>
              <a:ext cx="131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192C6"/>
                  </a:solidFill>
                </a:rPr>
                <a:t>可信工程</a:t>
              </a:r>
              <a:r>
                <a:rPr lang="en-US" altLang="zh-CN" sz="2800" b="1">
                  <a:solidFill>
                    <a:srgbClr val="0192C6"/>
                  </a:solidFill>
                </a:rPr>
                <a:t>APP</a:t>
              </a:r>
              <a:r>
                <a:rPr lang="zh-CN" altLang="en-US" sz="2800" b="1">
                  <a:solidFill>
                    <a:srgbClr val="0192C6"/>
                  </a:solidFill>
                </a:rPr>
                <a:t>及网页版入口</a:t>
              </a:r>
              <a:endParaRPr lang="zh-CN" altLang="en-US" sz="2800" b="1">
                <a:solidFill>
                  <a:srgbClr val="0192C6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80490" y="1522730"/>
            <a:ext cx="4362450" cy="1208405"/>
            <a:chOff x="2174" y="2043"/>
            <a:chExt cx="6870" cy="1903"/>
          </a:xfrm>
        </p:grpSpPr>
        <p:sp>
          <p:nvSpPr>
            <p:cNvPr id="54" name="深度视觉·原创设计 https://www.docer.com/works?userid=22383862"/>
            <p:cNvSpPr/>
            <p:nvPr/>
          </p:nvSpPr>
          <p:spPr>
            <a:xfrm>
              <a:off x="3095" y="2058"/>
              <a:ext cx="5949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可信工程</a:t>
              </a:r>
              <a:r>
                <a:rPr lang="en-US" altLang="zh-CN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APP</a:t>
              </a: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：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可手机扫码下载，或在应用商店搜索“可信工程”进行下载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2174" y="2043"/>
              <a:ext cx="730" cy="731"/>
              <a:chOff x="7678" y="3738"/>
              <a:chExt cx="730" cy="731"/>
            </a:xfrm>
          </p:grpSpPr>
          <p:sp>
            <p:nvSpPr>
              <p:cNvPr id="101" name="Oval 15"/>
              <p:cNvSpPr>
                <a:spLocks noChangeArrowheads="1"/>
              </p:cNvSpPr>
              <p:nvPr/>
            </p:nvSpPr>
            <p:spPr bwMode="auto">
              <a:xfrm>
                <a:off x="7678" y="3738"/>
                <a:ext cx="730" cy="731"/>
              </a:xfrm>
              <a:prstGeom prst="ellipse">
                <a:avLst/>
              </a:prstGeom>
              <a:solidFill>
                <a:srgbClr val="0192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102" name="任意多边形 101"/>
              <p:cNvSpPr/>
              <p:nvPr>
                <p:custDataLst>
                  <p:tags r:id="rId3"/>
                </p:custDataLst>
              </p:nvPr>
            </p:nvSpPr>
            <p:spPr>
              <a:xfrm>
                <a:off x="7824" y="3904"/>
                <a:ext cx="423" cy="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l="14288" t="10625" r="15459" b="15064"/>
          <a:stretch>
            <a:fillRect/>
          </a:stretch>
        </p:blipFill>
        <p:spPr>
          <a:xfrm>
            <a:off x="1844040" y="2839720"/>
            <a:ext cx="2819400" cy="294449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249670" y="1532255"/>
            <a:ext cx="4362450" cy="839470"/>
            <a:chOff x="2174" y="2043"/>
            <a:chExt cx="6870" cy="1322"/>
          </a:xfrm>
        </p:grpSpPr>
        <p:sp>
          <p:nvSpPr>
            <p:cNvPr id="16" name="深度视觉·原创设计 https://www.docer.com/works?userid=22383862"/>
            <p:cNvSpPr/>
            <p:nvPr/>
          </p:nvSpPr>
          <p:spPr>
            <a:xfrm>
              <a:off x="3095" y="2058"/>
              <a:ext cx="5949" cy="1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 fontAlgn="auto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0192C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思源黑体" panose="020B0500000000000000" pitchFamily="34" charset="-122"/>
                </a:rPr>
                <a:t>可信工程网页版入口：https://www.kxgcc.com/</a:t>
              </a:r>
              <a:endParaRPr lang="zh-CN" altLang="en-US" sz="1600" b="1" dirty="0">
                <a:solidFill>
                  <a:srgbClr val="0192C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174" y="2043"/>
              <a:ext cx="730" cy="731"/>
              <a:chOff x="7678" y="3738"/>
              <a:chExt cx="730" cy="731"/>
            </a:xfrm>
          </p:grpSpPr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7678" y="3738"/>
                <a:ext cx="730" cy="731"/>
              </a:xfrm>
              <a:prstGeom prst="ellipse">
                <a:avLst/>
              </a:prstGeom>
              <a:solidFill>
                <a:srgbClr val="0192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19" name="任意多边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824" y="3904"/>
                <a:ext cx="423" cy="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670" y="2973070"/>
            <a:ext cx="5058410" cy="278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1665" y="675005"/>
            <a:ext cx="405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供应链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供应链管理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1092713" y="1371411"/>
            <a:ext cx="10270248" cy="4303296"/>
            <a:chOff x="895" y="1673"/>
            <a:chExt cx="16174" cy="6777"/>
          </a:xfrm>
        </p:grpSpPr>
        <p:sp>
          <p:nvSpPr>
            <p:cNvPr id="3" name="椭圆 2"/>
            <p:cNvSpPr/>
            <p:nvPr/>
          </p:nvSpPr>
          <p:spPr>
            <a:xfrm>
              <a:off x="6390" y="3393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343" y="3367"/>
              <a:ext cx="1260" cy="939"/>
              <a:chOff x="1678980" y="2442850"/>
              <a:chExt cx="800219" cy="59604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发起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678980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采购订单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9199" y="755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7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6419" y="7552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8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8" name="直线箭头连接符 9"/>
            <p:cNvCxnSpPr>
              <a:stCxn id="16" idx="2"/>
              <a:endCxn id="17" idx="6"/>
            </p:cNvCxnSpPr>
            <p:nvPr/>
          </p:nvCxnSpPr>
          <p:spPr>
            <a:xfrm flipH="1">
              <a:off x="7276" y="7981"/>
              <a:ext cx="1923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10297" y="7511"/>
              <a:ext cx="1745" cy="939"/>
              <a:chOff x="1678980" y="2442850"/>
              <a:chExt cx="1107996" cy="59604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1679620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收货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确认收到货物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>
              <a:off x="3604" y="1673"/>
              <a:ext cx="1561" cy="697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solidFill>
                <a:srgbClr val="189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采购商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9" name="准备 17"/>
            <p:cNvSpPr/>
            <p:nvPr/>
          </p:nvSpPr>
          <p:spPr>
            <a:xfrm>
              <a:off x="895" y="3499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1" name="直线箭头连接符 18"/>
            <p:cNvCxnSpPr>
              <a:stCxn id="29" idx="3"/>
              <a:endCxn id="95" idx="2"/>
            </p:cNvCxnSpPr>
            <p:nvPr/>
          </p:nvCxnSpPr>
          <p:spPr>
            <a:xfrm>
              <a:off x="2214" y="3822"/>
              <a:ext cx="1390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/>
          </p:nvGrpSpPr>
          <p:grpSpPr>
            <a:xfrm>
              <a:off x="12265" y="3400"/>
              <a:ext cx="1376" cy="731"/>
              <a:chOff x="9032" y="5351"/>
              <a:chExt cx="1376" cy="731"/>
            </a:xfrm>
          </p:grpSpPr>
          <p:sp>
            <p:nvSpPr>
              <p:cNvPr id="33" name="右箭头 32"/>
              <p:cNvSpPr/>
              <p:nvPr/>
            </p:nvSpPr>
            <p:spPr>
              <a:xfrm>
                <a:off x="9032" y="5768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9255" y="5351"/>
                <a:ext cx="856" cy="48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流转</a:t>
                </a:r>
                <a:endPara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14378" y="3381"/>
              <a:ext cx="857" cy="857"/>
            </a:xfrm>
            <a:prstGeom prst="ellipse">
              <a:avLst/>
            </a:prstGeom>
            <a:solidFill>
              <a:srgbClr val="E33AAB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4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5302" y="3310"/>
              <a:ext cx="1767" cy="939"/>
              <a:chOff x="1455647" y="2442850"/>
              <a:chExt cx="1121794" cy="596041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1455647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接单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469445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接收客户订单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14379" y="5431"/>
              <a:ext cx="857" cy="857"/>
            </a:xfrm>
            <a:prstGeom prst="ellipse">
              <a:avLst/>
            </a:prstGeom>
            <a:solidFill>
              <a:srgbClr val="E33AAB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5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60" name="直线箭头连接符 26"/>
            <p:cNvCxnSpPr>
              <a:stCxn id="38" idx="4"/>
              <a:endCxn id="59" idx="0"/>
            </p:cNvCxnSpPr>
            <p:nvPr/>
          </p:nvCxnSpPr>
          <p:spPr>
            <a:xfrm>
              <a:off x="14807" y="4238"/>
              <a:ext cx="1" cy="119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组合 67"/>
            <p:cNvGrpSpPr/>
            <p:nvPr/>
          </p:nvGrpSpPr>
          <p:grpSpPr>
            <a:xfrm>
              <a:off x="15369" y="7470"/>
              <a:ext cx="1282" cy="939"/>
              <a:chOff x="1497579" y="2442850"/>
              <a:chExt cx="813956" cy="596041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149757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发货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1511316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发出货物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83" name="AutoShape 10"/>
            <p:cNvSpPr>
              <a:spLocks noChangeArrowheads="1"/>
            </p:cNvSpPr>
            <p:nvPr/>
          </p:nvSpPr>
          <p:spPr bwMode="auto">
            <a:xfrm>
              <a:off x="14379" y="1673"/>
              <a:ext cx="1561" cy="697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solidFill>
                <a:srgbClr val="E33AA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E33AA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供应商</a:t>
              </a:r>
              <a:endParaRPr lang="zh-CN" altLang="en-US" sz="2000" b="1" dirty="0">
                <a:solidFill>
                  <a:srgbClr val="E33AA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4" name="准备 37"/>
            <p:cNvSpPr/>
            <p:nvPr/>
          </p:nvSpPr>
          <p:spPr>
            <a:xfrm>
              <a:off x="895" y="760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4645" y="7459"/>
              <a:ext cx="1745" cy="939"/>
              <a:chOff x="1678980" y="2442850"/>
              <a:chExt cx="1107996" cy="596041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入库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1678980" y="276189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进行库存管理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12283" y="7545"/>
              <a:ext cx="1376" cy="730"/>
              <a:chOff x="9022" y="7378"/>
              <a:chExt cx="1376" cy="730"/>
            </a:xfrm>
          </p:grpSpPr>
          <p:sp>
            <p:nvSpPr>
              <p:cNvPr id="92" name="右箭头 91"/>
              <p:cNvSpPr/>
              <p:nvPr/>
            </p:nvSpPr>
            <p:spPr>
              <a:xfrm flipH="1">
                <a:off x="9022" y="7794"/>
                <a:ext cx="1377" cy="31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l"/>
                <a:endParaRPr kumimoji="1" lang="zh-CN" altLang="en-US" sz="11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9245" y="7378"/>
                <a:ext cx="856" cy="48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流转</a:t>
                </a:r>
                <a:endPara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94" name="直线箭头连接符 77"/>
            <p:cNvCxnSpPr>
              <a:endCxn id="110" idx="6"/>
            </p:cNvCxnSpPr>
            <p:nvPr/>
          </p:nvCxnSpPr>
          <p:spPr>
            <a:xfrm flipH="1" flipV="1">
              <a:off x="4502" y="7925"/>
              <a:ext cx="1888" cy="6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椭圆 94"/>
            <p:cNvSpPr/>
            <p:nvPr/>
          </p:nvSpPr>
          <p:spPr>
            <a:xfrm>
              <a:off x="3604" y="3393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4387" y="3311"/>
              <a:ext cx="1907" cy="1227"/>
              <a:chOff x="1678980" y="2442850"/>
              <a:chExt cx="1211227" cy="779417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1679619" y="2442850"/>
                <a:ext cx="121058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供应商管理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1678980" y="2761892"/>
                <a:ext cx="94488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添加供应商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到往来单位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99" name="直线箭头连接符 90"/>
            <p:cNvCxnSpPr>
              <a:stCxn id="95" idx="6"/>
              <a:endCxn id="3" idx="2"/>
            </p:cNvCxnSpPr>
            <p:nvPr/>
          </p:nvCxnSpPr>
          <p:spPr>
            <a:xfrm>
              <a:off x="4461" y="3822"/>
              <a:ext cx="1929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椭圆 99"/>
            <p:cNvSpPr/>
            <p:nvPr/>
          </p:nvSpPr>
          <p:spPr>
            <a:xfrm>
              <a:off x="9100" y="3367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3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cxnSp>
          <p:nvCxnSpPr>
            <p:cNvPr id="101" name="直线箭头连接符 90"/>
            <p:cNvCxnSpPr>
              <a:stCxn id="3" idx="6"/>
              <a:endCxn id="100" idx="2"/>
            </p:cNvCxnSpPr>
            <p:nvPr/>
          </p:nvCxnSpPr>
          <p:spPr>
            <a:xfrm flipV="1">
              <a:off x="7247" y="3796"/>
              <a:ext cx="1853" cy="26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组合 101"/>
            <p:cNvGrpSpPr/>
            <p:nvPr/>
          </p:nvGrpSpPr>
          <p:grpSpPr>
            <a:xfrm>
              <a:off x="10288" y="3314"/>
              <a:ext cx="1728" cy="936"/>
              <a:chOff x="1678980" y="2442850"/>
              <a:chExt cx="1097280" cy="594632"/>
            </a:xfrm>
          </p:grpSpPr>
          <p:sp>
            <p:nvSpPr>
              <p:cNvPr id="103" name="矩形 102"/>
              <p:cNvSpPr/>
              <p:nvPr/>
            </p:nvSpPr>
            <p:spPr>
              <a:xfrm>
                <a:off x="1679619" y="2442850"/>
                <a:ext cx="589280" cy="3371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1678980" y="2761892"/>
                <a:ext cx="10972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部门主管审批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15327" y="5438"/>
              <a:ext cx="1728" cy="936"/>
              <a:chOff x="1469900" y="2442850"/>
              <a:chExt cx="1097280" cy="594632"/>
            </a:xfrm>
          </p:grpSpPr>
          <p:sp>
            <p:nvSpPr>
              <p:cNvPr id="106" name="矩形 105"/>
              <p:cNvSpPr/>
              <p:nvPr/>
            </p:nvSpPr>
            <p:spPr>
              <a:xfrm>
                <a:off x="1484040" y="2442850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7" name="矩形 106"/>
              <p:cNvSpPr/>
              <p:nvPr/>
            </p:nvSpPr>
            <p:spPr>
              <a:xfrm>
                <a:off x="1469900" y="2761892"/>
                <a:ext cx="10972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部门主管审批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108" name="直线箭头连接符 26"/>
            <p:cNvCxnSpPr>
              <a:stCxn id="59" idx="4"/>
              <a:endCxn id="109" idx="0"/>
            </p:cNvCxnSpPr>
            <p:nvPr/>
          </p:nvCxnSpPr>
          <p:spPr>
            <a:xfrm flipH="1">
              <a:off x="14807" y="6288"/>
              <a:ext cx="1" cy="1193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椭圆 108"/>
            <p:cNvSpPr/>
            <p:nvPr/>
          </p:nvSpPr>
          <p:spPr>
            <a:xfrm>
              <a:off x="14378" y="7481"/>
              <a:ext cx="857" cy="857"/>
            </a:xfrm>
            <a:prstGeom prst="ellipse">
              <a:avLst/>
            </a:prstGeom>
            <a:solidFill>
              <a:srgbClr val="E33AAB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6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3645" y="7496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9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7471" y="7481"/>
              <a:ext cx="1728" cy="936"/>
              <a:chOff x="1678980" y="2442850"/>
              <a:chExt cx="1097280" cy="594632"/>
            </a:xfrm>
          </p:grpSpPr>
          <p:sp>
            <p:nvSpPr>
              <p:cNvPr id="112" name="矩形 111"/>
              <p:cNvSpPr/>
              <p:nvPr/>
            </p:nvSpPr>
            <p:spPr>
              <a:xfrm>
                <a:off x="1679620" y="2442850"/>
                <a:ext cx="5892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审批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3" name="矩形 112"/>
              <p:cNvSpPr/>
              <p:nvPr/>
            </p:nvSpPr>
            <p:spPr>
              <a:xfrm>
                <a:off x="1678980" y="2761892"/>
                <a:ext cx="1097280" cy="275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部门主管审批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114" name="直线箭头连接符 77"/>
            <p:cNvCxnSpPr>
              <a:endCxn id="84" idx="3"/>
            </p:cNvCxnSpPr>
            <p:nvPr/>
          </p:nvCxnSpPr>
          <p:spPr>
            <a:xfrm flipH="1">
              <a:off x="2214" y="7929"/>
              <a:ext cx="1431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312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1665" y="675005"/>
            <a:ext cx="405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供应链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退货流程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084033" y="2583626"/>
            <a:ext cx="7962691" cy="1697994"/>
            <a:chOff x="3554" y="1788"/>
            <a:chExt cx="12540" cy="2674"/>
          </a:xfrm>
        </p:grpSpPr>
        <p:sp>
          <p:nvSpPr>
            <p:cNvPr id="14" name="椭圆 13"/>
            <p:cNvSpPr/>
            <p:nvPr/>
          </p:nvSpPr>
          <p:spPr>
            <a:xfrm>
              <a:off x="6398" y="3594"/>
              <a:ext cx="857" cy="857"/>
            </a:xfrm>
            <a:prstGeom prst="ellipse">
              <a:avLst/>
            </a:prstGeom>
            <a:solidFill>
              <a:srgbClr val="1890FF"/>
            </a:solidFill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1</a:t>
              </a:r>
              <a:endPara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255" y="3498"/>
              <a:ext cx="1260" cy="939"/>
              <a:chOff x="1679615" y="2442850"/>
              <a:chExt cx="800219" cy="596041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退货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679615" y="2761892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退回货物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6398" y="1788"/>
              <a:ext cx="1561" cy="697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solidFill>
                <a:srgbClr val="189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189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采购商</a:t>
              </a:r>
              <a:endPara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准备 7"/>
            <p:cNvSpPr/>
            <p:nvPr/>
          </p:nvSpPr>
          <p:spPr>
            <a:xfrm>
              <a:off x="3554" y="3696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开始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4" name="直线箭头连接符 8"/>
            <p:cNvCxnSpPr>
              <a:stCxn id="23" idx="3"/>
              <a:endCxn id="14" idx="2"/>
            </p:cNvCxnSpPr>
            <p:nvPr/>
          </p:nvCxnSpPr>
          <p:spPr>
            <a:xfrm>
              <a:off x="4873" y="4019"/>
              <a:ext cx="1526" cy="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右箭头 24"/>
            <p:cNvSpPr/>
            <p:nvPr/>
          </p:nvSpPr>
          <p:spPr>
            <a:xfrm>
              <a:off x="9173" y="3876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396" y="3460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416" y="3605"/>
              <a:ext cx="857" cy="857"/>
            </a:xfrm>
            <a:prstGeom prst="ellipse">
              <a:avLst/>
            </a:prstGeom>
            <a:solidFill>
              <a:srgbClr val="E33AAB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2267" y="3512"/>
              <a:ext cx="2230" cy="939"/>
              <a:chOff x="1678980" y="2442850"/>
              <a:chExt cx="1415772" cy="596041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1679619" y="2442850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查看</a:t>
                </a:r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678980" y="2761892"/>
                <a:ext cx="14157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8565"/>
                <a:r>
                  <a:rPr lang="zh-CN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查看客户退货详情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1" name="AutoShape 10"/>
            <p:cNvSpPr>
              <a:spLocks noChangeArrowheads="1"/>
            </p:cNvSpPr>
            <p:nvPr/>
          </p:nvSpPr>
          <p:spPr bwMode="auto">
            <a:xfrm>
              <a:off x="11402" y="1788"/>
              <a:ext cx="1561" cy="697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solidFill>
                <a:srgbClr val="E33AA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90204" pitchFamily="34" charset="0"/>
                  <a:ea typeface="PMingLiU" panose="02020500000000000000" pitchFamily="18" charset="-120"/>
                </a:defRPr>
              </a:lvl9pPr>
            </a:lstStyle>
            <a:p>
              <a:pPr defTabSz="1218565"/>
              <a:r>
                <a:rPr lang="zh-CN" altLang="en-US" sz="2000" b="1" dirty="0">
                  <a:solidFill>
                    <a:srgbClr val="E33AA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供应商</a:t>
              </a:r>
              <a:endParaRPr lang="zh-CN" altLang="en-US" sz="2000" b="1" dirty="0">
                <a:solidFill>
                  <a:srgbClr val="E33AA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准备 16"/>
            <p:cNvSpPr/>
            <p:nvPr/>
          </p:nvSpPr>
          <p:spPr>
            <a:xfrm>
              <a:off x="14775" y="3711"/>
              <a:ext cx="1319" cy="645"/>
            </a:xfrm>
            <a:prstGeom prst="flowChartPreparati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结束</a:t>
              </a:r>
              <a:endPara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3" name="直线箭头连接符 17"/>
            <p:cNvCxnSpPr>
              <a:stCxn id="27" idx="6"/>
              <a:endCxn id="32" idx="1"/>
            </p:cNvCxnSpPr>
            <p:nvPr/>
          </p:nvCxnSpPr>
          <p:spPr>
            <a:xfrm>
              <a:off x="12273" y="4034"/>
              <a:ext cx="2502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l="-94" t="42878" r="94" b="134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grpSp>
        <p:nvGrpSpPr>
          <p:cNvPr id="5" name="组合 4"/>
          <p:cNvGrpSpPr/>
          <p:nvPr/>
        </p:nvGrpSpPr>
        <p:grpSpPr>
          <a:xfrm>
            <a:off x="4620887" y="2673577"/>
            <a:ext cx="3415706" cy="2308066"/>
            <a:chOff x="6428" y="5621"/>
            <a:chExt cx="5885" cy="4118"/>
          </a:xfrm>
        </p:grpSpPr>
        <p:sp>
          <p:nvSpPr>
            <p:cNvPr id="28" name="文本框 27"/>
            <p:cNvSpPr txBox="1"/>
            <p:nvPr/>
          </p:nvSpPr>
          <p:spPr>
            <a:xfrm>
              <a:off x="6613" y="5621"/>
              <a:ext cx="5700" cy="41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6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材料溯源</a:t>
              </a:r>
              <a:r>
                <a:rPr lang="zh-CN" altLang="en-US" sz="24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cs typeface="思源黑体 CN Heavy" panose="020B0A00000000000000" charset="-122"/>
                </a:rPr>
                <a:t>供应链</a:t>
              </a:r>
              <a:endParaRPr lang="zh-CN" alt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  <a:p>
              <a:pPr algn="r"/>
              <a:endParaRPr lang="en-US" sz="60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6428" y="5891"/>
              <a:ext cx="17" cy="293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908550" y="4118610"/>
            <a:ext cx="1108075" cy="269875"/>
            <a:chOff x="7895" y="7759"/>
            <a:chExt cx="3370" cy="821"/>
          </a:xfrm>
          <a:solidFill>
            <a:schemeClr val="bg1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543933" y="579531"/>
            <a:ext cx="11289553" cy="569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22935" y="753492"/>
            <a:ext cx="1108075" cy="269875"/>
            <a:chOff x="7895" y="7759"/>
            <a:chExt cx="3370" cy="821"/>
          </a:xfrm>
          <a:solidFill>
            <a:srgbClr val="0192C6"/>
          </a:solidFill>
        </p:grpSpPr>
        <p:sp>
          <p:nvSpPr>
            <p:cNvPr id="8" name="椭圆 7"/>
            <p:cNvSpPr/>
            <p:nvPr/>
          </p:nvSpPr>
          <p:spPr>
            <a:xfrm>
              <a:off x="7895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189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0444" y="7759"/>
              <a:ext cx="821" cy="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65" y="-49083"/>
            <a:ext cx="2011441" cy="753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1665" y="675005"/>
            <a:ext cx="405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192C6"/>
                </a:solidFill>
              </a:rPr>
              <a:t>供应链</a:t>
            </a:r>
            <a:r>
              <a:rPr lang="en-US" altLang="zh-CN" sz="2800" b="1">
                <a:solidFill>
                  <a:srgbClr val="0192C6"/>
                </a:solidFill>
              </a:rPr>
              <a:t>-</a:t>
            </a:r>
            <a:r>
              <a:rPr lang="zh-CN" altLang="en-US" sz="2800" b="1">
                <a:solidFill>
                  <a:srgbClr val="0192C6"/>
                </a:solidFill>
              </a:rPr>
              <a:t>项目材料溯源</a:t>
            </a:r>
            <a:endParaRPr lang="zh-CN" altLang="en-US" sz="2800" b="1">
              <a:solidFill>
                <a:srgbClr val="0192C6"/>
              </a:solidFill>
            </a:endParaRPr>
          </a:p>
        </p:txBody>
      </p:sp>
      <p:cxnSp>
        <p:nvCxnSpPr>
          <p:cNvPr id="79" name="直线箭头连接符 78"/>
          <p:cNvCxnSpPr>
            <a:stCxn id="20" idx="4"/>
            <a:endCxn id="40" idx="0"/>
          </p:cNvCxnSpPr>
          <p:nvPr/>
        </p:nvCxnSpPr>
        <p:spPr>
          <a:xfrm flipH="1">
            <a:off x="3499485" y="2852420"/>
            <a:ext cx="10795" cy="50863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78"/>
          <p:cNvCxnSpPr/>
          <p:nvPr/>
        </p:nvCxnSpPr>
        <p:spPr>
          <a:xfrm>
            <a:off x="3499485" y="3905250"/>
            <a:ext cx="0" cy="49466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3760470" y="2270125"/>
            <a:ext cx="1402080" cy="594995"/>
            <a:chOff x="1679615" y="2442850"/>
            <a:chExt cx="1402080" cy="595267"/>
          </a:xfrm>
        </p:grpSpPr>
        <p:sp>
          <p:nvSpPr>
            <p:cNvPr id="86" name="矩形 85"/>
            <p:cNvSpPr/>
            <p:nvPr/>
          </p:nvSpPr>
          <p:spPr>
            <a:xfrm>
              <a:off x="1679619" y="2442850"/>
              <a:ext cx="5892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新建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679615" y="2762527"/>
              <a:ext cx="1402080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新建项目材料管理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782060" y="3265170"/>
            <a:ext cx="1402080" cy="779145"/>
            <a:chOff x="1678980" y="2442850"/>
            <a:chExt cx="1402080" cy="779417"/>
          </a:xfrm>
        </p:grpSpPr>
        <p:sp>
          <p:nvSpPr>
            <p:cNvPr id="30" name="矩形 29"/>
            <p:cNvSpPr/>
            <p:nvPr/>
          </p:nvSpPr>
          <p:spPr>
            <a:xfrm>
              <a:off x="1679619" y="2442850"/>
              <a:ext cx="9956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填报信息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678980" y="2761892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填报基本信息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下载材料目录模板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82695" y="4382770"/>
            <a:ext cx="1109345" cy="594360"/>
            <a:chOff x="1679619" y="2442850"/>
            <a:chExt cx="1109341" cy="594632"/>
          </a:xfrm>
        </p:grpSpPr>
        <p:sp>
          <p:nvSpPr>
            <p:cNvPr id="6" name="矩形 5"/>
            <p:cNvSpPr/>
            <p:nvPr/>
          </p:nvSpPr>
          <p:spPr>
            <a:xfrm>
              <a:off x="1679619" y="2442850"/>
              <a:ext cx="9956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填写模板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691680" y="2761892"/>
              <a:ext cx="1097280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填写材料明细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16" name="直线箭头连接符 78"/>
          <p:cNvCxnSpPr>
            <a:stCxn id="12" idx="4"/>
            <a:endCxn id="42" idx="0"/>
          </p:cNvCxnSpPr>
          <p:nvPr/>
        </p:nvCxnSpPr>
        <p:spPr>
          <a:xfrm>
            <a:off x="3499485" y="4944110"/>
            <a:ext cx="635" cy="45910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852545" y="5285740"/>
            <a:ext cx="1261745" cy="779145"/>
            <a:chOff x="1679619" y="2442850"/>
            <a:chExt cx="1261741" cy="779417"/>
          </a:xfrm>
        </p:grpSpPr>
        <p:sp>
          <p:nvSpPr>
            <p:cNvPr id="18" name="矩形 17"/>
            <p:cNvSpPr/>
            <p:nvPr/>
          </p:nvSpPr>
          <p:spPr>
            <a:xfrm>
              <a:off x="1679619" y="2442850"/>
              <a:ext cx="5892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发布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691680" y="2761892"/>
              <a:ext cx="12496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上传材料明细后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发布给参建单位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8041640" y="5368924"/>
            <a:ext cx="2633345" cy="807721"/>
            <a:chOff x="1679619" y="2414930"/>
            <a:chExt cx="2633333" cy="807123"/>
          </a:xfrm>
        </p:grpSpPr>
        <p:sp>
          <p:nvSpPr>
            <p:cNvPr id="94" name="矩形 93"/>
            <p:cNvSpPr/>
            <p:nvPr/>
          </p:nvSpPr>
          <p:spPr>
            <a:xfrm>
              <a:off x="1679619" y="2414930"/>
              <a:ext cx="589278" cy="3370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查看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1691680" y="2761892"/>
              <a:ext cx="2621272" cy="460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通过项目溯源信息查看材料溯源信息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1218565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移动端可扫码查看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3150870" y="1371600"/>
            <a:ext cx="1244600" cy="441960"/>
          </a:xfrm>
          <a:prstGeom prst="roundRect">
            <a:avLst>
              <a:gd name="adj" fmla="val 16667"/>
            </a:avLst>
          </a:prstGeom>
          <a:ln>
            <a:solidFill>
              <a:srgbClr val="189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rgbClr val="189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施工单位</a:t>
            </a:r>
            <a:endParaRPr lang="zh-CN" altLang="en-US" sz="2000" b="1" dirty="0">
              <a:solidFill>
                <a:srgbClr val="189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237865" y="230822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1</a:t>
            </a:r>
            <a:endParaRPr kumimoji="1" lang="zh-CN" altLang="en-US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227070" y="336105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2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227070" y="439991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3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3227705" y="5403215"/>
            <a:ext cx="544195" cy="544195"/>
          </a:xfrm>
          <a:prstGeom prst="ellipse">
            <a:avLst/>
          </a:prstGeom>
          <a:solidFill>
            <a:srgbClr val="189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4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7415530" y="1371600"/>
            <a:ext cx="1249045" cy="441926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90204" pitchFamily="34" charset="0"/>
                <a:ea typeface="PMingLiU" panose="02020500000000000000" pitchFamily="18" charset="-120"/>
              </a:defRPr>
            </a:lvl9pPr>
          </a:lstStyle>
          <a:p>
            <a:pPr defTabSz="1218565"/>
            <a:r>
              <a:rPr lang="zh-CN" altLang="en-US" sz="2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参建单位</a:t>
            </a:r>
            <a:endParaRPr lang="zh-CN" altLang="en-US" sz="20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789295" y="5401310"/>
            <a:ext cx="873760" cy="464185"/>
            <a:chOff x="8694" y="6564"/>
            <a:chExt cx="1376" cy="731"/>
          </a:xfrm>
        </p:grpSpPr>
        <p:sp>
          <p:nvSpPr>
            <p:cNvPr id="33" name="右箭头 32"/>
            <p:cNvSpPr/>
            <p:nvPr/>
          </p:nvSpPr>
          <p:spPr>
            <a:xfrm>
              <a:off x="8694" y="6981"/>
              <a:ext cx="1377" cy="3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l"/>
              <a:endParaRPr kumimoji="1" lang="zh-CN" altLang="en-US" sz="1100" b="1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916" y="6564"/>
              <a:ext cx="856" cy="4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1218565"/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流转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74" name="椭圆 73"/>
          <p:cNvSpPr/>
          <p:nvPr/>
        </p:nvSpPr>
        <p:spPr>
          <a:xfrm>
            <a:off x="7415530" y="5401310"/>
            <a:ext cx="544195" cy="54419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5</a:t>
            </a:r>
            <a:endParaRPr kumimoji="1" lang="en-US" altLang="zh-CN" sz="16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1" name="准备 7"/>
          <p:cNvSpPr/>
          <p:nvPr/>
        </p:nvSpPr>
        <p:spPr>
          <a:xfrm>
            <a:off x="1421093" y="2375349"/>
            <a:ext cx="837543" cy="409576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开始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4" name="直线箭头连接符 8"/>
          <p:cNvCxnSpPr>
            <a:stCxn id="11" idx="3"/>
            <a:endCxn id="20" idx="2"/>
          </p:cNvCxnSpPr>
          <p:nvPr/>
        </p:nvCxnSpPr>
        <p:spPr>
          <a:xfrm>
            <a:off x="2258695" y="2580640"/>
            <a:ext cx="979170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准备 16"/>
          <p:cNvSpPr/>
          <p:nvPr/>
        </p:nvSpPr>
        <p:spPr>
          <a:xfrm>
            <a:off x="10691906" y="5470339"/>
            <a:ext cx="837543" cy="409576"/>
          </a:xfrm>
          <a:prstGeom prst="flowChartPreparatio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2032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结束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" name="直线箭头连接符 17"/>
          <p:cNvCxnSpPr>
            <a:stCxn id="74" idx="6"/>
            <a:endCxn id="21" idx="1"/>
          </p:cNvCxnSpPr>
          <p:nvPr/>
        </p:nvCxnSpPr>
        <p:spPr>
          <a:xfrm>
            <a:off x="7959725" y="5673725"/>
            <a:ext cx="2732405" cy="190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-01"/>
          <p:cNvPicPr>
            <a:picLocks noChangeAspect="1"/>
          </p:cNvPicPr>
          <p:nvPr/>
        </p:nvPicPr>
        <p:blipFill>
          <a:blip r:embed="rId1"/>
          <a:srcRect b="43012"/>
          <a:stretch>
            <a:fillRect/>
          </a:stretch>
        </p:blipFill>
        <p:spPr>
          <a:xfrm>
            <a:off x="0" y="0"/>
            <a:ext cx="12190730" cy="6858000"/>
          </a:xfrm>
          <a:prstGeom prst="parallelogram">
            <a:avLst>
              <a:gd name="adj" fmla="val 64324"/>
            </a:avLst>
          </a:prstGeom>
        </p:spPr>
      </p:pic>
      <p:sp>
        <p:nvSpPr>
          <p:cNvPr id="5" name="矩形 4"/>
          <p:cNvSpPr/>
          <p:nvPr/>
        </p:nvSpPr>
        <p:spPr>
          <a:xfrm>
            <a:off x="396800" y="638287"/>
            <a:ext cx="11397129" cy="574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93700" dist="38100" dir="60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03" y="0"/>
            <a:ext cx="2011441" cy="75349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35995" y="685165"/>
            <a:ext cx="9516080" cy="521970"/>
            <a:chOff x="1159" y="1079"/>
            <a:chExt cx="14986" cy="822"/>
          </a:xfrm>
        </p:grpSpPr>
        <p:grpSp>
          <p:nvGrpSpPr>
            <p:cNvPr id="7" name="组合 6"/>
            <p:cNvGrpSpPr/>
            <p:nvPr/>
          </p:nvGrpSpPr>
          <p:grpSpPr>
            <a:xfrm>
              <a:off x="1159" y="1245"/>
              <a:ext cx="1745" cy="425"/>
              <a:chOff x="7895" y="7759"/>
              <a:chExt cx="3370" cy="821"/>
            </a:xfrm>
            <a:solidFill>
              <a:srgbClr val="0192C6"/>
            </a:solidFill>
          </p:grpSpPr>
          <p:sp>
            <p:nvSpPr>
              <p:cNvPr id="8" name="椭圆 7"/>
              <p:cNvSpPr/>
              <p:nvPr/>
            </p:nvSpPr>
            <p:spPr>
              <a:xfrm>
                <a:off x="7895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9189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444" y="7759"/>
                <a:ext cx="821" cy="8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2979" y="1079"/>
              <a:ext cx="131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192C6"/>
                  </a:solidFill>
                </a:rPr>
                <a:t>可信工程平台操作思路概览</a:t>
              </a:r>
              <a:endParaRPr lang="zh-CN" altLang="en-US" sz="2800" b="1">
                <a:solidFill>
                  <a:srgbClr val="0192C6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0" y="1429385"/>
            <a:ext cx="8658225" cy="445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0959,&quot;width&quot;:5832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PLACING_PICTURE_USER_VIEWPORT" val="{&quot;height&quot;:7172,&quot;width&quot;:7172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42_4*m_h_i*1_2_1"/>
  <p:tag name="KSO_WM_TEMPLATE_CATEGORY" val="diagram"/>
  <p:tag name="KSO_WM_TEMPLATE_INDEX" val="2018814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5964</Words>
  <Application>WPS 演示</Application>
  <PresentationFormat>宽屏</PresentationFormat>
  <Paragraphs>2062</Paragraphs>
  <Slides>83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111" baseType="lpstr">
      <vt:lpstr>Arial</vt:lpstr>
      <vt:lpstr>方正书宋_GBK</vt:lpstr>
      <vt:lpstr>Wingdings</vt:lpstr>
      <vt:lpstr>思源黑体 CN Heavy</vt:lpstr>
      <vt:lpstr>苹方-简</vt:lpstr>
      <vt:lpstr>思源黑体 CN Medium</vt:lpstr>
      <vt:lpstr>思源黑体 CN ExtraLight</vt:lpstr>
      <vt:lpstr>微软雅黑</vt:lpstr>
      <vt:lpstr>微软雅黑</vt:lpstr>
      <vt:lpstr>汉仪旗黑</vt:lpstr>
      <vt:lpstr>PMingLiU</vt:lpstr>
      <vt:lpstr>Microsoft YaHei</vt:lpstr>
      <vt:lpstr>思源黑体</vt:lpstr>
      <vt:lpstr>思源黑体 CN Bold</vt:lpstr>
      <vt:lpstr>Lato</vt:lpstr>
      <vt:lpstr>黑体</vt:lpstr>
      <vt:lpstr>汉仪中黑KW</vt:lpstr>
      <vt:lpstr>等线</vt:lpstr>
      <vt:lpstr>宋体-繁</vt:lpstr>
      <vt:lpstr>Calibri</vt:lpstr>
      <vt:lpstr>Helvetica Neue</vt:lpstr>
      <vt:lpstr>宋体</vt:lpstr>
      <vt:lpstr>Arial Unicode MS</vt:lpstr>
      <vt:lpstr>汉仪书宋二KW</vt:lpstr>
      <vt:lpstr>冬青黑体简体中文</vt:lpstr>
      <vt:lpstr>Thonburi</vt:lpstr>
      <vt:lpstr>汉仪中等线KW</vt:lpstr>
      <vt:lpstr>Office 主题</vt:lpstr>
      <vt:lpstr>标题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xinanchen</cp:lastModifiedBy>
  <cp:revision>99</cp:revision>
  <dcterms:created xsi:type="dcterms:W3CDTF">2022-04-27T07:58:32Z</dcterms:created>
  <dcterms:modified xsi:type="dcterms:W3CDTF">2022-04-27T07:58:32Z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2052-4.1.2.6545</vt:lpwstr>
  </property>
</Properties>
</file>