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62" r:id="rId4"/>
    <p:sldId id="260" r:id="rId5"/>
    <p:sldId id="259" r:id="rId6"/>
    <p:sldId id="263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065B67-CE87-428E-854C-B1BBE8C7DE11}" type="doc">
      <dgm:prSet loTypeId="urn:microsoft.com/office/officeart/2005/8/layout/gear1#1" loCatId="process" qsTypeId="urn:microsoft.com/office/officeart/2005/8/quickstyle/simple1#9" qsCatId="simple" csTypeId="urn:microsoft.com/office/officeart/2005/8/colors/accent1_2#8" csCatId="accent1" phldr="1"/>
      <dgm:spPr/>
    </dgm:pt>
    <dgm:pt modelId="{4D889979-5B6C-4EF4-8497-E792D138E2EE}">
      <dgm:prSet phldrT="[文本]" custT="1"/>
      <dgm:spPr/>
      <dgm:t>
        <a:bodyPr/>
        <a:lstStyle/>
        <a:p>
          <a:pPr>
            <a:lnSpc>
              <a:spcPct val="100000"/>
            </a:lnSpc>
          </a:pPr>
          <a:r>
            <a: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规范</a:t>
          </a:r>
          <a:endParaRPr lang="en-US" altLang="zh-CN" sz="1600" dirty="0" smtClean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>
            <a:lnSpc>
              <a:spcPct val="100000"/>
            </a:lnSpc>
          </a:pPr>
          <a:r>
            <a: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部署</a:t>
          </a:r>
          <a:endParaRPr lang="zh-CN" altLang="en-US" sz="16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4341D4B-71AA-4521-9D1E-1A55066988D9}" type="parTrans" cxnId="{45AE6D42-7476-43F6-AEFF-D49FBA64320B}">
      <dgm:prSet/>
      <dgm:spPr/>
      <dgm:t>
        <a:bodyPr/>
        <a:lstStyle/>
        <a:p>
          <a:endParaRPr lang="zh-CN" altLang="en-US"/>
        </a:p>
      </dgm:t>
    </dgm:pt>
    <dgm:pt modelId="{26BB5FBC-E31C-413A-AEAE-1375A4486557}" type="sibTrans" cxnId="{45AE6D42-7476-43F6-AEFF-D49FBA64320B}">
      <dgm:prSet/>
      <dgm:spPr/>
      <dgm:t>
        <a:bodyPr/>
        <a:lstStyle/>
        <a:p>
          <a:endParaRPr lang="zh-CN" altLang="en-US"/>
        </a:p>
      </dgm:t>
    </dgm:pt>
    <dgm:pt modelId="{6A0F8734-CED6-4725-9B6C-96DFA82B60B5}">
      <dgm:prSet phldrT="[文本]" custT="1"/>
      <dgm:spPr/>
      <dgm:t>
        <a:bodyPr/>
        <a:lstStyle/>
        <a:p>
          <a:r>
            <a: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降本</a:t>
          </a:r>
          <a:endParaRPr lang="zh-CN" altLang="en-US" sz="16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6949372-F1FF-406A-8ADA-6BD2D5D9E99B}" type="parTrans" cxnId="{EF0D63DE-3312-4EC9-B192-54DC09D49B70}">
      <dgm:prSet/>
      <dgm:spPr/>
      <dgm:t>
        <a:bodyPr/>
        <a:lstStyle/>
        <a:p>
          <a:endParaRPr lang="zh-CN" altLang="en-US"/>
        </a:p>
      </dgm:t>
    </dgm:pt>
    <dgm:pt modelId="{A8F1F32B-EC66-4C1D-A5DE-E3A1A2151943}" type="sibTrans" cxnId="{EF0D63DE-3312-4EC9-B192-54DC09D49B70}">
      <dgm:prSet/>
      <dgm:spPr/>
      <dgm:t>
        <a:bodyPr/>
        <a:lstStyle/>
        <a:p>
          <a:endParaRPr lang="zh-CN" altLang="en-US"/>
        </a:p>
      </dgm:t>
    </dgm:pt>
    <dgm:pt modelId="{B002D5FF-F975-450F-9387-5DE30D2592AF}">
      <dgm:prSet phldrT="[文本]" custT="1"/>
      <dgm:spPr/>
      <dgm:t>
        <a:bodyPr/>
        <a:lstStyle/>
        <a:p>
          <a:r>
            <a: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增效</a:t>
          </a:r>
          <a:endParaRPr lang="zh-CN" altLang="en-US" sz="16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A987059-B498-4404-9391-9741BBEC09CD}" type="parTrans" cxnId="{B163F7A6-1154-4F74-B9C1-FDB7CF3637E3}">
      <dgm:prSet/>
      <dgm:spPr/>
      <dgm:t>
        <a:bodyPr/>
        <a:lstStyle/>
        <a:p>
          <a:endParaRPr lang="zh-CN" altLang="en-US"/>
        </a:p>
      </dgm:t>
    </dgm:pt>
    <dgm:pt modelId="{41D2340A-5E7E-40A2-AC56-A159F62AA2C6}" type="sibTrans" cxnId="{B163F7A6-1154-4F74-B9C1-FDB7CF3637E3}">
      <dgm:prSet/>
      <dgm:spPr/>
      <dgm:t>
        <a:bodyPr/>
        <a:lstStyle/>
        <a:p>
          <a:endParaRPr lang="zh-CN" altLang="en-US"/>
        </a:p>
      </dgm:t>
    </dgm:pt>
    <dgm:pt modelId="{A9AC6582-D345-49F2-BDBB-A7C9BCAEBE0E}" type="pres">
      <dgm:prSet presAssocID="{0F065B67-CE87-428E-854C-B1BBE8C7DE1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D288F57-5B74-47CF-A668-35038F43CD46}" type="pres">
      <dgm:prSet presAssocID="{4D889979-5B6C-4EF4-8497-E792D138E2EE}" presName="gear1" presStyleLbl="node1" presStyleIdx="0" presStyleCnt="3" custLinFactNeighborX="-1306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F4DBB95-9509-4D8B-B3FD-7B103E09D096}" type="pres">
      <dgm:prSet presAssocID="{4D889979-5B6C-4EF4-8497-E792D138E2EE}" presName="gear1srcNode" presStyleLbl="node1" presStyleIdx="0" presStyleCnt="3"/>
      <dgm:spPr/>
      <dgm:t>
        <a:bodyPr/>
        <a:lstStyle/>
        <a:p>
          <a:endParaRPr lang="zh-CN" altLang="en-US"/>
        </a:p>
      </dgm:t>
    </dgm:pt>
    <dgm:pt modelId="{7F1EB7D1-A266-4328-B6BD-DA5CD97318DB}" type="pres">
      <dgm:prSet presAssocID="{4D889979-5B6C-4EF4-8497-E792D138E2EE}" presName="gear1dstNode" presStyleLbl="node1" presStyleIdx="0" presStyleCnt="3"/>
      <dgm:spPr/>
      <dgm:t>
        <a:bodyPr/>
        <a:lstStyle/>
        <a:p>
          <a:endParaRPr lang="zh-CN" altLang="en-US"/>
        </a:p>
      </dgm:t>
    </dgm:pt>
    <dgm:pt modelId="{3B961D03-CF65-456A-AE3D-5311DE61E205}" type="pres">
      <dgm:prSet presAssocID="{6A0F8734-CED6-4725-9B6C-96DFA82B60B5}" presName="gear2" presStyleLbl="node1" presStyleIdx="1" presStyleCnt="3" custLinFactNeighborX="-17957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25CF624-EBBD-4DC4-A888-ED0EBE469A29}" type="pres">
      <dgm:prSet presAssocID="{6A0F8734-CED6-4725-9B6C-96DFA82B60B5}" presName="gear2srcNode" presStyleLbl="node1" presStyleIdx="1" presStyleCnt="3"/>
      <dgm:spPr/>
      <dgm:t>
        <a:bodyPr/>
        <a:lstStyle/>
        <a:p>
          <a:endParaRPr lang="zh-CN" altLang="en-US"/>
        </a:p>
      </dgm:t>
    </dgm:pt>
    <dgm:pt modelId="{5FC3091E-86A6-4952-8A5B-AA372CF9F0C7}" type="pres">
      <dgm:prSet presAssocID="{6A0F8734-CED6-4725-9B6C-96DFA82B60B5}" presName="gear2dstNode" presStyleLbl="node1" presStyleIdx="1" presStyleCnt="3"/>
      <dgm:spPr/>
      <dgm:t>
        <a:bodyPr/>
        <a:lstStyle/>
        <a:p>
          <a:endParaRPr lang="zh-CN" altLang="en-US"/>
        </a:p>
      </dgm:t>
    </dgm:pt>
    <dgm:pt modelId="{8A7F1B68-5581-4629-B63D-52F419933BCD}" type="pres">
      <dgm:prSet presAssocID="{B002D5FF-F975-450F-9387-5DE30D2592AF}" presName="gear3" presStyleLbl="node1" presStyleIdx="2" presStyleCnt="3" custLinFactNeighborX="-14964"/>
      <dgm:spPr/>
      <dgm:t>
        <a:bodyPr/>
        <a:lstStyle/>
        <a:p>
          <a:endParaRPr lang="zh-CN" altLang="en-US"/>
        </a:p>
      </dgm:t>
    </dgm:pt>
    <dgm:pt modelId="{5017E0DE-AE0E-4973-9D72-C7D1BBFA94A2}" type="pres">
      <dgm:prSet presAssocID="{B002D5FF-F975-450F-9387-5DE30D2592AF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94CE859-74AF-4B64-9F45-28F49C619AF8}" type="pres">
      <dgm:prSet presAssocID="{B002D5FF-F975-450F-9387-5DE30D2592AF}" presName="gear3srcNode" presStyleLbl="node1" presStyleIdx="2" presStyleCnt="3"/>
      <dgm:spPr/>
      <dgm:t>
        <a:bodyPr/>
        <a:lstStyle/>
        <a:p>
          <a:endParaRPr lang="zh-CN" altLang="en-US"/>
        </a:p>
      </dgm:t>
    </dgm:pt>
    <dgm:pt modelId="{73A7D9F3-56CC-411A-AAF2-48273DDA7453}" type="pres">
      <dgm:prSet presAssocID="{B002D5FF-F975-450F-9387-5DE30D2592AF}" presName="gear3dstNode" presStyleLbl="node1" presStyleIdx="2" presStyleCnt="3"/>
      <dgm:spPr/>
      <dgm:t>
        <a:bodyPr/>
        <a:lstStyle/>
        <a:p>
          <a:endParaRPr lang="zh-CN" altLang="en-US"/>
        </a:p>
      </dgm:t>
    </dgm:pt>
    <dgm:pt modelId="{DF891A85-77F4-4D94-B26F-5CE8D731AA9C}" type="pres">
      <dgm:prSet presAssocID="{26BB5FBC-E31C-413A-AEAE-1375A4486557}" presName="connector1" presStyleLbl="sibTrans2D1" presStyleIdx="0" presStyleCnt="3" custLinFactNeighborX="-10203"/>
      <dgm:spPr/>
      <dgm:t>
        <a:bodyPr/>
        <a:lstStyle/>
        <a:p>
          <a:endParaRPr lang="zh-CN" altLang="en-US"/>
        </a:p>
      </dgm:t>
    </dgm:pt>
    <dgm:pt modelId="{03E3D618-4678-4261-8982-73CDD50F7879}" type="pres">
      <dgm:prSet presAssocID="{A8F1F32B-EC66-4C1D-A5DE-E3A1A2151943}" presName="connector2" presStyleLbl="sibTrans2D1" presStyleIdx="1" presStyleCnt="3" custLinFactNeighborX="-14043"/>
      <dgm:spPr/>
      <dgm:t>
        <a:bodyPr/>
        <a:lstStyle/>
        <a:p>
          <a:endParaRPr lang="zh-CN" altLang="en-US"/>
        </a:p>
      </dgm:t>
    </dgm:pt>
    <dgm:pt modelId="{D713EBB5-6F97-4B10-81CB-19495F65599F}" type="pres">
      <dgm:prSet presAssocID="{41D2340A-5E7E-40A2-AC56-A159F62AA2C6}" presName="connector3" presStyleLbl="sibTrans2D1" presStyleIdx="2" presStyleCnt="3" custLinFactNeighborX="-13024"/>
      <dgm:spPr/>
      <dgm:t>
        <a:bodyPr/>
        <a:lstStyle/>
        <a:p>
          <a:endParaRPr lang="zh-CN" altLang="en-US"/>
        </a:p>
      </dgm:t>
    </dgm:pt>
  </dgm:ptLst>
  <dgm:cxnLst>
    <dgm:cxn modelId="{30D04499-D2BA-4856-87DE-259FE0AA67FE}" type="presOf" srcId="{6A0F8734-CED6-4725-9B6C-96DFA82B60B5}" destId="{3B961D03-CF65-456A-AE3D-5311DE61E205}" srcOrd="0" destOrd="0" presId="urn:microsoft.com/office/officeart/2005/8/layout/gear1#1"/>
    <dgm:cxn modelId="{6E5E856B-B971-4881-982D-21D2461A1359}" type="presOf" srcId="{26BB5FBC-E31C-413A-AEAE-1375A4486557}" destId="{DF891A85-77F4-4D94-B26F-5CE8D731AA9C}" srcOrd="0" destOrd="0" presId="urn:microsoft.com/office/officeart/2005/8/layout/gear1#1"/>
    <dgm:cxn modelId="{593C79D9-0BC1-4C6C-9BDE-05D851408120}" type="presOf" srcId="{B002D5FF-F975-450F-9387-5DE30D2592AF}" destId="{8A7F1B68-5581-4629-B63D-52F419933BCD}" srcOrd="0" destOrd="0" presId="urn:microsoft.com/office/officeart/2005/8/layout/gear1#1"/>
    <dgm:cxn modelId="{FED0E279-909A-4D50-B39E-DCD1A3300F8A}" type="presOf" srcId="{4D889979-5B6C-4EF4-8497-E792D138E2EE}" destId="{CD288F57-5B74-47CF-A668-35038F43CD46}" srcOrd="0" destOrd="0" presId="urn:microsoft.com/office/officeart/2005/8/layout/gear1#1"/>
    <dgm:cxn modelId="{981248F4-8AE4-47AB-A40C-72753C9B28F9}" type="presOf" srcId="{6A0F8734-CED6-4725-9B6C-96DFA82B60B5}" destId="{5FC3091E-86A6-4952-8A5B-AA372CF9F0C7}" srcOrd="2" destOrd="0" presId="urn:microsoft.com/office/officeart/2005/8/layout/gear1#1"/>
    <dgm:cxn modelId="{CC2095BC-57E2-4EC1-BD97-92A99E1102AD}" type="presOf" srcId="{B002D5FF-F975-450F-9387-5DE30D2592AF}" destId="{73A7D9F3-56CC-411A-AAF2-48273DDA7453}" srcOrd="3" destOrd="0" presId="urn:microsoft.com/office/officeart/2005/8/layout/gear1#1"/>
    <dgm:cxn modelId="{69A45E2D-9A24-4EA8-922A-001158337A0D}" type="presOf" srcId="{41D2340A-5E7E-40A2-AC56-A159F62AA2C6}" destId="{D713EBB5-6F97-4B10-81CB-19495F65599F}" srcOrd="0" destOrd="0" presId="urn:microsoft.com/office/officeart/2005/8/layout/gear1#1"/>
    <dgm:cxn modelId="{0EDB2F72-00FE-4669-B5E2-1C524A4596A0}" type="presOf" srcId="{B002D5FF-F975-450F-9387-5DE30D2592AF}" destId="{5017E0DE-AE0E-4973-9D72-C7D1BBFA94A2}" srcOrd="1" destOrd="0" presId="urn:microsoft.com/office/officeart/2005/8/layout/gear1#1"/>
    <dgm:cxn modelId="{F460DA29-C829-4F49-A995-C8D33FD04EF6}" type="presOf" srcId="{4D889979-5B6C-4EF4-8497-E792D138E2EE}" destId="{7F4DBB95-9509-4D8B-B3FD-7B103E09D096}" srcOrd="1" destOrd="0" presId="urn:microsoft.com/office/officeart/2005/8/layout/gear1#1"/>
    <dgm:cxn modelId="{56CF7AF5-5C03-4479-B671-AE7AF1165BBB}" type="presOf" srcId="{A8F1F32B-EC66-4C1D-A5DE-E3A1A2151943}" destId="{03E3D618-4678-4261-8982-73CDD50F7879}" srcOrd="0" destOrd="0" presId="urn:microsoft.com/office/officeart/2005/8/layout/gear1#1"/>
    <dgm:cxn modelId="{362E77A2-9B9A-4B02-A15A-C2F321240009}" type="presOf" srcId="{4D889979-5B6C-4EF4-8497-E792D138E2EE}" destId="{7F1EB7D1-A266-4328-B6BD-DA5CD97318DB}" srcOrd="2" destOrd="0" presId="urn:microsoft.com/office/officeart/2005/8/layout/gear1#1"/>
    <dgm:cxn modelId="{180E1AF2-1A79-48A6-95EE-7EEE61E5ABCD}" type="presOf" srcId="{B002D5FF-F975-450F-9387-5DE30D2592AF}" destId="{F94CE859-74AF-4B64-9F45-28F49C619AF8}" srcOrd="2" destOrd="0" presId="urn:microsoft.com/office/officeart/2005/8/layout/gear1#1"/>
    <dgm:cxn modelId="{71207063-4955-4C75-803B-A565F5885596}" type="presOf" srcId="{6A0F8734-CED6-4725-9B6C-96DFA82B60B5}" destId="{625CF624-EBBD-4DC4-A888-ED0EBE469A29}" srcOrd="1" destOrd="0" presId="urn:microsoft.com/office/officeart/2005/8/layout/gear1#1"/>
    <dgm:cxn modelId="{45AE6D42-7476-43F6-AEFF-D49FBA64320B}" srcId="{0F065B67-CE87-428E-854C-B1BBE8C7DE11}" destId="{4D889979-5B6C-4EF4-8497-E792D138E2EE}" srcOrd="0" destOrd="0" parTransId="{F4341D4B-71AA-4521-9D1E-1A55066988D9}" sibTransId="{26BB5FBC-E31C-413A-AEAE-1375A4486557}"/>
    <dgm:cxn modelId="{B9AC08C7-6E5F-4456-BF9E-A4A1FFBD84A7}" type="presOf" srcId="{0F065B67-CE87-428E-854C-B1BBE8C7DE11}" destId="{A9AC6582-D345-49F2-BDBB-A7C9BCAEBE0E}" srcOrd="0" destOrd="0" presId="urn:microsoft.com/office/officeart/2005/8/layout/gear1#1"/>
    <dgm:cxn modelId="{EF0D63DE-3312-4EC9-B192-54DC09D49B70}" srcId="{0F065B67-CE87-428E-854C-B1BBE8C7DE11}" destId="{6A0F8734-CED6-4725-9B6C-96DFA82B60B5}" srcOrd="1" destOrd="0" parTransId="{46949372-F1FF-406A-8ADA-6BD2D5D9E99B}" sibTransId="{A8F1F32B-EC66-4C1D-A5DE-E3A1A2151943}"/>
    <dgm:cxn modelId="{B163F7A6-1154-4F74-B9C1-FDB7CF3637E3}" srcId="{0F065B67-CE87-428E-854C-B1BBE8C7DE11}" destId="{B002D5FF-F975-450F-9387-5DE30D2592AF}" srcOrd="2" destOrd="0" parTransId="{CA987059-B498-4404-9391-9741BBEC09CD}" sibTransId="{41D2340A-5E7E-40A2-AC56-A159F62AA2C6}"/>
    <dgm:cxn modelId="{B8DDBDB6-4EB8-4D1F-AA77-0E0DBA8DF95C}" type="presParOf" srcId="{A9AC6582-D345-49F2-BDBB-A7C9BCAEBE0E}" destId="{CD288F57-5B74-47CF-A668-35038F43CD46}" srcOrd="0" destOrd="0" presId="urn:microsoft.com/office/officeart/2005/8/layout/gear1#1"/>
    <dgm:cxn modelId="{295FF692-0269-4E28-B099-457ECCB6521A}" type="presParOf" srcId="{A9AC6582-D345-49F2-BDBB-A7C9BCAEBE0E}" destId="{7F4DBB95-9509-4D8B-B3FD-7B103E09D096}" srcOrd="1" destOrd="0" presId="urn:microsoft.com/office/officeart/2005/8/layout/gear1#1"/>
    <dgm:cxn modelId="{E4EE2AB8-EA86-4F16-96E9-9AABB520BE3B}" type="presParOf" srcId="{A9AC6582-D345-49F2-BDBB-A7C9BCAEBE0E}" destId="{7F1EB7D1-A266-4328-B6BD-DA5CD97318DB}" srcOrd="2" destOrd="0" presId="urn:microsoft.com/office/officeart/2005/8/layout/gear1#1"/>
    <dgm:cxn modelId="{25966CDE-D18C-41FC-B8EE-7EFD264F68D1}" type="presParOf" srcId="{A9AC6582-D345-49F2-BDBB-A7C9BCAEBE0E}" destId="{3B961D03-CF65-456A-AE3D-5311DE61E205}" srcOrd="3" destOrd="0" presId="urn:microsoft.com/office/officeart/2005/8/layout/gear1#1"/>
    <dgm:cxn modelId="{0CCABB88-BE8E-439B-B8A4-603004701D4C}" type="presParOf" srcId="{A9AC6582-D345-49F2-BDBB-A7C9BCAEBE0E}" destId="{625CF624-EBBD-4DC4-A888-ED0EBE469A29}" srcOrd="4" destOrd="0" presId="urn:microsoft.com/office/officeart/2005/8/layout/gear1#1"/>
    <dgm:cxn modelId="{E08DDC40-EB7F-44FC-8702-A48315CD8A35}" type="presParOf" srcId="{A9AC6582-D345-49F2-BDBB-A7C9BCAEBE0E}" destId="{5FC3091E-86A6-4952-8A5B-AA372CF9F0C7}" srcOrd="5" destOrd="0" presId="urn:microsoft.com/office/officeart/2005/8/layout/gear1#1"/>
    <dgm:cxn modelId="{CBABB00A-27D2-42BB-A4A9-F1A19450B6F0}" type="presParOf" srcId="{A9AC6582-D345-49F2-BDBB-A7C9BCAEBE0E}" destId="{8A7F1B68-5581-4629-B63D-52F419933BCD}" srcOrd="6" destOrd="0" presId="urn:microsoft.com/office/officeart/2005/8/layout/gear1#1"/>
    <dgm:cxn modelId="{3E4E2102-1C94-40B1-B3BA-8EFF1A75D9BB}" type="presParOf" srcId="{A9AC6582-D345-49F2-BDBB-A7C9BCAEBE0E}" destId="{5017E0DE-AE0E-4973-9D72-C7D1BBFA94A2}" srcOrd="7" destOrd="0" presId="urn:microsoft.com/office/officeart/2005/8/layout/gear1#1"/>
    <dgm:cxn modelId="{8E15654C-DE18-4678-B165-1878BCF44D4E}" type="presParOf" srcId="{A9AC6582-D345-49F2-BDBB-A7C9BCAEBE0E}" destId="{F94CE859-74AF-4B64-9F45-28F49C619AF8}" srcOrd="8" destOrd="0" presId="urn:microsoft.com/office/officeart/2005/8/layout/gear1#1"/>
    <dgm:cxn modelId="{C0E80CE5-2903-4E7B-8F5A-88E41F944D1F}" type="presParOf" srcId="{A9AC6582-D345-49F2-BDBB-A7C9BCAEBE0E}" destId="{73A7D9F3-56CC-411A-AAF2-48273DDA7453}" srcOrd="9" destOrd="0" presId="urn:microsoft.com/office/officeart/2005/8/layout/gear1#1"/>
    <dgm:cxn modelId="{1A897072-2ECB-44AE-A5A7-AD6763E765B5}" type="presParOf" srcId="{A9AC6582-D345-49F2-BDBB-A7C9BCAEBE0E}" destId="{DF891A85-77F4-4D94-B26F-5CE8D731AA9C}" srcOrd="10" destOrd="0" presId="urn:microsoft.com/office/officeart/2005/8/layout/gear1#1"/>
    <dgm:cxn modelId="{A4ACA1D7-867E-47CD-A036-E69119742860}" type="presParOf" srcId="{A9AC6582-D345-49F2-BDBB-A7C9BCAEBE0E}" destId="{03E3D618-4678-4261-8982-73CDD50F7879}" srcOrd="11" destOrd="0" presId="urn:microsoft.com/office/officeart/2005/8/layout/gear1#1"/>
    <dgm:cxn modelId="{D2B11CE1-A762-4A69-9E21-D35CB826529E}" type="presParOf" srcId="{A9AC6582-D345-49F2-BDBB-A7C9BCAEBE0E}" destId="{D713EBB5-6F97-4B10-81CB-19495F65599F}" srcOrd="12" destOrd="0" presId="urn:microsoft.com/office/officeart/2005/8/layout/gear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288F57-5B74-47CF-A668-35038F43CD46}">
      <dsp:nvSpPr>
        <dsp:cNvPr id="0" name=""/>
        <dsp:cNvSpPr/>
      </dsp:nvSpPr>
      <dsp:spPr>
        <a:xfrm>
          <a:off x="1050013" y="1414425"/>
          <a:ext cx="1527110" cy="1527110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规范</a:t>
          </a:r>
          <a:endParaRPr lang="en-US" altLang="zh-CN" sz="1600" kern="1200" dirty="0" smtClean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部署</a:t>
          </a:r>
          <a:endParaRPr lang="zh-CN" altLang="en-US" sz="16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357030" y="1772143"/>
        <a:ext cx="913076" cy="784966"/>
      </dsp:txXfrm>
    </dsp:sp>
    <dsp:sp modelId="{3B961D03-CF65-456A-AE3D-5311DE61E205}">
      <dsp:nvSpPr>
        <dsp:cNvPr id="0" name=""/>
        <dsp:cNvSpPr/>
      </dsp:nvSpPr>
      <dsp:spPr>
        <a:xfrm>
          <a:off x="161518" y="1053471"/>
          <a:ext cx="1110625" cy="1110625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降本</a:t>
          </a:r>
          <a:endParaRPr lang="zh-CN" altLang="en-US" sz="16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41121" y="1334764"/>
        <a:ext cx="551419" cy="548039"/>
      </dsp:txXfrm>
    </dsp:sp>
    <dsp:sp modelId="{8A7F1B68-5581-4629-B63D-52F419933BCD}">
      <dsp:nvSpPr>
        <dsp:cNvPr id="0" name=""/>
        <dsp:cNvSpPr/>
      </dsp:nvSpPr>
      <dsp:spPr>
        <a:xfrm rot="20700000">
          <a:off x="783584" y="287253"/>
          <a:ext cx="1088186" cy="108818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增效</a:t>
          </a:r>
          <a:endParaRPr lang="zh-CN" altLang="en-US" sz="16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-20700000">
        <a:off x="1022255" y="525924"/>
        <a:ext cx="610844" cy="610844"/>
      </dsp:txXfrm>
    </dsp:sp>
    <dsp:sp modelId="{DF891A85-77F4-4D94-B26F-5CE8D731AA9C}">
      <dsp:nvSpPr>
        <dsp:cNvPr id="0" name=""/>
        <dsp:cNvSpPr/>
      </dsp:nvSpPr>
      <dsp:spPr>
        <a:xfrm>
          <a:off x="917712" y="1192325"/>
          <a:ext cx="1954701" cy="1954701"/>
        </a:xfrm>
        <a:prstGeom prst="circularArrow">
          <a:avLst>
            <a:gd name="adj1" fmla="val 4687"/>
            <a:gd name="adj2" fmla="val 299029"/>
            <a:gd name="adj3" fmla="val 2468801"/>
            <a:gd name="adj4" fmla="val 15967365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E3D618-4678-4261-8982-73CDD50F7879}">
      <dsp:nvSpPr>
        <dsp:cNvPr id="0" name=""/>
        <dsp:cNvSpPr/>
      </dsp:nvSpPr>
      <dsp:spPr>
        <a:xfrm>
          <a:off x="-35176" y="813816"/>
          <a:ext cx="1420212" cy="142021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13EBB5-6F97-4B10-81CB-19495F65599F}">
      <dsp:nvSpPr>
        <dsp:cNvPr id="0" name=""/>
        <dsp:cNvSpPr/>
      </dsp:nvSpPr>
      <dsp:spPr>
        <a:xfrm>
          <a:off x="531875" y="54984"/>
          <a:ext cx="1531275" cy="153127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#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srcNode" val="gear1srcNode"/>
          <dgm:param type="dstNode" val="gear1dstNode"/>
          <dgm:param type="connRout" val="curv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srcNode" val="gear2srcNode"/>
          <dgm:param type="dstNode" val="gear2dstNode"/>
          <dgm:param type="connRout" val="curv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srcNode" val="gear3srcNode"/>
          <dgm:param type="dstNode" val="gear3dstNode"/>
          <dgm:param type="connRout" val="curv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750DE-6576-470A-8BB9-9C652F4F2883}" type="datetimeFigureOut">
              <a:rPr lang="zh-CN" altLang="en-US" smtClean="0"/>
              <a:t>2023/1/21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3F695A-DEB9-435B-BB79-419EA6887C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5226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1C446-62AD-4D75-AB92-58C631DF85B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7310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0E69F-0A3F-41EA-A423-F71624D28B54}" type="datetimeFigureOut">
              <a:rPr lang="zh-CN" altLang="en-US" smtClean="0"/>
              <a:t>2023/1/21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EBE3-9E11-4170-82AA-2CA1ED1366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3400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0E69F-0A3F-41EA-A423-F71624D28B54}" type="datetimeFigureOut">
              <a:rPr lang="zh-CN" altLang="en-US" smtClean="0"/>
              <a:t>2023/1/21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EBE3-9E11-4170-82AA-2CA1ED1366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5648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0E69F-0A3F-41EA-A423-F71624D28B54}" type="datetimeFigureOut">
              <a:rPr lang="zh-CN" altLang="en-US" smtClean="0"/>
              <a:t>2023/1/21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EBE3-9E11-4170-82AA-2CA1ED1366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8177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064240" y="188595"/>
            <a:ext cx="1038860" cy="32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5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直接连接符 49"/>
          <p:cNvCxnSpPr/>
          <p:nvPr userDrawn="1">
            <p:custDataLst>
              <p:tags r:id="rId1"/>
            </p:custDataLst>
          </p:nvPr>
        </p:nvCxnSpPr>
        <p:spPr>
          <a:xfrm>
            <a:off x="6109" y="450160"/>
            <a:ext cx="11139170" cy="0"/>
          </a:xfrm>
          <a:prstGeom prst="line">
            <a:avLst/>
          </a:prstGeom>
          <a:ln w="3175">
            <a:solidFill>
              <a:srgbClr val="2295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064240" y="188595"/>
            <a:ext cx="1038860" cy="32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68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0E69F-0A3F-41EA-A423-F71624D28B54}" type="datetimeFigureOut">
              <a:rPr lang="zh-CN" altLang="en-US" smtClean="0"/>
              <a:t>2023/1/21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EBE3-9E11-4170-82AA-2CA1ED1366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48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0E69F-0A3F-41EA-A423-F71624D28B54}" type="datetimeFigureOut">
              <a:rPr lang="zh-CN" altLang="en-US" smtClean="0"/>
              <a:t>2023/1/21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EBE3-9E11-4170-82AA-2CA1ED1366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5518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0E69F-0A3F-41EA-A423-F71624D28B54}" type="datetimeFigureOut">
              <a:rPr lang="zh-CN" altLang="en-US" smtClean="0"/>
              <a:t>2023/1/21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EBE3-9E11-4170-82AA-2CA1ED1366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7099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0E69F-0A3F-41EA-A423-F71624D28B54}" type="datetimeFigureOut">
              <a:rPr lang="zh-CN" altLang="en-US" smtClean="0"/>
              <a:t>2023/1/21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EBE3-9E11-4170-82AA-2CA1ED1366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1485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0E69F-0A3F-41EA-A423-F71624D28B54}" type="datetimeFigureOut">
              <a:rPr lang="zh-CN" altLang="en-US" smtClean="0"/>
              <a:t>2023/1/21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EBE3-9E11-4170-82AA-2CA1ED1366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5256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0E69F-0A3F-41EA-A423-F71624D28B54}" type="datetimeFigureOut">
              <a:rPr lang="zh-CN" altLang="en-US" smtClean="0"/>
              <a:t>2023/1/21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EBE3-9E11-4170-82AA-2CA1ED1366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0095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0E69F-0A3F-41EA-A423-F71624D28B54}" type="datetimeFigureOut">
              <a:rPr lang="zh-CN" altLang="en-US" smtClean="0"/>
              <a:t>2023/1/21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EBE3-9E11-4170-82AA-2CA1ED1366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1064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0E69F-0A3F-41EA-A423-F71624D28B54}" type="datetimeFigureOut">
              <a:rPr lang="zh-CN" altLang="en-US" smtClean="0"/>
              <a:t>2023/1/21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EBE3-9E11-4170-82AA-2CA1ED1366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6144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0E69F-0A3F-41EA-A423-F71624D28B54}" type="datetimeFigureOut">
              <a:rPr lang="zh-CN" altLang="en-US" smtClean="0"/>
              <a:t>2023/1/21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5EBE3-9E11-4170-82AA-2CA1ED1366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7826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10861" cy="6858000"/>
          </a:xfrm>
          <a:prstGeom prst="rect">
            <a:avLst/>
          </a:prstGeom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79376" y="4075613"/>
            <a:ext cx="11328920" cy="1959429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91" tIns="45345" rIns="90691" bIns="45345"/>
          <a:lstStyle>
            <a:defPPr>
              <a:defRPr lang="zh-CN"/>
            </a:defPPr>
            <a:lvl1pPr>
              <a:spcBef>
                <a:spcPct val="20000"/>
              </a:spcBef>
              <a:defRPr sz="2000" b="1">
                <a:solidFill>
                  <a:srgbClr val="00549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 defTabSz="865505"/>
            <a:r>
              <a:rPr lang="zh-CN" altLang="en-US" sz="5400" dirty="0">
                <a:solidFill>
                  <a:schemeClr val="bg1"/>
                </a:solidFill>
              </a:rPr>
              <a:t>车企私域平台建设及运营</a:t>
            </a:r>
            <a:r>
              <a:rPr lang="zh-CN" altLang="en-US" sz="5400" dirty="0" smtClean="0">
                <a:solidFill>
                  <a:schemeClr val="bg1"/>
                </a:solidFill>
              </a:rPr>
              <a:t>服务</a:t>
            </a:r>
            <a:endParaRPr lang="en-US" altLang="zh-CN" sz="5400" dirty="0" smtClean="0">
              <a:solidFill>
                <a:schemeClr val="bg1"/>
              </a:solidFill>
            </a:endParaRPr>
          </a:p>
          <a:p>
            <a:pPr algn="ctr" defTabSz="865505"/>
            <a:r>
              <a:rPr lang="zh-CN" altLang="en-US" sz="5400" dirty="0" smtClean="0">
                <a:solidFill>
                  <a:schemeClr val="bg1"/>
                </a:solidFill>
              </a:rPr>
              <a:t>使用指南</a:t>
            </a:r>
            <a:endParaRPr lang="zh-CN" altLang="en-US" sz="5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446710" cy="97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44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21955" y="910441"/>
            <a:ext cx="22347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/>
              <a:t>温馨提醒</a:t>
            </a:r>
            <a:endParaRPr lang="zh-CN" altLang="en-US" sz="3200" b="1" dirty="0"/>
          </a:p>
        </p:txBody>
      </p:sp>
      <p:sp>
        <p:nvSpPr>
          <p:cNvPr id="4" name="矩形 3"/>
          <p:cNvSpPr/>
          <p:nvPr/>
        </p:nvSpPr>
        <p:spPr>
          <a:xfrm>
            <a:off x="821955" y="2079903"/>
            <a:ext cx="105601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/>
              <a:t>1</a:t>
            </a:r>
            <a:r>
              <a:rPr lang="zh-CN" altLang="en-US" sz="2000" dirty="0" smtClean="0"/>
              <a:t>、购买前请务必联系客服，预约专业人员入场调研，确认需求匹配后，制定 最佳方案后方可下单；</a:t>
            </a:r>
            <a:endParaRPr lang="en-US" altLang="zh-CN" sz="2000" dirty="0" smtClean="0"/>
          </a:p>
          <a:p>
            <a:endParaRPr lang="en-US" altLang="zh-CN" sz="2000" dirty="0" smtClean="0"/>
          </a:p>
          <a:p>
            <a:r>
              <a:rPr lang="zh-CN" altLang="en-US" sz="2000" dirty="0" smtClean="0"/>
              <a:t> </a:t>
            </a:r>
            <a:r>
              <a:rPr lang="en-US" altLang="zh-CN" sz="2000" dirty="0" smtClean="0"/>
              <a:t>2</a:t>
            </a:r>
            <a:r>
              <a:rPr lang="zh-CN" altLang="en-US" sz="2000" dirty="0" smtClean="0"/>
              <a:t>、软件服务启用日期说明：软件服务至实施账号开通日起即计入使用时间；</a:t>
            </a:r>
            <a:endParaRPr lang="zh-CN" altLang="en-US" sz="2000" dirty="0"/>
          </a:p>
        </p:txBody>
      </p:sp>
      <p:sp>
        <p:nvSpPr>
          <p:cNvPr id="5" name="矩形 4"/>
          <p:cNvSpPr/>
          <p:nvPr/>
        </p:nvSpPr>
        <p:spPr>
          <a:xfrm>
            <a:off x="800179" y="3684126"/>
            <a:ext cx="22347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/>
              <a:t>服务流程</a:t>
            </a:r>
            <a:endParaRPr lang="zh-CN" altLang="en-US" sz="3200" b="1" dirty="0"/>
          </a:p>
        </p:txBody>
      </p:sp>
      <p:sp>
        <p:nvSpPr>
          <p:cNvPr id="6" name="矩形 5"/>
          <p:cNvSpPr/>
          <p:nvPr/>
        </p:nvSpPr>
        <p:spPr>
          <a:xfrm>
            <a:off x="821955" y="5152359"/>
            <a:ext cx="10751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/>
              <a:t>服务流程包括：售前调研</a:t>
            </a:r>
            <a:r>
              <a:rPr lang="en-US" altLang="zh-CN" sz="2000" dirty="0" smtClean="0"/>
              <a:t>—Demo</a:t>
            </a:r>
            <a:r>
              <a:rPr lang="zh-CN" altLang="en-US" sz="2000" dirty="0" smtClean="0"/>
              <a:t>演示</a:t>
            </a:r>
            <a:r>
              <a:rPr lang="en-US" altLang="zh-CN" sz="2000" dirty="0" smtClean="0"/>
              <a:t>—</a:t>
            </a:r>
            <a:r>
              <a:rPr lang="zh-CN" altLang="en-US" sz="2000" dirty="0" smtClean="0"/>
              <a:t>方案和报价</a:t>
            </a:r>
            <a:r>
              <a:rPr lang="en-US" altLang="zh-CN" sz="2000" dirty="0" smtClean="0"/>
              <a:t>—</a:t>
            </a:r>
            <a:r>
              <a:rPr lang="zh-CN" altLang="en-US" sz="2000" dirty="0" smtClean="0"/>
              <a:t>合同签订</a:t>
            </a:r>
            <a:r>
              <a:rPr lang="en-US" altLang="zh-CN" sz="2000" dirty="0" smtClean="0"/>
              <a:t>—</a:t>
            </a:r>
            <a:r>
              <a:rPr lang="zh-CN" altLang="en-US" sz="2000" dirty="0" smtClean="0"/>
              <a:t>入厂实施 和培训</a:t>
            </a:r>
            <a:r>
              <a:rPr lang="en-US" altLang="zh-CN" sz="2000" dirty="0" smtClean="0"/>
              <a:t>—</a:t>
            </a:r>
            <a:r>
              <a:rPr lang="zh-CN" altLang="en-US" sz="2000" dirty="0" smtClean="0"/>
              <a:t>上线试跑</a:t>
            </a:r>
            <a:r>
              <a:rPr lang="en-US" altLang="zh-CN" sz="2000" dirty="0" smtClean="0"/>
              <a:t>—</a:t>
            </a:r>
            <a:r>
              <a:rPr lang="zh-CN" altLang="en-US" sz="2000" dirty="0" smtClean="0"/>
              <a:t>交付验收</a:t>
            </a:r>
            <a:r>
              <a:rPr lang="en-US" altLang="zh-CN" sz="2000" dirty="0" smtClean="0"/>
              <a:t>—</a:t>
            </a:r>
            <a:r>
              <a:rPr lang="zh-CN" altLang="en-US" sz="2000" dirty="0" smtClean="0"/>
              <a:t>持续服务。</a:t>
            </a:r>
            <a:endParaRPr lang="zh-CN" altLang="en-US" sz="20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77" y="1580013"/>
            <a:ext cx="1105054" cy="43821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77" y="4512612"/>
            <a:ext cx="1105054" cy="43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30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21955" y="910441"/>
            <a:ext cx="2948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/>
              <a:t>平台使用方式</a:t>
            </a:r>
            <a:endParaRPr lang="zh-CN" altLang="en-US" sz="3200" b="1" dirty="0"/>
          </a:p>
        </p:txBody>
      </p:sp>
      <p:sp>
        <p:nvSpPr>
          <p:cNvPr id="4" name="矩形 3"/>
          <p:cNvSpPr/>
          <p:nvPr/>
        </p:nvSpPr>
        <p:spPr>
          <a:xfrm>
            <a:off x="821955" y="2079903"/>
            <a:ext cx="105601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/>
              <a:t>严格按照客户要求进行开发，由专业人员进行服务搭建，并出具详细的操作维护手册。</a:t>
            </a:r>
            <a:endParaRPr lang="en-US" altLang="zh-CN" sz="2000" dirty="0" smtClean="0"/>
          </a:p>
          <a:p>
            <a:endParaRPr lang="en-US" altLang="zh-CN" sz="2000" dirty="0"/>
          </a:p>
          <a:p>
            <a:r>
              <a:rPr lang="zh-CN" altLang="en-US" sz="2000" dirty="0" smtClean="0"/>
              <a:t>客户使用过程中有任何疑问可随时安排技术人员对接处理。</a:t>
            </a:r>
            <a:endParaRPr lang="zh-CN" altLang="en-US" sz="2000" dirty="0"/>
          </a:p>
        </p:txBody>
      </p:sp>
      <p:sp>
        <p:nvSpPr>
          <p:cNvPr id="5" name="矩形 4"/>
          <p:cNvSpPr/>
          <p:nvPr/>
        </p:nvSpPr>
        <p:spPr>
          <a:xfrm>
            <a:off x="800179" y="3684126"/>
            <a:ext cx="28312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/>
              <a:t>建设时间节点</a:t>
            </a:r>
            <a:endParaRPr lang="zh-CN" altLang="en-US" sz="3200" b="1" dirty="0"/>
          </a:p>
        </p:txBody>
      </p:sp>
      <p:sp>
        <p:nvSpPr>
          <p:cNvPr id="6" name="矩形 5"/>
          <p:cNvSpPr/>
          <p:nvPr/>
        </p:nvSpPr>
        <p:spPr>
          <a:xfrm>
            <a:off x="821955" y="5152359"/>
            <a:ext cx="107517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/>
              <a:t>根据对应的系统复杂程度，与客户充分协商一致后，严格按照时间表执行和交付。</a:t>
            </a:r>
            <a:endParaRPr lang="zh-CN" altLang="en-US" sz="20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77" y="1580013"/>
            <a:ext cx="1105054" cy="43821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77" y="4512612"/>
            <a:ext cx="1105054" cy="43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60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3352" y="1630065"/>
            <a:ext cx="11724357" cy="4797253"/>
            <a:chOff x="263352" y="1171792"/>
            <a:chExt cx="11724357" cy="5620381"/>
          </a:xfrm>
        </p:grpSpPr>
        <p:sp>
          <p:nvSpPr>
            <p:cNvPr id="9" name="文本框 8"/>
            <p:cNvSpPr txBox="1"/>
            <p:nvPr/>
          </p:nvSpPr>
          <p:spPr>
            <a:xfrm>
              <a:off x="894016" y="4022921"/>
              <a:ext cx="21057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数据平台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016692" y="4407707"/>
              <a:ext cx="13511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数据分析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2109070" y="4393952"/>
              <a:ext cx="1040744" cy="3240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数据建模</a:t>
              </a:r>
            </a:p>
          </p:txBody>
        </p:sp>
        <p:sp>
          <p:nvSpPr>
            <p:cNvPr id="5" name="矩形 4"/>
            <p:cNvSpPr/>
            <p:nvPr/>
          </p:nvSpPr>
          <p:spPr>
            <a:xfrm>
              <a:off x="3459749" y="4393952"/>
              <a:ext cx="1281595" cy="3240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数据标准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4939785" y="4393952"/>
              <a:ext cx="1190054" cy="3240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数据服务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6271204" y="4393952"/>
              <a:ext cx="1371350" cy="3240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数据订阅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7756151" y="4393952"/>
              <a:ext cx="1336321" cy="3240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跨源查询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9385256" y="4402944"/>
              <a:ext cx="1157328" cy="3240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数据安全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016692" y="4825791"/>
              <a:ext cx="13511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报表建设</a:t>
              </a:r>
            </a:p>
          </p:txBody>
        </p:sp>
        <p:sp>
          <p:nvSpPr>
            <p:cNvPr id="27" name="矩形: 圆角 19"/>
            <p:cNvSpPr/>
            <p:nvPr/>
          </p:nvSpPr>
          <p:spPr>
            <a:xfrm>
              <a:off x="1098215" y="5327858"/>
              <a:ext cx="9444369" cy="306467"/>
            </a:xfrm>
            <a:prstGeom prst="roundRect">
              <a:avLst/>
            </a:prstGeom>
            <a:ln>
              <a:solidFill>
                <a:schemeClr val="accent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b="1" kern="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业务数据库      </a:t>
              </a:r>
              <a:r>
                <a:rPr lang="en-US" altLang="zh-CN" sz="1200" b="1" kern="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Wingdings" panose="05000000000000000000" pitchFamily="2" charset="2"/>
                </a:rPr>
                <a:t>               </a:t>
              </a:r>
              <a:r>
                <a:rPr lang="zh-CN" altLang="en-US" sz="1200" b="1" kern="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Wingdings" panose="05000000000000000000" pitchFamily="2" charset="2"/>
                </a:rPr>
                <a:t>数据</a:t>
              </a:r>
              <a:r>
                <a:rPr lang="en-US" altLang="zh-CN" sz="1200" b="1" kern="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Wingdings" panose="05000000000000000000" pitchFamily="2" charset="2"/>
                </a:rPr>
                <a:t>BI</a:t>
              </a:r>
              <a:r>
                <a:rPr lang="zh-CN" altLang="en-US" sz="1200" b="1" kern="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Wingdings" panose="05000000000000000000" pitchFamily="2" charset="2"/>
                </a:rPr>
                <a:t>库</a:t>
              </a:r>
              <a:endParaRPr lang="zh-CN" altLang="en-US" sz="1200" b="1" kern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2112458" y="4836761"/>
              <a:ext cx="1040744" cy="3240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仪表板</a:t>
              </a:r>
            </a:p>
          </p:txBody>
        </p:sp>
        <p:sp>
          <p:nvSpPr>
            <p:cNvPr id="72" name="矩形 71"/>
            <p:cNvSpPr/>
            <p:nvPr/>
          </p:nvSpPr>
          <p:spPr>
            <a:xfrm>
              <a:off x="3553230" y="4836761"/>
              <a:ext cx="1040744" cy="3240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数据门户</a:t>
              </a:r>
            </a:p>
          </p:txBody>
        </p:sp>
        <p:sp>
          <p:nvSpPr>
            <p:cNvPr id="73" name="矩形 72"/>
            <p:cNvSpPr/>
            <p:nvPr/>
          </p:nvSpPr>
          <p:spPr>
            <a:xfrm>
              <a:off x="4714904" y="4823496"/>
              <a:ext cx="1040744" cy="3240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电子表格</a:t>
              </a:r>
            </a:p>
          </p:txBody>
        </p:sp>
        <p:sp>
          <p:nvSpPr>
            <p:cNvPr id="74" name="矩形 73"/>
            <p:cNvSpPr/>
            <p:nvPr/>
          </p:nvSpPr>
          <p:spPr>
            <a:xfrm>
              <a:off x="5917274" y="4815546"/>
              <a:ext cx="1040744" cy="3240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数据填报</a:t>
              </a:r>
            </a:p>
          </p:txBody>
        </p:sp>
        <p:sp>
          <p:nvSpPr>
            <p:cNvPr id="75" name="矩形 74"/>
            <p:cNvSpPr/>
            <p:nvPr/>
          </p:nvSpPr>
          <p:spPr>
            <a:xfrm>
              <a:off x="7161596" y="4836761"/>
              <a:ext cx="1040744" cy="3240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算法模型</a:t>
              </a:r>
            </a:p>
          </p:txBody>
        </p:sp>
        <p:sp>
          <p:nvSpPr>
            <p:cNvPr id="76" name="矩形 75"/>
            <p:cNvSpPr/>
            <p:nvPr/>
          </p:nvSpPr>
          <p:spPr>
            <a:xfrm>
              <a:off x="8402079" y="4823496"/>
              <a:ext cx="1040744" cy="3240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监控预警</a:t>
              </a:r>
            </a:p>
          </p:txBody>
        </p:sp>
        <p:sp>
          <p:nvSpPr>
            <p:cNvPr id="77" name="矩形 76"/>
            <p:cNvSpPr/>
            <p:nvPr/>
          </p:nvSpPr>
          <p:spPr>
            <a:xfrm>
              <a:off x="9526341" y="4823496"/>
              <a:ext cx="1040744" cy="3240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主题模板</a:t>
              </a:r>
            </a:p>
          </p:txBody>
        </p:sp>
        <p:sp>
          <p:nvSpPr>
            <p:cNvPr id="78" name="矩形 77"/>
            <p:cNvSpPr/>
            <p:nvPr/>
          </p:nvSpPr>
          <p:spPr>
            <a:xfrm>
              <a:off x="958838" y="6251294"/>
              <a:ext cx="9768486" cy="49936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文本框 78"/>
            <p:cNvSpPr txBox="1"/>
            <p:nvPr/>
          </p:nvSpPr>
          <p:spPr>
            <a:xfrm>
              <a:off x="1164667" y="6251294"/>
              <a:ext cx="14580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数据源</a:t>
              </a:r>
            </a:p>
          </p:txBody>
        </p:sp>
        <p:sp>
          <p:nvSpPr>
            <p:cNvPr id="80" name="圆柱形 24"/>
            <p:cNvSpPr/>
            <p:nvPr/>
          </p:nvSpPr>
          <p:spPr>
            <a:xfrm>
              <a:off x="2185558" y="6297193"/>
              <a:ext cx="560245" cy="343484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文本框 80"/>
            <p:cNvSpPr txBox="1"/>
            <p:nvPr/>
          </p:nvSpPr>
          <p:spPr>
            <a:xfrm>
              <a:off x="2683867" y="6251294"/>
              <a:ext cx="6680281" cy="540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内部数据</a:t>
              </a:r>
              <a:r>
                <a:rPr lang="zh-CN" altLang="en-US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：</a:t>
              </a:r>
              <a:r>
                <a:rPr lang="en-US" altLang="zh-CN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APP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 小程序， 微官</a:t>
              </a:r>
              <a:r>
                <a:rPr lang="zh-CN" altLang="en-US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网</a:t>
              </a:r>
              <a:endPara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外部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数据：第三方业务集成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关联系统</a:t>
              </a:r>
            </a:p>
          </p:txBody>
        </p:sp>
        <p:sp>
          <p:nvSpPr>
            <p:cNvPr id="83" name="圆柱形 24"/>
            <p:cNvSpPr/>
            <p:nvPr/>
          </p:nvSpPr>
          <p:spPr>
            <a:xfrm>
              <a:off x="2185558" y="6403873"/>
              <a:ext cx="560245" cy="343484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矩形 83"/>
            <p:cNvSpPr/>
            <p:nvPr/>
          </p:nvSpPr>
          <p:spPr>
            <a:xfrm>
              <a:off x="956087" y="3923666"/>
              <a:ext cx="9771237" cy="1849985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kern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矩形: 圆角 34"/>
            <p:cNvSpPr/>
            <p:nvPr/>
          </p:nvSpPr>
          <p:spPr>
            <a:xfrm>
              <a:off x="956087" y="5814556"/>
              <a:ext cx="9771237" cy="340519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埋点及数据收集</a:t>
              </a:r>
            </a:p>
          </p:txBody>
        </p:sp>
        <p:sp>
          <p:nvSpPr>
            <p:cNvPr id="86" name="矩形: 圆角 35"/>
            <p:cNvSpPr/>
            <p:nvPr/>
          </p:nvSpPr>
          <p:spPr>
            <a:xfrm>
              <a:off x="958839" y="1961917"/>
              <a:ext cx="2509662" cy="1440160"/>
            </a:xfrm>
            <a:prstGeom prst="roundRect">
              <a:avLst/>
            </a:prstGeom>
            <a:ln>
              <a:solidFill>
                <a:schemeClr val="accent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kern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文本框 86"/>
            <p:cNvSpPr txBox="1"/>
            <p:nvPr/>
          </p:nvSpPr>
          <p:spPr>
            <a:xfrm>
              <a:off x="1024728" y="2492896"/>
              <a:ext cx="5859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客户</a:t>
              </a:r>
              <a:endParaRPr lang="en-US" altLang="zh-CN" sz="1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档案</a:t>
              </a:r>
            </a:p>
          </p:txBody>
        </p:sp>
        <p:sp>
          <p:nvSpPr>
            <p:cNvPr id="88" name="矩形 87"/>
            <p:cNvSpPr/>
            <p:nvPr/>
          </p:nvSpPr>
          <p:spPr>
            <a:xfrm>
              <a:off x="1610995" y="3154045"/>
              <a:ext cx="1772285" cy="2032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APP</a:t>
              </a:r>
              <a:r>
                <a:rPr lang="zh-CN" altLang="en-US" sz="105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用户数据</a:t>
              </a:r>
            </a:p>
          </p:txBody>
        </p:sp>
        <p:sp>
          <p:nvSpPr>
            <p:cNvPr id="89" name="矩形 88"/>
            <p:cNvSpPr/>
            <p:nvPr/>
          </p:nvSpPr>
          <p:spPr>
            <a:xfrm>
              <a:off x="1610995" y="2594610"/>
              <a:ext cx="805815" cy="20447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客户分群</a:t>
              </a:r>
            </a:p>
          </p:txBody>
        </p:sp>
        <p:sp>
          <p:nvSpPr>
            <p:cNvPr id="90" name="矩形 89"/>
            <p:cNvSpPr/>
            <p:nvPr/>
          </p:nvSpPr>
          <p:spPr>
            <a:xfrm>
              <a:off x="2509962" y="2583935"/>
              <a:ext cx="887503" cy="196993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交易数据</a:t>
              </a:r>
            </a:p>
          </p:txBody>
        </p:sp>
        <p:sp>
          <p:nvSpPr>
            <p:cNvPr id="91" name="矩形 90"/>
            <p:cNvSpPr/>
            <p:nvPr/>
          </p:nvSpPr>
          <p:spPr>
            <a:xfrm>
              <a:off x="1610995" y="2259965"/>
              <a:ext cx="1786890" cy="269875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客户价值模型</a:t>
              </a:r>
            </a:p>
          </p:txBody>
        </p:sp>
        <p:sp>
          <p:nvSpPr>
            <p:cNvPr id="92" name="矩形: 圆角 41"/>
            <p:cNvSpPr/>
            <p:nvPr/>
          </p:nvSpPr>
          <p:spPr>
            <a:xfrm>
              <a:off x="3782934" y="1939129"/>
              <a:ext cx="3378560" cy="1440160"/>
            </a:xfrm>
            <a:prstGeom prst="roundRect">
              <a:avLst/>
            </a:prstGeom>
            <a:ln>
              <a:solidFill>
                <a:schemeClr val="accent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kern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文本框 92"/>
            <p:cNvSpPr txBox="1"/>
            <p:nvPr/>
          </p:nvSpPr>
          <p:spPr>
            <a:xfrm>
              <a:off x="3875277" y="2462756"/>
              <a:ext cx="6405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推送</a:t>
              </a:r>
              <a:endParaRPr lang="en-US" altLang="zh-CN" sz="1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系统</a:t>
              </a:r>
            </a:p>
          </p:txBody>
        </p:sp>
        <p:sp>
          <p:nvSpPr>
            <p:cNvPr id="94" name="矩形 93"/>
            <p:cNvSpPr/>
            <p:nvPr/>
          </p:nvSpPr>
          <p:spPr>
            <a:xfrm>
              <a:off x="4439920" y="3120390"/>
              <a:ext cx="2466340" cy="201295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APP</a:t>
              </a:r>
              <a:r>
                <a:rPr lang="zh-CN" altLang="en-US" sz="105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用户数据</a:t>
              </a:r>
            </a:p>
          </p:txBody>
        </p:sp>
        <p:sp>
          <p:nvSpPr>
            <p:cNvPr id="95" name="矩形 94"/>
            <p:cNvSpPr/>
            <p:nvPr/>
          </p:nvSpPr>
          <p:spPr>
            <a:xfrm>
              <a:off x="4439920" y="2725420"/>
              <a:ext cx="842010" cy="2921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人群管理</a:t>
              </a:r>
            </a:p>
          </p:txBody>
        </p:sp>
        <p:sp>
          <p:nvSpPr>
            <p:cNvPr id="96" name="矩形: 圆角 45"/>
            <p:cNvSpPr/>
            <p:nvPr/>
          </p:nvSpPr>
          <p:spPr>
            <a:xfrm>
              <a:off x="1076918" y="1171792"/>
              <a:ext cx="9596217" cy="647127"/>
            </a:xfrm>
            <a:prstGeom prst="roundRect">
              <a:avLst/>
            </a:prstGeom>
            <a:ln>
              <a:solidFill>
                <a:schemeClr val="accent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kern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2294623" y="1342719"/>
              <a:ext cx="1353105" cy="28083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105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APP</a:t>
              </a:r>
              <a:endParaRPr lang="zh-CN" altLang="en-US" sz="10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矩形 98"/>
            <p:cNvSpPr/>
            <p:nvPr/>
          </p:nvSpPr>
          <p:spPr>
            <a:xfrm>
              <a:off x="4255636" y="1364096"/>
              <a:ext cx="1299582" cy="235425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sz="105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</a:t>
              </a:r>
              <a:r>
                <a:rPr lang="zh-CN" altLang="en-US" sz="105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程序</a:t>
              </a:r>
            </a:p>
          </p:txBody>
        </p:sp>
        <p:sp>
          <p:nvSpPr>
            <p:cNvPr id="100" name="矩形: 圆角 49"/>
            <p:cNvSpPr/>
            <p:nvPr/>
          </p:nvSpPr>
          <p:spPr>
            <a:xfrm>
              <a:off x="263352" y="3632459"/>
              <a:ext cx="587754" cy="340519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埋点</a:t>
              </a:r>
            </a:p>
          </p:txBody>
        </p:sp>
        <p:sp>
          <p:nvSpPr>
            <p:cNvPr id="101" name="矩形 100"/>
            <p:cNvSpPr/>
            <p:nvPr/>
          </p:nvSpPr>
          <p:spPr>
            <a:xfrm>
              <a:off x="5422739" y="2727390"/>
              <a:ext cx="742452" cy="286496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渠道管理</a:t>
              </a:r>
            </a:p>
          </p:txBody>
        </p:sp>
        <p:sp>
          <p:nvSpPr>
            <p:cNvPr id="102" name="矩形 101"/>
            <p:cNvSpPr/>
            <p:nvPr/>
          </p:nvSpPr>
          <p:spPr>
            <a:xfrm>
              <a:off x="6243301" y="2381595"/>
              <a:ext cx="684810" cy="624649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推送管理</a:t>
              </a:r>
            </a:p>
          </p:txBody>
        </p:sp>
        <p:sp>
          <p:nvSpPr>
            <p:cNvPr id="103" name="矩形 102"/>
            <p:cNvSpPr/>
            <p:nvPr/>
          </p:nvSpPr>
          <p:spPr>
            <a:xfrm>
              <a:off x="4439285" y="2110105"/>
              <a:ext cx="2487930" cy="23622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推送</a:t>
              </a:r>
              <a:r>
                <a:rPr lang="en-US" altLang="zh-CN" sz="105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API</a:t>
              </a:r>
              <a:endParaRPr lang="zh-CN" altLang="en-US" sz="10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矩形 103"/>
            <p:cNvSpPr/>
            <p:nvPr/>
          </p:nvSpPr>
          <p:spPr>
            <a:xfrm>
              <a:off x="8043205" y="1359398"/>
              <a:ext cx="1070302" cy="253916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sz="105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数据看板</a:t>
              </a:r>
            </a:p>
          </p:txBody>
        </p:sp>
        <p:sp>
          <p:nvSpPr>
            <p:cNvPr id="105" name="文本框 104"/>
            <p:cNvSpPr txBox="1"/>
            <p:nvPr/>
          </p:nvSpPr>
          <p:spPr>
            <a:xfrm>
              <a:off x="1098215" y="1341284"/>
              <a:ext cx="9971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业务应用</a:t>
              </a:r>
            </a:p>
          </p:txBody>
        </p:sp>
        <p:cxnSp>
          <p:nvCxnSpPr>
            <p:cNvPr id="106" name="连接符: 肘形 55"/>
            <p:cNvCxnSpPr>
              <a:stCxn id="105" idx="1"/>
              <a:endCxn id="100" idx="0"/>
            </p:cNvCxnSpPr>
            <p:nvPr/>
          </p:nvCxnSpPr>
          <p:spPr>
            <a:xfrm rot="10800000" flipV="1">
              <a:off x="557229" y="1495173"/>
              <a:ext cx="540986" cy="2137286"/>
            </a:xfrm>
            <a:prstGeom prst="bentConnector2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连接符: 肘形 56"/>
            <p:cNvCxnSpPr>
              <a:stCxn id="100" idx="2"/>
              <a:endCxn id="84" idx="1"/>
            </p:cNvCxnSpPr>
            <p:nvPr/>
          </p:nvCxnSpPr>
          <p:spPr>
            <a:xfrm rot="16200000" flipH="1">
              <a:off x="318817" y="4211389"/>
              <a:ext cx="875681" cy="398858"/>
            </a:xfrm>
            <a:prstGeom prst="bentConnector2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矩形 107"/>
            <p:cNvSpPr/>
            <p:nvPr/>
          </p:nvSpPr>
          <p:spPr>
            <a:xfrm>
              <a:off x="10834687" y="1205964"/>
              <a:ext cx="1138846" cy="977293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统一权限管理</a:t>
              </a:r>
            </a:p>
          </p:txBody>
        </p:sp>
        <p:sp>
          <p:nvSpPr>
            <p:cNvPr id="109" name="矩形 108"/>
            <p:cNvSpPr/>
            <p:nvPr/>
          </p:nvSpPr>
          <p:spPr>
            <a:xfrm>
              <a:off x="10837281" y="2310058"/>
              <a:ext cx="1138846" cy="977293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统一数据安全</a:t>
              </a:r>
              <a:endParaRPr lang="en-US" altLang="zh-CN" sz="10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05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管理</a:t>
              </a:r>
            </a:p>
          </p:txBody>
        </p:sp>
        <p:sp>
          <p:nvSpPr>
            <p:cNvPr id="110" name="矩形 109"/>
            <p:cNvSpPr/>
            <p:nvPr/>
          </p:nvSpPr>
          <p:spPr>
            <a:xfrm>
              <a:off x="10837606" y="3501049"/>
              <a:ext cx="1138846" cy="977293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统一开放式接口</a:t>
              </a:r>
            </a:p>
          </p:txBody>
        </p:sp>
        <p:sp>
          <p:nvSpPr>
            <p:cNvPr id="111" name="矩形 110"/>
            <p:cNvSpPr/>
            <p:nvPr/>
          </p:nvSpPr>
          <p:spPr>
            <a:xfrm>
              <a:off x="10848863" y="4652472"/>
              <a:ext cx="1138846" cy="977293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统一</a:t>
              </a:r>
              <a:r>
                <a:rPr lang="en-US" altLang="zh-CN" sz="1050" b="1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Devops</a:t>
              </a:r>
              <a:endParaRPr lang="zh-CN" altLang="en-US" sz="10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4" name="矩形 1023"/>
            <p:cNvSpPr/>
            <p:nvPr/>
          </p:nvSpPr>
          <p:spPr>
            <a:xfrm>
              <a:off x="10834193" y="5736012"/>
              <a:ext cx="1138846" cy="977293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统一云管平台</a:t>
              </a:r>
            </a:p>
          </p:txBody>
        </p:sp>
        <p:sp>
          <p:nvSpPr>
            <p:cNvPr id="1025" name="矩形: 圆角 1024"/>
            <p:cNvSpPr/>
            <p:nvPr/>
          </p:nvSpPr>
          <p:spPr>
            <a:xfrm>
              <a:off x="7225568" y="1939464"/>
              <a:ext cx="3379783" cy="1440160"/>
            </a:xfrm>
            <a:prstGeom prst="roundRect">
              <a:avLst/>
            </a:prstGeom>
            <a:ln>
              <a:solidFill>
                <a:schemeClr val="accent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kern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7" name="文本框 1026"/>
            <p:cNvSpPr txBox="1"/>
            <p:nvPr/>
          </p:nvSpPr>
          <p:spPr>
            <a:xfrm>
              <a:off x="7415399" y="2021695"/>
              <a:ext cx="34829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业务运营管理</a:t>
              </a:r>
            </a:p>
          </p:txBody>
        </p:sp>
        <p:sp>
          <p:nvSpPr>
            <p:cNvPr id="1028" name="矩形 1027"/>
            <p:cNvSpPr/>
            <p:nvPr/>
          </p:nvSpPr>
          <p:spPr>
            <a:xfrm>
              <a:off x="7414955" y="2372132"/>
              <a:ext cx="924074" cy="26784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会员管理</a:t>
              </a:r>
            </a:p>
          </p:txBody>
        </p:sp>
        <p:sp>
          <p:nvSpPr>
            <p:cNvPr id="1029" name="矩形 1028"/>
            <p:cNvSpPr/>
            <p:nvPr/>
          </p:nvSpPr>
          <p:spPr>
            <a:xfrm>
              <a:off x="7431818" y="2746038"/>
              <a:ext cx="924074" cy="26784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商品管理</a:t>
              </a:r>
            </a:p>
          </p:txBody>
        </p:sp>
        <p:sp>
          <p:nvSpPr>
            <p:cNvPr id="1030" name="矩形 1029"/>
            <p:cNvSpPr/>
            <p:nvPr/>
          </p:nvSpPr>
          <p:spPr>
            <a:xfrm>
              <a:off x="8451523" y="2358172"/>
              <a:ext cx="924074" cy="26784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经销商管理</a:t>
              </a:r>
            </a:p>
          </p:txBody>
        </p:sp>
        <p:sp>
          <p:nvSpPr>
            <p:cNvPr id="1031" name="矩形 1030"/>
            <p:cNvSpPr/>
            <p:nvPr/>
          </p:nvSpPr>
          <p:spPr>
            <a:xfrm>
              <a:off x="8424545" y="2729865"/>
              <a:ext cx="927735" cy="26797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订单管理</a:t>
              </a:r>
            </a:p>
          </p:txBody>
        </p:sp>
        <p:sp>
          <p:nvSpPr>
            <p:cNvPr id="1032" name="矩形 1031"/>
            <p:cNvSpPr/>
            <p:nvPr/>
          </p:nvSpPr>
          <p:spPr>
            <a:xfrm>
              <a:off x="9542780" y="2375535"/>
              <a:ext cx="965835" cy="26797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社区管理</a:t>
              </a:r>
            </a:p>
          </p:txBody>
        </p:sp>
        <p:sp>
          <p:nvSpPr>
            <p:cNvPr id="1033" name="矩形 1032"/>
            <p:cNvSpPr/>
            <p:nvPr/>
          </p:nvSpPr>
          <p:spPr>
            <a:xfrm>
              <a:off x="9542145" y="2736850"/>
              <a:ext cx="965835" cy="26797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活动管理</a:t>
              </a:r>
            </a:p>
          </p:txBody>
        </p:sp>
        <p:sp>
          <p:nvSpPr>
            <p:cNvPr id="1034" name="矩形 1033"/>
            <p:cNvSpPr/>
            <p:nvPr/>
          </p:nvSpPr>
          <p:spPr>
            <a:xfrm>
              <a:off x="7440295" y="3078480"/>
              <a:ext cx="897890" cy="235585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支付管理</a:t>
              </a:r>
            </a:p>
          </p:txBody>
        </p:sp>
        <p:sp>
          <p:nvSpPr>
            <p:cNvPr id="1035" name="矩形 1034"/>
            <p:cNvSpPr/>
            <p:nvPr/>
          </p:nvSpPr>
          <p:spPr>
            <a:xfrm>
              <a:off x="8424545" y="3078480"/>
              <a:ext cx="939800" cy="235585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积分管理</a:t>
              </a:r>
            </a:p>
          </p:txBody>
        </p:sp>
        <p:sp>
          <p:nvSpPr>
            <p:cNvPr id="1036" name="矩形 1035"/>
            <p:cNvSpPr/>
            <p:nvPr/>
          </p:nvSpPr>
          <p:spPr>
            <a:xfrm>
              <a:off x="9537700" y="3078480"/>
              <a:ext cx="970280" cy="235585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线索管理</a:t>
              </a:r>
            </a:p>
          </p:txBody>
        </p:sp>
        <p:sp>
          <p:nvSpPr>
            <p:cNvPr id="1040" name="矩形: 圆角 1039"/>
            <p:cNvSpPr/>
            <p:nvPr/>
          </p:nvSpPr>
          <p:spPr>
            <a:xfrm>
              <a:off x="934235" y="3510300"/>
              <a:ext cx="9771237" cy="340519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平台数据交换（实时和离线）</a:t>
              </a:r>
            </a:p>
          </p:txBody>
        </p:sp>
        <p:sp>
          <p:nvSpPr>
            <p:cNvPr id="1042" name="矩形 1041"/>
            <p:cNvSpPr/>
            <p:nvPr/>
          </p:nvSpPr>
          <p:spPr>
            <a:xfrm>
              <a:off x="4439920" y="2404110"/>
              <a:ext cx="841375" cy="2921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排期管理</a:t>
              </a:r>
            </a:p>
          </p:txBody>
        </p:sp>
        <p:sp>
          <p:nvSpPr>
            <p:cNvPr id="1043" name="矩形 1042"/>
            <p:cNvSpPr/>
            <p:nvPr/>
          </p:nvSpPr>
          <p:spPr>
            <a:xfrm>
              <a:off x="5379293" y="2381596"/>
              <a:ext cx="785898" cy="291916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广告管理</a:t>
              </a:r>
            </a:p>
          </p:txBody>
        </p:sp>
        <p:sp>
          <p:nvSpPr>
            <p:cNvPr id="1045" name="矩形 1044"/>
            <p:cNvSpPr/>
            <p:nvPr/>
          </p:nvSpPr>
          <p:spPr>
            <a:xfrm>
              <a:off x="1610995" y="2864485"/>
              <a:ext cx="754380" cy="20447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客户画像</a:t>
              </a:r>
            </a:p>
          </p:txBody>
        </p:sp>
        <p:sp>
          <p:nvSpPr>
            <p:cNvPr id="1046" name="矩形 1045"/>
            <p:cNvSpPr/>
            <p:nvPr/>
          </p:nvSpPr>
          <p:spPr>
            <a:xfrm>
              <a:off x="2509520" y="2825115"/>
              <a:ext cx="887730" cy="24384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服务数据</a:t>
              </a:r>
            </a:p>
          </p:txBody>
        </p:sp>
        <p:sp>
          <p:nvSpPr>
            <p:cNvPr id="1047" name="矩形 1046"/>
            <p:cNvSpPr/>
            <p:nvPr/>
          </p:nvSpPr>
          <p:spPr>
            <a:xfrm>
              <a:off x="6223139" y="1347406"/>
              <a:ext cx="1252731" cy="253916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微</a:t>
              </a:r>
              <a:r>
                <a:rPr lang="zh-CN" altLang="en-US" sz="105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官网</a:t>
              </a:r>
            </a:p>
          </p:txBody>
        </p:sp>
        <p:sp>
          <p:nvSpPr>
            <p:cNvPr id="1048" name="箭头: 右 1047"/>
            <p:cNvSpPr/>
            <p:nvPr/>
          </p:nvSpPr>
          <p:spPr>
            <a:xfrm>
              <a:off x="3484041" y="2657021"/>
              <a:ext cx="309935" cy="264726"/>
            </a:xfrm>
            <a:prstGeom prst="rightArrow">
              <a:avLst/>
            </a:prstGeom>
            <a:ln>
              <a:solidFill>
                <a:schemeClr val="accent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kern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0" name="矩形 1049"/>
            <p:cNvSpPr/>
            <p:nvPr/>
          </p:nvSpPr>
          <p:spPr>
            <a:xfrm>
              <a:off x="9740483" y="1359398"/>
              <a:ext cx="731031" cy="253916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sz="105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短信</a:t>
              </a:r>
            </a:p>
          </p:txBody>
        </p:sp>
        <p:cxnSp>
          <p:nvCxnSpPr>
            <p:cNvPr id="1051" name="直接箭头连接符 1050"/>
            <p:cNvCxnSpPr/>
            <p:nvPr/>
          </p:nvCxnSpPr>
          <p:spPr>
            <a:xfrm>
              <a:off x="5533048" y="5539124"/>
              <a:ext cx="732724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2" name="文本框 1051"/>
            <p:cNvSpPr txBox="1"/>
            <p:nvPr/>
          </p:nvSpPr>
          <p:spPr>
            <a:xfrm>
              <a:off x="5584067" y="5332737"/>
              <a:ext cx="655949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050" b="1" dirty="0">
                  <a:solidFill>
                    <a:srgbClr val="3D80C4"/>
                  </a:solidFill>
                </a:rPr>
                <a:t>DBLink</a:t>
              </a:r>
              <a:endParaRPr lang="zh-CN" altLang="en-US" sz="1050" b="1" dirty="0">
                <a:solidFill>
                  <a:srgbClr val="3D80C4"/>
                </a:solidFill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2639695" y="764540"/>
            <a:ext cx="64585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基于</a:t>
            </a:r>
            <a:r>
              <a:rPr lang="zh-CN" altLang="en-US" sz="2800" b="1" dirty="0"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精细化数据治理的系统架构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809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915887" y="1558833"/>
            <a:ext cx="7393576" cy="3865591"/>
            <a:chOff x="5773876" y="2420888"/>
            <a:chExt cx="6728773" cy="3312368"/>
          </a:xfrm>
        </p:grpSpPr>
        <p:sp>
          <p:nvSpPr>
            <p:cNvPr id="8" name="矩形 7"/>
            <p:cNvSpPr/>
            <p:nvPr/>
          </p:nvSpPr>
          <p:spPr>
            <a:xfrm>
              <a:off x="5773876" y="4437112"/>
              <a:ext cx="2547746" cy="623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837" tIns="38417" rIns="76837" bIns="38417" rtlCol="0" anchor="ctr"/>
            <a:lstStyle/>
            <a:p>
              <a:r>
                <a:rPr lang="zh-CN" altLang="en-US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采用</a:t>
              </a:r>
              <a:r>
                <a: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更具伸缩性的部署，减少闲时资源浪费浪费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9624392" y="2581903"/>
              <a:ext cx="2878257" cy="6431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837" tIns="38417" rIns="76837" bIns="38417" rtlCol="0" anchor="ctr"/>
            <a:lstStyle/>
            <a:p>
              <a:r>
                <a:rPr lang="zh-CN" altLang="en-US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采用</a:t>
              </a:r>
              <a:r>
                <a: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更具伸缩性的部署</a:t>
              </a:r>
              <a:r>
                <a:rPr lang="zh-CN" altLang="en-US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endParaRPr lang="en-US" altLang="zh-CN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提升</a:t>
              </a:r>
              <a:r>
                <a: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对各类活动的支撑效率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9048328" y="5163649"/>
              <a:ext cx="3303736" cy="5696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837" tIns="38417" rIns="76837" bIns="38417" rtlCol="0" anchor="ctr"/>
            <a:lstStyle/>
            <a:p>
              <a:r>
                <a:rPr lang="zh-CN" altLang="en-US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统一</a:t>
              </a:r>
              <a:r>
                <a: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出口</a:t>
              </a:r>
              <a:r>
                <a:rPr lang="en-US" altLang="zh-CN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IP</a:t>
              </a:r>
              <a:r>
                <a: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，统一</a:t>
              </a:r>
              <a:r>
                <a:rPr lang="zh-CN" altLang="en-US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服务控制</a:t>
              </a:r>
              <a:r>
                <a: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与管理</a:t>
              </a:r>
              <a:r>
                <a:rPr lang="zh-CN" altLang="en-US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endParaRPr lang="en-US" altLang="zh-CN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统一</a:t>
              </a:r>
              <a:r>
                <a:rPr lang="zh-CN" altLang="en-US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不同服务</a:t>
              </a:r>
              <a:r>
                <a: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模块的架构</a:t>
              </a:r>
            </a:p>
          </p:txBody>
        </p:sp>
        <p:graphicFrame>
          <p:nvGraphicFramePr>
            <p:cNvPr id="11" name="图示 10"/>
            <p:cNvGraphicFramePr/>
            <p:nvPr/>
          </p:nvGraphicFramePr>
          <p:xfrm>
            <a:off x="7680176" y="2420888"/>
            <a:ext cx="2526906" cy="266192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</p:grpSp>
      <p:sp>
        <p:nvSpPr>
          <p:cNvPr id="12" name="文本框 11"/>
          <p:cNvSpPr txBox="1"/>
          <p:nvPr/>
        </p:nvSpPr>
        <p:spPr>
          <a:xfrm>
            <a:off x="706898" y="712288"/>
            <a:ext cx="6458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uFill>
                  <a:solidFill>
                    <a:srgbClr val="000000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部署优势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7799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E2AC9BA8-E57E-1DD4-9C47-9D44D19909F3}"/>
              </a:ext>
            </a:extLst>
          </p:cNvPr>
          <p:cNvGrpSpPr/>
          <p:nvPr/>
        </p:nvGrpSpPr>
        <p:grpSpPr>
          <a:xfrm>
            <a:off x="1338629" y="1320337"/>
            <a:ext cx="8734750" cy="5481622"/>
            <a:chOff x="1338629" y="893597"/>
            <a:chExt cx="8734750" cy="5481622"/>
          </a:xfrm>
        </p:grpSpPr>
        <p:sp>
          <p:nvSpPr>
            <p:cNvPr id="10" name="圆角矩形 55">
              <a:extLst>
                <a:ext uri="{FF2B5EF4-FFF2-40B4-BE49-F238E27FC236}">
                  <a16:creationId xmlns:a16="http://schemas.microsoft.com/office/drawing/2014/main" xmlns="" id="{2DBB3D90-8747-02F5-B28E-9B55CB5BFDD0}"/>
                </a:ext>
              </a:extLst>
            </p:cNvPr>
            <p:cNvSpPr/>
            <p:nvPr/>
          </p:nvSpPr>
          <p:spPr>
            <a:xfrm>
              <a:off x="4494371" y="4881796"/>
              <a:ext cx="2650322" cy="387254"/>
            </a:xfrm>
            <a:prstGeom prst="roundRect">
              <a:avLst/>
            </a:prstGeom>
            <a:gradFill>
              <a:gsLst>
                <a:gs pos="0">
                  <a:srgbClr val="012D86"/>
                </a:gs>
                <a:gs pos="100000">
                  <a:srgbClr val="0E2557"/>
                </a:gs>
              </a:gsLst>
              <a:lin ang="0" scaled="0"/>
            </a:gradFill>
            <a:ln>
              <a:noFill/>
            </a:ln>
            <a:effectLst>
              <a:outerShdw blurRad="63500" sx="102000" sy="102000" algn="ctr" rotWithShape="0">
                <a:srgbClr val="0484B1">
                  <a:alpha val="3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500" b="1" dirty="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rgbClr val="FFFF00"/>
                      </a:gs>
                    </a:gsLst>
                    <a:lin ang="5400000" scaled="1"/>
                    <a:tileRect/>
                  </a:gradFill>
                  <a:sym typeface="+mn-ea"/>
                </a:rPr>
                <a:t>•</a:t>
              </a:r>
              <a:r>
                <a:rPr lang="zh-CN" altLang="en-US" sz="1500" b="1" dirty="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rgbClr val="FFFF00"/>
                      </a:gs>
                    </a:gsLst>
                    <a:lin ang="5400000" scaled="1"/>
                    <a:tileRect/>
                  </a:gradFill>
                  <a:sym typeface="+mn-ea"/>
                </a:rPr>
                <a:t> </a:t>
              </a:r>
              <a:r>
                <a:rPr lang="zh-CN" altLang="en-US" sz="1500" b="1" dirty="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rgbClr val="FFFF00"/>
                      </a:gs>
                    </a:gsLst>
                    <a:lin ang="5400000" scaled="1"/>
                    <a:tileRect/>
                  </a:gradFill>
                </a:rPr>
                <a:t>云原生基础设施与标准 </a:t>
              </a:r>
              <a:r>
                <a:rPr lang="en-US" altLang="zh-CN" sz="1500" b="1" dirty="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rgbClr val="FFFF00"/>
                      </a:gs>
                    </a:gsLst>
                    <a:lin ang="5400000" scaled="1"/>
                    <a:tileRect/>
                  </a:gradFill>
                  <a:sym typeface="+mn-ea"/>
                </a:rPr>
                <a:t>•</a:t>
              </a:r>
              <a:endParaRPr lang="en-US" altLang="zh-CN" sz="1500" b="1" dirty="0">
                <a:gradFill flip="none" rotWithShape="1">
                  <a:gsLst>
                    <a:gs pos="0">
                      <a:schemeClr val="bg1"/>
                    </a:gs>
                    <a:gs pos="100000">
                      <a:srgbClr val="FFFF00"/>
                    </a:gs>
                  </a:gsLst>
                  <a:lin ang="5400000" scaled="1"/>
                  <a:tileRect/>
                </a:gradFill>
              </a:endParaRPr>
            </a:p>
          </p:txBody>
        </p:sp>
        <p:sp>
          <p:nvSpPr>
            <p:cNvPr id="11" name="圆角矩形 56">
              <a:extLst>
                <a:ext uri="{FF2B5EF4-FFF2-40B4-BE49-F238E27FC236}">
                  <a16:creationId xmlns:a16="http://schemas.microsoft.com/office/drawing/2014/main" xmlns="" id="{29642740-4A3F-8687-0D26-A6CF3996F08A}"/>
                </a:ext>
              </a:extLst>
            </p:cNvPr>
            <p:cNvSpPr/>
            <p:nvPr/>
          </p:nvSpPr>
          <p:spPr>
            <a:xfrm>
              <a:off x="1338629" y="5355414"/>
              <a:ext cx="2021858" cy="324684"/>
            </a:xfrm>
            <a:prstGeom prst="roundRect">
              <a:avLst/>
            </a:prstGeom>
            <a:gradFill flip="none" rotWithShape="1">
              <a:gsLst>
                <a:gs pos="0">
                  <a:srgbClr val="002060"/>
                </a:gs>
                <a:gs pos="100000">
                  <a:srgbClr val="0070C0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srgbClr val="0484B1">
                  <a:alpha val="3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/>
                <a:t>车企低代码与引擎技术</a:t>
              </a:r>
              <a:endParaRPr lang="en-US" altLang="zh-CN" sz="1200" b="1" dirty="0"/>
            </a:p>
          </p:txBody>
        </p:sp>
        <p:sp>
          <p:nvSpPr>
            <p:cNvPr id="12" name="圆角矩形 57">
              <a:extLst>
                <a:ext uri="{FF2B5EF4-FFF2-40B4-BE49-F238E27FC236}">
                  <a16:creationId xmlns:a16="http://schemas.microsoft.com/office/drawing/2014/main" xmlns="" id="{B9576ABA-DFD1-442F-7B32-5641C6E2335A}"/>
                </a:ext>
              </a:extLst>
            </p:cNvPr>
            <p:cNvSpPr/>
            <p:nvPr/>
          </p:nvSpPr>
          <p:spPr>
            <a:xfrm>
              <a:off x="4741379" y="5382987"/>
              <a:ext cx="2124807" cy="324684"/>
            </a:xfrm>
            <a:prstGeom prst="roundRect">
              <a:avLst/>
            </a:prstGeom>
            <a:gradFill flip="none" rotWithShape="1">
              <a:gsLst>
                <a:gs pos="0">
                  <a:srgbClr val="002060"/>
                </a:gs>
                <a:gs pos="100000">
                  <a:srgbClr val="0070C0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srgbClr val="0484B1">
                  <a:alpha val="3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/>
                <a:t>云基础架构中台</a:t>
              </a:r>
              <a:endParaRPr lang="en-US" altLang="zh-CN" sz="1200" b="1" dirty="0"/>
            </a:p>
          </p:txBody>
        </p:sp>
        <p:sp>
          <p:nvSpPr>
            <p:cNvPr id="13" name="圆角矩形 58">
              <a:extLst>
                <a:ext uri="{FF2B5EF4-FFF2-40B4-BE49-F238E27FC236}">
                  <a16:creationId xmlns:a16="http://schemas.microsoft.com/office/drawing/2014/main" xmlns="" id="{FE893372-9B51-0482-E913-B14AD75124D5}"/>
                </a:ext>
              </a:extLst>
            </p:cNvPr>
            <p:cNvSpPr/>
            <p:nvPr/>
          </p:nvSpPr>
          <p:spPr>
            <a:xfrm>
              <a:off x="7779953" y="5382987"/>
              <a:ext cx="2066150" cy="324684"/>
            </a:xfrm>
            <a:prstGeom prst="roundRect">
              <a:avLst/>
            </a:prstGeom>
            <a:gradFill flip="none" rotWithShape="1">
              <a:gsLst>
                <a:gs pos="0">
                  <a:srgbClr val="002060"/>
                </a:gs>
                <a:gs pos="100000">
                  <a:srgbClr val="0070C0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srgbClr val="0484B1">
                  <a:alpha val="3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/>
                <a:t>AI与大数据</a:t>
              </a:r>
              <a:endParaRPr lang="en-US" altLang="zh-CN" sz="1200" b="1" dirty="0"/>
            </a:p>
          </p:txBody>
        </p:sp>
        <p:sp>
          <p:nvSpPr>
            <p:cNvPr id="14" name="文本框 13" descr="7b0a202020202262756c6c6574223a20227b5c2263617465676f727949645c223a31303030352c5c2274656d706c61746549645c223a32303233313332387d220a7d0a">
              <a:extLst>
                <a:ext uri="{FF2B5EF4-FFF2-40B4-BE49-F238E27FC236}">
                  <a16:creationId xmlns:a16="http://schemas.microsoft.com/office/drawing/2014/main" xmlns="" id="{0BC34915-0633-D8CE-0666-DBC38B3BCB51}"/>
                </a:ext>
              </a:extLst>
            </p:cNvPr>
            <p:cNvSpPr txBox="1"/>
            <p:nvPr/>
          </p:nvSpPr>
          <p:spPr>
            <a:xfrm>
              <a:off x="1652328" y="5696890"/>
              <a:ext cx="1368000" cy="65075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133200" indent="-133200">
                <a:lnSpc>
                  <a:spcPct val="120000"/>
                </a:lnSpc>
                <a:buBlip>
                  <a:blip r:embed="rId2"/>
                </a:buBlip>
              </a:pPr>
              <a:r>
                <a:rPr lang="zh-CN" altLang="en-US" sz="1000" dirty="0">
                  <a:solidFill>
                    <a:srgbClr val="0070C0"/>
                  </a:solidFill>
                </a:rPr>
                <a:t>流程自动化与表单</a:t>
              </a:r>
            </a:p>
            <a:p>
              <a:pPr marL="133200" indent="-133200">
                <a:lnSpc>
                  <a:spcPct val="120000"/>
                </a:lnSpc>
                <a:buBlip>
                  <a:blip r:embed="rId2"/>
                </a:buBlip>
              </a:pPr>
              <a:r>
                <a:rPr lang="en-US" altLang="zh-CN" sz="1000" dirty="0">
                  <a:solidFill>
                    <a:srgbClr val="0070C0"/>
                  </a:solidFill>
                </a:rPr>
                <a:t>BI</a:t>
              </a:r>
              <a:r>
                <a:rPr lang="zh-CN" altLang="en-US" sz="1000" dirty="0">
                  <a:solidFill>
                    <a:srgbClr val="0070C0"/>
                  </a:solidFill>
                </a:rPr>
                <a:t>与数据可视化</a:t>
              </a:r>
            </a:p>
            <a:p>
              <a:pPr marL="133200" indent="-133200">
                <a:lnSpc>
                  <a:spcPct val="120000"/>
                </a:lnSpc>
                <a:buBlip>
                  <a:blip r:embed="rId2"/>
                </a:buBlip>
              </a:pPr>
              <a:r>
                <a:rPr lang="en-US" altLang="zh-CN" sz="1000" dirty="0">
                  <a:solidFill>
                    <a:srgbClr val="0070C0"/>
                  </a:solidFill>
                </a:rPr>
                <a:t>Unreal 3D</a:t>
              </a:r>
              <a:r>
                <a:rPr lang="zh-CN" altLang="en-US" sz="1000" dirty="0">
                  <a:solidFill>
                    <a:srgbClr val="0070C0"/>
                  </a:solidFill>
                </a:rPr>
                <a:t>建模</a:t>
              </a:r>
            </a:p>
          </p:txBody>
        </p:sp>
        <p:sp>
          <p:nvSpPr>
            <p:cNvPr id="15" name="文本框 14" descr="7b0a202020202262756c6c6574223a20227b5c2263617465676f727949645c223a31303030352c5c2274656d706c61746549645c223a32303233313332387d220a7d0a">
              <a:extLst>
                <a:ext uri="{FF2B5EF4-FFF2-40B4-BE49-F238E27FC236}">
                  <a16:creationId xmlns:a16="http://schemas.microsoft.com/office/drawing/2014/main" xmlns="" id="{1A069200-350D-33F3-7D14-D2565A0C838C}"/>
                </a:ext>
              </a:extLst>
            </p:cNvPr>
            <p:cNvSpPr txBox="1"/>
            <p:nvPr/>
          </p:nvSpPr>
          <p:spPr>
            <a:xfrm>
              <a:off x="5119782" y="5724463"/>
              <a:ext cx="1368000" cy="65075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133200" indent="-133200">
                <a:lnSpc>
                  <a:spcPct val="120000"/>
                </a:lnSpc>
                <a:buBlip>
                  <a:blip r:embed="rId2"/>
                </a:buBlip>
              </a:pPr>
              <a:r>
                <a:rPr lang="zh-CN" altLang="en-US" sz="1000" dirty="0">
                  <a:solidFill>
                    <a:srgbClr val="0070C0"/>
                  </a:solidFill>
                </a:rPr>
                <a:t>容器</a:t>
              </a:r>
              <a:r>
                <a:rPr lang="en-US" altLang="zh-CN" sz="1000" dirty="0">
                  <a:solidFill>
                    <a:srgbClr val="0070C0"/>
                  </a:solidFill>
                </a:rPr>
                <a:t>&amp;</a:t>
              </a:r>
              <a:r>
                <a:rPr lang="zh-CN" altLang="en-US" sz="1000" dirty="0">
                  <a:solidFill>
                    <a:srgbClr val="0070C0"/>
                  </a:solidFill>
                </a:rPr>
                <a:t>微服务治理</a:t>
              </a:r>
            </a:p>
            <a:p>
              <a:pPr marL="133200" indent="-133200">
                <a:lnSpc>
                  <a:spcPct val="120000"/>
                </a:lnSpc>
                <a:buBlip>
                  <a:blip r:embed="rId2"/>
                </a:buBlip>
              </a:pPr>
              <a:r>
                <a:rPr lang="zh-CN" altLang="en-US" sz="1000" dirty="0">
                  <a:solidFill>
                    <a:srgbClr val="0070C0"/>
                  </a:solidFill>
                </a:rPr>
                <a:t>多云管理与服务</a:t>
              </a:r>
            </a:p>
            <a:p>
              <a:pPr marL="133200" indent="-133200">
                <a:lnSpc>
                  <a:spcPct val="120000"/>
                </a:lnSpc>
                <a:buBlip>
                  <a:blip r:embed="rId2"/>
                </a:buBlip>
              </a:pPr>
              <a:r>
                <a:rPr lang="en-US" altLang="zh-CN" sz="1000" dirty="0">
                  <a:solidFill>
                    <a:srgbClr val="0070C0"/>
                  </a:solidFill>
                </a:rPr>
                <a:t>DevOps</a:t>
              </a:r>
              <a:r>
                <a:rPr lang="zh-CN" altLang="en-US" sz="1000" dirty="0">
                  <a:solidFill>
                    <a:srgbClr val="0070C0"/>
                  </a:solidFill>
                </a:rPr>
                <a:t>敏捷开发</a:t>
              </a:r>
            </a:p>
          </p:txBody>
        </p:sp>
        <p:sp>
          <p:nvSpPr>
            <p:cNvPr id="16" name="文本框 15" descr="7b0a202020202262756c6c6574223a20227b5c2263617465676f727949645c223a31303030352c5c2274656d706c61746549645c223a32303233313332387d220a7d0a">
              <a:extLst>
                <a:ext uri="{FF2B5EF4-FFF2-40B4-BE49-F238E27FC236}">
                  <a16:creationId xmlns:a16="http://schemas.microsoft.com/office/drawing/2014/main" xmlns="" id="{F0606A1F-5E98-1042-72DF-E01139EB7938}"/>
                </a:ext>
              </a:extLst>
            </p:cNvPr>
            <p:cNvSpPr txBox="1"/>
            <p:nvPr/>
          </p:nvSpPr>
          <p:spPr>
            <a:xfrm>
              <a:off x="7988628" y="5724463"/>
              <a:ext cx="1648800" cy="65075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133200" indent="-133200">
                <a:lnSpc>
                  <a:spcPct val="120000"/>
                </a:lnSpc>
                <a:buBlip>
                  <a:blip r:embed="rId2"/>
                </a:buBlip>
              </a:pPr>
              <a:r>
                <a:rPr lang="zh-CN" altLang="en-US" sz="1000" dirty="0">
                  <a:solidFill>
                    <a:srgbClr val="0070C0"/>
                  </a:solidFill>
                </a:rPr>
                <a:t>湖仓一体数据治理平台</a:t>
              </a:r>
            </a:p>
            <a:p>
              <a:pPr marL="133200" indent="-133200">
                <a:lnSpc>
                  <a:spcPct val="120000"/>
                </a:lnSpc>
                <a:buBlip>
                  <a:blip r:embed="rId2"/>
                </a:buBlip>
              </a:pPr>
              <a:r>
                <a:rPr lang="zh-CN" altLang="en-US" sz="1000" dirty="0">
                  <a:solidFill>
                    <a:srgbClr val="0070C0"/>
                  </a:solidFill>
                </a:rPr>
                <a:t>流批一体数据平台</a:t>
              </a:r>
            </a:p>
            <a:p>
              <a:pPr marL="133200" indent="-133200">
                <a:lnSpc>
                  <a:spcPct val="120000"/>
                </a:lnSpc>
                <a:buBlip>
                  <a:blip r:embed="rId2"/>
                </a:buBlip>
              </a:pPr>
              <a:r>
                <a:rPr lang="zh-CN" altLang="en-US" sz="1000" dirty="0">
                  <a:solidFill>
                    <a:srgbClr val="0070C0"/>
                  </a:solidFill>
                </a:rPr>
                <a:t>数图一体</a:t>
              </a:r>
              <a:r>
                <a:rPr lang="en-US" altLang="zh-CN" sz="1000" dirty="0">
                  <a:solidFill>
                    <a:srgbClr val="0070C0"/>
                  </a:solidFill>
                </a:rPr>
                <a:t>AI</a:t>
              </a:r>
              <a:r>
                <a:rPr lang="zh-CN" altLang="en-US" sz="1000" dirty="0">
                  <a:solidFill>
                    <a:srgbClr val="0070C0"/>
                  </a:solidFill>
                </a:rPr>
                <a:t>算法平台</a:t>
              </a:r>
            </a:p>
          </p:txBody>
        </p:sp>
        <p:sp>
          <p:nvSpPr>
            <p:cNvPr id="17" name="圆角矩形 61">
              <a:extLst>
                <a:ext uri="{FF2B5EF4-FFF2-40B4-BE49-F238E27FC236}">
                  <a16:creationId xmlns:a16="http://schemas.microsoft.com/office/drawing/2014/main" xmlns="" id="{E4B6B9BE-22B5-F0EA-745E-1A7FC086FB1F}"/>
                </a:ext>
              </a:extLst>
            </p:cNvPr>
            <p:cNvSpPr/>
            <p:nvPr/>
          </p:nvSpPr>
          <p:spPr>
            <a:xfrm>
              <a:off x="2312018" y="1815943"/>
              <a:ext cx="1444270" cy="387254"/>
            </a:xfrm>
            <a:prstGeom prst="roundRect">
              <a:avLst/>
            </a:prstGeom>
            <a:gradFill>
              <a:gsLst>
                <a:gs pos="0">
                  <a:srgbClr val="012D86"/>
                </a:gs>
                <a:gs pos="100000">
                  <a:srgbClr val="0E2557"/>
                </a:gs>
              </a:gsLst>
              <a:lin ang="0" scaled="0"/>
            </a:gradFill>
            <a:ln>
              <a:noFill/>
            </a:ln>
            <a:effectLst>
              <a:outerShdw blurRad="63500" sx="102000" sy="102000" algn="ctr" rotWithShape="0">
                <a:srgbClr val="0484B1">
                  <a:alpha val="3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1500" b="1" dirty="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rgbClr val="FFFF00"/>
                      </a:gs>
                    </a:gsLst>
                    <a:lin ang="5400000" scaled="1"/>
                    <a:tileRect/>
                  </a:gradFill>
                  <a:sym typeface="+mn-ea"/>
                </a:rPr>
                <a:t>•</a:t>
              </a:r>
              <a:r>
                <a:rPr lang="zh-CN" altLang="en-US" sz="1500" b="1" dirty="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rgbClr val="FFFF00"/>
                      </a:gs>
                    </a:gsLst>
                    <a:lin ang="5400000" scaled="1"/>
                    <a:tileRect/>
                  </a:gradFill>
                  <a:sym typeface="+mn-ea"/>
                </a:rPr>
                <a:t> 车好造 </a:t>
              </a:r>
              <a:r>
                <a:rPr lang="en-US" altLang="zh-CN" sz="1500" b="1" dirty="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rgbClr val="FFFF00"/>
                      </a:gs>
                    </a:gsLst>
                    <a:lin ang="5400000" scaled="1"/>
                    <a:tileRect/>
                  </a:gradFill>
                  <a:sym typeface="+mn-ea"/>
                </a:rPr>
                <a:t>•</a:t>
              </a:r>
            </a:p>
          </p:txBody>
        </p:sp>
        <p:sp>
          <p:nvSpPr>
            <p:cNvPr id="18" name="圆角矩形 62">
              <a:extLst>
                <a:ext uri="{FF2B5EF4-FFF2-40B4-BE49-F238E27FC236}">
                  <a16:creationId xmlns:a16="http://schemas.microsoft.com/office/drawing/2014/main" xmlns="" id="{F20B6E23-B822-9A2A-438C-E21DE5402368}"/>
                </a:ext>
              </a:extLst>
            </p:cNvPr>
            <p:cNvSpPr/>
            <p:nvPr/>
          </p:nvSpPr>
          <p:spPr>
            <a:xfrm>
              <a:off x="7850223" y="1527448"/>
              <a:ext cx="1443672" cy="387254"/>
            </a:xfrm>
            <a:prstGeom prst="roundRect">
              <a:avLst/>
            </a:prstGeom>
            <a:gradFill>
              <a:gsLst>
                <a:gs pos="0">
                  <a:srgbClr val="012D86"/>
                </a:gs>
                <a:gs pos="100000">
                  <a:srgbClr val="0E2557"/>
                </a:gs>
              </a:gsLst>
              <a:lin ang="0" scaled="0"/>
            </a:gradFill>
            <a:ln>
              <a:noFill/>
            </a:ln>
            <a:effectLst>
              <a:outerShdw blurRad="63500" sx="102000" sy="102000" algn="ctr" rotWithShape="0">
                <a:srgbClr val="0484B1">
                  <a:alpha val="3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500" b="1" dirty="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rgbClr val="FFFF00"/>
                      </a:gs>
                    </a:gsLst>
                    <a:lin ang="5400000" scaled="1"/>
                    <a:tileRect/>
                  </a:gradFill>
                  <a:sym typeface="+mn-ea"/>
                </a:rPr>
                <a:t>•</a:t>
              </a:r>
              <a:r>
                <a:rPr lang="zh-CN" altLang="en-US" sz="1500" b="1" dirty="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rgbClr val="FFFF00"/>
                      </a:gs>
                    </a:gsLst>
                    <a:lin ang="5400000" scaled="1"/>
                    <a:tileRect/>
                  </a:gradFill>
                  <a:sym typeface="+mn-ea"/>
                </a:rPr>
                <a:t> </a:t>
              </a:r>
              <a:r>
                <a:rPr lang="zh-CN" altLang="en-US" sz="1500" b="1" dirty="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rgbClr val="FFFF00"/>
                      </a:gs>
                    </a:gsLst>
                    <a:lin ang="5400000" scaled="1"/>
                    <a:tileRect/>
                  </a:gradFill>
                </a:rPr>
                <a:t>车好卖 </a:t>
              </a:r>
              <a:r>
                <a:rPr lang="en-US" altLang="zh-CN" sz="1500" b="1" dirty="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rgbClr val="FFFF00"/>
                      </a:gs>
                    </a:gsLst>
                    <a:lin ang="5400000" scaled="1"/>
                    <a:tileRect/>
                  </a:gradFill>
                  <a:sym typeface="+mn-ea"/>
                </a:rPr>
                <a:t>•</a:t>
              </a:r>
              <a:endParaRPr lang="en-US" altLang="zh-CN" sz="1500" b="1" dirty="0">
                <a:gradFill flip="none" rotWithShape="1">
                  <a:gsLst>
                    <a:gs pos="0">
                      <a:schemeClr val="bg1"/>
                    </a:gs>
                    <a:gs pos="100000">
                      <a:srgbClr val="FFFF00"/>
                    </a:gs>
                  </a:gsLst>
                  <a:lin ang="5400000" scaled="1"/>
                  <a:tileRect/>
                </a:gradFill>
              </a:endParaRPr>
            </a:p>
          </p:txBody>
        </p:sp>
        <p:sp>
          <p:nvSpPr>
            <p:cNvPr id="19" name="圆角矩形 63">
              <a:extLst>
                <a:ext uri="{FF2B5EF4-FFF2-40B4-BE49-F238E27FC236}">
                  <a16:creationId xmlns:a16="http://schemas.microsoft.com/office/drawing/2014/main" xmlns="" id="{3FAA1FDF-48F6-93E5-2368-ED6949A0C37B}"/>
                </a:ext>
              </a:extLst>
            </p:cNvPr>
            <p:cNvSpPr/>
            <p:nvPr/>
          </p:nvSpPr>
          <p:spPr>
            <a:xfrm>
              <a:off x="7850223" y="3824736"/>
              <a:ext cx="1443672" cy="387254"/>
            </a:xfrm>
            <a:prstGeom prst="roundRect">
              <a:avLst/>
            </a:prstGeom>
            <a:gradFill>
              <a:gsLst>
                <a:gs pos="0">
                  <a:srgbClr val="012D86"/>
                </a:gs>
                <a:gs pos="100000">
                  <a:srgbClr val="0E2557"/>
                </a:gs>
              </a:gsLst>
              <a:lin ang="0" scaled="0"/>
            </a:gradFill>
            <a:ln>
              <a:noFill/>
            </a:ln>
            <a:effectLst>
              <a:outerShdw blurRad="63500" sx="102000" sy="102000" algn="ctr" rotWithShape="0">
                <a:srgbClr val="0484B1">
                  <a:alpha val="3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500" b="1" dirty="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rgbClr val="FFFF00"/>
                      </a:gs>
                    </a:gsLst>
                    <a:lin ang="5400000" scaled="1"/>
                    <a:tileRect/>
                  </a:gradFill>
                  <a:sym typeface="+mn-ea"/>
                </a:rPr>
                <a:t>•</a:t>
              </a:r>
              <a:r>
                <a:rPr lang="zh-CN" altLang="en-US" sz="1500" b="1" dirty="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rgbClr val="FFFF00"/>
                      </a:gs>
                    </a:gsLst>
                    <a:lin ang="5400000" scaled="1"/>
                    <a:tileRect/>
                  </a:gradFill>
                  <a:sym typeface="+mn-ea"/>
                </a:rPr>
                <a:t> </a:t>
              </a:r>
              <a:r>
                <a:rPr lang="zh-CN" altLang="en-US" sz="1500" b="1" dirty="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rgbClr val="FFFF00"/>
                      </a:gs>
                    </a:gsLst>
                    <a:lin ang="5400000" scaled="1"/>
                    <a:tileRect/>
                  </a:gradFill>
                </a:rPr>
                <a:t>车好用 </a:t>
              </a:r>
              <a:r>
                <a:rPr lang="en-US" altLang="zh-CN" sz="1500" b="1" dirty="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rgbClr val="FFFF00"/>
                      </a:gs>
                    </a:gsLst>
                    <a:lin ang="5400000" scaled="1"/>
                    <a:tileRect/>
                  </a:gradFill>
                  <a:sym typeface="+mn-ea"/>
                </a:rPr>
                <a:t>•</a:t>
              </a:r>
              <a:endParaRPr lang="en-US" altLang="zh-CN" sz="1500" b="1" dirty="0">
                <a:gradFill flip="none" rotWithShape="1">
                  <a:gsLst>
                    <a:gs pos="0">
                      <a:schemeClr val="bg1"/>
                    </a:gs>
                    <a:gs pos="100000">
                      <a:srgbClr val="FFFF00"/>
                    </a:gs>
                  </a:gsLst>
                  <a:lin ang="5400000" scaled="1"/>
                  <a:tileRect/>
                </a:gradFill>
              </a:endParaRPr>
            </a:p>
          </p:txBody>
        </p:sp>
        <p:sp>
          <p:nvSpPr>
            <p:cNvPr id="20" name="iconfont-11699-3976367">
              <a:extLst>
                <a:ext uri="{FF2B5EF4-FFF2-40B4-BE49-F238E27FC236}">
                  <a16:creationId xmlns:a16="http://schemas.microsoft.com/office/drawing/2014/main" xmlns="" id="{ADBD897C-A6CA-3ED4-A95D-BD71669F014C}"/>
                </a:ext>
              </a:extLst>
            </p:cNvPr>
            <p:cNvSpPr/>
            <p:nvPr/>
          </p:nvSpPr>
          <p:spPr>
            <a:xfrm>
              <a:off x="6178494" y="1174910"/>
              <a:ext cx="390845" cy="390845"/>
            </a:xfrm>
            <a:custGeom>
              <a:avLst/>
              <a:gdLst>
                <a:gd name="connsiteX0" fmla="*/ 327633 w 558795"/>
                <a:gd name="connsiteY0" fmla="*/ 477474 h 558795"/>
                <a:gd name="connsiteX1" fmla="*/ 337775 w 558795"/>
                <a:gd name="connsiteY1" fmla="*/ 516854 h 558795"/>
                <a:gd name="connsiteX2" fmla="*/ 281921 w 558795"/>
                <a:gd name="connsiteY2" fmla="*/ 524472 h 558795"/>
                <a:gd name="connsiteX3" fmla="*/ 281921 w 558795"/>
                <a:gd name="connsiteY3" fmla="*/ 483807 h 558795"/>
                <a:gd name="connsiteX4" fmla="*/ 327633 w 558795"/>
                <a:gd name="connsiteY4" fmla="*/ 477474 h 558795"/>
                <a:gd name="connsiteX5" fmla="*/ 379678 w 558795"/>
                <a:gd name="connsiteY5" fmla="*/ 458428 h 558795"/>
                <a:gd name="connsiteX6" fmla="*/ 400010 w 558795"/>
                <a:gd name="connsiteY6" fmla="*/ 493997 h 558795"/>
                <a:gd name="connsiteX7" fmla="*/ 346680 w 558795"/>
                <a:gd name="connsiteY7" fmla="*/ 515568 h 558795"/>
                <a:gd name="connsiteX8" fmla="*/ 336490 w 558795"/>
                <a:gd name="connsiteY8" fmla="*/ 476189 h 558795"/>
                <a:gd name="connsiteX9" fmla="*/ 379678 w 558795"/>
                <a:gd name="connsiteY9" fmla="*/ 458428 h 558795"/>
                <a:gd name="connsiteX10" fmla="*/ 424104 w 558795"/>
                <a:gd name="connsiteY10" fmla="*/ 425429 h 558795"/>
                <a:gd name="connsiteX11" fmla="*/ 452055 w 558795"/>
                <a:gd name="connsiteY11" fmla="*/ 454618 h 558795"/>
                <a:gd name="connsiteX12" fmla="*/ 407629 w 558795"/>
                <a:gd name="connsiteY12" fmla="*/ 488902 h 558795"/>
                <a:gd name="connsiteX13" fmla="*/ 387296 w 558795"/>
                <a:gd name="connsiteY13" fmla="*/ 453333 h 558795"/>
                <a:gd name="connsiteX14" fmla="*/ 424104 w 558795"/>
                <a:gd name="connsiteY14" fmla="*/ 425429 h 558795"/>
                <a:gd name="connsiteX15" fmla="*/ 458388 w 558795"/>
                <a:gd name="connsiteY15" fmla="*/ 382241 h 558795"/>
                <a:gd name="connsiteX16" fmla="*/ 493957 w 558795"/>
                <a:gd name="connsiteY16" fmla="*/ 403811 h 558795"/>
                <a:gd name="connsiteX17" fmla="*/ 459674 w 558795"/>
                <a:gd name="connsiteY17" fmla="*/ 448285 h 558795"/>
                <a:gd name="connsiteX18" fmla="*/ 430485 w 558795"/>
                <a:gd name="connsiteY18" fmla="*/ 419048 h 558795"/>
                <a:gd name="connsiteX19" fmla="*/ 458388 w 558795"/>
                <a:gd name="connsiteY19" fmla="*/ 382241 h 558795"/>
                <a:gd name="connsiteX20" fmla="*/ 481244 w 558795"/>
                <a:gd name="connsiteY20" fmla="*/ 332719 h 558795"/>
                <a:gd name="connsiteX21" fmla="*/ 520623 w 558795"/>
                <a:gd name="connsiteY21" fmla="*/ 342861 h 558795"/>
                <a:gd name="connsiteX22" fmla="*/ 499052 w 558795"/>
                <a:gd name="connsiteY22" fmla="*/ 394954 h 558795"/>
                <a:gd name="connsiteX23" fmla="*/ 463483 w 558795"/>
                <a:gd name="connsiteY23" fmla="*/ 374622 h 558795"/>
                <a:gd name="connsiteX24" fmla="*/ 481244 w 558795"/>
                <a:gd name="connsiteY24" fmla="*/ 332719 h 558795"/>
                <a:gd name="connsiteX25" fmla="*/ 487624 w 558795"/>
                <a:gd name="connsiteY25" fmla="*/ 278102 h 558795"/>
                <a:gd name="connsiteX26" fmla="*/ 528241 w 558795"/>
                <a:gd name="connsiteY26" fmla="*/ 278102 h 558795"/>
                <a:gd name="connsiteX27" fmla="*/ 521908 w 558795"/>
                <a:gd name="connsiteY27" fmla="*/ 334005 h 558795"/>
                <a:gd name="connsiteX28" fmla="*/ 482529 w 558795"/>
                <a:gd name="connsiteY28" fmla="*/ 323815 h 558795"/>
                <a:gd name="connsiteX29" fmla="*/ 487624 w 558795"/>
                <a:gd name="connsiteY29" fmla="*/ 278102 h 558795"/>
                <a:gd name="connsiteX30" fmla="*/ 406426 w 558795"/>
                <a:gd name="connsiteY30" fmla="*/ 217175 h 558795"/>
                <a:gd name="connsiteX31" fmla="*/ 290854 w 558795"/>
                <a:gd name="connsiteY31" fmla="*/ 273087 h 558795"/>
                <a:gd name="connsiteX32" fmla="*/ 290854 w 558795"/>
                <a:gd name="connsiteY32" fmla="*/ 406438 h 558795"/>
                <a:gd name="connsiteX33" fmla="*/ 406426 w 558795"/>
                <a:gd name="connsiteY33" fmla="*/ 350526 h 558795"/>
                <a:gd name="connsiteX34" fmla="*/ 39363 w 558795"/>
                <a:gd name="connsiteY34" fmla="*/ 214629 h 558795"/>
                <a:gd name="connsiteX35" fmla="*/ 78742 w 558795"/>
                <a:gd name="connsiteY35" fmla="*/ 224772 h 558795"/>
                <a:gd name="connsiteX36" fmla="*/ 72409 w 558795"/>
                <a:gd name="connsiteY36" fmla="*/ 269246 h 558795"/>
                <a:gd name="connsiteX37" fmla="*/ 31744 w 558795"/>
                <a:gd name="connsiteY37" fmla="*/ 269246 h 558795"/>
                <a:gd name="connsiteX38" fmla="*/ 39363 w 558795"/>
                <a:gd name="connsiteY38" fmla="*/ 214629 h 558795"/>
                <a:gd name="connsiteX39" fmla="*/ 62219 w 558795"/>
                <a:gd name="connsiteY39" fmla="*/ 154965 h 558795"/>
                <a:gd name="connsiteX40" fmla="*/ 97788 w 558795"/>
                <a:gd name="connsiteY40" fmla="*/ 175250 h 558795"/>
                <a:gd name="connsiteX41" fmla="*/ 81265 w 558795"/>
                <a:gd name="connsiteY41" fmla="*/ 215915 h 558795"/>
                <a:gd name="connsiteX42" fmla="*/ 41934 w 558795"/>
                <a:gd name="connsiteY42" fmla="*/ 205725 h 558795"/>
                <a:gd name="connsiteX43" fmla="*/ 62219 w 558795"/>
                <a:gd name="connsiteY43" fmla="*/ 154965 h 558795"/>
                <a:gd name="connsiteX44" fmla="*/ 281997 w 558795"/>
                <a:gd name="connsiteY44" fmla="*/ 146071 h 558795"/>
                <a:gd name="connsiteX45" fmla="*/ 168948 w 558795"/>
                <a:gd name="connsiteY45" fmla="*/ 200697 h 558795"/>
                <a:gd name="connsiteX46" fmla="*/ 281997 w 558795"/>
                <a:gd name="connsiteY46" fmla="*/ 254037 h 558795"/>
                <a:gd name="connsiteX47" fmla="*/ 393711 w 558795"/>
                <a:gd name="connsiteY47" fmla="*/ 200697 h 558795"/>
                <a:gd name="connsiteX48" fmla="*/ 276901 w 558795"/>
                <a:gd name="connsiteY48" fmla="*/ 125735 h 558795"/>
                <a:gd name="connsiteX49" fmla="*/ 285806 w 558795"/>
                <a:gd name="connsiteY49" fmla="*/ 125735 h 558795"/>
                <a:gd name="connsiteX50" fmla="*/ 420378 w 558795"/>
                <a:gd name="connsiteY50" fmla="*/ 191791 h 558795"/>
                <a:gd name="connsiteX51" fmla="*/ 426759 w 558795"/>
                <a:gd name="connsiteY51" fmla="*/ 200697 h 558795"/>
                <a:gd name="connsiteX52" fmla="*/ 426759 w 558795"/>
                <a:gd name="connsiteY52" fmla="*/ 355622 h 558795"/>
                <a:gd name="connsiteX53" fmla="*/ 420378 w 558795"/>
                <a:gd name="connsiteY53" fmla="*/ 365766 h 558795"/>
                <a:gd name="connsiteX54" fmla="*/ 285806 w 558795"/>
                <a:gd name="connsiteY54" fmla="*/ 431822 h 558795"/>
                <a:gd name="connsiteX55" fmla="*/ 281997 w 558795"/>
                <a:gd name="connsiteY55" fmla="*/ 433108 h 558795"/>
                <a:gd name="connsiteX56" fmla="*/ 276901 w 558795"/>
                <a:gd name="connsiteY56" fmla="*/ 431822 h 558795"/>
                <a:gd name="connsiteX57" fmla="*/ 142281 w 558795"/>
                <a:gd name="connsiteY57" fmla="*/ 365766 h 558795"/>
                <a:gd name="connsiteX58" fmla="*/ 139758 w 558795"/>
                <a:gd name="connsiteY58" fmla="*/ 364528 h 558795"/>
                <a:gd name="connsiteX59" fmla="*/ 133424 w 558795"/>
                <a:gd name="connsiteY59" fmla="*/ 354336 h 558795"/>
                <a:gd name="connsiteX60" fmla="*/ 133424 w 558795"/>
                <a:gd name="connsiteY60" fmla="*/ 201935 h 558795"/>
                <a:gd name="connsiteX61" fmla="*/ 135948 w 558795"/>
                <a:gd name="connsiteY61" fmla="*/ 195601 h 558795"/>
                <a:gd name="connsiteX62" fmla="*/ 141043 w 558795"/>
                <a:gd name="connsiteY62" fmla="*/ 190505 h 558795"/>
                <a:gd name="connsiteX63" fmla="*/ 101598 w 558795"/>
                <a:gd name="connsiteY63" fmla="*/ 101634 h 558795"/>
                <a:gd name="connsiteX64" fmla="*/ 130787 w 558795"/>
                <a:gd name="connsiteY64" fmla="*/ 130823 h 558795"/>
                <a:gd name="connsiteX65" fmla="*/ 102883 w 558795"/>
                <a:gd name="connsiteY65" fmla="*/ 166393 h 558795"/>
                <a:gd name="connsiteX66" fmla="*/ 67314 w 558795"/>
                <a:gd name="connsiteY66" fmla="*/ 146061 h 558795"/>
                <a:gd name="connsiteX67" fmla="*/ 101598 w 558795"/>
                <a:gd name="connsiteY67" fmla="*/ 101634 h 558795"/>
                <a:gd name="connsiteX68" fmla="*/ 151119 w 558795"/>
                <a:gd name="connsiteY68" fmla="*/ 63541 h 558795"/>
                <a:gd name="connsiteX69" fmla="*/ 171451 w 558795"/>
                <a:gd name="connsiteY69" fmla="*/ 97825 h 558795"/>
                <a:gd name="connsiteX70" fmla="*/ 135881 w 558795"/>
                <a:gd name="connsiteY70" fmla="*/ 124490 h 558795"/>
                <a:gd name="connsiteX71" fmla="*/ 107931 w 558795"/>
                <a:gd name="connsiteY71" fmla="*/ 96539 h 558795"/>
                <a:gd name="connsiteX72" fmla="*/ 151119 w 558795"/>
                <a:gd name="connsiteY72" fmla="*/ 63541 h 558795"/>
                <a:gd name="connsiteX73" fmla="*/ 210782 w 558795"/>
                <a:gd name="connsiteY73" fmla="*/ 36875 h 558795"/>
                <a:gd name="connsiteX74" fmla="*/ 220972 w 558795"/>
                <a:gd name="connsiteY74" fmla="*/ 76207 h 558795"/>
                <a:gd name="connsiteX75" fmla="*/ 179070 w 558795"/>
                <a:gd name="connsiteY75" fmla="*/ 94016 h 558795"/>
                <a:gd name="connsiteX76" fmla="*/ 160023 w 558795"/>
                <a:gd name="connsiteY76" fmla="*/ 58446 h 558795"/>
                <a:gd name="connsiteX77" fmla="*/ 210782 w 558795"/>
                <a:gd name="connsiteY77" fmla="*/ 36875 h 558795"/>
                <a:gd name="connsiteX78" fmla="*/ 281921 w 558795"/>
                <a:gd name="connsiteY78" fmla="*/ 26685 h 558795"/>
                <a:gd name="connsiteX79" fmla="*/ 528241 w 558795"/>
                <a:gd name="connsiteY79" fmla="*/ 269246 h 558795"/>
                <a:gd name="connsiteX80" fmla="*/ 487624 w 558795"/>
                <a:gd name="connsiteY80" fmla="*/ 269246 h 558795"/>
                <a:gd name="connsiteX81" fmla="*/ 281921 w 558795"/>
                <a:gd name="connsiteY81" fmla="*/ 67350 h 558795"/>
                <a:gd name="connsiteX82" fmla="*/ 273017 w 558795"/>
                <a:gd name="connsiteY82" fmla="*/ 26685 h 558795"/>
                <a:gd name="connsiteX83" fmla="*/ 273017 w 558795"/>
                <a:gd name="connsiteY83" fmla="*/ 67350 h 558795"/>
                <a:gd name="connsiteX84" fmla="*/ 228591 w 558795"/>
                <a:gd name="connsiteY84" fmla="*/ 73683 h 558795"/>
                <a:gd name="connsiteX85" fmla="*/ 218401 w 558795"/>
                <a:gd name="connsiteY85" fmla="*/ 34304 h 558795"/>
                <a:gd name="connsiteX86" fmla="*/ 273017 w 558795"/>
                <a:gd name="connsiteY86" fmla="*/ 26685 h 558795"/>
                <a:gd name="connsiteX87" fmla="*/ 279374 w 558795"/>
                <a:gd name="connsiteY87" fmla="*/ 14001 h 558795"/>
                <a:gd name="connsiteX88" fmla="*/ 15240 w 558795"/>
                <a:gd name="connsiteY88" fmla="*/ 279398 h 558795"/>
                <a:gd name="connsiteX89" fmla="*/ 279374 w 558795"/>
                <a:gd name="connsiteY89" fmla="*/ 543556 h 558795"/>
                <a:gd name="connsiteX90" fmla="*/ 543555 w 558795"/>
                <a:gd name="connsiteY90" fmla="*/ 278112 h 558795"/>
                <a:gd name="connsiteX91" fmla="*/ 279374 w 558795"/>
                <a:gd name="connsiteY91" fmla="*/ 14001 h 558795"/>
                <a:gd name="connsiteX92" fmla="*/ 279374 w 558795"/>
                <a:gd name="connsiteY92" fmla="*/ 0 h 558795"/>
                <a:gd name="connsiteX93" fmla="*/ 558795 w 558795"/>
                <a:gd name="connsiteY93" fmla="*/ 279398 h 558795"/>
                <a:gd name="connsiteX94" fmla="*/ 279374 w 558795"/>
                <a:gd name="connsiteY94" fmla="*/ 558795 h 558795"/>
                <a:gd name="connsiteX95" fmla="*/ 0 w 558795"/>
                <a:gd name="connsiteY95" fmla="*/ 279398 h 558795"/>
                <a:gd name="connsiteX96" fmla="*/ 279374 w 558795"/>
                <a:gd name="connsiteY96" fmla="*/ 0 h 558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558795" h="558795">
                  <a:moveTo>
                    <a:pt x="327633" y="477474"/>
                  </a:moveTo>
                  <a:lnTo>
                    <a:pt x="337775" y="516854"/>
                  </a:lnTo>
                  <a:cubicBezTo>
                    <a:pt x="320014" y="521901"/>
                    <a:pt x="300968" y="524472"/>
                    <a:pt x="281921" y="524472"/>
                  </a:cubicBezTo>
                  <a:lnTo>
                    <a:pt x="281921" y="483807"/>
                  </a:lnTo>
                  <a:cubicBezTo>
                    <a:pt x="298397" y="482569"/>
                    <a:pt x="313634" y="481284"/>
                    <a:pt x="327633" y="477474"/>
                  </a:cubicBezTo>
                  <a:close/>
                  <a:moveTo>
                    <a:pt x="379678" y="458428"/>
                  </a:moveTo>
                  <a:lnTo>
                    <a:pt x="400010" y="493997"/>
                  </a:lnTo>
                  <a:cubicBezTo>
                    <a:pt x="383487" y="502854"/>
                    <a:pt x="365726" y="509235"/>
                    <a:pt x="346680" y="515568"/>
                  </a:cubicBezTo>
                  <a:lnTo>
                    <a:pt x="336490" y="476189"/>
                  </a:lnTo>
                  <a:cubicBezTo>
                    <a:pt x="351727" y="471141"/>
                    <a:pt x="365726" y="466046"/>
                    <a:pt x="379678" y="458428"/>
                  </a:cubicBezTo>
                  <a:close/>
                  <a:moveTo>
                    <a:pt x="424104" y="425429"/>
                  </a:moveTo>
                  <a:lnTo>
                    <a:pt x="452055" y="454618"/>
                  </a:lnTo>
                  <a:cubicBezTo>
                    <a:pt x="439341" y="467332"/>
                    <a:pt x="424104" y="478760"/>
                    <a:pt x="407629" y="488902"/>
                  </a:cubicBezTo>
                  <a:lnTo>
                    <a:pt x="387296" y="453333"/>
                  </a:lnTo>
                  <a:cubicBezTo>
                    <a:pt x="401248" y="445714"/>
                    <a:pt x="412676" y="435571"/>
                    <a:pt x="424104" y="425429"/>
                  </a:cubicBezTo>
                  <a:close/>
                  <a:moveTo>
                    <a:pt x="458388" y="382241"/>
                  </a:moveTo>
                  <a:lnTo>
                    <a:pt x="493957" y="403811"/>
                  </a:lnTo>
                  <a:cubicBezTo>
                    <a:pt x="483815" y="419048"/>
                    <a:pt x="472387" y="434286"/>
                    <a:pt x="459674" y="448285"/>
                  </a:cubicBezTo>
                  <a:lnTo>
                    <a:pt x="430485" y="419048"/>
                  </a:lnTo>
                  <a:cubicBezTo>
                    <a:pt x="440627" y="407620"/>
                    <a:pt x="450769" y="394954"/>
                    <a:pt x="458388" y="382241"/>
                  </a:cubicBezTo>
                  <a:close/>
                  <a:moveTo>
                    <a:pt x="481244" y="332719"/>
                  </a:moveTo>
                  <a:lnTo>
                    <a:pt x="520623" y="342861"/>
                  </a:lnTo>
                  <a:cubicBezTo>
                    <a:pt x="515528" y="360670"/>
                    <a:pt x="507909" y="378431"/>
                    <a:pt x="499052" y="394954"/>
                  </a:cubicBezTo>
                  <a:lnTo>
                    <a:pt x="463483" y="374622"/>
                  </a:lnTo>
                  <a:cubicBezTo>
                    <a:pt x="469816" y="360670"/>
                    <a:pt x="476196" y="346671"/>
                    <a:pt x="481244" y="332719"/>
                  </a:cubicBezTo>
                  <a:close/>
                  <a:moveTo>
                    <a:pt x="487624" y="278102"/>
                  </a:moveTo>
                  <a:lnTo>
                    <a:pt x="528241" y="278102"/>
                  </a:lnTo>
                  <a:cubicBezTo>
                    <a:pt x="528241" y="297149"/>
                    <a:pt x="525718" y="316196"/>
                    <a:pt x="521908" y="334005"/>
                  </a:cubicBezTo>
                  <a:lnTo>
                    <a:pt x="482529" y="323815"/>
                  </a:lnTo>
                  <a:cubicBezTo>
                    <a:pt x="485053" y="308577"/>
                    <a:pt x="487624" y="293340"/>
                    <a:pt x="487624" y="278102"/>
                  </a:cubicBezTo>
                  <a:close/>
                  <a:moveTo>
                    <a:pt x="406426" y="217175"/>
                  </a:moveTo>
                  <a:lnTo>
                    <a:pt x="290854" y="273087"/>
                  </a:lnTo>
                  <a:lnTo>
                    <a:pt x="290854" y="406438"/>
                  </a:lnTo>
                  <a:lnTo>
                    <a:pt x="406426" y="350526"/>
                  </a:lnTo>
                  <a:close/>
                  <a:moveTo>
                    <a:pt x="39363" y="214629"/>
                  </a:moveTo>
                  <a:lnTo>
                    <a:pt x="78742" y="224772"/>
                  </a:lnTo>
                  <a:cubicBezTo>
                    <a:pt x="74932" y="238771"/>
                    <a:pt x="72409" y="254008"/>
                    <a:pt x="72409" y="269246"/>
                  </a:cubicBezTo>
                  <a:lnTo>
                    <a:pt x="31744" y="269246"/>
                  </a:lnTo>
                  <a:cubicBezTo>
                    <a:pt x="31744" y="250199"/>
                    <a:pt x="34316" y="231152"/>
                    <a:pt x="39363" y="214629"/>
                  </a:cubicBezTo>
                  <a:close/>
                  <a:moveTo>
                    <a:pt x="62219" y="154965"/>
                  </a:moveTo>
                  <a:lnTo>
                    <a:pt x="97788" y="175250"/>
                  </a:lnTo>
                  <a:cubicBezTo>
                    <a:pt x="91455" y="187964"/>
                    <a:pt x="86360" y="200677"/>
                    <a:pt x="81265" y="215915"/>
                  </a:cubicBezTo>
                  <a:lnTo>
                    <a:pt x="41934" y="205725"/>
                  </a:lnTo>
                  <a:cubicBezTo>
                    <a:pt x="46982" y="186678"/>
                    <a:pt x="54600" y="170203"/>
                    <a:pt x="62219" y="154965"/>
                  </a:cubicBezTo>
                  <a:close/>
                  <a:moveTo>
                    <a:pt x="281997" y="146071"/>
                  </a:moveTo>
                  <a:lnTo>
                    <a:pt x="168948" y="200697"/>
                  </a:lnTo>
                  <a:lnTo>
                    <a:pt x="281997" y="254037"/>
                  </a:lnTo>
                  <a:lnTo>
                    <a:pt x="393711" y="200697"/>
                  </a:lnTo>
                  <a:close/>
                  <a:moveTo>
                    <a:pt x="276901" y="125735"/>
                  </a:moveTo>
                  <a:cubicBezTo>
                    <a:pt x="279425" y="124496"/>
                    <a:pt x="283235" y="124496"/>
                    <a:pt x="285806" y="125735"/>
                  </a:cubicBezTo>
                  <a:lnTo>
                    <a:pt x="420378" y="191791"/>
                  </a:lnTo>
                  <a:cubicBezTo>
                    <a:pt x="424188" y="193077"/>
                    <a:pt x="426759" y="196887"/>
                    <a:pt x="426759" y="200697"/>
                  </a:cubicBezTo>
                  <a:lnTo>
                    <a:pt x="426759" y="355622"/>
                  </a:lnTo>
                  <a:cubicBezTo>
                    <a:pt x="426759" y="359432"/>
                    <a:pt x="424188" y="364528"/>
                    <a:pt x="420378" y="365766"/>
                  </a:cubicBezTo>
                  <a:lnTo>
                    <a:pt x="285806" y="431822"/>
                  </a:lnTo>
                  <a:cubicBezTo>
                    <a:pt x="284520" y="431822"/>
                    <a:pt x="283235" y="433108"/>
                    <a:pt x="281997" y="433108"/>
                  </a:cubicBezTo>
                  <a:cubicBezTo>
                    <a:pt x="279425" y="433108"/>
                    <a:pt x="278187" y="433108"/>
                    <a:pt x="276901" y="431822"/>
                  </a:cubicBezTo>
                  <a:lnTo>
                    <a:pt x="142281" y="365766"/>
                  </a:lnTo>
                  <a:cubicBezTo>
                    <a:pt x="141043" y="365766"/>
                    <a:pt x="141043" y="365766"/>
                    <a:pt x="139758" y="364528"/>
                  </a:cubicBezTo>
                  <a:cubicBezTo>
                    <a:pt x="135948" y="361956"/>
                    <a:pt x="133424" y="359432"/>
                    <a:pt x="133424" y="354336"/>
                  </a:cubicBezTo>
                  <a:lnTo>
                    <a:pt x="133424" y="201935"/>
                  </a:lnTo>
                  <a:cubicBezTo>
                    <a:pt x="133424" y="199411"/>
                    <a:pt x="134662" y="196887"/>
                    <a:pt x="135948" y="195601"/>
                  </a:cubicBezTo>
                  <a:cubicBezTo>
                    <a:pt x="137234" y="193077"/>
                    <a:pt x="139758" y="191791"/>
                    <a:pt x="141043" y="190505"/>
                  </a:cubicBezTo>
                  <a:close/>
                  <a:moveTo>
                    <a:pt x="101598" y="101634"/>
                  </a:moveTo>
                  <a:lnTo>
                    <a:pt x="130787" y="130823"/>
                  </a:lnTo>
                  <a:cubicBezTo>
                    <a:pt x="119359" y="142251"/>
                    <a:pt x="110502" y="153679"/>
                    <a:pt x="102883" y="166393"/>
                  </a:cubicBezTo>
                  <a:lnTo>
                    <a:pt x="67314" y="146061"/>
                  </a:lnTo>
                  <a:cubicBezTo>
                    <a:pt x="77456" y="130823"/>
                    <a:pt x="88884" y="115586"/>
                    <a:pt x="101598" y="101634"/>
                  </a:cubicBezTo>
                  <a:close/>
                  <a:moveTo>
                    <a:pt x="151119" y="63541"/>
                  </a:moveTo>
                  <a:lnTo>
                    <a:pt x="171451" y="97825"/>
                  </a:lnTo>
                  <a:cubicBezTo>
                    <a:pt x="158737" y="105444"/>
                    <a:pt x="147309" y="114300"/>
                    <a:pt x="135881" y="124490"/>
                  </a:cubicBezTo>
                  <a:lnTo>
                    <a:pt x="107931" y="96539"/>
                  </a:lnTo>
                  <a:cubicBezTo>
                    <a:pt x="120644" y="83826"/>
                    <a:pt x="135881" y="72397"/>
                    <a:pt x="151119" y="63541"/>
                  </a:cubicBezTo>
                  <a:close/>
                  <a:moveTo>
                    <a:pt x="210782" y="36875"/>
                  </a:moveTo>
                  <a:lnTo>
                    <a:pt x="220972" y="76207"/>
                  </a:lnTo>
                  <a:cubicBezTo>
                    <a:pt x="205735" y="81302"/>
                    <a:pt x="191736" y="86397"/>
                    <a:pt x="179070" y="94016"/>
                  </a:cubicBezTo>
                  <a:lnTo>
                    <a:pt x="160023" y="58446"/>
                  </a:lnTo>
                  <a:cubicBezTo>
                    <a:pt x="175260" y="49541"/>
                    <a:pt x="193021" y="41923"/>
                    <a:pt x="210782" y="36875"/>
                  </a:cubicBezTo>
                  <a:close/>
                  <a:moveTo>
                    <a:pt x="281921" y="26685"/>
                  </a:moveTo>
                  <a:cubicBezTo>
                    <a:pt x="416485" y="27971"/>
                    <a:pt x="524432" y="134633"/>
                    <a:pt x="528241" y="269246"/>
                  </a:cubicBezTo>
                  <a:lnTo>
                    <a:pt x="487624" y="269246"/>
                  </a:lnTo>
                  <a:cubicBezTo>
                    <a:pt x="485053" y="157489"/>
                    <a:pt x="393629" y="68588"/>
                    <a:pt x="281921" y="67350"/>
                  </a:cubicBezTo>
                  <a:close/>
                  <a:moveTo>
                    <a:pt x="273017" y="26685"/>
                  </a:moveTo>
                  <a:lnTo>
                    <a:pt x="273017" y="67350"/>
                  </a:lnTo>
                  <a:cubicBezTo>
                    <a:pt x="257780" y="68588"/>
                    <a:pt x="243828" y="69874"/>
                    <a:pt x="228591" y="73683"/>
                  </a:cubicBezTo>
                  <a:lnTo>
                    <a:pt x="218401" y="34304"/>
                  </a:lnTo>
                  <a:cubicBezTo>
                    <a:pt x="236209" y="29257"/>
                    <a:pt x="253970" y="26685"/>
                    <a:pt x="273017" y="26685"/>
                  </a:cubicBezTo>
                  <a:close/>
                  <a:moveTo>
                    <a:pt x="279374" y="14001"/>
                  </a:moveTo>
                  <a:cubicBezTo>
                    <a:pt x="133353" y="14001"/>
                    <a:pt x="15240" y="134627"/>
                    <a:pt x="15240" y="279398"/>
                  </a:cubicBezTo>
                  <a:cubicBezTo>
                    <a:pt x="15240" y="424168"/>
                    <a:pt x="133353" y="543556"/>
                    <a:pt x="279374" y="543556"/>
                  </a:cubicBezTo>
                  <a:cubicBezTo>
                    <a:pt x="425443" y="543556"/>
                    <a:pt x="543555" y="422882"/>
                    <a:pt x="543555" y="278112"/>
                  </a:cubicBezTo>
                  <a:cubicBezTo>
                    <a:pt x="543555" y="133341"/>
                    <a:pt x="425443" y="14001"/>
                    <a:pt x="279374" y="14001"/>
                  </a:cubicBezTo>
                  <a:close/>
                  <a:moveTo>
                    <a:pt x="279374" y="0"/>
                  </a:moveTo>
                  <a:cubicBezTo>
                    <a:pt x="434349" y="0"/>
                    <a:pt x="558795" y="124484"/>
                    <a:pt x="558795" y="279398"/>
                  </a:cubicBezTo>
                  <a:cubicBezTo>
                    <a:pt x="558795" y="434312"/>
                    <a:pt x="433063" y="558795"/>
                    <a:pt x="279374" y="558795"/>
                  </a:cubicBezTo>
                  <a:cubicBezTo>
                    <a:pt x="125733" y="558795"/>
                    <a:pt x="0" y="434312"/>
                    <a:pt x="0" y="279398"/>
                  </a:cubicBezTo>
                  <a:cubicBezTo>
                    <a:pt x="0" y="124484"/>
                    <a:pt x="125733" y="0"/>
                    <a:pt x="279374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43">
                <a:solidFill>
                  <a:srgbClr val="0070C0"/>
                </a:solidFill>
              </a:endParaRPr>
            </a:p>
          </p:txBody>
        </p: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xmlns="" id="{E269F7C6-5FCC-DBB4-1CAA-346D42210916}"/>
                </a:ext>
              </a:extLst>
            </p:cNvPr>
            <p:cNvGrpSpPr/>
            <p:nvPr/>
          </p:nvGrpSpPr>
          <p:grpSpPr>
            <a:xfrm>
              <a:off x="2887998" y="893597"/>
              <a:ext cx="372290" cy="372290"/>
              <a:chOff x="4783" y="1339"/>
              <a:chExt cx="622" cy="622"/>
            </a:xfrm>
          </p:grpSpPr>
          <p:sp>
            <p:nvSpPr>
              <p:cNvPr id="68" name="iconfont-11117-5233412">
                <a:extLst>
                  <a:ext uri="{FF2B5EF4-FFF2-40B4-BE49-F238E27FC236}">
                    <a16:creationId xmlns:a16="http://schemas.microsoft.com/office/drawing/2014/main" xmlns="" id="{ED988910-B107-D1B0-721C-11CED37F1B1A}"/>
                  </a:ext>
                </a:extLst>
              </p:cNvPr>
              <p:cNvSpPr/>
              <p:nvPr/>
            </p:nvSpPr>
            <p:spPr>
              <a:xfrm>
                <a:off x="4868" y="1424"/>
                <a:ext cx="441" cy="457"/>
              </a:xfrm>
              <a:custGeom>
                <a:avLst/>
                <a:gdLst>
                  <a:gd name="connsiteX0" fmla="*/ 206163 w 388352"/>
                  <a:gd name="connsiteY0" fmla="*/ 148716 h 401840"/>
                  <a:gd name="connsiteX1" fmla="*/ 200428 w 388352"/>
                  <a:gd name="connsiteY1" fmla="*/ 149672 h 401840"/>
                  <a:gd name="connsiteX2" fmla="*/ 237839 w 388352"/>
                  <a:gd name="connsiteY2" fmla="*/ 179391 h 401840"/>
                  <a:gd name="connsiteX3" fmla="*/ 240706 w 388352"/>
                  <a:gd name="connsiteY3" fmla="*/ 185170 h 401840"/>
                  <a:gd name="connsiteX4" fmla="*/ 238795 w 388352"/>
                  <a:gd name="connsiteY4" fmla="*/ 190905 h 401840"/>
                  <a:gd name="connsiteX5" fmla="*/ 207119 w 388352"/>
                  <a:gd name="connsiteY5" fmla="*/ 231182 h 401840"/>
                  <a:gd name="connsiteX6" fmla="*/ 201384 w 388352"/>
                  <a:gd name="connsiteY6" fmla="*/ 234050 h 401840"/>
                  <a:gd name="connsiteX7" fmla="*/ 195648 w 388352"/>
                  <a:gd name="connsiteY7" fmla="*/ 232138 h 401840"/>
                  <a:gd name="connsiteX8" fmla="*/ 158237 w 388352"/>
                  <a:gd name="connsiteY8" fmla="*/ 202419 h 401840"/>
                  <a:gd name="connsiteX9" fmla="*/ 158237 w 388352"/>
                  <a:gd name="connsiteY9" fmla="*/ 208154 h 401840"/>
                  <a:gd name="connsiteX10" fmla="*/ 217678 w 388352"/>
                  <a:gd name="connsiteY10" fmla="*/ 256122 h 401840"/>
                  <a:gd name="connsiteX11" fmla="*/ 235883 w 388352"/>
                  <a:gd name="connsiteY11" fmla="*/ 250344 h 401840"/>
                  <a:gd name="connsiteX12" fmla="*/ 240706 w 388352"/>
                  <a:gd name="connsiteY12" fmla="*/ 249388 h 401840"/>
                  <a:gd name="connsiteX13" fmla="*/ 245486 w 388352"/>
                  <a:gd name="connsiteY13" fmla="*/ 251299 h 401840"/>
                  <a:gd name="connsiteX14" fmla="*/ 345205 w 388352"/>
                  <a:gd name="connsiteY14" fmla="*/ 330898 h 401840"/>
                  <a:gd name="connsiteX15" fmla="*/ 367278 w 388352"/>
                  <a:gd name="connsiteY15" fmla="*/ 304047 h 401840"/>
                  <a:gd name="connsiteX16" fmla="*/ 267559 w 388352"/>
                  <a:gd name="connsiteY16" fmla="*/ 224448 h 401840"/>
                  <a:gd name="connsiteX17" fmla="*/ 264648 w 388352"/>
                  <a:gd name="connsiteY17" fmla="*/ 215845 h 401840"/>
                  <a:gd name="connsiteX18" fmla="*/ 265647 w 388352"/>
                  <a:gd name="connsiteY18" fmla="*/ 196640 h 401840"/>
                  <a:gd name="connsiteX19" fmla="*/ 206163 w 388352"/>
                  <a:gd name="connsiteY19" fmla="*/ 148716 h 401840"/>
                  <a:gd name="connsiteX20" fmla="*/ 206163 w 388352"/>
                  <a:gd name="connsiteY20" fmla="*/ 130511 h 401840"/>
                  <a:gd name="connsiteX21" fmla="*/ 283853 w 388352"/>
                  <a:gd name="connsiteY21" fmla="*/ 192817 h 401840"/>
                  <a:gd name="connsiteX22" fmla="*/ 282897 w 388352"/>
                  <a:gd name="connsiteY22" fmla="*/ 212977 h 401840"/>
                  <a:gd name="connsiteX23" fmla="*/ 385484 w 388352"/>
                  <a:gd name="connsiteY23" fmla="*/ 294444 h 401840"/>
                  <a:gd name="connsiteX24" fmla="*/ 388352 w 388352"/>
                  <a:gd name="connsiteY24" fmla="*/ 300223 h 401840"/>
                  <a:gd name="connsiteX25" fmla="*/ 386440 w 388352"/>
                  <a:gd name="connsiteY25" fmla="*/ 305958 h 401840"/>
                  <a:gd name="connsiteX26" fmla="*/ 354808 w 388352"/>
                  <a:gd name="connsiteY26" fmla="*/ 346236 h 401840"/>
                  <a:gd name="connsiteX27" fmla="*/ 347117 w 388352"/>
                  <a:gd name="connsiteY27" fmla="*/ 350059 h 401840"/>
                  <a:gd name="connsiteX28" fmla="*/ 342338 w 388352"/>
                  <a:gd name="connsiteY28" fmla="*/ 348147 h 401840"/>
                  <a:gd name="connsiteX29" fmla="*/ 239751 w 388352"/>
                  <a:gd name="connsiteY29" fmla="*/ 266637 h 401840"/>
                  <a:gd name="connsiteX30" fmla="*/ 220545 w 388352"/>
                  <a:gd name="connsiteY30" fmla="*/ 271460 h 401840"/>
                  <a:gd name="connsiteX31" fmla="*/ 142899 w 388352"/>
                  <a:gd name="connsiteY31" fmla="*/ 209110 h 401840"/>
                  <a:gd name="connsiteX32" fmla="*/ 144811 w 388352"/>
                  <a:gd name="connsiteY32" fmla="*/ 184171 h 401840"/>
                  <a:gd name="connsiteX33" fmla="*/ 150546 w 388352"/>
                  <a:gd name="connsiteY33" fmla="*/ 178435 h 401840"/>
                  <a:gd name="connsiteX34" fmla="*/ 158237 w 388352"/>
                  <a:gd name="connsiteY34" fmla="*/ 179391 h 401840"/>
                  <a:gd name="connsiteX35" fmla="*/ 200428 w 388352"/>
                  <a:gd name="connsiteY35" fmla="*/ 213933 h 401840"/>
                  <a:gd name="connsiteX36" fmla="*/ 222457 w 388352"/>
                  <a:gd name="connsiteY36" fmla="*/ 187082 h 401840"/>
                  <a:gd name="connsiteX37" fmla="*/ 180267 w 388352"/>
                  <a:gd name="connsiteY37" fmla="*/ 152540 h 401840"/>
                  <a:gd name="connsiteX38" fmla="*/ 177399 w 388352"/>
                  <a:gd name="connsiteY38" fmla="*/ 144893 h 401840"/>
                  <a:gd name="connsiteX39" fmla="*/ 182222 w 388352"/>
                  <a:gd name="connsiteY39" fmla="*/ 138158 h 401840"/>
                  <a:gd name="connsiteX40" fmla="*/ 206163 w 388352"/>
                  <a:gd name="connsiteY40" fmla="*/ 130511 h 401840"/>
                  <a:gd name="connsiteX41" fmla="*/ 163988 w 388352"/>
                  <a:gd name="connsiteY41" fmla="*/ 19208 h 401840"/>
                  <a:gd name="connsiteX42" fmla="*/ 160164 w 388352"/>
                  <a:gd name="connsiteY42" fmla="*/ 56580 h 401840"/>
                  <a:gd name="connsiteX43" fmla="*/ 154428 w 388352"/>
                  <a:gd name="connsiteY43" fmla="*/ 63316 h 401840"/>
                  <a:gd name="connsiteX44" fmla="*/ 135223 w 388352"/>
                  <a:gd name="connsiteY44" fmla="*/ 70964 h 401840"/>
                  <a:gd name="connsiteX45" fmla="*/ 126619 w 388352"/>
                  <a:gd name="connsiteY45" fmla="*/ 70008 h 401840"/>
                  <a:gd name="connsiteX46" fmla="*/ 97810 w 388352"/>
                  <a:gd name="connsiteY46" fmla="*/ 46064 h 401840"/>
                  <a:gd name="connsiteX47" fmla="*/ 45103 w 388352"/>
                  <a:gd name="connsiteY47" fmla="*/ 98776 h 401840"/>
                  <a:gd name="connsiteX48" fmla="*/ 69045 w 388352"/>
                  <a:gd name="connsiteY48" fmla="*/ 127544 h 401840"/>
                  <a:gd name="connsiteX49" fmla="*/ 70001 w 388352"/>
                  <a:gd name="connsiteY49" fmla="*/ 136192 h 401840"/>
                  <a:gd name="connsiteX50" fmla="*/ 62354 w 388352"/>
                  <a:gd name="connsiteY50" fmla="*/ 155356 h 401840"/>
                  <a:gd name="connsiteX51" fmla="*/ 55619 w 388352"/>
                  <a:gd name="connsiteY51" fmla="*/ 161136 h 401840"/>
                  <a:gd name="connsiteX52" fmla="*/ 18250 w 388352"/>
                  <a:gd name="connsiteY52" fmla="*/ 164004 h 401840"/>
                  <a:gd name="connsiteX53" fmla="*/ 18250 w 388352"/>
                  <a:gd name="connsiteY53" fmla="*/ 238792 h 401840"/>
                  <a:gd name="connsiteX54" fmla="*/ 55619 w 388352"/>
                  <a:gd name="connsiteY54" fmla="*/ 242660 h 401840"/>
                  <a:gd name="connsiteX55" fmla="*/ 62354 w 388352"/>
                  <a:gd name="connsiteY55" fmla="*/ 248396 h 401840"/>
                  <a:gd name="connsiteX56" fmla="*/ 70001 w 388352"/>
                  <a:gd name="connsiteY56" fmla="*/ 267560 h 401840"/>
                  <a:gd name="connsiteX57" fmla="*/ 69045 w 388352"/>
                  <a:gd name="connsiteY57" fmla="*/ 276208 h 401840"/>
                  <a:gd name="connsiteX58" fmla="*/ 45103 w 388352"/>
                  <a:gd name="connsiteY58" fmla="*/ 304976 h 401840"/>
                  <a:gd name="connsiteX59" fmla="*/ 97810 w 388352"/>
                  <a:gd name="connsiteY59" fmla="*/ 357732 h 401840"/>
                  <a:gd name="connsiteX60" fmla="*/ 126619 w 388352"/>
                  <a:gd name="connsiteY60" fmla="*/ 333744 h 401840"/>
                  <a:gd name="connsiteX61" fmla="*/ 135223 w 388352"/>
                  <a:gd name="connsiteY61" fmla="*/ 332788 h 401840"/>
                  <a:gd name="connsiteX62" fmla="*/ 154428 w 388352"/>
                  <a:gd name="connsiteY62" fmla="*/ 340480 h 401840"/>
                  <a:gd name="connsiteX63" fmla="*/ 160164 w 388352"/>
                  <a:gd name="connsiteY63" fmla="*/ 347172 h 401840"/>
                  <a:gd name="connsiteX64" fmla="*/ 163032 w 388352"/>
                  <a:gd name="connsiteY64" fmla="*/ 385544 h 401840"/>
                  <a:gd name="connsiteX65" fmla="*/ 228253 w 388352"/>
                  <a:gd name="connsiteY65" fmla="*/ 385544 h 401840"/>
                  <a:gd name="connsiteX66" fmla="*/ 198532 w 388352"/>
                  <a:gd name="connsiteY66" fmla="*/ 318404 h 401840"/>
                  <a:gd name="connsiteX67" fmla="*/ 85383 w 388352"/>
                  <a:gd name="connsiteY67" fmla="*/ 202376 h 401840"/>
                  <a:gd name="connsiteX68" fmla="*/ 127575 w 388352"/>
                  <a:gd name="connsiteY68" fmla="*/ 113160 h 401840"/>
                  <a:gd name="connsiteX69" fmla="*/ 282916 w 388352"/>
                  <a:gd name="connsiteY69" fmla="*/ 112204 h 401840"/>
                  <a:gd name="connsiteX70" fmla="*/ 288652 w 388352"/>
                  <a:gd name="connsiteY70" fmla="*/ 117984 h 401840"/>
                  <a:gd name="connsiteX71" fmla="*/ 299210 w 388352"/>
                  <a:gd name="connsiteY71" fmla="*/ 127544 h 401840"/>
                  <a:gd name="connsiteX72" fmla="*/ 359609 w 388352"/>
                  <a:gd name="connsiteY72" fmla="*/ 109336 h 401840"/>
                  <a:gd name="connsiteX73" fmla="*/ 303990 w 388352"/>
                  <a:gd name="connsiteY73" fmla="*/ 46064 h 401840"/>
                  <a:gd name="connsiteX74" fmla="*/ 275225 w 388352"/>
                  <a:gd name="connsiteY74" fmla="*/ 70008 h 401840"/>
                  <a:gd name="connsiteX75" fmla="*/ 266621 w 388352"/>
                  <a:gd name="connsiteY75" fmla="*/ 70964 h 401840"/>
                  <a:gd name="connsiteX76" fmla="*/ 247416 w 388352"/>
                  <a:gd name="connsiteY76" fmla="*/ 63316 h 401840"/>
                  <a:gd name="connsiteX77" fmla="*/ 241680 w 388352"/>
                  <a:gd name="connsiteY77" fmla="*/ 56580 h 401840"/>
                  <a:gd name="connsiteX78" fmla="*/ 238812 w 388352"/>
                  <a:gd name="connsiteY78" fmla="*/ 19208 h 401840"/>
                  <a:gd name="connsiteX79" fmla="*/ 157296 w 388352"/>
                  <a:gd name="connsiteY79" fmla="*/ 0 h 401840"/>
                  <a:gd name="connsiteX80" fmla="*/ 246460 w 388352"/>
                  <a:gd name="connsiteY80" fmla="*/ 0 h 401840"/>
                  <a:gd name="connsiteX81" fmla="*/ 255107 w 388352"/>
                  <a:gd name="connsiteY81" fmla="*/ 7692 h 401840"/>
                  <a:gd name="connsiteX82" fmla="*/ 258930 w 388352"/>
                  <a:gd name="connsiteY82" fmla="*/ 47020 h 401840"/>
                  <a:gd name="connsiteX83" fmla="*/ 270445 w 388352"/>
                  <a:gd name="connsiteY83" fmla="*/ 51800 h 401840"/>
                  <a:gd name="connsiteX84" fmla="*/ 301122 w 388352"/>
                  <a:gd name="connsiteY84" fmla="*/ 26856 h 401840"/>
                  <a:gd name="connsiteX85" fmla="*/ 312637 w 388352"/>
                  <a:gd name="connsiteY85" fmla="*/ 27812 h 401840"/>
                  <a:gd name="connsiteX86" fmla="*/ 381682 w 388352"/>
                  <a:gd name="connsiteY86" fmla="*/ 106468 h 401840"/>
                  <a:gd name="connsiteX87" fmla="*/ 383594 w 388352"/>
                  <a:gd name="connsiteY87" fmla="*/ 114116 h 401840"/>
                  <a:gd name="connsiteX88" fmla="*/ 377858 w 388352"/>
                  <a:gd name="connsiteY88" fmla="*/ 119896 h 401840"/>
                  <a:gd name="connsiteX89" fmla="*/ 301122 w 388352"/>
                  <a:gd name="connsiteY89" fmla="*/ 141928 h 401840"/>
                  <a:gd name="connsiteX90" fmla="*/ 278093 w 388352"/>
                  <a:gd name="connsiteY90" fmla="*/ 126588 h 401840"/>
                  <a:gd name="connsiteX91" fmla="*/ 273313 w 388352"/>
                  <a:gd name="connsiteY91" fmla="*/ 121808 h 401840"/>
                  <a:gd name="connsiteX92" fmla="*/ 138090 w 388352"/>
                  <a:gd name="connsiteY92" fmla="*/ 122764 h 401840"/>
                  <a:gd name="connsiteX93" fmla="*/ 102634 w 388352"/>
                  <a:gd name="connsiteY93" fmla="*/ 198552 h 401840"/>
                  <a:gd name="connsiteX94" fmla="*/ 200444 w 388352"/>
                  <a:gd name="connsiteY94" fmla="*/ 301152 h 401840"/>
                  <a:gd name="connsiteX95" fmla="*/ 203312 w 388352"/>
                  <a:gd name="connsiteY95" fmla="*/ 301152 h 401840"/>
                  <a:gd name="connsiteX96" fmla="*/ 211003 w 388352"/>
                  <a:gd name="connsiteY96" fmla="*/ 305932 h 401840"/>
                  <a:gd name="connsiteX97" fmla="*/ 248372 w 388352"/>
                  <a:gd name="connsiteY97" fmla="*/ 390324 h 401840"/>
                  <a:gd name="connsiteX98" fmla="*/ 247416 w 388352"/>
                  <a:gd name="connsiteY98" fmla="*/ 398016 h 401840"/>
                  <a:gd name="connsiteX99" fmla="*/ 240724 w 388352"/>
                  <a:gd name="connsiteY99" fmla="*/ 401840 h 401840"/>
                  <a:gd name="connsiteX100" fmla="*/ 155384 w 388352"/>
                  <a:gd name="connsiteY100" fmla="*/ 401840 h 401840"/>
                  <a:gd name="connsiteX101" fmla="*/ 146737 w 388352"/>
                  <a:gd name="connsiteY101" fmla="*/ 394192 h 401840"/>
                  <a:gd name="connsiteX102" fmla="*/ 142914 w 388352"/>
                  <a:gd name="connsiteY102" fmla="*/ 354864 h 401840"/>
                  <a:gd name="connsiteX103" fmla="*/ 131399 w 388352"/>
                  <a:gd name="connsiteY103" fmla="*/ 350040 h 401840"/>
                  <a:gd name="connsiteX104" fmla="*/ 100722 w 388352"/>
                  <a:gd name="connsiteY104" fmla="*/ 374984 h 401840"/>
                  <a:gd name="connsiteX105" fmla="*/ 89207 w 388352"/>
                  <a:gd name="connsiteY105" fmla="*/ 374028 h 401840"/>
                  <a:gd name="connsiteX106" fmla="*/ 25897 w 388352"/>
                  <a:gd name="connsiteY106" fmla="*/ 310756 h 401840"/>
                  <a:gd name="connsiteX107" fmla="*/ 25897 w 388352"/>
                  <a:gd name="connsiteY107" fmla="*/ 299240 h 401840"/>
                  <a:gd name="connsiteX108" fmla="*/ 51795 w 388352"/>
                  <a:gd name="connsiteY108" fmla="*/ 268560 h 401840"/>
                  <a:gd name="connsiteX109" fmla="*/ 47015 w 388352"/>
                  <a:gd name="connsiteY109" fmla="*/ 257044 h 401840"/>
                  <a:gd name="connsiteX110" fmla="*/ 7691 w 388352"/>
                  <a:gd name="connsiteY110" fmla="*/ 253176 h 401840"/>
                  <a:gd name="connsiteX111" fmla="*/ 0 w 388352"/>
                  <a:gd name="connsiteY111" fmla="*/ 244572 h 401840"/>
                  <a:gd name="connsiteX112" fmla="*/ 0 w 388352"/>
                  <a:gd name="connsiteY112" fmla="*/ 155356 h 401840"/>
                  <a:gd name="connsiteX113" fmla="*/ 7691 w 388352"/>
                  <a:gd name="connsiteY113" fmla="*/ 146752 h 401840"/>
                  <a:gd name="connsiteX114" fmla="*/ 47015 w 388352"/>
                  <a:gd name="connsiteY114" fmla="*/ 142928 h 401840"/>
                  <a:gd name="connsiteX115" fmla="*/ 51795 w 388352"/>
                  <a:gd name="connsiteY115" fmla="*/ 131412 h 401840"/>
                  <a:gd name="connsiteX116" fmla="*/ 26853 w 388352"/>
                  <a:gd name="connsiteY116" fmla="*/ 100688 h 401840"/>
                  <a:gd name="connsiteX117" fmla="*/ 27809 w 388352"/>
                  <a:gd name="connsiteY117" fmla="*/ 89216 h 401840"/>
                  <a:gd name="connsiteX118" fmla="*/ 91119 w 388352"/>
                  <a:gd name="connsiteY118" fmla="*/ 25900 h 401840"/>
                  <a:gd name="connsiteX119" fmla="*/ 102634 w 388352"/>
                  <a:gd name="connsiteY119" fmla="*/ 25900 h 401840"/>
                  <a:gd name="connsiteX120" fmla="*/ 133311 w 388352"/>
                  <a:gd name="connsiteY120" fmla="*/ 51800 h 401840"/>
                  <a:gd name="connsiteX121" fmla="*/ 144825 w 388352"/>
                  <a:gd name="connsiteY121" fmla="*/ 47020 h 401840"/>
                  <a:gd name="connsiteX122" fmla="*/ 148649 w 388352"/>
                  <a:gd name="connsiteY122" fmla="*/ 7692 h 401840"/>
                  <a:gd name="connsiteX123" fmla="*/ 157296 w 388352"/>
                  <a:gd name="connsiteY123" fmla="*/ 0 h 401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388352" h="401840">
                    <a:moveTo>
                      <a:pt x="206163" y="148716"/>
                    </a:moveTo>
                    <a:cubicBezTo>
                      <a:pt x="204251" y="148716"/>
                      <a:pt x="202339" y="149672"/>
                      <a:pt x="200428" y="149672"/>
                    </a:cubicBezTo>
                    <a:lnTo>
                      <a:pt x="237839" y="179391"/>
                    </a:lnTo>
                    <a:cubicBezTo>
                      <a:pt x="239751" y="180347"/>
                      <a:pt x="240706" y="183215"/>
                      <a:pt x="240706" y="185170"/>
                    </a:cubicBezTo>
                    <a:cubicBezTo>
                      <a:pt x="240706" y="187082"/>
                      <a:pt x="240706" y="189949"/>
                      <a:pt x="238795" y="190905"/>
                    </a:cubicBezTo>
                    <a:lnTo>
                      <a:pt x="207119" y="231182"/>
                    </a:lnTo>
                    <a:cubicBezTo>
                      <a:pt x="206163" y="233094"/>
                      <a:pt x="203295" y="234050"/>
                      <a:pt x="201384" y="234050"/>
                    </a:cubicBezTo>
                    <a:cubicBezTo>
                      <a:pt x="199472" y="234050"/>
                      <a:pt x="196604" y="234050"/>
                      <a:pt x="195648" y="232138"/>
                    </a:cubicBezTo>
                    <a:lnTo>
                      <a:pt x="158237" y="202419"/>
                    </a:lnTo>
                    <a:lnTo>
                      <a:pt x="158237" y="208154"/>
                    </a:lnTo>
                    <a:cubicBezTo>
                      <a:pt x="161105" y="237874"/>
                      <a:pt x="187957" y="258990"/>
                      <a:pt x="217678" y="256122"/>
                    </a:cubicBezTo>
                    <a:cubicBezTo>
                      <a:pt x="224412" y="255166"/>
                      <a:pt x="230148" y="253211"/>
                      <a:pt x="235883" y="250344"/>
                    </a:cubicBezTo>
                    <a:cubicBezTo>
                      <a:pt x="238795" y="250344"/>
                      <a:pt x="239751" y="249388"/>
                      <a:pt x="240706" y="249388"/>
                    </a:cubicBezTo>
                    <a:cubicBezTo>
                      <a:pt x="242618" y="249388"/>
                      <a:pt x="244530" y="250344"/>
                      <a:pt x="245486" y="251299"/>
                    </a:cubicBezTo>
                    <a:lnTo>
                      <a:pt x="345205" y="330898"/>
                    </a:lnTo>
                    <a:lnTo>
                      <a:pt x="367278" y="304047"/>
                    </a:lnTo>
                    <a:lnTo>
                      <a:pt x="267559" y="224448"/>
                    </a:lnTo>
                    <a:cubicBezTo>
                      <a:pt x="264648" y="222536"/>
                      <a:pt x="263692" y="218713"/>
                      <a:pt x="264648" y="215845"/>
                    </a:cubicBezTo>
                    <a:cubicBezTo>
                      <a:pt x="266603" y="209110"/>
                      <a:pt x="266603" y="202419"/>
                      <a:pt x="265647" y="196640"/>
                    </a:cubicBezTo>
                    <a:cubicBezTo>
                      <a:pt x="262736" y="166921"/>
                      <a:pt x="235883" y="145849"/>
                      <a:pt x="206163" y="148716"/>
                    </a:cubicBezTo>
                    <a:close/>
                    <a:moveTo>
                      <a:pt x="206163" y="130511"/>
                    </a:moveTo>
                    <a:cubicBezTo>
                      <a:pt x="244530" y="126644"/>
                      <a:pt x="280029" y="154451"/>
                      <a:pt x="283853" y="192817"/>
                    </a:cubicBezTo>
                    <a:cubicBezTo>
                      <a:pt x="284809" y="199552"/>
                      <a:pt x="284809" y="206243"/>
                      <a:pt x="282897" y="212977"/>
                    </a:cubicBezTo>
                    <a:lnTo>
                      <a:pt x="385484" y="294444"/>
                    </a:lnTo>
                    <a:cubicBezTo>
                      <a:pt x="387396" y="295400"/>
                      <a:pt x="388352" y="298311"/>
                      <a:pt x="388352" y="300223"/>
                    </a:cubicBezTo>
                    <a:cubicBezTo>
                      <a:pt x="388352" y="302135"/>
                      <a:pt x="388352" y="305002"/>
                      <a:pt x="386440" y="305958"/>
                    </a:cubicBezTo>
                    <a:lnTo>
                      <a:pt x="354808" y="346236"/>
                    </a:lnTo>
                    <a:cubicBezTo>
                      <a:pt x="351940" y="349103"/>
                      <a:pt x="350028" y="350059"/>
                      <a:pt x="347117" y="350059"/>
                    </a:cubicBezTo>
                    <a:cubicBezTo>
                      <a:pt x="345205" y="350059"/>
                      <a:pt x="343294" y="349103"/>
                      <a:pt x="342338" y="348147"/>
                    </a:cubicBezTo>
                    <a:lnTo>
                      <a:pt x="239751" y="266637"/>
                    </a:lnTo>
                    <a:cubicBezTo>
                      <a:pt x="233016" y="269548"/>
                      <a:pt x="227280" y="271460"/>
                      <a:pt x="220545" y="271460"/>
                    </a:cubicBezTo>
                    <a:cubicBezTo>
                      <a:pt x="182222" y="275283"/>
                      <a:pt x="146723" y="247476"/>
                      <a:pt x="142899" y="209110"/>
                    </a:cubicBezTo>
                    <a:cubicBezTo>
                      <a:pt x="141943" y="200507"/>
                      <a:pt x="142899" y="191861"/>
                      <a:pt x="144811" y="184171"/>
                    </a:cubicBezTo>
                    <a:cubicBezTo>
                      <a:pt x="145767" y="181303"/>
                      <a:pt x="147678" y="179391"/>
                      <a:pt x="150546" y="178435"/>
                    </a:cubicBezTo>
                    <a:cubicBezTo>
                      <a:pt x="153414" y="177479"/>
                      <a:pt x="156325" y="178435"/>
                      <a:pt x="158237" y="179391"/>
                    </a:cubicBezTo>
                    <a:lnTo>
                      <a:pt x="200428" y="213933"/>
                    </a:lnTo>
                    <a:lnTo>
                      <a:pt x="222457" y="187082"/>
                    </a:lnTo>
                    <a:lnTo>
                      <a:pt x="180267" y="152540"/>
                    </a:lnTo>
                    <a:cubicBezTo>
                      <a:pt x="178355" y="150628"/>
                      <a:pt x="177399" y="147760"/>
                      <a:pt x="177399" y="144893"/>
                    </a:cubicBezTo>
                    <a:cubicBezTo>
                      <a:pt x="177399" y="141982"/>
                      <a:pt x="179311" y="140070"/>
                      <a:pt x="182222" y="138158"/>
                    </a:cubicBezTo>
                    <a:cubicBezTo>
                      <a:pt x="189869" y="134335"/>
                      <a:pt x="198516" y="131467"/>
                      <a:pt x="206163" y="130511"/>
                    </a:cubicBezTo>
                    <a:close/>
                    <a:moveTo>
                      <a:pt x="163988" y="19208"/>
                    </a:moveTo>
                    <a:lnTo>
                      <a:pt x="160164" y="56580"/>
                    </a:lnTo>
                    <a:cubicBezTo>
                      <a:pt x="160164" y="59492"/>
                      <a:pt x="157296" y="62360"/>
                      <a:pt x="154428" y="63316"/>
                    </a:cubicBezTo>
                    <a:cubicBezTo>
                      <a:pt x="147693" y="65228"/>
                      <a:pt x="141002" y="68096"/>
                      <a:pt x="135223" y="70964"/>
                    </a:cubicBezTo>
                    <a:cubicBezTo>
                      <a:pt x="132355" y="72876"/>
                      <a:pt x="128531" y="71920"/>
                      <a:pt x="126619" y="70008"/>
                    </a:cubicBezTo>
                    <a:lnTo>
                      <a:pt x="97810" y="46064"/>
                    </a:lnTo>
                    <a:lnTo>
                      <a:pt x="45103" y="98776"/>
                    </a:lnTo>
                    <a:lnTo>
                      <a:pt x="69045" y="127544"/>
                    </a:lnTo>
                    <a:cubicBezTo>
                      <a:pt x="71001" y="130456"/>
                      <a:pt x="71956" y="133324"/>
                      <a:pt x="70001" y="136192"/>
                    </a:cubicBezTo>
                    <a:cubicBezTo>
                      <a:pt x="67133" y="141928"/>
                      <a:pt x="64265" y="148664"/>
                      <a:pt x="62354" y="155356"/>
                    </a:cubicBezTo>
                    <a:cubicBezTo>
                      <a:pt x="61398" y="158268"/>
                      <a:pt x="58530" y="161136"/>
                      <a:pt x="55619" y="161136"/>
                    </a:cubicBezTo>
                    <a:lnTo>
                      <a:pt x="18250" y="164004"/>
                    </a:lnTo>
                    <a:lnTo>
                      <a:pt x="18250" y="238792"/>
                    </a:lnTo>
                    <a:lnTo>
                      <a:pt x="55619" y="242660"/>
                    </a:lnTo>
                    <a:cubicBezTo>
                      <a:pt x="58530" y="242660"/>
                      <a:pt x="61398" y="245528"/>
                      <a:pt x="62354" y="248396"/>
                    </a:cubicBezTo>
                    <a:cubicBezTo>
                      <a:pt x="64265" y="255132"/>
                      <a:pt x="67133" y="261824"/>
                      <a:pt x="70001" y="267560"/>
                    </a:cubicBezTo>
                    <a:cubicBezTo>
                      <a:pt x="71956" y="270472"/>
                      <a:pt x="71001" y="274296"/>
                      <a:pt x="69045" y="276208"/>
                    </a:cubicBezTo>
                    <a:lnTo>
                      <a:pt x="45103" y="304976"/>
                    </a:lnTo>
                    <a:lnTo>
                      <a:pt x="97810" y="357732"/>
                    </a:lnTo>
                    <a:lnTo>
                      <a:pt x="126619" y="333744"/>
                    </a:lnTo>
                    <a:cubicBezTo>
                      <a:pt x="129487" y="331832"/>
                      <a:pt x="132355" y="330876"/>
                      <a:pt x="135223" y="332788"/>
                    </a:cubicBezTo>
                    <a:cubicBezTo>
                      <a:pt x="141958" y="335656"/>
                      <a:pt x="147693" y="338568"/>
                      <a:pt x="154428" y="340480"/>
                    </a:cubicBezTo>
                    <a:cubicBezTo>
                      <a:pt x="157296" y="341436"/>
                      <a:pt x="160164" y="344304"/>
                      <a:pt x="160164" y="347172"/>
                    </a:cubicBezTo>
                    <a:lnTo>
                      <a:pt x="163032" y="385544"/>
                    </a:lnTo>
                    <a:lnTo>
                      <a:pt x="228253" y="385544"/>
                    </a:lnTo>
                    <a:lnTo>
                      <a:pt x="198532" y="318404"/>
                    </a:lnTo>
                    <a:cubicBezTo>
                      <a:pt x="136178" y="316492"/>
                      <a:pt x="85383" y="265648"/>
                      <a:pt x="85383" y="202376"/>
                    </a:cubicBezTo>
                    <a:cubicBezTo>
                      <a:pt x="85383" y="164960"/>
                      <a:pt x="100722" y="133324"/>
                      <a:pt x="127575" y="113160"/>
                    </a:cubicBezTo>
                    <a:cubicBezTo>
                      <a:pt x="173591" y="78656"/>
                      <a:pt x="238812" y="78656"/>
                      <a:pt x="282916" y="112204"/>
                    </a:cubicBezTo>
                    <a:lnTo>
                      <a:pt x="288652" y="117984"/>
                    </a:lnTo>
                    <a:cubicBezTo>
                      <a:pt x="291519" y="120852"/>
                      <a:pt x="296342" y="125632"/>
                      <a:pt x="299210" y="127544"/>
                    </a:cubicBezTo>
                    <a:cubicBezTo>
                      <a:pt x="309769" y="124676"/>
                      <a:pt x="341402" y="115116"/>
                      <a:pt x="359609" y="109336"/>
                    </a:cubicBezTo>
                    <a:lnTo>
                      <a:pt x="303990" y="46064"/>
                    </a:lnTo>
                    <a:lnTo>
                      <a:pt x="275225" y="70008"/>
                    </a:lnTo>
                    <a:cubicBezTo>
                      <a:pt x="272357" y="71920"/>
                      <a:pt x="269489" y="72876"/>
                      <a:pt x="266621" y="70964"/>
                    </a:cubicBezTo>
                    <a:cubicBezTo>
                      <a:pt x="260842" y="68096"/>
                      <a:pt x="254151" y="65228"/>
                      <a:pt x="247416" y="63316"/>
                    </a:cubicBezTo>
                    <a:cubicBezTo>
                      <a:pt x="244548" y="62360"/>
                      <a:pt x="241680" y="59492"/>
                      <a:pt x="241680" y="56580"/>
                    </a:cubicBezTo>
                    <a:lnTo>
                      <a:pt x="238812" y="19208"/>
                    </a:lnTo>
                    <a:close/>
                    <a:moveTo>
                      <a:pt x="157296" y="0"/>
                    </a:moveTo>
                    <a:lnTo>
                      <a:pt x="246460" y="0"/>
                    </a:lnTo>
                    <a:cubicBezTo>
                      <a:pt x="250283" y="0"/>
                      <a:pt x="254151" y="2868"/>
                      <a:pt x="255107" y="7692"/>
                    </a:cubicBezTo>
                    <a:lnTo>
                      <a:pt x="258930" y="47020"/>
                    </a:lnTo>
                    <a:cubicBezTo>
                      <a:pt x="262754" y="47976"/>
                      <a:pt x="266621" y="49888"/>
                      <a:pt x="270445" y="51800"/>
                    </a:cubicBezTo>
                    <a:lnTo>
                      <a:pt x="301122" y="26856"/>
                    </a:lnTo>
                    <a:cubicBezTo>
                      <a:pt x="304946" y="23988"/>
                      <a:pt x="309769" y="23988"/>
                      <a:pt x="312637" y="27812"/>
                    </a:cubicBezTo>
                    <a:lnTo>
                      <a:pt x="381682" y="106468"/>
                    </a:lnTo>
                    <a:cubicBezTo>
                      <a:pt x="383594" y="108380"/>
                      <a:pt x="384550" y="111248"/>
                      <a:pt x="383594" y="114116"/>
                    </a:cubicBezTo>
                    <a:cubicBezTo>
                      <a:pt x="382638" y="117028"/>
                      <a:pt x="380726" y="118940"/>
                      <a:pt x="377858" y="119896"/>
                    </a:cubicBezTo>
                    <a:cubicBezTo>
                      <a:pt x="321284" y="136192"/>
                      <a:pt x="305902" y="140972"/>
                      <a:pt x="301122" y="141928"/>
                    </a:cubicBezTo>
                    <a:cubicBezTo>
                      <a:pt x="295387" y="143884"/>
                      <a:pt x="291519" y="140016"/>
                      <a:pt x="278093" y="126588"/>
                    </a:cubicBezTo>
                    <a:lnTo>
                      <a:pt x="273313" y="121808"/>
                    </a:lnTo>
                    <a:cubicBezTo>
                      <a:pt x="235901" y="93040"/>
                      <a:pt x="178370" y="93040"/>
                      <a:pt x="138090" y="122764"/>
                    </a:cubicBezTo>
                    <a:cubicBezTo>
                      <a:pt x="115104" y="139060"/>
                      <a:pt x="102634" y="165916"/>
                      <a:pt x="102634" y="198552"/>
                    </a:cubicBezTo>
                    <a:cubicBezTo>
                      <a:pt x="101678" y="257044"/>
                      <a:pt x="145781" y="301152"/>
                      <a:pt x="200444" y="301152"/>
                    </a:cubicBezTo>
                    <a:lnTo>
                      <a:pt x="203312" y="301152"/>
                    </a:lnTo>
                    <a:cubicBezTo>
                      <a:pt x="206180" y="301152"/>
                      <a:pt x="210047" y="303064"/>
                      <a:pt x="211003" y="305932"/>
                    </a:cubicBezTo>
                    <a:lnTo>
                      <a:pt x="248372" y="390324"/>
                    </a:lnTo>
                    <a:cubicBezTo>
                      <a:pt x="249327" y="393236"/>
                      <a:pt x="249327" y="396104"/>
                      <a:pt x="247416" y="398016"/>
                    </a:cubicBezTo>
                    <a:cubicBezTo>
                      <a:pt x="246460" y="400884"/>
                      <a:pt x="243592" y="401840"/>
                      <a:pt x="240724" y="401840"/>
                    </a:cubicBezTo>
                    <a:lnTo>
                      <a:pt x="155384" y="401840"/>
                    </a:lnTo>
                    <a:cubicBezTo>
                      <a:pt x="151517" y="401840"/>
                      <a:pt x="147693" y="398972"/>
                      <a:pt x="146737" y="394192"/>
                    </a:cubicBezTo>
                    <a:lnTo>
                      <a:pt x="142914" y="354864"/>
                    </a:lnTo>
                    <a:cubicBezTo>
                      <a:pt x="139046" y="353908"/>
                      <a:pt x="135223" y="351996"/>
                      <a:pt x="131399" y="350040"/>
                    </a:cubicBezTo>
                    <a:lnTo>
                      <a:pt x="100722" y="374984"/>
                    </a:lnTo>
                    <a:cubicBezTo>
                      <a:pt x="97810" y="377852"/>
                      <a:pt x="93031" y="377852"/>
                      <a:pt x="89207" y="374028"/>
                    </a:cubicBezTo>
                    <a:lnTo>
                      <a:pt x="25897" y="310756"/>
                    </a:lnTo>
                    <a:cubicBezTo>
                      <a:pt x="23030" y="307844"/>
                      <a:pt x="23030" y="303064"/>
                      <a:pt x="25897" y="299240"/>
                    </a:cubicBezTo>
                    <a:lnTo>
                      <a:pt x="51795" y="268560"/>
                    </a:lnTo>
                    <a:cubicBezTo>
                      <a:pt x="49883" y="264692"/>
                      <a:pt x="48927" y="260868"/>
                      <a:pt x="47015" y="257044"/>
                    </a:cubicBezTo>
                    <a:lnTo>
                      <a:pt x="7691" y="253176"/>
                    </a:lnTo>
                    <a:cubicBezTo>
                      <a:pt x="3867" y="253176"/>
                      <a:pt x="0" y="249352"/>
                      <a:pt x="0" y="244572"/>
                    </a:cubicBezTo>
                    <a:lnTo>
                      <a:pt x="0" y="155356"/>
                    </a:lnTo>
                    <a:cubicBezTo>
                      <a:pt x="0" y="151532"/>
                      <a:pt x="2911" y="147708"/>
                      <a:pt x="7691" y="146752"/>
                    </a:cubicBezTo>
                    <a:lnTo>
                      <a:pt x="47015" y="142928"/>
                    </a:lnTo>
                    <a:cubicBezTo>
                      <a:pt x="47971" y="139060"/>
                      <a:pt x="49883" y="135236"/>
                      <a:pt x="51795" y="131412"/>
                    </a:cubicBezTo>
                    <a:lnTo>
                      <a:pt x="26853" y="100688"/>
                    </a:lnTo>
                    <a:cubicBezTo>
                      <a:pt x="23985" y="97820"/>
                      <a:pt x="23985" y="93040"/>
                      <a:pt x="27809" y="89216"/>
                    </a:cubicBezTo>
                    <a:lnTo>
                      <a:pt x="91119" y="25900"/>
                    </a:lnTo>
                    <a:cubicBezTo>
                      <a:pt x="93987" y="23032"/>
                      <a:pt x="98810" y="23032"/>
                      <a:pt x="102634" y="25900"/>
                    </a:cubicBezTo>
                    <a:lnTo>
                      <a:pt x="133311" y="51800"/>
                    </a:lnTo>
                    <a:cubicBezTo>
                      <a:pt x="137134" y="49888"/>
                      <a:pt x="141002" y="48932"/>
                      <a:pt x="144825" y="47020"/>
                    </a:cubicBezTo>
                    <a:lnTo>
                      <a:pt x="148649" y="7692"/>
                    </a:lnTo>
                    <a:cubicBezTo>
                      <a:pt x="148649" y="3868"/>
                      <a:pt x="152473" y="0"/>
                      <a:pt x="157296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43">
                  <a:solidFill>
                    <a:srgbClr val="0070C0"/>
                  </a:solidFill>
                </a:endParaRPr>
              </a:p>
            </p:txBody>
          </p:sp>
          <p:sp>
            <p:nvSpPr>
              <p:cNvPr id="69" name="弧形 59">
                <a:extLst>
                  <a:ext uri="{FF2B5EF4-FFF2-40B4-BE49-F238E27FC236}">
                    <a16:creationId xmlns:a16="http://schemas.microsoft.com/office/drawing/2014/main" xmlns="" id="{90A3A2D9-0874-101C-A396-37F998EFF063}"/>
                  </a:ext>
                </a:extLst>
              </p:cNvPr>
              <p:cNvSpPr/>
              <p:nvPr/>
            </p:nvSpPr>
            <p:spPr>
              <a:xfrm>
                <a:off x="4783" y="1339"/>
                <a:ext cx="623" cy="623"/>
              </a:xfrm>
              <a:prstGeom prst="arc">
                <a:avLst>
                  <a:gd name="adj1" fmla="val 21234758"/>
                  <a:gd name="adj2" fmla="val 16292012"/>
                </a:avLst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943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xmlns="" id="{9AAA146A-3FF9-2371-37AD-1714E21AEE3A}"/>
                </a:ext>
              </a:extLst>
            </p:cNvPr>
            <p:cNvGrpSpPr/>
            <p:nvPr/>
          </p:nvGrpSpPr>
          <p:grpSpPr>
            <a:xfrm>
              <a:off x="3801366" y="1059991"/>
              <a:ext cx="372290" cy="386655"/>
              <a:chOff x="6176" y="1487"/>
              <a:chExt cx="622" cy="646"/>
            </a:xfrm>
          </p:grpSpPr>
          <p:sp>
            <p:nvSpPr>
              <p:cNvPr id="66" name="iconfont-1018-792295">
                <a:extLst>
                  <a:ext uri="{FF2B5EF4-FFF2-40B4-BE49-F238E27FC236}">
                    <a16:creationId xmlns:a16="http://schemas.microsoft.com/office/drawing/2014/main" xmlns="" id="{DFFE0694-A9A3-457D-4894-182950925CB4}"/>
                  </a:ext>
                </a:extLst>
              </p:cNvPr>
              <p:cNvSpPr/>
              <p:nvPr/>
            </p:nvSpPr>
            <p:spPr>
              <a:xfrm>
                <a:off x="6224" y="1599"/>
                <a:ext cx="527" cy="401"/>
              </a:xfrm>
              <a:custGeom>
                <a:avLst/>
                <a:gdLst>
                  <a:gd name="T0" fmla="*/ 5172 w 12800"/>
                  <a:gd name="T1" fmla="*/ 1147 h 9388"/>
                  <a:gd name="T2" fmla="*/ 3626 w 12800"/>
                  <a:gd name="T3" fmla="*/ 426 h 9388"/>
                  <a:gd name="T4" fmla="*/ 2134 w 12800"/>
                  <a:gd name="T5" fmla="*/ 1920 h 9388"/>
                  <a:gd name="T6" fmla="*/ 3626 w 12800"/>
                  <a:gd name="T7" fmla="*/ 3414 h 9388"/>
                  <a:gd name="T8" fmla="*/ 3626 w 12800"/>
                  <a:gd name="T9" fmla="*/ 3840 h 9388"/>
                  <a:gd name="T10" fmla="*/ 426 w 12800"/>
                  <a:gd name="T11" fmla="*/ 7040 h 9388"/>
                  <a:gd name="T12" fmla="*/ 0 w 12800"/>
                  <a:gd name="T13" fmla="*/ 7040 h 9388"/>
                  <a:gd name="T14" fmla="*/ 2639 w 12800"/>
                  <a:gd name="T15" fmla="*/ 3547 h 9388"/>
                  <a:gd name="T16" fmla="*/ 2267 w 12800"/>
                  <a:gd name="T17" fmla="*/ 559 h 9388"/>
                  <a:gd name="T18" fmla="*/ 5226 w 12800"/>
                  <a:gd name="T19" fmla="*/ 854 h 9388"/>
                  <a:gd name="T20" fmla="*/ 9693 w 12800"/>
                  <a:gd name="T21" fmla="*/ 6680 h 9388"/>
                  <a:gd name="T22" fmla="*/ 10452 w 12800"/>
                  <a:gd name="T23" fmla="*/ 9388 h 9388"/>
                  <a:gd name="T24" fmla="*/ 9053 w 12800"/>
                  <a:gd name="T25" fmla="*/ 6601 h 9388"/>
                  <a:gd name="T26" fmla="*/ 3747 w 12800"/>
                  <a:gd name="T27" fmla="*/ 6600 h 9388"/>
                  <a:gd name="T28" fmla="*/ 2346 w 12800"/>
                  <a:gd name="T29" fmla="*/ 9388 h 9388"/>
                  <a:gd name="T30" fmla="*/ 3105 w 12800"/>
                  <a:gd name="T31" fmla="*/ 6680 h 9388"/>
                  <a:gd name="T32" fmla="*/ 4266 w 12800"/>
                  <a:gd name="T33" fmla="*/ 3414 h 9388"/>
                  <a:gd name="T34" fmla="*/ 6400 w 12800"/>
                  <a:gd name="T35" fmla="*/ 1280 h 9388"/>
                  <a:gd name="T36" fmla="*/ 8534 w 12800"/>
                  <a:gd name="T37" fmla="*/ 3414 h 9388"/>
                  <a:gd name="T38" fmla="*/ 5199 w 12800"/>
                  <a:gd name="T39" fmla="*/ 4613 h 9388"/>
                  <a:gd name="T40" fmla="*/ 7601 w 12800"/>
                  <a:gd name="T41" fmla="*/ 4613 h 9388"/>
                  <a:gd name="T42" fmla="*/ 7599 w 12800"/>
                  <a:gd name="T43" fmla="*/ 2213 h 9388"/>
                  <a:gd name="T44" fmla="*/ 5199 w 12800"/>
                  <a:gd name="T45" fmla="*/ 2213 h 9388"/>
                  <a:gd name="T46" fmla="*/ 5199 w 12800"/>
                  <a:gd name="T47" fmla="*/ 4613 h 9388"/>
                  <a:gd name="T48" fmla="*/ 12054 w 12800"/>
                  <a:gd name="T49" fmla="*/ 4854 h 9388"/>
                  <a:gd name="T50" fmla="*/ 12586 w 12800"/>
                  <a:gd name="T51" fmla="*/ 7254 h 9388"/>
                  <a:gd name="T52" fmla="*/ 11439 w 12800"/>
                  <a:gd name="T53" fmla="*/ 4773 h 9388"/>
                  <a:gd name="T54" fmla="*/ 8960 w 12800"/>
                  <a:gd name="T55" fmla="*/ 3626 h 9388"/>
                  <a:gd name="T56" fmla="*/ 10227 w 12800"/>
                  <a:gd name="T57" fmla="*/ 2972 h 9388"/>
                  <a:gd name="T58" fmla="*/ 10226 w 12800"/>
                  <a:gd name="T59" fmla="*/ 867 h 9388"/>
                  <a:gd name="T60" fmla="*/ 7921 w 12800"/>
                  <a:gd name="T61" fmla="*/ 1093 h 9388"/>
                  <a:gd name="T62" fmla="*/ 7572 w 12800"/>
                  <a:gd name="T63" fmla="*/ 881 h 9388"/>
                  <a:gd name="T64" fmla="*/ 10533 w 12800"/>
                  <a:gd name="T65" fmla="*/ 559 h 9388"/>
                  <a:gd name="T66" fmla="*/ 10161 w 12800"/>
                  <a:gd name="T67" fmla="*/ 3547 h 9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800" h="9388">
                    <a:moveTo>
                      <a:pt x="5226" y="854"/>
                    </a:moveTo>
                    <a:cubicBezTo>
                      <a:pt x="5298" y="942"/>
                      <a:pt x="5280" y="1041"/>
                      <a:pt x="5172" y="1147"/>
                    </a:cubicBezTo>
                    <a:cubicBezTo>
                      <a:pt x="5048" y="1201"/>
                      <a:pt x="4941" y="1183"/>
                      <a:pt x="4852" y="1093"/>
                    </a:cubicBezTo>
                    <a:cubicBezTo>
                      <a:pt x="4568" y="649"/>
                      <a:pt x="4160" y="426"/>
                      <a:pt x="3626" y="426"/>
                    </a:cubicBezTo>
                    <a:cubicBezTo>
                      <a:pt x="3218" y="426"/>
                      <a:pt x="2866" y="573"/>
                      <a:pt x="2573" y="867"/>
                    </a:cubicBezTo>
                    <a:cubicBezTo>
                      <a:pt x="2280" y="1160"/>
                      <a:pt x="2134" y="1512"/>
                      <a:pt x="2134" y="1920"/>
                    </a:cubicBezTo>
                    <a:cubicBezTo>
                      <a:pt x="2134" y="2328"/>
                      <a:pt x="2281" y="2680"/>
                      <a:pt x="2574" y="2973"/>
                    </a:cubicBezTo>
                    <a:cubicBezTo>
                      <a:pt x="2867" y="3267"/>
                      <a:pt x="3218" y="3414"/>
                      <a:pt x="3626" y="3414"/>
                    </a:cubicBezTo>
                    <a:cubicBezTo>
                      <a:pt x="3768" y="3414"/>
                      <a:pt x="3840" y="3484"/>
                      <a:pt x="3840" y="3626"/>
                    </a:cubicBezTo>
                    <a:cubicBezTo>
                      <a:pt x="3840" y="3768"/>
                      <a:pt x="3768" y="3840"/>
                      <a:pt x="3626" y="3840"/>
                    </a:cubicBezTo>
                    <a:cubicBezTo>
                      <a:pt x="2738" y="3840"/>
                      <a:pt x="1983" y="4151"/>
                      <a:pt x="1359" y="4773"/>
                    </a:cubicBezTo>
                    <a:cubicBezTo>
                      <a:pt x="737" y="5395"/>
                      <a:pt x="426" y="6152"/>
                      <a:pt x="426" y="7040"/>
                    </a:cubicBezTo>
                    <a:cubicBezTo>
                      <a:pt x="426" y="7182"/>
                      <a:pt x="355" y="7254"/>
                      <a:pt x="212" y="7254"/>
                    </a:cubicBezTo>
                    <a:cubicBezTo>
                      <a:pt x="70" y="7254"/>
                      <a:pt x="0" y="7182"/>
                      <a:pt x="0" y="7040"/>
                    </a:cubicBezTo>
                    <a:cubicBezTo>
                      <a:pt x="0" y="6222"/>
                      <a:pt x="248" y="5494"/>
                      <a:pt x="746" y="4854"/>
                    </a:cubicBezTo>
                    <a:cubicBezTo>
                      <a:pt x="1244" y="4214"/>
                      <a:pt x="1875" y="3779"/>
                      <a:pt x="2639" y="3547"/>
                    </a:cubicBezTo>
                    <a:cubicBezTo>
                      <a:pt x="2017" y="3191"/>
                      <a:pt x="1706" y="2648"/>
                      <a:pt x="1706" y="1920"/>
                    </a:cubicBezTo>
                    <a:cubicBezTo>
                      <a:pt x="1706" y="1386"/>
                      <a:pt x="1893" y="933"/>
                      <a:pt x="2267" y="559"/>
                    </a:cubicBezTo>
                    <a:cubicBezTo>
                      <a:pt x="2639" y="187"/>
                      <a:pt x="3094" y="0"/>
                      <a:pt x="3626" y="0"/>
                    </a:cubicBezTo>
                    <a:cubicBezTo>
                      <a:pt x="4302" y="0"/>
                      <a:pt x="4836" y="284"/>
                      <a:pt x="5226" y="854"/>
                    </a:cubicBezTo>
                    <a:close/>
                    <a:moveTo>
                      <a:pt x="7466" y="5253"/>
                    </a:moveTo>
                    <a:cubicBezTo>
                      <a:pt x="8355" y="5485"/>
                      <a:pt x="9097" y="5960"/>
                      <a:pt x="9693" y="6680"/>
                    </a:cubicBezTo>
                    <a:cubicBezTo>
                      <a:pt x="10289" y="7400"/>
                      <a:pt x="10614" y="8232"/>
                      <a:pt x="10666" y="9174"/>
                    </a:cubicBezTo>
                    <a:cubicBezTo>
                      <a:pt x="10666" y="9316"/>
                      <a:pt x="10595" y="9388"/>
                      <a:pt x="10452" y="9388"/>
                    </a:cubicBezTo>
                    <a:cubicBezTo>
                      <a:pt x="10312" y="9386"/>
                      <a:pt x="10240" y="9316"/>
                      <a:pt x="10240" y="9174"/>
                    </a:cubicBezTo>
                    <a:cubicBezTo>
                      <a:pt x="10186" y="8160"/>
                      <a:pt x="9791" y="7302"/>
                      <a:pt x="9053" y="6601"/>
                    </a:cubicBezTo>
                    <a:cubicBezTo>
                      <a:pt x="8316" y="5898"/>
                      <a:pt x="7432" y="5546"/>
                      <a:pt x="6400" y="5546"/>
                    </a:cubicBezTo>
                    <a:cubicBezTo>
                      <a:pt x="5368" y="5546"/>
                      <a:pt x="4484" y="5898"/>
                      <a:pt x="3747" y="6600"/>
                    </a:cubicBezTo>
                    <a:cubicBezTo>
                      <a:pt x="3009" y="7302"/>
                      <a:pt x="2614" y="8160"/>
                      <a:pt x="2560" y="9174"/>
                    </a:cubicBezTo>
                    <a:cubicBezTo>
                      <a:pt x="2560" y="9316"/>
                      <a:pt x="2488" y="9388"/>
                      <a:pt x="2346" y="9388"/>
                    </a:cubicBezTo>
                    <a:cubicBezTo>
                      <a:pt x="2204" y="9388"/>
                      <a:pt x="2132" y="9316"/>
                      <a:pt x="2132" y="9174"/>
                    </a:cubicBezTo>
                    <a:cubicBezTo>
                      <a:pt x="2186" y="8232"/>
                      <a:pt x="2510" y="7401"/>
                      <a:pt x="3105" y="6680"/>
                    </a:cubicBezTo>
                    <a:cubicBezTo>
                      <a:pt x="3700" y="5960"/>
                      <a:pt x="4443" y="5485"/>
                      <a:pt x="5332" y="5253"/>
                    </a:cubicBezTo>
                    <a:cubicBezTo>
                      <a:pt x="4622" y="4845"/>
                      <a:pt x="4266" y="4232"/>
                      <a:pt x="4266" y="3414"/>
                    </a:cubicBezTo>
                    <a:cubicBezTo>
                      <a:pt x="4266" y="2828"/>
                      <a:pt x="4475" y="2324"/>
                      <a:pt x="4893" y="1907"/>
                    </a:cubicBezTo>
                    <a:cubicBezTo>
                      <a:pt x="5311" y="1489"/>
                      <a:pt x="5814" y="1280"/>
                      <a:pt x="6400" y="1280"/>
                    </a:cubicBezTo>
                    <a:cubicBezTo>
                      <a:pt x="6986" y="1280"/>
                      <a:pt x="7489" y="1489"/>
                      <a:pt x="7907" y="1907"/>
                    </a:cubicBezTo>
                    <a:cubicBezTo>
                      <a:pt x="8324" y="2324"/>
                      <a:pt x="8534" y="2828"/>
                      <a:pt x="8534" y="3414"/>
                    </a:cubicBezTo>
                    <a:cubicBezTo>
                      <a:pt x="8534" y="4232"/>
                      <a:pt x="8178" y="4845"/>
                      <a:pt x="7466" y="5253"/>
                    </a:cubicBezTo>
                    <a:close/>
                    <a:moveTo>
                      <a:pt x="5199" y="4613"/>
                    </a:moveTo>
                    <a:cubicBezTo>
                      <a:pt x="5537" y="4951"/>
                      <a:pt x="5938" y="5120"/>
                      <a:pt x="6400" y="5120"/>
                    </a:cubicBezTo>
                    <a:cubicBezTo>
                      <a:pt x="6862" y="5120"/>
                      <a:pt x="7263" y="4951"/>
                      <a:pt x="7601" y="4613"/>
                    </a:cubicBezTo>
                    <a:cubicBezTo>
                      <a:pt x="7937" y="4275"/>
                      <a:pt x="8106" y="3876"/>
                      <a:pt x="8106" y="3414"/>
                    </a:cubicBezTo>
                    <a:cubicBezTo>
                      <a:pt x="8106" y="2952"/>
                      <a:pt x="7937" y="2551"/>
                      <a:pt x="7599" y="2213"/>
                    </a:cubicBezTo>
                    <a:cubicBezTo>
                      <a:pt x="7263" y="1875"/>
                      <a:pt x="6862" y="1706"/>
                      <a:pt x="6400" y="1706"/>
                    </a:cubicBezTo>
                    <a:cubicBezTo>
                      <a:pt x="5938" y="1706"/>
                      <a:pt x="5537" y="1875"/>
                      <a:pt x="5199" y="2213"/>
                    </a:cubicBezTo>
                    <a:cubicBezTo>
                      <a:pt x="4863" y="2551"/>
                      <a:pt x="4694" y="2952"/>
                      <a:pt x="4694" y="3414"/>
                    </a:cubicBezTo>
                    <a:cubicBezTo>
                      <a:pt x="4694" y="3876"/>
                      <a:pt x="4863" y="4275"/>
                      <a:pt x="5199" y="4613"/>
                    </a:cubicBezTo>
                    <a:close/>
                    <a:moveTo>
                      <a:pt x="10161" y="3547"/>
                    </a:moveTo>
                    <a:cubicBezTo>
                      <a:pt x="10925" y="3779"/>
                      <a:pt x="11556" y="4214"/>
                      <a:pt x="12054" y="4854"/>
                    </a:cubicBezTo>
                    <a:cubicBezTo>
                      <a:pt x="12552" y="5494"/>
                      <a:pt x="12800" y="6222"/>
                      <a:pt x="12800" y="7040"/>
                    </a:cubicBezTo>
                    <a:cubicBezTo>
                      <a:pt x="12800" y="7182"/>
                      <a:pt x="12728" y="7254"/>
                      <a:pt x="12586" y="7254"/>
                    </a:cubicBezTo>
                    <a:cubicBezTo>
                      <a:pt x="12444" y="7254"/>
                      <a:pt x="12372" y="7182"/>
                      <a:pt x="12372" y="7040"/>
                    </a:cubicBezTo>
                    <a:cubicBezTo>
                      <a:pt x="12372" y="6152"/>
                      <a:pt x="12061" y="5395"/>
                      <a:pt x="11439" y="4773"/>
                    </a:cubicBezTo>
                    <a:cubicBezTo>
                      <a:pt x="10817" y="4151"/>
                      <a:pt x="10062" y="3840"/>
                      <a:pt x="9174" y="3840"/>
                    </a:cubicBezTo>
                    <a:cubicBezTo>
                      <a:pt x="9032" y="3840"/>
                      <a:pt x="8960" y="3768"/>
                      <a:pt x="8960" y="3626"/>
                    </a:cubicBezTo>
                    <a:cubicBezTo>
                      <a:pt x="8960" y="3484"/>
                      <a:pt x="9032" y="3412"/>
                      <a:pt x="9174" y="3412"/>
                    </a:cubicBezTo>
                    <a:cubicBezTo>
                      <a:pt x="9582" y="3412"/>
                      <a:pt x="9934" y="3265"/>
                      <a:pt x="10227" y="2972"/>
                    </a:cubicBezTo>
                    <a:cubicBezTo>
                      <a:pt x="10520" y="2680"/>
                      <a:pt x="10666" y="2328"/>
                      <a:pt x="10666" y="1920"/>
                    </a:cubicBezTo>
                    <a:cubicBezTo>
                      <a:pt x="10666" y="1512"/>
                      <a:pt x="10519" y="1160"/>
                      <a:pt x="10226" y="867"/>
                    </a:cubicBezTo>
                    <a:cubicBezTo>
                      <a:pt x="9933" y="573"/>
                      <a:pt x="9582" y="426"/>
                      <a:pt x="9174" y="426"/>
                    </a:cubicBezTo>
                    <a:cubicBezTo>
                      <a:pt x="8640" y="426"/>
                      <a:pt x="8223" y="649"/>
                      <a:pt x="7921" y="1093"/>
                    </a:cubicBezTo>
                    <a:cubicBezTo>
                      <a:pt x="7867" y="1217"/>
                      <a:pt x="7768" y="1244"/>
                      <a:pt x="7626" y="1174"/>
                    </a:cubicBezTo>
                    <a:cubicBezTo>
                      <a:pt x="7502" y="1068"/>
                      <a:pt x="7484" y="969"/>
                      <a:pt x="7572" y="881"/>
                    </a:cubicBezTo>
                    <a:cubicBezTo>
                      <a:pt x="7928" y="293"/>
                      <a:pt x="8462" y="0"/>
                      <a:pt x="9174" y="0"/>
                    </a:cubicBezTo>
                    <a:cubicBezTo>
                      <a:pt x="9708" y="0"/>
                      <a:pt x="10161" y="187"/>
                      <a:pt x="10533" y="559"/>
                    </a:cubicBezTo>
                    <a:cubicBezTo>
                      <a:pt x="10907" y="933"/>
                      <a:pt x="11094" y="1386"/>
                      <a:pt x="11094" y="1920"/>
                    </a:cubicBezTo>
                    <a:cubicBezTo>
                      <a:pt x="11094" y="2648"/>
                      <a:pt x="10783" y="3191"/>
                      <a:pt x="10161" y="3547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43">
                  <a:solidFill>
                    <a:srgbClr val="0070C0"/>
                  </a:solidFill>
                </a:endParaRPr>
              </a:p>
            </p:txBody>
          </p:sp>
          <p:sp>
            <p:nvSpPr>
              <p:cNvPr id="67" name="弧形 62">
                <a:extLst>
                  <a:ext uri="{FF2B5EF4-FFF2-40B4-BE49-F238E27FC236}">
                    <a16:creationId xmlns:a16="http://schemas.microsoft.com/office/drawing/2014/main" xmlns="" id="{67903BF8-C089-E0BC-1E40-D5F8665BB4D2}"/>
                  </a:ext>
                </a:extLst>
              </p:cNvPr>
              <p:cNvSpPr/>
              <p:nvPr/>
            </p:nvSpPr>
            <p:spPr>
              <a:xfrm>
                <a:off x="6176" y="1487"/>
                <a:ext cx="623" cy="647"/>
              </a:xfrm>
              <a:prstGeom prst="arc">
                <a:avLst>
                  <a:gd name="adj1" fmla="val 21234758"/>
                  <a:gd name="adj2" fmla="val 16292012"/>
                </a:avLst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943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xmlns="" id="{83371B1D-978E-59DB-D44B-2DD135161263}"/>
                </a:ext>
              </a:extLst>
            </p:cNvPr>
            <p:cNvGrpSpPr/>
            <p:nvPr/>
          </p:nvGrpSpPr>
          <p:grpSpPr>
            <a:xfrm>
              <a:off x="4821579" y="1192866"/>
              <a:ext cx="372290" cy="372290"/>
              <a:chOff x="7875" y="1717"/>
              <a:chExt cx="622" cy="622"/>
            </a:xfrm>
          </p:grpSpPr>
          <p:sp>
            <p:nvSpPr>
              <p:cNvPr id="64" name="horizontal-tablet-with-pencil_83958">
                <a:extLst>
                  <a:ext uri="{FF2B5EF4-FFF2-40B4-BE49-F238E27FC236}">
                    <a16:creationId xmlns:a16="http://schemas.microsoft.com/office/drawing/2014/main" xmlns="" id="{07C2AF3F-04A0-EAFE-F2FE-E227909D4FBC}"/>
                  </a:ext>
                </a:extLst>
              </p:cNvPr>
              <p:cNvSpPr/>
              <p:nvPr/>
            </p:nvSpPr>
            <p:spPr>
              <a:xfrm>
                <a:off x="7971" y="1807"/>
                <a:ext cx="431" cy="353"/>
              </a:xfrm>
              <a:custGeom>
                <a:avLst/>
                <a:gdLst>
                  <a:gd name="connsiteX0" fmla="*/ 71277 w 606580"/>
                  <a:gd name="connsiteY0" fmla="*/ 392273 h 495792"/>
                  <a:gd name="connsiteX1" fmla="*/ 128776 w 606580"/>
                  <a:gd name="connsiteY1" fmla="*/ 392273 h 495792"/>
                  <a:gd name="connsiteX2" fmla="*/ 141131 w 606580"/>
                  <a:gd name="connsiteY2" fmla="*/ 404703 h 495792"/>
                  <a:gd name="connsiteX3" fmla="*/ 128776 w 606580"/>
                  <a:gd name="connsiteY3" fmla="*/ 417041 h 495792"/>
                  <a:gd name="connsiteX4" fmla="*/ 71277 w 606580"/>
                  <a:gd name="connsiteY4" fmla="*/ 417041 h 495792"/>
                  <a:gd name="connsiteX5" fmla="*/ 58922 w 606580"/>
                  <a:gd name="connsiteY5" fmla="*/ 404703 h 495792"/>
                  <a:gd name="connsiteX6" fmla="*/ 71277 w 606580"/>
                  <a:gd name="connsiteY6" fmla="*/ 392273 h 495792"/>
                  <a:gd name="connsiteX7" fmla="*/ 530988 w 606580"/>
                  <a:gd name="connsiteY7" fmla="*/ 383381 h 495792"/>
                  <a:gd name="connsiteX8" fmla="*/ 543424 w 606580"/>
                  <a:gd name="connsiteY8" fmla="*/ 395801 h 495792"/>
                  <a:gd name="connsiteX9" fmla="*/ 543424 w 606580"/>
                  <a:gd name="connsiteY9" fmla="*/ 423978 h 495792"/>
                  <a:gd name="connsiteX10" fmla="*/ 530988 w 606580"/>
                  <a:gd name="connsiteY10" fmla="*/ 436305 h 495792"/>
                  <a:gd name="connsiteX11" fmla="*/ 501291 w 606580"/>
                  <a:gd name="connsiteY11" fmla="*/ 436305 h 495792"/>
                  <a:gd name="connsiteX12" fmla="*/ 488948 w 606580"/>
                  <a:gd name="connsiteY12" fmla="*/ 423978 h 495792"/>
                  <a:gd name="connsiteX13" fmla="*/ 501291 w 606580"/>
                  <a:gd name="connsiteY13" fmla="*/ 411650 h 495792"/>
                  <a:gd name="connsiteX14" fmla="*/ 518645 w 606580"/>
                  <a:gd name="connsiteY14" fmla="*/ 411650 h 495792"/>
                  <a:gd name="connsiteX15" fmla="*/ 518645 w 606580"/>
                  <a:gd name="connsiteY15" fmla="*/ 395801 h 495792"/>
                  <a:gd name="connsiteX16" fmla="*/ 530988 w 606580"/>
                  <a:gd name="connsiteY16" fmla="*/ 383381 h 495792"/>
                  <a:gd name="connsiteX17" fmla="*/ 250947 w 606580"/>
                  <a:gd name="connsiteY17" fmla="*/ 383381 h 495792"/>
                  <a:gd name="connsiteX18" fmla="*/ 263290 w 606580"/>
                  <a:gd name="connsiteY18" fmla="*/ 395801 h 495792"/>
                  <a:gd name="connsiteX19" fmla="*/ 263290 w 606580"/>
                  <a:gd name="connsiteY19" fmla="*/ 411650 h 495792"/>
                  <a:gd name="connsiteX20" fmla="*/ 280644 w 606580"/>
                  <a:gd name="connsiteY20" fmla="*/ 411650 h 495792"/>
                  <a:gd name="connsiteX21" fmla="*/ 292987 w 606580"/>
                  <a:gd name="connsiteY21" fmla="*/ 423978 h 495792"/>
                  <a:gd name="connsiteX22" fmla="*/ 280644 w 606580"/>
                  <a:gd name="connsiteY22" fmla="*/ 436305 h 495792"/>
                  <a:gd name="connsiteX23" fmla="*/ 250947 w 606580"/>
                  <a:gd name="connsiteY23" fmla="*/ 436305 h 495792"/>
                  <a:gd name="connsiteX24" fmla="*/ 238511 w 606580"/>
                  <a:gd name="connsiteY24" fmla="*/ 423978 h 495792"/>
                  <a:gd name="connsiteX25" fmla="*/ 238511 w 606580"/>
                  <a:gd name="connsiteY25" fmla="*/ 395801 h 495792"/>
                  <a:gd name="connsiteX26" fmla="*/ 250947 w 606580"/>
                  <a:gd name="connsiteY26" fmla="*/ 383381 h 495792"/>
                  <a:gd name="connsiteX27" fmla="*/ 100073 w 606580"/>
                  <a:gd name="connsiteY27" fmla="*/ 281785 h 495792"/>
                  <a:gd name="connsiteX28" fmla="*/ 83724 w 606580"/>
                  <a:gd name="connsiteY28" fmla="*/ 298092 h 495792"/>
                  <a:gd name="connsiteX29" fmla="*/ 100073 w 606580"/>
                  <a:gd name="connsiteY29" fmla="*/ 314492 h 495792"/>
                  <a:gd name="connsiteX30" fmla="*/ 116422 w 606580"/>
                  <a:gd name="connsiteY30" fmla="*/ 298092 h 495792"/>
                  <a:gd name="connsiteX31" fmla="*/ 100073 w 606580"/>
                  <a:gd name="connsiteY31" fmla="*/ 281785 h 495792"/>
                  <a:gd name="connsiteX32" fmla="*/ 100073 w 606580"/>
                  <a:gd name="connsiteY32" fmla="*/ 257140 h 495792"/>
                  <a:gd name="connsiteX33" fmla="*/ 141131 w 606580"/>
                  <a:gd name="connsiteY33" fmla="*/ 298092 h 495792"/>
                  <a:gd name="connsiteX34" fmla="*/ 100073 w 606580"/>
                  <a:gd name="connsiteY34" fmla="*/ 339137 h 495792"/>
                  <a:gd name="connsiteX35" fmla="*/ 58922 w 606580"/>
                  <a:gd name="connsiteY35" fmla="*/ 298092 h 495792"/>
                  <a:gd name="connsiteX36" fmla="*/ 100073 w 606580"/>
                  <a:gd name="connsiteY36" fmla="*/ 257140 h 495792"/>
                  <a:gd name="connsiteX37" fmla="*/ 71277 w 606580"/>
                  <a:gd name="connsiteY37" fmla="*/ 179236 h 495792"/>
                  <a:gd name="connsiteX38" fmla="*/ 128776 w 606580"/>
                  <a:gd name="connsiteY38" fmla="*/ 179236 h 495792"/>
                  <a:gd name="connsiteX39" fmla="*/ 141131 w 606580"/>
                  <a:gd name="connsiteY39" fmla="*/ 191574 h 495792"/>
                  <a:gd name="connsiteX40" fmla="*/ 128776 w 606580"/>
                  <a:gd name="connsiteY40" fmla="*/ 204004 h 495792"/>
                  <a:gd name="connsiteX41" fmla="*/ 71277 w 606580"/>
                  <a:gd name="connsiteY41" fmla="*/ 204004 h 495792"/>
                  <a:gd name="connsiteX42" fmla="*/ 58922 w 606580"/>
                  <a:gd name="connsiteY42" fmla="*/ 191574 h 495792"/>
                  <a:gd name="connsiteX43" fmla="*/ 71277 w 606580"/>
                  <a:gd name="connsiteY43" fmla="*/ 179236 h 495792"/>
                  <a:gd name="connsiteX44" fmla="*/ 501291 w 606580"/>
                  <a:gd name="connsiteY44" fmla="*/ 159972 h 495792"/>
                  <a:gd name="connsiteX45" fmla="*/ 530988 w 606580"/>
                  <a:gd name="connsiteY45" fmla="*/ 159972 h 495792"/>
                  <a:gd name="connsiteX46" fmla="*/ 543424 w 606580"/>
                  <a:gd name="connsiteY46" fmla="*/ 172299 h 495792"/>
                  <a:gd name="connsiteX47" fmla="*/ 543424 w 606580"/>
                  <a:gd name="connsiteY47" fmla="*/ 200476 h 495792"/>
                  <a:gd name="connsiteX48" fmla="*/ 530988 w 606580"/>
                  <a:gd name="connsiteY48" fmla="*/ 212896 h 495792"/>
                  <a:gd name="connsiteX49" fmla="*/ 518645 w 606580"/>
                  <a:gd name="connsiteY49" fmla="*/ 200476 h 495792"/>
                  <a:gd name="connsiteX50" fmla="*/ 518645 w 606580"/>
                  <a:gd name="connsiteY50" fmla="*/ 184627 h 495792"/>
                  <a:gd name="connsiteX51" fmla="*/ 501291 w 606580"/>
                  <a:gd name="connsiteY51" fmla="*/ 184627 h 495792"/>
                  <a:gd name="connsiteX52" fmla="*/ 488948 w 606580"/>
                  <a:gd name="connsiteY52" fmla="*/ 172299 h 495792"/>
                  <a:gd name="connsiteX53" fmla="*/ 501291 w 606580"/>
                  <a:gd name="connsiteY53" fmla="*/ 159972 h 495792"/>
                  <a:gd name="connsiteX54" fmla="*/ 250947 w 606580"/>
                  <a:gd name="connsiteY54" fmla="*/ 159972 h 495792"/>
                  <a:gd name="connsiteX55" fmla="*/ 280644 w 606580"/>
                  <a:gd name="connsiteY55" fmla="*/ 159972 h 495792"/>
                  <a:gd name="connsiteX56" fmla="*/ 292987 w 606580"/>
                  <a:gd name="connsiteY56" fmla="*/ 172299 h 495792"/>
                  <a:gd name="connsiteX57" fmla="*/ 280644 w 606580"/>
                  <a:gd name="connsiteY57" fmla="*/ 184627 h 495792"/>
                  <a:gd name="connsiteX58" fmla="*/ 263290 w 606580"/>
                  <a:gd name="connsiteY58" fmla="*/ 184627 h 495792"/>
                  <a:gd name="connsiteX59" fmla="*/ 263290 w 606580"/>
                  <a:gd name="connsiteY59" fmla="*/ 200476 h 495792"/>
                  <a:gd name="connsiteX60" fmla="*/ 250947 w 606580"/>
                  <a:gd name="connsiteY60" fmla="*/ 212896 h 495792"/>
                  <a:gd name="connsiteX61" fmla="*/ 238511 w 606580"/>
                  <a:gd name="connsiteY61" fmla="*/ 200476 h 495792"/>
                  <a:gd name="connsiteX62" fmla="*/ 238511 w 606580"/>
                  <a:gd name="connsiteY62" fmla="*/ 172299 h 495792"/>
                  <a:gd name="connsiteX63" fmla="*/ 250947 w 606580"/>
                  <a:gd name="connsiteY63" fmla="*/ 159972 h 495792"/>
                  <a:gd name="connsiteX64" fmla="*/ 200089 w 606580"/>
                  <a:gd name="connsiteY64" fmla="*/ 125130 h 495792"/>
                  <a:gd name="connsiteX65" fmla="*/ 200089 w 606580"/>
                  <a:gd name="connsiteY65" fmla="*/ 471137 h 495792"/>
                  <a:gd name="connsiteX66" fmla="*/ 581882 w 606580"/>
                  <a:gd name="connsiteY66" fmla="*/ 471137 h 495792"/>
                  <a:gd name="connsiteX67" fmla="*/ 581882 w 606580"/>
                  <a:gd name="connsiteY67" fmla="*/ 125130 h 495792"/>
                  <a:gd name="connsiteX68" fmla="*/ 453658 w 606580"/>
                  <a:gd name="connsiteY68" fmla="*/ 125130 h 495792"/>
                  <a:gd name="connsiteX69" fmla="*/ 380494 w 606580"/>
                  <a:gd name="connsiteY69" fmla="*/ 271856 h 495792"/>
                  <a:gd name="connsiteX70" fmla="*/ 379565 w 606580"/>
                  <a:gd name="connsiteY70" fmla="*/ 272876 h 495792"/>
                  <a:gd name="connsiteX71" fmla="*/ 355796 w 606580"/>
                  <a:gd name="connsiteY71" fmla="*/ 290765 h 495792"/>
                  <a:gd name="connsiteX72" fmla="*/ 353939 w 606580"/>
                  <a:gd name="connsiteY72" fmla="*/ 291413 h 495792"/>
                  <a:gd name="connsiteX73" fmla="*/ 352546 w 606580"/>
                  <a:gd name="connsiteY73" fmla="*/ 291043 h 495792"/>
                  <a:gd name="connsiteX74" fmla="*/ 350875 w 606580"/>
                  <a:gd name="connsiteY74" fmla="*/ 288262 h 495792"/>
                  <a:gd name="connsiteX75" fmla="*/ 350782 w 606580"/>
                  <a:gd name="connsiteY75" fmla="*/ 258602 h 495792"/>
                  <a:gd name="connsiteX76" fmla="*/ 351153 w 606580"/>
                  <a:gd name="connsiteY76" fmla="*/ 257211 h 495792"/>
                  <a:gd name="connsiteX77" fmla="*/ 416983 w 606580"/>
                  <a:gd name="connsiteY77" fmla="*/ 125130 h 495792"/>
                  <a:gd name="connsiteX78" fmla="*/ 24791 w 606580"/>
                  <a:gd name="connsiteY78" fmla="*/ 125130 h 495792"/>
                  <a:gd name="connsiteX79" fmla="*/ 24791 w 606580"/>
                  <a:gd name="connsiteY79" fmla="*/ 471137 h 495792"/>
                  <a:gd name="connsiteX80" fmla="*/ 175391 w 606580"/>
                  <a:gd name="connsiteY80" fmla="*/ 471137 h 495792"/>
                  <a:gd name="connsiteX81" fmla="*/ 175391 w 606580"/>
                  <a:gd name="connsiteY81" fmla="*/ 125130 h 495792"/>
                  <a:gd name="connsiteX82" fmla="*/ 488941 w 606580"/>
                  <a:gd name="connsiteY82" fmla="*/ 0 h 495792"/>
                  <a:gd name="connsiteX83" fmla="*/ 495904 w 606580"/>
                  <a:gd name="connsiteY83" fmla="*/ 1668 h 495792"/>
                  <a:gd name="connsiteX84" fmla="*/ 497483 w 606580"/>
                  <a:gd name="connsiteY84" fmla="*/ 2410 h 495792"/>
                  <a:gd name="connsiteX85" fmla="*/ 504447 w 606580"/>
                  <a:gd name="connsiteY85" fmla="*/ 23172 h 495792"/>
                  <a:gd name="connsiteX86" fmla="*/ 465914 w 606580"/>
                  <a:gd name="connsiteY86" fmla="*/ 100475 h 495792"/>
                  <a:gd name="connsiteX87" fmla="*/ 594231 w 606580"/>
                  <a:gd name="connsiteY87" fmla="*/ 100475 h 495792"/>
                  <a:gd name="connsiteX88" fmla="*/ 606580 w 606580"/>
                  <a:gd name="connsiteY88" fmla="*/ 112802 h 495792"/>
                  <a:gd name="connsiteX89" fmla="*/ 606580 w 606580"/>
                  <a:gd name="connsiteY89" fmla="*/ 483464 h 495792"/>
                  <a:gd name="connsiteX90" fmla="*/ 594231 w 606580"/>
                  <a:gd name="connsiteY90" fmla="*/ 495792 h 495792"/>
                  <a:gd name="connsiteX91" fmla="*/ 12349 w 606580"/>
                  <a:gd name="connsiteY91" fmla="*/ 495792 h 495792"/>
                  <a:gd name="connsiteX92" fmla="*/ 0 w 606580"/>
                  <a:gd name="connsiteY92" fmla="*/ 483464 h 495792"/>
                  <a:gd name="connsiteX93" fmla="*/ 0 w 606580"/>
                  <a:gd name="connsiteY93" fmla="*/ 112802 h 495792"/>
                  <a:gd name="connsiteX94" fmla="*/ 12349 w 606580"/>
                  <a:gd name="connsiteY94" fmla="*/ 100475 h 495792"/>
                  <a:gd name="connsiteX95" fmla="*/ 429332 w 606580"/>
                  <a:gd name="connsiteY95" fmla="*/ 100475 h 495792"/>
                  <a:gd name="connsiteX96" fmla="*/ 475106 w 606580"/>
                  <a:gd name="connsiteY96" fmla="*/ 8620 h 495792"/>
                  <a:gd name="connsiteX97" fmla="*/ 488941 w 606580"/>
                  <a:gd name="connsiteY97" fmla="*/ 0 h 495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606580" h="495792">
                    <a:moveTo>
                      <a:pt x="71277" y="392273"/>
                    </a:moveTo>
                    <a:lnTo>
                      <a:pt x="128776" y="392273"/>
                    </a:lnTo>
                    <a:cubicBezTo>
                      <a:pt x="135650" y="392273"/>
                      <a:pt x="141131" y="397839"/>
                      <a:pt x="141131" y="404703"/>
                    </a:cubicBezTo>
                    <a:cubicBezTo>
                      <a:pt x="141131" y="411475"/>
                      <a:pt x="135650" y="417041"/>
                      <a:pt x="128776" y="417041"/>
                    </a:cubicBezTo>
                    <a:lnTo>
                      <a:pt x="71277" y="417041"/>
                    </a:lnTo>
                    <a:cubicBezTo>
                      <a:pt x="64495" y="417041"/>
                      <a:pt x="58922" y="411475"/>
                      <a:pt x="58922" y="404703"/>
                    </a:cubicBezTo>
                    <a:cubicBezTo>
                      <a:pt x="58922" y="397839"/>
                      <a:pt x="64495" y="392273"/>
                      <a:pt x="71277" y="392273"/>
                    </a:cubicBezTo>
                    <a:close/>
                    <a:moveTo>
                      <a:pt x="530988" y="383381"/>
                    </a:moveTo>
                    <a:cubicBezTo>
                      <a:pt x="537856" y="383381"/>
                      <a:pt x="543424" y="388942"/>
                      <a:pt x="543424" y="395801"/>
                    </a:cubicBezTo>
                    <a:lnTo>
                      <a:pt x="543424" y="423978"/>
                    </a:lnTo>
                    <a:cubicBezTo>
                      <a:pt x="543424" y="430836"/>
                      <a:pt x="537856" y="436305"/>
                      <a:pt x="530988" y="436305"/>
                    </a:cubicBezTo>
                    <a:lnTo>
                      <a:pt x="501291" y="436305"/>
                    </a:lnTo>
                    <a:cubicBezTo>
                      <a:pt x="494423" y="436305"/>
                      <a:pt x="488948" y="430836"/>
                      <a:pt x="488948" y="423978"/>
                    </a:cubicBezTo>
                    <a:cubicBezTo>
                      <a:pt x="488948" y="417119"/>
                      <a:pt x="494423" y="411650"/>
                      <a:pt x="501291" y="411650"/>
                    </a:cubicBezTo>
                    <a:lnTo>
                      <a:pt x="518645" y="411650"/>
                    </a:lnTo>
                    <a:lnTo>
                      <a:pt x="518645" y="395801"/>
                    </a:lnTo>
                    <a:cubicBezTo>
                      <a:pt x="518645" y="388942"/>
                      <a:pt x="524214" y="383381"/>
                      <a:pt x="530988" y="383381"/>
                    </a:cubicBezTo>
                    <a:close/>
                    <a:moveTo>
                      <a:pt x="250947" y="383381"/>
                    </a:moveTo>
                    <a:cubicBezTo>
                      <a:pt x="257721" y="383381"/>
                      <a:pt x="263290" y="388942"/>
                      <a:pt x="263290" y="395801"/>
                    </a:cubicBezTo>
                    <a:lnTo>
                      <a:pt x="263290" y="411650"/>
                    </a:lnTo>
                    <a:lnTo>
                      <a:pt x="280644" y="411650"/>
                    </a:lnTo>
                    <a:cubicBezTo>
                      <a:pt x="287512" y="411650"/>
                      <a:pt x="292987" y="417119"/>
                      <a:pt x="292987" y="423978"/>
                    </a:cubicBezTo>
                    <a:cubicBezTo>
                      <a:pt x="292987" y="430836"/>
                      <a:pt x="287512" y="436305"/>
                      <a:pt x="280644" y="436305"/>
                    </a:cubicBezTo>
                    <a:lnTo>
                      <a:pt x="250947" y="436305"/>
                    </a:lnTo>
                    <a:cubicBezTo>
                      <a:pt x="244079" y="436305"/>
                      <a:pt x="238511" y="430836"/>
                      <a:pt x="238511" y="423978"/>
                    </a:cubicBezTo>
                    <a:lnTo>
                      <a:pt x="238511" y="395801"/>
                    </a:lnTo>
                    <a:cubicBezTo>
                      <a:pt x="238511" y="388942"/>
                      <a:pt x="244079" y="383381"/>
                      <a:pt x="250947" y="383381"/>
                    </a:cubicBezTo>
                    <a:close/>
                    <a:moveTo>
                      <a:pt x="100073" y="281785"/>
                    </a:moveTo>
                    <a:cubicBezTo>
                      <a:pt x="91062" y="281785"/>
                      <a:pt x="83724" y="289105"/>
                      <a:pt x="83724" y="298092"/>
                    </a:cubicBezTo>
                    <a:cubicBezTo>
                      <a:pt x="83724" y="307172"/>
                      <a:pt x="91062" y="314492"/>
                      <a:pt x="100073" y="314492"/>
                    </a:cubicBezTo>
                    <a:cubicBezTo>
                      <a:pt x="109083" y="314492"/>
                      <a:pt x="116422" y="307172"/>
                      <a:pt x="116422" y="298092"/>
                    </a:cubicBezTo>
                    <a:cubicBezTo>
                      <a:pt x="116422" y="289105"/>
                      <a:pt x="109083" y="281785"/>
                      <a:pt x="100073" y="281785"/>
                    </a:cubicBezTo>
                    <a:close/>
                    <a:moveTo>
                      <a:pt x="100073" y="257140"/>
                    </a:moveTo>
                    <a:cubicBezTo>
                      <a:pt x="122738" y="257140"/>
                      <a:pt x="141131" y="275485"/>
                      <a:pt x="141131" y="298092"/>
                    </a:cubicBezTo>
                    <a:cubicBezTo>
                      <a:pt x="141131" y="320792"/>
                      <a:pt x="122738" y="339137"/>
                      <a:pt x="100073" y="339137"/>
                    </a:cubicBezTo>
                    <a:cubicBezTo>
                      <a:pt x="77315" y="339137"/>
                      <a:pt x="58922" y="320792"/>
                      <a:pt x="58922" y="298092"/>
                    </a:cubicBezTo>
                    <a:cubicBezTo>
                      <a:pt x="58922" y="275485"/>
                      <a:pt x="77407" y="257140"/>
                      <a:pt x="100073" y="257140"/>
                    </a:cubicBezTo>
                    <a:close/>
                    <a:moveTo>
                      <a:pt x="71277" y="179236"/>
                    </a:moveTo>
                    <a:lnTo>
                      <a:pt x="128776" y="179236"/>
                    </a:lnTo>
                    <a:cubicBezTo>
                      <a:pt x="135650" y="179236"/>
                      <a:pt x="141131" y="184802"/>
                      <a:pt x="141131" y="191574"/>
                    </a:cubicBezTo>
                    <a:cubicBezTo>
                      <a:pt x="141131" y="198438"/>
                      <a:pt x="135650" y="204004"/>
                      <a:pt x="128776" y="204004"/>
                    </a:cubicBezTo>
                    <a:lnTo>
                      <a:pt x="71277" y="204004"/>
                    </a:lnTo>
                    <a:cubicBezTo>
                      <a:pt x="64495" y="204004"/>
                      <a:pt x="58922" y="198438"/>
                      <a:pt x="58922" y="191574"/>
                    </a:cubicBezTo>
                    <a:cubicBezTo>
                      <a:pt x="58922" y="184802"/>
                      <a:pt x="64495" y="179236"/>
                      <a:pt x="71277" y="179236"/>
                    </a:cubicBezTo>
                    <a:close/>
                    <a:moveTo>
                      <a:pt x="501291" y="159972"/>
                    </a:moveTo>
                    <a:lnTo>
                      <a:pt x="530988" y="159972"/>
                    </a:lnTo>
                    <a:cubicBezTo>
                      <a:pt x="537856" y="159972"/>
                      <a:pt x="543424" y="165441"/>
                      <a:pt x="543424" y="172299"/>
                    </a:cubicBezTo>
                    <a:lnTo>
                      <a:pt x="543424" y="200476"/>
                    </a:lnTo>
                    <a:cubicBezTo>
                      <a:pt x="543424" y="207335"/>
                      <a:pt x="537856" y="212896"/>
                      <a:pt x="530988" y="212896"/>
                    </a:cubicBezTo>
                    <a:cubicBezTo>
                      <a:pt x="524214" y="212896"/>
                      <a:pt x="518645" y="207335"/>
                      <a:pt x="518645" y="200476"/>
                    </a:cubicBezTo>
                    <a:lnTo>
                      <a:pt x="518645" y="184627"/>
                    </a:lnTo>
                    <a:lnTo>
                      <a:pt x="501291" y="184627"/>
                    </a:lnTo>
                    <a:cubicBezTo>
                      <a:pt x="494423" y="184627"/>
                      <a:pt x="488948" y="179158"/>
                      <a:pt x="488948" y="172299"/>
                    </a:cubicBezTo>
                    <a:cubicBezTo>
                      <a:pt x="488948" y="165441"/>
                      <a:pt x="494423" y="159972"/>
                      <a:pt x="501291" y="159972"/>
                    </a:cubicBezTo>
                    <a:close/>
                    <a:moveTo>
                      <a:pt x="250947" y="159972"/>
                    </a:moveTo>
                    <a:lnTo>
                      <a:pt x="280644" y="159972"/>
                    </a:lnTo>
                    <a:cubicBezTo>
                      <a:pt x="287512" y="159972"/>
                      <a:pt x="292987" y="165441"/>
                      <a:pt x="292987" y="172299"/>
                    </a:cubicBezTo>
                    <a:cubicBezTo>
                      <a:pt x="292987" y="179158"/>
                      <a:pt x="287512" y="184627"/>
                      <a:pt x="280644" y="184627"/>
                    </a:cubicBezTo>
                    <a:lnTo>
                      <a:pt x="263290" y="184627"/>
                    </a:lnTo>
                    <a:lnTo>
                      <a:pt x="263290" y="200476"/>
                    </a:lnTo>
                    <a:cubicBezTo>
                      <a:pt x="263290" y="207335"/>
                      <a:pt x="257721" y="212896"/>
                      <a:pt x="250947" y="212896"/>
                    </a:cubicBezTo>
                    <a:cubicBezTo>
                      <a:pt x="244079" y="212896"/>
                      <a:pt x="238511" y="207335"/>
                      <a:pt x="238511" y="200476"/>
                    </a:cubicBezTo>
                    <a:lnTo>
                      <a:pt x="238511" y="172299"/>
                    </a:lnTo>
                    <a:cubicBezTo>
                      <a:pt x="238511" y="165441"/>
                      <a:pt x="244079" y="159972"/>
                      <a:pt x="250947" y="159972"/>
                    </a:cubicBezTo>
                    <a:close/>
                    <a:moveTo>
                      <a:pt x="200089" y="125130"/>
                    </a:moveTo>
                    <a:lnTo>
                      <a:pt x="200089" y="471137"/>
                    </a:lnTo>
                    <a:lnTo>
                      <a:pt x="581882" y="471137"/>
                    </a:lnTo>
                    <a:lnTo>
                      <a:pt x="581882" y="125130"/>
                    </a:lnTo>
                    <a:lnTo>
                      <a:pt x="453658" y="125130"/>
                    </a:lnTo>
                    <a:lnTo>
                      <a:pt x="380494" y="271856"/>
                    </a:lnTo>
                    <a:cubicBezTo>
                      <a:pt x="380308" y="272227"/>
                      <a:pt x="379937" y="272598"/>
                      <a:pt x="379565" y="272876"/>
                    </a:cubicBezTo>
                    <a:lnTo>
                      <a:pt x="355796" y="290765"/>
                    </a:lnTo>
                    <a:cubicBezTo>
                      <a:pt x="355239" y="291135"/>
                      <a:pt x="354589" y="291413"/>
                      <a:pt x="353939" y="291413"/>
                    </a:cubicBezTo>
                    <a:cubicBezTo>
                      <a:pt x="353475" y="291413"/>
                      <a:pt x="353010" y="291321"/>
                      <a:pt x="352546" y="291043"/>
                    </a:cubicBezTo>
                    <a:cubicBezTo>
                      <a:pt x="351525" y="290579"/>
                      <a:pt x="350875" y="289467"/>
                      <a:pt x="350875" y="288262"/>
                    </a:cubicBezTo>
                    <a:lnTo>
                      <a:pt x="350782" y="258602"/>
                    </a:lnTo>
                    <a:cubicBezTo>
                      <a:pt x="350782" y="258138"/>
                      <a:pt x="350875" y="257675"/>
                      <a:pt x="351153" y="257211"/>
                    </a:cubicBezTo>
                    <a:lnTo>
                      <a:pt x="416983" y="125130"/>
                    </a:lnTo>
                    <a:close/>
                    <a:moveTo>
                      <a:pt x="24791" y="125130"/>
                    </a:moveTo>
                    <a:lnTo>
                      <a:pt x="24791" y="471137"/>
                    </a:lnTo>
                    <a:lnTo>
                      <a:pt x="175391" y="471137"/>
                    </a:lnTo>
                    <a:lnTo>
                      <a:pt x="175391" y="125130"/>
                    </a:lnTo>
                    <a:close/>
                    <a:moveTo>
                      <a:pt x="488941" y="0"/>
                    </a:moveTo>
                    <a:cubicBezTo>
                      <a:pt x="491355" y="0"/>
                      <a:pt x="493676" y="556"/>
                      <a:pt x="495904" y="1668"/>
                    </a:cubicBezTo>
                    <a:lnTo>
                      <a:pt x="497483" y="2410"/>
                    </a:lnTo>
                    <a:cubicBezTo>
                      <a:pt x="505189" y="6210"/>
                      <a:pt x="508253" y="15572"/>
                      <a:pt x="504447" y="23172"/>
                    </a:cubicBezTo>
                    <a:lnTo>
                      <a:pt x="465914" y="100475"/>
                    </a:lnTo>
                    <a:lnTo>
                      <a:pt x="594231" y="100475"/>
                    </a:lnTo>
                    <a:cubicBezTo>
                      <a:pt x="601102" y="100475"/>
                      <a:pt x="606580" y="105943"/>
                      <a:pt x="606580" y="112802"/>
                    </a:cubicBezTo>
                    <a:lnTo>
                      <a:pt x="606580" y="483464"/>
                    </a:lnTo>
                    <a:cubicBezTo>
                      <a:pt x="606580" y="490323"/>
                      <a:pt x="601102" y="495792"/>
                      <a:pt x="594231" y="495792"/>
                    </a:cubicBezTo>
                    <a:lnTo>
                      <a:pt x="12349" y="495792"/>
                    </a:lnTo>
                    <a:cubicBezTo>
                      <a:pt x="5571" y="495792"/>
                      <a:pt x="0" y="490323"/>
                      <a:pt x="0" y="483464"/>
                    </a:cubicBezTo>
                    <a:lnTo>
                      <a:pt x="0" y="112802"/>
                    </a:lnTo>
                    <a:cubicBezTo>
                      <a:pt x="0" y="105943"/>
                      <a:pt x="5571" y="100475"/>
                      <a:pt x="12349" y="100475"/>
                    </a:cubicBezTo>
                    <a:lnTo>
                      <a:pt x="429332" y="100475"/>
                    </a:lnTo>
                    <a:lnTo>
                      <a:pt x="475106" y="8620"/>
                    </a:lnTo>
                    <a:cubicBezTo>
                      <a:pt x="477706" y="3337"/>
                      <a:pt x="483091" y="0"/>
                      <a:pt x="488941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43">
                  <a:solidFill>
                    <a:srgbClr val="0070C0"/>
                  </a:solidFill>
                </a:endParaRPr>
              </a:p>
            </p:txBody>
          </p:sp>
          <p:sp>
            <p:nvSpPr>
              <p:cNvPr id="65" name="弧形 65">
                <a:extLst>
                  <a:ext uri="{FF2B5EF4-FFF2-40B4-BE49-F238E27FC236}">
                    <a16:creationId xmlns:a16="http://schemas.microsoft.com/office/drawing/2014/main" xmlns="" id="{ADA6A418-1256-6549-E1CF-43561FB4907A}"/>
                  </a:ext>
                </a:extLst>
              </p:cNvPr>
              <p:cNvSpPr/>
              <p:nvPr/>
            </p:nvSpPr>
            <p:spPr>
              <a:xfrm>
                <a:off x="7875" y="1717"/>
                <a:ext cx="623" cy="623"/>
              </a:xfrm>
              <a:prstGeom prst="arc">
                <a:avLst>
                  <a:gd name="adj1" fmla="val 21234758"/>
                  <a:gd name="adj2" fmla="val 16292012"/>
                </a:avLst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943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xmlns="" id="{C8E00AF5-43C1-610D-1741-231FF236BF35}"/>
                </a:ext>
              </a:extLst>
            </p:cNvPr>
            <p:cNvGrpSpPr/>
            <p:nvPr/>
          </p:nvGrpSpPr>
          <p:grpSpPr>
            <a:xfrm>
              <a:off x="7248279" y="1032458"/>
              <a:ext cx="372290" cy="372290"/>
              <a:chOff x="11618" y="1511"/>
              <a:chExt cx="622" cy="622"/>
            </a:xfrm>
          </p:grpSpPr>
          <p:sp>
            <p:nvSpPr>
              <p:cNvPr id="62" name="iconfont-11117-5703307">
                <a:extLst>
                  <a:ext uri="{FF2B5EF4-FFF2-40B4-BE49-F238E27FC236}">
                    <a16:creationId xmlns:a16="http://schemas.microsoft.com/office/drawing/2014/main" xmlns="" id="{1C4AEAD2-1FCB-3D65-652E-4C07120E41FB}"/>
                  </a:ext>
                </a:extLst>
              </p:cNvPr>
              <p:cNvSpPr/>
              <p:nvPr/>
            </p:nvSpPr>
            <p:spPr>
              <a:xfrm>
                <a:off x="11774" y="1580"/>
                <a:ext cx="358" cy="452"/>
              </a:xfrm>
              <a:custGeom>
                <a:avLst/>
                <a:gdLst>
                  <a:gd name="connsiteX0" fmla="*/ 244928 w 307235"/>
                  <a:gd name="connsiteY0" fmla="*/ 327554 h 387684"/>
                  <a:gd name="connsiteX1" fmla="*/ 100740 w 307235"/>
                  <a:gd name="connsiteY1" fmla="*/ 355482 h 387684"/>
                  <a:gd name="connsiteX2" fmla="*/ 96813 w 307235"/>
                  <a:gd name="connsiteY2" fmla="*/ 368647 h 387684"/>
                  <a:gd name="connsiteX3" fmla="*/ 250927 w 307235"/>
                  <a:gd name="connsiteY3" fmla="*/ 368647 h 387684"/>
                  <a:gd name="connsiteX4" fmla="*/ 253107 w 307235"/>
                  <a:gd name="connsiteY4" fmla="*/ 307439 h 387684"/>
                  <a:gd name="connsiteX5" fmla="*/ 258350 w 307235"/>
                  <a:gd name="connsiteY5" fmla="*/ 308519 h 387684"/>
                  <a:gd name="connsiteX6" fmla="*/ 262277 w 307235"/>
                  <a:gd name="connsiteY6" fmla="*/ 314907 h 387684"/>
                  <a:gd name="connsiteX7" fmla="*/ 271772 w 307235"/>
                  <a:gd name="connsiteY7" fmla="*/ 376719 h 387684"/>
                  <a:gd name="connsiteX8" fmla="*/ 262277 w 307235"/>
                  <a:gd name="connsiteY8" fmla="*/ 387683 h 387684"/>
                  <a:gd name="connsiteX9" fmla="*/ 261889 w 307235"/>
                  <a:gd name="connsiteY9" fmla="*/ 387683 h 387684"/>
                  <a:gd name="connsiteX10" fmla="*/ 84168 w 307235"/>
                  <a:gd name="connsiteY10" fmla="*/ 387683 h 387684"/>
                  <a:gd name="connsiteX11" fmla="*/ 76529 w 307235"/>
                  <a:gd name="connsiteY11" fmla="*/ 383884 h 387684"/>
                  <a:gd name="connsiteX12" fmla="*/ 75018 w 307235"/>
                  <a:gd name="connsiteY12" fmla="*/ 375510 h 387684"/>
                  <a:gd name="connsiteX13" fmla="*/ 84038 w 307235"/>
                  <a:gd name="connsiteY13" fmla="*/ 344518 h 387684"/>
                  <a:gd name="connsiteX14" fmla="*/ 91375 w 307235"/>
                  <a:gd name="connsiteY14" fmla="*/ 337871 h 387684"/>
                  <a:gd name="connsiteX15" fmla="*/ 103026 w 307235"/>
                  <a:gd name="connsiteY15" fmla="*/ 335618 h 387684"/>
                  <a:gd name="connsiteX16" fmla="*/ 104105 w 307235"/>
                  <a:gd name="connsiteY16" fmla="*/ 341872 h 387684"/>
                  <a:gd name="connsiteX17" fmla="*/ 112132 w 307235"/>
                  <a:gd name="connsiteY17" fmla="*/ 352703 h 387684"/>
                  <a:gd name="connsiteX18" fmla="*/ 113556 w 307235"/>
                  <a:gd name="connsiteY18" fmla="*/ 352703 h 387684"/>
                  <a:gd name="connsiteX19" fmla="*/ 122661 w 307235"/>
                  <a:gd name="connsiteY19" fmla="*/ 344720 h 387684"/>
                  <a:gd name="connsiteX20" fmla="*/ 121815 w 307235"/>
                  <a:gd name="connsiteY20" fmla="*/ 331986 h 387684"/>
                  <a:gd name="connsiteX21" fmla="*/ 163507 w 307235"/>
                  <a:gd name="connsiteY21" fmla="*/ 323926 h 387684"/>
                  <a:gd name="connsiteX22" fmla="*/ 163507 w 307235"/>
                  <a:gd name="connsiteY22" fmla="*/ 331708 h 387684"/>
                  <a:gd name="connsiteX23" fmla="*/ 173052 w 307235"/>
                  <a:gd name="connsiteY23" fmla="*/ 341203 h 387684"/>
                  <a:gd name="connsiteX24" fmla="*/ 182857 w 307235"/>
                  <a:gd name="connsiteY24" fmla="*/ 331708 h 387684"/>
                  <a:gd name="connsiteX25" fmla="*/ 182857 w 307235"/>
                  <a:gd name="connsiteY25" fmla="*/ 320185 h 387684"/>
                  <a:gd name="connsiteX26" fmla="*/ 197663 w 307235"/>
                  <a:gd name="connsiteY26" fmla="*/ 317322 h 387684"/>
                  <a:gd name="connsiteX27" fmla="*/ 197663 w 307235"/>
                  <a:gd name="connsiteY27" fmla="*/ 325180 h 387684"/>
                  <a:gd name="connsiteX28" fmla="*/ 207202 w 307235"/>
                  <a:gd name="connsiteY28" fmla="*/ 334721 h 387684"/>
                  <a:gd name="connsiteX29" fmla="*/ 216611 w 307235"/>
                  <a:gd name="connsiteY29" fmla="*/ 324791 h 387684"/>
                  <a:gd name="connsiteX30" fmla="*/ 216611 w 307235"/>
                  <a:gd name="connsiteY30" fmla="*/ 313659 h 387684"/>
                  <a:gd name="connsiteX31" fmla="*/ 232842 w 307235"/>
                  <a:gd name="connsiteY31" fmla="*/ 310521 h 387684"/>
                  <a:gd name="connsiteX32" fmla="*/ 233019 w 307235"/>
                  <a:gd name="connsiteY32" fmla="*/ 313833 h 387684"/>
                  <a:gd name="connsiteX33" fmla="*/ 242558 w 307235"/>
                  <a:gd name="connsiteY33" fmla="*/ 322853 h 387684"/>
                  <a:gd name="connsiteX34" fmla="*/ 243119 w 307235"/>
                  <a:gd name="connsiteY34" fmla="*/ 322681 h 387684"/>
                  <a:gd name="connsiteX35" fmla="*/ 252657 w 307235"/>
                  <a:gd name="connsiteY35" fmla="*/ 313143 h 387684"/>
                  <a:gd name="connsiteX36" fmla="*/ 115152 w 307235"/>
                  <a:gd name="connsiteY36" fmla="*/ 292700 h 387684"/>
                  <a:gd name="connsiteX37" fmla="*/ 120865 w 307235"/>
                  <a:gd name="connsiteY37" fmla="*/ 317668 h 387684"/>
                  <a:gd name="connsiteX38" fmla="*/ 121815 w 307235"/>
                  <a:gd name="connsiteY38" fmla="*/ 331986 h 387684"/>
                  <a:gd name="connsiteX39" fmla="*/ 103026 w 307235"/>
                  <a:gd name="connsiteY39" fmla="*/ 335618 h 387684"/>
                  <a:gd name="connsiteX40" fmla="*/ 96777 w 307235"/>
                  <a:gd name="connsiteY40" fmla="*/ 299401 h 387684"/>
                  <a:gd name="connsiteX41" fmla="*/ 46021 w 307235"/>
                  <a:gd name="connsiteY41" fmla="*/ 221802 h 387684"/>
                  <a:gd name="connsiteX42" fmla="*/ 46021 w 307235"/>
                  <a:gd name="connsiteY42" fmla="*/ 268859 h 387684"/>
                  <a:gd name="connsiteX43" fmla="*/ 55561 w 307235"/>
                  <a:gd name="connsiteY43" fmla="*/ 285437 h 387684"/>
                  <a:gd name="connsiteX44" fmla="*/ 138528 w 307235"/>
                  <a:gd name="connsiteY44" fmla="*/ 259793 h 387684"/>
                  <a:gd name="connsiteX45" fmla="*/ 151780 w 307235"/>
                  <a:gd name="connsiteY45" fmla="*/ 262383 h 387684"/>
                  <a:gd name="connsiteX46" fmla="*/ 149190 w 307235"/>
                  <a:gd name="connsiteY46" fmla="*/ 275637 h 387684"/>
                  <a:gd name="connsiteX47" fmla="*/ 121218 w 307235"/>
                  <a:gd name="connsiteY47" fmla="*/ 290488 h 387684"/>
                  <a:gd name="connsiteX48" fmla="*/ 115152 w 307235"/>
                  <a:gd name="connsiteY48" fmla="*/ 292700 h 387684"/>
                  <a:gd name="connsiteX49" fmla="*/ 114505 w 307235"/>
                  <a:gd name="connsiteY49" fmla="*/ 289872 h 387684"/>
                  <a:gd name="connsiteX50" fmla="*/ 114505 w 307235"/>
                  <a:gd name="connsiteY50" fmla="*/ 288233 h 387684"/>
                  <a:gd name="connsiteX51" fmla="*/ 113556 w 307235"/>
                  <a:gd name="connsiteY51" fmla="*/ 285385 h 387684"/>
                  <a:gd name="connsiteX52" fmla="*/ 101646 w 307235"/>
                  <a:gd name="connsiteY52" fmla="*/ 278523 h 387684"/>
                  <a:gd name="connsiteX53" fmla="*/ 95259 w 307235"/>
                  <a:gd name="connsiteY53" fmla="*/ 290606 h 387684"/>
                  <a:gd name="connsiteX54" fmla="*/ 96777 w 307235"/>
                  <a:gd name="connsiteY54" fmla="*/ 299401 h 387684"/>
                  <a:gd name="connsiteX55" fmla="*/ 94387 w 307235"/>
                  <a:gd name="connsiteY55" fmla="*/ 300273 h 387684"/>
                  <a:gd name="connsiteX56" fmla="*/ 64108 w 307235"/>
                  <a:gd name="connsiteY56" fmla="*/ 304691 h 387684"/>
                  <a:gd name="connsiteX57" fmla="*/ 51719 w 307235"/>
                  <a:gd name="connsiteY57" fmla="*/ 303828 h 387684"/>
                  <a:gd name="connsiteX58" fmla="*/ 50769 w 307235"/>
                  <a:gd name="connsiteY58" fmla="*/ 303828 h 387684"/>
                  <a:gd name="connsiteX59" fmla="*/ 26984 w 307235"/>
                  <a:gd name="connsiteY59" fmla="*/ 267132 h 387684"/>
                  <a:gd name="connsiteX60" fmla="*/ 26984 w 307235"/>
                  <a:gd name="connsiteY60" fmla="*/ 224594 h 387684"/>
                  <a:gd name="connsiteX61" fmla="*/ 27050 w 307235"/>
                  <a:gd name="connsiteY61" fmla="*/ 224617 h 387684"/>
                  <a:gd name="connsiteX62" fmla="*/ 112889 w 307235"/>
                  <a:gd name="connsiteY62" fmla="*/ 151264 h 387684"/>
                  <a:gd name="connsiteX63" fmla="*/ 180266 w 307235"/>
                  <a:gd name="connsiteY63" fmla="*/ 222050 h 387684"/>
                  <a:gd name="connsiteX64" fmla="*/ 182857 w 307235"/>
                  <a:gd name="connsiteY64" fmla="*/ 228653 h 387684"/>
                  <a:gd name="connsiteX65" fmla="*/ 182857 w 307235"/>
                  <a:gd name="connsiteY65" fmla="*/ 320185 h 387684"/>
                  <a:gd name="connsiteX66" fmla="*/ 163507 w 307235"/>
                  <a:gd name="connsiteY66" fmla="*/ 323926 h 387684"/>
                  <a:gd name="connsiteX67" fmla="*/ 163507 w 307235"/>
                  <a:gd name="connsiteY67" fmla="*/ 232451 h 387684"/>
                  <a:gd name="connsiteX68" fmla="*/ 100292 w 307235"/>
                  <a:gd name="connsiteY68" fmla="*/ 165490 h 387684"/>
                  <a:gd name="connsiteX69" fmla="*/ 108386 w 307235"/>
                  <a:gd name="connsiteY69" fmla="*/ 162124 h 387684"/>
                  <a:gd name="connsiteX70" fmla="*/ 179473 w 307235"/>
                  <a:gd name="connsiteY70" fmla="*/ 150524 h 387684"/>
                  <a:gd name="connsiteX71" fmla="*/ 171790 w 307235"/>
                  <a:gd name="connsiteY71" fmla="*/ 169084 h 387684"/>
                  <a:gd name="connsiteX72" fmla="*/ 190305 w 307235"/>
                  <a:gd name="connsiteY72" fmla="*/ 161401 h 387684"/>
                  <a:gd name="connsiteX73" fmla="*/ 179473 w 307235"/>
                  <a:gd name="connsiteY73" fmla="*/ 150524 h 387684"/>
                  <a:gd name="connsiteX74" fmla="*/ 173630 w 307235"/>
                  <a:gd name="connsiteY74" fmla="*/ 132038 h 387684"/>
                  <a:gd name="connsiteX75" fmla="*/ 190910 w 307235"/>
                  <a:gd name="connsiteY75" fmla="*/ 133733 h 387684"/>
                  <a:gd name="connsiteX76" fmla="*/ 209381 w 307235"/>
                  <a:gd name="connsiteY76" fmla="*/ 161401 h 387684"/>
                  <a:gd name="connsiteX77" fmla="*/ 179473 w 307235"/>
                  <a:gd name="connsiteY77" fmla="*/ 191314 h 387684"/>
                  <a:gd name="connsiteX78" fmla="*/ 151851 w 307235"/>
                  <a:gd name="connsiteY78" fmla="*/ 172840 h 387684"/>
                  <a:gd name="connsiteX79" fmla="*/ 150136 w 307235"/>
                  <a:gd name="connsiteY79" fmla="*/ 155558 h 387684"/>
                  <a:gd name="connsiteX80" fmla="*/ 155246 w 307235"/>
                  <a:gd name="connsiteY80" fmla="*/ 146006 h 387684"/>
                  <a:gd name="connsiteX81" fmla="*/ 159965 w 307235"/>
                  <a:gd name="connsiteY81" fmla="*/ 150542 h 387684"/>
                  <a:gd name="connsiteX82" fmla="*/ 166573 w 307235"/>
                  <a:gd name="connsiteY82" fmla="*/ 153218 h 387684"/>
                  <a:gd name="connsiteX83" fmla="*/ 173225 w 307235"/>
                  <a:gd name="connsiteY83" fmla="*/ 150456 h 387684"/>
                  <a:gd name="connsiteX84" fmla="*/ 173225 w 307235"/>
                  <a:gd name="connsiteY84" fmla="*/ 137034 h 387684"/>
                  <a:gd name="connsiteX85" fmla="*/ 170043 w 307235"/>
                  <a:gd name="connsiteY85" fmla="*/ 133963 h 387684"/>
                  <a:gd name="connsiteX86" fmla="*/ 87287 w 307235"/>
                  <a:gd name="connsiteY86" fmla="*/ 129848 h 387684"/>
                  <a:gd name="connsiteX87" fmla="*/ 87287 w 307235"/>
                  <a:gd name="connsiteY87" fmla="*/ 130150 h 387684"/>
                  <a:gd name="connsiteX88" fmla="*/ 79604 w 307235"/>
                  <a:gd name="connsiteY88" fmla="*/ 148668 h 387684"/>
                  <a:gd name="connsiteX89" fmla="*/ 98119 w 307235"/>
                  <a:gd name="connsiteY89" fmla="*/ 140984 h 387684"/>
                  <a:gd name="connsiteX90" fmla="*/ 87287 w 307235"/>
                  <a:gd name="connsiteY90" fmla="*/ 129848 h 387684"/>
                  <a:gd name="connsiteX91" fmla="*/ 81444 w 307235"/>
                  <a:gd name="connsiteY91" fmla="*/ 111659 h 387684"/>
                  <a:gd name="connsiteX92" fmla="*/ 98724 w 307235"/>
                  <a:gd name="connsiteY92" fmla="*/ 113359 h 387684"/>
                  <a:gd name="connsiteX93" fmla="*/ 117152 w 307235"/>
                  <a:gd name="connsiteY93" fmla="*/ 140984 h 387684"/>
                  <a:gd name="connsiteX94" fmla="*/ 112889 w 307235"/>
                  <a:gd name="connsiteY94" fmla="*/ 151264 h 387684"/>
                  <a:gd name="connsiteX95" fmla="*/ 110682 w 307235"/>
                  <a:gd name="connsiteY95" fmla="*/ 148945 h 387684"/>
                  <a:gd name="connsiteX96" fmla="*/ 97983 w 307235"/>
                  <a:gd name="connsiteY96" fmla="*/ 149118 h 387684"/>
                  <a:gd name="connsiteX97" fmla="*/ 96773 w 307235"/>
                  <a:gd name="connsiteY97" fmla="*/ 161762 h 387684"/>
                  <a:gd name="connsiteX98" fmla="*/ 100292 w 307235"/>
                  <a:gd name="connsiteY98" fmla="*/ 165490 h 387684"/>
                  <a:gd name="connsiteX99" fmla="*/ 87287 w 307235"/>
                  <a:gd name="connsiteY99" fmla="*/ 170897 h 387684"/>
                  <a:gd name="connsiteX100" fmla="*/ 59622 w 307235"/>
                  <a:gd name="connsiteY100" fmla="*/ 152466 h 387684"/>
                  <a:gd name="connsiteX101" fmla="*/ 66139 w 307235"/>
                  <a:gd name="connsiteY101" fmla="*/ 119834 h 387684"/>
                  <a:gd name="connsiteX102" fmla="*/ 81444 w 307235"/>
                  <a:gd name="connsiteY102" fmla="*/ 111659 h 387684"/>
                  <a:gd name="connsiteX103" fmla="*/ 191639 w 307235"/>
                  <a:gd name="connsiteY103" fmla="*/ 85791 h 387684"/>
                  <a:gd name="connsiteX104" fmla="*/ 236249 w 307235"/>
                  <a:gd name="connsiteY104" fmla="*/ 129302 h 387684"/>
                  <a:gd name="connsiteX105" fmla="*/ 239098 w 307235"/>
                  <a:gd name="connsiteY105" fmla="*/ 136080 h 387684"/>
                  <a:gd name="connsiteX106" fmla="*/ 239098 w 307235"/>
                  <a:gd name="connsiteY106" fmla="*/ 182276 h 387684"/>
                  <a:gd name="connsiteX107" fmla="*/ 236638 w 307235"/>
                  <a:gd name="connsiteY107" fmla="*/ 188752 h 387684"/>
                  <a:gd name="connsiteX108" fmla="*/ 216611 w 307235"/>
                  <a:gd name="connsiteY108" fmla="*/ 210468 h 387684"/>
                  <a:gd name="connsiteX109" fmla="*/ 216611 w 307235"/>
                  <a:gd name="connsiteY109" fmla="*/ 313659 h 387684"/>
                  <a:gd name="connsiteX110" fmla="*/ 197663 w 307235"/>
                  <a:gd name="connsiteY110" fmla="*/ 317322 h 387684"/>
                  <a:gd name="connsiteX111" fmla="*/ 197663 w 307235"/>
                  <a:gd name="connsiteY111" fmla="*/ 206755 h 387684"/>
                  <a:gd name="connsiteX112" fmla="*/ 200253 w 307235"/>
                  <a:gd name="connsiteY112" fmla="*/ 200365 h 387684"/>
                  <a:gd name="connsiteX113" fmla="*/ 220150 w 307235"/>
                  <a:gd name="connsiteY113" fmla="*/ 178563 h 387684"/>
                  <a:gd name="connsiteX114" fmla="*/ 220150 w 307235"/>
                  <a:gd name="connsiteY114" fmla="*/ 139966 h 387684"/>
                  <a:gd name="connsiteX115" fmla="*/ 178116 w 307235"/>
                  <a:gd name="connsiteY115" fmla="*/ 99178 h 387684"/>
                  <a:gd name="connsiteX116" fmla="*/ 187721 w 307235"/>
                  <a:gd name="connsiteY116" fmla="*/ 95224 h 387684"/>
                  <a:gd name="connsiteX117" fmla="*/ 172543 w 307235"/>
                  <a:gd name="connsiteY117" fmla="*/ 80343 h 387684"/>
                  <a:gd name="connsiteX118" fmla="*/ 173255 w 307235"/>
                  <a:gd name="connsiteY118" fmla="*/ 80343 h 387684"/>
                  <a:gd name="connsiteX119" fmla="*/ 172543 w 307235"/>
                  <a:gd name="connsiteY119" fmla="*/ 81414 h 387684"/>
                  <a:gd name="connsiteX120" fmla="*/ 160812 w 307235"/>
                  <a:gd name="connsiteY120" fmla="*/ 44690 h 387684"/>
                  <a:gd name="connsiteX121" fmla="*/ 178092 w 307235"/>
                  <a:gd name="connsiteY121" fmla="*/ 46411 h 387684"/>
                  <a:gd name="connsiteX122" fmla="*/ 196520 w 307235"/>
                  <a:gd name="connsiteY122" fmla="*/ 74036 h 387684"/>
                  <a:gd name="connsiteX123" fmla="*/ 191639 w 307235"/>
                  <a:gd name="connsiteY123" fmla="*/ 85791 h 387684"/>
                  <a:gd name="connsiteX124" fmla="*/ 186053 w 307235"/>
                  <a:gd name="connsiteY124" fmla="*/ 80343 h 387684"/>
                  <a:gd name="connsiteX125" fmla="*/ 173255 w 307235"/>
                  <a:gd name="connsiteY125" fmla="*/ 80343 h 387684"/>
                  <a:gd name="connsiteX126" fmla="*/ 177444 w 307235"/>
                  <a:gd name="connsiteY126" fmla="*/ 74036 h 387684"/>
                  <a:gd name="connsiteX127" fmla="*/ 166525 w 307235"/>
                  <a:gd name="connsiteY127" fmla="*/ 63159 h 387684"/>
                  <a:gd name="connsiteX128" fmla="*/ 158972 w 307235"/>
                  <a:gd name="connsiteY128" fmla="*/ 81762 h 387684"/>
                  <a:gd name="connsiteX129" fmla="*/ 170782 w 307235"/>
                  <a:gd name="connsiteY129" fmla="*/ 84066 h 387684"/>
                  <a:gd name="connsiteX130" fmla="*/ 172543 w 307235"/>
                  <a:gd name="connsiteY130" fmla="*/ 81414 h 387684"/>
                  <a:gd name="connsiteX131" fmla="*/ 172543 w 307235"/>
                  <a:gd name="connsiteY131" fmla="*/ 93770 h 387684"/>
                  <a:gd name="connsiteX132" fmla="*/ 178116 w 307235"/>
                  <a:gd name="connsiteY132" fmla="*/ 99178 h 387684"/>
                  <a:gd name="connsiteX133" fmla="*/ 166525 w 307235"/>
                  <a:gd name="connsiteY133" fmla="*/ 103949 h 387684"/>
                  <a:gd name="connsiteX134" fmla="*/ 138947 w 307235"/>
                  <a:gd name="connsiteY134" fmla="*/ 85431 h 387684"/>
                  <a:gd name="connsiteX135" fmla="*/ 145507 w 307235"/>
                  <a:gd name="connsiteY135" fmla="*/ 52842 h 387684"/>
                  <a:gd name="connsiteX136" fmla="*/ 160812 w 307235"/>
                  <a:gd name="connsiteY136" fmla="*/ 44690 h 387684"/>
                  <a:gd name="connsiteX137" fmla="*/ 230732 w 307235"/>
                  <a:gd name="connsiteY137" fmla="*/ 40389 h 387684"/>
                  <a:gd name="connsiteX138" fmla="*/ 230732 w 307235"/>
                  <a:gd name="connsiteY138" fmla="*/ 83331 h 387684"/>
                  <a:gd name="connsiteX139" fmla="*/ 261418 w 307235"/>
                  <a:gd name="connsiteY139" fmla="*/ 119237 h 387684"/>
                  <a:gd name="connsiteX140" fmla="*/ 263706 w 307235"/>
                  <a:gd name="connsiteY140" fmla="*/ 125409 h 387684"/>
                  <a:gd name="connsiteX141" fmla="*/ 263706 w 307235"/>
                  <a:gd name="connsiteY141" fmla="*/ 195065 h 387684"/>
                  <a:gd name="connsiteX142" fmla="*/ 261807 w 307235"/>
                  <a:gd name="connsiteY142" fmla="*/ 200675 h 387684"/>
                  <a:gd name="connsiteX143" fmla="*/ 247391 w 307235"/>
                  <a:gd name="connsiteY143" fmla="*/ 220398 h 387684"/>
                  <a:gd name="connsiteX144" fmla="*/ 248082 w 307235"/>
                  <a:gd name="connsiteY144" fmla="*/ 234683 h 387684"/>
                  <a:gd name="connsiteX145" fmla="*/ 251794 w 307235"/>
                  <a:gd name="connsiteY145" fmla="*/ 227907 h 387684"/>
                  <a:gd name="connsiteX146" fmla="*/ 283991 w 307235"/>
                  <a:gd name="connsiteY146" fmla="*/ 104089 h 387684"/>
                  <a:gd name="connsiteX147" fmla="*/ 230732 w 307235"/>
                  <a:gd name="connsiteY147" fmla="*/ 40389 h 387684"/>
                  <a:gd name="connsiteX148" fmla="*/ 109147 w 307235"/>
                  <a:gd name="connsiteY148" fmla="*/ 23005 h 387684"/>
                  <a:gd name="connsiteX149" fmla="*/ 121393 w 307235"/>
                  <a:gd name="connsiteY149" fmla="*/ 36827 h 387684"/>
                  <a:gd name="connsiteX150" fmla="*/ 123856 w 307235"/>
                  <a:gd name="connsiteY150" fmla="*/ 43214 h 387684"/>
                  <a:gd name="connsiteX151" fmla="*/ 123856 w 307235"/>
                  <a:gd name="connsiteY151" fmla="*/ 89391 h 387684"/>
                  <a:gd name="connsiteX152" fmla="*/ 170043 w 307235"/>
                  <a:gd name="connsiteY152" fmla="*/ 133963 h 387684"/>
                  <a:gd name="connsiteX153" fmla="*/ 158325 w 307235"/>
                  <a:gd name="connsiteY153" fmla="*/ 140250 h 387684"/>
                  <a:gd name="connsiteX154" fmla="*/ 155246 w 307235"/>
                  <a:gd name="connsiteY154" fmla="*/ 146006 h 387684"/>
                  <a:gd name="connsiteX155" fmla="*/ 107658 w 307235"/>
                  <a:gd name="connsiteY155" fmla="*/ 100266 h 387684"/>
                  <a:gd name="connsiteX156" fmla="*/ 104807 w 307235"/>
                  <a:gd name="connsiteY156" fmla="*/ 93404 h 387684"/>
                  <a:gd name="connsiteX157" fmla="*/ 104807 w 307235"/>
                  <a:gd name="connsiteY157" fmla="*/ 46839 h 387684"/>
                  <a:gd name="connsiteX158" fmla="*/ 88321 w 307235"/>
                  <a:gd name="connsiteY158" fmla="*/ 28301 h 387684"/>
                  <a:gd name="connsiteX159" fmla="*/ 98205 w 307235"/>
                  <a:gd name="connsiteY159" fmla="*/ 23962 h 387684"/>
                  <a:gd name="connsiteX160" fmla="*/ 83494 w 307235"/>
                  <a:gd name="connsiteY160" fmla="*/ 10345 h 387684"/>
                  <a:gd name="connsiteX161" fmla="*/ 82779 w 307235"/>
                  <a:gd name="connsiteY161" fmla="*/ 22068 h 387684"/>
                  <a:gd name="connsiteX162" fmla="*/ 88321 w 307235"/>
                  <a:gd name="connsiteY162" fmla="*/ 28301 h 387684"/>
                  <a:gd name="connsiteX163" fmla="*/ 55374 w 307235"/>
                  <a:gd name="connsiteY163" fmla="*/ 42763 h 387684"/>
                  <a:gd name="connsiteX164" fmla="*/ 30125 w 307235"/>
                  <a:gd name="connsiteY164" fmla="*/ 79446 h 387684"/>
                  <a:gd name="connsiteX165" fmla="*/ 30729 w 307235"/>
                  <a:gd name="connsiteY165" fmla="*/ 113627 h 387684"/>
                  <a:gd name="connsiteX166" fmla="*/ 30729 w 307235"/>
                  <a:gd name="connsiteY166" fmla="*/ 156007 h 387684"/>
                  <a:gd name="connsiteX167" fmla="*/ 23565 w 307235"/>
                  <a:gd name="connsiteY167" fmla="*/ 183326 h 387684"/>
                  <a:gd name="connsiteX168" fmla="*/ 19767 w 307235"/>
                  <a:gd name="connsiteY168" fmla="*/ 197611 h 387684"/>
                  <a:gd name="connsiteX169" fmla="*/ 19767 w 307235"/>
                  <a:gd name="connsiteY169" fmla="*/ 204084 h 387684"/>
                  <a:gd name="connsiteX170" fmla="*/ 45879 w 307235"/>
                  <a:gd name="connsiteY170" fmla="*/ 202660 h 387684"/>
                  <a:gd name="connsiteX171" fmla="*/ 57403 w 307235"/>
                  <a:gd name="connsiteY171" fmla="*/ 209609 h 387684"/>
                  <a:gd name="connsiteX172" fmla="*/ 50540 w 307235"/>
                  <a:gd name="connsiteY172" fmla="*/ 221132 h 387684"/>
                  <a:gd name="connsiteX173" fmla="*/ 46021 w 307235"/>
                  <a:gd name="connsiteY173" fmla="*/ 221802 h 387684"/>
                  <a:gd name="connsiteX174" fmla="*/ 46021 w 307235"/>
                  <a:gd name="connsiteY174" fmla="*/ 215240 h 387684"/>
                  <a:gd name="connsiteX175" fmla="*/ 36481 w 307235"/>
                  <a:gd name="connsiteY175" fmla="*/ 205699 h 387684"/>
                  <a:gd name="connsiteX176" fmla="*/ 26984 w 307235"/>
                  <a:gd name="connsiteY176" fmla="*/ 215240 h 387684"/>
                  <a:gd name="connsiteX177" fmla="*/ 26984 w 307235"/>
                  <a:gd name="connsiteY177" fmla="*/ 224594 h 387684"/>
                  <a:gd name="connsiteX178" fmla="*/ 6215 w 307235"/>
                  <a:gd name="connsiteY178" fmla="*/ 217550 h 387684"/>
                  <a:gd name="connsiteX179" fmla="*/ 1554 w 307235"/>
                  <a:gd name="connsiteY179" fmla="*/ 192777 h 387684"/>
                  <a:gd name="connsiteX180" fmla="*/ 5481 w 307235"/>
                  <a:gd name="connsiteY180" fmla="*/ 178276 h 387684"/>
                  <a:gd name="connsiteX181" fmla="*/ 12430 w 307235"/>
                  <a:gd name="connsiteY181" fmla="*/ 151605 h 387684"/>
                  <a:gd name="connsiteX182" fmla="*/ 12430 w 307235"/>
                  <a:gd name="connsiteY182" fmla="*/ 115914 h 387684"/>
                  <a:gd name="connsiteX183" fmla="*/ 12430 w 307235"/>
                  <a:gd name="connsiteY183" fmla="*/ 75519 h 387684"/>
                  <a:gd name="connsiteX184" fmla="*/ 45102 w 307235"/>
                  <a:gd name="connsiteY184" fmla="*/ 27312 h 387684"/>
                  <a:gd name="connsiteX185" fmla="*/ 83600 w 307235"/>
                  <a:gd name="connsiteY185" fmla="*/ 8603 h 387684"/>
                  <a:gd name="connsiteX186" fmla="*/ 86992 w 307235"/>
                  <a:gd name="connsiteY186" fmla="*/ 8799 h 387684"/>
                  <a:gd name="connsiteX187" fmla="*/ 83494 w 307235"/>
                  <a:gd name="connsiteY187" fmla="*/ 10345 h 387684"/>
                  <a:gd name="connsiteX188" fmla="*/ 153951 w 307235"/>
                  <a:gd name="connsiteY188" fmla="*/ 296 h 387684"/>
                  <a:gd name="connsiteX189" fmla="*/ 221884 w 307235"/>
                  <a:gd name="connsiteY189" fmla="*/ 15056 h 387684"/>
                  <a:gd name="connsiteX190" fmla="*/ 228746 w 307235"/>
                  <a:gd name="connsiteY190" fmla="*/ 17990 h 387684"/>
                  <a:gd name="connsiteX191" fmla="*/ 302938 w 307235"/>
                  <a:gd name="connsiteY191" fmla="*/ 99040 h 387684"/>
                  <a:gd name="connsiteX192" fmla="*/ 268755 w 307235"/>
                  <a:gd name="connsiteY192" fmla="*/ 237531 h 387684"/>
                  <a:gd name="connsiteX193" fmla="*/ 255721 w 307235"/>
                  <a:gd name="connsiteY193" fmla="*/ 274285 h 387684"/>
                  <a:gd name="connsiteX194" fmla="*/ 253107 w 307235"/>
                  <a:gd name="connsiteY194" fmla="*/ 307439 h 387684"/>
                  <a:gd name="connsiteX195" fmla="*/ 251013 w 307235"/>
                  <a:gd name="connsiteY195" fmla="*/ 307008 h 387684"/>
                  <a:gd name="connsiteX196" fmla="*/ 232842 w 307235"/>
                  <a:gd name="connsiteY196" fmla="*/ 310521 h 387684"/>
                  <a:gd name="connsiteX197" fmla="*/ 227883 w 307235"/>
                  <a:gd name="connsiteY197" fmla="*/ 217895 h 387684"/>
                  <a:gd name="connsiteX198" fmla="*/ 229782 w 307235"/>
                  <a:gd name="connsiteY198" fmla="*/ 211810 h 387684"/>
                  <a:gd name="connsiteX199" fmla="*/ 244370 w 307235"/>
                  <a:gd name="connsiteY199" fmla="*/ 192087 h 387684"/>
                  <a:gd name="connsiteX200" fmla="*/ 244370 w 307235"/>
                  <a:gd name="connsiteY200" fmla="*/ 129164 h 387684"/>
                  <a:gd name="connsiteX201" fmla="*/ 213684 w 307235"/>
                  <a:gd name="connsiteY201" fmla="*/ 93127 h 387684"/>
                  <a:gd name="connsiteX202" fmla="*/ 211396 w 307235"/>
                  <a:gd name="connsiteY202" fmla="*/ 87042 h 387684"/>
                  <a:gd name="connsiteX203" fmla="*/ 211396 w 307235"/>
                  <a:gd name="connsiteY203" fmla="*/ 31714 h 387684"/>
                  <a:gd name="connsiteX204" fmla="*/ 152138 w 307235"/>
                  <a:gd name="connsiteY204" fmla="*/ 19242 h 387684"/>
                  <a:gd name="connsiteX205" fmla="*/ 109147 w 307235"/>
                  <a:gd name="connsiteY205" fmla="*/ 23005 h 387684"/>
                  <a:gd name="connsiteX206" fmla="*/ 97076 w 307235"/>
                  <a:gd name="connsiteY206" fmla="*/ 9380 h 387684"/>
                  <a:gd name="connsiteX207" fmla="*/ 86992 w 307235"/>
                  <a:gd name="connsiteY207" fmla="*/ 8799 h 387684"/>
                  <a:gd name="connsiteX208" fmla="*/ 93684 w 307235"/>
                  <a:gd name="connsiteY208" fmla="*/ 5842 h 387684"/>
                  <a:gd name="connsiteX209" fmla="*/ 153951 w 307235"/>
                  <a:gd name="connsiteY209" fmla="*/ 296 h 387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</a:cxnLst>
                <a:rect l="l" t="t" r="r" b="b"/>
                <a:pathLst>
                  <a:path w="307235" h="387684">
                    <a:moveTo>
                      <a:pt x="244928" y="327554"/>
                    </a:moveTo>
                    <a:lnTo>
                      <a:pt x="100740" y="355482"/>
                    </a:lnTo>
                    <a:lnTo>
                      <a:pt x="96813" y="368647"/>
                    </a:lnTo>
                    <a:lnTo>
                      <a:pt x="250927" y="368647"/>
                    </a:lnTo>
                    <a:close/>
                    <a:moveTo>
                      <a:pt x="253107" y="307439"/>
                    </a:moveTo>
                    <a:lnTo>
                      <a:pt x="258350" y="308519"/>
                    </a:lnTo>
                    <a:cubicBezTo>
                      <a:pt x="260508" y="309986"/>
                      <a:pt x="261932" y="312317"/>
                      <a:pt x="262277" y="314907"/>
                    </a:cubicBezTo>
                    <a:lnTo>
                      <a:pt x="271772" y="376719"/>
                    </a:lnTo>
                    <a:cubicBezTo>
                      <a:pt x="272678" y="382546"/>
                      <a:pt x="268147" y="387769"/>
                      <a:pt x="262277" y="387683"/>
                    </a:cubicBezTo>
                    <a:lnTo>
                      <a:pt x="261889" y="387683"/>
                    </a:lnTo>
                    <a:lnTo>
                      <a:pt x="84168" y="387683"/>
                    </a:lnTo>
                    <a:cubicBezTo>
                      <a:pt x="81147" y="387683"/>
                      <a:pt x="78341" y="386258"/>
                      <a:pt x="76529" y="383884"/>
                    </a:cubicBezTo>
                    <a:cubicBezTo>
                      <a:pt x="74716" y="381467"/>
                      <a:pt x="74155" y="378359"/>
                      <a:pt x="75018" y="375510"/>
                    </a:cubicBezTo>
                    <a:lnTo>
                      <a:pt x="84038" y="344518"/>
                    </a:lnTo>
                    <a:cubicBezTo>
                      <a:pt x="85074" y="341108"/>
                      <a:pt x="87879" y="338518"/>
                      <a:pt x="91375" y="337871"/>
                    </a:cubicBezTo>
                    <a:lnTo>
                      <a:pt x="103026" y="335618"/>
                    </a:lnTo>
                    <a:lnTo>
                      <a:pt x="104105" y="341872"/>
                    </a:lnTo>
                    <a:cubicBezTo>
                      <a:pt x="103329" y="347050"/>
                      <a:pt x="106910" y="351926"/>
                      <a:pt x="112132" y="352703"/>
                    </a:cubicBezTo>
                    <a:lnTo>
                      <a:pt x="113556" y="352703"/>
                    </a:lnTo>
                    <a:cubicBezTo>
                      <a:pt x="118130" y="352574"/>
                      <a:pt x="121970" y="349208"/>
                      <a:pt x="122661" y="344720"/>
                    </a:cubicBezTo>
                    <a:lnTo>
                      <a:pt x="121815" y="331986"/>
                    </a:lnTo>
                    <a:lnTo>
                      <a:pt x="163507" y="323926"/>
                    </a:lnTo>
                    <a:lnTo>
                      <a:pt x="163507" y="331708"/>
                    </a:lnTo>
                    <a:cubicBezTo>
                      <a:pt x="163507" y="336930"/>
                      <a:pt x="167783" y="341203"/>
                      <a:pt x="173052" y="341203"/>
                    </a:cubicBezTo>
                    <a:cubicBezTo>
                      <a:pt x="178408" y="341375"/>
                      <a:pt x="182857" y="337060"/>
                      <a:pt x="182857" y="331708"/>
                    </a:cubicBezTo>
                    <a:lnTo>
                      <a:pt x="182857" y="320185"/>
                    </a:lnTo>
                    <a:lnTo>
                      <a:pt x="197663" y="317322"/>
                    </a:lnTo>
                    <a:lnTo>
                      <a:pt x="197663" y="325180"/>
                    </a:lnTo>
                    <a:cubicBezTo>
                      <a:pt x="197663" y="330447"/>
                      <a:pt x="201936" y="334721"/>
                      <a:pt x="207202" y="334721"/>
                    </a:cubicBezTo>
                    <a:cubicBezTo>
                      <a:pt x="212597" y="334678"/>
                      <a:pt x="216827" y="330188"/>
                      <a:pt x="216611" y="324791"/>
                    </a:cubicBezTo>
                    <a:lnTo>
                      <a:pt x="216611" y="313659"/>
                    </a:lnTo>
                    <a:lnTo>
                      <a:pt x="232842" y="310521"/>
                    </a:lnTo>
                    <a:lnTo>
                      <a:pt x="233019" y="313833"/>
                    </a:lnTo>
                    <a:cubicBezTo>
                      <a:pt x="233278" y="318883"/>
                      <a:pt x="237465" y="322853"/>
                      <a:pt x="242558" y="322853"/>
                    </a:cubicBezTo>
                    <a:lnTo>
                      <a:pt x="243119" y="322681"/>
                    </a:lnTo>
                    <a:cubicBezTo>
                      <a:pt x="248384" y="322681"/>
                      <a:pt x="252657" y="318408"/>
                      <a:pt x="252657" y="313143"/>
                    </a:cubicBezTo>
                    <a:close/>
                    <a:moveTo>
                      <a:pt x="115152" y="292700"/>
                    </a:moveTo>
                    <a:lnTo>
                      <a:pt x="120865" y="317668"/>
                    </a:lnTo>
                    <a:lnTo>
                      <a:pt x="121815" y="331986"/>
                    </a:lnTo>
                    <a:lnTo>
                      <a:pt x="103026" y="335618"/>
                    </a:lnTo>
                    <a:lnTo>
                      <a:pt x="96777" y="299401"/>
                    </a:lnTo>
                    <a:close/>
                    <a:moveTo>
                      <a:pt x="46021" y="221802"/>
                    </a:moveTo>
                    <a:lnTo>
                      <a:pt x="46021" y="268859"/>
                    </a:lnTo>
                    <a:cubicBezTo>
                      <a:pt x="44380" y="276025"/>
                      <a:pt x="48524" y="283235"/>
                      <a:pt x="55561" y="285437"/>
                    </a:cubicBezTo>
                    <a:cubicBezTo>
                      <a:pt x="92426" y="290790"/>
                      <a:pt x="138053" y="260095"/>
                      <a:pt x="138528" y="259793"/>
                    </a:cubicBezTo>
                    <a:cubicBezTo>
                      <a:pt x="142888" y="256857"/>
                      <a:pt x="148801" y="258023"/>
                      <a:pt x="151780" y="262383"/>
                    </a:cubicBezTo>
                    <a:cubicBezTo>
                      <a:pt x="154715" y="266743"/>
                      <a:pt x="153550" y="272658"/>
                      <a:pt x="149190" y="275637"/>
                    </a:cubicBezTo>
                    <a:cubicBezTo>
                      <a:pt x="148132" y="276068"/>
                      <a:pt x="137103" y="283332"/>
                      <a:pt x="121218" y="290488"/>
                    </a:cubicBezTo>
                    <a:lnTo>
                      <a:pt x="115152" y="292700"/>
                    </a:lnTo>
                    <a:lnTo>
                      <a:pt x="114505" y="289872"/>
                    </a:lnTo>
                    <a:lnTo>
                      <a:pt x="114505" y="288233"/>
                    </a:lnTo>
                    <a:lnTo>
                      <a:pt x="113556" y="285385"/>
                    </a:lnTo>
                    <a:cubicBezTo>
                      <a:pt x="111959" y="280336"/>
                      <a:pt x="106781" y="277358"/>
                      <a:pt x="101646" y="278523"/>
                    </a:cubicBezTo>
                    <a:cubicBezTo>
                      <a:pt x="96467" y="280034"/>
                      <a:pt x="93576" y="285514"/>
                      <a:pt x="95259" y="290606"/>
                    </a:cubicBezTo>
                    <a:lnTo>
                      <a:pt x="96777" y="299401"/>
                    </a:lnTo>
                    <a:lnTo>
                      <a:pt x="94387" y="300273"/>
                    </a:lnTo>
                    <a:cubicBezTo>
                      <a:pt x="84656" y="302929"/>
                      <a:pt x="74350" y="304691"/>
                      <a:pt x="64108" y="304691"/>
                    </a:cubicBezTo>
                    <a:cubicBezTo>
                      <a:pt x="59964" y="304691"/>
                      <a:pt x="55820" y="304389"/>
                      <a:pt x="51719" y="303828"/>
                    </a:cubicBezTo>
                    <a:lnTo>
                      <a:pt x="50769" y="303828"/>
                    </a:lnTo>
                    <a:cubicBezTo>
                      <a:pt x="34754" y="299338"/>
                      <a:pt x="24524" y="283623"/>
                      <a:pt x="26984" y="267132"/>
                    </a:cubicBezTo>
                    <a:lnTo>
                      <a:pt x="26984" y="224594"/>
                    </a:lnTo>
                    <a:lnTo>
                      <a:pt x="27050" y="224617"/>
                    </a:lnTo>
                    <a:close/>
                    <a:moveTo>
                      <a:pt x="112889" y="151264"/>
                    </a:moveTo>
                    <a:lnTo>
                      <a:pt x="180266" y="222050"/>
                    </a:lnTo>
                    <a:cubicBezTo>
                      <a:pt x="181950" y="223863"/>
                      <a:pt x="182857" y="226193"/>
                      <a:pt x="182857" y="228653"/>
                    </a:cubicBezTo>
                    <a:lnTo>
                      <a:pt x="182857" y="320185"/>
                    </a:lnTo>
                    <a:lnTo>
                      <a:pt x="163507" y="323926"/>
                    </a:lnTo>
                    <a:lnTo>
                      <a:pt x="163507" y="232451"/>
                    </a:lnTo>
                    <a:lnTo>
                      <a:pt x="100292" y="165490"/>
                    </a:lnTo>
                    <a:lnTo>
                      <a:pt x="108386" y="162124"/>
                    </a:lnTo>
                    <a:close/>
                    <a:moveTo>
                      <a:pt x="179473" y="150524"/>
                    </a:moveTo>
                    <a:cubicBezTo>
                      <a:pt x="169805" y="150524"/>
                      <a:pt x="164928" y="162221"/>
                      <a:pt x="171790" y="169084"/>
                    </a:cubicBezTo>
                    <a:cubicBezTo>
                      <a:pt x="178609" y="175904"/>
                      <a:pt x="190305" y="171070"/>
                      <a:pt x="190305" y="161401"/>
                    </a:cubicBezTo>
                    <a:cubicBezTo>
                      <a:pt x="190305" y="155401"/>
                      <a:pt x="185472" y="150524"/>
                      <a:pt x="179473" y="150524"/>
                    </a:cubicBezTo>
                    <a:close/>
                    <a:moveTo>
                      <a:pt x="173630" y="132038"/>
                    </a:moveTo>
                    <a:cubicBezTo>
                      <a:pt x="179311" y="130905"/>
                      <a:pt x="185321" y="131423"/>
                      <a:pt x="190910" y="133733"/>
                    </a:cubicBezTo>
                    <a:cubicBezTo>
                      <a:pt x="202088" y="138394"/>
                      <a:pt x="209381" y="149272"/>
                      <a:pt x="209381" y="161401"/>
                    </a:cubicBezTo>
                    <a:cubicBezTo>
                      <a:pt x="209338" y="177890"/>
                      <a:pt x="195959" y="191228"/>
                      <a:pt x="179473" y="191314"/>
                    </a:cubicBezTo>
                    <a:cubicBezTo>
                      <a:pt x="167388" y="191314"/>
                      <a:pt x="156469" y="184019"/>
                      <a:pt x="151851" y="172840"/>
                    </a:cubicBezTo>
                    <a:cubicBezTo>
                      <a:pt x="149521" y="167250"/>
                      <a:pt x="149003" y="161239"/>
                      <a:pt x="150136" y="155558"/>
                    </a:cubicBezTo>
                    <a:lnTo>
                      <a:pt x="155246" y="146006"/>
                    </a:lnTo>
                    <a:lnTo>
                      <a:pt x="159965" y="150542"/>
                    </a:lnTo>
                    <a:cubicBezTo>
                      <a:pt x="161736" y="152268"/>
                      <a:pt x="164111" y="153218"/>
                      <a:pt x="166573" y="153218"/>
                    </a:cubicBezTo>
                    <a:cubicBezTo>
                      <a:pt x="169079" y="153218"/>
                      <a:pt x="171454" y="152225"/>
                      <a:pt x="173225" y="150456"/>
                    </a:cubicBezTo>
                    <a:cubicBezTo>
                      <a:pt x="176940" y="146744"/>
                      <a:pt x="176940" y="140746"/>
                      <a:pt x="173225" y="137034"/>
                    </a:cubicBezTo>
                    <a:lnTo>
                      <a:pt x="170043" y="133963"/>
                    </a:lnTo>
                    <a:close/>
                    <a:moveTo>
                      <a:pt x="87287" y="129848"/>
                    </a:moveTo>
                    <a:lnTo>
                      <a:pt x="87287" y="130150"/>
                    </a:lnTo>
                    <a:cubicBezTo>
                      <a:pt x="77576" y="130150"/>
                      <a:pt x="72742" y="141848"/>
                      <a:pt x="79604" y="148668"/>
                    </a:cubicBezTo>
                    <a:cubicBezTo>
                      <a:pt x="86423" y="155531"/>
                      <a:pt x="98119" y="150696"/>
                      <a:pt x="98119" y="140984"/>
                    </a:cubicBezTo>
                    <a:cubicBezTo>
                      <a:pt x="98292" y="134898"/>
                      <a:pt x="93372" y="129848"/>
                      <a:pt x="87287" y="129848"/>
                    </a:cubicBezTo>
                    <a:close/>
                    <a:moveTo>
                      <a:pt x="81444" y="111659"/>
                    </a:moveTo>
                    <a:cubicBezTo>
                      <a:pt x="87125" y="110532"/>
                      <a:pt x="93135" y="111050"/>
                      <a:pt x="98724" y="113359"/>
                    </a:cubicBezTo>
                    <a:cubicBezTo>
                      <a:pt x="109902" y="117978"/>
                      <a:pt x="117152" y="128898"/>
                      <a:pt x="117152" y="140984"/>
                    </a:cubicBezTo>
                    <a:lnTo>
                      <a:pt x="112889" y="151264"/>
                    </a:lnTo>
                    <a:lnTo>
                      <a:pt x="110682" y="148945"/>
                    </a:lnTo>
                    <a:cubicBezTo>
                      <a:pt x="107010" y="145708"/>
                      <a:pt x="101525" y="145795"/>
                      <a:pt x="97983" y="149118"/>
                    </a:cubicBezTo>
                    <a:cubicBezTo>
                      <a:pt x="94398" y="152398"/>
                      <a:pt x="93880" y="157878"/>
                      <a:pt x="96773" y="161762"/>
                    </a:cubicBezTo>
                    <a:lnTo>
                      <a:pt x="100292" y="165490"/>
                    </a:lnTo>
                    <a:lnTo>
                      <a:pt x="87287" y="170897"/>
                    </a:lnTo>
                    <a:cubicBezTo>
                      <a:pt x="75159" y="170897"/>
                      <a:pt x="64283" y="163646"/>
                      <a:pt x="59622" y="152466"/>
                    </a:cubicBezTo>
                    <a:cubicBezTo>
                      <a:pt x="55004" y="141286"/>
                      <a:pt x="57551" y="128423"/>
                      <a:pt x="66139" y="119834"/>
                    </a:cubicBezTo>
                    <a:cubicBezTo>
                      <a:pt x="70412" y="115560"/>
                      <a:pt x="75763" y="112787"/>
                      <a:pt x="81444" y="111659"/>
                    </a:cubicBezTo>
                    <a:close/>
                    <a:moveTo>
                      <a:pt x="191639" y="85791"/>
                    </a:moveTo>
                    <a:lnTo>
                      <a:pt x="236249" y="129302"/>
                    </a:lnTo>
                    <a:cubicBezTo>
                      <a:pt x="238062" y="131072"/>
                      <a:pt x="239098" y="133533"/>
                      <a:pt x="239098" y="136080"/>
                    </a:cubicBezTo>
                    <a:lnTo>
                      <a:pt x="239098" y="182276"/>
                    </a:lnTo>
                    <a:cubicBezTo>
                      <a:pt x="239141" y="184650"/>
                      <a:pt x="238235" y="186982"/>
                      <a:pt x="236638" y="188752"/>
                    </a:cubicBezTo>
                    <a:lnTo>
                      <a:pt x="216611" y="210468"/>
                    </a:lnTo>
                    <a:lnTo>
                      <a:pt x="216611" y="313659"/>
                    </a:lnTo>
                    <a:lnTo>
                      <a:pt x="197663" y="317322"/>
                    </a:lnTo>
                    <a:lnTo>
                      <a:pt x="197663" y="206755"/>
                    </a:lnTo>
                    <a:cubicBezTo>
                      <a:pt x="197706" y="204381"/>
                      <a:pt x="198613" y="202092"/>
                      <a:pt x="200253" y="200365"/>
                    </a:cubicBezTo>
                    <a:lnTo>
                      <a:pt x="220150" y="178563"/>
                    </a:lnTo>
                    <a:lnTo>
                      <a:pt x="220150" y="139966"/>
                    </a:lnTo>
                    <a:lnTo>
                      <a:pt x="178116" y="99178"/>
                    </a:lnTo>
                    <a:lnTo>
                      <a:pt x="187721" y="95224"/>
                    </a:lnTo>
                    <a:close/>
                    <a:moveTo>
                      <a:pt x="172543" y="80343"/>
                    </a:moveTo>
                    <a:lnTo>
                      <a:pt x="173255" y="80343"/>
                    </a:lnTo>
                    <a:lnTo>
                      <a:pt x="172543" y="81414"/>
                    </a:lnTo>
                    <a:close/>
                    <a:moveTo>
                      <a:pt x="160812" y="44690"/>
                    </a:moveTo>
                    <a:cubicBezTo>
                      <a:pt x="166493" y="43573"/>
                      <a:pt x="172503" y="44101"/>
                      <a:pt x="178092" y="46411"/>
                    </a:cubicBezTo>
                    <a:cubicBezTo>
                      <a:pt x="189226" y="51029"/>
                      <a:pt x="196520" y="61950"/>
                      <a:pt x="196520" y="74036"/>
                    </a:cubicBezTo>
                    <a:lnTo>
                      <a:pt x="191639" y="85791"/>
                    </a:lnTo>
                    <a:lnTo>
                      <a:pt x="186053" y="80343"/>
                    </a:lnTo>
                    <a:lnTo>
                      <a:pt x="173255" y="80343"/>
                    </a:lnTo>
                    <a:lnTo>
                      <a:pt x="177444" y="74036"/>
                    </a:lnTo>
                    <a:cubicBezTo>
                      <a:pt x="177401" y="68036"/>
                      <a:pt x="172524" y="63159"/>
                      <a:pt x="166525" y="63159"/>
                    </a:cubicBezTo>
                    <a:cubicBezTo>
                      <a:pt x="156858" y="63245"/>
                      <a:pt x="152110" y="74943"/>
                      <a:pt x="158972" y="81762"/>
                    </a:cubicBezTo>
                    <a:cubicBezTo>
                      <a:pt x="162404" y="85151"/>
                      <a:pt x="167022" y="85637"/>
                      <a:pt x="170782" y="84066"/>
                    </a:cubicBezTo>
                    <a:lnTo>
                      <a:pt x="172543" y="81414"/>
                    </a:lnTo>
                    <a:lnTo>
                      <a:pt x="172543" y="93770"/>
                    </a:lnTo>
                    <a:lnTo>
                      <a:pt x="178116" y="99178"/>
                    </a:lnTo>
                    <a:lnTo>
                      <a:pt x="166525" y="103949"/>
                    </a:lnTo>
                    <a:cubicBezTo>
                      <a:pt x="154441" y="103906"/>
                      <a:pt x="143565" y="96611"/>
                      <a:pt x="138947" y="85431"/>
                    </a:cubicBezTo>
                    <a:cubicBezTo>
                      <a:pt x="134329" y="74252"/>
                      <a:pt x="136919" y="61389"/>
                      <a:pt x="145507" y="52842"/>
                    </a:cubicBezTo>
                    <a:cubicBezTo>
                      <a:pt x="149780" y="48569"/>
                      <a:pt x="155131" y="45806"/>
                      <a:pt x="160812" y="44690"/>
                    </a:cubicBezTo>
                    <a:close/>
                    <a:moveTo>
                      <a:pt x="230732" y="40389"/>
                    </a:moveTo>
                    <a:lnTo>
                      <a:pt x="230732" y="83331"/>
                    </a:lnTo>
                    <a:lnTo>
                      <a:pt x="261418" y="119237"/>
                    </a:lnTo>
                    <a:cubicBezTo>
                      <a:pt x="262886" y="120964"/>
                      <a:pt x="263706" y="123165"/>
                      <a:pt x="263706" y="125409"/>
                    </a:cubicBezTo>
                    <a:lnTo>
                      <a:pt x="263706" y="195065"/>
                    </a:lnTo>
                    <a:cubicBezTo>
                      <a:pt x="263663" y="197093"/>
                      <a:pt x="263015" y="199035"/>
                      <a:pt x="261807" y="200675"/>
                    </a:cubicBezTo>
                    <a:lnTo>
                      <a:pt x="247391" y="220398"/>
                    </a:lnTo>
                    <a:lnTo>
                      <a:pt x="248082" y="234683"/>
                    </a:lnTo>
                    <a:cubicBezTo>
                      <a:pt x="249204" y="232396"/>
                      <a:pt x="250456" y="230108"/>
                      <a:pt x="251794" y="227907"/>
                    </a:cubicBezTo>
                    <a:cubicBezTo>
                      <a:pt x="276567" y="185829"/>
                      <a:pt x="296075" y="147419"/>
                      <a:pt x="283991" y="104089"/>
                    </a:cubicBezTo>
                    <a:cubicBezTo>
                      <a:pt x="275661" y="76469"/>
                      <a:pt x="256412" y="53466"/>
                      <a:pt x="230732" y="40389"/>
                    </a:cubicBezTo>
                    <a:close/>
                    <a:moveTo>
                      <a:pt x="109147" y="23005"/>
                    </a:moveTo>
                    <a:lnTo>
                      <a:pt x="121393" y="36827"/>
                    </a:lnTo>
                    <a:cubicBezTo>
                      <a:pt x="122948" y="38596"/>
                      <a:pt x="123856" y="40841"/>
                      <a:pt x="123856" y="43214"/>
                    </a:cubicBezTo>
                    <a:lnTo>
                      <a:pt x="123856" y="89391"/>
                    </a:lnTo>
                    <a:lnTo>
                      <a:pt x="170043" y="133963"/>
                    </a:lnTo>
                    <a:lnTo>
                      <a:pt x="158325" y="140250"/>
                    </a:lnTo>
                    <a:lnTo>
                      <a:pt x="155246" y="146006"/>
                    </a:lnTo>
                    <a:lnTo>
                      <a:pt x="107658" y="100266"/>
                    </a:lnTo>
                    <a:cubicBezTo>
                      <a:pt x="105801" y="98453"/>
                      <a:pt x="104764" y="95993"/>
                      <a:pt x="104807" y="93404"/>
                    </a:cubicBezTo>
                    <a:lnTo>
                      <a:pt x="104807" y="46839"/>
                    </a:lnTo>
                    <a:lnTo>
                      <a:pt x="88321" y="28301"/>
                    </a:lnTo>
                    <a:lnTo>
                      <a:pt x="98205" y="23962"/>
                    </a:lnTo>
                    <a:close/>
                    <a:moveTo>
                      <a:pt x="83494" y="10345"/>
                    </a:moveTo>
                    <a:lnTo>
                      <a:pt x="82779" y="22068"/>
                    </a:lnTo>
                    <a:lnTo>
                      <a:pt x="88321" y="28301"/>
                    </a:lnTo>
                    <a:lnTo>
                      <a:pt x="55374" y="42763"/>
                    </a:lnTo>
                    <a:cubicBezTo>
                      <a:pt x="42728" y="51437"/>
                      <a:pt x="33708" y="64471"/>
                      <a:pt x="30125" y="79446"/>
                    </a:cubicBezTo>
                    <a:cubicBezTo>
                      <a:pt x="28485" y="90797"/>
                      <a:pt x="28658" y="102320"/>
                      <a:pt x="30729" y="113627"/>
                    </a:cubicBezTo>
                    <a:cubicBezTo>
                      <a:pt x="33233" y="127653"/>
                      <a:pt x="33233" y="141981"/>
                      <a:pt x="30729" y="156007"/>
                    </a:cubicBezTo>
                    <a:cubicBezTo>
                      <a:pt x="28528" y="165545"/>
                      <a:pt x="26025" y="174177"/>
                      <a:pt x="23565" y="183326"/>
                    </a:cubicBezTo>
                    <a:cubicBezTo>
                      <a:pt x="22313" y="188116"/>
                      <a:pt x="21019" y="192864"/>
                      <a:pt x="19767" y="197611"/>
                    </a:cubicBezTo>
                    <a:cubicBezTo>
                      <a:pt x="18515" y="202401"/>
                      <a:pt x="19206" y="203826"/>
                      <a:pt x="19767" y="204084"/>
                    </a:cubicBezTo>
                    <a:cubicBezTo>
                      <a:pt x="20328" y="204387"/>
                      <a:pt x="24040" y="208184"/>
                      <a:pt x="45879" y="202660"/>
                    </a:cubicBezTo>
                    <a:cubicBezTo>
                      <a:pt x="50971" y="201409"/>
                      <a:pt x="56108" y="204516"/>
                      <a:pt x="57403" y="209609"/>
                    </a:cubicBezTo>
                    <a:cubicBezTo>
                      <a:pt x="58654" y="214701"/>
                      <a:pt x="55590" y="219837"/>
                      <a:pt x="50540" y="221132"/>
                    </a:cubicBezTo>
                    <a:lnTo>
                      <a:pt x="46021" y="221802"/>
                    </a:lnTo>
                    <a:lnTo>
                      <a:pt x="46021" y="215240"/>
                    </a:lnTo>
                    <a:cubicBezTo>
                      <a:pt x="46021" y="209973"/>
                      <a:pt x="41747" y="205699"/>
                      <a:pt x="36481" y="205699"/>
                    </a:cubicBezTo>
                    <a:cubicBezTo>
                      <a:pt x="31215" y="205699"/>
                      <a:pt x="26984" y="209973"/>
                      <a:pt x="26984" y="215240"/>
                    </a:cubicBezTo>
                    <a:lnTo>
                      <a:pt x="26984" y="224594"/>
                    </a:lnTo>
                    <a:lnTo>
                      <a:pt x="6215" y="217550"/>
                    </a:lnTo>
                    <a:cubicBezTo>
                      <a:pt x="172" y="210817"/>
                      <a:pt x="-1640" y="201236"/>
                      <a:pt x="1554" y="192777"/>
                    </a:cubicBezTo>
                    <a:cubicBezTo>
                      <a:pt x="2892" y="187901"/>
                      <a:pt x="4229" y="183240"/>
                      <a:pt x="5481" y="178276"/>
                    </a:cubicBezTo>
                    <a:cubicBezTo>
                      <a:pt x="7941" y="169429"/>
                      <a:pt x="10315" y="160582"/>
                      <a:pt x="12430" y="151605"/>
                    </a:cubicBezTo>
                    <a:cubicBezTo>
                      <a:pt x="14545" y="139823"/>
                      <a:pt x="14545" y="127696"/>
                      <a:pt x="12430" y="115914"/>
                    </a:cubicBezTo>
                    <a:cubicBezTo>
                      <a:pt x="10185" y="102536"/>
                      <a:pt x="10185" y="88898"/>
                      <a:pt x="12430" y="75519"/>
                    </a:cubicBezTo>
                    <a:cubicBezTo>
                      <a:pt x="16832" y="55926"/>
                      <a:pt x="28528" y="38706"/>
                      <a:pt x="45102" y="27312"/>
                    </a:cubicBezTo>
                    <a:close/>
                    <a:moveTo>
                      <a:pt x="83600" y="8603"/>
                    </a:moveTo>
                    <a:lnTo>
                      <a:pt x="86992" y="8799"/>
                    </a:lnTo>
                    <a:lnTo>
                      <a:pt x="83494" y="10345"/>
                    </a:lnTo>
                    <a:close/>
                    <a:moveTo>
                      <a:pt x="153951" y="296"/>
                    </a:moveTo>
                    <a:cubicBezTo>
                      <a:pt x="177257" y="1418"/>
                      <a:pt x="200218" y="6424"/>
                      <a:pt x="221884" y="15056"/>
                    </a:cubicBezTo>
                    <a:cubicBezTo>
                      <a:pt x="224474" y="15056"/>
                      <a:pt x="226934" y="16135"/>
                      <a:pt x="228746" y="17990"/>
                    </a:cubicBezTo>
                    <a:cubicBezTo>
                      <a:pt x="264396" y="32491"/>
                      <a:pt x="291673" y="62227"/>
                      <a:pt x="302938" y="99040"/>
                    </a:cubicBezTo>
                    <a:cubicBezTo>
                      <a:pt x="318173" y="153418"/>
                      <a:pt x="289602" y="202013"/>
                      <a:pt x="268755" y="237531"/>
                    </a:cubicBezTo>
                    <a:cubicBezTo>
                      <a:pt x="262799" y="249205"/>
                      <a:pt x="258429" y="261570"/>
                      <a:pt x="255721" y="274285"/>
                    </a:cubicBezTo>
                    <a:lnTo>
                      <a:pt x="253107" y="307439"/>
                    </a:lnTo>
                    <a:lnTo>
                      <a:pt x="251013" y="307008"/>
                    </a:lnTo>
                    <a:lnTo>
                      <a:pt x="232842" y="310521"/>
                    </a:lnTo>
                    <a:lnTo>
                      <a:pt x="227883" y="217895"/>
                    </a:lnTo>
                    <a:cubicBezTo>
                      <a:pt x="227797" y="215737"/>
                      <a:pt x="228487" y="213579"/>
                      <a:pt x="229782" y="211810"/>
                    </a:cubicBezTo>
                    <a:lnTo>
                      <a:pt x="244370" y="192087"/>
                    </a:lnTo>
                    <a:lnTo>
                      <a:pt x="244370" y="129164"/>
                    </a:lnTo>
                    <a:lnTo>
                      <a:pt x="213684" y="93127"/>
                    </a:lnTo>
                    <a:cubicBezTo>
                      <a:pt x="212216" y="91444"/>
                      <a:pt x="211439" y="89286"/>
                      <a:pt x="211396" y="87042"/>
                    </a:cubicBezTo>
                    <a:lnTo>
                      <a:pt x="211396" y="31714"/>
                    </a:lnTo>
                    <a:cubicBezTo>
                      <a:pt x="192449" y="24464"/>
                      <a:pt x="172423" y="20235"/>
                      <a:pt x="152138" y="19242"/>
                    </a:cubicBezTo>
                    <a:lnTo>
                      <a:pt x="109147" y="23005"/>
                    </a:lnTo>
                    <a:lnTo>
                      <a:pt x="97076" y="9380"/>
                    </a:lnTo>
                    <a:lnTo>
                      <a:pt x="86992" y="8799"/>
                    </a:lnTo>
                    <a:lnTo>
                      <a:pt x="93684" y="5842"/>
                    </a:lnTo>
                    <a:cubicBezTo>
                      <a:pt x="112302" y="1191"/>
                      <a:pt x="132867" y="-805"/>
                      <a:pt x="153951" y="296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43">
                  <a:solidFill>
                    <a:srgbClr val="0070C0"/>
                  </a:solidFill>
                </a:endParaRPr>
              </a:p>
            </p:txBody>
          </p:sp>
          <p:sp>
            <p:nvSpPr>
              <p:cNvPr id="63" name="弧形 68">
                <a:extLst>
                  <a:ext uri="{FF2B5EF4-FFF2-40B4-BE49-F238E27FC236}">
                    <a16:creationId xmlns:a16="http://schemas.microsoft.com/office/drawing/2014/main" xmlns="" id="{C47119FF-8058-25F9-3A71-97D01EE98CE7}"/>
                  </a:ext>
                </a:extLst>
              </p:cNvPr>
              <p:cNvSpPr/>
              <p:nvPr/>
            </p:nvSpPr>
            <p:spPr>
              <a:xfrm>
                <a:off x="11618" y="1511"/>
                <a:ext cx="623" cy="623"/>
              </a:xfrm>
              <a:prstGeom prst="arc">
                <a:avLst>
                  <a:gd name="adj1" fmla="val 21234758"/>
                  <a:gd name="adj2" fmla="val 16292012"/>
                </a:avLst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943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xmlns="" id="{4019DCCB-ABB5-CEAA-1D83-C58C26592C60}"/>
                </a:ext>
              </a:extLst>
            </p:cNvPr>
            <p:cNvGrpSpPr/>
            <p:nvPr/>
          </p:nvGrpSpPr>
          <p:grpSpPr>
            <a:xfrm>
              <a:off x="8265562" y="894794"/>
              <a:ext cx="372290" cy="372290"/>
              <a:chOff x="12790" y="1477"/>
              <a:chExt cx="622" cy="622"/>
            </a:xfrm>
          </p:grpSpPr>
          <p:sp>
            <p:nvSpPr>
              <p:cNvPr id="60" name="iconfont-11117-5703307">
                <a:extLst>
                  <a:ext uri="{FF2B5EF4-FFF2-40B4-BE49-F238E27FC236}">
                    <a16:creationId xmlns:a16="http://schemas.microsoft.com/office/drawing/2014/main" xmlns="" id="{633F009B-C844-75A7-31F8-6C4B53F027EA}"/>
                  </a:ext>
                </a:extLst>
              </p:cNvPr>
              <p:cNvSpPr/>
              <p:nvPr/>
            </p:nvSpPr>
            <p:spPr>
              <a:xfrm>
                <a:off x="12907" y="1539"/>
                <a:ext cx="389" cy="398"/>
              </a:xfrm>
              <a:custGeom>
                <a:avLst/>
                <a:gdLst>
                  <a:gd name="T0" fmla="*/ 2583 w 9915"/>
                  <a:gd name="T1" fmla="*/ 8294 h 10114"/>
                  <a:gd name="T2" fmla="*/ 2810 w 9915"/>
                  <a:gd name="T3" fmla="*/ 7707 h 10114"/>
                  <a:gd name="T4" fmla="*/ 2900 w 9915"/>
                  <a:gd name="T5" fmla="*/ 7423 h 10114"/>
                  <a:gd name="T6" fmla="*/ 3045 w 9915"/>
                  <a:gd name="T7" fmla="*/ 6860 h 10114"/>
                  <a:gd name="T8" fmla="*/ 2915 w 9915"/>
                  <a:gd name="T9" fmla="*/ 6770 h 10114"/>
                  <a:gd name="T10" fmla="*/ 2780 w 9915"/>
                  <a:gd name="T11" fmla="*/ 5820 h 10114"/>
                  <a:gd name="T12" fmla="*/ 1193 w 9915"/>
                  <a:gd name="T13" fmla="*/ 6497 h 10114"/>
                  <a:gd name="T14" fmla="*/ 1174 w 9915"/>
                  <a:gd name="T15" fmla="*/ 6760 h 10114"/>
                  <a:gd name="T16" fmla="*/ 1143 w 9915"/>
                  <a:gd name="T17" fmla="*/ 7342 h 10114"/>
                  <a:gd name="T18" fmla="*/ 1295 w 9915"/>
                  <a:gd name="T19" fmla="*/ 7394 h 10114"/>
                  <a:gd name="T20" fmla="*/ 1513 w 9915"/>
                  <a:gd name="T21" fmla="*/ 7957 h 10114"/>
                  <a:gd name="T22" fmla="*/ 230 w 9915"/>
                  <a:gd name="T23" fmla="*/ 8685 h 10114"/>
                  <a:gd name="T24" fmla="*/ 65 w 9915"/>
                  <a:gd name="T25" fmla="*/ 9603 h 10114"/>
                  <a:gd name="T26" fmla="*/ 3805 w 9915"/>
                  <a:gd name="T27" fmla="*/ 9923 h 10114"/>
                  <a:gd name="T28" fmla="*/ 4125 w 9915"/>
                  <a:gd name="T29" fmla="*/ 9095 h 10114"/>
                  <a:gd name="T30" fmla="*/ 9684 w 9915"/>
                  <a:gd name="T31" fmla="*/ 8687 h 10114"/>
                  <a:gd name="T32" fmla="*/ 8404 w 9915"/>
                  <a:gd name="T33" fmla="*/ 7957 h 10114"/>
                  <a:gd name="T34" fmla="*/ 8620 w 9915"/>
                  <a:gd name="T35" fmla="*/ 7394 h 10114"/>
                  <a:gd name="T36" fmla="*/ 8772 w 9915"/>
                  <a:gd name="T37" fmla="*/ 7342 h 10114"/>
                  <a:gd name="T38" fmla="*/ 8742 w 9915"/>
                  <a:gd name="T39" fmla="*/ 6760 h 10114"/>
                  <a:gd name="T40" fmla="*/ 8722 w 9915"/>
                  <a:gd name="T41" fmla="*/ 6497 h 10114"/>
                  <a:gd name="T42" fmla="*/ 7135 w 9915"/>
                  <a:gd name="T43" fmla="*/ 5820 h 10114"/>
                  <a:gd name="T44" fmla="*/ 7000 w 9915"/>
                  <a:gd name="T45" fmla="*/ 6770 h 10114"/>
                  <a:gd name="T46" fmla="*/ 6870 w 9915"/>
                  <a:gd name="T47" fmla="*/ 6860 h 10114"/>
                  <a:gd name="T48" fmla="*/ 7015 w 9915"/>
                  <a:gd name="T49" fmla="*/ 7423 h 10114"/>
                  <a:gd name="T50" fmla="*/ 7105 w 9915"/>
                  <a:gd name="T51" fmla="*/ 7707 h 10114"/>
                  <a:gd name="T52" fmla="*/ 7333 w 9915"/>
                  <a:gd name="T53" fmla="*/ 8293 h 10114"/>
                  <a:gd name="T54" fmla="*/ 5789 w 9915"/>
                  <a:gd name="T55" fmla="*/ 9095 h 10114"/>
                  <a:gd name="T56" fmla="*/ 6110 w 9915"/>
                  <a:gd name="T57" fmla="*/ 9923 h 10114"/>
                  <a:gd name="T58" fmla="*/ 9851 w 9915"/>
                  <a:gd name="T59" fmla="*/ 9603 h 10114"/>
                  <a:gd name="T60" fmla="*/ 9684 w 9915"/>
                  <a:gd name="T61" fmla="*/ 8687 h 10114"/>
                  <a:gd name="T62" fmla="*/ 5470 w 9915"/>
                  <a:gd name="T63" fmla="*/ 2815 h 10114"/>
                  <a:gd name="T64" fmla="*/ 5697 w 9915"/>
                  <a:gd name="T65" fmla="*/ 2229 h 10114"/>
                  <a:gd name="T66" fmla="*/ 5788 w 9915"/>
                  <a:gd name="T67" fmla="*/ 1945 h 10114"/>
                  <a:gd name="T68" fmla="*/ 5931 w 9915"/>
                  <a:gd name="T69" fmla="*/ 1383 h 10114"/>
                  <a:gd name="T70" fmla="*/ 5802 w 9915"/>
                  <a:gd name="T71" fmla="*/ 1294 h 10114"/>
                  <a:gd name="T72" fmla="*/ 5667 w 9915"/>
                  <a:gd name="T73" fmla="*/ 344 h 10114"/>
                  <a:gd name="T74" fmla="*/ 4080 w 9915"/>
                  <a:gd name="T75" fmla="*/ 1019 h 10114"/>
                  <a:gd name="T76" fmla="*/ 4060 w 9915"/>
                  <a:gd name="T77" fmla="*/ 1283 h 10114"/>
                  <a:gd name="T78" fmla="*/ 4028 w 9915"/>
                  <a:gd name="T79" fmla="*/ 1864 h 10114"/>
                  <a:gd name="T80" fmla="*/ 4179 w 9915"/>
                  <a:gd name="T81" fmla="*/ 1917 h 10114"/>
                  <a:gd name="T82" fmla="*/ 4397 w 9915"/>
                  <a:gd name="T83" fmla="*/ 2478 h 10114"/>
                  <a:gd name="T84" fmla="*/ 3115 w 9915"/>
                  <a:gd name="T85" fmla="*/ 3209 h 10114"/>
                  <a:gd name="T86" fmla="*/ 2949 w 9915"/>
                  <a:gd name="T87" fmla="*/ 4127 h 10114"/>
                  <a:gd name="T88" fmla="*/ 6688 w 9915"/>
                  <a:gd name="T89" fmla="*/ 4445 h 10114"/>
                  <a:gd name="T90" fmla="*/ 7008 w 9915"/>
                  <a:gd name="T91" fmla="*/ 3619 h 10114"/>
                  <a:gd name="T92" fmla="*/ 6334 w 9915"/>
                  <a:gd name="T93" fmla="*/ 7419 h 10114"/>
                  <a:gd name="T94" fmla="*/ 5208 w 9915"/>
                  <a:gd name="T95" fmla="*/ 5407 h 10114"/>
                  <a:gd name="T96" fmla="*/ 4706 w 9915"/>
                  <a:gd name="T97" fmla="*/ 5407 h 10114"/>
                  <a:gd name="T98" fmla="*/ 3581 w 9915"/>
                  <a:gd name="T99" fmla="*/ 7420 h 10114"/>
                  <a:gd name="T100" fmla="*/ 3708 w 9915"/>
                  <a:gd name="T101" fmla="*/ 7905 h 10114"/>
                  <a:gd name="T102" fmla="*/ 4956 w 9915"/>
                  <a:gd name="T103" fmla="*/ 7200 h 10114"/>
                  <a:gd name="T104" fmla="*/ 6208 w 9915"/>
                  <a:gd name="T105" fmla="*/ 7905 h 10114"/>
                  <a:gd name="T106" fmla="*/ 6334 w 9915"/>
                  <a:gd name="T107" fmla="*/ 7419 h 10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915" h="10114">
                    <a:moveTo>
                      <a:pt x="3910" y="8687"/>
                    </a:moveTo>
                    <a:cubicBezTo>
                      <a:pt x="3490" y="8479"/>
                      <a:pt x="3040" y="8349"/>
                      <a:pt x="2583" y="8294"/>
                    </a:cubicBezTo>
                    <a:cubicBezTo>
                      <a:pt x="2599" y="8180"/>
                      <a:pt x="2614" y="8068"/>
                      <a:pt x="2629" y="7957"/>
                    </a:cubicBezTo>
                    <a:cubicBezTo>
                      <a:pt x="2732" y="7889"/>
                      <a:pt x="2804" y="7789"/>
                      <a:pt x="2810" y="7707"/>
                    </a:cubicBezTo>
                    <a:cubicBezTo>
                      <a:pt x="2823" y="7603"/>
                      <a:pt x="2834" y="7499"/>
                      <a:pt x="2847" y="7394"/>
                    </a:cubicBezTo>
                    <a:cubicBezTo>
                      <a:pt x="2860" y="7410"/>
                      <a:pt x="2879" y="7420"/>
                      <a:pt x="2900" y="7423"/>
                    </a:cubicBezTo>
                    <a:cubicBezTo>
                      <a:pt x="2949" y="7428"/>
                      <a:pt x="2993" y="7392"/>
                      <a:pt x="2998" y="7342"/>
                    </a:cubicBezTo>
                    <a:lnTo>
                      <a:pt x="3045" y="6860"/>
                    </a:lnTo>
                    <a:cubicBezTo>
                      <a:pt x="3050" y="6812"/>
                      <a:pt x="3015" y="6765"/>
                      <a:pt x="2967" y="6760"/>
                    </a:cubicBezTo>
                    <a:cubicBezTo>
                      <a:pt x="2948" y="6758"/>
                      <a:pt x="2930" y="6763"/>
                      <a:pt x="2915" y="6770"/>
                    </a:cubicBezTo>
                    <a:cubicBezTo>
                      <a:pt x="2927" y="6679"/>
                      <a:pt x="2937" y="6588"/>
                      <a:pt x="2947" y="6497"/>
                    </a:cubicBezTo>
                    <a:cubicBezTo>
                      <a:pt x="2955" y="6370"/>
                      <a:pt x="3014" y="6037"/>
                      <a:pt x="2780" y="5820"/>
                    </a:cubicBezTo>
                    <a:cubicBezTo>
                      <a:pt x="2443" y="5478"/>
                      <a:pt x="1698" y="5478"/>
                      <a:pt x="1359" y="5820"/>
                    </a:cubicBezTo>
                    <a:cubicBezTo>
                      <a:pt x="1125" y="6036"/>
                      <a:pt x="1185" y="6370"/>
                      <a:pt x="1193" y="6497"/>
                    </a:cubicBezTo>
                    <a:cubicBezTo>
                      <a:pt x="1204" y="6589"/>
                      <a:pt x="1214" y="6679"/>
                      <a:pt x="1224" y="6770"/>
                    </a:cubicBezTo>
                    <a:cubicBezTo>
                      <a:pt x="1209" y="6763"/>
                      <a:pt x="1190" y="6758"/>
                      <a:pt x="1174" y="6760"/>
                    </a:cubicBezTo>
                    <a:cubicBezTo>
                      <a:pt x="1126" y="6765"/>
                      <a:pt x="1090" y="6810"/>
                      <a:pt x="1095" y="6860"/>
                    </a:cubicBezTo>
                    <a:lnTo>
                      <a:pt x="1143" y="7342"/>
                    </a:lnTo>
                    <a:cubicBezTo>
                      <a:pt x="1148" y="7390"/>
                      <a:pt x="1190" y="7428"/>
                      <a:pt x="1240" y="7423"/>
                    </a:cubicBezTo>
                    <a:cubicBezTo>
                      <a:pt x="1262" y="7422"/>
                      <a:pt x="1280" y="7409"/>
                      <a:pt x="1295" y="7394"/>
                    </a:cubicBezTo>
                    <a:cubicBezTo>
                      <a:pt x="1307" y="7499"/>
                      <a:pt x="1319" y="7603"/>
                      <a:pt x="1330" y="7707"/>
                    </a:cubicBezTo>
                    <a:cubicBezTo>
                      <a:pt x="1338" y="7789"/>
                      <a:pt x="1410" y="7888"/>
                      <a:pt x="1513" y="7957"/>
                    </a:cubicBezTo>
                    <a:cubicBezTo>
                      <a:pt x="1528" y="8069"/>
                      <a:pt x="1543" y="8180"/>
                      <a:pt x="1558" y="8293"/>
                    </a:cubicBezTo>
                    <a:cubicBezTo>
                      <a:pt x="1100" y="8349"/>
                      <a:pt x="652" y="8478"/>
                      <a:pt x="230" y="8685"/>
                    </a:cubicBezTo>
                    <a:cubicBezTo>
                      <a:pt x="95" y="8759"/>
                      <a:pt x="0" y="8949"/>
                      <a:pt x="15" y="9095"/>
                    </a:cubicBezTo>
                    <a:cubicBezTo>
                      <a:pt x="31" y="9264"/>
                      <a:pt x="48" y="9434"/>
                      <a:pt x="65" y="9603"/>
                    </a:cubicBezTo>
                    <a:cubicBezTo>
                      <a:pt x="79" y="9749"/>
                      <a:pt x="201" y="9895"/>
                      <a:pt x="338" y="9923"/>
                    </a:cubicBezTo>
                    <a:cubicBezTo>
                      <a:pt x="1488" y="10114"/>
                      <a:pt x="2655" y="10114"/>
                      <a:pt x="3805" y="9923"/>
                    </a:cubicBezTo>
                    <a:cubicBezTo>
                      <a:pt x="3941" y="9894"/>
                      <a:pt x="4063" y="9749"/>
                      <a:pt x="4078" y="9603"/>
                    </a:cubicBezTo>
                    <a:cubicBezTo>
                      <a:pt x="4094" y="9433"/>
                      <a:pt x="4110" y="9265"/>
                      <a:pt x="4125" y="9095"/>
                    </a:cubicBezTo>
                    <a:cubicBezTo>
                      <a:pt x="4140" y="8949"/>
                      <a:pt x="4045" y="8759"/>
                      <a:pt x="3910" y="8687"/>
                    </a:cubicBezTo>
                    <a:close/>
                    <a:moveTo>
                      <a:pt x="9684" y="8687"/>
                    </a:moveTo>
                    <a:cubicBezTo>
                      <a:pt x="9264" y="8479"/>
                      <a:pt x="8814" y="8349"/>
                      <a:pt x="8358" y="8294"/>
                    </a:cubicBezTo>
                    <a:cubicBezTo>
                      <a:pt x="8373" y="8182"/>
                      <a:pt x="8388" y="8069"/>
                      <a:pt x="8404" y="7957"/>
                    </a:cubicBezTo>
                    <a:cubicBezTo>
                      <a:pt x="8505" y="7889"/>
                      <a:pt x="8578" y="7789"/>
                      <a:pt x="8585" y="7707"/>
                    </a:cubicBezTo>
                    <a:cubicBezTo>
                      <a:pt x="8597" y="7603"/>
                      <a:pt x="8609" y="7499"/>
                      <a:pt x="8620" y="7394"/>
                    </a:cubicBezTo>
                    <a:cubicBezTo>
                      <a:pt x="8635" y="7410"/>
                      <a:pt x="8653" y="7420"/>
                      <a:pt x="8675" y="7423"/>
                    </a:cubicBezTo>
                    <a:cubicBezTo>
                      <a:pt x="8724" y="7428"/>
                      <a:pt x="8766" y="7392"/>
                      <a:pt x="8772" y="7342"/>
                    </a:cubicBezTo>
                    <a:lnTo>
                      <a:pt x="8820" y="6860"/>
                    </a:lnTo>
                    <a:cubicBezTo>
                      <a:pt x="8825" y="6812"/>
                      <a:pt x="8790" y="6765"/>
                      <a:pt x="8742" y="6760"/>
                    </a:cubicBezTo>
                    <a:cubicBezTo>
                      <a:pt x="8724" y="6758"/>
                      <a:pt x="8707" y="6763"/>
                      <a:pt x="8690" y="6770"/>
                    </a:cubicBezTo>
                    <a:cubicBezTo>
                      <a:pt x="8702" y="6679"/>
                      <a:pt x="8712" y="6588"/>
                      <a:pt x="8722" y="6497"/>
                    </a:cubicBezTo>
                    <a:cubicBezTo>
                      <a:pt x="8729" y="6370"/>
                      <a:pt x="8790" y="6037"/>
                      <a:pt x="8557" y="5820"/>
                    </a:cubicBezTo>
                    <a:cubicBezTo>
                      <a:pt x="8218" y="5478"/>
                      <a:pt x="7473" y="5478"/>
                      <a:pt x="7135" y="5820"/>
                    </a:cubicBezTo>
                    <a:cubicBezTo>
                      <a:pt x="6901" y="6036"/>
                      <a:pt x="6962" y="6370"/>
                      <a:pt x="6969" y="6497"/>
                    </a:cubicBezTo>
                    <a:cubicBezTo>
                      <a:pt x="6979" y="6588"/>
                      <a:pt x="6988" y="6679"/>
                      <a:pt x="7000" y="6770"/>
                    </a:cubicBezTo>
                    <a:cubicBezTo>
                      <a:pt x="6985" y="6763"/>
                      <a:pt x="6966" y="6758"/>
                      <a:pt x="6948" y="6760"/>
                    </a:cubicBezTo>
                    <a:cubicBezTo>
                      <a:pt x="6900" y="6765"/>
                      <a:pt x="6865" y="6810"/>
                      <a:pt x="6870" y="6860"/>
                    </a:cubicBezTo>
                    <a:lnTo>
                      <a:pt x="6919" y="7342"/>
                    </a:lnTo>
                    <a:cubicBezTo>
                      <a:pt x="6923" y="7390"/>
                      <a:pt x="6966" y="7428"/>
                      <a:pt x="7015" y="7423"/>
                    </a:cubicBezTo>
                    <a:cubicBezTo>
                      <a:pt x="7038" y="7422"/>
                      <a:pt x="7056" y="7409"/>
                      <a:pt x="7070" y="7394"/>
                    </a:cubicBezTo>
                    <a:cubicBezTo>
                      <a:pt x="7081" y="7499"/>
                      <a:pt x="7094" y="7603"/>
                      <a:pt x="7105" y="7707"/>
                    </a:cubicBezTo>
                    <a:cubicBezTo>
                      <a:pt x="7114" y="7789"/>
                      <a:pt x="7185" y="7888"/>
                      <a:pt x="7288" y="7957"/>
                    </a:cubicBezTo>
                    <a:cubicBezTo>
                      <a:pt x="7303" y="8068"/>
                      <a:pt x="7318" y="8180"/>
                      <a:pt x="7333" y="8293"/>
                    </a:cubicBezTo>
                    <a:cubicBezTo>
                      <a:pt x="6875" y="8349"/>
                      <a:pt x="6425" y="8478"/>
                      <a:pt x="6005" y="8685"/>
                    </a:cubicBezTo>
                    <a:cubicBezTo>
                      <a:pt x="5870" y="8759"/>
                      <a:pt x="5775" y="8949"/>
                      <a:pt x="5789" y="9095"/>
                    </a:cubicBezTo>
                    <a:cubicBezTo>
                      <a:pt x="5805" y="9264"/>
                      <a:pt x="5823" y="9433"/>
                      <a:pt x="5839" y="9603"/>
                    </a:cubicBezTo>
                    <a:cubicBezTo>
                      <a:pt x="5854" y="9749"/>
                      <a:pt x="5975" y="9895"/>
                      <a:pt x="6110" y="9923"/>
                    </a:cubicBezTo>
                    <a:cubicBezTo>
                      <a:pt x="7260" y="10113"/>
                      <a:pt x="8429" y="10113"/>
                      <a:pt x="9579" y="9923"/>
                    </a:cubicBezTo>
                    <a:cubicBezTo>
                      <a:pt x="9715" y="9894"/>
                      <a:pt x="9837" y="9749"/>
                      <a:pt x="9851" y="9603"/>
                    </a:cubicBezTo>
                    <a:cubicBezTo>
                      <a:pt x="9868" y="9433"/>
                      <a:pt x="9885" y="9265"/>
                      <a:pt x="9900" y="9095"/>
                    </a:cubicBezTo>
                    <a:cubicBezTo>
                      <a:pt x="9915" y="8949"/>
                      <a:pt x="9820" y="8759"/>
                      <a:pt x="9684" y="8687"/>
                    </a:cubicBezTo>
                    <a:close/>
                    <a:moveTo>
                      <a:pt x="6798" y="3208"/>
                    </a:moveTo>
                    <a:cubicBezTo>
                      <a:pt x="6378" y="3002"/>
                      <a:pt x="5928" y="2872"/>
                      <a:pt x="5470" y="2815"/>
                    </a:cubicBezTo>
                    <a:cubicBezTo>
                      <a:pt x="5486" y="2704"/>
                      <a:pt x="5502" y="2590"/>
                      <a:pt x="5515" y="2478"/>
                    </a:cubicBezTo>
                    <a:cubicBezTo>
                      <a:pt x="5618" y="2410"/>
                      <a:pt x="5690" y="2313"/>
                      <a:pt x="5697" y="2229"/>
                    </a:cubicBezTo>
                    <a:cubicBezTo>
                      <a:pt x="5709" y="2124"/>
                      <a:pt x="5720" y="2020"/>
                      <a:pt x="5733" y="1917"/>
                    </a:cubicBezTo>
                    <a:cubicBezTo>
                      <a:pt x="5747" y="1932"/>
                      <a:pt x="5767" y="1942"/>
                      <a:pt x="5788" y="1945"/>
                    </a:cubicBezTo>
                    <a:cubicBezTo>
                      <a:pt x="5835" y="1949"/>
                      <a:pt x="5879" y="1914"/>
                      <a:pt x="5883" y="1864"/>
                    </a:cubicBezTo>
                    <a:lnTo>
                      <a:pt x="5931" y="1383"/>
                    </a:lnTo>
                    <a:cubicBezTo>
                      <a:pt x="5938" y="1334"/>
                      <a:pt x="5900" y="1289"/>
                      <a:pt x="5853" y="1283"/>
                    </a:cubicBezTo>
                    <a:cubicBezTo>
                      <a:pt x="5835" y="1282"/>
                      <a:pt x="5817" y="1285"/>
                      <a:pt x="5802" y="1294"/>
                    </a:cubicBezTo>
                    <a:cubicBezTo>
                      <a:pt x="5813" y="1202"/>
                      <a:pt x="5824" y="1112"/>
                      <a:pt x="5833" y="1019"/>
                    </a:cubicBezTo>
                    <a:cubicBezTo>
                      <a:pt x="5842" y="894"/>
                      <a:pt x="5902" y="559"/>
                      <a:pt x="5667" y="344"/>
                    </a:cubicBezTo>
                    <a:cubicBezTo>
                      <a:pt x="5329" y="0"/>
                      <a:pt x="4584" y="0"/>
                      <a:pt x="4247" y="344"/>
                    </a:cubicBezTo>
                    <a:cubicBezTo>
                      <a:pt x="4013" y="560"/>
                      <a:pt x="4073" y="894"/>
                      <a:pt x="4080" y="1019"/>
                    </a:cubicBezTo>
                    <a:cubicBezTo>
                      <a:pt x="4090" y="1112"/>
                      <a:pt x="4102" y="1202"/>
                      <a:pt x="4112" y="1294"/>
                    </a:cubicBezTo>
                    <a:cubicBezTo>
                      <a:pt x="4095" y="1285"/>
                      <a:pt x="4078" y="1282"/>
                      <a:pt x="4060" y="1283"/>
                    </a:cubicBezTo>
                    <a:cubicBezTo>
                      <a:pt x="4012" y="1289"/>
                      <a:pt x="3975" y="1333"/>
                      <a:pt x="3980" y="1383"/>
                    </a:cubicBezTo>
                    <a:lnTo>
                      <a:pt x="4028" y="1864"/>
                    </a:lnTo>
                    <a:cubicBezTo>
                      <a:pt x="4034" y="1913"/>
                      <a:pt x="4077" y="1949"/>
                      <a:pt x="4124" y="1945"/>
                    </a:cubicBezTo>
                    <a:cubicBezTo>
                      <a:pt x="4145" y="1943"/>
                      <a:pt x="4165" y="1932"/>
                      <a:pt x="4179" y="1917"/>
                    </a:cubicBezTo>
                    <a:cubicBezTo>
                      <a:pt x="4190" y="2020"/>
                      <a:pt x="4203" y="2124"/>
                      <a:pt x="4214" y="2229"/>
                    </a:cubicBezTo>
                    <a:cubicBezTo>
                      <a:pt x="4222" y="2312"/>
                      <a:pt x="4294" y="2410"/>
                      <a:pt x="4397" y="2478"/>
                    </a:cubicBezTo>
                    <a:cubicBezTo>
                      <a:pt x="4412" y="2590"/>
                      <a:pt x="4427" y="2702"/>
                      <a:pt x="4442" y="2815"/>
                    </a:cubicBezTo>
                    <a:cubicBezTo>
                      <a:pt x="3984" y="2872"/>
                      <a:pt x="3535" y="3003"/>
                      <a:pt x="3115" y="3209"/>
                    </a:cubicBezTo>
                    <a:cubicBezTo>
                      <a:pt x="2979" y="3282"/>
                      <a:pt x="2884" y="3473"/>
                      <a:pt x="2899" y="3619"/>
                    </a:cubicBezTo>
                    <a:cubicBezTo>
                      <a:pt x="2915" y="3788"/>
                      <a:pt x="2932" y="3958"/>
                      <a:pt x="2949" y="4127"/>
                    </a:cubicBezTo>
                    <a:cubicBezTo>
                      <a:pt x="2963" y="4274"/>
                      <a:pt x="3085" y="4419"/>
                      <a:pt x="3220" y="4445"/>
                    </a:cubicBezTo>
                    <a:cubicBezTo>
                      <a:pt x="4370" y="4637"/>
                      <a:pt x="5539" y="4637"/>
                      <a:pt x="6688" y="4445"/>
                    </a:cubicBezTo>
                    <a:cubicBezTo>
                      <a:pt x="6824" y="4419"/>
                      <a:pt x="6945" y="4273"/>
                      <a:pt x="6960" y="4127"/>
                    </a:cubicBezTo>
                    <a:cubicBezTo>
                      <a:pt x="6976" y="3958"/>
                      <a:pt x="6994" y="3788"/>
                      <a:pt x="7008" y="3619"/>
                    </a:cubicBezTo>
                    <a:cubicBezTo>
                      <a:pt x="7026" y="3473"/>
                      <a:pt x="6933" y="3282"/>
                      <a:pt x="6798" y="3208"/>
                    </a:cubicBezTo>
                    <a:close/>
                    <a:moveTo>
                      <a:pt x="6334" y="7419"/>
                    </a:moveTo>
                    <a:lnTo>
                      <a:pt x="5208" y="6748"/>
                    </a:lnTo>
                    <a:lnTo>
                      <a:pt x="5208" y="5407"/>
                    </a:lnTo>
                    <a:cubicBezTo>
                      <a:pt x="5208" y="5264"/>
                      <a:pt x="5095" y="5148"/>
                      <a:pt x="4956" y="5148"/>
                    </a:cubicBezTo>
                    <a:cubicBezTo>
                      <a:pt x="4818" y="5148"/>
                      <a:pt x="4706" y="5263"/>
                      <a:pt x="4706" y="5407"/>
                    </a:cubicBezTo>
                    <a:lnTo>
                      <a:pt x="4706" y="6748"/>
                    </a:lnTo>
                    <a:lnTo>
                      <a:pt x="3581" y="7420"/>
                    </a:lnTo>
                    <a:cubicBezTo>
                      <a:pt x="3461" y="7493"/>
                      <a:pt x="3420" y="7652"/>
                      <a:pt x="3490" y="7775"/>
                    </a:cubicBezTo>
                    <a:cubicBezTo>
                      <a:pt x="3536" y="7859"/>
                      <a:pt x="3620" y="7905"/>
                      <a:pt x="3708" y="7905"/>
                    </a:cubicBezTo>
                    <a:cubicBezTo>
                      <a:pt x="3751" y="7905"/>
                      <a:pt x="3795" y="7893"/>
                      <a:pt x="3831" y="7870"/>
                    </a:cubicBezTo>
                    <a:lnTo>
                      <a:pt x="4956" y="7200"/>
                    </a:lnTo>
                    <a:lnTo>
                      <a:pt x="6083" y="7870"/>
                    </a:lnTo>
                    <a:cubicBezTo>
                      <a:pt x="6121" y="7894"/>
                      <a:pt x="6165" y="7905"/>
                      <a:pt x="6208" y="7905"/>
                    </a:cubicBezTo>
                    <a:cubicBezTo>
                      <a:pt x="6295" y="7905"/>
                      <a:pt x="6379" y="7859"/>
                      <a:pt x="6425" y="7775"/>
                    </a:cubicBezTo>
                    <a:cubicBezTo>
                      <a:pt x="6495" y="7650"/>
                      <a:pt x="6454" y="7491"/>
                      <a:pt x="6334" y="7419"/>
                    </a:cubicBezTo>
                    <a:close/>
                    <a:moveTo>
                      <a:pt x="6334" y="7419"/>
                    </a:move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43">
                  <a:solidFill>
                    <a:srgbClr val="0070C0"/>
                  </a:solidFill>
                </a:endParaRPr>
              </a:p>
            </p:txBody>
          </p:sp>
          <p:sp>
            <p:nvSpPr>
              <p:cNvPr id="61" name="弧形 71">
                <a:extLst>
                  <a:ext uri="{FF2B5EF4-FFF2-40B4-BE49-F238E27FC236}">
                    <a16:creationId xmlns:a16="http://schemas.microsoft.com/office/drawing/2014/main" xmlns="" id="{ADBCE600-B1CD-B3E7-B4B3-2E173297F756}"/>
                  </a:ext>
                </a:extLst>
              </p:cNvPr>
              <p:cNvSpPr/>
              <p:nvPr/>
            </p:nvSpPr>
            <p:spPr>
              <a:xfrm>
                <a:off x="12790" y="1477"/>
                <a:ext cx="623" cy="623"/>
              </a:xfrm>
              <a:prstGeom prst="arc">
                <a:avLst>
                  <a:gd name="adj1" fmla="val 21234758"/>
                  <a:gd name="adj2" fmla="val 16292012"/>
                </a:avLst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943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xmlns="" id="{86A65CC9-1503-B29B-C7F5-2A2A3F2902A5}"/>
                </a:ext>
              </a:extLst>
            </p:cNvPr>
            <p:cNvSpPr txBox="1"/>
            <p:nvPr/>
          </p:nvSpPr>
          <p:spPr>
            <a:xfrm>
              <a:off x="2621135" y="1302092"/>
              <a:ext cx="906017" cy="237437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zh-CN" altLang="en-US" sz="943" b="1" dirty="0">
                  <a:solidFill>
                    <a:srgbClr val="002060"/>
                  </a:solidFill>
                  <a:sym typeface="+mn-ea"/>
                </a:rPr>
                <a:t>智能制造理解</a:t>
              </a: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xmlns="" id="{44D203EB-0A26-1A16-4BDA-566DCD2A46A3}"/>
                </a:ext>
              </a:extLst>
            </p:cNvPr>
            <p:cNvSpPr txBox="1"/>
            <p:nvPr/>
          </p:nvSpPr>
          <p:spPr>
            <a:xfrm>
              <a:off x="3534503" y="1458018"/>
              <a:ext cx="906017" cy="237437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zh-CN" altLang="en-US" sz="943" b="1">
                  <a:solidFill>
                    <a:srgbClr val="002060"/>
                  </a:solidFill>
                  <a:sym typeface="+mn-ea"/>
                </a:rPr>
                <a:t>用户经营能力</a:t>
              </a: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xmlns="" id="{8EE39ACA-32F3-E7AA-41F2-22152C2D7396}"/>
                </a:ext>
              </a:extLst>
            </p:cNvPr>
            <p:cNvSpPr txBox="1"/>
            <p:nvPr/>
          </p:nvSpPr>
          <p:spPr>
            <a:xfrm>
              <a:off x="4554716" y="1575930"/>
              <a:ext cx="906017" cy="237437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zh-CN" altLang="en-US" sz="943" b="1">
                  <a:solidFill>
                    <a:srgbClr val="002060"/>
                  </a:solidFill>
                  <a:sym typeface="+mn-ea"/>
                </a:rPr>
                <a:t>底层技术创新</a:t>
              </a: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xmlns="" id="{488C93D0-F49F-1665-8828-46F438D9BB7D}"/>
                </a:ext>
              </a:extLst>
            </p:cNvPr>
            <p:cNvSpPr txBox="1"/>
            <p:nvPr/>
          </p:nvSpPr>
          <p:spPr>
            <a:xfrm>
              <a:off x="5960169" y="1575930"/>
              <a:ext cx="906017" cy="237437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zh-CN" altLang="en-US" sz="943" b="1">
                  <a:solidFill>
                    <a:srgbClr val="002060"/>
                  </a:solidFill>
                  <a:sym typeface="+mn-ea"/>
                </a:rPr>
                <a:t>数据治理经验</a:t>
              </a: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xmlns="" id="{56A2A3C4-EB2A-16F3-6584-4EA06F3C8D01}"/>
                </a:ext>
              </a:extLst>
            </p:cNvPr>
            <p:cNvSpPr txBox="1"/>
            <p:nvPr/>
          </p:nvSpPr>
          <p:spPr>
            <a:xfrm>
              <a:off x="7035918" y="1388588"/>
              <a:ext cx="797013" cy="237437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zh-CN" altLang="en-US" sz="943" b="1" dirty="0">
                  <a:solidFill>
                    <a:srgbClr val="002060"/>
                  </a:solidFill>
                  <a:sym typeface="+mn-ea"/>
                </a:rPr>
                <a:t>全栈</a:t>
              </a:r>
              <a:r>
                <a:rPr lang="en-US" altLang="zh-CN" sz="943" b="1" dirty="0">
                  <a:solidFill>
                    <a:srgbClr val="002060"/>
                  </a:solidFill>
                  <a:sym typeface="+mn-ea"/>
                </a:rPr>
                <a:t>AI</a:t>
              </a:r>
              <a:r>
                <a:rPr lang="zh-CN" altLang="en-US" sz="943" b="1" dirty="0">
                  <a:solidFill>
                    <a:srgbClr val="002060"/>
                  </a:solidFill>
                  <a:sym typeface="+mn-ea"/>
                </a:rPr>
                <a:t>技术</a:t>
              </a: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xmlns="" id="{83DA21EF-077D-749F-4C86-6536F0E26020}"/>
                </a:ext>
              </a:extLst>
            </p:cNvPr>
            <p:cNvSpPr txBox="1"/>
            <p:nvPr/>
          </p:nvSpPr>
          <p:spPr>
            <a:xfrm>
              <a:off x="7998699" y="1285640"/>
              <a:ext cx="906017" cy="237437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zh-CN" altLang="en-US" sz="943" b="1">
                  <a:solidFill>
                    <a:srgbClr val="002060"/>
                  </a:solidFill>
                  <a:sym typeface="+mn-ea"/>
                </a:rPr>
                <a:t>生态合作伙伴</a:t>
              </a:r>
            </a:p>
          </p:txBody>
        </p:sp>
        <p:sp>
          <p:nvSpPr>
            <p:cNvPr id="32" name="弧形 78">
              <a:extLst>
                <a:ext uri="{FF2B5EF4-FFF2-40B4-BE49-F238E27FC236}">
                  <a16:creationId xmlns:a16="http://schemas.microsoft.com/office/drawing/2014/main" xmlns="" id="{082CD08C-1986-570C-9D02-05ED634A7351}"/>
                </a:ext>
              </a:extLst>
            </p:cNvPr>
            <p:cNvSpPr/>
            <p:nvPr/>
          </p:nvSpPr>
          <p:spPr>
            <a:xfrm>
              <a:off x="6177896" y="1174910"/>
              <a:ext cx="390845" cy="390845"/>
            </a:xfrm>
            <a:prstGeom prst="arc">
              <a:avLst>
                <a:gd name="adj1" fmla="val 21234758"/>
                <a:gd name="adj2" fmla="val 16292012"/>
              </a:avLst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943">
                <a:solidFill>
                  <a:srgbClr val="0070C0"/>
                </a:solidFill>
              </a:endParaRPr>
            </a:p>
          </p:txBody>
        </p:sp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xmlns="" id="{F3D19AAF-8631-4082-9760-B0BF8400F0BB}"/>
                </a:ext>
              </a:extLst>
            </p:cNvPr>
            <p:cNvPicPr/>
            <p:nvPr/>
          </p:nvPicPr>
          <p:blipFill>
            <a:blip r:embed="rId3" cstate="hqprint">
              <a:clrChange>
                <a:clrFrom>
                  <a:srgbClr val="BAE2FB">
                    <a:alpha val="100000"/>
                  </a:srgbClr>
                </a:clrFrom>
                <a:clrTo>
                  <a:srgbClr val="BAE2FB">
                    <a:alpha val="100000"/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736247" y="2524013"/>
              <a:ext cx="1337132" cy="89182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xmlns="" id="{A485D745-C69E-C365-2619-030FA94FB715}"/>
                </a:ext>
              </a:extLst>
            </p:cNvPr>
            <p:cNvSpPr txBox="1"/>
            <p:nvPr/>
          </p:nvSpPr>
          <p:spPr>
            <a:xfrm>
              <a:off x="7262999" y="1915899"/>
              <a:ext cx="2618121" cy="38254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943" b="1" dirty="0">
                  <a:cs typeface="HYYakuHei 75W" panose="020B0804020202020204" charset="-122"/>
                </a:rPr>
                <a:t>从全数据</a:t>
              </a:r>
              <a:r>
                <a:rPr lang="en-US" altLang="zh-CN" sz="943" b="1" dirty="0">
                  <a:cs typeface="HYYakuHei 75W" panose="020B0804020202020204" charset="-122"/>
                </a:rPr>
                <a:t>,</a:t>
              </a:r>
              <a:r>
                <a:rPr lang="zh-CN" altLang="en-US" sz="943" b="1" dirty="0">
                  <a:cs typeface="HYYakuHei 75W" panose="020B0804020202020204" charset="-122"/>
                </a:rPr>
                <a:t> 全渠道</a:t>
              </a:r>
              <a:r>
                <a:rPr lang="en-US" altLang="zh-CN" sz="943" b="1" dirty="0">
                  <a:cs typeface="HYYakuHei 75W" panose="020B0804020202020204" charset="-122"/>
                </a:rPr>
                <a:t>,</a:t>
              </a:r>
              <a:r>
                <a:rPr lang="zh-CN" altLang="en-US" sz="943" b="1" dirty="0">
                  <a:cs typeface="HYYakuHei 75W" panose="020B0804020202020204" charset="-122"/>
                </a:rPr>
                <a:t> 全场景出发</a:t>
              </a:r>
              <a:r>
                <a:rPr lang="en-US" altLang="zh-CN" sz="943" b="1" dirty="0">
                  <a:cs typeface="HYYakuHei 75W" panose="020B0804020202020204" charset="-122"/>
                </a:rPr>
                <a:t>,</a:t>
              </a:r>
              <a:endParaRPr lang="zh-CN" altLang="en-US" sz="943" b="1" dirty="0">
                <a:cs typeface="HYYakuHei 75W" panose="020B0804020202020204" charset="-122"/>
              </a:endParaRPr>
            </a:p>
            <a:p>
              <a:pPr algn="ctr"/>
              <a:r>
                <a:rPr lang="zh-CN" altLang="en-US" sz="943" b="1" dirty="0">
                  <a:cs typeface="HYYakuHei 75W" panose="020B0804020202020204" charset="-122"/>
                </a:rPr>
                <a:t>构筑“智能车与智慧服务”的数字化营销体系</a:t>
              </a:r>
              <a:endParaRPr sz="943" b="1" dirty="0">
                <a:cs typeface="HYYakuHei 75W" panose="020B0804020202020204" charset="-122"/>
              </a:endParaRPr>
            </a:p>
          </p:txBody>
        </p:sp>
        <p:sp>
          <p:nvSpPr>
            <p:cNvPr id="35" name="文本框 34" descr="7b0a202020202262756c6c6574223a20227b5c2263617465676f727949645c223a31303030352c5c2274656d706c61746549645c223a32303233313332387d220a7d0a">
              <a:extLst>
                <a:ext uri="{FF2B5EF4-FFF2-40B4-BE49-F238E27FC236}">
                  <a16:creationId xmlns:a16="http://schemas.microsoft.com/office/drawing/2014/main" xmlns="" id="{7E2B2EA7-BA4C-475E-1DF0-D1119BC77612}"/>
                </a:ext>
              </a:extLst>
            </p:cNvPr>
            <p:cNvSpPr txBox="1"/>
            <p:nvPr/>
          </p:nvSpPr>
          <p:spPr>
            <a:xfrm>
              <a:off x="7031016" y="2481685"/>
              <a:ext cx="2206382" cy="6142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108000" indent="-108000">
                <a:buBlip>
                  <a:blip r:embed="rId2"/>
                </a:buBlip>
              </a:pPr>
              <a:r>
                <a:rPr lang="en-US" altLang="zh-CN" sz="848" dirty="0">
                  <a:solidFill>
                    <a:srgbClr val="0070C0"/>
                  </a:solidFill>
                </a:rPr>
                <a:t>CDP/MA/ADP</a:t>
              </a:r>
              <a:r>
                <a:rPr lang="zh-CN" altLang="en-US" sz="848" dirty="0">
                  <a:solidFill>
                    <a:srgbClr val="0070C0"/>
                  </a:solidFill>
                </a:rPr>
                <a:t>平台</a:t>
              </a:r>
            </a:p>
            <a:p>
              <a:pPr marL="108000" indent="-108000">
                <a:buBlip>
                  <a:blip r:embed="rId2"/>
                </a:buBlip>
              </a:pPr>
              <a:r>
                <a:rPr lang="en-US" altLang="zh-CN" sz="848" dirty="0">
                  <a:solidFill>
                    <a:srgbClr val="0070C0"/>
                  </a:solidFill>
                </a:rPr>
                <a:t>VDP</a:t>
              </a:r>
              <a:r>
                <a:rPr lang="zh-CN" altLang="en-US" sz="848" dirty="0">
                  <a:solidFill>
                    <a:srgbClr val="0070C0"/>
                  </a:solidFill>
                </a:rPr>
                <a:t>整车数据与服务平台</a:t>
              </a:r>
            </a:p>
            <a:p>
              <a:pPr marL="108000" indent="-108000">
                <a:buBlip>
                  <a:blip r:embed="rId2"/>
                </a:buBlip>
              </a:pPr>
              <a:r>
                <a:rPr lang="zh-CN" altLang="en-US" sz="848" dirty="0">
                  <a:solidFill>
                    <a:srgbClr val="0070C0"/>
                  </a:solidFill>
                </a:rPr>
                <a:t>数字化营销一体化运营平台</a:t>
              </a:r>
            </a:p>
            <a:p>
              <a:pPr marL="108000" indent="-108000">
                <a:buBlip>
                  <a:blip r:embed="rId2"/>
                </a:buBlip>
              </a:pPr>
              <a:r>
                <a:rPr lang="zh-CN" altLang="en-US" sz="848" dirty="0">
                  <a:solidFill>
                    <a:srgbClr val="0070C0"/>
                  </a:solidFill>
                </a:rPr>
                <a:t>产品与用户体验管理平台</a:t>
              </a:r>
            </a:p>
          </p:txBody>
        </p:sp>
        <p:sp>
          <p:nvSpPr>
            <p:cNvPr id="36" name="剪去单角的矩形 113">
              <a:extLst>
                <a:ext uri="{FF2B5EF4-FFF2-40B4-BE49-F238E27FC236}">
                  <a16:creationId xmlns:a16="http://schemas.microsoft.com/office/drawing/2014/main" xmlns="" id="{DCD97FD2-781C-E21D-87B8-1B54E52FC1EE}"/>
                </a:ext>
              </a:extLst>
            </p:cNvPr>
            <p:cNvSpPr/>
            <p:nvPr/>
          </p:nvSpPr>
          <p:spPr>
            <a:xfrm>
              <a:off x="7108226" y="2306313"/>
              <a:ext cx="1530000" cy="204044"/>
            </a:xfrm>
            <a:prstGeom prst="snip1Rect">
              <a:avLst/>
            </a:prstGeom>
            <a:gradFill>
              <a:gsLst>
                <a:gs pos="0">
                  <a:srgbClr val="002060"/>
                </a:gs>
                <a:gs pos="100000">
                  <a:srgbClr val="0070C0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bIns="54000" rtlCol="0" anchor="ctr"/>
            <a:lstStyle/>
            <a:p>
              <a:r>
                <a:rPr lang="zh-CN" altLang="en-US" sz="1000" b="1" dirty="0"/>
                <a:t>数字化营销云原生产品</a:t>
              </a: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xmlns="" id="{DF272FA8-1545-0D7C-7681-748672164442}"/>
                </a:ext>
              </a:extLst>
            </p:cNvPr>
            <p:cNvSpPr txBox="1"/>
            <p:nvPr/>
          </p:nvSpPr>
          <p:spPr>
            <a:xfrm>
              <a:off x="7310614" y="4189843"/>
              <a:ext cx="2522891" cy="38254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943" b="1" dirty="0">
                  <a:cs typeface="HYYakuHei 75W" panose="020B0804020202020204" charset="-122"/>
                </a:rPr>
                <a:t>以用户体验为中心</a:t>
              </a:r>
              <a:r>
                <a:rPr lang="en-US" altLang="zh-CN" sz="943" b="1" dirty="0">
                  <a:cs typeface="HYYakuHei 75W" panose="020B0804020202020204" charset="-122"/>
                </a:rPr>
                <a:t>,</a:t>
              </a:r>
              <a:r>
                <a:rPr lang="zh-CN" altLang="en-US" sz="943" b="1" dirty="0">
                  <a:cs typeface="HYYakuHei 75W" panose="020B0804020202020204" charset="-122"/>
                </a:rPr>
                <a:t> 以自主可控</a:t>
              </a:r>
              <a:endParaRPr lang="en-US" altLang="zh-CN" sz="943" b="1" dirty="0">
                <a:cs typeface="HYYakuHei 75W" panose="020B0804020202020204" charset="-122"/>
              </a:endParaRPr>
            </a:p>
            <a:p>
              <a:pPr algn="ctr"/>
              <a:r>
                <a:rPr lang="zh-CN" altLang="en-US" sz="943" b="1" dirty="0">
                  <a:cs typeface="HYYakuHei 75W" panose="020B0804020202020204" charset="-122"/>
                </a:rPr>
                <a:t>与安全为基础</a:t>
              </a:r>
              <a:r>
                <a:rPr lang="en-US" altLang="zh-CN" sz="943" b="1" dirty="0">
                  <a:cs typeface="HYYakuHei 75W" panose="020B0804020202020204" charset="-122"/>
                </a:rPr>
                <a:t>,</a:t>
              </a:r>
              <a:r>
                <a:rPr lang="zh-CN" altLang="en-US" sz="943" b="1" dirty="0">
                  <a:cs typeface="HYYakuHei 75W" panose="020B0804020202020204" charset="-122"/>
                </a:rPr>
                <a:t> 实现全栈</a:t>
              </a:r>
              <a:r>
                <a:rPr lang="en-US" sz="943" b="1" dirty="0">
                  <a:cs typeface="HYYakuHei 75W" panose="020B0804020202020204" charset="-122"/>
                </a:rPr>
                <a:t>AI</a:t>
              </a:r>
              <a:r>
                <a:rPr lang="zh-CN" altLang="en-US" sz="943" b="1" dirty="0">
                  <a:cs typeface="HYYakuHei 75W" panose="020B0804020202020204" charset="-122"/>
                </a:rPr>
                <a:t>创新</a:t>
              </a:r>
              <a:endParaRPr sz="943" b="1" dirty="0">
                <a:cs typeface="HYYakuHei 75W" panose="020B0804020202020204" charset="-122"/>
              </a:endParaRPr>
            </a:p>
          </p:txBody>
        </p:sp>
        <p:sp>
          <p:nvSpPr>
            <p:cNvPr id="38" name="剪去单角的矩形 117">
              <a:extLst>
                <a:ext uri="{FF2B5EF4-FFF2-40B4-BE49-F238E27FC236}">
                  <a16:creationId xmlns:a16="http://schemas.microsoft.com/office/drawing/2014/main" xmlns="" id="{E10ED097-F0E7-42B3-174B-4E440F1BE41C}"/>
                </a:ext>
              </a:extLst>
            </p:cNvPr>
            <p:cNvSpPr/>
            <p:nvPr/>
          </p:nvSpPr>
          <p:spPr>
            <a:xfrm>
              <a:off x="7346853" y="4575709"/>
              <a:ext cx="1148952" cy="214157"/>
            </a:xfrm>
            <a:prstGeom prst="snip1Rect">
              <a:avLst/>
            </a:prstGeom>
            <a:gradFill>
              <a:gsLst>
                <a:gs pos="0">
                  <a:srgbClr val="002060"/>
                </a:gs>
                <a:gs pos="100000">
                  <a:srgbClr val="0070C0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bIns="54000" rtlCol="0" anchor="ctr"/>
            <a:lstStyle/>
            <a:p>
              <a:pPr algn="ctr"/>
              <a:r>
                <a:rPr lang="zh-CN" altLang="en-US" sz="1000" b="1" dirty="0"/>
                <a:t>智能座舱产品</a:t>
              </a:r>
            </a:p>
          </p:txBody>
        </p:sp>
        <p:sp>
          <p:nvSpPr>
            <p:cNvPr id="39" name="文本框 38" descr="7b0a202020202262756c6c6574223a20227b5c2263617465676f727949645c223a31303030352c5c2274656d706c61746549645c223a32303233313332387d220a7d0a">
              <a:extLst>
                <a:ext uri="{FF2B5EF4-FFF2-40B4-BE49-F238E27FC236}">
                  <a16:creationId xmlns:a16="http://schemas.microsoft.com/office/drawing/2014/main" xmlns="" id="{B978B018-9311-1467-342B-BFE15FD13029}"/>
                </a:ext>
              </a:extLst>
            </p:cNvPr>
            <p:cNvSpPr txBox="1"/>
            <p:nvPr/>
          </p:nvSpPr>
          <p:spPr>
            <a:xfrm>
              <a:off x="7261095" y="4773826"/>
              <a:ext cx="1707189" cy="4837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108000" indent="-108000">
                <a:buBlip>
                  <a:blip r:embed="rId2"/>
                </a:buBlip>
              </a:pPr>
              <a:r>
                <a:rPr lang="zh-CN" altLang="en-US" sz="848" dirty="0">
                  <a:solidFill>
                    <a:srgbClr val="0070C0"/>
                  </a:solidFill>
                </a:rPr>
                <a:t>车辆实时远程诊断平台</a:t>
              </a:r>
            </a:p>
            <a:p>
              <a:pPr marL="108000" indent="-108000">
                <a:buBlip>
                  <a:blip r:embed="rId2"/>
                </a:buBlip>
              </a:pPr>
              <a:r>
                <a:rPr lang="en-US" altLang="zh-CN" sz="848" dirty="0">
                  <a:solidFill>
                    <a:srgbClr val="0070C0"/>
                  </a:solidFill>
                </a:rPr>
                <a:t>SOA</a:t>
              </a:r>
              <a:r>
                <a:rPr lang="zh-CN" altLang="en-US" sz="848" dirty="0">
                  <a:solidFill>
                    <a:srgbClr val="0070C0"/>
                  </a:solidFill>
                </a:rPr>
                <a:t>车控体验超市</a:t>
              </a:r>
            </a:p>
            <a:p>
              <a:pPr marL="108000" indent="-108000">
                <a:buBlip>
                  <a:blip r:embed="rId2"/>
                </a:buBlip>
              </a:pPr>
              <a:r>
                <a:rPr lang="zh-CN" altLang="en-US" sz="848" dirty="0">
                  <a:solidFill>
                    <a:srgbClr val="0070C0"/>
                  </a:solidFill>
                </a:rPr>
                <a:t>中车鸿智能座舱</a:t>
              </a:r>
              <a:r>
                <a:rPr lang="en-US" altLang="zh-CN" sz="848" dirty="0">
                  <a:solidFill>
                    <a:srgbClr val="0070C0"/>
                  </a:solidFill>
                </a:rPr>
                <a:t>OS</a:t>
              </a:r>
            </a:p>
          </p:txBody>
        </p:sp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xmlns="" id="{46991491-3983-7BB8-D1CE-7B2A3228F67A}"/>
                </a:ext>
              </a:extLst>
            </p:cNvPr>
            <p:cNvPicPr/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574021" y="2729311"/>
              <a:ext cx="1210841" cy="80682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xmlns="" id="{1CB908FB-4E6F-9A45-D35C-A747CDBA44B0}"/>
                </a:ext>
              </a:extLst>
            </p:cNvPr>
            <p:cNvSpPr txBox="1"/>
            <p:nvPr/>
          </p:nvSpPr>
          <p:spPr>
            <a:xfrm>
              <a:off x="1607409" y="2186791"/>
              <a:ext cx="2853488" cy="52764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943" b="1" dirty="0">
                  <a:cs typeface="HYYakuHei 75W" panose="020B0804020202020204" charset="-122"/>
                </a:rPr>
                <a:t>从用户需求研究出发</a:t>
              </a:r>
              <a:r>
                <a:rPr lang="en-US" altLang="zh-CN" sz="943" b="1" dirty="0">
                  <a:cs typeface="HYYakuHei 75W" panose="020B0804020202020204" charset="-122"/>
                </a:rPr>
                <a:t>,</a:t>
              </a:r>
              <a:r>
                <a:rPr lang="zh-CN" altLang="en-US" sz="943" b="1" dirty="0">
                  <a:cs typeface="HYYakuHei 75W" panose="020B0804020202020204" charset="-122"/>
                </a:rPr>
                <a:t> 以大数据和算法为牵引</a:t>
              </a:r>
              <a:r>
                <a:rPr lang="en-US" altLang="zh-CN" sz="943" b="1" dirty="0">
                  <a:cs typeface="HYYakuHei 75W" panose="020B0804020202020204" charset="-122"/>
                </a:rPr>
                <a:t>,</a:t>
              </a:r>
            </a:p>
            <a:p>
              <a:pPr algn="ctr"/>
              <a:r>
                <a:rPr lang="zh-CN" altLang="en-US" sz="943" b="1" dirty="0">
                  <a:cs typeface="HYYakuHei 75W" panose="020B0804020202020204" charset="-122"/>
                </a:rPr>
                <a:t>打通产品定义➜研发➜生产➜上市的数字化通路</a:t>
              </a:r>
              <a:r>
                <a:rPr lang="en-US" altLang="zh-CN" sz="943" b="1" dirty="0">
                  <a:cs typeface="HYYakuHei 75W" panose="020B0804020202020204" charset="-122"/>
                </a:rPr>
                <a:t>,</a:t>
              </a:r>
            </a:p>
            <a:p>
              <a:pPr algn="ctr"/>
              <a:r>
                <a:rPr lang="zh-CN" altLang="en-US" sz="943" b="1" dirty="0">
                  <a:cs typeface="HYYakuHei 75W" panose="020B0804020202020204" charset="-122"/>
                </a:rPr>
                <a:t>助力车企定义全新一代智能网联汽车</a:t>
              </a:r>
            </a:p>
          </p:txBody>
        </p:sp>
        <p:sp>
          <p:nvSpPr>
            <p:cNvPr id="42" name="剪去单角的矩形 124">
              <a:extLst>
                <a:ext uri="{FF2B5EF4-FFF2-40B4-BE49-F238E27FC236}">
                  <a16:creationId xmlns:a16="http://schemas.microsoft.com/office/drawing/2014/main" xmlns="" id="{8D10274C-621A-70D3-16EE-CD046CD8ACD2}"/>
                </a:ext>
              </a:extLst>
            </p:cNvPr>
            <p:cNvSpPr/>
            <p:nvPr/>
          </p:nvSpPr>
          <p:spPr>
            <a:xfrm>
              <a:off x="2985969" y="2680828"/>
              <a:ext cx="1357200" cy="214157"/>
            </a:xfrm>
            <a:prstGeom prst="snip1Rect">
              <a:avLst/>
            </a:prstGeom>
            <a:gradFill>
              <a:gsLst>
                <a:gs pos="0">
                  <a:srgbClr val="002060"/>
                </a:gs>
                <a:gs pos="100000">
                  <a:srgbClr val="0070C0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bIns="54000" rtlCol="0" anchor="ctr"/>
            <a:lstStyle/>
            <a:p>
              <a:r>
                <a:rPr lang="zh-CN" altLang="en-US" sz="1000" b="1" dirty="0"/>
                <a:t>车企数字化转型服务</a:t>
              </a:r>
            </a:p>
          </p:txBody>
        </p:sp>
        <p:sp>
          <p:nvSpPr>
            <p:cNvPr id="43" name="文本框 42" descr="7b0a202020202262756c6c6574223a20227b5c2263617465676f727949645c223a31303030352c5c2274656d706c61746549645c223a32303233313332387d220a7d0a">
              <a:extLst>
                <a:ext uri="{FF2B5EF4-FFF2-40B4-BE49-F238E27FC236}">
                  <a16:creationId xmlns:a16="http://schemas.microsoft.com/office/drawing/2014/main" xmlns="" id="{4B2468C0-0D15-2396-DDC2-68D865A210C1}"/>
                </a:ext>
              </a:extLst>
            </p:cNvPr>
            <p:cNvSpPr txBox="1"/>
            <p:nvPr/>
          </p:nvSpPr>
          <p:spPr>
            <a:xfrm>
              <a:off x="2907991" y="2871679"/>
              <a:ext cx="1634309" cy="4837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108000" indent="-108000">
                <a:buBlip>
                  <a:blip r:embed="rId2"/>
                </a:buBlip>
              </a:pPr>
              <a:r>
                <a:rPr lang="zh-CN" altLang="en-US" sz="848" dirty="0">
                  <a:solidFill>
                    <a:srgbClr val="0070C0"/>
                  </a:solidFill>
                  <a:sym typeface="+mn-ea"/>
                </a:rPr>
                <a:t>新能源车</a:t>
              </a:r>
              <a:r>
                <a:rPr lang="en-US" altLang="zh-CN" sz="848" dirty="0">
                  <a:solidFill>
                    <a:srgbClr val="0070C0"/>
                  </a:solidFill>
                  <a:sym typeface="+mn-ea"/>
                </a:rPr>
                <a:t>C2M</a:t>
              </a:r>
              <a:r>
                <a:rPr lang="zh-CN" altLang="en-US" sz="848" dirty="0">
                  <a:solidFill>
                    <a:srgbClr val="0070C0"/>
                  </a:solidFill>
                  <a:sym typeface="+mn-ea"/>
                </a:rPr>
                <a:t>转型</a:t>
              </a:r>
            </a:p>
            <a:p>
              <a:pPr marL="108000" indent="-108000">
                <a:buBlip>
                  <a:blip r:embed="rId2"/>
                </a:buBlip>
              </a:pPr>
              <a:r>
                <a:rPr lang="zh-CN" altLang="en-US" sz="848" dirty="0">
                  <a:solidFill>
                    <a:srgbClr val="0070C0"/>
                  </a:solidFill>
                  <a:sym typeface="+mn-ea"/>
                </a:rPr>
                <a:t>研产销一体化转型</a:t>
              </a:r>
            </a:p>
            <a:p>
              <a:pPr marL="108000" indent="-108000">
                <a:buBlip>
                  <a:blip r:embed="rId2"/>
                </a:buBlip>
              </a:pPr>
              <a:r>
                <a:rPr lang="zh-CN" altLang="en-US" sz="848" dirty="0">
                  <a:solidFill>
                    <a:srgbClr val="0070C0"/>
                  </a:solidFill>
                  <a:sym typeface="+mn-ea"/>
                </a:rPr>
                <a:t>汽车软件开发与管理转型</a:t>
              </a:r>
            </a:p>
          </p:txBody>
        </p:sp>
        <p:sp>
          <p:nvSpPr>
            <p:cNvPr id="44" name="剪去单角的矩形 127">
              <a:extLst>
                <a:ext uri="{FF2B5EF4-FFF2-40B4-BE49-F238E27FC236}">
                  <a16:creationId xmlns:a16="http://schemas.microsoft.com/office/drawing/2014/main" xmlns="" id="{1F0C1FAB-E5BE-6EDC-901C-096DBC429328}"/>
                </a:ext>
              </a:extLst>
            </p:cNvPr>
            <p:cNvSpPr/>
            <p:nvPr/>
          </p:nvSpPr>
          <p:spPr>
            <a:xfrm>
              <a:off x="2985969" y="3367949"/>
              <a:ext cx="1357200" cy="214157"/>
            </a:xfrm>
            <a:prstGeom prst="snip1Rect">
              <a:avLst/>
            </a:prstGeom>
            <a:gradFill>
              <a:gsLst>
                <a:gs pos="0">
                  <a:srgbClr val="002060"/>
                </a:gs>
                <a:gs pos="100000">
                  <a:srgbClr val="0070C0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bIns="54000" rtlCol="0" anchor="ctr"/>
            <a:lstStyle/>
            <a:p>
              <a:r>
                <a:rPr lang="zh-CN" altLang="en-US" sz="1000" b="1" dirty="0"/>
                <a:t>智能化车云产品体系</a:t>
              </a:r>
            </a:p>
          </p:txBody>
        </p:sp>
        <p:sp>
          <p:nvSpPr>
            <p:cNvPr id="45" name="文本框 44" descr="7b0a202020202262756c6c6574223a20227b5c2263617465676f727949645c223a31303030352c5c2274656d706c61746549645c223a32303233313332387d220a7d0a">
              <a:extLst>
                <a:ext uri="{FF2B5EF4-FFF2-40B4-BE49-F238E27FC236}">
                  <a16:creationId xmlns:a16="http://schemas.microsoft.com/office/drawing/2014/main" xmlns="" id="{ADAC20BC-A53F-D41D-6775-7C604CD2E045}"/>
                </a:ext>
              </a:extLst>
            </p:cNvPr>
            <p:cNvSpPr txBox="1"/>
            <p:nvPr/>
          </p:nvSpPr>
          <p:spPr>
            <a:xfrm>
              <a:off x="2907991" y="3568975"/>
              <a:ext cx="1471136" cy="6142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108000" indent="-108000">
                <a:buBlip>
                  <a:blip r:embed="rId2"/>
                </a:buBlip>
              </a:pPr>
              <a:r>
                <a:rPr lang="zh-CN" altLang="en-US" sz="848" dirty="0">
                  <a:solidFill>
                    <a:srgbClr val="0070C0"/>
                  </a:solidFill>
                  <a:sym typeface="+mn-ea"/>
                </a:rPr>
                <a:t>客户与产品研究平台</a:t>
              </a:r>
            </a:p>
            <a:p>
              <a:pPr marL="108000" indent="-108000">
                <a:buBlip>
                  <a:blip r:embed="rId2"/>
                </a:buBlip>
              </a:pPr>
              <a:r>
                <a:rPr lang="zh-CN" altLang="en-US" sz="848" dirty="0">
                  <a:solidFill>
                    <a:srgbClr val="0070C0"/>
                  </a:solidFill>
                  <a:sym typeface="+mn-ea"/>
                </a:rPr>
                <a:t>汽车产品定义平台</a:t>
              </a:r>
            </a:p>
            <a:p>
              <a:pPr marL="108000" indent="-108000">
                <a:buBlip>
                  <a:blip r:embed="rId2"/>
                </a:buBlip>
              </a:pPr>
              <a:r>
                <a:rPr lang="zh-CN" altLang="en-US" sz="848" dirty="0">
                  <a:solidFill>
                    <a:srgbClr val="0070C0"/>
                  </a:solidFill>
                  <a:sym typeface="+mn-ea"/>
                </a:rPr>
                <a:t>汽车设计师工作台</a:t>
              </a:r>
            </a:p>
            <a:p>
              <a:pPr marL="108000" indent="-108000">
                <a:buBlip>
                  <a:blip r:embed="rId2"/>
                </a:buBlip>
              </a:pPr>
              <a:r>
                <a:rPr lang="zh-CN" altLang="en-US" sz="848" dirty="0">
                  <a:solidFill>
                    <a:srgbClr val="0070C0"/>
                  </a:solidFill>
                  <a:sym typeface="+mn-ea"/>
                </a:rPr>
                <a:t>整车服务与开放平台</a:t>
              </a:r>
            </a:p>
          </p:txBody>
        </p:sp>
        <p:cxnSp>
          <p:nvCxnSpPr>
            <p:cNvPr id="46" name="肘形连接符 129">
              <a:extLst>
                <a:ext uri="{FF2B5EF4-FFF2-40B4-BE49-F238E27FC236}">
                  <a16:creationId xmlns:a16="http://schemas.microsoft.com/office/drawing/2014/main" xmlns="" id="{66BEC217-8BED-7E28-0DF1-F4E809458A3C}"/>
                </a:ext>
              </a:extLst>
            </p:cNvPr>
            <p:cNvCxnSpPr>
              <a:cxnSpLocks/>
              <a:endCxn id="41" idx="3"/>
            </p:cNvCxnSpPr>
            <p:nvPr/>
          </p:nvCxnSpPr>
          <p:spPr>
            <a:xfrm rot="10800000">
              <a:off x="4460897" y="2450614"/>
              <a:ext cx="699108" cy="451446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肘形连接符 131">
              <a:extLst>
                <a:ext uri="{FF2B5EF4-FFF2-40B4-BE49-F238E27FC236}">
                  <a16:creationId xmlns:a16="http://schemas.microsoft.com/office/drawing/2014/main" xmlns="" id="{ED463982-AE94-DB4F-D47A-F97BEEE71788}"/>
                </a:ext>
              </a:extLst>
            </p:cNvPr>
            <p:cNvCxnSpPr>
              <a:cxnSpLocks/>
              <a:endCxn id="19" idx="1"/>
            </p:cNvCxnSpPr>
            <p:nvPr/>
          </p:nvCxnSpPr>
          <p:spPr>
            <a:xfrm>
              <a:off x="6190917" y="3778780"/>
              <a:ext cx="1659306" cy="239583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肘形连接符 132">
              <a:extLst>
                <a:ext uri="{FF2B5EF4-FFF2-40B4-BE49-F238E27FC236}">
                  <a16:creationId xmlns:a16="http://schemas.microsoft.com/office/drawing/2014/main" xmlns="" id="{C673C67B-DE12-F63D-F924-2870197E0899}"/>
                </a:ext>
              </a:extLst>
            </p:cNvPr>
            <p:cNvCxnSpPr>
              <a:cxnSpLocks/>
              <a:endCxn id="18" idx="1"/>
            </p:cNvCxnSpPr>
            <p:nvPr/>
          </p:nvCxnSpPr>
          <p:spPr>
            <a:xfrm flipV="1">
              <a:off x="6222451" y="1721075"/>
              <a:ext cx="1627772" cy="1206323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9" name="图片 48">
              <a:extLst>
                <a:ext uri="{FF2B5EF4-FFF2-40B4-BE49-F238E27FC236}">
                  <a16:creationId xmlns:a16="http://schemas.microsoft.com/office/drawing/2014/main" xmlns="" id="{B40BBA5D-D598-D47A-BEC1-F1CBF97EB368}"/>
                </a:ext>
              </a:extLst>
            </p:cNvPr>
            <p:cNvPicPr/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74021" y="3815057"/>
              <a:ext cx="1360475" cy="90678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2" name="剪去单角的矩形 137">
              <a:extLst>
                <a:ext uri="{FF2B5EF4-FFF2-40B4-BE49-F238E27FC236}">
                  <a16:creationId xmlns:a16="http://schemas.microsoft.com/office/drawing/2014/main" xmlns="" id="{95698CE7-5E45-7EBC-AA11-3F617C8E7CD6}"/>
                </a:ext>
              </a:extLst>
            </p:cNvPr>
            <p:cNvSpPr/>
            <p:nvPr/>
          </p:nvSpPr>
          <p:spPr>
            <a:xfrm>
              <a:off x="2985969" y="4177171"/>
              <a:ext cx="1357200" cy="214157"/>
            </a:xfrm>
            <a:prstGeom prst="snip1Rect">
              <a:avLst/>
            </a:prstGeom>
            <a:gradFill>
              <a:gsLst>
                <a:gs pos="0">
                  <a:srgbClr val="002060"/>
                </a:gs>
                <a:gs pos="100000">
                  <a:srgbClr val="0070C0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bIns="54000" rtlCol="0" anchor="ctr"/>
            <a:lstStyle/>
            <a:p>
              <a:r>
                <a:rPr lang="zh-CN" altLang="en-US" sz="1000" b="1" dirty="0"/>
                <a:t>汽车软件ODC体系</a:t>
              </a:r>
            </a:p>
          </p:txBody>
        </p:sp>
        <p:sp>
          <p:nvSpPr>
            <p:cNvPr id="53" name="文本框 52" descr="7b0a202020202262756c6c6574223a20227b5c2263617465676f727949645c223a31303030352c5c2274656d706c61746549645c223a32303233313332387d220a7d0a">
              <a:extLst>
                <a:ext uri="{FF2B5EF4-FFF2-40B4-BE49-F238E27FC236}">
                  <a16:creationId xmlns:a16="http://schemas.microsoft.com/office/drawing/2014/main" xmlns="" id="{646AF109-AC16-125B-568D-1007BD54CB76}"/>
                </a:ext>
              </a:extLst>
            </p:cNvPr>
            <p:cNvSpPr txBox="1"/>
            <p:nvPr/>
          </p:nvSpPr>
          <p:spPr>
            <a:xfrm>
              <a:off x="2907991" y="4365112"/>
              <a:ext cx="1471136" cy="35330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108000" indent="-108000">
                <a:buBlip>
                  <a:blip r:embed="rId2"/>
                </a:buBlip>
              </a:pPr>
              <a:r>
                <a:rPr lang="zh-CN" altLang="en-US" sz="848" dirty="0">
                  <a:solidFill>
                    <a:srgbClr val="0070C0"/>
                  </a:solidFill>
                  <a:sym typeface="+mn-ea"/>
                </a:rPr>
                <a:t>汽车开发工厂</a:t>
              </a:r>
            </a:p>
            <a:p>
              <a:pPr marL="108000" indent="-108000">
                <a:buBlip>
                  <a:blip r:embed="rId2"/>
                </a:buBlip>
              </a:pPr>
              <a:r>
                <a:rPr lang="zh-CN" altLang="en-US" sz="848" dirty="0">
                  <a:solidFill>
                    <a:srgbClr val="0070C0"/>
                  </a:solidFill>
                  <a:sym typeface="+mn-ea"/>
                </a:rPr>
                <a:t>汽车软件测试工厂</a:t>
              </a:r>
            </a:p>
          </p:txBody>
        </p:sp>
        <p:sp>
          <p:nvSpPr>
            <p:cNvPr id="54" name="剪去单角的矩形 141">
              <a:extLst>
                <a:ext uri="{FF2B5EF4-FFF2-40B4-BE49-F238E27FC236}">
                  <a16:creationId xmlns:a16="http://schemas.microsoft.com/office/drawing/2014/main" xmlns="" id="{BD36A1C9-D463-3363-17FA-17B8AEE8510B}"/>
                </a:ext>
              </a:extLst>
            </p:cNvPr>
            <p:cNvSpPr/>
            <p:nvPr/>
          </p:nvSpPr>
          <p:spPr>
            <a:xfrm>
              <a:off x="7108226" y="3086207"/>
              <a:ext cx="1530000" cy="204044"/>
            </a:xfrm>
            <a:prstGeom prst="snip1Rect">
              <a:avLst/>
            </a:prstGeom>
            <a:gradFill>
              <a:gsLst>
                <a:gs pos="0">
                  <a:srgbClr val="002060"/>
                </a:gs>
                <a:gs pos="100000">
                  <a:srgbClr val="0070C0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bIns="54000" rtlCol="0" anchor="ctr"/>
            <a:lstStyle/>
            <a:p>
              <a:r>
                <a:rPr lang="zh-CN" altLang="en-US" sz="1000" b="1" dirty="0"/>
                <a:t>数字化营销咨询运营</a:t>
              </a:r>
            </a:p>
          </p:txBody>
        </p: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xmlns="" id="{C0F54E54-B275-1E9F-80BE-1CD89D277C12}"/>
                </a:ext>
              </a:extLst>
            </p:cNvPr>
            <p:cNvSpPr txBox="1"/>
            <p:nvPr/>
          </p:nvSpPr>
          <p:spPr>
            <a:xfrm>
              <a:off x="8606784" y="4770235"/>
              <a:ext cx="1421656" cy="4837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108000" indent="-108000">
                <a:buBlip>
                  <a:blip r:embed="rId2"/>
                </a:buBlip>
              </a:pPr>
              <a:r>
                <a:rPr lang="en-US" altLang="zh-CN" sz="848" dirty="0">
                  <a:solidFill>
                    <a:srgbClr val="0070C0"/>
                  </a:solidFill>
                  <a:sym typeface="+mn-ea"/>
                </a:rPr>
                <a:t>V2X</a:t>
              </a:r>
              <a:r>
                <a:rPr lang="zh-CN" altLang="en-US" sz="848" dirty="0">
                  <a:solidFill>
                    <a:srgbClr val="0070C0"/>
                  </a:solidFill>
                  <a:sym typeface="+mn-ea"/>
                </a:rPr>
                <a:t>云边协同软件</a:t>
              </a:r>
            </a:p>
            <a:p>
              <a:pPr marL="108000" indent="-108000">
                <a:buBlip>
                  <a:blip r:embed="rId2"/>
                </a:buBlip>
              </a:pPr>
              <a:r>
                <a:rPr lang="zh-CN" altLang="en-US" sz="848" dirty="0">
                  <a:solidFill>
                    <a:srgbClr val="0070C0"/>
                  </a:solidFill>
                  <a:sym typeface="+mn-ea"/>
                </a:rPr>
                <a:t>智慧交通</a:t>
              </a:r>
              <a:r>
                <a:rPr lang="en-US" altLang="zh-CN" sz="848" dirty="0">
                  <a:solidFill>
                    <a:srgbClr val="0070C0"/>
                  </a:solidFill>
                  <a:sym typeface="+mn-ea"/>
                </a:rPr>
                <a:t>IoC</a:t>
              </a:r>
            </a:p>
            <a:p>
              <a:pPr marL="108000" indent="-108000">
                <a:buBlip>
                  <a:blip r:embed="rId2"/>
                </a:buBlip>
              </a:pPr>
              <a:r>
                <a:rPr lang="zh-CN" altLang="en-US" sz="848" dirty="0">
                  <a:solidFill>
                    <a:srgbClr val="0070C0"/>
                  </a:solidFill>
                  <a:sym typeface="+mn-ea"/>
                </a:rPr>
                <a:t>冶金车辆云控调度平台</a:t>
              </a:r>
            </a:p>
          </p:txBody>
        </p:sp>
        <p:sp>
          <p:nvSpPr>
            <p:cNvPr id="56" name="文本框 55" descr="7b0a202020202262756c6c6574223a20227b5c2263617465676f727949645c223a31303030352c5c2274656d706c61746549645c223a32303233313332387d220a7d0a">
              <a:extLst>
                <a:ext uri="{FF2B5EF4-FFF2-40B4-BE49-F238E27FC236}">
                  <a16:creationId xmlns:a16="http://schemas.microsoft.com/office/drawing/2014/main" xmlns="" id="{D23FE8DD-8426-52B4-ED0F-C8D18C4ECDB0}"/>
                </a:ext>
              </a:extLst>
            </p:cNvPr>
            <p:cNvSpPr txBox="1"/>
            <p:nvPr/>
          </p:nvSpPr>
          <p:spPr>
            <a:xfrm>
              <a:off x="7031016" y="3279846"/>
              <a:ext cx="2206382" cy="4837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108000" indent="-108000">
                <a:buBlip>
                  <a:blip r:embed="rId2"/>
                </a:buBlip>
              </a:pPr>
              <a:r>
                <a:rPr lang="zh-CN" altLang="en-US" sz="848" dirty="0">
                  <a:solidFill>
                    <a:srgbClr val="0070C0"/>
                  </a:solidFill>
                </a:rPr>
                <a:t>用户运营策略设计与实施</a:t>
              </a:r>
            </a:p>
            <a:p>
              <a:pPr marL="108000" indent="-108000">
                <a:buBlip>
                  <a:blip r:embed="rId2"/>
                </a:buBlip>
              </a:pPr>
              <a:r>
                <a:rPr lang="zh-CN" altLang="en-US" sz="848" dirty="0">
                  <a:solidFill>
                    <a:srgbClr val="0070C0"/>
                  </a:solidFill>
                </a:rPr>
                <a:t>渠道运营策略设计与实施</a:t>
              </a:r>
              <a:endParaRPr lang="en-US" altLang="zh-CN" sz="848" dirty="0">
                <a:solidFill>
                  <a:srgbClr val="0070C0"/>
                </a:solidFill>
              </a:endParaRPr>
            </a:p>
            <a:p>
              <a:pPr marL="108000" indent="-108000">
                <a:buBlip>
                  <a:blip r:embed="rId2"/>
                </a:buBlip>
              </a:pPr>
              <a:r>
                <a:rPr lang="zh-CN" altLang="en-US" sz="848" dirty="0">
                  <a:solidFill>
                    <a:srgbClr val="0070C0"/>
                  </a:solidFill>
                </a:rPr>
                <a:t>产品运营与体验管理</a:t>
              </a:r>
            </a:p>
          </p:txBody>
        </p:sp>
        <p:sp>
          <p:nvSpPr>
            <p:cNvPr id="57" name="剪去单角的矩形 185">
              <a:extLst>
                <a:ext uri="{FF2B5EF4-FFF2-40B4-BE49-F238E27FC236}">
                  <a16:creationId xmlns:a16="http://schemas.microsoft.com/office/drawing/2014/main" xmlns="" id="{65A67DBC-E5F6-4C7D-69B1-55C6D9C50930}"/>
                </a:ext>
              </a:extLst>
            </p:cNvPr>
            <p:cNvSpPr/>
            <p:nvPr/>
          </p:nvSpPr>
          <p:spPr>
            <a:xfrm>
              <a:off x="8699547" y="4566731"/>
              <a:ext cx="1148952" cy="214157"/>
            </a:xfrm>
            <a:prstGeom prst="snip1Rect">
              <a:avLst/>
            </a:prstGeom>
            <a:gradFill>
              <a:gsLst>
                <a:gs pos="0">
                  <a:srgbClr val="002060"/>
                </a:gs>
                <a:gs pos="100000">
                  <a:srgbClr val="0070C0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bIns="54000" rtlCol="0" anchor="ctr"/>
            <a:lstStyle/>
            <a:p>
              <a:pPr algn="ctr"/>
              <a:r>
                <a:rPr lang="zh-CN" altLang="en-US" sz="1000" b="1" dirty="0"/>
                <a:t>车路协同产品</a:t>
              </a:r>
            </a:p>
          </p:txBody>
        </p:sp>
        <p:pic>
          <p:nvPicPr>
            <p:cNvPr id="58" name="图片 57" descr="&amp;pky340_sjzg_VCG211246072027_sjzg_VCG211246072027&amp;">
              <a:extLst>
                <a:ext uri="{FF2B5EF4-FFF2-40B4-BE49-F238E27FC236}">
                  <a16:creationId xmlns:a16="http://schemas.microsoft.com/office/drawing/2014/main" xmlns="" id="{3DDD42DD-6886-7F28-AC32-498D561827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4592" y="2527983"/>
              <a:ext cx="2522891" cy="1682400"/>
            </a:xfrm>
            <a:prstGeom prst="rect">
              <a:avLst/>
            </a:prstGeom>
          </p:spPr>
        </p:pic>
        <p:cxnSp>
          <p:nvCxnSpPr>
            <p:cNvPr id="59" name="肘形连接符 130">
              <a:extLst>
                <a:ext uri="{FF2B5EF4-FFF2-40B4-BE49-F238E27FC236}">
                  <a16:creationId xmlns:a16="http://schemas.microsoft.com/office/drawing/2014/main" xmlns="" id="{BE8D45CD-49D1-2F87-4CD1-8AD7A44924A5}"/>
                </a:ext>
              </a:extLst>
            </p:cNvPr>
            <p:cNvCxnSpPr>
              <a:cxnSpLocks/>
              <a:endCxn id="52" idx="0"/>
            </p:cNvCxnSpPr>
            <p:nvPr/>
          </p:nvCxnSpPr>
          <p:spPr>
            <a:xfrm rot="5400000">
              <a:off x="4294314" y="3796102"/>
              <a:ext cx="537003" cy="439292"/>
            </a:xfrm>
            <a:prstGeom prst="bentConnector2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文本框 69">
            <a:extLst>
              <a:ext uri="{FF2B5EF4-FFF2-40B4-BE49-F238E27FC236}">
                <a16:creationId xmlns:a16="http://schemas.microsoft.com/office/drawing/2014/main" xmlns="" id="{285439EB-402B-50C5-5FBE-33805166645B}"/>
              </a:ext>
            </a:extLst>
          </p:cNvPr>
          <p:cNvSpPr txBox="1"/>
          <p:nvPr/>
        </p:nvSpPr>
        <p:spPr>
          <a:xfrm>
            <a:off x="4950296" y="2359940"/>
            <a:ext cx="1591321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570"/>
              </a:spcBef>
            </a:pPr>
            <a:r>
              <a:rPr kumimoji="1" lang="zh-CN" altLang="en-US" sz="1700" b="1" spc="370" dirty="0" smtClean="0"/>
              <a:t>业务</a:t>
            </a:r>
            <a:r>
              <a:rPr kumimoji="1" lang="zh-CN" altLang="en-US" sz="1700" b="1" spc="370" dirty="0"/>
              <a:t>全景</a:t>
            </a:r>
            <a:r>
              <a:rPr kumimoji="1" lang="zh-CN" altLang="en-US" sz="1700" b="1" dirty="0"/>
              <a:t>图</a:t>
            </a:r>
            <a:endParaRPr lang="zh-CN" altLang="en-US" sz="1700" dirty="0"/>
          </a:p>
        </p:txBody>
      </p:sp>
      <p:sp>
        <p:nvSpPr>
          <p:cNvPr id="71" name="矩形 70"/>
          <p:cNvSpPr/>
          <p:nvPr/>
        </p:nvSpPr>
        <p:spPr>
          <a:xfrm>
            <a:off x="717450" y="692736"/>
            <a:ext cx="71631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/>
              <a:t>打造以数字化平台为中心的业务蓝图</a:t>
            </a: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80957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TEM_CNT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702</Words>
  <Application>Microsoft Office PowerPoint</Application>
  <PresentationFormat>宽屏</PresentationFormat>
  <Paragraphs>149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HYYakuHei 75W</vt:lpstr>
      <vt:lpstr>宋体</vt:lpstr>
      <vt:lpstr>微软雅黑</vt:lpstr>
      <vt:lpstr>Arial</vt:lpstr>
      <vt:lpstr>Calibri</vt:lpstr>
      <vt:lpstr>Calibri Light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ASUS</cp:lastModifiedBy>
  <cp:revision>8</cp:revision>
  <dcterms:created xsi:type="dcterms:W3CDTF">2023-01-21T02:16:21Z</dcterms:created>
  <dcterms:modified xsi:type="dcterms:W3CDTF">2023-01-21T03:04:15Z</dcterms:modified>
</cp:coreProperties>
</file>