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314" r:id="rId5"/>
    <p:sldId id="288" r:id="rId6"/>
    <p:sldId id="271" r:id="rId7"/>
    <p:sldId id="276" r:id="rId8"/>
    <p:sldId id="279" r:id="rId9"/>
    <p:sldId id="27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D966"/>
    <a:srgbClr val="7F7F7F"/>
    <a:srgbClr val="F8CE7C"/>
    <a:srgbClr val="D0B0A9"/>
    <a:srgbClr val="4C302A"/>
    <a:srgbClr val="B7A784"/>
    <a:srgbClr val="D2836E"/>
    <a:srgbClr val="B59666"/>
    <a:srgbClr val="4B3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318" autoAdjust="0"/>
  </p:normalViewPr>
  <p:slideViewPr>
    <p:cSldViewPr snapToGrid="0" showGuides="1">
      <p:cViewPr varScale="1">
        <p:scale>
          <a:sx n="61" d="100"/>
          <a:sy n="61" d="100"/>
        </p:scale>
        <p:origin x="-72" y="-1362"/>
      </p:cViewPr>
      <p:guideLst>
        <p:guide orient="horz" pos="2247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495710" y="35697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sv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svg"/><Relationship Id="rId10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28795" y="3200400"/>
            <a:ext cx="558015" cy="5580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5735" y="1155065"/>
            <a:ext cx="9321165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800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北京卓达天下信息服务有限公司</a:t>
            </a:r>
            <a:r>
              <a:rPr lang="en-US" altLang="zh-CN" sz="4800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 </a:t>
            </a:r>
            <a:endParaRPr lang="en-US" altLang="zh-CN" sz="4800" spc="300" dirty="0">
              <a:solidFill>
                <a:srgbClr val="292929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07815" y="4580255"/>
            <a:ext cx="397700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zh-CN" altLang="en-US" sz="2400" spc="225" dirty="0">
                <a:solidFill>
                  <a:srgbClr val="292929"/>
                </a:solidFill>
                <a:cs typeface="+mn-ea"/>
                <a:sym typeface="+mn-lt"/>
              </a:rPr>
              <a:t>企业资质一站式服务平台</a:t>
            </a:r>
            <a:endParaRPr sz="2400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  <p:pic>
        <p:nvPicPr>
          <p:cNvPr id="3" name="图片 2" descr="LOGO_副本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40" y="2212975"/>
            <a:ext cx="22098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bldLvl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67889" y="2361689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01419" y="461302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01199" y="1830549"/>
            <a:ext cx="3284115" cy="3284115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4627" y="417404"/>
            <a:ext cx="36766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公司.介绍</a:t>
            </a:r>
            <a:endParaRPr lang="zh-CN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3820" y="1613535"/>
            <a:ext cx="739076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北京卓达天下信息服务有限公司（卓达咨询），成立于2015年，有着丰富的资源。项目成员均为业内从业8年以上的资深人员，对政策的研究、法规的理解及审批流程都有非常精准的定位，建立了非常完整的服务体系优势，为项目需要的客户提供全面的服务解决方案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我们服务的领域目前以涵盖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全国31省（市）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的增值电信业务审批、互联网前置审批、人才市场审批、出版类审批、文化类审批、网站认证类项目，及其他附加服务项目。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卓达咨询严格遵守国家关于资质咨询的法律、法规，为每一位辛劳的创业者提供严谨、合规、专业、贴心、高效的全方位的咨询外包服务。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179" y="1631946"/>
            <a:ext cx="3309537" cy="4485854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  <p:bldP spid="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505" y="276066"/>
            <a:ext cx="1921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服务范畴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00339" y="3408244"/>
            <a:ext cx="792000" cy="792000"/>
            <a:chOff x="42672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椭圆 6"/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01"/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00338" y="4838024"/>
            <a:ext cx="792000" cy="792000"/>
            <a:chOff x="80010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0339" y="1964494"/>
            <a:ext cx="792000" cy="792000"/>
            <a:chOff x="80010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111174" y="1902173"/>
            <a:ext cx="22343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all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企业资质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2126615" y="227520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解决各类资质办理问题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电信业务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|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网络文化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|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影视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|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人力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等各行业资质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3105" y="3292475"/>
            <a:ext cx="36969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企业资金申报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/>
          <p:cNvSpPr txBox="1"/>
          <p:nvPr/>
        </p:nvSpPr>
        <p:spPr>
          <a:xfrm>
            <a:off x="2126615" y="3665220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助力企业，为大中小企业申请财政补贴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高新认证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 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研发费用加计扣除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41654" y="4668319"/>
            <a:ext cx="22343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all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知识产权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2141855" y="504126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商标注册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商标转让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专利申请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endParaRPr lang="en-US" altLang="zh-CN" sz="120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软件著作权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作品著作权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511928" y="3408244"/>
            <a:ext cx="792000" cy="792000"/>
            <a:chOff x="42672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" name="椭圆 36"/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1"/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11927" y="4838024"/>
            <a:ext cx="792000" cy="792000"/>
            <a:chOff x="80010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椭圆 39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11928" y="1964494"/>
            <a:ext cx="792000" cy="792000"/>
            <a:chOff x="8001000" y="3009900"/>
            <a:chExt cx="792000" cy="79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7522845" y="1902460"/>
            <a:ext cx="3662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工商注册</a:t>
            </a:r>
            <a:r>
              <a:rPr lang="en-US" altLang="zh-CN" sz="240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en-US" altLang="zh-CN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7538204" y="227520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公司注册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企业变更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企业注销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注册地址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代理记账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38003" y="3292231"/>
            <a:ext cx="22343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企业转让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34"/>
          <p:cNvSpPr txBox="1"/>
          <p:nvPr/>
        </p:nvSpPr>
        <p:spPr>
          <a:xfrm>
            <a:off x="7553444" y="3665220"/>
            <a:ext cx="355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公司收购</a:t>
            </a:r>
            <a:r>
              <a:rPr lang="en-US" altLang="zh-CN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</a:t>
            </a:r>
            <a:r>
              <a:rPr lang="zh-CN" alt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公司转让</a:t>
            </a:r>
            <a:r>
              <a:rPr lang="en-US" sz="12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553243" y="4668319"/>
            <a:ext cx="22343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all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企业认证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34"/>
          <p:cNvSpPr txBox="1"/>
          <p:nvPr/>
        </p:nvSpPr>
        <p:spPr>
          <a:xfrm>
            <a:off x="7568565" y="5041265"/>
            <a:ext cx="3616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ISO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管理体系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CCRC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信息安全服务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| ITSS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运维资质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AAA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企业评级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| 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可信认证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| 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诚信认证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32313534363138373b32313534363136383bd7a8c0fb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45235" y="4982845"/>
            <a:ext cx="502920" cy="502920"/>
          </a:xfrm>
          <a:prstGeom prst="rect">
            <a:avLst/>
          </a:prstGeom>
        </p:spPr>
      </p:pic>
      <p:pic>
        <p:nvPicPr>
          <p:cNvPr id="3" name="图片 2" descr="32313534363138373b32313534363138333bd0e8c7f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5235" y="3585210"/>
            <a:ext cx="528320" cy="528320"/>
          </a:xfrm>
          <a:prstGeom prst="rect">
            <a:avLst/>
          </a:prstGeom>
        </p:spPr>
      </p:pic>
      <p:pic>
        <p:nvPicPr>
          <p:cNvPr id="21" name="图片 20" descr="32313534363138373b32313534363137383bcec4bcfebcd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6030" y="2161540"/>
            <a:ext cx="481965" cy="481965"/>
          </a:xfrm>
          <a:prstGeom prst="rect">
            <a:avLst/>
          </a:prstGeom>
        </p:spPr>
      </p:pic>
      <p:pic>
        <p:nvPicPr>
          <p:cNvPr id="22" name="图片 21" descr="32313534363138373b32313534363138333bd0e8c7f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4005" y="3585210"/>
            <a:ext cx="528320" cy="528320"/>
          </a:xfrm>
          <a:prstGeom prst="rect">
            <a:avLst/>
          </a:prstGeom>
        </p:spPr>
      </p:pic>
      <p:pic>
        <p:nvPicPr>
          <p:cNvPr id="23" name="图片 22" descr="32313534363138373b32313534363137383bcec4bcfebcd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0" y="2161540"/>
            <a:ext cx="481965" cy="481965"/>
          </a:xfrm>
          <a:prstGeom prst="rect">
            <a:avLst/>
          </a:prstGeom>
        </p:spPr>
      </p:pic>
      <p:pic>
        <p:nvPicPr>
          <p:cNvPr id="24" name="图片 23" descr="32313534363138373b32313534363136383bd7a8c0fb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56705" y="4982845"/>
            <a:ext cx="502920" cy="502920"/>
          </a:xfrm>
          <a:prstGeom prst="rect">
            <a:avLst/>
          </a:prstGeom>
        </p:spPr>
      </p:pic>
      <p:pic>
        <p:nvPicPr>
          <p:cNvPr id="25" name="图片 24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业务--最终版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9130" y="111760"/>
            <a:ext cx="8004810" cy="6746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95" y="2978150"/>
            <a:ext cx="1082675" cy="1025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96560" y="3075940"/>
            <a:ext cx="881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n>
                  <a:solidFill>
                    <a:srgbClr val="D0B0A9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卓达咨询</a:t>
            </a:r>
            <a:endParaRPr lang="zh-CN" altLang="en-US" sz="2400">
              <a:ln>
                <a:solidFill>
                  <a:srgbClr val="D0B0A9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505" y="27606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服务覆盖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43075" y="1339215"/>
            <a:ext cx="27400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服务客户覆盖区域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22291" y="2136703"/>
            <a:ext cx="3460894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我司服务过的企业遍布全国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38761" y="157853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72000" y="546729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89601" y="2785038"/>
            <a:ext cx="3460894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31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省市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全渠道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22525" y="4277360"/>
            <a:ext cx="4016375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全渠道为企业提供全流程一站式服务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89601" y="3433373"/>
            <a:ext cx="3460894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上万家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企业案例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 animBg="1"/>
      <p:bldP spid="15" grpId="0" animBg="1"/>
      <p:bldP spid="17" grpId="0" bldLvl="0"/>
      <p:bldP spid="25" grpId="0" bldLvl="0"/>
      <p:bldP spid="2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505" y="27606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服务流程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3494" y="1998852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89633" y="1998883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46875" y="1999518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1449" y="4038869"/>
            <a:ext cx="2462364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了解企业情况，确定办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理类型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861" y="3576874"/>
            <a:ext cx="1763447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咨询业务意向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910618" y="1998883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70553" y="1999518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 descr="31393935333132353b31393939353630343bb7bdd0ced0f2bac5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035" y="2179955"/>
            <a:ext cx="914400" cy="914400"/>
          </a:xfrm>
          <a:prstGeom prst="rect">
            <a:avLst/>
          </a:prstGeom>
        </p:spPr>
      </p:pic>
      <p:pic>
        <p:nvPicPr>
          <p:cNvPr id="26" name="图片 25" descr="31393935333132353b31393939353630353bb7bdd0ced0f2bac53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2450" y="2179955"/>
            <a:ext cx="914400" cy="914400"/>
          </a:xfrm>
          <a:prstGeom prst="rect">
            <a:avLst/>
          </a:prstGeom>
        </p:spPr>
      </p:pic>
      <p:pic>
        <p:nvPicPr>
          <p:cNvPr id="27" name="图片 26" descr="31393935333132353b31393939353630363bb7bdd0ced0f2bac53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1465" y="2181225"/>
            <a:ext cx="914400" cy="914400"/>
          </a:xfrm>
          <a:prstGeom prst="rect">
            <a:avLst/>
          </a:prstGeom>
        </p:spPr>
      </p:pic>
      <p:pic>
        <p:nvPicPr>
          <p:cNvPr id="28" name="图片 27" descr="31393935333132353b31393939353630373bb7bdd0ced0f2bac5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2385" y="2179955"/>
            <a:ext cx="914400" cy="914400"/>
          </a:xfrm>
          <a:prstGeom prst="rect">
            <a:avLst/>
          </a:prstGeom>
        </p:spPr>
      </p:pic>
      <p:pic>
        <p:nvPicPr>
          <p:cNvPr id="29" name="图片 28" descr="31393935333132353b31393939353630383bb7bdd0ced0f2bac53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8530" y="2181225"/>
            <a:ext cx="914400" cy="9144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727095" y="3577008"/>
            <a:ext cx="1763447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商务合作洽谈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89019" y="4038869"/>
            <a:ext cx="2462364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根据需求，定制解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决方案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83731" y="3576874"/>
            <a:ext cx="1763447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领取证书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27576" y="3576874"/>
            <a:ext cx="1763447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提交审核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20926" y="3576874"/>
            <a:ext cx="1763447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材料准备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71514" y="4038869"/>
            <a:ext cx="2462364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企业根据清单，准备基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础资料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33409" y="4038869"/>
            <a:ext cx="2462364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卓达撰写专业报告，提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交申请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04169" y="4038869"/>
            <a:ext cx="2462364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顺利取证，赠送终身政策咨询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与经营指导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4471670" y="2552065"/>
            <a:ext cx="469900" cy="1727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8990965" y="2552065"/>
            <a:ext cx="469900" cy="1727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6757670" y="2552065"/>
            <a:ext cx="469900" cy="1727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2289175" y="2550795"/>
            <a:ext cx="469900" cy="1727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30" grpId="0" bldLvl="0"/>
      <p:bldP spid="31" grpId="0" bldLvl="0"/>
      <p:bldP spid="32" grpId="0" bldLvl="0"/>
      <p:bldP spid="33" grpId="0" bldLvl="0"/>
      <p:bldP spid="34" grpId="0" bldLvl="0"/>
      <p:bldP spid="35" grpId="0" bldLvl="0"/>
      <p:bldP spid="36" grpId="0" bldLvl="0"/>
      <p:bldP spid="3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505" y="276066"/>
            <a:ext cx="2734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卓达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服务优势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3205" y="1694180"/>
            <a:ext cx="51149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卓达咨询，团队成员行业经验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年以上，专业负责，客户同行一致好评，大量成功案例，市场资源丰富。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53205" y="1167130"/>
            <a:ext cx="393573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沉淀行业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汇聚精英人才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93515" y="4675505"/>
            <a:ext cx="4205605" cy="2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多年办理经验，资料快速准确，缩短办理时间，取证有保障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2380" y="6256655"/>
            <a:ext cx="3856990" cy="3867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053205" y="5514975"/>
            <a:ext cx="2573655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承诺不成功退款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54475" y="2593975"/>
            <a:ext cx="350393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费用明晰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绝无隐形收费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8969" y="6185748"/>
            <a:ext cx="375541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经验丰富，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一次性通过率高达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98%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以上，承诺不成功退款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53205" y="3197860"/>
            <a:ext cx="50107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收费低，价格公开透明，确定合作后，一次性说明所有费用，列出项目费用清单，后期绝无其他收费。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95" y="1167130"/>
            <a:ext cx="2142490" cy="12052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593975"/>
            <a:ext cx="2193925" cy="12382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4053840"/>
            <a:ext cx="2194560" cy="12420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5" y="5514975"/>
            <a:ext cx="2193925" cy="11283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053205" y="4053840"/>
            <a:ext cx="350393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取证时间有保障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 animBg="1"/>
      <p:bldP spid="14" grpId="0" bldLvl="0"/>
      <p:bldP spid="22" grpId="0" bldLvl="0" animBg="1"/>
      <p:bldP spid="23" grpId="0" bldLvl="0" animBg="1"/>
      <p:bldP spid="24" grpId="0" bldLvl="0"/>
      <p:bldP spid="25" grpId="0" bldLvl="0"/>
      <p:bldP spid="32" grpId="0" bldLvl="0" animBg="1"/>
    </p:bldLst>
  </p:timing>
</p:sld>
</file>

<file path=ppt/tags/tag1.xml><?xml version="1.0" encoding="utf-8"?>
<p:tagLst xmlns:p="http://schemas.openxmlformats.org/presentationml/2006/main">
  <p:tag name="ISPRING_PRESENTATION_TITLE" val="述职"/>
  <p:tag name="KSO_WPP_MARK_KEY" val="dfa76915-5111-4bbb-98b6-93697b0ca79e"/>
  <p:tag name="COMMONDATA" val="eyJoZGlkIjoiZTU1MDY2NGFkMDJlYzRhZTBlMjYyNDZhOWI1ZTczYzc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h3yr2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演示</Application>
  <PresentationFormat>自定义</PresentationFormat>
  <Paragraphs>100</Paragraphs>
  <Slides>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方正粗谭黑简体</vt:lpstr>
      <vt:lpstr>微软雅黑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简洁述职报告</dc:title>
  <dc:creator>第一PPT</dc:creator>
  <cp:keywords>www.1ppt.com</cp:keywords>
  <dc:description>www.1ppt.com</dc:description>
  <cp:lastModifiedBy>韩</cp:lastModifiedBy>
  <cp:revision>84</cp:revision>
  <dcterms:created xsi:type="dcterms:W3CDTF">2019-06-11T09:29:00Z</dcterms:created>
  <dcterms:modified xsi:type="dcterms:W3CDTF">2023-02-24T02:01:14Z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67CA15C4817B47808BFD3086F734C48B</vt:lpwstr>
  </property>
  <property fmtid="{D5CDD505-2E9C-101B-9397-08002B2CF9AE}" pid="3" name="KSOProductBuildVer">
    <vt:lpwstr>2052-11.1.0.12980</vt:lpwstr>
  </property>
</Properties>
</file>