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5"/>
  </p:notesMasterIdLst>
  <p:sldIdLst>
    <p:sldId id="256" r:id="rId4"/>
    <p:sldId id="270" r:id="rId6"/>
    <p:sldId id="293" r:id="rId7"/>
    <p:sldId id="294" r:id="rId8"/>
    <p:sldId id="295" r:id="rId9"/>
    <p:sldId id="296" r:id="rId10"/>
    <p:sldId id="297" r:id="rId11"/>
    <p:sldId id="292" r:id="rId12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AFFF"/>
    <a:srgbClr val="F98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A105-E506-46A5-80FA-E18E9DC12B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E5478-7557-48FF-9AB3-2000A36290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1"/>
            <a:ext cx="8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24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24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D22D-5A76-46D2-B32D-2E4BCA538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C19B-3E8D-4489-BD48-B89CF967C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3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anose="05000000000000000000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93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7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94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"/>
            <a:ext cx="12192000" cy="68570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ransition spd="slow" advTm="3000"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73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609600" algn="l" rtl="0" eaLnBrk="0" fontAlgn="base" hangingPunct="0">
        <a:spcBef>
          <a:spcPct val="0"/>
        </a:spcBef>
        <a:spcAft>
          <a:spcPct val="0"/>
        </a:spcAft>
        <a:defRPr sz="373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1218565" algn="l" rtl="0" eaLnBrk="0" fontAlgn="base" hangingPunct="0">
        <a:spcBef>
          <a:spcPct val="0"/>
        </a:spcBef>
        <a:spcAft>
          <a:spcPct val="0"/>
        </a:spcAft>
        <a:defRPr sz="373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828165" algn="l" rtl="0" eaLnBrk="0" fontAlgn="base" hangingPunct="0">
        <a:spcBef>
          <a:spcPct val="0"/>
        </a:spcBef>
        <a:spcAft>
          <a:spcPct val="0"/>
        </a:spcAft>
        <a:defRPr sz="373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2437765" algn="l" rtl="0" eaLnBrk="0" fontAlgn="base" hangingPunct="0">
        <a:spcBef>
          <a:spcPct val="0"/>
        </a:spcBef>
        <a:spcAft>
          <a:spcPct val="0"/>
        </a:spcAft>
        <a:defRPr sz="373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41300" indent="-24130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665" b="1">
          <a:solidFill>
            <a:schemeClr val="tx1"/>
          </a:solidFill>
          <a:latin typeface="+mn-lt"/>
          <a:ea typeface="+mn-ea"/>
          <a:cs typeface="+mn-cs"/>
        </a:defRPr>
      </a:lvl1pPr>
      <a:lvl2pPr marL="721360" indent="-24130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</a:defRPr>
      </a:lvl2pPr>
      <a:lvl3pPr marL="1193165" indent="-23304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135">
          <a:solidFill>
            <a:schemeClr val="tx1"/>
          </a:solidFill>
          <a:latin typeface="+mn-lt"/>
          <a:ea typeface="+mn-ea"/>
        </a:defRPr>
      </a:lvl3pPr>
      <a:lvl4pPr marL="1673225" indent="-24130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865">
          <a:solidFill>
            <a:schemeClr val="tx1"/>
          </a:solidFill>
          <a:latin typeface="+mn-lt"/>
          <a:ea typeface="+mn-ea"/>
        </a:defRPr>
      </a:lvl4pPr>
      <a:lvl5pPr marL="2158365" indent="-24574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5pPr>
      <a:lvl6pPr marL="2767965" indent="-24574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6pPr>
      <a:lvl7pPr marL="3376930" indent="-24574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7pPr>
      <a:lvl8pPr marL="3986530" indent="-24574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8pPr>
      <a:lvl9pPr marL="4596130" indent="-24574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8.xml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8" Type="http://schemas.openxmlformats.org/officeDocument/2006/relationships/slideLayout" Target="../slideLayouts/slideLayout8.xml"/><Relationship Id="rId17" Type="http://schemas.openxmlformats.org/officeDocument/2006/relationships/image" Target="../media/image38.png"/><Relationship Id="rId16" Type="http://schemas.openxmlformats.org/officeDocument/2006/relationships/image" Target="../media/image37.png"/><Relationship Id="rId15" Type="http://schemas.openxmlformats.org/officeDocument/2006/relationships/image" Target="../media/image36.jpeg"/><Relationship Id="rId14" Type="http://schemas.openxmlformats.org/officeDocument/2006/relationships/image" Target="../media/image35.png"/><Relationship Id="rId13" Type="http://schemas.openxmlformats.org/officeDocument/2006/relationships/image" Target="../media/image34.jpeg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44.jpeg"/><Relationship Id="rId7" Type="http://schemas.openxmlformats.org/officeDocument/2006/relationships/image" Target="../media/image43.wmf"/><Relationship Id="rId6" Type="http://schemas.openxmlformats.org/officeDocument/2006/relationships/image" Target="../media/image42.wmf"/><Relationship Id="rId5" Type="http://schemas.openxmlformats.org/officeDocument/2006/relationships/image" Target="../media/image41.jpeg"/><Relationship Id="rId4" Type="http://schemas.openxmlformats.org/officeDocument/2006/relationships/image" Target="../media/image4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9.emf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8.xml"/><Relationship Id="rId16" Type="http://schemas.openxmlformats.org/officeDocument/2006/relationships/oleObject" Target="../embeddings/oleObject8.bin"/><Relationship Id="rId15" Type="http://schemas.openxmlformats.org/officeDocument/2006/relationships/oleObject" Target="../embeddings/oleObject7.bin"/><Relationship Id="rId14" Type="http://schemas.openxmlformats.org/officeDocument/2006/relationships/image" Target="../media/image46.emf"/><Relationship Id="rId13" Type="http://schemas.openxmlformats.org/officeDocument/2006/relationships/oleObject" Target="../embeddings/oleObject6.bin"/><Relationship Id="rId12" Type="http://schemas.openxmlformats.org/officeDocument/2006/relationships/oleObject" Target="../embeddings/oleObject5.bin"/><Relationship Id="rId11" Type="http://schemas.openxmlformats.org/officeDocument/2006/relationships/image" Target="../media/image45.emf"/><Relationship Id="rId10" Type="http://schemas.openxmlformats.org/officeDocument/2006/relationships/oleObject" Target="../embeddings/oleObject4.bin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47.png"/><Relationship Id="rId4" Type="http://schemas.openxmlformats.org/officeDocument/2006/relationships/image" Target="../media/image21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microsoft.com/office/2007/relationships/hdphoto" Target="../media/image52.wdp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1938682"/>
            <a:ext cx="12192000" cy="3103218"/>
          </a:xfrm>
          <a:prstGeom prst="rect">
            <a:avLst/>
          </a:prstGeom>
          <a:solidFill>
            <a:schemeClr val="bg2">
              <a:lumMod val="5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936000" y="4260108"/>
            <a:ext cx="4320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全面，用得方便</a:t>
            </a:r>
            <a:endParaRPr lang="zh-CN" altLang="en-US" sz="2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D:\幻步资料\huanbu\LOGO\nRlmG.pngnRlm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81288" y="330835"/>
            <a:ext cx="6828790" cy="51219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1081302" y="1337639"/>
            <a:ext cx="10029395" cy="15659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新业态发展的营商环境不断改进，跨境电商及外企业务增长速度极快，业内竞争之势蓬勃。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幻步科技以技术创新驱动云平台，打造连通国际市场的云系统，满足不同行业的服务需求，引领传统行业迈向互联网信息时代，以快捷、个性化、高性价比等优势成为跨界电商的重要营销利器。以质量、服务、精准为核心，向迈向国际贸易的企业提供个性定制，提高产品价值、竞争力，以及产品终生维护服务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3"/>
          <a:stretch>
            <a:fillRect/>
          </a:stretch>
        </p:blipFill>
        <p:spPr>
          <a:xfrm>
            <a:off x="2654299" y="3098801"/>
            <a:ext cx="6883400" cy="3759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49"/>
          <p:cNvSpPr txBox="1"/>
          <p:nvPr/>
        </p:nvSpPr>
        <p:spPr>
          <a:xfrm>
            <a:off x="4781529" y="443157"/>
            <a:ext cx="2736871" cy="338548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跨境电商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外企趋势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77855" y="668092"/>
            <a:ext cx="1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581900" y="668092"/>
            <a:ext cx="1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1"/>
          <p:cNvSpPr/>
          <p:nvPr/>
        </p:nvSpPr>
        <p:spPr bwMode="auto">
          <a:xfrm>
            <a:off x="10838558" y="1616833"/>
            <a:ext cx="733233" cy="534110"/>
          </a:xfrm>
          <a:custGeom>
            <a:avLst/>
            <a:gdLst>
              <a:gd name="T0" fmla="*/ 260 w 288"/>
              <a:gd name="T1" fmla="*/ 0 h 210"/>
              <a:gd name="T2" fmla="*/ 232 w 288"/>
              <a:gd name="T3" fmla="*/ 28 h 210"/>
              <a:gd name="T4" fmla="*/ 239 w 288"/>
              <a:gd name="T5" fmla="*/ 46 h 210"/>
              <a:gd name="T6" fmla="*/ 191 w 288"/>
              <a:gd name="T7" fmla="*/ 117 h 210"/>
              <a:gd name="T8" fmla="*/ 183 w 288"/>
              <a:gd name="T9" fmla="*/ 116 h 210"/>
              <a:gd name="T10" fmla="*/ 170 w 288"/>
              <a:gd name="T11" fmla="*/ 119 h 210"/>
              <a:gd name="T12" fmla="*/ 130 w 288"/>
              <a:gd name="T13" fmla="*/ 79 h 210"/>
              <a:gd name="T14" fmla="*/ 133 w 288"/>
              <a:gd name="T15" fmla="*/ 67 h 210"/>
              <a:gd name="T16" fmla="*/ 105 w 288"/>
              <a:gd name="T17" fmla="*/ 39 h 210"/>
              <a:gd name="T18" fmla="*/ 78 w 288"/>
              <a:gd name="T19" fmla="*/ 67 h 210"/>
              <a:gd name="T20" fmla="*/ 84 w 288"/>
              <a:gd name="T21" fmla="*/ 84 h 210"/>
              <a:gd name="T22" fmla="*/ 36 w 288"/>
              <a:gd name="T23" fmla="*/ 156 h 210"/>
              <a:gd name="T24" fmla="*/ 28 w 288"/>
              <a:gd name="T25" fmla="*/ 155 h 210"/>
              <a:gd name="T26" fmla="*/ 0 w 288"/>
              <a:gd name="T27" fmla="*/ 183 h 210"/>
              <a:gd name="T28" fmla="*/ 28 w 288"/>
              <a:gd name="T29" fmla="*/ 210 h 210"/>
              <a:gd name="T30" fmla="*/ 56 w 288"/>
              <a:gd name="T31" fmla="*/ 183 h 210"/>
              <a:gd name="T32" fmla="*/ 50 w 288"/>
              <a:gd name="T33" fmla="*/ 166 h 210"/>
              <a:gd name="T34" fmla="*/ 98 w 288"/>
              <a:gd name="T35" fmla="*/ 94 h 210"/>
              <a:gd name="T36" fmla="*/ 105 w 288"/>
              <a:gd name="T37" fmla="*/ 95 h 210"/>
              <a:gd name="T38" fmla="*/ 118 w 288"/>
              <a:gd name="T39" fmla="*/ 92 h 210"/>
              <a:gd name="T40" fmla="*/ 158 w 288"/>
              <a:gd name="T41" fmla="*/ 132 h 210"/>
              <a:gd name="T42" fmla="*/ 155 w 288"/>
              <a:gd name="T43" fmla="*/ 144 h 210"/>
              <a:gd name="T44" fmla="*/ 183 w 288"/>
              <a:gd name="T45" fmla="*/ 172 h 210"/>
              <a:gd name="T46" fmla="*/ 211 w 288"/>
              <a:gd name="T47" fmla="*/ 144 h 210"/>
              <a:gd name="T48" fmla="*/ 205 w 288"/>
              <a:gd name="T49" fmla="*/ 127 h 210"/>
              <a:gd name="T50" fmla="*/ 253 w 288"/>
              <a:gd name="T51" fmla="*/ 55 h 210"/>
              <a:gd name="T52" fmla="*/ 260 w 288"/>
              <a:gd name="T53" fmla="*/ 56 h 210"/>
              <a:gd name="T54" fmla="*/ 288 w 288"/>
              <a:gd name="T55" fmla="*/ 28 h 210"/>
              <a:gd name="T56" fmla="*/ 260 w 288"/>
              <a:gd name="T5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10">
                <a:moveTo>
                  <a:pt x="260" y="0"/>
                </a:moveTo>
                <a:cubicBezTo>
                  <a:pt x="245" y="0"/>
                  <a:pt x="232" y="12"/>
                  <a:pt x="232" y="28"/>
                </a:cubicBezTo>
                <a:cubicBezTo>
                  <a:pt x="232" y="34"/>
                  <a:pt x="235" y="41"/>
                  <a:pt x="239" y="46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8" y="116"/>
                  <a:pt x="186" y="116"/>
                  <a:pt x="183" y="116"/>
                </a:cubicBezTo>
                <a:cubicBezTo>
                  <a:pt x="178" y="116"/>
                  <a:pt x="174" y="117"/>
                  <a:pt x="170" y="11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6"/>
                  <a:pt x="133" y="71"/>
                  <a:pt x="133" y="67"/>
                </a:cubicBezTo>
                <a:cubicBezTo>
                  <a:pt x="133" y="51"/>
                  <a:pt x="121" y="39"/>
                  <a:pt x="105" y="39"/>
                </a:cubicBezTo>
                <a:cubicBezTo>
                  <a:pt x="90" y="39"/>
                  <a:pt x="78" y="51"/>
                  <a:pt x="78" y="67"/>
                </a:cubicBezTo>
                <a:cubicBezTo>
                  <a:pt x="78" y="73"/>
                  <a:pt x="80" y="79"/>
                  <a:pt x="84" y="8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34" y="155"/>
                  <a:pt x="31" y="155"/>
                  <a:pt x="28" y="155"/>
                </a:cubicBezTo>
                <a:cubicBezTo>
                  <a:pt x="13" y="155"/>
                  <a:pt x="0" y="167"/>
                  <a:pt x="0" y="183"/>
                </a:cubicBezTo>
                <a:cubicBezTo>
                  <a:pt x="0" y="198"/>
                  <a:pt x="13" y="210"/>
                  <a:pt x="28" y="210"/>
                </a:cubicBezTo>
                <a:cubicBezTo>
                  <a:pt x="43" y="210"/>
                  <a:pt x="56" y="198"/>
                  <a:pt x="56" y="183"/>
                </a:cubicBezTo>
                <a:cubicBezTo>
                  <a:pt x="56" y="176"/>
                  <a:pt x="54" y="170"/>
                  <a:pt x="50" y="166"/>
                </a:cubicBezTo>
                <a:cubicBezTo>
                  <a:pt x="98" y="94"/>
                  <a:pt x="98" y="94"/>
                  <a:pt x="98" y="94"/>
                </a:cubicBezTo>
                <a:cubicBezTo>
                  <a:pt x="100" y="94"/>
                  <a:pt x="103" y="95"/>
                  <a:pt x="105" y="95"/>
                </a:cubicBezTo>
                <a:cubicBezTo>
                  <a:pt x="110" y="95"/>
                  <a:pt x="114" y="93"/>
                  <a:pt x="118" y="9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6" y="135"/>
                  <a:pt x="155" y="140"/>
                  <a:pt x="155" y="144"/>
                </a:cubicBezTo>
                <a:cubicBezTo>
                  <a:pt x="155" y="159"/>
                  <a:pt x="167" y="172"/>
                  <a:pt x="183" y="172"/>
                </a:cubicBezTo>
                <a:cubicBezTo>
                  <a:pt x="198" y="172"/>
                  <a:pt x="211" y="159"/>
                  <a:pt x="211" y="144"/>
                </a:cubicBezTo>
                <a:cubicBezTo>
                  <a:pt x="211" y="138"/>
                  <a:pt x="209" y="132"/>
                  <a:pt x="205" y="127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8" y="56"/>
                  <a:pt x="260" y="56"/>
                </a:cubicBezTo>
                <a:cubicBezTo>
                  <a:pt x="276" y="56"/>
                  <a:pt x="288" y="43"/>
                  <a:pt x="288" y="28"/>
                </a:cubicBezTo>
                <a:cubicBezTo>
                  <a:pt x="288" y="12"/>
                  <a:pt x="276" y="0"/>
                  <a:pt x="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44715" y="1667355"/>
            <a:ext cx="1033814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39888" y="3957077"/>
            <a:ext cx="10692612" cy="2467135"/>
            <a:chOff x="709908" y="3485204"/>
            <a:chExt cx="10692612" cy="2851609"/>
          </a:xfrm>
        </p:grpSpPr>
        <p:grpSp>
          <p:nvGrpSpPr>
            <p:cNvPr id="7" name="Group 9"/>
            <p:cNvGrpSpPr/>
            <p:nvPr/>
          </p:nvGrpSpPr>
          <p:grpSpPr>
            <a:xfrm>
              <a:off x="8500576" y="3494868"/>
              <a:ext cx="2901944" cy="2841945"/>
              <a:chOff x="-644143" y="2698828"/>
              <a:chExt cx="2176743" cy="2131459"/>
            </a:xfrm>
            <a:solidFill>
              <a:schemeClr val="accent1"/>
            </a:solidFill>
          </p:grpSpPr>
          <p:sp>
            <p:nvSpPr>
              <p:cNvPr id="17" name="Rectangle 25"/>
              <p:cNvSpPr/>
              <p:nvPr/>
            </p:nvSpPr>
            <p:spPr>
              <a:xfrm>
                <a:off x="-480046" y="2698828"/>
                <a:ext cx="2012646" cy="213145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Isosceles Triangle 24"/>
              <p:cNvSpPr/>
              <p:nvPr/>
            </p:nvSpPr>
            <p:spPr>
              <a:xfrm rot="16200000">
                <a:off x="-788309" y="3609573"/>
                <a:ext cx="460856" cy="172523"/>
              </a:xfrm>
              <a:prstGeom prst="triangle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Group 9"/>
            <p:cNvGrpSpPr/>
            <p:nvPr/>
          </p:nvGrpSpPr>
          <p:grpSpPr>
            <a:xfrm>
              <a:off x="709908" y="3485204"/>
              <a:ext cx="2909912" cy="2841945"/>
              <a:chOff x="-8772" y="2665735"/>
              <a:chExt cx="2182718" cy="2131459"/>
            </a:xfrm>
            <a:solidFill>
              <a:schemeClr val="accent3"/>
            </a:solidFill>
          </p:grpSpPr>
          <p:sp>
            <p:nvSpPr>
              <p:cNvPr id="15" name="Rectangle 12"/>
              <p:cNvSpPr/>
              <p:nvPr/>
            </p:nvSpPr>
            <p:spPr>
              <a:xfrm>
                <a:off x="-8772" y="2665735"/>
                <a:ext cx="2012646" cy="213145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Isosceles Triangle 11"/>
              <p:cNvSpPr/>
              <p:nvPr/>
            </p:nvSpPr>
            <p:spPr>
              <a:xfrm rot="5400000">
                <a:off x="1845995" y="3612509"/>
                <a:ext cx="460856" cy="195047"/>
              </a:xfrm>
              <a:prstGeom prst="triangle">
                <a:avLst>
                  <a:gd name="adj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999966" y="4824210"/>
              <a:ext cx="1617681" cy="1015655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IP </a:t>
              </a: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城域网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融合上网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智能上网</a:t>
              </a:r>
              <a:endPara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945795" y="4714734"/>
              <a:ext cx="1933256" cy="1323431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MSTP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MPLS-VPN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光纤租用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传输线路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45"/>
            <p:cNvSpPr>
              <a:spLocks noChangeAspect="1" noEditPoints="1"/>
            </p:cNvSpPr>
            <p:nvPr/>
          </p:nvSpPr>
          <p:spPr bwMode="auto">
            <a:xfrm>
              <a:off x="2270551" y="3846829"/>
              <a:ext cx="672613" cy="670143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331"/>
            <p:cNvSpPr/>
            <p:nvPr/>
          </p:nvSpPr>
          <p:spPr bwMode="auto">
            <a:xfrm>
              <a:off x="10307325" y="3891214"/>
              <a:ext cx="733233" cy="534111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88912" y="3919970"/>
              <a:ext cx="1394459" cy="64032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sz="3000" b="1" u="sng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上网</a:t>
              </a:r>
              <a:endParaRPr lang="en-US" altLang="zh-CN" sz="3000" b="1" u="sng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82867" y="3861739"/>
              <a:ext cx="1216716" cy="64032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sz="3000" b="1" u="sng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</a:t>
              </a:r>
              <a:endParaRPr lang="zh-CN" altLang="en-US" sz="3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94315" y="1106323"/>
            <a:ext cx="2466485" cy="640057"/>
            <a:chOff x="1224273" y="-7233644"/>
            <a:chExt cx="2026819" cy="1056200"/>
          </a:xfrm>
          <a:solidFill>
            <a:schemeClr val="accent4">
              <a:lumMod val="75000"/>
            </a:schemeClr>
          </a:solidFill>
        </p:grpSpPr>
        <p:sp>
          <p:nvSpPr>
            <p:cNvPr id="20" name="圆角矩形标注 2"/>
            <p:cNvSpPr/>
            <p:nvPr/>
          </p:nvSpPr>
          <p:spPr>
            <a:xfrm>
              <a:off x="1224273" y="-7233644"/>
              <a:ext cx="2026819" cy="1056200"/>
            </a:xfrm>
            <a:prstGeom prst="wedgeRoundRectCallout">
              <a:avLst>
                <a:gd name="adj1" fmla="val 613"/>
                <a:gd name="adj2" fmla="val 81188"/>
                <a:gd name="adj3" fmla="val 16667"/>
              </a:avLst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富有各大基础运营商资源   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实现用户业务各类需求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74491" y="-7114989"/>
              <a:ext cx="339090" cy="76603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88980" y="1043798"/>
            <a:ext cx="8141817" cy="5372053"/>
            <a:chOff x="3463149" y="911100"/>
            <a:chExt cx="8076377" cy="541017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7759590" y="2622634"/>
              <a:ext cx="906490" cy="720191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3463149" y="911100"/>
              <a:ext cx="8076377" cy="5410170"/>
              <a:chOff x="3463149" y="911100"/>
              <a:chExt cx="8076377" cy="5410170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8051598" y="911100"/>
                <a:ext cx="3487928" cy="2180173"/>
              </a:xfrm>
              <a:prstGeom prst="roundRect">
                <a:avLst>
                  <a:gd name="adj" fmla="val 22841"/>
                </a:avLst>
              </a:prstGeom>
              <a:noFill/>
              <a:ln w="9525" cap="flat" cmpd="sng" algn="ctr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3463149" y="1100448"/>
                <a:ext cx="7919523" cy="5220822"/>
                <a:chOff x="6307169" y="1314614"/>
                <a:chExt cx="7919523" cy="5220822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7833914" y="4341970"/>
                  <a:ext cx="95678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光电转换器</a:t>
                  </a: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6379051" y="4253204"/>
                  <a:ext cx="4752354" cy="22822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5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9" name="组合 28"/>
                <p:cNvGrpSpPr/>
                <p:nvPr/>
              </p:nvGrpSpPr>
              <p:grpSpPr>
                <a:xfrm>
                  <a:off x="6307169" y="1314614"/>
                  <a:ext cx="7919523" cy="5059626"/>
                  <a:chOff x="6372829" y="1166152"/>
                  <a:chExt cx="7823251" cy="5208089"/>
                </a:xfrm>
              </p:grpSpPr>
              <p:grpSp>
                <p:nvGrpSpPr>
                  <p:cNvPr id="30" name="组合 29"/>
                  <p:cNvGrpSpPr/>
                  <p:nvPr/>
                </p:nvGrpSpPr>
                <p:grpSpPr>
                  <a:xfrm>
                    <a:off x="8167108" y="1166152"/>
                    <a:ext cx="6028972" cy="1988437"/>
                    <a:chOff x="8167108" y="1166152"/>
                    <a:chExt cx="6028972" cy="1988437"/>
                  </a:xfrm>
                </p:grpSpPr>
                <p:grpSp>
                  <p:nvGrpSpPr>
                    <p:cNvPr id="53" name="组合 52"/>
                    <p:cNvGrpSpPr/>
                    <p:nvPr/>
                  </p:nvGrpSpPr>
                  <p:grpSpPr>
                    <a:xfrm>
                      <a:off x="11064777" y="1166152"/>
                      <a:ext cx="3131303" cy="1988437"/>
                      <a:chOff x="10334731" y="952989"/>
                      <a:chExt cx="3465496" cy="2417824"/>
                    </a:xfrm>
                  </p:grpSpPr>
                  <p:pic>
                    <p:nvPicPr>
                      <p:cNvPr id="56" name="Picture 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2" cstate="screen">
                        <a:clrChange>
                          <a:clrFrom>
                            <a:srgbClr val="FAFAFA"/>
                          </a:clrFrom>
                          <a:clrTo>
                            <a:srgbClr val="FAFAFA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9181" y="952989"/>
                        <a:ext cx="3411046" cy="12050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7" name="Picture 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 cstate="screen">
                        <a:clrChange>
                          <a:clrFrom>
                            <a:srgbClr val="FAFAFA"/>
                          </a:clrFrom>
                          <a:clrTo>
                            <a:srgbClr val="FAFAFA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731" y="2165747"/>
                        <a:ext cx="3394983" cy="120506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55" name="Picture 4" descr="C:\Users\ecoffey\AppData\Local\Temp\Rar$DRa0.080\30032_Device_generic_building_default_256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screen"/>
                    <a:srcRect/>
                    <a:stretch>
                      <a:fillRect/>
                    </a:stretch>
                  </p:blipFill>
                  <p:spPr bwMode="auto">
                    <a:xfrm>
                      <a:off x="8167108" y="1887605"/>
                      <a:ext cx="1527187" cy="99105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31" name="组合 30"/>
                  <p:cNvGrpSpPr/>
                  <p:nvPr/>
                </p:nvGrpSpPr>
                <p:grpSpPr>
                  <a:xfrm>
                    <a:off x="6372829" y="3339428"/>
                    <a:ext cx="3129444" cy="3034813"/>
                    <a:chOff x="6372829" y="3339428"/>
                    <a:chExt cx="3129444" cy="3034813"/>
                  </a:xfrm>
                </p:grpSpPr>
                <p:grpSp>
                  <p:nvGrpSpPr>
                    <p:cNvPr id="32" name="组合 31"/>
                    <p:cNvGrpSpPr/>
                    <p:nvPr/>
                  </p:nvGrpSpPr>
                  <p:grpSpPr>
                    <a:xfrm>
                      <a:off x="6901037" y="3339428"/>
                      <a:ext cx="2601236" cy="3034813"/>
                      <a:chOff x="6901037" y="3350792"/>
                      <a:chExt cx="2601236" cy="3034813"/>
                    </a:xfrm>
                  </p:grpSpPr>
                  <p:grpSp>
                    <p:nvGrpSpPr>
                      <p:cNvPr id="34" name="组合 33"/>
                      <p:cNvGrpSpPr/>
                      <p:nvPr/>
                    </p:nvGrpSpPr>
                    <p:grpSpPr>
                      <a:xfrm>
                        <a:off x="6901037" y="4148994"/>
                        <a:ext cx="2601236" cy="2236611"/>
                        <a:chOff x="6354120" y="3562281"/>
                        <a:chExt cx="2689945" cy="2941111"/>
                      </a:xfrm>
                    </p:grpSpPr>
                    <p:pic>
                      <p:nvPicPr>
                        <p:cNvPr id="37" name="Picture 10" descr="C:\Users\ecoffey\AppData\Local\Temp\Rar$DRa0.694\30046_Device_modem_default_256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screen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6393" y="3562281"/>
                          <a:ext cx="667672" cy="6676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grpSp>
                      <p:nvGrpSpPr>
                        <p:cNvPr id="38" name="组合 37"/>
                        <p:cNvGrpSpPr/>
                        <p:nvPr/>
                      </p:nvGrpSpPr>
                      <p:grpSpPr>
                        <a:xfrm>
                          <a:off x="6627217" y="4338916"/>
                          <a:ext cx="2396414" cy="2164476"/>
                          <a:chOff x="6627217" y="4338916"/>
                          <a:chExt cx="2396414" cy="2164476"/>
                        </a:xfrm>
                      </p:grpSpPr>
                      <p:grpSp>
                        <p:nvGrpSpPr>
                          <p:cNvPr id="44" name="组合 43"/>
                          <p:cNvGrpSpPr/>
                          <p:nvPr/>
                        </p:nvGrpSpPr>
                        <p:grpSpPr>
                          <a:xfrm>
                            <a:off x="6627217" y="4338916"/>
                            <a:ext cx="2396414" cy="2164476"/>
                            <a:chOff x="6759478" y="4024269"/>
                            <a:chExt cx="2396414" cy="2164476"/>
                          </a:xfrm>
                        </p:grpSpPr>
                        <p:pic>
                          <p:nvPicPr>
                            <p:cNvPr id="48" name="Picture 20" descr="C:\Users\ecoffey\AppData\Local\Temp\Rar$DRa1.653\30059_Device_laptop_3145_unknown_64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59478" y="5703875"/>
                              <a:ext cx="484870" cy="48487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  <p:pic>
                          <p:nvPicPr>
                            <p:cNvPr id="49" name="Picture 20" descr="C:\Users\ecoffey\AppData\Local\Temp\Rar$DRa0.386\30067_Device_router_unknown_64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741163" y="4024269"/>
                              <a:ext cx="451641" cy="45164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  <p:pic>
                          <p:nvPicPr>
                            <p:cNvPr id="50" name="Picture 20" descr="C:\Users\ecoffey\AppData\Local\Temp\Rar$DRa1.653\30059_Device_laptop_3145_unknown_64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71022" y="5703873"/>
                              <a:ext cx="484870" cy="48487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  <p:pic>
                          <p:nvPicPr>
                            <p:cNvPr id="51" name="Picture 20" descr="C:\Users\ecoffey\AppData\Local\Temp\Rar$DRa1.653\30059_Device_laptop_3145_unknown_64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715250" y="5703874"/>
                              <a:ext cx="484870" cy="48487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  <p:pic>
                          <p:nvPicPr>
                            <p:cNvPr id="52" name="Picture 20" descr="C:\Users\ecoffey\AppData\Local\Temp\Rar$DRa0.608\30080_Device_switch_unknown_64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71637" y="4807861"/>
                              <a:ext cx="572029" cy="43804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grpSp>
                      <p:cxnSp>
                        <p:nvCxnSpPr>
                          <p:cNvPr id="45" name="连接符: 肘形 44"/>
                          <p:cNvCxnSpPr>
                            <a:stCxn id="52" idx="2"/>
                            <a:endCxn id="48" idx="0"/>
                          </p:cNvCxnSpPr>
                          <p:nvPr/>
                        </p:nvCxnSpPr>
                        <p:spPr>
                          <a:xfrm rot="5400000">
                            <a:off x="7118539" y="5311670"/>
                            <a:ext cx="457964" cy="955738"/>
                          </a:xfrm>
                          <a:prstGeom prst="bentConnector3">
                            <a:avLst/>
                          </a:prstGeom>
                          <a:ln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6" name="连接符: 肘形 45"/>
                          <p:cNvCxnSpPr>
                            <a:stCxn id="51" idx="0"/>
                            <a:endCxn id="52" idx="2"/>
                          </p:cNvCxnSpPr>
                          <p:nvPr/>
                        </p:nvCxnSpPr>
                        <p:spPr>
                          <a:xfrm rot="16200000" flipV="1">
                            <a:off x="7596426" y="5789522"/>
                            <a:ext cx="457964" cy="33"/>
                          </a:xfrm>
                          <a:prstGeom prst="bentConnector3">
                            <a:avLst/>
                          </a:prstGeom>
                          <a:ln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7" name="连接符: 肘形 46"/>
                          <p:cNvCxnSpPr>
                            <a:stCxn id="52" idx="2"/>
                            <a:endCxn id="50" idx="0"/>
                          </p:cNvCxnSpPr>
                          <p:nvPr/>
                        </p:nvCxnSpPr>
                        <p:spPr>
                          <a:xfrm rot="16200000" flipH="1">
                            <a:off x="8074312" y="5311636"/>
                            <a:ext cx="457963" cy="955805"/>
                          </a:xfrm>
                          <a:prstGeom prst="bentConnector3">
                            <a:avLst/>
                          </a:prstGeom>
                          <a:ln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39" name="连接符: 肘形 38"/>
                        <p:cNvCxnSpPr>
                          <a:stCxn id="49" idx="3"/>
                          <a:endCxn id="37" idx="2"/>
                        </p:cNvCxnSpPr>
                        <p:nvPr/>
                      </p:nvCxnSpPr>
                      <p:spPr>
                        <a:xfrm flipV="1">
                          <a:off x="8060543" y="4229953"/>
                          <a:ext cx="649686" cy="334783"/>
                        </a:xfrm>
                        <a:prstGeom prst="bentConnector2">
                          <a:avLst/>
                        </a:prstGeom>
                        <a:ln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" name="直接箭头连接符 39"/>
                        <p:cNvCxnSpPr>
                          <a:stCxn id="49" idx="2"/>
                          <a:endCxn id="52" idx="0"/>
                        </p:cNvCxnSpPr>
                        <p:nvPr/>
                      </p:nvCxnSpPr>
                      <p:spPr>
                        <a:xfrm flipH="1">
                          <a:off x="7825391" y="4790558"/>
                          <a:ext cx="9332" cy="331951"/>
                        </a:xfrm>
                        <a:prstGeom prst="straightConnector1">
                          <a:avLst/>
                        </a:prstGeom>
                        <a:ln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" name="文本框 40"/>
                        <p:cNvSpPr txBox="1"/>
                        <p:nvPr/>
                      </p:nvSpPr>
                      <p:spPr>
                        <a:xfrm>
                          <a:off x="7080280" y="4403541"/>
                          <a:ext cx="608951" cy="3332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zh-CN" altLang="en-US" sz="1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路由器</a:t>
                          </a:r>
                          <a:endParaRPr lang="zh-CN" altLang="en-US" sz="1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42" name="文本框 41"/>
                        <p:cNvSpPr txBox="1"/>
                        <p:nvPr/>
                      </p:nvSpPr>
                      <p:spPr>
                        <a:xfrm>
                          <a:off x="6997736" y="5147767"/>
                          <a:ext cx="584468" cy="3332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zh-CN" altLang="en-US" sz="1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交换器</a:t>
                          </a:r>
                          <a:endParaRPr lang="zh-CN" altLang="en-US" sz="1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43" name="文本框 42"/>
                        <p:cNvSpPr txBox="1"/>
                        <p:nvPr/>
                      </p:nvSpPr>
                      <p:spPr>
                        <a:xfrm>
                          <a:off x="6354120" y="3845770"/>
                          <a:ext cx="789040" cy="3332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zh-CN" altLang="en-US" sz="1000" b="1" dirty="0">
                              <a:ln w="0"/>
                              <a:effectLst>
                                <a:reflection blurRad="6350" stA="53000" endA="300" endPos="35500" dir="5400000" sy="-90000" algn="bl" rotWithShape="0"/>
                              </a:effectLst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用户端</a:t>
                          </a:r>
                          <a:endParaRPr lang="zh-CN" altLang="en-US" sz="1000" b="1" dirty="0">
                            <a:ln w="0"/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</p:grpSp>
                  <p:cxnSp>
                    <p:nvCxnSpPr>
                      <p:cNvPr id="35" name="连接符: 肘形 34"/>
                      <p:cNvCxnSpPr>
                        <a:stCxn id="37" idx="0"/>
                      </p:cNvCxnSpPr>
                      <p:nvPr/>
                    </p:nvCxnSpPr>
                    <p:spPr>
                      <a:xfrm rot="16200000" flipV="1">
                        <a:off x="8655002" y="3624548"/>
                        <a:ext cx="798201" cy="25069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>
                        <a:headEnd type="triangle"/>
                        <a:tailEnd type="triangle"/>
                      </a:ln>
                    </p:spPr>
                    <p:style>
                      <a:lnRef idx="3">
                        <a:schemeClr val="accent4"/>
                      </a:lnRef>
                      <a:fillRef idx="0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文本框 35"/>
                      <p:cNvSpPr txBox="1"/>
                      <p:nvPr/>
                    </p:nvSpPr>
                    <p:spPr>
                      <a:xfrm>
                        <a:off x="8247019" y="3784562"/>
                        <a:ext cx="1127557" cy="33500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zh-CN" altLang="en-US" sz="1500" b="1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光纤专线</a:t>
                        </a:r>
                        <a:endParaRPr lang="zh-CN" altLang="en-US" sz="15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pic>
                  <p:nvPicPr>
                    <p:cNvPr id="33" name="Picture 4" descr="C:\Users\ecoffey\AppData\Local\Temp\Rar$DRa0.080\30032_Device_generic_building_default_256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screen"/>
                    <a:srcRect/>
                    <a:stretch>
                      <a:fillRect/>
                    </a:stretch>
                  </p:blipFill>
                  <p:spPr bwMode="auto">
                    <a:xfrm>
                      <a:off x="6372829" y="3793550"/>
                      <a:ext cx="659590" cy="65959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</p:grpSp>
        </p:grpSp>
      </p:grpSp>
      <p:cxnSp>
        <p:nvCxnSpPr>
          <p:cNvPr id="58" name="连接符: 肘形 57"/>
          <p:cNvCxnSpPr/>
          <p:nvPr/>
        </p:nvCxnSpPr>
        <p:spPr>
          <a:xfrm rot="10800000" flipV="1">
            <a:off x="6974594" y="3074125"/>
            <a:ext cx="1011166" cy="655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6982001" y="2777667"/>
            <a:ext cx="11506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网络出口</a:t>
            </a:r>
            <a:endParaRPr lang="zh-CN" altLang="en-US" sz="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00350" y="679450"/>
            <a:ext cx="1389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产品介绍</a:t>
            </a:r>
            <a:endParaRPr 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094315" y="487172"/>
            <a:ext cx="186717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 defTabSz="913765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光纤专线产品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62" name="直接箭头连接符 61"/>
          <p:cNvCxnSpPr>
            <a:endCxn id="63" idx="0"/>
          </p:cNvCxnSpPr>
          <p:nvPr/>
        </p:nvCxnSpPr>
        <p:spPr>
          <a:xfrm flipH="1">
            <a:off x="4018640" y="2515879"/>
            <a:ext cx="1276985" cy="63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63" name="云形 62"/>
          <p:cNvSpPr/>
          <p:nvPr/>
        </p:nvSpPr>
        <p:spPr>
          <a:xfrm>
            <a:off x="1712320" y="1779914"/>
            <a:ext cx="2308225" cy="147256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/>
              <a:t>       智能上网</a:t>
            </a:r>
            <a:endParaRPr lang="en-US" altLang="zh-CN" sz="1400" dirty="0"/>
          </a:p>
          <a:p>
            <a:pPr algn="ctr"/>
            <a:endParaRPr lang="en-US" altLang="zh-CN" sz="1000" dirty="0"/>
          </a:p>
          <a:p>
            <a:pPr algn="ctr"/>
            <a:endParaRPr lang="zh-CN" sz="1000" dirty="0"/>
          </a:p>
          <a:p>
            <a:pPr algn="ctr"/>
            <a:endParaRPr lang="zh-CN" sz="1000" dirty="0"/>
          </a:p>
          <a:p>
            <a:pPr algn="ctr"/>
            <a:endParaRPr lang="zh-CN" sz="1000" dirty="0"/>
          </a:p>
          <a:p>
            <a:pPr algn="ctr"/>
            <a:endParaRPr lang="zh-CN" sz="1000" dirty="0"/>
          </a:p>
          <a:p>
            <a:pPr algn="ctr"/>
            <a:endParaRPr lang="zh-CN" sz="1000" dirty="0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9845" y="2496829"/>
            <a:ext cx="646430" cy="35496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6275" y="2386974"/>
            <a:ext cx="744220" cy="3556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2"/>
          <a:srcRect l="2673" t="34355" r="11249" b="25768"/>
          <a:stretch>
            <a:fillRect/>
          </a:stretch>
        </p:blipFill>
        <p:spPr>
          <a:xfrm>
            <a:off x="2229845" y="2138054"/>
            <a:ext cx="885190" cy="305435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3"/>
          <a:srcRect l="17042" t="-25" r="2267" b="20141"/>
          <a:stretch>
            <a:fillRect/>
          </a:stretch>
        </p:blipFill>
        <p:spPr>
          <a:xfrm>
            <a:off x="1943744" y="2630179"/>
            <a:ext cx="499745" cy="570230"/>
          </a:xfrm>
          <a:prstGeom prst="rect">
            <a:avLst/>
          </a:prstGeom>
        </p:spPr>
      </p:pic>
      <p:sp>
        <p:nvSpPr>
          <p:cNvPr id="68" name="文本框 41"/>
          <p:cNvSpPr txBox="1"/>
          <p:nvPr/>
        </p:nvSpPr>
        <p:spPr>
          <a:xfrm>
            <a:off x="4112320" y="2208102"/>
            <a:ext cx="1189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/>
              <a:t>全球出口</a:t>
            </a:r>
            <a:endParaRPr lang="zh-CN" altLang="en-US" sz="1400" dirty="0"/>
          </a:p>
        </p:txBody>
      </p:sp>
      <p:sp>
        <p:nvSpPr>
          <p:cNvPr id="69" name="文本框 41"/>
          <p:cNvSpPr txBox="1"/>
          <p:nvPr/>
        </p:nvSpPr>
        <p:spPr>
          <a:xfrm>
            <a:off x="5712174" y="2835604"/>
            <a:ext cx="139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/>
              <a:t>数据中心</a:t>
            </a:r>
            <a:endParaRPr lang="zh-CN" altLang="en-US" sz="1400" dirty="0"/>
          </a:p>
        </p:txBody>
      </p:sp>
      <p:cxnSp>
        <p:nvCxnSpPr>
          <p:cNvPr id="70" name="直接连接符 69"/>
          <p:cNvCxnSpPr/>
          <p:nvPr/>
        </p:nvCxnSpPr>
        <p:spPr>
          <a:xfrm>
            <a:off x="2977855" y="668092"/>
            <a:ext cx="1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581900" y="668092"/>
            <a:ext cx="1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52962" y="1419751"/>
            <a:ext cx="8640000" cy="3867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652482" y="418088"/>
            <a:ext cx="7164796" cy="908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defRPr>
            </a:lvl1pPr>
          </a:lstStyle>
          <a:p>
            <a:endParaRPr lang="zh-CN" altLang="en-US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" name="组合 364"/>
          <p:cNvGrpSpPr/>
          <p:nvPr/>
        </p:nvGrpSpPr>
        <p:grpSpPr bwMode="auto">
          <a:xfrm>
            <a:off x="2182816" y="1639671"/>
            <a:ext cx="7557432" cy="3412417"/>
            <a:chOff x="1459775" y="2238316"/>
            <a:chExt cx="8934450" cy="4034184"/>
          </a:xfrm>
        </p:grpSpPr>
        <p:grpSp>
          <p:nvGrpSpPr>
            <p:cNvPr id="7" name="组合 365"/>
            <p:cNvGrpSpPr/>
            <p:nvPr/>
          </p:nvGrpSpPr>
          <p:grpSpPr bwMode="auto">
            <a:xfrm>
              <a:off x="1459775" y="2238316"/>
              <a:ext cx="8934450" cy="4034184"/>
              <a:chOff x="104775" y="1999596"/>
              <a:chExt cx="8934450" cy="4687417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104775" y="2019762"/>
                <a:ext cx="8934450" cy="4667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" name="组合 384"/>
              <p:cNvGrpSpPr/>
              <p:nvPr/>
            </p:nvGrpSpPr>
            <p:grpSpPr bwMode="auto">
              <a:xfrm>
                <a:off x="581466" y="2996559"/>
                <a:ext cx="6753870" cy="1989764"/>
                <a:chOff x="483266" y="1305363"/>
                <a:chExt cx="6753870" cy="1989764"/>
              </a:xfrm>
            </p:grpSpPr>
            <p:grpSp>
              <p:nvGrpSpPr>
                <p:cNvPr id="118" name="组合 476"/>
                <p:cNvGrpSpPr/>
                <p:nvPr/>
              </p:nvGrpSpPr>
              <p:grpSpPr bwMode="auto">
                <a:xfrm>
                  <a:off x="483266" y="1305363"/>
                  <a:ext cx="6753870" cy="1182236"/>
                  <a:chOff x="483266" y="1305363"/>
                  <a:chExt cx="6753870" cy="1182236"/>
                </a:xfrm>
              </p:grpSpPr>
              <p:pic>
                <p:nvPicPr>
                  <p:cNvPr id="120" name="图片 478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83266" y="1305363"/>
                    <a:ext cx="333980" cy="3339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1" name="图片 479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271773" y="1616357"/>
                    <a:ext cx="331030" cy="3310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2" name="图片 480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6922252" y="2172715"/>
                    <a:ext cx="314884" cy="3148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3" name="图片 481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215465" y="2171418"/>
                    <a:ext cx="312257" cy="3122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4" name="图片 482" descr="图片包含 齿轮, 金属器皿&#10;&#10;已生成极高可信度的说明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1919990" y="1452988"/>
                    <a:ext cx="388282" cy="388282"/>
                  </a:xfrm>
                  <a:prstGeom prst="rect">
                    <a:avLst/>
                  </a:prstGeom>
                </p:spPr>
              </p:pic>
              <p:sp>
                <p:nvSpPr>
                  <p:cNvPr id="125" name="文本框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7426" y="1552308"/>
                    <a:ext cx="714632" cy="2695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/>
                    <a:r>
                      <a:rPr lang="zh-CN" altLang="en-US" sz="675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数据中心</a:t>
                    </a:r>
                    <a:endParaRPr lang="zh-CN" altLang="en-US" sz="675" b="1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119" name="图片 477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883344" y="2968028"/>
                  <a:ext cx="327099" cy="3270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组合 385"/>
              <p:cNvGrpSpPr/>
              <p:nvPr/>
            </p:nvGrpSpPr>
            <p:grpSpPr bwMode="auto">
              <a:xfrm>
                <a:off x="1703388" y="3894283"/>
                <a:ext cx="6072187" cy="2271834"/>
                <a:chOff x="1650659" y="2202090"/>
                <a:chExt cx="6072187" cy="2271834"/>
              </a:xfrm>
            </p:grpSpPr>
            <p:sp>
              <p:nvSpPr>
                <p:cNvPr id="113" name="椭圆 471"/>
                <p:cNvSpPr/>
                <p:nvPr/>
              </p:nvSpPr>
              <p:spPr>
                <a:xfrm>
                  <a:off x="1650659" y="2267570"/>
                  <a:ext cx="104775" cy="683674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1" lIns="38100" tIns="38100" rIns="38100" bIns="38100" spcCol="38100" anchor="ctr">
                  <a:spAutoFit/>
                </a:bodyPr>
                <a:lstStyle/>
                <a:p>
                  <a:pPr algn="ctr" defTabSz="438150" eaLnBrk="0" hangingPunct="0">
                    <a:defRPr/>
                  </a:pPr>
                  <a:endParaRPr lang="zh-CN" altLang="en-US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14" name="椭圆 472"/>
                <p:cNvSpPr/>
                <p:nvPr/>
              </p:nvSpPr>
              <p:spPr>
                <a:xfrm>
                  <a:off x="3152433" y="3590117"/>
                  <a:ext cx="104775" cy="683674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1" lIns="38100" tIns="38100" rIns="38100" bIns="38100" spcCol="38100" anchor="ctr">
                  <a:spAutoFit/>
                </a:bodyPr>
                <a:lstStyle/>
                <a:p>
                  <a:pPr algn="ctr" defTabSz="438150" eaLnBrk="0" hangingPunct="0">
                    <a:defRPr/>
                  </a:pPr>
                  <a:endParaRPr lang="zh-CN" altLang="en-US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15" name="椭圆 473"/>
                <p:cNvSpPr/>
                <p:nvPr/>
              </p:nvSpPr>
              <p:spPr>
                <a:xfrm>
                  <a:off x="4959009" y="3790250"/>
                  <a:ext cx="103187" cy="683674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1" lIns="38100" tIns="38100" rIns="38100" bIns="38100" spcCol="38100" anchor="ctr">
                  <a:spAutoFit/>
                </a:bodyPr>
                <a:lstStyle/>
                <a:p>
                  <a:pPr algn="ctr" defTabSz="438150" eaLnBrk="0" hangingPunct="0">
                    <a:defRPr/>
                  </a:pPr>
                  <a:endParaRPr lang="zh-CN" altLang="en-US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16" name="椭圆 474"/>
                <p:cNvSpPr/>
                <p:nvPr/>
              </p:nvSpPr>
              <p:spPr>
                <a:xfrm>
                  <a:off x="4096995" y="2630026"/>
                  <a:ext cx="104775" cy="683674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1" lIns="38100" tIns="38100" rIns="38100" bIns="38100" spcCol="38100" anchor="ctr">
                  <a:spAutoFit/>
                </a:bodyPr>
                <a:lstStyle/>
                <a:p>
                  <a:pPr algn="ctr" defTabSz="438150" eaLnBrk="0" hangingPunct="0">
                    <a:defRPr/>
                  </a:pPr>
                  <a:endParaRPr lang="zh-CN" altLang="en-US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17" name="椭圆 475"/>
                <p:cNvSpPr/>
                <p:nvPr/>
              </p:nvSpPr>
              <p:spPr>
                <a:xfrm>
                  <a:off x="7618071" y="2202090"/>
                  <a:ext cx="104775" cy="683674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1" lIns="38100" tIns="38100" rIns="38100" bIns="38100" spcCol="38100" anchor="ctr">
                  <a:spAutoFit/>
                </a:bodyPr>
                <a:lstStyle/>
                <a:p>
                  <a:pPr algn="ctr" defTabSz="438150" eaLnBrk="0" hangingPunct="0">
                    <a:defRPr/>
                  </a:pPr>
                  <a:endParaRPr lang="zh-CN" altLang="en-US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grpSp>
            <p:nvGrpSpPr>
              <p:cNvPr id="28" name="组合 386"/>
              <p:cNvGrpSpPr/>
              <p:nvPr/>
            </p:nvGrpSpPr>
            <p:grpSpPr bwMode="auto">
              <a:xfrm>
                <a:off x="1411144" y="4038704"/>
                <a:ext cx="6674557" cy="2106227"/>
                <a:chOff x="1358415" y="2346511"/>
                <a:chExt cx="6674557" cy="2106227"/>
              </a:xfrm>
            </p:grpSpPr>
            <p:grpSp>
              <p:nvGrpSpPr>
                <p:cNvPr id="106" name="组合 464"/>
                <p:cNvGrpSpPr/>
                <p:nvPr/>
              </p:nvGrpSpPr>
              <p:grpSpPr bwMode="auto">
                <a:xfrm>
                  <a:off x="1358415" y="2346511"/>
                  <a:ext cx="6674557" cy="2106227"/>
                  <a:chOff x="1347937" y="2333821"/>
                  <a:chExt cx="6674557" cy="2106227"/>
                </a:xfrm>
              </p:grpSpPr>
              <p:pic>
                <p:nvPicPr>
                  <p:cNvPr id="108" name="图片 466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7700887" y="2333821"/>
                    <a:ext cx="321607" cy="3216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9" name="图片 467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975168" y="4108834"/>
                    <a:ext cx="331214" cy="3312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0" name="图片 468"/>
                  <p:cNvPicPr>
                    <a:picLocks noChangeAspect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3252185" y="3733032"/>
                    <a:ext cx="349672" cy="3496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1" name="图片 469"/>
                  <p:cNvPicPr>
                    <a:picLocks noChangeAspect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1347937" y="2471353"/>
                    <a:ext cx="310749" cy="3107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2" name="图片 470" descr="图片包含 齿轮, 金属器皿&#10;&#10;已生成极高可信度的说明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4282464" y="2815453"/>
                    <a:ext cx="388282" cy="38828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7" name="文本框 140"/>
                <p:cNvSpPr txBox="1">
                  <a:spLocks noChangeArrowheads="1"/>
                </p:cNvSpPr>
                <p:nvPr/>
              </p:nvSpPr>
              <p:spPr bwMode="auto">
                <a:xfrm>
                  <a:off x="4588015" y="2907399"/>
                  <a:ext cx="714632" cy="269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zh-CN" altLang="en-US" sz="675" b="1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数据中心</a:t>
                  </a:r>
                  <a:endParaRPr lang="zh-CN" altLang="en-US" sz="675" b="1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组合 387"/>
              <p:cNvGrpSpPr/>
              <p:nvPr/>
            </p:nvGrpSpPr>
            <p:grpSpPr bwMode="auto">
              <a:xfrm>
                <a:off x="5357594" y="3128929"/>
                <a:ext cx="2069468" cy="2227588"/>
                <a:chOff x="5304865" y="961466"/>
                <a:chExt cx="2069468" cy="2702859"/>
              </a:xfrm>
            </p:grpSpPr>
            <p:sp>
              <p:nvSpPr>
                <p:cNvPr id="102" name="任意多边形: 形状 165"/>
                <p:cNvSpPr/>
                <p:nvPr/>
              </p:nvSpPr>
              <p:spPr>
                <a:xfrm>
                  <a:off x="5305084" y="3078147"/>
                  <a:ext cx="106362" cy="586383"/>
                </a:xfrm>
                <a:custGeom>
                  <a:avLst/>
                  <a:gdLst>
                    <a:gd name="connsiteX0" fmla="*/ 0 w 114300"/>
                    <a:gd name="connsiteY0" fmla="*/ 477371 h 477371"/>
                    <a:gd name="connsiteX1" fmla="*/ 114300 w 114300"/>
                    <a:gd name="connsiteY1" fmla="*/ 0 h 477371"/>
                    <a:gd name="connsiteX0-1" fmla="*/ 8658 w 122958"/>
                    <a:gd name="connsiteY0-2" fmla="*/ 477371 h 477371"/>
                    <a:gd name="connsiteX1-3" fmla="*/ 122958 w 122958"/>
                    <a:gd name="connsiteY1-4" fmla="*/ 0 h 477371"/>
                    <a:gd name="connsiteX0-5" fmla="*/ 0 w 114300"/>
                    <a:gd name="connsiteY0-6" fmla="*/ 477371 h 477371"/>
                    <a:gd name="connsiteX1-7" fmla="*/ 114300 w 114300"/>
                    <a:gd name="connsiteY1-8" fmla="*/ 0 h 4773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114300" h="477371">
                      <a:moveTo>
                        <a:pt x="0" y="477371"/>
                      </a:moveTo>
                      <a:cubicBezTo>
                        <a:pt x="206188" y="237565"/>
                        <a:pt x="-98611" y="186018"/>
                        <a:pt x="114300" y="0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spcFirstLastPara="1" lIns="68579" tIns="34289" rIns="68579" bIns="34289" spcCol="38100"/>
                <a:lstStyle/>
                <a:p>
                  <a:pPr eaLnBrk="0" latinLnBrk="1" hangingPunct="0">
                    <a:defRPr/>
                  </a:pPr>
                  <a:endParaRPr lang="zh-CN" altLang="en-US" sz="135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任意多边形: 形状 167"/>
                <p:cNvSpPr/>
                <p:nvPr/>
              </p:nvSpPr>
              <p:spPr>
                <a:xfrm>
                  <a:off x="5459071" y="3096051"/>
                  <a:ext cx="1404938" cy="492382"/>
                </a:xfrm>
                <a:custGeom>
                  <a:avLst/>
                  <a:gdLst>
                    <a:gd name="connsiteX0" fmla="*/ 1828800 w 1828800"/>
                    <a:gd name="connsiteY0" fmla="*/ 0 h 497542"/>
                    <a:gd name="connsiteX1" fmla="*/ 0 w 1828800"/>
                    <a:gd name="connsiteY1" fmla="*/ 497542 h 497542"/>
                    <a:gd name="connsiteX2" fmla="*/ 0 w 1828800"/>
                    <a:gd name="connsiteY2" fmla="*/ 497542 h 497542"/>
                    <a:gd name="connsiteX0-1" fmla="*/ 1828800 w 1828800"/>
                    <a:gd name="connsiteY0-2" fmla="*/ 0 h 788646"/>
                    <a:gd name="connsiteX1-3" fmla="*/ 0 w 1828800"/>
                    <a:gd name="connsiteY1-4" fmla="*/ 497542 h 788646"/>
                    <a:gd name="connsiteX2-5" fmla="*/ 0 w 1828800"/>
                    <a:gd name="connsiteY2-6" fmla="*/ 497542 h 788646"/>
                    <a:gd name="connsiteX0-7" fmla="*/ 1364877 w 1364877"/>
                    <a:gd name="connsiteY0-8" fmla="*/ 356347 h 965864"/>
                    <a:gd name="connsiteX1-9" fmla="*/ 0 w 1364877"/>
                    <a:gd name="connsiteY1-10" fmla="*/ 0 h 965864"/>
                    <a:gd name="connsiteX2-11" fmla="*/ 0 w 1364877"/>
                    <a:gd name="connsiteY2-12" fmla="*/ 0 h 965864"/>
                    <a:gd name="connsiteX0-13" fmla="*/ 1364877 w 1364877"/>
                    <a:gd name="connsiteY0-14" fmla="*/ 356347 h 482719"/>
                    <a:gd name="connsiteX1-15" fmla="*/ 0 w 1364877"/>
                    <a:gd name="connsiteY1-16" fmla="*/ 0 h 482719"/>
                    <a:gd name="connsiteX2-17" fmla="*/ 0 w 1364877"/>
                    <a:gd name="connsiteY2-18" fmla="*/ 0 h 48271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1364877" h="482719">
                      <a:moveTo>
                        <a:pt x="1364877" y="356347"/>
                      </a:moveTo>
                      <a:cubicBezTo>
                        <a:pt x="627529" y="764240"/>
                        <a:pt x="227479" y="59391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ln w="19050">
                  <a:prstDash val="dash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spcFirstLastPara="1" lIns="68579" tIns="34289" rIns="68579" bIns="34289" spcCol="38100"/>
                <a:lstStyle/>
                <a:p>
                  <a:pPr eaLnBrk="0" latinLnBrk="1" hangingPunct="0">
                    <a:defRPr/>
                  </a:pPr>
                  <a:endParaRPr lang="zh-CN" altLang="en-US" sz="135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任意多边形: 形状 170"/>
                <p:cNvSpPr/>
                <p:nvPr/>
              </p:nvSpPr>
              <p:spPr>
                <a:xfrm>
                  <a:off x="6954496" y="2415668"/>
                  <a:ext cx="419100" cy="991480"/>
                </a:xfrm>
                <a:custGeom>
                  <a:avLst/>
                  <a:gdLst>
                    <a:gd name="connsiteX0" fmla="*/ 416859 w 416859"/>
                    <a:gd name="connsiteY0" fmla="*/ 0 h 766482"/>
                    <a:gd name="connsiteX1" fmla="*/ 0 w 416859"/>
                    <a:gd name="connsiteY1" fmla="*/ 766482 h 766482"/>
                    <a:gd name="connsiteX0-1" fmla="*/ 416859 w 416859"/>
                    <a:gd name="connsiteY0-2" fmla="*/ 0 h 766482"/>
                    <a:gd name="connsiteX1-3" fmla="*/ 0 w 416859"/>
                    <a:gd name="connsiteY1-4" fmla="*/ 766482 h 766482"/>
                    <a:gd name="connsiteX0-5" fmla="*/ 416859 w 416859"/>
                    <a:gd name="connsiteY0-6" fmla="*/ 0 h 766482"/>
                    <a:gd name="connsiteX1-7" fmla="*/ 0 w 416859"/>
                    <a:gd name="connsiteY1-8" fmla="*/ 766482 h 7664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416859" h="766482">
                      <a:moveTo>
                        <a:pt x="416859" y="0"/>
                      </a:moveTo>
                      <a:cubicBezTo>
                        <a:pt x="358588" y="625288"/>
                        <a:pt x="172571" y="282388"/>
                        <a:pt x="0" y="766482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spcFirstLastPara="1" lIns="68579" tIns="34289" rIns="68579" bIns="34289" spcCol="38100"/>
                <a:lstStyle/>
                <a:p>
                  <a:pPr eaLnBrk="0" latinLnBrk="1" hangingPunct="0">
                    <a:defRPr/>
                  </a:pPr>
                  <a:endParaRPr lang="zh-CN" altLang="en-US" sz="135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任意多边形: 形状 173"/>
                <p:cNvSpPr/>
                <p:nvPr/>
              </p:nvSpPr>
              <p:spPr>
                <a:xfrm>
                  <a:off x="6427446" y="960902"/>
                  <a:ext cx="939800" cy="1342861"/>
                </a:xfrm>
                <a:custGeom>
                  <a:avLst/>
                  <a:gdLst>
                    <a:gd name="connsiteX0" fmla="*/ 0 w 974912"/>
                    <a:gd name="connsiteY0" fmla="*/ 0 h 1593476"/>
                    <a:gd name="connsiteX1" fmla="*/ 974912 w 974912"/>
                    <a:gd name="connsiteY1" fmla="*/ 1593476 h 1593476"/>
                    <a:gd name="connsiteX0-1" fmla="*/ 0 w 974912"/>
                    <a:gd name="connsiteY0-2" fmla="*/ 0 h 1593476"/>
                    <a:gd name="connsiteX1-3" fmla="*/ 974912 w 974912"/>
                    <a:gd name="connsiteY1-4" fmla="*/ 1593476 h 1593476"/>
                    <a:gd name="connsiteX0-5" fmla="*/ 0 w 974912"/>
                    <a:gd name="connsiteY0-6" fmla="*/ 0 h 1593476"/>
                    <a:gd name="connsiteX1-7" fmla="*/ 974912 w 974912"/>
                    <a:gd name="connsiteY1-8" fmla="*/ 1593476 h 1593476"/>
                    <a:gd name="connsiteX0-9" fmla="*/ 0 w 974912"/>
                    <a:gd name="connsiteY0-10" fmla="*/ 0 h 1593476"/>
                    <a:gd name="connsiteX1-11" fmla="*/ 974912 w 974912"/>
                    <a:gd name="connsiteY1-12" fmla="*/ 1593476 h 159347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974912" h="1593476">
                      <a:moveTo>
                        <a:pt x="0" y="0"/>
                      </a:moveTo>
                      <a:cubicBezTo>
                        <a:pt x="862853" y="356348"/>
                        <a:pt x="965947" y="880781"/>
                        <a:pt x="974912" y="1593476"/>
                      </a:cubicBezTo>
                    </a:path>
                  </a:pathLst>
                </a:custGeom>
                <a:ln w="19050">
                  <a:prstDash val="dash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spcFirstLastPara="1" lIns="68579" tIns="34289" rIns="68579" bIns="34289" spcCol="38100"/>
                <a:lstStyle/>
                <a:p>
                  <a:pPr eaLnBrk="0" latinLnBrk="1" hangingPunct="0">
                    <a:defRPr/>
                  </a:pPr>
                  <a:endParaRPr lang="zh-CN" altLang="en-US" sz="135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组合 388"/>
              <p:cNvGrpSpPr/>
              <p:nvPr/>
            </p:nvGrpSpPr>
            <p:grpSpPr bwMode="auto">
              <a:xfrm>
                <a:off x="5292725" y="3945930"/>
                <a:ext cx="2190750" cy="1815309"/>
                <a:chOff x="5239996" y="2253737"/>
                <a:chExt cx="2190750" cy="1815309"/>
              </a:xfrm>
            </p:grpSpPr>
            <p:sp>
              <p:nvSpPr>
                <p:cNvPr id="94" name="椭圆 452"/>
                <p:cNvSpPr/>
                <p:nvPr/>
              </p:nvSpPr>
              <p:spPr>
                <a:xfrm>
                  <a:off x="7333909" y="2253737"/>
                  <a:ext cx="96837" cy="683674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1" lIns="38100" tIns="38100" rIns="38100" bIns="38100" spcCol="38100" anchor="ctr">
                  <a:spAutoFit/>
                </a:bodyPr>
                <a:lstStyle/>
                <a:p>
                  <a:pPr algn="ctr" defTabSz="438150" eaLnBrk="0" hangingPunct="0">
                    <a:defRPr/>
                  </a:pPr>
                  <a:endParaRPr lang="zh-CN" altLang="en-US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95" name="椭圆 453"/>
                <p:cNvSpPr/>
                <p:nvPr/>
              </p:nvSpPr>
              <p:spPr>
                <a:xfrm>
                  <a:off x="5398747" y="2796036"/>
                  <a:ext cx="96839" cy="683674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1" lIns="38100" tIns="38100" rIns="38100" bIns="38100" spcCol="38100" anchor="ctr">
                  <a:spAutoFit/>
                </a:bodyPr>
                <a:lstStyle/>
                <a:p>
                  <a:pPr algn="ctr" defTabSz="438150" eaLnBrk="0" hangingPunct="0">
                    <a:defRPr/>
                  </a:pPr>
                  <a:endParaRPr lang="zh-CN" altLang="en-US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96" name="椭圆 454"/>
                <p:cNvSpPr/>
                <p:nvPr/>
              </p:nvSpPr>
              <p:spPr>
                <a:xfrm>
                  <a:off x="5239996" y="3385372"/>
                  <a:ext cx="104775" cy="683674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1" lIns="38100" tIns="38100" rIns="38100" bIns="38100" spcCol="38100" anchor="ctr">
                  <a:spAutoFit/>
                </a:bodyPr>
                <a:lstStyle/>
                <a:p>
                  <a:pPr algn="ctr" defTabSz="438150" eaLnBrk="0" hangingPunct="0">
                    <a:defRPr/>
                  </a:pPr>
                  <a:endParaRPr lang="zh-CN" altLang="en-US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97" name="椭圆 455"/>
                <p:cNvSpPr/>
                <p:nvPr/>
              </p:nvSpPr>
              <p:spPr>
                <a:xfrm>
                  <a:off x="6867184" y="3116989"/>
                  <a:ext cx="104775" cy="683674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1" lIns="38100" tIns="38100" rIns="38100" bIns="38100" spcCol="38100" anchor="ctr">
                  <a:spAutoFit/>
                </a:bodyPr>
                <a:lstStyle/>
                <a:p>
                  <a:pPr algn="ctr" defTabSz="438150" eaLnBrk="0" hangingPunct="0">
                    <a:defRPr/>
                  </a:pPr>
                  <a:endParaRPr lang="zh-CN" altLang="en-US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pic>
              <p:nvPicPr>
                <p:cNvPr id="98" name="图片 456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311588" y="2775334"/>
                  <a:ext cx="329402" cy="3294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9" name="图片 457"/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356880" y="3555651"/>
                  <a:ext cx="343521" cy="3435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0" name="图片 458"/>
                <p:cNvPicPr>
                  <a:picLocks noChangeAspect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664238" y="3135352"/>
                  <a:ext cx="311523" cy="311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1" name="图片 459"/>
                <p:cNvPicPr>
                  <a:picLocks noChangeAspect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7041500" y="2557187"/>
                  <a:ext cx="326755" cy="3267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1" name="组合 389"/>
              <p:cNvGrpSpPr/>
              <p:nvPr/>
            </p:nvGrpSpPr>
            <p:grpSpPr bwMode="auto">
              <a:xfrm>
                <a:off x="731838" y="3029186"/>
                <a:ext cx="6448425" cy="2127960"/>
                <a:chOff x="679109" y="1336993"/>
                <a:chExt cx="6448425" cy="2127960"/>
              </a:xfrm>
            </p:grpSpPr>
            <p:grpSp>
              <p:nvGrpSpPr>
                <p:cNvPr id="74" name="组合 432"/>
                <p:cNvGrpSpPr/>
                <p:nvPr/>
              </p:nvGrpSpPr>
              <p:grpSpPr bwMode="auto">
                <a:xfrm>
                  <a:off x="761659" y="1655696"/>
                  <a:ext cx="6313488" cy="1400691"/>
                  <a:chOff x="761659" y="1655696"/>
                  <a:chExt cx="6313488" cy="1400691"/>
                </a:xfrm>
              </p:grpSpPr>
              <p:sp>
                <p:nvSpPr>
                  <p:cNvPr id="82" name="椭圆 440"/>
                  <p:cNvSpPr/>
                  <p:nvPr/>
                </p:nvSpPr>
                <p:spPr>
                  <a:xfrm>
                    <a:off x="2344396" y="2372713"/>
                    <a:ext cx="104775" cy="683674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spcFirstLastPara="1" lIns="38100" tIns="38100" rIns="38100" bIns="38100" spcCol="38100" anchor="ctr">
                    <a:spAutoFit/>
                  </a:bodyPr>
                  <a:lstStyle/>
                  <a:p>
                    <a:pPr algn="ctr" defTabSz="438150" eaLnBrk="0" hangingPunct="0">
                      <a:defRPr/>
                    </a:pPr>
                    <a:endParaRPr lang="zh-CN" altLang="en-US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Helvetica Light"/>
                    </a:endParaRPr>
                  </a:p>
                </p:txBody>
              </p:sp>
              <p:sp>
                <p:nvSpPr>
                  <p:cNvPr id="83" name="任意多边形: 形状 86"/>
                  <p:cNvSpPr/>
                  <p:nvPr/>
                </p:nvSpPr>
                <p:spPr>
                  <a:xfrm>
                    <a:off x="2036421" y="1952747"/>
                    <a:ext cx="315913" cy="715687"/>
                  </a:xfrm>
                  <a:custGeom>
                    <a:avLst/>
                    <a:gdLst>
                      <a:gd name="connsiteX0" fmla="*/ 43236 w 348036"/>
                      <a:gd name="connsiteY0" fmla="*/ 0 h 740228"/>
                      <a:gd name="connsiteX1" fmla="*/ 25819 w 348036"/>
                      <a:gd name="connsiteY1" fmla="*/ 461554 h 740228"/>
                      <a:gd name="connsiteX2" fmla="*/ 348036 w 348036"/>
                      <a:gd name="connsiteY2" fmla="*/ 740228 h 740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8036" h="740228">
                        <a:moveTo>
                          <a:pt x="43236" y="0"/>
                        </a:moveTo>
                        <a:cubicBezTo>
                          <a:pt x="9127" y="169091"/>
                          <a:pt x="-24981" y="338183"/>
                          <a:pt x="25819" y="461554"/>
                        </a:cubicBezTo>
                        <a:cubicBezTo>
                          <a:pt x="76619" y="584925"/>
                          <a:pt x="212327" y="662576"/>
                          <a:pt x="348036" y="740228"/>
                        </a:cubicBezTo>
                      </a:path>
                    </a:pathLst>
                  </a:custGeom>
                  <a:ln w="19050"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spcFirstLastPara="1" lIns="68579" tIns="34289" rIns="68579" bIns="34289" spcCol="38100"/>
                  <a:lstStyle/>
                  <a:p>
                    <a:pPr eaLnBrk="0" latinLnBrk="1" hangingPunct="0">
                      <a:defRPr/>
                    </a:pPr>
                    <a:endParaRPr lang="zh-CN" altLang="en-US" sz="135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84" name="组合 442"/>
                  <p:cNvGrpSpPr/>
                  <p:nvPr/>
                </p:nvGrpSpPr>
                <p:grpSpPr bwMode="auto">
                  <a:xfrm>
                    <a:off x="783884" y="1655696"/>
                    <a:ext cx="6291263" cy="1225705"/>
                    <a:chOff x="783884" y="1646986"/>
                    <a:chExt cx="6291263" cy="1225705"/>
                  </a:xfrm>
                </p:grpSpPr>
                <p:cxnSp>
                  <p:nvCxnSpPr>
                    <p:cNvPr id="87" name="连接符: 曲线 61"/>
                    <p:cNvCxnSpPr>
                      <a:stCxn id="76" idx="6"/>
                      <a:endCxn id="77" idx="1"/>
                    </p:cNvCxnSpPr>
                    <p:nvPr/>
                  </p:nvCxnSpPr>
                  <p:spPr>
                    <a:xfrm flipV="1">
                      <a:off x="783884" y="1646986"/>
                      <a:ext cx="1291461" cy="23135"/>
                    </a:xfrm>
                    <a:prstGeom prst="curvedConnector4">
                      <a:avLst>
                        <a:gd name="adj1" fmla="val 49415"/>
                        <a:gd name="adj2" fmla="val 2834913"/>
                      </a:avLst>
                    </a:prstGeom>
                    <a:ln w="1905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连接符: 曲线 66"/>
                    <p:cNvCxnSpPr>
                      <a:stCxn id="78" idx="5"/>
                      <a:endCxn id="79" idx="2"/>
                    </p:cNvCxnSpPr>
                    <p:nvPr/>
                  </p:nvCxnSpPr>
                  <p:spPr>
                    <a:xfrm rot="16200000" flipH="1">
                      <a:off x="4775433" y="1798767"/>
                      <a:ext cx="326410" cy="1094845"/>
                    </a:xfrm>
                    <a:prstGeom prst="curvedConnector2">
                      <a:avLst/>
                    </a:prstGeom>
                    <a:ln w="1905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连接符: 曲线 70"/>
                    <p:cNvCxnSpPr>
                      <a:stCxn id="79" idx="6"/>
                      <a:endCxn id="81" idx="1"/>
                    </p:cNvCxnSpPr>
                    <p:nvPr/>
                  </p:nvCxnSpPr>
                  <p:spPr>
                    <a:xfrm>
                      <a:off x="5590835" y="2509395"/>
                      <a:ext cx="672568" cy="363296"/>
                    </a:xfrm>
                    <a:prstGeom prst="curvedConnector2">
                      <a:avLst/>
                    </a:prstGeom>
                    <a:ln w="1905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连接符: 曲线 74"/>
                    <p:cNvCxnSpPr>
                      <a:stCxn id="80" idx="4"/>
                      <a:endCxn id="81" idx="0"/>
                    </p:cNvCxnSpPr>
                    <p:nvPr/>
                  </p:nvCxnSpPr>
                  <p:spPr>
                    <a:xfrm rot="5400000" flipH="1">
                      <a:off x="6649390" y="2423628"/>
                      <a:ext cx="76816" cy="774699"/>
                    </a:xfrm>
                    <a:prstGeom prst="curvedConnector5">
                      <a:avLst>
                        <a:gd name="adj1" fmla="val -408784"/>
                        <a:gd name="adj2" fmla="val 50000"/>
                        <a:gd name="adj3" fmla="val 508784"/>
                      </a:avLst>
                    </a:prstGeom>
                    <a:ln w="1905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连接符: 曲线 80"/>
                    <p:cNvCxnSpPr>
                      <a:stCxn id="77" idx="5"/>
                      <a:endCxn id="80" idx="3"/>
                    </p:cNvCxnSpPr>
                    <p:nvPr/>
                  </p:nvCxnSpPr>
                  <p:spPr>
                    <a:xfrm rot="16200000" flipH="1">
                      <a:off x="4283782" y="-5058"/>
                      <a:ext cx="618848" cy="4889793"/>
                    </a:xfrm>
                    <a:prstGeom prst="curvedConnector3">
                      <a:avLst>
                        <a:gd name="adj1" fmla="val 166920"/>
                      </a:avLst>
                    </a:prstGeom>
                    <a:ln w="1905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2" name="任意多边形: 形状 88"/>
                    <p:cNvSpPr/>
                    <p:nvPr/>
                  </p:nvSpPr>
                  <p:spPr>
                    <a:xfrm>
                      <a:off x="2130084" y="1654442"/>
                      <a:ext cx="2171700" cy="287751"/>
                    </a:xfrm>
                    <a:custGeom>
                      <a:avLst/>
                      <a:gdLst>
                        <a:gd name="connsiteX0" fmla="*/ 0 w 2168434"/>
                        <a:gd name="connsiteY0" fmla="*/ 270010 h 287427"/>
                        <a:gd name="connsiteX1" fmla="*/ 1184366 w 2168434"/>
                        <a:gd name="connsiteY1" fmla="*/ 45 h 287427"/>
                        <a:gd name="connsiteX2" fmla="*/ 2168434 w 2168434"/>
                        <a:gd name="connsiteY2" fmla="*/ 287427 h 2874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168434" h="287427">
                          <a:moveTo>
                            <a:pt x="0" y="270010"/>
                          </a:moveTo>
                          <a:cubicBezTo>
                            <a:pt x="411480" y="133576"/>
                            <a:pt x="822960" y="-2858"/>
                            <a:pt x="1184366" y="45"/>
                          </a:cubicBezTo>
                          <a:cubicBezTo>
                            <a:pt x="1545772" y="2948"/>
                            <a:pt x="1857103" y="145187"/>
                            <a:pt x="2168434" y="287427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spcFirstLastPara="1" lIns="68579" tIns="34289" rIns="68579" bIns="34289" spcCol="38100"/>
                    <a:lstStyle/>
                    <a:p>
                      <a:pPr eaLnBrk="0" latinLnBrk="1" hangingPunct="0">
                        <a:defRPr/>
                      </a:pPr>
                      <a:endParaRPr lang="zh-CN" altLang="en-US" sz="135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任意多边形: 形状 89"/>
                    <p:cNvSpPr/>
                    <p:nvPr/>
                  </p:nvSpPr>
                  <p:spPr>
                    <a:xfrm>
                      <a:off x="4362109" y="1986462"/>
                      <a:ext cx="2676525" cy="498030"/>
                    </a:xfrm>
                    <a:custGeom>
                      <a:avLst/>
                      <a:gdLst>
                        <a:gd name="connsiteX0" fmla="*/ 0 w 2638697"/>
                        <a:gd name="connsiteY0" fmla="*/ 0 h 513806"/>
                        <a:gd name="connsiteX1" fmla="*/ 1811383 w 2638697"/>
                        <a:gd name="connsiteY1" fmla="*/ 121920 h 513806"/>
                        <a:gd name="connsiteX2" fmla="*/ 2638697 w 2638697"/>
                        <a:gd name="connsiteY2" fmla="*/ 513806 h 513806"/>
                        <a:gd name="connsiteX3" fmla="*/ 2638697 w 2638697"/>
                        <a:gd name="connsiteY3" fmla="*/ 513806 h 5138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38697" h="513806">
                          <a:moveTo>
                            <a:pt x="0" y="0"/>
                          </a:moveTo>
                          <a:cubicBezTo>
                            <a:pt x="685800" y="18143"/>
                            <a:pt x="1371600" y="36286"/>
                            <a:pt x="1811383" y="121920"/>
                          </a:cubicBezTo>
                          <a:cubicBezTo>
                            <a:pt x="2251166" y="207554"/>
                            <a:pt x="2638697" y="513806"/>
                            <a:pt x="2638697" y="513806"/>
                          </a:cubicBezTo>
                          <a:lnTo>
                            <a:pt x="2638697" y="513806"/>
                          </a:ln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spcFirstLastPara="1" lIns="68579" tIns="34289" rIns="68579" bIns="34289" spcCol="38100"/>
                    <a:lstStyle/>
                    <a:p>
                      <a:pPr eaLnBrk="0" latinLnBrk="1" hangingPunct="0">
                        <a:defRPr/>
                      </a:pPr>
                      <a:endParaRPr lang="zh-CN" altLang="en-US" sz="135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85" name="任意多边形: 形状 92"/>
                  <p:cNvSpPr/>
                  <p:nvPr/>
                </p:nvSpPr>
                <p:spPr>
                  <a:xfrm>
                    <a:off x="761659" y="1738778"/>
                    <a:ext cx="1589087" cy="961014"/>
                  </a:xfrm>
                  <a:custGeom>
                    <a:avLst/>
                    <a:gdLst>
                      <a:gd name="connsiteX0" fmla="*/ 0 w 1645920"/>
                      <a:gd name="connsiteY0" fmla="*/ 0 h 966651"/>
                      <a:gd name="connsiteX1" fmla="*/ 844732 w 1645920"/>
                      <a:gd name="connsiteY1" fmla="*/ 574765 h 966651"/>
                      <a:gd name="connsiteX2" fmla="*/ 1645920 w 1645920"/>
                      <a:gd name="connsiteY2" fmla="*/ 966651 h 966651"/>
                      <a:gd name="connsiteX3" fmla="*/ 1645920 w 1645920"/>
                      <a:gd name="connsiteY3" fmla="*/ 966651 h 966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5920" h="966651">
                        <a:moveTo>
                          <a:pt x="0" y="0"/>
                        </a:moveTo>
                        <a:cubicBezTo>
                          <a:pt x="285206" y="206828"/>
                          <a:pt x="570412" y="413657"/>
                          <a:pt x="844732" y="574765"/>
                        </a:cubicBezTo>
                        <a:cubicBezTo>
                          <a:pt x="1119052" y="735873"/>
                          <a:pt x="1645920" y="966651"/>
                          <a:pt x="1645920" y="966651"/>
                        </a:cubicBezTo>
                        <a:lnTo>
                          <a:pt x="1645920" y="966651"/>
                        </a:lnTo>
                      </a:path>
                    </a:pathLst>
                  </a:custGeom>
                  <a:ln w="19050"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spcFirstLastPara="1" lIns="68579" tIns="34289" rIns="68579" bIns="34289" spcCol="38100"/>
                  <a:lstStyle/>
                  <a:p>
                    <a:pPr eaLnBrk="0" latinLnBrk="1" hangingPunct="0">
                      <a:defRPr/>
                    </a:pPr>
                    <a:endParaRPr lang="zh-CN" altLang="en-US" sz="135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" name="任意多边形: 形状 93"/>
                  <p:cNvSpPr/>
                  <p:nvPr/>
                </p:nvSpPr>
                <p:spPr>
                  <a:xfrm>
                    <a:off x="2455521" y="2020996"/>
                    <a:ext cx="1828800" cy="713842"/>
                  </a:xfrm>
                  <a:custGeom>
                    <a:avLst/>
                    <a:gdLst>
                      <a:gd name="connsiteX0" fmla="*/ 0 w 1828800"/>
                      <a:gd name="connsiteY0" fmla="*/ 714102 h 714102"/>
                      <a:gd name="connsiteX1" fmla="*/ 1175657 w 1828800"/>
                      <a:gd name="connsiteY1" fmla="*/ 409302 h 714102"/>
                      <a:gd name="connsiteX2" fmla="*/ 1828800 w 1828800"/>
                      <a:gd name="connsiteY2" fmla="*/ 0 h 714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28800" h="714102">
                        <a:moveTo>
                          <a:pt x="0" y="714102"/>
                        </a:moveTo>
                        <a:cubicBezTo>
                          <a:pt x="435428" y="621210"/>
                          <a:pt x="870857" y="528319"/>
                          <a:pt x="1175657" y="409302"/>
                        </a:cubicBezTo>
                        <a:cubicBezTo>
                          <a:pt x="1480457" y="290285"/>
                          <a:pt x="1654628" y="145142"/>
                          <a:pt x="1828800" y="0"/>
                        </a:cubicBezTo>
                      </a:path>
                    </a:pathLst>
                  </a:custGeom>
                  <a:ln w="19050"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spcFirstLastPara="1" lIns="68579" tIns="34289" rIns="68579" bIns="34289" spcCol="38100"/>
                  <a:lstStyle/>
                  <a:p>
                    <a:pPr eaLnBrk="0" latinLnBrk="1" hangingPunct="0">
                      <a:defRPr/>
                    </a:pPr>
                    <a:endParaRPr lang="zh-CN" altLang="en-US" sz="135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5" name="组合 433"/>
                <p:cNvGrpSpPr/>
                <p:nvPr/>
              </p:nvGrpSpPr>
              <p:grpSpPr bwMode="auto">
                <a:xfrm>
                  <a:off x="679109" y="1336993"/>
                  <a:ext cx="6448425" cy="2127960"/>
                  <a:chOff x="644276" y="1364894"/>
                  <a:chExt cx="6448425" cy="2127960"/>
                </a:xfrm>
              </p:grpSpPr>
              <p:sp>
                <p:nvSpPr>
                  <p:cNvPr id="76" name="椭圆 434"/>
                  <p:cNvSpPr/>
                  <p:nvPr/>
                </p:nvSpPr>
                <p:spPr>
                  <a:xfrm>
                    <a:off x="644276" y="1364894"/>
                    <a:ext cx="104775" cy="683674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spcFirstLastPara="1" lIns="38100" tIns="38100" rIns="38100" bIns="38100" spcCol="38100" anchor="ctr">
                    <a:spAutoFit/>
                  </a:bodyPr>
                  <a:lstStyle/>
                  <a:p>
                    <a:pPr algn="ctr" defTabSz="438150" eaLnBrk="0" hangingPunct="0">
                      <a:defRPr/>
                    </a:pPr>
                    <a:endParaRPr lang="zh-CN" altLang="en-US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Helvetica Light"/>
                    </a:endParaRPr>
                  </a:p>
                </p:txBody>
              </p:sp>
              <p:sp>
                <p:nvSpPr>
                  <p:cNvPr id="77" name="椭圆 435"/>
                  <p:cNvSpPr/>
                  <p:nvPr/>
                </p:nvSpPr>
                <p:spPr>
                  <a:xfrm>
                    <a:off x="2025401" y="1583475"/>
                    <a:ext cx="103187" cy="683673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spcFirstLastPara="1" lIns="38100" tIns="38100" rIns="38100" bIns="38100" spcCol="38100" anchor="ctr">
                    <a:spAutoFit/>
                  </a:bodyPr>
                  <a:lstStyle/>
                  <a:p>
                    <a:pPr algn="ctr" defTabSz="438150" eaLnBrk="0" hangingPunct="0">
                      <a:defRPr/>
                    </a:pPr>
                    <a:endParaRPr lang="zh-CN" altLang="en-US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Helvetica Light"/>
                    </a:endParaRPr>
                  </a:p>
                </p:txBody>
              </p:sp>
              <p:sp>
                <p:nvSpPr>
                  <p:cNvPr id="78" name="椭圆 436"/>
                  <p:cNvSpPr/>
                  <p:nvPr/>
                </p:nvSpPr>
                <p:spPr>
                  <a:xfrm>
                    <a:off x="4266950" y="1636044"/>
                    <a:ext cx="104775" cy="683673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spcFirstLastPara="1" lIns="38100" tIns="38100" rIns="38100" bIns="38100" spcCol="38100" anchor="ctr">
                    <a:spAutoFit/>
                  </a:bodyPr>
                  <a:lstStyle/>
                  <a:p>
                    <a:pPr algn="ctr" defTabSz="438150" eaLnBrk="0" hangingPunct="0">
                      <a:defRPr/>
                    </a:pPr>
                    <a:endParaRPr lang="zh-CN" altLang="en-US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Helvetica Light"/>
                    </a:endParaRPr>
                  </a:p>
                </p:txBody>
              </p:sp>
              <p:sp>
                <p:nvSpPr>
                  <p:cNvPr id="79" name="椭圆 437"/>
                  <p:cNvSpPr/>
                  <p:nvPr/>
                </p:nvSpPr>
                <p:spPr>
                  <a:xfrm>
                    <a:off x="5451226" y="2204169"/>
                    <a:ext cx="104775" cy="683673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spcFirstLastPara="1" lIns="38100" tIns="38100" rIns="38100" bIns="38100" spcCol="38100" anchor="ctr">
                    <a:spAutoFit/>
                  </a:bodyPr>
                  <a:lstStyle/>
                  <a:p>
                    <a:pPr algn="ctr" defTabSz="438150" eaLnBrk="0" hangingPunct="0">
                      <a:defRPr/>
                    </a:pPr>
                    <a:endParaRPr lang="zh-CN" altLang="en-US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Helvetica Light"/>
                    </a:endParaRPr>
                  </a:p>
                </p:txBody>
              </p:sp>
              <p:sp>
                <p:nvSpPr>
                  <p:cNvPr id="80" name="椭圆 438"/>
                  <p:cNvSpPr/>
                  <p:nvPr/>
                </p:nvSpPr>
                <p:spPr>
                  <a:xfrm>
                    <a:off x="6987926" y="2202324"/>
                    <a:ext cx="104775" cy="683673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spcFirstLastPara="1" lIns="38100" tIns="38100" rIns="38100" bIns="38100" spcCol="38100" anchor="ctr">
                    <a:spAutoFit/>
                  </a:bodyPr>
                  <a:lstStyle/>
                  <a:p>
                    <a:pPr algn="ctr" defTabSz="438150" eaLnBrk="0" hangingPunct="0">
                      <a:defRPr/>
                    </a:pPr>
                    <a:endParaRPr lang="zh-CN" altLang="en-US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Helvetica Light"/>
                    </a:endParaRPr>
                  </a:p>
                </p:txBody>
              </p:sp>
              <p:sp>
                <p:nvSpPr>
                  <p:cNvPr id="81" name="椭圆 439"/>
                  <p:cNvSpPr/>
                  <p:nvPr/>
                </p:nvSpPr>
                <p:spPr>
                  <a:xfrm>
                    <a:off x="6213226" y="2809181"/>
                    <a:ext cx="104775" cy="683673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spcFirstLastPara="1" lIns="38100" tIns="38100" rIns="38100" bIns="38100" spcCol="38100" anchor="ctr">
                    <a:spAutoFit/>
                  </a:bodyPr>
                  <a:lstStyle/>
                  <a:p>
                    <a:pPr algn="ctr" defTabSz="438150" eaLnBrk="0" hangingPunct="0">
                      <a:defRPr/>
                    </a:pPr>
                    <a:endParaRPr lang="zh-CN" altLang="en-US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32" name="组合 390"/>
              <p:cNvGrpSpPr/>
              <p:nvPr/>
            </p:nvGrpSpPr>
            <p:grpSpPr bwMode="auto">
              <a:xfrm>
                <a:off x="1760538" y="3097107"/>
                <a:ext cx="5978525" cy="2753919"/>
                <a:chOff x="1707809" y="1404914"/>
                <a:chExt cx="5978525" cy="2753919"/>
              </a:xfrm>
            </p:grpSpPr>
            <p:grpSp>
              <p:nvGrpSpPr>
                <p:cNvPr id="62" name="组合 420"/>
                <p:cNvGrpSpPr/>
                <p:nvPr/>
              </p:nvGrpSpPr>
              <p:grpSpPr bwMode="auto">
                <a:xfrm>
                  <a:off x="1707809" y="1421514"/>
                  <a:ext cx="5956300" cy="2737319"/>
                  <a:chOff x="1707809" y="1421514"/>
                  <a:chExt cx="5956300" cy="2737319"/>
                </a:xfrm>
              </p:grpSpPr>
              <p:cxnSp>
                <p:nvCxnSpPr>
                  <p:cNvPr id="64" name="连接符: 曲线 118"/>
                  <p:cNvCxnSpPr>
                    <a:stCxn id="113" idx="5"/>
                    <a:endCxn id="116" idx="2"/>
                  </p:cNvCxnSpPr>
                  <p:nvPr/>
                </p:nvCxnSpPr>
                <p:spPr>
                  <a:xfrm rot="16200000" flipH="1">
                    <a:off x="2858174" y="1733038"/>
                    <a:ext cx="120741" cy="2356905"/>
                  </a:xfrm>
                  <a:prstGeom prst="curvedConnector2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任意多边形: 形状 141"/>
                  <p:cNvSpPr/>
                  <p:nvPr/>
                </p:nvSpPr>
                <p:spPr>
                  <a:xfrm>
                    <a:off x="2414246" y="2749593"/>
                    <a:ext cx="1693863" cy="195523"/>
                  </a:xfrm>
                  <a:custGeom>
                    <a:avLst/>
                    <a:gdLst>
                      <a:gd name="connsiteX0" fmla="*/ 0 w 1694329"/>
                      <a:gd name="connsiteY0" fmla="*/ 0 h 194982"/>
                      <a:gd name="connsiteX1" fmla="*/ 1694329 w 1694329"/>
                      <a:gd name="connsiteY1" fmla="*/ 194982 h 194982"/>
                      <a:gd name="connsiteX2" fmla="*/ 1694329 w 1694329"/>
                      <a:gd name="connsiteY2" fmla="*/ 194982 h 194982"/>
                      <a:gd name="connsiteX0-1" fmla="*/ 0 w 1694329"/>
                      <a:gd name="connsiteY0-2" fmla="*/ 0 h 194982"/>
                      <a:gd name="connsiteX1-3" fmla="*/ 1694329 w 1694329"/>
                      <a:gd name="connsiteY1-4" fmla="*/ 194982 h 194982"/>
                      <a:gd name="connsiteX2-5" fmla="*/ 1694329 w 1694329"/>
                      <a:gd name="connsiteY2-6" fmla="*/ 194982 h 194982"/>
                      <a:gd name="connsiteX0-7" fmla="*/ 0 w 1694329"/>
                      <a:gd name="connsiteY0-8" fmla="*/ 0 h 194982"/>
                      <a:gd name="connsiteX1-9" fmla="*/ 1694329 w 1694329"/>
                      <a:gd name="connsiteY1-10" fmla="*/ 194982 h 194982"/>
                      <a:gd name="connsiteX2-11" fmla="*/ 1694329 w 1694329"/>
                      <a:gd name="connsiteY2-12" fmla="*/ 194982 h 19498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1694329" h="194982">
                        <a:moveTo>
                          <a:pt x="0" y="0"/>
                        </a:moveTo>
                        <a:cubicBezTo>
                          <a:pt x="598394" y="179294"/>
                          <a:pt x="1136277" y="-4483"/>
                          <a:pt x="1694329" y="194982"/>
                        </a:cubicBezTo>
                        <a:lnTo>
                          <a:pt x="1694329" y="194982"/>
                        </a:ln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spcFirstLastPara="1" lIns="68579" tIns="34289" rIns="68579" bIns="34289" spcCol="38100"/>
                  <a:lstStyle/>
                  <a:p>
                    <a:pPr eaLnBrk="0" latinLnBrk="1" hangingPunct="0">
                      <a:defRPr/>
                    </a:pPr>
                    <a:endParaRPr lang="zh-CN" altLang="en-US" sz="135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6" name="组合 424"/>
                  <p:cNvGrpSpPr/>
                  <p:nvPr/>
                </p:nvGrpSpPr>
                <p:grpSpPr bwMode="auto">
                  <a:xfrm>
                    <a:off x="1707809" y="1421514"/>
                    <a:ext cx="5956300" cy="2737319"/>
                    <a:chOff x="1707809" y="1421514"/>
                    <a:chExt cx="5956300" cy="2737319"/>
                  </a:xfrm>
                </p:grpSpPr>
                <p:sp>
                  <p:nvSpPr>
                    <p:cNvPr id="67" name="任意多边形: 形状 115"/>
                    <p:cNvSpPr/>
                    <p:nvPr/>
                  </p:nvSpPr>
                  <p:spPr>
                    <a:xfrm>
                      <a:off x="1707809" y="2655522"/>
                      <a:ext cx="1470025" cy="1224784"/>
                    </a:xfrm>
                    <a:custGeom>
                      <a:avLst/>
                      <a:gdLst>
                        <a:gd name="connsiteX0" fmla="*/ 0 w 1459006"/>
                        <a:gd name="connsiteY0" fmla="*/ 0 h 1230406"/>
                        <a:gd name="connsiteX1" fmla="*/ 1459006 w 1459006"/>
                        <a:gd name="connsiteY1" fmla="*/ 1230406 h 1230406"/>
                        <a:gd name="connsiteX0-1" fmla="*/ 0 w 1459006"/>
                        <a:gd name="connsiteY0-2" fmla="*/ 0 h 1230406"/>
                        <a:gd name="connsiteX1-3" fmla="*/ 1459006 w 1459006"/>
                        <a:gd name="connsiteY1-4" fmla="*/ 1230406 h 1230406"/>
                        <a:gd name="connsiteX0-5" fmla="*/ 3249 w 1462255"/>
                        <a:gd name="connsiteY0-6" fmla="*/ 0 h 1230406"/>
                        <a:gd name="connsiteX1-7" fmla="*/ 1462255 w 1462255"/>
                        <a:gd name="connsiteY1-8" fmla="*/ 1230406 h 1230406"/>
                        <a:gd name="connsiteX0-9" fmla="*/ 290 w 1459296"/>
                        <a:gd name="connsiteY0-10" fmla="*/ 0 h 1230406"/>
                        <a:gd name="connsiteX1-11" fmla="*/ 1459296 w 1459296"/>
                        <a:gd name="connsiteY1-12" fmla="*/ 1230406 h 1230406"/>
                        <a:gd name="connsiteX0-13" fmla="*/ 290 w 1459296"/>
                        <a:gd name="connsiteY0-14" fmla="*/ 0 h 1230406"/>
                        <a:gd name="connsiteX1-15" fmla="*/ 1459296 w 1459296"/>
                        <a:gd name="connsiteY1-16" fmla="*/ 1230406 h 1230406"/>
                        <a:gd name="connsiteX0-17" fmla="*/ 82 w 1459088"/>
                        <a:gd name="connsiteY0-18" fmla="*/ 0 h 1230406"/>
                        <a:gd name="connsiteX1-19" fmla="*/ 1459088 w 1459088"/>
                        <a:gd name="connsiteY1-20" fmla="*/ 1230406 h 1230406"/>
                        <a:gd name="connsiteX0-21" fmla="*/ 0 w 1459006"/>
                        <a:gd name="connsiteY0-22" fmla="*/ 0 h 1230406"/>
                        <a:gd name="connsiteX1-23" fmla="*/ 1459006 w 1459006"/>
                        <a:gd name="connsiteY1-24" fmla="*/ 1230406 h 1230406"/>
                        <a:gd name="connsiteX0-25" fmla="*/ 0 w 1459006"/>
                        <a:gd name="connsiteY0-26" fmla="*/ 0 h 1230406"/>
                        <a:gd name="connsiteX1-27" fmla="*/ 1459006 w 1459006"/>
                        <a:gd name="connsiteY1-28" fmla="*/ 1230406 h 1230406"/>
                        <a:gd name="connsiteX0-29" fmla="*/ 0 w 1459006"/>
                        <a:gd name="connsiteY0-30" fmla="*/ 0 h 1230406"/>
                        <a:gd name="connsiteX1-31" fmla="*/ 1459006 w 1459006"/>
                        <a:gd name="connsiteY1-32" fmla="*/ 1230406 h 1230406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</a:cxnLst>
                      <a:rect l="l" t="t" r="r" b="b"/>
                      <a:pathLst>
                        <a:path w="1459006" h="1230406">
                          <a:moveTo>
                            <a:pt x="0" y="0"/>
                          </a:moveTo>
                          <a:cubicBezTo>
                            <a:pt x="146253" y="1254941"/>
                            <a:pt x="1122748" y="266560"/>
                            <a:pt x="1459006" y="1230406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spcFirstLastPara="1" lIns="68579" tIns="34289" rIns="68579" bIns="34289" spcCol="38100"/>
                    <a:lstStyle/>
                    <a:p>
                      <a:pPr eaLnBrk="0" latinLnBrk="1" hangingPunct="0">
                        <a:defRPr/>
                      </a:pPr>
                      <a:endParaRPr lang="zh-CN" altLang="en-US" sz="135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68" name="连接符: 曲线 120"/>
                    <p:cNvCxnSpPr>
                      <a:stCxn id="116" idx="4"/>
                      <a:endCxn id="115" idx="0"/>
                    </p:cNvCxnSpPr>
                    <p:nvPr/>
                  </p:nvCxnSpPr>
                  <p:spPr>
                    <a:xfrm rot="16200000" flipH="1">
                      <a:off x="4341719" y="3121364"/>
                      <a:ext cx="476551" cy="861219"/>
                    </a:xfrm>
                    <a:prstGeom prst="curvedConnector3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9" name="任意多边形: 形状 123"/>
                    <p:cNvSpPr/>
                    <p:nvPr/>
                  </p:nvSpPr>
                  <p:spPr>
                    <a:xfrm>
                      <a:off x="5062196" y="2609407"/>
                      <a:ext cx="2601913" cy="1512535"/>
                    </a:xfrm>
                    <a:custGeom>
                      <a:avLst/>
                      <a:gdLst>
                        <a:gd name="connsiteX0" fmla="*/ 0 w 2602006"/>
                        <a:gd name="connsiteY0" fmla="*/ 1512795 h 1512795"/>
                        <a:gd name="connsiteX1" fmla="*/ 1842247 w 2602006"/>
                        <a:gd name="connsiteY1" fmla="*/ 1089212 h 1512795"/>
                        <a:gd name="connsiteX2" fmla="*/ 2602006 w 2602006"/>
                        <a:gd name="connsiteY2" fmla="*/ 0 h 1512795"/>
                        <a:gd name="connsiteX0-1" fmla="*/ 0 w 2602006"/>
                        <a:gd name="connsiteY0-2" fmla="*/ 1512795 h 1512795"/>
                        <a:gd name="connsiteX1-3" fmla="*/ 1835523 w 2602006"/>
                        <a:gd name="connsiteY1-4" fmla="*/ 1095935 h 1512795"/>
                        <a:gd name="connsiteX2-5" fmla="*/ 2602006 w 2602006"/>
                        <a:gd name="connsiteY2-6" fmla="*/ 0 h 1512795"/>
                        <a:gd name="connsiteX0-7" fmla="*/ 0 w 2602006"/>
                        <a:gd name="connsiteY0-8" fmla="*/ 1512795 h 1512795"/>
                        <a:gd name="connsiteX1-9" fmla="*/ 1835523 w 2602006"/>
                        <a:gd name="connsiteY1-10" fmla="*/ 1095935 h 1512795"/>
                        <a:gd name="connsiteX2-11" fmla="*/ 2602006 w 2602006"/>
                        <a:gd name="connsiteY2-12" fmla="*/ 0 h 1512795"/>
                        <a:gd name="connsiteX0-13" fmla="*/ 0 w 2602006"/>
                        <a:gd name="connsiteY0-14" fmla="*/ 1512795 h 1512795"/>
                        <a:gd name="connsiteX1-15" fmla="*/ 1835523 w 2602006"/>
                        <a:gd name="connsiteY1-16" fmla="*/ 1095935 h 1512795"/>
                        <a:gd name="connsiteX2-17" fmla="*/ 2602006 w 2602006"/>
                        <a:gd name="connsiteY2-18" fmla="*/ 0 h 1512795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</a:cxnLst>
                      <a:rect l="l" t="t" r="r" b="b"/>
                      <a:pathLst>
                        <a:path w="2602006" h="1512795">
                          <a:moveTo>
                            <a:pt x="0" y="1512795"/>
                          </a:moveTo>
                          <a:cubicBezTo>
                            <a:pt x="872377" y="1158128"/>
                            <a:pt x="1401855" y="1348067"/>
                            <a:pt x="1835523" y="1095935"/>
                          </a:cubicBezTo>
                          <a:cubicBezTo>
                            <a:pt x="2269191" y="843802"/>
                            <a:pt x="2566707" y="694203"/>
                            <a:pt x="2602006" y="0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spcFirstLastPara="1" lIns="68579" tIns="34289" rIns="68579" bIns="34289" spcCol="38100"/>
                    <a:lstStyle/>
                    <a:p>
                      <a:pPr eaLnBrk="0" latinLnBrk="1" hangingPunct="0">
                        <a:defRPr/>
                      </a:pPr>
                      <a:endParaRPr lang="zh-CN" altLang="en-US" sz="135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任意多边形: 形状 125"/>
                    <p:cNvSpPr/>
                    <p:nvPr/>
                  </p:nvSpPr>
                  <p:spPr>
                    <a:xfrm>
                      <a:off x="3228634" y="3985445"/>
                      <a:ext cx="1719262" cy="173388"/>
                    </a:xfrm>
                    <a:custGeom>
                      <a:avLst/>
                      <a:gdLst>
                        <a:gd name="connsiteX0" fmla="*/ 0 w 1680883"/>
                        <a:gd name="connsiteY0" fmla="*/ 0 h 161364"/>
                        <a:gd name="connsiteX1" fmla="*/ 1680883 w 1680883"/>
                        <a:gd name="connsiteY1" fmla="*/ 161364 h 161364"/>
                        <a:gd name="connsiteX2" fmla="*/ 1680883 w 1680883"/>
                        <a:gd name="connsiteY2" fmla="*/ 161364 h 161364"/>
                        <a:gd name="connsiteX0-1" fmla="*/ 0 w 1680883"/>
                        <a:gd name="connsiteY0-2" fmla="*/ 0 h 204170"/>
                        <a:gd name="connsiteX1-3" fmla="*/ 1680883 w 1680883"/>
                        <a:gd name="connsiteY1-4" fmla="*/ 161364 h 204170"/>
                        <a:gd name="connsiteX2-5" fmla="*/ 1680883 w 1680883"/>
                        <a:gd name="connsiteY2-6" fmla="*/ 161364 h 204170"/>
                        <a:gd name="connsiteX0-7" fmla="*/ 0 w 1680883"/>
                        <a:gd name="connsiteY0-8" fmla="*/ 0 h 231607"/>
                        <a:gd name="connsiteX1-9" fmla="*/ 1680883 w 1680883"/>
                        <a:gd name="connsiteY1-10" fmla="*/ 161364 h 231607"/>
                        <a:gd name="connsiteX2-11" fmla="*/ 1680883 w 1680883"/>
                        <a:gd name="connsiteY2-12" fmla="*/ 161364 h 231607"/>
                        <a:gd name="connsiteX0-13" fmla="*/ 0 w 1707599"/>
                        <a:gd name="connsiteY0-14" fmla="*/ 0 h 161364"/>
                        <a:gd name="connsiteX1-15" fmla="*/ 1707599 w 1707599"/>
                        <a:gd name="connsiteY1-16" fmla="*/ 161364 h 161364"/>
                        <a:gd name="connsiteX2-17" fmla="*/ 1707599 w 1707599"/>
                        <a:gd name="connsiteY2-18" fmla="*/ 161364 h 161364"/>
                        <a:gd name="connsiteX0-19" fmla="*/ 0 w 1707599"/>
                        <a:gd name="connsiteY0-20" fmla="*/ 0 h 301624"/>
                        <a:gd name="connsiteX1-21" fmla="*/ 1707599 w 1707599"/>
                        <a:gd name="connsiteY1-22" fmla="*/ 161364 h 301624"/>
                        <a:gd name="connsiteX2-23" fmla="*/ 1707599 w 1707599"/>
                        <a:gd name="connsiteY2-24" fmla="*/ 161364 h 301624"/>
                        <a:gd name="connsiteX0-25" fmla="*/ 0 w 1707599"/>
                        <a:gd name="connsiteY0-26" fmla="*/ 0 h 208794"/>
                        <a:gd name="connsiteX1-27" fmla="*/ 1707599 w 1707599"/>
                        <a:gd name="connsiteY1-28" fmla="*/ 161364 h 208794"/>
                        <a:gd name="connsiteX2-29" fmla="*/ 1707599 w 1707599"/>
                        <a:gd name="connsiteY2-30" fmla="*/ 161364 h 208794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</a:cxnLst>
                      <a:rect l="l" t="t" r="r" b="b"/>
                      <a:pathLst>
                        <a:path w="1707599" h="208794">
                          <a:moveTo>
                            <a:pt x="0" y="0"/>
                          </a:moveTo>
                          <a:cubicBezTo>
                            <a:pt x="499248" y="584645"/>
                            <a:pt x="855283" y="-292790"/>
                            <a:pt x="1707599" y="161364"/>
                          </a:cubicBezTo>
                          <a:lnTo>
                            <a:pt x="1707599" y="161364"/>
                          </a:ln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spcFirstLastPara="1" lIns="68579" tIns="34289" rIns="68579" bIns="34289" spcCol="38100"/>
                    <a:lstStyle/>
                    <a:p>
                      <a:pPr eaLnBrk="0" latinLnBrk="1" hangingPunct="0">
                        <a:defRPr/>
                      </a:pPr>
                      <a:endParaRPr lang="zh-CN" altLang="en-US" sz="135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" name="任意多边形: 形状 133"/>
                    <p:cNvSpPr/>
                    <p:nvPr/>
                  </p:nvSpPr>
                  <p:spPr>
                    <a:xfrm>
                      <a:off x="4189071" y="1430738"/>
                      <a:ext cx="1209675" cy="1507000"/>
                    </a:xfrm>
                    <a:custGeom>
                      <a:avLst/>
                      <a:gdLst>
                        <a:gd name="connsiteX0" fmla="*/ 0 w 1210235"/>
                        <a:gd name="connsiteY0" fmla="*/ 2003611 h 2003611"/>
                        <a:gd name="connsiteX1" fmla="*/ 1210235 w 1210235"/>
                        <a:gd name="connsiteY1" fmla="*/ 0 h 2003611"/>
                        <a:gd name="connsiteX0-1" fmla="*/ 0 w 1210235"/>
                        <a:gd name="connsiteY0-2" fmla="*/ 2003611 h 2003611"/>
                        <a:gd name="connsiteX1-3" fmla="*/ 1210235 w 1210235"/>
                        <a:gd name="connsiteY1-4" fmla="*/ 0 h 2003611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</a:cxnLst>
                      <a:rect l="l" t="t" r="r" b="b"/>
                      <a:pathLst>
                        <a:path w="1210235" h="2003611">
                          <a:moveTo>
                            <a:pt x="0" y="2003611"/>
                          </a:moveTo>
                          <a:cubicBezTo>
                            <a:pt x="403412" y="1335741"/>
                            <a:pt x="1089212" y="1662952"/>
                            <a:pt x="1210235" y="0"/>
                          </a:cubicBezTo>
                        </a:path>
                      </a:pathLst>
                    </a:custGeom>
                    <a:ln w="190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spcFirstLastPara="1" lIns="68579" tIns="34289" rIns="68579" bIns="34289" spcCol="38100"/>
                    <a:lstStyle/>
                    <a:p>
                      <a:pPr eaLnBrk="0" latinLnBrk="1" hangingPunct="0">
                        <a:defRPr/>
                      </a:pPr>
                      <a:endParaRPr lang="zh-CN" altLang="en-US" sz="135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2" name="任意多边形: 形状 145"/>
                    <p:cNvSpPr/>
                    <p:nvPr/>
                  </p:nvSpPr>
                  <p:spPr>
                    <a:xfrm>
                      <a:off x="1734796" y="1421514"/>
                      <a:ext cx="1943100" cy="1132556"/>
                    </a:xfrm>
                    <a:custGeom>
                      <a:avLst/>
                      <a:gdLst>
                        <a:gd name="connsiteX0" fmla="*/ 0 w 1943100"/>
                        <a:gd name="connsiteY0" fmla="*/ 1411941 h 1411941"/>
                        <a:gd name="connsiteX1" fmla="*/ 1425388 w 1943100"/>
                        <a:gd name="connsiteY1" fmla="*/ 914400 h 1411941"/>
                        <a:gd name="connsiteX2" fmla="*/ 1943100 w 1943100"/>
                        <a:gd name="connsiteY2" fmla="*/ 0 h 141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43100" h="1411941">
                          <a:moveTo>
                            <a:pt x="0" y="1411941"/>
                          </a:moveTo>
                          <a:cubicBezTo>
                            <a:pt x="550769" y="1280832"/>
                            <a:pt x="1101538" y="1149723"/>
                            <a:pt x="1425388" y="914400"/>
                          </a:cubicBezTo>
                          <a:cubicBezTo>
                            <a:pt x="1749238" y="679077"/>
                            <a:pt x="1846169" y="339538"/>
                            <a:pt x="1943100" y="0"/>
                          </a:cubicBezTo>
                        </a:path>
                      </a:pathLst>
                    </a:custGeom>
                    <a:ln w="190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spcFirstLastPara="1" lIns="68579" tIns="34289" rIns="68579" bIns="34289" spcCol="38100"/>
                    <a:lstStyle/>
                    <a:p>
                      <a:pPr eaLnBrk="0" latinLnBrk="1" hangingPunct="0">
                        <a:defRPr/>
                      </a:pPr>
                      <a:endParaRPr lang="zh-CN" altLang="en-US" sz="135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3" name="任意多边形: 形状 146"/>
                    <p:cNvSpPr/>
                    <p:nvPr/>
                  </p:nvSpPr>
                  <p:spPr>
                    <a:xfrm>
                      <a:off x="2117384" y="1936146"/>
                      <a:ext cx="1181100" cy="1953383"/>
                    </a:xfrm>
                    <a:custGeom>
                      <a:avLst/>
                      <a:gdLst>
                        <a:gd name="connsiteX0" fmla="*/ 0 w 1180030"/>
                        <a:gd name="connsiteY0" fmla="*/ 0 h 1929653"/>
                        <a:gd name="connsiteX1" fmla="*/ 242047 w 1180030"/>
                        <a:gd name="connsiteY1" fmla="*/ 1095936 h 1929653"/>
                        <a:gd name="connsiteX2" fmla="*/ 1089212 w 1180030"/>
                        <a:gd name="connsiteY2" fmla="*/ 1385048 h 1929653"/>
                        <a:gd name="connsiteX3" fmla="*/ 1116106 w 1180030"/>
                        <a:gd name="connsiteY3" fmla="*/ 1929653 h 19296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0030" h="1929653">
                          <a:moveTo>
                            <a:pt x="0" y="0"/>
                          </a:moveTo>
                          <a:cubicBezTo>
                            <a:pt x="30256" y="432547"/>
                            <a:pt x="60512" y="865095"/>
                            <a:pt x="242047" y="1095936"/>
                          </a:cubicBezTo>
                          <a:cubicBezTo>
                            <a:pt x="423582" y="1326777"/>
                            <a:pt x="943536" y="1246095"/>
                            <a:pt x="1089212" y="1385048"/>
                          </a:cubicBezTo>
                          <a:cubicBezTo>
                            <a:pt x="1234889" y="1524001"/>
                            <a:pt x="1175497" y="1726827"/>
                            <a:pt x="1116106" y="1929653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spcFirstLastPara="1" lIns="68579" tIns="34289" rIns="68579" bIns="34289" spcCol="38100"/>
                    <a:lstStyle/>
                    <a:p>
                      <a:pPr eaLnBrk="0" latinLnBrk="1" hangingPunct="0">
                        <a:defRPr/>
                      </a:pPr>
                      <a:endParaRPr lang="zh-CN" altLang="en-US" sz="135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63" name="任意多边形: 形状 200"/>
                <p:cNvSpPr/>
                <p:nvPr/>
              </p:nvSpPr>
              <p:spPr>
                <a:xfrm>
                  <a:off x="6440146" y="1404914"/>
                  <a:ext cx="1246188" cy="1095665"/>
                </a:xfrm>
                <a:custGeom>
                  <a:avLst/>
                  <a:gdLst>
                    <a:gd name="connsiteX0" fmla="*/ 0 w 1245473"/>
                    <a:gd name="connsiteY0" fmla="*/ 0 h 1095935"/>
                    <a:gd name="connsiteX1" fmla="*/ 1062318 w 1245473"/>
                    <a:gd name="connsiteY1" fmla="*/ 302558 h 1095935"/>
                    <a:gd name="connsiteX2" fmla="*/ 1237130 w 1245473"/>
                    <a:gd name="connsiteY2" fmla="*/ 1095935 h 1095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45473" h="1095935">
                      <a:moveTo>
                        <a:pt x="0" y="0"/>
                      </a:moveTo>
                      <a:cubicBezTo>
                        <a:pt x="428065" y="59951"/>
                        <a:pt x="856130" y="119902"/>
                        <a:pt x="1062318" y="302558"/>
                      </a:cubicBezTo>
                      <a:cubicBezTo>
                        <a:pt x="1268506" y="485214"/>
                        <a:pt x="1252818" y="790574"/>
                        <a:pt x="1237130" y="1095935"/>
                      </a:cubicBezTo>
                    </a:path>
                  </a:pathLst>
                </a:cu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spcFirstLastPara="1" lIns="68579" tIns="34289" rIns="68579" bIns="34289" spcCol="38100"/>
                <a:lstStyle/>
                <a:p>
                  <a:pPr eaLnBrk="0" latinLnBrk="1" hangingPunct="0">
                    <a:defRPr/>
                  </a:pPr>
                  <a:endParaRPr lang="zh-CN" altLang="en-US" sz="135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" name="组合 391"/>
              <p:cNvGrpSpPr/>
              <p:nvPr/>
            </p:nvGrpSpPr>
            <p:grpSpPr bwMode="auto">
              <a:xfrm>
                <a:off x="2466975" y="1999596"/>
                <a:ext cx="2273300" cy="2445879"/>
                <a:chOff x="2414246" y="307403"/>
                <a:chExt cx="2273300" cy="2445879"/>
              </a:xfrm>
            </p:grpSpPr>
            <p:grpSp>
              <p:nvGrpSpPr>
                <p:cNvPr id="48" name="组合 406"/>
                <p:cNvGrpSpPr/>
                <p:nvPr/>
              </p:nvGrpSpPr>
              <p:grpSpPr bwMode="auto">
                <a:xfrm>
                  <a:off x="2649196" y="307403"/>
                  <a:ext cx="2038350" cy="1151002"/>
                  <a:chOff x="3213051" y="699026"/>
                  <a:chExt cx="2038350" cy="1151002"/>
                </a:xfrm>
              </p:grpSpPr>
              <p:grpSp>
                <p:nvGrpSpPr>
                  <p:cNvPr id="52" name="组合 410"/>
                  <p:cNvGrpSpPr/>
                  <p:nvPr/>
                </p:nvGrpSpPr>
                <p:grpSpPr bwMode="auto">
                  <a:xfrm>
                    <a:off x="3213051" y="699026"/>
                    <a:ext cx="2038350" cy="1151002"/>
                    <a:chOff x="3213051" y="699026"/>
                    <a:chExt cx="2038350" cy="1151002"/>
                  </a:xfrm>
                </p:grpSpPr>
                <p:grpSp>
                  <p:nvGrpSpPr>
                    <p:cNvPr id="56" name="Group 11"/>
                    <p:cNvGrpSpPr/>
                    <p:nvPr/>
                  </p:nvGrpSpPr>
                  <p:grpSpPr bwMode="auto">
                    <a:xfrm>
                      <a:off x="3213051" y="699026"/>
                      <a:ext cx="2038350" cy="1151002"/>
                      <a:chOff x="4124815" y="524912"/>
                      <a:chExt cx="2718380" cy="1533864"/>
                    </a:xfrm>
                  </p:grpSpPr>
                  <p:sp>
                    <p:nvSpPr>
                      <p:cNvPr id="60" name="Freeform 25"/>
                      <p:cNvSpPr/>
                      <p:nvPr/>
                    </p:nvSpPr>
                    <p:spPr bwMode="auto">
                      <a:xfrm>
                        <a:off x="4124815" y="524912"/>
                        <a:ext cx="2718380" cy="1533864"/>
                      </a:xfrm>
                      <a:custGeom>
                        <a:avLst/>
                        <a:gdLst>
                          <a:gd name="T0" fmla="*/ 277 w 1158"/>
                          <a:gd name="T1" fmla="*/ 747 h 747"/>
                          <a:gd name="T2" fmla="*/ 933 w 1158"/>
                          <a:gd name="T3" fmla="*/ 747 h 747"/>
                          <a:gd name="T4" fmla="*/ 1141 w 1158"/>
                          <a:gd name="T5" fmla="*/ 580 h 747"/>
                          <a:gd name="T6" fmla="*/ 1008 w 1158"/>
                          <a:gd name="T7" fmla="*/ 358 h 747"/>
                          <a:gd name="T8" fmla="*/ 926 w 1158"/>
                          <a:gd name="T9" fmla="*/ 194 h 747"/>
                          <a:gd name="T10" fmla="*/ 701 w 1158"/>
                          <a:gd name="T11" fmla="*/ 181 h 747"/>
                          <a:gd name="T12" fmla="*/ 338 w 1158"/>
                          <a:gd name="T13" fmla="*/ 58 h 747"/>
                          <a:gd name="T14" fmla="*/ 205 w 1158"/>
                          <a:gd name="T15" fmla="*/ 346 h 747"/>
                          <a:gd name="T16" fmla="*/ 48 w 1158"/>
                          <a:gd name="T17" fmla="*/ 620 h 747"/>
                          <a:gd name="T18" fmla="*/ 277 w 1158"/>
                          <a:gd name="T19" fmla="*/ 747 h 7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158" h="747">
                            <a:moveTo>
                              <a:pt x="277" y="747"/>
                            </a:moveTo>
                            <a:cubicBezTo>
                              <a:pt x="395" y="747"/>
                              <a:pt x="850" y="747"/>
                              <a:pt x="933" y="747"/>
                            </a:cubicBezTo>
                            <a:cubicBezTo>
                              <a:pt x="1016" y="747"/>
                              <a:pt x="1116" y="703"/>
                              <a:pt x="1141" y="580"/>
                            </a:cubicBezTo>
                            <a:cubicBezTo>
                              <a:pt x="1158" y="498"/>
                              <a:pt x="1112" y="398"/>
                              <a:pt x="1008" y="358"/>
                            </a:cubicBezTo>
                            <a:cubicBezTo>
                              <a:pt x="998" y="284"/>
                              <a:pt x="994" y="249"/>
                              <a:pt x="926" y="194"/>
                            </a:cubicBezTo>
                            <a:cubicBezTo>
                              <a:pt x="869" y="149"/>
                              <a:pt x="782" y="136"/>
                              <a:pt x="701" y="181"/>
                            </a:cubicBezTo>
                            <a:cubicBezTo>
                              <a:pt x="609" y="17"/>
                              <a:pt x="449" y="0"/>
                              <a:pt x="338" y="58"/>
                            </a:cubicBezTo>
                            <a:cubicBezTo>
                              <a:pt x="235" y="110"/>
                              <a:pt x="180" y="217"/>
                              <a:pt x="205" y="346"/>
                            </a:cubicBezTo>
                            <a:cubicBezTo>
                              <a:pt x="55" y="373"/>
                              <a:pt x="0" y="521"/>
                              <a:pt x="48" y="620"/>
                            </a:cubicBezTo>
                            <a:cubicBezTo>
                              <a:pt x="102" y="732"/>
                              <a:pt x="195" y="747"/>
                              <a:pt x="277" y="747"/>
                            </a:cubicBezTo>
                            <a:close/>
                          </a:path>
                        </a:pathLst>
                      </a:custGeom>
                      <a:solidFill>
                        <a:srgbClr val="92D050">
                          <a:alpha val="41961"/>
                        </a:srgbClr>
                      </a:solid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1" name="Text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55858" y="942791"/>
                        <a:ext cx="945217" cy="295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buFont typeface="Arial" panose="020B0604020202020204" pitchFamily="34" charset="0"/>
                          <a:buChar char="–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pPr algn="ctr">
                          <a:buFontTx/>
                          <a:buNone/>
                          <a:defRPr/>
                        </a:pPr>
                        <a:r>
                          <a:rPr lang="en-US" altLang="en-US" sz="105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a:t>SaaS</a:t>
                        </a:r>
                        <a:r>
                          <a:rPr lang="zh-CN" altLang="en-US" sz="105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a:t>服务</a:t>
                        </a:r>
                        <a:endParaRPr lang="en-US" altLang="en-US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pic>
                  <p:nvPicPr>
                    <p:cNvPr id="57" name="图片 415"/>
                    <p:cNvPicPr>
                      <a:picLocks noChangeAspect="1"/>
                    </p:cNvPicPr>
                    <p:nvPr/>
                  </p:nvPicPr>
                  <p:blipFill>
                    <a:blip r:embed="rId12"/>
                    <a:srcRect/>
                    <a:stretch>
                      <a:fillRect/>
                    </a:stretch>
                  </p:blipFill>
                  <p:spPr bwMode="auto">
                    <a:xfrm>
                      <a:off x="3555440" y="1192950"/>
                      <a:ext cx="551969" cy="3865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8" name="图片 416" descr="图片包含 剪贴画&#10;&#10;已生成极高可信度的说明"/>
                    <p:cNvPicPr>
                      <a:picLocks noChangeAspect="1"/>
                    </p:cNvPicPr>
                    <p:nvPr/>
                  </p:nvPicPr>
                  <p:blipFill>
                    <a:blip r:embed="rId1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10606" y="1334245"/>
                      <a:ext cx="709300" cy="230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9" name="图片 417"/>
                    <p:cNvPicPr>
                      <a:picLocks noChangeAspect="1"/>
                    </p:cNvPicPr>
                    <p:nvPr/>
                  </p:nvPicPr>
                  <p:blipFill>
                    <a:blip r:embed="rId14"/>
                    <a:srcRect/>
                    <a:stretch>
                      <a:fillRect/>
                    </a:stretch>
                  </p:blipFill>
                  <p:spPr bwMode="auto">
                    <a:xfrm>
                      <a:off x="4004818" y="1399538"/>
                      <a:ext cx="450452" cy="30030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53" name="Oval 105"/>
                  <p:cNvSpPr>
                    <a:spLocks noChangeAspect="1"/>
                  </p:cNvSpPr>
                  <p:nvPr/>
                </p:nvSpPr>
                <p:spPr bwMode="auto">
                  <a:xfrm>
                    <a:off x="4219526" y="1684018"/>
                    <a:ext cx="92075" cy="9222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b="1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" name="Oval 106"/>
                  <p:cNvSpPr>
                    <a:spLocks noChangeAspect="1"/>
                  </p:cNvSpPr>
                  <p:nvPr/>
                </p:nvSpPr>
                <p:spPr bwMode="auto">
                  <a:xfrm>
                    <a:off x="3611514" y="1604703"/>
                    <a:ext cx="93662" cy="9222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b="1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Oval 107"/>
                  <p:cNvSpPr>
                    <a:spLocks noChangeAspect="1"/>
                  </p:cNvSpPr>
                  <p:nvPr/>
                </p:nvSpPr>
                <p:spPr bwMode="auto">
                  <a:xfrm>
                    <a:off x="4652914" y="1519854"/>
                    <a:ext cx="93662" cy="9038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b="1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9" name="任意多边形: 形状 109"/>
                <p:cNvSpPr/>
                <p:nvPr/>
              </p:nvSpPr>
              <p:spPr>
                <a:xfrm>
                  <a:off x="2414246" y="1286862"/>
                  <a:ext cx="639763" cy="1383415"/>
                </a:xfrm>
                <a:custGeom>
                  <a:avLst/>
                  <a:gdLst>
                    <a:gd name="connsiteX0" fmla="*/ 0 w 739588"/>
                    <a:gd name="connsiteY0" fmla="*/ 1203512 h 1203512"/>
                    <a:gd name="connsiteX1" fmla="*/ 356347 w 739588"/>
                    <a:gd name="connsiteY1" fmla="*/ 457200 h 1203512"/>
                    <a:gd name="connsiteX2" fmla="*/ 739588 w 739588"/>
                    <a:gd name="connsiteY2" fmla="*/ 0 h 1203512"/>
                    <a:gd name="connsiteX0-1" fmla="*/ 0 w 739588"/>
                    <a:gd name="connsiteY0-2" fmla="*/ 1203512 h 1203512"/>
                    <a:gd name="connsiteX1-3" fmla="*/ 133419 w 739588"/>
                    <a:gd name="connsiteY1-4" fmla="*/ 477622 h 1203512"/>
                    <a:gd name="connsiteX2-5" fmla="*/ 739588 w 739588"/>
                    <a:gd name="connsiteY2-6" fmla="*/ 0 h 1203512"/>
                    <a:gd name="connsiteX0-7" fmla="*/ 0 w 739588"/>
                    <a:gd name="connsiteY0-8" fmla="*/ 1203512 h 1203512"/>
                    <a:gd name="connsiteX1-9" fmla="*/ 133419 w 739588"/>
                    <a:gd name="connsiteY1-10" fmla="*/ 477622 h 1203512"/>
                    <a:gd name="connsiteX2-11" fmla="*/ 739588 w 739588"/>
                    <a:gd name="connsiteY2-12" fmla="*/ 0 h 1203512"/>
                    <a:gd name="connsiteX0-13" fmla="*/ 19928 w 759516"/>
                    <a:gd name="connsiteY0-14" fmla="*/ 1203512 h 1203512"/>
                    <a:gd name="connsiteX1-15" fmla="*/ 153347 w 759516"/>
                    <a:gd name="connsiteY1-16" fmla="*/ 477622 h 1203512"/>
                    <a:gd name="connsiteX2-17" fmla="*/ 759516 w 759516"/>
                    <a:gd name="connsiteY2-18" fmla="*/ 0 h 1203512"/>
                    <a:gd name="connsiteX0-19" fmla="*/ 0 w 739588"/>
                    <a:gd name="connsiteY0-20" fmla="*/ 1203512 h 1203512"/>
                    <a:gd name="connsiteX1-21" fmla="*/ 133419 w 739588"/>
                    <a:gd name="connsiteY1-22" fmla="*/ 477622 h 1203512"/>
                    <a:gd name="connsiteX2-23" fmla="*/ 739588 w 739588"/>
                    <a:gd name="connsiteY2-24" fmla="*/ 0 h 1203512"/>
                    <a:gd name="connsiteX0-25" fmla="*/ 0 w 739588"/>
                    <a:gd name="connsiteY0-26" fmla="*/ 1203512 h 1203512"/>
                    <a:gd name="connsiteX1-27" fmla="*/ 133419 w 739588"/>
                    <a:gd name="connsiteY1-28" fmla="*/ 477622 h 1203512"/>
                    <a:gd name="connsiteX2-29" fmla="*/ 739588 w 739588"/>
                    <a:gd name="connsiteY2-30" fmla="*/ 0 h 1203512"/>
                    <a:gd name="connsiteX0-31" fmla="*/ 0 w 731901"/>
                    <a:gd name="connsiteY0-32" fmla="*/ 1050351 h 1050351"/>
                    <a:gd name="connsiteX1-33" fmla="*/ 133419 w 731901"/>
                    <a:gd name="connsiteY1-34" fmla="*/ 324461 h 1050351"/>
                    <a:gd name="connsiteX2-35" fmla="*/ 731901 w 731901"/>
                    <a:gd name="connsiteY2-36" fmla="*/ 0 h 1050351"/>
                    <a:gd name="connsiteX0-37" fmla="*/ 0 w 731901"/>
                    <a:gd name="connsiteY0-38" fmla="*/ 1050351 h 1050351"/>
                    <a:gd name="connsiteX1-39" fmla="*/ 133419 w 731901"/>
                    <a:gd name="connsiteY1-40" fmla="*/ 324461 h 1050351"/>
                    <a:gd name="connsiteX2-41" fmla="*/ 731901 w 731901"/>
                    <a:gd name="connsiteY2-42" fmla="*/ 0 h 105035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31901" h="1050351">
                      <a:moveTo>
                        <a:pt x="0" y="1050351"/>
                      </a:moveTo>
                      <a:cubicBezTo>
                        <a:pt x="1234" y="670274"/>
                        <a:pt x="11435" y="499520"/>
                        <a:pt x="133419" y="324461"/>
                      </a:cubicBezTo>
                      <a:cubicBezTo>
                        <a:pt x="255403" y="149402"/>
                        <a:pt x="286741" y="153835"/>
                        <a:pt x="731901" y="0"/>
                      </a:cubicBezTo>
                    </a:path>
                  </a:pathLst>
                </a:custGeom>
                <a:ln w="19050">
                  <a:prstDash val="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spcFirstLastPara="1" lIns="68579" tIns="34289" rIns="68579" bIns="34289" spcCol="38100"/>
                <a:lstStyle/>
                <a:p>
                  <a:pPr eaLnBrk="0" latinLnBrk="1" hangingPunct="0">
                    <a:defRPr/>
                  </a:pPr>
                  <a:endParaRPr lang="zh-CN" altLang="en-US" sz="135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任意多边形: 形状 110"/>
                <p:cNvSpPr/>
                <p:nvPr/>
              </p:nvSpPr>
              <p:spPr>
                <a:xfrm>
                  <a:off x="2447584" y="1397535"/>
                  <a:ext cx="1250950" cy="1285654"/>
                </a:xfrm>
                <a:custGeom>
                  <a:avLst/>
                  <a:gdLst>
                    <a:gd name="connsiteX0" fmla="*/ 0 w 1250576"/>
                    <a:gd name="connsiteY0" fmla="*/ 1506070 h 1506070"/>
                    <a:gd name="connsiteX1" fmla="*/ 927847 w 1250576"/>
                    <a:gd name="connsiteY1" fmla="*/ 1109382 h 1506070"/>
                    <a:gd name="connsiteX2" fmla="*/ 1250576 w 1250576"/>
                    <a:gd name="connsiteY2" fmla="*/ 0 h 150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50576" h="1506070">
                      <a:moveTo>
                        <a:pt x="0" y="1506070"/>
                      </a:moveTo>
                      <a:cubicBezTo>
                        <a:pt x="359709" y="1433232"/>
                        <a:pt x="719418" y="1360394"/>
                        <a:pt x="927847" y="1109382"/>
                      </a:cubicBezTo>
                      <a:cubicBezTo>
                        <a:pt x="1136276" y="858370"/>
                        <a:pt x="1193426" y="429185"/>
                        <a:pt x="1250576" y="0"/>
                      </a:cubicBezTo>
                    </a:path>
                  </a:pathLst>
                </a:custGeom>
                <a:ln w="19050">
                  <a:prstDash val="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spcFirstLastPara="1" lIns="68579" tIns="34289" rIns="68579" bIns="34289" spcCol="38100"/>
                <a:lstStyle/>
                <a:p>
                  <a:pPr eaLnBrk="0" latinLnBrk="1" hangingPunct="0">
                    <a:defRPr/>
                  </a:pPr>
                  <a:endParaRPr lang="zh-CN" altLang="en-US" sz="135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任意多边形: 形状 112"/>
                <p:cNvSpPr/>
                <p:nvPr/>
              </p:nvSpPr>
              <p:spPr>
                <a:xfrm>
                  <a:off x="2441234" y="1220458"/>
                  <a:ext cx="1687512" cy="1532824"/>
                </a:xfrm>
                <a:custGeom>
                  <a:avLst/>
                  <a:gdLst>
                    <a:gd name="connsiteX0" fmla="*/ 0 w 1687606"/>
                    <a:gd name="connsiteY0" fmla="*/ 1701053 h 1791213"/>
                    <a:gd name="connsiteX1" fmla="*/ 961465 w 1687606"/>
                    <a:gd name="connsiteY1" fmla="*/ 1600200 h 1791213"/>
                    <a:gd name="connsiteX2" fmla="*/ 1687606 w 1687606"/>
                    <a:gd name="connsiteY2" fmla="*/ 0 h 1791213"/>
                    <a:gd name="connsiteX0-1" fmla="*/ 0 w 1687606"/>
                    <a:gd name="connsiteY0-2" fmla="*/ 1701053 h 1737528"/>
                    <a:gd name="connsiteX1-3" fmla="*/ 1203512 w 1687606"/>
                    <a:gd name="connsiteY1-4" fmla="*/ 1432112 h 1737528"/>
                    <a:gd name="connsiteX2-5" fmla="*/ 1687606 w 1687606"/>
                    <a:gd name="connsiteY2-6" fmla="*/ 0 h 1737528"/>
                    <a:gd name="connsiteX0-7" fmla="*/ 0 w 1687606"/>
                    <a:gd name="connsiteY0-8" fmla="*/ 1701053 h 1737528"/>
                    <a:gd name="connsiteX1-9" fmla="*/ 1203512 w 1687606"/>
                    <a:gd name="connsiteY1-10" fmla="*/ 1432112 h 1737528"/>
                    <a:gd name="connsiteX2-11" fmla="*/ 1687606 w 1687606"/>
                    <a:gd name="connsiteY2-12" fmla="*/ 0 h 1737528"/>
                    <a:gd name="connsiteX0-13" fmla="*/ 0 w 1687606"/>
                    <a:gd name="connsiteY0-14" fmla="*/ 1701053 h 1737528"/>
                    <a:gd name="connsiteX1-15" fmla="*/ 1203512 w 1687606"/>
                    <a:gd name="connsiteY1-16" fmla="*/ 1432112 h 1737528"/>
                    <a:gd name="connsiteX2-17" fmla="*/ 1687606 w 1687606"/>
                    <a:gd name="connsiteY2-18" fmla="*/ 0 h 173752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1687606" h="1737528">
                      <a:moveTo>
                        <a:pt x="0" y="1701053"/>
                      </a:moveTo>
                      <a:cubicBezTo>
                        <a:pt x="340098" y="1792381"/>
                        <a:pt x="922244" y="1715621"/>
                        <a:pt x="1203512" y="1432112"/>
                      </a:cubicBezTo>
                      <a:cubicBezTo>
                        <a:pt x="1484780" y="1148603"/>
                        <a:pt x="1613087" y="739027"/>
                        <a:pt x="1687606" y="0"/>
                      </a:cubicBezTo>
                    </a:path>
                  </a:pathLst>
                </a:custGeom>
                <a:ln w="19050">
                  <a:prstDash val="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spcFirstLastPara="1" lIns="68579" tIns="34289" rIns="68579" bIns="34289" spcCol="38100"/>
                <a:lstStyle/>
                <a:p>
                  <a:pPr eaLnBrk="0" latinLnBrk="1" hangingPunct="0">
                    <a:defRPr/>
                  </a:pPr>
                  <a:endParaRPr lang="zh-CN" altLang="en-US" sz="135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" name="组合 392"/>
              <p:cNvGrpSpPr/>
              <p:nvPr/>
            </p:nvGrpSpPr>
            <p:grpSpPr bwMode="auto">
              <a:xfrm>
                <a:off x="5048250" y="2208031"/>
                <a:ext cx="2070100" cy="1969984"/>
                <a:chOff x="4995521" y="515838"/>
                <a:chExt cx="2070100" cy="1969984"/>
              </a:xfrm>
            </p:grpSpPr>
            <p:grpSp>
              <p:nvGrpSpPr>
                <p:cNvPr id="36" name="组合 394"/>
                <p:cNvGrpSpPr/>
                <p:nvPr/>
              </p:nvGrpSpPr>
              <p:grpSpPr bwMode="auto">
                <a:xfrm>
                  <a:off x="4995521" y="515838"/>
                  <a:ext cx="2070100" cy="1969984"/>
                  <a:chOff x="4995521" y="515838"/>
                  <a:chExt cx="2070100" cy="1969984"/>
                </a:xfrm>
              </p:grpSpPr>
              <p:grpSp>
                <p:nvGrpSpPr>
                  <p:cNvPr id="38" name="组合 396"/>
                  <p:cNvGrpSpPr/>
                  <p:nvPr/>
                </p:nvGrpSpPr>
                <p:grpSpPr bwMode="auto">
                  <a:xfrm>
                    <a:off x="4995521" y="515838"/>
                    <a:ext cx="1863725" cy="1053240"/>
                    <a:chOff x="7075829" y="752552"/>
                    <a:chExt cx="1863725" cy="1053240"/>
                  </a:xfrm>
                </p:grpSpPr>
                <p:grpSp>
                  <p:nvGrpSpPr>
                    <p:cNvPr id="41" name="Group 6"/>
                    <p:cNvGrpSpPr/>
                    <p:nvPr/>
                  </p:nvGrpSpPr>
                  <p:grpSpPr bwMode="auto">
                    <a:xfrm>
                      <a:off x="7075829" y="752552"/>
                      <a:ext cx="1863725" cy="1053240"/>
                      <a:chOff x="9435080" y="634862"/>
                      <a:chExt cx="2484970" cy="1403052"/>
                    </a:xfrm>
                  </p:grpSpPr>
                  <p:sp>
                    <p:nvSpPr>
                      <p:cNvPr id="46" name="Freeform 25"/>
                      <p:cNvSpPr/>
                      <p:nvPr/>
                    </p:nvSpPr>
                    <p:spPr bwMode="auto">
                      <a:xfrm>
                        <a:off x="9435080" y="634862"/>
                        <a:ext cx="2484970" cy="1403052"/>
                      </a:xfrm>
                      <a:custGeom>
                        <a:avLst/>
                        <a:gdLst>
                          <a:gd name="T0" fmla="*/ 277 w 1158"/>
                          <a:gd name="T1" fmla="*/ 747 h 747"/>
                          <a:gd name="T2" fmla="*/ 933 w 1158"/>
                          <a:gd name="T3" fmla="*/ 747 h 747"/>
                          <a:gd name="T4" fmla="*/ 1141 w 1158"/>
                          <a:gd name="T5" fmla="*/ 580 h 747"/>
                          <a:gd name="T6" fmla="*/ 1008 w 1158"/>
                          <a:gd name="T7" fmla="*/ 358 h 747"/>
                          <a:gd name="T8" fmla="*/ 926 w 1158"/>
                          <a:gd name="T9" fmla="*/ 194 h 747"/>
                          <a:gd name="T10" fmla="*/ 701 w 1158"/>
                          <a:gd name="T11" fmla="*/ 181 h 747"/>
                          <a:gd name="T12" fmla="*/ 338 w 1158"/>
                          <a:gd name="T13" fmla="*/ 58 h 747"/>
                          <a:gd name="T14" fmla="*/ 205 w 1158"/>
                          <a:gd name="T15" fmla="*/ 346 h 747"/>
                          <a:gd name="T16" fmla="*/ 48 w 1158"/>
                          <a:gd name="T17" fmla="*/ 620 h 747"/>
                          <a:gd name="T18" fmla="*/ 277 w 1158"/>
                          <a:gd name="T19" fmla="*/ 747 h 7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158" h="747">
                            <a:moveTo>
                              <a:pt x="277" y="747"/>
                            </a:moveTo>
                            <a:cubicBezTo>
                              <a:pt x="395" y="747"/>
                              <a:pt x="850" y="747"/>
                              <a:pt x="933" y="747"/>
                            </a:cubicBezTo>
                            <a:cubicBezTo>
                              <a:pt x="1016" y="747"/>
                              <a:pt x="1116" y="703"/>
                              <a:pt x="1141" y="580"/>
                            </a:cubicBezTo>
                            <a:cubicBezTo>
                              <a:pt x="1158" y="498"/>
                              <a:pt x="1112" y="398"/>
                              <a:pt x="1008" y="358"/>
                            </a:cubicBezTo>
                            <a:cubicBezTo>
                              <a:pt x="998" y="284"/>
                              <a:pt x="994" y="249"/>
                              <a:pt x="926" y="194"/>
                            </a:cubicBezTo>
                            <a:cubicBezTo>
                              <a:pt x="869" y="149"/>
                              <a:pt x="782" y="136"/>
                              <a:pt x="701" y="181"/>
                            </a:cubicBezTo>
                            <a:cubicBezTo>
                              <a:pt x="609" y="17"/>
                              <a:pt x="449" y="0"/>
                              <a:pt x="338" y="58"/>
                            </a:cubicBezTo>
                            <a:cubicBezTo>
                              <a:pt x="235" y="110"/>
                              <a:pt x="180" y="217"/>
                              <a:pt x="205" y="346"/>
                            </a:cubicBezTo>
                            <a:cubicBezTo>
                              <a:pt x="55" y="373"/>
                              <a:pt x="0" y="521"/>
                              <a:pt x="48" y="620"/>
                            </a:cubicBezTo>
                            <a:cubicBezTo>
                              <a:pt x="102" y="732"/>
                              <a:pt x="195" y="747"/>
                              <a:pt x="277" y="747"/>
                            </a:cubicBezTo>
                            <a:close/>
                          </a:path>
                        </a:pathLst>
                      </a:custGeom>
                      <a:solidFill>
                        <a:srgbClr val="92D050">
                          <a:alpha val="47059"/>
                        </a:srgbClr>
                      </a:solid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" name="TextBox 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332731" y="1057499"/>
                        <a:ext cx="636749" cy="295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buFont typeface="Arial" panose="020B0604020202020204" pitchFamily="34" charset="0"/>
                          <a:buChar char="–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defTabSz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pPr algn="ctr">
                          <a:buFontTx/>
                          <a:buNone/>
                          <a:defRPr/>
                        </a:pPr>
                        <a:r>
                          <a:rPr lang="zh-CN" altLang="en-US" sz="105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a:t>公有云</a:t>
                        </a:r>
                        <a:endParaRPr lang="en-US" altLang="en-US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42" name="Oval 1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25204" y="1591824"/>
                      <a:ext cx="93663" cy="922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outerShdw blurRad="40000" dist="23000" dir="5400000" rotWithShape="0">
                        <a:srgbClr val="808080">
                          <a:alpha val="34998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3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" name="Oval 1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425079" y="1567846"/>
                      <a:ext cx="92075" cy="922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outerShdw blurRad="40000" dist="23000" dir="5400000" rotWithShape="0">
                        <a:srgbClr val="808080">
                          <a:alpha val="34998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3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pic>
                  <p:nvPicPr>
                    <p:cNvPr id="44" name="图片 402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982820" y="1342826"/>
                      <a:ext cx="893747" cy="3176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5" name="图片 403"/>
                    <p:cNvPicPr>
                      <a:picLocks noChangeAspect="1"/>
                    </p:cNvPicPr>
                    <p:nvPr/>
                  </p:nvPicPr>
                  <p:blipFill>
                    <a:blip r:embed="rId16"/>
                    <a:srcRect/>
                    <a:stretch>
                      <a:fillRect/>
                    </a:stretch>
                  </p:blipFill>
                  <p:spPr bwMode="auto">
                    <a:xfrm>
                      <a:off x="7264343" y="1276112"/>
                      <a:ext cx="660000" cy="2640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39" name="任意多边形: 形状 202"/>
                  <p:cNvSpPr/>
                  <p:nvPr/>
                </p:nvSpPr>
                <p:spPr>
                  <a:xfrm>
                    <a:off x="5425734" y="1393846"/>
                    <a:ext cx="284162" cy="1073531"/>
                  </a:xfrm>
                  <a:custGeom>
                    <a:avLst/>
                    <a:gdLst>
                      <a:gd name="connsiteX0" fmla="*/ 127747 w 239471"/>
                      <a:gd name="connsiteY0" fmla="*/ 1553135 h 1553135"/>
                      <a:gd name="connsiteX1" fmla="*/ 235324 w 239471"/>
                      <a:gd name="connsiteY1" fmla="*/ 423582 h 1553135"/>
                      <a:gd name="connsiteX2" fmla="*/ 0 w 239471"/>
                      <a:gd name="connsiteY2" fmla="*/ 0 h 155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9471" h="1553135">
                        <a:moveTo>
                          <a:pt x="127747" y="1553135"/>
                        </a:moveTo>
                        <a:cubicBezTo>
                          <a:pt x="192181" y="1117786"/>
                          <a:pt x="256615" y="682438"/>
                          <a:pt x="235324" y="423582"/>
                        </a:cubicBezTo>
                        <a:cubicBezTo>
                          <a:pt x="214033" y="164726"/>
                          <a:pt x="107016" y="82363"/>
                          <a:pt x="0" y="0"/>
                        </a:cubicBezTo>
                      </a:path>
                    </a:pathLst>
                  </a:custGeom>
                  <a:ln w="19050"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spcFirstLastPara="1" lIns="68579" tIns="34289" rIns="68579" bIns="34289" spcCol="38100"/>
                  <a:lstStyle/>
                  <a:p>
                    <a:pPr eaLnBrk="0" latinLnBrk="1" hangingPunct="0">
                      <a:defRPr/>
                    </a:pPr>
                    <a:endParaRPr lang="zh-CN" altLang="en-US" sz="135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" name="任意多边形: 形状 203"/>
                  <p:cNvSpPr/>
                  <p:nvPr/>
                </p:nvSpPr>
                <p:spPr>
                  <a:xfrm>
                    <a:off x="5898809" y="1534032"/>
                    <a:ext cx="1166812" cy="951790"/>
                  </a:xfrm>
                  <a:custGeom>
                    <a:avLst/>
                    <a:gdLst>
                      <a:gd name="connsiteX0" fmla="*/ 0 w 685800"/>
                      <a:gd name="connsiteY0" fmla="*/ 0 h 1512794"/>
                      <a:gd name="connsiteX1" fmla="*/ 685800 w 685800"/>
                      <a:gd name="connsiteY1" fmla="*/ 1512794 h 1512794"/>
                      <a:gd name="connsiteX0-1" fmla="*/ 14946 w 700746"/>
                      <a:gd name="connsiteY0-2" fmla="*/ 0 h 1512794"/>
                      <a:gd name="connsiteX1-3" fmla="*/ 700746 w 700746"/>
                      <a:gd name="connsiteY1-4" fmla="*/ 1512794 h 1512794"/>
                      <a:gd name="connsiteX0-5" fmla="*/ 13583 w 699383"/>
                      <a:gd name="connsiteY0-6" fmla="*/ 0 h 1512794"/>
                      <a:gd name="connsiteX1-7" fmla="*/ 699383 w 699383"/>
                      <a:gd name="connsiteY1-8" fmla="*/ 1512794 h 1512794"/>
                      <a:gd name="connsiteX0-9" fmla="*/ 13793 w 699593"/>
                      <a:gd name="connsiteY0-10" fmla="*/ 0 h 1512794"/>
                      <a:gd name="connsiteX1-11" fmla="*/ 699593 w 699593"/>
                      <a:gd name="connsiteY1-12" fmla="*/ 1512794 h 1512794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</a:cxnLst>
                    <a:rect l="l" t="t" r="r" b="b"/>
                    <a:pathLst>
                      <a:path w="699593" h="1512794">
                        <a:moveTo>
                          <a:pt x="13793" y="0"/>
                        </a:moveTo>
                        <a:cubicBezTo>
                          <a:pt x="-100507" y="1035424"/>
                          <a:pt x="528131" y="493119"/>
                          <a:pt x="699593" y="1512794"/>
                        </a:cubicBezTo>
                      </a:path>
                    </a:pathLst>
                  </a:custGeom>
                  <a:ln w="19050"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spcFirstLastPara="1" lIns="68579" tIns="34289" rIns="68579" bIns="34289" spcCol="38100"/>
                  <a:lstStyle/>
                  <a:p>
                    <a:pPr eaLnBrk="0" latinLnBrk="1" hangingPunct="0">
                      <a:defRPr/>
                    </a:pPr>
                    <a:endParaRPr lang="zh-CN" altLang="en-US" sz="135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37" name="图片 395"/>
                <p:cNvPicPr>
                  <a:picLocks noChangeAspect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5620546" y="1314009"/>
                  <a:ext cx="469263" cy="130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5" name="Oval 109"/>
              <p:cNvSpPr>
                <a:spLocks noChangeAspect="1"/>
              </p:cNvSpPr>
              <p:nvPr/>
            </p:nvSpPr>
            <p:spPr bwMode="auto">
              <a:xfrm>
                <a:off x="5951538" y="3145065"/>
                <a:ext cx="92075" cy="922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35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组合 366"/>
            <p:cNvGrpSpPr/>
            <p:nvPr/>
          </p:nvGrpSpPr>
          <p:grpSpPr bwMode="auto">
            <a:xfrm>
              <a:off x="6719317" y="5850601"/>
              <a:ext cx="3346156" cy="375107"/>
              <a:chOff x="5512156" y="6147099"/>
              <a:chExt cx="3346156" cy="375107"/>
            </a:xfrm>
          </p:grpSpPr>
          <p:sp>
            <p:nvSpPr>
              <p:cNvPr id="20" name="文本框 185"/>
              <p:cNvSpPr txBox="1">
                <a:spLocks noChangeArrowheads="1"/>
              </p:cNvSpPr>
              <p:nvPr/>
            </p:nvSpPr>
            <p:spPr bwMode="auto">
              <a:xfrm>
                <a:off x="6110652" y="6226051"/>
                <a:ext cx="703328" cy="2728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zh-CN" altLang="en-US" sz="90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分支</a:t>
                </a:r>
                <a:endParaRPr lang="zh-CN" altLang="en-US" sz="9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图片 379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855552" y="6147099"/>
                <a:ext cx="372646" cy="372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图片 380" descr="图片包含 齿轮, 金属器皿&#10;&#10;已生成极高可信度的说明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522882" y="6210119"/>
                <a:ext cx="312087" cy="312087"/>
              </a:xfrm>
              <a:prstGeom prst="rect">
                <a:avLst/>
              </a:prstGeom>
            </p:spPr>
          </p:pic>
          <p:sp>
            <p:nvSpPr>
              <p:cNvPr id="23" name="文本框 188"/>
              <p:cNvSpPr txBox="1">
                <a:spLocks noChangeArrowheads="1"/>
              </p:cNvSpPr>
              <p:nvPr/>
            </p:nvSpPr>
            <p:spPr bwMode="auto">
              <a:xfrm>
                <a:off x="7702435" y="6196737"/>
                <a:ext cx="1020993" cy="2728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zh-CN" altLang="en-US" sz="90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数据中心</a:t>
                </a:r>
                <a:endParaRPr lang="zh-CN" altLang="en-US" sz="9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矩形: 圆角 199"/>
              <p:cNvSpPr/>
              <p:nvPr/>
            </p:nvSpPr>
            <p:spPr>
              <a:xfrm>
                <a:off x="5512156" y="6202965"/>
                <a:ext cx="3346156" cy="281794"/>
              </a:xfrm>
              <a:prstGeom prst="roundRect">
                <a:avLst/>
              </a:prstGeom>
              <a:noFill/>
              <a:ln w="12700" cap="flat">
                <a:solidFill>
                  <a:srgbClr val="8282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8100" tIns="38100" rIns="38100" bIns="38100" spcCol="38100" anchor="ctr">
                <a:spAutoFit/>
              </a:bodyPr>
              <a:lstStyle/>
              <a:p>
                <a:pPr algn="ctr" defTabSz="438150" eaLnBrk="0" hangingPunct="0">
                  <a:defRPr/>
                </a:pPr>
                <a:endParaRPr lang="zh-CN" altLang="en-US" sz="9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Helvetica Light"/>
                </a:endParaRPr>
              </a:p>
            </p:txBody>
          </p:sp>
        </p:grpSp>
        <p:grpSp>
          <p:nvGrpSpPr>
            <p:cNvPr id="9" name="组合 367"/>
            <p:cNvGrpSpPr/>
            <p:nvPr/>
          </p:nvGrpSpPr>
          <p:grpSpPr bwMode="auto">
            <a:xfrm>
              <a:off x="4060098" y="5911789"/>
              <a:ext cx="2879726" cy="252502"/>
              <a:chOff x="7717665" y="3256872"/>
              <a:chExt cx="1587496" cy="448493"/>
            </a:xfrm>
          </p:grpSpPr>
          <p:cxnSp>
            <p:nvCxnSpPr>
              <p:cNvPr id="16" name="直接连接符 374"/>
              <p:cNvCxnSpPr/>
              <p:nvPr/>
            </p:nvCxnSpPr>
            <p:spPr>
              <a:xfrm>
                <a:off x="7722916" y="3372481"/>
                <a:ext cx="359681" cy="0"/>
              </a:xfrm>
              <a:prstGeom prst="line">
                <a:avLst/>
              </a:prstGeom>
              <a:ln w="127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375"/>
              <p:cNvCxnSpPr/>
              <p:nvPr/>
            </p:nvCxnSpPr>
            <p:spPr>
              <a:xfrm>
                <a:off x="7717665" y="3482449"/>
                <a:ext cx="359681" cy="0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376"/>
              <p:cNvCxnSpPr/>
              <p:nvPr/>
            </p:nvCxnSpPr>
            <p:spPr>
              <a:xfrm>
                <a:off x="7717665" y="3603698"/>
                <a:ext cx="360556" cy="0"/>
              </a:xfrm>
              <a:prstGeom prst="line">
                <a:avLst/>
              </a:prstGeom>
              <a:ln w="127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9" name="文本框 121"/>
              <p:cNvSpPr txBox="1"/>
              <p:nvPr/>
            </p:nvSpPr>
            <p:spPr>
              <a:xfrm flipH="1">
                <a:off x="8135980" y="3256872"/>
                <a:ext cx="1169181" cy="4484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zh-CN" altLang="en-US" sz="79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不同运营商专线</a:t>
                </a:r>
                <a:endParaRPr lang="zh-CN" altLang="en-US" sz="79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组合 368"/>
            <p:cNvGrpSpPr/>
            <p:nvPr/>
          </p:nvGrpSpPr>
          <p:grpSpPr bwMode="auto">
            <a:xfrm>
              <a:off x="1750290" y="5922902"/>
              <a:ext cx="2087563" cy="252502"/>
              <a:chOff x="7725966" y="3816649"/>
              <a:chExt cx="1150803" cy="414474"/>
            </a:xfrm>
          </p:grpSpPr>
          <p:cxnSp>
            <p:nvCxnSpPr>
              <p:cNvPr id="12" name="直接连接符 370"/>
              <p:cNvCxnSpPr/>
              <p:nvPr/>
            </p:nvCxnSpPr>
            <p:spPr>
              <a:xfrm>
                <a:off x="7731217" y="3897429"/>
                <a:ext cx="359680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371"/>
              <p:cNvCxnSpPr/>
              <p:nvPr/>
            </p:nvCxnSpPr>
            <p:spPr>
              <a:xfrm>
                <a:off x="7725966" y="4006874"/>
                <a:ext cx="359680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372"/>
              <p:cNvCxnSpPr/>
              <p:nvPr/>
            </p:nvCxnSpPr>
            <p:spPr>
              <a:xfrm>
                <a:off x="7725966" y="4126742"/>
                <a:ext cx="360556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5" name="文本框 132"/>
              <p:cNvSpPr txBox="1"/>
              <p:nvPr/>
            </p:nvSpPr>
            <p:spPr>
              <a:xfrm>
                <a:off x="8128529" y="3816649"/>
                <a:ext cx="748240" cy="4144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zh-CN" altLang="en-US" sz="79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不同运营商互联网</a:t>
                </a:r>
                <a:endParaRPr lang="zh-CN" altLang="en-US" sz="79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矩形: 圆角 199"/>
            <p:cNvSpPr/>
            <p:nvPr/>
          </p:nvSpPr>
          <p:spPr>
            <a:xfrm>
              <a:off x="1550459" y="5912604"/>
              <a:ext cx="4578490" cy="281794"/>
            </a:xfrm>
            <a:prstGeom prst="roundRect">
              <a:avLst/>
            </a:prstGeom>
            <a:noFill/>
            <a:ln w="12700" cap="flat">
              <a:solidFill>
                <a:srgbClr val="828282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38100" tIns="38100" rIns="38100" bIns="38100" spcCol="38100" anchor="ctr">
              <a:spAutoFit/>
            </a:bodyPr>
            <a:lstStyle/>
            <a:p>
              <a:pPr algn="ctr" defTabSz="438150" eaLnBrk="0" hangingPunct="0">
                <a:defRPr/>
              </a:pPr>
              <a:endParaRPr lang="zh-CN" altLang="en-US" sz="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elvetica Light"/>
              </a:endParaRPr>
            </a:p>
          </p:txBody>
        </p:sp>
      </p:grpSp>
      <p:sp>
        <p:nvSpPr>
          <p:cNvPr id="126" name="文本框 484"/>
          <p:cNvSpPr txBox="1"/>
          <p:nvPr/>
        </p:nvSpPr>
        <p:spPr>
          <a:xfrm>
            <a:off x="1983123" y="5431264"/>
            <a:ext cx="4493895" cy="1200329"/>
          </a:xfrm>
          <a:prstGeom prst="rect">
            <a:avLst/>
          </a:prstGeom>
          <a:noFill/>
          <a:ln w="19050">
            <a:noFill/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630" indent="-214630" eaLnBrk="0" hangingPunct="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专线开通时间以月计，价格极高</a:t>
            </a:r>
            <a:endParaRPr lang="en-US" altLang="zh-CN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14630" indent="-214630" eaLnBrk="0" hangingPunct="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QoS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无法保障（语音，视频，财务）</a:t>
            </a:r>
            <a:endParaRPr lang="en-US" altLang="zh-CN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14630" indent="-214630" eaLnBrk="0" hangingPunct="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链路不可视，难以排障和定位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7" name="文本框 484"/>
          <p:cNvSpPr txBox="1"/>
          <p:nvPr/>
        </p:nvSpPr>
        <p:spPr>
          <a:xfrm>
            <a:off x="6159587" y="5431264"/>
            <a:ext cx="3989839" cy="1156407"/>
          </a:xfrm>
          <a:prstGeom prst="rect">
            <a:avLst/>
          </a:prstGeom>
          <a:noFill/>
          <a:ln w="19050">
            <a:noFill/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630" indent="-214630" eaLnBrk="0" hangingPunct="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VPN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管理复杂，需要额外成本</a:t>
            </a:r>
            <a:endParaRPr lang="en-US" altLang="zh-CN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14630" indent="-214630" eaLnBrk="0" hangingPunct="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上云慢、上云不安全</a:t>
            </a:r>
            <a:endParaRPr lang="en-US" altLang="zh-CN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14630" indent="-214630" eaLnBrk="0" hangingPunct="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异地互联成本高、难管理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8" name="矩形 1"/>
          <p:cNvSpPr/>
          <p:nvPr/>
        </p:nvSpPr>
        <p:spPr>
          <a:xfrm>
            <a:off x="1616962" y="5431264"/>
            <a:ext cx="8712000" cy="124649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9" name="TextBox 49"/>
          <p:cNvSpPr txBox="1"/>
          <p:nvPr/>
        </p:nvSpPr>
        <p:spPr>
          <a:xfrm>
            <a:off x="4781529" y="443157"/>
            <a:ext cx="2736871" cy="646325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当前互连网络：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高价、低质、黑盒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0" name="直接连接符 129"/>
          <p:cNvCxnSpPr/>
          <p:nvPr/>
        </p:nvCxnSpPr>
        <p:spPr>
          <a:xfrm>
            <a:off x="3028655" y="668092"/>
            <a:ext cx="1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>
            <a:off x="7518400" y="668092"/>
            <a:ext cx="1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00239" y="1539234"/>
            <a:ext cx="8640000" cy="487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82544" y="2331322"/>
            <a:ext cx="8557695" cy="3705359"/>
            <a:chOff x="697504" y="1350218"/>
            <a:chExt cx="10772775" cy="5236047"/>
          </a:xfrm>
        </p:grpSpPr>
        <p:sp>
          <p:nvSpPr>
            <p:cNvPr id="6" name="椭圆 5"/>
            <p:cNvSpPr/>
            <p:nvPr/>
          </p:nvSpPr>
          <p:spPr>
            <a:xfrm>
              <a:off x="3926479" y="1490134"/>
              <a:ext cx="4628444" cy="3770489"/>
            </a:xfrm>
            <a:prstGeom prst="ellipse">
              <a:avLst/>
            </a:prstGeom>
            <a:gradFill>
              <a:gsLst>
                <a:gs pos="0">
                  <a:schemeClr val="accent5">
                    <a:satMod val="105000"/>
                    <a:tint val="67000"/>
                    <a:alpha val="0"/>
                    <a:lumMod val="0"/>
                    <a:lumOff val="100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</a:gra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云形 6"/>
            <p:cNvSpPr/>
            <p:nvPr/>
          </p:nvSpPr>
          <p:spPr>
            <a:xfrm>
              <a:off x="4164621" y="1773853"/>
              <a:ext cx="3845085" cy="3216439"/>
            </a:xfrm>
            <a:prstGeom prst="cloud">
              <a:avLst/>
            </a:prstGeom>
            <a:solidFill>
              <a:srgbClr val="00B0F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MPLS</a:t>
              </a:r>
              <a:endParaRPr lang="zh-CN" altLang="en-US" sz="11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97504" y="2004131"/>
              <a:ext cx="2495550" cy="1387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97504" y="3872619"/>
              <a:ext cx="2495550" cy="1387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730254" y="4763206"/>
              <a:ext cx="2493963" cy="13890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1" name="Object 509"/>
            <p:cNvGraphicFramePr>
              <a:graphicFrameLocks noChangeAspect="1"/>
            </p:cNvGraphicFramePr>
            <p:nvPr/>
          </p:nvGraphicFramePr>
          <p:xfrm>
            <a:off x="3417331" y="2318455"/>
            <a:ext cx="53340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CorelDRAW" r:id="rId1" imgW="3105150" imgH="1969770" progId="">
                    <p:embed/>
                  </p:oleObj>
                </mc:Choice>
                <mc:Fallback>
                  <p:oleObj name="CorelDRAW" r:id="rId1" imgW="3105150" imgH="1969770" progId="">
                    <p:embed/>
                    <p:pic>
                      <p:nvPicPr>
                        <p:cNvPr id="0" name="Object 5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331" y="2318455"/>
                          <a:ext cx="533400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09"/>
            <p:cNvGraphicFramePr>
              <a:graphicFrameLocks noChangeAspect="1"/>
            </p:cNvGraphicFramePr>
            <p:nvPr/>
          </p:nvGraphicFramePr>
          <p:xfrm>
            <a:off x="3417331" y="2890386"/>
            <a:ext cx="53340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CorelDRAW" r:id="rId3" imgW="3105150" imgH="1969770" progId="">
                    <p:embed/>
                  </p:oleObj>
                </mc:Choice>
                <mc:Fallback>
                  <p:oleObj name="CorelDRAW" r:id="rId3" imgW="3105150" imgH="1969770" progId="">
                    <p:embed/>
                    <p:pic>
                      <p:nvPicPr>
                        <p:cNvPr id="0" name="Object 5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331" y="2890386"/>
                          <a:ext cx="533400" cy="336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2" descr="图形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407" y="1871893"/>
              <a:ext cx="90805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50" descr="房子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783" y="4075422"/>
              <a:ext cx="1304925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34"/>
            <p:cNvGrpSpPr/>
            <p:nvPr/>
          </p:nvGrpSpPr>
          <p:grpSpPr bwMode="auto">
            <a:xfrm>
              <a:off x="9184279" y="1392944"/>
              <a:ext cx="2286000" cy="1247775"/>
              <a:chOff x="2832" y="2832"/>
              <a:chExt cx="1680" cy="917"/>
            </a:xfrm>
          </p:grpSpPr>
          <p:sp>
            <p:nvSpPr>
              <p:cNvPr id="376" name="Oval 132"/>
              <p:cNvSpPr>
                <a:spLocks noChangeArrowheads="1"/>
              </p:cNvSpPr>
              <p:nvPr/>
            </p:nvSpPr>
            <p:spPr bwMode="auto">
              <a:xfrm>
                <a:off x="2832" y="2976"/>
                <a:ext cx="1680" cy="773"/>
              </a:xfrm>
              <a:prstGeom prst="ellipse">
                <a:avLst/>
              </a:prstGeom>
              <a:gradFill rotWithShape="0">
                <a:gsLst>
                  <a:gs pos="0">
                    <a:srgbClr val="336699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77" name="Picture 130" descr="图形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832"/>
                <a:ext cx="1367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136" descr="图形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717" y="3056763"/>
              <a:ext cx="1600200" cy="1025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12" descr="楼房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9706" y="4754928"/>
              <a:ext cx="1676400" cy="140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8" name="Object 509"/>
            <p:cNvGraphicFramePr>
              <a:graphicFrameLocks noChangeAspect="1"/>
            </p:cNvGraphicFramePr>
            <p:nvPr/>
          </p:nvGraphicFramePr>
          <p:xfrm>
            <a:off x="3417331" y="4370638"/>
            <a:ext cx="53340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CorelDRAW" r:id="rId9" imgW="3105150" imgH="1969770" progId="">
                    <p:embed/>
                  </p:oleObj>
                </mc:Choice>
                <mc:Fallback>
                  <p:oleObj name="CorelDRAW" r:id="rId9" imgW="3105150" imgH="1969770" progId="">
                    <p:embed/>
                    <p:pic>
                      <p:nvPicPr>
                        <p:cNvPr id="0" name="Object 5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331" y="4370638"/>
                          <a:ext cx="533400" cy="336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162"/>
            <p:cNvGrpSpPr/>
            <p:nvPr/>
          </p:nvGrpSpPr>
          <p:grpSpPr bwMode="auto">
            <a:xfrm>
              <a:off x="9861946" y="1350218"/>
              <a:ext cx="960111" cy="1009650"/>
              <a:chOff x="1080" y="1098"/>
              <a:chExt cx="1628" cy="1712"/>
            </a:xfrm>
          </p:grpSpPr>
          <p:sp>
            <p:nvSpPr>
              <p:cNvPr id="220" name="Oval 6"/>
              <p:cNvSpPr>
                <a:spLocks noChangeArrowheads="1"/>
              </p:cNvSpPr>
              <p:nvPr/>
            </p:nvSpPr>
            <p:spPr bwMode="auto">
              <a:xfrm>
                <a:off x="1319" y="2198"/>
                <a:ext cx="612" cy="612"/>
              </a:xfrm>
              <a:prstGeom prst="ellipse">
                <a:avLst/>
              </a:prstGeom>
              <a:solidFill>
                <a:srgbClr val="009999"/>
              </a:solidFill>
              <a:ln w="25400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21" name="Group 15"/>
              <p:cNvGrpSpPr/>
              <p:nvPr/>
            </p:nvGrpSpPr>
            <p:grpSpPr bwMode="auto">
              <a:xfrm>
                <a:off x="1451" y="2303"/>
                <a:ext cx="360" cy="391"/>
                <a:chOff x="1451" y="2303"/>
                <a:chExt cx="360" cy="391"/>
              </a:xfrm>
            </p:grpSpPr>
            <p:sp>
              <p:nvSpPr>
                <p:cNvPr id="368" name="Freeform 7"/>
                <p:cNvSpPr/>
                <p:nvPr/>
              </p:nvSpPr>
              <p:spPr bwMode="auto">
                <a:xfrm>
                  <a:off x="1453" y="2303"/>
                  <a:ext cx="308" cy="341"/>
                </a:xfrm>
                <a:custGeom>
                  <a:avLst/>
                  <a:gdLst>
                    <a:gd name="T0" fmla="*/ 216 w 308"/>
                    <a:gd name="T1" fmla="*/ 307 h 341"/>
                    <a:gd name="T2" fmla="*/ 89 w 308"/>
                    <a:gd name="T3" fmla="*/ 340 h 341"/>
                    <a:gd name="T4" fmla="*/ 0 w 308"/>
                    <a:gd name="T5" fmla="*/ 273 h 341"/>
                    <a:gd name="T6" fmla="*/ 0 w 308"/>
                    <a:gd name="T7" fmla="*/ 145 h 341"/>
                    <a:gd name="T8" fmla="*/ 90 w 308"/>
                    <a:gd name="T9" fmla="*/ 32 h 341"/>
                    <a:gd name="T10" fmla="*/ 217 w 308"/>
                    <a:gd name="T11" fmla="*/ 0 h 341"/>
                    <a:gd name="T12" fmla="*/ 307 w 308"/>
                    <a:gd name="T13" fmla="*/ 66 h 341"/>
                    <a:gd name="T14" fmla="*/ 307 w 308"/>
                    <a:gd name="T15" fmla="*/ 194 h 341"/>
                    <a:gd name="T16" fmla="*/ 216 w 308"/>
                    <a:gd name="T17" fmla="*/ 307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8" h="341">
                      <a:moveTo>
                        <a:pt x="216" y="307"/>
                      </a:moveTo>
                      <a:lnTo>
                        <a:pt x="89" y="340"/>
                      </a:lnTo>
                      <a:lnTo>
                        <a:pt x="0" y="273"/>
                      </a:lnTo>
                      <a:lnTo>
                        <a:pt x="0" y="145"/>
                      </a:lnTo>
                      <a:lnTo>
                        <a:pt x="90" y="32"/>
                      </a:lnTo>
                      <a:lnTo>
                        <a:pt x="217" y="0"/>
                      </a:lnTo>
                      <a:lnTo>
                        <a:pt x="307" y="66"/>
                      </a:lnTo>
                      <a:lnTo>
                        <a:pt x="307" y="194"/>
                      </a:lnTo>
                      <a:lnTo>
                        <a:pt x="216" y="307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9" name="Freeform 8"/>
                <p:cNvSpPr/>
                <p:nvPr/>
              </p:nvSpPr>
              <p:spPr bwMode="auto">
                <a:xfrm>
                  <a:off x="1503" y="2354"/>
                  <a:ext cx="308" cy="340"/>
                </a:xfrm>
                <a:custGeom>
                  <a:avLst/>
                  <a:gdLst>
                    <a:gd name="T0" fmla="*/ 216 w 308"/>
                    <a:gd name="T1" fmla="*/ 306 h 340"/>
                    <a:gd name="T2" fmla="*/ 89 w 308"/>
                    <a:gd name="T3" fmla="*/ 339 h 340"/>
                    <a:gd name="T4" fmla="*/ 0 w 308"/>
                    <a:gd name="T5" fmla="*/ 272 h 340"/>
                    <a:gd name="T6" fmla="*/ 0 w 308"/>
                    <a:gd name="T7" fmla="*/ 145 h 340"/>
                    <a:gd name="T8" fmla="*/ 89 w 308"/>
                    <a:gd name="T9" fmla="*/ 32 h 340"/>
                    <a:gd name="T10" fmla="*/ 217 w 308"/>
                    <a:gd name="T11" fmla="*/ 0 h 340"/>
                    <a:gd name="T12" fmla="*/ 307 w 308"/>
                    <a:gd name="T13" fmla="*/ 66 h 340"/>
                    <a:gd name="T14" fmla="*/ 306 w 308"/>
                    <a:gd name="T15" fmla="*/ 193 h 340"/>
                    <a:gd name="T16" fmla="*/ 216 w 308"/>
                    <a:gd name="T17" fmla="*/ 306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8" h="340">
                      <a:moveTo>
                        <a:pt x="216" y="306"/>
                      </a:moveTo>
                      <a:lnTo>
                        <a:pt x="89" y="339"/>
                      </a:lnTo>
                      <a:lnTo>
                        <a:pt x="0" y="272"/>
                      </a:lnTo>
                      <a:lnTo>
                        <a:pt x="0" y="145"/>
                      </a:lnTo>
                      <a:lnTo>
                        <a:pt x="89" y="32"/>
                      </a:lnTo>
                      <a:lnTo>
                        <a:pt x="217" y="0"/>
                      </a:lnTo>
                      <a:lnTo>
                        <a:pt x="307" y="66"/>
                      </a:lnTo>
                      <a:lnTo>
                        <a:pt x="306" y="193"/>
                      </a:lnTo>
                      <a:lnTo>
                        <a:pt x="216" y="306"/>
                      </a:lnTo>
                    </a:path>
                  </a:pathLst>
                </a:custGeom>
                <a:solidFill>
                  <a:srgbClr val="99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0" name="Freeform 9"/>
                <p:cNvSpPr/>
                <p:nvPr/>
              </p:nvSpPr>
              <p:spPr bwMode="auto">
                <a:xfrm>
                  <a:off x="1671" y="2303"/>
                  <a:ext cx="140" cy="118"/>
                </a:xfrm>
                <a:custGeom>
                  <a:avLst/>
                  <a:gdLst>
                    <a:gd name="T0" fmla="*/ 139 w 140"/>
                    <a:gd name="T1" fmla="*/ 117 h 118"/>
                    <a:gd name="T2" fmla="*/ 89 w 140"/>
                    <a:gd name="T3" fmla="*/ 67 h 118"/>
                    <a:gd name="T4" fmla="*/ 0 w 140"/>
                    <a:gd name="T5" fmla="*/ 0 h 118"/>
                    <a:gd name="T6" fmla="*/ 13 w 140"/>
                    <a:gd name="T7" fmla="*/ 32 h 118"/>
                    <a:gd name="T8" fmla="*/ 49 w 140"/>
                    <a:gd name="T9" fmla="*/ 49 h 118"/>
                    <a:gd name="T10" fmla="*/ 139 w 140"/>
                    <a:gd name="T11" fmla="*/ 117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18">
                      <a:moveTo>
                        <a:pt x="139" y="117"/>
                      </a:moveTo>
                      <a:lnTo>
                        <a:pt x="89" y="67"/>
                      </a:lnTo>
                      <a:lnTo>
                        <a:pt x="0" y="0"/>
                      </a:lnTo>
                      <a:lnTo>
                        <a:pt x="13" y="32"/>
                      </a:lnTo>
                      <a:lnTo>
                        <a:pt x="49" y="49"/>
                      </a:lnTo>
                      <a:lnTo>
                        <a:pt x="139" y="117"/>
                      </a:lnTo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1" name="Freeform 10"/>
                <p:cNvSpPr/>
                <p:nvPr/>
              </p:nvSpPr>
              <p:spPr bwMode="auto">
                <a:xfrm>
                  <a:off x="1453" y="2339"/>
                  <a:ext cx="140" cy="162"/>
                </a:xfrm>
                <a:custGeom>
                  <a:avLst/>
                  <a:gdLst>
                    <a:gd name="T0" fmla="*/ 139 w 140"/>
                    <a:gd name="T1" fmla="*/ 49 h 162"/>
                    <a:gd name="T2" fmla="*/ 136 w 140"/>
                    <a:gd name="T3" fmla="*/ 17 h 162"/>
                    <a:gd name="T4" fmla="*/ 87 w 140"/>
                    <a:gd name="T5" fmla="*/ 0 h 162"/>
                    <a:gd name="T6" fmla="*/ 0 w 140"/>
                    <a:gd name="T7" fmla="*/ 110 h 162"/>
                    <a:gd name="T8" fmla="*/ 12 w 140"/>
                    <a:gd name="T9" fmla="*/ 154 h 162"/>
                    <a:gd name="T10" fmla="*/ 49 w 140"/>
                    <a:gd name="T11" fmla="*/ 161 h 162"/>
                    <a:gd name="T12" fmla="*/ 139 w 140"/>
                    <a:gd name="T13" fmla="*/ 4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62">
                      <a:moveTo>
                        <a:pt x="139" y="49"/>
                      </a:moveTo>
                      <a:lnTo>
                        <a:pt x="136" y="17"/>
                      </a:lnTo>
                      <a:lnTo>
                        <a:pt x="87" y="0"/>
                      </a:lnTo>
                      <a:lnTo>
                        <a:pt x="0" y="110"/>
                      </a:lnTo>
                      <a:lnTo>
                        <a:pt x="12" y="154"/>
                      </a:lnTo>
                      <a:lnTo>
                        <a:pt x="49" y="161"/>
                      </a:lnTo>
                      <a:lnTo>
                        <a:pt x="139" y="49"/>
                      </a:lnTo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2" name="Freeform 11"/>
                <p:cNvSpPr/>
                <p:nvPr/>
              </p:nvSpPr>
              <p:spPr bwMode="auto">
                <a:xfrm>
                  <a:off x="1451" y="2448"/>
                  <a:ext cx="54" cy="182"/>
                </a:xfrm>
                <a:custGeom>
                  <a:avLst/>
                  <a:gdLst>
                    <a:gd name="T0" fmla="*/ 53 w 54"/>
                    <a:gd name="T1" fmla="*/ 50 h 182"/>
                    <a:gd name="T2" fmla="*/ 0 w 54"/>
                    <a:gd name="T3" fmla="*/ 0 h 182"/>
                    <a:gd name="T4" fmla="*/ 0 w 54"/>
                    <a:gd name="T5" fmla="*/ 130 h 182"/>
                    <a:gd name="T6" fmla="*/ 52 w 54"/>
                    <a:gd name="T7" fmla="*/ 181 h 182"/>
                    <a:gd name="T8" fmla="*/ 53 w 54"/>
                    <a:gd name="T9" fmla="*/ 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82">
                      <a:moveTo>
                        <a:pt x="53" y="50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52" y="181"/>
                      </a:lnTo>
                      <a:lnTo>
                        <a:pt x="53" y="50"/>
                      </a:lnTo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3" name="Freeform 12"/>
                <p:cNvSpPr/>
                <p:nvPr/>
              </p:nvSpPr>
              <p:spPr bwMode="auto">
                <a:xfrm>
                  <a:off x="1542" y="2304"/>
                  <a:ext cx="180" cy="84"/>
                </a:xfrm>
                <a:custGeom>
                  <a:avLst/>
                  <a:gdLst>
                    <a:gd name="T0" fmla="*/ 179 w 180"/>
                    <a:gd name="T1" fmla="*/ 49 h 84"/>
                    <a:gd name="T2" fmla="*/ 129 w 180"/>
                    <a:gd name="T3" fmla="*/ 0 h 84"/>
                    <a:gd name="T4" fmla="*/ 0 w 180"/>
                    <a:gd name="T5" fmla="*/ 33 h 84"/>
                    <a:gd name="T6" fmla="*/ 49 w 180"/>
                    <a:gd name="T7" fmla="*/ 83 h 84"/>
                    <a:gd name="T8" fmla="*/ 179 w 180"/>
                    <a:gd name="T9" fmla="*/ 4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84">
                      <a:moveTo>
                        <a:pt x="179" y="49"/>
                      </a:moveTo>
                      <a:lnTo>
                        <a:pt x="129" y="0"/>
                      </a:lnTo>
                      <a:lnTo>
                        <a:pt x="0" y="33"/>
                      </a:lnTo>
                      <a:lnTo>
                        <a:pt x="49" y="83"/>
                      </a:lnTo>
                      <a:lnTo>
                        <a:pt x="179" y="49"/>
                      </a:lnTo>
                    </a:path>
                  </a:pathLst>
                </a:custGeom>
                <a:solidFill>
                  <a:srgbClr val="66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4" name="Freeform 13"/>
                <p:cNvSpPr/>
                <p:nvPr/>
              </p:nvSpPr>
              <p:spPr bwMode="auto">
                <a:xfrm>
                  <a:off x="1569" y="2405"/>
                  <a:ext cx="186" cy="232"/>
                </a:xfrm>
                <a:custGeom>
                  <a:avLst/>
                  <a:gdLst>
                    <a:gd name="T0" fmla="*/ 185 w 186"/>
                    <a:gd name="T1" fmla="*/ 183 h 232"/>
                    <a:gd name="T2" fmla="*/ 185 w 186"/>
                    <a:gd name="T3" fmla="*/ 0 h 232"/>
                    <a:gd name="T4" fmla="*/ 94 w 186"/>
                    <a:gd name="T5" fmla="*/ 24 h 232"/>
                    <a:gd name="T6" fmla="*/ 0 w 186"/>
                    <a:gd name="T7" fmla="*/ 50 h 232"/>
                    <a:gd name="T8" fmla="*/ 0 w 186"/>
                    <a:gd name="T9" fmla="*/ 128 h 232"/>
                    <a:gd name="T10" fmla="*/ 0 w 186"/>
                    <a:gd name="T11" fmla="*/ 231 h 232"/>
                    <a:gd name="T12" fmla="*/ 185 w 186"/>
                    <a:gd name="T13" fmla="*/ 18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6" h="232">
                      <a:moveTo>
                        <a:pt x="185" y="183"/>
                      </a:moveTo>
                      <a:lnTo>
                        <a:pt x="185" y="0"/>
                      </a:lnTo>
                      <a:lnTo>
                        <a:pt x="94" y="24"/>
                      </a:lnTo>
                      <a:lnTo>
                        <a:pt x="0" y="50"/>
                      </a:lnTo>
                      <a:lnTo>
                        <a:pt x="0" y="128"/>
                      </a:lnTo>
                      <a:lnTo>
                        <a:pt x="0" y="231"/>
                      </a:lnTo>
                      <a:lnTo>
                        <a:pt x="185" y="183"/>
                      </a:lnTo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5" name="Freeform 14"/>
                <p:cNvSpPr/>
                <p:nvPr/>
              </p:nvSpPr>
              <p:spPr bwMode="auto">
                <a:xfrm>
                  <a:off x="1607" y="2458"/>
                  <a:ext cx="117" cy="137"/>
                </a:xfrm>
                <a:custGeom>
                  <a:avLst/>
                  <a:gdLst>
                    <a:gd name="T0" fmla="*/ 94 w 117"/>
                    <a:gd name="T1" fmla="*/ 0 h 137"/>
                    <a:gd name="T2" fmla="*/ 58 w 117"/>
                    <a:gd name="T3" fmla="*/ 45 h 137"/>
                    <a:gd name="T4" fmla="*/ 22 w 117"/>
                    <a:gd name="T5" fmla="*/ 18 h 137"/>
                    <a:gd name="T6" fmla="*/ 0 w 117"/>
                    <a:gd name="T7" fmla="*/ 47 h 137"/>
                    <a:gd name="T8" fmla="*/ 35 w 117"/>
                    <a:gd name="T9" fmla="*/ 74 h 137"/>
                    <a:gd name="T10" fmla="*/ 0 w 117"/>
                    <a:gd name="T11" fmla="*/ 116 h 137"/>
                    <a:gd name="T12" fmla="*/ 22 w 117"/>
                    <a:gd name="T13" fmla="*/ 136 h 137"/>
                    <a:gd name="T14" fmla="*/ 58 w 117"/>
                    <a:gd name="T15" fmla="*/ 90 h 137"/>
                    <a:gd name="T16" fmla="*/ 94 w 117"/>
                    <a:gd name="T17" fmla="*/ 117 h 137"/>
                    <a:gd name="T18" fmla="*/ 116 w 117"/>
                    <a:gd name="T19" fmla="*/ 88 h 137"/>
                    <a:gd name="T20" fmla="*/ 80 w 117"/>
                    <a:gd name="T21" fmla="*/ 62 h 137"/>
                    <a:gd name="T22" fmla="*/ 116 w 117"/>
                    <a:gd name="T23" fmla="*/ 16 h 137"/>
                    <a:gd name="T24" fmla="*/ 94 w 117"/>
                    <a:gd name="T25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7" h="137">
                      <a:moveTo>
                        <a:pt x="94" y="0"/>
                      </a:moveTo>
                      <a:lnTo>
                        <a:pt x="58" y="45"/>
                      </a:lnTo>
                      <a:lnTo>
                        <a:pt x="22" y="18"/>
                      </a:lnTo>
                      <a:lnTo>
                        <a:pt x="0" y="47"/>
                      </a:lnTo>
                      <a:lnTo>
                        <a:pt x="35" y="74"/>
                      </a:lnTo>
                      <a:lnTo>
                        <a:pt x="0" y="116"/>
                      </a:lnTo>
                      <a:lnTo>
                        <a:pt x="22" y="136"/>
                      </a:lnTo>
                      <a:lnTo>
                        <a:pt x="58" y="90"/>
                      </a:lnTo>
                      <a:lnTo>
                        <a:pt x="94" y="117"/>
                      </a:lnTo>
                      <a:lnTo>
                        <a:pt x="116" y="88"/>
                      </a:lnTo>
                      <a:lnTo>
                        <a:pt x="80" y="62"/>
                      </a:lnTo>
                      <a:lnTo>
                        <a:pt x="116" y="16"/>
                      </a:lnTo>
                      <a:lnTo>
                        <a:pt x="94" y="0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2" name="Freeform 16"/>
              <p:cNvSpPr/>
              <p:nvPr/>
            </p:nvSpPr>
            <p:spPr bwMode="auto">
              <a:xfrm>
                <a:off x="1918" y="2143"/>
                <a:ext cx="552" cy="481"/>
              </a:xfrm>
              <a:custGeom>
                <a:avLst/>
                <a:gdLst>
                  <a:gd name="T0" fmla="*/ 551 w 552"/>
                  <a:gd name="T1" fmla="*/ 24 h 481"/>
                  <a:gd name="T2" fmla="*/ 477 w 552"/>
                  <a:gd name="T3" fmla="*/ 0 h 481"/>
                  <a:gd name="T4" fmla="*/ 443 w 552"/>
                  <a:gd name="T5" fmla="*/ 68 h 481"/>
                  <a:gd name="T6" fmla="*/ 407 w 552"/>
                  <a:gd name="T7" fmla="*/ 127 h 481"/>
                  <a:gd name="T8" fmla="*/ 368 w 552"/>
                  <a:gd name="T9" fmla="*/ 175 h 481"/>
                  <a:gd name="T10" fmla="*/ 323 w 552"/>
                  <a:gd name="T11" fmla="*/ 216 h 481"/>
                  <a:gd name="T12" fmla="*/ 274 w 552"/>
                  <a:gd name="T13" fmla="*/ 248 h 481"/>
                  <a:gd name="T14" fmla="*/ 220 w 552"/>
                  <a:gd name="T15" fmla="*/ 274 h 481"/>
                  <a:gd name="T16" fmla="*/ 158 w 552"/>
                  <a:gd name="T17" fmla="*/ 294 h 481"/>
                  <a:gd name="T18" fmla="*/ 89 w 552"/>
                  <a:gd name="T19" fmla="*/ 308 h 481"/>
                  <a:gd name="T20" fmla="*/ 84 w 552"/>
                  <a:gd name="T21" fmla="*/ 261 h 481"/>
                  <a:gd name="T22" fmla="*/ 0 w 552"/>
                  <a:gd name="T23" fmla="*/ 370 h 481"/>
                  <a:gd name="T24" fmla="*/ 105 w 552"/>
                  <a:gd name="T25" fmla="*/ 480 h 481"/>
                  <a:gd name="T26" fmla="*/ 102 w 552"/>
                  <a:gd name="T27" fmla="*/ 439 h 481"/>
                  <a:gd name="T28" fmla="*/ 176 w 552"/>
                  <a:gd name="T29" fmla="*/ 414 h 481"/>
                  <a:gd name="T30" fmla="*/ 244 w 552"/>
                  <a:gd name="T31" fmla="*/ 380 h 481"/>
                  <a:gd name="T32" fmla="*/ 307 w 552"/>
                  <a:gd name="T33" fmla="*/ 336 h 481"/>
                  <a:gd name="T34" fmla="*/ 365 w 552"/>
                  <a:gd name="T35" fmla="*/ 285 h 481"/>
                  <a:gd name="T36" fmla="*/ 418 w 552"/>
                  <a:gd name="T37" fmla="*/ 228 h 481"/>
                  <a:gd name="T38" fmla="*/ 467 w 552"/>
                  <a:gd name="T39" fmla="*/ 165 h 481"/>
                  <a:gd name="T40" fmla="*/ 510 w 552"/>
                  <a:gd name="T41" fmla="*/ 96 h 481"/>
                  <a:gd name="T42" fmla="*/ 551 w 552"/>
                  <a:gd name="T43" fmla="*/ 24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2" h="481">
                    <a:moveTo>
                      <a:pt x="551" y="24"/>
                    </a:moveTo>
                    <a:lnTo>
                      <a:pt x="477" y="0"/>
                    </a:lnTo>
                    <a:lnTo>
                      <a:pt x="443" y="68"/>
                    </a:lnTo>
                    <a:lnTo>
                      <a:pt x="407" y="127"/>
                    </a:lnTo>
                    <a:lnTo>
                      <a:pt x="368" y="175"/>
                    </a:lnTo>
                    <a:lnTo>
                      <a:pt x="323" y="216"/>
                    </a:lnTo>
                    <a:lnTo>
                      <a:pt x="274" y="248"/>
                    </a:lnTo>
                    <a:lnTo>
                      <a:pt x="220" y="274"/>
                    </a:lnTo>
                    <a:lnTo>
                      <a:pt x="158" y="294"/>
                    </a:lnTo>
                    <a:lnTo>
                      <a:pt x="89" y="308"/>
                    </a:lnTo>
                    <a:lnTo>
                      <a:pt x="84" y="261"/>
                    </a:lnTo>
                    <a:lnTo>
                      <a:pt x="0" y="370"/>
                    </a:lnTo>
                    <a:lnTo>
                      <a:pt x="105" y="480"/>
                    </a:lnTo>
                    <a:lnTo>
                      <a:pt x="102" y="439"/>
                    </a:lnTo>
                    <a:lnTo>
                      <a:pt x="176" y="414"/>
                    </a:lnTo>
                    <a:lnTo>
                      <a:pt x="244" y="380"/>
                    </a:lnTo>
                    <a:lnTo>
                      <a:pt x="307" y="336"/>
                    </a:lnTo>
                    <a:lnTo>
                      <a:pt x="365" y="285"/>
                    </a:lnTo>
                    <a:lnTo>
                      <a:pt x="418" y="228"/>
                    </a:lnTo>
                    <a:lnTo>
                      <a:pt x="467" y="165"/>
                    </a:lnTo>
                    <a:lnTo>
                      <a:pt x="510" y="96"/>
                    </a:lnTo>
                    <a:lnTo>
                      <a:pt x="551" y="2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17"/>
              <p:cNvSpPr/>
              <p:nvPr/>
            </p:nvSpPr>
            <p:spPr bwMode="auto">
              <a:xfrm>
                <a:off x="1908" y="2132"/>
                <a:ext cx="551" cy="481"/>
              </a:xfrm>
              <a:custGeom>
                <a:avLst/>
                <a:gdLst>
                  <a:gd name="T0" fmla="*/ 550 w 551"/>
                  <a:gd name="T1" fmla="*/ 24 h 481"/>
                  <a:gd name="T2" fmla="*/ 476 w 551"/>
                  <a:gd name="T3" fmla="*/ 0 h 481"/>
                  <a:gd name="T4" fmla="*/ 442 w 551"/>
                  <a:gd name="T5" fmla="*/ 68 h 481"/>
                  <a:gd name="T6" fmla="*/ 406 w 551"/>
                  <a:gd name="T7" fmla="*/ 127 h 481"/>
                  <a:gd name="T8" fmla="*/ 367 w 551"/>
                  <a:gd name="T9" fmla="*/ 175 h 481"/>
                  <a:gd name="T10" fmla="*/ 323 w 551"/>
                  <a:gd name="T11" fmla="*/ 216 h 481"/>
                  <a:gd name="T12" fmla="*/ 274 w 551"/>
                  <a:gd name="T13" fmla="*/ 248 h 481"/>
                  <a:gd name="T14" fmla="*/ 220 w 551"/>
                  <a:gd name="T15" fmla="*/ 274 h 481"/>
                  <a:gd name="T16" fmla="*/ 158 w 551"/>
                  <a:gd name="T17" fmla="*/ 294 h 481"/>
                  <a:gd name="T18" fmla="*/ 88 w 551"/>
                  <a:gd name="T19" fmla="*/ 308 h 481"/>
                  <a:gd name="T20" fmla="*/ 84 w 551"/>
                  <a:gd name="T21" fmla="*/ 261 h 481"/>
                  <a:gd name="T22" fmla="*/ 0 w 551"/>
                  <a:gd name="T23" fmla="*/ 370 h 481"/>
                  <a:gd name="T24" fmla="*/ 105 w 551"/>
                  <a:gd name="T25" fmla="*/ 480 h 481"/>
                  <a:gd name="T26" fmla="*/ 101 w 551"/>
                  <a:gd name="T27" fmla="*/ 439 h 481"/>
                  <a:gd name="T28" fmla="*/ 175 w 551"/>
                  <a:gd name="T29" fmla="*/ 414 h 481"/>
                  <a:gd name="T30" fmla="*/ 244 w 551"/>
                  <a:gd name="T31" fmla="*/ 380 h 481"/>
                  <a:gd name="T32" fmla="*/ 307 w 551"/>
                  <a:gd name="T33" fmla="*/ 336 h 481"/>
                  <a:gd name="T34" fmla="*/ 364 w 551"/>
                  <a:gd name="T35" fmla="*/ 285 h 481"/>
                  <a:gd name="T36" fmla="*/ 417 w 551"/>
                  <a:gd name="T37" fmla="*/ 228 h 481"/>
                  <a:gd name="T38" fmla="*/ 466 w 551"/>
                  <a:gd name="T39" fmla="*/ 165 h 481"/>
                  <a:gd name="T40" fmla="*/ 509 w 551"/>
                  <a:gd name="T41" fmla="*/ 96 h 481"/>
                  <a:gd name="T42" fmla="*/ 550 w 551"/>
                  <a:gd name="T43" fmla="*/ 24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1" h="481">
                    <a:moveTo>
                      <a:pt x="550" y="24"/>
                    </a:moveTo>
                    <a:lnTo>
                      <a:pt x="476" y="0"/>
                    </a:lnTo>
                    <a:lnTo>
                      <a:pt x="442" y="68"/>
                    </a:lnTo>
                    <a:lnTo>
                      <a:pt x="406" y="127"/>
                    </a:lnTo>
                    <a:lnTo>
                      <a:pt x="367" y="175"/>
                    </a:lnTo>
                    <a:lnTo>
                      <a:pt x="323" y="216"/>
                    </a:lnTo>
                    <a:lnTo>
                      <a:pt x="274" y="248"/>
                    </a:lnTo>
                    <a:lnTo>
                      <a:pt x="220" y="274"/>
                    </a:lnTo>
                    <a:lnTo>
                      <a:pt x="158" y="294"/>
                    </a:lnTo>
                    <a:lnTo>
                      <a:pt x="88" y="308"/>
                    </a:lnTo>
                    <a:lnTo>
                      <a:pt x="84" y="261"/>
                    </a:lnTo>
                    <a:lnTo>
                      <a:pt x="0" y="370"/>
                    </a:lnTo>
                    <a:lnTo>
                      <a:pt x="105" y="480"/>
                    </a:lnTo>
                    <a:lnTo>
                      <a:pt x="101" y="439"/>
                    </a:lnTo>
                    <a:lnTo>
                      <a:pt x="175" y="414"/>
                    </a:lnTo>
                    <a:lnTo>
                      <a:pt x="244" y="380"/>
                    </a:lnTo>
                    <a:lnTo>
                      <a:pt x="307" y="336"/>
                    </a:lnTo>
                    <a:lnTo>
                      <a:pt x="364" y="285"/>
                    </a:lnTo>
                    <a:lnTo>
                      <a:pt x="417" y="228"/>
                    </a:lnTo>
                    <a:lnTo>
                      <a:pt x="466" y="165"/>
                    </a:lnTo>
                    <a:lnTo>
                      <a:pt x="509" y="96"/>
                    </a:lnTo>
                    <a:lnTo>
                      <a:pt x="550" y="2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Oval 18"/>
              <p:cNvSpPr>
                <a:spLocks noChangeArrowheads="1"/>
              </p:cNvSpPr>
              <p:nvPr/>
            </p:nvSpPr>
            <p:spPr bwMode="auto">
              <a:xfrm>
                <a:off x="2140" y="1938"/>
                <a:ext cx="522" cy="522"/>
              </a:xfrm>
              <a:prstGeom prst="ellipse">
                <a:avLst/>
              </a:prstGeom>
              <a:solidFill>
                <a:srgbClr val="009999"/>
              </a:solidFill>
              <a:ln w="25400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25" name="Group 28"/>
              <p:cNvGrpSpPr/>
              <p:nvPr/>
            </p:nvGrpSpPr>
            <p:grpSpPr bwMode="auto">
              <a:xfrm>
                <a:off x="2226" y="2005"/>
                <a:ext cx="341" cy="370"/>
                <a:chOff x="2226" y="2005"/>
                <a:chExt cx="341" cy="370"/>
              </a:xfrm>
            </p:grpSpPr>
            <p:sp>
              <p:nvSpPr>
                <p:cNvPr id="359" name="Freeform 19"/>
                <p:cNvSpPr/>
                <p:nvPr/>
              </p:nvSpPr>
              <p:spPr bwMode="auto">
                <a:xfrm>
                  <a:off x="2229" y="2005"/>
                  <a:ext cx="292" cy="323"/>
                </a:xfrm>
                <a:custGeom>
                  <a:avLst/>
                  <a:gdLst>
                    <a:gd name="T0" fmla="*/ 205 w 292"/>
                    <a:gd name="T1" fmla="*/ 291 h 323"/>
                    <a:gd name="T2" fmla="*/ 85 w 292"/>
                    <a:gd name="T3" fmla="*/ 322 h 323"/>
                    <a:gd name="T4" fmla="*/ 0 w 292"/>
                    <a:gd name="T5" fmla="*/ 258 h 323"/>
                    <a:gd name="T6" fmla="*/ 0 w 292"/>
                    <a:gd name="T7" fmla="*/ 138 h 323"/>
                    <a:gd name="T8" fmla="*/ 85 w 292"/>
                    <a:gd name="T9" fmla="*/ 30 h 323"/>
                    <a:gd name="T10" fmla="*/ 205 w 292"/>
                    <a:gd name="T11" fmla="*/ 0 h 323"/>
                    <a:gd name="T12" fmla="*/ 291 w 292"/>
                    <a:gd name="T13" fmla="*/ 63 h 323"/>
                    <a:gd name="T14" fmla="*/ 291 w 292"/>
                    <a:gd name="T15" fmla="*/ 183 h 323"/>
                    <a:gd name="T16" fmla="*/ 205 w 292"/>
                    <a:gd name="T17" fmla="*/ 291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2" h="323">
                      <a:moveTo>
                        <a:pt x="205" y="291"/>
                      </a:moveTo>
                      <a:lnTo>
                        <a:pt x="85" y="322"/>
                      </a:lnTo>
                      <a:lnTo>
                        <a:pt x="0" y="258"/>
                      </a:lnTo>
                      <a:lnTo>
                        <a:pt x="0" y="138"/>
                      </a:lnTo>
                      <a:lnTo>
                        <a:pt x="85" y="30"/>
                      </a:lnTo>
                      <a:lnTo>
                        <a:pt x="205" y="0"/>
                      </a:lnTo>
                      <a:lnTo>
                        <a:pt x="291" y="63"/>
                      </a:lnTo>
                      <a:lnTo>
                        <a:pt x="291" y="183"/>
                      </a:lnTo>
                      <a:lnTo>
                        <a:pt x="205" y="291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0" name="Freeform 20"/>
                <p:cNvSpPr/>
                <p:nvPr/>
              </p:nvSpPr>
              <p:spPr bwMode="auto">
                <a:xfrm>
                  <a:off x="2275" y="2053"/>
                  <a:ext cx="292" cy="322"/>
                </a:xfrm>
                <a:custGeom>
                  <a:avLst/>
                  <a:gdLst>
                    <a:gd name="T0" fmla="*/ 205 w 292"/>
                    <a:gd name="T1" fmla="*/ 290 h 322"/>
                    <a:gd name="T2" fmla="*/ 84 w 292"/>
                    <a:gd name="T3" fmla="*/ 321 h 322"/>
                    <a:gd name="T4" fmla="*/ 0 w 292"/>
                    <a:gd name="T5" fmla="*/ 257 h 322"/>
                    <a:gd name="T6" fmla="*/ 0 w 292"/>
                    <a:gd name="T7" fmla="*/ 137 h 322"/>
                    <a:gd name="T8" fmla="*/ 85 w 292"/>
                    <a:gd name="T9" fmla="*/ 30 h 322"/>
                    <a:gd name="T10" fmla="*/ 205 w 292"/>
                    <a:gd name="T11" fmla="*/ 0 h 322"/>
                    <a:gd name="T12" fmla="*/ 291 w 292"/>
                    <a:gd name="T13" fmla="*/ 63 h 322"/>
                    <a:gd name="T14" fmla="*/ 290 w 292"/>
                    <a:gd name="T15" fmla="*/ 183 h 322"/>
                    <a:gd name="T16" fmla="*/ 205 w 292"/>
                    <a:gd name="T17" fmla="*/ 29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2" h="322">
                      <a:moveTo>
                        <a:pt x="205" y="290"/>
                      </a:moveTo>
                      <a:lnTo>
                        <a:pt x="84" y="321"/>
                      </a:lnTo>
                      <a:lnTo>
                        <a:pt x="0" y="257"/>
                      </a:lnTo>
                      <a:lnTo>
                        <a:pt x="0" y="137"/>
                      </a:lnTo>
                      <a:lnTo>
                        <a:pt x="85" y="30"/>
                      </a:lnTo>
                      <a:lnTo>
                        <a:pt x="205" y="0"/>
                      </a:lnTo>
                      <a:lnTo>
                        <a:pt x="291" y="63"/>
                      </a:lnTo>
                      <a:lnTo>
                        <a:pt x="290" y="183"/>
                      </a:lnTo>
                      <a:lnTo>
                        <a:pt x="205" y="290"/>
                      </a:lnTo>
                    </a:path>
                  </a:pathLst>
                </a:custGeom>
                <a:solidFill>
                  <a:srgbClr val="99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1" name="Freeform 21"/>
                <p:cNvSpPr/>
                <p:nvPr/>
              </p:nvSpPr>
              <p:spPr bwMode="auto">
                <a:xfrm>
                  <a:off x="2333" y="2104"/>
                  <a:ext cx="172" cy="217"/>
                </a:xfrm>
                <a:custGeom>
                  <a:avLst/>
                  <a:gdLst>
                    <a:gd name="T0" fmla="*/ 171 w 172"/>
                    <a:gd name="T1" fmla="*/ 171 h 217"/>
                    <a:gd name="T2" fmla="*/ 171 w 172"/>
                    <a:gd name="T3" fmla="*/ 0 h 217"/>
                    <a:gd name="T4" fmla="*/ 0 w 172"/>
                    <a:gd name="T5" fmla="*/ 44 h 217"/>
                    <a:gd name="T6" fmla="*/ 0 w 172"/>
                    <a:gd name="T7" fmla="*/ 216 h 217"/>
                    <a:gd name="T8" fmla="*/ 171 w 172"/>
                    <a:gd name="T9" fmla="*/ 171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217">
                      <a:moveTo>
                        <a:pt x="171" y="171"/>
                      </a:moveTo>
                      <a:lnTo>
                        <a:pt x="171" y="0"/>
                      </a:lnTo>
                      <a:lnTo>
                        <a:pt x="0" y="44"/>
                      </a:lnTo>
                      <a:lnTo>
                        <a:pt x="0" y="216"/>
                      </a:lnTo>
                      <a:lnTo>
                        <a:pt x="171" y="171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2" name="Freeform 22"/>
                <p:cNvSpPr/>
                <p:nvPr/>
              </p:nvSpPr>
              <p:spPr bwMode="auto">
                <a:xfrm>
                  <a:off x="2435" y="2005"/>
                  <a:ext cx="132" cy="112"/>
                </a:xfrm>
                <a:custGeom>
                  <a:avLst/>
                  <a:gdLst>
                    <a:gd name="T0" fmla="*/ 131 w 132"/>
                    <a:gd name="T1" fmla="*/ 111 h 112"/>
                    <a:gd name="T2" fmla="*/ 84 w 132"/>
                    <a:gd name="T3" fmla="*/ 63 h 112"/>
                    <a:gd name="T4" fmla="*/ 0 w 132"/>
                    <a:gd name="T5" fmla="*/ 0 h 112"/>
                    <a:gd name="T6" fmla="*/ 12 w 132"/>
                    <a:gd name="T7" fmla="*/ 30 h 112"/>
                    <a:gd name="T8" fmla="*/ 46 w 132"/>
                    <a:gd name="T9" fmla="*/ 47 h 112"/>
                    <a:gd name="T10" fmla="*/ 131 w 132"/>
                    <a:gd name="T11" fmla="*/ 111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2" h="112">
                      <a:moveTo>
                        <a:pt x="131" y="111"/>
                      </a:moveTo>
                      <a:lnTo>
                        <a:pt x="84" y="63"/>
                      </a:lnTo>
                      <a:lnTo>
                        <a:pt x="0" y="0"/>
                      </a:lnTo>
                      <a:lnTo>
                        <a:pt x="12" y="30"/>
                      </a:lnTo>
                      <a:lnTo>
                        <a:pt x="46" y="47"/>
                      </a:lnTo>
                      <a:lnTo>
                        <a:pt x="131" y="111"/>
                      </a:lnTo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3" name="Freeform 23"/>
                <p:cNvSpPr/>
                <p:nvPr/>
              </p:nvSpPr>
              <p:spPr bwMode="auto">
                <a:xfrm>
                  <a:off x="2229" y="2039"/>
                  <a:ext cx="132" cy="153"/>
                </a:xfrm>
                <a:custGeom>
                  <a:avLst/>
                  <a:gdLst>
                    <a:gd name="T0" fmla="*/ 131 w 132"/>
                    <a:gd name="T1" fmla="*/ 46 h 153"/>
                    <a:gd name="T2" fmla="*/ 128 w 132"/>
                    <a:gd name="T3" fmla="*/ 16 h 153"/>
                    <a:gd name="T4" fmla="*/ 82 w 132"/>
                    <a:gd name="T5" fmla="*/ 0 h 153"/>
                    <a:gd name="T6" fmla="*/ 0 w 132"/>
                    <a:gd name="T7" fmla="*/ 104 h 153"/>
                    <a:gd name="T8" fmla="*/ 11 w 132"/>
                    <a:gd name="T9" fmla="*/ 145 h 153"/>
                    <a:gd name="T10" fmla="*/ 46 w 132"/>
                    <a:gd name="T11" fmla="*/ 152 h 153"/>
                    <a:gd name="T12" fmla="*/ 131 w 132"/>
                    <a:gd name="T13" fmla="*/ 46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153">
                      <a:moveTo>
                        <a:pt x="131" y="46"/>
                      </a:moveTo>
                      <a:lnTo>
                        <a:pt x="128" y="16"/>
                      </a:lnTo>
                      <a:lnTo>
                        <a:pt x="82" y="0"/>
                      </a:lnTo>
                      <a:lnTo>
                        <a:pt x="0" y="104"/>
                      </a:lnTo>
                      <a:lnTo>
                        <a:pt x="11" y="145"/>
                      </a:lnTo>
                      <a:lnTo>
                        <a:pt x="46" y="152"/>
                      </a:lnTo>
                      <a:lnTo>
                        <a:pt x="131" y="46"/>
                      </a:lnTo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4" name="Freeform 24"/>
                <p:cNvSpPr/>
                <p:nvPr/>
              </p:nvSpPr>
              <p:spPr bwMode="auto">
                <a:xfrm>
                  <a:off x="2226" y="2141"/>
                  <a:ext cx="51" cy="173"/>
                </a:xfrm>
                <a:custGeom>
                  <a:avLst/>
                  <a:gdLst>
                    <a:gd name="T0" fmla="*/ 50 w 51"/>
                    <a:gd name="T1" fmla="*/ 47 h 173"/>
                    <a:gd name="T2" fmla="*/ 0 w 51"/>
                    <a:gd name="T3" fmla="*/ 0 h 173"/>
                    <a:gd name="T4" fmla="*/ 0 w 51"/>
                    <a:gd name="T5" fmla="*/ 124 h 173"/>
                    <a:gd name="T6" fmla="*/ 49 w 51"/>
                    <a:gd name="T7" fmla="*/ 172 h 173"/>
                    <a:gd name="T8" fmla="*/ 50 w 51"/>
                    <a:gd name="T9" fmla="*/ 47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173">
                      <a:moveTo>
                        <a:pt x="50" y="47"/>
                      </a:moveTo>
                      <a:lnTo>
                        <a:pt x="0" y="0"/>
                      </a:lnTo>
                      <a:lnTo>
                        <a:pt x="0" y="124"/>
                      </a:lnTo>
                      <a:lnTo>
                        <a:pt x="49" y="172"/>
                      </a:lnTo>
                      <a:lnTo>
                        <a:pt x="50" y="47"/>
                      </a:lnTo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5" name="Freeform 25"/>
                <p:cNvSpPr/>
                <p:nvPr/>
              </p:nvSpPr>
              <p:spPr bwMode="auto">
                <a:xfrm>
                  <a:off x="2470" y="2104"/>
                  <a:ext cx="35" cy="173"/>
                </a:xfrm>
                <a:custGeom>
                  <a:avLst/>
                  <a:gdLst>
                    <a:gd name="T0" fmla="*/ 34 w 35"/>
                    <a:gd name="T1" fmla="*/ 0 h 173"/>
                    <a:gd name="T2" fmla="*/ 34 w 35"/>
                    <a:gd name="T3" fmla="*/ 172 h 173"/>
                    <a:gd name="T4" fmla="*/ 0 w 35"/>
                    <a:gd name="T5" fmla="*/ 144 h 173"/>
                    <a:gd name="T6" fmla="*/ 0 w 35"/>
                    <a:gd name="T7" fmla="*/ 8 h 173"/>
                    <a:gd name="T8" fmla="*/ 34 w 35"/>
                    <a:gd name="T9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3">
                      <a:moveTo>
                        <a:pt x="34" y="0"/>
                      </a:moveTo>
                      <a:lnTo>
                        <a:pt x="34" y="172"/>
                      </a:lnTo>
                      <a:lnTo>
                        <a:pt x="0" y="144"/>
                      </a:lnTo>
                      <a:lnTo>
                        <a:pt x="0" y="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6" name="Freeform 26"/>
                <p:cNvSpPr/>
                <p:nvPr/>
              </p:nvSpPr>
              <p:spPr bwMode="auto">
                <a:xfrm>
                  <a:off x="2333" y="2248"/>
                  <a:ext cx="172" cy="73"/>
                </a:xfrm>
                <a:custGeom>
                  <a:avLst/>
                  <a:gdLst>
                    <a:gd name="T0" fmla="*/ 171 w 172"/>
                    <a:gd name="T1" fmla="*/ 27 h 73"/>
                    <a:gd name="T2" fmla="*/ 0 w 172"/>
                    <a:gd name="T3" fmla="*/ 72 h 73"/>
                    <a:gd name="T4" fmla="*/ 0 w 172"/>
                    <a:gd name="T5" fmla="*/ 36 h 73"/>
                    <a:gd name="T6" fmla="*/ 136 w 172"/>
                    <a:gd name="T7" fmla="*/ 0 h 73"/>
                    <a:gd name="T8" fmla="*/ 171 w 172"/>
                    <a:gd name="T9" fmla="*/ 2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73">
                      <a:moveTo>
                        <a:pt x="171" y="27"/>
                      </a:moveTo>
                      <a:lnTo>
                        <a:pt x="0" y="72"/>
                      </a:lnTo>
                      <a:lnTo>
                        <a:pt x="0" y="36"/>
                      </a:lnTo>
                      <a:lnTo>
                        <a:pt x="136" y="0"/>
                      </a:lnTo>
                      <a:lnTo>
                        <a:pt x="171" y="27"/>
                      </a:lnTo>
                    </a:path>
                  </a:pathLst>
                </a:custGeom>
                <a:solidFill>
                  <a:srgbClr val="66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7" name="Freeform 27"/>
                <p:cNvSpPr/>
                <p:nvPr/>
              </p:nvSpPr>
              <p:spPr bwMode="auto">
                <a:xfrm>
                  <a:off x="2312" y="2007"/>
                  <a:ext cx="172" cy="78"/>
                </a:xfrm>
                <a:custGeom>
                  <a:avLst/>
                  <a:gdLst>
                    <a:gd name="T0" fmla="*/ 171 w 172"/>
                    <a:gd name="T1" fmla="*/ 45 h 78"/>
                    <a:gd name="T2" fmla="*/ 123 w 172"/>
                    <a:gd name="T3" fmla="*/ 0 h 78"/>
                    <a:gd name="T4" fmla="*/ 0 w 172"/>
                    <a:gd name="T5" fmla="*/ 31 h 78"/>
                    <a:gd name="T6" fmla="*/ 47 w 172"/>
                    <a:gd name="T7" fmla="*/ 77 h 78"/>
                    <a:gd name="T8" fmla="*/ 171 w 172"/>
                    <a:gd name="T9" fmla="*/ 4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78">
                      <a:moveTo>
                        <a:pt x="171" y="45"/>
                      </a:moveTo>
                      <a:lnTo>
                        <a:pt x="123" y="0"/>
                      </a:lnTo>
                      <a:lnTo>
                        <a:pt x="0" y="31"/>
                      </a:lnTo>
                      <a:lnTo>
                        <a:pt x="47" y="77"/>
                      </a:lnTo>
                      <a:lnTo>
                        <a:pt x="171" y="45"/>
                      </a:lnTo>
                    </a:path>
                  </a:pathLst>
                </a:custGeom>
                <a:solidFill>
                  <a:srgbClr val="66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6" name="Freeform 29"/>
              <p:cNvSpPr/>
              <p:nvPr/>
            </p:nvSpPr>
            <p:spPr bwMode="auto">
              <a:xfrm>
                <a:off x="2482" y="1639"/>
                <a:ext cx="145" cy="353"/>
              </a:xfrm>
              <a:custGeom>
                <a:avLst/>
                <a:gdLst>
                  <a:gd name="T0" fmla="*/ 107 w 145"/>
                  <a:gd name="T1" fmla="*/ 302 h 353"/>
                  <a:gd name="T2" fmla="*/ 111 w 145"/>
                  <a:gd name="T3" fmla="*/ 284 h 353"/>
                  <a:gd name="T4" fmla="*/ 116 w 145"/>
                  <a:gd name="T5" fmla="*/ 269 h 353"/>
                  <a:gd name="T6" fmla="*/ 123 w 145"/>
                  <a:gd name="T7" fmla="*/ 255 h 353"/>
                  <a:gd name="T8" fmla="*/ 129 w 145"/>
                  <a:gd name="T9" fmla="*/ 239 h 353"/>
                  <a:gd name="T10" fmla="*/ 133 w 145"/>
                  <a:gd name="T11" fmla="*/ 219 h 353"/>
                  <a:gd name="T12" fmla="*/ 135 w 145"/>
                  <a:gd name="T13" fmla="*/ 194 h 353"/>
                  <a:gd name="T14" fmla="*/ 132 w 145"/>
                  <a:gd name="T15" fmla="*/ 161 h 353"/>
                  <a:gd name="T16" fmla="*/ 124 w 145"/>
                  <a:gd name="T17" fmla="*/ 120 h 353"/>
                  <a:gd name="T18" fmla="*/ 120 w 145"/>
                  <a:gd name="T19" fmla="*/ 104 h 353"/>
                  <a:gd name="T20" fmla="*/ 115 w 145"/>
                  <a:gd name="T21" fmla="*/ 90 h 353"/>
                  <a:gd name="T22" fmla="*/ 111 w 145"/>
                  <a:gd name="T23" fmla="*/ 77 h 353"/>
                  <a:gd name="T24" fmla="*/ 107 w 145"/>
                  <a:gd name="T25" fmla="*/ 65 h 353"/>
                  <a:gd name="T26" fmla="*/ 102 w 145"/>
                  <a:gd name="T27" fmla="*/ 53 h 353"/>
                  <a:gd name="T28" fmla="*/ 98 w 145"/>
                  <a:gd name="T29" fmla="*/ 40 h 353"/>
                  <a:gd name="T30" fmla="*/ 93 w 145"/>
                  <a:gd name="T31" fmla="*/ 26 h 353"/>
                  <a:gd name="T32" fmla="*/ 88 w 145"/>
                  <a:gd name="T33" fmla="*/ 10 h 353"/>
                  <a:gd name="T34" fmla="*/ 47 w 145"/>
                  <a:gd name="T35" fmla="*/ 0 h 353"/>
                  <a:gd name="T36" fmla="*/ 51 w 145"/>
                  <a:gd name="T37" fmla="*/ 17 h 353"/>
                  <a:gd name="T38" fmla="*/ 54 w 145"/>
                  <a:gd name="T39" fmla="*/ 35 h 353"/>
                  <a:gd name="T40" fmla="*/ 56 w 145"/>
                  <a:gd name="T41" fmla="*/ 54 h 353"/>
                  <a:gd name="T42" fmla="*/ 57 w 145"/>
                  <a:gd name="T43" fmla="*/ 72 h 353"/>
                  <a:gd name="T44" fmla="*/ 59 w 145"/>
                  <a:gd name="T45" fmla="*/ 91 h 353"/>
                  <a:gd name="T46" fmla="*/ 59 w 145"/>
                  <a:gd name="T47" fmla="*/ 110 h 353"/>
                  <a:gd name="T48" fmla="*/ 60 w 145"/>
                  <a:gd name="T49" fmla="*/ 129 h 353"/>
                  <a:gd name="T50" fmla="*/ 61 w 145"/>
                  <a:gd name="T51" fmla="*/ 147 h 353"/>
                  <a:gd name="T52" fmla="*/ 63 w 145"/>
                  <a:gd name="T53" fmla="*/ 174 h 353"/>
                  <a:gd name="T54" fmla="*/ 62 w 145"/>
                  <a:gd name="T55" fmla="*/ 195 h 353"/>
                  <a:gd name="T56" fmla="*/ 61 w 145"/>
                  <a:gd name="T57" fmla="*/ 212 h 353"/>
                  <a:gd name="T58" fmla="*/ 58 w 145"/>
                  <a:gd name="T59" fmla="*/ 225 h 353"/>
                  <a:gd name="T60" fmla="*/ 54 w 145"/>
                  <a:gd name="T61" fmla="*/ 237 h 353"/>
                  <a:gd name="T62" fmla="*/ 48 w 145"/>
                  <a:gd name="T63" fmla="*/ 249 h 353"/>
                  <a:gd name="T64" fmla="*/ 41 w 145"/>
                  <a:gd name="T65" fmla="*/ 264 h 353"/>
                  <a:gd name="T66" fmla="*/ 33 w 145"/>
                  <a:gd name="T67" fmla="*/ 280 h 353"/>
                  <a:gd name="T68" fmla="*/ 0 w 145"/>
                  <a:gd name="T69" fmla="*/ 270 h 353"/>
                  <a:gd name="T70" fmla="*/ 53 w 145"/>
                  <a:gd name="T71" fmla="*/ 352 h 353"/>
                  <a:gd name="T72" fmla="*/ 144 w 145"/>
                  <a:gd name="T73" fmla="*/ 310 h 353"/>
                  <a:gd name="T74" fmla="*/ 107 w 145"/>
                  <a:gd name="T75" fmla="*/ 302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5" h="353">
                    <a:moveTo>
                      <a:pt x="107" y="302"/>
                    </a:moveTo>
                    <a:lnTo>
                      <a:pt x="111" y="284"/>
                    </a:lnTo>
                    <a:lnTo>
                      <a:pt x="116" y="269"/>
                    </a:lnTo>
                    <a:lnTo>
                      <a:pt x="123" y="255"/>
                    </a:lnTo>
                    <a:lnTo>
                      <a:pt x="129" y="239"/>
                    </a:lnTo>
                    <a:lnTo>
                      <a:pt x="133" y="219"/>
                    </a:lnTo>
                    <a:lnTo>
                      <a:pt x="135" y="194"/>
                    </a:lnTo>
                    <a:lnTo>
                      <a:pt x="132" y="161"/>
                    </a:lnTo>
                    <a:lnTo>
                      <a:pt x="124" y="120"/>
                    </a:lnTo>
                    <a:lnTo>
                      <a:pt x="120" y="104"/>
                    </a:lnTo>
                    <a:lnTo>
                      <a:pt x="115" y="90"/>
                    </a:lnTo>
                    <a:lnTo>
                      <a:pt x="111" y="77"/>
                    </a:lnTo>
                    <a:lnTo>
                      <a:pt x="107" y="65"/>
                    </a:lnTo>
                    <a:lnTo>
                      <a:pt x="102" y="53"/>
                    </a:lnTo>
                    <a:lnTo>
                      <a:pt x="98" y="40"/>
                    </a:lnTo>
                    <a:lnTo>
                      <a:pt x="93" y="26"/>
                    </a:lnTo>
                    <a:lnTo>
                      <a:pt x="88" y="10"/>
                    </a:lnTo>
                    <a:lnTo>
                      <a:pt x="47" y="0"/>
                    </a:lnTo>
                    <a:lnTo>
                      <a:pt x="51" y="17"/>
                    </a:lnTo>
                    <a:lnTo>
                      <a:pt x="54" y="35"/>
                    </a:lnTo>
                    <a:lnTo>
                      <a:pt x="56" y="54"/>
                    </a:lnTo>
                    <a:lnTo>
                      <a:pt x="57" y="72"/>
                    </a:lnTo>
                    <a:lnTo>
                      <a:pt x="59" y="91"/>
                    </a:lnTo>
                    <a:lnTo>
                      <a:pt x="59" y="110"/>
                    </a:lnTo>
                    <a:lnTo>
                      <a:pt x="60" y="129"/>
                    </a:lnTo>
                    <a:lnTo>
                      <a:pt x="61" y="147"/>
                    </a:lnTo>
                    <a:lnTo>
                      <a:pt x="63" y="174"/>
                    </a:lnTo>
                    <a:lnTo>
                      <a:pt x="62" y="195"/>
                    </a:lnTo>
                    <a:lnTo>
                      <a:pt x="61" y="212"/>
                    </a:lnTo>
                    <a:lnTo>
                      <a:pt x="58" y="225"/>
                    </a:lnTo>
                    <a:lnTo>
                      <a:pt x="54" y="237"/>
                    </a:lnTo>
                    <a:lnTo>
                      <a:pt x="48" y="249"/>
                    </a:lnTo>
                    <a:lnTo>
                      <a:pt x="41" y="264"/>
                    </a:lnTo>
                    <a:lnTo>
                      <a:pt x="33" y="280"/>
                    </a:lnTo>
                    <a:lnTo>
                      <a:pt x="0" y="270"/>
                    </a:lnTo>
                    <a:lnTo>
                      <a:pt x="53" y="352"/>
                    </a:lnTo>
                    <a:lnTo>
                      <a:pt x="144" y="310"/>
                    </a:lnTo>
                    <a:lnTo>
                      <a:pt x="107" y="3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30"/>
              <p:cNvSpPr/>
              <p:nvPr/>
            </p:nvSpPr>
            <p:spPr bwMode="auto">
              <a:xfrm>
                <a:off x="2475" y="1632"/>
                <a:ext cx="146" cy="353"/>
              </a:xfrm>
              <a:custGeom>
                <a:avLst/>
                <a:gdLst>
                  <a:gd name="T0" fmla="*/ 107 w 146"/>
                  <a:gd name="T1" fmla="*/ 302 h 353"/>
                  <a:gd name="T2" fmla="*/ 112 w 146"/>
                  <a:gd name="T3" fmla="*/ 284 h 353"/>
                  <a:gd name="T4" fmla="*/ 117 w 146"/>
                  <a:gd name="T5" fmla="*/ 269 h 353"/>
                  <a:gd name="T6" fmla="*/ 124 w 146"/>
                  <a:gd name="T7" fmla="*/ 255 h 353"/>
                  <a:gd name="T8" fmla="*/ 130 w 146"/>
                  <a:gd name="T9" fmla="*/ 239 h 353"/>
                  <a:gd name="T10" fmla="*/ 134 w 146"/>
                  <a:gd name="T11" fmla="*/ 219 h 353"/>
                  <a:gd name="T12" fmla="*/ 136 w 146"/>
                  <a:gd name="T13" fmla="*/ 194 h 353"/>
                  <a:gd name="T14" fmla="*/ 133 w 146"/>
                  <a:gd name="T15" fmla="*/ 161 h 353"/>
                  <a:gd name="T16" fmla="*/ 125 w 146"/>
                  <a:gd name="T17" fmla="*/ 120 h 353"/>
                  <a:gd name="T18" fmla="*/ 121 w 146"/>
                  <a:gd name="T19" fmla="*/ 104 h 353"/>
                  <a:gd name="T20" fmla="*/ 116 w 146"/>
                  <a:gd name="T21" fmla="*/ 90 h 353"/>
                  <a:gd name="T22" fmla="*/ 112 w 146"/>
                  <a:gd name="T23" fmla="*/ 77 h 353"/>
                  <a:gd name="T24" fmla="*/ 107 w 146"/>
                  <a:gd name="T25" fmla="*/ 65 h 353"/>
                  <a:gd name="T26" fmla="*/ 103 w 146"/>
                  <a:gd name="T27" fmla="*/ 53 h 353"/>
                  <a:gd name="T28" fmla="*/ 99 w 146"/>
                  <a:gd name="T29" fmla="*/ 40 h 353"/>
                  <a:gd name="T30" fmla="*/ 93 w 146"/>
                  <a:gd name="T31" fmla="*/ 26 h 353"/>
                  <a:gd name="T32" fmla="*/ 89 w 146"/>
                  <a:gd name="T33" fmla="*/ 10 h 353"/>
                  <a:gd name="T34" fmla="*/ 47 w 146"/>
                  <a:gd name="T35" fmla="*/ 0 h 353"/>
                  <a:gd name="T36" fmla="*/ 52 w 146"/>
                  <a:gd name="T37" fmla="*/ 17 h 353"/>
                  <a:gd name="T38" fmla="*/ 54 w 146"/>
                  <a:gd name="T39" fmla="*/ 35 h 353"/>
                  <a:gd name="T40" fmla="*/ 56 w 146"/>
                  <a:gd name="T41" fmla="*/ 54 h 353"/>
                  <a:gd name="T42" fmla="*/ 57 w 146"/>
                  <a:gd name="T43" fmla="*/ 72 h 353"/>
                  <a:gd name="T44" fmla="*/ 59 w 146"/>
                  <a:gd name="T45" fmla="*/ 91 h 353"/>
                  <a:gd name="T46" fmla="*/ 59 w 146"/>
                  <a:gd name="T47" fmla="*/ 110 h 353"/>
                  <a:gd name="T48" fmla="*/ 61 w 146"/>
                  <a:gd name="T49" fmla="*/ 129 h 353"/>
                  <a:gd name="T50" fmla="*/ 62 w 146"/>
                  <a:gd name="T51" fmla="*/ 147 h 353"/>
                  <a:gd name="T52" fmla="*/ 64 w 146"/>
                  <a:gd name="T53" fmla="*/ 174 h 353"/>
                  <a:gd name="T54" fmla="*/ 63 w 146"/>
                  <a:gd name="T55" fmla="*/ 195 h 353"/>
                  <a:gd name="T56" fmla="*/ 62 w 146"/>
                  <a:gd name="T57" fmla="*/ 212 h 353"/>
                  <a:gd name="T58" fmla="*/ 58 w 146"/>
                  <a:gd name="T59" fmla="*/ 225 h 353"/>
                  <a:gd name="T60" fmla="*/ 54 w 146"/>
                  <a:gd name="T61" fmla="*/ 237 h 353"/>
                  <a:gd name="T62" fmla="*/ 49 w 146"/>
                  <a:gd name="T63" fmla="*/ 249 h 353"/>
                  <a:gd name="T64" fmla="*/ 41 w 146"/>
                  <a:gd name="T65" fmla="*/ 264 h 353"/>
                  <a:gd name="T66" fmla="*/ 33 w 146"/>
                  <a:gd name="T67" fmla="*/ 280 h 353"/>
                  <a:gd name="T68" fmla="*/ 0 w 146"/>
                  <a:gd name="T69" fmla="*/ 270 h 353"/>
                  <a:gd name="T70" fmla="*/ 53 w 146"/>
                  <a:gd name="T71" fmla="*/ 352 h 353"/>
                  <a:gd name="T72" fmla="*/ 145 w 146"/>
                  <a:gd name="T73" fmla="*/ 310 h 353"/>
                  <a:gd name="T74" fmla="*/ 107 w 146"/>
                  <a:gd name="T75" fmla="*/ 302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6" h="353">
                    <a:moveTo>
                      <a:pt x="107" y="302"/>
                    </a:moveTo>
                    <a:lnTo>
                      <a:pt x="112" y="284"/>
                    </a:lnTo>
                    <a:lnTo>
                      <a:pt x="117" y="269"/>
                    </a:lnTo>
                    <a:lnTo>
                      <a:pt x="124" y="255"/>
                    </a:lnTo>
                    <a:lnTo>
                      <a:pt x="130" y="239"/>
                    </a:lnTo>
                    <a:lnTo>
                      <a:pt x="134" y="219"/>
                    </a:lnTo>
                    <a:lnTo>
                      <a:pt x="136" y="194"/>
                    </a:lnTo>
                    <a:lnTo>
                      <a:pt x="133" y="161"/>
                    </a:lnTo>
                    <a:lnTo>
                      <a:pt x="125" y="120"/>
                    </a:lnTo>
                    <a:lnTo>
                      <a:pt x="121" y="104"/>
                    </a:lnTo>
                    <a:lnTo>
                      <a:pt x="116" y="90"/>
                    </a:lnTo>
                    <a:lnTo>
                      <a:pt x="112" y="77"/>
                    </a:lnTo>
                    <a:lnTo>
                      <a:pt x="107" y="65"/>
                    </a:lnTo>
                    <a:lnTo>
                      <a:pt x="103" y="53"/>
                    </a:lnTo>
                    <a:lnTo>
                      <a:pt x="99" y="40"/>
                    </a:lnTo>
                    <a:lnTo>
                      <a:pt x="93" y="26"/>
                    </a:lnTo>
                    <a:lnTo>
                      <a:pt x="89" y="10"/>
                    </a:lnTo>
                    <a:lnTo>
                      <a:pt x="47" y="0"/>
                    </a:lnTo>
                    <a:lnTo>
                      <a:pt x="52" y="17"/>
                    </a:lnTo>
                    <a:lnTo>
                      <a:pt x="54" y="35"/>
                    </a:lnTo>
                    <a:lnTo>
                      <a:pt x="56" y="54"/>
                    </a:lnTo>
                    <a:lnTo>
                      <a:pt x="57" y="72"/>
                    </a:lnTo>
                    <a:lnTo>
                      <a:pt x="59" y="91"/>
                    </a:lnTo>
                    <a:lnTo>
                      <a:pt x="59" y="110"/>
                    </a:lnTo>
                    <a:lnTo>
                      <a:pt x="61" y="129"/>
                    </a:lnTo>
                    <a:lnTo>
                      <a:pt x="62" y="147"/>
                    </a:lnTo>
                    <a:lnTo>
                      <a:pt x="64" y="174"/>
                    </a:lnTo>
                    <a:lnTo>
                      <a:pt x="63" y="195"/>
                    </a:lnTo>
                    <a:lnTo>
                      <a:pt x="62" y="212"/>
                    </a:lnTo>
                    <a:lnTo>
                      <a:pt x="58" y="225"/>
                    </a:lnTo>
                    <a:lnTo>
                      <a:pt x="54" y="237"/>
                    </a:lnTo>
                    <a:lnTo>
                      <a:pt x="49" y="249"/>
                    </a:lnTo>
                    <a:lnTo>
                      <a:pt x="41" y="264"/>
                    </a:lnTo>
                    <a:lnTo>
                      <a:pt x="33" y="280"/>
                    </a:lnTo>
                    <a:lnTo>
                      <a:pt x="0" y="270"/>
                    </a:lnTo>
                    <a:lnTo>
                      <a:pt x="53" y="352"/>
                    </a:lnTo>
                    <a:lnTo>
                      <a:pt x="145" y="310"/>
                    </a:lnTo>
                    <a:lnTo>
                      <a:pt x="107" y="30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1"/>
              <p:cNvSpPr/>
              <p:nvPr/>
            </p:nvSpPr>
            <p:spPr bwMode="auto">
              <a:xfrm>
                <a:off x="1531" y="2018"/>
                <a:ext cx="78" cy="77"/>
              </a:xfrm>
              <a:custGeom>
                <a:avLst/>
                <a:gdLst>
                  <a:gd name="T0" fmla="*/ 37 w 78"/>
                  <a:gd name="T1" fmla="*/ 76 h 77"/>
                  <a:gd name="T2" fmla="*/ 30 w 78"/>
                  <a:gd name="T3" fmla="*/ 74 h 77"/>
                  <a:gd name="T4" fmla="*/ 23 w 78"/>
                  <a:gd name="T5" fmla="*/ 72 h 77"/>
                  <a:gd name="T6" fmla="*/ 17 w 78"/>
                  <a:gd name="T7" fmla="*/ 69 h 77"/>
                  <a:gd name="T8" fmla="*/ 10 w 78"/>
                  <a:gd name="T9" fmla="*/ 65 h 77"/>
                  <a:gd name="T10" fmla="*/ 6 w 78"/>
                  <a:gd name="T11" fmla="*/ 59 h 77"/>
                  <a:gd name="T12" fmla="*/ 3 w 78"/>
                  <a:gd name="T13" fmla="*/ 53 h 77"/>
                  <a:gd name="T14" fmla="*/ 1 w 78"/>
                  <a:gd name="T15" fmla="*/ 45 h 77"/>
                  <a:gd name="T16" fmla="*/ 0 w 78"/>
                  <a:gd name="T17" fmla="*/ 38 h 77"/>
                  <a:gd name="T18" fmla="*/ 1 w 78"/>
                  <a:gd name="T19" fmla="*/ 30 h 77"/>
                  <a:gd name="T20" fmla="*/ 3 w 78"/>
                  <a:gd name="T21" fmla="*/ 22 h 77"/>
                  <a:gd name="T22" fmla="*/ 6 w 78"/>
                  <a:gd name="T23" fmla="*/ 16 h 77"/>
                  <a:gd name="T24" fmla="*/ 10 w 78"/>
                  <a:gd name="T25" fmla="*/ 10 h 77"/>
                  <a:gd name="T26" fmla="*/ 17 w 78"/>
                  <a:gd name="T27" fmla="*/ 6 h 77"/>
                  <a:gd name="T28" fmla="*/ 23 w 78"/>
                  <a:gd name="T29" fmla="*/ 2 h 77"/>
                  <a:gd name="T30" fmla="*/ 30 w 78"/>
                  <a:gd name="T31" fmla="*/ 0 h 77"/>
                  <a:gd name="T32" fmla="*/ 37 w 78"/>
                  <a:gd name="T33" fmla="*/ 0 h 77"/>
                  <a:gd name="T34" fmla="*/ 45 w 78"/>
                  <a:gd name="T35" fmla="*/ 0 h 77"/>
                  <a:gd name="T36" fmla="*/ 53 w 78"/>
                  <a:gd name="T37" fmla="*/ 2 h 77"/>
                  <a:gd name="T38" fmla="*/ 59 w 78"/>
                  <a:gd name="T39" fmla="*/ 6 h 77"/>
                  <a:gd name="T40" fmla="*/ 65 w 78"/>
                  <a:gd name="T41" fmla="*/ 10 h 77"/>
                  <a:gd name="T42" fmla="*/ 69 w 78"/>
                  <a:gd name="T43" fmla="*/ 16 h 77"/>
                  <a:gd name="T44" fmla="*/ 73 w 78"/>
                  <a:gd name="T45" fmla="*/ 22 h 77"/>
                  <a:gd name="T46" fmla="*/ 75 w 78"/>
                  <a:gd name="T47" fmla="*/ 30 h 77"/>
                  <a:gd name="T48" fmla="*/ 77 w 78"/>
                  <a:gd name="T49" fmla="*/ 38 h 77"/>
                  <a:gd name="T50" fmla="*/ 75 w 78"/>
                  <a:gd name="T51" fmla="*/ 45 h 77"/>
                  <a:gd name="T52" fmla="*/ 73 w 78"/>
                  <a:gd name="T53" fmla="*/ 53 h 77"/>
                  <a:gd name="T54" fmla="*/ 69 w 78"/>
                  <a:gd name="T55" fmla="*/ 59 h 77"/>
                  <a:gd name="T56" fmla="*/ 65 w 78"/>
                  <a:gd name="T57" fmla="*/ 65 h 77"/>
                  <a:gd name="T58" fmla="*/ 59 w 78"/>
                  <a:gd name="T59" fmla="*/ 69 h 77"/>
                  <a:gd name="T60" fmla="*/ 53 w 78"/>
                  <a:gd name="T61" fmla="*/ 72 h 77"/>
                  <a:gd name="T62" fmla="*/ 45 w 78"/>
                  <a:gd name="T63" fmla="*/ 74 h 77"/>
                  <a:gd name="T64" fmla="*/ 37 w 78"/>
                  <a:gd name="T65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77">
                    <a:moveTo>
                      <a:pt x="37" y="76"/>
                    </a:moveTo>
                    <a:lnTo>
                      <a:pt x="30" y="74"/>
                    </a:lnTo>
                    <a:lnTo>
                      <a:pt x="23" y="72"/>
                    </a:lnTo>
                    <a:lnTo>
                      <a:pt x="17" y="69"/>
                    </a:lnTo>
                    <a:lnTo>
                      <a:pt x="10" y="65"/>
                    </a:lnTo>
                    <a:lnTo>
                      <a:pt x="6" y="59"/>
                    </a:lnTo>
                    <a:lnTo>
                      <a:pt x="3" y="53"/>
                    </a:lnTo>
                    <a:lnTo>
                      <a:pt x="1" y="45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3" y="2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69" y="16"/>
                    </a:lnTo>
                    <a:lnTo>
                      <a:pt x="73" y="22"/>
                    </a:lnTo>
                    <a:lnTo>
                      <a:pt x="75" y="30"/>
                    </a:lnTo>
                    <a:lnTo>
                      <a:pt x="77" y="38"/>
                    </a:lnTo>
                    <a:lnTo>
                      <a:pt x="75" y="45"/>
                    </a:lnTo>
                    <a:lnTo>
                      <a:pt x="73" y="53"/>
                    </a:lnTo>
                    <a:lnTo>
                      <a:pt x="69" y="59"/>
                    </a:lnTo>
                    <a:lnTo>
                      <a:pt x="65" y="65"/>
                    </a:lnTo>
                    <a:lnTo>
                      <a:pt x="59" y="69"/>
                    </a:lnTo>
                    <a:lnTo>
                      <a:pt x="53" y="72"/>
                    </a:lnTo>
                    <a:lnTo>
                      <a:pt x="45" y="74"/>
                    </a:lnTo>
                    <a:lnTo>
                      <a:pt x="37" y="7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32"/>
              <p:cNvSpPr/>
              <p:nvPr/>
            </p:nvSpPr>
            <p:spPr bwMode="auto">
              <a:xfrm>
                <a:off x="1524" y="2007"/>
                <a:ext cx="78" cy="77"/>
              </a:xfrm>
              <a:custGeom>
                <a:avLst/>
                <a:gdLst>
                  <a:gd name="T0" fmla="*/ 37 w 78"/>
                  <a:gd name="T1" fmla="*/ 76 h 77"/>
                  <a:gd name="T2" fmla="*/ 30 w 78"/>
                  <a:gd name="T3" fmla="*/ 76 h 77"/>
                  <a:gd name="T4" fmla="*/ 23 w 78"/>
                  <a:gd name="T5" fmla="*/ 72 h 77"/>
                  <a:gd name="T6" fmla="*/ 17 w 78"/>
                  <a:gd name="T7" fmla="*/ 69 h 77"/>
                  <a:gd name="T8" fmla="*/ 11 w 78"/>
                  <a:gd name="T9" fmla="*/ 65 h 77"/>
                  <a:gd name="T10" fmla="*/ 6 w 78"/>
                  <a:gd name="T11" fmla="*/ 59 h 77"/>
                  <a:gd name="T12" fmla="*/ 3 w 78"/>
                  <a:gd name="T13" fmla="*/ 53 h 77"/>
                  <a:gd name="T14" fmla="*/ 1 w 78"/>
                  <a:gd name="T15" fmla="*/ 45 h 77"/>
                  <a:gd name="T16" fmla="*/ 0 w 78"/>
                  <a:gd name="T17" fmla="*/ 38 h 77"/>
                  <a:gd name="T18" fmla="*/ 1 w 78"/>
                  <a:gd name="T19" fmla="*/ 30 h 77"/>
                  <a:gd name="T20" fmla="*/ 3 w 78"/>
                  <a:gd name="T21" fmla="*/ 22 h 77"/>
                  <a:gd name="T22" fmla="*/ 6 w 78"/>
                  <a:gd name="T23" fmla="*/ 16 h 77"/>
                  <a:gd name="T24" fmla="*/ 11 w 78"/>
                  <a:gd name="T25" fmla="*/ 10 h 77"/>
                  <a:gd name="T26" fmla="*/ 17 w 78"/>
                  <a:gd name="T27" fmla="*/ 6 h 77"/>
                  <a:gd name="T28" fmla="*/ 23 w 78"/>
                  <a:gd name="T29" fmla="*/ 3 h 77"/>
                  <a:gd name="T30" fmla="*/ 30 w 78"/>
                  <a:gd name="T31" fmla="*/ 1 h 77"/>
                  <a:gd name="T32" fmla="*/ 37 w 78"/>
                  <a:gd name="T33" fmla="*/ 0 h 77"/>
                  <a:gd name="T34" fmla="*/ 46 w 78"/>
                  <a:gd name="T35" fmla="*/ 1 h 77"/>
                  <a:gd name="T36" fmla="*/ 53 w 78"/>
                  <a:gd name="T37" fmla="*/ 3 h 77"/>
                  <a:gd name="T38" fmla="*/ 59 w 78"/>
                  <a:gd name="T39" fmla="*/ 6 h 77"/>
                  <a:gd name="T40" fmla="*/ 65 w 78"/>
                  <a:gd name="T41" fmla="*/ 10 h 77"/>
                  <a:gd name="T42" fmla="*/ 70 w 78"/>
                  <a:gd name="T43" fmla="*/ 16 h 77"/>
                  <a:gd name="T44" fmla="*/ 73 w 78"/>
                  <a:gd name="T45" fmla="*/ 22 h 77"/>
                  <a:gd name="T46" fmla="*/ 75 w 78"/>
                  <a:gd name="T47" fmla="*/ 30 h 77"/>
                  <a:gd name="T48" fmla="*/ 77 w 78"/>
                  <a:gd name="T49" fmla="*/ 38 h 77"/>
                  <a:gd name="T50" fmla="*/ 75 w 78"/>
                  <a:gd name="T51" fmla="*/ 45 h 77"/>
                  <a:gd name="T52" fmla="*/ 73 w 78"/>
                  <a:gd name="T53" fmla="*/ 53 h 77"/>
                  <a:gd name="T54" fmla="*/ 70 w 78"/>
                  <a:gd name="T55" fmla="*/ 59 h 77"/>
                  <a:gd name="T56" fmla="*/ 65 w 78"/>
                  <a:gd name="T57" fmla="*/ 65 h 77"/>
                  <a:gd name="T58" fmla="*/ 59 w 78"/>
                  <a:gd name="T59" fmla="*/ 69 h 77"/>
                  <a:gd name="T60" fmla="*/ 53 w 78"/>
                  <a:gd name="T61" fmla="*/ 72 h 77"/>
                  <a:gd name="T62" fmla="*/ 46 w 78"/>
                  <a:gd name="T63" fmla="*/ 76 h 77"/>
                  <a:gd name="T64" fmla="*/ 37 w 78"/>
                  <a:gd name="T65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77">
                    <a:moveTo>
                      <a:pt x="37" y="76"/>
                    </a:moveTo>
                    <a:lnTo>
                      <a:pt x="30" y="76"/>
                    </a:lnTo>
                    <a:lnTo>
                      <a:pt x="23" y="72"/>
                    </a:lnTo>
                    <a:lnTo>
                      <a:pt x="17" y="69"/>
                    </a:lnTo>
                    <a:lnTo>
                      <a:pt x="11" y="65"/>
                    </a:lnTo>
                    <a:lnTo>
                      <a:pt x="6" y="59"/>
                    </a:lnTo>
                    <a:lnTo>
                      <a:pt x="3" y="53"/>
                    </a:lnTo>
                    <a:lnTo>
                      <a:pt x="1" y="45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0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6" y="1"/>
                    </a:lnTo>
                    <a:lnTo>
                      <a:pt x="53" y="3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0" y="16"/>
                    </a:lnTo>
                    <a:lnTo>
                      <a:pt x="73" y="22"/>
                    </a:lnTo>
                    <a:lnTo>
                      <a:pt x="75" y="30"/>
                    </a:lnTo>
                    <a:lnTo>
                      <a:pt x="77" y="38"/>
                    </a:lnTo>
                    <a:lnTo>
                      <a:pt x="75" y="45"/>
                    </a:lnTo>
                    <a:lnTo>
                      <a:pt x="73" y="53"/>
                    </a:lnTo>
                    <a:lnTo>
                      <a:pt x="70" y="59"/>
                    </a:lnTo>
                    <a:lnTo>
                      <a:pt x="65" y="65"/>
                    </a:lnTo>
                    <a:lnTo>
                      <a:pt x="59" y="69"/>
                    </a:lnTo>
                    <a:lnTo>
                      <a:pt x="53" y="72"/>
                    </a:lnTo>
                    <a:lnTo>
                      <a:pt x="46" y="76"/>
                    </a:lnTo>
                    <a:lnTo>
                      <a:pt x="37" y="76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33"/>
              <p:cNvSpPr/>
              <p:nvPr/>
            </p:nvSpPr>
            <p:spPr bwMode="auto">
              <a:xfrm>
                <a:off x="1556" y="2123"/>
                <a:ext cx="51" cy="51"/>
              </a:xfrm>
              <a:custGeom>
                <a:avLst/>
                <a:gdLst>
                  <a:gd name="T0" fmla="*/ 25 w 51"/>
                  <a:gd name="T1" fmla="*/ 50 h 51"/>
                  <a:gd name="T2" fmla="*/ 19 w 51"/>
                  <a:gd name="T3" fmla="*/ 48 h 51"/>
                  <a:gd name="T4" fmla="*/ 15 w 51"/>
                  <a:gd name="T5" fmla="*/ 47 h 51"/>
                  <a:gd name="T6" fmla="*/ 10 w 51"/>
                  <a:gd name="T7" fmla="*/ 45 h 51"/>
                  <a:gd name="T8" fmla="*/ 7 w 51"/>
                  <a:gd name="T9" fmla="*/ 42 h 51"/>
                  <a:gd name="T10" fmla="*/ 4 w 51"/>
                  <a:gd name="T11" fmla="*/ 39 h 51"/>
                  <a:gd name="T12" fmla="*/ 2 w 51"/>
                  <a:gd name="T13" fmla="*/ 34 h 51"/>
                  <a:gd name="T14" fmla="*/ 0 w 51"/>
                  <a:gd name="T15" fmla="*/ 30 h 51"/>
                  <a:gd name="T16" fmla="*/ 0 w 51"/>
                  <a:gd name="T17" fmla="*/ 25 h 51"/>
                  <a:gd name="T18" fmla="*/ 0 w 51"/>
                  <a:gd name="T19" fmla="*/ 19 h 51"/>
                  <a:gd name="T20" fmla="*/ 2 w 51"/>
                  <a:gd name="T21" fmla="*/ 15 h 51"/>
                  <a:gd name="T22" fmla="*/ 4 w 51"/>
                  <a:gd name="T23" fmla="*/ 10 h 51"/>
                  <a:gd name="T24" fmla="*/ 7 w 51"/>
                  <a:gd name="T25" fmla="*/ 7 h 51"/>
                  <a:gd name="T26" fmla="*/ 10 w 51"/>
                  <a:gd name="T27" fmla="*/ 4 h 51"/>
                  <a:gd name="T28" fmla="*/ 15 w 51"/>
                  <a:gd name="T29" fmla="*/ 2 h 51"/>
                  <a:gd name="T30" fmla="*/ 19 w 51"/>
                  <a:gd name="T31" fmla="*/ 1 h 51"/>
                  <a:gd name="T32" fmla="*/ 25 w 51"/>
                  <a:gd name="T33" fmla="*/ 0 h 51"/>
                  <a:gd name="T34" fmla="*/ 29 w 51"/>
                  <a:gd name="T35" fmla="*/ 1 h 51"/>
                  <a:gd name="T36" fmla="*/ 34 w 51"/>
                  <a:gd name="T37" fmla="*/ 2 h 51"/>
                  <a:gd name="T38" fmla="*/ 38 w 51"/>
                  <a:gd name="T39" fmla="*/ 4 h 51"/>
                  <a:gd name="T40" fmla="*/ 42 w 51"/>
                  <a:gd name="T41" fmla="*/ 7 h 51"/>
                  <a:gd name="T42" fmla="*/ 45 w 51"/>
                  <a:gd name="T43" fmla="*/ 10 h 51"/>
                  <a:gd name="T44" fmla="*/ 47 w 51"/>
                  <a:gd name="T45" fmla="*/ 15 h 51"/>
                  <a:gd name="T46" fmla="*/ 48 w 51"/>
                  <a:gd name="T47" fmla="*/ 19 h 51"/>
                  <a:gd name="T48" fmla="*/ 50 w 51"/>
                  <a:gd name="T49" fmla="*/ 25 h 51"/>
                  <a:gd name="T50" fmla="*/ 48 w 51"/>
                  <a:gd name="T51" fmla="*/ 30 h 51"/>
                  <a:gd name="T52" fmla="*/ 47 w 51"/>
                  <a:gd name="T53" fmla="*/ 34 h 51"/>
                  <a:gd name="T54" fmla="*/ 45 w 51"/>
                  <a:gd name="T55" fmla="*/ 39 h 51"/>
                  <a:gd name="T56" fmla="*/ 42 w 51"/>
                  <a:gd name="T57" fmla="*/ 42 h 51"/>
                  <a:gd name="T58" fmla="*/ 38 w 51"/>
                  <a:gd name="T59" fmla="*/ 45 h 51"/>
                  <a:gd name="T60" fmla="*/ 34 w 51"/>
                  <a:gd name="T61" fmla="*/ 47 h 51"/>
                  <a:gd name="T62" fmla="*/ 29 w 51"/>
                  <a:gd name="T63" fmla="*/ 48 h 51"/>
                  <a:gd name="T64" fmla="*/ 25 w 51"/>
                  <a:gd name="T6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" h="51">
                    <a:moveTo>
                      <a:pt x="25" y="50"/>
                    </a:moveTo>
                    <a:lnTo>
                      <a:pt x="19" y="48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7" y="15"/>
                    </a:lnTo>
                    <a:lnTo>
                      <a:pt x="48" y="19"/>
                    </a:lnTo>
                    <a:lnTo>
                      <a:pt x="50" y="25"/>
                    </a:lnTo>
                    <a:lnTo>
                      <a:pt x="48" y="30"/>
                    </a:lnTo>
                    <a:lnTo>
                      <a:pt x="47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8"/>
                    </a:lnTo>
                    <a:lnTo>
                      <a:pt x="25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34"/>
              <p:cNvSpPr/>
              <p:nvPr/>
            </p:nvSpPr>
            <p:spPr bwMode="auto">
              <a:xfrm>
                <a:off x="1549" y="2112"/>
                <a:ext cx="51" cy="51"/>
              </a:xfrm>
              <a:custGeom>
                <a:avLst/>
                <a:gdLst>
                  <a:gd name="T0" fmla="*/ 25 w 51"/>
                  <a:gd name="T1" fmla="*/ 50 h 51"/>
                  <a:gd name="T2" fmla="*/ 19 w 51"/>
                  <a:gd name="T3" fmla="*/ 50 h 51"/>
                  <a:gd name="T4" fmla="*/ 15 w 51"/>
                  <a:gd name="T5" fmla="*/ 47 h 51"/>
                  <a:gd name="T6" fmla="*/ 10 w 51"/>
                  <a:gd name="T7" fmla="*/ 45 h 51"/>
                  <a:gd name="T8" fmla="*/ 7 w 51"/>
                  <a:gd name="T9" fmla="*/ 42 h 51"/>
                  <a:gd name="T10" fmla="*/ 4 w 51"/>
                  <a:gd name="T11" fmla="*/ 39 h 51"/>
                  <a:gd name="T12" fmla="*/ 2 w 51"/>
                  <a:gd name="T13" fmla="*/ 34 h 51"/>
                  <a:gd name="T14" fmla="*/ 0 w 51"/>
                  <a:gd name="T15" fmla="*/ 30 h 51"/>
                  <a:gd name="T16" fmla="*/ 0 w 51"/>
                  <a:gd name="T17" fmla="*/ 25 h 51"/>
                  <a:gd name="T18" fmla="*/ 0 w 51"/>
                  <a:gd name="T19" fmla="*/ 20 h 51"/>
                  <a:gd name="T20" fmla="*/ 2 w 51"/>
                  <a:gd name="T21" fmla="*/ 15 h 51"/>
                  <a:gd name="T22" fmla="*/ 4 w 51"/>
                  <a:gd name="T23" fmla="*/ 10 h 51"/>
                  <a:gd name="T24" fmla="*/ 7 w 51"/>
                  <a:gd name="T25" fmla="*/ 7 h 51"/>
                  <a:gd name="T26" fmla="*/ 10 w 51"/>
                  <a:gd name="T27" fmla="*/ 4 h 51"/>
                  <a:gd name="T28" fmla="*/ 15 w 51"/>
                  <a:gd name="T29" fmla="*/ 2 h 51"/>
                  <a:gd name="T30" fmla="*/ 19 w 51"/>
                  <a:gd name="T31" fmla="*/ 1 h 51"/>
                  <a:gd name="T32" fmla="*/ 25 w 51"/>
                  <a:gd name="T33" fmla="*/ 0 h 51"/>
                  <a:gd name="T34" fmla="*/ 29 w 51"/>
                  <a:gd name="T35" fmla="*/ 1 h 51"/>
                  <a:gd name="T36" fmla="*/ 34 w 51"/>
                  <a:gd name="T37" fmla="*/ 2 h 51"/>
                  <a:gd name="T38" fmla="*/ 38 w 51"/>
                  <a:gd name="T39" fmla="*/ 4 h 51"/>
                  <a:gd name="T40" fmla="*/ 42 w 51"/>
                  <a:gd name="T41" fmla="*/ 7 h 51"/>
                  <a:gd name="T42" fmla="*/ 45 w 51"/>
                  <a:gd name="T43" fmla="*/ 10 h 51"/>
                  <a:gd name="T44" fmla="*/ 47 w 51"/>
                  <a:gd name="T45" fmla="*/ 15 h 51"/>
                  <a:gd name="T46" fmla="*/ 48 w 51"/>
                  <a:gd name="T47" fmla="*/ 20 h 51"/>
                  <a:gd name="T48" fmla="*/ 50 w 51"/>
                  <a:gd name="T49" fmla="*/ 25 h 51"/>
                  <a:gd name="T50" fmla="*/ 48 w 51"/>
                  <a:gd name="T51" fmla="*/ 30 h 51"/>
                  <a:gd name="T52" fmla="*/ 47 w 51"/>
                  <a:gd name="T53" fmla="*/ 34 h 51"/>
                  <a:gd name="T54" fmla="*/ 45 w 51"/>
                  <a:gd name="T55" fmla="*/ 39 h 51"/>
                  <a:gd name="T56" fmla="*/ 42 w 51"/>
                  <a:gd name="T57" fmla="*/ 42 h 51"/>
                  <a:gd name="T58" fmla="*/ 38 w 51"/>
                  <a:gd name="T59" fmla="*/ 45 h 51"/>
                  <a:gd name="T60" fmla="*/ 34 w 51"/>
                  <a:gd name="T61" fmla="*/ 47 h 51"/>
                  <a:gd name="T62" fmla="*/ 29 w 51"/>
                  <a:gd name="T63" fmla="*/ 50 h 51"/>
                  <a:gd name="T64" fmla="*/ 25 w 51"/>
                  <a:gd name="T6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" h="51">
                    <a:moveTo>
                      <a:pt x="25" y="50"/>
                    </a:moveTo>
                    <a:lnTo>
                      <a:pt x="19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7" y="15"/>
                    </a:lnTo>
                    <a:lnTo>
                      <a:pt x="48" y="20"/>
                    </a:lnTo>
                    <a:lnTo>
                      <a:pt x="50" y="25"/>
                    </a:lnTo>
                    <a:lnTo>
                      <a:pt x="48" y="30"/>
                    </a:lnTo>
                    <a:lnTo>
                      <a:pt x="47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50"/>
                    </a:lnTo>
                    <a:lnTo>
                      <a:pt x="25" y="50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35"/>
              <p:cNvSpPr/>
              <p:nvPr/>
            </p:nvSpPr>
            <p:spPr bwMode="auto">
              <a:xfrm>
                <a:off x="2006" y="1882"/>
                <a:ext cx="77" cy="77"/>
              </a:xfrm>
              <a:custGeom>
                <a:avLst/>
                <a:gdLst>
                  <a:gd name="T0" fmla="*/ 38 w 77"/>
                  <a:gd name="T1" fmla="*/ 76 h 77"/>
                  <a:gd name="T2" fmla="*/ 30 w 77"/>
                  <a:gd name="T3" fmla="*/ 76 h 77"/>
                  <a:gd name="T4" fmla="*/ 22 w 77"/>
                  <a:gd name="T5" fmla="*/ 73 h 77"/>
                  <a:gd name="T6" fmla="*/ 16 w 77"/>
                  <a:gd name="T7" fmla="*/ 69 h 77"/>
                  <a:gd name="T8" fmla="*/ 10 w 77"/>
                  <a:gd name="T9" fmla="*/ 65 h 77"/>
                  <a:gd name="T10" fmla="*/ 5 w 77"/>
                  <a:gd name="T11" fmla="*/ 59 h 77"/>
                  <a:gd name="T12" fmla="*/ 2 w 77"/>
                  <a:gd name="T13" fmla="*/ 53 h 77"/>
                  <a:gd name="T14" fmla="*/ 0 w 77"/>
                  <a:gd name="T15" fmla="*/ 45 h 77"/>
                  <a:gd name="T16" fmla="*/ 0 w 77"/>
                  <a:gd name="T17" fmla="*/ 38 h 77"/>
                  <a:gd name="T18" fmla="*/ 0 w 77"/>
                  <a:gd name="T19" fmla="*/ 30 h 77"/>
                  <a:gd name="T20" fmla="*/ 2 w 77"/>
                  <a:gd name="T21" fmla="*/ 23 h 77"/>
                  <a:gd name="T22" fmla="*/ 5 w 77"/>
                  <a:gd name="T23" fmla="*/ 17 h 77"/>
                  <a:gd name="T24" fmla="*/ 10 w 77"/>
                  <a:gd name="T25" fmla="*/ 10 h 77"/>
                  <a:gd name="T26" fmla="*/ 16 w 77"/>
                  <a:gd name="T27" fmla="*/ 6 h 77"/>
                  <a:gd name="T28" fmla="*/ 22 w 77"/>
                  <a:gd name="T29" fmla="*/ 3 h 77"/>
                  <a:gd name="T30" fmla="*/ 30 w 77"/>
                  <a:gd name="T31" fmla="*/ 1 h 77"/>
                  <a:gd name="T32" fmla="*/ 38 w 77"/>
                  <a:gd name="T33" fmla="*/ 0 h 77"/>
                  <a:gd name="T34" fmla="*/ 45 w 77"/>
                  <a:gd name="T35" fmla="*/ 1 h 77"/>
                  <a:gd name="T36" fmla="*/ 53 w 77"/>
                  <a:gd name="T37" fmla="*/ 3 h 77"/>
                  <a:gd name="T38" fmla="*/ 59 w 77"/>
                  <a:gd name="T39" fmla="*/ 6 h 77"/>
                  <a:gd name="T40" fmla="*/ 65 w 77"/>
                  <a:gd name="T41" fmla="*/ 10 h 77"/>
                  <a:gd name="T42" fmla="*/ 69 w 77"/>
                  <a:gd name="T43" fmla="*/ 17 h 77"/>
                  <a:gd name="T44" fmla="*/ 72 w 77"/>
                  <a:gd name="T45" fmla="*/ 23 h 77"/>
                  <a:gd name="T46" fmla="*/ 74 w 77"/>
                  <a:gd name="T47" fmla="*/ 30 h 77"/>
                  <a:gd name="T48" fmla="*/ 76 w 77"/>
                  <a:gd name="T49" fmla="*/ 38 h 77"/>
                  <a:gd name="T50" fmla="*/ 74 w 77"/>
                  <a:gd name="T51" fmla="*/ 45 h 77"/>
                  <a:gd name="T52" fmla="*/ 72 w 77"/>
                  <a:gd name="T53" fmla="*/ 53 h 77"/>
                  <a:gd name="T54" fmla="*/ 69 w 77"/>
                  <a:gd name="T55" fmla="*/ 59 h 77"/>
                  <a:gd name="T56" fmla="*/ 65 w 77"/>
                  <a:gd name="T57" fmla="*/ 65 h 77"/>
                  <a:gd name="T58" fmla="*/ 59 w 77"/>
                  <a:gd name="T59" fmla="*/ 69 h 77"/>
                  <a:gd name="T60" fmla="*/ 53 w 77"/>
                  <a:gd name="T61" fmla="*/ 73 h 77"/>
                  <a:gd name="T62" fmla="*/ 45 w 77"/>
                  <a:gd name="T63" fmla="*/ 76 h 77"/>
                  <a:gd name="T64" fmla="*/ 38 w 77"/>
                  <a:gd name="T65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77">
                    <a:moveTo>
                      <a:pt x="38" y="76"/>
                    </a:moveTo>
                    <a:lnTo>
                      <a:pt x="30" y="76"/>
                    </a:lnTo>
                    <a:lnTo>
                      <a:pt x="22" y="73"/>
                    </a:lnTo>
                    <a:lnTo>
                      <a:pt x="16" y="69"/>
                    </a:lnTo>
                    <a:lnTo>
                      <a:pt x="10" y="65"/>
                    </a:lnTo>
                    <a:lnTo>
                      <a:pt x="5" y="59"/>
                    </a:lnTo>
                    <a:lnTo>
                      <a:pt x="2" y="53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5" y="1"/>
                    </a:lnTo>
                    <a:lnTo>
                      <a:pt x="53" y="3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69" y="17"/>
                    </a:lnTo>
                    <a:lnTo>
                      <a:pt x="72" y="23"/>
                    </a:lnTo>
                    <a:lnTo>
                      <a:pt x="74" y="30"/>
                    </a:lnTo>
                    <a:lnTo>
                      <a:pt x="76" y="38"/>
                    </a:lnTo>
                    <a:lnTo>
                      <a:pt x="74" y="45"/>
                    </a:lnTo>
                    <a:lnTo>
                      <a:pt x="72" y="53"/>
                    </a:lnTo>
                    <a:lnTo>
                      <a:pt x="69" y="59"/>
                    </a:lnTo>
                    <a:lnTo>
                      <a:pt x="65" y="65"/>
                    </a:lnTo>
                    <a:lnTo>
                      <a:pt x="59" y="69"/>
                    </a:lnTo>
                    <a:lnTo>
                      <a:pt x="53" y="73"/>
                    </a:lnTo>
                    <a:lnTo>
                      <a:pt x="45" y="76"/>
                    </a:lnTo>
                    <a:lnTo>
                      <a:pt x="38" y="7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36"/>
              <p:cNvSpPr/>
              <p:nvPr/>
            </p:nvSpPr>
            <p:spPr bwMode="auto">
              <a:xfrm>
                <a:off x="2000" y="1871"/>
                <a:ext cx="77" cy="78"/>
              </a:xfrm>
              <a:custGeom>
                <a:avLst/>
                <a:gdLst>
                  <a:gd name="T0" fmla="*/ 38 w 77"/>
                  <a:gd name="T1" fmla="*/ 77 h 78"/>
                  <a:gd name="T2" fmla="*/ 30 w 77"/>
                  <a:gd name="T3" fmla="*/ 75 h 78"/>
                  <a:gd name="T4" fmla="*/ 22 w 77"/>
                  <a:gd name="T5" fmla="*/ 73 h 78"/>
                  <a:gd name="T6" fmla="*/ 16 w 77"/>
                  <a:gd name="T7" fmla="*/ 70 h 78"/>
                  <a:gd name="T8" fmla="*/ 10 w 77"/>
                  <a:gd name="T9" fmla="*/ 65 h 78"/>
                  <a:gd name="T10" fmla="*/ 6 w 77"/>
                  <a:gd name="T11" fmla="*/ 59 h 78"/>
                  <a:gd name="T12" fmla="*/ 3 w 77"/>
                  <a:gd name="T13" fmla="*/ 53 h 78"/>
                  <a:gd name="T14" fmla="*/ 0 w 77"/>
                  <a:gd name="T15" fmla="*/ 46 h 78"/>
                  <a:gd name="T16" fmla="*/ 0 w 77"/>
                  <a:gd name="T17" fmla="*/ 37 h 78"/>
                  <a:gd name="T18" fmla="*/ 0 w 77"/>
                  <a:gd name="T19" fmla="*/ 30 h 78"/>
                  <a:gd name="T20" fmla="*/ 3 w 77"/>
                  <a:gd name="T21" fmla="*/ 23 h 78"/>
                  <a:gd name="T22" fmla="*/ 6 w 77"/>
                  <a:gd name="T23" fmla="*/ 17 h 78"/>
                  <a:gd name="T24" fmla="*/ 10 w 77"/>
                  <a:gd name="T25" fmla="*/ 11 h 78"/>
                  <a:gd name="T26" fmla="*/ 16 w 77"/>
                  <a:gd name="T27" fmla="*/ 6 h 78"/>
                  <a:gd name="T28" fmla="*/ 22 w 77"/>
                  <a:gd name="T29" fmla="*/ 3 h 78"/>
                  <a:gd name="T30" fmla="*/ 30 w 77"/>
                  <a:gd name="T31" fmla="*/ 1 h 78"/>
                  <a:gd name="T32" fmla="*/ 38 w 77"/>
                  <a:gd name="T33" fmla="*/ 0 h 78"/>
                  <a:gd name="T34" fmla="*/ 45 w 77"/>
                  <a:gd name="T35" fmla="*/ 1 h 78"/>
                  <a:gd name="T36" fmla="*/ 53 w 77"/>
                  <a:gd name="T37" fmla="*/ 3 h 78"/>
                  <a:gd name="T38" fmla="*/ 59 w 77"/>
                  <a:gd name="T39" fmla="*/ 6 h 78"/>
                  <a:gd name="T40" fmla="*/ 65 w 77"/>
                  <a:gd name="T41" fmla="*/ 11 h 78"/>
                  <a:gd name="T42" fmla="*/ 69 w 77"/>
                  <a:gd name="T43" fmla="*/ 17 h 78"/>
                  <a:gd name="T44" fmla="*/ 72 w 77"/>
                  <a:gd name="T45" fmla="*/ 23 h 78"/>
                  <a:gd name="T46" fmla="*/ 74 w 77"/>
                  <a:gd name="T47" fmla="*/ 30 h 78"/>
                  <a:gd name="T48" fmla="*/ 76 w 77"/>
                  <a:gd name="T49" fmla="*/ 37 h 78"/>
                  <a:gd name="T50" fmla="*/ 74 w 77"/>
                  <a:gd name="T51" fmla="*/ 46 h 78"/>
                  <a:gd name="T52" fmla="*/ 72 w 77"/>
                  <a:gd name="T53" fmla="*/ 53 h 78"/>
                  <a:gd name="T54" fmla="*/ 69 w 77"/>
                  <a:gd name="T55" fmla="*/ 59 h 78"/>
                  <a:gd name="T56" fmla="*/ 65 w 77"/>
                  <a:gd name="T57" fmla="*/ 65 h 78"/>
                  <a:gd name="T58" fmla="*/ 59 w 77"/>
                  <a:gd name="T59" fmla="*/ 70 h 78"/>
                  <a:gd name="T60" fmla="*/ 53 w 77"/>
                  <a:gd name="T61" fmla="*/ 73 h 78"/>
                  <a:gd name="T62" fmla="*/ 45 w 77"/>
                  <a:gd name="T63" fmla="*/ 75 h 78"/>
                  <a:gd name="T64" fmla="*/ 38 w 77"/>
                  <a:gd name="T65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78">
                    <a:moveTo>
                      <a:pt x="38" y="77"/>
                    </a:moveTo>
                    <a:lnTo>
                      <a:pt x="30" y="75"/>
                    </a:lnTo>
                    <a:lnTo>
                      <a:pt x="22" y="73"/>
                    </a:lnTo>
                    <a:lnTo>
                      <a:pt x="16" y="70"/>
                    </a:lnTo>
                    <a:lnTo>
                      <a:pt x="10" y="65"/>
                    </a:lnTo>
                    <a:lnTo>
                      <a:pt x="6" y="59"/>
                    </a:lnTo>
                    <a:lnTo>
                      <a:pt x="3" y="53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3" y="23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5" y="1"/>
                    </a:lnTo>
                    <a:lnTo>
                      <a:pt x="53" y="3"/>
                    </a:lnTo>
                    <a:lnTo>
                      <a:pt x="59" y="6"/>
                    </a:lnTo>
                    <a:lnTo>
                      <a:pt x="65" y="11"/>
                    </a:lnTo>
                    <a:lnTo>
                      <a:pt x="69" y="17"/>
                    </a:lnTo>
                    <a:lnTo>
                      <a:pt x="72" y="23"/>
                    </a:lnTo>
                    <a:lnTo>
                      <a:pt x="74" y="30"/>
                    </a:lnTo>
                    <a:lnTo>
                      <a:pt x="76" y="37"/>
                    </a:lnTo>
                    <a:lnTo>
                      <a:pt x="74" y="46"/>
                    </a:lnTo>
                    <a:lnTo>
                      <a:pt x="72" y="53"/>
                    </a:lnTo>
                    <a:lnTo>
                      <a:pt x="69" y="59"/>
                    </a:lnTo>
                    <a:lnTo>
                      <a:pt x="65" y="65"/>
                    </a:lnTo>
                    <a:lnTo>
                      <a:pt x="59" y="70"/>
                    </a:lnTo>
                    <a:lnTo>
                      <a:pt x="53" y="73"/>
                    </a:lnTo>
                    <a:lnTo>
                      <a:pt x="45" y="75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37"/>
              <p:cNvSpPr/>
              <p:nvPr/>
            </p:nvSpPr>
            <p:spPr bwMode="auto">
              <a:xfrm>
                <a:off x="2118" y="1969"/>
                <a:ext cx="51" cy="50"/>
              </a:xfrm>
              <a:custGeom>
                <a:avLst/>
                <a:gdLst>
                  <a:gd name="T0" fmla="*/ 25 w 51"/>
                  <a:gd name="T1" fmla="*/ 49 h 50"/>
                  <a:gd name="T2" fmla="*/ 20 w 51"/>
                  <a:gd name="T3" fmla="*/ 49 h 50"/>
                  <a:gd name="T4" fmla="*/ 15 w 51"/>
                  <a:gd name="T5" fmla="*/ 47 h 50"/>
                  <a:gd name="T6" fmla="*/ 10 w 51"/>
                  <a:gd name="T7" fmla="*/ 45 h 50"/>
                  <a:gd name="T8" fmla="*/ 7 w 51"/>
                  <a:gd name="T9" fmla="*/ 42 h 50"/>
                  <a:gd name="T10" fmla="*/ 4 w 51"/>
                  <a:gd name="T11" fmla="*/ 38 h 50"/>
                  <a:gd name="T12" fmla="*/ 2 w 51"/>
                  <a:gd name="T13" fmla="*/ 33 h 50"/>
                  <a:gd name="T14" fmla="*/ 1 w 51"/>
                  <a:gd name="T15" fmla="*/ 29 h 50"/>
                  <a:gd name="T16" fmla="*/ 0 w 51"/>
                  <a:gd name="T17" fmla="*/ 25 h 50"/>
                  <a:gd name="T18" fmla="*/ 1 w 51"/>
                  <a:gd name="T19" fmla="*/ 19 h 50"/>
                  <a:gd name="T20" fmla="*/ 2 w 51"/>
                  <a:gd name="T21" fmla="*/ 15 h 50"/>
                  <a:gd name="T22" fmla="*/ 4 w 51"/>
                  <a:gd name="T23" fmla="*/ 10 h 50"/>
                  <a:gd name="T24" fmla="*/ 7 w 51"/>
                  <a:gd name="T25" fmla="*/ 6 h 50"/>
                  <a:gd name="T26" fmla="*/ 10 w 51"/>
                  <a:gd name="T27" fmla="*/ 4 h 50"/>
                  <a:gd name="T28" fmla="*/ 15 w 51"/>
                  <a:gd name="T29" fmla="*/ 2 h 50"/>
                  <a:gd name="T30" fmla="*/ 20 w 51"/>
                  <a:gd name="T31" fmla="*/ 0 h 50"/>
                  <a:gd name="T32" fmla="*/ 25 w 51"/>
                  <a:gd name="T33" fmla="*/ 0 h 50"/>
                  <a:gd name="T34" fmla="*/ 30 w 51"/>
                  <a:gd name="T35" fmla="*/ 0 h 50"/>
                  <a:gd name="T36" fmla="*/ 34 w 51"/>
                  <a:gd name="T37" fmla="*/ 2 h 50"/>
                  <a:gd name="T38" fmla="*/ 39 w 51"/>
                  <a:gd name="T39" fmla="*/ 4 h 50"/>
                  <a:gd name="T40" fmla="*/ 42 w 51"/>
                  <a:gd name="T41" fmla="*/ 6 h 50"/>
                  <a:gd name="T42" fmla="*/ 45 w 51"/>
                  <a:gd name="T43" fmla="*/ 10 h 50"/>
                  <a:gd name="T44" fmla="*/ 47 w 51"/>
                  <a:gd name="T45" fmla="*/ 15 h 50"/>
                  <a:gd name="T46" fmla="*/ 50 w 51"/>
                  <a:gd name="T47" fmla="*/ 19 h 50"/>
                  <a:gd name="T48" fmla="*/ 50 w 51"/>
                  <a:gd name="T49" fmla="*/ 25 h 50"/>
                  <a:gd name="T50" fmla="*/ 50 w 51"/>
                  <a:gd name="T51" fmla="*/ 29 h 50"/>
                  <a:gd name="T52" fmla="*/ 47 w 51"/>
                  <a:gd name="T53" fmla="*/ 33 h 50"/>
                  <a:gd name="T54" fmla="*/ 45 w 51"/>
                  <a:gd name="T55" fmla="*/ 38 h 50"/>
                  <a:gd name="T56" fmla="*/ 42 w 51"/>
                  <a:gd name="T57" fmla="*/ 42 h 50"/>
                  <a:gd name="T58" fmla="*/ 39 w 51"/>
                  <a:gd name="T59" fmla="*/ 45 h 50"/>
                  <a:gd name="T60" fmla="*/ 34 w 51"/>
                  <a:gd name="T61" fmla="*/ 47 h 50"/>
                  <a:gd name="T62" fmla="*/ 30 w 51"/>
                  <a:gd name="T63" fmla="*/ 49 h 50"/>
                  <a:gd name="T64" fmla="*/ 25 w 51"/>
                  <a:gd name="T6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" h="50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3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9" y="4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7" y="15"/>
                    </a:lnTo>
                    <a:lnTo>
                      <a:pt x="50" y="19"/>
                    </a:lnTo>
                    <a:lnTo>
                      <a:pt x="50" y="25"/>
                    </a:lnTo>
                    <a:lnTo>
                      <a:pt x="50" y="29"/>
                    </a:lnTo>
                    <a:lnTo>
                      <a:pt x="47" y="33"/>
                    </a:lnTo>
                    <a:lnTo>
                      <a:pt x="45" y="38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4" y="47"/>
                    </a:lnTo>
                    <a:lnTo>
                      <a:pt x="30" y="49"/>
                    </a:lnTo>
                    <a:lnTo>
                      <a:pt x="25" y="4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38"/>
              <p:cNvSpPr/>
              <p:nvPr/>
            </p:nvSpPr>
            <p:spPr bwMode="auto">
              <a:xfrm>
                <a:off x="2113" y="1958"/>
                <a:ext cx="50" cy="51"/>
              </a:xfrm>
              <a:custGeom>
                <a:avLst/>
                <a:gdLst>
                  <a:gd name="T0" fmla="*/ 23 w 50"/>
                  <a:gd name="T1" fmla="*/ 50 h 51"/>
                  <a:gd name="T2" fmla="*/ 19 w 50"/>
                  <a:gd name="T3" fmla="*/ 48 h 51"/>
                  <a:gd name="T4" fmla="*/ 14 w 50"/>
                  <a:gd name="T5" fmla="*/ 47 h 51"/>
                  <a:gd name="T6" fmla="*/ 9 w 50"/>
                  <a:gd name="T7" fmla="*/ 45 h 51"/>
                  <a:gd name="T8" fmla="*/ 6 w 50"/>
                  <a:gd name="T9" fmla="*/ 42 h 51"/>
                  <a:gd name="T10" fmla="*/ 3 w 50"/>
                  <a:gd name="T11" fmla="*/ 38 h 51"/>
                  <a:gd name="T12" fmla="*/ 1 w 50"/>
                  <a:gd name="T13" fmla="*/ 34 h 51"/>
                  <a:gd name="T14" fmla="*/ 0 w 50"/>
                  <a:gd name="T15" fmla="*/ 29 h 51"/>
                  <a:gd name="T16" fmla="*/ 0 w 50"/>
                  <a:gd name="T17" fmla="*/ 25 h 51"/>
                  <a:gd name="T18" fmla="*/ 0 w 50"/>
                  <a:gd name="T19" fmla="*/ 19 h 51"/>
                  <a:gd name="T20" fmla="*/ 1 w 50"/>
                  <a:gd name="T21" fmla="*/ 15 h 51"/>
                  <a:gd name="T22" fmla="*/ 3 w 50"/>
                  <a:gd name="T23" fmla="*/ 10 h 51"/>
                  <a:gd name="T24" fmla="*/ 6 w 50"/>
                  <a:gd name="T25" fmla="*/ 7 h 51"/>
                  <a:gd name="T26" fmla="*/ 9 w 50"/>
                  <a:gd name="T27" fmla="*/ 4 h 51"/>
                  <a:gd name="T28" fmla="*/ 14 w 50"/>
                  <a:gd name="T29" fmla="*/ 2 h 51"/>
                  <a:gd name="T30" fmla="*/ 19 w 50"/>
                  <a:gd name="T31" fmla="*/ 1 h 51"/>
                  <a:gd name="T32" fmla="*/ 23 w 50"/>
                  <a:gd name="T33" fmla="*/ 0 h 51"/>
                  <a:gd name="T34" fmla="*/ 29 w 50"/>
                  <a:gd name="T35" fmla="*/ 1 h 51"/>
                  <a:gd name="T36" fmla="*/ 33 w 50"/>
                  <a:gd name="T37" fmla="*/ 2 h 51"/>
                  <a:gd name="T38" fmla="*/ 38 w 50"/>
                  <a:gd name="T39" fmla="*/ 4 h 51"/>
                  <a:gd name="T40" fmla="*/ 41 w 50"/>
                  <a:gd name="T41" fmla="*/ 7 h 51"/>
                  <a:gd name="T42" fmla="*/ 44 w 50"/>
                  <a:gd name="T43" fmla="*/ 10 h 51"/>
                  <a:gd name="T44" fmla="*/ 46 w 50"/>
                  <a:gd name="T45" fmla="*/ 15 h 51"/>
                  <a:gd name="T46" fmla="*/ 49 w 50"/>
                  <a:gd name="T47" fmla="*/ 19 h 51"/>
                  <a:gd name="T48" fmla="*/ 49 w 50"/>
                  <a:gd name="T49" fmla="*/ 25 h 51"/>
                  <a:gd name="T50" fmla="*/ 49 w 50"/>
                  <a:gd name="T51" fmla="*/ 29 h 51"/>
                  <a:gd name="T52" fmla="*/ 46 w 50"/>
                  <a:gd name="T53" fmla="*/ 34 h 51"/>
                  <a:gd name="T54" fmla="*/ 44 w 50"/>
                  <a:gd name="T55" fmla="*/ 38 h 51"/>
                  <a:gd name="T56" fmla="*/ 41 w 50"/>
                  <a:gd name="T57" fmla="*/ 42 h 51"/>
                  <a:gd name="T58" fmla="*/ 38 w 50"/>
                  <a:gd name="T59" fmla="*/ 45 h 51"/>
                  <a:gd name="T60" fmla="*/ 33 w 50"/>
                  <a:gd name="T61" fmla="*/ 47 h 51"/>
                  <a:gd name="T62" fmla="*/ 29 w 50"/>
                  <a:gd name="T63" fmla="*/ 48 h 51"/>
                  <a:gd name="T64" fmla="*/ 23 w 50"/>
                  <a:gd name="T6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1">
                    <a:moveTo>
                      <a:pt x="23" y="50"/>
                    </a:moveTo>
                    <a:lnTo>
                      <a:pt x="19" y="48"/>
                    </a:lnTo>
                    <a:lnTo>
                      <a:pt x="14" y="47"/>
                    </a:lnTo>
                    <a:lnTo>
                      <a:pt x="9" y="45"/>
                    </a:lnTo>
                    <a:lnTo>
                      <a:pt x="6" y="42"/>
                    </a:lnTo>
                    <a:lnTo>
                      <a:pt x="3" y="38"/>
                    </a:lnTo>
                    <a:lnTo>
                      <a:pt x="1" y="34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9" y="1"/>
                    </a:lnTo>
                    <a:lnTo>
                      <a:pt x="33" y="2"/>
                    </a:lnTo>
                    <a:lnTo>
                      <a:pt x="38" y="4"/>
                    </a:lnTo>
                    <a:lnTo>
                      <a:pt x="41" y="7"/>
                    </a:lnTo>
                    <a:lnTo>
                      <a:pt x="44" y="10"/>
                    </a:lnTo>
                    <a:lnTo>
                      <a:pt x="46" y="15"/>
                    </a:lnTo>
                    <a:lnTo>
                      <a:pt x="49" y="19"/>
                    </a:lnTo>
                    <a:lnTo>
                      <a:pt x="49" y="25"/>
                    </a:lnTo>
                    <a:lnTo>
                      <a:pt x="49" y="29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3" y="47"/>
                    </a:lnTo>
                    <a:lnTo>
                      <a:pt x="29" y="48"/>
                    </a:lnTo>
                    <a:lnTo>
                      <a:pt x="23" y="50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39"/>
              <p:cNvSpPr/>
              <p:nvPr/>
            </p:nvSpPr>
            <p:spPr bwMode="auto">
              <a:xfrm>
                <a:off x="2192" y="1520"/>
                <a:ext cx="77" cy="79"/>
              </a:xfrm>
              <a:custGeom>
                <a:avLst/>
                <a:gdLst>
                  <a:gd name="T0" fmla="*/ 38 w 77"/>
                  <a:gd name="T1" fmla="*/ 78 h 79"/>
                  <a:gd name="T2" fmla="*/ 30 w 77"/>
                  <a:gd name="T3" fmla="*/ 76 h 79"/>
                  <a:gd name="T4" fmla="*/ 22 w 77"/>
                  <a:gd name="T5" fmla="*/ 74 h 79"/>
                  <a:gd name="T6" fmla="*/ 16 w 77"/>
                  <a:gd name="T7" fmla="*/ 71 h 79"/>
                  <a:gd name="T8" fmla="*/ 10 w 77"/>
                  <a:gd name="T9" fmla="*/ 67 h 79"/>
                  <a:gd name="T10" fmla="*/ 6 w 77"/>
                  <a:gd name="T11" fmla="*/ 60 h 79"/>
                  <a:gd name="T12" fmla="*/ 2 w 77"/>
                  <a:gd name="T13" fmla="*/ 53 h 79"/>
                  <a:gd name="T14" fmla="*/ 0 w 77"/>
                  <a:gd name="T15" fmla="*/ 47 h 79"/>
                  <a:gd name="T16" fmla="*/ 0 w 77"/>
                  <a:gd name="T17" fmla="*/ 39 h 79"/>
                  <a:gd name="T18" fmla="*/ 0 w 77"/>
                  <a:gd name="T19" fmla="*/ 31 h 79"/>
                  <a:gd name="T20" fmla="*/ 2 w 77"/>
                  <a:gd name="T21" fmla="*/ 24 h 79"/>
                  <a:gd name="T22" fmla="*/ 6 w 77"/>
                  <a:gd name="T23" fmla="*/ 17 h 79"/>
                  <a:gd name="T24" fmla="*/ 10 w 77"/>
                  <a:gd name="T25" fmla="*/ 12 h 79"/>
                  <a:gd name="T26" fmla="*/ 16 w 77"/>
                  <a:gd name="T27" fmla="*/ 6 h 79"/>
                  <a:gd name="T28" fmla="*/ 22 w 77"/>
                  <a:gd name="T29" fmla="*/ 3 h 79"/>
                  <a:gd name="T30" fmla="*/ 30 w 77"/>
                  <a:gd name="T31" fmla="*/ 1 h 79"/>
                  <a:gd name="T32" fmla="*/ 38 w 77"/>
                  <a:gd name="T33" fmla="*/ 0 h 79"/>
                  <a:gd name="T34" fmla="*/ 45 w 77"/>
                  <a:gd name="T35" fmla="*/ 1 h 79"/>
                  <a:gd name="T36" fmla="*/ 53 w 77"/>
                  <a:gd name="T37" fmla="*/ 3 h 79"/>
                  <a:gd name="T38" fmla="*/ 59 w 77"/>
                  <a:gd name="T39" fmla="*/ 6 h 79"/>
                  <a:gd name="T40" fmla="*/ 65 w 77"/>
                  <a:gd name="T41" fmla="*/ 12 h 79"/>
                  <a:gd name="T42" fmla="*/ 69 w 77"/>
                  <a:gd name="T43" fmla="*/ 17 h 79"/>
                  <a:gd name="T44" fmla="*/ 72 w 77"/>
                  <a:gd name="T45" fmla="*/ 24 h 79"/>
                  <a:gd name="T46" fmla="*/ 76 w 77"/>
                  <a:gd name="T47" fmla="*/ 31 h 79"/>
                  <a:gd name="T48" fmla="*/ 76 w 77"/>
                  <a:gd name="T49" fmla="*/ 39 h 79"/>
                  <a:gd name="T50" fmla="*/ 76 w 77"/>
                  <a:gd name="T51" fmla="*/ 47 h 79"/>
                  <a:gd name="T52" fmla="*/ 72 w 77"/>
                  <a:gd name="T53" fmla="*/ 53 h 79"/>
                  <a:gd name="T54" fmla="*/ 69 w 77"/>
                  <a:gd name="T55" fmla="*/ 60 h 79"/>
                  <a:gd name="T56" fmla="*/ 65 w 77"/>
                  <a:gd name="T57" fmla="*/ 67 h 79"/>
                  <a:gd name="T58" fmla="*/ 59 w 77"/>
                  <a:gd name="T59" fmla="*/ 71 h 79"/>
                  <a:gd name="T60" fmla="*/ 53 w 77"/>
                  <a:gd name="T61" fmla="*/ 74 h 79"/>
                  <a:gd name="T62" fmla="*/ 45 w 77"/>
                  <a:gd name="T63" fmla="*/ 76 h 79"/>
                  <a:gd name="T64" fmla="*/ 38 w 77"/>
                  <a:gd name="T65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79">
                    <a:moveTo>
                      <a:pt x="38" y="78"/>
                    </a:moveTo>
                    <a:lnTo>
                      <a:pt x="30" y="76"/>
                    </a:lnTo>
                    <a:lnTo>
                      <a:pt x="22" y="74"/>
                    </a:lnTo>
                    <a:lnTo>
                      <a:pt x="16" y="71"/>
                    </a:lnTo>
                    <a:lnTo>
                      <a:pt x="10" y="67"/>
                    </a:lnTo>
                    <a:lnTo>
                      <a:pt x="6" y="60"/>
                    </a:lnTo>
                    <a:lnTo>
                      <a:pt x="2" y="53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2" y="24"/>
                    </a:lnTo>
                    <a:lnTo>
                      <a:pt x="6" y="17"/>
                    </a:lnTo>
                    <a:lnTo>
                      <a:pt x="10" y="12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5" y="1"/>
                    </a:lnTo>
                    <a:lnTo>
                      <a:pt x="53" y="3"/>
                    </a:lnTo>
                    <a:lnTo>
                      <a:pt x="59" y="6"/>
                    </a:lnTo>
                    <a:lnTo>
                      <a:pt x="65" y="12"/>
                    </a:lnTo>
                    <a:lnTo>
                      <a:pt x="69" y="17"/>
                    </a:lnTo>
                    <a:lnTo>
                      <a:pt x="72" y="24"/>
                    </a:lnTo>
                    <a:lnTo>
                      <a:pt x="76" y="31"/>
                    </a:lnTo>
                    <a:lnTo>
                      <a:pt x="76" y="39"/>
                    </a:lnTo>
                    <a:lnTo>
                      <a:pt x="76" y="47"/>
                    </a:lnTo>
                    <a:lnTo>
                      <a:pt x="72" y="53"/>
                    </a:lnTo>
                    <a:lnTo>
                      <a:pt x="69" y="60"/>
                    </a:lnTo>
                    <a:lnTo>
                      <a:pt x="65" y="67"/>
                    </a:lnTo>
                    <a:lnTo>
                      <a:pt x="59" y="71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38" y="7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40"/>
              <p:cNvSpPr/>
              <p:nvPr/>
            </p:nvSpPr>
            <p:spPr bwMode="auto">
              <a:xfrm>
                <a:off x="2185" y="1511"/>
                <a:ext cx="78" cy="77"/>
              </a:xfrm>
              <a:custGeom>
                <a:avLst/>
                <a:gdLst>
                  <a:gd name="T0" fmla="*/ 38 w 78"/>
                  <a:gd name="T1" fmla="*/ 76 h 77"/>
                  <a:gd name="T2" fmla="*/ 30 w 78"/>
                  <a:gd name="T3" fmla="*/ 74 h 77"/>
                  <a:gd name="T4" fmla="*/ 23 w 78"/>
                  <a:gd name="T5" fmla="*/ 72 h 77"/>
                  <a:gd name="T6" fmla="*/ 16 w 78"/>
                  <a:gd name="T7" fmla="*/ 69 h 77"/>
                  <a:gd name="T8" fmla="*/ 11 w 78"/>
                  <a:gd name="T9" fmla="*/ 65 h 77"/>
                  <a:gd name="T10" fmla="*/ 6 w 78"/>
                  <a:gd name="T11" fmla="*/ 59 h 77"/>
                  <a:gd name="T12" fmla="*/ 3 w 78"/>
                  <a:gd name="T13" fmla="*/ 53 h 77"/>
                  <a:gd name="T14" fmla="*/ 0 w 78"/>
                  <a:gd name="T15" fmla="*/ 45 h 77"/>
                  <a:gd name="T16" fmla="*/ 0 w 78"/>
                  <a:gd name="T17" fmla="*/ 38 h 77"/>
                  <a:gd name="T18" fmla="*/ 0 w 78"/>
                  <a:gd name="T19" fmla="*/ 30 h 77"/>
                  <a:gd name="T20" fmla="*/ 3 w 78"/>
                  <a:gd name="T21" fmla="*/ 22 h 77"/>
                  <a:gd name="T22" fmla="*/ 6 w 78"/>
                  <a:gd name="T23" fmla="*/ 16 h 77"/>
                  <a:gd name="T24" fmla="*/ 11 w 78"/>
                  <a:gd name="T25" fmla="*/ 10 h 77"/>
                  <a:gd name="T26" fmla="*/ 16 w 78"/>
                  <a:gd name="T27" fmla="*/ 6 h 77"/>
                  <a:gd name="T28" fmla="*/ 23 w 78"/>
                  <a:gd name="T29" fmla="*/ 2 h 77"/>
                  <a:gd name="T30" fmla="*/ 30 w 78"/>
                  <a:gd name="T31" fmla="*/ 0 h 77"/>
                  <a:gd name="T32" fmla="*/ 38 w 78"/>
                  <a:gd name="T33" fmla="*/ 0 h 77"/>
                  <a:gd name="T34" fmla="*/ 46 w 78"/>
                  <a:gd name="T35" fmla="*/ 0 h 77"/>
                  <a:gd name="T36" fmla="*/ 53 w 78"/>
                  <a:gd name="T37" fmla="*/ 2 h 77"/>
                  <a:gd name="T38" fmla="*/ 60 w 78"/>
                  <a:gd name="T39" fmla="*/ 6 h 77"/>
                  <a:gd name="T40" fmla="*/ 66 w 78"/>
                  <a:gd name="T41" fmla="*/ 10 h 77"/>
                  <a:gd name="T42" fmla="*/ 70 w 78"/>
                  <a:gd name="T43" fmla="*/ 16 h 77"/>
                  <a:gd name="T44" fmla="*/ 74 w 78"/>
                  <a:gd name="T45" fmla="*/ 22 h 77"/>
                  <a:gd name="T46" fmla="*/ 77 w 78"/>
                  <a:gd name="T47" fmla="*/ 30 h 77"/>
                  <a:gd name="T48" fmla="*/ 77 w 78"/>
                  <a:gd name="T49" fmla="*/ 38 h 77"/>
                  <a:gd name="T50" fmla="*/ 77 w 78"/>
                  <a:gd name="T51" fmla="*/ 45 h 77"/>
                  <a:gd name="T52" fmla="*/ 74 w 78"/>
                  <a:gd name="T53" fmla="*/ 53 h 77"/>
                  <a:gd name="T54" fmla="*/ 70 w 78"/>
                  <a:gd name="T55" fmla="*/ 59 h 77"/>
                  <a:gd name="T56" fmla="*/ 66 w 78"/>
                  <a:gd name="T57" fmla="*/ 65 h 77"/>
                  <a:gd name="T58" fmla="*/ 60 w 78"/>
                  <a:gd name="T59" fmla="*/ 69 h 77"/>
                  <a:gd name="T60" fmla="*/ 53 w 78"/>
                  <a:gd name="T61" fmla="*/ 72 h 77"/>
                  <a:gd name="T62" fmla="*/ 46 w 78"/>
                  <a:gd name="T63" fmla="*/ 74 h 77"/>
                  <a:gd name="T64" fmla="*/ 38 w 78"/>
                  <a:gd name="T65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77">
                    <a:moveTo>
                      <a:pt x="38" y="76"/>
                    </a:moveTo>
                    <a:lnTo>
                      <a:pt x="30" y="74"/>
                    </a:lnTo>
                    <a:lnTo>
                      <a:pt x="23" y="72"/>
                    </a:lnTo>
                    <a:lnTo>
                      <a:pt x="16" y="69"/>
                    </a:lnTo>
                    <a:lnTo>
                      <a:pt x="11" y="65"/>
                    </a:lnTo>
                    <a:lnTo>
                      <a:pt x="6" y="59"/>
                    </a:lnTo>
                    <a:lnTo>
                      <a:pt x="3" y="53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0"/>
                    </a:lnTo>
                    <a:lnTo>
                      <a:pt x="16" y="6"/>
                    </a:lnTo>
                    <a:lnTo>
                      <a:pt x="23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2"/>
                    </a:lnTo>
                    <a:lnTo>
                      <a:pt x="60" y="6"/>
                    </a:lnTo>
                    <a:lnTo>
                      <a:pt x="66" y="10"/>
                    </a:lnTo>
                    <a:lnTo>
                      <a:pt x="70" y="16"/>
                    </a:lnTo>
                    <a:lnTo>
                      <a:pt x="74" y="22"/>
                    </a:lnTo>
                    <a:lnTo>
                      <a:pt x="77" y="30"/>
                    </a:lnTo>
                    <a:lnTo>
                      <a:pt x="77" y="38"/>
                    </a:lnTo>
                    <a:lnTo>
                      <a:pt x="77" y="45"/>
                    </a:lnTo>
                    <a:lnTo>
                      <a:pt x="74" y="53"/>
                    </a:lnTo>
                    <a:lnTo>
                      <a:pt x="70" y="59"/>
                    </a:lnTo>
                    <a:lnTo>
                      <a:pt x="66" y="65"/>
                    </a:lnTo>
                    <a:lnTo>
                      <a:pt x="60" y="69"/>
                    </a:lnTo>
                    <a:lnTo>
                      <a:pt x="53" y="72"/>
                    </a:lnTo>
                    <a:lnTo>
                      <a:pt x="46" y="74"/>
                    </a:lnTo>
                    <a:lnTo>
                      <a:pt x="38" y="76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41"/>
              <p:cNvSpPr/>
              <p:nvPr/>
            </p:nvSpPr>
            <p:spPr bwMode="auto">
              <a:xfrm>
                <a:off x="2103" y="1299"/>
                <a:ext cx="51" cy="51"/>
              </a:xfrm>
              <a:custGeom>
                <a:avLst/>
                <a:gdLst>
                  <a:gd name="T0" fmla="*/ 25 w 51"/>
                  <a:gd name="T1" fmla="*/ 50 h 51"/>
                  <a:gd name="T2" fmla="*/ 19 w 51"/>
                  <a:gd name="T3" fmla="*/ 48 h 51"/>
                  <a:gd name="T4" fmla="*/ 15 w 51"/>
                  <a:gd name="T5" fmla="*/ 47 h 51"/>
                  <a:gd name="T6" fmla="*/ 10 w 51"/>
                  <a:gd name="T7" fmla="*/ 45 h 51"/>
                  <a:gd name="T8" fmla="*/ 7 w 51"/>
                  <a:gd name="T9" fmla="*/ 42 h 51"/>
                  <a:gd name="T10" fmla="*/ 4 w 51"/>
                  <a:gd name="T11" fmla="*/ 39 h 51"/>
                  <a:gd name="T12" fmla="*/ 2 w 51"/>
                  <a:gd name="T13" fmla="*/ 34 h 51"/>
                  <a:gd name="T14" fmla="*/ 0 w 51"/>
                  <a:gd name="T15" fmla="*/ 30 h 51"/>
                  <a:gd name="T16" fmla="*/ 0 w 51"/>
                  <a:gd name="T17" fmla="*/ 25 h 51"/>
                  <a:gd name="T18" fmla="*/ 0 w 51"/>
                  <a:gd name="T19" fmla="*/ 19 h 51"/>
                  <a:gd name="T20" fmla="*/ 2 w 51"/>
                  <a:gd name="T21" fmla="*/ 15 h 51"/>
                  <a:gd name="T22" fmla="*/ 4 w 51"/>
                  <a:gd name="T23" fmla="*/ 10 h 51"/>
                  <a:gd name="T24" fmla="*/ 7 w 51"/>
                  <a:gd name="T25" fmla="*/ 7 h 51"/>
                  <a:gd name="T26" fmla="*/ 10 w 51"/>
                  <a:gd name="T27" fmla="*/ 4 h 51"/>
                  <a:gd name="T28" fmla="*/ 15 w 51"/>
                  <a:gd name="T29" fmla="*/ 2 h 51"/>
                  <a:gd name="T30" fmla="*/ 19 w 51"/>
                  <a:gd name="T31" fmla="*/ 1 h 51"/>
                  <a:gd name="T32" fmla="*/ 25 w 51"/>
                  <a:gd name="T33" fmla="*/ 0 h 51"/>
                  <a:gd name="T34" fmla="*/ 29 w 51"/>
                  <a:gd name="T35" fmla="*/ 1 h 51"/>
                  <a:gd name="T36" fmla="*/ 34 w 51"/>
                  <a:gd name="T37" fmla="*/ 2 h 51"/>
                  <a:gd name="T38" fmla="*/ 39 w 51"/>
                  <a:gd name="T39" fmla="*/ 4 h 51"/>
                  <a:gd name="T40" fmla="*/ 42 w 51"/>
                  <a:gd name="T41" fmla="*/ 7 h 51"/>
                  <a:gd name="T42" fmla="*/ 45 w 51"/>
                  <a:gd name="T43" fmla="*/ 10 h 51"/>
                  <a:gd name="T44" fmla="*/ 47 w 51"/>
                  <a:gd name="T45" fmla="*/ 15 h 51"/>
                  <a:gd name="T46" fmla="*/ 48 w 51"/>
                  <a:gd name="T47" fmla="*/ 19 h 51"/>
                  <a:gd name="T48" fmla="*/ 50 w 51"/>
                  <a:gd name="T49" fmla="*/ 25 h 51"/>
                  <a:gd name="T50" fmla="*/ 48 w 51"/>
                  <a:gd name="T51" fmla="*/ 30 h 51"/>
                  <a:gd name="T52" fmla="*/ 47 w 51"/>
                  <a:gd name="T53" fmla="*/ 34 h 51"/>
                  <a:gd name="T54" fmla="*/ 45 w 51"/>
                  <a:gd name="T55" fmla="*/ 39 h 51"/>
                  <a:gd name="T56" fmla="*/ 42 w 51"/>
                  <a:gd name="T57" fmla="*/ 42 h 51"/>
                  <a:gd name="T58" fmla="*/ 39 w 51"/>
                  <a:gd name="T59" fmla="*/ 45 h 51"/>
                  <a:gd name="T60" fmla="*/ 34 w 51"/>
                  <a:gd name="T61" fmla="*/ 47 h 51"/>
                  <a:gd name="T62" fmla="*/ 29 w 51"/>
                  <a:gd name="T63" fmla="*/ 48 h 51"/>
                  <a:gd name="T64" fmla="*/ 25 w 51"/>
                  <a:gd name="T6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" h="51">
                    <a:moveTo>
                      <a:pt x="25" y="50"/>
                    </a:moveTo>
                    <a:lnTo>
                      <a:pt x="19" y="48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2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7" y="15"/>
                    </a:lnTo>
                    <a:lnTo>
                      <a:pt x="48" y="19"/>
                    </a:lnTo>
                    <a:lnTo>
                      <a:pt x="50" y="25"/>
                    </a:lnTo>
                    <a:lnTo>
                      <a:pt x="48" y="30"/>
                    </a:lnTo>
                    <a:lnTo>
                      <a:pt x="47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4" y="47"/>
                    </a:lnTo>
                    <a:lnTo>
                      <a:pt x="29" y="48"/>
                    </a:lnTo>
                    <a:lnTo>
                      <a:pt x="25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42"/>
              <p:cNvSpPr/>
              <p:nvPr/>
            </p:nvSpPr>
            <p:spPr bwMode="auto">
              <a:xfrm>
                <a:off x="2096" y="1288"/>
                <a:ext cx="51" cy="51"/>
              </a:xfrm>
              <a:custGeom>
                <a:avLst/>
                <a:gdLst>
                  <a:gd name="T0" fmla="*/ 25 w 51"/>
                  <a:gd name="T1" fmla="*/ 50 h 51"/>
                  <a:gd name="T2" fmla="*/ 19 w 51"/>
                  <a:gd name="T3" fmla="*/ 50 h 51"/>
                  <a:gd name="T4" fmla="*/ 15 w 51"/>
                  <a:gd name="T5" fmla="*/ 47 h 51"/>
                  <a:gd name="T6" fmla="*/ 10 w 51"/>
                  <a:gd name="T7" fmla="*/ 45 h 51"/>
                  <a:gd name="T8" fmla="*/ 7 w 51"/>
                  <a:gd name="T9" fmla="*/ 42 h 51"/>
                  <a:gd name="T10" fmla="*/ 4 w 51"/>
                  <a:gd name="T11" fmla="*/ 39 h 51"/>
                  <a:gd name="T12" fmla="*/ 2 w 51"/>
                  <a:gd name="T13" fmla="*/ 34 h 51"/>
                  <a:gd name="T14" fmla="*/ 1 w 51"/>
                  <a:gd name="T15" fmla="*/ 30 h 51"/>
                  <a:gd name="T16" fmla="*/ 0 w 51"/>
                  <a:gd name="T17" fmla="*/ 25 h 51"/>
                  <a:gd name="T18" fmla="*/ 1 w 51"/>
                  <a:gd name="T19" fmla="*/ 20 h 51"/>
                  <a:gd name="T20" fmla="*/ 2 w 51"/>
                  <a:gd name="T21" fmla="*/ 15 h 51"/>
                  <a:gd name="T22" fmla="*/ 4 w 51"/>
                  <a:gd name="T23" fmla="*/ 10 h 51"/>
                  <a:gd name="T24" fmla="*/ 7 w 51"/>
                  <a:gd name="T25" fmla="*/ 7 h 51"/>
                  <a:gd name="T26" fmla="*/ 10 w 51"/>
                  <a:gd name="T27" fmla="*/ 4 h 51"/>
                  <a:gd name="T28" fmla="*/ 15 w 51"/>
                  <a:gd name="T29" fmla="*/ 2 h 51"/>
                  <a:gd name="T30" fmla="*/ 19 w 51"/>
                  <a:gd name="T31" fmla="*/ 1 h 51"/>
                  <a:gd name="T32" fmla="*/ 25 w 51"/>
                  <a:gd name="T33" fmla="*/ 0 h 51"/>
                  <a:gd name="T34" fmla="*/ 30 w 51"/>
                  <a:gd name="T35" fmla="*/ 1 h 51"/>
                  <a:gd name="T36" fmla="*/ 34 w 51"/>
                  <a:gd name="T37" fmla="*/ 2 h 51"/>
                  <a:gd name="T38" fmla="*/ 39 w 51"/>
                  <a:gd name="T39" fmla="*/ 4 h 51"/>
                  <a:gd name="T40" fmla="*/ 42 w 51"/>
                  <a:gd name="T41" fmla="*/ 7 h 51"/>
                  <a:gd name="T42" fmla="*/ 45 w 51"/>
                  <a:gd name="T43" fmla="*/ 10 h 51"/>
                  <a:gd name="T44" fmla="*/ 47 w 51"/>
                  <a:gd name="T45" fmla="*/ 15 h 51"/>
                  <a:gd name="T46" fmla="*/ 48 w 51"/>
                  <a:gd name="T47" fmla="*/ 20 h 51"/>
                  <a:gd name="T48" fmla="*/ 50 w 51"/>
                  <a:gd name="T49" fmla="*/ 25 h 51"/>
                  <a:gd name="T50" fmla="*/ 48 w 51"/>
                  <a:gd name="T51" fmla="*/ 30 h 51"/>
                  <a:gd name="T52" fmla="*/ 47 w 51"/>
                  <a:gd name="T53" fmla="*/ 34 h 51"/>
                  <a:gd name="T54" fmla="*/ 45 w 51"/>
                  <a:gd name="T55" fmla="*/ 39 h 51"/>
                  <a:gd name="T56" fmla="*/ 42 w 51"/>
                  <a:gd name="T57" fmla="*/ 42 h 51"/>
                  <a:gd name="T58" fmla="*/ 39 w 51"/>
                  <a:gd name="T59" fmla="*/ 45 h 51"/>
                  <a:gd name="T60" fmla="*/ 34 w 51"/>
                  <a:gd name="T61" fmla="*/ 47 h 51"/>
                  <a:gd name="T62" fmla="*/ 30 w 51"/>
                  <a:gd name="T63" fmla="*/ 50 h 51"/>
                  <a:gd name="T64" fmla="*/ 25 w 51"/>
                  <a:gd name="T6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" h="51">
                    <a:moveTo>
                      <a:pt x="25" y="50"/>
                    </a:moveTo>
                    <a:lnTo>
                      <a:pt x="19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1" y="30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2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4" y="2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7" y="15"/>
                    </a:lnTo>
                    <a:lnTo>
                      <a:pt x="48" y="20"/>
                    </a:lnTo>
                    <a:lnTo>
                      <a:pt x="50" y="25"/>
                    </a:lnTo>
                    <a:lnTo>
                      <a:pt x="48" y="30"/>
                    </a:lnTo>
                    <a:lnTo>
                      <a:pt x="47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4" y="47"/>
                    </a:lnTo>
                    <a:lnTo>
                      <a:pt x="30" y="50"/>
                    </a:lnTo>
                    <a:lnTo>
                      <a:pt x="25" y="50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43"/>
              <p:cNvSpPr/>
              <p:nvPr/>
            </p:nvSpPr>
            <p:spPr bwMode="auto">
              <a:xfrm>
                <a:off x="2308" y="1565"/>
                <a:ext cx="34" cy="35"/>
              </a:xfrm>
              <a:custGeom>
                <a:avLst/>
                <a:gdLst>
                  <a:gd name="T0" fmla="*/ 16 w 34"/>
                  <a:gd name="T1" fmla="*/ 34 h 35"/>
                  <a:gd name="T2" fmla="*/ 13 w 34"/>
                  <a:gd name="T3" fmla="*/ 32 h 35"/>
                  <a:gd name="T4" fmla="*/ 9 w 34"/>
                  <a:gd name="T5" fmla="*/ 31 h 35"/>
                  <a:gd name="T6" fmla="*/ 7 w 34"/>
                  <a:gd name="T7" fmla="*/ 30 h 35"/>
                  <a:gd name="T8" fmla="*/ 4 w 34"/>
                  <a:gd name="T9" fmla="*/ 28 h 35"/>
                  <a:gd name="T10" fmla="*/ 2 w 34"/>
                  <a:gd name="T11" fmla="*/ 26 h 35"/>
                  <a:gd name="T12" fmla="*/ 1 w 34"/>
                  <a:gd name="T13" fmla="*/ 23 h 35"/>
                  <a:gd name="T14" fmla="*/ 0 w 34"/>
                  <a:gd name="T15" fmla="*/ 20 h 35"/>
                  <a:gd name="T16" fmla="*/ 0 w 34"/>
                  <a:gd name="T17" fmla="*/ 16 h 35"/>
                  <a:gd name="T18" fmla="*/ 0 w 34"/>
                  <a:gd name="T19" fmla="*/ 13 h 35"/>
                  <a:gd name="T20" fmla="*/ 1 w 34"/>
                  <a:gd name="T21" fmla="*/ 9 h 35"/>
                  <a:gd name="T22" fmla="*/ 2 w 34"/>
                  <a:gd name="T23" fmla="*/ 7 h 35"/>
                  <a:gd name="T24" fmla="*/ 4 w 34"/>
                  <a:gd name="T25" fmla="*/ 5 h 35"/>
                  <a:gd name="T26" fmla="*/ 7 w 34"/>
                  <a:gd name="T27" fmla="*/ 3 h 35"/>
                  <a:gd name="T28" fmla="*/ 9 w 34"/>
                  <a:gd name="T29" fmla="*/ 1 h 35"/>
                  <a:gd name="T30" fmla="*/ 13 w 34"/>
                  <a:gd name="T31" fmla="*/ 1 h 35"/>
                  <a:gd name="T32" fmla="*/ 16 w 34"/>
                  <a:gd name="T33" fmla="*/ 0 h 35"/>
                  <a:gd name="T34" fmla="*/ 19 w 34"/>
                  <a:gd name="T35" fmla="*/ 1 h 35"/>
                  <a:gd name="T36" fmla="*/ 23 w 34"/>
                  <a:gd name="T37" fmla="*/ 1 h 35"/>
                  <a:gd name="T38" fmla="*/ 25 w 34"/>
                  <a:gd name="T39" fmla="*/ 3 h 35"/>
                  <a:gd name="T40" fmla="*/ 28 w 34"/>
                  <a:gd name="T41" fmla="*/ 5 h 35"/>
                  <a:gd name="T42" fmla="*/ 30 w 34"/>
                  <a:gd name="T43" fmla="*/ 7 h 35"/>
                  <a:gd name="T44" fmla="*/ 31 w 34"/>
                  <a:gd name="T45" fmla="*/ 9 h 35"/>
                  <a:gd name="T46" fmla="*/ 33 w 34"/>
                  <a:gd name="T47" fmla="*/ 13 h 35"/>
                  <a:gd name="T48" fmla="*/ 33 w 34"/>
                  <a:gd name="T49" fmla="*/ 16 h 35"/>
                  <a:gd name="T50" fmla="*/ 33 w 34"/>
                  <a:gd name="T51" fmla="*/ 20 h 35"/>
                  <a:gd name="T52" fmla="*/ 31 w 34"/>
                  <a:gd name="T53" fmla="*/ 23 h 35"/>
                  <a:gd name="T54" fmla="*/ 30 w 34"/>
                  <a:gd name="T55" fmla="*/ 26 h 35"/>
                  <a:gd name="T56" fmla="*/ 28 w 34"/>
                  <a:gd name="T57" fmla="*/ 28 h 35"/>
                  <a:gd name="T58" fmla="*/ 25 w 34"/>
                  <a:gd name="T59" fmla="*/ 30 h 35"/>
                  <a:gd name="T60" fmla="*/ 23 w 34"/>
                  <a:gd name="T61" fmla="*/ 31 h 35"/>
                  <a:gd name="T62" fmla="*/ 19 w 34"/>
                  <a:gd name="T63" fmla="*/ 32 h 35"/>
                  <a:gd name="T64" fmla="*/ 16 w 34"/>
                  <a:gd name="T6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35">
                    <a:moveTo>
                      <a:pt x="16" y="34"/>
                    </a:moveTo>
                    <a:lnTo>
                      <a:pt x="13" y="32"/>
                    </a:lnTo>
                    <a:lnTo>
                      <a:pt x="9" y="31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1" y="9"/>
                    </a:lnTo>
                    <a:lnTo>
                      <a:pt x="33" y="13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1" y="23"/>
                    </a:lnTo>
                    <a:lnTo>
                      <a:pt x="30" y="26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3" y="31"/>
                    </a:lnTo>
                    <a:lnTo>
                      <a:pt x="19" y="32"/>
                    </a:lnTo>
                    <a:lnTo>
                      <a:pt x="16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44"/>
              <p:cNvSpPr/>
              <p:nvPr/>
            </p:nvSpPr>
            <p:spPr bwMode="auto">
              <a:xfrm>
                <a:off x="2303" y="1556"/>
                <a:ext cx="33" cy="35"/>
              </a:xfrm>
              <a:custGeom>
                <a:avLst/>
                <a:gdLst>
                  <a:gd name="T0" fmla="*/ 16 w 33"/>
                  <a:gd name="T1" fmla="*/ 34 h 35"/>
                  <a:gd name="T2" fmla="*/ 12 w 33"/>
                  <a:gd name="T3" fmla="*/ 32 h 35"/>
                  <a:gd name="T4" fmla="*/ 9 w 33"/>
                  <a:gd name="T5" fmla="*/ 31 h 35"/>
                  <a:gd name="T6" fmla="*/ 7 w 33"/>
                  <a:gd name="T7" fmla="*/ 30 h 35"/>
                  <a:gd name="T8" fmla="*/ 5 w 33"/>
                  <a:gd name="T9" fmla="*/ 28 h 35"/>
                  <a:gd name="T10" fmla="*/ 3 w 33"/>
                  <a:gd name="T11" fmla="*/ 26 h 35"/>
                  <a:gd name="T12" fmla="*/ 1 w 33"/>
                  <a:gd name="T13" fmla="*/ 23 h 35"/>
                  <a:gd name="T14" fmla="*/ 0 w 33"/>
                  <a:gd name="T15" fmla="*/ 20 h 35"/>
                  <a:gd name="T16" fmla="*/ 0 w 33"/>
                  <a:gd name="T17" fmla="*/ 16 h 35"/>
                  <a:gd name="T18" fmla="*/ 0 w 33"/>
                  <a:gd name="T19" fmla="*/ 13 h 35"/>
                  <a:gd name="T20" fmla="*/ 1 w 33"/>
                  <a:gd name="T21" fmla="*/ 10 h 35"/>
                  <a:gd name="T22" fmla="*/ 3 w 33"/>
                  <a:gd name="T23" fmla="*/ 7 h 35"/>
                  <a:gd name="T24" fmla="*/ 5 w 33"/>
                  <a:gd name="T25" fmla="*/ 5 h 35"/>
                  <a:gd name="T26" fmla="*/ 7 w 33"/>
                  <a:gd name="T27" fmla="*/ 3 h 35"/>
                  <a:gd name="T28" fmla="*/ 9 w 33"/>
                  <a:gd name="T29" fmla="*/ 2 h 35"/>
                  <a:gd name="T30" fmla="*/ 12 w 33"/>
                  <a:gd name="T31" fmla="*/ 1 h 35"/>
                  <a:gd name="T32" fmla="*/ 16 w 33"/>
                  <a:gd name="T33" fmla="*/ 0 h 35"/>
                  <a:gd name="T34" fmla="*/ 19 w 33"/>
                  <a:gd name="T35" fmla="*/ 1 h 35"/>
                  <a:gd name="T36" fmla="*/ 22 w 33"/>
                  <a:gd name="T37" fmla="*/ 2 h 35"/>
                  <a:gd name="T38" fmla="*/ 25 w 33"/>
                  <a:gd name="T39" fmla="*/ 3 h 35"/>
                  <a:gd name="T40" fmla="*/ 27 w 33"/>
                  <a:gd name="T41" fmla="*/ 5 h 35"/>
                  <a:gd name="T42" fmla="*/ 29 w 33"/>
                  <a:gd name="T43" fmla="*/ 7 h 35"/>
                  <a:gd name="T44" fmla="*/ 30 w 33"/>
                  <a:gd name="T45" fmla="*/ 10 h 35"/>
                  <a:gd name="T46" fmla="*/ 32 w 33"/>
                  <a:gd name="T47" fmla="*/ 13 h 35"/>
                  <a:gd name="T48" fmla="*/ 32 w 33"/>
                  <a:gd name="T49" fmla="*/ 16 h 35"/>
                  <a:gd name="T50" fmla="*/ 32 w 33"/>
                  <a:gd name="T51" fmla="*/ 20 h 35"/>
                  <a:gd name="T52" fmla="*/ 30 w 33"/>
                  <a:gd name="T53" fmla="*/ 23 h 35"/>
                  <a:gd name="T54" fmla="*/ 29 w 33"/>
                  <a:gd name="T55" fmla="*/ 26 h 35"/>
                  <a:gd name="T56" fmla="*/ 27 w 33"/>
                  <a:gd name="T57" fmla="*/ 28 h 35"/>
                  <a:gd name="T58" fmla="*/ 25 w 33"/>
                  <a:gd name="T59" fmla="*/ 30 h 35"/>
                  <a:gd name="T60" fmla="*/ 22 w 33"/>
                  <a:gd name="T61" fmla="*/ 31 h 35"/>
                  <a:gd name="T62" fmla="*/ 19 w 33"/>
                  <a:gd name="T63" fmla="*/ 32 h 35"/>
                  <a:gd name="T64" fmla="*/ 16 w 33"/>
                  <a:gd name="T6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" h="35">
                    <a:moveTo>
                      <a:pt x="16" y="34"/>
                    </a:moveTo>
                    <a:lnTo>
                      <a:pt x="12" y="32"/>
                    </a:lnTo>
                    <a:lnTo>
                      <a:pt x="9" y="31"/>
                    </a:lnTo>
                    <a:lnTo>
                      <a:pt x="7" y="30"/>
                    </a:lnTo>
                    <a:lnTo>
                      <a:pt x="5" y="28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2" y="2"/>
                    </a:lnTo>
                    <a:lnTo>
                      <a:pt x="25" y="3"/>
                    </a:lnTo>
                    <a:lnTo>
                      <a:pt x="27" y="5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2" y="13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0" y="23"/>
                    </a:lnTo>
                    <a:lnTo>
                      <a:pt x="29" y="26"/>
                    </a:lnTo>
                    <a:lnTo>
                      <a:pt x="27" y="28"/>
                    </a:lnTo>
                    <a:lnTo>
                      <a:pt x="25" y="30"/>
                    </a:lnTo>
                    <a:lnTo>
                      <a:pt x="22" y="31"/>
                    </a:lnTo>
                    <a:lnTo>
                      <a:pt x="19" y="32"/>
                    </a:lnTo>
                    <a:lnTo>
                      <a:pt x="16" y="34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45"/>
              <p:cNvSpPr/>
              <p:nvPr/>
            </p:nvSpPr>
            <p:spPr bwMode="auto">
              <a:xfrm>
                <a:off x="2194" y="1286"/>
                <a:ext cx="35" cy="33"/>
              </a:xfrm>
              <a:custGeom>
                <a:avLst/>
                <a:gdLst>
                  <a:gd name="T0" fmla="*/ 17 w 35"/>
                  <a:gd name="T1" fmla="*/ 32 h 33"/>
                  <a:gd name="T2" fmla="*/ 13 w 35"/>
                  <a:gd name="T3" fmla="*/ 32 h 33"/>
                  <a:gd name="T4" fmla="*/ 10 w 35"/>
                  <a:gd name="T5" fmla="*/ 30 h 33"/>
                  <a:gd name="T6" fmla="*/ 7 w 35"/>
                  <a:gd name="T7" fmla="*/ 28 h 33"/>
                  <a:gd name="T8" fmla="*/ 5 w 35"/>
                  <a:gd name="T9" fmla="*/ 27 h 33"/>
                  <a:gd name="T10" fmla="*/ 3 w 35"/>
                  <a:gd name="T11" fmla="*/ 24 h 33"/>
                  <a:gd name="T12" fmla="*/ 2 w 35"/>
                  <a:gd name="T13" fmla="*/ 22 h 33"/>
                  <a:gd name="T14" fmla="*/ 1 w 35"/>
                  <a:gd name="T15" fmla="*/ 19 h 33"/>
                  <a:gd name="T16" fmla="*/ 0 w 35"/>
                  <a:gd name="T17" fmla="*/ 16 h 33"/>
                  <a:gd name="T18" fmla="*/ 1 w 35"/>
                  <a:gd name="T19" fmla="*/ 12 h 33"/>
                  <a:gd name="T20" fmla="*/ 2 w 35"/>
                  <a:gd name="T21" fmla="*/ 9 h 33"/>
                  <a:gd name="T22" fmla="*/ 3 w 35"/>
                  <a:gd name="T23" fmla="*/ 6 h 33"/>
                  <a:gd name="T24" fmla="*/ 5 w 35"/>
                  <a:gd name="T25" fmla="*/ 4 h 33"/>
                  <a:gd name="T26" fmla="*/ 7 w 35"/>
                  <a:gd name="T27" fmla="*/ 2 h 33"/>
                  <a:gd name="T28" fmla="*/ 10 w 35"/>
                  <a:gd name="T29" fmla="*/ 1 h 33"/>
                  <a:gd name="T30" fmla="*/ 13 w 35"/>
                  <a:gd name="T31" fmla="*/ 0 h 33"/>
                  <a:gd name="T32" fmla="*/ 17 w 35"/>
                  <a:gd name="T33" fmla="*/ 0 h 33"/>
                  <a:gd name="T34" fmla="*/ 20 w 35"/>
                  <a:gd name="T35" fmla="*/ 0 h 33"/>
                  <a:gd name="T36" fmla="*/ 23 w 35"/>
                  <a:gd name="T37" fmla="*/ 1 h 33"/>
                  <a:gd name="T38" fmla="*/ 26 w 35"/>
                  <a:gd name="T39" fmla="*/ 2 h 33"/>
                  <a:gd name="T40" fmla="*/ 28 w 35"/>
                  <a:gd name="T41" fmla="*/ 4 h 33"/>
                  <a:gd name="T42" fmla="*/ 30 w 35"/>
                  <a:gd name="T43" fmla="*/ 6 h 33"/>
                  <a:gd name="T44" fmla="*/ 32 w 35"/>
                  <a:gd name="T45" fmla="*/ 9 h 33"/>
                  <a:gd name="T46" fmla="*/ 32 w 35"/>
                  <a:gd name="T47" fmla="*/ 12 h 33"/>
                  <a:gd name="T48" fmla="*/ 34 w 35"/>
                  <a:gd name="T49" fmla="*/ 16 h 33"/>
                  <a:gd name="T50" fmla="*/ 32 w 35"/>
                  <a:gd name="T51" fmla="*/ 19 h 33"/>
                  <a:gd name="T52" fmla="*/ 32 w 35"/>
                  <a:gd name="T53" fmla="*/ 22 h 33"/>
                  <a:gd name="T54" fmla="*/ 30 w 35"/>
                  <a:gd name="T55" fmla="*/ 24 h 33"/>
                  <a:gd name="T56" fmla="*/ 28 w 35"/>
                  <a:gd name="T57" fmla="*/ 27 h 33"/>
                  <a:gd name="T58" fmla="*/ 26 w 35"/>
                  <a:gd name="T59" fmla="*/ 28 h 33"/>
                  <a:gd name="T60" fmla="*/ 23 w 35"/>
                  <a:gd name="T61" fmla="*/ 30 h 33"/>
                  <a:gd name="T62" fmla="*/ 20 w 35"/>
                  <a:gd name="T63" fmla="*/ 32 h 33"/>
                  <a:gd name="T64" fmla="*/ 17 w 35"/>
                  <a:gd name="T6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33">
                    <a:moveTo>
                      <a:pt x="17" y="32"/>
                    </a:moveTo>
                    <a:lnTo>
                      <a:pt x="13" y="32"/>
                    </a:lnTo>
                    <a:lnTo>
                      <a:pt x="10" y="30"/>
                    </a:lnTo>
                    <a:lnTo>
                      <a:pt x="7" y="28"/>
                    </a:lnTo>
                    <a:lnTo>
                      <a:pt x="5" y="27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4" y="16"/>
                    </a:lnTo>
                    <a:lnTo>
                      <a:pt x="32" y="19"/>
                    </a:lnTo>
                    <a:lnTo>
                      <a:pt x="32" y="22"/>
                    </a:lnTo>
                    <a:lnTo>
                      <a:pt x="30" y="24"/>
                    </a:lnTo>
                    <a:lnTo>
                      <a:pt x="28" y="27"/>
                    </a:lnTo>
                    <a:lnTo>
                      <a:pt x="26" y="28"/>
                    </a:lnTo>
                    <a:lnTo>
                      <a:pt x="23" y="30"/>
                    </a:lnTo>
                    <a:lnTo>
                      <a:pt x="20" y="32"/>
                    </a:lnTo>
                    <a:lnTo>
                      <a:pt x="17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46"/>
              <p:cNvSpPr/>
              <p:nvPr/>
            </p:nvSpPr>
            <p:spPr bwMode="auto">
              <a:xfrm>
                <a:off x="2190" y="1277"/>
                <a:ext cx="33" cy="34"/>
              </a:xfrm>
              <a:custGeom>
                <a:avLst/>
                <a:gdLst>
                  <a:gd name="T0" fmla="*/ 16 w 33"/>
                  <a:gd name="T1" fmla="*/ 33 h 34"/>
                  <a:gd name="T2" fmla="*/ 12 w 33"/>
                  <a:gd name="T3" fmla="*/ 33 h 34"/>
                  <a:gd name="T4" fmla="*/ 9 w 33"/>
                  <a:gd name="T5" fmla="*/ 31 h 34"/>
                  <a:gd name="T6" fmla="*/ 6 w 33"/>
                  <a:gd name="T7" fmla="*/ 30 h 34"/>
                  <a:gd name="T8" fmla="*/ 4 w 33"/>
                  <a:gd name="T9" fmla="*/ 28 h 34"/>
                  <a:gd name="T10" fmla="*/ 2 w 33"/>
                  <a:gd name="T11" fmla="*/ 25 h 34"/>
                  <a:gd name="T12" fmla="*/ 1 w 33"/>
                  <a:gd name="T13" fmla="*/ 23 h 34"/>
                  <a:gd name="T14" fmla="*/ 0 w 33"/>
                  <a:gd name="T15" fmla="*/ 19 h 34"/>
                  <a:gd name="T16" fmla="*/ 0 w 33"/>
                  <a:gd name="T17" fmla="*/ 16 h 34"/>
                  <a:gd name="T18" fmla="*/ 0 w 33"/>
                  <a:gd name="T19" fmla="*/ 13 h 34"/>
                  <a:gd name="T20" fmla="*/ 1 w 33"/>
                  <a:gd name="T21" fmla="*/ 9 h 34"/>
                  <a:gd name="T22" fmla="*/ 2 w 33"/>
                  <a:gd name="T23" fmla="*/ 6 h 34"/>
                  <a:gd name="T24" fmla="*/ 4 w 33"/>
                  <a:gd name="T25" fmla="*/ 4 h 34"/>
                  <a:gd name="T26" fmla="*/ 6 w 33"/>
                  <a:gd name="T27" fmla="*/ 2 h 34"/>
                  <a:gd name="T28" fmla="*/ 9 w 33"/>
                  <a:gd name="T29" fmla="*/ 1 h 34"/>
                  <a:gd name="T30" fmla="*/ 12 w 33"/>
                  <a:gd name="T31" fmla="*/ 0 h 34"/>
                  <a:gd name="T32" fmla="*/ 16 w 33"/>
                  <a:gd name="T33" fmla="*/ 0 h 34"/>
                  <a:gd name="T34" fmla="*/ 19 w 33"/>
                  <a:gd name="T35" fmla="*/ 0 h 34"/>
                  <a:gd name="T36" fmla="*/ 22 w 33"/>
                  <a:gd name="T37" fmla="*/ 1 h 34"/>
                  <a:gd name="T38" fmla="*/ 24 w 33"/>
                  <a:gd name="T39" fmla="*/ 2 h 34"/>
                  <a:gd name="T40" fmla="*/ 27 w 33"/>
                  <a:gd name="T41" fmla="*/ 4 h 34"/>
                  <a:gd name="T42" fmla="*/ 28 w 33"/>
                  <a:gd name="T43" fmla="*/ 6 h 34"/>
                  <a:gd name="T44" fmla="*/ 30 w 33"/>
                  <a:gd name="T45" fmla="*/ 9 h 34"/>
                  <a:gd name="T46" fmla="*/ 32 w 33"/>
                  <a:gd name="T47" fmla="*/ 13 h 34"/>
                  <a:gd name="T48" fmla="*/ 32 w 33"/>
                  <a:gd name="T49" fmla="*/ 16 h 34"/>
                  <a:gd name="T50" fmla="*/ 32 w 33"/>
                  <a:gd name="T51" fmla="*/ 19 h 34"/>
                  <a:gd name="T52" fmla="*/ 30 w 33"/>
                  <a:gd name="T53" fmla="*/ 23 h 34"/>
                  <a:gd name="T54" fmla="*/ 28 w 33"/>
                  <a:gd name="T55" fmla="*/ 25 h 34"/>
                  <a:gd name="T56" fmla="*/ 27 w 33"/>
                  <a:gd name="T57" fmla="*/ 28 h 34"/>
                  <a:gd name="T58" fmla="*/ 24 w 33"/>
                  <a:gd name="T59" fmla="*/ 30 h 34"/>
                  <a:gd name="T60" fmla="*/ 22 w 33"/>
                  <a:gd name="T61" fmla="*/ 31 h 34"/>
                  <a:gd name="T62" fmla="*/ 19 w 33"/>
                  <a:gd name="T63" fmla="*/ 33 h 34"/>
                  <a:gd name="T64" fmla="*/ 16 w 33"/>
                  <a:gd name="T6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" h="34">
                    <a:moveTo>
                      <a:pt x="16" y="33"/>
                    </a:moveTo>
                    <a:lnTo>
                      <a:pt x="12" y="33"/>
                    </a:lnTo>
                    <a:lnTo>
                      <a:pt x="9" y="31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2" y="25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7" y="4"/>
                    </a:lnTo>
                    <a:lnTo>
                      <a:pt x="28" y="6"/>
                    </a:lnTo>
                    <a:lnTo>
                      <a:pt x="30" y="9"/>
                    </a:lnTo>
                    <a:lnTo>
                      <a:pt x="32" y="13"/>
                    </a:lnTo>
                    <a:lnTo>
                      <a:pt x="32" y="16"/>
                    </a:lnTo>
                    <a:lnTo>
                      <a:pt x="32" y="19"/>
                    </a:lnTo>
                    <a:lnTo>
                      <a:pt x="30" y="23"/>
                    </a:lnTo>
                    <a:lnTo>
                      <a:pt x="28" y="25"/>
                    </a:lnTo>
                    <a:lnTo>
                      <a:pt x="27" y="28"/>
                    </a:lnTo>
                    <a:lnTo>
                      <a:pt x="24" y="30"/>
                    </a:lnTo>
                    <a:lnTo>
                      <a:pt x="22" y="31"/>
                    </a:lnTo>
                    <a:lnTo>
                      <a:pt x="19" y="33"/>
                    </a:lnTo>
                    <a:lnTo>
                      <a:pt x="16" y="33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47"/>
              <p:cNvSpPr/>
              <p:nvPr/>
            </p:nvSpPr>
            <p:spPr bwMode="auto">
              <a:xfrm>
                <a:off x="1095" y="1202"/>
                <a:ext cx="1080" cy="791"/>
              </a:xfrm>
              <a:custGeom>
                <a:avLst/>
                <a:gdLst>
                  <a:gd name="T0" fmla="*/ 1073 w 1080"/>
                  <a:gd name="T1" fmla="*/ 406 h 791"/>
                  <a:gd name="T2" fmla="*/ 1056 w 1080"/>
                  <a:gd name="T3" fmla="*/ 375 h 791"/>
                  <a:gd name="T4" fmla="*/ 1029 w 1080"/>
                  <a:gd name="T5" fmla="*/ 349 h 791"/>
                  <a:gd name="T6" fmla="*/ 1033 w 1080"/>
                  <a:gd name="T7" fmla="*/ 332 h 791"/>
                  <a:gd name="T8" fmla="*/ 1035 w 1080"/>
                  <a:gd name="T9" fmla="*/ 315 h 791"/>
                  <a:gd name="T10" fmla="*/ 1027 w 1080"/>
                  <a:gd name="T11" fmla="*/ 271 h 791"/>
                  <a:gd name="T12" fmla="*/ 965 w 1080"/>
                  <a:gd name="T13" fmla="*/ 195 h 791"/>
                  <a:gd name="T14" fmla="*/ 856 w 1080"/>
                  <a:gd name="T15" fmla="*/ 152 h 791"/>
                  <a:gd name="T16" fmla="*/ 783 w 1080"/>
                  <a:gd name="T17" fmla="*/ 83 h 791"/>
                  <a:gd name="T18" fmla="*/ 682 w 1080"/>
                  <a:gd name="T19" fmla="*/ 17 h 791"/>
                  <a:gd name="T20" fmla="*/ 536 w 1080"/>
                  <a:gd name="T21" fmla="*/ 1 h 791"/>
                  <a:gd name="T22" fmla="*/ 429 w 1080"/>
                  <a:gd name="T23" fmla="*/ 24 h 791"/>
                  <a:gd name="T24" fmla="*/ 345 w 1080"/>
                  <a:gd name="T25" fmla="*/ 74 h 791"/>
                  <a:gd name="T26" fmla="*/ 300 w 1080"/>
                  <a:gd name="T27" fmla="*/ 118 h 791"/>
                  <a:gd name="T28" fmla="*/ 279 w 1080"/>
                  <a:gd name="T29" fmla="*/ 117 h 791"/>
                  <a:gd name="T30" fmla="*/ 256 w 1080"/>
                  <a:gd name="T31" fmla="*/ 118 h 791"/>
                  <a:gd name="T32" fmla="*/ 147 w 1080"/>
                  <a:gd name="T33" fmla="*/ 141 h 791"/>
                  <a:gd name="T34" fmla="*/ 36 w 1080"/>
                  <a:gd name="T35" fmla="*/ 214 h 791"/>
                  <a:gd name="T36" fmla="*/ 0 w 1080"/>
                  <a:gd name="T37" fmla="*/ 316 h 791"/>
                  <a:gd name="T38" fmla="*/ 19 w 1080"/>
                  <a:gd name="T39" fmla="*/ 372 h 791"/>
                  <a:gd name="T40" fmla="*/ 64 w 1080"/>
                  <a:gd name="T41" fmla="*/ 419 h 791"/>
                  <a:gd name="T42" fmla="*/ 91 w 1080"/>
                  <a:gd name="T43" fmla="*/ 454 h 791"/>
                  <a:gd name="T44" fmla="*/ 60 w 1080"/>
                  <a:gd name="T45" fmla="*/ 491 h 791"/>
                  <a:gd name="T46" fmla="*/ 46 w 1080"/>
                  <a:gd name="T47" fmla="*/ 533 h 791"/>
                  <a:gd name="T48" fmla="*/ 67 w 1080"/>
                  <a:gd name="T49" fmla="*/ 598 h 791"/>
                  <a:gd name="T50" fmla="*/ 144 w 1080"/>
                  <a:gd name="T51" fmla="*/ 651 h 791"/>
                  <a:gd name="T52" fmla="*/ 258 w 1080"/>
                  <a:gd name="T53" fmla="*/ 666 h 791"/>
                  <a:gd name="T54" fmla="*/ 262 w 1080"/>
                  <a:gd name="T55" fmla="*/ 665 h 791"/>
                  <a:gd name="T56" fmla="*/ 267 w 1080"/>
                  <a:gd name="T57" fmla="*/ 665 h 791"/>
                  <a:gd name="T58" fmla="*/ 269 w 1080"/>
                  <a:gd name="T59" fmla="*/ 666 h 791"/>
                  <a:gd name="T60" fmla="*/ 269 w 1080"/>
                  <a:gd name="T61" fmla="*/ 670 h 791"/>
                  <a:gd name="T62" fmla="*/ 269 w 1080"/>
                  <a:gd name="T63" fmla="*/ 674 h 791"/>
                  <a:gd name="T64" fmla="*/ 289 w 1080"/>
                  <a:gd name="T65" fmla="*/ 725 h 791"/>
                  <a:gd name="T66" fmla="*/ 362 w 1080"/>
                  <a:gd name="T67" fmla="*/ 776 h 791"/>
                  <a:gd name="T68" fmla="*/ 472 w 1080"/>
                  <a:gd name="T69" fmla="*/ 790 h 791"/>
                  <a:gd name="T70" fmla="*/ 549 w 1080"/>
                  <a:gd name="T71" fmla="*/ 772 h 791"/>
                  <a:gd name="T72" fmla="*/ 609 w 1080"/>
                  <a:gd name="T73" fmla="*/ 737 h 791"/>
                  <a:gd name="T74" fmla="*/ 649 w 1080"/>
                  <a:gd name="T75" fmla="*/ 711 h 791"/>
                  <a:gd name="T76" fmla="*/ 691 w 1080"/>
                  <a:gd name="T77" fmla="*/ 721 h 791"/>
                  <a:gd name="T78" fmla="*/ 735 w 1080"/>
                  <a:gd name="T79" fmla="*/ 723 h 791"/>
                  <a:gd name="T80" fmla="*/ 825 w 1080"/>
                  <a:gd name="T81" fmla="*/ 706 h 791"/>
                  <a:gd name="T82" fmla="*/ 906 w 1080"/>
                  <a:gd name="T83" fmla="*/ 653 h 791"/>
                  <a:gd name="T84" fmla="*/ 933 w 1080"/>
                  <a:gd name="T85" fmla="*/ 578 h 791"/>
                  <a:gd name="T86" fmla="*/ 933 w 1080"/>
                  <a:gd name="T87" fmla="*/ 573 h 791"/>
                  <a:gd name="T88" fmla="*/ 932 w 1080"/>
                  <a:gd name="T89" fmla="*/ 570 h 791"/>
                  <a:gd name="T90" fmla="*/ 963 w 1080"/>
                  <a:gd name="T91" fmla="*/ 558 h 791"/>
                  <a:gd name="T92" fmla="*/ 1040 w 1080"/>
                  <a:gd name="T93" fmla="*/ 515 h 791"/>
                  <a:gd name="T94" fmla="*/ 1077 w 1080"/>
                  <a:gd name="T95" fmla="*/ 45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0" h="791">
                    <a:moveTo>
                      <a:pt x="1079" y="428"/>
                    </a:moveTo>
                    <a:lnTo>
                      <a:pt x="1076" y="417"/>
                    </a:lnTo>
                    <a:lnTo>
                      <a:pt x="1073" y="406"/>
                    </a:lnTo>
                    <a:lnTo>
                      <a:pt x="1069" y="395"/>
                    </a:lnTo>
                    <a:lnTo>
                      <a:pt x="1063" y="385"/>
                    </a:lnTo>
                    <a:lnTo>
                      <a:pt x="1056" y="375"/>
                    </a:lnTo>
                    <a:lnTo>
                      <a:pt x="1048" y="366"/>
                    </a:lnTo>
                    <a:lnTo>
                      <a:pt x="1038" y="358"/>
                    </a:lnTo>
                    <a:lnTo>
                      <a:pt x="1029" y="349"/>
                    </a:lnTo>
                    <a:lnTo>
                      <a:pt x="1030" y="344"/>
                    </a:lnTo>
                    <a:lnTo>
                      <a:pt x="1032" y="339"/>
                    </a:lnTo>
                    <a:lnTo>
                      <a:pt x="1033" y="332"/>
                    </a:lnTo>
                    <a:lnTo>
                      <a:pt x="1034" y="327"/>
                    </a:lnTo>
                    <a:lnTo>
                      <a:pt x="1034" y="320"/>
                    </a:lnTo>
                    <a:lnTo>
                      <a:pt x="1035" y="315"/>
                    </a:lnTo>
                    <a:lnTo>
                      <a:pt x="1035" y="308"/>
                    </a:lnTo>
                    <a:lnTo>
                      <a:pt x="1034" y="302"/>
                    </a:lnTo>
                    <a:lnTo>
                      <a:pt x="1027" y="271"/>
                    </a:lnTo>
                    <a:lnTo>
                      <a:pt x="1013" y="243"/>
                    </a:lnTo>
                    <a:lnTo>
                      <a:pt x="993" y="217"/>
                    </a:lnTo>
                    <a:lnTo>
                      <a:pt x="965" y="195"/>
                    </a:lnTo>
                    <a:lnTo>
                      <a:pt x="934" y="176"/>
                    </a:lnTo>
                    <a:lnTo>
                      <a:pt x="896" y="161"/>
                    </a:lnTo>
                    <a:lnTo>
                      <a:pt x="856" y="152"/>
                    </a:lnTo>
                    <a:lnTo>
                      <a:pt x="812" y="146"/>
                    </a:lnTo>
                    <a:lnTo>
                      <a:pt x="801" y="113"/>
                    </a:lnTo>
                    <a:lnTo>
                      <a:pt x="783" y="83"/>
                    </a:lnTo>
                    <a:lnTo>
                      <a:pt x="756" y="56"/>
                    </a:lnTo>
                    <a:lnTo>
                      <a:pt x="721" y="34"/>
                    </a:lnTo>
                    <a:lnTo>
                      <a:pt x="682" y="17"/>
                    </a:lnTo>
                    <a:lnTo>
                      <a:pt x="636" y="5"/>
                    </a:lnTo>
                    <a:lnTo>
                      <a:pt x="588" y="0"/>
                    </a:lnTo>
                    <a:lnTo>
                      <a:pt x="536" y="1"/>
                    </a:lnTo>
                    <a:lnTo>
                      <a:pt x="498" y="5"/>
                    </a:lnTo>
                    <a:lnTo>
                      <a:pt x="462" y="14"/>
                    </a:lnTo>
                    <a:lnTo>
                      <a:pt x="429" y="24"/>
                    </a:lnTo>
                    <a:lnTo>
                      <a:pt x="397" y="39"/>
                    </a:lnTo>
                    <a:lnTo>
                      <a:pt x="370" y="56"/>
                    </a:lnTo>
                    <a:lnTo>
                      <a:pt x="345" y="74"/>
                    </a:lnTo>
                    <a:lnTo>
                      <a:pt x="324" y="96"/>
                    </a:lnTo>
                    <a:lnTo>
                      <a:pt x="308" y="118"/>
                    </a:lnTo>
                    <a:lnTo>
                      <a:pt x="300" y="118"/>
                    </a:lnTo>
                    <a:lnTo>
                      <a:pt x="294" y="118"/>
                    </a:lnTo>
                    <a:lnTo>
                      <a:pt x="286" y="117"/>
                    </a:lnTo>
                    <a:lnTo>
                      <a:pt x="279" y="117"/>
                    </a:lnTo>
                    <a:lnTo>
                      <a:pt x="271" y="117"/>
                    </a:lnTo>
                    <a:lnTo>
                      <a:pt x="264" y="118"/>
                    </a:lnTo>
                    <a:lnTo>
                      <a:pt x="256" y="118"/>
                    </a:lnTo>
                    <a:lnTo>
                      <a:pt x="248" y="118"/>
                    </a:lnTo>
                    <a:lnTo>
                      <a:pt x="196" y="127"/>
                    </a:lnTo>
                    <a:lnTo>
                      <a:pt x="147" y="141"/>
                    </a:lnTo>
                    <a:lnTo>
                      <a:pt x="104" y="160"/>
                    </a:lnTo>
                    <a:lnTo>
                      <a:pt x="67" y="185"/>
                    </a:lnTo>
                    <a:lnTo>
                      <a:pt x="36" y="214"/>
                    </a:lnTo>
                    <a:lnTo>
                      <a:pt x="15" y="245"/>
                    </a:lnTo>
                    <a:lnTo>
                      <a:pt x="3" y="280"/>
                    </a:lnTo>
                    <a:lnTo>
                      <a:pt x="0" y="316"/>
                    </a:lnTo>
                    <a:lnTo>
                      <a:pt x="3" y="335"/>
                    </a:lnTo>
                    <a:lnTo>
                      <a:pt x="9" y="355"/>
                    </a:lnTo>
                    <a:lnTo>
                      <a:pt x="19" y="372"/>
                    </a:lnTo>
                    <a:lnTo>
                      <a:pt x="31" y="390"/>
                    </a:lnTo>
                    <a:lnTo>
                      <a:pt x="46" y="405"/>
                    </a:lnTo>
                    <a:lnTo>
                      <a:pt x="64" y="419"/>
                    </a:lnTo>
                    <a:lnTo>
                      <a:pt x="83" y="432"/>
                    </a:lnTo>
                    <a:lnTo>
                      <a:pt x="105" y="443"/>
                    </a:lnTo>
                    <a:lnTo>
                      <a:pt x="91" y="454"/>
                    </a:lnTo>
                    <a:lnTo>
                      <a:pt x="79" y="466"/>
                    </a:lnTo>
                    <a:lnTo>
                      <a:pt x="69" y="478"/>
                    </a:lnTo>
                    <a:lnTo>
                      <a:pt x="60" y="491"/>
                    </a:lnTo>
                    <a:lnTo>
                      <a:pt x="54" y="505"/>
                    </a:lnTo>
                    <a:lnTo>
                      <a:pt x="49" y="518"/>
                    </a:lnTo>
                    <a:lnTo>
                      <a:pt x="46" y="533"/>
                    </a:lnTo>
                    <a:lnTo>
                      <a:pt x="47" y="547"/>
                    </a:lnTo>
                    <a:lnTo>
                      <a:pt x="53" y="574"/>
                    </a:lnTo>
                    <a:lnTo>
                      <a:pt x="67" y="598"/>
                    </a:lnTo>
                    <a:lnTo>
                      <a:pt x="88" y="620"/>
                    </a:lnTo>
                    <a:lnTo>
                      <a:pt x="114" y="637"/>
                    </a:lnTo>
                    <a:lnTo>
                      <a:pt x="144" y="651"/>
                    </a:lnTo>
                    <a:lnTo>
                      <a:pt x="179" y="661"/>
                    </a:lnTo>
                    <a:lnTo>
                      <a:pt x="217" y="666"/>
                    </a:lnTo>
                    <a:lnTo>
                      <a:pt x="258" y="666"/>
                    </a:lnTo>
                    <a:lnTo>
                      <a:pt x="259" y="666"/>
                    </a:lnTo>
                    <a:lnTo>
                      <a:pt x="260" y="666"/>
                    </a:lnTo>
                    <a:lnTo>
                      <a:pt x="262" y="665"/>
                    </a:lnTo>
                    <a:lnTo>
                      <a:pt x="264" y="665"/>
                    </a:lnTo>
                    <a:lnTo>
                      <a:pt x="265" y="665"/>
                    </a:lnTo>
                    <a:lnTo>
                      <a:pt x="267" y="665"/>
                    </a:lnTo>
                    <a:lnTo>
                      <a:pt x="268" y="665"/>
                    </a:lnTo>
                    <a:lnTo>
                      <a:pt x="269" y="665"/>
                    </a:lnTo>
                    <a:lnTo>
                      <a:pt x="269" y="666"/>
                    </a:lnTo>
                    <a:lnTo>
                      <a:pt x="269" y="667"/>
                    </a:lnTo>
                    <a:lnTo>
                      <a:pt x="269" y="669"/>
                    </a:lnTo>
                    <a:lnTo>
                      <a:pt x="269" y="670"/>
                    </a:lnTo>
                    <a:lnTo>
                      <a:pt x="269" y="672"/>
                    </a:lnTo>
                    <a:lnTo>
                      <a:pt x="269" y="673"/>
                    </a:lnTo>
                    <a:lnTo>
                      <a:pt x="269" y="674"/>
                    </a:lnTo>
                    <a:lnTo>
                      <a:pt x="269" y="676"/>
                    </a:lnTo>
                    <a:lnTo>
                      <a:pt x="275" y="701"/>
                    </a:lnTo>
                    <a:lnTo>
                      <a:pt x="289" y="725"/>
                    </a:lnTo>
                    <a:lnTo>
                      <a:pt x="308" y="745"/>
                    </a:lnTo>
                    <a:lnTo>
                      <a:pt x="333" y="762"/>
                    </a:lnTo>
                    <a:lnTo>
                      <a:pt x="362" y="776"/>
                    </a:lnTo>
                    <a:lnTo>
                      <a:pt x="396" y="785"/>
                    </a:lnTo>
                    <a:lnTo>
                      <a:pt x="433" y="790"/>
                    </a:lnTo>
                    <a:lnTo>
                      <a:pt x="472" y="790"/>
                    </a:lnTo>
                    <a:lnTo>
                      <a:pt x="499" y="786"/>
                    </a:lnTo>
                    <a:lnTo>
                      <a:pt x="524" y="780"/>
                    </a:lnTo>
                    <a:lnTo>
                      <a:pt x="549" y="772"/>
                    </a:lnTo>
                    <a:lnTo>
                      <a:pt x="571" y="762"/>
                    </a:lnTo>
                    <a:lnTo>
                      <a:pt x="592" y="750"/>
                    </a:lnTo>
                    <a:lnTo>
                      <a:pt x="609" y="737"/>
                    </a:lnTo>
                    <a:lnTo>
                      <a:pt x="624" y="722"/>
                    </a:lnTo>
                    <a:lnTo>
                      <a:pt x="636" y="707"/>
                    </a:lnTo>
                    <a:lnTo>
                      <a:pt x="649" y="711"/>
                    </a:lnTo>
                    <a:lnTo>
                      <a:pt x="662" y="715"/>
                    </a:lnTo>
                    <a:lnTo>
                      <a:pt x="676" y="718"/>
                    </a:lnTo>
                    <a:lnTo>
                      <a:pt x="691" y="721"/>
                    </a:lnTo>
                    <a:lnTo>
                      <a:pt x="705" y="722"/>
                    </a:lnTo>
                    <a:lnTo>
                      <a:pt x="720" y="723"/>
                    </a:lnTo>
                    <a:lnTo>
                      <a:pt x="735" y="723"/>
                    </a:lnTo>
                    <a:lnTo>
                      <a:pt x="751" y="722"/>
                    </a:lnTo>
                    <a:lnTo>
                      <a:pt x="789" y="717"/>
                    </a:lnTo>
                    <a:lnTo>
                      <a:pt x="825" y="706"/>
                    </a:lnTo>
                    <a:lnTo>
                      <a:pt x="857" y="692"/>
                    </a:lnTo>
                    <a:lnTo>
                      <a:pt x="884" y="673"/>
                    </a:lnTo>
                    <a:lnTo>
                      <a:pt x="906" y="653"/>
                    </a:lnTo>
                    <a:lnTo>
                      <a:pt x="922" y="630"/>
                    </a:lnTo>
                    <a:lnTo>
                      <a:pt x="932" y="604"/>
                    </a:lnTo>
                    <a:lnTo>
                      <a:pt x="933" y="578"/>
                    </a:lnTo>
                    <a:lnTo>
                      <a:pt x="933" y="577"/>
                    </a:lnTo>
                    <a:lnTo>
                      <a:pt x="933" y="575"/>
                    </a:lnTo>
                    <a:lnTo>
                      <a:pt x="933" y="573"/>
                    </a:lnTo>
                    <a:lnTo>
                      <a:pt x="933" y="572"/>
                    </a:lnTo>
                    <a:lnTo>
                      <a:pt x="932" y="571"/>
                    </a:lnTo>
                    <a:lnTo>
                      <a:pt x="932" y="570"/>
                    </a:lnTo>
                    <a:lnTo>
                      <a:pt x="932" y="569"/>
                    </a:lnTo>
                    <a:lnTo>
                      <a:pt x="932" y="567"/>
                    </a:lnTo>
                    <a:lnTo>
                      <a:pt x="963" y="558"/>
                    </a:lnTo>
                    <a:lnTo>
                      <a:pt x="993" y="546"/>
                    </a:lnTo>
                    <a:lnTo>
                      <a:pt x="1019" y="532"/>
                    </a:lnTo>
                    <a:lnTo>
                      <a:pt x="1040" y="515"/>
                    </a:lnTo>
                    <a:lnTo>
                      <a:pt x="1058" y="495"/>
                    </a:lnTo>
                    <a:lnTo>
                      <a:pt x="1070" y="473"/>
                    </a:lnTo>
                    <a:lnTo>
                      <a:pt x="1077" y="452"/>
                    </a:lnTo>
                    <a:lnTo>
                      <a:pt x="1079" y="42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48"/>
              <p:cNvSpPr/>
              <p:nvPr/>
            </p:nvSpPr>
            <p:spPr bwMode="auto">
              <a:xfrm>
                <a:off x="1080" y="1189"/>
                <a:ext cx="1078" cy="791"/>
              </a:xfrm>
              <a:custGeom>
                <a:avLst/>
                <a:gdLst>
                  <a:gd name="T0" fmla="*/ 1072 w 1078"/>
                  <a:gd name="T1" fmla="*/ 405 h 791"/>
                  <a:gd name="T2" fmla="*/ 1055 w 1078"/>
                  <a:gd name="T3" fmla="*/ 374 h 791"/>
                  <a:gd name="T4" fmla="*/ 1027 w 1078"/>
                  <a:gd name="T5" fmla="*/ 349 h 791"/>
                  <a:gd name="T6" fmla="*/ 1031 w 1078"/>
                  <a:gd name="T7" fmla="*/ 332 h 791"/>
                  <a:gd name="T8" fmla="*/ 1033 w 1078"/>
                  <a:gd name="T9" fmla="*/ 314 h 791"/>
                  <a:gd name="T10" fmla="*/ 1027 w 1078"/>
                  <a:gd name="T11" fmla="*/ 271 h 791"/>
                  <a:gd name="T12" fmla="*/ 965 w 1078"/>
                  <a:gd name="T13" fmla="*/ 194 h 791"/>
                  <a:gd name="T14" fmla="*/ 854 w 1078"/>
                  <a:gd name="T15" fmla="*/ 151 h 791"/>
                  <a:gd name="T16" fmla="*/ 781 w 1078"/>
                  <a:gd name="T17" fmla="*/ 82 h 791"/>
                  <a:gd name="T18" fmla="*/ 680 w 1078"/>
                  <a:gd name="T19" fmla="*/ 17 h 791"/>
                  <a:gd name="T20" fmla="*/ 536 w 1078"/>
                  <a:gd name="T21" fmla="*/ 0 h 791"/>
                  <a:gd name="T22" fmla="*/ 427 w 1078"/>
                  <a:gd name="T23" fmla="*/ 24 h 791"/>
                  <a:gd name="T24" fmla="*/ 345 w 1078"/>
                  <a:gd name="T25" fmla="*/ 74 h 791"/>
                  <a:gd name="T26" fmla="*/ 300 w 1078"/>
                  <a:gd name="T27" fmla="*/ 118 h 791"/>
                  <a:gd name="T28" fmla="*/ 277 w 1078"/>
                  <a:gd name="T29" fmla="*/ 117 h 791"/>
                  <a:gd name="T30" fmla="*/ 255 w 1078"/>
                  <a:gd name="T31" fmla="*/ 118 h 791"/>
                  <a:gd name="T32" fmla="*/ 146 w 1078"/>
                  <a:gd name="T33" fmla="*/ 140 h 791"/>
                  <a:gd name="T34" fmla="*/ 36 w 1078"/>
                  <a:gd name="T35" fmla="*/ 214 h 791"/>
                  <a:gd name="T36" fmla="*/ 0 w 1078"/>
                  <a:gd name="T37" fmla="*/ 316 h 791"/>
                  <a:gd name="T38" fmla="*/ 18 w 1078"/>
                  <a:gd name="T39" fmla="*/ 372 h 791"/>
                  <a:gd name="T40" fmla="*/ 62 w 1078"/>
                  <a:gd name="T41" fmla="*/ 419 h 791"/>
                  <a:gd name="T42" fmla="*/ 91 w 1078"/>
                  <a:gd name="T43" fmla="*/ 454 h 791"/>
                  <a:gd name="T44" fmla="*/ 59 w 1078"/>
                  <a:gd name="T45" fmla="*/ 491 h 791"/>
                  <a:gd name="T46" fmla="*/ 46 w 1078"/>
                  <a:gd name="T47" fmla="*/ 532 h 791"/>
                  <a:gd name="T48" fmla="*/ 66 w 1078"/>
                  <a:gd name="T49" fmla="*/ 598 h 791"/>
                  <a:gd name="T50" fmla="*/ 143 w 1078"/>
                  <a:gd name="T51" fmla="*/ 651 h 791"/>
                  <a:gd name="T52" fmla="*/ 257 w 1078"/>
                  <a:gd name="T53" fmla="*/ 666 h 791"/>
                  <a:gd name="T54" fmla="*/ 261 w 1078"/>
                  <a:gd name="T55" fmla="*/ 665 h 791"/>
                  <a:gd name="T56" fmla="*/ 265 w 1078"/>
                  <a:gd name="T57" fmla="*/ 665 h 791"/>
                  <a:gd name="T58" fmla="*/ 269 w 1078"/>
                  <a:gd name="T59" fmla="*/ 666 h 791"/>
                  <a:gd name="T60" fmla="*/ 268 w 1078"/>
                  <a:gd name="T61" fmla="*/ 670 h 791"/>
                  <a:gd name="T62" fmla="*/ 269 w 1078"/>
                  <a:gd name="T63" fmla="*/ 674 h 791"/>
                  <a:gd name="T64" fmla="*/ 287 w 1078"/>
                  <a:gd name="T65" fmla="*/ 724 h 791"/>
                  <a:gd name="T66" fmla="*/ 362 w 1078"/>
                  <a:gd name="T67" fmla="*/ 775 h 791"/>
                  <a:gd name="T68" fmla="*/ 471 w 1078"/>
                  <a:gd name="T69" fmla="*/ 790 h 791"/>
                  <a:gd name="T70" fmla="*/ 548 w 1078"/>
                  <a:gd name="T71" fmla="*/ 772 h 791"/>
                  <a:gd name="T72" fmla="*/ 609 w 1078"/>
                  <a:gd name="T73" fmla="*/ 737 h 791"/>
                  <a:gd name="T74" fmla="*/ 648 w 1078"/>
                  <a:gd name="T75" fmla="*/ 711 h 791"/>
                  <a:gd name="T76" fmla="*/ 689 w 1078"/>
                  <a:gd name="T77" fmla="*/ 720 h 791"/>
                  <a:gd name="T78" fmla="*/ 735 w 1078"/>
                  <a:gd name="T79" fmla="*/ 723 h 791"/>
                  <a:gd name="T80" fmla="*/ 825 w 1078"/>
                  <a:gd name="T81" fmla="*/ 706 h 791"/>
                  <a:gd name="T82" fmla="*/ 905 w 1078"/>
                  <a:gd name="T83" fmla="*/ 653 h 791"/>
                  <a:gd name="T84" fmla="*/ 932 w 1078"/>
                  <a:gd name="T85" fmla="*/ 578 h 791"/>
                  <a:gd name="T86" fmla="*/ 931 w 1078"/>
                  <a:gd name="T87" fmla="*/ 573 h 791"/>
                  <a:gd name="T88" fmla="*/ 931 w 1078"/>
                  <a:gd name="T89" fmla="*/ 569 h 791"/>
                  <a:gd name="T90" fmla="*/ 963 w 1078"/>
                  <a:gd name="T91" fmla="*/ 558 h 791"/>
                  <a:gd name="T92" fmla="*/ 1039 w 1078"/>
                  <a:gd name="T93" fmla="*/ 513 h 791"/>
                  <a:gd name="T94" fmla="*/ 1075 w 1078"/>
                  <a:gd name="T95" fmla="*/ 45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78" h="791">
                    <a:moveTo>
                      <a:pt x="1077" y="428"/>
                    </a:moveTo>
                    <a:lnTo>
                      <a:pt x="1075" y="416"/>
                    </a:lnTo>
                    <a:lnTo>
                      <a:pt x="1072" y="405"/>
                    </a:lnTo>
                    <a:lnTo>
                      <a:pt x="1068" y="395"/>
                    </a:lnTo>
                    <a:lnTo>
                      <a:pt x="1062" y="384"/>
                    </a:lnTo>
                    <a:lnTo>
                      <a:pt x="1055" y="374"/>
                    </a:lnTo>
                    <a:lnTo>
                      <a:pt x="1046" y="366"/>
                    </a:lnTo>
                    <a:lnTo>
                      <a:pt x="1037" y="357"/>
                    </a:lnTo>
                    <a:lnTo>
                      <a:pt x="1027" y="349"/>
                    </a:lnTo>
                    <a:lnTo>
                      <a:pt x="1029" y="344"/>
                    </a:lnTo>
                    <a:lnTo>
                      <a:pt x="1030" y="337"/>
                    </a:lnTo>
                    <a:lnTo>
                      <a:pt x="1031" y="332"/>
                    </a:lnTo>
                    <a:lnTo>
                      <a:pt x="1032" y="325"/>
                    </a:lnTo>
                    <a:lnTo>
                      <a:pt x="1033" y="320"/>
                    </a:lnTo>
                    <a:lnTo>
                      <a:pt x="1033" y="314"/>
                    </a:lnTo>
                    <a:lnTo>
                      <a:pt x="1033" y="307"/>
                    </a:lnTo>
                    <a:lnTo>
                      <a:pt x="1033" y="302"/>
                    </a:lnTo>
                    <a:lnTo>
                      <a:pt x="1027" y="271"/>
                    </a:lnTo>
                    <a:lnTo>
                      <a:pt x="1012" y="242"/>
                    </a:lnTo>
                    <a:lnTo>
                      <a:pt x="992" y="217"/>
                    </a:lnTo>
                    <a:lnTo>
                      <a:pt x="965" y="194"/>
                    </a:lnTo>
                    <a:lnTo>
                      <a:pt x="932" y="176"/>
                    </a:lnTo>
                    <a:lnTo>
                      <a:pt x="895" y="161"/>
                    </a:lnTo>
                    <a:lnTo>
                      <a:pt x="854" y="151"/>
                    </a:lnTo>
                    <a:lnTo>
                      <a:pt x="811" y="146"/>
                    </a:lnTo>
                    <a:lnTo>
                      <a:pt x="801" y="113"/>
                    </a:lnTo>
                    <a:lnTo>
                      <a:pt x="781" y="82"/>
                    </a:lnTo>
                    <a:lnTo>
                      <a:pt x="754" y="56"/>
                    </a:lnTo>
                    <a:lnTo>
                      <a:pt x="720" y="34"/>
                    </a:lnTo>
                    <a:lnTo>
                      <a:pt x="680" y="17"/>
                    </a:lnTo>
                    <a:lnTo>
                      <a:pt x="636" y="5"/>
                    </a:lnTo>
                    <a:lnTo>
                      <a:pt x="587" y="0"/>
                    </a:lnTo>
                    <a:lnTo>
                      <a:pt x="536" y="0"/>
                    </a:lnTo>
                    <a:lnTo>
                      <a:pt x="498" y="5"/>
                    </a:lnTo>
                    <a:lnTo>
                      <a:pt x="461" y="14"/>
                    </a:lnTo>
                    <a:lnTo>
                      <a:pt x="427" y="24"/>
                    </a:lnTo>
                    <a:lnTo>
                      <a:pt x="397" y="39"/>
                    </a:lnTo>
                    <a:lnTo>
                      <a:pt x="369" y="56"/>
                    </a:lnTo>
                    <a:lnTo>
                      <a:pt x="345" y="74"/>
                    </a:lnTo>
                    <a:lnTo>
                      <a:pt x="324" y="95"/>
                    </a:lnTo>
                    <a:lnTo>
                      <a:pt x="308" y="118"/>
                    </a:lnTo>
                    <a:lnTo>
                      <a:pt x="300" y="118"/>
                    </a:lnTo>
                    <a:lnTo>
                      <a:pt x="293" y="117"/>
                    </a:lnTo>
                    <a:lnTo>
                      <a:pt x="285" y="117"/>
                    </a:lnTo>
                    <a:lnTo>
                      <a:pt x="277" y="117"/>
                    </a:lnTo>
                    <a:lnTo>
                      <a:pt x="270" y="117"/>
                    </a:lnTo>
                    <a:lnTo>
                      <a:pt x="263" y="117"/>
                    </a:lnTo>
                    <a:lnTo>
                      <a:pt x="255" y="118"/>
                    </a:lnTo>
                    <a:lnTo>
                      <a:pt x="248" y="118"/>
                    </a:lnTo>
                    <a:lnTo>
                      <a:pt x="195" y="126"/>
                    </a:lnTo>
                    <a:lnTo>
                      <a:pt x="146" y="140"/>
                    </a:lnTo>
                    <a:lnTo>
                      <a:pt x="104" y="160"/>
                    </a:lnTo>
                    <a:lnTo>
                      <a:pt x="66" y="184"/>
                    </a:lnTo>
                    <a:lnTo>
                      <a:pt x="36" y="214"/>
                    </a:lnTo>
                    <a:lnTo>
                      <a:pt x="15" y="245"/>
                    </a:lnTo>
                    <a:lnTo>
                      <a:pt x="2" y="279"/>
                    </a:lnTo>
                    <a:lnTo>
                      <a:pt x="0" y="316"/>
                    </a:lnTo>
                    <a:lnTo>
                      <a:pt x="3" y="335"/>
                    </a:lnTo>
                    <a:lnTo>
                      <a:pt x="9" y="354"/>
                    </a:lnTo>
                    <a:lnTo>
                      <a:pt x="18" y="372"/>
                    </a:lnTo>
                    <a:lnTo>
                      <a:pt x="31" y="389"/>
                    </a:lnTo>
                    <a:lnTo>
                      <a:pt x="45" y="405"/>
                    </a:lnTo>
                    <a:lnTo>
                      <a:pt x="62" y="419"/>
                    </a:lnTo>
                    <a:lnTo>
                      <a:pt x="82" y="432"/>
                    </a:lnTo>
                    <a:lnTo>
                      <a:pt x="104" y="443"/>
                    </a:lnTo>
                    <a:lnTo>
                      <a:pt x="91" y="454"/>
                    </a:lnTo>
                    <a:lnTo>
                      <a:pt x="79" y="466"/>
                    </a:lnTo>
                    <a:lnTo>
                      <a:pt x="68" y="478"/>
                    </a:lnTo>
                    <a:lnTo>
                      <a:pt x="59" y="491"/>
                    </a:lnTo>
                    <a:lnTo>
                      <a:pt x="53" y="504"/>
                    </a:lnTo>
                    <a:lnTo>
                      <a:pt x="48" y="518"/>
                    </a:lnTo>
                    <a:lnTo>
                      <a:pt x="46" y="532"/>
                    </a:lnTo>
                    <a:lnTo>
                      <a:pt x="46" y="547"/>
                    </a:lnTo>
                    <a:lnTo>
                      <a:pt x="53" y="573"/>
                    </a:lnTo>
                    <a:lnTo>
                      <a:pt x="66" y="598"/>
                    </a:lnTo>
                    <a:lnTo>
                      <a:pt x="86" y="619"/>
                    </a:lnTo>
                    <a:lnTo>
                      <a:pt x="112" y="637"/>
                    </a:lnTo>
                    <a:lnTo>
                      <a:pt x="143" y="651"/>
                    </a:lnTo>
                    <a:lnTo>
                      <a:pt x="179" y="661"/>
                    </a:lnTo>
                    <a:lnTo>
                      <a:pt x="217" y="666"/>
                    </a:lnTo>
                    <a:lnTo>
                      <a:pt x="257" y="666"/>
                    </a:lnTo>
                    <a:lnTo>
                      <a:pt x="258" y="665"/>
                    </a:lnTo>
                    <a:lnTo>
                      <a:pt x="260" y="665"/>
                    </a:lnTo>
                    <a:lnTo>
                      <a:pt x="261" y="665"/>
                    </a:lnTo>
                    <a:lnTo>
                      <a:pt x="262" y="665"/>
                    </a:lnTo>
                    <a:lnTo>
                      <a:pt x="264" y="665"/>
                    </a:lnTo>
                    <a:lnTo>
                      <a:pt x="265" y="665"/>
                    </a:lnTo>
                    <a:lnTo>
                      <a:pt x="267" y="665"/>
                    </a:lnTo>
                    <a:lnTo>
                      <a:pt x="269" y="663"/>
                    </a:lnTo>
                    <a:lnTo>
                      <a:pt x="269" y="666"/>
                    </a:lnTo>
                    <a:lnTo>
                      <a:pt x="268" y="667"/>
                    </a:lnTo>
                    <a:lnTo>
                      <a:pt x="268" y="668"/>
                    </a:lnTo>
                    <a:lnTo>
                      <a:pt x="268" y="670"/>
                    </a:lnTo>
                    <a:lnTo>
                      <a:pt x="268" y="671"/>
                    </a:lnTo>
                    <a:lnTo>
                      <a:pt x="269" y="673"/>
                    </a:lnTo>
                    <a:lnTo>
                      <a:pt x="269" y="674"/>
                    </a:lnTo>
                    <a:lnTo>
                      <a:pt x="269" y="675"/>
                    </a:lnTo>
                    <a:lnTo>
                      <a:pt x="274" y="701"/>
                    </a:lnTo>
                    <a:lnTo>
                      <a:pt x="287" y="724"/>
                    </a:lnTo>
                    <a:lnTo>
                      <a:pt x="307" y="745"/>
                    </a:lnTo>
                    <a:lnTo>
                      <a:pt x="332" y="762"/>
                    </a:lnTo>
                    <a:lnTo>
                      <a:pt x="362" y="775"/>
                    </a:lnTo>
                    <a:lnTo>
                      <a:pt x="395" y="785"/>
                    </a:lnTo>
                    <a:lnTo>
                      <a:pt x="432" y="790"/>
                    </a:lnTo>
                    <a:lnTo>
                      <a:pt x="471" y="790"/>
                    </a:lnTo>
                    <a:lnTo>
                      <a:pt x="498" y="785"/>
                    </a:lnTo>
                    <a:lnTo>
                      <a:pt x="524" y="780"/>
                    </a:lnTo>
                    <a:lnTo>
                      <a:pt x="548" y="772"/>
                    </a:lnTo>
                    <a:lnTo>
                      <a:pt x="571" y="762"/>
                    </a:lnTo>
                    <a:lnTo>
                      <a:pt x="590" y="750"/>
                    </a:lnTo>
                    <a:lnTo>
                      <a:pt x="609" y="737"/>
                    </a:lnTo>
                    <a:lnTo>
                      <a:pt x="624" y="722"/>
                    </a:lnTo>
                    <a:lnTo>
                      <a:pt x="636" y="706"/>
                    </a:lnTo>
                    <a:lnTo>
                      <a:pt x="648" y="711"/>
                    </a:lnTo>
                    <a:lnTo>
                      <a:pt x="662" y="715"/>
                    </a:lnTo>
                    <a:lnTo>
                      <a:pt x="675" y="718"/>
                    </a:lnTo>
                    <a:lnTo>
                      <a:pt x="689" y="720"/>
                    </a:lnTo>
                    <a:lnTo>
                      <a:pt x="704" y="722"/>
                    </a:lnTo>
                    <a:lnTo>
                      <a:pt x="719" y="723"/>
                    </a:lnTo>
                    <a:lnTo>
                      <a:pt x="735" y="723"/>
                    </a:lnTo>
                    <a:lnTo>
                      <a:pt x="750" y="722"/>
                    </a:lnTo>
                    <a:lnTo>
                      <a:pt x="789" y="717"/>
                    </a:lnTo>
                    <a:lnTo>
                      <a:pt x="825" y="706"/>
                    </a:lnTo>
                    <a:lnTo>
                      <a:pt x="856" y="692"/>
                    </a:lnTo>
                    <a:lnTo>
                      <a:pt x="883" y="673"/>
                    </a:lnTo>
                    <a:lnTo>
                      <a:pt x="905" y="653"/>
                    </a:lnTo>
                    <a:lnTo>
                      <a:pt x="921" y="629"/>
                    </a:lnTo>
                    <a:lnTo>
                      <a:pt x="930" y="604"/>
                    </a:lnTo>
                    <a:lnTo>
                      <a:pt x="932" y="578"/>
                    </a:lnTo>
                    <a:lnTo>
                      <a:pt x="932" y="577"/>
                    </a:lnTo>
                    <a:lnTo>
                      <a:pt x="931" y="574"/>
                    </a:lnTo>
                    <a:lnTo>
                      <a:pt x="931" y="573"/>
                    </a:lnTo>
                    <a:lnTo>
                      <a:pt x="931" y="572"/>
                    </a:lnTo>
                    <a:lnTo>
                      <a:pt x="931" y="571"/>
                    </a:lnTo>
                    <a:lnTo>
                      <a:pt x="931" y="569"/>
                    </a:lnTo>
                    <a:lnTo>
                      <a:pt x="930" y="568"/>
                    </a:lnTo>
                    <a:lnTo>
                      <a:pt x="930" y="567"/>
                    </a:lnTo>
                    <a:lnTo>
                      <a:pt x="963" y="558"/>
                    </a:lnTo>
                    <a:lnTo>
                      <a:pt x="991" y="546"/>
                    </a:lnTo>
                    <a:lnTo>
                      <a:pt x="1017" y="531"/>
                    </a:lnTo>
                    <a:lnTo>
                      <a:pt x="1039" y="513"/>
                    </a:lnTo>
                    <a:lnTo>
                      <a:pt x="1056" y="495"/>
                    </a:lnTo>
                    <a:lnTo>
                      <a:pt x="1069" y="473"/>
                    </a:lnTo>
                    <a:lnTo>
                      <a:pt x="1075" y="450"/>
                    </a:lnTo>
                    <a:lnTo>
                      <a:pt x="1077" y="428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49"/>
              <p:cNvSpPr/>
              <p:nvPr/>
            </p:nvSpPr>
            <p:spPr bwMode="auto">
              <a:xfrm>
                <a:off x="1242" y="1237"/>
                <a:ext cx="182" cy="594"/>
              </a:xfrm>
              <a:custGeom>
                <a:avLst/>
                <a:gdLst>
                  <a:gd name="T0" fmla="*/ 181 w 182"/>
                  <a:gd name="T1" fmla="*/ 497 h 594"/>
                  <a:gd name="T2" fmla="*/ 167 w 182"/>
                  <a:gd name="T3" fmla="*/ 344 h 594"/>
                  <a:gd name="T4" fmla="*/ 172 w 182"/>
                  <a:gd name="T5" fmla="*/ 337 h 594"/>
                  <a:gd name="T6" fmla="*/ 175 w 182"/>
                  <a:gd name="T7" fmla="*/ 332 h 594"/>
                  <a:gd name="T8" fmla="*/ 172 w 182"/>
                  <a:gd name="T9" fmla="*/ 313 h 594"/>
                  <a:gd name="T10" fmla="*/ 173 w 182"/>
                  <a:gd name="T11" fmla="*/ 245 h 594"/>
                  <a:gd name="T12" fmla="*/ 171 w 182"/>
                  <a:gd name="T13" fmla="*/ 195 h 594"/>
                  <a:gd name="T14" fmla="*/ 162 w 182"/>
                  <a:gd name="T15" fmla="*/ 137 h 594"/>
                  <a:gd name="T16" fmla="*/ 144 w 182"/>
                  <a:gd name="T17" fmla="*/ 112 h 594"/>
                  <a:gd name="T18" fmla="*/ 118 w 182"/>
                  <a:gd name="T19" fmla="*/ 94 h 594"/>
                  <a:gd name="T20" fmla="*/ 104 w 182"/>
                  <a:gd name="T21" fmla="*/ 86 h 594"/>
                  <a:gd name="T22" fmla="*/ 114 w 182"/>
                  <a:gd name="T23" fmla="*/ 53 h 594"/>
                  <a:gd name="T24" fmla="*/ 117 w 182"/>
                  <a:gd name="T25" fmla="*/ 40 h 594"/>
                  <a:gd name="T26" fmla="*/ 113 w 182"/>
                  <a:gd name="T27" fmla="*/ 22 h 594"/>
                  <a:gd name="T28" fmla="*/ 106 w 182"/>
                  <a:gd name="T29" fmla="*/ 9 h 594"/>
                  <a:gd name="T30" fmla="*/ 100 w 182"/>
                  <a:gd name="T31" fmla="*/ 2 h 594"/>
                  <a:gd name="T32" fmla="*/ 82 w 182"/>
                  <a:gd name="T33" fmla="*/ 0 h 594"/>
                  <a:gd name="T34" fmla="*/ 63 w 182"/>
                  <a:gd name="T35" fmla="*/ 1 h 594"/>
                  <a:gd name="T36" fmla="*/ 59 w 182"/>
                  <a:gd name="T37" fmla="*/ 6 h 594"/>
                  <a:gd name="T38" fmla="*/ 48 w 182"/>
                  <a:gd name="T39" fmla="*/ 16 h 594"/>
                  <a:gd name="T40" fmla="*/ 47 w 182"/>
                  <a:gd name="T41" fmla="*/ 34 h 594"/>
                  <a:gd name="T42" fmla="*/ 50 w 182"/>
                  <a:gd name="T43" fmla="*/ 48 h 594"/>
                  <a:gd name="T44" fmla="*/ 63 w 182"/>
                  <a:gd name="T45" fmla="*/ 86 h 594"/>
                  <a:gd name="T46" fmla="*/ 48 w 182"/>
                  <a:gd name="T47" fmla="*/ 96 h 594"/>
                  <a:gd name="T48" fmla="*/ 21 w 182"/>
                  <a:gd name="T49" fmla="*/ 115 h 594"/>
                  <a:gd name="T50" fmla="*/ 14 w 182"/>
                  <a:gd name="T51" fmla="*/ 129 h 594"/>
                  <a:gd name="T52" fmla="*/ 8 w 182"/>
                  <a:gd name="T53" fmla="*/ 174 h 594"/>
                  <a:gd name="T54" fmla="*/ 3 w 182"/>
                  <a:gd name="T55" fmla="*/ 222 h 594"/>
                  <a:gd name="T56" fmla="*/ 2 w 182"/>
                  <a:gd name="T57" fmla="*/ 247 h 594"/>
                  <a:gd name="T58" fmla="*/ 0 w 182"/>
                  <a:gd name="T59" fmla="*/ 293 h 594"/>
                  <a:gd name="T60" fmla="*/ 3 w 182"/>
                  <a:gd name="T61" fmla="*/ 333 h 594"/>
                  <a:gd name="T62" fmla="*/ 10 w 182"/>
                  <a:gd name="T63" fmla="*/ 341 h 594"/>
                  <a:gd name="T64" fmla="*/ 19 w 182"/>
                  <a:gd name="T65" fmla="*/ 341 h 594"/>
                  <a:gd name="T66" fmla="*/ 11 w 182"/>
                  <a:gd name="T67" fmla="*/ 325 h 594"/>
                  <a:gd name="T68" fmla="*/ 52 w 182"/>
                  <a:gd name="T69" fmla="*/ 551 h 594"/>
                  <a:gd name="T70" fmla="*/ 59 w 182"/>
                  <a:gd name="T71" fmla="*/ 590 h 594"/>
                  <a:gd name="T72" fmla="*/ 88 w 182"/>
                  <a:gd name="T73" fmla="*/ 574 h 594"/>
                  <a:gd name="T74" fmla="*/ 106 w 182"/>
                  <a:gd name="T75" fmla="*/ 584 h 594"/>
                  <a:gd name="T76" fmla="*/ 122 w 182"/>
                  <a:gd name="T77" fmla="*/ 591 h 594"/>
                  <a:gd name="T78" fmla="*/ 134 w 182"/>
                  <a:gd name="T79" fmla="*/ 591 h 594"/>
                  <a:gd name="T80" fmla="*/ 144 w 182"/>
                  <a:gd name="T81" fmla="*/ 589 h 594"/>
                  <a:gd name="T82" fmla="*/ 139 w 182"/>
                  <a:gd name="T83" fmla="*/ 566 h 594"/>
                  <a:gd name="T84" fmla="*/ 147 w 182"/>
                  <a:gd name="T85" fmla="*/ 324 h 594"/>
                  <a:gd name="T86" fmla="*/ 152 w 182"/>
                  <a:gd name="T87" fmla="*/ 337 h 594"/>
                  <a:gd name="T88" fmla="*/ 153 w 182"/>
                  <a:gd name="T89" fmla="*/ 338 h 594"/>
                  <a:gd name="T90" fmla="*/ 156 w 182"/>
                  <a:gd name="T91" fmla="*/ 341 h 594"/>
                  <a:gd name="T92" fmla="*/ 158 w 182"/>
                  <a:gd name="T93" fmla="*/ 355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2" h="594">
                    <a:moveTo>
                      <a:pt x="145" y="355"/>
                    </a:moveTo>
                    <a:lnTo>
                      <a:pt x="145" y="497"/>
                    </a:lnTo>
                    <a:lnTo>
                      <a:pt x="181" y="497"/>
                    </a:lnTo>
                    <a:lnTo>
                      <a:pt x="181" y="355"/>
                    </a:lnTo>
                    <a:lnTo>
                      <a:pt x="167" y="355"/>
                    </a:lnTo>
                    <a:lnTo>
                      <a:pt x="167" y="344"/>
                    </a:lnTo>
                    <a:lnTo>
                      <a:pt x="169" y="342"/>
                    </a:lnTo>
                    <a:lnTo>
                      <a:pt x="171" y="339"/>
                    </a:lnTo>
                    <a:lnTo>
                      <a:pt x="172" y="337"/>
                    </a:lnTo>
                    <a:lnTo>
                      <a:pt x="173" y="335"/>
                    </a:lnTo>
                    <a:lnTo>
                      <a:pt x="174" y="334"/>
                    </a:lnTo>
                    <a:lnTo>
                      <a:pt x="175" y="332"/>
                    </a:lnTo>
                    <a:lnTo>
                      <a:pt x="175" y="331"/>
                    </a:lnTo>
                    <a:lnTo>
                      <a:pt x="176" y="331"/>
                    </a:lnTo>
                    <a:lnTo>
                      <a:pt x="172" y="313"/>
                    </a:lnTo>
                    <a:lnTo>
                      <a:pt x="172" y="313"/>
                    </a:lnTo>
                    <a:lnTo>
                      <a:pt x="174" y="249"/>
                    </a:lnTo>
                    <a:lnTo>
                      <a:pt x="173" y="245"/>
                    </a:lnTo>
                    <a:lnTo>
                      <a:pt x="173" y="233"/>
                    </a:lnTo>
                    <a:lnTo>
                      <a:pt x="172" y="216"/>
                    </a:lnTo>
                    <a:lnTo>
                      <a:pt x="171" y="195"/>
                    </a:lnTo>
                    <a:lnTo>
                      <a:pt x="169" y="173"/>
                    </a:lnTo>
                    <a:lnTo>
                      <a:pt x="166" y="154"/>
                    </a:lnTo>
                    <a:lnTo>
                      <a:pt x="162" y="137"/>
                    </a:lnTo>
                    <a:lnTo>
                      <a:pt x="158" y="127"/>
                    </a:lnTo>
                    <a:lnTo>
                      <a:pt x="151" y="120"/>
                    </a:lnTo>
                    <a:lnTo>
                      <a:pt x="144" y="112"/>
                    </a:lnTo>
                    <a:lnTo>
                      <a:pt x="135" y="106"/>
                    </a:lnTo>
                    <a:lnTo>
                      <a:pt x="125" y="99"/>
                    </a:lnTo>
                    <a:lnTo>
                      <a:pt x="118" y="94"/>
                    </a:lnTo>
                    <a:lnTo>
                      <a:pt x="110" y="90"/>
                    </a:lnTo>
                    <a:lnTo>
                      <a:pt x="106" y="87"/>
                    </a:lnTo>
                    <a:lnTo>
                      <a:pt x="104" y="86"/>
                    </a:lnTo>
                    <a:lnTo>
                      <a:pt x="106" y="71"/>
                    </a:lnTo>
                    <a:lnTo>
                      <a:pt x="114" y="54"/>
                    </a:lnTo>
                    <a:lnTo>
                      <a:pt x="114" y="53"/>
                    </a:lnTo>
                    <a:lnTo>
                      <a:pt x="115" y="49"/>
                    </a:lnTo>
                    <a:lnTo>
                      <a:pt x="115" y="45"/>
                    </a:lnTo>
                    <a:lnTo>
                      <a:pt x="117" y="40"/>
                    </a:lnTo>
                    <a:lnTo>
                      <a:pt x="117" y="34"/>
                    </a:lnTo>
                    <a:lnTo>
                      <a:pt x="115" y="29"/>
                    </a:lnTo>
                    <a:lnTo>
                      <a:pt x="113" y="22"/>
                    </a:lnTo>
                    <a:lnTo>
                      <a:pt x="110" y="17"/>
                    </a:lnTo>
                    <a:lnTo>
                      <a:pt x="107" y="13"/>
                    </a:lnTo>
                    <a:lnTo>
                      <a:pt x="106" y="9"/>
                    </a:lnTo>
                    <a:lnTo>
                      <a:pt x="104" y="6"/>
                    </a:lnTo>
                    <a:lnTo>
                      <a:pt x="102" y="4"/>
                    </a:lnTo>
                    <a:lnTo>
                      <a:pt x="100" y="2"/>
                    </a:lnTo>
                    <a:lnTo>
                      <a:pt x="96" y="1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0"/>
                    </a:lnTo>
                    <a:lnTo>
                      <a:pt x="63" y="1"/>
                    </a:lnTo>
                    <a:lnTo>
                      <a:pt x="61" y="2"/>
                    </a:lnTo>
                    <a:lnTo>
                      <a:pt x="60" y="4"/>
                    </a:lnTo>
                    <a:lnTo>
                      <a:pt x="59" y="6"/>
                    </a:lnTo>
                    <a:lnTo>
                      <a:pt x="56" y="8"/>
                    </a:lnTo>
                    <a:lnTo>
                      <a:pt x="52" y="13"/>
                    </a:lnTo>
                    <a:lnTo>
                      <a:pt x="48" y="16"/>
                    </a:lnTo>
                    <a:lnTo>
                      <a:pt x="47" y="21"/>
                    </a:lnTo>
                    <a:lnTo>
                      <a:pt x="46" y="28"/>
                    </a:lnTo>
                    <a:lnTo>
                      <a:pt x="47" y="34"/>
                    </a:lnTo>
                    <a:lnTo>
                      <a:pt x="48" y="40"/>
                    </a:lnTo>
                    <a:lnTo>
                      <a:pt x="49" y="45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62" y="76"/>
                    </a:lnTo>
                    <a:lnTo>
                      <a:pt x="63" y="86"/>
                    </a:lnTo>
                    <a:lnTo>
                      <a:pt x="61" y="87"/>
                    </a:lnTo>
                    <a:lnTo>
                      <a:pt x="56" y="91"/>
                    </a:lnTo>
                    <a:lnTo>
                      <a:pt x="48" y="96"/>
                    </a:lnTo>
                    <a:lnTo>
                      <a:pt x="39" y="102"/>
                    </a:lnTo>
                    <a:lnTo>
                      <a:pt x="30" y="108"/>
                    </a:lnTo>
                    <a:lnTo>
                      <a:pt x="21" y="115"/>
                    </a:lnTo>
                    <a:lnTo>
                      <a:pt x="16" y="119"/>
                    </a:lnTo>
                    <a:lnTo>
                      <a:pt x="14" y="123"/>
                    </a:lnTo>
                    <a:lnTo>
                      <a:pt x="14" y="129"/>
                    </a:lnTo>
                    <a:lnTo>
                      <a:pt x="11" y="141"/>
                    </a:lnTo>
                    <a:lnTo>
                      <a:pt x="10" y="156"/>
                    </a:lnTo>
                    <a:lnTo>
                      <a:pt x="8" y="174"/>
                    </a:lnTo>
                    <a:lnTo>
                      <a:pt x="6" y="192"/>
                    </a:lnTo>
                    <a:lnTo>
                      <a:pt x="4" y="209"/>
                    </a:lnTo>
                    <a:lnTo>
                      <a:pt x="3" y="222"/>
                    </a:lnTo>
                    <a:lnTo>
                      <a:pt x="2" y="230"/>
                    </a:lnTo>
                    <a:lnTo>
                      <a:pt x="2" y="236"/>
                    </a:lnTo>
                    <a:lnTo>
                      <a:pt x="2" y="247"/>
                    </a:lnTo>
                    <a:lnTo>
                      <a:pt x="1" y="260"/>
                    </a:lnTo>
                    <a:lnTo>
                      <a:pt x="0" y="276"/>
                    </a:lnTo>
                    <a:lnTo>
                      <a:pt x="0" y="293"/>
                    </a:lnTo>
                    <a:lnTo>
                      <a:pt x="0" y="308"/>
                    </a:lnTo>
                    <a:lnTo>
                      <a:pt x="1" y="322"/>
                    </a:lnTo>
                    <a:lnTo>
                      <a:pt x="3" y="333"/>
                    </a:lnTo>
                    <a:lnTo>
                      <a:pt x="5" y="336"/>
                    </a:lnTo>
                    <a:lnTo>
                      <a:pt x="7" y="338"/>
                    </a:lnTo>
                    <a:lnTo>
                      <a:pt x="10" y="341"/>
                    </a:lnTo>
                    <a:lnTo>
                      <a:pt x="14" y="341"/>
                    </a:lnTo>
                    <a:lnTo>
                      <a:pt x="17" y="341"/>
                    </a:lnTo>
                    <a:lnTo>
                      <a:pt x="19" y="341"/>
                    </a:lnTo>
                    <a:lnTo>
                      <a:pt x="21" y="341"/>
                    </a:lnTo>
                    <a:lnTo>
                      <a:pt x="22" y="341"/>
                    </a:lnTo>
                    <a:lnTo>
                      <a:pt x="11" y="325"/>
                    </a:lnTo>
                    <a:lnTo>
                      <a:pt x="29" y="217"/>
                    </a:lnTo>
                    <a:lnTo>
                      <a:pt x="28" y="334"/>
                    </a:lnTo>
                    <a:lnTo>
                      <a:pt x="52" y="551"/>
                    </a:lnTo>
                    <a:lnTo>
                      <a:pt x="33" y="576"/>
                    </a:lnTo>
                    <a:lnTo>
                      <a:pt x="29" y="591"/>
                    </a:lnTo>
                    <a:lnTo>
                      <a:pt x="59" y="590"/>
                    </a:lnTo>
                    <a:lnTo>
                      <a:pt x="84" y="572"/>
                    </a:lnTo>
                    <a:lnTo>
                      <a:pt x="85" y="572"/>
                    </a:lnTo>
                    <a:lnTo>
                      <a:pt x="88" y="574"/>
                    </a:lnTo>
                    <a:lnTo>
                      <a:pt x="94" y="577"/>
                    </a:lnTo>
                    <a:lnTo>
                      <a:pt x="99" y="581"/>
                    </a:lnTo>
                    <a:lnTo>
                      <a:pt x="106" y="584"/>
                    </a:lnTo>
                    <a:lnTo>
                      <a:pt x="112" y="587"/>
                    </a:lnTo>
                    <a:lnTo>
                      <a:pt x="118" y="590"/>
                    </a:lnTo>
                    <a:lnTo>
                      <a:pt x="122" y="591"/>
                    </a:lnTo>
                    <a:lnTo>
                      <a:pt x="125" y="593"/>
                    </a:lnTo>
                    <a:lnTo>
                      <a:pt x="130" y="593"/>
                    </a:lnTo>
                    <a:lnTo>
                      <a:pt x="134" y="591"/>
                    </a:lnTo>
                    <a:lnTo>
                      <a:pt x="137" y="590"/>
                    </a:lnTo>
                    <a:lnTo>
                      <a:pt x="140" y="590"/>
                    </a:lnTo>
                    <a:lnTo>
                      <a:pt x="144" y="589"/>
                    </a:lnTo>
                    <a:lnTo>
                      <a:pt x="145" y="588"/>
                    </a:lnTo>
                    <a:lnTo>
                      <a:pt x="146" y="588"/>
                    </a:lnTo>
                    <a:lnTo>
                      <a:pt x="139" y="566"/>
                    </a:lnTo>
                    <a:lnTo>
                      <a:pt x="118" y="553"/>
                    </a:lnTo>
                    <a:lnTo>
                      <a:pt x="138" y="348"/>
                    </a:lnTo>
                    <a:lnTo>
                      <a:pt x="147" y="324"/>
                    </a:lnTo>
                    <a:lnTo>
                      <a:pt x="136" y="207"/>
                    </a:lnTo>
                    <a:lnTo>
                      <a:pt x="159" y="327"/>
                    </a:lnTo>
                    <a:lnTo>
                      <a:pt x="152" y="337"/>
                    </a:lnTo>
                    <a:lnTo>
                      <a:pt x="152" y="337"/>
                    </a:lnTo>
                    <a:lnTo>
                      <a:pt x="152" y="337"/>
                    </a:lnTo>
                    <a:lnTo>
                      <a:pt x="153" y="338"/>
                    </a:lnTo>
                    <a:lnTo>
                      <a:pt x="153" y="338"/>
                    </a:lnTo>
                    <a:lnTo>
                      <a:pt x="154" y="339"/>
                    </a:lnTo>
                    <a:lnTo>
                      <a:pt x="156" y="341"/>
                    </a:lnTo>
                    <a:lnTo>
                      <a:pt x="157" y="342"/>
                    </a:lnTo>
                    <a:lnTo>
                      <a:pt x="158" y="342"/>
                    </a:lnTo>
                    <a:lnTo>
                      <a:pt x="158" y="355"/>
                    </a:lnTo>
                    <a:lnTo>
                      <a:pt x="145" y="355"/>
                    </a:lnTo>
                  </a:path>
                </a:pathLst>
              </a:custGeom>
              <a:solidFill>
                <a:srgbClr val="00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50"/>
              <p:cNvSpPr/>
              <p:nvPr/>
            </p:nvSpPr>
            <p:spPr bwMode="auto">
              <a:xfrm>
                <a:off x="1467" y="1726"/>
                <a:ext cx="364" cy="199"/>
              </a:xfrm>
              <a:custGeom>
                <a:avLst/>
                <a:gdLst>
                  <a:gd name="T0" fmla="*/ 119 w 364"/>
                  <a:gd name="T1" fmla="*/ 198 h 199"/>
                  <a:gd name="T2" fmla="*/ 363 w 364"/>
                  <a:gd name="T3" fmla="*/ 129 h 199"/>
                  <a:gd name="T4" fmla="*/ 363 w 364"/>
                  <a:gd name="T5" fmla="*/ 101 h 199"/>
                  <a:gd name="T6" fmla="*/ 192 w 364"/>
                  <a:gd name="T7" fmla="*/ 0 h 199"/>
                  <a:gd name="T8" fmla="*/ 0 w 364"/>
                  <a:gd name="T9" fmla="*/ 117 h 199"/>
                  <a:gd name="T10" fmla="*/ 0 w 364"/>
                  <a:gd name="T11" fmla="*/ 135 h 199"/>
                  <a:gd name="T12" fmla="*/ 119 w 364"/>
                  <a:gd name="T13" fmla="*/ 1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199">
                    <a:moveTo>
                      <a:pt x="119" y="198"/>
                    </a:moveTo>
                    <a:lnTo>
                      <a:pt x="363" y="129"/>
                    </a:lnTo>
                    <a:lnTo>
                      <a:pt x="363" y="101"/>
                    </a:lnTo>
                    <a:lnTo>
                      <a:pt x="192" y="0"/>
                    </a:lnTo>
                    <a:lnTo>
                      <a:pt x="0" y="117"/>
                    </a:lnTo>
                    <a:lnTo>
                      <a:pt x="0" y="135"/>
                    </a:lnTo>
                    <a:lnTo>
                      <a:pt x="119" y="198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51"/>
              <p:cNvSpPr/>
              <p:nvPr/>
            </p:nvSpPr>
            <p:spPr bwMode="auto">
              <a:xfrm>
                <a:off x="1461" y="1691"/>
                <a:ext cx="370" cy="217"/>
              </a:xfrm>
              <a:custGeom>
                <a:avLst/>
                <a:gdLst>
                  <a:gd name="T0" fmla="*/ 119 w 370"/>
                  <a:gd name="T1" fmla="*/ 216 h 217"/>
                  <a:gd name="T2" fmla="*/ 369 w 370"/>
                  <a:gd name="T3" fmla="*/ 147 h 217"/>
                  <a:gd name="T4" fmla="*/ 369 w 370"/>
                  <a:gd name="T5" fmla="*/ 62 h 217"/>
                  <a:gd name="T6" fmla="*/ 266 w 370"/>
                  <a:gd name="T7" fmla="*/ 0 h 217"/>
                  <a:gd name="T8" fmla="*/ 0 w 370"/>
                  <a:gd name="T9" fmla="*/ 68 h 217"/>
                  <a:gd name="T10" fmla="*/ 0 w 370"/>
                  <a:gd name="T11" fmla="*/ 142 h 217"/>
                  <a:gd name="T12" fmla="*/ 119 w 370"/>
                  <a:gd name="T13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0" h="217">
                    <a:moveTo>
                      <a:pt x="119" y="216"/>
                    </a:moveTo>
                    <a:lnTo>
                      <a:pt x="369" y="147"/>
                    </a:lnTo>
                    <a:lnTo>
                      <a:pt x="369" y="62"/>
                    </a:lnTo>
                    <a:lnTo>
                      <a:pt x="266" y="0"/>
                    </a:lnTo>
                    <a:lnTo>
                      <a:pt x="0" y="68"/>
                    </a:lnTo>
                    <a:lnTo>
                      <a:pt x="0" y="142"/>
                    </a:lnTo>
                    <a:lnTo>
                      <a:pt x="119" y="216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52"/>
              <p:cNvSpPr/>
              <p:nvPr/>
            </p:nvSpPr>
            <p:spPr bwMode="auto">
              <a:xfrm>
                <a:off x="1461" y="1770"/>
                <a:ext cx="121" cy="126"/>
              </a:xfrm>
              <a:custGeom>
                <a:avLst/>
                <a:gdLst>
                  <a:gd name="T0" fmla="*/ 0 w 121"/>
                  <a:gd name="T1" fmla="*/ 63 h 126"/>
                  <a:gd name="T2" fmla="*/ 0 w 121"/>
                  <a:gd name="T3" fmla="*/ 0 h 126"/>
                  <a:gd name="T4" fmla="*/ 120 w 121"/>
                  <a:gd name="T5" fmla="*/ 57 h 126"/>
                  <a:gd name="T6" fmla="*/ 120 w 121"/>
                  <a:gd name="T7" fmla="*/ 125 h 126"/>
                  <a:gd name="T8" fmla="*/ 0 w 121"/>
                  <a:gd name="T9" fmla="*/ 6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6">
                    <a:moveTo>
                      <a:pt x="0" y="63"/>
                    </a:moveTo>
                    <a:lnTo>
                      <a:pt x="0" y="0"/>
                    </a:lnTo>
                    <a:lnTo>
                      <a:pt x="120" y="57"/>
                    </a:lnTo>
                    <a:lnTo>
                      <a:pt x="120" y="125"/>
                    </a:lnTo>
                    <a:lnTo>
                      <a:pt x="0" y="63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53"/>
              <p:cNvSpPr/>
              <p:nvPr/>
            </p:nvSpPr>
            <p:spPr bwMode="auto">
              <a:xfrm>
                <a:off x="1591" y="1856"/>
                <a:ext cx="320" cy="126"/>
              </a:xfrm>
              <a:custGeom>
                <a:avLst/>
                <a:gdLst>
                  <a:gd name="T0" fmla="*/ 56 w 320"/>
                  <a:gd name="T1" fmla="*/ 125 h 126"/>
                  <a:gd name="T2" fmla="*/ 319 w 320"/>
                  <a:gd name="T3" fmla="*/ 51 h 126"/>
                  <a:gd name="T4" fmla="*/ 227 w 320"/>
                  <a:gd name="T5" fmla="*/ 0 h 126"/>
                  <a:gd name="T6" fmla="*/ 0 w 320"/>
                  <a:gd name="T7" fmla="*/ 56 h 126"/>
                  <a:gd name="T8" fmla="*/ 56 w 320"/>
                  <a:gd name="T9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26">
                    <a:moveTo>
                      <a:pt x="56" y="125"/>
                    </a:moveTo>
                    <a:lnTo>
                      <a:pt x="319" y="51"/>
                    </a:lnTo>
                    <a:lnTo>
                      <a:pt x="227" y="0"/>
                    </a:lnTo>
                    <a:lnTo>
                      <a:pt x="0" y="56"/>
                    </a:lnTo>
                    <a:lnTo>
                      <a:pt x="56" y="125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54"/>
              <p:cNvSpPr/>
              <p:nvPr/>
            </p:nvSpPr>
            <p:spPr bwMode="auto">
              <a:xfrm>
                <a:off x="1597" y="1851"/>
                <a:ext cx="314" cy="125"/>
              </a:xfrm>
              <a:custGeom>
                <a:avLst/>
                <a:gdLst>
                  <a:gd name="T0" fmla="*/ 57 w 314"/>
                  <a:gd name="T1" fmla="*/ 124 h 125"/>
                  <a:gd name="T2" fmla="*/ 313 w 314"/>
                  <a:gd name="T3" fmla="*/ 50 h 125"/>
                  <a:gd name="T4" fmla="*/ 221 w 314"/>
                  <a:gd name="T5" fmla="*/ 0 h 125"/>
                  <a:gd name="T6" fmla="*/ 0 w 314"/>
                  <a:gd name="T7" fmla="*/ 56 h 125"/>
                  <a:gd name="T8" fmla="*/ 57 w 314"/>
                  <a:gd name="T9" fmla="*/ 12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125">
                    <a:moveTo>
                      <a:pt x="57" y="124"/>
                    </a:moveTo>
                    <a:lnTo>
                      <a:pt x="313" y="50"/>
                    </a:lnTo>
                    <a:lnTo>
                      <a:pt x="221" y="0"/>
                    </a:lnTo>
                    <a:lnTo>
                      <a:pt x="0" y="56"/>
                    </a:lnTo>
                    <a:lnTo>
                      <a:pt x="57" y="124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55"/>
              <p:cNvSpPr/>
              <p:nvPr/>
            </p:nvSpPr>
            <p:spPr bwMode="auto">
              <a:xfrm>
                <a:off x="1479" y="1520"/>
                <a:ext cx="340" cy="297"/>
              </a:xfrm>
              <a:custGeom>
                <a:avLst/>
                <a:gdLst>
                  <a:gd name="T0" fmla="*/ 95 w 340"/>
                  <a:gd name="T1" fmla="*/ 296 h 297"/>
                  <a:gd name="T2" fmla="*/ 339 w 340"/>
                  <a:gd name="T3" fmla="*/ 227 h 297"/>
                  <a:gd name="T4" fmla="*/ 333 w 340"/>
                  <a:gd name="T5" fmla="*/ 11 h 297"/>
                  <a:gd name="T6" fmla="*/ 316 w 340"/>
                  <a:gd name="T7" fmla="*/ 0 h 297"/>
                  <a:gd name="T8" fmla="*/ 95 w 340"/>
                  <a:gd name="T9" fmla="*/ 57 h 297"/>
                  <a:gd name="T10" fmla="*/ 44 w 340"/>
                  <a:gd name="T11" fmla="*/ 34 h 297"/>
                  <a:gd name="T12" fmla="*/ 0 w 340"/>
                  <a:gd name="T13" fmla="*/ 63 h 297"/>
                  <a:gd name="T14" fmla="*/ 22 w 340"/>
                  <a:gd name="T15" fmla="*/ 233 h 297"/>
                  <a:gd name="T16" fmla="*/ 95 w 340"/>
                  <a:gd name="T17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0" h="297">
                    <a:moveTo>
                      <a:pt x="95" y="296"/>
                    </a:moveTo>
                    <a:lnTo>
                      <a:pt x="339" y="227"/>
                    </a:lnTo>
                    <a:lnTo>
                      <a:pt x="333" y="11"/>
                    </a:lnTo>
                    <a:lnTo>
                      <a:pt x="316" y="0"/>
                    </a:lnTo>
                    <a:lnTo>
                      <a:pt x="95" y="57"/>
                    </a:lnTo>
                    <a:lnTo>
                      <a:pt x="44" y="34"/>
                    </a:lnTo>
                    <a:lnTo>
                      <a:pt x="0" y="63"/>
                    </a:lnTo>
                    <a:lnTo>
                      <a:pt x="22" y="233"/>
                    </a:lnTo>
                    <a:lnTo>
                      <a:pt x="95" y="296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56"/>
              <p:cNvSpPr/>
              <p:nvPr/>
            </p:nvSpPr>
            <p:spPr bwMode="auto">
              <a:xfrm>
                <a:off x="1472" y="1510"/>
                <a:ext cx="354" cy="296"/>
              </a:xfrm>
              <a:custGeom>
                <a:avLst/>
                <a:gdLst>
                  <a:gd name="T0" fmla="*/ 62 w 354"/>
                  <a:gd name="T1" fmla="*/ 266 h 296"/>
                  <a:gd name="T2" fmla="*/ 108 w 354"/>
                  <a:gd name="T3" fmla="*/ 295 h 296"/>
                  <a:gd name="T4" fmla="*/ 353 w 354"/>
                  <a:gd name="T5" fmla="*/ 226 h 296"/>
                  <a:gd name="T6" fmla="*/ 346 w 354"/>
                  <a:gd name="T7" fmla="*/ 10 h 296"/>
                  <a:gd name="T8" fmla="*/ 330 w 354"/>
                  <a:gd name="T9" fmla="*/ 0 h 296"/>
                  <a:gd name="T10" fmla="*/ 108 w 354"/>
                  <a:gd name="T11" fmla="*/ 56 h 296"/>
                  <a:gd name="T12" fmla="*/ 57 w 354"/>
                  <a:gd name="T13" fmla="*/ 33 h 296"/>
                  <a:gd name="T14" fmla="*/ 6 w 354"/>
                  <a:gd name="T15" fmla="*/ 50 h 296"/>
                  <a:gd name="T16" fmla="*/ 0 w 354"/>
                  <a:gd name="T17" fmla="*/ 56 h 296"/>
                  <a:gd name="T18" fmla="*/ 0 w 354"/>
                  <a:gd name="T19" fmla="*/ 203 h 296"/>
                  <a:gd name="T20" fmla="*/ 62 w 354"/>
                  <a:gd name="T21" fmla="*/ 26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4" h="296">
                    <a:moveTo>
                      <a:pt x="62" y="266"/>
                    </a:moveTo>
                    <a:lnTo>
                      <a:pt x="108" y="295"/>
                    </a:lnTo>
                    <a:lnTo>
                      <a:pt x="353" y="226"/>
                    </a:lnTo>
                    <a:lnTo>
                      <a:pt x="346" y="10"/>
                    </a:lnTo>
                    <a:lnTo>
                      <a:pt x="330" y="0"/>
                    </a:lnTo>
                    <a:lnTo>
                      <a:pt x="108" y="56"/>
                    </a:lnTo>
                    <a:lnTo>
                      <a:pt x="57" y="33"/>
                    </a:lnTo>
                    <a:lnTo>
                      <a:pt x="6" y="50"/>
                    </a:lnTo>
                    <a:lnTo>
                      <a:pt x="0" y="56"/>
                    </a:lnTo>
                    <a:lnTo>
                      <a:pt x="0" y="203"/>
                    </a:lnTo>
                    <a:lnTo>
                      <a:pt x="62" y="266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57"/>
              <p:cNvSpPr/>
              <p:nvPr/>
            </p:nvSpPr>
            <p:spPr bwMode="auto">
              <a:xfrm>
                <a:off x="1479" y="1549"/>
                <a:ext cx="45" cy="206"/>
              </a:xfrm>
              <a:custGeom>
                <a:avLst/>
                <a:gdLst>
                  <a:gd name="T0" fmla="*/ 0 w 45"/>
                  <a:gd name="T1" fmla="*/ 159 h 206"/>
                  <a:gd name="T2" fmla="*/ 0 w 45"/>
                  <a:gd name="T3" fmla="*/ 22 h 206"/>
                  <a:gd name="T4" fmla="*/ 44 w 45"/>
                  <a:gd name="T5" fmla="*/ 0 h 206"/>
                  <a:gd name="T6" fmla="*/ 44 w 45"/>
                  <a:gd name="T7" fmla="*/ 205 h 206"/>
                  <a:gd name="T8" fmla="*/ 0 w 45"/>
                  <a:gd name="T9" fmla="*/ 15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06">
                    <a:moveTo>
                      <a:pt x="0" y="159"/>
                    </a:moveTo>
                    <a:lnTo>
                      <a:pt x="0" y="22"/>
                    </a:lnTo>
                    <a:lnTo>
                      <a:pt x="44" y="0"/>
                    </a:lnTo>
                    <a:lnTo>
                      <a:pt x="44" y="205"/>
                    </a:lnTo>
                    <a:lnTo>
                      <a:pt x="0" y="159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58"/>
              <p:cNvSpPr/>
              <p:nvPr/>
            </p:nvSpPr>
            <p:spPr bwMode="auto">
              <a:xfrm>
                <a:off x="1535" y="1555"/>
                <a:ext cx="40" cy="239"/>
              </a:xfrm>
              <a:custGeom>
                <a:avLst/>
                <a:gdLst>
                  <a:gd name="T0" fmla="*/ 0 w 40"/>
                  <a:gd name="T1" fmla="*/ 215 h 239"/>
                  <a:gd name="T2" fmla="*/ 39 w 40"/>
                  <a:gd name="T3" fmla="*/ 238 h 239"/>
                  <a:gd name="T4" fmla="*/ 39 w 40"/>
                  <a:gd name="T5" fmla="*/ 22 h 239"/>
                  <a:gd name="T6" fmla="*/ 5 w 40"/>
                  <a:gd name="T7" fmla="*/ 0 h 239"/>
                  <a:gd name="T8" fmla="*/ 0 w 40"/>
                  <a:gd name="T9" fmla="*/ 21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39">
                    <a:moveTo>
                      <a:pt x="0" y="215"/>
                    </a:moveTo>
                    <a:lnTo>
                      <a:pt x="39" y="238"/>
                    </a:lnTo>
                    <a:lnTo>
                      <a:pt x="39" y="22"/>
                    </a:lnTo>
                    <a:lnTo>
                      <a:pt x="5" y="0"/>
                    </a:lnTo>
                    <a:lnTo>
                      <a:pt x="0" y="215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59"/>
              <p:cNvSpPr/>
              <p:nvPr/>
            </p:nvSpPr>
            <p:spPr bwMode="auto">
              <a:xfrm>
                <a:off x="1614" y="1543"/>
                <a:ext cx="183" cy="223"/>
              </a:xfrm>
              <a:custGeom>
                <a:avLst/>
                <a:gdLst>
                  <a:gd name="T0" fmla="*/ 182 w 183"/>
                  <a:gd name="T1" fmla="*/ 176 h 223"/>
                  <a:gd name="T2" fmla="*/ 0 w 183"/>
                  <a:gd name="T3" fmla="*/ 222 h 223"/>
                  <a:gd name="T4" fmla="*/ 5 w 183"/>
                  <a:gd name="T5" fmla="*/ 51 h 223"/>
                  <a:gd name="T6" fmla="*/ 176 w 183"/>
                  <a:gd name="T7" fmla="*/ 0 h 223"/>
                  <a:gd name="T8" fmla="*/ 182 w 183"/>
                  <a:gd name="T9" fmla="*/ 17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23">
                    <a:moveTo>
                      <a:pt x="182" y="176"/>
                    </a:moveTo>
                    <a:lnTo>
                      <a:pt x="0" y="222"/>
                    </a:lnTo>
                    <a:lnTo>
                      <a:pt x="5" y="51"/>
                    </a:lnTo>
                    <a:lnTo>
                      <a:pt x="176" y="0"/>
                    </a:lnTo>
                    <a:lnTo>
                      <a:pt x="182" y="17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60"/>
              <p:cNvSpPr/>
              <p:nvPr/>
            </p:nvSpPr>
            <p:spPr bwMode="auto">
              <a:xfrm>
                <a:off x="1530" y="1481"/>
                <a:ext cx="273" cy="86"/>
              </a:xfrm>
              <a:custGeom>
                <a:avLst/>
                <a:gdLst>
                  <a:gd name="T0" fmla="*/ 221 w 273"/>
                  <a:gd name="T1" fmla="*/ 0 h 86"/>
                  <a:gd name="T2" fmla="*/ 272 w 273"/>
                  <a:gd name="T3" fmla="*/ 28 h 86"/>
                  <a:gd name="T4" fmla="*/ 50 w 273"/>
                  <a:gd name="T5" fmla="*/ 85 h 86"/>
                  <a:gd name="T6" fmla="*/ 0 w 273"/>
                  <a:gd name="T7" fmla="*/ 62 h 86"/>
                  <a:gd name="T8" fmla="*/ 221 w 273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86">
                    <a:moveTo>
                      <a:pt x="221" y="0"/>
                    </a:moveTo>
                    <a:lnTo>
                      <a:pt x="272" y="28"/>
                    </a:lnTo>
                    <a:lnTo>
                      <a:pt x="50" y="85"/>
                    </a:lnTo>
                    <a:lnTo>
                      <a:pt x="0" y="62"/>
                    </a:lnTo>
                    <a:lnTo>
                      <a:pt x="221" y="0"/>
                    </a:lnTo>
                  </a:path>
                </a:pathLst>
              </a:custGeom>
              <a:solidFill>
                <a:srgbClr val="A5A5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61"/>
              <p:cNvSpPr/>
              <p:nvPr/>
            </p:nvSpPr>
            <p:spPr bwMode="auto">
              <a:xfrm>
                <a:off x="1511" y="1156"/>
                <a:ext cx="154" cy="324"/>
              </a:xfrm>
              <a:custGeom>
                <a:avLst/>
                <a:gdLst>
                  <a:gd name="T0" fmla="*/ 0 w 154"/>
                  <a:gd name="T1" fmla="*/ 238 h 324"/>
                  <a:gd name="T2" fmla="*/ 0 w 154"/>
                  <a:gd name="T3" fmla="*/ 0 h 324"/>
                  <a:gd name="T4" fmla="*/ 153 w 154"/>
                  <a:gd name="T5" fmla="*/ 84 h 324"/>
                  <a:gd name="T6" fmla="*/ 153 w 154"/>
                  <a:gd name="T7" fmla="*/ 323 h 324"/>
                  <a:gd name="T8" fmla="*/ 0 w 154"/>
                  <a:gd name="T9" fmla="*/ 23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324">
                    <a:moveTo>
                      <a:pt x="0" y="238"/>
                    </a:moveTo>
                    <a:lnTo>
                      <a:pt x="0" y="0"/>
                    </a:lnTo>
                    <a:lnTo>
                      <a:pt x="153" y="84"/>
                    </a:lnTo>
                    <a:lnTo>
                      <a:pt x="153" y="323"/>
                    </a:lnTo>
                    <a:lnTo>
                      <a:pt x="0" y="238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62"/>
              <p:cNvSpPr/>
              <p:nvPr/>
            </p:nvSpPr>
            <p:spPr bwMode="auto">
              <a:xfrm>
                <a:off x="1511" y="1225"/>
                <a:ext cx="38" cy="67"/>
              </a:xfrm>
              <a:custGeom>
                <a:avLst/>
                <a:gdLst>
                  <a:gd name="T0" fmla="*/ 37 w 38"/>
                  <a:gd name="T1" fmla="*/ 41 h 67"/>
                  <a:gd name="T2" fmla="*/ 1 w 38"/>
                  <a:gd name="T3" fmla="*/ 0 h 67"/>
                  <a:gd name="T4" fmla="*/ 0 w 38"/>
                  <a:gd name="T5" fmla="*/ 35 h 67"/>
                  <a:gd name="T6" fmla="*/ 4 w 38"/>
                  <a:gd name="T7" fmla="*/ 42 h 67"/>
                  <a:gd name="T8" fmla="*/ 8 w 38"/>
                  <a:gd name="T9" fmla="*/ 47 h 67"/>
                  <a:gd name="T10" fmla="*/ 11 w 38"/>
                  <a:gd name="T11" fmla="*/ 53 h 67"/>
                  <a:gd name="T12" fmla="*/ 15 w 38"/>
                  <a:gd name="T13" fmla="*/ 57 h 67"/>
                  <a:gd name="T14" fmla="*/ 17 w 38"/>
                  <a:gd name="T15" fmla="*/ 60 h 67"/>
                  <a:gd name="T16" fmla="*/ 19 w 38"/>
                  <a:gd name="T17" fmla="*/ 63 h 67"/>
                  <a:gd name="T18" fmla="*/ 20 w 38"/>
                  <a:gd name="T19" fmla="*/ 64 h 67"/>
                  <a:gd name="T20" fmla="*/ 20 w 38"/>
                  <a:gd name="T21" fmla="*/ 66 h 67"/>
                  <a:gd name="T22" fmla="*/ 37 w 38"/>
                  <a:gd name="T23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7">
                    <a:moveTo>
                      <a:pt x="37" y="41"/>
                    </a:moveTo>
                    <a:lnTo>
                      <a:pt x="1" y="0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8" y="47"/>
                    </a:lnTo>
                    <a:lnTo>
                      <a:pt x="11" y="53"/>
                    </a:lnTo>
                    <a:lnTo>
                      <a:pt x="15" y="57"/>
                    </a:lnTo>
                    <a:lnTo>
                      <a:pt x="17" y="60"/>
                    </a:lnTo>
                    <a:lnTo>
                      <a:pt x="19" y="63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37" y="4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63"/>
              <p:cNvSpPr/>
              <p:nvPr/>
            </p:nvSpPr>
            <p:spPr bwMode="auto">
              <a:xfrm>
                <a:off x="1528" y="1262"/>
                <a:ext cx="99" cy="135"/>
              </a:xfrm>
              <a:custGeom>
                <a:avLst/>
                <a:gdLst>
                  <a:gd name="T0" fmla="*/ 49 w 99"/>
                  <a:gd name="T1" fmla="*/ 124 h 135"/>
                  <a:gd name="T2" fmla="*/ 58 w 99"/>
                  <a:gd name="T3" fmla="*/ 130 h 135"/>
                  <a:gd name="T4" fmla="*/ 68 w 99"/>
                  <a:gd name="T5" fmla="*/ 132 h 135"/>
                  <a:gd name="T6" fmla="*/ 76 w 99"/>
                  <a:gd name="T7" fmla="*/ 134 h 135"/>
                  <a:gd name="T8" fmla="*/ 83 w 99"/>
                  <a:gd name="T9" fmla="*/ 131 h 135"/>
                  <a:gd name="T10" fmla="*/ 90 w 99"/>
                  <a:gd name="T11" fmla="*/ 127 h 135"/>
                  <a:gd name="T12" fmla="*/ 94 w 99"/>
                  <a:gd name="T13" fmla="*/ 119 h 135"/>
                  <a:gd name="T14" fmla="*/ 96 w 99"/>
                  <a:gd name="T15" fmla="*/ 111 h 135"/>
                  <a:gd name="T16" fmla="*/ 98 w 99"/>
                  <a:gd name="T17" fmla="*/ 100 h 135"/>
                  <a:gd name="T18" fmla="*/ 96 w 99"/>
                  <a:gd name="T19" fmla="*/ 88 h 135"/>
                  <a:gd name="T20" fmla="*/ 94 w 99"/>
                  <a:gd name="T21" fmla="*/ 75 h 135"/>
                  <a:gd name="T22" fmla="*/ 90 w 99"/>
                  <a:gd name="T23" fmla="*/ 62 h 135"/>
                  <a:gd name="T24" fmla="*/ 83 w 99"/>
                  <a:gd name="T25" fmla="*/ 50 h 135"/>
                  <a:gd name="T26" fmla="*/ 76 w 99"/>
                  <a:gd name="T27" fmla="*/ 38 h 135"/>
                  <a:gd name="T28" fmla="*/ 68 w 99"/>
                  <a:gd name="T29" fmla="*/ 26 h 135"/>
                  <a:gd name="T30" fmla="*/ 58 w 99"/>
                  <a:gd name="T31" fmla="*/ 17 h 135"/>
                  <a:gd name="T32" fmla="*/ 49 w 99"/>
                  <a:gd name="T33" fmla="*/ 8 h 135"/>
                  <a:gd name="T34" fmla="*/ 39 w 99"/>
                  <a:gd name="T35" fmla="*/ 3 h 135"/>
                  <a:gd name="T36" fmla="*/ 29 w 99"/>
                  <a:gd name="T37" fmla="*/ 1 h 135"/>
                  <a:gd name="T38" fmla="*/ 21 w 99"/>
                  <a:gd name="T39" fmla="*/ 0 h 135"/>
                  <a:gd name="T40" fmla="*/ 14 w 99"/>
                  <a:gd name="T41" fmla="*/ 2 h 135"/>
                  <a:gd name="T42" fmla="*/ 8 w 99"/>
                  <a:gd name="T43" fmla="*/ 6 h 135"/>
                  <a:gd name="T44" fmla="*/ 4 w 99"/>
                  <a:gd name="T45" fmla="*/ 14 h 135"/>
                  <a:gd name="T46" fmla="*/ 1 w 99"/>
                  <a:gd name="T47" fmla="*/ 22 h 135"/>
                  <a:gd name="T48" fmla="*/ 0 w 99"/>
                  <a:gd name="T49" fmla="*/ 33 h 135"/>
                  <a:gd name="T50" fmla="*/ 1 w 99"/>
                  <a:gd name="T51" fmla="*/ 45 h 135"/>
                  <a:gd name="T52" fmla="*/ 4 w 99"/>
                  <a:gd name="T53" fmla="*/ 58 h 135"/>
                  <a:gd name="T54" fmla="*/ 8 w 99"/>
                  <a:gd name="T55" fmla="*/ 71 h 135"/>
                  <a:gd name="T56" fmla="*/ 14 w 99"/>
                  <a:gd name="T57" fmla="*/ 83 h 135"/>
                  <a:gd name="T58" fmla="*/ 21 w 99"/>
                  <a:gd name="T59" fmla="*/ 95 h 135"/>
                  <a:gd name="T60" fmla="*/ 29 w 99"/>
                  <a:gd name="T61" fmla="*/ 106 h 135"/>
                  <a:gd name="T62" fmla="*/ 39 w 99"/>
                  <a:gd name="T63" fmla="*/ 116 h 135"/>
                  <a:gd name="T64" fmla="*/ 49 w 99"/>
                  <a:gd name="T65" fmla="*/ 12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" h="135">
                    <a:moveTo>
                      <a:pt x="49" y="124"/>
                    </a:moveTo>
                    <a:lnTo>
                      <a:pt x="58" y="130"/>
                    </a:lnTo>
                    <a:lnTo>
                      <a:pt x="68" y="132"/>
                    </a:lnTo>
                    <a:lnTo>
                      <a:pt x="76" y="134"/>
                    </a:lnTo>
                    <a:lnTo>
                      <a:pt x="83" y="131"/>
                    </a:lnTo>
                    <a:lnTo>
                      <a:pt x="90" y="127"/>
                    </a:lnTo>
                    <a:lnTo>
                      <a:pt x="94" y="119"/>
                    </a:lnTo>
                    <a:lnTo>
                      <a:pt x="96" y="111"/>
                    </a:lnTo>
                    <a:lnTo>
                      <a:pt x="98" y="100"/>
                    </a:lnTo>
                    <a:lnTo>
                      <a:pt x="96" y="88"/>
                    </a:lnTo>
                    <a:lnTo>
                      <a:pt x="94" y="75"/>
                    </a:lnTo>
                    <a:lnTo>
                      <a:pt x="90" y="62"/>
                    </a:lnTo>
                    <a:lnTo>
                      <a:pt x="83" y="50"/>
                    </a:lnTo>
                    <a:lnTo>
                      <a:pt x="76" y="38"/>
                    </a:lnTo>
                    <a:lnTo>
                      <a:pt x="68" y="26"/>
                    </a:lnTo>
                    <a:lnTo>
                      <a:pt x="58" y="17"/>
                    </a:lnTo>
                    <a:lnTo>
                      <a:pt x="49" y="8"/>
                    </a:lnTo>
                    <a:lnTo>
                      <a:pt x="39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4"/>
                    </a:lnTo>
                    <a:lnTo>
                      <a:pt x="1" y="22"/>
                    </a:lnTo>
                    <a:lnTo>
                      <a:pt x="0" y="33"/>
                    </a:lnTo>
                    <a:lnTo>
                      <a:pt x="1" y="45"/>
                    </a:lnTo>
                    <a:lnTo>
                      <a:pt x="4" y="58"/>
                    </a:lnTo>
                    <a:lnTo>
                      <a:pt x="8" y="71"/>
                    </a:lnTo>
                    <a:lnTo>
                      <a:pt x="14" y="83"/>
                    </a:lnTo>
                    <a:lnTo>
                      <a:pt x="21" y="95"/>
                    </a:lnTo>
                    <a:lnTo>
                      <a:pt x="29" y="106"/>
                    </a:lnTo>
                    <a:lnTo>
                      <a:pt x="39" y="116"/>
                    </a:lnTo>
                    <a:lnTo>
                      <a:pt x="49" y="12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64"/>
              <p:cNvSpPr/>
              <p:nvPr/>
            </p:nvSpPr>
            <p:spPr bwMode="auto">
              <a:xfrm>
                <a:off x="1892" y="1489"/>
                <a:ext cx="137" cy="127"/>
              </a:xfrm>
              <a:custGeom>
                <a:avLst/>
                <a:gdLst>
                  <a:gd name="T0" fmla="*/ 136 w 137"/>
                  <a:gd name="T1" fmla="*/ 89 h 127"/>
                  <a:gd name="T2" fmla="*/ 136 w 137"/>
                  <a:gd name="T3" fmla="*/ 0 h 127"/>
                  <a:gd name="T4" fmla="*/ 0 w 137"/>
                  <a:gd name="T5" fmla="*/ 38 h 127"/>
                  <a:gd name="T6" fmla="*/ 0 w 137"/>
                  <a:gd name="T7" fmla="*/ 126 h 127"/>
                  <a:gd name="T8" fmla="*/ 136 w 137"/>
                  <a:gd name="T9" fmla="*/ 8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27">
                    <a:moveTo>
                      <a:pt x="136" y="89"/>
                    </a:moveTo>
                    <a:lnTo>
                      <a:pt x="136" y="0"/>
                    </a:lnTo>
                    <a:lnTo>
                      <a:pt x="0" y="38"/>
                    </a:lnTo>
                    <a:lnTo>
                      <a:pt x="0" y="126"/>
                    </a:lnTo>
                    <a:lnTo>
                      <a:pt x="136" y="89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65"/>
              <p:cNvSpPr/>
              <p:nvPr/>
            </p:nvSpPr>
            <p:spPr bwMode="auto">
              <a:xfrm>
                <a:off x="1864" y="1511"/>
                <a:ext cx="29" cy="105"/>
              </a:xfrm>
              <a:custGeom>
                <a:avLst/>
                <a:gdLst>
                  <a:gd name="T0" fmla="*/ 0 w 29"/>
                  <a:gd name="T1" fmla="*/ 87 h 105"/>
                  <a:gd name="T2" fmla="*/ 0 w 29"/>
                  <a:gd name="T3" fmla="*/ 0 h 105"/>
                  <a:gd name="T4" fmla="*/ 28 w 29"/>
                  <a:gd name="T5" fmla="*/ 16 h 105"/>
                  <a:gd name="T6" fmla="*/ 28 w 29"/>
                  <a:gd name="T7" fmla="*/ 104 h 105"/>
                  <a:gd name="T8" fmla="*/ 0 w 29"/>
                  <a:gd name="T9" fmla="*/ 8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5">
                    <a:moveTo>
                      <a:pt x="0" y="87"/>
                    </a:moveTo>
                    <a:lnTo>
                      <a:pt x="0" y="0"/>
                    </a:lnTo>
                    <a:lnTo>
                      <a:pt x="28" y="16"/>
                    </a:lnTo>
                    <a:lnTo>
                      <a:pt x="28" y="104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66"/>
              <p:cNvSpPr/>
              <p:nvPr/>
            </p:nvSpPr>
            <p:spPr bwMode="auto">
              <a:xfrm>
                <a:off x="1664" y="1183"/>
                <a:ext cx="217" cy="297"/>
              </a:xfrm>
              <a:custGeom>
                <a:avLst/>
                <a:gdLst>
                  <a:gd name="T0" fmla="*/ 216 w 217"/>
                  <a:gd name="T1" fmla="*/ 237 h 297"/>
                  <a:gd name="T2" fmla="*/ 216 w 217"/>
                  <a:gd name="T3" fmla="*/ 0 h 297"/>
                  <a:gd name="T4" fmla="*/ 0 w 217"/>
                  <a:gd name="T5" fmla="*/ 58 h 297"/>
                  <a:gd name="T6" fmla="*/ 0 w 217"/>
                  <a:gd name="T7" fmla="*/ 296 h 297"/>
                  <a:gd name="T8" fmla="*/ 216 w 217"/>
                  <a:gd name="T9" fmla="*/ 23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97">
                    <a:moveTo>
                      <a:pt x="216" y="237"/>
                    </a:moveTo>
                    <a:lnTo>
                      <a:pt x="216" y="0"/>
                    </a:lnTo>
                    <a:lnTo>
                      <a:pt x="0" y="58"/>
                    </a:lnTo>
                    <a:lnTo>
                      <a:pt x="0" y="296"/>
                    </a:lnTo>
                    <a:lnTo>
                      <a:pt x="216" y="237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67"/>
              <p:cNvSpPr/>
              <p:nvPr/>
            </p:nvSpPr>
            <p:spPr bwMode="auto">
              <a:xfrm>
                <a:off x="1706" y="1272"/>
                <a:ext cx="136" cy="155"/>
              </a:xfrm>
              <a:custGeom>
                <a:avLst/>
                <a:gdLst>
                  <a:gd name="T0" fmla="*/ 135 w 136"/>
                  <a:gd name="T1" fmla="*/ 118 h 155"/>
                  <a:gd name="T2" fmla="*/ 135 w 136"/>
                  <a:gd name="T3" fmla="*/ 0 h 155"/>
                  <a:gd name="T4" fmla="*/ 0 w 136"/>
                  <a:gd name="T5" fmla="*/ 35 h 155"/>
                  <a:gd name="T6" fmla="*/ 0 w 136"/>
                  <a:gd name="T7" fmla="*/ 154 h 155"/>
                  <a:gd name="T8" fmla="*/ 135 w 136"/>
                  <a:gd name="T9" fmla="*/ 11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55">
                    <a:moveTo>
                      <a:pt x="135" y="118"/>
                    </a:moveTo>
                    <a:lnTo>
                      <a:pt x="135" y="0"/>
                    </a:lnTo>
                    <a:lnTo>
                      <a:pt x="0" y="35"/>
                    </a:lnTo>
                    <a:lnTo>
                      <a:pt x="0" y="154"/>
                    </a:lnTo>
                    <a:lnTo>
                      <a:pt x="135" y="118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68"/>
              <p:cNvSpPr/>
              <p:nvPr/>
            </p:nvSpPr>
            <p:spPr bwMode="auto">
              <a:xfrm>
                <a:off x="1704" y="1379"/>
                <a:ext cx="175" cy="148"/>
              </a:xfrm>
              <a:custGeom>
                <a:avLst/>
                <a:gdLst>
                  <a:gd name="T0" fmla="*/ 0 w 175"/>
                  <a:gd name="T1" fmla="*/ 0 h 148"/>
                  <a:gd name="T2" fmla="*/ 0 w 175"/>
                  <a:gd name="T3" fmla="*/ 47 h 148"/>
                  <a:gd name="T4" fmla="*/ 174 w 175"/>
                  <a:gd name="T5" fmla="*/ 147 h 148"/>
                  <a:gd name="T6" fmla="*/ 174 w 175"/>
                  <a:gd name="T7" fmla="*/ 99 h 148"/>
                  <a:gd name="T8" fmla="*/ 0 w 175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48">
                    <a:moveTo>
                      <a:pt x="0" y="0"/>
                    </a:moveTo>
                    <a:lnTo>
                      <a:pt x="0" y="47"/>
                    </a:lnTo>
                    <a:lnTo>
                      <a:pt x="174" y="147"/>
                    </a:lnTo>
                    <a:lnTo>
                      <a:pt x="174" y="9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69"/>
              <p:cNvSpPr/>
              <p:nvPr/>
            </p:nvSpPr>
            <p:spPr bwMode="auto">
              <a:xfrm>
                <a:off x="1510" y="1099"/>
                <a:ext cx="370" cy="143"/>
              </a:xfrm>
              <a:custGeom>
                <a:avLst/>
                <a:gdLst>
                  <a:gd name="T0" fmla="*/ 369 w 370"/>
                  <a:gd name="T1" fmla="*/ 83 h 143"/>
                  <a:gd name="T2" fmla="*/ 214 w 370"/>
                  <a:gd name="T3" fmla="*/ 0 h 143"/>
                  <a:gd name="T4" fmla="*/ 0 w 370"/>
                  <a:gd name="T5" fmla="*/ 57 h 143"/>
                  <a:gd name="T6" fmla="*/ 154 w 370"/>
                  <a:gd name="T7" fmla="*/ 142 h 143"/>
                  <a:gd name="T8" fmla="*/ 369 w 370"/>
                  <a:gd name="T9" fmla="*/ 8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143">
                    <a:moveTo>
                      <a:pt x="369" y="83"/>
                    </a:moveTo>
                    <a:lnTo>
                      <a:pt x="214" y="0"/>
                    </a:lnTo>
                    <a:lnTo>
                      <a:pt x="0" y="57"/>
                    </a:lnTo>
                    <a:lnTo>
                      <a:pt x="154" y="142"/>
                    </a:lnTo>
                    <a:lnTo>
                      <a:pt x="369" y="8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70"/>
              <p:cNvSpPr/>
              <p:nvPr/>
            </p:nvSpPr>
            <p:spPr bwMode="auto">
              <a:xfrm>
                <a:off x="1446" y="1143"/>
                <a:ext cx="105" cy="143"/>
              </a:xfrm>
              <a:custGeom>
                <a:avLst/>
                <a:gdLst>
                  <a:gd name="T0" fmla="*/ 104 w 105"/>
                  <a:gd name="T1" fmla="*/ 117 h 143"/>
                  <a:gd name="T2" fmla="*/ 100 w 105"/>
                  <a:gd name="T3" fmla="*/ 112 h 143"/>
                  <a:gd name="T4" fmla="*/ 92 w 105"/>
                  <a:gd name="T5" fmla="*/ 100 h 143"/>
                  <a:gd name="T6" fmla="*/ 79 w 105"/>
                  <a:gd name="T7" fmla="*/ 83 h 143"/>
                  <a:gd name="T8" fmla="*/ 65 w 105"/>
                  <a:gd name="T9" fmla="*/ 62 h 143"/>
                  <a:gd name="T10" fmla="*/ 50 w 105"/>
                  <a:gd name="T11" fmla="*/ 42 h 143"/>
                  <a:gd name="T12" fmla="*/ 37 w 105"/>
                  <a:gd name="T13" fmla="*/ 24 h 143"/>
                  <a:gd name="T14" fmla="*/ 29 w 105"/>
                  <a:gd name="T15" fmla="*/ 11 h 143"/>
                  <a:gd name="T16" fmla="*/ 26 w 105"/>
                  <a:gd name="T17" fmla="*/ 6 h 143"/>
                  <a:gd name="T18" fmla="*/ 24 w 105"/>
                  <a:gd name="T19" fmla="*/ 5 h 143"/>
                  <a:gd name="T20" fmla="*/ 22 w 105"/>
                  <a:gd name="T21" fmla="*/ 4 h 143"/>
                  <a:gd name="T22" fmla="*/ 20 w 105"/>
                  <a:gd name="T23" fmla="*/ 2 h 143"/>
                  <a:gd name="T24" fmla="*/ 18 w 105"/>
                  <a:gd name="T25" fmla="*/ 1 h 143"/>
                  <a:gd name="T26" fmla="*/ 15 w 105"/>
                  <a:gd name="T27" fmla="*/ 0 h 143"/>
                  <a:gd name="T28" fmla="*/ 11 w 105"/>
                  <a:gd name="T29" fmla="*/ 0 h 143"/>
                  <a:gd name="T30" fmla="*/ 9 w 105"/>
                  <a:gd name="T31" fmla="*/ 0 h 143"/>
                  <a:gd name="T32" fmla="*/ 8 w 105"/>
                  <a:gd name="T33" fmla="*/ 1 h 143"/>
                  <a:gd name="T34" fmla="*/ 7 w 105"/>
                  <a:gd name="T35" fmla="*/ 2 h 143"/>
                  <a:gd name="T36" fmla="*/ 5 w 105"/>
                  <a:gd name="T37" fmla="*/ 3 h 143"/>
                  <a:gd name="T38" fmla="*/ 2 w 105"/>
                  <a:gd name="T39" fmla="*/ 5 h 143"/>
                  <a:gd name="T40" fmla="*/ 1 w 105"/>
                  <a:gd name="T41" fmla="*/ 8 h 143"/>
                  <a:gd name="T42" fmla="*/ 0 w 105"/>
                  <a:gd name="T43" fmla="*/ 11 h 143"/>
                  <a:gd name="T44" fmla="*/ 1 w 105"/>
                  <a:gd name="T45" fmla="*/ 16 h 143"/>
                  <a:gd name="T46" fmla="*/ 3 w 105"/>
                  <a:gd name="T47" fmla="*/ 21 h 143"/>
                  <a:gd name="T48" fmla="*/ 8 w 105"/>
                  <a:gd name="T49" fmla="*/ 29 h 143"/>
                  <a:gd name="T50" fmla="*/ 17 w 105"/>
                  <a:gd name="T51" fmla="*/ 40 h 143"/>
                  <a:gd name="T52" fmla="*/ 28 w 105"/>
                  <a:gd name="T53" fmla="*/ 55 h 143"/>
                  <a:gd name="T54" fmla="*/ 42 w 105"/>
                  <a:gd name="T55" fmla="*/ 74 h 143"/>
                  <a:gd name="T56" fmla="*/ 55 w 105"/>
                  <a:gd name="T57" fmla="*/ 94 h 143"/>
                  <a:gd name="T58" fmla="*/ 67 w 105"/>
                  <a:gd name="T59" fmla="*/ 111 h 143"/>
                  <a:gd name="T60" fmla="*/ 78 w 105"/>
                  <a:gd name="T61" fmla="*/ 127 h 143"/>
                  <a:gd name="T62" fmla="*/ 85 w 105"/>
                  <a:gd name="T63" fmla="*/ 138 h 143"/>
                  <a:gd name="T64" fmla="*/ 87 w 105"/>
                  <a:gd name="T65" fmla="*/ 142 h 143"/>
                  <a:gd name="T66" fmla="*/ 104 w 105"/>
                  <a:gd name="T67" fmla="*/ 11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5" h="143">
                    <a:moveTo>
                      <a:pt x="104" y="117"/>
                    </a:moveTo>
                    <a:lnTo>
                      <a:pt x="100" y="112"/>
                    </a:lnTo>
                    <a:lnTo>
                      <a:pt x="92" y="100"/>
                    </a:lnTo>
                    <a:lnTo>
                      <a:pt x="79" y="83"/>
                    </a:lnTo>
                    <a:lnTo>
                      <a:pt x="65" y="62"/>
                    </a:lnTo>
                    <a:lnTo>
                      <a:pt x="50" y="42"/>
                    </a:lnTo>
                    <a:lnTo>
                      <a:pt x="37" y="24"/>
                    </a:lnTo>
                    <a:lnTo>
                      <a:pt x="29" y="11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8" y="29"/>
                    </a:lnTo>
                    <a:lnTo>
                      <a:pt x="17" y="40"/>
                    </a:lnTo>
                    <a:lnTo>
                      <a:pt x="28" y="55"/>
                    </a:lnTo>
                    <a:lnTo>
                      <a:pt x="42" y="74"/>
                    </a:lnTo>
                    <a:lnTo>
                      <a:pt x="55" y="94"/>
                    </a:lnTo>
                    <a:lnTo>
                      <a:pt x="67" y="111"/>
                    </a:lnTo>
                    <a:lnTo>
                      <a:pt x="78" y="127"/>
                    </a:lnTo>
                    <a:lnTo>
                      <a:pt x="85" y="138"/>
                    </a:lnTo>
                    <a:lnTo>
                      <a:pt x="87" y="142"/>
                    </a:lnTo>
                    <a:lnTo>
                      <a:pt x="104" y="117"/>
                    </a:lnTo>
                  </a:path>
                </a:pathLst>
              </a:custGeom>
              <a:solidFill>
                <a:srgbClr val="98989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71"/>
              <p:cNvSpPr/>
              <p:nvPr/>
            </p:nvSpPr>
            <p:spPr bwMode="auto">
              <a:xfrm>
                <a:off x="1455" y="1154"/>
                <a:ext cx="82" cy="109"/>
              </a:xfrm>
              <a:custGeom>
                <a:avLst/>
                <a:gdLst>
                  <a:gd name="T0" fmla="*/ 0 w 82"/>
                  <a:gd name="T1" fmla="*/ 5 h 109"/>
                  <a:gd name="T2" fmla="*/ 5 w 82"/>
                  <a:gd name="T3" fmla="*/ 0 h 109"/>
                  <a:gd name="T4" fmla="*/ 81 w 82"/>
                  <a:gd name="T5" fmla="*/ 108 h 109"/>
                  <a:gd name="T6" fmla="*/ 0 w 82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109">
                    <a:moveTo>
                      <a:pt x="0" y="5"/>
                    </a:moveTo>
                    <a:lnTo>
                      <a:pt x="5" y="0"/>
                    </a:lnTo>
                    <a:lnTo>
                      <a:pt x="81" y="108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72"/>
              <p:cNvSpPr/>
              <p:nvPr/>
            </p:nvSpPr>
            <p:spPr bwMode="auto">
              <a:xfrm>
                <a:off x="1553" y="1252"/>
                <a:ext cx="99" cy="134"/>
              </a:xfrm>
              <a:custGeom>
                <a:avLst/>
                <a:gdLst>
                  <a:gd name="T0" fmla="*/ 49 w 99"/>
                  <a:gd name="T1" fmla="*/ 124 h 134"/>
                  <a:gd name="T2" fmla="*/ 58 w 99"/>
                  <a:gd name="T3" fmla="*/ 129 h 134"/>
                  <a:gd name="T4" fmla="*/ 67 w 99"/>
                  <a:gd name="T5" fmla="*/ 133 h 134"/>
                  <a:gd name="T6" fmla="*/ 76 w 99"/>
                  <a:gd name="T7" fmla="*/ 133 h 134"/>
                  <a:gd name="T8" fmla="*/ 83 w 99"/>
                  <a:gd name="T9" fmla="*/ 130 h 134"/>
                  <a:gd name="T10" fmla="*/ 89 w 99"/>
                  <a:gd name="T11" fmla="*/ 126 h 134"/>
                  <a:gd name="T12" fmla="*/ 93 w 99"/>
                  <a:gd name="T13" fmla="*/ 119 h 134"/>
                  <a:gd name="T14" fmla="*/ 96 w 99"/>
                  <a:gd name="T15" fmla="*/ 111 h 134"/>
                  <a:gd name="T16" fmla="*/ 98 w 99"/>
                  <a:gd name="T17" fmla="*/ 99 h 134"/>
                  <a:gd name="T18" fmla="*/ 96 w 99"/>
                  <a:gd name="T19" fmla="*/ 87 h 134"/>
                  <a:gd name="T20" fmla="*/ 93 w 99"/>
                  <a:gd name="T21" fmla="*/ 74 h 134"/>
                  <a:gd name="T22" fmla="*/ 89 w 99"/>
                  <a:gd name="T23" fmla="*/ 62 h 134"/>
                  <a:gd name="T24" fmla="*/ 83 w 99"/>
                  <a:gd name="T25" fmla="*/ 49 h 134"/>
                  <a:gd name="T26" fmla="*/ 76 w 99"/>
                  <a:gd name="T27" fmla="*/ 37 h 134"/>
                  <a:gd name="T28" fmla="*/ 67 w 99"/>
                  <a:gd name="T29" fmla="*/ 26 h 134"/>
                  <a:gd name="T30" fmla="*/ 58 w 99"/>
                  <a:gd name="T31" fmla="*/ 16 h 134"/>
                  <a:gd name="T32" fmla="*/ 49 w 99"/>
                  <a:gd name="T33" fmla="*/ 8 h 134"/>
                  <a:gd name="T34" fmla="*/ 39 w 99"/>
                  <a:gd name="T35" fmla="*/ 3 h 134"/>
                  <a:gd name="T36" fmla="*/ 29 w 99"/>
                  <a:gd name="T37" fmla="*/ 0 h 134"/>
                  <a:gd name="T38" fmla="*/ 20 w 99"/>
                  <a:gd name="T39" fmla="*/ 0 h 134"/>
                  <a:gd name="T40" fmla="*/ 14 w 99"/>
                  <a:gd name="T41" fmla="*/ 2 h 134"/>
                  <a:gd name="T42" fmla="*/ 7 w 99"/>
                  <a:gd name="T43" fmla="*/ 6 h 134"/>
                  <a:gd name="T44" fmla="*/ 3 w 99"/>
                  <a:gd name="T45" fmla="*/ 13 h 134"/>
                  <a:gd name="T46" fmla="*/ 0 w 99"/>
                  <a:gd name="T47" fmla="*/ 21 h 134"/>
                  <a:gd name="T48" fmla="*/ 0 w 99"/>
                  <a:gd name="T49" fmla="*/ 32 h 134"/>
                  <a:gd name="T50" fmla="*/ 0 w 99"/>
                  <a:gd name="T51" fmla="*/ 44 h 134"/>
                  <a:gd name="T52" fmla="*/ 3 w 99"/>
                  <a:gd name="T53" fmla="*/ 57 h 134"/>
                  <a:gd name="T54" fmla="*/ 7 w 99"/>
                  <a:gd name="T55" fmla="*/ 70 h 134"/>
                  <a:gd name="T56" fmla="*/ 14 w 99"/>
                  <a:gd name="T57" fmla="*/ 83 h 134"/>
                  <a:gd name="T58" fmla="*/ 20 w 99"/>
                  <a:gd name="T59" fmla="*/ 95 h 134"/>
                  <a:gd name="T60" fmla="*/ 29 w 99"/>
                  <a:gd name="T61" fmla="*/ 106 h 134"/>
                  <a:gd name="T62" fmla="*/ 39 w 99"/>
                  <a:gd name="T63" fmla="*/ 116 h 134"/>
                  <a:gd name="T64" fmla="*/ 49 w 99"/>
                  <a:gd name="T65" fmla="*/ 12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" h="134">
                    <a:moveTo>
                      <a:pt x="49" y="124"/>
                    </a:moveTo>
                    <a:lnTo>
                      <a:pt x="58" y="129"/>
                    </a:lnTo>
                    <a:lnTo>
                      <a:pt x="67" y="133"/>
                    </a:lnTo>
                    <a:lnTo>
                      <a:pt x="76" y="133"/>
                    </a:lnTo>
                    <a:lnTo>
                      <a:pt x="83" y="130"/>
                    </a:lnTo>
                    <a:lnTo>
                      <a:pt x="89" y="126"/>
                    </a:lnTo>
                    <a:lnTo>
                      <a:pt x="93" y="119"/>
                    </a:lnTo>
                    <a:lnTo>
                      <a:pt x="96" y="111"/>
                    </a:lnTo>
                    <a:lnTo>
                      <a:pt x="98" y="99"/>
                    </a:lnTo>
                    <a:lnTo>
                      <a:pt x="96" y="87"/>
                    </a:lnTo>
                    <a:lnTo>
                      <a:pt x="93" y="74"/>
                    </a:lnTo>
                    <a:lnTo>
                      <a:pt x="89" y="62"/>
                    </a:lnTo>
                    <a:lnTo>
                      <a:pt x="83" y="49"/>
                    </a:lnTo>
                    <a:lnTo>
                      <a:pt x="76" y="37"/>
                    </a:lnTo>
                    <a:lnTo>
                      <a:pt x="67" y="26"/>
                    </a:lnTo>
                    <a:lnTo>
                      <a:pt x="58" y="16"/>
                    </a:lnTo>
                    <a:lnTo>
                      <a:pt x="49" y="8"/>
                    </a:lnTo>
                    <a:lnTo>
                      <a:pt x="39" y="3"/>
                    </a:lnTo>
                    <a:lnTo>
                      <a:pt x="29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3" y="57"/>
                    </a:lnTo>
                    <a:lnTo>
                      <a:pt x="7" y="70"/>
                    </a:lnTo>
                    <a:lnTo>
                      <a:pt x="14" y="83"/>
                    </a:lnTo>
                    <a:lnTo>
                      <a:pt x="20" y="95"/>
                    </a:lnTo>
                    <a:lnTo>
                      <a:pt x="29" y="106"/>
                    </a:lnTo>
                    <a:lnTo>
                      <a:pt x="39" y="116"/>
                    </a:lnTo>
                    <a:lnTo>
                      <a:pt x="49" y="12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73"/>
              <p:cNvSpPr/>
              <p:nvPr/>
            </p:nvSpPr>
            <p:spPr bwMode="auto">
              <a:xfrm>
                <a:off x="1552" y="1252"/>
                <a:ext cx="84" cy="140"/>
              </a:xfrm>
              <a:custGeom>
                <a:avLst/>
                <a:gdLst>
                  <a:gd name="T0" fmla="*/ 83 w 84"/>
                  <a:gd name="T1" fmla="*/ 131 h 140"/>
                  <a:gd name="T2" fmla="*/ 19 w 84"/>
                  <a:gd name="T3" fmla="*/ 0 h 140"/>
                  <a:gd name="T4" fmla="*/ 0 w 84"/>
                  <a:gd name="T5" fmla="*/ 8 h 140"/>
                  <a:gd name="T6" fmla="*/ 64 w 84"/>
                  <a:gd name="T7" fmla="*/ 139 h 140"/>
                  <a:gd name="T8" fmla="*/ 83 w 84"/>
                  <a:gd name="T9" fmla="*/ 13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40">
                    <a:moveTo>
                      <a:pt x="83" y="131"/>
                    </a:moveTo>
                    <a:lnTo>
                      <a:pt x="19" y="0"/>
                    </a:lnTo>
                    <a:lnTo>
                      <a:pt x="0" y="8"/>
                    </a:lnTo>
                    <a:lnTo>
                      <a:pt x="64" y="139"/>
                    </a:lnTo>
                    <a:lnTo>
                      <a:pt x="83" y="131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74"/>
              <p:cNvSpPr/>
              <p:nvPr/>
            </p:nvSpPr>
            <p:spPr bwMode="auto">
              <a:xfrm>
                <a:off x="1534" y="1260"/>
                <a:ext cx="100" cy="133"/>
              </a:xfrm>
              <a:custGeom>
                <a:avLst/>
                <a:gdLst>
                  <a:gd name="T0" fmla="*/ 50 w 100"/>
                  <a:gd name="T1" fmla="*/ 123 h 133"/>
                  <a:gd name="T2" fmla="*/ 58 w 100"/>
                  <a:gd name="T3" fmla="*/ 129 h 133"/>
                  <a:gd name="T4" fmla="*/ 68 w 100"/>
                  <a:gd name="T5" fmla="*/ 132 h 133"/>
                  <a:gd name="T6" fmla="*/ 77 w 100"/>
                  <a:gd name="T7" fmla="*/ 132 h 133"/>
                  <a:gd name="T8" fmla="*/ 83 w 100"/>
                  <a:gd name="T9" fmla="*/ 130 h 133"/>
                  <a:gd name="T10" fmla="*/ 90 w 100"/>
                  <a:gd name="T11" fmla="*/ 125 h 133"/>
                  <a:gd name="T12" fmla="*/ 94 w 100"/>
                  <a:gd name="T13" fmla="*/ 119 h 133"/>
                  <a:gd name="T14" fmla="*/ 97 w 100"/>
                  <a:gd name="T15" fmla="*/ 110 h 133"/>
                  <a:gd name="T16" fmla="*/ 99 w 100"/>
                  <a:gd name="T17" fmla="*/ 99 h 133"/>
                  <a:gd name="T18" fmla="*/ 97 w 100"/>
                  <a:gd name="T19" fmla="*/ 87 h 133"/>
                  <a:gd name="T20" fmla="*/ 94 w 100"/>
                  <a:gd name="T21" fmla="*/ 74 h 133"/>
                  <a:gd name="T22" fmla="*/ 90 w 100"/>
                  <a:gd name="T23" fmla="*/ 61 h 133"/>
                  <a:gd name="T24" fmla="*/ 83 w 100"/>
                  <a:gd name="T25" fmla="*/ 48 h 133"/>
                  <a:gd name="T26" fmla="*/ 77 w 100"/>
                  <a:gd name="T27" fmla="*/ 36 h 133"/>
                  <a:gd name="T28" fmla="*/ 68 w 100"/>
                  <a:gd name="T29" fmla="*/ 25 h 133"/>
                  <a:gd name="T30" fmla="*/ 58 w 100"/>
                  <a:gd name="T31" fmla="*/ 16 h 133"/>
                  <a:gd name="T32" fmla="*/ 50 w 100"/>
                  <a:gd name="T33" fmla="*/ 8 h 133"/>
                  <a:gd name="T34" fmla="*/ 39 w 100"/>
                  <a:gd name="T35" fmla="*/ 3 h 133"/>
                  <a:gd name="T36" fmla="*/ 30 w 100"/>
                  <a:gd name="T37" fmla="*/ 0 h 133"/>
                  <a:gd name="T38" fmla="*/ 21 w 100"/>
                  <a:gd name="T39" fmla="*/ 0 h 133"/>
                  <a:gd name="T40" fmla="*/ 15 w 100"/>
                  <a:gd name="T41" fmla="*/ 2 h 133"/>
                  <a:gd name="T42" fmla="*/ 8 w 100"/>
                  <a:gd name="T43" fmla="*/ 6 h 133"/>
                  <a:gd name="T44" fmla="*/ 4 w 100"/>
                  <a:gd name="T45" fmla="*/ 12 h 133"/>
                  <a:gd name="T46" fmla="*/ 1 w 100"/>
                  <a:gd name="T47" fmla="*/ 22 h 133"/>
                  <a:gd name="T48" fmla="*/ 0 w 100"/>
                  <a:gd name="T49" fmla="*/ 33 h 133"/>
                  <a:gd name="T50" fmla="*/ 1 w 100"/>
                  <a:gd name="T51" fmla="*/ 45 h 133"/>
                  <a:gd name="T52" fmla="*/ 4 w 100"/>
                  <a:gd name="T53" fmla="*/ 58 h 133"/>
                  <a:gd name="T54" fmla="*/ 8 w 100"/>
                  <a:gd name="T55" fmla="*/ 71 h 133"/>
                  <a:gd name="T56" fmla="*/ 15 w 100"/>
                  <a:gd name="T57" fmla="*/ 83 h 133"/>
                  <a:gd name="T58" fmla="*/ 21 w 100"/>
                  <a:gd name="T59" fmla="*/ 95 h 133"/>
                  <a:gd name="T60" fmla="*/ 30 w 100"/>
                  <a:gd name="T61" fmla="*/ 106 h 133"/>
                  <a:gd name="T62" fmla="*/ 39 w 100"/>
                  <a:gd name="T63" fmla="*/ 115 h 133"/>
                  <a:gd name="T64" fmla="*/ 50 w 100"/>
                  <a:gd name="T65" fmla="*/ 12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33">
                    <a:moveTo>
                      <a:pt x="50" y="123"/>
                    </a:moveTo>
                    <a:lnTo>
                      <a:pt x="58" y="129"/>
                    </a:lnTo>
                    <a:lnTo>
                      <a:pt x="68" y="132"/>
                    </a:lnTo>
                    <a:lnTo>
                      <a:pt x="77" y="132"/>
                    </a:lnTo>
                    <a:lnTo>
                      <a:pt x="83" y="130"/>
                    </a:lnTo>
                    <a:lnTo>
                      <a:pt x="90" y="125"/>
                    </a:lnTo>
                    <a:lnTo>
                      <a:pt x="94" y="119"/>
                    </a:lnTo>
                    <a:lnTo>
                      <a:pt x="97" y="110"/>
                    </a:lnTo>
                    <a:lnTo>
                      <a:pt x="99" y="99"/>
                    </a:lnTo>
                    <a:lnTo>
                      <a:pt x="97" y="87"/>
                    </a:lnTo>
                    <a:lnTo>
                      <a:pt x="94" y="74"/>
                    </a:lnTo>
                    <a:lnTo>
                      <a:pt x="90" y="61"/>
                    </a:lnTo>
                    <a:lnTo>
                      <a:pt x="83" y="48"/>
                    </a:lnTo>
                    <a:lnTo>
                      <a:pt x="77" y="36"/>
                    </a:lnTo>
                    <a:lnTo>
                      <a:pt x="68" y="25"/>
                    </a:lnTo>
                    <a:lnTo>
                      <a:pt x="58" y="16"/>
                    </a:lnTo>
                    <a:lnTo>
                      <a:pt x="50" y="8"/>
                    </a:lnTo>
                    <a:lnTo>
                      <a:pt x="39" y="3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1" y="22"/>
                    </a:lnTo>
                    <a:lnTo>
                      <a:pt x="0" y="33"/>
                    </a:lnTo>
                    <a:lnTo>
                      <a:pt x="1" y="45"/>
                    </a:lnTo>
                    <a:lnTo>
                      <a:pt x="4" y="58"/>
                    </a:lnTo>
                    <a:lnTo>
                      <a:pt x="8" y="71"/>
                    </a:lnTo>
                    <a:lnTo>
                      <a:pt x="15" y="83"/>
                    </a:lnTo>
                    <a:lnTo>
                      <a:pt x="21" y="95"/>
                    </a:lnTo>
                    <a:lnTo>
                      <a:pt x="30" y="106"/>
                    </a:lnTo>
                    <a:lnTo>
                      <a:pt x="39" y="115"/>
                    </a:lnTo>
                    <a:lnTo>
                      <a:pt x="50" y="123"/>
                    </a:lnTo>
                  </a:path>
                </a:pathLst>
              </a:custGeom>
              <a:solidFill>
                <a:srgbClr val="98989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75"/>
              <p:cNvSpPr/>
              <p:nvPr/>
            </p:nvSpPr>
            <p:spPr bwMode="auto">
              <a:xfrm>
                <a:off x="1704" y="1297"/>
                <a:ext cx="311" cy="208"/>
              </a:xfrm>
              <a:custGeom>
                <a:avLst/>
                <a:gdLst>
                  <a:gd name="T0" fmla="*/ 310 w 311"/>
                  <a:gd name="T1" fmla="*/ 154 h 208"/>
                  <a:gd name="T2" fmla="*/ 42 w 311"/>
                  <a:gd name="T3" fmla="*/ 0 h 208"/>
                  <a:gd name="T4" fmla="*/ 29 w 311"/>
                  <a:gd name="T5" fmla="*/ 3 h 208"/>
                  <a:gd name="T6" fmla="*/ 0 w 311"/>
                  <a:gd name="T7" fmla="*/ 10 h 208"/>
                  <a:gd name="T8" fmla="*/ 0 w 311"/>
                  <a:gd name="T9" fmla="*/ 91 h 208"/>
                  <a:gd name="T10" fmla="*/ 196 w 311"/>
                  <a:gd name="T11" fmla="*/ 207 h 208"/>
                  <a:gd name="T12" fmla="*/ 310 w 311"/>
                  <a:gd name="T13" fmla="*/ 15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208">
                    <a:moveTo>
                      <a:pt x="310" y="154"/>
                    </a:moveTo>
                    <a:lnTo>
                      <a:pt x="42" y="0"/>
                    </a:lnTo>
                    <a:lnTo>
                      <a:pt x="29" y="3"/>
                    </a:lnTo>
                    <a:lnTo>
                      <a:pt x="0" y="10"/>
                    </a:lnTo>
                    <a:lnTo>
                      <a:pt x="0" y="91"/>
                    </a:lnTo>
                    <a:lnTo>
                      <a:pt x="196" y="207"/>
                    </a:lnTo>
                    <a:lnTo>
                      <a:pt x="310" y="154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76"/>
              <p:cNvSpPr/>
              <p:nvPr/>
            </p:nvSpPr>
            <p:spPr bwMode="auto">
              <a:xfrm>
                <a:off x="1709" y="1398"/>
                <a:ext cx="31" cy="42"/>
              </a:xfrm>
              <a:custGeom>
                <a:avLst/>
                <a:gdLst>
                  <a:gd name="T0" fmla="*/ 15 w 31"/>
                  <a:gd name="T1" fmla="*/ 37 h 42"/>
                  <a:gd name="T2" fmla="*/ 18 w 31"/>
                  <a:gd name="T3" fmla="*/ 39 h 42"/>
                  <a:gd name="T4" fmla="*/ 21 w 31"/>
                  <a:gd name="T5" fmla="*/ 41 h 42"/>
                  <a:gd name="T6" fmla="*/ 23 w 31"/>
                  <a:gd name="T7" fmla="*/ 41 h 42"/>
                  <a:gd name="T8" fmla="*/ 25 w 31"/>
                  <a:gd name="T9" fmla="*/ 39 h 42"/>
                  <a:gd name="T10" fmla="*/ 27 w 31"/>
                  <a:gd name="T11" fmla="*/ 38 h 42"/>
                  <a:gd name="T12" fmla="*/ 28 w 31"/>
                  <a:gd name="T13" fmla="*/ 36 h 42"/>
                  <a:gd name="T14" fmla="*/ 30 w 31"/>
                  <a:gd name="T15" fmla="*/ 34 h 42"/>
                  <a:gd name="T16" fmla="*/ 30 w 31"/>
                  <a:gd name="T17" fmla="*/ 31 h 42"/>
                  <a:gd name="T18" fmla="*/ 30 w 31"/>
                  <a:gd name="T19" fmla="*/ 26 h 42"/>
                  <a:gd name="T20" fmla="*/ 28 w 31"/>
                  <a:gd name="T21" fmla="*/ 22 h 42"/>
                  <a:gd name="T22" fmla="*/ 27 w 31"/>
                  <a:gd name="T23" fmla="*/ 19 h 42"/>
                  <a:gd name="T24" fmla="*/ 25 w 31"/>
                  <a:gd name="T25" fmla="*/ 15 h 42"/>
                  <a:gd name="T26" fmla="*/ 23 w 31"/>
                  <a:gd name="T27" fmla="*/ 11 h 42"/>
                  <a:gd name="T28" fmla="*/ 21 w 31"/>
                  <a:gd name="T29" fmla="*/ 7 h 42"/>
                  <a:gd name="T30" fmla="*/ 18 w 31"/>
                  <a:gd name="T31" fmla="*/ 5 h 42"/>
                  <a:gd name="T32" fmla="*/ 15 w 31"/>
                  <a:gd name="T33" fmla="*/ 2 h 42"/>
                  <a:gd name="T34" fmla="*/ 11 w 31"/>
                  <a:gd name="T35" fmla="*/ 1 h 42"/>
                  <a:gd name="T36" fmla="*/ 9 w 31"/>
                  <a:gd name="T37" fmla="*/ 0 h 42"/>
                  <a:gd name="T38" fmla="*/ 6 w 31"/>
                  <a:gd name="T39" fmla="*/ 0 h 42"/>
                  <a:gd name="T40" fmla="*/ 4 w 31"/>
                  <a:gd name="T41" fmla="*/ 1 h 42"/>
                  <a:gd name="T42" fmla="*/ 3 w 31"/>
                  <a:gd name="T43" fmla="*/ 2 h 42"/>
                  <a:gd name="T44" fmla="*/ 1 w 31"/>
                  <a:gd name="T45" fmla="*/ 4 h 42"/>
                  <a:gd name="T46" fmla="*/ 0 w 31"/>
                  <a:gd name="T47" fmla="*/ 6 h 42"/>
                  <a:gd name="T48" fmla="*/ 0 w 31"/>
                  <a:gd name="T49" fmla="*/ 9 h 42"/>
                  <a:gd name="T50" fmla="*/ 0 w 31"/>
                  <a:gd name="T51" fmla="*/ 14 h 42"/>
                  <a:gd name="T52" fmla="*/ 1 w 31"/>
                  <a:gd name="T53" fmla="*/ 18 h 42"/>
                  <a:gd name="T54" fmla="*/ 3 w 31"/>
                  <a:gd name="T55" fmla="*/ 21 h 42"/>
                  <a:gd name="T56" fmla="*/ 4 w 31"/>
                  <a:gd name="T57" fmla="*/ 25 h 42"/>
                  <a:gd name="T58" fmla="*/ 6 w 31"/>
                  <a:gd name="T59" fmla="*/ 29 h 42"/>
                  <a:gd name="T60" fmla="*/ 9 w 31"/>
                  <a:gd name="T61" fmla="*/ 33 h 42"/>
                  <a:gd name="T62" fmla="*/ 11 w 31"/>
                  <a:gd name="T63" fmla="*/ 35 h 42"/>
                  <a:gd name="T64" fmla="*/ 15 w 31"/>
                  <a:gd name="T65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42">
                    <a:moveTo>
                      <a:pt x="15" y="37"/>
                    </a:moveTo>
                    <a:lnTo>
                      <a:pt x="18" y="39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39"/>
                    </a:lnTo>
                    <a:lnTo>
                      <a:pt x="27" y="38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0" y="31"/>
                    </a:lnTo>
                    <a:lnTo>
                      <a:pt x="30" y="26"/>
                    </a:lnTo>
                    <a:lnTo>
                      <a:pt x="28" y="22"/>
                    </a:lnTo>
                    <a:lnTo>
                      <a:pt x="27" y="19"/>
                    </a:lnTo>
                    <a:lnTo>
                      <a:pt x="25" y="15"/>
                    </a:lnTo>
                    <a:lnTo>
                      <a:pt x="23" y="11"/>
                    </a:lnTo>
                    <a:lnTo>
                      <a:pt x="21" y="7"/>
                    </a:lnTo>
                    <a:lnTo>
                      <a:pt x="18" y="5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4" y="25"/>
                    </a:lnTo>
                    <a:lnTo>
                      <a:pt x="6" y="29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5" y="3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77"/>
              <p:cNvSpPr/>
              <p:nvPr/>
            </p:nvSpPr>
            <p:spPr bwMode="auto">
              <a:xfrm>
                <a:off x="1740" y="1416"/>
                <a:ext cx="32" cy="42"/>
              </a:xfrm>
              <a:custGeom>
                <a:avLst/>
                <a:gdLst>
                  <a:gd name="T0" fmla="*/ 15 w 32"/>
                  <a:gd name="T1" fmla="*/ 37 h 42"/>
                  <a:gd name="T2" fmla="*/ 18 w 32"/>
                  <a:gd name="T3" fmla="*/ 39 h 42"/>
                  <a:gd name="T4" fmla="*/ 21 w 32"/>
                  <a:gd name="T5" fmla="*/ 41 h 42"/>
                  <a:gd name="T6" fmla="*/ 24 w 32"/>
                  <a:gd name="T7" fmla="*/ 41 h 42"/>
                  <a:gd name="T8" fmla="*/ 26 w 32"/>
                  <a:gd name="T9" fmla="*/ 39 h 42"/>
                  <a:gd name="T10" fmla="*/ 27 w 32"/>
                  <a:gd name="T11" fmla="*/ 38 h 42"/>
                  <a:gd name="T12" fmla="*/ 29 w 32"/>
                  <a:gd name="T13" fmla="*/ 36 h 42"/>
                  <a:gd name="T14" fmla="*/ 31 w 32"/>
                  <a:gd name="T15" fmla="*/ 33 h 42"/>
                  <a:gd name="T16" fmla="*/ 31 w 32"/>
                  <a:gd name="T17" fmla="*/ 30 h 42"/>
                  <a:gd name="T18" fmla="*/ 31 w 32"/>
                  <a:gd name="T19" fmla="*/ 26 h 42"/>
                  <a:gd name="T20" fmla="*/ 29 w 32"/>
                  <a:gd name="T21" fmla="*/ 22 h 42"/>
                  <a:gd name="T22" fmla="*/ 27 w 32"/>
                  <a:gd name="T23" fmla="*/ 18 h 42"/>
                  <a:gd name="T24" fmla="*/ 26 w 32"/>
                  <a:gd name="T25" fmla="*/ 15 h 42"/>
                  <a:gd name="T26" fmla="*/ 24 w 32"/>
                  <a:gd name="T27" fmla="*/ 10 h 42"/>
                  <a:gd name="T28" fmla="*/ 21 w 32"/>
                  <a:gd name="T29" fmla="*/ 7 h 42"/>
                  <a:gd name="T30" fmla="*/ 18 w 32"/>
                  <a:gd name="T31" fmla="*/ 4 h 42"/>
                  <a:gd name="T32" fmla="*/ 15 w 32"/>
                  <a:gd name="T33" fmla="*/ 2 h 42"/>
                  <a:gd name="T34" fmla="*/ 12 w 32"/>
                  <a:gd name="T35" fmla="*/ 0 h 42"/>
                  <a:gd name="T36" fmla="*/ 8 w 32"/>
                  <a:gd name="T37" fmla="*/ 0 h 42"/>
                  <a:gd name="T38" fmla="*/ 6 w 32"/>
                  <a:gd name="T39" fmla="*/ 0 h 42"/>
                  <a:gd name="T40" fmla="*/ 4 w 32"/>
                  <a:gd name="T41" fmla="*/ 0 h 42"/>
                  <a:gd name="T42" fmla="*/ 2 w 32"/>
                  <a:gd name="T43" fmla="*/ 1 h 42"/>
                  <a:gd name="T44" fmla="*/ 1 w 32"/>
                  <a:gd name="T45" fmla="*/ 3 h 42"/>
                  <a:gd name="T46" fmla="*/ 0 w 32"/>
                  <a:gd name="T47" fmla="*/ 6 h 42"/>
                  <a:gd name="T48" fmla="*/ 0 w 32"/>
                  <a:gd name="T49" fmla="*/ 9 h 42"/>
                  <a:gd name="T50" fmla="*/ 0 w 32"/>
                  <a:gd name="T51" fmla="*/ 14 h 42"/>
                  <a:gd name="T52" fmla="*/ 1 w 32"/>
                  <a:gd name="T53" fmla="*/ 17 h 42"/>
                  <a:gd name="T54" fmla="*/ 2 w 32"/>
                  <a:gd name="T55" fmla="*/ 21 h 42"/>
                  <a:gd name="T56" fmla="*/ 4 w 32"/>
                  <a:gd name="T57" fmla="*/ 25 h 42"/>
                  <a:gd name="T58" fmla="*/ 6 w 32"/>
                  <a:gd name="T59" fmla="*/ 29 h 42"/>
                  <a:gd name="T60" fmla="*/ 8 w 32"/>
                  <a:gd name="T61" fmla="*/ 32 h 42"/>
                  <a:gd name="T62" fmla="*/ 12 w 32"/>
                  <a:gd name="T63" fmla="*/ 35 h 42"/>
                  <a:gd name="T64" fmla="*/ 15 w 32"/>
                  <a:gd name="T65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42">
                    <a:moveTo>
                      <a:pt x="15" y="37"/>
                    </a:moveTo>
                    <a:lnTo>
                      <a:pt x="18" y="39"/>
                    </a:lnTo>
                    <a:lnTo>
                      <a:pt x="21" y="41"/>
                    </a:lnTo>
                    <a:lnTo>
                      <a:pt x="24" y="41"/>
                    </a:lnTo>
                    <a:lnTo>
                      <a:pt x="26" y="39"/>
                    </a:lnTo>
                    <a:lnTo>
                      <a:pt x="27" y="38"/>
                    </a:lnTo>
                    <a:lnTo>
                      <a:pt x="29" y="36"/>
                    </a:lnTo>
                    <a:lnTo>
                      <a:pt x="31" y="33"/>
                    </a:lnTo>
                    <a:lnTo>
                      <a:pt x="31" y="30"/>
                    </a:lnTo>
                    <a:lnTo>
                      <a:pt x="31" y="26"/>
                    </a:lnTo>
                    <a:lnTo>
                      <a:pt x="29" y="22"/>
                    </a:lnTo>
                    <a:lnTo>
                      <a:pt x="27" y="18"/>
                    </a:lnTo>
                    <a:lnTo>
                      <a:pt x="26" y="15"/>
                    </a:lnTo>
                    <a:lnTo>
                      <a:pt x="24" y="10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6" y="29"/>
                    </a:lnTo>
                    <a:lnTo>
                      <a:pt x="8" y="32"/>
                    </a:lnTo>
                    <a:lnTo>
                      <a:pt x="12" y="35"/>
                    </a:lnTo>
                    <a:lnTo>
                      <a:pt x="15" y="3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78"/>
              <p:cNvSpPr/>
              <p:nvPr/>
            </p:nvSpPr>
            <p:spPr bwMode="auto">
              <a:xfrm>
                <a:off x="1771" y="1434"/>
                <a:ext cx="31" cy="42"/>
              </a:xfrm>
              <a:custGeom>
                <a:avLst/>
                <a:gdLst>
                  <a:gd name="T0" fmla="*/ 15 w 31"/>
                  <a:gd name="T1" fmla="*/ 38 h 42"/>
                  <a:gd name="T2" fmla="*/ 18 w 31"/>
                  <a:gd name="T3" fmla="*/ 41 h 42"/>
                  <a:gd name="T4" fmla="*/ 21 w 31"/>
                  <a:gd name="T5" fmla="*/ 41 h 42"/>
                  <a:gd name="T6" fmla="*/ 23 w 31"/>
                  <a:gd name="T7" fmla="*/ 41 h 42"/>
                  <a:gd name="T8" fmla="*/ 25 w 31"/>
                  <a:gd name="T9" fmla="*/ 41 h 42"/>
                  <a:gd name="T10" fmla="*/ 27 w 31"/>
                  <a:gd name="T11" fmla="*/ 39 h 42"/>
                  <a:gd name="T12" fmla="*/ 28 w 31"/>
                  <a:gd name="T13" fmla="*/ 37 h 42"/>
                  <a:gd name="T14" fmla="*/ 30 w 31"/>
                  <a:gd name="T15" fmla="*/ 34 h 42"/>
                  <a:gd name="T16" fmla="*/ 30 w 31"/>
                  <a:gd name="T17" fmla="*/ 31 h 42"/>
                  <a:gd name="T18" fmla="*/ 30 w 31"/>
                  <a:gd name="T19" fmla="*/ 26 h 42"/>
                  <a:gd name="T20" fmla="*/ 28 w 31"/>
                  <a:gd name="T21" fmla="*/ 23 h 42"/>
                  <a:gd name="T22" fmla="*/ 27 w 31"/>
                  <a:gd name="T23" fmla="*/ 19 h 42"/>
                  <a:gd name="T24" fmla="*/ 25 w 31"/>
                  <a:gd name="T25" fmla="*/ 15 h 42"/>
                  <a:gd name="T26" fmla="*/ 23 w 31"/>
                  <a:gd name="T27" fmla="*/ 11 h 42"/>
                  <a:gd name="T28" fmla="*/ 21 w 31"/>
                  <a:gd name="T29" fmla="*/ 8 h 42"/>
                  <a:gd name="T30" fmla="*/ 18 w 31"/>
                  <a:gd name="T31" fmla="*/ 5 h 42"/>
                  <a:gd name="T32" fmla="*/ 15 w 31"/>
                  <a:gd name="T33" fmla="*/ 3 h 42"/>
                  <a:gd name="T34" fmla="*/ 11 w 31"/>
                  <a:gd name="T35" fmla="*/ 1 h 42"/>
                  <a:gd name="T36" fmla="*/ 9 w 31"/>
                  <a:gd name="T37" fmla="*/ 0 h 42"/>
                  <a:gd name="T38" fmla="*/ 6 w 31"/>
                  <a:gd name="T39" fmla="*/ 0 h 42"/>
                  <a:gd name="T40" fmla="*/ 4 w 31"/>
                  <a:gd name="T41" fmla="*/ 1 h 42"/>
                  <a:gd name="T42" fmla="*/ 3 w 31"/>
                  <a:gd name="T43" fmla="*/ 2 h 42"/>
                  <a:gd name="T44" fmla="*/ 1 w 31"/>
                  <a:gd name="T45" fmla="*/ 4 h 42"/>
                  <a:gd name="T46" fmla="*/ 0 w 31"/>
                  <a:gd name="T47" fmla="*/ 7 h 42"/>
                  <a:gd name="T48" fmla="*/ 0 w 31"/>
                  <a:gd name="T49" fmla="*/ 10 h 42"/>
                  <a:gd name="T50" fmla="*/ 0 w 31"/>
                  <a:gd name="T51" fmla="*/ 14 h 42"/>
                  <a:gd name="T52" fmla="*/ 1 w 31"/>
                  <a:gd name="T53" fmla="*/ 18 h 42"/>
                  <a:gd name="T54" fmla="*/ 3 w 31"/>
                  <a:gd name="T55" fmla="*/ 22 h 42"/>
                  <a:gd name="T56" fmla="*/ 4 w 31"/>
                  <a:gd name="T57" fmla="*/ 25 h 42"/>
                  <a:gd name="T58" fmla="*/ 6 w 31"/>
                  <a:gd name="T59" fmla="*/ 30 h 42"/>
                  <a:gd name="T60" fmla="*/ 9 w 31"/>
                  <a:gd name="T61" fmla="*/ 33 h 42"/>
                  <a:gd name="T62" fmla="*/ 11 w 31"/>
                  <a:gd name="T63" fmla="*/ 36 h 42"/>
                  <a:gd name="T64" fmla="*/ 15 w 31"/>
                  <a:gd name="T65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42">
                    <a:moveTo>
                      <a:pt x="15" y="38"/>
                    </a:moveTo>
                    <a:lnTo>
                      <a:pt x="18" y="41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7" y="39"/>
                    </a:lnTo>
                    <a:lnTo>
                      <a:pt x="28" y="37"/>
                    </a:lnTo>
                    <a:lnTo>
                      <a:pt x="30" y="34"/>
                    </a:lnTo>
                    <a:lnTo>
                      <a:pt x="30" y="31"/>
                    </a:lnTo>
                    <a:lnTo>
                      <a:pt x="30" y="26"/>
                    </a:lnTo>
                    <a:lnTo>
                      <a:pt x="28" y="23"/>
                    </a:lnTo>
                    <a:lnTo>
                      <a:pt x="27" y="19"/>
                    </a:lnTo>
                    <a:lnTo>
                      <a:pt x="25" y="15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4" y="25"/>
                    </a:lnTo>
                    <a:lnTo>
                      <a:pt x="6" y="30"/>
                    </a:lnTo>
                    <a:lnTo>
                      <a:pt x="9" y="33"/>
                    </a:lnTo>
                    <a:lnTo>
                      <a:pt x="11" y="36"/>
                    </a:lnTo>
                    <a:lnTo>
                      <a:pt x="15" y="3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79"/>
              <p:cNvSpPr/>
              <p:nvPr/>
            </p:nvSpPr>
            <p:spPr bwMode="auto">
              <a:xfrm>
                <a:off x="1802" y="1452"/>
                <a:ext cx="32" cy="42"/>
              </a:xfrm>
              <a:custGeom>
                <a:avLst/>
                <a:gdLst>
                  <a:gd name="T0" fmla="*/ 15 w 32"/>
                  <a:gd name="T1" fmla="*/ 38 h 42"/>
                  <a:gd name="T2" fmla="*/ 17 w 32"/>
                  <a:gd name="T3" fmla="*/ 39 h 42"/>
                  <a:gd name="T4" fmla="*/ 21 w 32"/>
                  <a:gd name="T5" fmla="*/ 41 h 42"/>
                  <a:gd name="T6" fmla="*/ 23 w 32"/>
                  <a:gd name="T7" fmla="*/ 41 h 42"/>
                  <a:gd name="T8" fmla="*/ 26 w 32"/>
                  <a:gd name="T9" fmla="*/ 41 h 42"/>
                  <a:gd name="T10" fmla="*/ 27 w 32"/>
                  <a:gd name="T11" fmla="*/ 38 h 42"/>
                  <a:gd name="T12" fmla="*/ 29 w 32"/>
                  <a:gd name="T13" fmla="*/ 36 h 42"/>
                  <a:gd name="T14" fmla="*/ 29 w 32"/>
                  <a:gd name="T15" fmla="*/ 34 h 42"/>
                  <a:gd name="T16" fmla="*/ 31 w 32"/>
                  <a:gd name="T17" fmla="*/ 31 h 42"/>
                  <a:gd name="T18" fmla="*/ 29 w 32"/>
                  <a:gd name="T19" fmla="*/ 26 h 42"/>
                  <a:gd name="T20" fmla="*/ 29 w 32"/>
                  <a:gd name="T21" fmla="*/ 23 h 42"/>
                  <a:gd name="T22" fmla="*/ 27 w 32"/>
                  <a:gd name="T23" fmla="*/ 19 h 42"/>
                  <a:gd name="T24" fmla="*/ 26 w 32"/>
                  <a:gd name="T25" fmla="*/ 15 h 42"/>
                  <a:gd name="T26" fmla="*/ 23 w 32"/>
                  <a:gd name="T27" fmla="*/ 11 h 42"/>
                  <a:gd name="T28" fmla="*/ 21 w 32"/>
                  <a:gd name="T29" fmla="*/ 8 h 42"/>
                  <a:gd name="T30" fmla="*/ 17 w 32"/>
                  <a:gd name="T31" fmla="*/ 5 h 42"/>
                  <a:gd name="T32" fmla="*/ 15 w 32"/>
                  <a:gd name="T33" fmla="*/ 3 h 42"/>
                  <a:gd name="T34" fmla="*/ 12 w 32"/>
                  <a:gd name="T35" fmla="*/ 1 h 42"/>
                  <a:gd name="T36" fmla="*/ 8 w 32"/>
                  <a:gd name="T37" fmla="*/ 0 h 42"/>
                  <a:gd name="T38" fmla="*/ 6 w 32"/>
                  <a:gd name="T39" fmla="*/ 0 h 42"/>
                  <a:gd name="T40" fmla="*/ 4 w 32"/>
                  <a:gd name="T41" fmla="*/ 1 h 42"/>
                  <a:gd name="T42" fmla="*/ 2 w 32"/>
                  <a:gd name="T43" fmla="*/ 2 h 42"/>
                  <a:gd name="T44" fmla="*/ 1 w 32"/>
                  <a:gd name="T45" fmla="*/ 4 h 42"/>
                  <a:gd name="T46" fmla="*/ 0 w 32"/>
                  <a:gd name="T47" fmla="*/ 7 h 42"/>
                  <a:gd name="T48" fmla="*/ 0 w 32"/>
                  <a:gd name="T49" fmla="*/ 10 h 42"/>
                  <a:gd name="T50" fmla="*/ 0 w 32"/>
                  <a:gd name="T51" fmla="*/ 14 h 42"/>
                  <a:gd name="T52" fmla="*/ 1 w 32"/>
                  <a:gd name="T53" fmla="*/ 18 h 42"/>
                  <a:gd name="T54" fmla="*/ 2 w 32"/>
                  <a:gd name="T55" fmla="*/ 22 h 42"/>
                  <a:gd name="T56" fmla="*/ 4 w 32"/>
                  <a:gd name="T57" fmla="*/ 25 h 42"/>
                  <a:gd name="T58" fmla="*/ 6 w 32"/>
                  <a:gd name="T59" fmla="*/ 30 h 42"/>
                  <a:gd name="T60" fmla="*/ 8 w 32"/>
                  <a:gd name="T61" fmla="*/ 33 h 42"/>
                  <a:gd name="T62" fmla="*/ 12 w 32"/>
                  <a:gd name="T63" fmla="*/ 36 h 42"/>
                  <a:gd name="T64" fmla="*/ 15 w 32"/>
                  <a:gd name="T65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42">
                    <a:moveTo>
                      <a:pt x="15" y="38"/>
                    </a:moveTo>
                    <a:lnTo>
                      <a:pt x="17" y="39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6" y="41"/>
                    </a:lnTo>
                    <a:lnTo>
                      <a:pt x="27" y="38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31" y="31"/>
                    </a:lnTo>
                    <a:lnTo>
                      <a:pt x="29" y="26"/>
                    </a:lnTo>
                    <a:lnTo>
                      <a:pt x="29" y="23"/>
                    </a:lnTo>
                    <a:lnTo>
                      <a:pt x="27" y="19"/>
                    </a:lnTo>
                    <a:lnTo>
                      <a:pt x="26" y="15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4" y="25"/>
                    </a:lnTo>
                    <a:lnTo>
                      <a:pt x="6" y="30"/>
                    </a:lnTo>
                    <a:lnTo>
                      <a:pt x="8" y="33"/>
                    </a:lnTo>
                    <a:lnTo>
                      <a:pt x="12" y="36"/>
                    </a:lnTo>
                    <a:lnTo>
                      <a:pt x="15" y="3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80"/>
              <p:cNvSpPr/>
              <p:nvPr/>
            </p:nvSpPr>
            <p:spPr bwMode="auto">
              <a:xfrm>
                <a:off x="1833" y="1470"/>
                <a:ext cx="31" cy="43"/>
              </a:xfrm>
              <a:custGeom>
                <a:avLst/>
                <a:gdLst>
                  <a:gd name="T0" fmla="*/ 15 w 31"/>
                  <a:gd name="T1" fmla="*/ 39 h 43"/>
                  <a:gd name="T2" fmla="*/ 18 w 31"/>
                  <a:gd name="T3" fmla="*/ 40 h 43"/>
                  <a:gd name="T4" fmla="*/ 21 w 31"/>
                  <a:gd name="T5" fmla="*/ 42 h 43"/>
                  <a:gd name="T6" fmla="*/ 23 w 31"/>
                  <a:gd name="T7" fmla="*/ 42 h 43"/>
                  <a:gd name="T8" fmla="*/ 25 w 31"/>
                  <a:gd name="T9" fmla="*/ 40 h 43"/>
                  <a:gd name="T10" fmla="*/ 27 w 31"/>
                  <a:gd name="T11" fmla="*/ 39 h 43"/>
                  <a:gd name="T12" fmla="*/ 28 w 31"/>
                  <a:gd name="T13" fmla="*/ 37 h 43"/>
                  <a:gd name="T14" fmla="*/ 30 w 31"/>
                  <a:gd name="T15" fmla="*/ 35 h 43"/>
                  <a:gd name="T16" fmla="*/ 30 w 31"/>
                  <a:gd name="T17" fmla="*/ 32 h 43"/>
                  <a:gd name="T18" fmla="*/ 30 w 31"/>
                  <a:gd name="T19" fmla="*/ 27 h 43"/>
                  <a:gd name="T20" fmla="*/ 28 w 31"/>
                  <a:gd name="T21" fmla="*/ 23 h 43"/>
                  <a:gd name="T22" fmla="*/ 27 w 31"/>
                  <a:gd name="T23" fmla="*/ 19 h 43"/>
                  <a:gd name="T24" fmla="*/ 25 w 31"/>
                  <a:gd name="T25" fmla="*/ 15 h 43"/>
                  <a:gd name="T26" fmla="*/ 23 w 31"/>
                  <a:gd name="T27" fmla="*/ 12 h 43"/>
                  <a:gd name="T28" fmla="*/ 21 w 31"/>
                  <a:gd name="T29" fmla="*/ 7 h 43"/>
                  <a:gd name="T30" fmla="*/ 18 w 31"/>
                  <a:gd name="T31" fmla="*/ 5 h 43"/>
                  <a:gd name="T32" fmla="*/ 15 w 31"/>
                  <a:gd name="T33" fmla="*/ 2 h 43"/>
                  <a:gd name="T34" fmla="*/ 11 w 31"/>
                  <a:gd name="T35" fmla="*/ 1 h 43"/>
                  <a:gd name="T36" fmla="*/ 9 w 31"/>
                  <a:gd name="T37" fmla="*/ 0 h 43"/>
                  <a:gd name="T38" fmla="*/ 6 w 31"/>
                  <a:gd name="T39" fmla="*/ 0 h 43"/>
                  <a:gd name="T40" fmla="*/ 4 w 31"/>
                  <a:gd name="T41" fmla="*/ 0 h 43"/>
                  <a:gd name="T42" fmla="*/ 2 w 31"/>
                  <a:gd name="T43" fmla="*/ 2 h 43"/>
                  <a:gd name="T44" fmla="*/ 1 w 31"/>
                  <a:gd name="T45" fmla="*/ 4 h 43"/>
                  <a:gd name="T46" fmla="*/ 0 w 31"/>
                  <a:gd name="T47" fmla="*/ 6 h 43"/>
                  <a:gd name="T48" fmla="*/ 0 w 31"/>
                  <a:gd name="T49" fmla="*/ 9 h 43"/>
                  <a:gd name="T50" fmla="*/ 0 w 31"/>
                  <a:gd name="T51" fmla="*/ 14 h 43"/>
                  <a:gd name="T52" fmla="*/ 1 w 31"/>
                  <a:gd name="T53" fmla="*/ 18 h 43"/>
                  <a:gd name="T54" fmla="*/ 2 w 31"/>
                  <a:gd name="T55" fmla="*/ 22 h 43"/>
                  <a:gd name="T56" fmla="*/ 4 w 31"/>
                  <a:gd name="T57" fmla="*/ 26 h 43"/>
                  <a:gd name="T58" fmla="*/ 6 w 31"/>
                  <a:gd name="T59" fmla="*/ 29 h 43"/>
                  <a:gd name="T60" fmla="*/ 9 w 31"/>
                  <a:gd name="T61" fmla="*/ 33 h 43"/>
                  <a:gd name="T62" fmla="*/ 11 w 31"/>
                  <a:gd name="T63" fmla="*/ 36 h 43"/>
                  <a:gd name="T64" fmla="*/ 15 w 31"/>
                  <a:gd name="T65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43">
                    <a:moveTo>
                      <a:pt x="15" y="39"/>
                    </a:moveTo>
                    <a:lnTo>
                      <a:pt x="18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5" y="40"/>
                    </a:lnTo>
                    <a:lnTo>
                      <a:pt x="27" y="39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0" y="27"/>
                    </a:lnTo>
                    <a:lnTo>
                      <a:pt x="28" y="23"/>
                    </a:lnTo>
                    <a:lnTo>
                      <a:pt x="27" y="19"/>
                    </a:lnTo>
                    <a:lnTo>
                      <a:pt x="25" y="15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18" y="5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9" y="33"/>
                    </a:lnTo>
                    <a:lnTo>
                      <a:pt x="11" y="36"/>
                    </a:lnTo>
                    <a:lnTo>
                      <a:pt x="15" y="3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81"/>
              <p:cNvSpPr/>
              <p:nvPr/>
            </p:nvSpPr>
            <p:spPr bwMode="auto">
              <a:xfrm>
                <a:off x="1864" y="1489"/>
                <a:ext cx="31" cy="42"/>
              </a:xfrm>
              <a:custGeom>
                <a:avLst/>
                <a:gdLst>
                  <a:gd name="T0" fmla="*/ 15 w 31"/>
                  <a:gd name="T1" fmla="*/ 37 h 42"/>
                  <a:gd name="T2" fmla="*/ 17 w 31"/>
                  <a:gd name="T3" fmla="*/ 39 h 42"/>
                  <a:gd name="T4" fmla="*/ 20 w 31"/>
                  <a:gd name="T5" fmla="*/ 41 h 42"/>
                  <a:gd name="T6" fmla="*/ 22 w 31"/>
                  <a:gd name="T7" fmla="*/ 41 h 42"/>
                  <a:gd name="T8" fmla="*/ 25 w 31"/>
                  <a:gd name="T9" fmla="*/ 39 h 42"/>
                  <a:gd name="T10" fmla="*/ 26 w 31"/>
                  <a:gd name="T11" fmla="*/ 38 h 42"/>
                  <a:gd name="T12" fmla="*/ 27 w 31"/>
                  <a:gd name="T13" fmla="*/ 36 h 42"/>
                  <a:gd name="T14" fmla="*/ 28 w 31"/>
                  <a:gd name="T15" fmla="*/ 33 h 42"/>
                  <a:gd name="T16" fmla="*/ 30 w 31"/>
                  <a:gd name="T17" fmla="*/ 30 h 42"/>
                  <a:gd name="T18" fmla="*/ 28 w 31"/>
                  <a:gd name="T19" fmla="*/ 26 h 42"/>
                  <a:gd name="T20" fmla="*/ 27 w 31"/>
                  <a:gd name="T21" fmla="*/ 22 h 42"/>
                  <a:gd name="T22" fmla="*/ 26 w 31"/>
                  <a:gd name="T23" fmla="*/ 18 h 42"/>
                  <a:gd name="T24" fmla="*/ 25 w 31"/>
                  <a:gd name="T25" fmla="*/ 15 h 42"/>
                  <a:gd name="T26" fmla="*/ 22 w 31"/>
                  <a:gd name="T27" fmla="*/ 10 h 42"/>
                  <a:gd name="T28" fmla="*/ 20 w 31"/>
                  <a:gd name="T29" fmla="*/ 7 h 42"/>
                  <a:gd name="T30" fmla="*/ 17 w 31"/>
                  <a:gd name="T31" fmla="*/ 4 h 42"/>
                  <a:gd name="T32" fmla="*/ 15 w 31"/>
                  <a:gd name="T33" fmla="*/ 2 h 42"/>
                  <a:gd name="T34" fmla="*/ 11 w 31"/>
                  <a:gd name="T35" fmla="*/ 0 h 42"/>
                  <a:gd name="T36" fmla="*/ 8 w 31"/>
                  <a:gd name="T37" fmla="*/ 0 h 42"/>
                  <a:gd name="T38" fmla="*/ 6 w 31"/>
                  <a:gd name="T39" fmla="*/ 0 h 42"/>
                  <a:gd name="T40" fmla="*/ 4 w 31"/>
                  <a:gd name="T41" fmla="*/ 0 h 42"/>
                  <a:gd name="T42" fmla="*/ 2 w 31"/>
                  <a:gd name="T43" fmla="*/ 1 h 42"/>
                  <a:gd name="T44" fmla="*/ 1 w 31"/>
                  <a:gd name="T45" fmla="*/ 3 h 42"/>
                  <a:gd name="T46" fmla="*/ 0 w 31"/>
                  <a:gd name="T47" fmla="*/ 6 h 42"/>
                  <a:gd name="T48" fmla="*/ 0 w 31"/>
                  <a:gd name="T49" fmla="*/ 9 h 42"/>
                  <a:gd name="T50" fmla="*/ 0 w 31"/>
                  <a:gd name="T51" fmla="*/ 14 h 42"/>
                  <a:gd name="T52" fmla="*/ 1 w 31"/>
                  <a:gd name="T53" fmla="*/ 17 h 42"/>
                  <a:gd name="T54" fmla="*/ 2 w 31"/>
                  <a:gd name="T55" fmla="*/ 21 h 42"/>
                  <a:gd name="T56" fmla="*/ 4 w 31"/>
                  <a:gd name="T57" fmla="*/ 25 h 42"/>
                  <a:gd name="T58" fmla="*/ 6 w 31"/>
                  <a:gd name="T59" fmla="*/ 29 h 42"/>
                  <a:gd name="T60" fmla="*/ 8 w 31"/>
                  <a:gd name="T61" fmla="*/ 32 h 42"/>
                  <a:gd name="T62" fmla="*/ 11 w 31"/>
                  <a:gd name="T63" fmla="*/ 35 h 42"/>
                  <a:gd name="T64" fmla="*/ 15 w 31"/>
                  <a:gd name="T65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42">
                    <a:moveTo>
                      <a:pt x="15" y="37"/>
                    </a:moveTo>
                    <a:lnTo>
                      <a:pt x="17" y="39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7" y="36"/>
                    </a:lnTo>
                    <a:lnTo>
                      <a:pt x="28" y="33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7" y="22"/>
                    </a:lnTo>
                    <a:lnTo>
                      <a:pt x="26" y="18"/>
                    </a:lnTo>
                    <a:lnTo>
                      <a:pt x="25" y="15"/>
                    </a:lnTo>
                    <a:lnTo>
                      <a:pt x="22" y="10"/>
                    </a:lnTo>
                    <a:lnTo>
                      <a:pt x="20" y="7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6" y="29"/>
                    </a:lnTo>
                    <a:lnTo>
                      <a:pt x="8" y="32"/>
                    </a:lnTo>
                    <a:lnTo>
                      <a:pt x="11" y="35"/>
                    </a:lnTo>
                    <a:lnTo>
                      <a:pt x="15" y="3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82"/>
              <p:cNvSpPr/>
              <p:nvPr/>
            </p:nvSpPr>
            <p:spPr bwMode="auto">
              <a:xfrm>
                <a:off x="1868" y="1451"/>
                <a:ext cx="166" cy="79"/>
              </a:xfrm>
              <a:custGeom>
                <a:avLst/>
                <a:gdLst>
                  <a:gd name="T0" fmla="*/ 159 w 166"/>
                  <a:gd name="T1" fmla="*/ 41 h 79"/>
                  <a:gd name="T2" fmla="*/ 160 w 166"/>
                  <a:gd name="T3" fmla="*/ 41 h 79"/>
                  <a:gd name="T4" fmla="*/ 161 w 166"/>
                  <a:gd name="T5" fmla="*/ 40 h 79"/>
                  <a:gd name="T6" fmla="*/ 162 w 166"/>
                  <a:gd name="T7" fmla="*/ 39 h 79"/>
                  <a:gd name="T8" fmla="*/ 162 w 166"/>
                  <a:gd name="T9" fmla="*/ 37 h 79"/>
                  <a:gd name="T10" fmla="*/ 163 w 166"/>
                  <a:gd name="T11" fmla="*/ 36 h 79"/>
                  <a:gd name="T12" fmla="*/ 163 w 166"/>
                  <a:gd name="T13" fmla="*/ 34 h 79"/>
                  <a:gd name="T14" fmla="*/ 165 w 166"/>
                  <a:gd name="T15" fmla="*/ 33 h 79"/>
                  <a:gd name="T16" fmla="*/ 165 w 166"/>
                  <a:gd name="T17" fmla="*/ 31 h 79"/>
                  <a:gd name="T18" fmla="*/ 163 w 166"/>
                  <a:gd name="T19" fmla="*/ 27 h 79"/>
                  <a:gd name="T20" fmla="*/ 163 w 166"/>
                  <a:gd name="T21" fmla="*/ 23 h 79"/>
                  <a:gd name="T22" fmla="*/ 161 w 166"/>
                  <a:gd name="T23" fmla="*/ 19 h 79"/>
                  <a:gd name="T24" fmla="*/ 160 w 166"/>
                  <a:gd name="T25" fmla="*/ 15 h 79"/>
                  <a:gd name="T26" fmla="*/ 157 w 166"/>
                  <a:gd name="T27" fmla="*/ 11 h 79"/>
                  <a:gd name="T28" fmla="*/ 155 w 166"/>
                  <a:gd name="T29" fmla="*/ 8 h 79"/>
                  <a:gd name="T30" fmla="*/ 151 w 166"/>
                  <a:gd name="T31" fmla="*/ 5 h 79"/>
                  <a:gd name="T32" fmla="*/ 149 w 166"/>
                  <a:gd name="T33" fmla="*/ 3 h 79"/>
                  <a:gd name="T34" fmla="*/ 147 w 166"/>
                  <a:gd name="T35" fmla="*/ 2 h 79"/>
                  <a:gd name="T36" fmla="*/ 146 w 166"/>
                  <a:gd name="T37" fmla="*/ 1 h 79"/>
                  <a:gd name="T38" fmla="*/ 144 w 166"/>
                  <a:gd name="T39" fmla="*/ 1 h 79"/>
                  <a:gd name="T40" fmla="*/ 143 w 166"/>
                  <a:gd name="T41" fmla="*/ 0 h 79"/>
                  <a:gd name="T42" fmla="*/ 142 w 166"/>
                  <a:gd name="T43" fmla="*/ 0 h 79"/>
                  <a:gd name="T44" fmla="*/ 141 w 166"/>
                  <a:gd name="T45" fmla="*/ 0 h 79"/>
                  <a:gd name="T46" fmla="*/ 140 w 166"/>
                  <a:gd name="T47" fmla="*/ 0 h 79"/>
                  <a:gd name="T48" fmla="*/ 138 w 166"/>
                  <a:gd name="T49" fmla="*/ 1 h 79"/>
                  <a:gd name="T50" fmla="*/ 0 w 166"/>
                  <a:gd name="T51" fmla="*/ 37 h 79"/>
                  <a:gd name="T52" fmla="*/ 1 w 166"/>
                  <a:gd name="T53" fmla="*/ 37 h 79"/>
                  <a:gd name="T54" fmla="*/ 2 w 166"/>
                  <a:gd name="T55" fmla="*/ 36 h 79"/>
                  <a:gd name="T56" fmla="*/ 3 w 166"/>
                  <a:gd name="T57" fmla="*/ 36 h 79"/>
                  <a:gd name="T58" fmla="*/ 4 w 166"/>
                  <a:gd name="T59" fmla="*/ 36 h 79"/>
                  <a:gd name="T60" fmla="*/ 5 w 166"/>
                  <a:gd name="T61" fmla="*/ 37 h 79"/>
                  <a:gd name="T62" fmla="*/ 7 w 166"/>
                  <a:gd name="T63" fmla="*/ 37 h 79"/>
                  <a:gd name="T64" fmla="*/ 8 w 166"/>
                  <a:gd name="T65" fmla="*/ 39 h 79"/>
                  <a:gd name="T66" fmla="*/ 10 w 166"/>
                  <a:gd name="T67" fmla="*/ 40 h 79"/>
                  <a:gd name="T68" fmla="*/ 13 w 166"/>
                  <a:gd name="T69" fmla="*/ 42 h 79"/>
                  <a:gd name="T70" fmla="*/ 16 w 166"/>
                  <a:gd name="T71" fmla="*/ 45 h 79"/>
                  <a:gd name="T72" fmla="*/ 18 w 166"/>
                  <a:gd name="T73" fmla="*/ 48 h 79"/>
                  <a:gd name="T74" fmla="*/ 21 w 166"/>
                  <a:gd name="T75" fmla="*/ 52 h 79"/>
                  <a:gd name="T76" fmla="*/ 22 w 166"/>
                  <a:gd name="T77" fmla="*/ 56 h 79"/>
                  <a:gd name="T78" fmla="*/ 23 w 166"/>
                  <a:gd name="T79" fmla="*/ 60 h 79"/>
                  <a:gd name="T80" fmla="*/ 24 w 166"/>
                  <a:gd name="T81" fmla="*/ 63 h 79"/>
                  <a:gd name="T82" fmla="*/ 26 w 166"/>
                  <a:gd name="T83" fmla="*/ 68 h 79"/>
                  <a:gd name="T84" fmla="*/ 26 w 166"/>
                  <a:gd name="T85" fmla="*/ 70 h 79"/>
                  <a:gd name="T86" fmla="*/ 24 w 166"/>
                  <a:gd name="T87" fmla="*/ 71 h 79"/>
                  <a:gd name="T88" fmla="*/ 24 w 166"/>
                  <a:gd name="T89" fmla="*/ 73 h 79"/>
                  <a:gd name="T90" fmla="*/ 23 w 166"/>
                  <a:gd name="T91" fmla="*/ 74 h 79"/>
                  <a:gd name="T92" fmla="*/ 23 w 166"/>
                  <a:gd name="T93" fmla="*/ 75 h 79"/>
                  <a:gd name="T94" fmla="*/ 22 w 166"/>
                  <a:gd name="T95" fmla="*/ 76 h 79"/>
                  <a:gd name="T96" fmla="*/ 21 w 166"/>
                  <a:gd name="T97" fmla="*/ 78 h 79"/>
                  <a:gd name="T98" fmla="*/ 20 w 166"/>
                  <a:gd name="T99" fmla="*/ 78 h 79"/>
                  <a:gd name="T100" fmla="*/ 159 w 166"/>
                  <a:gd name="T101" fmla="*/ 4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6" h="79">
                    <a:moveTo>
                      <a:pt x="159" y="41"/>
                    </a:moveTo>
                    <a:lnTo>
                      <a:pt x="160" y="41"/>
                    </a:lnTo>
                    <a:lnTo>
                      <a:pt x="161" y="40"/>
                    </a:lnTo>
                    <a:lnTo>
                      <a:pt x="162" y="39"/>
                    </a:lnTo>
                    <a:lnTo>
                      <a:pt x="162" y="37"/>
                    </a:lnTo>
                    <a:lnTo>
                      <a:pt x="163" y="36"/>
                    </a:lnTo>
                    <a:lnTo>
                      <a:pt x="163" y="34"/>
                    </a:lnTo>
                    <a:lnTo>
                      <a:pt x="165" y="33"/>
                    </a:lnTo>
                    <a:lnTo>
                      <a:pt x="165" y="31"/>
                    </a:lnTo>
                    <a:lnTo>
                      <a:pt x="163" y="27"/>
                    </a:lnTo>
                    <a:lnTo>
                      <a:pt x="163" y="23"/>
                    </a:lnTo>
                    <a:lnTo>
                      <a:pt x="161" y="19"/>
                    </a:lnTo>
                    <a:lnTo>
                      <a:pt x="160" y="15"/>
                    </a:lnTo>
                    <a:lnTo>
                      <a:pt x="157" y="11"/>
                    </a:lnTo>
                    <a:lnTo>
                      <a:pt x="155" y="8"/>
                    </a:lnTo>
                    <a:lnTo>
                      <a:pt x="151" y="5"/>
                    </a:lnTo>
                    <a:lnTo>
                      <a:pt x="149" y="3"/>
                    </a:lnTo>
                    <a:lnTo>
                      <a:pt x="147" y="2"/>
                    </a:lnTo>
                    <a:lnTo>
                      <a:pt x="146" y="1"/>
                    </a:lnTo>
                    <a:lnTo>
                      <a:pt x="144" y="1"/>
                    </a:lnTo>
                    <a:lnTo>
                      <a:pt x="143" y="0"/>
                    </a:lnTo>
                    <a:lnTo>
                      <a:pt x="142" y="0"/>
                    </a:lnTo>
                    <a:lnTo>
                      <a:pt x="141" y="0"/>
                    </a:lnTo>
                    <a:lnTo>
                      <a:pt x="140" y="0"/>
                    </a:lnTo>
                    <a:lnTo>
                      <a:pt x="138" y="1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7"/>
                    </a:lnTo>
                    <a:lnTo>
                      <a:pt x="7" y="37"/>
                    </a:lnTo>
                    <a:lnTo>
                      <a:pt x="8" y="39"/>
                    </a:lnTo>
                    <a:lnTo>
                      <a:pt x="10" y="40"/>
                    </a:lnTo>
                    <a:lnTo>
                      <a:pt x="13" y="42"/>
                    </a:lnTo>
                    <a:lnTo>
                      <a:pt x="16" y="45"/>
                    </a:lnTo>
                    <a:lnTo>
                      <a:pt x="18" y="48"/>
                    </a:lnTo>
                    <a:lnTo>
                      <a:pt x="21" y="52"/>
                    </a:lnTo>
                    <a:lnTo>
                      <a:pt x="22" y="56"/>
                    </a:lnTo>
                    <a:lnTo>
                      <a:pt x="23" y="60"/>
                    </a:lnTo>
                    <a:lnTo>
                      <a:pt x="24" y="63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4" y="71"/>
                    </a:lnTo>
                    <a:lnTo>
                      <a:pt x="24" y="73"/>
                    </a:lnTo>
                    <a:lnTo>
                      <a:pt x="23" y="74"/>
                    </a:lnTo>
                    <a:lnTo>
                      <a:pt x="23" y="75"/>
                    </a:lnTo>
                    <a:lnTo>
                      <a:pt x="22" y="76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159" y="41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 83"/>
              <p:cNvSpPr/>
              <p:nvPr/>
            </p:nvSpPr>
            <p:spPr bwMode="auto">
              <a:xfrm>
                <a:off x="1893" y="1463"/>
                <a:ext cx="123" cy="39"/>
              </a:xfrm>
              <a:custGeom>
                <a:avLst/>
                <a:gdLst>
                  <a:gd name="T0" fmla="*/ 122 w 123"/>
                  <a:gd name="T1" fmla="*/ 4 h 39"/>
                  <a:gd name="T2" fmla="*/ 120 w 123"/>
                  <a:gd name="T3" fmla="*/ 0 h 39"/>
                  <a:gd name="T4" fmla="*/ 0 w 123"/>
                  <a:gd name="T5" fmla="*/ 34 h 39"/>
                  <a:gd name="T6" fmla="*/ 0 w 123"/>
                  <a:gd name="T7" fmla="*/ 38 h 39"/>
                  <a:gd name="T8" fmla="*/ 122 w 123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9">
                    <a:moveTo>
                      <a:pt x="122" y="4"/>
                    </a:moveTo>
                    <a:lnTo>
                      <a:pt x="120" y="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122" y="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 84"/>
              <p:cNvSpPr/>
              <p:nvPr/>
            </p:nvSpPr>
            <p:spPr bwMode="auto">
              <a:xfrm>
                <a:off x="1901" y="1473"/>
                <a:ext cx="123" cy="39"/>
              </a:xfrm>
              <a:custGeom>
                <a:avLst/>
                <a:gdLst>
                  <a:gd name="T0" fmla="*/ 122 w 123"/>
                  <a:gd name="T1" fmla="*/ 3 h 39"/>
                  <a:gd name="T2" fmla="*/ 120 w 123"/>
                  <a:gd name="T3" fmla="*/ 0 h 39"/>
                  <a:gd name="T4" fmla="*/ 0 w 123"/>
                  <a:gd name="T5" fmla="*/ 33 h 39"/>
                  <a:gd name="T6" fmla="*/ 0 w 123"/>
                  <a:gd name="T7" fmla="*/ 38 h 39"/>
                  <a:gd name="T8" fmla="*/ 122 w 123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9">
                    <a:moveTo>
                      <a:pt x="122" y="3"/>
                    </a:moveTo>
                    <a:lnTo>
                      <a:pt x="120" y="0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122" y="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 85"/>
              <p:cNvSpPr/>
              <p:nvPr/>
            </p:nvSpPr>
            <p:spPr bwMode="auto">
              <a:xfrm>
                <a:off x="1881" y="1352"/>
                <a:ext cx="88" cy="119"/>
              </a:xfrm>
              <a:custGeom>
                <a:avLst/>
                <a:gdLst>
                  <a:gd name="T0" fmla="*/ 87 w 88"/>
                  <a:gd name="T1" fmla="*/ 95 h 119"/>
                  <a:gd name="T2" fmla="*/ 87 w 88"/>
                  <a:gd name="T3" fmla="*/ 0 h 119"/>
                  <a:gd name="T4" fmla="*/ 0 w 88"/>
                  <a:gd name="T5" fmla="*/ 22 h 119"/>
                  <a:gd name="T6" fmla="*/ 0 w 88"/>
                  <a:gd name="T7" fmla="*/ 118 h 119"/>
                  <a:gd name="T8" fmla="*/ 87 w 88"/>
                  <a:gd name="T9" fmla="*/ 9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9">
                    <a:moveTo>
                      <a:pt x="87" y="95"/>
                    </a:moveTo>
                    <a:lnTo>
                      <a:pt x="87" y="0"/>
                    </a:lnTo>
                    <a:lnTo>
                      <a:pt x="0" y="22"/>
                    </a:lnTo>
                    <a:lnTo>
                      <a:pt x="0" y="118"/>
                    </a:lnTo>
                    <a:lnTo>
                      <a:pt x="87" y="95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 86"/>
              <p:cNvSpPr/>
              <p:nvPr/>
            </p:nvSpPr>
            <p:spPr bwMode="auto">
              <a:xfrm>
                <a:off x="1821" y="1341"/>
                <a:ext cx="61" cy="130"/>
              </a:xfrm>
              <a:custGeom>
                <a:avLst/>
                <a:gdLst>
                  <a:gd name="T0" fmla="*/ 0 w 61"/>
                  <a:gd name="T1" fmla="*/ 95 h 130"/>
                  <a:gd name="T2" fmla="*/ 0 w 61"/>
                  <a:gd name="T3" fmla="*/ 0 h 130"/>
                  <a:gd name="T4" fmla="*/ 60 w 61"/>
                  <a:gd name="T5" fmla="*/ 33 h 130"/>
                  <a:gd name="T6" fmla="*/ 60 w 61"/>
                  <a:gd name="T7" fmla="*/ 129 h 130"/>
                  <a:gd name="T8" fmla="*/ 0 w 61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30">
                    <a:moveTo>
                      <a:pt x="0" y="95"/>
                    </a:moveTo>
                    <a:lnTo>
                      <a:pt x="0" y="0"/>
                    </a:lnTo>
                    <a:lnTo>
                      <a:pt x="60" y="33"/>
                    </a:lnTo>
                    <a:lnTo>
                      <a:pt x="60" y="129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98989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 87"/>
              <p:cNvSpPr/>
              <p:nvPr/>
            </p:nvSpPr>
            <p:spPr bwMode="auto">
              <a:xfrm>
                <a:off x="1820" y="1318"/>
                <a:ext cx="148" cy="58"/>
              </a:xfrm>
              <a:custGeom>
                <a:avLst/>
                <a:gdLst>
                  <a:gd name="T0" fmla="*/ 147 w 148"/>
                  <a:gd name="T1" fmla="*/ 33 h 58"/>
                  <a:gd name="T2" fmla="*/ 85 w 148"/>
                  <a:gd name="T3" fmla="*/ 0 h 58"/>
                  <a:gd name="T4" fmla="*/ 0 w 148"/>
                  <a:gd name="T5" fmla="*/ 23 h 58"/>
                  <a:gd name="T6" fmla="*/ 60 w 148"/>
                  <a:gd name="T7" fmla="*/ 57 h 58"/>
                  <a:gd name="T8" fmla="*/ 147 w 148"/>
                  <a:gd name="T9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58">
                    <a:moveTo>
                      <a:pt x="147" y="33"/>
                    </a:moveTo>
                    <a:lnTo>
                      <a:pt x="85" y="0"/>
                    </a:lnTo>
                    <a:lnTo>
                      <a:pt x="0" y="23"/>
                    </a:lnTo>
                    <a:lnTo>
                      <a:pt x="60" y="57"/>
                    </a:lnTo>
                    <a:lnTo>
                      <a:pt x="147" y="3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85" name="Group 116"/>
              <p:cNvGrpSpPr/>
              <p:nvPr/>
            </p:nvGrpSpPr>
            <p:grpSpPr bwMode="auto">
              <a:xfrm>
                <a:off x="1445" y="1098"/>
                <a:ext cx="594" cy="523"/>
                <a:chOff x="1445" y="1098"/>
                <a:chExt cx="594" cy="523"/>
              </a:xfrm>
            </p:grpSpPr>
            <p:sp>
              <p:nvSpPr>
                <p:cNvPr id="331" name="Freeform 88"/>
                <p:cNvSpPr/>
                <p:nvPr/>
              </p:nvSpPr>
              <p:spPr bwMode="auto">
                <a:xfrm>
                  <a:off x="1510" y="1157"/>
                  <a:ext cx="156" cy="326"/>
                </a:xfrm>
                <a:custGeom>
                  <a:avLst/>
                  <a:gdLst>
                    <a:gd name="T0" fmla="*/ 0 w 156"/>
                    <a:gd name="T1" fmla="*/ 240 h 326"/>
                    <a:gd name="T2" fmla="*/ 0 w 156"/>
                    <a:gd name="T3" fmla="*/ 0 h 326"/>
                    <a:gd name="T4" fmla="*/ 155 w 156"/>
                    <a:gd name="T5" fmla="*/ 84 h 326"/>
                    <a:gd name="T6" fmla="*/ 155 w 156"/>
                    <a:gd name="T7" fmla="*/ 325 h 326"/>
                    <a:gd name="T8" fmla="*/ 0 w 156"/>
                    <a:gd name="T9" fmla="*/ 24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" h="326">
                      <a:moveTo>
                        <a:pt x="0" y="240"/>
                      </a:moveTo>
                      <a:lnTo>
                        <a:pt x="0" y="0"/>
                      </a:lnTo>
                      <a:lnTo>
                        <a:pt x="155" y="84"/>
                      </a:lnTo>
                      <a:lnTo>
                        <a:pt x="155" y="325"/>
                      </a:lnTo>
                      <a:lnTo>
                        <a:pt x="0" y="240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2" name="Freeform 89"/>
                <p:cNvSpPr/>
                <p:nvPr/>
              </p:nvSpPr>
              <p:spPr bwMode="auto">
                <a:xfrm>
                  <a:off x="1510" y="1225"/>
                  <a:ext cx="39" cy="69"/>
                </a:xfrm>
                <a:custGeom>
                  <a:avLst/>
                  <a:gdLst>
                    <a:gd name="T0" fmla="*/ 38 w 39"/>
                    <a:gd name="T1" fmla="*/ 42 h 69"/>
                    <a:gd name="T2" fmla="*/ 0 w 39"/>
                    <a:gd name="T3" fmla="*/ 0 h 69"/>
                    <a:gd name="T4" fmla="*/ 0 w 39"/>
                    <a:gd name="T5" fmla="*/ 36 h 69"/>
                    <a:gd name="T6" fmla="*/ 4 w 39"/>
                    <a:gd name="T7" fmla="*/ 43 h 69"/>
                    <a:gd name="T8" fmla="*/ 8 w 39"/>
                    <a:gd name="T9" fmla="*/ 49 h 69"/>
                    <a:gd name="T10" fmla="*/ 11 w 39"/>
                    <a:gd name="T11" fmla="*/ 54 h 69"/>
                    <a:gd name="T12" fmla="*/ 15 w 39"/>
                    <a:gd name="T13" fmla="*/ 59 h 69"/>
                    <a:gd name="T14" fmla="*/ 17 w 39"/>
                    <a:gd name="T15" fmla="*/ 62 h 69"/>
                    <a:gd name="T16" fmla="*/ 20 w 39"/>
                    <a:gd name="T17" fmla="*/ 65 h 69"/>
                    <a:gd name="T18" fmla="*/ 20 w 39"/>
                    <a:gd name="T19" fmla="*/ 67 h 69"/>
                    <a:gd name="T20" fmla="*/ 21 w 39"/>
                    <a:gd name="T21" fmla="*/ 68 h 69"/>
                    <a:gd name="T22" fmla="*/ 38 w 39"/>
                    <a:gd name="T23" fmla="*/ 4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69">
                      <a:moveTo>
                        <a:pt x="38" y="42"/>
                      </a:move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4" y="43"/>
                      </a:lnTo>
                      <a:lnTo>
                        <a:pt x="8" y="49"/>
                      </a:lnTo>
                      <a:lnTo>
                        <a:pt x="11" y="54"/>
                      </a:lnTo>
                      <a:lnTo>
                        <a:pt x="15" y="59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0" y="67"/>
                      </a:lnTo>
                      <a:lnTo>
                        <a:pt x="21" y="68"/>
                      </a:lnTo>
                      <a:lnTo>
                        <a:pt x="38" y="4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3" name="Freeform 90"/>
                <p:cNvSpPr/>
                <p:nvPr/>
              </p:nvSpPr>
              <p:spPr bwMode="auto">
                <a:xfrm>
                  <a:off x="1528" y="1263"/>
                  <a:ext cx="101" cy="136"/>
                </a:xfrm>
                <a:custGeom>
                  <a:avLst/>
                  <a:gdLst>
                    <a:gd name="T0" fmla="*/ 49 w 101"/>
                    <a:gd name="T1" fmla="*/ 125 h 136"/>
                    <a:gd name="T2" fmla="*/ 59 w 101"/>
                    <a:gd name="T3" fmla="*/ 131 h 136"/>
                    <a:gd name="T4" fmla="*/ 69 w 101"/>
                    <a:gd name="T5" fmla="*/ 134 h 136"/>
                    <a:gd name="T6" fmla="*/ 77 w 101"/>
                    <a:gd name="T7" fmla="*/ 135 h 136"/>
                    <a:gd name="T8" fmla="*/ 84 w 101"/>
                    <a:gd name="T9" fmla="*/ 132 h 136"/>
                    <a:gd name="T10" fmla="*/ 91 w 101"/>
                    <a:gd name="T11" fmla="*/ 127 h 136"/>
                    <a:gd name="T12" fmla="*/ 95 w 101"/>
                    <a:gd name="T13" fmla="*/ 121 h 136"/>
                    <a:gd name="T14" fmla="*/ 98 w 101"/>
                    <a:gd name="T15" fmla="*/ 112 h 136"/>
                    <a:gd name="T16" fmla="*/ 100 w 101"/>
                    <a:gd name="T17" fmla="*/ 101 h 136"/>
                    <a:gd name="T18" fmla="*/ 98 w 101"/>
                    <a:gd name="T19" fmla="*/ 88 h 136"/>
                    <a:gd name="T20" fmla="*/ 95 w 101"/>
                    <a:gd name="T21" fmla="*/ 75 h 136"/>
                    <a:gd name="T22" fmla="*/ 91 w 101"/>
                    <a:gd name="T23" fmla="*/ 62 h 136"/>
                    <a:gd name="T24" fmla="*/ 84 w 101"/>
                    <a:gd name="T25" fmla="*/ 50 h 136"/>
                    <a:gd name="T26" fmla="*/ 77 w 101"/>
                    <a:gd name="T27" fmla="*/ 37 h 136"/>
                    <a:gd name="T28" fmla="*/ 69 w 101"/>
                    <a:gd name="T29" fmla="*/ 27 h 136"/>
                    <a:gd name="T30" fmla="*/ 59 w 101"/>
                    <a:gd name="T31" fmla="*/ 17 h 136"/>
                    <a:gd name="T32" fmla="*/ 49 w 101"/>
                    <a:gd name="T33" fmla="*/ 9 h 136"/>
                    <a:gd name="T34" fmla="*/ 39 w 101"/>
                    <a:gd name="T35" fmla="*/ 3 h 136"/>
                    <a:gd name="T36" fmla="*/ 30 w 101"/>
                    <a:gd name="T37" fmla="*/ 0 h 136"/>
                    <a:gd name="T38" fmla="*/ 22 w 101"/>
                    <a:gd name="T39" fmla="*/ 0 h 136"/>
                    <a:gd name="T40" fmla="*/ 14 w 101"/>
                    <a:gd name="T41" fmla="*/ 2 h 136"/>
                    <a:gd name="T42" fmla="*/ 8 w 101"/>
                    <a:gd name="T43" fmla="*/ 7 h 136"/>
                    <a:gd name="T44" fmla="*/ 3 w 101"/>
                    <a:gd name="T45" fmla="*/ 13 h 136"/>
                    <a:gd name="T46" fmla="*/ 0 w 101"/>
                    <a:gd name="T47" fmla="*/ 22 h 136"/>
                    <a:gd name="T48" fmla="*/ 0 w 101"/>
                    <a:gd name="T49" fmla="*/ 33 h 136"/>
                    <a:gd name="T50" fmla="*/ 0 w 101"/>
                    <a:gd name="T51" fmla="*/ 46 h 136"/>
                    <a:gd name="T52" fmla="*/ 3 w 101"/>
                    <a:gd name="T53" fmla="*/ 59 h 136"/>
                    <a:gd name="T54" fmla="*/ 8 w 101"/>
                    <a:gd name="T55" fmla="*/ 72 h 136"/>
                    <a:gd name="T56" fmla="*/ 14 w 101"/>
                    <a:gd name="T57" fmla="*/ 85 h 136"/>
                    <a:gd name="T58" fmla="*/ 22 w 101"/>
                    <a:gd name="T59" fmla="*/ 97 h 136"/>
                    <a:gd name="T60" fmla="*/ 30 w 101"/>
                    <a:gd name="T61" fmla="*/ 107 h 136"/>
                    <a:gd name="T62" fmla="*/ 39 w 101"/>
                    <a:gd name="T63" fmla="*/ 117 h 136"/>
                    <a:gd name="T64" fmla="*/ 49 w 101"/>
                    <a:gd name="T65" fmla="*/ 125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1" h="136">
                      <a:moveTo>
                        <a:pt x="49" y="125"/>
                      </a:moveTo>
                      <a:lnTo>
                        <a:pt x="59" y="131"/>
                      </a:lnTo>
                      <a:lnTo>
                        <a:pt x="69" y="134"/>
                      </a:lnTo>
                      <a:lnTo>
                        <a:pt x="77" y="135"/>
                      </a:lnTo>
                      <a:lnTo>
                        <a:pt x="84" y="132"/>
                      </a:lnTo>
                      <a:lnTo>
                        <a:pt x="91" y="127"/>
                      </a:lnTo>
                      <a:lnTo>
                        <a:pt x="95" y="121"/>
                      </a:lnTo>
                      <a:lnTo>
                        <a:pt x="98" y="112"/>
                      </a:lnTo>
                      <a:lnTo>
                        <a:pt x="100" y="101"/>
                      </a:lnTo>
                      <a:lnTo>
                        <a:pt x="98" y="88"/>
                      </a:lnTo>
                      <a:lnTo>
                        <a:pt x="95" y="75"/>
                      </a:lnTo>
                      <a:lnTo>
                        <a:pt x="91" y="62"/>
                      </a:lnTo>
                      <a:lnTo>
                        <a:pt x="84" y="50"/>
                      </a:lnTo>
                      <a:lnTo>
                        <a:pt x="77" y="37"/>
                      </a:lnTo>
                      <a:lnTo>
                        <a:pt x="69" y="27"/>
                      </a:lnTo>
                      <a:lnTo>
                        <a:pt x="59" y="17"/>
                      </a:lnTo>
                      <a:lnTo>
                        <a:pt x="49" y="9"/>
                      </a:lnTo>
                      <a:lnTo>
                        <a:pt x="39" y="3"/>
                      </a:lnTo>
                      <a:lnTo>
                        <a:pt x="30" y="0"/>
                      </a:lnTo>
                      <a:lnTo>
                        <a:pt x="22" y="0"/>
                      </a:lnTo>
                      <a:lnTo>
                        <a:pt x="14" y="2"/>
                      </a:lnTo>
                      <a:lnTo>
                        <a:pt x="8" y="7"/>
                      </a:lnTo>
                      <a:lnTo>
                        <a:pt x="3" y="13"/>
                      </a:lnTo>
                      <a:lnTo>
                        <a:pt x="0" y="22"/>
                      </a:lnTo>
                      <a:lnTo>
                        <a:pt x="0" y="33"/>
                      </a:lnTo>
                      <a:lnTo>
                        <a:pt x="0" y="46"/>
                      </a:lnTo>
                      <a:lnTo>
                        <a:pt x="3" y="59"/>
                      </a:lnTo>
                      <a:lnTo>
                        <a:pt x="8" y="72"/>
                      </a:lnTo>
                      <a:lnTo>
                        <a:pt x="14" y="85"/>
                      </a:lnTo>
                      <a:lnTo>
                        <a:pt x="22" y="97"/>
                      </a:lnTo>
                      <a:lnTo>
                        <a:pt x="30" y="107"/>
                      </a:lnTo>
                      <a:lnTo>
                        <a:pt x="39" y="117"/>
                      </a:lnTo>
                      <a:lnTo>
                        <a:pt x="49" y="12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4" name="Freeform 91"/>
                <p:cNvSpPr/>
                <p:nvPr/>
              </p:nvSpPr>
              <p:spPr bwMode="auto">
                <a:xfrm>
                  <a:off x="1896" y="1493"/>
                  <a:ext cx="136" cy="128"/>
                </a:xfrm>
                <a:custGeom>
                  <a:avLst/>
                  <a:gdLst>
                    <a:gd name="T0" fmla="*/ 135 w 136"/>
                    <a:gd name="T1" fmla="*/ 88 h 128"/>
                    <a:gd name="T2" fmla="*/ 135 w 136"/>
                    <a:gd name="T3" fmla="*/ 0 h 128"/>
                    <a:gd name="T4" fmla="*/ 0 w 136"/>
                    <a:gd name="T5" fmla="*/ 37 h 128"/>
                    <a:gd name="T6" fmla="*/ 0 w 136"/>
                    <a:gd name="T7" fmla="*/ 127 h 128"/>
                    <a:gd name="T8" fmla="*/ 135 w 136"/>
                    <a:gd name="T9" fmla="*/ 8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128">
                      <a:moveTo>
                        <a:pt x="135" y="88"/>
                      </a:moveTo>
                      <a:lnTo>
                        <a:pt x="135" y="0"/>
                      </a:lnTo>
                      <a:lnTo>
                        <a:pt x="0" y="37"/>
                      </a:lnTo>
                      <a:lnTo>
                        <a:pt x="0" y="127"/>
                      </a:lnTo>
                      <a:lnTo>
                        <a:pt x="135" y="88"/>
                      </a:lnTo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5" name="Freeform 92"/>
                <p:cNvSpPr/>
                <p:nvPr/>
              </p:nvSpPr>
              <p:spPr bwMode="auto">
                <a:xfrm>
                  <a:off x="1866" y="1514"/>
                  <a:ext cx="31" cy="107"/>
                </a:xfrm>
                <a:custGeom>
                  <a:avLst/>
                  <a:gdLst>
                    <a:gd name="T0" fmla="*/ 0 w 31"/>
                    <a:gd name="T1" fmla="*/ 89 h 107"/>
                    <a:gd name="T2" fmla="*/ 0 w 31"/>
                    <a:gd name="T3" fmla="*/ 0 h 107"/>
                    <a:gd name="T4" fmla="*/ 30 w 31"/>
                    <a:gd name="T5" fmla="*/ 16 h 107"/>
                    <a:gd name="T6" fmla="*/ 30 w 31"/>
                    <a:gd name="T7" fmla="*/ 106 h 107"/>
                    <a:gd name="T8" fmla="*/ 0 w 31"/>
                    <a:gd name="T9" fmla="*/ 8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07">
                      <a:moveTo>
                        <a:pt x="0" y="89"/>
                      </a:moveTo>
                      <a:lnTo>
                        <a:pt x="0" y="0"/>
                      </a:lnTo>
                      <a:lnTo>
                        <a:pt x="30" y="16"/>
                      </a:lnTo>
                      <a:lnTo>
                        <a:pt x="30" y="106"/>
                      </a:lnTo>
                      <a:lnTo>
                        <a:pt x="0" y="89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6" name="Freeform 93"/>
                <p:cNvSpPr/>
                <p:nvPr/>
              </p:nvSpPr>
              <p:spPr bwMode="auto">
                <a:xfrm>
                  <a:off x="1665" y="1184"/>
                  <a:ext cx="220" cy="301"/>
                </a:xfrm>
                <a:custGeom>
                  <a:avLst/>
                  <a:gdLst>
                    <a:gd name="T0" fmla="*/ 219 w 220"/>
                    <a:gd name="T1" fmla="*/ 240 h 301"/>
                    <a:gd name="T2" fmla="*/ 219 w 220"/>
                    <a:gd name="T3" fmla="*/ 0 h 301"/>
                    <a:gd name="T4" fmla="*/ 0 w 220"/>
                    <a:gd name="T5" fmla="*/ 59 h 301"/>
                    <a:gd name="T6" fmla="*/ 0 w 220"/>
                    <a:gd name="T7" fmla="*/ 300 h 301"/>
                    <a:gd name="T8" fmla="*/ 219 w 220"/>
                    <a:gd name="T9" fmla="*/ 24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0" h="301">
                      <a:moveTo>
                        <a:pt x="219" y="240"/>
                      </a:moveTo>
                      <a:lnTo>
                        <a:pt x="219" y="0"/>
                      </a:lnTo>
                      <a:lnTo>
                        <a:pt x="0" y="59"/>
                      </a:lnTo>
                      <a:lnTo>
                        <a:pt x="0" y="300"/>
                      </a:lnTo>
                      <a:lnTo>
                        <a:pt x="219" y="24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7" name="Freeform 94"/>
                <p:cNvSpPr/>
                <p:nvPr/>
              </p:nvSpPr>
              <p:spPr bwMode="auto">
                <a:xfrm>
                  <a:off x="1706" y="1273"/>
                  <a:ext cx="138" cy="157"/>
                </a:xfrm>
                <a:custGeom>
                  <a:avLst/>
                  <a:gdLst>
                    <a:gd name="T0" fmla="*/ 137 w 138"/>
                    <a:gd name="T1" fmla="*/ 119 h 157"/>
                    <a:gd name="T2" fmla="*/ 137 w 138"/>
                    <a:gd name="T3" fmla="*/ 0 h 157"/>
                    <a:gd name="T4" fmla="*/ 0 w 138"/>
                    <a:gd name="T5" fmla="*/ 36 h 157"/>
                    <a:gd name="T6" fmla="*/ 0 w 138"/>
                    <a:gd name="T7" fmla="*/ 156 h 157"/>
                    <a:gd name="T8" fmla="*/ 137 w 138"/>
                    <a:gd name="T9" fmla="*/ 11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57">
                      <a:moveTo>
                        <a:pt x="137" y="119"/>
                      </a:moveTo>
                      <a:lnTo>
                        <a:pt x="137" y="0"/>
                      </a:lnTo>
                      <a:lnTo>
                        <a:pt x="0" y="36"/>
                      </a:lnTo>
                      <a:lnTo>
                        <a:pt x="0" y="156"/>
                      </a:lnTo>
                      <a:lnTo>
                        <a:pt x="137" y="119"/>
                      </a:ln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8" name="Freeform 95"/>
                <p:cNvSpPr/>
                <p:nvPr/>
              </p:nvSpPr>
              <p:spPr bwMode="auto">
                <a:xfrm>
                  <a:off x="1706" y="1381"/>
                  <a:ext cx="176" cy="149"/>
                </a:xfrm>
                <a:custGeom>
                  <a:avLst/>
                  <a:gdLst>
                    <a:gd name="T0" fmla="*/ 0 w 176"/>
                    <a:gd name="T1" fmla="*/ 0 h 149"/>
                    <a:gd name="T2" fmla="*/ 0 w 176"/>
                    <a:gd name="T3" fmla="*/ 47 h 149"/>
                    <a:gd name="T4" fmla="*/ 175 w 176"/>
                    <a:gd name="T5" fmla="*/ 148 h 149"/>
                    <a:gd name="T6" fmla="*/ 175 w 176"/>
                    <a:gd name="T7" fmla="*/ 100 h 149"/>
                    <a:gd name="T8" fmla="*/ 0 w 176"/>
                    <a:gd name="T9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149">
                      <a:moveTo>
                        <a:pt x="0" y="0"/>
                      </a:moveTo>
                      <a:lnTo>
                        <a:pt x="0" y="47"/>
                      </a:lnTo>
                      <a:lnTo>
                        <a:pt x="175" y="148"/>
                      </a:lnTo>
                      <a:lnTo>
                        <a:pt x="175" y="1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6868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9" name="Freeform 96"/>
                <p:cNvSpPr/>
                <p:nvPr/>
              </p:nvSpPr>
              <p:spPr bwMode="auto">
                <a:xfrm>
                  <a:off x="1508" y="1098"/>
                  <a:ext cx="377" cy="147"/>
                </a:xfrm>
                <a:custGeom>
                  <a:avLst/>
                  <a:gdLst>
                    <a:gd name="T0" fmla="*/ 376 w 377"/>
                    <a:gd name="T1" fmla="*/ 86 h 147"/>
                    <a:gd name="T2" fmla="*/ 218 w 377"/>
                    <a:gd name="T3" fmla="*/ 0 h 147"/>
                    <a:gd name="T4" fmla="*/ 0 w 377"/>
                    <a:gd name="T5" fmla="*/ 58 h 147"/>
                    <a:gd name="T6" fmla="*/ 157 w 377"/>
                    <a:gd name="T7" fmla="*/ 146 h 147"/>
                    <a:gd name="T8" fmla="*/ 376 w 377"/>
                    <a:gd name="T9" fmla="*/ 8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147">
                      <a:moveTo>
                        <a:pt x="376" y="86"/>
                      </a:moveTo>
                      <a:lnTo>
                        <a:pt x="218" y="0"/>
                      </a:lnTo>
                      <a:lnTo>
                        <a:pt x="0" y="58"/>
                      </a:lnTo>
                      <a:lnTo>
                        <a:pt x="157" y="146"/>
                      </a:lnTo>
                      <a:lnTo>
                        <a:pt x="376" y="86"/>
                      </a:lnTo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0" name="Freeform 97"/>
                <p:cNvSpPr/>
                <p:nvPr/>
              </p:nvSpPr>
              <p:spPr bwMode="auto">
                <a:xfrm>
                  <a:off x="1445" y="1143"/>
                  <a:ext cx="106" cy="145"/>
                </a:xfrm>
                <a:custGeom>
                  <a:avLst/>
                  <a:gdLst>
                    <a:gd name="T0" fmla="*/ 105 w 106"/>
                    <a:gd name="T1" fmla="*/ 118 h 145"/>
                    <a:gd name="T2" fmla="*/ 102 w 106"/>
                    <a:gd name="T3" fmla="*/ 114 h 145"/>
                    <a:gd name="T4" fmla="*/ 92 w 106"/>
                    <a:gd name="T5" fmla="*/ 101 h 145"/>
                    <a:gd name="T6" fmla="*/ 80 w 106"/>
                    <a:gd name="T7" fmla="*/ 84 h 145"/>
                    <a:gd name="T8" fmla="*/ 65 w 106"/>
                    <a:gd name="T9" fmla="*/ 63 h 145"/>
                    <a:gd name="T10" fmla="*/ 51 w 106"/>
                    <a:gd name="T11" fmla="*/ 43 h 145"/>
                    <a:gd name="T12" fmla="*/ 38 w 106"/>
                    <a:gd name="T13" fmla="*/ 25 h 145"/>
                    <a:gd name="T14" fmla="*/ 30 w 106"/>
                    <a:gd name="T15" fmla="*/ 12 h 145"/>
                    <a:gd name="T16" fmla="*/ 25 w 106"/>
                    <a:gd name="T17" fmla="*/ 7 h 145"/>
                    <a:gd name="T18" fmla="*/ 25 w 106"/>
                    <a:gd name="T19" fmla="*/ 5 h 145"/>
                    <a:gd name="T20" fmla="*/ 23 w 106"/>
                    <a:gd name="T21" fmla="*/ 4 h 145"/>
                    <a:gd name="T22" fmla="*/ 20 w 106"/>
                    <a:gd name="T23" fmla="*/ 2 h 145"/>
                    <a:gd name="T24" fmla="*/ 17 w 106"/>
                    <a:gd name="T25" fmla="*/ 2 h 145"/>
                    <a:gd name="T26" fmla="*/ 15 w 106"/>
                    <a:gd name="T27" fmla="*/ 0 h 145"/>
                    <a:gd name="T28" fmla="*/ 12 w 106"/>
                    <a:gd name="T29" fmla="*/ 0 h 145"/>
                    <a:gd name="T30" fmla="*/ 10 w 106"/>
                    <a:gd name="T31" fmla="*/ 0 h 145"/>
                    <a:gd name="T32" fmla="*/ 8 w 106"/>
                    <a:gd name="T33" fmla="*/ 1 h 145"/>
                    <a:gd name="T34" fmla="*/ 7 w 106"/>
                    <a:gd name="T35" fmla="*/ 2 h 145"/>
                    <a:gd name="T36" fmla="*/ 5 w 106"/>
                    <a:gd name="T37" fmla="*/ 3 h 145"/>
                    <a:gd name="T38" fmla="*/ 2 w 106"/>
                    <a:gd name="T39" fmla="*/ 5 h 145"/>
                    <a:gd name="T40" fmla="*/ 0 w 106"/>
                    <a:gd name="T41" fmla="*/ 8 h 145"/>
                    <a:gd name="T42" fmla="*/ 0 w 106"/>
                    <a:gd name="T43" fmla="*/ 12 h 145"/>
                    <a:gd name="T44" fmla="*/ 0 w 106"/>
                    <a:gd name="T45" fmla="*/ 16 h 145"/>
                    <a:gd name="T46" fmla="*/ 3 w 106"/>
                    <a:gd name="T47" fmla="*/ 22 h 145"/>
                    <a:gd name="T48" fmla="*/ 8 w 106"/>
                    <a:gd name="T49" fmla="*/ 29 h 145"/>
                    <a:gd name="T50" fmla="*/ 17 w 106"/>
                    <a:gd name="T51" fmla="*/ 40 h 145"/>
                    <a:gd name="T52" fmla="*/ 29 w 106"/>
                    <a:gd name="T53" fmla="*/ 56 h 145"/>
                    <a:gd name="T54" fmla="*/ 42 w 106"/>
                    <a:gd name="T55" fmla="*/ 75 h 145"/>
                    <a:gd name="T56" fmla="*/ 55 w 106"/>
                    <a:gd name="T57" fmla="*/ 95 h 145"/>
                    <a:gd name="T58" fmla="*/ 68 w 106"/>
                    <a:gd name="T59" fmla="*/ 113 h 145"/>
                    <a:gd name="T60" fmla="*/ 79 w 106"/>
                    <a:gd name="T61" fmla="*/ 129 h 145"/>
                    <a:gd name="T62" fmla="*/ 86 w 106"/>
                    <a:gd name="T63" fmla="*/ 139 h 145"/>
                    <a:gd name="T64" fmla="*/ 89 w 106"/>
                    <a:gd name="T65" fmla="*/ 144 h 145"/>
                    <a:gd name="T66" fmla="*/ 105 w 106"/>
                    <a:gd name="T67" fmla="*/ 118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6" h="145">
                      <a:moveTo>
                        <a:pt x="105" y="118"/>
                      </a:moveTo>
                      <a:lnTo>
                        <a:pt x="102" y="114"/>
                      </a:lnTo>
                      <a:lnTo>
                        <a:pt x="92" y="101"/>
                      </a:lnTo>
                      <a:lnTo>
                        <a:pt x="80" y="84"/>
                      </a:lnTo>
                      <a:lnTo>
                        <a:pt x="65" y="63"/>
                      </a:lnTo>
                      <a:lnTo>
                        <a:pt x="51" y="43"/>
                      </a:lnTo>
                      <a:lnTo>
                        <a:pt x="38" y="25"/>
                      </a:lnTo>
                      <a:lnTo>
                        <a:pt x="30" y="12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23" y="4"/>
                      </a:lnTo>
                      <a:lnTo>
                        <a:pt x="20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3" y="22"/>
                      </a:lnTo>
                      <a:lnTo>
                        <a:pt x="8" y="29"/>
                      </a:lnTo>
                      <a:lnTo>
                        <a:pt x="17" y="40"/>
                      </a:lnTo>
                      <a:lnTo>
                        <a:pt x="29" y="56"/>
                      </a:lnTo>
                      <a:lnTo>
                        <a:pt x="42" y="75"/>
                      </a:lnTo>
                      <a:lnTo>
                        <a:pt x="55" y="95"/>
                      </a:lnTo>
                      <a:lnTo>
                        <a:pt x="68" y="113"/>
                      </a:lnTo>
                      <a:lnTo>
                        <a:pt x="79" y="129"/>
                      </a:lnTo>
                      <a:lnTo>
                        <a:pt x="86" y="139"/>
                      </a:lnTo>
                      <a:lnTo>
                        <a:pt x="89" y="144"/>
                      </a:lnTo>
                      <a:lnTo>
                        <a:pt x="105" y="118"/>
                      </a:lnTo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1" name="Freeform 98"/>
                <p:cNvSpPr/>
                <p:nvPr/>
              </p:nvSpPr>
              <p:spPr bwMode="auto">
                <a:xfrm>
                  <a:off x="1454" y="1156"/>
                  <a:ext cx="82" cy="108"/>
                </a:xfrm>
                <a:custGeom>
                  <a:avLst/>
                  <a:gdLst>
                    <a:gd name="T0" fmla="*/ 0 w 82"/>
                    <a:gd name="T1" fmla="*/ 5 h 108"/>
                    <a:gd name="T2" fmla="*/ 5 w 82"/>
                    <a:gd name="T3" fmla="*/ 0 h 108"/>
                    <a:gd name="T4" fmla="*/ 81 w 82"/>
                    <a:gd name="T5" fmla="*/ 107 h 108"/>
                    <a:gd name="T6" fmla="*/ 0 w 82"/>
                    <a:gd name="T7" fmla="*/ 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" h="108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81" y="107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2" name="Freeform 99"/>
                <p:cNvSpPr/>
                <p:nvPr/>
              </p:nvSpPr>
              <p:spPr bwMode="auto">
                <a:xfrm>
                  <a:off x="1552" y="1252"/>
                  <a:ext cx="100" cy="135"/>
                </a:xfrm>
                <a:custGeom>
                  <a:avLst/>
                  <a:gdLst>
                    <a:gd name="T0" fmla="*/ 49 w 100"/>
                    <a:gd name="T1" fmla="*/ 124 h 135"/>
                    <a:gd name="T2" fmla="*/ 59 w 100"/>
                    <a:gd name="T3" fmla="*/ 130 h 135"/>
                    <a:gd name="T4" fmla="*/ 69 w 100"/>
                    <a:gd name="T5" fmla="*/ 133 h 135"/>
                    <a:gd name="T6" fmla="*/ 77 w 100"/>
                    <a:gd name="T7" fmla="*/ 134 h 135"/>
                    <a:gd name="T8" fmla="*/ 84 w 100"/>
                    <a:gd name="T9" fmla="*/ 131 h 135"/>
                    <a:gd name="T10" fmla="*/ 91 w 100"/>
                    <a:gd name="T11" fmla="*/ 126 h 135"/>
                    <a:gd name="T12" fmla="*/ 95 w 100"/>
                    <a:gd name="T13" fmla="*/ 120 h 135"/>
                    <a:gd name="T14" fmla="*/ 98 w 100"/>
                    <a:gd name="T15" fmla="*/ 111 h 135"/>
                    <a:gd name="T16" fmla="*/ 99 w 100"/>
                    <a:gd name="T17" fmla="*/ 100 h 135"/>
                    <a:gd name="T18" fmla="*/ 98 w 100"/>
                    <a:gd name="T19" fmla="*/ 87 h 135"/>
                    <a:gd name="T20" fmla="*/ 95 w 100"/>
                    <a:gd name="T21" fmla="*/ 75 h 135"/>
                    <a:gd name="T22" fmla="*/ 91 w 100"/>
                    <a:gd name="T23" fmla="*/ 62 h 135"/>
                    <a:gd name="T24" fmla="*/ 84 w 100"/>
                    <a:gd name="T25" fmla="*/ 49 h 135"/>
                    <a:gd name="T26" fmla="*/ 77 w 100"/>
                    <a:gd name="T27" fmla="*/ 37 h 135"/>
                    <a:gd name="T28" fmla="*/ 69 w 100"/>
                    <a:gd name="T29" fmla="*/ 26 h 135"/>
                    <a:gd name="T30" fmla="*/ 59 w 100"/>
                    <a:gd name="T31" fmla="*/ 17 h 135"/>
                    <a:gd name="T32" fmla="*/ 49 w 100"/>
                    <a:gd name="T33" fmla="*/ 9 h 135"/>
                    <a:gd name="T34" fmla="*/ 39 w 100"/>
                    <a:gd name="T35" fmla="*/ 3 h 135"/>
                    <a:gd name="T36" fmla="*/ 30 w 100"/>
                    <a:gd name="T37" fmla="*/ 0 h 135"/>
                    <a:gd name="T38" fmla="*/ 22 w 100"/>
                    <a:gd name="T39" fmla="*/ 0 h 135"/>
                    <a:gd name="T40" fmla="*/ 14 w 100"/>
                    <a:gd name="T41" fmla="*/ 2 h 135"/>
                    <a:gd name="T42" fmla="*/ 8 w 100"/>
                    <a:gd name="T43" fmla="*/ 7 h 135"/>
                    <a:gd name="T44" fmla="*/ 4 w 100"/>
                    <a:gd name="T45" fmla="*/ 13 h 135"/>
                    <a:gd name="T46" fmla="*/ 1 w 100"/>
                    <a:gd name="T47" fmla="*/ 22 h 135"/>
                    <a:gd name="T48" fmla="*/ 0 w 100"/>
                    <a:gd name="T49" fmla="*/ 33 h 135"/>
                    <a:gd name="T50" fmla="*/ 1 w 100"/>
                    <a:gd name="T51" fmla="*/ 46 h 135"/>
                    <a:gd name="T52" fmla="*/ 4 w 100"/>
                    <a:gd name="T53" fmla="*/ 58 h 135"/>
                    <a:gd name="T54" fmla="*/ 8 w 100"/>
                    <a:gd name="T55" fmla="*/ 71 h 135"/>
                    <a:gd name="T56" fmla="*/ 14 w 100"/>
                    <a:gd name="T57" fmla="*/ 84 h 135"/>
                    <a:gd name="T58" fmla="*/ 22 w 100"/>
                    <a:gd name="T59" fmla="*/ 96 h 135"/>
                    <a:gd name="T60" fmla="*/ 30 w 100"/>
                    <a:gd name="T61" fmla="*/ 107 h 135"/>
                    <a:gd name="T62" fmla="*/ 39 w 100"/>
                    <a:gd name="T63" fmla="*/ 116 h 135"/>
                    <a:gd name="T64" fmla="*/ 49 w 100"/>
                    <a:gd name="T65" fmla="*/ 124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0" h="135">
                      <a:moveTo>
                        <a:pt x="49" y="124"/>
                      </a:moveTo>
                      <a:lnTo>
                        <a:pt x="59" y="130"/>
                      </a:lnTo>
                      <a:lnTo>
                        <a:pt x="69" y="133"/>
                      </a:lnTo>
                      <a:lnTo>
                        <a:pt x="77" y="134"/>
                      </a:lnTo>
                      <a:lnTo>
                        <a:pt x="84" y="131"/>
                      </a:lnTo>
                      <a:lnTo>
                        <a:pt x="91" y="126"/>
                      </a:lnTo>
                      <a:lnTo>
                        <a:pt x="95" y="120"/>
                      </a:lnTo>
                      <a:lnTo>
                        <a:pt x="98" y="111"/>
                      </a:lnTo>
                      <a:lnTo>
                        <a:pt x="99" y="100"/>
                      </a:lnTo>
                      <a:lnTo>
                        <a:pt x="98" y="87"/>
                      </a:lnTo>
                      <a:lnTo>
                        <a:pt x="95" y="75"/>
                      </a:lnTo>
                      <a:lnTo>
                        <a:pt x="91" y="62"/>
                      </a:lnTo>
                      <a:lnTo>
                        <a:pt x="84" y="49"/>
                      </a:lnTo>
                      <a:lnTo>
                        <a:pt x="77" y="37"/>
                      </a:lnTo>
                      <a:lnTo>
                        <a:pt x="69" y="26"/>
                      </a:lnTo>
                      <a:lnTo>
                        <a:pt x="59" y="17"/>
                      </a:lnTo>
                      <a:lnTo>
                        <a:pt x="49" y="9"/>
                      </a:lnTo>
                      <a:lnTo>
                        <a:pt x="39" y="3"/>
                      </a:lnTo>
                      <a:lnTo>
                        <a:pt x="30" y="0"/>
                      </a:lnTo>
                      <a:lnTo>
                        <a:pt x="22" y="0"/>
                      </a:lnTo>
                      <a:lnTo>
                        <a:pt x="14" y="2"/>
                      </a:lnTo>
                      <a:lnTo>
                        <a:pt x="8" y="7"/>
                      </a:lnTo>
                      <a:lnTo>
                        <a:pt x="4" y="13"/>
                      </a:lnTo>
                      <a:lnTo>
                        <a:pt x="1" y="22"/>
                      </a:lnTo>
                      <a:lnTo>
                        <a:pt x="0" y="33"/>
                      </a:lnTo>
                      <a:lnTo>
                        <a:pt x="1" y="46"/>
                      </a:lnTo>
                      <a:lnTo>
                        <a:pt x="4" y="58"/>
                      </a:lnTo>
                      <a:lnTo>
                        <a:pt x="8" y="71"/>
                      </a:lnTo>
                      <a:lnTo>
                        <a:pt x="14" y="84"/>
                      </a:lnTo>
                      <a:lnTo>
                        <a:pt x="22" y="96"/>
                      </a:lnTo>
                      <a:lnTo>
                        <a:pt x="30" y="107"/>
                      </a:lnTo>
                      <a:lnTo>
                        <a:pt x="39" y="116"/>
                      </a:lnTo>
                      <a:lnTo>
                        <a:pt x="49" y="124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3" name="Freeform 100"/>
                <p:cNvSpPr/>
                <p:nvPr/>
              </p:nvSpPr>
              <p:spPr bwMode="auto">
                <a:xfrm>
                  <a:off x="1552" y="1253"/>
                  <a:ext cx="84" cy="141"/>
                </a:xfrm>
                <a:custGeom>
                  <a:avLst/>
                  <a:gdLst>
                    <a:gd name="T0" fmla="*/ 83 w 84"/>
                    <a:gd name="T1" fmla="*/ 132 h 141"/>
                    <a:gd name="T2" fmla="*/ 19 w 84"/>
                    <a:gd name="T3" fmla="*/ 0 h 141"/>
                    <a:gd name="T4" fmla="*/ 0 w 84"/>
                    <a:gd name="T5" fmla="*/ 8 h 141"/>
                    <a:gd name="T6" fmla="*/ 63 w 84"/>
                    <a:gd name="T7" fmla="*/ 140 h 141"/>
                    <a:gd name="T8" fmla="*/ 83 w 84"/>
                    <a:gd name="T9" fmla="*/ 13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41">
                      <a:moveTo>
                        <a:pt x="83" y="132"/>
                      </a:moveTo>
                      <a:lnTo>
                        <a:pt x="19" y="0"/>
                      </a:lnTo>
                      <a:lnTo>
                        <a:pt x="0" y="8"/>
                      </a:lnTo>
                      <a:lnTo>
                        <a:pt x="63" y="140"/>
                      </a:lnTo>
                      <a:lnTo>
                        <a:pt x="83" y="132"/>
                      </a:lnTo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4" name="Freeform 101"/>
                <p:cNvSpPr/>
                <p:nvPr/>
              </p:nvSpPr>
              <p:spPr bwMode="auto">
                <a:xfrm>
                  <a:off x="1533" y="1260"/>
                  <a:ext cx="101" cy="137"/>
                </a:xfrm>
                <a:custGeom>
                  <a:avLst/>
                  <a:gdLst>
                    <a:gd name="T0" fmla="*/ 50 w 101"/>
                    <a:gd name="T1" fmla="*/ 127 h 137"/>
                    <a:gd name="T2" fmla="*/ 60 w 101"/>
                    <a:gd name="T3" fmla="*/ 133 h 137"/>
                    <a:gd name="T4" fmla="*/ 69 w 101"/>
                    <a:gd name="T5" fmla="*/ 136 h 137"/>
                    <a:gd name="T6" fmla="*/ 77 w 101"/>
                    <a:gd name="T7" fmla="*/ 136 h 137"/>
                    <a:gd name="T8" fmla="*/ 85 w 101"/>
                    <a:gd name="T9" fmla="*/ 133 h 137"/>
                    <a:gd name="T10" fmla="*/ 91 w 101"/>
                    <a:gd name="T11" fmla="*/ 129 h 137"/>
                    <a:gd name="T12" fmla="*/ 96 w 101"/>
                    <a:gd name="T13" fmla="*/ 122 h 137"/>
                    <a:gd name="T14" fmla="*/ 99 w 101"/>
                    <a:gd name="T15" fmla="*/ 113 h 137"/>
                    <a:gd name="T16" fmla="*/ 100 w 101"/>
                    <a:gd name="T17" fmla="*/ 102 h 137"/>
                    <a:gd name="T18" fmla="*/ 99 w 101"/>
                    <a:gd name="T19" fmla="*/ 89 h 137"/>
                    <a:gd name="T20" fmla="*/ 96 w 101"/>
                    <a:gd name="T21" fmla="*/ 76 h 137"/>
                    <a:gd name="T22" fmla="*/ 91 w 101"/>
                    <a:gd name="T23" fmla="*/ 63 h 137"/>
                    <a:gd name="T24" fmla="*/ 85 w 101"/>
                    <a:gd name="T25" fmla="*/ 50 h 137"/>
                    <a:gd name="T26" fmla="*/ 77 w 101"/>
                    <a:gd name="T27" fmla="*/ 38 h 137"/>
                    <a:gd name="T28" fmla="*/ 69 w 101"/>
                    <a:gd name="T29" fmla="*/ 26 h 137"/>
                    <a:gd name="T30" fmla="*/ 60 w 101"/>
                    <a:gd name="T31" fmla="*/ 17 h 137"/>
                    <a:gd name="T32" fmla="*/ 50 w 101"/>
                    <a:gd name="T33" fmla="*/ 8 h 137"/>
                    <a:gd name="T34" fmla="*/ 40 w 101"/>
                    <a:gd name="T35" fmla="*/ 3 h 137"/>
                    <a:gd name="T36" fmla="*/ 30 w 101"/>
                    <a:gd name="T37" fmla="*/ 0 h 137"/>
                    <a:gd name="T38" fmla="*/ 22 w 101"/>
                    <a:gd name="T39" fmla="*/ 0 h 137"/>
                    <a:gd name="T40" fmla="*/ 14 w 101"/>
                    <a:gd name="T41" fmla="*/ 2 h 137"/>
                    <a:gd name="T42" fmla="*/ 8 w 101"/>
                    <a:gd name="T43" fmla="*/ 6 h 137"/>
                    <a:gd name="T44" fmla="*/ 4 w 101"/>
                    <a:gd name="T45" fmla="*/ 13 h 137"/>
                    <a:gd name="T46" fmla="*/ 1 w 101"/>
                    <a:gd name="T47" fmla="*/ 22 h 137"/>
                    <a:gd name="T48" fmla="*/ 0 w 101"/>
                    <a:gd name="T49" fmla="*/ 34 h 137"/>
                    <a:gd name="T50" fmla="*/ 1 w 101"/>
                    <a:gd name="T51" fmla="*/ 46 h 137"/>
                    <a:gd name="T52" fmla="*/ 4 w 101"/>
                    <a:gd name="T53" fmla="*/ 59 h 137"/>
                    <a:gd name="T54" fmla="*/ 8 w 101"/>
                    <a:gd name="T55" fmla="*/ 73 h 137"/>
                    <a:gd name="T56" fmla="*/ 14 w 101"/>
                    <a:gd name="T57" fmla="*/ 85 h 137"/>
                    <a:gd name="T58" fmla="*/ 22 w 101"/>
                    <a:gd name="T59" fmla="*/ 97 h 137"/>
                    <a:gd name="T60" fmla="*/ 30 w 101"/>
                    <a:gd name="T61" fmla="*/ 109 h 137"/>
                    <a:gd name="T62" fmla="*/ 40 w 101"/>
                    <a:gd name="T63" fmla="*/ 119 h 137"/>
                    <a:gd name="T64" fmla="*/ 50 w 101"/>
                    <a:gd name="T65" fmla="*/ 12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1" h="137">
                      <a:moveTo>
                        <a:pt x="50" y="127"/>
                      </a:moveTo>
                      <a:lnTo>
                        <a:pt x="60" y="133"/>
                      </a:lnTo>
                      <a:lnTo>
                        <a:pt x="69" y="136"/>
                      </a:lnTo>
                      <a:lnTo>
                        <a:pt x="77" y="136"/>
                      </a:lnTo>
                      <a:lnTo>
                        <a:pt x="85" y="133"/>
                      </a:lnTo>
                      <a:lnTo>
                        <a:pt x="91" y="129"/>
                      </a:lnTo>
                      <a:lnTo>
                        <a:pt x="96" y="122"/>
                      </a:lnTo>
                      <a:lnTo>
                        <a:pt x="99" y="113"/>
                      </a:lnTo>
                      <a:lnTo>
                        <a:pt x="100" y="102"/>
                      </a:lnTo>
                      <a:lnTo>
                        <a:pt x="99" y="89"/>
                      </a:lnTo>
                      <a:lnTo>
                        <a:pt x="96" y="76"/>
                      </a:lnTo>
                      <a:lnTo>
                        <a:pt x="91" y="63"/>
                      </a:lnTo>
                      <a:lnTo>
                        <a:pt x="85" y="50"/>
                      </a:lnTo>
                      <a:lnTo>
                        <a:pt x="77" y="38"/>
                      </a:lnTo>
                      <a:lnTo>
                        <a:pt x="69" y="26"/>
                      </a:lnTo>
                      <a:lnTo>
                        <a:pt x="60" y="17"/>
                      </a:lnTo>
                      <a:lnTo>
                        <a:pt x="50" y="8"/>
                      </a:lnTo>
                      <a:lnTo>
                        <a:pt x="40" y="3"/>
                      </a:lnTo>
                      <a:lnTo>
                        <a:pt x="30" y="0"/>
                      </a:lnTo>
                      <a:lnTo>
                        <a:pt x="22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4" y="13"/>
                      </a:lnTo>
                      <a:lnTo>
                        <a:pt x="1" y="22"/>
                      </a:lnTo>
                      <a:lnTo>
                        <a:pt x="0" y="34"/>
                      </a:lnTo>
                      <a:lnTo>
                        <a:pt x="1" y="46"/>
                      </a:lnTo>
                      <a:lnTo>
                        <a:pt x="4" y="59"/>
                      </a:lnTo>
                      <a:lnTo>
                        <a:pt x="8" y="73"/>
                      </a:lnTo>
                      <a:lnTo>
                        <a:pt x="14" y="85"/>
                      </a:lnTo>
                      <a:lnTo>
                        <a:pt x="22" y="97"/>
                      </a:lnTo>
                      <a:lnTo>
                        <a:pt x="30" y="109"/>
                      </a:lnTo>
                      <a:lnTo>
                        <a:pt x="40" y="119"/>
                      </a:lnTo>
                      <a:lnTo>
                        <a:pt x="50" y="127"/>
                      </a:lnTo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5" name="Freeform 102"/>
                <p:cNvSpPr/>
                <p:nvPr/>
              </p:nvSpPr>
              <p:spPr bwMode="auto">
                <a:xfrm>
                  <a:off x="1706" y="1299"/>
                  <a:ext cx="313" cy="211"/>
                </a:xfrm>
                <a:custGeom>
                  <a:avLst/>
                  <a:gdLst>
                    <a:gd name="T0" fmla="*/ 312 w 313"/>
                    <a:gd name="T1" fmla="*/ 156 h 211"/>
                    <a:gd name="T2" fmla="*/ 41 w 313"/>
                    <a:gd name="T3" fmla="*/ 0 h 211"/>
                    <a:gd name="T4" fmla="*/ 29 w 313"/>
                    <a:gd name="T5" fmla="*/ 2 h 211"/>
                    <a:gd name="T6" fmla="*/ 0 w 313"/>
                    <a:gd name="T7" fmla="*/ 10 h 211"/>
                    <a:gd name="T8" fmla="*/ 0 w 313"/>
                    <a:gd name="T9" fmla="*/ 91 h 211"/>
                    <a:gd name="T10" fmla="*/ 197 w 313"/>
                    <a:gd name="T11" fmla="*/ 210 h 211"/>
                    <a:gd name="T12" fmla="*/ 312 w 313"/>
                    <a:gd name="T13" fmla="*/ 156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3" h="211">
                      <a:moveTo>
                        <a:pt x="312" y="156"/>
                      </a:moveTo>
                      <a:lnTo>
                        <a:pt x="41" y="0"/>
                      </a:lnTo>
                      <a:lnTo>
                        <a:pt x="29" y="2"/>
                      </a:lnTo>
                      <a:lnTo>
                        <a:pt x="0" y="10"/>
                      </a:lnTo>
                      <a:lnTo>
                        <a:pt x="0" y="91"/>
                      </a:lnTo>
                      <a:lnTo>
                        <a:pt x="197" y="210"/>
                      </a:lnTo>
                      <a:lnTo>
                        <a:pt x="312" y="156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6" name="Freeform 103"/>
                <p:cNvSpPr/>
                <p:nvPr/>
              </p:nvSpPr>
              <p:spPr bwMode="auto">
                <a:xfrm>
                  <a:off x="1710" y="1401"/>
                  <a:ext cx="31" cy="42"/>
                </a:xfrm>
                <a:custGeom>
                  <a:avLst/>
                  <a:gdLst>
                    <a:gd name="T0" fmla="*/ 14 w 31"/>
                    <a:gd name="T1" fmla="*/ 38 h 42"/>
                    <a:gd name="T2" fmla="*/ 18 w 31"/>
                    <a:gd name="T3" fmla="*/ 39 h 42"/>
                    <a:gd name="T4" fmla="*/ 20 w 31"/>
                    <a:gd name="T5" fmla="*/ 41 h 42"/>
                    <a:gd name="T6" fmla="*/ 23 w 31"/>
                    <a:gd name="T7" fmla="*/ 41 h 42"/>
                    <a:gd name="T8" fmla="*/ 25 w 31"/>
                    <a:gd name="T9" fmla="*/ 40 h 42"/>
                    <a:gd name="T10" fmla="*/ 27 w 31"/>
                    <a:gd name="T11" fmla="*/ 38 h 42"/>
                    <a:gd name="T12" fmla="*/ 28 w 31"/>
                    <a:gd name="T13" fmla="*/ 36 h 42"/>
                    <a:gd name="T14" fmla="*/ 30 w 31"/>
                    <a:gd name="T15" fmla="*/ 34 h 42"/>
                    <a:gd name="T16" fmla="*/ 30 w 31"/>
                    <a:gd name="T17" fmla="*/ 30 h 42"/>
                    <a:gd name="T18" fmla="*/ 30 w 31"/>
                    <a:gd name="T19" fmla="*/ 27 h 42"/>
                    <a:gd name="T20" fmla="*/ 28 w 31"/>
                    <a:gd name="T21" fmla="*/ 22 h 42"/>
                    <a:gd name="T22" fmla="*/ 27 w 31"/>
                    <a:gd name="T23" fmla="*/ 18 h 42"/>
                    <a:gd name="T24" fmla="*/ 25 w 31"/>
                    <a:gd name="T25" fmla="*/ 15 h 42"/>
                    <a:gd name="T26" fmla="*/ 23 w 31"/>
                    <a:gd name="T27" fmla="*/ 11 h 42"/>
                    <a:gd name="T28" fmla="*/ 20 w 31"/>
                    <a:gd name="T29" fmla="*/ 8 h 42"/>
                    <a:gd name="T30" fmla="*/ 18 w 31"/>
                    <a:gd name="T31" fmla="*/ 4 h 42"/>
                    <a:gd name="T32" fmla="*/ 14 w 31"/>
                    <a:gd name="T33" fmla="*/ 2 h 42"/>
                    <a:gd name="T34" fmla="*/ 11 w 31"/>
                    <a:gd name="T35" fmla="*/ 0 h 42"/>
                    <a:gd name="T36" fmla="*/ 9 w 31"/>
                    <a:gd name="T37" fmla="*/ 0 h 42"/>
                    <a:gd name="T38" fmla="*/ 6 w 31"/>
                    <a:gd name="T39" fmla="*/ 0 h 42"/>
                    <a:gd name="T40" fmla="*/ 4 w 31"/>
                    <a:gd name="T41" fmla="*/ 0 h 42"/>
                    <a:gd name="T42" fmla="*/ 2 w 31"/>
                    <a:gd name="T43" fmla="*/ 2 h 42"/>
                    <a:gd name="T44" fmla="*/ 1 w 31"/>
                    <a:gd name="T45" fmla="*/ 4 h 42"/>
                    <a:gd name="T46" fmla="*/ 0 w 31"/>
                    <a:gd name="T47" fmla="*/ 6 h 42"/>
                    <a:gd name="T48" fmla="*/ 0 w 31"/>
                    <a:gd name="T49" fmla="*/ 10 h 42"/>
                    <a:gd name="T50" fmla="*/ 0 w 31"/>
                    <a:gd name="T51" fmla="*/ 13 h 42"/>
                    <a:gd name="T52" fmla="*/ 1 w 31"/>
                    <a:gd name="T53" fmla="*/ 18 h 42"/>
                    <a:gd name="T54" fmla="*/ 2 w 31"/>
                    <a:gd name="T55" fmla="*/ 21 h 42"/>
                    <a:gd name="T56" fmla="*/ 4 w 31"/>
                    <a:gd name="T57" fmla="*/ 25 h 42"/>
                    <a:gd name="T58" fmla="*/ 6 w 31"/>
                    <a:gd name="T59" fmla="*/ 29 h 42"/>
                    <a:gd name="T60" fmla="*/ 9 w 31"/>
                    <a:gd name="T61" fmla="*/ 32 h 42"/>
                    <a:gd name="T62" fmla="*/ 11 w 31"/>
                    <a:gd name="T63" fmla="*/ 35 h 42"/>
                    <a:gd name="T64" fmla="*/ 14 w 31"/>
                    <a:gd name="T65" fmla="*/ 3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42">
                      <a:moveTo>
                        <a:pt x="14" y="38"/>
                      </a:moveTo>
                      <a:lnTo>
                        <a:pt x="18" y="39"/>
                      </a:lnTo>
                      <a:lnTo>
                        <a:pt x="20" y="41"/>
                      </a:lnTo>
                      <a:lnTo>
                        <a:pt x="23" y="41"/>
                      </a:lnTo>
                      <a:lnTo>
                        <a:pt x="25" y="40"/>
                      </a:lnTo>
                      <a:lnTo>
                        <a:pt x="27" y="38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0"/>
                      </a:lnTo>
                      <a:lnTo>
                        <a:pt x="30" y="27"/>
                      </a:lnTo>
                      <a:lnTo>
                        <a:pt x="28" y="22"/>
                      </a:lnTo>
                      <a:lnTo>
                        <a:pt x="27" y="18"/>
                      </a:lnTo>
                      <a:lnTo>
                        <a:pt x="25" y="15"/>
                      </a:lnTo>
                      <a:lnTo>
                        <a:pt x="23" y="11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4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6" y="29"/>
                      </a:lnTo>
                      <a:lnTo>
                        <a:pt x="9" y="32"/>
                      </a:lnTo>
                      <a:lnTo>
                        <a:pt x="11" y="35"/>
                      </a:lnTo>
                      <a:lnTo>
                        <a:pt x="14" y="38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7" name="Freeform 104"/>
                <p:cNvSpPr/>
                <p:nvPr/>
              </p:nvSpPr>
              <p:spPr bwMode="auto">
                <a:xfrm>
                  <a:off x="1742" y="1419"/>
                  <a:ext cx="32" cy="43"/>
                </a:xfrm>
                <a:custGeom>
                  <a:avLst/>
                  <a:gdLst>
                    <a:gd name="T0" fmla="*/ 15 w 32"/>
                    <a:gd name="T1" fmla="*/ 39 h 43"/>
                    <a:gd name="T2" fmla="*/ 18 w 32"/>
                    <a:gd name="T3" fmla="*/ 40 h 43"/>
                    <a:gd name="T4" fmla="*/ 21 w 32"/>
                    <a:gd name="T5" fmla="*/ 41 h 43"/>
                    <a:gd name="T6" fmla="*/ 23 w 32"/>
                    <a:gd name="T7" fmla="*/ 42 h 43"/>
                    <a:gd name="T8" fmla="*/ 26 w 32"/>
                    <a:gd name="T9" fmla="*/ 41 h 43"/>
                    <a:gd name="T10" fmla="*/ 28 w 32"/>
                    <a:gd name="T11" fmla="*/ 39 h 43"/>
                    <a:gd name="T12" fmla="*/ 29 w 32"/>
                    <a:gd name="T13" fmla="*/ 37 h 43"/>
                    <a:gd name="T14" fmla="*/ 30 w 32"/>
                    <a:gd name="T15" fmla="*/ 34 h 43"/>
                    <a:gd name="T16" fmla="*/ 31 w 32"/>
                    <a:gd name="T17" fmla="*/ 31 h 43"/>
                    <a:gd name="T18" fmla="*/ 30 w 32"/>
                    <a:gd name="T19" fmla="*/ 27 h 43"/>
                    <a:gd name="T20" fmla="*/ 29 w 32"/>
                    <a:gd name="T21" fmla="*/ 23 h 43"/>
                    <a:gd name="T22" fmla="*/ 28 w 32"/>
                    <a:gd name="T23" fmla="*/ 19 h 43"/>
                    <a:gd name="T24" fmla="*/ 26 w 32"/>
                    <a:gd name="T25" fmla="*/ 14 h 43"/>
                    <a:gd name="T26" fmla="*/ 23 w 32"/>
                    <a:gd name="T27" fmla="*/ 11 h 43"/>
                    <a:gd name="T28" fmla="*/ 21 w 32"/>
                    <a:gd name="T29" fmla="*/ 7 h 43"/>
                    <a:gd name="T30" fmla="*/ 18 w 32"/>
                    <a:gd name="T31" fmla="*/ 4 h 43"/>
                    <a:gd name="T32" fmla="*/ 15 w 32"/>
                    <a:gd name="T33" fmla="*/ 2 h 43"/>
                    <a:gd name="T34" fmla="*/ 12 w 32"/>
                    <a:gd name="T35" fmla="*/ 0 h 43"/>
                    <a:gd name="T36" fmla="*/ 9 w 32"/>
                    <a:gd name="T37" fmla="*/ 0 h 43"/>
                    <a:gd name="T38" fmla="*/ 6 w 32"/>
                    <a:gd name="T39" fmla="*/ 0 h 43"/>
                    <a:gd name="T40" fmla="*/ 4 w 32"/>
                    <a:gd name="T41" fmla="*/ 0 h 43"/>
                    <a:gd name="T42" fmla="*/ 2 w 32"/>
                    <a:gd name="T43" fmla="*/ 2 h 43"/>
                    <a:gd name="T44" fmla="*/ 0 w 32"/>
                    <a:gd name="T45" fmla="*/ 4 h 43"/>
                    <a:gd name="T46" fmla="*/ 0 w 32"/>
                    <a:gd name="T47" fmla="*/ 6 h 43"/>
                    <a:gd name="T48" fmla="*/ 0 w 32"/>
                    <a:gd name="T49" fmla="*/ 9 h 43"/>
                    <a:gd name="T50" fmla="*/ 0 w 32"/>
                    <a:gd name="T51" fmla="*/ 14 h 43"/>
                    <a:gd name="T52" fmla="*/ 0 w 32"/>
                    <a:gd name="T53" fmla="*/ 17 h 43"/>
                    <a:gd name="T54" fmla="*/ 2 w 32"/>
                    <a:gd name="T55" fmla="*/ 22 h 43"/>
                    <a:gd name="T56" fmla="*/ 4 w 32"/>
                    <a:gd name="T57" fmla="*/ 26 h 43"/>
                    <a:gd name="T58" fmla="*/ 6 w 32"/>
                    <a:gd name="T59" fmla="*/ 29 h 43"/>
                    <a:gd name="T60" fmla="*/ 9 w 32"/>
                    <a:gd name="T61" fmla="*/ 33 h 43"/>
                    <a:gd name="T62" fmla="*/ 12 w 32"/>
                    <a:gd name="T63" fmla="*/ 36 h 43"/>
                    <a:gd name="T64" fmla="*/ 15 w 32"/>
                    <a:gd name="T65" fmla="*/ 39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" h="43">
                      <a:moveTo>
                        <a:pt x="15" y="39"/>
                      </a:moveTo>
                      <a:lnTo>
                        <a:pt x="18" y="40"/>
                      </a:lnTo>
                      <a:lnTo>
                        <a:pt x="21" y="41"/>
                      </a:lnTo>
                      <a:lnTo>
                        <a:pt x="23" y="42"/>
                      </a:lnTo>
                      <a:lnTo>
                        <a:pt x="26" y="41"/>
                      </a:lnTo>
                      <a:lnTo>
                        <a:pt x="28" y="39"/>
                      </a:lnTo>
                      <a:lnTo>
                        <a:pt x="29" y="37"/>
                      </a:lnTo>
                      <a:lnTo>
                        <a:pt x="30" y="34"/>
                      </a:lnTo>
                      <a:lnTo>
                        <a:pt x="31" y="31"/>
                      </a:lnTo>
                      <a:lnTo>
                        <a:pt x="30" y="27"/>
                      </a:lnTo>
                      <a:lnTo>
                        <a:pt x="29" y="23"/>
                      </a:lnTo>
                      <a:lnTo>
                        <a:pt x="28" y="19"/>
                      </a:lnTo>
                      <a:lnTo>
                        <a:pt x="26" y="14"/>
                      </a:lnTo>
                      <a:lnTo>
                        <a:pt x="23" y="11"/>
                      </a:lnTo>
                      <a:lnTo>
                        <a:pt x="21" y="7"/>
                      </a:lnTo>
                      <a:lnTo>
                        <a:pt x="18" y="4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4" y="26"/>
                      </a:lnTo>
                      <a:lnTo>
                        <a:pt x="6" y="29"/>
                      </a:lnTo>
                      <a:lnTo>
                        <a:pt x="9" y="33"/>
                      </a:lnTo>
                      <a:lnTo>
                        <a:pt x="12" y="36"/>
                      </a:lnTo>
                      <a:lnTo>
                        <a:pt x="15" y="39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8" name="Freeform 105"/>
                <p:cNvSpPr/>
                <p:nvPr/>
              </p:nvSpPr>
              <p:spPr bwMode="auto">
                <a:xfrm>
                  <a:off x="1773" y="1436"/>
                  <a:ext cx="31" cy="43"/>
                </a:xfrm>
                <a:custGeom>
                  <a:avLst/>
                  <a:gdLst>
                    <a:gd name="T0" fmla="*/ 15 w 31"/>
                    <a:gd name="T1" fmla="*/ 39 h 43"/>
                    <a:gd name="T2" fmla="*/ 17 w 31"/>
                    <a:gd name="T3" fmla="*/ 41 h 43"/>
                    <a:gd name="T4" fmla="*/ 20 w 31"/>
                    <a:gd name="T5" fmla="*/ 42 h 43"/>
                    <a:gd name="T6" fmla="*/ 23 w 31"/>
                    <a:gd name="T7" fmla="*/ 42 h 43"/>
                    <a:gd name="T8" fmla="*/ 25 w 31"/>
                    <a:gd name="T9" fmla="*/ 41 h 43"/>
                    <a:gd name="T10" fmla="*/ 27 w 31"/>
                    <a:gd name="T11" fmla="*/ 39 h 43"/>
                    <a:gd name="T12" fmla="*/ 28 w 31"/>
                    <a:gd name="T13" fmla="*/ 37 h 43"/>
                    <a:gd name="T14" fmla="*/ 29 w 31"/>
                    <a:gd name="T15" fmla="*/ 34 h 43"/>
                    <a:gd name="T16" fmla="*/ 30 w 31"/>
                    <a:gd name="T17" fmla="*/ 31 h 43"/>
                    <a:gd name="T18" fmla="*/ 29 w 31"/>
                    <a:gd name="T19" fmla="*/ 27 h 43"/>
                    <a:gd name="T20" fmla="*/ 28 w 31"/>
                    <a:gd name="T21" fmla="*/ 23 h 43"/>
                    <a:gd name="T22" fmla="*/ 27 w 31"/>
                    <a:gd name="T23" fmla="*/ 19 h 43"/>
                    <a:gd name="T24" fmla="*/ 25 w 31"/>
                    <a:gd name="T25" fmla="*/ 15 h 43"/>
                    <a:gd name="T26" fmla="*/ 23 w 31"/>
                    <a:gd name="T27" fmla="*/ 12 h 43"/>
                    <a:gd name="T28" fmla="*/ 20 w 31"/>
                    <a:gd name="T29" fmla="*/ 8 h 43"/>
                    <a:gd name="T30" fmla="*/ 17 w 31"/>
                    <a:gd name="T31" fmla="*/ 5 h 43"/>
                    <a:gd name="T32" fmla="*/ 15 w 31"/>
                    <a:gd name="T33" fmla="*/ 2 h 43"/>
                    <a:gd name="T34" fmla="*/ 12 w 31"/>
                    <a:gd name="T35" fmla="*/ 1 h 43"/>
                    <a:gd name="T36" fmla="*/ 9 w 31"/>
                    <a:gd name="T37" fmla="*/ 0 h 43"/>
                    <a:gd name="T38" fmla="*/ 6 w 31"/>
                    <a:gd name="T39" fmla="*/ 0 h 43"/>
                    <a:gd name="T40" fmla="*/ 4 w 31"/>
                    <a:gd name="T41" fmla="*/ 0 h 43"/>
                    <a:gd name="T42" fmla="*/ 2 w 31"/>
                    <a:gd name="T43" fmla="*/ 2 h 43"/>
                    <a:gd name="T44" fmla="*/ 1 w 31"/>
                    <a:gd name="T45" fmla="*/ 4 h 43"/>
                    <a:gd name="T46" fmla="*/ 0 w 31"/>
                    <a:gd name="T47" fmla="*/ 7 h 43"/>
                    <a:gd name="T48" fmla="*/ 0 w 31"/>
                    <a:gd name="T49" fmla="*/ 10 h 43"/>
                    <a:gd name="T50" fmla="*/ 0 w 31"/>
                    <a:gd name="T51" fmla="*/ 14 h 43"/>
                    <a:gd name="T52" fmla="*/ 1 w 31"/>
                    <a:gd name="T53" fmla="*/ 18 h 43"/>
                    <a:gd name="T54" fmla="*/ 2 w 31"/>
                    <a:gd name="T55" fmla="*/ 22 h 43"/>
                    <a:gd name="T56" fmla="*/ 4 w 31"/>
                    <a:gd name="T57" fmla="*/ 26 h 43"/>
                    <a:gd name="T58" fmla="*/ 6 w 31"/>
                    <a:gd name="T59" fmla="*/ 30 h 43"/>
                    <a:gd name="T60" fmla="*/ 9 w 31"/>
                    <a:gd name="T61" fmla="*/ 34 h 43"/>
                    <a:gd name="T62" fmla="*/ 12 w 31"/>
                    <a:gd name="T63" fmla="*/ 37 h 43"/>
                    <a:gd name="T64" fmla="*/ 15 w 31"/>
                    <a:gd name="T65" fmla="*/ 39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43">
                      <a:moveTo>
                        <a:pt x="15" y="39"/>
                      </a:moveTo>
                      <a:lnTo>
                        <a:pt x="17" y="41"/>
                      </a:lnTo>
                      <a:lnTo>
                        <a:pt x="20" y="42"/>
                      </a:lnTo>
                      <a:lnTo>
                        <a:pt x="23" y="42"/>
                      </a:lnTo>
                      <a:lnTo>
                        <a:pt x="25" y="41"/>
                      </a:lnTo>
                      <a:lnTo>
                        <a:pt x="27" y="39"/>
                      </a:lnTo>
                      <a:lnTo>
                        <a:pt x="28" y="37"/>
                      </a:lnTo>
                      <a:lnTo>
                        <a:pt x="29" y="34"/>
                      </a:lnTo>
                      <a:lnTo>
                        <a:pt x="30" y="31"/>
                      </a:lnTo>
                      <a:lnTo>
                        <a:pt x="29" y="27"/>
                      </a:lnTo>
                      <a:lnTo>
                        <a:pt x="28" y="23"/>
                      </a:lnTo>
                      <a:lnTo>
                        <a:pt x="27" y="19"/>
                      </a:lnTo>
                      <a:lnTo>
                        <a:pt x="25" y="15"/>
                      </a:lnTo>
                      <a:lnTo>
                        <a:pt x="23" y="12"/>
                      </a:lnTo>
                      <a:lnTo>
                        <a:pt x="20" y="8"/>
                      </a:lnTo>
                      <a:lnTo>
                        <a:pt x="17" y="5"/>
                      </a:lnTo>
                      <a:lnTo>
                        <a:pt x="15" y="2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2" y="22"/>
                      </a:lnTo>
                      <a:lnTo>
                        <a:pt x="4" y="26"/>
                      </a:lnTo>
                      <a:lnTo>
                        <a:pt x="6" y="30"/>
                      </a:lnTo>
                      <a:lnTo>
                        <a:pt x="9" y="34"/>
                      </a:lnTo>
                      <a:lnTo>
                        <a:pt x="12" y="37"/>
                      </a:lnTo>
                      <a:lnTo>
                        <a:pt x="15" y="39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9" name="Freeform 106"/>
                <p:cNvSpPr/>
                <p:nvPr/>
              </p:nvSpPr>
              <p:spPr bwMode="auto">
                <a:xfrm>
                  <a:off x="1803" y="1456"/>
                  <a:ext cx="33" cy="43"/>
                </a:xfrm>
                <a:custGeom>
                  <a:avLst/>
                  <a:gdLst>
                    <a:gd name="T0" fmla="*/ 16 w 33"/>
                    <a:gd name="T1" fmla="*/ 39 h 43"/>
                    <a:gd name="T2" fmla="*/ 18 w 33"/>
                    <a:gd name="T3" fmla="*/ 41 h 43"/>
                    <a:gd name="T4" fmla="*/ 21 w 33"/>
                    <a:gd name="T5" fmla="*/ 42 h 43"/>
                    <a:gd name="T6" fmla="*/ 24 w 33"/>
                    <a:gd name="T7" fmla="*/ 42 h 43"/>
                    <a:gd name="T8" fmla="*/ 26 w 33"/>
                    <a:gd name="T9" fmla="*/ 41 h 43"/>
                    <a:gd name="T10" fmla="*/ 29 w 33"/>
                    <a:gd name="T11" fmla="*/ 39 h 43"/>
                    <a:gd name="T12" fmla="*/ 30 w 33"/>
                    <a:gd name="T13" fmla="*/ 37 h 43"/>
                    <a:gd name="T14" fmla="*/ 31 w 33"/>
                    <a:gd name="T15" fmla="*/ 35 h 43"/>
                    <a:gd name="T16" fmla="*/ 32 w 33"/>
                    <a:gd name="T17" fmla="*/ 31 h 43"/>
                    <a:gd name="T18" fmla="*/ 31 w 33"/>
                    <a:gd name="T19" fmla="*/ 27 h 43"/>
                    <a:gd name="T20" fmla="*/ 30 w 33"/>
                    <a:gd name="T21" fmla="*/ 23 h 43"/>
                    <a:gd name="T22" fmla="*/ 29 w 33"/>
                    <a:gd name="T23" fmla="*/ 19 h 43"/>
                    <a:gd name="T24" fmla="*/ 26 w 33"/>
                    <a:gd name="T25" fmla="*/ 15 h 43"/>
                    <a:gd name="T26" fmla="*/ 24 w 33"/>
                    <a:gd name="T27" fmla="*/ 11 h 43"/>
                    <a:gd name="T28" fmla="*/ 21 w 33"/>
                    <a:gd name="T29" fmla="*/ 7 h 43"/>
                    <a:gd name="T30" fmla="*/ 18 w 33"/>
                    <a:gd name="T31" fmla="*/ 5 h 43"/>
                    <a:gd name="T32" fmla="*/ 16 w 33"/>
                    <a:gd name="T33" fmla="*/ 2 h 43"/>
                    <a:gd name="T34" fmla="*/ 12 w 33"/>
                    <a:gd name="T35" fmla="*/ 0 h 43"/>
                    <a:gd name="T36" fmla="*/ 9 w 33"/>
                    <a:gd name="T37" fmla="*/ 0 h 43"/>
                    <a:gd name="T38" fmla="*/ 7 w 33"/>
                    <a:gd name="T39" fmla="*/ 0 h 43"/>
                    <a:gd name="T40" fmla="*/ 4 w 33"/>
                    <a:gd name="T41" fmla="*/ 0 h 43"/>
                    <a:gd name="T42" fmla="*/ 2 w 33"/>
                    <a:gd name="T43" fmla="*/ 1 h 43"/>
                    <a:gd name="T44" fmla="*/ 1 w 33"/>
                    <a:gd name="T45" fmla="*/ 3 h 43"/>
                    <a:gd name="T46" fmla="*/ 0 w 33"/>
                    <a:gd name="T47" fmla="*/ 6 h 43"/>
                    <a:gd name="T48" fmla="*/ 0 w 33"/>
                    <a:gd name="T49" fmla="*/ 10 h 43"/>
                    <a:gd name="T50" fmla="*/ 0 w 33"/>
                    <a:gd name="T51" fmla="*/ 14 h 43"/>
                    <a:gd name="T52" fmla="*/ 1 w 33"/>
                    <a:gd name="T53" fmla="*/ 18 h 43"/>
                    <a:gd name="T54" fmla="*/ 2 w 33"/>
                    <a:gd name="T55" fmla="*/ 22 h 43"/>
                    <a:gd name="T56" fmla="*/ 4 w 33"/>
                    <a:gd name="T57" fmla="*/ 26 h 43"/>
                    <a:gd name="T58" fmla="*/ 7 w 33"/>
                    <a:gd name="T59" fmla="*/ 30 h 43"/>
                    <a:gd name="T60" fmla="*/ 9 w 33"/>
                    <a:gd name="T61" fmla="*/ 34 h 43"/>
                    <a:gd name="T62" fmla="*/ 12 w 33"/>
                    <a:gd name="T63" fmla="*/ 36 h 43"/>
                    <a:gd name="T64" fmla="*/ 16 w 33"/>
                    <a:gd name="T65" fmla="*/ 39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43">
                      <a:moveTo>
                        <a:pt x="16" y="39"/>
                      </a:moveTo>
                      <a:lnTo>
                        <a:pt x="18" y="41"/>
                      </a:lnTo>
                      <a:lnTo>
                        <a:pt x="21" y="42"/>
                      </a:lnTo>
                      <a:lnTo>
                        <a:pt x="24" y="42"/>
                      </a:lnTo>
                      <a:lnTo>
                        <a:pt x="26" y="41"/>
                      </a:lnTo>
                      <a:lnTo>
                        <a:pt x="29" y="39"/>
                      </a:lnTo>
                      <a:lnTo>
                        <a:pt x="30" y="37"/>
                      </a:lnTo>
                      <a:lnTo>
                        <a:pt x="31" y="35"/>
                      </a:lnTo>
                      <a:lnTo>
                        <a:pt x="32" y="31"/>
                      </a:lnTo>
                      <a:lnTo>
                        <a:pt x="31" y="27"/>
                      </a:lnTo>
                      <a:lnTo>
                        <a:pt x="30" y="23"/>
                      </a:lnTo>
                      <a:lnTo>
                        <a:pt x="29" y="19"/>
                      </a:lnTo>
                      <a:lnTo>
                        <a:pt x="26" y="15"/>
                      </a:lnTo>
                      <a:lnTo>
                        <a:pt x="24" y="11"/>
                      </a:lnTo>
                      <a:lnTo>
                        <a:pt x="21" y="7"/>
                      </a:lnTo>
                      <a:lnTo>
                        <a:pt x="18" y="5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2" y="22"/>
                      </a:lnTo>
                      <a:lnTo>
                        <a:pt x="4" y="26"/>
                      </a:lnTo>
                      <a:lnTo>
                        <a:pt x="7" y="30"/>
                      </a:lnTo>
                      <a:lnTo>
                        <a:pt x="9" y="34"/>
                      </a:lnTo>
                      <a:lnTo>
                        <a:pt x="12" y="36"/>
                      </a:lnTo>
                      <a:lnTo>
                        <a:pt x="16" y="39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0" name="Freeform 107"/>
                <p:cNvSpPr/>
                <p:nvPr/>
              </p:nvSpPr>
              <p:spPr bwMode="auto">
                <a:xfrm>
                  <a:off x="1835" y="1473"/>
                  <a:ext cx="31" cy="43"/>
                </a:xfrm>
                <a:custGeom>
                  <a:avLst/>
                  <a:gdLst>
                    <a:gd name="T0" fmla="*/ 15 w 31"/>
                    <a:gd name="T1" fmla="*/ 39 h 43"/>
                    <a:gd name="T2" fmla="*/ 18 w 31"/>
                    <a:gd name="T3" fmla="*/ 41 h 43"/>
                    <a:gd name="T4" fmla="*/ 20 w 31"/>
                    <a:gd name="T5" fmla="*/ 42 h 43"/>
                    <a:gd name="T6" fmla="*/ 23 w 31"/>
                    <a:gd name="T7" fmla="*/ 42 h 43"/>
                    <a:gd name="T8" fmla="*/ 25 w 31"/>
                    <a:gd name="T9" fmla="*/ 41 h 43"/>
                    <a:gd name="T10" fmla="*/ 27 w 31"/>
                    <a:gd name="T11" fmla="*/ 39 h 43"/>
                    <a:gd name="T12" fmla="*/ 29 w 31"/>
                    <a:gd name="T13" fmla="*/ 37 h 43"/>
                    <a:gd name="T14" fmla="*/ 30 w 31"/>
                    <a:gd name="T15" fmla="*/ 34 h 43"/>
                    <a:gd name="T16" fmla="*/ 30 w 31"/>
                    <a:gd name="T17" fmla="*/ 31 h 43"/>
                    <a:gd name="T18" fmla="*/ 30 w 31"/>
                    <a:gd name="T19" fmla="*/ 27 h 43"/>
                    <a:gd name="T20" fmla="*/ 29 w 31"/>
                    <a:gd name="T21" fmla="*/ 23 h 43"/>
                    <a:gd name="T22" fmla="*/ 27 w 31"/>
                    <a:gd name="T23" fmla="*/ 19 h 43"/>
                    <a:gd name="T24" fmla="*/ 25 w 31"/>
                    <a:gd name="T25" fmla="*/ 15 h 43"/>
                    <a:gd name="T26" fmla="*/ 23 w 31"/>
                    <a:gd name="T27" fmla="*/ 12 h 43"/>
                    <a:gd name="T28" fmla="*/ 20 w 31"/>
                    <a:gd name="T29" fmla="*/ 8 h 43"/>
                    <a:gd name="T30" fmla="*/ 18 w 31"/>
                    <a:gd name="T31" fmla="*/ 5 h 43"/>
                    <a:gd name="T32" fmla="*/ 15 w 31"/>
                    <a:gd name="T33" fmla="*/ 2 h 43"/>
                    <a:gd name="T34" fmla="*/ 11 w 31"/>
                    <a:gd name="T35" fmla="*/ 1 h 43"/>
                    <a:gd name="T36" fmla="*/ 9 w 31"/>
                    <a:gd name="T37" fmla="*/ 0 h 43"/>
                    <a:gd name="T38" fmla="*/ 6 w 31"/>
                    <a:gd name="T39" fmla="*/ 0 h 43"/>
                    <a:gd name="T40" fmla="*/ 4 w 31"/>
                    <a:gd name="T41" fmla="*/ 0 h 43"/>
                    <a:gd name="T42" fmla="*/ 2 w 31"/>
                    <a:gd name="T43" fmla="*/ 2 h 43"/>
                    <a:gd name="T44" fmla="*/ 1 w 31"/>
                    <a:gd name="T45" fmla="*/ 4 h 43"/>
                    <a:gd name="T46" fmla="*/ 0 w 31"/>
                    <a:gd name="T47" fmla="*/ 7 h 43"/>
                    <a:gd name="T48" fmla="*/ 0 w 31"/>
                    <a:gd name="T49" fmla="*/ 10 h 43"/>
                    <a:gd name="T50" fmla="*/ 0 w 31"/>
                    <a:gd name="T51" fmla="*/ 14 h 43"/>
                    <a:gd name="T52" fmla="*/ 1 w 31"/>
                    <a:gd name="T53" fmla="*/ 18 h 43"/>
                    <a:gd name="T54" fmla="*/ 2 w 31"/>
                    <a:gd name="T55" fmla="*/ 22 h 43"/>
                    <a:gd name="T56" fmla="*/ 4 w 31"/>
                    <a:gd name="T57" fmla="*/ 26 h 43"/>
                    <a:gd name="T58" fmla="*/ 6 w 31"/>
                    <a:gd name="T59" fmla="*/ 30 h 43"/>
                    <a:gd name="T60" fmla="*/ 9 w 31"/>
                    <a:gd name="T61" fmla="*/ 33 h 43"/>
                    <a:gd name="T62" fmla="*/ 11 w 31"/>
                    <a:gd name="T63" fmla="*/ 37 h 43"/>
                    <a:gd name="T64" fmla="*/ 15 w 31"/>
                    <a:gd name="T65" fmla="*/ 39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43">
                      <a:moveTo>
                        <a:pt x="15" y="39"/>
                      </a:moveTo>
                      <a:lnTo>
                        <a:pt x="18" y="41"/>
                      </a:lnTo>
                      <a:lnTo>
                        <a:pt x="20" y="42"/>
                      </a:lnTo>
                      <a:lnTo>
                        <a:pt x="23" y="42"/>
                      </a:lnTo>
                      <a:lnTo>
                        <a:pt x="25" y="41"/>
                      </a:lnTo>
                      <a:lnTo>
                        <a:pt x="27" y="39"/>
                      </a:lnTo>
                      <a:lnTo>
                        <a:pt x="29" y="37"/>
                      </a:lnTo>
                      <a:lnTo>
                        <a:pt x="30" y="34"/>
                      </a:lnTo>
                      <a:lnTo>
                        <a:pt x="30" y="31"/>
                      </a:lnTo>
                      <a:lnTo>
                        <a:pt x="30" y="27"/>
                      </a:lnTo>
                      <a:lnTo>
                        <a:pt x="29" y="23"/>
                      </a:lnTo>
                      <a:lnTo>
                        <a:pt x="27" y="19"/>
                      </a:lnTo>
                      <a:lnTo>
                        <a:pt x="25" y="15"/>
                      </a:lnTo>
                      <a:lnTo>
                        <a:pt x="23" y="12"/>
                      </a:lnTo>
                      <a:lnTo>
                        <a:pt x="20" y="8"/>
                      </a:lnTo>
                      <a:lnTo>
                        <a:pt x="18" y="5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2" y="22"/>
                      </a:lnTo>
                      <a:lnTo>
                        <a:pt x="4" y="26"/>
                      </a:lnTo>
                      <a:lnTo>
                        <a:pt x="6" y="30"/>
                      </a:lnTo>
                      <a:lnTo>
                        <a:pt x="9" y="33"/>
                      </a:lnTo>
                      <a:lnTo>
                        <a:pt x="11" y="37"/>
                      </a:lnTo>
                      <a:lnTo>
                        <a:pt x="15" y="39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1" name="Freeform 108"/>
                <p:cNvSpPr/>
                <p:nvPr/>
              </p:nvSpPr>
              <p:spPr bwMode="auto">
                <a:xfrm>
                  <a:off x="1866" y="1492"/>
                  <a:ext cx="32" cy="42"/>
                </a:xfrm>
                <a:custGeom>
                  <a:avLst/>
                  <a:gdLst>
                    <a:gd name="T0" fmla="*/ 15 w 32"/>
                    <a:gd name="T1" fmla="*/ 38 h 42"/>
                    <a:gd name="T2" fmla="*/ 18 w 32"/>
                    <a:gd name="T3" fmla="*/ 39 h 42"/>
                    <a:gd name="T4" fmla="*/ 21 w 32"/>
                    <a:gd name="T5" fmla="*/ 41 h 42"/>
                    <a:gd name="T6" fmla="*/ 24 w 32"/>
                    <a:gd name="T7" fmla="*/ 41 h 42"/>
                    <a:gd name="T8" fmla="*/ 26 w 32"/>
                    <a:gd name="T9" fmla="*/ 40 h 42"/>
                    <a:gd name="T10" fmla="*/ 28 w 32"/>
                    <a:gd name="T11" fmla="*/ 38 h 42"/>
                    <a:gd name="T12" fmla="*/ 29 w 32"/>
                    <a:gd name="T13" fmla="*/ 36 h 42"/>
                    <a:gd name="T14" fmla="*/ 31 w 32"/>
                    <a:gd name="T15" fmla="*/ 34 h 42"/>
                    <a:gd name="T16" fmla="*/ 31 w 32"/>
                    <a:gd name="T17" fmla="*/ 30 h 42"/>
                    <a:gd name="T18" fmla="*/ 31 w 32"/>
                    <a:gd name="T19" fmla="*/ 27 h 42"/>
                    <a:gd name="T20" fmla="*/ 29 w 32"/>
                    <a:gd name="T21" fmla="*/ 22 h 42"/>
                    <a:gd name="T22" fmla="*/ 28 w 32"/>
                    <a:gd name="T23" fmla="*/ 18 h 42"/>
                    <a:gd name="T24" fmla="*/ 26 w 32"/>
                    <a:gd name="T25" fmla="*/ 15 h 42"/>
                    <a:gd name="T26" fmla="*/ 24 w 32"/>
                    <a:gd name="T27" fmla="*/ 11 h 42"/>
                    <a:gd name="T28" fmla="*/ 21 w 32"/>
                    <a:gd name="T29" fmla="*/ 8 h 42"/>
                    <a:gd name="T30" fmla="*/ 18 w 32"/>
                    <a:gd name="T31" fmla="*/ 4 h 42"/>
                    <a:gd name="T32" fmla="*/ 15 w 32"/>
                    <a:gd name="T33" fmla="*/ 2 h 42"/>
                    <a:gd name="T34" fmla="*/ 12 w 32"/>
                    <a:gd name="T35" fmla="*/ 0 h 42"/>
                    <a:gd name="T36" fmla="*/ 9 w 32"/>
                    <a:gd name="T37" fmla="*/ 0 h 42"/>
                    <a:gd name="T38" fmla="*/ 6 w 32"/>
                    <a:gd name="T39" fmla="*/ 0 h 42"/>
                    <a:gd name="T40" fmla="*/ 4 w 32"/>
                    <a:gd name="T41" fmla="*/ 0 h 42"/>
                    <a:gd name="T42" fmla="*/ 2 w 32"/>
                    <a:gd name="T43" fmla="*/ 2 h 42"/>
                    <a:gd name="T44" fmla="*/ 0 w 32"/>
                    <a:gd name="T45" fmla="*/ 4 h 42"/>
                    <a:gd name="T46" fmla="*/ 0 w 32"/>
                    <a:gd name="T47" fmla="*/ 6 h 42"/>
                    <a:gd name="T48" fmla="*/ 0 w 32"/>
                    <a:gd name="T49" fmla="*/ 10 h 42"/>
                    <a:gd name="T50" fmla="*/ 0 w 32"/>
                    <a:gd name="T51" fmla="*/ 13 h 42"/>
                    <a:gd name="T52" fmla="*/ 0 w 32"/>
                    <a:gd name="T53" fmla="*/ 18 h 42"/>
                    <a:gd name="T54" fmla="*/ 2 w 32"/>
                    <a:gd name="T55" fmla="*/ 21 h 42"/>
                    <a:gd name="T56" fmla="*/ 4 w 32"/>
                    <a:gd name="T57" fmla="*/ 25 h 42"/>
                    <a:gd name="T58" fmla="*/ 6 w 32"/>
                    <a:gd name="T59" fmla="*/ 29 h 42"/>
                    <a:gd name="T60" fmla="*/ 9 w 32"/>
                    <a:gd name="T61" fmla="*/ 32 h 42"/>
                    <a:gd name="T62" fmla="*/ 12 w 32"/>
                    <a:gd name="T63" fmla="*/ 35 h 42"/>
                    <a:gd name="T64" fmla="*/ 15 w 32"/>
                    <a:gd name="T65" fmla="*/ 3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" h="42">
                      <a:moveTo>
                        <a:pt x="15" y="38"/>
                      </a:moveTo>
                      <a:lnTo>
                        <a:pt x="18" y="39"/>
                      </a:lnTo>
                      <a:lnTo>
                        <a:pt x="21" y="41"/>
                      </a:lnTo>
                      <a:lnTo>
                        <a:pt x="24" y="41"/>
                      </a:lnTo>
                      <a:lnTo>
                        <a:pt x="26" y="40"/>
                      </a:lnTo>
                      <a:lnTo>
                        <a:pt x="28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0"/>
                      </a:lnTo>
                      <a:lnTo>
                        <a:pt x="31" y="27"/>
                      </a:lnTo>
                      <a:lnTo>
                        <a:pt x="29" y="22"/>
                      </a:lnTo>
                      <a:lnTo>
                        <a:pt x="28" y="18"/>
                      </a:lnTo>
                      <a:lnTo>
                        <a:pt x="26" y="15"/>
                      </a:lnTo>
                      <a:lnTo>
                        <a:pt x="24" y="11"/>
                      </a:lnTo>
                      <a:lnTo>
                        <a:pt x="21" y="8"/>
                      </a:lnTo>
                      <a:lnTo>
                        <a:pt x="18" y="4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6" y="29"/>
                      </a:lnTo>
                      <a:lnTo>
                        <a:pt x="9" y="32"/>
                      </a:lnTo>
                      <a:lnTo>
                        <a:pt x="12" y="35"/>
                      </a:lnTo>
                      <a:lnTo>
                        <a:pt x="15" y="38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2" name="Freeform 109"/>
                <p:cNvSpPr/>
                <p:nvPr/>
              </p:nvSpPr>
              <p:spPr bwMode="auto">
                <a:xfrm>
                  <a:off x="1871" y="1455"/>
                  <a:ext cx="168" cy="79"/>
                </a:xfrm>
                <a:custGeom>
                  <a:avLst/>
                  <a:gdLst>
                    <a:gd name="T0" fmla="*/ 161 w 168"/>
                    <a:gd name="T1" fmla="*/ 40 h 79"/>
                    <a:gd name="T2" fmla="*/ 162 w 168"/>
                    <a:gd name="T3" fmla="*/ 40 h 79"/>
                    <a:gd name="T4" fmla="*/ 163 w 168"/>
                    <a:gd name="T5" fmla="*/ 40 h 79"/>
                    <a:gd name="T6" fmla="*/ 164 w 168"/>
                    <a:gd name="T7" fmla="*/ 38 h 79"/>
                    <a:gd name="T8" fmla="*/ 165 w 168"/>
                    <a:gd name="T9" fmla="*/ 37 h 79"/>
                    <a:gd name="T10" fmla="*/ 165 w 168"/>
                    <a:gd name="T11" fmla="*/ 36 h 79"/>
                    <a:gd name="T12" fmla="*/ 166 w 168"/>
                    <a:gd name="T13" fmla="*/ 34 h 79"/>
                    <a:gd name="T14" fmla="*/ 166 w 168"/>
                    <a:gd name="T15" fmla="*/ 33 h 79"/>
                    <a:gd name="T16" fmla="*/ 167 w 168"/>
                    <a:gd name="T17" fmla="*/ 30 h 79"/>
                    <a:gd name="T18" fmla="*/ 166 w 168"/>
                    <a:gd name="T19" fmla="*/ 27 h 79"/>
                    <a:gd name="T20" fmla="*/ 165 w 168"/>
                    <a:gd name="T21" fmla="*/ 23 h 79"/>
                    <a:gd name="T22" fmla="*/ 164 w 168"/>
                    <a:gd name="T23" fmla="*/ 18 h 79"/>
                    <a:gd name="T24" fmla="*/ 162 w 168"/>
                    <a:gd name="T25" fmla="*/ 15 h 79"/>
                    <a:gd name="T26" fmla="*/ 159 w 168"/>
                    <a:gd name="T27" fmla="*/ 11 h 79"/>
                    <a:gd name="T28" fmla="*/ 157 w 168"/>
                    <a:gd name="T29" fmla="*/ 8 h 79"/>
                    <a:gd name="T30" fmla="*/ 154 w 168"/>
                    <a:gd name="T31" fmla="*/ 4 h 79"/>
                    <a:gd name="T32" fmla="*/ 151 w 168"/>
                    <a:gd name="T33" fmla="*/ 2 h 79"/>
                    <a:gd name="T34" fmla="*/ 149 w 168"/>
                    <a:gd name="T35" fmla="*/ 2 h 79"/>
                    <a:gd name="T36" fmla="*/ 147 w 168"/>
                    <a:gd name="T37" fmla="*/ 0 h 79"/>
                    <a:gd name="T38" fmla="*/ 146 w 168"/>
                    <a:gd name="T39" fmla="*/ 0 h 79"/>
                    <a:gd name="T40" fmla="*/ 144 w 168"/>
                    <a:gd name="T41" fmla="*/ 0 h 79"/>
                    <a:gd name="T42" fmla="*/ 143 w 168"/>
                    <a:gd name="T43" fmla="*/ 0 h 79"/>
                    <a:gd name="T44" fmla="*/ 142 w 168"/>
                    <a:gd name="T45" fmla="*/ 0 h 79"/>
                    <a:gd name="T46" fmla="*/ 141 w 168"/>
                    <a:gd name="T47" fmla="*/ 0 h 79"/>
                    <a:gd name="T48" fmla="*/ 139 w 168"/>
                    <a:gd name="T49" fmla="*/ 0 h 79"/>
                    <a:gd name="T50" fmla="*/ 0 w 168"/>
                    <a:gd name="T51" fmla="*/ 37 h 79"/>
                    <a:gd name="T52" fmla="*/ 1 w 168"/>
                    <a:gd name="T53" fmla="*/ 37 h 79"/>
                    <a:gd name="T54" fmla="*/ 2 w 168"/>
                    <a:gd name="T55" fmla="*/ 36 h 79"/>
                    <a:gd name="T56" fmla="*/ 3 w 168"/>
                    <a:gd name="T57" fmla="*/ 36 h 79"/>
                    <a:gd name="T58" fmla="*/ 4 w 168"/>
                    <a:gd name="T59" fmla="*/ 37 h 79"/>
                    <a:gd name="T60" fmla="*/ 6 w 168"/>
                    <a:gd name="T61" fmla="*/ 37 h 79"/>
                    <a:gd name="T62" fmla="*/ 7 w 168"/>
                    <a:gd name="T63" fmla="*/ 37 h 79"/>
                    <a:gd name="T64" fmla="*/ 9 w 168"/>
                    <a:gd name="T65" fmla="*/ 38 h 79"/>
                    <a:gd name="T66" fmla="*/ 10 w 168"/>
                    <a:gd name="T67" fmla="*/ 39 h 79"/>
                    <a:gd name="T68" fmla="*/ 14 w 168"/>
                    <a:gd name="T69" fmla="*/ 42 h 79"/>
                    <a:gd name="T70" fmla="*/ 17 w 168"/>
                    <a:gd name="T71" fmla="*/ 44 h 79"/>
                    <a:gd name="T72" fmla="*/ 19 w 168"/>
                    <a:gd name="T73" fmla="*/ 48 h 79"/>
                    <a:gd name="T74" fmla="*/ 22 w 168"/>
                    <a:gd name="T75" fmla="*/ 52 h 79"/>
                    <a:gd name="T76" fmla="*/ 23 w 168"/>
                    <a:gd name="T77" fmla="*/ 56 h 79"/>
                    <a:gd name="T78" fmla="*/ 24 w 168"/>
                    <a:gd name="T79" fmla="*/ 59 h 79"/>
                    <a:gd name="T80" fmla="*/ 26 w 168"/>
                    <a:gd name="T81" fmla="*/ 63 h 79"/>
                    <a:gd name="T82" fmla="*/ 26 w 168"/>
                    <a:gd name="T83" fmla="*/ 68 h 79"/>
                    <a:gd name="T84" fmla="*/ 26 w 168"/>
                    <a:gd name="T85" fmla="*/ 69 h 79"/>
                    <a:gd name="T86" fmla="*/ 26 w 168"/>
                    <a:gd name="T87" fmla="*/ 71 h 79"/>
                    <a:gd name="T88" fmla="*/ 25 w 168"/>
                    <a:gd name="T89" fmla="*/ 73 h 79"/>
                    <a:gd name="T90" fmla="*/ 24 w 168"/>
                    <a:gd name="T91" fmla="*/ 74 h 79"/>
                    <a:gd name="T92" fmla="*/ 24 w 168"/>
                    <a:gd name="T93" fmla="*/ 75 h 79"/>
                    <a:gd name="T94" fmla="*/ 23 w 168"/>
                    <a:gd name="T95" fmla="*/ 76 h 79"/>
                    <a:gd name="T96" fmla="*/ 22 w 168"/>
                    <a:gd name="T97" fmla="*/ 77 h 79"/>
                    <a:gd name="T98" fmla="*/ 21 w 168"/>
                    <a:gd name="T99" fmla="*/ 78 h 79"/>
                    <a:gd name="T100" fmla="*/ 161 w 168"/>
                    <a:gd name="T101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8" h="79">
                      <a:moveTo>
                        <a:pt x="161" y="40"/>
                      </a:moveTo>
                      <a:lnTo>
                        <a:pt x="162" y="40"/>
                      </a:lnTo>
                      <a:lnTo>
                        <a:pt x="163" y="40"/>
                      </a:lnTo>
                      <a:lnTo>
                        <a:pt x="164" y="38"/>
                      </a:lnTo>
                      <a:lnTo>
                        <a:pt x="165" y="37"/>
                      </a:lnTo>
                      <a:lnTo>
                        <a:pt x="165" y="36"/>
                      </a:lnTo>
                      <a:lnTo>
                        <a:pt x="166" y="34"/>
                      </a:lnTo>
                      <a:lnTo>
                        <a:pt x="166" y="33"/>
                      </a:lnTo>
                      <a:lnTo>
                        <a:pt x="167" y="30"/>
                      </a:lnTo>
                      <a:lnTo>
                        <a:pt x="166" y="27"/>
                      </a:lnTo>
                      <a:lnTo>
                        <a:pt x="165" y="23"/>
                      </a:lnTo>
                      <a:lnTo>
                        <a:pt x="164" y="18"/>
                      </a:lnTo>
                      <a:lnTo>
                        <a:pt x="162" y="15"/>
                      </a:lnTo>
                      <a:lnTo>
                        <a:pt x="159" y="11"/>
                      </a:lnTo>
                      <a:lnTo>
                        <a:pt x="157" y="8"/>
                      </a:lnTo>
                      <a:lnTo>
                        <a:pt x="154" y="4"/>
                      </a:lnTo>
                      <a:lnTo>
                        <a:pt x="151" y="2"/>
                      </a:lnTo>
                      <a:lnTo>
                        <a:pt x="149" y="2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144" y="0"/>
                      </a:lnTo>
                      <a:lnTo>
                        <a:pt x="143" y="0"/>
                      </a:lnTo>
                      <a:lnTo>
                        <a:pt x="142" y="0"/>
                      </a:lnTo>
                      <a:lnTo>
                        <a:pt x="141" y="0"/>
                      </a:lnTo>
                      <a:lnTo>
                        <a:pt x="139" y="0"/>
                      </a:lnTo>
                      <a:lnTo>
                        <a:pt x="0" y="37"/>
                      </a:lnTo>
                      <a:lnTo>
                        <a:pt x="1" y="37"/>
                      </a:lnTo>
                      <a:lnTo>
                        <a:pt x="2" y="36"/>
                      </a:lnTo>
                      <a:lnTo>
                        <a:pt x="3" y="36"/>
                      </a:lnTo>
                      <a:lnTo>
                        <a:pt x="4" y="37"/>
                      </a:lnTo>
                      <a:lnTo>
                        <a:pt x="6" y="37"/>
                      </a:lnTo>
                      <a:lnTo>
                        <a:pt x="7" y="37"/>
                      </a:lnTo>
                      <a:lnTo>
                        <a:pt x="9" y="38"/>
                      </a:lnTo>
                      <a:lnTo>
                        <a:pt x="10" y="39"/>
                      </a:lnTo>
                      <a:lnTo>
                        <a:pt x="14" y="42"/>
                      </a:lnTo>
                      <a:lnTo>
                        <a:pt x="17" y="44"/>
                      </a:lnTo>
                      <a:lnTo>
                        <a:pt x="19" y="48"/>
                      </a:lnTo>
                      <a:lnTo>
                        <a:pt x="22" y="52"/>
                      </a:lnTo>
                      <a:lnTo>
                        <a:pt x="23" y="56"/>
                      </a:lnTo>
                      <a:lnTo>
                        <a:pt x="24" y="59"/>
                      </a:lnTo>
                      <a:lnTo>
                        <a:pt x="26" y="63"/>
                      </a:lnTo>
                      <a:lnTo>
                        <a:pt x="26" y="68"/>
                      </a:lnTo>
                      <a:lnTo>
                        <a:pt x="26" y="69"/>
                      </a:lnTo>
                      <a:lnTo>
                        <a:pt x="26" y="71"/>
                      </a:lnTo>
                      <a:lnTo>
                        <a:pt x="25" y="73"/>
                      </a:lnTo>
                      <a:lnTo>
                        <a:pt x="24" y="74"/>
                      </a:lnTo>
                      <a:lnTo>
                        <a:pt x="24" y="75"/>
                      </a:lnTo>
                      <a:lnTo>
                        <a:pt x="23" y="76"/>
                      </a:lnTo>
                      <a:lnTo>
                        <a:pt x="22" y="77"/>
                      </a:lnTo>
                      <a:lnTo>
                        <a:pt x="21" y="78"/>
                      </a:lnTo>
                      <a:lnTo>
                        <a:pt x="161" y="40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3" name="Freeform 110"/>
                <p:cNvSpPr/>
                <p:nvPr/>
              </p:nvSpPr>
              <p:spPr bwMode="auto">
                <a:xfrm>
                  <a:off x="1896" y="1466"/>
                  <a:ext cx="124" cy="40"/>
                </a:xfrm>
                <a:custGeom>
                  <a:avLst/>
                  <a:gdLst>
                    <a:gd name="T0" fmla="*/ 123 w 124"/>
                    <a:gd name="T1" fmla="*/ 4 h 40"/>
                    <a:gd name="T2" fmla="*/ 122 w 124"/>
                    <a:gd name="T3" fmla="*/ 0 h 40"/>
                    <a:gd name="T4" fmla="*/ 0 w 124"/>
                    <a:gd name="T5" fmla="*/ 34 h 40"/>
                    <a:gd name="T6" fmla="*/ 0 w 124"/>
                    <a:gd name="T7" fmla="*/ 39 h 40"/>
                    <a:gd name="T8" fmla="*/ 123 w 124"/>
                    <a:gd name="T9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40">
                      <a:moveTo>
                        <a:pt x="123" y="4"/>
                      </a:moveTo>
                      <a:lnTo>
                        <a:pt x="122" y="0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123" y="4"/>
                      </a:lnTo>
                    </a:path>
                  </a:pathLst>
                </a:custGeom>
                <a:solidFill>
                  <a:srgbClr val="86868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4" name="Freeform 111"/>
                <p:cNvSpPr/>
                <p:nvPr/>
              </p:nvSpPr>
              <p:spPr bwMode="auto">
                <a:xfrm>
                  <a:off x="1903" y="1476"/>
                  <a:ext cx="124" cy="39"/>
                </a:xfrm>
                <a:custGeom>
                  <a:avLst/>
                  <a:gdLst>
                    <a:gd name="T0" fmla="*/ 123 w 124"/>
                    <a:gd name="T1" fmla="*/ 4 h 39"/>
                    <a:gd name="T2" fmla="*/ 123 w 124"/>
                    <a:gd name="T3" fmla="*/ 0 h 39"/>
                    <a:gd name="T4" fmla="*/ 0 w 124"/>
                    <a:gd name="T5" fmla="*/ 33 h 39"/>
                    <a:gd name="T6" fmla="*/ 0 w 124"/>
                    <a:gd name="T7" fmla="*/ 38 h 39"/>
                    <a:gd name="T8" fmla="*/ 123 w 124"/>
                    <a:gd name="T9" fmla="*/ 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39">
                      <a:moveTo>
                        <a:pt x="123" y="4"/>
                      </a:moveTo>
                      <a:lnTo>
                        <a:pt x="123" y="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123" y="4"/>
                      </a:lnTo>
                    </a:path>
                  </a:pathLst>
                </a:custGeom>
                <a:solidFill>
                  <a:srgbClr val="86868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55" name="Group 115"/>
                <p:cNvGrpSpPr/>
                <p:nvPr/>
              </p:nvGrpSpPr>
              <p:grpSpPr bwMode="auto">
                <a:xfrm>
                  <a:off x="1822" y="1321"/>
                  <a:ext cx="152" cy="155"/>
                  <a:chOff x="1822" y="1321"/>
                  <a:chExt cx="152" cy="155"/>
                </a:xfrm>
              </p:grpSpPr>
              <p:sp>
                <p:nvSpPr>
                  <p:cNvPr id="356" name="Freeform 112"/>
                  <p:cNvSpPr/>
                  <p:nvPr/>
                </p:nvSpPr>
                <p:spPr bwMode="auto">
                  <a:xfrm>
                    <a:off x="1885" y="1354"/>
                    <a:ext cx="89" cy="122"/>
                  </a:xfrm>
                  <a:custGeom>
                    <a:avLst/>
                    <a:gdLst>
                      <a:gd name="T0" fmla="*/ 88 w 89"/>
                      <a:gd name="T1" fmla="*/ 97 h 122"/>
                      <a:gd name="T2" fmla="*/ 88 w 89"/>
                      <a:gd name="T3" fmla="*/ 0 h 122"/>
                      <a:gd name="T4" fmla="*/ 0 w 89"/>
                      <a:gd name="T5" fmla="*/ 23 h 122"/>
                      <a:gd name="T6" fmla="*/ 0 w 89"/>
                      <a:gd name="T7" fmla="*/ 121 h 122"/>
                      <a:gd name="T8" fmla="*/ 88 w 89"/>
                      <a:gd name="T9" fmla="*/ 97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122">
                        <a:moveTo>
                          <a:pt x="88" y="97"/>
                        </a:moveTo>
                        <a:lnTo>
                          <a:pt x="88" y="0"/>
                        </a:lnTo>
                        <a:lnTo>
                          <a:pt x="0" y="23"/>
                        </a:lnTo>
                        <a:lnTo>
                          <a:pt x="0" y="121"/>
                        </a:lnTo>
                        <a:lnTo>
                          <a:pt x="88" y="97"/>
                        </a:lnTo>
                      </a:path>
                    </a:pathLst>
                  </a:custGeom>
                  <a:solidFill>
                    <a:srgbClr val="00CC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solidFill>
                        <a:schemeClr val="accent2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57" name="Freeform 113"/>
                  <p:cNvSpPr/>
                  <p:nvPr/>
                </p:nvSpPr>
                <p:spPr bwMode="auto">
                  <a:xfrm>
                    <a:off x="1823" y="1342"/>
                    <a:ext cx="63" cy="134"/>
                  </a:xfrm>
                  <a:custGeom>
                    <a:avLst/>
                    <a:gdLst>
                      <a:gd name="T0" fmla="*/ 0 w 63"/>
                      <a:gd name="T1" fmla="*/ 98 h 134"/>
                      <a:gd name="T2" fmla="*/ 0 w 63"/>
                      <a:gd name="T3" fmla="*/ 0 h 134"/>
                      <a:gd name="T4" fmla="*/ 62 w 63"/>
                      <a:gd name="T5" fmla="*/ 34 h 134"/>
                      <a:gd name="T6" fmla="*/ 62 w 63"/>
                      <a:gd name="T7" fmla="*/ 133 h 134"/>
                      <a:gd name="T8" fmla="*/ 0 w 63"/>
                      <a:gd name="T9" fmla="*/ 98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134">
                        <a:moveTo>
                          <a:pt x="0" y="98"/>
                        </a:moveTo>
                        <a:lnTo>
                          <a:pt x="0" y="0"/>
                        </a:lnTo>
                        <a:lnTo>
                          <a:pt x="62" y="34"/>
                        </a:lnTo>
                        <a:lnTo>
                          <a:pt x="62" y="133"/>
                        </a:lnTo>
                        <a:lnTo>
                          <a:pt x="0" y="98"/>
                        </a:lnTo>
                      </a:path>
                    </a:pathLst>
                  </a:custGeom>
                  <a:solidFill>
                    <a:srgbClr val="00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solidFill>
                        <a:schemeClr val="accent2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58" name="Freeform 114"/>
                  <p:cNvSpPr/>
                  <p:nvPr/>
                </p:nvSpPr>
                <p:spPr bwMode="auto">
                  <a:xfrm>
                    <a:off x="1822" y="1321"/>
                    <a:ext cx="151" cy="63"/>
                  </a:xfrm>
                  <a:custGeom>
                    <a:avLst/>
                    <a:gdLst>
                      <a:gd name="T0" fmla="*/ 150 w 151"/>
                      <a:gd name="T1" fmla="*/ 34 h 63"/>
                      <a:gd name="T2" fmla="*/ 87 w 151"/>
                      <a:gd name="T3" fmla="*/ 0 h 63"/>
                      <a:gd name="T4" fmla="*/ 0 w 151"/>
                      <a:gd name="T5" fmla="*/ 23 h 63"/>
                      <a:gd name="T6" fmla="*/ 63 w 151"/>
                      <a:gd name="T7" fmla="*/ 62 h 63"/>
                      <a:gd name="T8" fmla="*/ 150 w 151"/>
                      <a:gd name="T9" fmla="*/ 3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1" h="63">
                        <a:moveTo>
                          <a:pt x="150" y="34"/>
                        </a:moveTo>
                        <a:lnTo>
                          <a:pt x="87" y="0"/>
                        </a:lnTo>
                        <a:lnTo>
                          <a:pt x="0" y="23"/>
                        </a:lnTo>
                        <a:lnTo>
                          <a:pt x="63" y="62"/>
                        </a:lnTo>
                        <a:lnTo>
                          <a:pt x="150" y="34"/>
                        </a:lnTo>
                      </a:path>
                    </a:pathLst>
                  </a:cu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solidFill>
                        <a:schemeClr val="accent2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286" name="Group 134"/>
              <p:cNvGrpSpPr/>
              <p:nvPr/>
            </p:nvGrpSpPr>
            <p:grpSpPr bwMode="auto">
              <a:xfrm>
                <a:off x="1438" y="1476"/>
                <a:ext cx="477" cy="524"/>
                <a:chOff x="1438" y="1476"/>
                <a:chExt cx="477" cy="524"/>
              </a:xfrm>
            </p:grpSpPr>
            <p:sp>
              <p:nvSpPr>
                <p:cNvPr id="314" name="Freeform 117"/>
                <p:cNvSpPr/>
                <p:nvPr/>
              </p:nvSpPr>
              <p:spPr bwMode="auto">
                <a:xfrm>
                  <a:off x="1445" y="1733"/>
                  <a:ext cx="384" cy="213"/>
                </a:xfrm>
                <a:custGeom>
                  <a:avLst/>
                  <a:gdLst>
                    <a:gd name="T0" fmla="*/ 124 w 384"/>
                    <a:gd name="T1" fmla="*/ 212 h 213"/>
                    <a:gd name="T2" fmla="*/ 383 w 384"/>
                    <a:gd name="T3" fmla="*/ 139 h 213"/>
                    <a:gd name="T4" fmla="*/ 383 w 384"/>
                    <a:gd name="T5" fmla="*/ 105 h 213"/>
                    <a:gd name="T6" fmla="*/ 205 w 384"/>
                    <a:gd name="T7" fmla="*/ 0 h 213"/>
                    <a:gd name="T8" fmla="*/ 0 w 384"/>
                    <a:gd name="T9" fmla="*/ 124 h 213"/>
                    <a:gd name="T10" fmla="*/ 0 w 384"/>
                    <a:gd name="T11" fmla="*/ 140 h 213"/>
                    <a:gd name="T12" fmla="*/ 124 w 384"/>
                    <a:gd name="T13" fmla="*/ 21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4" h="213">
                      <a:moveTo>
                        <a:pt x="124" y="212"/>
                      </a:moveTo>
                      <a:lnTo>
                        <a:pt x="383" y="139"/>
                      </a:lnTo>
                      <a:lnTo>
                        <a:pt x="383" y="105"/>
                      </a:lnTo>
                      <a:lnTo>
                        <a:pt x="205" y="0"/>
                      </a:lnTo>
                      <a:lnTo>
                        <a:pt x="0" y="124"/>
                      </a:lnTo>
                      <a:lnTo>
                        <a:pt x="0" y="140"/>
                      </a:lnTo>
                      <a:lnTo>
                        <a:pt x="124" y="212"/>
                      </a:lnTo>
                    </a:path>
                  </a:pathLst>
                </a:custGeom>
                <a:solidFill>
                  <a:srgbClr val="86868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5" name="Freeform 118"/>
                <p:cNvSpPr/>
                <p:nvPr/>
              </p:nvSpPr>
              <p:spPr bwMode="auto">
                <a:xfrm>
                  <a:off x="1438" y="1696"/>
                  <a:ext cx="394" cy="226"/>
                </a:xfrm>
                <a:custGeom>
                  <a:avLst/>
                  <a:gdLst>
                    <a:gd name="T0" fmla="*/ 128 w 394"/>
                    <a:gd name="T1" fmla="*/ 225 h 226"/>
                    <a:gd name="T2" fmla="*/ 393 w 394"/>
                    <a:gd name="T3" fmla="*/ 152 h 226"/>
                    <a:gd name="T4" fmla="*/ 393 w 394"/>
                    <a:gd name="T5" fmla="*/ 63 h 226"/>
                    <a:gd name="T6" fmla="*/ 280 w 394"/>
                    <a:gd name="T7" fmla="*/ 0 h 226"/>
                    <a:gd name="T8" fmla="*/ 0 w 394"/>
                    <a:gd name="T9" fmla="*/ 74 h 226"/>
                    <a:gd name="T10" fmla="*/ 0 w 394"/>
                    <a:gd name="T11" fmla="*/ 151 h 226"/>
                    <a:gd name="T12" fmla="*/ 128 w 394"/>
                    <a:gd name="T13" fmla="*/ 225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4" h="226">
                      <a:moveTo>
                        <a:pt x="128" y="225"/>
                      </a:moveTo>
                      <a:lnTo>
                        <a:pt x="393" y="152"/>
                      </a:lnTo>
                      <a:lnTo>
                        <a:pt x="393" y="63"/>
                      </a:lnTo>
                      <a:lnTo>
                        <a:pt x="280" y="0"/>
                      </a:lnTo>
                      <a:lnTo>
                        <a:pt x="0" y="74"/>
                      </a:lnTo>
                      <a:lnTo>
                        <a:pt x="0" y="151"/>
                      </a:lnTo>
                      <a:lnTo>
                        <a:pt x="128" y="225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" name="Freeform 119"/>
                <p:cNvSpPr/>
                <p:nvPr/>
              </p:nvSpPr>
              <p:spPr bwMode="auto">
                <a:xfrm>
                  <a:off x="1443" y="1779"/>
                  <a:ext cx="126" cy="137"/>
                </a:xfrm>
                <a:custGeom>
                  <a:avLst/>
                  <a:gdLst>
                    <a:gd name="T0" fmla="*/ 0 w 126"/>
                    <a:gd name="T1" fmla="*/ 66 h 137"/>
                    <a:gd name="T2" fmla="*/ 0 w 126"/>
                    <a:gd name="T3" fmla="*/ 0 h 137"/>
                    <a:gd name="T4" fmla="*/ 121 w 126"/>
                    <a:gd name="T5" fmla="*/ 60 h 137"/>
                    <a:gd name="T6" fmla="*/ 125 w 126"/>
                    <a:gd name="T7" fmla="*/ 136 h 137"/>
                    <a:gd name="T8" fmla="*/ 0 w 126"/>
                    <a:gd name="T9" fmla="*/ 66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" h="137">
                      <a:moveTo>
                        <a:pt x="0" y="66"/>
                      </a:moveTo>
                      <a:lnTo>
                        <a:pt x="0" y="0"/>
                      </a:lnTo>
                      <a:lnTo>
                        <a:pt x="121" y="60"/>
                      </a:lnTo>
                      <a:lnTo>
                        <a:pt x="125" y="136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7" name="Freeform 120"/>
                <p:cNvSpPr/>
                <p:nvPr/>
              </p:nvSpPr>
              <p:spPr bwMode="auto">
                <a:xfrm>
                  <a:off x="1580" y="1872"/>
                  <a:ext cx="333" cy="128"/>
                </a:xfrm>
                <a:custGeom>
                  <a:avLst/>
                  <a:gdLst>
                    <a:gd name="T0" fmla="*/ 59 w 333"/>
                    <a:gd name="T1" fmla="*/ 127 h 128"/>
                    <a:gd name="T2" fmla="*/ 332 w 333"/>
                    <a:gd name="T3" fmla="*/ 53 h 128"/>
                    <a:gd name="T4" fmla="*/ 238 w 333"/>
                    <a:gd name="T5" fmla="*/ 0 h 128"/>
                    <a:gd name="T6" fmla="*/ 0 w 333"/>
                    <a:gd name="T7" fmla="*/ 59 h 128"/>
                    <a:gd name="T8" fmla="*/ 59 w 333"/>
                    <a:gd name="T9" fmla="*/ 12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128">
                      <a:moveTo>
                        <a:pt x="59" y="127"/>
                      </a:moveTo>
                      <a:lnTo>
                        <a:pt x="332" y="53"/>
                      </a:lnTo>
                      <a:lnTo>
                        <a:pt x="238" y="0"/>
                      </a:lnTo>
                      <a:lnTo>
                        <a:pt x="0" y="59"/>
                      </a:lnTo>
                      <a:lnTo>
                        <a:pt x="59" y="127"/>
                      </a:lnTo>
                    </a:path>
                  </a:pathLst>
                </a:custGeom>
                <a:solidFill>
                  <a:srgbClr val="86868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8" name="Freeform 121"/>
                <p:cNvSpPr/>
                <p:nvPr/>
              </p:nvSpPr>
              <p:spPr bwMode="auto">
                <a:xfrm>
                  <a:off x="1582" y="1865"/>
                  <a:ext cx="333" cy="129"/>
                </a:xfrm>
                <a:custGeom>
                  <a:avLst/>
                  <a:gdLst>
                    <a:gd name="T0" fmla="*/ 59 w 333"/>
                    <a:gd name="T1" fmla="*/ 128 h 129"/>
                    <a:gd name="T2" fmla="*/ 332 w 333"/>
                    <a:gd name="T3" fmla="*/ 53 h 129"/>
                    <a:gd name="T4" fmla="*/ 237 w 333"/>
                    <a:gd name="T5" fmla="*/ 0 h 129"/>
                    <a:gd name="T6" fmla="*/ 0 w 333"/>
                    <a:gd name="T7" fmla="*/ 62 h 129"/>
                    <a:gd name="T8" fmla="*/ 59 w 333"/>
                    <a:gd name="T9" fmla="*/ 128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129">
                      <a:moveTo>
                        <a:pt x="59" y="128"/>
                      </a:moveTo>
                      <a:lnTo>
                        <a:pt x="332" y="53"/>
                      </a:lnTo>
                      <a:lnTo>
                        <a:pt x="237" y="0"/>
                      </a:lnTo>
                      <a:lnTo>
                        <a:pt x="0" y="62"/>
                      </a:lnTo>
                      <a:lnTo>
                        <a:pt x="59" y="128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9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591" y="1787"/>
                  <a:ext cx="213" cy="57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0" name="Freeform 123"/>
                <p:cNvSpPr/>
                <p:nvPr/>
              </p:nvSpPr>
              <p:spPr bwMode="auto">
                <a:xfrm>
                  <a:off x="1591" y="1787"/>
                  <a:ext cx="214" cy="58"/>
                </a:xfrm>
                <a:custGeom>
                  <a:avLst/>
                  <a:gdLst>
                    <a:gd name="T0" fmla="*/ 0 w 214"/>
                    <a:gd name="T1" fmla="*/ 57 h 58"/>
                    <a:gd name="T2" fmla="*/ 213 w 214"/>
                    <a:gd name="T3" fmla="*/ 0 h 58"/>
                    <a:gd name="T4" fmla="*/ 0 w 214"/>
                    <a:gd name="T5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4" h="58">
                      <a:moveTo>
                        <a:pt x="0" y="57"/>
                      </a:moveTo>
                      <a:lnTo>
                        <a:pt x="213" y="0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12700" cap="rnd" cmpd="sng">
                  <a:solidFill>
                    <a:srgbClr val="B2B2B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1" name="Freeform 124"/>
                <p:cNvSpPr/>
                <p:nvPr/>
              </p:nvSpPr>
              <p:spPr bwMode="auto">
                <a:xfrm>
                  <a:off x="1603" y="1831"/>
                  <a:ext cx="46" cy="20"/>
                </a:xfrm>
                <a:custGeom>
                  <a:avLst/>
                  <a:gdLst>
                    <a:gd name="T0" fmla="*/ 0 w 46"/>
                    <a:gd name="T1" fmla="*/ 12 h 20"/>
                    <a:gd name="T2" fmla="*/ 44 w 46"/>
                    <a:gd name="T3" fmla="*/ 0 h 20"/>
                    <a:gd name="T4" fmla="*/ 45 w 46"/>
                    <a:gd name="T5" fmla="*/ 6 h 20"/>
                    <a:gd name="T6" fmla="*/ 0 w 46"/>
                    <a:gd name="T7" fmla="*/ 19 h 20"/>
                    <a:gd name="T8" fmla="*/ 0 w 46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20">
                      <a:moveTo>
                        <a:pt x="0" y="12"/>
                      </a:moveTo>
                      <a:lnTo>
                        <a:pt x="44" y="0"/>
                      </a:lnTo>
                      <a:lnTo>
                        <a:pt x="45" y="6"/>
                      </a:lnTo>
                      <a:lnTo>
                        <a:pt x="0" y="19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2" name="Freeform 125"/>
                <p:cNvSpPr/>
                <p:nvPr/>
              </p:nvSpPr>
              <p:spPr bwMode="auto">
                <a:xfrm>
                  <a:off x="1603" y="1831"/>
                  <a:ext cx="46" cy="20"/>
                </a:xfrm>
                <a:custGeom>
                  <a:avLst/>
                  <a:gdLst>
                    <a:gd name="T0" fmla="*/ 0 w 46"/>
                    <a:gd name="T1" fmla="*/ 12 h 20"/>
                    <a:gd name="T2" fmla="*/ 44 w 46"/>
                    <a:gd name="T3" fmla="*/ 0 h 20"/>
                    <a:gd name="T4" fmla="*/ 45 w 46"/>
                    <a:gd name="T5" fmla="*/ 6 h 20"/>
                    <a:gd name="T6" fmla="*/ 0 w 46"/>
                    <a:gd name="T7" fmla="*/ 19 h 20"/>
                    <a:gd name="T8" fmla="*/ 0 w 46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20">
                      <a:moveTo>
                        <a:pt x="0" y="12"/>
                      </a:moveTo>
                      <a:lnTo>
                        <a:pt x="44" y="0"/>
                      </a:lnTo>
                      <a:lnTo>
                        <a:pt x="45" y="6"/>
                      </a:lnTo>
                      <a:lnTo>
                        <a:pt x="0" y="19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3" name="Freeform 126"/>
                <p:cNvSpPr/>
                <p:nvPr/>
              </p:nvSpPr>
              <p:spPr bwMode="auto">
                <a:xfrm>
                  <a:off x="1663" y="1816"/>
                  <a:ext cx="47" cy="18"/>
                </a:xfrm>
                <a:custGeom>
                  <a:avLst/>
                  <a:gdLst>
                    <a:gd name="T0" fmla="*/ 0 w 47"/>
                    <a:gd name="T1" fmla="*/ 11 h 18"/>
                    <a:gd name="T2" fmla="*/ 45 w 47"/>
                    <a:gd name="T3" fmla="*/ 0 h 18"/>
                    <a:gd name="T4" fmla="*/ 46 w 47"/>
                    <a:gd name="T5" fmla="*/ 5 h 18"/>
                    <a:gd name="T6" fmla="*/ 1 w 47"/>
                    <a:gd name="T7" fmla="*/ 17 h 18"/>
                    <a:gd name="T8" fmla="*/ 0 w 47"/>
                    <a:gd name="T9" fmla="*/ 1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8">
                      <a:moveTo>
                        <a:pt x="0" y="11"/>
                      </a:moveTo>
                      <a:lnTo>
                        <a:pt x="45" y="0"/>
                      </a:lnTo>
                      <a:lnTo>
                        <a:pt x="46" y="5"/>
                      </a:lnTo>
                      <a:lnTo>
                        <a:pt x="1" y="17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4" name="Freeform 127"/>
                <p:cNvSpPr/>
                <p:nvPr/>
              </p:nvSpPr>
              <p:spPr bwMode="auto">
                <a:xfrm>
                  <a:off x="1663" y="1816"/>
                  <a:ext cx="47" cy="18"/>
                </a:xfrm>
                <a:custGeom>
                  <a:avLst/>
                  <a:gdLst>
                    <a:gd name="T0" fmla="*/ 0 w 47"/>
                    <a:gd name="T1" fmla="*/ 11 h 18"/>
                    <a:gd name="T2" fmla="*/ 45 w 47"/>
                    <a:gd name="T3" fmla="*/ 0 h 18"/>
                    <a:gd name="T4" fmla="*/ 46 w 47"/>
                    <a:gd name="T5" fmla="*/ 5 h 18"/>
                    <a:gd name="T6" fmla="*/ 1 w 47"/>
                    <a:gd name="T7" fmla="*/ 17 h 18"/>
                    <a:gd name="T8" fmla="*/ 0 w 47"/>
                    <a:gd name="T9" fmla="*/ 1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8">
                      <a:moveTo>
                        <a:pt x="0" y="11"/>
                      </a:moveTo>
                      <a:lnTo>
                        <a:pt x="45" y="0"/>
                      </a:lnTo>
                      <a:lnTo>
                        <a:pt x="46" y="5"/>
                      </a:lnTo>
                      <a:lnTo>
                        <a:pt x="1" y="17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5" name="Freeform 128"/>
                <p:cNvSpPr/>
                <p:nvPr/>
              </p:nvSpPr>
              <p:spPr bwMode="auto">
                <a:xfrm>
                  <a:off x="1457" y="1516"/>
                  <a:ext cx="364" cy="312"/>
                </a:xfrm>
                <a:custGeom>
                  <a:avLst/>
                  <a:gdLst>
                    <a:gd name="T0" fmla="*/ 104 w 364"/>
                    <a:gd name="T1" fmla="*/ 311 h 312"/>
                    <a:gd name="T2" fmla="*/ 363 w 364"/>
                    <a:gd name="T3" fmla="*/ 242 h 312"/>
                    <a:gd name="T4" fmla="*/ 354 w 364"/>
                    <a:gd name="T5" fmla="*/ 13 h 312"/>
                    <a:gd name="T6" fmla="*/ 339 w 364"/>
                    <a:gd name="T7" fmla="*/ 0 h 312"/>
                    <a:gd name="T8" fmla="*/ 105 w 364"/>
                    <a:gd name="T9" fmla="*/ 62 h 312"/>
                    <a:gd name="T10" fmla="*/ 50 w 364"/>
                    <a:gd name="T11" fmla="*/ 33 h 312"/>
                    <a:gd name="T12" fmla="*/ 0 w 364"/>
                    <a:gd name="T13" fmla="*/ 64 h 312"/>
                    <a:gd name="T14" fmla="*/ 22 w 364"/>
                    <a:gd name="T15" fmla="*/ 247 h 312"/>
                    <a:gd name="T16" fmla="*/ 104 w 364"/>
                    <a:gd name="T17" fmla="*/ 311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4" h="312">
                      <a:moveTo>
                        <a:pt x="104" y="311"/>
                      </a:moveTo>
                      <a:lnTo>
                        <a:pt x="363" y="242"/>
                      </a:lnTo>
                      <a:lnTo>
                        <a:pt x="354" y="13"/>
                      </a:lnTo>
                      <a:lnTo>
                        <a:pt x="339" y="0"/>
                      </a:lnTo>
                      <a:lnTo>
                        <a:pt x="105" y="62"/>
                      </a:lnTo>
                      <a:lnTo>
                        <a:pt x="50" y="33"/>
                      </a:lnTo>
                      <a:lnTo>
                        <a:pt x="0" y="64"/>
                      </a:lnTo>
                      <a:lnTo>
                        <a:pt x="22" y="247"/>
                      </a:lnTo>
                      <a:lnTo>
                        <a:pt x="104" y="311"/>
                      </a:lnTo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6" name="Freeform 129"/>
                <p:cNvSpPr/>
                <p:nvPr/>
              </p:nvSpPr>
              <p:spPr bwMode="auto">
                <a:xfrm>
                  <a:off x="1450" y="1504"/>
                  <a:ext cx="375" cy="315"/>
                </a:xfrm>
                <a:custGeom>
                  <a:avLst/>
                  <a:gdLst>
                    <a:gd name="T0" fmla="*/ 64 w 375"/>
                    <a:gd name="T1" fmla="*/ 280 h 315"/>
                    <a:gd name="T2" fmla="*/ 116 w 375"/>
                    <a:gd name="T3" fmla="*/ 314 h 315"/>
                    <a:gd name="T4" fmla="*/ 374 w 375"/>
                    <a:gd name="T5" fmla="*/ 241 h 315"/>
                    <a:gd name="T6" fmla="*/ 365 w 375"/>
                    <a:gd name="T7" fmla="*/ 13 h 315"/>
                    <a:gd name="T8" fmla="*/ 350 w 375"/>
                    <a:gd name="T9" fmla="*/ 0 h 315"/>
                    <a:gd name="T10" fmla="*/ 115 w 375"/>
                    <a:gd name="T11" fmla="*/ 62 h 315"/>
                    <a:gd name="T12" fmla="*/ 60 w 375"/>
                    <a:gd name="T13" fmla="*/ 33 h 315"/>
                    <a:gd name="T14" fmla="*/ 7 w 375"/>
                    <a:gd name="T15" fmla="*/ 55 h 315"/>
                    <a:gd name="T16" fmla="*/ 0 w 375"/>
                    <a:gd name="T17" fmla="*/ 62 h 315"/>
                    <a:gd name="T18" fmla="*/ 0 w 375"/>
                    <a:gd name="T19" fmla="*/ 218 h 315"/>
                    <a:gd name="T20" fmla="*/ 64 w 375"/>
                    <a:gd name="T21" fmla="*/ 280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5" h="315">
                      <a:moveTo>
                        <a:pt x="64" y="280"/>
                      </a:moveTo>
                      <a:lnTo>
                        <a:pt x="116" y="314"/>
                      </a:lnTo>
                      <a:lnTo>
                        <a:pt x="374" y="241"/>
                      </a:lnTo>
                      <a:lnTo>
                        <a:pt x="365" y="13"/>
                      </a:lnTo>
                      <a:lnTo>
                        <a:pt x="350" y="0"/>
                      </a:lnTo>
                      <a:lnTo>
                        <a:pt x="115" y="62"/>
                      </a:lnTo>
                      <a:lnTo>
                        <a:pt x="60" y="33"/>
                      </a:lnTo>
                      <a:lnTo>
                        <a:pt x="7" y="55"/>
                      </a:lnTo>
                      <a:lnTo>
                        <a:pt x="0" y="62"/>
                      </a:lnTo>
                      <a:lnTo>
                        <a:pt x="0" y="218"/>
                      </a:lnTo>
                      <a:lnTo>
                        <a:pt x="64" y="280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7" name="Freeform 130"/>
                <p:cNvSpPr/>
                <p:nvPr/>
              </p:nvSpPr>
              <p:spPr bwMode="auto">
                <a:xfrm>
                  <a:off x="1457" y="1549"/>
                  <a:ext cx="50" cy="215"/>
                </a:xfrm>
                <a:custGeom>
                  <a:avLst/>
                  <a:gdLst>
                    <a:gd name="T0" fmla="*/ 0 w 50"/>
                    <a:gd name="T1" fmla="*/ 166 h 215"/>
                    <a:gd name="T2" fmla="*/ 2 w 50"/>
                    <a:gd name="T3" fmla="*/ 21 h 215"/>
                    <a:gd name="T4" fmla="*/ 49 w 50"/>
                    <a:gd name="T5" fmla="*/ 0 h 215"/>
                    <a:gd name="T6" fmla="*/ 48 w 50"/>
                    <a:gd name="T7" fmla="*/ 214 h 215"/>
                    <a:gd name="T8" fmla="*/ 0 w 50"/>
                    <a:gd name="T9" fmla="*/ 166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215">
                      <a:moveTo>
                        <a:pt x="0" y="166"/>
                      </a:moveTo>
                      <a:lnTo>
                        <a:pt x="2" y="21"/>
                      </a:lnTo>
                      <a:lnTo>
                        <a:pt x="49" y="0"/>
                      </a:lnTo>
                      <a:lnTo>
                        <a:pt x="48" y="214"/>
                      </a:lnTo>
                      <a:lnTo>
                        <a:pt x="0" y="166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8" name="Freeform 131"/>
                <p:cNvSpPr/>
                <p:nvPr/>
              </p:nvSpPr>
              <p:spPr bwMode="auto">
                <a:xfrm>
                  <a:off x="1519" y="1554"/>
                  <a:ext cx="44" cy="249"/>
                </a:xfrm>
                <a:custGeom>
                  <a:avLst/>
                  <a:gdLst>
                    <a:gd name="T0" fmla="*/ 0 w 44"/>
                    <a:gd name="T1" fmla="*/ 222 h 249"/>
                    <a:gd name="T2" fmla="*/ 43 w 44"/>
                    <a:gd name="T3" fmla="*/ 248 h 249"/>
                    <a:gd name="T4" fmla="*/ 43 w 44"/>
                    <a:gd name="T5" fmla="*/ 22 h 249"/>
                    <a:gd name="T6" fmla="*/ 2 w 44"/>
                    <a:gd name="T7" fmla="*/ 0 h 249"/>
                    <a:gd name="T8" fmla="*/ 0 w 44"/>
                    <a:gd name="T9" fmla="*/ 222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249">
                      <a:moveTo>
                        <a:pt x="0" y="222"/>
                      </a:moveTo>
                      <a:lnTo>
                        <a:pt x="43" y="248"/>
                      </a:lnTo>
                      <a:lnTo>
                        <a:pt x="43" y="22"/>
                      </a:lnTo>
                      <a:lnTo>
                        <a:pt x="2" y="0"/>
                      </a:lnTo>
                      <a:lnTo>
                        <a:pt x="0" y="222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9" name="Freeform 132"/>
                <p:cNvSpPr/>
                <p:nvPr/>
              </p:nvSpPr>
              <p:spPr bwMode="auto">
                <a:xfrm>
                  <a:off x="1605" y="1543"/>
                  <a:ext cx="186" cy="235"/>
                </a:xfrm>
                <a:custGeom>
                  <a:avLst/>
                  <a:gdLst>
                    <a:gd name="T0" fmla="*/ 185 w 186"/>
                    <a:gd name="T1" fmla="*/ 184 h 235"/>
                    <a:gd name="T2" fmla="*/ 0 w 186"/>
                    <a:gd name="T3" fmla="*/ 234 h 235"/>
                    <a:gd name="T4" fmla="*/ 0 w 186"/>
                    <a:gd name="T5" fmla="*/ 50 h 235"/>
                    <a:gd name="T6" fmla="*/ 179 w 186"/>
                    <a:gd name="T7" fmla="*/ 0 h 235"/>
                    <a:gd name="T8" fmla="*/ 185 w 186"/>
                    <a:gd name="T9" fmla="*/ 184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6" h="235">
                      <a:moveTo>
                        <a:pt x="185" y="184"/>
                      </a:moveTo>
                      <a:lnTo>
                        <a:pt x="0" y="234"/>
                      </a:lnTo>
                      <a:lnTo>
                        <a:pt x="0" y="50"/>
                      </a:lnTo>
                      <a:lnTo>
                        <a:pt x="179" y="0"/>
                      </a:lnTo>
                      <a:lnTo>
                        <a:pt x="185" y="184"/>
                      </a:lnTo>
                    </a:path>
                  </a:pathLst>
                </a:custGeom>
                <a:solidFill>
                  <a:srgbClr val="0328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0" name="Freeform 133"/>
                <p:cNvSpPr/>
                <p:nvPr/>
              </p:nvSpPr>
              <p:spPr bwMode="auto">
                <a:xfrm>
                  <a:off x="1511" y="1476"/>
                  <a:ext cx="290" cy="92"/>
                </a:xfrm>
                <a:custGeom>
                  <a:avLst/>
                  <a:gdLst>
                    <a:gd name="T0" fmla="*/ 234 w 290"/>
                    <a:gd name="T1" fmla="*/ 0 h 92"/>
                    <a:gd name="T2" fmla="*/ 289 w 290"/>
                    <a:gd name="T3" fmla="*/ 28 h 92"/>
                    <a:gd name="T4" fmla="*/ 55 w 290"/>
                    <a:gd name="T5" fmla="*/ 91 h 92"/>
                    <a:gd name="T6" fmla="*/ 0 w 290"/>
                    <a:gd name="T7" fmla="*/ 63 h 92"/>
                    <a:gd name="T8" fmla="*/ 234 w 290"/>
                    <a:gd name="T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92">
                      <a:moveTo>
                        <a:pt x="234" y="0"/>
                      </a:moveTo>
                      <a:lnTo>
                        <a:pt x="289" y="28"/>
                      </a:lnTo>
                      <a:lnTo>
                        <a:pt x="55" y="91"/>
                      </a:lnTo>
                      <a:lnTo>
                        <a:pt x="0" y="63"/>
                      </a:lnTo>
                      <a:lnTo>
                        <a:pt x="234" y="0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87" name="Oval 135"/>
              <p:cNvSpPr>
                <a:spLocks noChangeArrowheads="1"/>
              </p:cNvSpPr>
              <p:nvPr/>
            </p:nvSpPr>
            <p:spPr bwMode="auto">
              <a:xfrm>
                <a:off x="2376" y="1424"/>
                <a:ext cx="332" cy="332"/>
              </a:xfrm>
              <a:prstGeom prst="ellipse">
                <a:avLst/>
              </a:prstGeom>
              <a:solidFill>
                <a:srgbClr val="009999"/>
              </a:solidFill>
              <a:ln w="25400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88" name="Group 145"/>
              <p:cNvGrpSpPr/>
              <p:nvPr/>
            </p:nvGrpSpPr>
            <p:grpSpPr bwMode="auto">
              <a:xfrm>
                <a:off x="2440" y="1464"/>
                <a:ext cx="204" cy="247"/>
                <a:chOff x="2440" y="1464"/>
                <a:chExt cx="204" cy="247"/>
              </a:xfrm>
            </p:grpSpPr>
            <p:sp>
              <p:nvSpPr>
                <p:cNvPr id="305" name="Freeform 136"/>
                <p:cNvSpPr/>
                <p:nvPr/>
              </p:nvSpPr>
              <p:spPr bwMode="auto">
                <a:xfrm>
                  <a:off x="2457" y="1493"/>
                  <a:ext cx="187" cy="218"/>
                </a:xfrm>
                <a:custGeom>
                  <a:avLst/>
                  <a:gdLst>
                    <a:gd name="T0" fmla="*/ 186 w 187"/>
                    <a:gd name="T1" fmla="*/ 172 h 218"/>
                    <a:gd name="T2" fmla="*/ 186 w 187"/>
                    <a:gd name="T3" fmla="*/ 0 h 218"/>
                    <a:gd name="T4" fmla="*/ 90 w 187"/>
                    <a:gd name="T5" fmla="*/ 7 h 218"/>
                    <a:gd name="T6" fmla="*/ 15 w 187"/>
                    <a:gd name="T7" fmla="*/ 44 h 218"/>
                    <a:gd name="T8" fmla="*/ 0 w 187"/>
                    <a:gd name="T9" fmla="*/ 117 h 218"/>
                    <a:gd name="T10" fmla="*/ 15 w 187"/>
                    <a:gd name="T11" fmla="*/ 217 h 218"/>
                    <a:gd name="T12" fmla="*/ 186 w 187"/>
                    <a:gd name="T13" fmla="*/ 172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7" h="218">
                      <a:moveTo>
                        <a:pt x="186" y="172"/>
                      </a:moveTo>
                      <a:lnTo>
                        <a:pt x="186" y="0"/>
                      </a:lnTo>
                      <a:lnTo>
                        <a:pt x="90" y="7"/>
                      </a:lnTo>
                      <a:lnTo>
                        <a:pt x="15" y="44"/>
                      </a:lnTo>
                      <a:lnTo>
                        <a:pt x="0" y="117"/>
                      </a:lnTo>
                      <a:lnTo>
                        <a:pt x="15" y="217"/>
                      </a:lnTo>
                      <a:lnTo>
                        <a:pt x="186" y="172"/>
                      </a:lnTo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6" name="Freeform 137"/>
                <p:cNvSpPr/>
                <p:nvPr/>
              </p:nvSpPr>
              <p:spPr bwMode="auto">
                <a:xfrm>
                  <a:off x="2502" y="1539"/>
                  <a:ext cx="112" cy="127"/>
                </a:xfrm>
                <a:custGeom>
                  <a:avLst/>
                  <a:gdLst>
                    <a:gd name="T0" fmla="*/ 89 w 112"/>
                    <a:gd name="T1" fmla="*/ 0 h 127"/>
                    <a:gd name="T2" fmla="*/ 55 w 112"/>
                    <a:gd name="T3" fmla="*/ 42 h 127"/>
                    <a:gd name="T4" fmla="*/ 21 w 112"/>
                    <a:gd name="T5" fmla="*/ 17 h 127"/>
                    <a:gd name="T6" fmla="*/ 0 w 112"/>
                    <a:gd name="T7" fmla="*/ 43 h 127"/>
                    <a:gd name="T8" fmla="*/ 34 w 112"/>
                    <a:gd name="T9" fmla="*/ 68 h 127"/>
                    <a:gd name="T10" fmla="*/ 0 w 112"/>
                    <a:gd name="T11" fmla="*/ 110 h 127"/>
                    <a:gd name="T12" fmla="*/ 21 w 112"/>
                    <a:gd name="T13" fmla="*/ 126 h 127"/>
                    <a:gd name="T14" fmla="*/ 55 w 112"/>
                    <a:gd name="T15" fmla="*/ 84 h 127"/>
                    <a:gd name="T16" fmla="*/ 89 w 112"/>
                    <a:gd name="T17" fmla="*/ 108 h 127"/>
                    <a:gd name="T18" fmla="*/ 111 w 112"/>
                    <a:gd name="T19" fmla="*/ 82 h 127"/>
                    <a:gd name="T20" fmla="*/ 76 w 112"/>
                    <a:gd name="T21" fmla="*/ 57 h 127"/>
                    <a:gd name="T22" fmla="*/ 111 w 112"/>
                    <a:gd name="T23" fmla="*/ 15 h 127"/>
                    <a:gd name="T24" fmla="*/ 89 w 112"/>
                    <a:gd name="T25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2" h="127">
                      <a:moveTo>
                        <a:pt x="89" y="0"/>
                      </a:moveTo>
                      <a:lnTo>
                        <a:pt x="55" y="42"/>
                      </a:lnTo>
                      <a:lnTo>
                        <a:pt x="21" y="17"/>
                      </a:lnTo>
                      <a:lnTo>
                        <a:pt x="0" y="43"/>
                      </a:lnTo>
                      <a:lnTo>
                        <a:pt x="34" y="68"/>
                      </a:lnTo>
                      <a:lnTo>
                        <a:pt x="0" y="110"/>
                      </a:lnTo>
                      <a:lnTo>
                        <a:pt x="21" y="126"/>
                      </a:lnTo>
                      <a:lnTo>
                        <a:pt x="55" y="84"/>
                      </a:lnTo>
                      <a:lnTo>
                        <a:pt x="89" y="108"/>
                      </a:lnTo>
                      <a:lnTo>
                        <a:pt x="111" y="82"/>
                      </a:lnTo>
                      <a:lnTo>
                        <a:pt x="76" y="57"/>
                      </a:lnTo>
                      <a:lnTo>
                        <a:pt x="111" y="1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" name="Freeform 138"/>
                <p:cNvSpPr/>
                <p:nvPr/>
              </p:nvSpPr>
              <p:spPr bwMode="auto">
                <a:xfrm>
                  <a:off x="2562" y="1540"/>
                  <a:ext cx="52" cy="57"/>
                </a:xfrm>
                <a:custGeom>
                  <a:avLst/>
                  <a:gdLst>
                    <a:gd name="T0" fmla="*/ 32 w 52"/>
                    <a:gd name="T1" fmla="*/ 0 h 57"/>
                    <a:gd name="T2" fmla="*/ 0 w 52"/>
                    <a:gd name="T3" fmla="*/ 39 h 57"/>
                    <a:gd name="T4" fmla="*/ 17 w 52"/>
                    <a:gd name="T5" fmla="*/ 56 h 57"/>
                    <a:gd name="T6" fmla="*/ 51 w 52"/>
                    <a:gd name="T7" fmla="*/ 13 h 57"/>
                    <a:gd name="T8" fmla="*/ 32 w 52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57">
                      <a:moveTo>
                        <a:pt x="32" y="0"/>
                      </a:moveTo>
                      <a:lnTo>
                        <a:pt x="0" y="39"/>
                      </a:lnTo>
                      <a:lnTo>
                        <a:pt x="17" y="56"/>
                      </a:lnTo>
                      <a:lnTo>
                        <a:pt x="51" y="13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" name="Freeform 139"/>
                <p:cNvSpPr/>
                <p:nvPr/>
              </p:nvSpPr>
              <p:spPr bwMode="auto">
                <a:xfrm>
                  <a:off x="2502" y="1579"/>
                  <a:ext cx="34" cy="30"/>
                </a:xfrm>
                <a:custGeom>
                  <a:avLst/>
                  <a:gdLst>
                    <a:gd name="T0" fmla="*/ 1 w 34"/>
                    <a:gd name="T1" fmla="*/ 0 h 30"/>
                    <a:gd name="T2" fmla="*/ 0 w 34"/>
                    <a:gd name="T3" fmla="*/ 2 h 30"/>
                    <a:gd name="T4" fmla="*/ 33 w 34"/>
                    <a:gd name="T5" fmla="*/ 29 h 30"/>
                    <a:gd name="T6" fmla="*/ 17 w 34"/>
                    <a:gd name="T7" fmla="*/ 11 h 30"/>
                    <a:gd name="T8" fmla="*/ 1 w 34"/>
                    <a:gd name="T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0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33" y="29"/>
                      </a:lnTo>
                      <a:lnTo>
                        <a:pt x="17" y="1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" name="Freeform 140"/>
                <p:cNvSpPr/>
                <p:nvPr/>
              </p:nvSpPr>
              <p:spPr bwMode="auto">
                <a:xfrm>
                  <a:off x="2502" y="1608"/>
                  <a:ext cx="112" cy="58"/>
                </a:xfrm>
                <a:custGeom>
                  <a:avLst/>
                  <a:gdLst>
                    <a:gd name="T0" fmla="*/ 72 w 112"/>
                    <a:gd name="T1" fmla="*/ 24 h 58"/>
                    <a:gd name="T2" fmla="*/ 38 w 112"/>
                    <a:gd name="T3" fmla="*/ 0 h 58"/>
                    <a:gd name="T4" fmla="*/ 4 w 112"/>
                    <a:gd name="T5" fmla="*/ 41 h 58"/>
                    <a:gd name="T6" fmla="*/ 1 w 112"/>
                    <a:gd name="T7" fmla="*/ 39 h 58"/>
                    <a:gd name="T8" fmla="*/ 0 w 112"/>
                    <a:gd name="T9" fmla="*/ 41 h 58"/>
                    <a:gd name="T10" fmla="*/ 21 w 112"/>
                    <a:gd name="T11" fmla="*/ 57 h 58"/>
                    <a:gd name="T12" fmla="*/ 55 w 112"/>
                    <a:gd name="T13" fmla="*/ 15 h 58"/>
                    <a:gd name="T14" fmla="*/ 89 w 112"/>
                    <a:gd name="T15" fmla="*/ 39 h 58"/>
                    <a:gd name="T16" fmla="*/ 111 w 112"/>
                    <a:gd name="T17" fmla="*/ 13 h 58"/>
                    <a:gd name="T18" fmla="*/ 92 w 112"/>
                    <a:gd name="T19" fmla="*/ 0 h 58"/>
                    <a:gd name="T20" fmla="*/ 72 w 112"/>
                    <a:gd name="T21" fmla="*/ 24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58">
                      <a:moveTo>
                        <a:pt x="72" y="24"/>
                      </a:moveTo>
                      <a:lnTo>
                        <a:pt x="38" y="0"/>
                      </a:lnTo>
                      <a:lnTo>
                        <a:pt x="4" y="41"/>
                      </a:lnTo>
                      <a:lnTo>
                        <a:pt x="1" y="39"/>
                      </a:lnTo>
                      <a:lnTo>
                        <a:pt x="0" y="41"/>
                      </a:lnTo>
                      <a:lnTo>
                        <a:pt x="21" y="57"/>
                      </a:lnTo>
                      <a:lnTo>
                        <a:pt x="55" y="15"/>
                      </a:lnTo>
                      <a:lnTo>
                        <a:pt x="89" y="39"/>
                      </a:lnTo>
                      <a:lnTo>
                        <a:pt x="111" y="13"/>
                      </a:lnTo>
                      <a:lnTo>
                        <a:pt x="92" y="0"/>
                      </a:lnTo>
                      <a:lnTo>
                        <a:pt x="72" y="2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" name="Freeform 141"/>
                <p:cNvSpPr/>
                <p:nvPr/>
              </p:nvSpPr>
              <p:spPr bwMode="auto">
                <a:xfrm>
                  <a:off x="2440" y="1464"/>
                  <a:ext cx="204" cy="76"/>
                </a:xfrm>
                <a:custGeom>
                  <a:avLst/>
                  <a:gdLst>
                    <a:gd name="T0" fmla="*/ 203 w 204"/>
                    <a:gd name="T1" fmla="*/ 30 h 76"/>
                    <a:gd name="T2" fmla="*/ 171 w 204"/>
                    <a:gd name="T3" fmla="*/ 0 h 76"/>
                    <a:gd name="T4" fmla="*/ 0 w 204"/>
                    <a:gd name="T5" fmla="*/ 45 h 76"/>
                    <a:gd name="T6" fmla="*/ 31 w 204"/>
                    <a:gd name="T7" fmla="*/ 75 h 76"/>
                    <a:gd name="T8" fmla="*/ 203 w 204"/>
                    <a:gd name="T9" fmla="*/ 3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76">
                      <a:moveTo>
                        <a:pt x="203" y="30"/>
                      </a:moveTo>
                      <a:lnTo>
                        <a:pt x="171" y="0"/>
                      </a:lnTo>
                      <a:lnTo>
                        <a:pt x="0" y="45"/>
                      </a:lnTo>
                      <a:lnTo>
                        <a:pt x="31" y="75"/>
                      </a:lnTo>
                      <a:lnTo>
                        <a:pt x="203" y="30"/>
                      </a:lnTo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1" name="Freeform 142"/>
                <p:cNvSpPr/>
                <p:nvPr/>
              </p:nvSpPr>
              <p:spPr bwMode="auto">
                <a:xfrm>
                  <a:off x="2440" y="1507"/>
                  <a:ext cx="34" cy="202"/>
                </a:xfrm>
                <a:custGeom>
                  <a:avLst/>
                  <a:gdLst>
                    <a:gd name="T0" fmla="*/ 32 w 34"/>
                    <a:gd name="T1" fmla="*/ 201 h 202"/>
                    <a:gd name="T2" fmla="*/ 0 w 34"/>
                    <a:gd name="T3" fmla="*/ 171 h 202"/>
                    <a:gd name="T4" fmla="*/ 0 w 34"/>
                    <a:gd name="T5" fmla="*/ 0 h 202"/>
                    <a:gd name="T6" fmla="*/ 33 w 34"/>
                    <a:gd name="T7" fmla="*/ 29 h 202"/>
                    <a:gd name="T8" fmla="*/ 32 w 34"/>
                    <a:gd name="T9" fmla="*/ 20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2">
                      <a:moveTo>
                        <a:pt x="32" y="201"/>
                      </a:moveTo>
                      <a:lnTo>
                        <a:pt x="0" y="171"/>
                      </a:lnTo>
                      <a:lnTo>
                        <a:pt x="0" y="0"/>
                      </a:lnTo>
                      <a:lnTo>
                        <a:pt x="33" y="29"/>
                      </a:lnTo>
                      <a:lnTo>
                        <a:pt x="32" y="201"/>
                      </a:ln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" name="Freeform 143"/>
                <p:cNvSpPr/>
                <p:nvPr/>
              </p:nvSpPr>
              <p:spPr bwMode="auto">
                <a:xfrm>
                  <a:off x="2540" y="1608"/>
                  <a:ext cx="51" cy="40"/>
                </a:xfrm>
                <a:custGeom>
                  <a:avLst/>
                  <a:gdLst>
                    <a:gd name="T0" fmla="*/ 33 w 51"/>
                    <a:gd name="T1" fmla="*/ 24 h 40"/>
                    <a:gd name="T2" fmla="*/ 50 w 51"/>
                    <a:gd name="T3" fmla="*/ 39 h 40"/>
                    <a:gd name="T4" fmla="*/ 16 w 51"/>
                    <a:gd name="T5" fmla="*/ 15 h 40"/>
                    <a:gd name="T6" fmla="*/ 0 w 51"/>
                    <a:gd name="T7" fmla="*/ 0 h 40"/>
                    <a:gd name="T8" fmla="*/ 33 w 51"/>
                    <a:gd name="T9" fmla="*/ 2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0">
                      <a:moveTo>
                        <a:pt x="33" y="24"/>
                      </a:moveTo>
                      <a:lnTo>
                        <a:pt x="50" y="39"/>
                      </a:lnTo>
                      <a:lnTo>
                        <a:pt x="16" y="15"/>
                      </a:lnTo>
                      <a:lnTo>
                        <a:pt x="0" y="0"/>
                      </a:lnTo>
                      <a:lnTo>
                        <a:pt x="33" y="24"/>
                      </a:lnTo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" name="Freeform 144"/>
                <p:cNvSpPr/>
                <p:nvPr/>
              </p:nvSpPr>
              <p:spPr bwMode="auto">
                <a:xfrm>
                  <a:off x="2502" y="1647"/>
                  <a:ext cx="24" cy="21"/>
                </a:xfrm>
                <a:custGeom>
                  <a:avLst/>
                  <a:gdLst>
                    <a:gd name="T0" fmla="*/ 23 w 24"/>
                    <a:gd name="T1" fmla="*/ 20 h 21"/>
                    <a:gd name="T2" fmla="*/ 0 w 24"/>
                    <a:gd name="T3" fmla="*/ 2 h 21"/>
                    <a:gd name="T4" fmla="*/ 1 w 24"/>
                    <a:gd name="T5" fmla="*/ 0 h 21"/>
                    <a:gd name="T6" fmla="*/ 5 w 24"/>
                    <a:gd name="T7" fmla="*/ 2 h 21"/>
                    <a:gd name="T8" fmla="*/ 23 w 24"/>
                    <a:gd name="T9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3" y="20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2"/>
                      </a:lnTo>
                      <a:lnTo>
                        <a:pt x="23" y="20"/>
                      </a:lnTo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89" name="Freeform 146"/>
              <p:cNvSpPr/>
              <p:nvPr/>
            </p:nvSpPr>
            <p:spPr bwMode="auto">
              <a:xfrm>
                <a:off x="2375" y="1275"/>
                <a:ext cx="163" cy="181"/>
              </a:xfrm>
              <a:custGeom>
                <a:avLst/>
                <a:gdLst>
                  <a:gd name="T0" fmla="*/ 137 w 163"/>
                  <a:gd name="T1" fmla="*/ 136 h 181"/>
                  <a:gd name="T2" fmla="*/ 120 w 163"/>
                  <a:gd name="T3" fmla="*/ 99 h 181"/>
                  <a:gd name="T4" fmla="*/ 101 w 163"/>
                  <a:gd name="T5" fmla="*/ 69 h 181"/>
                  <a:gd name="T6" fmla="*/ 83 w 163"/>
                  <a:gd name="T7" fmla="*/ 44 h 181"/>
                  <a:gd name="T8" fmla="*/ 64 w 163"/>
                  <a:gd name="T9" fmla="*/ 24 h 181"/>
                  <a:gd name="T10" fmla="*/ 49 w 163"/>
                  <a:gd name="T11" fmla="*/ 10 h 181"/>
                  <a:gd name="T12" fmla="*/ 37 w 163"/>
                  <a:gd name="T13" fmla="*/ 2 h 181"/>
                  <a:gd name="T14" fmla="*/ 32 w 163"/>
                  <a:gd name="T15" fmla="*/ 0 h 181"/>
                  <a:gd name="T16" fmla="*/ 34 w 163"/>
                  <a:gd name="T17" fmla="*/ 2 h 181"/>
                  <a:gd name="T18" fmla="*/ 0 w 163"/>
                  <a:gd name="T19" fmla="*/ 20 h 181"/>
                  <a:gd name="T20" fmla="*/ 10 w 163"/>
                  <a:gd name="T21" fmla="*/ 31 h 181"/>
                  <a:gd name="T22" fmla="*/ 22 w 163"/>
                  <a:gd name="T23" fmla="*/ 43 h 181"/>
                  <a:gd name="T24" fmla="*/ 34 w 163"/>
                  <a:gd name="T25" fmla="*/ 56 h 181"/>
                  <a:gd name="T26" fmla="*/ 46 w 163"/>
                  <a:gd name="T27" fmla="*/ 70 h 181"/>
                  <a:gd name="T28" fmla="*/ 58 w 163"/>
                  <a:gd name="T29" fmla="*/ 86 h 181"/>
                  <a:gd name="T30" fmla="*/ 68 w 163"/>
                  <a:gd name="T31" fmla="*/ 105 h 181"/>
                  <a:gd name="T32" fmla="*/ 77 w 163"/>
                  <a:gd name="T33" fmla="*/ 125 h 181"/>
                  <a:gd name="T34" fmla="*/ 86 w 163"/>
                  <a:gd name="T35" fmla="*/ 149 h 181"/>
                  <a:gd name="T36" fmla="*/ 60 w 163"/>
                  <a:gd name="T37" fmla="*/ 159 h 181"/>
                  <a:gd name="T38" fmla="*/ 130 w 163"/>
                  <a:gd name="T39" fmla="*/ 180 h 181"/>
                  <a:gd name="T40" fmla="*/ 162 w 163"/>
                  <a:gd name="T41" fmla="*/ 130 h 181"/>
                  <a:gd name="T42" fmla="*/ 137 w 163"/>
                  <a:gd name="T43" fmla="*/ 13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3" h="181">
                    <a:moveTo>
                      <a:pt x="137" y="136"/>
                    </a:moveTo>
                    <a:lnTo>
                      <a:pt x="120" y="99"/>
                    </a:lnTo>
                    <a:lnTo>
                      <a:pt x="101" y="69"/>
                    </a:lnTo>
                    <a:lnTo>
                      <a:pt x="83" y="44"/>
                    </a:lnTo>
                    <a:lnTo>
                      <a:pt x="64" y="24"/>
                    </a:lnTo>
                    <a:lnTo>
                      <a:pt x="49" y="10"/>
                    </a:lnTo>
                    <a:lnTo>
                      <a:pt x="37" y="2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0" y="20"/>
                    </a:lnTo>
                    <a:lnTo>
                      <a:pt x="10" y="31"/>
                    </a:lnTo>
                    <a:lnTo>
                      <a:pt x="22" y="43"/>
                    </a:lnTo>
                    <a:lnTo>
                      <a:pt x="34" y="56"/>
                    </a:lnTo>
                    <a:lnTo>
                      <a:pt x="46" y="70"/>
                    </a:lnTo>
                    <a:lnTo>
                      <a:pt x="58" y="86"/>
                    </a:lnTo>
                    <a:lnTo>
                      <a:pt x="68" y="105"/>
                    </a:lnTo>
                    <a:lnTo>
                      <a:pt x="77" y="125"/>
                    </a:lnTo>
                    <a:lnTo>
                      <a:pt x="86" y="149"/>
                    </a:lnTo>
                    <a:lnTo>
                      <a:pt x="60" y="159"/>
                    </a:lnTo>
                    <a:lnTo>
                      <a:pt x="130" y="180"/>
                    </a:lnTo>
                    <a:lnTo>
                      <a:pt x="162" y="130"/>
                    </a:lnTo>
                    <a:lnTo>
                      <a:pt x="137" y="136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 147"/>
              <p:cNvSpPr/>
              <p:nvPr/>
            </p:nvSpPr>
            <p:spPr bwMode="auto">
              <a:xfrm>
                <a:off x="2368" y="1269"/>
                <a:ext cx="164" cy="181"/>
              </a:xfrm>
              <a:custGeom>
                <a:avLst/>
                <a:gdLst>
                  <a:gd name="T0" fmla="*/ 138 w 164"/>
                  <a:gd name="T1" fmla="*/ 136 h 181"/>
                  <a:gd name="T2" fmla="*/ 121 w 164"/>
                  <a:gd name="T3" fmla="*/ 99 h 181"/>
                  <a:gd name="T4" fmla="*/ 102 w 164"/>
                  <a:gd name="T5" fmla="*/ 69 h 181"/>
                  <a:gd name="T6" fmla="*/ 83 w 164"/>
                  <a:gd name="T7" fmla="*/ 44 h 181"/>
                  <a:gd name="T8" fmla="*/ 65 w 164"/>
                  <a:gd name="T9" fmla="*/ 24 h 181"/>
                  <a:gd name="T10" fmla="*/ 49 w 164"/>
                  <a:gd name="T11" fmla="*/ 10 h 181"/>
                  <a:gd name="T12" fmla="*/ 38 w 164"/>
                  <a:gd name="T13" fmla="*/ 2 h 181"/>
                  <a:gd name="T14" fmla="*/ 32 w 164"/>
                  <a:gd name="T15" fmla="*/ 0 h 181"/>
                  <a:gd name="T16" fmla="*/ 34 w 164"/>
                  <a:gd name="T17" fmla="*/ 2 h 181"/>
                  <a:gd name="T18" fmla="*/ 0 w 164"/>
                  <a:gd name="T19" fmla="*/ 20 h 181"/>
                  <a:gd name="T20" fmla="*/ 10 w 164"/>
                  <a:gd name="T21" fmla="*/ 31 h 181"/>
                  <a:gd name="T22" fmla="*/ 22 w 164"/>
                  <a:gd name="T23" fmla="*/ 43 h 181"/>
                  <a:gd name="T24" fmla="*/ 34 w 164"/>
                  <a:gd name="T25" fmla="*/ 56 h 181"/>
                  <a:gd name="T26" fmla="*/ 46 w 164"/>
                  <a:gd name="T27" fmla="*/ 70 h 181"/>
                  <a:gd name="T28" fmla="*/ 58 w 164"/>
                  <a:gd name="T29" fmla="*/ 86 h 181"/>
                  <a:gd name="T30" fmla="*/ 68 w 164"/>
                  <a:gd name="T31" fmla="*/ 105 h 181"/>
                  <a:gd name="T32" fmla="*/ 78 w 164"/>
                  <a:gd name="T33" fmla="*/ 125 h 181"/>
                  <a:gd name="T34" fmla="*/ 86 w 164"/>
                  <a:gd name="T35" fmla="*/ 149 h 181"/>
                  <a:gd name="T36" fmla="*/ 60 w 164"/>
                  <a:gd name="T37" fmla="*/ 159 h 181"/>
                  <a:gd name="T38" fmla="*/ 131 w 164"/>
                  <a:gd name="T39" fmla="*/ 180 h 181"/>
                  <a:gd name="T40" fmla="*/ 163 w 164"/>
                  <a:gd name="T41" fmla="*/ 130 h 181"/>
                  <a:gd name="T42" fmla="*/ 138 w 164"/>
                  <a:gd name="T43" fmla="*/ 13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4" h="181">
                    <a:moveTo>
                      <a:pt x="138" y="136"/>
                    </a:moveTo>
                    <a:lnTo>
                      <a:pt x="121" y="99"/>
                    </a:lnTo>
                    <a:lnTo>
                      <a:pt x="102" y="69"/>
                    </a:lnTo>
                    <a:lnTo>
                      <a:pt x="83" y="44"/>
                    </a:lnTo>
                    <a:lnTo>
                      <a:pt x="65" y="24"/>
                    </a:lnTo>
                    <a:lnTo>
                      <a:pt x="49" y="10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0" y="20"/>
                    </a:lnTo>
                    <a:lnTo>
                      <a:pt x="10" y="31"/>
                    </a:lnTo>
                    <a:lnTo>
                      <a:pt x="22" y="43"/>
                    </a:lnTo>
                    <a:lnTo>
                      <a:pt x="34" y="56"/>
                    </a:lnTo>
                    <a:lnTo>
                      <a:pt x="46" y="70"/>
                    </a:lnTo>
                    <a:lnTo>
                      <a:pt x="58" y="86"/>
                    </a:lnTo>
                    <a:lnTo>
                      <a:pt x="68" y="105"/>
                    </a:lnTo>
                    <a:lnTo>
                      <a:pt x="78" y="125"/>
                    </a:lnTo>
                    <a:lnTo>
                      <a:pt x="86" y="149"/>
                    </a:lnTo>
                    <a:lnTo>
                      <a:pt x="60" y="159"/>
                    </a:lnTo>
                    <a:lnTo>
                      <a:pt x="131" y="180"/>
                    </a:lnTo>
                    <a:lnTo>
                      <a:pt x="163" y="130"/>
                    </a:lnTo>
                    <a:lnTo>
                      <a:pt x="138" y="13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 148"/>
              <p:cNvSpPr/>
              <p:nvPr/>
            </p:nvSpPr>
            <p:spPr bwMode="auto">
              <a:xfrm>
                <a:off x="2283" y="1184"/>
                <a:ext cx="98" cy="51"/>
              </a:xfrm>
              <a:custGeom>
                <a:avLst/>
                <a:gdLst>
                  <a:gd name="T0" fmla="*/ 32 w 98"/>
                  <a:gd name="T1" fmla="*/ 23 h 51"/>
                  <a:gd name="T2" fmla="*/ 57 w 98"/>
                  <a:gd name="T3" fmla="*/ 50 h 51"/>
                  <a:gd name="T4" fmla="*/ 92 w 98"/>
                  <a:gd name="T5" fmla="*/ 18 h 51"/>
                  <a:gd name="T6" fmla="*/ 94 w 98"/>
                  <a:gd name="T7" fmla="*/ 19 h 51"/>
                  <a:gd name="T8" fmla="*/ 97 w 98"/>
                  <a:gd name="T9" fmla="*/ 18 h 51"/>
                  <a:gd name="T10" fmla="*/ 81 w 98"/>
                  <a:gd name="T11" fmla="*/ 0 h 51"/>
                  <a:gd name="T12" fmla="*/ 45 w 98"/>
                  <a:gd name="T13" fmla="*/ 33 h 51"/>
                  <a:gd name="T14" fmla="*/ 19 w 98"/>
                  <a:gd name="T15" fmla="*/ 8 h 51"/>
                  <a:gd name="T16" fmla="*/ 0 w 98"/>
                  <a:gd name="T17" fmla="*/ 26 h 51"/>
                  <a:gd name="T18" fmla="*/ 11 w 98"/>
                  <a:gd name="T19" fmla="*/ 42 h 51"/>
                  <a:gd name="T20" fmla="*/ 32 w 98"/>
                  <a:gd name="T21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51">
                    <a:moveTo>
                      <a:pt x="32" y="23"/>
                    </a:moveTo>
                    <a:lnTo>
                      <a:pt x="57" y="50"/>
                    </a:lnTo>
                    <a:lnTo>
                      <a:pt x="92" y="18"/>
                    </a:lnTo>
                    <a:lnTo>
                      <a:pt x="94" y="19"/>
                    </a:lnTo>
                    <a:lnTo>
                      <a:pt x="97" y="18"/>
                    </a:lnTo>
                    <a:lnTo>
                      <a:pt x="81" y="0"/>
                    </a:lnTo>
                    <a:lnTo>
                      <a:pt x="45" y="33"/>
                    </a:lnTo>
                    <a:lnTo>
                      <a:pt x="19" y="8"/>
                    </a:lnTo>
                    <a:lnTo>
                      <a:pt x="0" y="26"/>
                    </a:lnTo>
                    <a:lnTo>
                      <a:pt x="11" y="42"/>
                    </a:lnTo>
                    <a:lnTo>
                      <a:pt x="32" y="23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 149"/>
              <p:cNvSpPr/>
              <p:nvPr/>
            </p:nvSpPr>
            <p:spPr bwMode="auto">
              <a:xfrm>
                <a:off x="2285" y="1200"/>
                <a:ext cx="109" cy="101"/>
              </a:xfrm>
              <a:custGeom>
                <a:avLst/>
                <a:gdLst>
                  <a:gd name="T0" fmla="*/ 91 w 109"/>
                  <a:gd name="T1" fmla="*/ 0 h 101"/>
                  <a:gd name="T2" fmla="*/ 56 w 109"/>
                  <a:gd name="T3" fmla="*/ 31 h 101"/>
                  <a:gd name="T4" fmla="*/ 31 w 109"/>
                  <a:gd name="T5" fmla="*/ 5 h 101"/>
                  <a:gd name="T6" fmla="*/ 9 w 109"/>
                  <a:gd name="T7" fmla="*/ 26 h 101"/>
                  <a:gd name="T8" fmla="*/ 34 w 109"/>
                  <a:gd name="T9" fmla="*/ 52 h 101"/>
                  <a:gd name="T10" fmla="*/ 0 w 109"/>
                  <a:gd name="T11" fmla="*/ 83 h 101"/>
                  <a:gd name="T12" fmla="*/ 16 w 109"/>
                  <a:gd name="T13" fmla="*/ 100 h 101"/>
                  <a:gd name="T14" fmla="*/ 51 w 109"/>
                  <a:gd name="T15" fmla="*/ 68 h 101"/>
                  <a:gd name="T16" fmla="*/ 77 w 109"/>
                  <a:gd name="T17" fmla="*/ 94 h 101"/>
                  <a:gd name="T18" fmla="*/ 99 w 109"/>
                  <a:gd name="T19" fmla="*/ 73 h 101"/>
                  <a:gd name="T20" fmla="*/ 73 w 109"/>
                  <a:gd name="T21" fmla="*/ 47 h 101"/>
                  <a:gd name="T22" fmla="*/ 108 w 109"/>
                  <a:gd name="T23" fmla="*/ 16 h 101"/>
                  <a:gd name="T24" fmla="*/ 91 w 109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01">
                    <a:moveTo>
                      <a:pt x="91" y="0"/>
                    </a:moveTo>
                    <a:lnTo>
                      <a:pt x="56" y="31"/>
                    </a:lnTo>
                    <a:lnTo>
                      <a:pt x="31" y="5"/>
                    </a:lnTo>
                    <a:lnTo>
                      <a:pt x="9" y="26"/>
                    </a:lnTo>
                    <a:lnTo>
                      <a:pt x="34" y="52"/>
                    </a:lnTo>
                    <a:lnTo>
                      <a:pt x="0" y="83"/>
                    </a:lnTo>
                    <a:lnTo>
                      <a:pt x="16" y="100"/>
                    </a:lnTo>
                    <a:lnTo>
                      <a:pt x="51" y="68"/>
                    </a:lnTo>
                    <a:lnTo>
                      <a:pt x="77" y="94"/>
                    </a:lnTo>
                    <a:lnTo>
                      <a:pt x="99" y="73"/>
                    </a:lnTo>
                    <a:lnTo>
                      <a:pt x="73" y="47"/>
                    </a:lnTo>
                    <a:lnTo>
                      <a:pt x="108" y="16"/>
                    </a:lnTo>
                    <a:lnTo>
                      <a:pt x="91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 150"/>
              <p:cNvSpPr/>
              <p:nvPr/>
            </p:nvSpPr>
            <p:spPr bwMode="auto">
              <a:xfrm>
                <a:off x="2276" y="1238"/>
                <a:ext cx="45" cy="47"/>
              </a:xfrm>
              <a:custGeom>
                <a:avLst/>
                <a:gdLst>
                  <a:gd name="T0" fmla="*/ 30 w 45"/>
                  <a:gd name="T1" fmla="*/ 0 h 47"/>
                  <a:gd name="T2" fmla="*/ 0 w 45"/>
                  <a:gd name="T3" fmla="*/ 27 h 47"/>
                  <a:gd name="T4" fmla="*/ 9 w 45"/>
                  <a:gd name="T5" fmla="*/ 46 h 47"/>
                  <a:gd name="T6" fmla="*/ 44 w 45"/>
                  <a:gd name="T7" fmla="*/ 14 h 47"/>
                  <a:gd name="T8" fmla="*/ 30 w 45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30" y="0"/>
                    </a:moveTo>
                    <a:lnTo>
                      <a:pt x="0" y="27"/>
                    </a:lnTo>
                    <a:lnTo>
                      <a:pt x="9" y="46"/>
                    </a:lnTo>
                    <a:lnTo>
                      <a:pt x="44" y="14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151"/>
              <p:cNvSpPr/>
              <p:nvPr/>
            </p:nvSpPr>
            <p:spPr bwMode="auto">
              <a:xfrm>
                <a:off x="2303" y="1192"/>
                <a:ext cx="40" cy="41"/>
              </a:xfrm>
              <a:custGeom>
                <a:avLst/>
                <a:gdLst>
                  <a:gd name="T0" fmla="*/ 0 w 40"/>
                  <a:gd name="T1" fmla="*/ 0 h 41"/>
                  <a:gd name="T2" fmla="*/ 13 w 40"/>
                  <a:gd name="T3" fmla="*/ 14 h 41"/>
                  <a:gd name="T4" fmla="*/ 39 w 40"/>
                  <a:gd name="T5" fmla="*/ 40 h 41"/>
                  <a:gd name="T6" fmla="*/ 27 w 40"/>
                  <a:gd name="T7" fmla="*/ 24 h 41"/>
                  <a:gd name="T8" fmla="*/ 0 w 40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1">
                    <a:moveTo>
                      <a:pt x="0" y="0"/>
                    </a:moveTo>
                    <a:lnTo>
                      <a:pt x="13" y="14"/>
                    </a:lnTo>
                    <a:lnTo>
                      <a:pt x="39" y="40"/>
                    </a:lnTo>
                    <a:lnTo>
                      <a:pt x="27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152"/>
              <p:cNvSpPr/>
              <p:nvPr/>
            </p:nvSpPr>
            <p:spPr bwMode="auto">
              <a:xfrm>
                <a:off x="2383" y="1259"/>
                <a:ext cx="26" cy="28"/>
              </a:xfrm>
              <a:custGeom>
                <a:avLst/>
                <a:gdLst>
                  <a:gd name="T0" fmla="*/ 1 w 26"/>
                  <a:gd name="T1" fmla="*/ 0 h 28"/>
                  <a:gd name="T2" fmla="*/ 0 w 26"/>
                  <a:gd name="T3" fmla="*/ 1 h 28"/>
                  <a:gd name="T4" fmla="*/ 25 w 26"/>
                  <a:gd name="T5" fmla="*/ 27 h 28"/>
                  <a:gd name="T6" fmla="*/ 11 w 26"/>
                  <a:gd name="T7" fmla="*/ 10 h 28"/>
                  <a:gd name="T8" fmla="*/ 1 w 2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" y="0"/>
                    </a:moveTo>
                    <a:lnTo>
                      <a:pt x="0" y="1"/>
                    </a:lnTo>
                    <a:lnTo>
                      <a:pt x="25" y="27"/>
                    </a:lnTo>
                    <a:lnTo>
                      <a:pt x="11" y="1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153"/>
              <p:cNvSpPr/>
              <p:nvPr/>
            </p:nvSpPr>
            <p:spPr bwMode="auto">
              <a:xfrm>
                <a:off x="2365" y="1184"/>
                <a:ext cx="29" cy="32"/>
              </a:xfrm>
              <a:custGeom>
                <a:avLst/>
                <a:gdLst>
                  <a:gd name="T0" fmla="*/ 28 w 29"/>
                  <a:gd name="T1" fmla="*/ 31 h 32"/>
                  <a:gd name="T2" fmla="*/ 11 w 29"/>
                  <a:gd name="T3" fmla="*/ 14 h 32"/>
                  <a:gd name="T4" fmla="*/ 0 w 29"/>
                  <a:gd name="T5" fmla="*/ 0 h 32"/>
                  <a:gd name="T6" fmla="*/ 16 w 29"/>
                  <a:gd name="T7" fmla="*/ 17 h 32"/>
                  <a:gd name="T8" fmla="*/ 28 w 29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28" y="31"/>
                    </a:moveTo>
                    <a:lnTo>
                      <a:pt x="11" y="14"/>
                    </a:lnTo>
                    <a:lnTo>
                      <a:pt x="0" y="0"/>
                    </a:lnTo>
                    <a:lnTo>
                      <a:pt x="16" y="17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Oval 154"/>
              <p:cNvSpPr>
                <a:spLocks noChangeArrowheads="1"/>
              </p:cNvSpPr>
              <p:nvPr/>
            </p:nvSpPr>
            <p:spPr bwMode="auto">
              <a:xfrm>
                <a:off x="2248" y="1148"/>
                <a:ext cx="184" cy="184"/>
              </a:xfrm>
              <a:prstGeom prst="ellipse">
                <a:avLst/>
              </a:prstGeom>
              <a:solidFill>
                <a:srgbClr val="009999"/>
              </a:solidFill>
              <a:ln w="25400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98" name="Group 161"/>
              <p:cNvGrpSpPr/>
              <p:nvPr/>
            </p:nvGrpSpPr>
            <p:grpSpPr bwMode="auto">
              <a:xfrm>
                <a:off x="2282" y="1170"/>
                <a:ext cx="125" cy="143"/>
                <a:chOff x="2282" y="1170"/>
                <a:chExt cx="125" cy="143"/>
              </a:xfrm>
            </p:grpSpPr>
            <p:sp>
              <p:nvSpPr>
                <p:cNvPr id="299" name="Freeform 155"/>
                <p:cNvSpPr/>
                <p:nvPr/>
              </p:nvSpPr>
              <p:spPr bwMode="auto">
                <a:xfrm>
                  <a:off x="2282" y="1170"/>
                  <a:ext cx="108" cy="60"/>
                </a:xfrm>
                <a:custGeom>
                  <a:avLst/>
                  <a:gdLst>
                    <a:gd name="T0" fmla="*/ 36 w 108"/>
                    <a:gd name="T1" fmla="*/ 38 h 60"/>
                    <a:gd name="T2" fmla="*/ 68 w 108"/>
                    <a:gd name="T3" fmla="*/ 59 h 60"/>
                    <a:gd name="T4" fmla="*/ 88 w 108"/>
                    <a:gd name="T5" fmla="*/ 47 h 60"/>
                    <a:gd name="T6" fmla="*/ 102 w 108"/>
                    <a:gd name="T7" fmla="*/ 18 h 60"/>
                    <a:gd name="T8" fmla="*/ 105 w 108"/>
                    <a:gd name="T9" fmla="*/ 20 h 60"/>
                    <a:gd name="T10" fmla="*/ 107 w 108"/>
                    <a:gd name="T11" fmla="*/ 17 h 60"/>
                    <a:gd name="T12" fmla="*/ 87 w 108"/>
                    <a:gd name="T13" fmla="*/ 0 h 60"/>
                    <a:gd name="T14" fmla="*/ 52 w 108"/>
                    <a:gd name="T15" fmla="*/ 43 h 60"/>
                    <a:gd name="T16" fmla="*/ 19 w 108"/>
                    <a:gd name="T17" fmla="*/ 19 h 60"/>
                    <a:gd name="T18" fmla="*/ 0 w 108"/>
                    <a:gd name="T19" fmla="*/ 43 h 60"/>
                    <a:gd name="T20" fmla="*/ 15 w 108"/>
                    <a:gd name="T21" fmla="*/ 59 h 60"/>
                    <a:gd name="T22" fmla="*/ 34 w 108"/>
                    <a:gd name="T23" fmla="*/ 55 h 60"/>
                    <a:gd name="T24" fmla="*/ 36 w 108"/>
                    <a:gd name="T25" fmla="*/ 3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8" h="60">
                      <a:moveTo>
                        <a:pt x="36" y="38"/>
                      </a:moveTo>
                      <a:lnTo>
                        <a:pt x="68" y="59"/>
                      </a:lnTo>
                      <a:lnTo>
                        <a:pt x="88" y="47"/>
                      </a:lnTo>
                      <a:lnTo>
                        <a:pt x="102" y="18"/>
                      </a:lnTo>
                      <a:lnTo>
                        <a:pt x="105" y="20"/>
                      </a:lnTo>
                      <a:lnTo>
                        <a:pt x="107" y="17"/>
                      </a:lnTo>
                      <a:lnTo>
                        <a:pt x="87" y="0"/>
                      </a:lnTo>
                      <a:lnTo>
                        <a:pt x="52" y="43"/>
                      </a:lnTo>
                      <a:lnTo>
                        <a:pt x="19" y="19"/>
                      </a:lnTo>
                      <a:lnTo>
                        <a:pt x="0" y="43"/>
                      </a:lnTo>
                      <a:lnTo>
                        <a:pt x="15" y="59"/>
                      </a:lnTo>
                      <a:lnTo>
                        <a:pt x="34" y="55"/>
                      </a:lnTo>
                      <a:lnTo>
                        <a:pt x="36" y="38"/>
                      </a:lnTo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0" name="Freeform 156"/>
                <p:cNvSpPr/>
                <p:nvPr/>
              </p:nvSpPr>
              <p:spPr bwMode="auto">
                <a:xfrm>
                  <a:off x="2283" y="1244"/>
                  <a:ext cx="50" cy="52"/>
                </a:xfrm>
                <a:custGeom>
                  <a:avLst/>
                  <a:gdLst>
                    <a:gd name="T0" fmla="*/ 29 w 50"/>
                    <a:gd name="T1" fmla="*/ 0 h 52"/>
                    <a:gd name="T2" fmla="*/ 0 w 50"/>
                    <a:gd name="T3" fmla="*/ 34 h 52"/>
                    <a:gd name="T4" fmla="*/ 15 w 50"/>
                    <a:gd name="T5" fmla="*/ 51 h 52"/>
                    <a:gd name="T6" fmla="*/ 49 w 50"/>
                    <a:gd name="T7" fmla="*/ 30 h 52"/>
                    <a:gd name="T8" fmla="*/ 47 w 50"/>
                    <a:gd name="T9" fmla="*/ 12 h 52"/>
                    <a:gd name="T10" fmla="*/ 49 w 50"/>
                    <a:gd name="T11" fmla="*/ 1 h 52"/>
                    <a:gd name="T12" fmla="*/ 29 w 50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52">
                      <a:moveTo>
                        <a:pt x="29" y="0"/>
                      </a:moveTo>
                      <a:lnTo>
                        <a:pt x="0" y="34"/>
                      </a:lnTo>
                      <a:lnTo>
                        <a:pt x="15" y="51"/>
                      </a:lnTo>
                      <a:lnTo>
                        <a:pt x="49" y="30"/>
                      </a:lnTo>
                      <a:lnTo>
                        <a:pt x="47" y="12"/>
                      </a:lnTo>
                      <a:lnTo>
                        <a:pt x="49" y="1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1" name="Freeform 157"/>
                <p:cNvSpPr/>
                <p:nvPr/>
              </p:nvSpPr>
              <p:spPr bwMode="auto">
                <a:xfrm>
                  <a:off x="2302" y="1191"/>
                  <a:ext cx="51" cy="38"/>
                </a:xfrm>
                <a:custGeom>
                  <a:avLst/>
                  <a:gdLst>
                    <a:gd name="T0" fmla="*/ 0 w 51"/>
                    <a:gd name="T1" fmla="*/ 0 h 38"/>
                    <a:gd name="T2" fmla="*/ 15 w 51"/>
                    <a:gd name="T3" fmla="*/ 13 h 38"/>
                    <a:gd name="T4" fmla="*/ 50 w 51"/>
                    <a:gd name="T5" fmla="*/ 37 h 38"/>
                    <a:gd name="T6" fmla="*/ 33 w 51"/>
                    <a:gd name="T7" fmla="*/ 22 h 38"/>
                    <a:gd name="T8" fmla="*/ 0 w 51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38">
                      <a:moveTo>
                        <a:pt x="0" y="0"/>
                      </a:moveTo>
                      <a:lnTo>
                        <a:pt x="15" y="13"/>
                      </a:lnTo>
                      <a:lnTo>
                        <a:pt x="50" y="37"/>
                      </a:lnTo>
                      <a:lnTo>
                        <a:pt x="33" y="2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2" name="Freeform 158"/>
                <p:cNvSpPr/>
                <p:nvPr/>
              </p:nvSpPr>
              <p:spPr bwMode="auto">
                <a:xfrm>
                  <a:off x="2373" y="1244"/>
                  <a:ext cx="34" cy="24"/>
                </a:xfrm>
                <a:custGeom>
                  <a:avLst/>
                  <a:gdLst>
                    <a:gd name="T0" fmla="*/ 1 w 34"/>
                    <a:gd name="T1" fmla="*/ 0 h 24"/>
                    <a:gd name="T2" fmla="*/ 0 w 34"/>
                    <a:gd name="T3" fmla="*/ 2 h 24"/>
                    <a:gd name="T4" fmla="*/ 33 w 34"/>
                    <a:gd name="T5" fmla="*/ 23 h 24"/>
                    <a:gd name="T6" fmla="*/ 16 w 34"/>
                    <a:gd name="T7" fmla="*/ 9 h 24"/>
                    <a:gd name="T8" fmla="*/ 1 w 34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33" y="23"/>
                      </a:lnTo>
                      <a:lnTo>
                        <a:pt x="16" y="9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3" name="Freeform 159"/>
                <p:cNvSpPr/>
                <p:nvPr/>
              </p:nvSpPr>
              <p:spPr bwMode="auto">
                <a:xfrm>
                  <a:off x="2368" y="1170"/>
                  <a:ext cx="39" cy="38"/>
                </a:xfrm>
                <a:custGeom>
                  <a:avLst/>
                  <a:gdLst>
                    <a:gd name="T0" fmla="*/ 38 w 39"/>
                    <a:gd name="T1" fmla="*/ 37 h 38"/>
                    <a:gd name="T2" fmla="*/ 16 w 39"/>
                    <a:gd name="T3" fmla="*/ 18 h 38"/>
                    <a:gd name="T4" fmla="*/ 0 w 39"/>
                    <a:gd name="T5" fmla="*/ 0 h 38"/>
                    <a:gd name="T6" fmla="*/ 22 w 39"/>
                    <a:gd name="T7" fmla="*/ 20 h 38"/>
                    <a:gd name="T8" fmla="*/ 38 w 39"/>
                    <a:gd name="T9" fmla="*/ 3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8">
                      <a:moveTo>
                        <a:pt x="38" y="37"/>
                      </a:moveTo>
                      <a:lnTo>
                        <a:pt x="16" y="18"/>
                      </a:lnTo>
                      <a:lnTo>
                        <a:pt x="0" y="0"/>
                      </a:lnTo>
                      <a:lnTo>
                        <a:pt x="22" y="20"/>
                      </a:lnTo>
                      <a:lnTo>
                        <a:pt x="38" y="37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4" name="Freeform 160"/>
                <p:cNvSpPr/>
                <p:nvPr/>
              </p:nvSpPr>
              <p:spPr bwMode="auto">
                <a:xfrm>
                  <a:off x="2297" y="1186"/>
                  <a:ext cx="110" cy="127"/>
                </a:xfrm>
                <a:custGeom>
                  <a:avLst/>
                  <a:gdLst>
                    <a:gd name="T0" fmla="*/ 88 w 110"/>
                    <a:gd name="T1" fmla="*/ 0 h 127"/>
                    <a:gd name="T2" fmla="*/ 54 w 110"/>
                    <a:gd name="T3" fmla="*/ 41 h 127"/>
                    <a:gd name="T4" fmla="*/ 21 w 110"/>
                    <a:gd name="T5" fmla="*/ 17 h 127"/>
                    <a:gd name="T6" fmla="*/ 0 w 110"/>
                    <a:gd name="T7" fmla="*/ 43 h 127"/>
                    <a:gd name="T8" fmla="*/ 33 w 110"/>
                    <a:gd name="T9" fmla="*/ 68 h 127"/>
                    <a:gd name="T10" fmla="*/ 0 w 110"/>
                    <a:gd name="T11" fmla="*/ 108 h 127"/>
                    <a:gd name="T12" fmla="*/ 21 w 110"/>
                    <a:gd name="T13" fmla="*/ 126 h 127"/>
                    <a:gd name="T14" fmla="*/ 54 w 110"/>
                    <a:gd name="T15" fmla="*/ 84 h 127"/>
                    <a:gd name="T16" fmla="*/ 88 w 110"/>
                    <a:gd name="T17" fmla="*/ 108 h 127"/>
                    <a:gd name="T18" fmla="*/ 109 w 110"/>
                    <a:gd name="T19" fmla="*/ 82 h 127"/>
                    <a:gd name="T20" fmla="*/ 75 w 110"/>
                    <a:gd name="T21" fmla="*/ 57 h 127"/>
                    <a:gd name="T22" fmla="*/ 109 w 110"/>
                    <a:gd name="T23" fmla="*/ 15 h 127"/>
                    <a:gd name="T24" fmla="*/ 88 w 110"/>
                    <a:gd name="T25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0" h="127">
                      <a:moveTo>
                        <a:pt x="88" y="0"/>
                      </a:moveTo>
                      <a:lnTo>
                        <a:pt x="54" y="41"/>
                      </a:lnTo>
                      <a:lnTo>
                        <a:pt x="21" y="17"/>
                      </a:lnTo>
                      <a:lnTo>
                        <a:pt x="0" y="43"/>
                      </a:lnTo>
                      <a:lnTo>
                        <a:pt x="33" y="68"/>
                      </a:lnTo>
                      <a:lnTo>
                        <a:pt x="0" y="108"/>
                      </a:lnTo>
                      <a:lnTo>
                        <a:pt x="21" y="126"/>
                      </a:lnTo>
                      <a:lnTo>
                        <a:pt x="54" y="84"/>
                      </a:lnTo>
                      <a:lnTo>
                        <a:pt x="88" y="108"/>
                      </a:lnTo>
                      <a:lnTo>
                        <a:pt x="109" y="82"/>
                      </a:lnTo>
                      <a:lnTo>
                        <a:pt x="75" y="57"/>
                      </a:lnTo>
                      <a:lnTo>
                        <a:pt x="109" y="15"/>
                      </a:lnTo>
                      <a:lnTo>
                        <a:pt x="88" y="0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0" name="Group 223"/>
            <p:cNvGrpSpPr/>
            <p:nvPr/>
          </p:nvGrpSpPr>
          <p:grpSpPr bwMode="auto">
            <a:xfrm>
              <a:off x="10102535" y="3192973"/>
              <a:ext cx="898510" cy="906240"/>
              <a:chOff x="3319" y="1230"/>
              <a:chExt cx="1511" cy="1524"/>
            </a:xfrm>
          </p:grpSpPr>
          <p:grpSp>
            <p:nvGrpSpPr>
              <p:cNvPr id="160" name="Group 178"/>
              <p:cNvGrpSpPr/>
              <p:nvPr/>
            </p:nvGrpSpPr>
            <p:grpSpPr bwMode="auto">
              <a:xfrm>
                <a:off x="3378" y="1230"/>
                <a:ext cx="749" cy="909"/>
                <a:chOff x="3378" y="1230"/>
                <a:chExt cx="749" cy="909"/>
              </a:xfrm>
            </p:grpSpPr>
            <p:sp>
              <p:nvSpPr>
                <p:cNvPr id="205" name="Freeform 163"/>
                <p:cNvSpPr/>
                <p:nvPr/>
              </p:nvSpPr>
              <p:spPr bwMode="auto">
                <a:xfrm>
                  <a:off x="3378" y="1230"/>
                  <a:ext cx="749" cy="909"/>
                </a:xfrm>
                <a:custGeom>
                  <a:avLst/>
                  <a:gdLst>
                    <a:gd name="T0" fmla="*/ 748 w 749"/>
                    <a:gd name="T1" fmla="*/ 702 h 909"/>
                    <a:gd name="T2" fmla="*/ 748 w 749"/>
                    <a:gd name="T3" fmla="*/ 0 h 909"/>
                    <a:gd name="T4" fmla="*/ 0 w 749"/>
                    <a:gd name="T5" fmla="*/ 204 h 909"/>
                    <a:gd name="T6" fmla="*/ 0 w 749"/>
                    <a:gd name="T7" fmla="*/ 908 h 909"/>
                    <a:gd name="T8" fmla="*/ 748 w 749"/>
                    <a:gd name="T9" fmla="*/ 702 h 9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9" h="909">
                      <a:moveTo>
                        <a:pt x="748" y="702"/>
                      </a:moveTo>
                      <a:lnTo>
                        <a:pt x="748" y="0"/>
                      </a:lnTo>
                      <a:lnTo>
                        <a:pt x="0" y="204"/>
                      </a:lnTo>
                      <a:lnTo>
                        <a:pt x="0" y="908"/>
                      </a:lnTo>
                      <a:lnTo>
                        <a:pt x="748" y="702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6" name="Freeform 164"/>
                <p:cNvSpPr/>
                <p:nvPr/>
              </p:nvSpPr>
              <p:spPr bwMode="auto">
                <a:xfrm>
                  <a:off x="3405" y="1264"/>
                  <a:ext cx="695" cy="840"/>
                </a:xfrm>
                <a:custGeom>
                  <a:avLst/>
                  <a:gdLst>
                    <a:gd name="T0" fmla="*/ 694 w 695"/>
                    <a:gd name="T1" fmla="*/ 652 h 840"/>
                    <a:gd name="T2" fmla="*/ 694 w 695"/>
                    <a:gd name="T3" fmla="*/ 0 h 840"/>
                    <a:gd name="T4" fmla="*/ 0 w 695"/>
                    <a:gd name="T5" fmla="*/ 186 h 840"/>
                    <a:gd name="T6" fmla="*/ 0 w 695"/>
                    <a:gd name="T7" fmla="*/ 839 h 840"/>
                    <a:gd name="T8" fmla="*/ 694 w 695"/>
                    <a:gd name="T9" fmla="*/ 652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5" h="840">
                      <a:moveTo>
                        <a:pt x="694" y="652"/>
                      </a:moveTo>
                      <a:lnTo>
                        <a:pt x="694" y="0"/>
                      </a:lnTo>
                      <a:lnTo>
                        <a:pt x="0" y="186"/>
                      </a:lnTo>
                      <a:lnTo>
                        <a:pt x="0" y="839"/>
                      </a:lnTo>
                      <a:lnTo>
                        <a:pt x="694" y="652"/>
                      </a:lnTo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7" name="Freeform 165"/>
                <p:cNvSpPr/>
                <p:nvPr/>
              </p:nvSpPr>
              <p:spPr bwMode="auto">
                <a:xfrm>
                  <a:off x="3441" y="1813"/>
                  <a:ext cx="626" cy="222"/>
                </a:xfrm>
                <a:custGeom>
                  <a:avLst/>
                  <a:gdLst>
                    <a:gd name="T0" fmla="*/ 625 w 626"/>
                    <a:gd name="T1" fmla="*/ 52 h 222"/>
                    <a:gd name="T2" fmla="*/ 625 w 626"/>
                    <a:gd name="T3" fmla="*/ 0 h 222"/>
                    <a:gd name="T4" fmla="*/ 0 w 626"/>
                    <a:gd name="T5" fmla="*/ 168 h 222"/>
                    <a:gd name="T6" fmla="*/ 0 w 626"/>
                    <a:gd name="T7" fmla="*/ 221 h 222"/>
                    <a:gd name="T8" fmla="*/ 625 w 626"/>
                    <a:gd name="T9" fmla="*/ 5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6" h="222">
                      <a:moveTo>
                        <a:pt x="625" y="52"/>
                      </a:moveTo>
                      <a:lnTo>
                        <a:pt x="625" y="0"/>
                      </a:lnTo>
                      <a:lnTo>
                        <a:pt x="0" y="168"/>
                      </a:lnTo>
                      <a:lnTo>
                        <a:pt x="0" y="221"/>
                      </a:lnTo>
                      <a:lnTo>
                        <a:pt x="625" y="52"/>
                      </a:lnTo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8" name="Freeform 166"/>
                <p:cNvSpPr/>
                <p:nvPr/>
              </p:nvSpPr>
              <p:spPr bwMode="auto">
                <a:xfrm>
                  <a:off x="3441" y="1761"/>
                  <a:ext cx="626" cy="222"/>
                </a:xfrm>
                <a:custGeom>
                  <a:avLst/>
                  <a:gdLst>
                    <a:gd name="T0" fmla="*/ 625 w 626"/>
                    <a:gd name="T1" fmla="*/ 52 h 222"/>
                    <a:gd name="T2" fmla="*/ 625 w 626"/>
                    <a:gd name="T3" fmla="*/ 0 h 222"/>
                    <a:gd name="T4" fmla="*/ 0 w 626"/>
                    <a:gd name="T5" fmla="*/ 167 h 222"/>
                    <a:gd name="T6" fmla="*/ 0 w 626"/>
                    <a:gd name="T7" fmla="*/ 221 h 222"/>
                    <a:gd name="T8" fmla="*/ 625 w 626"/>
                    <a:gd name="T9" fmla="*/ 5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6" h="222">
                      <a:moveTo>
                        <a:pt x="625" y="52"/>
                      </a:moveTo>
                      <a:lnTo>
                        <a:pt x="625" y="0"/>
                      </a:lnTo>
                      <a:lnTo>
                        <a:pt x="0" y="167"/>
                      </a:lnTo>
                      <a:lnTo>
                        <a:pt x="0" y="221"/>
                      </a:lnTo>
                      <a:lnTo>
                        <a:pt x="625" y="52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9" name="Freeform 167"/>
                <p:cNvSpPr/>
                <p:nvPr/>
              </p:nvSpPr>
              <p:spPr bwMode="auto">
                <a:xfrm>
                  <a:off x="3441" y="1708"/>
                  <a:ext cx="626" cy="221"/>
                </a:xfrm>
                <a:custGeom>
                  <a:avLst/>
                  <a:gdLst>
                    <a:gd name="T0" fmla="*/ 625 w 626"/>
                    <a:gd name="T1" fmla="*/ 52 h 221"/>
                    <a:gd name="T2" fmla="*/ 625 w 626"/>
                    <a:gd name="T3" fmla="*/ 0 h 221"/>
                    <a:gd name="T4" fmla="*/ 0 w 626"/>
                    <a:gd name="T5" fmla="*/ 167 h 221"/>
                    <a:gd name="T6" fmla="*/ 0 w 626"/>
                    <a:gd name="T7" fmla="*/ 220 h 221"/>
                    <a:gd name="T8" fmla="*/ 625 w 626"/>
                    <a:gd name="T9" fmla="*/ 5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6" h="221">
                      <a:moveTo>
                        <a:pt x="625" y="52"/>
                      </a:moveTo>
                      <a:lnTo>
                        <a:pt x="625" y="0"/>
                      </a:lnTo>
                      <a:lnTo>
                        <a:pt x="0" y="167"/>
                      </a:lnTo>
                      <a:lnTo>
                        <a:pt x="0" y="220"/>
                      </a:lnTo>
                      <a:lnTo>
                        <a:pt x="625" y="52"/>
                      </a:lnTo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0" name="Freeform 168"/>
                <p:cNvSpPr/>
                <p:nvPr/>
              </p:nvSpPr>
              <p:spPr bwMode="auto">
                <a:xfrm>
                  <a:off x="3441" y="1656"/>
                  <a:ext cx="626" cy="221"/>
                </a:xfrm>
                <a:custGeom>
                  <a:avLst/>
                  <a:gdLst>
                    <a:gd name="T0" fmla="*/ 625 w 626"/>
                    <a:gd name="T1" fmla="*/ 52 h 221"/>
                    <a:gd name="T2" fmla="*/ 625 w 626"/>
                    <a:gd name="T3" fmla="*/ 0 h 221"/>
                    <a:gd name="T4" fmla="*/ 0 w 626"/>
                    <a:gd name="T5" fmla="*/ 166 h 221"/>
                    <a:gd name="T6" fmla="*/ 0 w 626"/>
                    <a:gd name="T7" fmla="*/ 220 h 221"/>
                    <a:gd name="T8" fmla="*/ 625 w 626"/>
                    <a:gd name="T9" fmla="*/ 5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6" h="221">
                      <a:moveTo>
                        <a:pt x="625" y="52"/>
                      </a:moveTo>
                      <a:lnTo>
                        <a:pt x="625" y="0"/>
                      </a:lnTo>
                      <a:lnTo>
                        <a:pt x="0" y="166"/>
                      </a:lnTo>
                      <a:lnTo>
                        <a:pt x="0" y="220"/>
                      </a:lnTo>
                      <a:lnTo>
                        <a:pt x="625" y="52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1" name="Freeform 169"/>
                <p:cNvSpPr/>
                <p:nvPr/>
              </p:nvSpPr>
              <p:spPr bwMode="auto">
                <a:xfrm>
                  <a:off x="3441" y="1656"/>
                  <a:ext cx="626" cy="221"/>
                </a:xfrm>
                <a:custGeom>
                  <a:avLst/>
                  <a:gdLst>
                    <a:gd name="T0" fmla="*/ 625 w 626"/>
                    <a:gd name="T1" fmla="*/ 52 h 221"/>
                    <a:gd name="T2" fmla="*/ 625 w 626"/>
                    <a:gd name="T3" fmla="*/ 0 h 221"/>
                    <a:gd name="T4" fmla="*/ 0 w 626"/>
                    <a:gd name="T5" fmla="*/ 166 h 221"/>
                    <a:gd name="T6" fmla="*/ 0 w 626"/>
                    <a:gd name="T7" fmla="*/ 220 h 221"/>
                    <a:gd name="T8" fmla="*/ 625 w 626"/>
                    <a:gd name="T9" fmla="*/ 5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6" h="221">
                      <a:moveTo>
                        <a:pt x="625" y="52"/>
                      </a:moveTo>
                      <a:lnTo>
                        <a:pt x="625" y="0"/>
                      </a:lnTo>
                      <a:lnTo>
                        <a:pt x="0" y="166"/>
                      </a:lnTo>
                      <a:lnTo>
                        <a:pt x="0" y="220"/>
                      </a:lnTo>
                      <a:lnTo>
                        <a:pt x="625" y="52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2" name="Freeform 170"/>
                <p:cNvSpPr/>
                <p:nvPr/>
              </p:nvSpPr>
              <p:spPr bwMode="auto">
                <a:xfrm>
                  <a:off x="3441" y="1602"/>
                  <a:ext cx="626" cy="222"/>
                </a:xfrm>
                <a:custGeom>
                  <a:avLst/>
                  <a:gdLst>
                    <a:gd name="T0" fmla="*/ 625 w 626"/>
                    <a:gd name="T1" fmla="*/ 52 h 222"/>
                    <a:gd name="T2" fmla="*/ 625 w 626"/>
                    <a:gd name="T3" fmla="*/ 0 h 222"/>
                    <a:gd name="T4" fmla="*/ 0 w 626"/>
                    <a:gd name="T5" fmla="*/ 168 h 222"/>
                    <a:gd name="T6" fmla="*/ 0 w 626"/>
                    <a:gd name="T7" fmla="*/ 221 h 222"/>
                    <a:gd name="T8" fmla="*/ 625 w 626"/>
                    <a:gd name="T9" fmla="*/ 5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6" h="222">
                      <a:moveTo>
                        <a:pt x="625" y="52"/>
                      </a:moveTo>
                      <a:lnTo>
                        <a:pt x="625" y="0"/>
                      </a:lnTo>
                      <a:lnTo>
                        <a:pt x="0" y="168"/>
                      </a:lnTo>
                      <a:lnTo>
                        <a:pt x="0" y="221"/>
                      </a:lnTo>
                      <a:lnTo>
                        <a:pt x="625" y="52"/>
                      </a:lnTo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3" name="Freeform 171"/>
                <p:cNvSpPr/>
                <p:nvPr/>
              </p:nvSpPr>
              <p:spPr bwMode="auto">
                <a:xfrm>
                  <a:off x="3441" y="1550"/>
                  <a:ext cx="626" cy="222"/>
                </a:xfrm>
                <a:custGeom>
                  <a:avLst/>
                  <a:gdLst>
                    <a:gd name="T0" fmla="*/ 625 w 626"/>
                    <a:gd name="T1" fmla="*/ 52 h 222"/>
                    <a:gd name="T2" fmla="*/ 625 w 626"/>
                    <a:gd name="T3" fmla="*/ 0 h 222"/>
                    <a:gd name="T4" fmla="*/ 0 w 626"/>
                    <a:gd name="T5" fmla="*/ 167 h 222"/>
                    <a:gd name="T6" fmla="*/ 0 w 626"/>
                    <a:gd name="T7" fmla="*/ 221 h 222"/>
                    <a:gd name="T8" fmla="*/ 625 w 626"/>
                    <a:gd name="T9" fmla="*/ 5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6" h="222">
                      <a:moveTo>
                        <a:pt x="625" y="52"/>
                      </a:moveTo>
                      <a:lnTo>
                        <a:pt x="625" y="0"/>
                      </a:lnTo>
                      <a:lnTo>
                        <a:pt x="0" y="167"/>
                      </a:lnTo>
                      <a:lnTo>
                        <a:pt x="0" y="221"/>
                      </a:lnTo>
                      <a:lnTo>
                        <a:pt x="625" y="52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4" name="Freeform 172"/>
                <p:cNvSpPr/>
                <p:nvPr/>
              </p:nvSpPr>
              <p:spPr bwMode="auto">
                <a:xfrm>
                  <a:off x="4013" y="1319"/>
                  <a:ext cx="54" cy="564"/>
                </a:xfrm>
                <a:custGeom>
                  <a:avLst/>
                  <a:gdLst>
                    <a:gd name="T0" fmla="*/ 53 w 54"/>
                    <a:gd name="T1" fmla="*/ 548 h 564"/>
                    <a:gd name="T2" fmla="*/ 53 w 54"/>
                    <a:gd name="T3" fmla="*/ 0 h 564"/>
                    <a:gd name="T4" fmla="*/ 0 w 54"/>
                    <a:gd name="T5" fmla="*/ 14 h 564"/>
                    <a:gd name="T6" fmla="*/ 0 w 54"/>
                    <a:gd name="T7" fmla="*/ 563 h 564"/>
                    <a:gd name="T8" fmla="*/ 53 w 54"/>
                    <a:gd name="T9" fmla="*/ 548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64">
                      <a:moveTo>
                        <a:pt x="53" y="548"/>
                      </a:moveTo>
                      <a:lnTo>
                        <a:pt x="53" y="0"/>
                      </a:lnTo>
                      <a:lnTo>
                        <a:pt x="0" y="14"/>
                      </a:lnTo>
                      <a:lnTo>
                        <a:pt x="0" y="563"/>
                      </a:lnTo>
                      <a:lnTo>
                        <a:pt x="53" y="548"/>
                      </a:lnTo>
                    </a:path>
                  </a:pathLst>
                </a:custGeom>
                <a:noFill/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5" name="Freeform 173"/>
                <p:cNvSpPr/>
                <p:nvPr/>
              </p:nvSpPr>
              <p:spPr bwMode="auto">
                <a:xfrm>
                  <a:off x="3961" y="1333"/>
                  <a:ext cx="53" cy="563"/>
                </a:xfrm>
                <a:custGeom>
                  <a:avLst/>
                  <a:gdLst>
                    <a:gd name="T0" fmla="*/ 52 w 53"/>
                    <a:gd name="T1" fmla="*/ 547 h 563"/>
                    <a:gd name="T2" fmla="*/ 52 w 53"/>
                    <a:gd name="T3" fmla="*/ 0 h 563"/>
                    <a:gd name="T4" fmla="*/ 0 w 53"/>
                    <a:gd name="T5" fmla="*/ 14 h 563"/>
                    <a:gd name="T6" fmla="*/ 0 w 53"/>
                    <a:gd name="T7" fmla="*/ 562 h 563"/>
                    <a:gd name="T8" fmla="*/ 52 w 53"/>
                    <a:gd name="T9" fmla="*/ 547 h 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563">
                      <a:moveTo>
                        <a:pt x="52" y="547"/>
                      </a:moveTo>
                      <a:lnTo>
                        <a:pt x="52" y="0"/>
                      </a:lnTo>
                      <a:lnTo>
                        <a:pt x="0" y="14"/>
                      </a:lnTo>
                      <a:lnTo>
                        <a:pt x="0" y="562"/>
                      </a:lnTo>
                      <a:lnTo>
                        <a:pt x="52" y="547"/>
                      </a:lnTo>
                    </a:path>
                  </a:pathLst>
                </a:custGeom>
                <a:noFill/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6" name="Freeform 174"/>
                <p:cNvSpPr/>
                <p:nvPr/>
              </p:nvSpPr>
              <p:spPr bwMode="auto">
                <a:xfrm>
                  <a:off x="3908" y="1346"/>
                  <a:ext cx="54" cy="564"/>
                </a:xfrm>
                <a:custGeom>
                  <a:avLst/>
                  <a:gdLst>
                    <a:gd name="T0" fmla="*/ 53 w 54"/>
                    <a:gd name="T1" fmla="*/ 548 h 564"/>
                    <a:gd name="T2" fmla="*/ 53 w 54"/>
                    <a:gd name="T3" fmla="*/ 0 h 564"/>
                    <a:gd name="T4" fmla="*/ 0 w 54"/>
                    <a:gd name="T5" fmla="*/ 14 h 564"/>
                    <a:gd name="T6" fmla="*/ 0 w 54"/>
                    <a:gd name="T7" fmla="*/ 563 h 564"/>
                    <a:gd name="T8" fmla="*/ 53 w 54"/>
                    <a:gd name="T9" fmla="*/ 548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64">
                      <a:moveTo>
                        <a:pt x="53" y="548"/>
                      </a:moveTo>
                      <a:lnTo>
                        <a:pt x="53" y="0"/>
                      </a:lnTo>
                      <a:lnTo>
                        <a:pt x="0" y="14"/>
                      </a:lnTo>
                      <a:lnTo>
                        <a:pt x="0" y="563"/>
                      </a:lnTo>
                      <a:lnTo>
                        <a:pt x="53" y="548"/>
                      </a:lnTo>
                    </a:path>
                  </a:pathLst>
                </a:custGeom>
                <a:noFill/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7" name="Freeform 175"/>
                <p:cNvSpPr/>
                <p:nvPr/>
              </p:nvSpPr>
              <p:spPr bwMode="auto">
                <a:xfrm>
                  <a:off x="3856" y="1360"/>
                  <a:ext cx="53" cy="563"/>
                </a:xfrm>
                <a:custGeom>
                  <a:avLst/>
                  <a:gdLst>
                    <a:gd name="T0" fmla="*/ 52 w 53"/>
                    <a:gd name="T1" fmla="*/ 547 h 563"/>
                    <a:gd name="T2" fmla="*/ 52 w 53"/>
                    <a:gd name="T3" fmla="*/ 0 h 563"/>
                    <a:gd name="T4" fmla="*/ 0 w 53"/>
                    <a:gd name="T5" fmla="*/ 14 h 563"/>
                    <a:gd name="T6" fmla="*/ 0 w 53"/>
                    <a:gd name="T7" fmla="*/ 562 h 563"/>
                    <a:gd name="T8" fmla="*/ 52 w 53"/>
                    <a:gd name="T9" fmla="*/ 547 h 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563">
                      <a:moveTo>
                        <a:pt x="52" y="547"/>
                      </a:moveTo>
                      <a:lnTo>
                        <a:pt x="52" y="0"/>
                      </a:lnTo>
                      <a:lnTo>
                        <a:pt x="0" y="14"/>
                      </a:lnTo>
                      <a:lnTo>
                        <a:pt x="0" y="562"/>
                      </a:lnTo>
                      <a:lnTo>
                        <a:pt x="52" y="547"/>
                      </a:lnTo>
                    </a:path>
                  </a:pathLst>
                </a:custGeom>
                <a:noFill/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8" name="Freeform 176"/>
                <p:cNvSpPr/>
                <p:nvPr/>
              </p:nvSpPr>
              <p:spPr bwMode="auto">
                <a:xfrm>
                  <a:off x="3802" y="1373"/>
                  <a:ext cx="55" cy="564"/>
                </a:xfrm>
                <a:custGeom>
                  <a:avLst/>
                  <a:gdLst>
                    <a:gd name="T0" fmla="*/ 54 w 55"/>
                    <a:gd name="T1" fmla="*/ 548 h 564"/>
                    <a:gd name="T2" fmla="*/ 54 w 55"/>
                    <a:gd name="T3" fmla="*/ 0 h 564"/>
                    <a:gd name="T4" fmla="*/ 0 w 55"/>
                    <a:gd name="T5" fmla="*/ 14 h 564"/>
                    <a:gd name="T6" fmla="*/ 0 w 55"/>
                    <a:gd name="T7" fmla="*/ 563 h 564"/>
                    <a:gd name="T8" fmla="*/ 54 w 55"/>
                    <a:gd name="T9" fmla="*/ 548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64">
                      <a:moveTo>
                        <a:pt x="54" y="548"/>
                      </a:moveTo>
                      <a:lnTo>
                        <a:pt x="54" y="0"/>
                      </a:lnTo>
                      <a:lnTo>
                        <a:pt x="0" y="14"/>
                      </a:lnTo>
                      <a:lnTo>
                        <a:pt x="0" y="563"/>
                      </a:lnTo>
                      <a:lnTo>
                        <a:pt x="54" y="548"/>
                      </a:lnTo>
                    </a:path>
                  </a:pathLst>
                </a:custGeom>
                <a:noFill/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9" name="Freeform 177"/>
                <p:cNvSpPr/>
                <p:nvPr/>
              </p:nvSpPr>
              <p:spPr bwMode="auto">
                <a:xfrm>
                  <a:off x="3750" y="1387"/>
                  <a:ext cx="53" cy="563"/>
                </a:xfrm>
                <a:custGeom>
                  <a:avLst/>
                  <a:gdLst>
                    <a:gd name="T0" fmla="*/ 52 w 53"/>
                    <a:gd name="T1" fmla="*/ 548 h 563"/>
                    <a:gd name="T2" fmla="*/ 52 w 53"/>
                    <a:gd name="T3" fmla="*/ 0 h 563"/>
                    <a:gd name="T4" fmla="*/ 0 w 53"/>
                    <a:gd name="T5" fmla="*/ 14 h 563"/>
                    <a:gd name="T6" fmla="*/ 0 w 53"/>
                    <a:gd name="T7" fmla="*/ 562 h 563"/>
                    <a:gd name="T8" fmla="*/ 52 w 53"/>
                    <a:gd name="T9" fmla="*/ 548 h 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563">
                      <a:moveTo>
                        <a:pt x="52" y="548"/>
                      </a:moveTo>
                      <a:lnTo>
                        <a:pt x="52" y="0"/>
                      </a:lnTo>
                      <a:lnTo>
                        <a:pt x="0" y="14"/>
                      </a:lnTo>
                      <a:lnTo>
                        <a:pt x="0" y="562"/>
                      </a:lnTo>
                      <a:lnTo>
                        <a:pt x="52" y="548"/>
                      </a:lnTo>
                    </a:path>
                  </a:pathLst>
                </a:custGeom>
                <a:noFill/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1" name="Freeform 179"/>
              <p:cNvSpPr/>
              <p:nvPr/>
            </p:nvSpPr>
            <p:spPr bwMode="auto">
              <a:xfrm>
                <a:off x="4002" y="1264"/>
                <a:ext cx="479" cy="315"/>
              </a:xfrm>
              <a:custGeom>
                <a:avLst/>
                <a:gdLst>
                  <a:gd name="T0" fmla="*/ 0 w 479"/>
                  <a:gd name="T1" fmla="*/ 314 h 315"/>
                  <a:gd name="T2" fmla="*/ 478 w 479"/>
                  <a:gd name="T3" fmla="*/ 161 h 315"/>
                  <a:gd name="T4" fmla="*/ 416 w 479"/>
                  <a:gd name="T5" fmla="*/ 0 h 315"/>
                  <a:gd name="T6" fmla="*/ 0 w 479"/>
                  <a:gd name="T7" fmla="*/ 31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9" h="315">
                    <a:moveTo>
                      <a:pt x="0" y="314"/>
                    </a:moveTo>
                    <a:lnTo>
                      <a:pt x="478" y="161"/>
                    </a:lnTo>
                    <a:lnTo>
                      <a:pt x="416" y="0"/>
                    </a:lnTo>
                    <a:lnTo>
                      <a:pt x="0" y="314"/>
                    </a:lnTo>
                  </a:path>
                </a:pathLst>
              </a:cu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180"/>
              <p:cNvSpPr/>
              <p:nvPr/>
            </p:nvSpPr>
            <p:spPr bwMode="auto">
              <a:xfrm>
                <a:off x="3949" y="1578"/>
                <a:ext cx="598" cy="328"/>
              </a:xfrm>
              <a:custGeom>
                <a:avLst/>
                <a:gdLst>
                  <a:gd name="T0" fmla="*/ 0 w 598"/>
                  <a:gd name="T1" fmla="*/ 122 h 328"/>
                  <a:gd name="T2" fmla="*/ 597 w 598"/>
                  <a:gd name="T3" fmla="*/ 0 h 328"/>
                  <a:gd name="T4" fmla="*/ 536 w 598"/>
                  <a:gd name="T5" fmla="*/ 327 h 328"/>
                  <a:gd name="T6" fmla="*/ 0 w 598"/>
                  <a:gd name="T7" fmla="*/ 12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8" h="328">
                    <a:moveTo>
                      <a:pt x="0" y="122"/>
                    </a:moveTo>
                    <a:lnTo>
                      <a:pt x="597" y="0"/>
                    </a:lnTo>
                    <a:lnTo>
                      <a:pt x="536" y="327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181"/>
              <p:cNvSpPr/>
              <p:nvPr/>
            </p:nvSpPr>
            <p:spPr bwMode="auto">
              <a:xfrm>
                <a:off x="3368" y="1910"/>
                <a:ext cx="565" cy="467"/>
              </a:xfrm>
              <a:custGeom>
                <a:avLst/>
                <a:gdLst>
                  <a:gd name="T0" fmla="*/ 0 w 565"/>
                  <a:gd name="T1" fmla="*/ 363 h 467"/>
                  <a:gd name="T2" fmla="*/ 409 w 565"/>
                  <a:gd name="T3" fmla="*/ 0 h 467"/>
                  <a:gd name="T4" fmla="*/ 564 w 565"/>
                  <a:gd name="T5" fmla="*/ 466 h 467"/>
                  <a:gd name="T6" fmla="*/ 0 w 565"/>
                  <a:gd name="T7" fmla="*/ 3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5" h="467">
                    <a:moveTo>
                      <a:pt x="0" y="363"/>
                    </a:moveTo>
                    <a:lnTo>
                      <a:pt x="409" y="0"/>
                    </a:lnTo>
                    <a:lnTo>
                      <a:pt x="564" y="466"/>
                    </a:lnTo>
                    <a:lnTo>
                      <a:pt x="0" y="363"/>
                    </a:lnTo>
                  </a:path>
                </a:pathLst>
              </a:cu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182"/>
              <p:cNvSpPr/>
              <p:nvPr/>
            </p:nvSpPr>
            <p:spPr bwMode="auto">
              <a:xfrm>
                <a:off x="3884" y="1837"/>
                <a:ext cx="802" cy="636"/>
              </a:xfrm>
              <a:custGeom>
                <a:avLst/>
                <a:gdLst>
                  <a:gd name="T0" fmla="*/ 0 w 802"/>
                  <a:gd name="T1" fmla="*/ 0 h 636"/>
                  <a:gd name="T2" fmla="*/ 801 w 802"/>
                  <a:gd name="T3" fmla="*/ 198 h 636"/>
                  <a:gd name="T4" fmla="*/ 496 w 802"/>
                  <a:gd name="T5" fmla="*/ 635 h 636"/>
                  <a:gd name="T6" fmla="*/ 0 w 802"/>
                  <a:gd name="T7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2" h="636">
                    <a:moveTo>
                      <a:pt x="0" y="0"/>
                    </a:moveTo>
                    <a:lnTo>
                      <a:pt x="801" y="198"/>
                    </a:lnTo>
                    <a:lnTo>
                      <a:pt x="496" y="63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Oval 183"/>
              <p:cNvSpPr>
                <a:spLocks noChangeArrowheads="1"/>
              </p:cNvSpPr>
              <p:nvPr/>
            </p:nvSpPr>
            <p:spPr bwMode="auto">
              <a:xfrm>
                <a:off x="3319" y="2142"/>
                <a:ext cx="612" cy="612"/>
              </a:xfrm>
              <a:prstGeom prst="ellipse">
                <a:avLst/>
              </a:prstGeom>
              <a:solidFill>
                <a:srgbClr val="009999"/>
              </a:solidFill>
              <a:ln w="25400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Oval 184"/>
              <p:cNvSpPr>
                <a:spLocks noChangeArrowheads="1"/>
              </p:cNvSpPr>
              <p:nvPr/>
            </p:nvSpPr>
            <p:spPr bwMode="auto">
              <a:xfrm>
                <a:off x="4308" y="2022"/>
                <a:ext cx="522" cy="522"/>
              </a:xfrm>
              <a:prstGeom prst="ellipse">
                <a:avLst/>
              </a:prstGeom>
              <a:solidFill>
                <a:srgbClr val="009999"/>
              </a:solidFill>
              <a:ln w="25400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Oval 185"/>
              <p:cNvSpPr>
                <a:spLocks noChangeArrowheads="1"/>
              </p:cNvSpPr>
              <p:nvPr/>
            </p:nvSpPr>
            <p:spPr bwMode="auto">
              <a:xfrm>
                <a:off x="4400" y="1586"/>
                <a:ext cx="332" cy="332"/>
              </a:xfrm>
              <a:prstGeom prst="ellipse">
                <a:avLst/>
              </a:prstGeom>
              <a:solidFill>
                <a:srgbClr val="009999"/>
              </a:solidFill>
              <a:ln w="25400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Oval 186"/>
              <p:cNvSpPr>
                <a:spLocks noChangeArrowheads="1"/>
              </p:cNvSpPr>
              <p:nvPr/>
            </p:nvSpPr>
            <p:spPr bwMode="auto">
              <a:xfrm>
                <a:off x="4360" y="1252"/>
                <a:ext cx="184" cy="184"/>
              </a:xfrm>
              <a:prstGeom prst="ellipse">
                <a:avLst/>
              </a:prstGeom>
              <a:solidFill>
                <a:srgbClr val="009999"/>
              </a:solidFill>
              <a:ln w="25400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9" name="Group 195"/>
              <p:cNvGrpSpPr/>
              <p:nvPr/>
            </p:nvGrpSpPr>
            <p:grpSpPr bwMode="auto">
              <a:xfrm>
                <a:off x="3439" y="2241"/>
                <a:ext cx="360" cy="391"/>
                <a:chOff x="3439" y="2241"/>
                <a:chExt cx="360" cy="391"/>
              </a:xfrm>
            </p:grpSpPr>
            <p:sp>
              <p:nvSpPr>
                <p:cNvPr id="197" name="Freeform 187"/>
                <p:cNvSpPr/>
                <p:nvPr/>
              </p:nvSpPr>
              <p:spPr bwMode="auto">
                <a:xfrm>
                  <a:off x="3441" y="2241"/>
                  <a:ext cx="308" cy="341"/>
                </a:xfrm>
                <a:custGeom>
                  <a:avLst/>
                  <a:gdLst>
                    <a:gd name="T0" fmla="*/ 216 w 308"/>
                    <a:gd name="T1" fmla="*/ 307 h 341"/>
                    <a:gd name="T2" fmla="*/ 89 w 308"/>
                    <a:gd name="T3" fmla="*/ 340 h 341"/>
                    <a:gd name="T4" fmla="*/ 0 w 308"/>
                    <a:gd name="T5" fmla="*/ 273 h 341"/>
                    <a:gd name="T6" fmla="*/ 0 w 308"/>
                    <a:gd name="T7" fmla="*/ 145 h 341"/>
                    <a:gd name="T8" fmla="*/ 90 w 308"/>
                    <a:gd name="T9" fmla="*/ 32 h 341"/>
                    <a:gd name="T10" fmla="*/ 217 w 308"/>
                    <a:gd name="T11" fmla="*/ 0 h 341"/>
                    <a:gd name="T12" fmla="*/ 307 w 308"/>
                    <a:gd name="T13" fmla="*/ 66 h 341"/>
                    <a:gd name="T14" fmla="*/ 307 w 308"/>
                    <a:gd name="T15" fmla="*/ 194 h 341"/>
                    <a:gd name="T16" fmla="*/ 216 w 308"/>
                    <a:gd name="T17" fmla="*/ 307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8" h="341">
                      <a:moveTo>
                        <a:pt x="216" y="307"/>
                      </a:moveTo>
                      <a:lnTo>
                        <a:pt x="89" y="340"/>
                      </a:lnTo>
                      <a:lnTo>
                        <a:pt x="0" y="273"/>
                      </a:lnTo>
                      <a:lnTo>
                        <a:pt x="0" y="145"/>
                      </a:lnTo>
                      <a:lnTo>
                        <a:pt x="90" y="32"/>
                      </a:lnTo>
                      <a:lnTo>
                        <a:pt x="217" y="0"/>
                      </a:lnTo>
                      <a:lnTo>
                        <a:pt x="307" y="66"/>
                      </a:lnTo>
                      <a:lnTo>
                        <a:pt x="307" y="194"/>
                      </a:lnTo>
                      <a:lnTo>
                        <a:pt x="216" y="307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8" name="Freeform 188"/>
                <p:cNvSpPr/>
                <p:nvPr/>
              </p:nvSpPr>
              <p:spPr bwMode="auto">
                <a:xfrm>
                  <a:off x="3491" y="2292"/>
                  <a:ext cx="308" cy="340"/>
                </a:xfrm>
                <a:custGeom>
                  <a:avLst/>
                  <a:gdLst>
                    <a:gd name="T0" fmla="*/ 216 w 308"/>
                    <a:gd name="T1" fmla="*/ 306 h 340"/>
                    <a:gd name="T2" fmla="*/ 89 w 308"/>
                    <a:gd name="T3" fmla="*/ 339 h 340"/>
                    <a:gd name="T4" fmla="*/ 0 w 308"/>
                    <a:gd name="T5" fmla="*/ 272 h 340"/>
                    <a:gd name="T6" fmla="*/ 0 w 308"/>
                    <a:gd name="T7" fmla="*/ 145 h 340"/>
                    <a:gd name="T8" fmla="*/ 89 w 308"/>
                    <a:gd name="T9" fmla="*/ 32 h 340"/>
                    <a:gd name="T10" fmla="*/ 217 w 308"/>
                    <a:gd name="T11" fmla="*/ 0 h 340"/>
                    <a:gd name="T12" fmla="*/ 307 w 308"/>
                    <a:gd name="T13" fmla="*/ 66 h 340"/>
                    <a:gd name="T14" fmla="*/ 306 w 308"/>
                    <a:gd name="T15" fmla="*/ 193 h 340"/>
                    <a:gd name="T16" fmla="*/ 216 w 308"/>
                    <a:gd name="T17" fmla="*/ 306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8" h="340">
                      <a:moveTo>
                        <a:pt x="216" y="306"/>
                      </a:moveTo>
                      <a:lnTo>
                        <a:pt x="89" y="339"/>
                      </a:lnTo>
                      <a:lnTo>
                        <a:pt x="0" y="272"/>
                      </a:lnTo>
                      <a:lnTo>
                        <a:pt x="0" y="145"/>
                      </a:lnTo>
                      <a:lnTo>
                        <a:pt x="89" y="32"/>
                      </a:lnTo>
                      <a:lnTo>
                        <a:pt x="217" y="0"/>
                      </a:lnTo>
                      <a:lnTo>
                        <a:pt x="307" y="66"/>
                      </a:lnTo>
                      <a:lnTo>
                        <a:pt x="306" y="193"/>
                      </a:lnTo>
                      <a:lnTo>
                        <a:pt x="216" y="306"/>
                      </a:lnTo>
                    </a:path>
                  </a:pathLst>
                </a:custGeom>
                <a:solidFill>
                  <a:srgbClr val="99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9" name="Freeform 189"/>
                <p:cNvSpPr/>
                <p:nvPr/>
              </p:nvSpPr>
              <p:spPr bwMode="auto">
                <a:xfrm>
                  <a:off x="3659" y="2241"/>
                  <a:ext cx="140" cy="118"/>
                </a:xfrm>
                <a:custGeom>
                  <a:avLst/>
                  <a:gdLst>
                    <a:gd name="T0" fmla="*/ 139 w 140"/>
                    <a:gd name="T1" fmla="*/ 117 h 118"/>
                    <a:gd name="T2" fmla="*/ 89 w 140"/>
                    <a:gd name="T3" fmla="*/ 67 h 118"/>
                    <a:gd name="T4" fmla="*/ 0 w 140"/>
                    <a:gd name="T5" fmla="*/ 0 h 118"/>
                    <a:gd name="T6" fmla="*/ 13 w 140"/>
                    <a:gd name="T7" fmla="*/ 32 h 118"/>
                    <a:gd name="T8" fmla="*/ 49 w 140"/>
                    <a:gd name="T9" fmla="*/ 49 h 118"/>
                    <a:gd name="T10" fmla="*/ 139 w 140"/>
                    <a:gd name="T11" fmla="*/ 117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18">
                      <a:moveTo>
                        <a:pt x="139" y="117"/>
                      </a:moveTo>
                      <a:lnTo>
                        <a:pt x="89" y="67"/>
                      </a:lnTo>
                      <a:lnTo>
                        <a:pt x="0" y="0"/>
                      </a:lnTo>
                      <a:lnTo>
                        <a:pt x="13" y="32"/>
                      </a:lnTo>
                      <a:lnTo>
                        <a:pt x="49" y="49"/>
                      </a:lnTo>
                      <a:lnTo>
                        <a:pt x="139" y="117"/>
                      </a:lnTo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0" name="Freeform 190"/>
                <p:cNvSpPr/>
                <p:nvPr/>
              </p:nvSpPr>
              <p:spPr bwMode="auto">
                <a:xfrm>
                  <a:off x="3441" y="2277"/>
                  <a:ext cx="140" cy="162"/>
                </a:xfrm>
                <a:custGeom>
                  <a:avLst/>
                  <a:gdLst>
                    <a:gd name="T0" fmla="*/ 139 w 140"/>
                    <a:gd name="T1" fmla="*/ 49 h 162"/>
                    <a:gd name="T2" fmla="*/ 136 w 140"/>
                    <a:gd name="T3" fmla="*/ 17 h 162"/>
                    <a:gd name="T4" fmla="*/ 87 w 140"/>
                    <a:gd name="T5" fmla="*/ 0 h 162"/>
                    <a:gd name="T6" fmla="*/ 0 w 140"/>
                    <a:gd name="T7" fmla="*/ 110 h 162"/>
                    <a:gd name="T8" fmla="*/ 12 w 140"/>
                    <a:gd name="T9" fmla="*/ 154 h 162"/>
                    <a:gd name="T10" fmla="*/ 49 w 140"/>
                    <a:gd name="T11" fmla="*/ 161 h 162"/>
                    <a:gd name="T12" fmla="*/ 139 w 140"/>
                    <a:gd name="T13" fmla="*/ 4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62">
                      <a:moveTo>
                        <a:pt x="139" y="49"/>
                      </a:moveTo>
                      <a:lnTo>
                        <a:pt x="136" y="17"/>
                      </a:lnTo>
                      <a:lnTo>
                        <a:pt x="87" y="0"/>
                      </a:lnTo>
                      <a:lnTo>
                        <a:pt x="0" y="110"/>
                      </a:lnTo>
                      <a:lnTo>
                        <a:pt x="12" y="154"/>
                      </a:lnTo>
                      <a:lnTo>
                        <a:pt x="49" y="161"/>
                      </a:lnTo>
                      <a:lnTo>
                        <a:pt x="139" y="49"/>
                      </a:lnTo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1" name="Freeform 191"/>
                <p:cNvSpPr/>
                <p:nvPr/>
              </p:nvSpPr>
              <p:spPr bwMode="auto">
                <a:xfrm>
                  <a:off x="3439" y="2386"/>
                  <a:ext cx="54" cy="182"/>
                </a:xfrm>
                <a:custGeom>
                  <a:avLst/>
                  <a:gdLst>
                    <a:gd name="T0" fmla="*/ 53 w 54"/>
                    <a:gd name="T1" fmla="*/ 50 h 182"/>
                    <a:gd name="T2" fmla="*/ 0 w 54"/>
                    <a:gd name="T3" fmla="*/ 0 h 182"/>
                    <a:gd name="T4" fmla="*/ 0 w 54"/>
                    <a:gd name="T5" fmla="*/ 130 h 182"/>
                    <a:gd name="T6" fmla="*/ 52 w 54"/>
                    <a:gd name="T7" fmla="*/ 181 h 182"/>
                    <a:gd name="T8" fmla="*/ 53 w 54"/>
                    <a:gd name="T9" fmla="*/ 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82">
                      <a:moveTo>
                        <a:pt x="53" y="50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52" y="181"/>
                      </a:lnTo>
                      <a:lnTo>
                        <a:pt x="53" y="50"/>
                      </a:lnTo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2" name="Freeform 192"/>
                <p:cNvSpPr/>
                <p:nvPr/>
              </p:nvSpPr>
              <p:spPr bwMode="auto">
                <a:xfrm>
                  <a:off x="3530" y="2242"/>
                  <a:ext cx="180" cy="84"/>
                </a:xfrm>
                <a:custGeom>
                  <a:avLst/>
                  <a:gdLst>
                    <a:gd name="T0" fmla="*/ 179 w 180"/>
                    <a:gd name="T1" fmla="*/ 49 h 84"/>
                    <a:gd name="T2" fmla="*/ 129 w 180"/>
                    <a:gd name="T3" fmla="*/ 0 h 84"/>
                    <a:gd name="T4" fmla="*/ 0 w 180"/>
                    <a:gd name="T5" fmla="*/ 33 h 84"/>
                    <a:gd name="T6" fmla="*/ 49 w 180"/>
                    <a:gd name="T7" fmla="*/ 83 h 84"/>
                    <a:gd name="T8" fmla="*/ 179 w 180"/>
                    <a:gd name="T9" fmla="*/ 4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84">
                      <a:moveTo>
                        <a:pt x="179" y="49"/>
                      </a:moveTo>
                      <a:lnTo>
                        <a:pt x="129" y="0"/>
                      </a:lnTo>
                      <a:lnTo>
                        <a:pt x="0" y="33"/>
                      </a:lnTo>
                      <a:lnTo>
                        <a:pt x="49" y="83"/>
                      </a:lnTo>
                      <a:lnTo>
                        <a:pt x="179" y="49"/>
                      </a:lnTo>
                    </a:path>
                  </a:pathLst>
                </a:custGeom>
                <a:solidFill>
                  <a:srgbClr val="66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3" name="Freeform 193"/>
                <p:cNvSpPr/>
                <p:nvPr/>
              </p:nvSpPr>
              <p:spPr bwMode="auto">
                <a:xfrm>
                  <a:off x="3553" y="2343"/>
                  <a:ext cx="187" cy="232"/>
                </a:xfrm>
                <a:custGeom>
                  <a:avLst/>
                  <a:gdLst>
                    <a:gd name="T0" fmla="*/ 186 w 187"/>
                    <a:gd name="T1" fmla="*/ 183 h 232"/>
                    <a:gd name="T2" fmla="*/ 186 w 187"/>
                    <a:gd name="T3" fmla="*/ 0 h 232"/>
                    <a:gd name="T4" fmla="*/ 94 w 187"/>
                    <a:gd name="T5" fmla="*/ 24 h 232"/>
                    <a:gd name="T6" fmla="*/ 0 w 187"/>
                    <a:gd name="T7" fmla="*/ 50 h 232"/>
                    <a:gd name="T8" fmla="*/ 0 w 187"/>
                    <a:gd name="T9" fmla="*/ 128 h 232"/>
                    <a:gd name="T10" fmla="*/ 0 w 187"/>
                    <a:gd name="T11" fmla="*/ 231 h 232"/>
                    <a:gd name="T12" fmla="*/ 186 w 187"/>
                    <a:gd name="T13" fmla="*/ 18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7" h="232">
                      <a:moveTo>
                        <a:pt x="186" y="183"/>
                      </a:moveTo>
                      <a:lnTo>
                        <a:pt x="186" y="0"/>
                      </a:lnTo>
                      <a:lnTo>
                        <a:pt x="94" y="24"/>
                      </a:lnTo>
                      <a:lnTo>
                        <a:pt x="0" y="50"/>
                      </a:lnTo>
                      <a:lnTo>
                        <a:pt x="0" y="128"/>
                      </a:lnTo>
                      <a:lnTo>
                        <a:pt x="0" y="231"/>
                      </a:lnTo>
                      <a:lnTo>
                        <a:pt x="186" y="183"/>
                      </a:lnTo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4" name="Freeform 194"/>
                <p:cNvSpPr/>
                <p:nvPr/>
              </p:nvSpPr>
              <p:spPr bwMode="auto">
                <a:xfrm>
                  <a:off x="3591" y="2396"/>
                  <a:ext cx="117" cy="137"/>
                </a:xfrm>
                <a:custGeom>
                  <a:avLst/>
                  <a:gdLst>
                    <a:gd name="T0" fmla="*/ 94 w 117"/>
                    <a:gd name="T1" fmla="*/ 0 h 137"/>
                    <a:gd name="T2" fmla="*/ 58 w 117"/>
                    <a:gd name="T3" fmla="*/ 45 h 137"/>
                    <a:gd name="T4" fmla="*/ 22 w 117"/>
                    <a:gd name="T5" fmla="*/ 18 h 137"/>
                    <a:gd name="T6" fmla="*/ 0 w 117"/>
                    <a:gd name="T7" fmla="*/ 47 h 137"/>
                    <a:gd name="T8" fmla="*/ 35 w 117"/>
                    <a:gd name="T9" fmla="*/ 74 h 137"/>
                    <a:gd name="T10" fmla="*/ 0 w 117"/>
                    <a:gd name="T11" fmla="*/ 116 h 137"/>
                    <a:gd name="T12" fmla="*/ 22 w 117"/>
                    <a:gd name="T13" fmla="*/ 136 h 137"/>
                    <a:gd name="T14" fmla="*/ 58 w 117"/>
                    <a:gd name="T15" fmla="*/ 90 h 137"/>
                    <a:gd name="T16" fmla="*/ 94 w 117"/>
                    <a:gd name="T17" fmla="*/ 117 h 137"/>
                    <a:gd name="T18" fmla="*/ 116 w 117"/>
                    <a:gd name="T19" fmla="*/ 88 h 137"/>
                    <a:gd name="T20" fmla="*/ 80 w 117"/>
                    <a:gd name="T21" fmla="*/ 62 h 137"/>
                    <a:gd name="T22" fmla="*/ 116 w 117"/>
                    <a:gd name="T23" fmla="*/ 16 h 137"/>
                    <a:gd name="T24" fmla="*/ 94 w 117"/>
                    <a:gd name="T25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7" h="137">
                      <a:moveTo>
                        <a:pt x="94" y="0"/>
                      </a:moveTo>
                      <a:lnTo>
                        <a:pt x="58" y="45"/>
                      </a:lnTo>
                      <a:lnTo>
                        <a:pt x="22" y="18"/>
                      </a:lnTo>
                      <a:lnTo>
                        <a:pt x="0" y="47"/>
                      </a:lnTo>
                      <a:lnTo>
                        <a:pt x="35" y="74"/>
                      </a:lnTo>
                      <a:lnTo>
                        <a:pt x="0" y="116"/>
                      </a:lnTo>
                      <a:lnTo>
                        <a:pt x="22" y="136"/>
                      </a:lnTo>
                      <a:lnTo>
                        <a:pt x="58" y="90"/>
                      </a:lnTo>
                      <a:lnTo>
                        <a:pt x="94" y="117"/>
                      </a:lnTo>
                      <a:lnTo>
                        <a:pt x="116" y="88"/>
                      </a:lnTo>
                      <a:lnTo>
                        <a:pt x="80" y="62"/>
                      </a:lnTo>
                      <a:lnTo>
                        <a:pt x="116" y="16"/>
                      </a:lnTo>
                      <a:lnTo>
                        <a:pt x="94" y="0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0" name="Group 205"/>
              <p:cNvGrpSpPr/>
              <p:nvPr/>
            </p:nvGrpSpPr>
            <p:grpSpPr bwMode="auto">
              <a:xfrm>
                <a:off x="4404" y="2100"/>
                <a:ext cx="341" cy="369"/>
                <a:chOff x="4404" y="2100"/>
                <a:chExt cx="341" cy="369"/>
              </a:xfrm>
            </p:grpSpPr>
            <p:sp>
              <p:nvSpPr>
                <p:cNvPr id="188" name="Freeform 196"/>
                <p:cNvSpPr/>
                <p:nvPr/>
              </p:nvSpPr>
              <p:spPr bwMode="auto">
                <a:xfrm>
                  <a:off x="4406" y="2100"/>
                  <a:ext cx="292" cy="322"/>
                </a:xfrm>
                <a:custGeom>
                  <a:avLst/>
                  <a:gdLst>
                    <a:gd name="T0" fmla="*/ 205 w 292"/>
                    <a:gd name="T1" fmla="*/ 290 h 322"/>
                    <a:gd name="T2" fmla="*/ 85 w 292"/>
                    <a:gd name="T3" fmla="*/ 321 h 322"/>
                    <a:gd name="T4" fmla="*/ 0 w 292"/>
                    <a:gd name="T5" fmla="*/ 257 h 322"/>
                    <a:gd name="T6" fmla="*/ 0 w 292"/>
                    <a:gd name="T7" fmla="*/ 137 h 322"/>
                    <a:gd name="T8" fmla="*/ 85 w 292"/>
                    <a:gd name="T9" fmla="*/ 30 h 322"/>
                    <a:gd name="T10" fmla="*/ 205 w 292"/>
                    <a:gd name="T11" fmla="*/ 0 h 322"/>
                    <a:gd name="T12" fmla="*/ 291 w 292"/>
                    <a:gd name="T13" fmla="*/ 63 h 322"/>
                    <a:gd name="T14" fmla="*/ 291 w 292"/>
                    <a:gd name="T15" fmla="*/ 183 h 322"/>
                    <a:gd name="T16" fmla="*/ 205 w 292"/>
                    <a:gd name="T17" fmla="*/ 29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2" h="322">
                      <a:moveTo>
                        <a:pt x="205" y="290"/>
                      </a:moveTo>
                      <a:lnTo>
                        <a:pt x="85" y="321"/>
                      </a:lnTo>
                      <a:lnTo>
                        <a:pt x="0" y="257"/>
                      </a:lnTo>
                      <a:lnTo>
                        <a:pt x="0" y="137"/>
                      </a:lnTo>
                      <a:lnTo>
                        <a:pt x="85" y="30"/>
                      </a:lnTo>
                      <a:lnTo>
                        <a:pt x="205" y="0"/>
                      </a:lnTo>
                      <a:lnTo>
                        <a:pt x="291" y="63"/>
                      </a:lnTo>
                      <a:lnTo>
                        <a:pt x="291" y="183"/>
                      </a:lnTo>
                      <a:lnTo>
                        <a:pt x="205" y="290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9" name="Freeform 197"/>
                <p:cNvSpPr/>
                <p:nvPr/>
              </p:nvSpPr>
              <p:spPr bwMode="auto">
                <a:xfrm>
                  <a:off x="4453" y="2148"/>
                  <a:ext cx="292" cy="321"/>
                </a:xfrm>
                <a:custGeom>
                  <a:avLst/>
                  <a:gdLst>
                    <a:gd name="T0" fmla="*/ 205 w 292"/>
                    <a:gd name="T1" fmla="*/ 289 h 321"/>
                    <a:gd name="T2" fmla="*/ 84 w 292"/>
                    <a:gd name="T3" fmla="*/ 320 h 321"/>
                    <a:gd name="T4" fmla="*/ 0 w 292"/>
                    <a:gd name="T5" fmla="*/ 257 h 321"/>
                    <a:gd name="T6" fmla="*/ 0 w 292"/>
                    <a:gd name="T7" fmla="*/ 137 h 321"/>
                    <a:gd name="T8" fmla="*/ 85 w 292"/>
                    <a:gd name="T9" fmla="*/ 30 h 321"/>
                    <a:gd name="T10" fmla="*/ 205 w 292"/>
                    <a:gd name="T11" fmla="*/ 0 h 321"/>
                    <a:gd name="T12" fmla="*/ 291 w 292"/>
                    <a:gd name="T13" fmla="*/ 62 h 321"/>
                    <a:gd name="T14" fmla="*/ 290 w 292"/>
                    <a:gd name="T15" fmla="*/ 182 h 321"/>
                    <a:gd name="T16" fmla="*/ 205 w 292"/>
                    <a:gd name="T17" fmla="*/ 289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2" h="321">
                      <a:moveTo>
                        <a:pt x="205" y="289"/>
                      </a:moveTo>
                      <a:lnTo>
                        <a:pt x="84" y="320"/>
                      </a:lnTo>
                      <a:lnTo>
                        <a:pt x="0" y="257"/>
                      </a:lnTo>
                      <a:lnTo>
                        <a:pt x="0" y="137"/>
                      </a:lnTo>
                      <a:lnTo>
                        <a:pt x="85" y="30"/>
                      </a:lnTo>
                      <a:lnTo>
                        <a:pt x="205" y="0"/>
                      </a:lnTo>
                      <a:lnTo>
                        <a:pt x="291" y="62"/>
                      </a:lnTo>
                      <a:lnTo>
                        <a:pt x="290" y="182"/>
                      </a:lnTo>
                      <a:lnTo>
                        <a:pt x="205" y="289"/>
                      </a:lnTo>
                    </a:path>
                  </a:pathLst>
                </a:custGeom>
                <a:solidFill>
                  <a:srgbClr val="99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0" name="Freeform 198"/>
                <p:cNvSpPr/>
                <p:nvPr/>
              </p:nvSpPr>
              <p:spPr bwMode="auto">
                <a:xfrm>
                  <a:off x="4510" y="2199"/>
                  <a:ext cx="173" cy="217"/>
                </a:xfrm>
                <a:custGeom>
                  <a:avLst/>
                  <a:gdLst>
                    <a:gd name="T0" fmla="*/ 172 w 173"/>
                    <a:gd name="T1" fmla="*/ 171 h 217"/>
                    <a:gd name="T2" fmla="*/ 172 w 173"/>
                    <a:gd name="T3" fmla="*/ 0 h 217"/>
                    <a:gd name="T4" fmla="*/ 0 w 173"/>
                    <a:gd name="T5" fmla="*/ 44 h 217"/>
                    <a:gd name="T6" fmla="*/ 0 w 173"/>
                    <a:gd name="T7" fmla="*/ 216 h 217"/>
                    <a:gd name="T8" fmla="*/ 172 w 173"/>
                    <a:gd name="T9" fmla="*/ 171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217">
                      <a:moveTo>
                        <a:pt x="172" y="171"/>
                      </a:moveTo>
                      <a:lnTo>
                        <a:pt x="172" y="0"/>
                      </a:lnTo>
                      <a:lnTo>
                        <a:pt x="0" y="44"/>
                      </a:lnTo>
                      <a:lnTo>
                        <a:pt x="0" y="216"/>
                      </a:lnTo>
                      <a:lnTo>
                        <a:pt x="172" y="171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1" name="Freeform 199"/>
                <p:cNvSpPr/>
                <p:nvPr/>
              </p:nvSpPr>
              <p:spPr bwMode="auto">
                <a:xfrm>
                  <a:off x="4612" y="2100"/>
                  <a:ext cx="133" cy="112"/>
                </a:xfrm>
                <a:custGeom>
                  <a:avLst/>
                  <a:gdLst>
                    <a:gd name="T0" fmla="*/ 132 w 133"/>
                    <a:gd name="T1" fmla="*/ 111 h 112"/>
                    <a:gd name="T2" fmla="*/ 84 w 133"/>
                    <a:gd name="T3" fmla="*/ 63 h 112"/>
                    <a:gd name="T4" fmla="*/ 0 w 133"/>
                    <a:gd name="T5" fmla="*/ 0 h 112"/>
                    <a:gd name="T6" fmla="*/ 12 w 133"/>
                    <a:gd name="T7" fmla="*/ 30 h 112"/>
                    <a:gd name="T8" fmla="*/ 47 w 133"/>
                    <a:gd name="T9" fmla="*/ 47 h 112"/>
                    <a:gd name="T10" fmla="*/ 132 w 133"/>
                    <a:gd name="T11" fmla="*/ 111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3" h="112">
                      <a:moveTo>
                        <a:pt x="132" y="111"/>
                      </a:moveTo>
                      <a:lnTo>
                        <a:pt x="84" y="63"/>
                      </a:lnTo>
                      <a:lnTo>
                        <a:pt x="0" y="0"/>
                      </a:lnTo>
                      <a:lnTo>
                        <a:pt x="12" y="30"/>
                      </a:lnTo>
                      <a:lnTo>
                        <a:pt x="47" y="47"/>
                      </a:lnTo>
                      <a:lnTo>
                        <a:pt x="132" y="111"/>
                      </a:lnTo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2" name="Freeform 200"/>
                <p:cNvSpPr/>
                <p:nvPr/>
              </p:nvSpPr>
              <p:spPr bwMode="auto">
                <a:xfrm>
                  <a:off x="4406" y="2134"/>
                  <a:ext cx="132" cy="153"/>
                </a:xfrm>
                <a:custGeom>
                  <a:avLst/>
                  <a:gdLst>
                    <a:gd name="T0" fmla="*/ 131 w 132"/>
                    <a:gd name="T1" fmla="*/ 46 h 153"/>
                    <a:gd name="T2" fmla="*/ 128 w 132"/>
                    <a:gd name="T3" fmla="*/ 16 h 153"/>
                    <a:gd name="T4" fmla="*/ 82 w 132"/>
                    <a:gd name="T5" fmla="*/ 0 h 153"/>
                    <a:gd name="T6" fmla="*/ 0 w 132"/>
                    <a:gd name="T7" fmla="*/ 104 h 153"/>
                    <a:gd name="T8" fmla="*/ 11 w 132"/>
                    <a:gd name="T9" fmla="*/ 145 h 153"/>
                    <a:gd name="T10" fmla="*/ 46 w 132"/>
                    <a:gd name="T11" fmla="*/ 152 h 153"/>
                    <a:gd name="T12" fmla="*/ 131 w 132"/>
                    <a:gd name="T13" fmla="*/ 46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153">
                      <a:moveTo>
                        <a:pt x="131" y="46"/>
                      </a:moveTo>
                      <a:lnTo>
                        <a:pt x="128" y="16"/>
                      </a:lnTo>
                      <a:lnTo>
                        <a:pt x="82" y="0"/>
                      </a:lnTo>
                      <a:lnTo>
                        <a:pt x="0" y="104"/>
                      </a:lnTo>
                      <a:lnTo>
                        <a:pt x="11" y="145"/>
                      </a:lnTo>
                      <a:lnTo>
                        <a:pt x="46" y="152"/>
                      </a:lnTo>
                      <a:lnTo>
                        <a:pt x="131" y="46"/>
                      </a:lnTo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3" name="Freeform 201"/>
                <p:cNvSpPr/>
                <p:nvPr/>
              </p:nvSpPr>
              <p:spPr bwMode="auto">
                <a:xfrm>
                  <a:off x="4404" y="2236"/>
                  <a:ext cx="51" cy="172"/>
                </a:xfrm>
                <a:custGeom>
                  <a:avLst/>
                  <a:gdLst>
                    <a:gd name="T0" fmla="*/ 50 w 51"/>
                    <a:gd name="T1" fmla="*/ 47 h 172"/>
                    <a:gd name="T2" fmla="*/ 0 w 51"/>
                    <a:gd name="T3" fmla="*/ 0 h 172"/>
                    <a:gd name="T4" fmla="*/ 0 w 51"/>
                    <a:gd name="T5" fmla="*/ 123 h 172"/>
                    <a:gd name="T6" fmla="*/ 49 w 51"/>
                    <a:gd name="T7" fmla="*/ 171 h 172"/>
                    <a:gd name="T8" fmla="*/ 50 w 51"/>
                    <a:gd name="T9" fmla="*/ 47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172">
                      <a:moveTo>
                        <a:pt x="50" y="47"/>
                      </a:moveTo>
                      <a:lnTo>
                        <a:pt x="0" y="0"/>
                      </a:lnTo>
                      <a:lnTo>
                        <a:pt x="0" y="123"/>
                      </a:lnTo>
                      <a:lnTo>
                        <a:pt x="49" y="171"/>
                      </a:lnTo>
                      <a:lnTo>
                        <a:pt x="50" y="47"/>
                      </a:lnTo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4" name="Freeform 202"/>
                <p:cNvSpPr/>
                <p:nvPr/>
              </p:nvSpPr>
              <p:spPr bwMode="auto">
                <a:xfrm>
                  <a:off x="4647" y="2199"/>
                  <a:ext cx="36" cy="172"/>
                </a:xfrm>
                <a:custGeom>
                  <a:avLst/>
                  <a:gdLst>
                    <a:gd name="T0" fmla="*/ 35 w 36"/>
                    <a:gd name="T1" fmla="*/ 0 h 172"/>
                    <a:gd name="T2" fmla="*/ 35 w 36"/>
                    <a:gd name="T3" fmla="*/ 171 h 172"/>
                    <a:gd name="T4" fmla="*/ 0 w 36"/>
                    <a:gd name="T5" fmla="*/ 143 h 172"/>
                    <a:gd name="T6" fmla="*/ 0 w 36"/>
                    <a:gd name="T7" fmla="*/ 8 h 172"/>
                    <a:gd name="T8" fmla="*/ 35 w 36"/>
                    <a:gd name="T9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72">
                      <a:moveTo>
                        <a:pt x="35" y="0"/>
                      </a:moveTo>
                      <a:lnTo>
                        <a:pt x="35" y="171"/>
                      </a:lnTo>
                      <a:lnTo>
                        <a:pt x="0" y="143"/>
                      </a:lnTo>
                      <a:lnTo>
                        <a:pt x="0" y="8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5" name="Freeform 203"/>
                <p:cNvSpPr/>
                <p:nvPr/>
              </p:nvSpPr>
              <p:spPr bwMode="auto">
                <a:xfrm>
                  <a:off x="4510" y="2342"/>
                  <a:ext cx="173" cy="74"/>
                </a:xfrm>
                <a:custGeom>
                  <a:avLst/>
                  <a:gdLst>
                    <a:gd name="T0" fmla="*/ 172 w 173"/>
                    <a:gd name="T1" fmla="*/ 28 h 74"/>
                    <a:gd name="T2" fmla="*/ 0 w 173"/>
                    <a:gd name="T3" fmla="*/ 73 h 74"/>
                    <a:gd name="T4" fmla="*/ 0 w 173"/>
                    <a:gd name="T5" fmla="*/ 36 h 74"/>
                    <a:gd name="T6" fmla="*/ 137 w 173"/>
                    <a:gd name="T7" fmla="*/ 0 h 74"/>
                    <a:gd name="T8" fmla="*/ 172 w 173"/>
                    <a:gd name="T9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74">
                      <a:moveTo>
                        <a:pt x="172" y="28"/>
                      </a:moveTo>
                      <a:lnTo>
                        <a:pt x="0" y="73"/>
                      </a:lnTo>
                      <a:lnTo>
                        <a:pt x="0" y="36"/>
                      </a:lnTo>
                      <a:lnTo>
                        <a:pt x="137" y="0"/>
                      </a:lnTo>
                      <a:lnTo>
                        <a:pt x="172" y="28"/>
                      </a:lnTo>
                    </a:path>
                  </a:pathLst>
                </a:custGeom>
                <a:solidFill>
                  <a:srgbClr val="66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6" name="Freeform 204"/>
                <p:cNvSpPr/>
                <p:nvPr/>
              </p:nvSpPr>
              <p:spPr bwMode="auto">
                <a:xfrm>
                  <a:off x="4490" y="2101"/>
                  <a:ext cx="171" cy="78"/>
                </a:xfrm>
                <a:custGeom>
                  <a:avLst/>
                  <a:gdLst>
                    <a:gd name="T0" fmla="*/ 170 w 171"/>
                    <a:gd name="T1" fmla="*/ 45 h 78"/>
                    <a:gd name="T2" fmla="*/ 122 w 171"/>
                    <a:gd name="T3" fmla="*/ 0 h 78"/>
                    <a:gd name="T4" fmla="*/ 0 w 171"/>
                    <a:gd name="T5" fmla="*/ 31 h 78"/>
                    <a:gd name="T6" fmla="*/ 47 w 171"/>
                    <a:gd name="T7" fmla="*/ 77 h 78"/>
                    <a:gd name="T8" fmla="*/ 170 w 171"/>
                    <a:gd name="T9" fmla="*/ 4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1" h="78">
                      <a:moveTo>
                        <a:pt x="170" y="45"/>
                      </a:moveTo>
                      <a:lnTo>
                        <a:pt x="122" y="0"/>
                      </a:lnTo>
                      <a:lnTo>
                        <a:pt x="0" y="31"/>
                      </a:lnTo>
                      <a:lnTo>
                        <a:pt x="47" y="77"/>
                      </a:lnTo>
                      <a:lnTo>
                        <a:pt x="170" y="45"/>
                      </a:lnTo>
                    </a:path>
                  </a:pathLst>
                </a:custGeom>
                <a:solidFill>
                  <a:srgbClr val="66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1" name="Group 215"/>
              <p:cNvGrpSpPr/>
              <p:nvPr/>
            </p:nvGrpSpPr>
            <p:grpSpPr bwMode="auto">
              <a:xfrm>
                <a:off x="4467" y="1633"/>
                <a:ext cx="204" cy="246"/>
                <a:chOff x="4467" y="1633"/>
                <a:chExt cx="204" cy="246"/>
              </a:xfrm>
            </p:grpSpPr>
            <p:sp>
              <p:nvSpPr>
                <p:cNvPr id="179" name="Freeform 206"/>
                <p:cNvSpPr/>
                <p:nvPr/>
              </p:nvSpPr>
              <p:spPr bwMode="auto">
                <a:xfrm>
                  <a:off x="4483" y="1661"/>
                  <a:ext cx="188" cy="218"/>
                </a:xfrm>
                <a:custGeom>
                  <a:avLst/>
                  <a:gdLst>
                    <a:gd name="T0" fmla="*/ 187 w 188"/>
                    <a:gd name="T1" fmla="*/ 172 h 218"/>
                    <a:gd name="T2" fmla="*/ 187 w 188"/>
                    <a:gd name="T3" fmla="*/ 0 h 218"/>
                    <a:gd name="T4" fmla="*/ 90 w 188"/>
                    <a:gd name="T5" fmla="*/ 7 h 218"/>
                    <a:gd name="T6" fmla="*/ 15 w 188"/>
                    <a:gd name="T7" fmla="*/ 44 h 218"/>
                    <a:gd name="T8" fmla="*/ 0 w 188"/>
                    <a:gd name="T9" fmla="*/ 117 h 218"/>
                    <a:gd name="T10" fmla="*/ 15 w 188"/>
                    <a:gd name="T11" fmla="*/ 217 h 218"/>
                    <a:gd name="T12" fmla="*/ 187 w 188"/>
                    <a:gd name="T13" fmla="*/ 172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8" h="218">
                      <a:moveTo>
                        <a:pt x="187" y="172"/>
                      </a:moveTo>
                      <a:lnTo>
                        <a:pt x="187" y="0"/>
                      </a:lnTo>
                      <a:lnTo>
                        <a:pt x="90" y="7"/>
                      </a:lnTo>
                      <a:lnTo>
                        <a:pt x="15" y="44"/>
                      </a:lnTo>
                      <a:lnTo>
                        <a:pt x="0" y="117"/>
                      </a:lnTo>
                      <a:lnTo>
                        <a:pt x="15" y="217"/>
                      </a:lnTo>
                      <a:lnTo>
                        <a:pt x="187" y="172"/>
                      </a:lnTo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0" name="Freeform 207"/>
                <p:cNvSpPr/>
                <p:nvPr/>
              </p:nvSpPr>
              <p:spPr bwMode="auto">
                <a:xfrm>
                  <a:off x="4529" y="1708"/>
                  <a:ext cx="112" cy="127"/>
                </a:xfrm>
                <a:custGeom>
                  <a:avLst/>
                  <a:gdLst>
                    <a:gd name="T0" fmla="*/ 89 w 112"/>
                    <a:gd name="T1" fmla="*/ 0 h 127"/>
                    <a:gd name="T2" fmla="*/ 55 w 112"/>
                    <a:gd name="T3" fmla="*/ 42 h 127"/>
                    <a:gd name="T4" fmla="*/ 21 w 112"/>
                    <a:gd name="T5" fmla="*/ 17 h 127"/>
                    <a:gd name="T6" fmla="*/ 0 w 112"/>
                    <a:gd name="T7" fmla="*/ 43 h 127"/>
                    <a:gd name="T8" fmla="*/ 34 w 112"/>
                    <a:gd name="T9" fmla="*/ 68 h 127"/>
                    <a:gd name="T10" fmla="*/ 0 w 112"/>
                    <a:gd name="T11" fmla="*/ 110 h 127"/>
                    <a:gd name="T12" fmla="*/ 21 w 112"/>
                    <a:gd name="T13" fmla="*/ 126 h 127"/>
                    <a:gd name="T14" fmla="*/ 55 w 112"/>
                    <a:gd name="T15" fmla="*/ 84 h 127"/>
                    <a:gd name="T16" fmla="*/ 89 w 112"/>
                    <a:gd name="T17" fmla="*/ 108 h 127"/>
                    <a:gd name="T18" fmla="*/ 111 w 112"/>
                    <a:gd name="T19" fmla="*/ 82 h 127"/>
                    <a:gd name="T20" fmla="*/ 76 w 112"/>
                    <a:gd name="T21" fmla="*/ 57 h 127"/>
                    <a:gd name="T22" fmla="*/ 111 w 112"/>
                    <a:gd name="T23" fmla="*/ 15 h 127"/>
                    <a:gd name="T24" fmla="*/ 89 w 112"/>
                    <a:gd name="T25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2" h="127">
                      <a:moveTo>
                        <a:pt x="89" y="0"/>
                      </a:moveTo>
                      <a:lnTo>
                        <a:pt x="55" y="42"/>
                      </a:lnTo>
                      <a:lnTo>
                        <a:pt x="21" y="17"/>
                      </a:lnTo>
                      <a:lnTo>
                        <a:pt x="0" y="43"/>
                      </a:lnTo>
                      <a:lnTo>
                        <a:pt x="34" y="68"/>
                      </a:lnTo>
                      <a:lnTo>
                        <a:pt x="0" y="110"/>
                      </a:lnTo>
                      <a:lnTo>
                        <a:pt x="21" y="126"/>
                      </a:lnTo>
                      <a:lnTo>
                        <a:pt x="55" y="84"/>
                      </a:lnTo>
                      <a:lnTo>
                        <a:pt x="89" y="108"/>
                      </a:lnTo>
                      <a:lnTo>
                        <a:pt x="111" y="82"/>
                      </a:lnTo>
                      <a:lnTo>
                        <a:pt x="76" y="57"/>
                      </a:lnTo>
                      <a:lnTo>
                        <a:pt x="111" y="1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1" name="Freeform 208"/>
                <p:cNvSpPr/>
                <p:nvPr/>
              </p:nvSpPr>
              <p:spPr bwMode="auto">
                <a:xfrm>
                  <a:off x="4589" y="1709"/>
                  <a:ext cx="52" cy="56"/>
                </a:xfrm>
                <a:custGeom>
                  <a:avLst/>
                  <a:gdLst>
                    <a:gd name="T0" fmla="*/ 32 w 52"/>
                    <a:gd name="T1" fmla="*/ 0 h 56"/>
                    <a:gd name="T2" fmla="*/ 0 w 52"/>
                    <a:gd name="T3" fmla="*/ 39 h 56"/>
                    <a:gd name="T4" fmla="*/ 17 w 52"/>
                    <a:gd name="T5" fmla="*/ 55 h 56"/>
                    <a:gd name="T6" fmla="*/ 51 w 52"/>
                    <a:gd name="T7" fmla="*/ 13 h 56"/>
                    <a:gd name="T8" fmla="*/ 32 w 52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56">
                      <a:moveTo>
                        <a:pt x="32" y="0"/>
                      </a:moveTo>
                      <a:lnTo>
                        <a:pt x="0" y="39"/>
                      </a:lnTo>
                      <a:lnTo>
                        <a:pt x="17" y="55"/>
                      </a:lnTo>
                      <a:lnTo>
                        <a:pt x="51" y="13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2" name="Freeform 209"/>
                <p:cNvSpPr/>
                <p:nvPr/>
              </p:nvSpPr>
              <p:spPr bwMode="auto">
                <a:xfrm>
                  <a:off x="4529" y="1748"/>
                  <a:ext cx="33" cy="29"/>
                </a:xfrm>
                <a:custGeom>
                  <a:avLst/>
                  <a:gdLst>
                    <a:gd name="T0" fmla="*/ 1 w 33"/>
                    <a:gd name="T1" fmla="*/ 0 h 29"/>
                    <a:gd name="T2" fmla="*/ 0 w 33"/>
                    <a:gd name="T3" fmla="*/ 2 h 29"/>
                    <a:gd name="T4" fmla="*/ 32 w 33"/>
                    <a:gd name="T5" fmla="*/ 28 h 29"/>
                    <a:gd name="T6" fmla="*/ 16 w 33"/>
                    <a:gd name="T7" fmla="*/ 11 h 29"/>
                    <a:gd name="T8" fmla="*/ 1 w 33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9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32" y="28"/>
                      </a:lnTo>
                      <a:lnTo>
                        <a:pt x="16" y="1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3" name="Freeform 210"/>
                <p:cNvSpPr/>
                <p:nvPr/>
              </p:nvSpPr>
              <p:spPr bwMode="auto">
                <a:xfrm>
                  <a:off x="4529" y="1776"/>
                  <a:ext cx="112" cy="59"/>
                </a:xfrm>
                <a:custGeom>
                  <a:avLst/>
                  <a:gdLst>
                    <a:gd name="T0" fmla="*/ 72 w 112"/>
                    <a:gd name="T1" fmla="*/ 25 h 59"/>
                    <a:gd name="T2" fmla="*/ 38 w 112"/>
                    <a:gd name="T3" fmla="*/ 0 h 59"/>
                    <a:gd name="T4" fmla="*/ 4 w 112"/>
                    <a:gd name="T5" fmla="*/ 42 h 59"/>
                    <a:gd name="T6" fmla="*/ 1 w 112"/>
                    <a:gd name="T7" fmla="*/ 40 h 59"/>
                    <a:gd name="T8" fmla="*/ 0 w 112"/>
                    <a:gd name="T9" fmla="*/ 42 h 59"/>
                    <a:gd name="T10" fmla="*/ 21 w 112"/>
                    <a:gd name="T11" fmla="*/ 58 h 59"/>
                    <a:gd name="T12" fmla="*/ 55 w 112"/>
                    <a:gd name="T13" fmla="*/ 16 h 59"/>
                    <a:gd name="T14" fmla="*/ 89 w 112"/>
                    <a:gd name="T15" fmla="*/ 40 h 59"/>
                    <a:gd name="T16" fmla="*/ 111 w 112"/>
                    <a:gd name="T17" fmla="*/ 14 h 59"/>
                    <a:gd name="T18" fmla="*/ 92 w 112"/>
                    <a:gd name="T19" fmla="*/ 0 h 59"/>
                    <a:gd name="T20" fmla="*/ 72 w 112"/>
                    <a:gd name="T21" fmla="*/ 2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59">
                      <a:moveTo>
                        <a:pt x="72" y="25"/>
                      </a:moveTo>
                      <a:lnTo>
                        <a:pt x="38" y="0"/>
                      </a:lnTo>
                      <a:lnTo>
                        <a:pt x="4" y="42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21" y="58"/>
                      </a:lnTo>
                      <a:lnTo>
                        <a:pt x="55" y="16"/>
                      </a:lnTo>
                      <a:lnTo>
                        <a:pt x="89" y="40"/>
                      </a:lnTo>
                      <a:lnTo>
                        <a:pt x="111" y="14"/>
                      </a:lnTo>
                      <a:lnTo>
                        <a:pt x="92" y="0"/>
                      </a:lnTo>
                      <a:lnTo>
                        <a:pt x="72" y="25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4" name="Freeform 211"/>
                <p:cNvSpPr/>
                <p:nvPr/>
              </p:nvSpPr>
              <p:spPr bwMode="auto">
                <a:xfrm>
                  <a:off x="4467" y="1633"/>
                  <a:ext cx="204" cy="76"/>
                </a:xfrm>
                <a:custGeom>
                  <a:avLst/>
                  <a:gdLst>
                    <a:gd name="T0" fmla="*/ 203 w 204"/>
                    <a:gd name="T1" fmla="*/ 30 h 76"/>
                    <a:gd name="T2" fmla="*/ 171 w 204"/>
                    <a:gd name="T3" fmla="*/ 0 h 76"/>
                    <a:gd name="T4" fmla="*/ 0 w 204"/>
                    <a:gd name="T5" fmla="*/ 45 h 76"/>
                    <a:gd name="T6" fmla="*/ 31 w 204"/>
                    <a:gd name="T7" fmla="*/ 75 h 76"/>
                    <a:gd name="T8" fmla="*/ 203 w 204"/>
                    <a:gd name="T9" fmla="*/ 3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76">
                      <a:moveTo>
                        <a:pt x="203" y="30"/>
                      </a:moveTo>
                      <a:lnTo>
                        <a:pt x="171" y="0"/>
                      </a:lnTo>
                      <a:lnTo>
                        <a:pt x="0" y="45"/>
                      </a:lnTo>
                      <a:lnTo>
                        <a:pt x="31" y="75"/>
                      </a:lnTo>
                      <a:lnTo>
                        <a:pt x="203" y="30"/>
                      </a:lnTo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5" name="Freeform 212"/>
                <p:cNvSpPr/>
                <p:nvPr/>
              </p:nvSpPr>
              <p:spPr bwMode="auto">
                <a:xfrm>
                  <a:off x="4467" y="1675"/>
                  <a:ext cx="33" cy="202"/>
                </a:xfrm>
                <a:custGeom>
                  <a:avLst/>
                  <a:gdLst>
                    <a:gd name="T0" fmla="*/ 31 w 33"/>
                    <a:gd name="T1" fmla="*/ 201 h 202"/>
                    <a:gd name="T2" fmla="*/ 0 w 33"/>
                    <a:gd name="T3" fmla="*/ 171 h 202"/>
                    <a:gd name="T4" fmla="*/ 0 w 33"/>
                    <a:gd name="T5" fmla="*/ 0 h 202"/>
                    <a:gd name="T6" fmla="*/ 32 w 33"/>
                    <a:gd name="T7" fmla="*/ 29 h 202"/>
                    <a:gd name="T8" fmla="*/ 31 w 33"/>
                    <a:gd name="T9" fmla="*/ 20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2">
                      <a:moveTo>
                        <a:pt x="31" y="201"/>
                      </a:moveTo>
                      <a:lnTo>
                        <a:pt x="0" y="171"/>
                      </a:lnTo>
                      <a:lnTo>
                        <a:pt x="0" y="0"/>
                      </a:lnTo>
                      <a:lnTo>
                        <a:pt x="32" y="29"/>
                      </a:lnTo>
                      <a:lnTo>
                        <a:pt x="31" y="201"/>
                      </a:ln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6" name="Freeform 213"/>
                <p:cNvSpPr/>
                <p:nvPr/>
              </p:nvSpPr>
              <p:spPr bwMode="auto">
                <a:xfrm>
                  <a:off x="4567" y="1776"/>
                  <a:ext cx="51" cy="40"/>
                </a:xfrm>
                <a:custGeom>
                  <a:avLst/>
                  <a:gdLst>
                    <a:gd name="T0" fmla="*/ 33 w 51"/>
                    <a:gd name="T1" fmla="*/ 24 h 40"/>
                    <a:gd name="T2" fmla="*/ 50 w 51"/>
                    <a:gd name="T3" fmla="*/ 39 h 40"/>
                    <a:gd name="T4" fmla="*/ 16 w 51"/>
                    <a:gd name="T5" fmla="*/ 15 h 40"/>
                    <a:gd name="T6" fmla="*/ 0 w 51"/>
                    <a:gd name="T7" fmla="*/ 0 h 40"/>
                    <a:gd name="T8" fmla="*/ 33 w 51"/>
                    <a:gd name="T9" fmla="*/ 2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0">
                      <a:moveTo>
                        <a:pt x="33" y="24"/>
                      </a:moveTo>
                      <a:lnTo>
                        <a:pt x="50" y="39"/>
                      </a:lnTo>
                      <a:lnTo>
                        <a:pt x="16" y="15"/>
                      </a:lnTo>
                      <a:lnTo>
                        <a:pt x="0" y="0"/>
                      </a:lnTo>
                      <a:lnTo>
                        <a:pt x="33" y="24"/>
                      </a:lnTo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7" name="Freeform 214"/>
                <p:cNvSpPr/>
                <p:nvPr/>
              </p:nvSpPr>
              <p:spPr bwMode="auto">
                <a:xfrm>
                  <a:off x="4529" y="1815"/>
                  <a:ext cx="24" cy="22"/>
                </a:xfrm>
                <a:custGeom>
                  <a:avLst/>
                  <a:gdLst>
                    <a:gd name="T0" fmla="*/ 23 w 24"/>
                    <a:gd name="T1" fmla="*/ 21 h 22"/>
                    <a:gd name="T2" fmla="*/ 0 w 24"/>
                    <a:gd name="T3" fmla="*/ 2 h 22"/>
                    <a:gd name="T4" fmla="*/ 1 w 24"/>
                    <a:gd name="T5" fmla="*/ 0 h 22"/>
                    <a:gd name="T6" fmla="*/ 5 w 24"/>
                    <a:gd name="T7" fmla="*/ 2 h 22"/>
                    <a:gd name="T8" fmla="*/ 23 w 24"/>
                    <a:gd name="T9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3" y="21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2"/>
                      </a:lnTo>
                      <a:lnTo>
                        <a:pt x="23" y="21"/>
                      </a:lnTo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2" name="Group 222"/>
              <p:cNvGrpSpPr/>
              <p:nvPr/>
            </p:nvGrpSpPr>
            <p:grpSpPr bwMode="auto">
              <a:xfrm>
                <a:off x="4388" y="1267"/>
                <a:ext cx="125" cy="143"/>
                <a:chOff x="4388" y="1267"/>
                <a:chExt cx="125" cy="143"/>
              </a:xfrm>
            </p:grpSpPr>
            <p:sp>
              <p:nvSpPr>
                <p:cNvPr id="173" name="Freeform 216"/>
                <p:cNvSpPr/>
                <p:nvPr/>
              </p:nvSpPr>
              <p:spPr bwMode="auto">
                <a:xfrm>
                  <a:off x="4388" y="1267"/>
                  <a:ext cx="107" cy="60"/>
                </a:xfrm>
                <a:custGeom>
                  <a:avLst/>
                  <a:gdLst>
                    <a:gd name="T0" fmla="*/ 36 w 107"/>
                    <a:gd name="T1" fmla="*/ 38 h 60"/>
                    <a:gd name="T2" fmla="*/ 68 w 107"/>
                    <a:gd name="T3" fmla="*/ 59 h 60"/>
                    <a:gd name="T4" fmla="*/ 88 w 107"/>
                    <a:gd name="T5" fmla="*/ 47 h 60"/>
                    <a:gd name="T6" fmla="*/ 101 w 107"/>
                    <a:gd name="T7" fmla="*/ 18 h 60"/>
                    <a:gd name="T8" fmla="*/ 104 w 107"/>
                    <a:gd name="T9" fmla="*/ 20 h 60"/>
                    <a:gd name="T10" fmla="*/ 106 w 107"/>
                    <a:gd name="T11" fmla="*/ 17 h 60"/>
                    <a:gd name="T12" fmla="*/ 86 w 107"/>
                    <a:gd name="T13" fmla="*/ 0 h 60"/>
                    <a:gd name="T14" fmla="*/ 52 w 107"/>
                    <a:gd name="T15" fmla="*/ 43 h 60"/>
                    <a:gd name="T16" fmla="*/ 19 w 107"/>
                    <a:gd name="T17" fmla="*/ 19 h 60"/>
                    <a:gd name="T18" fmla="*/ 0 w 107"/>
                    <a:gd name="T19" fmla="*/ 43 h 60"/>
                    <a:gd name="T20" fmla="*/ 15 w 107"/>
                    <a:gd name="T21" fmla="*/ 59 h 60"/>
                    <a:gd name="T22" fmla="*/ 33 w 107"/>
                    <a:gd name="T23" fmla="*/ 55 h 60"/>
                    <a:gd name="T24" fmla="*/ 36 w 107"/>
                    <a:gd name="T25" fmla="*/ 3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7" h="60">
                      <a:moveTo>
                        <a:pt x="36" y="38"/>
                      </a:moveTo>
                      <a:lnTo>
                        <a:pt x="68" y="59"/>
                      </a:lnTo>
                      <a:lnTo>
                        <a:pt x="88" y="47"/>
                      </a:lnTo>
                      <a:lnTo>
                        <a:pt x="101" y="18"/>
                      </a:lnTo>
                      <a:lnTo>
                        <a:pt x="104" y="20"/>
                      </a:lnTo>
                      <a:lnTo>
                        <a:pt x="106" y="17"/>
                      </a:lnTo>
                      <a:lnTo>
                        <a:pt x="86" y="0"/>
                      </a:lnTo>
                      <a:lnTo>
                        <a:pt x="52" y="43"/>
                      </a:lnTo>
                      <a:lnTo>
                        <a:pt x="19" y="19"/>
                      </a:lnTo>
                      <a:lnTo>
                        <a:pt x="0" y="43"/>
                      </a:lnTo>
                      <a:lnTo>
                        <a:pt x="15" y="59"/>
                      </a:lnTo>
                      <a:lnTo>
                        <a:pt x="33" y="55"/>
                      </a:lnTo>
                      <a:lnTo>
                        <a:pt x="36" y="38"/>
                      </a:lnTo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4" name="Freeform 217"/>
                <p:cNvSpPr/>
                <p:nvPr/>
              </p:nvSpPr>
              <p:spPr bwMode="auto">
                <a:xfrm>
                  <a:off x="4389" y="1340"/>
                  <a:ext cx="50" cy="53"/>
                </a:xfrm>
                <a:custGeom>
                  <a:avLst/>
                  <a:gdLst>
                    <a:gd name="T0" fmla="*/ 29 w 50"/>
                    <a:gd name="T1" fmla="*/ 0 h 53"/>
                    <a:gd name="T2" fmla="*/ 0 w 50"/>
                    <a:gd name="T3" fmla="*/ 35 h 53"/>
                    <a:gd name="T4" fmla="*/ 15 w 50"/>
                    <a:gd name="T5" fmla="*/ 52 h 53"/>
                    <a:gd name="T6" fmla="*/ 49 w 50"/>
                    <a:gd name="T7" fmla="*/ 31 h 53"/>
                    <a:gd name="T8" fmla="*/ 47 w 50"/>
                    <a:gd name="T9" fmla="*/ 13 h 53"/>
                    <a:gd name="T10" fmla="*/ 49 w 50"/>
                    <a:gd name="T11" fmla="*/ 1 h 53"/>
                    <a:gd name="T12" fmla="*/ 29 w 50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53">
                      <a:moveTo>
                        <a:pt x="29" y="0"/>
                      </a:moveTo>
                      <a:lnTo>
                        <a:pt x="0" y="35"/>
                      </a:lnTo>
                      <a:lnTo>
                        <a:pt x="15" y="52"/>
                      </a:lnTo>
                      <a:lnTo>
                        <a:pt x="49" y="31"/>
                      </a:lnTo>
                      <a:lnTo>
                        <a:pt x="47" y="13"/>
                      </a:lnTo>
                      <a:lnTo>
                        <a:pt x="49" y="1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5" name="Freeform 218"/>
                <p:cNvSpPr/>
                <p:nvPr/>
              </p:nvSpPr>
              <p:spPr bwMode="auto">
                <a:xfrm>
                  <a:off x="4407" y="1288"/>
                  <a:ext cx="51" cy="38"/>
                </a:xfrm>
                <a:custGeom>
                  <a:avLst/>
                  <a:gdLst>
                    <a:gd name="T0" fmla="*/ 0 w 51"/>
                    <a:gd name="T1" fmla="*/ 0 h 38"/>
                    <a:gd name="T2" fmla="*/ 15 w 51"/>
                    <a:gd name="T3" fmla="*/ 13 h 38"/>
                    <a:gd name="T4" fmla="*/ 50 w 51"/>
                    <a:gd name="T5" fmla="*/ 37 h 38"/>
                    <a:gd name="T6" fmla="*/ 33 w 51"/>
                    <a:gd name="T7" fmla="*/ 22 h 38"/>
                    <a:gd name="T8" fmla="*/ 0 w 51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38">
                      <a:moveTo>
                        <a:pt x="0" y="0"/>
                      </a:moveTo>
                      <a:lnTo>
                        <a:pt x="15" y="13"/>
                      </a:lnTo>
                      <a:lnTo>
                        <a:pt x="50" y="37"/>
                      </a:lnTo>
                      <a:lnTo>
                        <a:pt x="33" y="2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6" name="Freeform 219"/>
                <p:cNvSpPr/>
                <p:nvPr/>
              </p:nvSpPr>
              <p:spPr bwMode="auto">
                <a:xfrm>
                  <a:off x="4479" y="1340"/>
                  <a:ext cx="34" cy="25"/>
                </a:xfrm>
                <a:custGeom>
                  <a:avLst/>
                  <a:gdLst>
                    <a:gd name="T0" fmla="*/ 1 w 34"/>
                    <a:gd name="T1" fmla="*/ 0 h 25"/>
                    <a:gd name="T2" fmla="*/ 0 w 34"/>
                    <a:gd name="T3" fmla="*/ 2 h 25"/>
                    <a:gd name="T4" fmla="*/ 33 w 34"/>
                    <a:gd name="T5" fmla="*/ 24 h 25"/>
                    <a:gd name="T6" fmla="*/ 16 w 34"/>
                    <a:gd name="T7" fmla="*/ 9 h 25"/>
                    <a:gd name="T8" fmla="*/ 1 w 34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5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33" y="24"/>
                      </a:lnTo>
                      <a:lnTo>
                        <a:pt x="16" y="9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7" name="Freeform 220"/>
                <p:cNvSpPr/>
                <p:nvPr/>
              </p:nvSpPr>
              <p:spPr bwMode="auto">
                <a:xfrm>
                  <a:off x="4474" y="1267"/>
                  <a:ext cx="39" cy="38"/>
                </a:xfrm>
                <a:custGeom>
                  <a:avLst/>
                  <a:gdLst>
                    <a:gd name="T0" fmla="*/ 38 w 39"/>
                    <a:gd name="T1" fmla="*/ 37 h 38"/>
                    <a:gd name="T2" fmla="*/ 16 w 39"/>
                    <a:gd name="T3" fmla="*/ 18 h 38"/>
                    <a:gd name="T4" fmla="*/ 0 w 39"/>
                    <a:gd name="T5" fmla="*/ 0 h 38"/>
                    <a:gd name="T6" fmla="*/ 22 w 39"/>
                    <a:gd name="T7" fmla="*/ 20 h 38"/>
                    <a:gd name="T8" fmla="*/ 38 w 39"/>
                    <a:gd name="T9" fmla="*/ 3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8">
                      <a:moveTo>
                        <a:pt x="38" y="37"/>
                      </a:moveTo>
                      <a:lnTo>
                        <a:pt x="16" y="18"/>
                      </a:lnTo>
                      <a:lnTo>
                        <a:pt x="0" y="0"/>
                      </a:lnTo>
                      <a:lnTo>
                        <a:pt x="22" y="20"/>
                      </a:lnTo>
                      <a:lnTo>
                        <a:pt x="38" y="37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8" name="Freeform 221"/>
                <p:cNvSpPr/>
                <p:nvPr/>
              </p:nvSpPr>
              <p:spPr bwMode="auto">
                <a:xfrm>
                  <a:off x="4403" y="1283"/>
                  <a:ext cx="110" cy="127"/>
                </a:xfrm>
                <a:custGeom>
                  <a:avLst/>
                  <a:gdLst>
                    <a:gd name="T0" fmla="*/ 88 w 110"/>
                    <a:gd name="T1" fmla="*/ 0 h 127"/>
                    <a:gd name="T2" fmla="*/ 54 w 110"/>
                    <a:gd name="T3" fmla="*/ 41 h 127"/>
                    <a:gd name="T4" fmla="*/ 21 w 110"/>
                    <a:gd name="T5" fmla="*/ 17 h 127"/>
                    <a:gd name="T6" fmla="*/ 0 w 110"/>
                    <a:gd name="T7" fmla="*/ 43 h 127"/>
                    <a:gd name="T8" fmla="*/ 33 w 110"/>
                    <a:gd name="T9" fmla="*/ 68 h 127"/>
                    <a:gd name="T10" fmla="*/ 0 w 110"/>
                    <a:gd name="T11" fmla="*/ 108 h 127"/>
                    <a:gd name="T12" fmla="*/ 21 w 110"/>
                    <a:gd name="T13" fmla="*/ 126 h 127"/>
                    <a:gd name="T14" fmla="*/ 54 w 110"/>
                    <a:gd name="T15" fmla="*/ 84 h 127"/>
                    <a:gd name="T16" fmla="*/ 88 w 110"/>
                    <a:gd name="T17" fmla="*/ 108 h 127"/>
                    <a:gd name="T18" fmla="*/ 109 w 110"/>
                    <a:gd name="T19" fmla="*/ 82 h 127"/>
                    <a:gd name="T20" fmla="*/ 75 w 110"/>
                    <a:gd name="T21" fmla="*/ 57 h 127"/>
                    <a:gd name="T22" fmla="*/ 109 w 110"/>
                    <a:gd name="T23" fmla="*/ 15 h 127"/>
                    <a:gd name="T24" fmla="*/ 88 w 110"/>
                    <a:gd name="T25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0" h="127">
                      <a:moveTo>
                        <a:pt x="88" y="0"/>
                      </a:moveTo>
                      <a:lnTo>
                        <a:pt x="54" y="41"/>
                      </a:lnTo>
                      <a:lnTo>
                        <a:pt x="21" y="17"/>
                      </a:lnTo>
                      <a:lnTo>
                        <a:pt x="0" y="43"/>
                      </a:lnTo>
                      <a:lnTo>
                        <a:pt x="33" y="68"/>
                      </a:lnTo>
                      <a:lnTo>
                        <a:pt x="0" y="108"/>
                      </a:lnTo>
                      <a:lnTo>
                        <a:pt x="21" y="126"/>
                      </a:lnTo>
                      <a:lnTo>
                        <a:pt x="54" y="84"/>
                      </a:lnTo>
                      <a:lnTo>
                        <a:pt x="88" y="108"/>
                      </a:lnTo>
                      <a:lnTo>
                        <a:pt x="109" y="82"/>
                      </a:lnTo>
                      <a:lnTo>
                        <a:pt x="75" y="57"/>
                      </a:lnTo>
                      <a:lnTo>
                        <a:pt x="109" y="15"/>
                      </a:lnTo>
                      <a:lnTo>
                        <a:pt x="88" y="0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1" name="Group 95"/>
            <p:cNvGrpSpPr/>
            <p:nvPr/>
          </p:nvGrpSpPr>
          <p:grpSpPr bwMode="auto">
            <a:xfrm>
              <a:off x="2462537" y="2266513"/>
              <a:ext cx="648450" cy="370362"/>
              <a:chOff x="570" y="2983"/>
              <a:chExt cx="1026" cy="586"/>
            </a:xfrm>
          </p:grpSpPr>
          <p:sp>
            <p:nvSpPr>
              <p:cNvPr id="135" name="Freeform 70"/>
              <p:cNvSpPr/>
              <p:nvPr/>
            </p:nvSpPr>
            <p:spPr bwMode="auto">
              <a:xfrm>
                <a:off x="785" y="3147"/>
                <a:ext cx="329" cy="177"/>
              </a:xfrm>
              <a:custGeom>
                <a:avLst/>
                <a:gdLst>
                  <a:gd name="T0" fmla="*/ 286 w 329"/>
                  <a:gd name="T1" fmla="*/ 128 h 177"/>
                  <a:gd name="T2" fmla="*/ 325 w 329"/>
                  <a:gd name="T3" fmla="*/ 118 h 177"/>
                  <a:gd name="T4" fmla="*/ 328 w 329"/>
                  <a:gd name="T5" fmla="*/ 176 h 177"/>
                  <a:gd name="T6" fmla="*/ 189 w 329"/>
                  <a:gd name="T7" fmla="*/ 155 h 177"/>
                  <a:gd name="T8" fmla="*/ 231 w 329"/>
                  <a:gd name="T9" fmla="*/ 143 h 177"/>
                  <a:gd name="T10" fmla="*/ 0 w 329"/>
                  <a:gd name="T11" fmla="*/ 17 h 177"/>
                  <a:gd name="T12" fmla="*/ 59 w 329"/>
                  <a:gd name="T13" fmla="*/ 0 h 177"/>
                  <a:gd name="T14" fmla="*/ 286 w 329"/>
                  <a:gd name="T15" fmla="*/ 12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177">
                    <a:moveTo>
                      <a:pt x="286" y="128"/>
                    </a:moveTo>
                    <a:lnTo>
                      <a:pt x="325" y="118"/>
                    </a:lnTo>
                    <a:lnTo>
                      <a:pt x="328" y="176"/>
                    </a:lnTo>
                    <a:lnTo>
                      <a:pt x="189" y="155"/>
                    </a:lnTo>
                    <a:lnTo>
                      <a:pt x="231" y="143"/>
                    </a:lnTo>
                    <a:lnTo>
                      <a:pt x="0" y="17"/>
                    </a:lnTo>
                    <a:lnTo>
                      <a:pt x="59" y="0"/>
                    </a:lnTo>
                    <a:lnTo>
                      <a:pt x="286" y="128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71"/>
              <p:cNvSpPr/>
              <p:nvPr/>
            </p:nvSpPr>
            <p:spPr bwMode="auto">
              <a:xfrm>
                <a:off x="676" y="3141"/>
                <a:ext cx="633" cy="243"/>
              </a:xfrm>
              <a:custGeom>
                <a:avLst/>
                <a:gdLst>
                  <a:gd name="T0" fmla="*/ 0 w 633"/>
                  <a:gd name="T1" fmla="*/ 139 h 243"/>
                  <a:gd name="T2" fmla="*/ 128 w 633"/>
                  <a:gd name="T3" fmla="*/ 208 h 243"/>
                  <a:gd name="T4" fmla="*/ 86 w 633"/>
                  <a:gd name="T5" fmla="*/ 221 h 243"/>
                  <a:gd name="T6" fmla="*/ 225 w 633"/>
                  <a:gd name="T7" fmla="*/ 242 h 243"/>
                  <a:gd name="T8" fmla="*/ 221 w 633"/>
                  <a:gd name="T9" fmla="*/ 183 h 243"/>
                  <a:gd name="T10" fmla="*/ 183 w 633"/>
                  <a:gd name="T11" fmla="*/ 194 h 243"/>
                  <a:gd name="T12" fmla="*/ 102 w 633"/>
                  <a:gd name="T13" fmla="*/ 148 h 243"/>
                  <a:gd name="T14" fmla="*/ 453 w 633"/>
                  <a:gd name="T15" fmla="*/ 42 h 243"/>
                  <a:gd name="T16" fmla="*/ 535 w 633"/>
                  <a:gd name="T17" fmla="*/ 86 h 243"/>
                  <a:gd name="T18" fmla="*/ 493 w 633"/>
                  <a:gd name="T19" fmla="*/ 99 h 243"/>
                  <a:gd name="T20" fmla="*/ 632 w 633"/>
                  <a:gd name="T21" fmla="*/ 120 h 243"/>
                  <a:gd name="T22" fmla="*/ 628 w 633"/>
                  <a:gd name="T23" fmla="*/ 61 h 243"/>
                  <a:gd name="T24" fmla="*/ 590 w 633"/>
                  <a:gd name="T25" fmla="*/ 71 h 243"/>
                  <a:gd name="T26" fmla="*/ 465 w 633"/>
                  <a:gd name="T27" fmla="*/ 0 h 243"/>
                  <a:gd name="T28" fmla="*/ 0 w 633"/>
                  <a:gd name="T29" fmla="*/ 139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3" h="243">
                    <a:moveTo>
                      <a:pt x="0" y="139"/>
                    </a:moveTo>
                    <a:lnTo>
                      <a:pt x="128" y="208"/>
                    </a:lnTo>
                    <a:lnTo>
                      <a:pt x="86" y="221"/>
                    </a:lnTo>
                    <a:lnTo>
                      <a:pt x="225" y="242"/>
                    </a:lnTo>
                    <a:lnTo>
                      <a:pt x="221" y="183"/>
                    </a:lnTo>
                    <a:lnTo>
                      <a:pt x="183" y="194"/>
                    </a:lnTo>
                    <a:lnTo>
                      <a:pt x="102" y="148"/>
                    </a:lnTo>
                    <a:lnTo>
                      <a:pt x="453" y="42"/>
                    </a:lnTo>
                    <a:lnTo>
                      <a:pt x="535" y="86"/>
                    </a:lnTo>
                    <a:lnTo>
                      <a:pt x="493" y="99"/>
                    </a:lnTo>
                    <a:lnTo>
                      <a:pt x="632" y="120"/>
                    </a:lnTo>
                    <a:lnTo>
                      <a:pt x="628" y="61"/>
                    </a:lnTo>
                    <a:lnTo>
                      <a:pt x="590" y="71"/>
                    </a:lnTo>
                    <a:lnTo>
                      <a:pt x="465" y="0"/>
                    </a:lnTo>
                    <a:lnTo>
                      <a:pt x="0" y="13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37" name="Group 74"/>
              <p:cNvGrpSpPr/>
              <p:nvPr/>
            </p:nvGrpSpPr>
            <p:grpSpPr bwMode="auto">
              <a:xfrm>
                <a:off x="676" y="3134"/>
                <a:ext cx="633" cy="243"/>
                <a:chOff x="676" y="3134"/>
                <a:chExt cx="633" cy="243"/>
              </a:xfrm>
            </p:grpSpPr>
            <p:sp>
              <p:nvSpPr>
                <p:cNvPr id="158" name="Freeform 72"/>
                <p:cNvSpPr/>
                <p:nvPr/>
              </p:nvSpPr>
              <p:spPr bwMode="auto">
                <a:xfrm>
                  <a:off x="785" y="3141"/>
                  <a:ext cx="329" cy="177"/>
                </a:xfrm>
                <a:custGeom>
                  <a:avLst/>
                  <a:gdLst>
                    <a:gd name="T0" fmla="*/ 286 w 329"/>
                    <a:gd name="T1" fmla="*/ 128 h 177"/>
                    <a:gd name="T2" fmla="*/ 325 w 329"/>
                    <a:gd name="T3" fmla="*/ 117 h 177"/>
                    <a:gd name="T4" fmla="*/ 328 w 329"/>
                    <a:gd name="T5" fmla="*/ 176 h 177"/>
                    <a:gd name="T6" fmla="*/ 189 w 329"/>
                    <a:gd name="T7" fmla="*/ 155 h 177"/>
                    <a:gd name="T8" fmla="*/ 231 w 329"/>
                    <a:gd name="T9" fmla="*/ 142 h 177"/>
                    <a:gd name="T10" fmla="*/ 0 w 329"/>
                    <a:gd name="T11" fmla="*/ 16 h 177"/>
                    <a:gd name="T12" fmla="*/ 59 w 329"/>
                    <a:gd name="T13" fmla="*/ 0 h 177"/>
                    <a:gd name="T14" fmla="*/ 286 w 329"/>
                    <a:gd name="T15" fmla="*/ 128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9" h="177">
                      <a:moveTo>
                        <a:pt x="286" y="128"/>
                      </a:moveTo>
                      <a:lnTo>
                        <a:pt x="325" y="117"/>
                      </a:lnTo>
                      <a:lnTo>
                        <a:pt x="328" y="176"/>
                      </a:lnTo>
                      <a:lnTo>
                        <a:pt x="189" y="155"/>
                      </a:lnTo>
                      <a:lnTo>
                        <a:pt x="231" y="142"/>
                      </a:lnTo>
                      <a:lnTo>
                        <a:pt x="0" y="16"/>
                      </a:lnTo>
                      <a:lnTo>
                        <a:pt x="59" y="0"/>
                      </a:lnTo>
                      <a:lnTo>
                        <a:pt x="286" y="128"/>
                      </a:lnTo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9" name="Freeform 73"/>
                <p:cNvSpPr/>
                <p:nvPr/>
              </p:nvSpPr>
              <p:spPr bwMode="auto">
                <a:xfrm>
                  <a:off x="676" y="3134"/>
                  <a:ext cx="633" cy="243"/>
                </a:xfrm>
                <a:custGeom>
                  <a:avLst/>
                  <a:gdLst>
                    <a:gd name="T0" fmla="*/ 0 w 633"/>
                    <a:gd name="T1" fmla="*/ 139 h 243"/>
                    <a:gd name="T2" fmla="*/ 128 w 633"/>
                    <a:gd name="T3" fmla="*/ 209 h 243"/>
                    <a:gd name="T4" fmla="*/ 86 w 633"/>
                    <a:gd name="T5" fmla="*/ 221 h 243"/>
                    <a:gd name="T6" fmla="*/ 225 w 633"/>
                    <a:gd name="T7" fmla="*/ 242 h 243"/>
                    <a:gd name="T8" fmla="*/ 221 w 633"/>
                    <a:gd name="T9" fmla="*/ 184 h 243"/>
                    <a:gd name="T10" fmla="*/ 183 w 633"/>
                    <a:gd name="T11" fmla="*/ 194 h 243"/>
                    <a:gd name="T12" fmla="*/ 102 w 633"/>
                    <a:gd name="T13" fmla="*/ 148 h 243"/>
                    <a:gd name="T14" fmla="*/ 453 w 633"/>
                    <a:gd name="T15" fmla="*/ 43 h 243"/>
                    <a:gd name="T16" fmla="*/ 535 w 633"/>
                    <a:gd name="T17" fmla="*/ 87 h 243"/>
                    <a:gd name="T18" fmla="*/ 493 w 633"/>
                    <a:gd name="T19" fmla="*/ 99 h 243"/>
                    <a:gd name="T20" fmla="*/ 632 w 633"/>
                    <a:gd name="T21" fmla="*/ 120 h 243"/>
                    <a:gd name="T22" fmla="*/ 628 w 633"/>
                    <a:gd name="T23" fmla="*/ 62 h 243"/>
                    <a:gd name="T24" fmla="*/ 590 w 633"/>
                    <a:gd name="T25" fmla="*/ 72 h 243"/>
                    <a:gd name="T26" fmla="*/ 465 w 633"/>
                    <a:gd name="T27" fmla="*/ 0 h 243"/>
                    <a:gd name="T28" fmla="*/ 0 w 633"/>
                    <a:gd name="T29" fmla="*/ 139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33" h="243">
                      <a:moveTo>
                        <a:pt x="0" y="139"/>
                      </a:moveTo>
                      <a:lnTo>
                        <a:pt x="128" y="209"/>
                      </a:lnTo>
                      <a:lnTo>
                        <a:pt x="86" y="221"/>
                      </a:lnTo>
                      <a:lnTo>
                        <a:pt x="225" y="242"/>
                      </a:lnTo>
                      <a:lnTo>
                        <a:pt x="221" y="184"/>
                      </a:lnTo>
                      <a:lnTo>
                        <a:pt x="183" y="194"/>
                      </a:lnTo>
                      <a:lnTo>
                        <a:pt x="102" y="148"/>
                      </a:lnTo>
                      <a:lnTo>
                        <a:pt x="453" y="43"/>
                      </a:lnTo>
                      <a:lnTo>
                        <a:pt x="535" y="87"/>
                      </a:lnTo>
                      <a:lnTo>
                        <a:pt x="493" y="99"/>
                      </a:lnTo>
                      <a:lnTo>
                        <a:pt x="632" y="120"/>
                      </a:lnTo>
                      <a:lnTo>
                        <a:pt x="628" y="62"/>
                      </a:lnTo>
                      <a:lnTo>
                        <a:pt x="590" y="72"/>
                      </a:lnTo>
                      <a:lnTo>
                        <a:pt x="465" y="0"/>
                      </a:lnTo>
                      <a:lnTo>
                        <a:pt x="0" y="139"/>
                      </a:lnTo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38" name="Group 79"/>
              <p:cNvGrpSpPr/>
              <p:nvPr/>
            </p:nvGrpSpPr>
            <p:grpSpPr bwMode="auto">
              <a:xfrm>
                <a:off x="570" y="2983"/>
                <a:ext cx="352" cy="205"/>
                <a:chOff x="570" y="2983"/>
                <a:chExt cx="352" cy="205"/>
              </a:xfrm>
            </p:grpSpPr>
            <p:sp>
              <p:nvSpPr>
                <p:cNvPr id="154" name="Freeform 75"/>
                <p:cNvSpPr/>
                <p:nvPr/>
              </p:nvSpPr>
              <p:spPr bwMode="auto">
                <a:xfrm>
                  <a:off x="570" y="3035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2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5" name="Freeform 76"/>
                <p:cNvSpPr/>
                <p:nvPr/>
              </p:nvSpPr>
              <p:spPr bwMode="auto">
                <a:xfrm>
                  <a:off x="570" y="3021"/>
                  <a:ext cx="352" cy="152"/>
                </a:xfrm>
                <a:custGeom>
                  <a:avLst/>
                  <a:gdLst>
                    <a:gd name="T0" fmla="*/ 351 w 352"/>
                    <a:gd name="T1" fmla="*/ 107 h 152"/>
                    <a:gd name="T2" fmla="*/ 152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7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7"/>
                      </a:moveTo>
                      <a:lnTo>
                        <a:pt x="152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7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6" name="Freeform 77"/>
                <p:cNvSpPr/>
                <p:nvPr/>
              </p:nvSpPr>
              <p:spPr bwMode="auto">
                <a:xfrm>
                  <a:off x="570" y="3001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2 w 352"/>
                    <a:gd name="T3" fmla="*/ 0 h 152"/>
                    <a:gd name="T4" fmla="*/ 0 w 352"/>
                    <a:gd name="T5" fmla="*/ 38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7" name="Freeform 78"/>
                <p:cNvSpPr/>
                <p:nvPr/>
              </p:nvSpPr>
              <p:spPr bwMode="auto">
                <a:xfrm>
                  <a:off x="570" y="2983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2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39" name="Group 84"/>
              <p:cNvGrpSpPr/>
              <p:nvPr/>
            </p:nvGrpSpPr>
            <p:grpSpPr bwMode="auto">
              <a:xfrm>
                <a:off x="1040" y="3299"/>
                <a:ext cx="352" cy="205"/>
                <a:chOff x="1040" y="3299"/>
                <a:chExt cx="352" cy="205"/>
              </a:xfrm>
            </p:grpSpPr>
            <p:sp>
              <p:nvSpPr>
                <p:cNvPr id="150" name="Freeform 80"/>
                <p:cNvSpPr/>
                <p:nvPr/>
              </p:nvSpPr>
              <p:spPr bwMode="auto">
                <a:xfrm>
                  <a:off x="1040" y="3352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2 w 352"/>
                    <a:gd name="T3" fmla="*/ 0 h 152"/>
                    <a:gd name="T4" fmla="*/ 0 w 352"/>
                    <a:gd name="T5" fmla="*/ 38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1" name="Freeform 81"/>
                <p:cNvSpPr/>
                <p:nvPr/>
              </p:nvSpPr>
              <p:spPr bwMode="auto">
                <a:xfrm>
                  <a:off x="1040" y="3337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2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2" name="Freeform 82"/>
                <p:cNvSpPr/>
                <p:nvPr/>
              </p:nvSpPr>
              <p:spPr bwMode="auto">
                <a:xfrm>
                  <a:off x="1040" y="3318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2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3" name="Freeform 83"/>
                <p:cNvSpPr/>
                <p:nvPr/>
              </p:nvSpPr>
              <p:spPr bwMode="auto">
                <a:xfrm>
                  <a:off x="1040" y="3299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2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40" name="Group 89"/>
              <p:cNvGrpSpPr/>
              <p:nvPr/>
            </p:nvGrpSpPr>
            <p:grpSpPr bwMode="auto">
              <a:xfrm>
                <a:off x="1244" y="3237"/>
                <a:ext cx="352" cy="205"/>
                <a:chOff x="1244" y="3237"/>
                <a:chExt cx="352" cy="205"/>
              </a:xfrm>
            </p:grpSpPr>
            <p:sp>
              <p:nvSpPr>
                <p:cNvPr id="146" name="Freeform 85"/>
                <p:cNvSpPr/>
                <p:nvPr/>
              </p:nvSpPr>
              <p:spPr bwMode="auto">
                <a:xfrm>
                  <a:off x="1244" y="3289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3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7" name="Freeform 86"/>
                <p:cNvSpPr/>
                <p:nvPr/>
              </p:nvSpPr>
              <p:spPr bwMode="auto">
                <a:xfrm>
                  <a:off x="1244" y="3275"/>
                  <a:ext cx="352" cy="152"/>
                </a:xfrm>
                <a:custGeom>
                  <a:avLst/>
                  <a:gdLst>
                    <a:gd name="T0" fmla="*/ 351 w 352"/>
                    <a:gd name="T1" fmla="*/ 107 h 152"/>
                    <a:gd name="T2" fmla="*/ 153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7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7"/>
                      </a:moveTo>
                      <a:lnTo>
                        <a:pt x="153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7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8" name="Freeform 87"/>
                <p:cNvSpPr/>
                <p:nvPr/>
              </p:nvSpPr>
              <p:spPr bwMode="auto">
                <a:xfrm>
                  <a:off x="1244" y="3255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8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8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9" name="Freeform 88"/>
                <p:cNvSpPr/>
                <p:nvPr/>
              </p:nvSpPr>
              <p:spPr bwMode="auto">
                <a:xfrm>
                  <a:off x="1244" y="3237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41" name="Group 94"/>
              <p:cNvGrpSpPr/>
              <p:nvPr/>
            </p:nvGrpSpPr>
            <p:grpSpPr bwMode="auto">
              <a:xfrm>
                <a:off x="824" y="3364"/>
                <a:ext cx="352" cy="205"/>
                <a:chOff x="824" y="3364"/>
                <a:chExt cx="352" cy="205"/>
              </a:xfrm>
            </p:grpSpPr>
            <p:sp>
              <p:nvSpPr>
                <p:cNvPr id="142" name="Freeform 90"/>
                <p:cNvSpPr/>
                <p:nvPr/>
              </p:nvSpPr>
              <p:spPr bwMode="auto">
                <a:xfrm>
                  <a:off x="824" y="3416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3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3" name="Freeform 91"/>
                <p:cNvSpPr/>
                <p:nvPr/>
              </p:nvSpPr>
              <p:spPr bwMode="auto">
                <a:xfrm>
                  <a:off x="824" y="3402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4" name="Freeform 92"/>
                <p:cNvSpPr/>
                <p:nvPr/>
              </p:nvSpPr>
              <p:spPr bwMode="auto">
                <a:xfrm>
                  <a:off x="824" y="3382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8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8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5" name="Freeform 93"/>
                <p:cNvSpPr/>
                <p:nvPr/>
              </p:nvSpPr>
              <p:spPr bwMode="auto">
                <a:xfrm>
                  <a:off x="824" y="3364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2" name="Group 95"/>
            <p:cNvGrpSpPr/>
            <p:nvPr/>
          </p:nvGrpSpPr>
          <p:grpSpPr bwMode="auto">
            <a:xfrm>
              <a:off x="2490055" y="4354364"/>
              <a:ext cx="648450" cy="370362"/>
              <a:chOff x="570" y="2983"/>
              <a:chExt cx="1026" cy="586"/>
            </a:xfrm>
          </p:grpSpPr>
          <p:sp>
            <p:nvSpPr>
              <p:cNvPr id="110" name="Freeform 70"/>
              <p:cNvSpPr/>
              <p:nvPr/>
            </p:nvSpPr>
            <p:spPr bwMode="auto">
              <a:xfrm>
                <a:off x="785" y="3147"/>
                <a:ext cx="329" cy="177"/>
              </a:xfrm>
              <a:custGeom>
                <a:avLst/>
                <a:gdLst>
                  <a:gd name="T0" fmla="*/ 286 w 329"/>
                  <a:gd name="T1" fmla="*/ 128 h 177"/>
                  <a:gd name="T2" fmla="*/ 325 w 329"/>
                  <a:gd name="T3" fmla="*/ 118 h 177"/>
                  <a:gd name="T4" fmla="*/ 328 w 329"/>
                  <a:gd name="T5" fmla="*/ 176 h 177"/>
                  <a:gd name="T6" fmla="*/ 189 w 329"/>
                  <a:gd name="T7" fmla="*/ 155 h 177"/>
                  <a:gd name="T8" fmla="*/ 231 w 329"/>
                  <a:gd name="T9" fmla="*/ 143 h 177"/>
                  <a:gd name="T10" fmla="*/ 0 w 329"/>
                  <a:gd name="T11" fmla="*/ 17 h 177"/>
                  <a:gd name="T12" fmla="*/ 59 w 329"/>
                  <a:gd name="T13" fmla="*/ 0 h 177"/>
                  <a:gd name="T14" fmla="*/ 286 w 329"/>
                  <a:gd name="T15" fmla="*/ 12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177">
                    <a:moveTo>
                      <a:pt x="286" y="128"/>
                    </a:moveTo>
                    <a:lnTo>
                      <a:pt x="325" y="118"/>
                    </a:lnTo>
                    <a:lnTo>
                      <a:pt x="328" y="176"/>
                    </a:lnTo>
                    <a:lnTo>
                      <a:pt x="189" y="155"/>
                    </a:lnTo>
                    <a:lnTo>
                      <a:pt x="231" y="143"/>
                    </a:lnTo>
                    <a:lnTo>
                      <a:pt x="0" y="17"/>
                    </a:lnTo>
                    <a:lnTo>
                      <a:pt x="59" y="0"/>
                    </a:lnTo>
                    <a:lnTo>
                      <a:pt x="286" y="128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71"/>
              <p:cNvSpPr/>
              <p:nvPr/>
            </p:nvSpPr>
            <p:spPr bwMode="auto">
              <a:xfrm>
                <a:off x="676" y="3141"/>
                <a:ext cx="633" cy="243"/>
              </a:xfrm>
              <a:custGeom>
                <a:avLst/>
                <a:gdLst>
                  <a:gd name="T0" fmla="*/ 0 w 633"/>
                  <a:gd name="T1" fmla="*/ 139 h 243"/>
                  <a:gd name="T2" fmla="*/ 128 w 633"/>
                  <a:gd name="T3" fmla="*/ 208 h 243"/>
                  <a:gd name="T4" fmla="*/ 86 w 633"/>
                  <a:gd name="T5" fmla="*/ 221 h 243"/>
                  <a:gd name="T6" fmla="*/ 225 w 633"/>
                  <a:gd name="T7" fmla="*/ 242 h 243"/>
                  <a:gd name="T8" fmla="*/ 221 w 633"/>
                  <a:gd name="T9" fmla="*/ 183 h 243"/>
                  <a:gd name="T10" fmla="*/ 183 w 633"/>
                  <a:gd name="T11" fmla="*/ 194 h 243"/>
                  <a:gd name="T12" fmla="*/ 102 w 633"/>
                  <a:gd name="T13" fmla="*/ 148 h 243"/>
                  <a:gd name="T14" fmla="*/ 453 w 633"/>
                  <a:gd name="T15" fmla="*/ 42 h 243"/>
                  <a:gd name="T16" fmla="*/ 535 w 633"/>
                  <a:gd name="T17" fmla="*/ 86 h 243"/>
                  <a:gd name="T18" fmla="*/ 493 w 633"/>
                  <a:gd name="T19" fmla="*/ 99 h 243"/>
                  <a:gd name="T20" fmla="*/ 632 w 633"/>
                  <a:gd name="T21" fmla="*/ 120 h 243"/>
                  <a:gd name="T22" fmla="*/ 628 w 633"/>
                  <a:gd name="T23" fmla="*/ 61 h 243"/>
                  <a:gd name="T24" fmla="*/ 590 w 633"/>
                  <a:gd name="T25" fmla="*/ 71 h 243"/>
                  <a:gd name="T26" fmla="*/ 465 w 633"/>
                  <a:gd name="T27" fmla="*/ 0 h 243"/>
                  <a:gd name="T28" fmla="*/ 0 w 633"/>
                  <a:gd name="T29" fmla="*/ 139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3" h="243">
                    <a:moveTo>
                      <a:pt x="0" y="139"/>
                    </a:moveTo>
                    <a:lnTo>
                      <a:pt x="128" y="208"/>
                    </a:lnTo>
                    <a:lnTo>
                      <a:pt x="86" y="221"/>
                    </a:lnTo>
                    <a:lnTo>
                      <a:pt x="225" y="242"/>
                    </a:lnTo>
                    <a:lnTo>
                      <a:pt x="221" y="183"/>
                    </a:lnTo>
                    <a:lnTo>
                      <a:pt x="183" y="194"/>
                    </a:lnTo>
                    <a:lnTo>
                      <a:pt x="102" y="148"/>
                    </a:lnTo>
                    <a:lnTo>
                      <a:pt x="453" y="42"/>
                    </a:lnTo>
                    <a:lnTo>
                      <a:pt x="535" y="86"/>
                    </a:lnTo>
                    <a:lnTo>
                      <a:pt x="493" y="99"/>
                    </a:lnTo>
                    <a:lnTo>
                      <a:pt x="632" y="120"/>
                    </a:lnTo>
                    <a:lnTo>
                      <a:pt x="628" y="61"/>
                    </a:lnTo>
                    <a:lnTo>
                      <a:pt x="590" y="71"/>
                    </a:lnTo>
                    <a:lnTo>
                      <a:pt x="465" y="0"/>
                    </a:lnTo>
                    <a:lnTo>
                      <a:pt x="0" y="13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12" name="Group 74"/>
              <p:cNvGrpSpPr/>
              <p:nvPr/>
            </p:nvGrpSpPr>
            <p:grpSpPr bwMode="auto">
              <a:xfrm>
                <a:off x="676" y="3134"/>
                <a:ext cx="633" cy="243"/>
                <a:chOff x="676" y="3134"/>
                <a:chExt cx="633" cy="243"/>
              </a:xfrm>
            </p:grpSpPr>
            <p:sp>
              <p:nvSpPr>
                <p:cNvPr id="133" name="Freeform 72"/>
                <p:cNvSpPr/>
                <p:nvPr/>
              </p:nvSpPr>
              <p:spPr bwMode="auto">
                <a:xfrm>
                  <a:off x="785" y="3141"/>
                  <a:ext cx="329" cy="177"/>
                </a:xfrm>
                <a:custGeom>
                  <a:avLst/>
                  <a:gdLst>
                    <a:gd name="T0" fmla="*/ 286 w 329"/>
                    <a:gd name="T1" fmla="*/ 128 h 177"/>
                    <a:gd name="T2" fmla="*/ 325 w 329"/>
                    <a:gd name="T3" fmla="*/ 117 h 177"/>
                    <a:gd name="T4" fmla="*/ 328 w 329"/>
                    <a:gd name="T5" fmla="*/ 176 h 177"/>
                    <a:gd name="T6" fmla="*/ 189 w 329"/>
                    <a:gd name="T7" fmla="*/ 155 h 177"/>
                    <a:gd name="T8" fmla="*/ 231 w 329"/>
                    <a:gd name="T9" fmla="*/ 142 h 177"/>
                    <a:gd name="T10" fmla="*/ 0 w 329"/>
                    <a:gd name="T11" fmla="*/ 16 h 177"/>
                    <a:gd name="T12" fmla="*/ 59 w 329"/>
                    <a:gd name="T13" fmla="*/ 0 h 177"/>
                    <a:gd name="T14" fmla="*/ 286 w 329"/>
                    <a:gd name="T15" fmla="*/ 128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9" h="177">
                      <a:moveTo>
                        <a:pt x="286" y="128"/>
                      </a:moveTo>
                      <a:lnTo>
                        <a:pt x="325" y="117"/>
                      </a:lnTo>
                      <a:lnTo>
                        <a:pt x="328" y="176"/>
                      </a:lnTo>
                      <a:lnTo>
                        <a:pt x="189" y="155"/>
                      </a:lnTo>
                      <a:lnTo>
                        <a:pt x="231" y="142"/>
                      </a:lnTo>
                      <a:lnTo>
                        <a:pt x="0" y="16"/>
                      </a:lnTo>
                      <a:lnTo>
                        <a:pt x="59" y="0"/>
                      </a:lnTo>
                      <a:lnTo>
                        <a:pt x="286" y="128"/>
                      </a:lnTo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4" name="Freeform 73"/>
                <p:cNvSpPr/>
                <p:nvPr/>
              </p:nvSpPr>
              <p:spPr bwMode="auto">
                <a:xfrm>
                  <a:off x="676" y="3134"/>
                  <a:ext cx="633" cy="243"/>
                </a:xfrm>
                <a:custGeom>
                  <a:avLst/>
                  <a:gdLst>
                    <a:gd name="T0" fmla="*/ 0 w 633"/>
                    <a:gd name="T1" fmla="*/ 139 h 243"/>
                    <a:gd name="T2" fmla="*/ 128 w 633"/>
                    <a:gd name="T3" fmla="*/ 209 h 243"/>
                    <a:gd name="T4" fmla="*/ 86 w 633"/>
                    <a:gd name="T5" fmla="*/ 221 h 243"/>
                    <a:gd name="T6" fmla="*/ 225 w 633"/>
                    <a:gd name="T7" fmla="*/ 242 h 243"/>
                    <a:gd name="T8" fmla="*/ 221 w 633"/>
                    <a:gd name="T9" fmla="*/ 184 h 243"/>
                    <a:gd name="T10" fmla="*/ 183 w 633"/>
                    <a:gd name="T11" fmla="*/ 194 h 243"/>
                    <a:gd name="T12" fmla="*/ 102 w 633"/>
                    <a:gd name="T13" fmla="*/ 148 h 243"/>
                    <a:gd name="T14" fmla="*/ 453 w 633"/>
                    <a:gd name="T15" fmla="*/ 43 h 243"/>
                    <a:gd name="T16" fmla="*/ 535 w 633"/>
                    <a:gd name="T17" fmla="*/ 87 h 243"/>
                    <a:gd name="T18" fmla="*/ 493 w 633"/>
                    <a:gd name="T19" fmla="*/ 99 h 243"/>
                    <a:gd name="T20" fmla="*/ 632 w 633"/>
                    <a:gd name="T21" fmla="*/ 120 h 243"/>
                    <a:gd name="T22" fmla="*/ 628 w 633"/>
                    <a:gd name="T23" fmla="*/ 62 h 243"/>
                    <a:gd name="T24" fmla="*/ 590 w 633"/>
                    <a:gd name="T25" fmla="*/ 72 h 243"/>
                    <a:gd name="T26" fmla="*/ 465 w 633"/>
                    <a:gd name="T27" fmla="*/ 0 h 243"/>
                    <a:gd name="T28" fmla="*/ 0 w 633"/>
                    <a:gd name="T29" fmla="*/ 139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33" h="243">
                      <a:moveTo>
                        <a:pt x="0" y="139"/>
                      </a:moveTo>
                      <a:lnTo>
                        <a:pt x="128" y="209"/>
                      </a:lnTo>
                      <a:lnTo>
                        <a:pt x="86" y="221"/>
                      </a:lnTo>
                      <a:lnTo>
                        <a:pt x="225" y="242"/>
                      </a:lnTo>
                      <a:lnTo>
                        <a:pt x="221" y="184"/>
                      </a:lnTo>
                      <a:lnTo>
                        <a:pt x="183" y="194"/>
                      </a:lnTo>
                      <a:lnTo>
                        <a:pt x="102" y="148"/>
                      </a:lnTo>
                      <a:lnTo>
                        <a:pt x="453" y="43"/>
                      </a:lnTo>
                      <a:lnTo>
                        <a:pt x="535" y="87"/>
                      </a:lnTo>
                      <a:lnTo>
                        <a:pt x="493" y="99"/>
                      </a:lnTo>
                      <a:lnTo>
                        <a:pt x="632" y="120"/>
                      </a:lnTo>
                      <a:lnTo>
                        <a:pt x="628" y="62"/>
                      </a:lnTo>
                      <a:lnTo>
                        <a:pt x="590" y="72"/>
                      </a:lnTo>
                      <a:lnTo>
                        <a:pt x="465" y="0"/>
                      </a:lnTo>
                      <a:lnTo>
                        <a:pt x="0" y="139"/>
                      </a:lnTo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3" name="Group 79"/>
              <p:cNvGrpSpPr/>
              <p:nvPr/>
            </p:nvGrpSpPr>
            <p:grpSpPr bwMode="auto">
              <a:xfrm>
                <a:off x="570" y="2983"/>
                <a:ext cx="352" cy="205"/>
                <a:chOff x="570" y="2983"/>
                <a:chExt cx="352" cy="205"/>
              </a:xfrm>
            </p:grpSpPr>
            <p:sp>
              <p:nvSpPr>
                <p:cNvPr id="129" name="Freeform 75"/>
                <p:cNvSpPr/>
                <p:nvPr/>
              </p:nvSpPr>
              <p:spPr bwMode="auto">
                <a:xfrm>
                  <a:off x="570" y="3035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2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0" name="Freeform 76"/>
                <p:cNvSpPr/>
                <p:nvPr/>
              </p:nvSpPr>
              <p:spPr bwMode="auto">
                <a:xfrm>
                  <a:off x="570" y="3021"/>
                  <a:ext cx="352" cy="152"/>
                </a:xfrm>
                <a:custGeom>
                  <a:avLst/>
                  <a:gdLst>
                    <a:gd name="T0" fmla="*/ 351 w 352"/>
                    <a:gd name="T1" fmla="*/ 107 h 152"/>
                    <a:gd name="T2" fmla="*/ 152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7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7"/>
                      </a:moveTo>
                      <a:lnTo>
                        <a:pt x="152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7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1" name="Freeform 77"/>
                <p:cNvSpPr/>
                <p:nvPr/>
              </p:nvSpPr>
              <p:spPr bwMode="auto">
                <a:xfrm>
                  <a:off x="570" y="3001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2 w 352"/>
                    <a:gd name="T3" fmla="*/ 0 h 152"/>
                    <a:gd name="T4" fmla="*/ 0 w 352"/>
                    <a:gd name="T5" fmla="*/ 38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2" name="Freeform 78"/>
                <p:cNvSpPr/>
                <p:nvPr/>
              </p:nvSpPr>
              <p:spPr bwMode="auto">
                <a:xfrm>
                  <a:off x="570" y="2983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2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4" name="Group 84"/>
              <p:cNvGrpSpPr/>
              <p:nvPr/>
            </p:nvGrpSpPr>
            <p:grpSpPr bwMode="auto">
              <a:xfrm>
                <a:off x="1040" y="3299"/>
                <a:ext cx="352" cy="205"/>
                <a:chOff x="1040" y="3299"/>
                <a:chExt cx="352" cy="205"/>
              </a:xfrm>
            </p:grpSpPr>
            <p:sp>
              <p:nvSpPr>
                <p:cNvPr id="125" name="Freeform 80"/>
                <p:cNvSpPr/>
                <p:nvPr/>
              </p:nvSpPr>
              <p:spPr bwMode="auto">
                <a:xfrm>
                  <a:off x="1040" y="3352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2 w 352"/>
                    <a:gd name="T3" fmla="*/ 0 h 152"/>
                    <a:gd name="T4" fmla="*/ 0 w 352"/>
                    <a:gd name="T5" fmla="*/ 38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6" name="Freeform 81"/>
                <p:cNvSpPr/>
                <p:nvPr/>
              </p:nvSpPr>
              <p:spPr bwMode="auto">
                <a:xfrm>
                  <a:off x="1040" y="3337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2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7" name="Freeform 82"/>
                <p:cNvSpPr/>
                <p:nvPr/>
              </p:nvSpPr>
              <p:spPr bwMode="auto">
                <a:xfrm>
                  <a:off x="1040" y="3318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2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8" name="Freeform 83"/>
                <p:cNvSpPr/>
                <p:nvPr/>
              </p:nvSpPr>
              <p:spPr bwMode="auto">
                <a:xfrm>
                  <a:off x="1040" y="3299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2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5" name="Group 89"/>
              <p:cNvGrpSpPr/>
              <p:nvPr/>
            </p:nvGrpSpPr>
            <p:grpSpPr bwMode="auto">
              <a:xfrm>
                <a:off x="1244" y="3237"/>
                <a:ext cx="352" cy="205"/>
                <a:chOff x="1244" y="3237"/>
                <a:chExt cx="352" cy="205"/>
              </a:xfrm>
            </p:grpSpPr>
            <p:sp>
              <p:nvSpPr>
                <p:cNvPr id="121" name="Freeform 85"/>
                <p:cNvSpPr/>
                <p:nvPr/>
              </p:nvSpPr>
              <p:spPr bwMode="auto">
                <a:xfrm>
                  <a:off x="1244" y="3289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3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2" name="Freeform 86"/>
                <p:cNvSpPr/>
                <p:nvPr/>
              </p:nvSpPr>
              <p:spPr bwMode="auto">
                <a:xfrm>
                  <a:off x="1244" y="3275"/>
                  <a:ext cx="352" cy="152"/>
                </a:xfrm>
                <a:custGeom>
                  <a:avLst/>
                  <a:gdLst>
                    <a:gd name="T0" fmla="*/ 351 w 352"/>
                    <a:gd name="T1" fmla="*/ 107 h 152"/>
                    <a:gd name="T2" fmla="*/ 153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7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7"/>
                      </a:moveTo>
                      <a:lnTo>
                        <a:pt x="153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7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" name="Freeform 87"/>
                <p:cNvSpPr/>
                <p:nvPr/>
              </p:nvSpPr>
              <p:spPr bwMode="auto">
                <a:xfrm>
                  <a:off x="1244" y="3255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8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8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4" name="Freeform 88"/>
                <p:cNvSpPr/>
                <p:nvPr/>
              </p:nvSpPr>
              <p:spPr bwMode="auto">
                <a:xfrm>
                  <a:off x="1244" y="3237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6" name="Group 94"/>
              <p:cNvGrpSpPr/>
              <p:nvPr/>
            </p:nvGrpSpPr>
            <p:grpSpPr bwMode="auto">
              <a:xfrm>
                <a:off x="824" y="3364"/>
                <a:ext cx="352" cy="205"/>
                <a:chOff x="824" y="3364"/>
                <a:chExt cx="352" cy="205"/>
              </a:xfrm>
            </p:grpSpPr>
            <p:sp>
              <p:nvSpPr>
                <p:cNvPr id="117" name="Freeform 90"/>
                <p:cNvSpPr/>
                <p:nvPr/>
              </p:nvSpPr>
              <p:spPr bwMode="auto">
                <a:xfrm>
                  <a:off x="824" y="3416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3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8" name="Freeform 91"/>
                <p:cNvSpPr/>
                <p:nvPr/>
              </p:nvSpPr>
              <p:spPr bwMode="auto">
                <a:xfrm>
                  <a:off x="824" y="3402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9" name="Freeform 92"/>
                <p:cNvSpPr/>
                <p:nvPr/>
              </p:nvSpPr>
              <p:spPr bwMode="auto">
                <a:xfrm>
                  <a:off x="824" y="3382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8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8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0" name="Freeform 93"/>
                <p:cNvSpPr/>
                <p:nvPr/>
              </p:nvSpPr>
              <p:spPr bwMode="auto">
                <a:xfrm>
                  <a:off x="824" y="3364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3" name="Group 95"/>
            <p:cNvGrpSpPr/>
            <p:nvPr/>
          </p:nvGrpSpPr>
          <p:grpSpPr bwMode="auto">
            <a:xfrm>
              <a:off x="2462878" y="2927201"/>
              <a:ext cx="648450" cy="370362"/>
              <a:chOff x="570" y="2983"/>
              <a:chExt cx="1026" cy="586"/>
            </a:xfrm>
          </p:grpSpPr>
          <p:sp>
            <p:nvSpPr>
              <p:cNvPr id="85" name="Freeform 70"/>
              <p:cNvSpPr/>
              <p:nvPr/>
            </p:nvSpPr>
            <p:spPr bwMode="auto">
              <a:xfrm>
                <a:off x="785" y="3147"/>
                <a:ext cx="329" cy="177"/>
              </a:xfrm>
              <a:custGeom>
                <a:avLst/>
                <a:gdLst>
                  <a:gd name="T0" fmla="*/ 286 w 329"/>
                  <a:gd name="T1" fmla="*/ 128 h 177"/>
                  <a:gd name="T2" fmla="*/ 325 w 329"/>
                  <a:gd name="T3" fmla="*/ 118 h 177"/>
                  <a:gd name="T4" fmla="*/ 328 w 329"/>
                  <a:gd name="T5" fmla="*/ 176 h 177"/>
                  <a:gd name="T6" fmla="*/ 189 w 329"/>
                  <a:gd name="T7" fmla="*/ 155 h 177"/>
                  <a:gd name="T8" fmla="*/ 231 w 329"/>
                  <a:gd name="T9" fmla="*/ 143 h 177"/>
                  <a:gd name="T10" fmla="*/ 0 w 329"/>
                  <a:gd name="T11" fmla="*/ 17 h 177"/>
                  <a:gd name="T12" fmla="*/ 59 w 329"/>
                  <a:gd name="T13" fmla="*/ 0 h 177"/>
                  <a:gd name="T14" fmla="*/ 286 w 329"/>
                  <a:gd name="T15" fmla="*/ 12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177">
                    <a:moveTo>
                      <a:pt x="286" y="128"/>
                    </a:moveTo>
                    <a:lnTo>
                      <a:pt x="325" y="118"/>
                    </a:lnTo>
                    <a:lnTo>
                      <a:pt x="328" y="176"/>
                    </a:lnTo>
                    <a:lnTo>
                      <a:pt x="189" y="155"/>
                    </a:lnTo>
                    <a:lnTo>
                      <a:pt x="231" y="143"/>
                    </a:lnTo>
                    <a:lnTo>
                      <a:pt x="0" y="17"/>
                    </a:lnTo>
                    <a:lnTo>
                      <a:pt x="59" y="0"/>
                    </a:lnTo>
                    <a:lnTo>
                      <a:pt x="286" y="128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71"/>
              <p:cNvSpPr/>
              <p:nvPr/>
            </p:nvSpPr>
            <p:spPr bwMode="auto">
              <a:xfrm>
                <a:off x="676" y="3141"/>
                <a:ext cx="633" cy="243"/>
              </a:xfrm>
              <a:custGeom>
                <a:avLst/>
                <a:gdLst>
                  <a:gd name="T0" fmla="*/ 0 w 633"/>
                  <a:gd name="T1" fmla="*/ 139 h 243"/>
                  <a:gd name="T2" fmla="*/ 128 w 633"/>
                  <a:gd name="T3" fmla="*/ 208 h 243"/>
                  <a:gd name="T4" fmla="*/ 86 w 633"/>
                  <a:gd name="T5" fmla="*/ 221 h 243"/>
                  <a:gd name="T6" fmla="*/ 225 w 633"/>
                  <a:gd name="T7" fmla="*/ 242 h 243"/>
                  <a:gd name="T8" fmla="*/ 221 w 633"/>
                  <a:gd name="T9" fmla="*/ 183 h 243"/>
                  <a:gd name="T10" fmla="*/ 183 w 633"/>
                  <a:gd name="T11" fmla="*/ 194 h 243"/>
                  <a:gd name="T12" fmla="*/ 102 w 633"/>
                  <a:gd name="T13" fmla="*/ 148 h 243"/>
                  <a:gd name="T14" fmla="*/ 453 w 633"/>
                  <a:gd name="T15" fmla="*/ 42 h 243"/>
                  <a:gd name="T16" fmla="*/ 535 w 633"/>
                  <a:gd name="T17" fmla="*/ 86 h 243"/>
                  <a:gd name="T18" fmla="*/ 493 w 633"/>
                  <a:gd name="T19" fmla="*/ 99 h 243"/>
                  <a:gd name="T20" fmla="*/ 632 w 633"/>
                  <a:gd name="T21" fmla="*/ 120 h 243"/>
                  <a:gd name="T22" fmla="*/ 628 w 633"/>
                  <a:gd name="T23" fmla="*/ 61 h 243"/>
                  <a:gd name="T24" fmla="*/ 590 w 633"/>
                  <a:gd name="T25" fmla="*/ 71 h 243"/>
                  <a:gd name="T26" fmla="*/ 465 w 633"/>
                  <a:gd name="T27" fmla="*/ 0 h 243"/>
                  <a:gd name="T28" fmla="*/ 0 w 633"/>
                  <a:gd name="T29" fmla="*/ 139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3" h="243">
                    <a:moveTo>
                      <a:pt x="0" y="139"/>
                    </a:moveTo>
                    <a:lnTo>
                      <a:pt x="128" y="208"/>
                    </a:lnTo>
                    <a:lnTo>
                      <a:pt x="86" y="221"/>
                    </a:lnTo>
                    <a:lnTo>
                      <a:pt x="225" y="242"/>
                    </a:lnTo>
                    <a:lnTo>
                      <a:pt x="221" y="183"/>
                    </a:lnTo>
                    <a:lnTo>
                      <a:pt x="183" y="194"/>
                    </a:lnTo>
                    <a:lnTo>
                      <a:pt x="102" y="148"/>
                    </a:lnTo>
                    <a:lnTo>
                      <a:pt x="453" y="42"/>
                    </a:lnTo>
                    <a:lnTo>
                      <a:pt x="535" y="86"/>
                    </a:lnTo>
                    <a:lnTo>
                      <a:pt x="493" y="99"/>
                    </a:lnTo>
                    <a:lnTo>
                      <a:pt x="632" y="120"/>
                    </a:lnTo>
                    <a:lnTo>
                      <a:pt x="628" y="61"/>
                    </a:lnTo>
                    <a:lnTo>
                      <a:pt x="590" y="71"/>
                    </a:lnTo>
                    <a:lnTo>
                      <a:pt x="465" y="0"/>
                    </a:lnTo>
                    <a:lnTo>
                      <a:pt x="0" y="13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1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7" name="Group 74"/>
              <p:cNvGrpSpPr/>
              <p:nvPr/>
            </p:nvGrpSpPr>
            <p:grpSpPr bwMode="auto">
              <a:xfrm>
                <a:off x="676" y="3134"/>
                <a:ext cx="633" cy="243"/>
                <a:chOff x="676" y="3134"/>
                <a:chExt cx="633" cy="243"/>
              </a:xfrm>
            </p:grpSpPr>
            <p:sp>
              <p:nvSpPr>
                <p:cNvPr id="108" name="Freeform 72"/>
                <p:cNvSpPr/>
                <p:nvPr/>
              </p:nvSpPr>
              <p:spPr bwMode="auto">
                <a:xfrm>
                  <a:off x="785" y="3141"/>
                  <a:ext cx="329" cy="177"/>
                </a:xfrm>
                <a:custGeom>
                  <a:avLst/>
                  <a:gdLst>
                    <a:gd name="T0" fmla="*/ 286 w 329"/>
                    <a:gd name="T1" fmla="*/ 128 h 177"/>
                    <a:gd name="T2" fmla="*/ 325 w 329"/>
                    <a:gd name="T3" fmla="*/ 117 h 177"/>
                    <a:gd name="T4" fmla="*/ 328 w 329"/>
                    <a:gd name="T5" fmla="*/ 176 h 177"/>
                    <a:gd name="T6" fmla="*/ 189 w 329"/>
                    <a:gd name="T7" fmla="*/ 155 h 177"/>
                    <a:gd name="T8" fmla="*/ 231 w 329"/>
                    <a:gd name="T9" fmla="*/ 142 h 177"/>
                    <a:gd name="T10" fmla="*/ 0 w 329"/>
                    <a:gd name="T11" fmla="*/ 16 h 177"/>
                    <a:gd name="T12" fmla="*/ 59 w 329"/>
                    <a:gd name="T13" fmla="*/ 0 h 177"/>
                    <a:gd name="T14" fmla="*/ 286 w 329"/>
                    <a:gd name="T15" fmla="*/ 128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9" h="177">
                      <a:moveTo>
                        <a:pt x="286" y="128"/>
                      </a:moveTo>
                      <a:lnTo>
                        <a:pt x="325" y="117"/>
                      </a:lnTo>
                      <a:lnTo>
                        <a:pt x="328" y="176"/>
                      </a:lnTo>
                      <a:lnTo>
                        <a:pt x="189" y="155"/>
                      </a:lnTo>
                      <a:lnTo>
                        <a:pt x="231" y="142"/>
                      </a:lnTo>
                      <a:lnTo>
                        <a:pt x="0" y="16"/>
                      </a:lnTo>
                      <a:lnTo>
                        <a:pt x="59" y="0"/>
                      </a:lnTo>
                      <a:lnTo>
                        <a:pt x="286" y="128"/>
                      </a:lnTo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9" name="Freeform 73"/>
                <p:cNvSpPr/>
                <p:nvPr/>
              </p:nvSpPr>
              <p:spPr bwMode="auto">
                <a:xfrm>
                  <a:off x="676" y="3134"/>
                  <a:ext cx="633" cy="243"/>
                </a:xfrm>
                <a:custGeom>
                  <a:avLst/>
                  <a:gdLst>
                    <a:gd name="T0" fmla="*/ 0 w 633"/>
                    <a:gd name="T1" fmla="*/ 139 h 243"/>
                    <a:gd name="T2" fmla="*/ 128 w 633"/>
                    <a:gd name="T3" fmla="*/ 209 h 243"/>
                    <a:gd name="T4" fmla="*/ 86 w 633"/>
                    <a:gd name="T5" fmla="*/ 221 h 243"/>
                    <a:gd name="T6" fmla="*/ 225 w 633"/>
                    <a:gd name="T7" fmla="*/ 242 h 243"/>
                    <a:gd name="T8" fmla="*/ 221 w 633"/>
                    <a:gd name="T9" fmla="*/ 184 h 243"/>
                    <a:gd name="T10" fmla="*/ 183 w 633"/>
                    <a:gd name="T11" fmla="*/ 194 h 243"/>
                    <a:gd name="T12" fmla="*/ 102 w 633"/>
                    <a:gd name="T13" fmla="*/ 148 h 243"/>
                    <a:gd name="T14" fmla="*/ 453 w 633"/>
                    <a:gd name="T15" fmla="*/ 43 h 243"/>
                    <a:gd name="T16" fmla="*/ 535 w 633"/>
                    <a:gd name="T17" fmla="*/ 87 h 243"/>
                    <a:gd name="T18" fmla="*/ 493 w 633"/>
                    <a:gd name="T19" fmla="*/ 99 h 243"/>
                    <a:gd name="T20" fmla="*/ 632 w 633"/>
                    <a:gd name="T21" fmla="*/ 120 h 243"/>
                    <a:gd name="T22" fmla="*/ 628 w 633"/>
                    <a:gd name="T23" fmla="*/ 62 h 243"/>
                    <a:gd name="T24" fmla="*/ 590 w 633"/>
                    <a:gd name="T25" fmla="*/ 72 h 243"/>
                    <a:gd name="T26" fmla="*/ 465 w 633"/>
                    <a:gd name="T27" fmla="*/ 0 h 243"/>
                    <a:gd name="T28" fmla="*/ 0 w 633"/>
                    <a:gd name="T29" fmla="*/ 139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33" h="243">
                      <a:moveTo>
                        <a:pt x="0" y="139"/>
                      </a:moveTo>
                      <a:lnTo>
                        <a:pt x="128" y="209"/>
                      </a:lnTo>
                      <a:lnTo>
                        <a:pt x="86" y="221"/>
                      </a:lnTo>
                      <a:lnTo>
                        <a:pt x="225" y="242"/>
                      </a:lnTo>
                      <a:lnTo>
                        <a:pt x="221" y="184"/>
                      </a:lnTo>
                      <a:lnTo>
                        <a:pt x="183" y="194"/>
                      </a:lnTo>
                      <a:lnTo>
                        <a:pt x="102" y="148"/>
                      </a:lnTo>
                      <a:lnTo>
                        <a:pt x="453" y="43"/>
                      </a:lnTo>
                      <a:lnTo>
                        <a:pt x="535" y="87"/>
                      </a:lnTo>
                      <a:lnTo>
                        <a:pt x="493" y="99"/>
                      </a:lnTo>
                      <a:lnTo>
                        <a:pt x="632" y="120"/>
                      </a:lnTo>
                      <a:lnTo>
                        <a:pt x="628" y="62"/>
                      </a:lnTo>
                      <a:lnTo>
                        <a:pt x="590" y="72"/>
                      </a:lnTo>
                      <a:lnTo>
                        <a:pt x="465" y="0"/>
                      </a:lnTo>
                      <a:lnTo>
                        <a:pt x="0" y="139"/>
                      </a:lnTo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8" name="Group 79"/>
              <p:cNvGrpSpPr/>
              <p:nvPr/>
            </p:nvGrpSpPr>
            <p:grpSpPr bwMode="auto">
              <a:xfrm>
                <a:off x="570" y="2983"/>
                <a:ext cx="352" cy="205"/>
                <a:chOff x="570" y="2983"/>
                <a:chExt cx="352" cy="205"/>
              </a:xfrm>
            </p:grpSpPr>
            <p:sp>
              <p:nvSpPr>
                <p:cNvPr id="104" name="Freeform 75"/>
                <p:cNvSpPr/>
                <p:nvPr/>
              </p:nvSpPr>
              <p:spPr bwMode="auto">
                <a:xfrm>
                  <a:off x="570" y="3035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2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5" name="Freeform 76"/>
                <p:cNvSpPr/>
                <p:nvPr/>
              </p:nvSpPr>
              <p:spPr bwMode="auto">
                <a:xfrm>
                  <a:off x="570" y="3021"/>
                  <a:ext cx="352" cy="152"/>
                </a:xfrm>
                <a:custGeom>
                  <a:avLst/>
                  <a:gdLst>
                    <a:gd name="T0" fmla="*/ 351 w 352"/>
                    <a:gd name="T1" fmla="*/ 107 h 152"/>
                    <a:gd name="T2" fmla="*/ 152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7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7"/>
                      </a:moveTo>
                      <a:lnTo>
                        <a:pt x="152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7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6" name="Freeform 77"/>
                <p:cNvSpPr/>
                <p:nvPr/>
              </p:nvSpPr>
              <p:spPr bwMode="auto">
                <a:xfrm>
                  <a:off x="570" y="3001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2 w 352"/>
                    <a:gd name="T3" fmla="*/ 0 h 152"/>
                    <a:gd name="T4" fmla="*/ 0 w 352"/>
                    <a:gd name="T5" fmla="*/ 38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7" name="Freeform 78"/>
                <p:cNvSpPr/>
                <p:nvPr/>
              </p:nvSpPr>
              <p:spPr bwMode="auto">
                <a:xfrm>
                  <a:off x="570" y="2983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2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9" name="Group 84"/>
              <p:cNvGrpSpPr/>
              <p:nvPr/>
            </p:nvGrpSpPr>
            <p:grpSpPr bwMode="auto">
              <a:xfrm>
                <a:off x="1040" y="3299"/>
                <a:ext cx="352" cy="205"/>
                <a:chOff x="1040" y="3299"/>
                <a:chExt cx="352" cy="205"/>
              </a:xfrm>
            </p:grpSpPr>
            <p:sp>
              <p:nvSpPr>
                <p:cNvPr id="100" name="Freeform 80"/>
                <p:cNvSpPr/>
                <p:nvPr/>
              </p:nvSpPr>
              <p:spPr bwMode="auto">
                <a:xfrm>
                  <a:off x="1040" y="3352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2 w 352"/>
                    <a:gd name="T3" fmla="*/ 0 h 152"/>
                    <a:gd name="T4" fmla="*/ 0 w 352"/>
                    <a:gd name="T5" fmla="*/ 38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1" name="Freeform 81"/>
                <p:cNvSpPr/>
                <p:nvPr/>
              </p:nvSpPr>
              <p:spPr bwMode="auto">
                <a:xfrm>
                  <a:off x="1040" y="3337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2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" name="Freeform 82"/>
                <p:cNvSpPr/>
                <p:nvPr/>
              </p:nvSpPr>
              <p:spPr bwMode="auto">
                <a:xfrm>
                  <a:off x="1040" y="3318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2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3" name="Freeform 83"/>
                <p:cNvSpPr/>
                <p:nvPr/>
              </p:nvSpPr>
              <p:spPr bwMode="auto">
                <a:xfrm>
                  <a:off x="1040" y="3299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2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2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244" y="3237"/>
                <a:ext cx="352" cy="205"/>
                <a:chOff x="1244" y="3237"/>
                <a:chExt cx="352" cy="205"/>
              </a:xfrm>
            </p:grpSpPr>
            <p:sp>
              <p:nvSpPr>
                <p:cNvPr id="96" name="Freeform 85"/>
                <p:cNvSpPr/>
                <p:nvPr/>
              </p:nvSpPr>
              <p:spPr bwMode="auto">
                <a:xfrm>
                  <a:off x="1244" y="3289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3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Freeform 86"/>
                <p:cNvSpPr/>
                <p:nvPr/>
              </p:nvSpPr>
              <p:spPr bwMode="auto">
                <a:xfrm>
                  <a:off x="1244" y="3275"/>
                  <a:ext cx="352" cy="152"/>
                </a:xfrm>
                <a:custGeom>
                  <a:avLst/>
                  <a:gdLst>
                    <a:gd name="T0" fmla="*/ 351 w 352"/>
                    <a:gd name="T1" fmla="*/ 107 h 152"/>
                    <a:gd name="T2" fmla="*/ 153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7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7"/>
                      </a:moveTo>
                      <a:lnTo>
                        <a:pt x="153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7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8" name="Freeform 87"/>
                <p:cNvSpPr/>
                <p:nvPr/>
              </p:nvSpPr>
              <p:spPr bwMode="auto">
                <a:xfrm>
                  <a:off x="1244" y="3255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8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8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9" name="Freeform 88"/>
                <p:cNvSpPr/>
                <p:nvPr/>
              </p:nvSpPr>
              <p:spPr bwMode="auto">
                <a:xfrm>
                  <a:off x="1244" y="3237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1" name="Group 94"/>
              <p:cNvGrpSpPr/>
              <p:nvPr/>
            </p:nvGrpSpPr>
            <p:grpSpPr bwMode="auto">
              <a:xfrm>
                <a:off x="824" y="3364"/>
                <a:ext cx="352" cy="205"/>
                <a:chOff x="824" y="3364"/>
                <a:chExt cx="352" cy="205"/>
              </a:xfrm>
            </p:grpSpPr>
            <p:sp>
              <p:nvSpPr>
                <p:cNvPr id="92" name="Freeform 90"/>
                <p:cNvSpPr/>
                <p:nvPr/>
              </p:nvSpPr>
              <p:spPr bwMode="auto">
                <a:xfrm>
                  <a:off x="824" y="3416"/>
                  <a:ext cx="352" cy="153"/>
                </a:xfrm>
                <a:custGeom>
                  <a:avLst/>
                  <a:gdLst>
                    <a:gd name="T0" fmla="*/ 351 w 352"/>
                    <a:gd name="T1" fmla="*/ 108 h 153"/>
                    <a:gd name="T2" fmla="*/ 153 w 352"/>
                    <a:gd name="T3" fmla="*/ 0 h 153"/>
                    <a:gd name="T4" fmla="*/ 0 w 352"/>
                    <a:gd name="T5" fmla="*/ 38 h 153"/>
                    <a:gd name="T6" fmla="*/ 190 w 352"/>
                    <a:gd name="T7" fmla="*/ 152 h 153"/>
                    <a:gd name="T8" fmla="*/ 351 w 352"/>
                    <a:gd name="T9" fmla="*/ 10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3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8"/>
                      </a:lnTo>
                      <a:lnTo>
                        <a:pt x="190" y="152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3" name="Freeform 91"/>
                <p:cNvSpPr/>
                <p:nvPr/>
              </p:nvSpPr>
              <p:spPr bwMode="auto">
                <a:xfrm>
                  <a:off x="824" y="3402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4" name="Freeform 92"/>
                <p:cNvSpPr/>
                <p:nvPr/>
              </p:nvSpPr>
              <p:spPr bwMode="auto">
                <a:xfrm>
                  <a:off x="824" y="3382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8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8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5" name="Freeform 93"/>
                <p:cNvSpPr/>
                <p:nvPr/>
              </p:nvSpPr>
              <p:spPr bwMode="auto">
                <a:xfrm>
                  <a:off x="824" y="3364"/>
                  <a:ext cx="352" cy="152"/>
                </a:xfrm>
                <a:custGeom>
                  <a:avLst/>
                  <a:gdLst>
                    <a:gd name="T0" fmla="*/ 351 w 352"/>
                    <a:gd name="T1" fmla="*/ 108 h 152"/>
                    <a:gd name="T2" fmla="*/ 153 w 352"/>
                    <a:gd name="T3" fmla="*/ 0 h 152"/>
                    <a:gd name="T4" fmla="*/ 0 w 352"/>
                    <a:gd name="T5" fmla="*/ 37 h 152"/>
                    <a:gd name="T6" fmla="*/ 190 w 352"/>
                    <a:gd name="T7" fmla="*/ 151 h 152"/>
                    <a:gd name="T8" fmla="*/ 351 w 352"/>
                    <a:gd name="T9" fmla="*/ 10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52">
                      <a:moveTo>
                        <a:pt x="351" y="108"/>
                      </a:moveTo>
                      <a:lnTo>
                        <a:pt x="153" y="0"/>
                      </a:lnTo>
                      <a:lnTo>
                        <a:pt x="0" y="37"/>
                      </a:lnTo>
                      <a:lnTo>
                        <a:pt x="190" y="151"/>
                      </a:lnTo>
                      <a:lnTo>
                        <a:pt x="351" y="108"/>
                      </a:lnTo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aphicFrame>
          <p:nvGraphicFramePr>
            <p:cNvPr id="24" name="Object 519"/>
            <p:cNvGraphicFramePr>
              <a:graphicFrameLocks noChangeAspect="1"/>
            </p:cNvGraphicFramePr>
            <p:nvPr/>
          </p:nvGraphicFramePr>
          <p:xfrm>
            <a:off x="8923078" y="1561321"/>
            <a:ext cx="45561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CorelDRAW" r:id="rId10" imgW="2311400" imgH="2280920" progId="">
                    <p:embed/>
                  </p:oleObj>
                </mc:Choice>
                <mc:Fallback>
                  <p:oleObj name="CorelDRAW" r:id="rId10" imgW="2311400" imgH="2280920" progId="">
                    <p:embed/>
                    <p:pic>
                      <p:nvPicPr>
                        <p:cNvPr id="0" name="Object 5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23078" y="1561321"/>
                          <a:ext cx="455613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519"/>
            <p:cNvGraphicFramePr>
              <a:graphicFrameLocks noChangeAspect="1"/>
            </p:cNvGraphicFramePr>
            <p:nvPr/>
          </p:nvGraphicFramePr>
          <p:xfrm>
            <a:off x="9177191" y="3450533"/>
            <a:ext cx="45561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CorelDRAW" r:id="rId12" imgW="2311400" imgH="2280920" progId="">
                    <p:embed/>
                  </p:oleObj>
                </mc:Choice>
                <mc:Fallback>
                  <p:oleObj name="CorelDRAW" r:id="rId12" imgW="2311400" imgH="2280920" progId="">
                    <p:embed/>
                    <p:pic>
                      <p:nvPicPr>
                        <p:cNvPr id="0" name="Object 5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7191" y="3450533"/>
                          <a:ext cx="455613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" name="Group 579"/>
            <p:cNvGrpSpPr/>
            <p:nvPr/>
          </p:nvGrpSpPr>
          <p:grpSpPr bwMode="auto">
            <a:xfrm>
              <a:off x="8493804" y="5257976"/>
              <a:ext cx="450850" cy="617537"/>
              <a:chOff x="-356" y="2265"/>
              <a:chExt cx="834" cy="1143"/>
            </a:xfrm>
          </p:grpSpPr>
          <p:grpSp>
            <p:nvGrpSpPr>
              <p:cNvPr id="51" name="Group 580"/>
              <p:cNvGrpSpPr/>
              <p:nvPr/>
            </p:nvGrpSpPr>
            <p:grpSpPr bwMode="auto">
              <a:xfrm>
                <a:off x="-356" y="2265"/>
                <a:ext cx="834" cy="1143"/>
                <a:chOff x="-356" y="2314"/>
                <a:chExt cx="882" cy="1094"/>
              </a:xfrm>
            </p:grpSpPr>
            <p:sp>
              <p:nvSpPr>
                <p:cNvPr id="82" name="Freeform 581"/>
                <p:cNvSpPr/>
                <p:nvPr/>
              </p:nvSpPr>
              <p:spPr bwMode="auto">
                <a:xfrm>
                  <a:off x="-356" y="2314"/>
                  <a:ext cx="882" cy="266"/>
                </a:xfrm>
                <a:custGeom>
                  <a:avLst/>
                  <a:gdLst>
                    <a:gd name="T0" fmla="*/ 170 w 181"/>
                    <a:gd name="T1" fmla="*/ 66 h 66"/>
                    <a:gd name="T2" fmla="*/ 181 w 181"/>
                    <a:gd name="T3" fmla="*/ 50 h 66"/>
                    <a:gd name="T4" fmla="*/ 16 w 181"/>
                    <a:gd name="T5" fmla="*/ 0 h 66"/>
                    <a:gd name="T6" fmla="*/ 0 w 181"/>
                    <a:gd name="T7" fmla="*/ 16 h 66"/>
                    <a:gd name="T8" fmla="*/ 170 w 181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66">
                      <a:moveTo>
                        <a:pt x="170" y="66"/>
                      </a:moveTo>
                      <a:lnTo>
                        <a:pt x="181" y="50"/>
                      </a:lnTo>
                      <a:lnTo>
                        <a:pt x="16" y="0"/>
                      </a:lnTo>
                      <a:lnTo>
                        <a:pt x="0" y="16"/>
                      </a:lnTo>
                      <a:lnTo>
                        <a:pt x="170" y="66"/>
                      </a:lnTo>
                    </a:path>
                  </a:pathLst>
                </a:custGeom>
                <a:solidFill>
                  <a:srgbClr val="9182B6"/>
                </a:solidFill>
                <a:ln w="0">
                  <a:solidFill>
                    <a:srgbClr val="61BFF3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3" name="Freeform 582"/>
                <p:cNvSpPr/>
                <p:nvPr/>
              </p:nvSpPr>
              <p:spPr bwMode="auto">
                <a:xfrm>
                  <a:off x="468" y="2516"/>
                  <a:ext cx="58" cy="662"/>
                </a:xfrm>
                <a:custGeom>
                  <a:avLst/>
                  <a:gdLst>
                    <a:gd name="T0" fmla="*/ 0 w 12"/>
                    <a:gd name="T1" fmla="*/ 164 h 164"/>
                    <a:gd name="T2" fmla="*/ 12 w 12"/>
                    <a:gd name="T3" fmla="*/ 147 h 164"/>
                    <a:gd name="T4" fmla="*/ 12 w 12"/>
                    <a:gd name="T5" fmla="*/ 0 h 164"/>
                    <a:gd name="T6" fmla="*/ 0 w 12"/>
                    <a:gd name="T7" fmla="*/ 16 h 164"/>
                    <a:gd name="T8" fmla="*/ 0 w 12"/>
                    <a:gd name="T9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64">
                      <a:moveTo>
                        <a:pt x="0" y="164"/>
                      </a:moveTo>
                      <a:lnTo>
                        <a:pt x="12" y="147"/>
                      </a:lnTo>
                      <a:lnTo>
                        <a:pt x="12" y="0"/>
                      </a:lnTo>
                      <a:lnTo>
                        <a:pt x="0" y="16"/>
                      </a:lnTo>
                      <a:lnTo>
                        <a:pt x="0" y="164"/>
                      </a:lnTo>
                    </a:path>
                  </a:pathLst>
                </a:custGeom>
                <a:solidFill>
                  <a:srgbClr val="715E9E"/>
                </a:solidFill>
                <a:ln w="0">
                  <a:solidFill>
                    <a:srgbClr val="61BFF3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4" name="Freeform 583"/>
                <p:cNvSpPr/>
                <p:nvPr/>
              </p:nvSpPr>
              <p:spPr bwMode="auto">
                <a:xfrm>
                  <a:off x="-356" y="2379"/>
                  <a:ext cx="824" cy="1029"/>
                </a:xfrm>
                <a:custGeom>
                  <a:avLst/>
                  <a:gdLst>
                    <a:gd name="T0" fmla="*/ 0 w 169"/>
                    <a:gd name="T1" fmla="*/ 0 h 255"/>
                    <a:gd name="T2" fmla="*/ 169 w 169"/>
                    <a:gd name="T3" fmla="*/ 50 h 255"/>
                    <a:gd name="T4" fmla="*/ 169 w 169"/>
                    <a:gd name="T5" fmla="*/ 200 h 255"/>
                    <a:gd name="T6" fmla="*/ 0 w 169"/>
                    <a:gd name="T7" fmla="*/ 255 h 255"/>
                    <a:gd name="T8" fmla="*/ 0 w 169"/>
                    <a:gd name="T9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9" h="255">
                      <a:moveTo>
                        <a:pt x="0" y="0"/>
                      </a:moveTo>
                      <a:lnTo>
                        <a:pt x="169" y="50"/>
                      </a:lnTo>
                      <a:lnTo>
                        <a:pt x="169" y="200"/>
                      </a:lnTo>
                      <a:lnTo>
                        <a:pt x="0" y="25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CB1D5"/>
                </a:solidFill>
                <a:ln w="0">
                  <a:solidFill>
                    <a:srgbClr val="61BFF3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2" name="Group 584"/>
              <p:cNvGrpSpPr/>
              <p:nvPr/>
            </p:nvGrpSpPr>
            <p:grpSpPr bwMode="auto">
              <a:xfrm>
                <a:off x="132" y="2662"/>
                <a:ext cx="257" cy="191"/>
                <a:chOff x="-281" y="1761"/>
                <a:chExt cx="156" cy="78"/>
              </a:xfrm>
            </p:grpSpPr>
            <p:sp>
              <p:nvSpPr>
                <p:cNvPr id="78" name="Freeform 585"/>
                <p:cNvSpPr/>
                <p:nvPr/>
              </p:nvSpPr>
              <p:spPr bwMode="auto">
                <a:xfrm>
                  <a:off x="-275" y="1767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Freeform 586"/>
                <p:cNvSpPr/>
                <p:nvPr/>
              </p:nvSpPr>
              <p:spPr bwMode="auto">
                <a:xfrm>
                  <a:off x="-275" y="1767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0" name="Freeform 587"/>
                <p:cNvSpPr/>
                <p:nvPr/>
              </p:nvSpPr>
              <p:spPr bwMode="auto">
                <a:xfrm>
                  <a:off x="-281" y="1761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1" name="Freeform 588"/>
                <p:cNvSpPr/>
                <p:nvPr/>
              </p:nvSpPr>
              <p:spPr bwMode="auto">
                <a:xfrm>
                  <a:off x="-281" y="1761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3" name="Group 589"/>
              <p:cNvGrpSpPr/>
              <p:nvPr/>
            </p:nvGrpSpPr>
            <p:grpSpPr bwMode="auto">
              <a:xfrm rot="-10800000">
                <a:off x="117" y="2857"/>
                <a:ext cx="257" cy="191"/>
                <a:chOff x="-281" y="1761"/>
                <a:chExt cx="156" cy="78"/>
              </a:xfrm>
            </p:grpSpPr>
            <p:sp>
              <p:nvSpPr>
                <p:cNvPr id="74" name="Freeform 590"/>
                <p:cNvSpPr/>
                <p:nvPr/>
              </p:nvSpPr>
              <p:spPr bwMode="auto">
                <a:xfrm>
                  <a:off x="-275" y="1767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5" name="Freeform 591"/>
                <p:cNvSpPr/>
                <p:nvPr/>
              </p:nvSpPr>
              <p:spPr bwMode="auto">
                <a:xfrm>
                  <a:off x="-275" y="1767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Freeform 592"/>
                <p:cNvSpPr/>
                <p:nvPr/>
              </p:nvSpPr>
              <p:spPr bwMode="auto">
                <a:xfrm>
                  <a:off x="-281" y="1761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Freeform 593"/>
                <p:cNvSpPr/>
                <p:nvPr/>
              </p:nvSpPr>
              <p:spPr bwMode="auto">
                <a:xfrm>
                  <a:off x="-281" y="1761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4" name="Group 594"/>
              <p:cNvGrpSpPr/>
              <p:nvPr/>
            </p:nvGrpSpPr>
            <p:grpSpPr bwMode="auto">
              <a:xfrm rot="-10800000">
                <a:off x="-257" y="2921"/>
                <a:ext cx="257" cy="191"/>
                <a:chOff x="-281" y="1761"/>
                <a:chExt cx="156" cy="78"/>
              </a:xfrm>
            </p:grpSpPr>
            <p:sp>
              <p:nvSpPr>
                <p:cNvPr id="70" name="Freeform 595"/>
                <p:cNvSpPr/>
                <p:nvPr/>
              </p:nvSpPr>
              <p:spPr bwMode="auto">
                <a:xfrm>
                  <a:off x="-275" y="1767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Freeform 596"/>
                <p:cNvSpPr/>
                <p:nvPr/>
              </p:nvSpPr>
              <p:spPr bwMode="auto">
                <a:xfrm>
                  <a:off x="-275" y="1767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" name="Freeform 597"/>
                <p:cNvSpPr/>
                <p:nvPr/>
              </p:nvSpPr>
              <p:spPr bwMode="auto">
                <a:xfrm>
                  <a:off x="-281" y="1761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3" name="Freeform 598"/>
                <p:cNvSpPr/>
                <p:nvPr/>
              </p:nvSpPr>
              <p:spPr bwMode="auto">
                <a:xfrm>
                  <a:off x="-281" y="1761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5" name="Group 599"/>
              <p:cNvGrpSpPr/>
              <p:nvPr/>
            </p:nvGrpSpPr>
            <p:grpSpPr bwMode="auto">
              <a:xfrm>
                <a:off x="-257" y="3109"/>
                <a:ext cx="257" cy="191"/>
                <a:chOff x="-281" y="1761"/>
                <a:chExt cx="156" cy="78"/>
              </a:xfrm>
            </p:grpSpPr>
            <p:sp>
              <p:nvSpPr>
                <p:cNvPr id="66" name="Freeform 600"/>
                <p:cNvSpPr/>
                <p:nvPr/>
              </p:nvSpPr>
              <p:spPr bwMode="auto">
                <a:xfrm>
                  <a:off x="-275" y="1767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Freeform 601"/>
                <p:cNvSpPr/>
                <p:nvPr/>
              </p:nvSpPr>
              <p:spPr bwMode="auto">
                <a:xfrm>
                  <a:off x="-275" y="1767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Freeform 602"/>
                <p:cNvSpPr/>
                <p:nvPr/>
              </p:nvSpPr>
              <p:spPr bwMode="auto">
                <a:xfrm>
                  <a:off x="-281" y="1761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Freeform 603"/>
                <p:cNvSpPr/>
                <p:nvPr/>
              </p:nvSpPr>
              <p:spPr bwMode="auto">
                <a:xfrm>
                  <a:off x="-281" y="1761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6" name="Group 604"/>
              <p:cNvGrpSpPr/>
              <p:nvPr/>
            </p:nvGrpSpPr>
            <p:grpSpPr bwMode="auto">
              <a:xfrm rot="-10800000">
                <a:off x="-257" y="2435"/>
                <a:ext cx="257" cy="191"/>
                <a:chOff x="-281" y="1761"/>
                <a:chExt cx="156" cy="78"/>
              </a:xfrm>
            </p:grpSpPr>
            <p:sp>
              <p:nvSpPr>
                <p:cNvPr id="62" name="Freeform 605"/>
                <p:cNvSpPr/>
                <p:nvPr/>
              </p:nvSpPr>
              <p:spPr bwMode="auto">
                <a:xfrm>
                  <a:off x="-275" y="1767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Freeform 606"/>
                <p:cNvSpPr/>
                <p:nvPr/>
              </p:nvSpPr>
              <p:spPr bwMode="auto">
                <a:xfrm>
                  <a:off x="-275" y="1767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Freeform 607"/>
                <p:cNvSpPr/>
                <p:nvPr/>
              </p:nvSpPr>
              <p:spPr bwMode="auto">
                <a:xfrm>
                  <a:off x="-281" y="1761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Freeform 608"/>
                <p:cNvSpPr/>
                <p:nvPr/>
              </p:nvSpPr>
              <p:spPr bwMode="auto">
                <a:xfrm>
                  <a:off x="-281" y="1761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7" name="Group 609"/>
              <p:cNvGrpSpPr/>
              <p:nvPr/>
            </p:nvGrpSpPr>
            <p:grpSpPr bwMode="auto">
              <a:xfrm>
                <a:off x="-257" y="2613"/>
                <a:ext cx="257" cy="191"/>
                <a:chOff x="-281" y="1761"/>
                <a:chExt cx="156" cy="78"/>
              </a:xfrm>
            </p:grpSpPr>
            <p:sp>
              <p:nvSpPr>
                <p:cNvPr id="58" name="Freeform 610"/>
                <p:cNvSpPr/>
                <p:nvPr/>
              </p:nvSpPr>
              <p:spPr bwMode="auto">
                <a:xfrm>
                  <a:off x="-275" y="1767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Freeform 611"/>
                <p:cNvSpPr/>
                <p:nvPr/>
              </p:nvSpPr>
              <p:spPr bwMode="auto">
                <a:xfrm>
                  <a:off x="-275" y="1767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Freeform 612"/>
                <p:cNvSpPr/>
                <p:nvPr/>
              </p:nvSpPr>
              <p:spPr bwMode="auto">
                <a:xfrm>
                  <a:off x="-281" y="1761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" name="Freeform 613"/>
                <p:cNvSpPr/>
                <p:nvPr/>
              </p:nvSpPr>
              <p:spPr bwMode="auto">
                <a:xfrm>
                  <a:off x="-281" y="1761"/>
                  <a:ext cx="150" cy="72"/>
                </a:xfrm>
                <a:custGeom>
                  <a:avLst/>
                  <a:gdLst>
                    <a:gd name="T0" fmla="*/ 16 w 25"/>
                    <a:gd name="T1" fmla="*/ 4 h 12"/>
                    <a:gd name="T2" fmla="*/ 16 w 25"/>
                    <a:gd name="T3" fmla="*/ 0 h 12"/>
                    <a:gd name="T4" fmla="*/ 25 w 25"/>
                    <a:gd name="T5" fmla="*/ 6 h 12"/>
                    <a:gd name="T6" fmla="*/ 16 w 25"/>
                    <a:gd name="T7" fmla="*/ 12 h 12"/>
                    <a:gd name="T8" fmla="*/ 16 w 25"/>
                    <a:gd name="T9" fmla="*/ 8 h 12"/>
                    <a:gd name="T10" fmla="*/ 0 w 25"/>
                    <a:gd name="T11" fmla="*/ 8 h 12"/>
                    <a:gd name="T12" fmla="*/ 0 w 25"/>
                    <a:gd name="T13" fmla="*/ 4 h 12"/>
                    <a:gd name="T14" fmla="*/ 16 w 25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2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aphicFrame>
          <p:nvGraphicFramePr>
            <p:cNvPr id="27" name="Object 63"/>
            <p:cNvGraphicFramePr>
              <a:graphicFrameLocks noChangeAspect="1"/>
            </p:cNvGraphicFramePr>
            <p:nvPr/>
          </p:nvGraphicFramePr>
          <p:xfrm>
            <a:off x="4463054" y="1664397"/>
            <a:ext cx="582613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CorelDRAW" r:id="rId13" imgW="1326515" imgH="1306195" progId="">
                    <p:embed/>
                  </p:oleObj>
                </mc:Choice>
                <mc:Fallback>
                  <p:oleObj name="CorelDRAW" r:id="rId13" imgW="1326515" imgH="1306195" progId="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3054" y="1664397"/>
                          <a:ext cx="582613" cy="574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63"/>
            <p:cNvGraphicFramePr>
              <a:graphicFrameLocks noChangeAspect="1"/>
            </p:cNvGraphicFramePr>
            <p:nvPr/>
          </p:nvGraphicFramePr>
          <p:xfrm>
            <a:off x="7603835" y="1677714"/>
            <a:ext cx="582613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CorelDRAW" r:id="rId15" imgW="1326515" imgH="1306195" progId="">
                    <p:embed/>
                  </p:oleObj>
                </mc:Choice>
                <mc:Fallback>
                  <p:oleObj name="CorelDRAW" r:id="rId15" imgW="1326515" imgH="1306195" progId="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3835" y="1677714"/>
                          <a:ext cx="582613" cy="574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63"/>
            <p:cNvGraphicFramePr>
              <a:graphicFrameLocks noChangeAspect="1"/>
            </p:cNvGraphicFramePr>
            <p:nvPr/>
          </p:nvGraphicFramePr>
          <p:xfrm>
            <a:off x="6034843" y="4819585"/>
            <a:ext cx="582613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CorelDRAW" r:id="rId16" imgW="1326515" imgH="1306195" progId="">
                    <p:embed/>
                  </p:oleObj>
                </mc:Choice>
                <mc:Fallback>
                  <p:oleObj name="CorelDRAW" r:id="rId16" imgW="1326515" imgH="1306195" progId="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4843" y="4819585"/>
                          <a:ext cx="582613" cy="574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任意多边形 483"/>
            <p:cNvSpPr/>
            <p:nvPr/>
          </p:nvSpPr>
          <p:spPr>
            <a:xfrm>
              <a:off x="1904886" y="1930400"/>
              <a:ext cx="2766660" cy="787205"/>
            </a:xfrm>
            <a:custGeom>
              <a:avLst/>
              <a:gdLst>
                <a:gd name="connsiteX0" fmla="*/ 0 w 3206045"/>
                <a:gd name="connsiteY0" fmla="*/ 948267 h 948267"/>
                <a:gd name="connsiteX1" fmla="*/ 1309511 w 3206045"/>
                <a:gd name="connsiteY1" fmla="*/ 508000 h 948267"/>
                <a:gd name="connsiteX2" fmla="*/ 2144889 w 3206045"/>
                <a:gd name="connsiteY2" fmla="*/ 553156 h 948267"/>
                <a:gd name="connsiteX3" fmla="*/ 3206045 w 3206045"/>
                <a:gd name="connsiteY3" fmla="*/ 0 h 948267"/>
                <a:gd name="connsiteX4" fmla="*/ 3206045 w 3206045"/>
                <a:gd name="connsiteY4" fmla="*/ 0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6045" h="948267">
                  <a:moveTo>
                    <a:pt x="0" y="948267"/>
                  </a:moveTo>
                  <a:cubicBezTo>
                    <a:pt x="476015" y="761059"/>
                    <a:pt x="952030" y="573852"/>
                    <a:pt x="1309511" y="508000"/>
                  </a:cubicBezTo>
                  <a:cubicBezTo>
                    <a:pt x="1666992" y="442148"/>
                    <a:pt x="1828800" y="637823"/>
                    <a:pt x="2144889" y="553156"/>
                  </a:cubicBezTo>
                  <a:cubicBezTo>
                    <a:pt x="2460978" y="468489"/>
                    <a:pt x="3206045" y="0"/>
                    <a:pt x="3206045" y="0"/>
                  </a:cubicBezTo>
                  <a:lnTo>
                    <a:pt x="320604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484"/>
            <p:cNvSpPr/>
            <p:nvPr/>
          </p:nvSpPr>
          <p:spPr>
            <a:xfrm>
              <a:off x="1904886" y="2966287"/>
              <a:ext cx="2698926" cy="702602"/>
            </a:xfrm>
            <a:custGeom>
              <a:avLst/>
              <a:gdLst>
                <a:gd name="connsiteX0" fmla="*/ 0 w 3059289"/>
                <a:gd name="connsiteY0" fmla="*/ 0 h 778933"/>
                <a:gd name="connsiteX1" fmla="*/ 1309512 w 3059289"/>
                <a:gd name="connsiteY1" fmla="*/ 293511 h 778933"/>
                <a:gd name="connsiteX2" fmla="*/ 2156178 w 3059289"/>
                <a:gd name="connsiteY2" fmla="*/ 135467 h 778933"/>
                <a:gd name="connsiteX3" fmla="*/ 3059289 w 3059289"/>
                <a:gd name="connsiteY3" fmla="*/ 778933 h 778933"/>
                <a:gd name="connsiteX4" fmla="*/ 3059289 w 3059289"/>
                <a:gd name="connsiteY4" fmla="*/ 778933 h 77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9289" h="778933">
                  <a:moveTo>
                    <a:pt x="0" y="0"/>
                  </a:moveTo>
                  <a:cubicBezTo>
                    <a:pt x="475074" y="135466"/>
                    <a:pt x="950149" y="270933"/>
                    <a:pt x="1309512" y="293511"/>
                  </a:cubicBezTo>
                  <a:cubicBezTo>
                    <a:pt x="1668875" y="316089"/>
                    <a:pt x="1864548" y="54563"/>
                    <a:pt x="2156178" y="135467"/>
                  </a:cubicBezTo>
                  <a:cubicBezTo>
                    <a:pt x="2447808" y="216371"/>
                    <a:pt x="3059289" y="778933"/>
                    <a:pt x="3059289" y="778933"/>
                  </a:cubicBezTo>
                  <a:lnTo>
                    <a:pt x="3059289" y="77893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 485"/>
            <p:cNvSpPr/>
            <p:nvPr/>
          </p:nvSpPr>
          <p:spPr>
            <a:xfrm>
              <a:off x="2086390" y="4466128"/>
              <a:ext cx="4165600" cy="715472"/>
            </a:xfrm>
            <a:custGeom>
              <a:avLst/>
              <a:gdLst>
                <a:gd name="connsiteX0" fmla="*/ 0 w 4165600"/>
                <a:gd name="connsiteY0" fmla="*/ 173606 h 715472"/>
                <a:gd name="connsiteX1" fmla="*/ 338667 w 4165600"/>
                <a:gd name="connsiteY1" fmla="*/ 173606 h 715472"/>
                <a:gd name="connsiteX2" fmla="*/ 632178 w 4165600"/>
                <a:gd name="connsiteY2" fmla="*/ 26850 h 715472"/>
                <a:gd name="connsiteX3" fmla="*/ 1569156 w 4165600"/>
                <a:gd name="connsiteY3" fmla="*/ 72006 h 715472"/>
                <a:gd name="connsiteX4" fmla="*/ 4165600 w 4165600"/>
                <a:gd name="connsiteY4" fmla="*/ 715472 h 715472"/>
                <a:gd name="connsiteX5" fmla="*/ 4165600 w 4165600"/>
                <a:gd name="connsiteY5" fmla="*/ 715472 h 71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600" h="715472">
                  <a:moveTo>
                    <a:pt x="0" y="173606"/>
                  </a:moveTo>
                  <a:cubicBezTo>
                    <a:pt x="116652" y="185835"/>
                    <a:pt x="233304" y="198065"/>
                    <a:pt x="338667" y="173606"/>
                  </a:cubicBezTo>
                  <a:cubicBezTo>
                    <a:pt x="444030" y="149147"/>
                    <a:pt x="427096" y="43783"/>
                    <a:pt x="632178" y="26850"/>
                  </a:cubicBezTo>
                  <a:cubicBezTo>
                    <a:pt x="837260" y="9917"/>
                    <a:pt x="980252" y="-42764"/>
                    <a:pt x="1569156" y="72006"/>
                  </a:cubicBezTo>
                  <a:cubicBezTo>
                    <a:pt x="2158060" y="186776"/>
                    <a:pt x="4165600" y="715472"/>
                    <a:pt x="4165600" y="715472"/>
                  </a:cubicBezTo>
                  <a:lnTo>
                    <a:pt x="4165600" y="71547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 486"/>
            <p:cNvSpPr/>
            <p:nvPr/>
          </p:nvSpPr>
          <p:spPr>
            <a:xfrm>
              <a:off x="8055034" y="1794934"/>
              <a:ext cx="895001" cy="171034"/>
            </a:xfrm>
            <a:custGeom>
              <a:avLst/>
              <a:gdLst>
                <a:gd name="connsiteX0" fmla="*/ 895001 w 895001"/>
                <a:gd name="connsiteY0" fmla="*/ 0 h 171034"/>
                <a:gd name="connsiteX1" fmla="*/ 93489 w 895001"/>
                <a:gd name="connsiteY1" fmla="*/ 146755 h 171034"/>
                <a:gd name="connsiteX2" fmla="*/ 48334 w 895001"/>
                <a:gd name="connsiteY2" fmla="*/ 169333 h 17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001" h="171034">
                  <a:moveTo>
                    <a:pt x="895001" y="0"/>
                  </a:moveTo>
                  <a:lnTo>
                    <a:pt x="93489" y="146755"/>
                  </a:lnTo>
                  <a:cubicBezTo>
                    <a:pt x="-47622" y="174977"/>
                    <a:pt x="356" y="172155"/>
                    <a:pt x="48334" y="1693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 487"/>
            <p:cNvSpPr/>
            <p:nvPr/>
          </p:nvSpPr>
          <p:spPr>
            <a:xfrm>
              <a:off x="8001768" y="2269067"/>
              <a:ext cx="1151467" cy="1411111"/>
            </a:xfrm>
            <a:custGeom>
              <a:avLst/>
              <a:gdLst>
                <a:gd name="connsiteX0" fmla="*/ 1151467 w 1151467"/>
                <a:gd name="connsiteY0" fmla="*/ 1411111 h 1411111"/>
                <a:gd name="connsiteX1" fmla="*/ 0 w 1151467"/>
                <a:gd name="connsiteY1" fmla="*/ 0 h 141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1467" h="1411111">
                  <a:moveTo>
                    <a:pt x="1151467" y="1411111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 488"/>
            <p:cNvSpPr/>
            <p:nvPr/>
          </p:nvSpPr>
          <p:spPr>
            <a:xfrm>
              <a:off x="7584079" y="4425245"/>
              <a:ext cx="914400" cy="1128889"/>
            </a:xfrm>
            <a:custGeom>
              <a:avLst/>
              <a:gdLst>
                <a:gd name="connsiteX0" fmla="*/ 914400 w 914400"/>
                <a:gd name="connsiteY0" fmla="*/ 1128889 h 1128889"/>
                <a:gd name="connsiteX1" fmla="*/ 428978 w 914400"/>
                <a:gd name="connsiteY1" fmla="*/ 677333 h 1128889"/>
                <a:gd name="connsiteX2" fmla="*/ 0 w 914400"/>
                <a:gd name="connsiteY2" fmla="*/ 0 h 112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128889">
                  <a:moveTo>
                    <a:pt x="914400" y="1128889"/>
                  </a:moveTo>
                  <a:cubicBezTo>
                    <a:pt x="747889" y="997185"/>
                    <a:pt x="581378" y="865481"/>
                    <a:pt x="428978" y="677333"/>
                  </a:cubicBezTo>
                  <a:cubicBezTo>
                    <a:pt x="276578" y="489185"/>
                    <a:pt x="138289" y="244592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 489"/>
            <p:cNvSpPr/>
            <p:nvPr/>
          </p:nvSpPr>
          <p:spPr>
            <a:xfrm>
              <a:off x="5032790" y="1879696"/>
              <a:ext cx="2619022" cy="807188"/>
            </a:xfrm>
            <a:custGeom>
              <a:avLst/>
              <a:gdLst>
                <a:gd name="connsiteX0" fmla="*/ 0 w 2619022"/>
                <a:gd name="connsiteY0" fmla="*/ 5549 h 807188"/>
                <a:gd name="connsiteX1" fmla="*/ 553156 w 2619022"/>
                <a:gd name="connsiteY1" fmla="*/ 118438 h 807188"/>
                <a:gd name="connsiteX2" fmla="*/ 1275645 w 2619022"/>
                <a:gd name="connsiteY2" fmla="*/ 807060 h 807188"/>
                <a:gd name="connsiteX3" fmla="*/ 2619022 w 2619022"/>
                <a:gd name="connsiteY3" fmla="*/ 163593 h 80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9022" h="807188">
                  <a:moveTo>
                    <a:pt x="0" y="5549"/>
                  </a:moveTo>
                  <a:cubicBezTo>
                    <a:pt x="170274" y="-4799"/>
                    <a:pt x="340549" y="-15147"/>
                    <a:pt x="553156" y="118438"/>
                  </a:cubicBezTo>
                  <a:cubicBezTo>
                    <a:pt x="765764" y="252023"/>
                    <a:pt x="931334" y="799534"/>
                    <a:pt x="1275645" y="807060"/>
                  </a:cubicBezTo>
                  <a:cubicBezTo>
                    <a:pt x="1619956" y="814586"/>
                    <a:pt x="2119489" y="489089"/>
                    <a:pt x="2619022" y="16359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 490"/>
            <p:cNvSpPr/>
            <p:nvPr/>
          </p:nvSpPr>
          <p:spPr>
            <a:xfrm>
              <a:off x="3915190" y="1998134"/>
              <a:ext cx="3714045" cy="2528711"/>
            </a:xfrm>
            <a:custGeom>
              <a:avLst/>
              <a:gdLst>
                <a:gd name="connsiteX0" fmla="*/ 0 w 3714045"/>
                <a:gd name="connsiteY0" fmla="*/ 2528711 h 2528711"/>
                <a:gd name="connsiteX1" fmla="*/ 1264356 w 3714045"/>
                <a:gd name="connsiteY1" fmla="*/ 1941689 h 2528711"/>
                <a:gd name="connsiteX2" fmla="*/ 2460978 w 3714045"/>
                <a:gd name="connsiteY2" fmla="*/ 361244 h 2528711"/>
                <a:gd name="connsiteX3" fmla="*/ 3714045 w 3714045"/>
                <a:gd name="connsiteY3" fmla="*/ 0 h 2528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045" h="2528711">
                  <a:moveTo>
                    <a:pt x="0" y="2528711"/>
                  </a:moveTo>
                  <a:cubicBezTo>
                    <a:pt x="427096" y="2415822"/>
                    <a:pt x="854193" y="2302933"/>
                    <a:pt x="1264356" y="1941689"/>
                  </a:cubicBezTo>
                  <a:cubicBezTo>
                    <a:pt x="1674519" y="1580445"/>
                    <a:pt x="2052697" y="684859"/>
                    <a:pt x="2460978" y="361244"/>
                  </a:cubicBezTo>
                  <a:cubicBezTo>
                    <a:pt x="2869259" y="37629"/>
                    <a:pt x="3291652" y="18814"/>
                    <a:pt x="371404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491"/>
            <p:cNvSpPr/>
            <p:nvPr/>
          </p:nvSpPr>
          <p:spPr>
            <a:xfrm>
              <a:off x="6579368" y="3670966"/>
              <a:ext cx="2619022" cy="1397746"/>
            </a:xfrm>
            <a:custGeom>
              <a:avLst/>
              <a:gdLst>
                <a:gd name="connsiteX0" fmla="*/ 0 w 2619022"/>
                <a:gd name="connsiteY0" fmla="*/ 1397746 h 1397746"/>
                <a:gd name="connsiteX1" fmla="*/ 756355 w 2619022"/>
                <a:gd name="connsiteY1" fmla="*/ 189834 h 1397746"/>
                <a:gd name="connsiteX2" fmla="*/ 2619022 w 2619022"/>
                <a:gd name="connsiteY2" fmla="*/ 20501 h 139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9022" h="1397746">
                  <a:moveTo>
                    <a:pt x="0" y="1397746"/>
                  </a:moveTo>
                  <a:cubicBezTo>
                    <a:pt x="159925" y="908560"/>
                    <a:pt x="319851" y="419375"/>
                    <a:pt x="756355" y="189834"/>
                  </a:cubicBezTo>
                  <a:cubicBezTo>
                    <a:pt x="1192859" y="-39707"/>
                    <a:pt x="1905940" y="-9603"/>
                    <a:pt x="2619022" y="2050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492"/>
            <p:cNvSpPr/>
            <p:nvPr/>
          </p:nvSpPr>
          <p:spPr>
            <a:xfrm>
              <a:off x="3723279" y="1933536"/>
              <a:ext cx="5339644" cy="1712776"/>
            </a:xfrm>
            <a:custGeom>
              <a:avLst/>
              <a:gdLst>
                <a:gd name="connsiteX0" fmla="*/ 5339644 w 5339644"/>
                <a:gd name="connsiteY0" fmla="*/ 1712776 h 1712776"/>
                <a:gd name="connsiteX1" fmla="*/ 2686756 w 5339644"/>
                <a:gd name="connsiteY1" fmla="*/ 572598 h 1712776"/>
                <a:gd name="connsiteX2" fmla="*/ 970844 w 5339644"/>
                <a:gd name="connsiteY2" fmla="*/ 8153 h 1712776"/>
                <a:gd name="connsiteX3" fmla="*/ 0 w 5339644"/>
                <a:gd name="connsiteY3" fmla="*/ 967709 h 17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9644" h="1712776">
                  <a:moveTo>
                    <a:pt x="5339644" y="1712776"/>
                  </a:moveTo>
                  <a:cubicBezTo>
                    <a:pt x="4377266" y="1284739"/>
                    <a:pt x="3414889" y="856702"/>
                    <a:pt x="2686756" y="572598"/>
                  </a:cubicBezTo>
                  <a:cubicBezTo>
                    <a:pt x="1958623" y="288494"/>
                    <a:pt x="1418637" y="-57699"/>
                    <a:pt x="970844" y="8153"/>
                  </a:cubicBezTo>
                  <a:cubicBezTo>
                    <a:pt x="523051" y="74005"/>
                    <a:pt x="261525" y="520857"/>
                    <a:pt x="0" y="967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493"/>
            <p:cNvSpPr/>
            <p:nvPr/>
          </p:nvSpPr>
          <p:spPr>
            <a:xfrm>
              <a:off x="3678123" y="2404534"/>
              <a:ext cx="4797778" cy="3081866"/>
            </a:xfrm>
            <a:custGeom>
              <a:avLst/>
              <a:gdLst>
                <a:gd name="connsiteX0" fmla="*/ 0 w 4797778"/>
                <a:gd name="connsiteY0" fmla="*/ 0 h 3081866"/>
                <a:gd name="connsiteX1" fmla="*/ 1388534 w 4797778"/>
                <a:gd name="connsiteY1" fmla="*/ 1535289 h 3081866"/>
                <a:gd name="connsiteX2" fmla="*/ 3589867 w 4797778"/>
                <a:gd name="connsiteY2" fmla="*/ 1501422 h 3081866"/>
                <a:gd name="connsiteX3" fmla="*/ 4797778 w 4797778"/>
                <a:gd name="connsiteY3" fmla="*/ 3081866 h 308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7778" h="3081866">
                  <a:moveTo>
                    <a:pt x="0" y="0"/>
                  </a:moveTo>
                  <a:cubicBezTo>
                    <a:pt x="395111" y="642526"/>
                    <a:pt x="790223" y="1285052"/>
                    <a:pt x="1388534" y="1535289"/>
                  </a:cubicBezTo>
                  <a:cubicBezTo>
                    <a:pt x="1986845" y="1785526"/>
                    <a:pt x="3021660" y="1243659"/>
                    <a:pt x="3589867" y="1501422"/>
                  </a:cubicBezTo>
                  <a:cubicBezTo>
                    <a:pt x="4158074" y="1759185"/>
                    <a:pt x="4477926" y="2420525"/>
                    <a:pt x="4797778" y="30818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372"/>
            <p:cNvSpPr txBox="1"/>
            <p:nvPr/>
          </p:nvSpPr>
          <p:spPr>
            <a:xfrm>
              <a:off x="1354541" y="3445697"/>
              <a:ext cx="942775" cy="36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分支机构</a:t>
              </a:r>
              <a:endParaRPr lang="zh-CN" altLang="en-US" sz="11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373"/>
            <p:cNvSpPr txBox="1"/>
            <p:nvPr/>
          </p:nvSpPr>
          <p:spPr>
            <a:xfrm>
              <a:off x="1323045" y="5355530"/>
              <a:ext cx="1120352" cy="36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物联网接入</a:t>
              </a:r>
              <a:endParaRPr lang="zh-CN" altLang="en-US" sz="11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374"/>
            <p:cNvSpPr txBox="1"/>
            <p:nvPr/>
          </p:nvSpPr>
          <p:spPr>
            <a:xfrm>
              <a:off x="9150884" y="6216584"/>
              <a:ext cx="1297929" cy="36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企业总部管理</a:t>
              </a:r>
              <a:endParaRPr lang="zh-CN" altLang="en-US" sz="11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375"/>
            <p:cNvSpPr txBox="1"/>
            <p:nvPr/>
          </p:nvSpPr>
          <p:spPr>
            <a:xfrm>
              <a:off x="9751024" y="4191182"/>
              <a:ext cx="1120352" cy="36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私有云联网</a:t>
              </a:r>
              <a:endParaRPr lang="zh-CN" altLang="en-US" sz="11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376"/>
            <p:cNvSpPr txBox="1"/>
            <p:nvPr/>
          </p:nvSpPr>
          <p:spPr>
            <a:xfrm>
              <a:off x="9502324" y="2412159"/>
              <a:ext cx="1297929" cy="36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公有云网融合</a:t>
              </a:r>
              <a:endParaRPr lang="zh-CN" altLang="en-US" sz="11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云形 45"/>
            <p:cNvSpPr/>
            <p:nvPr/>
          </p:nvSpPr>
          <p:spPr>
            <a:xfrm>
              <a:off x="2223691" y="2189238"/>
              <a:ext cx="1466850" cy="1038225"/>
            </a:xfrm>
            <a:prstGeom prst="cloud">
              <a:avLst/>
            </a:prstGeom>
            <a:solidFill>
              <a:srgbClr val="00B0F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5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Internet</a:t>
              </a:r>
              <a:endParaRPr lang="zh-CN" altLang="en-US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云形 46"/>
            <p:cNvSpPr/>
            <p:nvPr/>
          </p:nvSpPr>
          <p:spPr>
            <a:xfrm>
              <a:off x="7947485" y="3206055"/>
              <a:ext cx="1466850" cy="1038225"/>
            </a:xfrm>
            <a:prstGeom prst="cloud">
              <a:avLst/>
            </a:prstGeom>
            <a:solidFill>
              <a:srgbClr val="00B0F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5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Internet</a:t>
              </a:r>
              <a:endParaRPr lang="zh-CN" altLang="en-US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云形 47"/>
            <p:cNvSpPr/>
            <p:nvPr/>
          </p:nvSpPr>
          <p:spPr>
            <a:xfrm>
              <a:off x="7911841" y="1354212"/>
              <a:ext cx="1466850" cy="1038225"/>
            </a:xfrm>
            <a:prstGeom prst="cloud">
              <a:avLst/>
            </a:prstGeom>
            <a:solidFill>
              <a:srgbClr val="00B0F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5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Internet</a:t>
              </a:r>
              <a:endParaRPr lang="zh-CN" altLang="en-US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云形 48"/>
            <p:cNvSpPr/>
            <p:nvPr/>
          </p:nvSpPr>
          <p:spPr>
            <a:xfrm>
              <a:off x="7219404" y="4578098"/>
              <a:ext cx="1466850" cy="1038225"/>
            </a:xfrm>
            <a:prstGeom prst="cloud">
              <a:avLst/>
            </a:prstGeom>
            <a:solidFill>
              <a:srgbClr val="00B0F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5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Internet</a:t>
              </a:r>
              <a:endParaRPr lang="zh-CN" altLang="en-US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云形 49"/>
            <p:cNvSpPr/>
            <p:nvPr/>
          </p:nvSpPr>
          <p:spPr>
            <a:xfrm>
              <a:off x="2169708" y="4125346"/>
              <a:ext cx="1466850" cy="1038225"/>
            </a:xfrm>
            <a:prstGeom prst="cloud">
              <a:avLst/>
            </a:prstGeom>
            <a:solidFill>
              <a:srgbClr val="00B0F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5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Internet</a:t>
              </a:r>
              <a:endParaRPr lang="zh-CN" altLang="en-US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9" name="TextBox 49"/>
          <p:cNvSpPr txBox="1"/>
          <p:nvPr/>
        </p:nvSpPr>
        <p:spPr>
          <a:xfrm>
            <a:off x="4781529" y="443157"/>
            <a:ext cx="2736871" cy="646325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SD-WAN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技术简介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——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软件定义广域网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0" name="直接连接符 379"/>
          <p:cNvCxnSpPr/>
          <p:nvPr/>
        </p:nvCxnSpPr>
        <p:spPr>
          <a:xfrm>
            <a:off x="3028655" y="668092"/>
            <a:ext cx="1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接连接符 380"/>
          <p:cNvCxnSpPr/>
          <p:nvPr/>
        </p:nvCxnSpPr>
        <p:spPr>
          <a:xfrm>
            <a:off x="7518400" y="668092"/>
            <a:ext cx="1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55712" y="3708786"/>
            <a:ext cx="3166044" cy="2085998"/>
            <a:chOff x="6627217" y="4338916"/>
            <a:chExt cx="2396414" cy="2164476"/>
          </a:xfrm>
        </p:grpSpPr>
        <p:grpSp>
          <p:nvGrpSpPr>
            <p:cNvPr id="5" name="组合 4"/>
            <p:cNvGrpSpPr/>
            <p:nvPr/>
          </p:nvGrpSpPr>
          <p:grpSpPr>
            <a:xfrm>
              <a:off x="6627217" y="4338916"/>
              <a:ext cx="2396414" cy="2164476"/>
              <a:chOff x="6759478" y="4024269"/>
              <a:chExt cx="2396414" cy="2164476"/>
            </a:xfrm>
          </p:grpSpPr>
          <p:pic>
            <p:nvPicPr>
              <p:cNvPr id="9" name="Picture 20" descr="C:\Users\ecoffey\AppData\Local\Temp\Rar$DRa1.653\30059_Device_laptop_3145_unknown_64.png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6759478" y="5703875"/>
                <a:ext cx="484870" cy="484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0" descr="C:\Users\ecoffey\AppData\Local\Temp\Rar$DRa0.386\30067_Device_router_unknown_64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741163" y="4024269"/>
                <a:ext cx="451641" cy="4516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0" descr="C:\Users\ecoffey\AppData\Local\Temp\Rar$DRa1.653\30059_Device_laptop_3145_unknown_64.png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8671022" y="5703873"/>
                <a:ext cx="484870" cy="484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0" descr="C:\Users\ecoffey\AppData\Local\Temp\Rar$DRa1.653\30059_Device_laptop_3145_unknown_64.png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7715250" y="5703874"/>
                <a:ext cx="484870" cy="484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0" descr="C:\Users\ecoffey\AppData\Local\Temp\Rar$DRa0.608\30080_Device_switch_unknown_6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71637" y="4807861"/>
                <a:ext cx="572029" cy="438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" name="连接符: 肘形 5"/>
            <p:cNvCxnSpPr>
              <a:stCxn id="13" idx="2"/>
              <a:endCxn id="9" idx="0"/>
            </p:cNvCxnSpPr>
            <p:nvPr/>
          </p:nvCxnSpPr>
          <p:spPr>
            <a:xfrm rot="5400000">
              <a:off x="7118539" y="5311670"/>
              <a:ext cx="457964" cy="955738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连接符: 肘形 6"/>
            <p:cNvCxnSpPr>
              <a:stCxn id="12" idx="0"/>
              <a:endCxn id="13" idx="2"/>
            </p:cNvCxnSpPr>
            <p:nvPr/>
          </p:nvCxnSpPr>
          <p:spPr>
            <a:xfrm rot="16200000" flipV="1">
              <a:off x="7596426" y="5789522"/>
              <a:ext cx="457964" cy="33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连接符: 肘形 7"/>
            <p:cNvCxnSpPr>
              <a:stCxn id="13" idx="2"/>
              <a:endCxn id="11" idx="0"/>
            </p:cNvCxnSpPr>
            <p:nvPr/>
          </p:nvCxnSpPr>
          <p:spPr>
            <a:xfrm rot="16200000" flipH="1">
              <a:off x="8074312" y="5311636"/>
              <a:ext cx="457963" cy="955805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连接符: 肘形 13"/>
          <p:cNvCxnSpPr>
            <a:stCxn id="10" idx="0"/>
            <a:endCxn id="18" idx="1"/>
          </p:cNvCxnSpPr>
          <p:nvPr/>
        </p:nvCxnSpPr>
        <p:spPr>
          <a:xfrm rot="16200000" flipV="1">
            <a:off x="2387068" y="2644834"/>
            <a:ext cx="1364023" cy="76388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0" idx="2"/>
            <a:endCxn id="13" idx="0"/>
          </p:cNvCxnSpPr>
          <p:nvPr/>
        </p:nvCxnSpPr>
        <p:spPr>
          <a:xfrm flipH="1">
            <a:off x="3438690" y="4144053"/>
            <a:ext cx="12329" cy="3199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221359" y="4723615"/>
            <a:ext cx="772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交换器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9091" y="3990707"/>
            <a:ext cx="1042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办公室</a:t>
            </a:r>
            <a:endParaRPr lang="zh-CN" altLang="en-US" sz="1000" b="1" dirty="0">
              <a:ln w="0"/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云形 17"/>
          <p:cNvSpPr/>
          <p:nvPr/>
        </p:nvSpPr>
        <p:spPr>
          <a:xfrm>
            <a:off x="1453676" y="1147382"/>
            <a:ext cx="2466923" cy="119865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sz="1000" dirty="0"/>
          </a:p>
        </p:txBody>
      </p:sp>
      <p:sp>
        <p:nvSpPr>
          <p:cNvPr id="19" name="矩形 18"/>
          <p:cNvSpPr/>
          <p:nvPr/>
        </p:nvSpPr>
        <p:spPr>
          <a:xfrm>
            <a:off x="431901" y="3016045"/>
            <a:ext cx="6157541" cy="319225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连接符: 肘形 19"/>
          <p:cNvCxnSpPr>
            <a:stCxn id="10" idx="3"/>
            <a:endCxn id="22" idx="2"/>
          </p:cNvCxnSpPr>
          <p:nvPr/>
        </p:nvCxnSpPr>
        <p:spPr>
          <a:xfrm flipV="1">
            <a:off x="3749364" y="2547446"/>
            <a:ext cx="1998165" cy="1378974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云形 20"/>
          <p:cNvSpPr/>
          <p:nvPr/>
        </p:nvSpPr>
        <p:spPr>
          <a:xfrm>
            <a:off x="5266233" y="1459734"/>
            <a:ext cx="1928944" cy="113978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000" dirty="0"/>
          </a:p>
          <a:p>
            <a:pPr algn="ctr"/>
            <a:endParaRPr lang="zh-CN" sz="1000" dirty="0"/>
          </a:p>
          <a:p>
            <a:pPr algn="ctr"/>
            <a:endParaRPr lang="zh-CN" sz="1000" dirty="0"/>
          </a:p>
          <a:p>
            <a:pPr algn="ctr"/>
            <a:endParaRPr lang="zh-CN" sz="1000" dirty="0"/>
          </a:p>
          <a:p>
            <a:pPr algn="ctr"/>
            <a:endParaRPr lang="zh-CN" sz="1000" dirty="0"/>
          </a:p>
          <a:p>
            <a:pPr algn="ctr"/>
            <a:endParaRPr lang="zh-CN" sz="100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rcRect l="17042" t="-25" r="2267" b="20141"/>
          <a:stretch>
            <a:fillRect/>
          </a:stretch>
        </p:blipFill>
        <p:spPr>
          <a:xfrm>
            <a:off x="5497656" y="1977216"/>
            <a:ext cx="499745" cy="5702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431" y="1459734"/>
            <a:ext cx="1333333" cy="52381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730607" y="4001480"/>
            <a:ext cx="2909101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前言：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公司部门人员需要实现访问国内外网站加速，访问国际方向；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、可采用光纤专线及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SDWAN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公网，两种方式实现；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、智能网关将对国内外网站进行智能选路，实现双出口出去访问；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、办公室接入一台智能网关设备，通过深圳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单进行接入，走深港传输通过海底光缆访问国际网络；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44985" y="3671519"/>
            <a:ext cx="1912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光纤专线</a:t>
            </a: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/SDWAN</a:t>
            </a:r>
            <a:endParaRPr lang="en-US" altLang="zh-CN" sz="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智能上网</a:t>
            </a:r>
            <a:endParaRPr lang="zh-CN" altLang="en-US" sz="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Picture 4" descr="C:\Users\ecoffey\AppData\Local\Temp\Rar$DRa0.080\30032_Device_generic_building_default_256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34326" y="1888651"/>
            <a:ext cx="910231" cy="8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ecoffey\AppData\Local\Temp\Rar$DRa0.080\30032_Device_generic_building_default_256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5609" y="3178246"/>
            <a:ext cx="910231" cy="8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6044028" y="2667430"/>
            <a:ext cx="1245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深圳机房</a:t>
            </a:r>
            <a:r>
              <a:rPr lang="en-US" altLang="zh-CN" sz="1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POP</a:t>
            </a:r>
            <a:r>
              <a:rPr lang="zh-CN" altLang="en-US" sz="1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endParaRPr lang="zh-CN" altLang="en-US" sz="1000" b="1" dirty="0">
              <a:ln w="0"/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078659" y="2667430"/>
            <a:ext cx="1245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香港机房</a:t>
            </a:r>
            <a:r>
              <a:rPr lang="en-US" altLang="zh-CN" sz="1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POP</a:t>
            </a:r>
            <a:r>
              <a:rPr lang="zh-CN" altLang="en-US" sz="1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endParaRPr lang="zh-CN" altLang="en-US" sz="1000" b="1" dirty="0">
              <a:ln w="0"/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连接符: 肘形 29"/>
          <p:cNvCxnSpPr/>
          <p:nvPr/>
        </p:nvCxnSpPr>
        <p:spPr>
          <a:xfrm rot="10800000" flipV="1">
            <a:off x="7196609" y="2624006"/>
            <a:ext cx="1011166" cy="655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7204016" y="2327548"/>
            <a:ext cx="11506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深港传输</a:t>
            </a:r>
            <a:endParaRPr lang="zh-CN" altLang="en-US" sz="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云形 31"/>
          <p:cNvSpPr/>
          <p:nvPr/>
        </p:nvSpPr>
        <p:spPr>
          <a:xfrm>
            <a:off x="8574286" y="1147872"/>
            <a:ext cx="2192553" cy="139883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000" dirty="0"/>
          </a:p>
          <a:p>
            <a:pPr algn="ctr"/>
            <a:endParaRPr lang="zh-CN" sz="1000" dirty="0"/>
          </a:p>
          <a:p>
            <a:pPr algn="ctr"/>
            <a:endParaRPr lang="zh-CN" sz="1000" dirty="0"/>
          </a:p>
          <a:p>
            <a:pPr algn="ctr"/>
            <a:endParaRPr lang="zh-CN" sz="1000" dirty="0"/>
          </a:p>
          <a:p>
            <a:pPr algn="ctr"/>
            <a:endParaRPr lang="zh-CN" sz="1000" dirty="0"/>
          </a:p>
          <a:p>
            <a:pPr algn="ctr"/>
            <a:endParaRPr lang="zh-CN" sz="1000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2435" y="1707928"/>
            <a:ext cx="646430" cy="35496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8865" y="1598073"/>
            <a:ext cx="744220" cy="3556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rcRect l="2673" t="34355" r="11249" b="25768"/>
          <a:stretch>
            <a:fillRect/>
          </a:stretch>
        </p:blipFill>
        <p:spPr>
          <a:xfrm>
            <a:off x="9072435" y="1349153"/>
            <a:ext cx="885190" cy="305435"/>
          </a:xfrm>
          <a:prstGeom prst="rect">
            <a:avLst/>
          </a:prstGeom>
        </p:spPr>
      </p:pic>
      <p:pic>
        <p:nvPicPr>
          <p:cNvPr id="36" name="Picture 4" descr="C:\Users\ecoffey\AppData\Local\Temp\Rar$DRa0.080\30032_Device_generic_building_default_256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15182" y="1914558"/>
            <a:ext cx="910231" cy="8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/>
          <p:cNvSpPr txBox="1"/>
          <p:nvPr/>
        </p:nvSpPr>
        <p:spPr>
          <a:xfrm>
            <a:off x="9316604" y="2072470"/>
            <a:ext cx="8045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国际网络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49"/>
          <p:cNvSpPr txBox="1"/>
          <p:nvPr/>
        </p:nvSpPr>
        <p:spPr>
          <a:xfrm>
            <a:off x="4781529" y="443157"/>
            <a:ext cx="2736871" cy="461659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企业网络解决方案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028655" y="668092"/>
            <a:ext cx="1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518400" y="668092"/>
            <a:ext cx="1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06754" y="5867480"/>
            <a:ext cx="8012608" cy="646331"/>
          </a:xfrm>
          <a:prstGeom prst="rect">
            <a:avLst/>
          </a:prstGeom>
          <a:noFill/>
          <a:ln w="12700">
            <a:noFill/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altLang="zh-C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SD-WAN</a:t>
            </a: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：低成本、高安全，开通快、上云快，能满足企业所需的全业务统一专网的需求。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94427" y="1258968"/>
          <a:ext cx="8640959" cy="4464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087"/>
                <a:gridCol w="1224136"/>
                <a:gridCol w="1791670"/>
                <a:gridCol w="1681226"/>
                <a:gridCol w="1576287"/>
                <a:gridCol w="1575553"/>
              </a:tblGrid>
              <a:tr h="312718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对比项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MPLS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SD-WAN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Internet-VPN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Internet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链路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4745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能力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ZTP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200287" t="-101887" r="-201146" b="-117358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300287" t="-101887" r="-101146" b="-117358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400287" t="-101887" r="-1146" b="-117358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400287" t="-101887" r="-1146" b="-1173585"/>
                      </a:stretch>
                    </a:blipFill>
                  </a:tcPr>
                </a:tc>
              </a:tr>
              <a:tr h="324745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动态最优路径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200287" t="-205769" r="-201146" b="-109615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300287" t="-205769" r="-101146" b="-109615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400287" t="-205769" r="-1146" b="-109615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400287" t="-205769" r="-1146" b="-1096154"/>
                      </a:stretch>
                    </a:blipFill>
                  </a:tcPr>
                </a:tc>
              </a:tr>
              <a:tr h="324745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负载分担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200287" t="-300000" r="-201146" b="-97547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b="1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300287" t="-300000" r="-101146" b="-97547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400287" t="-300000" r="-1146" b="-97547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400287" t="-300000" r="-1146" b="-975472"/>
                      </a:stretch>
                    </a:blipFill>
                  </a:tcPr>
                </a:tc>
              </a:tr>
              <a:tr h="32474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流量识别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200287" t="-400000" r="-201146" b="-87547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b="1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300287" t="-400000" r="-101146" b="-87547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400287" t="-400000" r="-1146" b="-87547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400287" t="-400000" r="-1146" b="-875472"/>
                      </a:stretch>
                    </a:blipFill>
                  </a:tcPr>
                </a:tc>
              </a:tr>
              <a:tr h="324745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可视化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200287" t="-500000" r="-201146" b="-77547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b="1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300287" t="-500000" r="-101146" b="-77547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400287" t="-500000" r="-1146" b="-77547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1"/>
                      <a:stretch>
                        <a:fillRect l="-400287" t="-500000" r="-1146" b="-775472"/>
                      </a:stretch>
                    </a:blipFill>
                  </a:tcPr>
                </a:tc>
              </a:tr>
              <a:tr h="31271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网络质量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endParaRPr lang="zh-CN" altLang="en-US" sz="1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18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网络灵活度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不灵活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灵活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不灵活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不灵活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18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成本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人工成本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18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建设成本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$$$$$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$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$</a:t>
                      </a:r>
                      <a:endParaRPr lang="zh-CN" altLang="en-US" sz="1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$</a:t>
                      </a:r>
                      <a:endParaRPr lang="zh-CN" altLang="en-US" sz="1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69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时间成本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1-3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1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56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运维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运维复杂度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需要专人维护，技术要求相对中等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即插即用自动上线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门槛较高</a:t>
                      </a:r>
                      <a:endParaRPr lang="en-US" altLang="zh-CN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需专人维护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门槛较高</a:t>
                      </a:r>
                      <a:endParaRPr lang="en-US" altLang="zh-CN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需专人维护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56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业务变更复杂度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高，流程复杂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即插即用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高，配置复杂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高，配置复杂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49"/>
          <p:cNvSpPr txBox="1"/>
          <p:nvPr/>
        </p:nvSpPr>
        <p:spPr>
          <a:xfrm>
            <a:off x="4781529" y="443157"/>
            <a:ext cx="2736871" cy="461659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专线产品对比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028655" y="668092"/>
            <a:ext cx="1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518400" y="668092"/>
            <a:ext cx="1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 l="484" t="1331" r="11957"/>
          <a:stretch>
            <a:fillRect/>
          </a:stretch>
        </p:blipFill>
        <p:spPr>
          <a:xfrm>
            <a:off x="6975236" y="2591615"/>
            <a:ext cx="1457443" cy="1702186"/>
          </a:xfrm>
          <a:custGeom>
            <a:avLst/>
            <a:gdLst>
              <a:gd name="connsiteX0" fmla="*/ 566223 w 1132447"/>
              <a:gd name="connsiteY0" fmla="*/ 0 h 1307748"/>
              <a:gd name="connsiteX1" fmla="*/ 1132447 w 1132447"/>
              <a:gd name="connsiteY1" fmla="*/ 336665 h 1307748"/>
              <a:gd name="connsiteX2" fmla="*/ 1132447 w 1132447"/>
              <a:gd name="connsiteY2" fmla="*/ 971083 h 1307748"/>
              <a:gd name="connsiteX3" fmla="*/ 566223 w 1132447"/>
              <a:gd name="connsiteY3" fmla="*/ 1307748 h 1307748"/>
              <a:gd name="connsiteX4" fmla="*/ 0 w 1132447"/>
              <a:gd name="connsiteY4" fmla="*/ 971083 h 1307748"/>
              <a:gd name="connsiteX5" fmla="*/ 0 w 1132447"/>
              <a:gd name="connsiteY5" fmla="*/ 336665 h 130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447" h="1307748">
                <a:moveTo>
                  <a:pt x="566223" y="0"/>
                </a:moveTo>
                <a:lnTo>
                  <a:pt x="1132447" y="336665"/>
                </a:lnTo>
                <a:lnTo>
                  <a:pt x="1132447" y="971083"/>
                </a:lnTo>
                <a:lnTo>
                  <a:pt x="566223" y="1307748"/>
                </a:lnTo>
                <a:lnTo>
                  <a:pt x="0" y="971083"/>
                </a:lnTo>
                <a:lnTo>
                  <a:pt x="0" y="336665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rcRect l="11531" t="539" r="14570" b="539"/>
          <a:stretch>
            <a:fillRect/>
          </a:stretch>
        </p:blipFill>
        <p:spPr>
          <a:xfrm>
            <a:off x="4554120" y="1199745"/>
            <a:ext cx="1457443" cy="1702186"/>
          </a:xfrm>
          <a:custGeom>
            <a:avLst/>
            <a:gdLst>
              <a:gd name="connsiteX0" fmla="*/ 566223 w 1132447"/>
              <a:gd name="connsiteY0" fmla="*/ 0 h 1307748"/>
              <a:gd name="connsiteX1" fmla="*/ 1132447 w 1132447"/>
              <a:gd name="connsiteY1" fmla="*/ 336665 h 1307748"/>
              <a:gd name="connsiteX2" fmla="*/ 1132447 w 1132447"/>
              <a:gd name="connsiteY2" fmla="*/ 971083 h 1307748"/>
              <a:gd name="connsiteX3" fmla="*/ 566223 w 1132447"/>
              <a:gd name="connsiteY3" fmla="*/ 1307748 h 1307748"/>
              <a:gd name="connsiteX4" fmla="*/ 0 w 1132447"/>
              <a:gd name="connsiteY4" fmla="*/ 971083 h 1307748"/>
              <a:gd name="connsiteX5" fmla="*/ 0 w 1132447"/>
              <a:gd name="connsiteY5" fmla="*/ 336665 h 130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447" h="1307748">
                <a:moveTo>
                  <a:pt x="566223" y="0"/>
                </a:moveTo>
                <a:lnTo>
                  <a:pt x="1132447" y="336665"/>
                </a:lnTo>
                <a:lnTo>
                  <a:pt x="1132447" y="971083"/>
                </a:lnTo>
                <a:lnTo>
                  <a:pt x="566223" y="1307748"/>
                </a:lnTo>
                <a:lnTo>
                  <a:pt x="0" y="971083"/>
                </a:lnTo>
                <a:lnTo>
                  <a:pt x="0" y="336665"/>
                </a:lnTo>
                <a:close/>
              </a:path>
            </a:pathLst>
          </a:custGeom>
        </p:spPr>
      </p:pic>
      <p:sp>
        <p:nvSpPr>
          <p:cNvPr id="7" name="六边形 6"/>
          <p:cNvSpPr/>
          <p:nvPr/>
        </p:nvSpPr>
        <p:spPr>
          <a:xfrm rot="5400000">
            <a:off x="2827095" y="1322116"/>
            <a:ext cx="1702186" cy="1457443"/>
          </a:xfrm>
          <a:prstGeom prst="hexagon">
            <a:avLst>
              <a:gd name="adj" fmla="val 29729"/>
              <a:gd name="vf" fmla="val 115470"/>
            </a:avLst>
          </a:prstGeom>
          <a:solidFill>
            <a:schemeClr val="bg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六边形 7"/>
          <p:cNvSpPr/>
          <p:nvPr/>
        </p:nvSpPr>
        <p:spPr>
          <a:xfrm rot="5400000">
            <a:off x="7641055" y="1322116"/>
            <a:ext cx="1702186" cy="1457443"/>
          </a:xfrm>
          <a:prstGeom prst="hexagon">
            <a:avLst>
              <a:gd name="adj" fmla="val 29729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六边形 8"/>
          <p:cNvSpPr/>
          <p:nvPr/>
        </p:nvSpPr>
        <p:spPr>
          <a:xfrm rot="5400000">
            <a:off x="6036401" y="1322116"/>
            <a:ext cx="1702186" cy="1457443"/>
          </a:xfrm>
          <a:prstGeom prst="hexagon">
            <a:avLst>
              <a:gd name="adj" fmla="val 29729"/>
              <a:gd name="vf" fmla="val 115470"/>
            </a:avLst>
          </a:prstGeom>
          <a:solidFill>
            <a:srgbClr val="8FA4B7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六边形 9"/>
          <p:cNvSpPr/>
          <p:nvPr/>
        </p:nvSpPr>
        <p:spPr>
          <a:xfrm rot="5400000">
            <a:off x="2028997" y="2713986"/>
            <a:ext cx="1702186" cy="1457443"/>
          </a:xfrm>
          <a:prstGeom prst="hexagon">
            <a:avLst>
              <a:gd name="adj" fmla="val 29729"/>
              <a:gd name="vf" fmla="val 115470"/>
            </a:avLst>
          </a:prstGeom>
          <a:solidFill>
            <a:schemeClr val="bg2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8460819" y="2713986"/>
            <a:ext cx="1702186" cy="1457443"/>
          </a:xfrm>
          <a:prstGeom prst="hexagon">
            <a:avLst>
              <a:gd name="adj" fmla="val 29729"/>
              <a:gd name="vf" fmla="val 115470"/>
            </a:avLst>
          </a:prstGeom>
          <a:solidFill>
            <a:srgbClr val="57718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六边形 11"/>
          <p:cNvSpPr/>
          <p:nvPr/>
        </p:nvSpPr>
        <p:spPr>
          <a:xfrm rot="5400000">
            <a:off x="5293167" y="2700016"/>
            <a:ext cx="1702186" cy="1457443"/>
          </a:xfrm>
          <a:prstGeom prst="hexagon">
            <a:avLst>
              <a:gd name="adj" fmla="val 29729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六边形 12"/>
          <p:cNvSpPr/>
          <p:nvPr/>
        </p:nvSpPr>
        <p:spPr>
          <a:xfrm rot="5400000">
            <a:off x="3636951" y="2713986"/>
            <a:ext cx="1702186" cy="1457443"/>
          </a:xfrm>
          <a:prstGeom prst="hexagon">
            <a:avLst>
              <a:gd name="adj" fmla="val 29729"/>
              <a:gd name="vf" fmla="val 115470"/>
            </a:avLst>
          </a:prstGeom>
          <a:solidFill>
            <a:srgbClr val="57718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六边形 13"/>
          <p:cNvSpPr/>
          <p:nvPr/>
        </p:nvSpPr>
        <p:spPr>
          <a:xfrm rot="5400000">
            <a:off x="2832175" y="4094314"/>
            <a:ext cx="1702186" cy="1457443"/>
          </a:xfrm>
          <a:prstGeom prst="hexagon">
            <a:avLst>
              <a:gd name="adj" fmla="val 29729"/>
              <a:gd name="vf" fmla="val 115470"/>
            </a:avLst>
          </a:prstGeom>
          <a:solidFill>
            <a:srgbClr val="8FA4B7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六边形 14"/>
          <p:cNvSpPr/>
          <p:nvPr/>
        </p:nvSpPr>
        <p:spPr>
          <a:xfrm rot="5400000">
            <a:off x="6036401" y="4078439"/>
            <a:ext cx="1702186" cy="1457443"/>
          </a:xfrm>
          <a:prstGeom prst="hexagon">
            <a:avLst>
              <a:gd name="adj" fmla="val 29729"/>
              <a:gd name="vf" fmla="val 115470"/>
            </a:avLst>
          </a:prstGeom>
          <a:solidFill>
            <a:srgbClr val="8FA4B7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六边形 15"/>
          <p:cNvSpPr/>
          <p:nvPr/>
        </p:nvSpPr>
        <p:spPr>
          <a:xfrm rot="5400000">
            <a:off x="4431747" y="4078439"/>
            <a:ext cx="1702186" cy="1457443"/>
          </a:xfrm>
          <a:prstGeom prst="hexagon">
            <a:avLst>
              <a:gd name="adj" fmla="val 29729"/>
              <a:gd name="vf" fmla="val 115470"/>
            </a:avLst>
          </a:prstGeom>
          <a:solidFill>
            <a:schemeClr val="bg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44845" y="3733165"/>
            <a:ext cx="974090" cy="231140"/>
            <a:chOff x="1150938" y="1535113"/>
            <a:chExt cx="933449" cy="390525"/>
          </a:xfrm>
          <a:solidFill>
            <a:schemeClr val="bg1">
              <a:lumMod val="95000"/>
            </a:schemeClr>
          </a:solidFill>
        </p:grpSpPr>
        <p:sp>
          <p:nvSpPr>
            <p:cNvPr id="41" name="Freeform 66"/>
            <p:cNvSpPr/>
            <p:nvPr/>
          </p:nvSpPr>
          <p:spPr bwMode="auto">
            <a:xfrm>
              <a:off x="1150938" y="1677988"/>
              <a:ext cx="293687" cy="247650"/>
            </a:xfrm>
            <a:custGeom>
              <a:avLst/>
              <a:gdLst>
                <a:gd name="T0" fmla="*/ 0 w 115"/>
                <a:gd name="T1" fmla="*/ 30 h 97"/>
                <a:gd name="T2" fmla="*/ 72 w 115"/>
                <a:gd name="T3" fmla="*/ 97 h 97"/>
                <a:gd name="T4" fmla="*/ 115 w 115"/>
                <a:gd name="T5" fmla="*/ 65 h 97"/>
                <a:gd name="T6" fmla="*/ 39 w 115"/>
                <a:gd name="T7" fmla="*/ 0 h 97"/>
                <a:gd name="T8" fmla="*/ 0 w 115"/>
                <a:gd name="T9" fmla="*/ 3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97">
                  <a:moveTo>
                    <a:pt x="0" y="3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94" y="80"/>
                    <a:pt x="115" y="6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1" y="2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2" name="Freeform 67"/>
            <p:cNvSpPr/>
            <p:nvPr/>
          </p:nvSpPr>
          <p:spPr bwMode="auto">
            <a:xfrm>
              <a:off x="1295400" y="1535113"/>
              <a:ext cx="788987" cy="292100"/>
            </a:xfrm>
            <a:custGeom>
              <a:avLst/>
              <a:gdLst>
                <a:gd name="T0" fmla="*/ 261 w 309"/>
                <a:gd name="T1" fmla="*/ 33 h 114"/>
                <a:gd name="T2" fmla="*/ 205 w 309"/>
                <a:gd name="T3" fmla="*/ 64 h 114"/>
                <a:gd name="T4" fmla="*/ 125 w 309"/>
                <a:gd name="T5" fmla="*/ 55 h 114"/>
                <a:gd name="T6" fmla="*/ 176 w 309"/>
                <a:gd name="T7" fmla="*/ 48 h 114"/>
                <a:gd name="T8" fmla="*/ 217 w 309"/>
                <a:gd name="T9" fmla="*/ 19 h 114"/>
                <a:gd name="T10" fmla="*/ 140 w 309"/>
                <a:gd name="T11" fmla="*/ 14 h 114"/>
                <a:gd name="T12" fmla="*/ 66 w 309"/>
                <a:gd name="T13" fmla="*/ 14 h 114"/>
                <a:gd name="T14" fmla="*/ 0 w 309"/>
                <a:gd name="T15" fmla="*/ 54 h 114"/>
                <a:gd name="T16" fmla="*/ 68 w 309"/>
                <a:gd name="T17" fmla="*/ 114 h 114"/>
                <a:gd name="T18" fmla="*/ 91 w 309"/>
                <a:gd name="T19" fmla="*/ 102 h 114"/>
                <a:gd name="T20" fmla="*/ 205 w 309"/>
                <a:gd name="T21" fmla="*/ 102 h 114"/>
                <a:gd name="T22" fmla="*/ 309 w 309"/>
                <a:gd name="T23" fmla="*/ 19 h 114"/>
                <a:gd name="T24" fmla="*/ 261 w 309"/>
                <a:gd name="T25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9" h="114">
                  <a:moveTo>
                    <a:pt x="261" y="33"/>
                  </a:moveTo>
                  <a:cubicBezTo>
                    <a:pt x="243" y="49"/>
                    <a:pt x="227" y="60"/>
                    <a:pt x="205" y="64"/>
                  </a:cubicBezTo>
                  <a:cubicBezTo>
                    <a:pt x="170" y="70"/>
                    <a:pt x="135" y="62"/>
                    <a:pt x="125" y="55"/>
                  </a:cubicBezTo>
                  <a:cubicBezTo>
                    <a:pt x="108" y="44"/>
                    <a:pt x="126" y="51"/>
                    <a:pt x="176" y="48"/>
                  </a:cubicBezTo>
                  <a:cubicBezTo>
                    <a:pt x="227" y="45"/>
                    <a:pt x="217" y="19"/>
                    <a:pt x="217" y="19"/>
                  </a:cubicBezTo>
                  <a:cubicBezTo>
                    <a:pt x="206" y="17"/>
                    <a:pt x="193" y="16"/>
                    <a:pt x="140" y="14"/>
                  </a:cubicBezTo>
                  <a:cubicBezTo>
                    <a:pt x="121" y="14"/>
                    <a:pt x="84" y="10"/>
                    <a:pt x="66" y="14"/>
                  </a:cubicBezTo>
                  <a:cubicBezTo>
                    <a:pt x="46" y="18"/>
                    <a:pt x="28" y="35"/>
                    <a:pt x="0" y="5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79" y="107"/>
                    <a:pt x="87" y="102"/>
                    <a:pt x="91" y="102"/>
                  </a:cubicBezTo>
                  <a:cubicBezTo>
                    <a:pt x="112" y="102"/>
                    <a:pt x="166" y="107"/>
                    <a:pt x="205" y="102"/>
                  </a:cubicBezTo>
                  <a:cubicBezTo>
                    <a:pt x="282" y="64"/>
                    <a:pt x="309" y="19"/>
                    <a:pt x="309" y="19"/>
                  </a:cubicBezTo>
                  <a:cubicBezTo>
                    <a:pt x="309" y="19"/>
                    <a:pt x="288" y="0"/>
                    <a:pt x="26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33456" y="3096446"/>
            <a:ext cx="909176" cy="776935"/>
            <a:chOff x="8507413" y="4900613"/>
            <a:chExt cx="706438" cy="596900"/>
          </a:xfrm>
          <a:solidFill>
            <a:schemeClr val="bg1">
              <a:lumMod val="95000"/>
            </a:schemeClr>
          </a:solidFill>
        </p:grpSpPr>
        <p:sp>
          <p:nvSpPr>
            <p:cNvPr id="27" name="Oval 188"/>
            <p:cNvSpPr>
              <a:spLocks noChangeArrowheads="1"/>
            </p:cNvSpPr>
            <p:nvPr/>
          </p:nvSpPr>
          <p:spPr bwMode="auto">
            <a:xfrm>
              <a:off x="8759826" y="4967288"/>
              <a:ext cx="203200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8" name="Freeform 189"/>
            <p:cNvSpPr/>
            <p:nvPr/>
          </p:nvSpPr>
          <p:spPr bwMode="auto">
            <a:xfrm>
              <a:off x="8683626" y="5189538"/>
              <a:ext cx="357188" cy="307975"/>
            </a:xfrm>
            <a:custGeom>
              <a:avLst/>
              <a:gdLst>
                <a:gd name="T0" fmla="*/ 65 w 95"/>
                <a:gd name="T1" fmla="*/ 0 h 82"/>
                <a:gd name="T2" fmla="*/ 48 w 95"/>
                <a:gd name="T3" fmla="*/ 20 h 82"/>
                <a:gd name="T4" fmla="*/ 31 w 95"/>
                <a:gd name="T5" fmla="*/ 0 h 82"/>
                <a:gd name="T6" fmla="*/ 0 w 95"/>
                <a:gd name="T7" fmla="*/ 51 h 82"/>
                <a:gd name="T8" fmla="*/ 1 w 95"/>
                <a:gd name="T9" fmla="*/ 61 h 82"/>
                <a:gd name="T10" fmla="*/ 48 w 95"/>
                <a:gd name="T11" fmla="*/ 82 h 82"/>
                <a:gd name="T12" fmla="*/ 94 w 95"/>
                <a:gd name="T13" fmla="*/ 61 h 82"/>
                <a:gd name="T14" fmla="*/ 95 w 95"/>
                <a:gd name="T15" fmla="*/ 51 h 82"/>
                <a:gd name="T16" fmla="*/ 65 w 95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82">
                  <a:moveTo>
                    <a:pt x="65" y="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8"/>
                    <a:pt x="0" y="28"/>
                    <a:pt x="0" y="51"/>
                  </a:cubicBezTo>
                  <a:cubicBezTo>
                    <a:pt x="0" y="54"/>
                    <a:pt x="1" y="57"/>
                    <a:pt x="1" y="61"/>
                  </a:cubicBezTo>
                  <a:cubicBezTo>
                    <a:pt x="11" y="73"/>
                    <a:pt x="28" y="82"/>
                    <a:pt x="48" y="82"/>
                  </a:cubicBezTo>
                  <a:cubicBezTo>
                    <a:pt x="67" y="82"/>
                    <a:pt x="84" y="73"/>
                    <a:pt x="94" y="61"/>
                  </a:cubicBezTo>
                  <a:cubicBezTo>
                    <a:pt x="95" y="57"/>
                    <a:pt x="95" y="54"/>
                    <a:pt x="95" y="51"/>
                  </a:cubicBezTo>
                  <a:cubicBezTo>
                    <a:pt x="95" y="28"/>
                    <a:pt x="82" y="7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9" name="Freeform 190"/>
            <p:cNvSpPr/>
            <p:nvPr/>
          </p:nvSpPr>
          <p:spPr bwMode="auto">
            <a:xfrm>
              <a:off x="8958263" y="4900613"/>
              <a:ext cx="184150" cy="187325"/>
            </a:xfrm>
            <a:custGeom>
              <a:avLst/>
              <a:gdLst>
                <a:gd name="T0" fmla="*/ 24 w 49"/>
                <a:gd name="T1" fmla="*/ 0 h 50"/>
                <a:gd name="T2" fmla="*/ 0 w 49"/>
                <a:gd name="T3" fmla="*/ 18 h 50"/>
                <a:gd name="T4" fmla="*/ 11 w 49"/>
                <a:gd name="T5" fmla="*/ 45 h 50"/>
                <a:gd name="T6" fmla="*/ 11 w 49"/>
                <a:gd name="T7" fmla="*/ 46 h 50"/>
                <a:gd name="T8" fmla="*/ 24 w 49"/>
                <a:gd name="T9" fmla="*/ 50 h 50"/>
                <a:gd name="T10" fmla="*/ 49 w 49"/>
                <a:gd name="T11" fmla="*/ 25 h 50"/>
                <a:gd name="T12" fmla="*/ 24 w 4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cubicBezTo>
                    <a:pt x="12" y="0"/>
                    <a:pt x="2" y="8"/>
                    <a:pt x="0" y="18"/>
                  </a:cubicBezTo>
                  <a:cubicBezTo>
                    <a:pt x="6" y="25"/>
                    <a:pt x="11" y="34"/>
                    <a:pt x="11" y="45"/>
                  </a:cubicBezTo>
                  <a:cubicBezTo>
                    <a:pt x="11" y="45"/>
                    <a:pt x="11" y="46"/>
                    <a:pt x="11" y="46"/>
                  </a:cubicBezTo>
                  <a:cubicBezTo>
                    <a:pt x="14" y="49"/>
                    <a:pt x="19" y="50"/>
                    <a:pt x="24" y="50"/>
                  </a:cubicBezTo>
                  <a:cubicBezTo>
                    <a:pt x="37" y="50"/>
                    <a:pt x="49" y="39"/>
                    <a:pt x="49" y="25"/>
                  </a:cubicBezTo>
                  <a:cubicBezTo>
                    <a:pt x="49" y="11"/>
                    <a:pt x="37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0" name="Freeform 191"/>
            <p:cNvSpPr/>
            <p:nvPr/>
          </p:nvSpPr>
          <p:spPr bwMode="auto">
            <a:xfrm>
              <a:off x="8575676" y="4900613"/>
              <a:ext cx="187325" cy="187325"/>
            </a:xfrm>
            <a:custGeom>
              <a:avLst/>
              <a:gdLst>
                <a:gd name="T0" fmla="*/ 40 w 50"/>
                <a:gd name="T1" fmla="*/ 45 h 50"/>
                <a:gd name="T2" fmla="*/ 50 w 50"/>
                <a:gd name="T3" fmla="*/ 20 h 50"/>
                <a:gd name="T4" fmla="*/ 25 w 50"/>
                <a:gd name="T5" fmla="*/ 0 h 50"/>
                <a:gd name="T6" fmla="*/ 0 w 50"/>
                <a:gd name="T7" fmla="*/ 25 h 50"/>
                <a:gd name="T8" fmla="*/ 25 w 50"/>
                <a:gd name="T9" fmla="*/ 50 h 50"/>
                <a:gd name="T10" fmla="*/ 40 w 50"/>
                <a:gd name="T11" fmla="*/ 45 h 50"/>
                <a:gd name="T12" fmla="*/ 40 w 50"/>
                <a:gd name="T13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0">
                  <a:moveTo>
                    <a:pt x="40" y="45"/>
                  </a:moveTo>
                  <a:cubicBezTo>
                    <a:pt x="40" y="35"/>
                    <a:pt x="44" y="26"/>
                    <a:pt x="50" y="20"/>
                  </a:cubicBezTo>
                  <a:cubicBezTo>
                    <a:pt x="48" y="8"/>
                    <a:pt x="37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0"/>
                    <a:pt x="25" y="50"/>
                  </a:cubicBezTo>
                  <a:cubicBezTo>
                    <a:pt x="31" y="50"/>
                    <a:pt x="36" y="48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1" name="Freeform 192"/>
            <p:cNvSpPr/>
            <p:nvPr/>
          </p:nvSpPr>
          <p:spPr bwMode="auto">
            <a:xfrm>
              <a:off x="8958263" y="5103813"/>
              <a:ext cx="255588" cy="285750"/>
            </a:xfrm>
            <a:custGeom>
              <a:avLst/>
              <a:gdLst>
                <a:gd name="T0" fmla="*/ 40 w 68"/>
                <a:gd name="T1" fmla="*/ 0 h 76"/>
                <a:gd name="T2" fmla="*/ 24 w 68"/>
                <a:gd name="T3" fmla="*/ 19 h 76"/>
                <a:gd name="T4" fmla="*/ 9 w 68"/>
                <a:gd name="T5" fmla="*/ 2 h 76"/>
                <a:gd name="T6" fmla="*/ 0 w 68"/>
                <a:gd name="T7" fmla="*/ 16 h 76"/>
                <a:gd name="T8" fmla="*/ 32 w 68"/>
                <a:gd name="T9" fmla="*/ 74 h 76"/>
                <a:gd name="T10" fmla="*/ 31 w 68"/>
                <a:gd name="T11" fmla="*/ 76 h 76"/>
                <a:gd name="T12" fmla="*/ 67 w 68"/>
                <a:gd name="T13" fmla="*/ 57 h 76"/>
                <a:gd name="T14" fmla="*/ 68 w 68"/>
                <a:gd name="T15" fmla="*/ 48 h 76"/>
                <a:gd name="T16" fmla="*/ 40 w 68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76">
                  <a:moveTo>
                    <a:pt x="40" y="0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7"/>
                    <a:pt x="4" y="12"/>
                    <a:pt x="0" y="16"/>
                  </a:cubicBezTo>
                  <a:cubicBezTo>
                    <a:pt x="19" y="27"/>
                    <a:pt x="32" y="49"/>
                    <a:pt x="32" y="74"/>
                  </a:cubicBezTo>
                  <a:cubicBezTo>
                    <a:pt x="32" y="75"/>
                    <a:pt x="31" y="75"/>
                    <a:pt x="31" y="76"/>
                  </a:cubicBezTo>
                  <a:cubicBezTo>
                    <a:pt x="46" y="74"/>
                    <a:pt x="59" y="67"/>
                    <a:pt x="67" y="57"/>
                  </a:cubicBezTo>
                  <a:cubicBezTo>
                    <a:pt x="68" y="54"/>
                    <a:pt x="68" y="51"/>
                    <a:pt x="68" y="48"/>
                  </a:cubicBezTo>
                  <a:cubicBezTo>
                    <a:pt x="68" y="26"/>
                    <a:pt x="56" y="8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2" name="Freeform 193"/>
            <p:cNvSpPr/>
            <p:nvPr/>
          </p:nvSpPr>
          <p:spPr bwMode="auto">
            <a:xfrm>
              <a:off x="8507413" y="5103813"/>
              <a:ext cx="258763" cy="285750"/>
            </a:xfrm>
            <a:custGeom>
              <a:avLst/>
              <a:gdLst>
                <a:gd name="T0" fmla="*/ 38 w 69"/>
                <a:gd name="T1" fmla="*/ 74 h 76"/>
                <a:gd name="T2" fmla="*/ 69 w 69"/>
                <a:gd name="T3" fmla="*/ 17 h 76"/>
                <a:gd name="T4" fmla="*/ 59 w 69"/>
                <a:gd name="T5" fmla="*/ 0 h 76"/>
                <a:gd name="T6" fmla="*/ 59 w 69"/>
                <a:gd name="T7" fmla="*/ 0 h 76"/>
                <a:gd name="T8" fmla="*/ 44 w 69"/>
                <a:gd name="T9" fmla="*/ 19 h 76"/>
                <a:gd name="T10" fmla="*/ 28 w 69"/>
                <a:gd name="T11" fmla="*/ 1 h 76"/>
                <a:gd name="T12" fmla="*/ 0 w 69"/>
                <a:gd name="T13" fmla="*/ 48 h 76"/>
                <a:gd name="T14" fmla="*/ 0 w 69"/>
                <a:gd name="T15" fmla="*/ 57 h 76"/>
                <a:gd name="T16" fmla="*/ 38 w 69"/>
                <a:gd name="T17" fmla="*/ 76 h 76"/>
                <a:gd name="T18" fmla="*/ 38 w 69"/>
                <a:gd name="T19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6">
                  <a:moveTo>
                    <a:pt x="38" y="74"/>
                  </a:moveTo>
                  <a:cubicBezTo>
                    <a:pt x="38" y="49"/>
                    <a:pt x="50" y="28"/>
                    <a:pt x="69" y="17"/>
                  </a:cubicBezTo>
                  <a:cubicBezTo>
                    <a:pt x="65" y="12"/>
                    <a:pt x="61" y="7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12" y="8"/>
                    <a:pt x="0" y="26"/>
                    <a:pt x="0" y="48"/>
                  </a:cubicBezTo>
                  <a:cubicBezTo>
                    <a:pt x="0" y="51"/>
                    <a:pt x="0" y="54"/>
                    <a:pt x="0" y="57"/>
                  </a:cubicBezTo>
                  <a:cubicBezTo>
                    <a:pt x="9" y="67"/>
                    <a:pt x="22" y="75"/>
                    <a:pt x="38" y="76"/>
                  </a:cubicBezTo>
                  <a:cubicBezTo>
                    <a:pt x="38" y="75"/>
                    <a:pt x="38" y="75"/>
                    <a:pt x="38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21" name="TextBox 37"/>
          <p:cNvSpPr txBox="1"/>
          <p:nvPr/>
        </p:nvSpPr>
        <p:spPr>
          <a:xfrm>
            <a:off x="2221691" y="3180129"/>
            <a:ext cx="125620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环境搭建</a:t>
            </a:r>
            <a:endParaRPr lang="en-US" altLang="zh-CN" sz="1600" spc="-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数据迁移</a:t>
            </a:r>
            <a:endParaRPr lang="zh-CN" altLang="en-US" sz="1600" spc="-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TextBox 37"/>
          <p:cNvSpPr txBox="1"/>
          <p:nvPr/>
        </p:nvSpPr>
        <p:spPr>
          <a:xfrm>
            <a:off x="4639455" y="4537771"/>
            <a:ext cx="125620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高效运维</a:t>
            </a:r>
            <a:endParaRPr lang="en-US" altLang="zh-CN" sz="1600" spc="-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r>
              <a:rPr lang="en-US" altLang="zh-CN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24</a:t>
            </a:r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小时服务</a:t>
            </a:r>
            <a:endParaRPr lang="zh-CN" altLang="en-US" sz="1600" spc="-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3" name="TextBox 37"/>
          <p:cNvSpPr txBox="1"/>
          <p:nvPr/>
        </p:nvSpPr>
        <p:spPr>
          <a:xfrm>
            <a:off x="3044101" y="4515036"/>
            <a:ext cx="125620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协助监控</a:t>
            </a:r>
            <a:endParaRPr lang="en-US" altLang="zh-CN" sz="1600" spc="-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云主机运行</a:t>
            </a:r>
            <a:endParaRPr lang="zh-CN" altLang="en-US" sz="1600" spc="-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4" name="TextBox 37"/>
          <p:cNvSpPr txBox="1"/>
          <p:nvPr/>
        </p:nvSpPr>
        <p:spPr>
          <a:xfrm>
            <a:off x="3054778" y="1837231"/>
            <a:ext cx="125620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充足的带宽</a:t>
            </a:r>
            <a:endParaRPr lang="en-US" altLang="zh-CN" sz="1600" spc="-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稳定高可用</a:t>
            </a:r>
            <a:endParaRPr lang="zh-CN" altLang="en-US" sz="1600" spc="-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5" name="TextBox 37"/>
          <p:cNvSpPr txBox="1"/>
          <p:nvPr/>
        </p:nvSpPr>
        <p:spPr>
          <a:xfrm>
            <a:off x="7763425" y="1658331"/>
            <a:ext cx="135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定制化带宽</a:t>
            </a:r>
            <a:endParaRPr lang="en-US" altLang="zh-CN" sz="1600" spc="-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大量</a:t>
            </a:r>
            <a:r>
              <a:rPr lang="en-US" altLang="zh-CN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IP</a:t>
            </a:r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定制</a:t>
            </a:r>
            <a:endParaRPr lang="en-US" altLang="zh-CN" sz="1600" spc="-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随时优化调整</a:t>
            </a:r>
            <a:endParaRPr lang="zh-CN" altLang="en-US" sz="1600" spc="-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6" name="TextBox 37"/>
          <p:cNvSpPr txBox="1"/>
          <p:nvPr/>
        </p:nvSpPr>
        <p:spPr>
          <a:xfrm>
            <a:off x="8683807" y="3042581"/>
            <a:ext cx="1356827" cy="1077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免费安装系统</a:t>
            </a:r>
            <a:endParaRPr lang="en-US" altLang="zh-CN" sz="1600" spc="-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协助排查故障</a:t>
            </a:r>
            <a:endParaRPr lang="en-US" altLang="zh-CN" sz="1600" spc="-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技术支持业务</a:t>
            </a:r>
            <a:endParaRPr lang="en-US" altLang="zh-CN" sz="1600" spc="-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1600" spc="-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53" y="4341656"/>
            <a:ext cx="1331710" cy="787400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6472045" y="1771971"/>
            <a:ext cx="822726" cy="625112"/>
            <a:chOff x="4268086" y="4221191"/>
            <a:chExt cx="509646" cy="387231"/>
          </a:xfrm>
          <a:solidFill>
            <a:srgbClr val="18478F"/>
          </a:solidFill>
        </p:grpSpPr>
        <p:sp>
          <p:nvSpPr>
            <p:cNvPr id="50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51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609590" y="3085465"/>
            <a:ext cx="1502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zh-CN" altLang="en-US" sz="1200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咨询电话：</a:t>
            </a:r>
            <a:r>
              <a:rPr lang="en-US" altLang="zh-CN" sz="1200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19866198802</a:t>
            </a:r>
            <a:endParaRPr lang="en-US" altLang="zh-CN" sz="1200"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3" name="六边形 2"/>
          <p:cNvSpPr/>
          <p:nvPr/>
        </p:nvSpPr>
        <p:spPr>
          <a:xfrm rot="5400000">
            <a:off x="7632872" y="4078601"/>
            <a:ext cx="1702186" cy="1457443"/>
          </a:xfrm>
          <a:prstGeom prst="hexagon">
            <a:avLst>
              <a:gd name="adj" fmla="val 29729"/>
              <a:gd name="vf" fmla="val 115470"/>
            </a:avLst>
          </a:prstGeom>
          <a:solidFill>
            <a:schemeClr val="bg2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4" name="图片 3" descr="微信截图_202106091328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0" y="4304665"/>
            <a:ext cx="2097405" cy="21024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7225" y="5927090"/>
            <a:ext cx="5560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t>联系人：黄仕逢</a:t>
            </a:r>
            <a:r>
              <a:rPr lang="en-US" altLang="zh-CN" sz="2800" b="1">
                <a:solidFill>
                  <a:schemeClr val="accent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t>    19866198802</a:t>
            </a:r>
            <a:endParaRPr lang="en-US" altLang="zh-CN" sz="2800" b="1">
              <a:solidFill>
                <a:schemeClr val="accent1"/>
              </a:solidFill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  <p:pic>
        <p:nvPicPr>
          <p:cNvPr id="33" name="图片 32" descr="D:\幻步资料\huanbu\LOGO\7oJnW(1).png7oJnW(1)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68565" y="4119880"/>
            <a:ext cx="1792605" cy="1344295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</p:sld>
</file>

<file path=ppt/tags/tag1.xml><?xml version="1.0" encoding="utf-8"?>
<p:tagLst xmlns:p="http://schemas.openxmlformats.org/presentationml/2006/main">
  <p:tag name="ISLIDE.DIAGRAM" val="c62864e6-5dfd-4234-a041-6d21e65d296c"/>
</p:tagLst>
</file>

<file path=ppt/tags/tag2.xml><?xml version="1.0" encoding="utf-8"?>
<p:tagLst xmlns:p="http://schemas.openxmlformats.org/presentationml/2006/main">
  <p:tag name="COMMONDATA" val="eyJoZGlkIjoiNGU5YTk2NWU3OTRhNTU0YjZlNWE0ODExMjY4YzM0MTgifQ=="/>
  <p:tag name="KSO_WPP_MARK_KEY" val="75cdf0c1-1656-4496-9878-6cc240c6bfb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带状">
  <a:themeElements>
    <a:clrScheme name="自定义 1">
      <a:dk1>
        <a:srgbClr val="2C2C2C"/>
      </a:dk1>
      <a:lt1>
        <a:srgbClr val="FFFFFF"/>
      </a:lt1>
      <a:dk2>
        <a:srgbClr val="44AFFF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带状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带状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pyright(c)2007-2011 NordriDesign™ 小A">
  <a:themeElements>
    <a:clrScheme name="自定义 5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0070C0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opyright(c)2007-2011 NordriDesign™ 小A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Copyright(c)2007-2011 NordriDesign™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right(c)2007-2011 NordriDesign™ 小A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right(c)2007-2011 NordriDesign™ 小A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right(c)2007-2011 NordriDesign™ 小A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TM02900771[[fn=切片]]</Template>
  <TotalTime>0</TotalTime>
  <Words>1114</Words>
  <Application>WPS 演示</Application>
  <PresentationFormat>宽屏</PresentationFormat>
  <Paragraphs>286</Paragraphs>
  <Slides>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宋体</vt:lpstr>
      <vt:lpstr>Wingdings</vt:lpstr>
      <vt:lpstr>微软雅黑 Light</vt:lpstr>
      <vt:lpstr>微软雅黑</vt:lpstr>
      <vt:lpstr>思源黑体 CN Bold</vt:lpstr>
      <vt:lpstr>黑体</vt:lpstr>
      <vt:lpstr>Helvetica Light</vt:lpstr>
      <vt:lpstr>MS PGothic</vt:lpstr>
      <vt:lpstr>等线</vt:lpstr>
      <vt:lpstr>Calibri</vt:lpstr>
      <vt:lpstr>方正粗黑宋简体</vt:lpstr>
      <vt:lpstr>Corbel</vt:lpstr>
      <vt:lpstr>Arial Unicode MS</vt:lpstr>
      <vt:lpstr>带状</vt:lpstr>
      <vt:lpstr>Copyright(c)2007-2011 NordriDesign™ 小A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</dc:creator>
  <cp:lastModifiedBy>幸福最晴天</cp:lastModifiedBy>
  <cp:revision>118</cp:revision>
  <dcterms:created xsi:type="dcterms:W3CDTF">2019-02-25T16:35:00Z</dcterms:created>
  <dcterms:modified xsi:type="dcterms:W3CDTF">2023-03-02T09:46:00Z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C7F023FA705C4282BB0C423A895A54B8</vt:lpwstr>
  </property>
</Properties>
</file>