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2" r:id="rId4"/>
    <p:sldId id="264" r:id="rId5"/>
    <p:sldId id="263" r:id="rId6"/>
    <p:sldId id="259" r:id="rId7"/>
    <p:sldId id="260" r:id="rId8"/>
    <p:sldId id="258" r:id="rId9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82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卡通画&#10;&#10;中度可信度描述已自动生成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791" y="559757"/>
            <a:ext cx="1579867" cy="34019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437341" y="5885617"/>
            <a:ext cx="41168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0" i="0" spc="600" dirty="0">
                <a:solidFill>
                  <a:schemeClr val="bg1"/>
                </a:solidFill>
                <a:latin typeface="Source Han Sans CN Regular" panose="020B0500000000000000" pitchFamily="34" charset="-128"/>
                <a:ea typeface="Source Han Sans CN Regular" panose="020B0500000000000000" pitchFamily="34" charset="-128"/>
              </a:rPr>
              <a:t>让数据驱动制造</a:t>
            </a:r>
            <a:endParaRPr kumimoji="1" lang="en-US" altLang="zh-CN" sz="1600" b="0" i="0" spc="600" dirty="0">
              <a:solidFill>
                <a:schemeClr val="bg1"/>
              </a:solidFill>
              <a:latin typeface="Source Han Sans CN Regular" panose="020B0500000000000000" pitchFamily="34" charset="-128"/>
              <a:ea typeface="Source Han Sans CN Regular" panose="020B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schemeClr val="bg1"/>
                </a:solidFill>
                <a:latin typeface="Montserrat" pitchFamily="2" charset="0"/>
                <a:ea typeface="思源黑体 CN Regular" panose="020B0500000000000000" pitchFamily="34" charset="-122"/>
              </a:rPr>
              <a:t>SMART MANUFACTURING, EMPOWERED BY DATA</a:t>
            </a:r>
            <a:endParaRPr lang="zh-CN" altLang="en-US" sz="1600" dirty="0">
              <a:solidFill>
                <a:schemeClr val="bg1"/>
              </a:solidFill>
              <a:latin typeface="Montserrat" pitchFamily="2" charset="0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4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9" Type="http://schemas.openxmlformats.org/officeDocument/2006/relationships/slideLayout" Target="../slideLayouts/slideLayout8.xml"/><Relationship Id="rId18" Type="http://schemas.openxmlformats.org/officeDocument/2006/relationships/image" Target="../media/image6.png"/><Relationship Id="rId17" Type="http://schemas.openxmlformats.org/officeDocument/2006/relationships/tags" Target="../tags/tag76.xml"/><Relationship Id="rId16" Type="http://schemas.openxmlformats.org/officeDocument/2006/relationships/image" Target="../media/image5.png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8.png"/><Relationship Id="rId1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1" Type="http://schemas.openxmlformats.org/officeDocument/2006/relationships/tags" Target="../tags/tag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2578" y="3911558"/>
            <a:ext cx="44489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kumimoji="1" lang="en-US" altLang="zh-CN" sz="1400" spc="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itchFamily="2" charset="0"/>
                <a:ea typeface="Source Han Sans CN Light" panose="020B0500000000000000" pitchFamily="34" charset="-128"/>
              </a:rPr>
              <a:t>Black</a:t>
            </a:r>
            <a:r>
              <a:rPr kumimoji="1" lang="zh-CN" altLang="en-US" sz="1400" spc="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itchFamily="2" charset="0"/>
                <a:ea typeface="Source Han Sans CN Light" panose="020B0500000000000000" pitchFamily="34" charset="-128"/>
              </a:rPr>
              <a:t> </a:t>
            </a:r>
            <a:r>
              <a:rPr kumimoji="1" lang="en-US" altLang="zh-CN" sz="1400" spc="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itchFamily="2" charset="0"/>
                <a:ea typeface="Source Han Sans CN Light" panose="020B0500000000000000" pitchFamily="34" charset="-128"/>
              </a:rPr>
              <a:t>Lake</a:t>
            </a:r>
            <a:r>
              <a:rPr kumimoji="1" lang="zh-CN" altLang="en-US" sz="1400" spc="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itchFamily="2" charset="0"/>
                <a:ea typeface="Source Han Sans CN Light" panose="020B0500000000000000" pitchFamily="34" charset="-128"/>
              </a:rPr>
              <a:t> </a:t>
            </a:r>
            <a:r>
              <a:rPr kumimoji="1" lang="en-US" altLang="zh-CN" sz="1400" spc="1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itchFamily="2" charset="0"/>
                <a:ea typeface="Source Han Sans CN Light" panose="020B0500000000000000" pitchFamily="34" charset="-128"/>
              </a:rPr>
              <a:t>Technologies</a:t>
            </a:r>
            <a:endParaRPr kumimoji="1" lang="zh-CN" altLang="en-US" sz="1400" spc="1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serrat" pitchFamily="2" charset="0"/>
              <a:ea typeface="Source Han Sans CN Light" panose="020B0500000000000000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4477" y="1449934"/>
            <a:ext cx="1015053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7200" b="1" spc="30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黑湖小工单</a:t>
            </a:r>
            <a:endParaRPr kumimoji="1" lang="zh-CN" altLang="en-US" sz="7200" b="1" spc="300" baseline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  <a:p>
            <a:pPr algn="l"/>
            <a:r>
              <a:rPr kumimoji="1" lang="zh-CN" altLang="en-US" sz="7200" b="1" spc="30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使用指南</a:t>
            </a:r>
            <a:endParaRPr kumimoji="1" lang="zh-CN" altLang="en-US" sz="7200" b="1" spc="300" baseline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7486" y="3680750"/>
            <a:ext cx="376914" cy="70338"/>
          </a:xfrm>
          <a:prstGeom prst="rect">
            <a:avLst/>
          </a:prstGeom>
          <a:solidFill>
            <a:srgbClr val="3CB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4206" b="42697"/>
          <a:stretch>
            <a:fillRect/>
          </a:stretch>
        </p:blipFill>
        <p:spPr>
          <a:xfrm flipH="1">
            <a:off x="0" y="974226"/>
            <a:ext cx="12192000" cy="295559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988232"/>
            <a:ext cx="12192000" cy="294158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609"/>
                </a:schemeClr>
              </a:gs>
              <a:gs pos="60000">
                <a:schemeClr val="tx1">
                  <a:alpha val="80787"/>
                </a:schemeClr>
              </a:gs>
              <a:gs pos="9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7" name="图片 56" descr="形状&#10;&#10;中度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12187" y="324287"/>
            <a:ext cx="1703525" cy="362745"/>
          </a:xfrm>
          <a:prstGeom prst="rect">
            <a:avLst/>
          </a:prstGeom>
        </p:spPr>
      </p:pic>
      <p:sp>
        <p:nvSpPr>
          <p:cNvPr id="61" name="标题 1"/>
          <p:cNvSpPr txBox="1"/>
          <p:nvPr>
            <p:custDataLst>
              <p:tags r:id="rId6"/>
            </p:custDataLst>
          </p:nvPr>
        </p:nvSpPr>
        <p:spPr>
          <a:xfrm>
            <a:off x="767791" y="239373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0" lang="zh-CN" altLang="en-US" sz="2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什么是「黑湖小工单」</a:t>
            </a:r>
            <a:endParaRPr kumimoji="1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20139" y="6492436"/>
            <a:ext cx="11427436" cy="215444"/>
            <a:chOff x="420139" y="6492436"/>
            <a:chExt cx="11427436" cy="215444"/>
          </a:xfrm>
        </p:grpSpPr>
        <p:sp>
          <p:nvSpPr>
            <p:cNvPr id="97" name="文本框 96"/>
            <p:cNvSpPr txBox="1"/>
            <p:nvPr>
              <p:custDataLst>
                <p:tags r:id="rId7"/>
              </p:custDataLst>
            </p:nvPr>
          </p:nvSpPr>
          <p:spPr>
            <a:xfrm>
              <a:off x="420139" y="6492436"/>
              <a:ext cx="114274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8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ource Han Sans CN Light" panose="020B0500000000000000" pitchFamily="34" charset="-128"/>
                  <a:ea typeface="Source Han Sans CN Light" panose="020B0500000000000000" pitchFamily="34" charset="-128"/>
                  <a:cs typeface="+mn-cs"/>
                </a:rPr>
                <a:t>上海黑湖科技有限公司</a:t>
              </a:r>
              <a:endParaRPr kumimoji="1" lang="zh-CN" altLang="en-US" sz="800" b="0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ource Han Sans CN Light" panose="020B0500000000000000" pitchFamily="34" charset="-128"/>
                <a:ea typeface="Source Han Sans CN Light" panose="020B0500000000000000" pitchFamily="34" charset="-128"/>
                <a:cs typeface="+mn-cs"/>
              </a:endParaRPr>
            </a:p>
          </p:txBody>
        </p:sp>
        <p:sp>
          <p:nvSpPr>
            <p:cNvPr id="98" name="文本框 97"/>
            <p:cNvSpPr txBox="1"/>
            <p:nvPr>
              <p:custDataLst>
                <p:tags r:id="rId8"/>
              </p:custDataLst>
            </p:nvPr>
          </p:nvSpPr>
          <p:spPr>
            <a:xfrm>
              <a:off x="5651087" y="6500131"/>
              <a:ext cx="618257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Copyright@2021</a:t>
              </a:r>
              <a:r>
                <a:rPr kumimoji="1" lang="zh-CN" altLang="en-US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 </a:t>
              </a:r>
              <a:r>
                <a:rPr kumimoji="1" lang="en-US" altLang="zh-CN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Black</a:t>
              </a:r>
              <a:r>
                <a:rPr kumimoji="1" lang="zh-CN" altLang="en-US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 </a:t>
              </a:r>
              <a:r>
                <a:rPr kumimoji="1" lang="en-US" altLang="zh-CN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Lake</a:t>
              </a:r>
              <a:r>
                <a:rPr kumimoji="1" lang="zh-CN" altLang="en-US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 </a:t>
              </a:r>
              <a:r>
                <a:rPr kumimoji="1" lang="en-US" altLang="zh-CN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All</a:t>
              </a:r>
              <a:r>
                <a:rPr kumimoji="1" lang="zh-CN" altLang="en-US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 </a:t>
              </a:r>
              <a:r>
                <a:rPr kumimoji="1" lang="en-US" altLang="zh-CN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Rights</a:t>
              </a:r>
              <a:r>
                <a:rPr kumimoji="1" lang="zh-CN" altLang="en-US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 </a:t>
              </a:r>
              <a:r>
                <a:rPr kumimoji="1" lang="en-US" altLang="zh-CN" sz="7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Montserrat" pitchFamily="2" charset="0"/>
                  <a:ea typeface="Source Han Sans CN Light" panose="020B0500000000000000" pitchFamily="34" charset="-128"/>
                  <a:cs typeface="+mn-cs"/>
                </a:rPr>
                <a:t>Reserved</a:t>
              </a:r>
              <a:endParaRPr kumimoji="1" lang="zh-CN" altLang="en-US" sz="700" b="0" i="0" u="none" strike="noStrike" kern="1200" cap="none" spc="30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Montserrat" pitchFamily="2" charset="0"/>
                <a:ea typeface="Source Han Sans CN Light" panose="020B0500000000000000" pitchFamily="34" charset="-128"/>
                <a:cs typeface="+mn-cs"/>
              </a:endParaRPr>
            </a:p>
          </p:txBody>
        </p:sp>
      </p:grpSp>
      <p:sp>
        <p:nvSpPr>
          <p:cNvPr id="526" name="ïŝľíḑè"/>
          <p:cNvSpPr/>
          <p:nvPr>
            <p:custDataLst>
              <p:tags r:id="rId9"/>
            </p:custDataLst>
          </p:nvPr>
        </p:nvSpPr>
        <p:spPr>
          <a:xfrm flipH="1">
            <a:off x="933701" y="4619662"/>
            <a:ext cx="4828271" cy="1438086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just" defTabSz="913765">
              <a:lnSpc>
                <a:spcPct val="150000"/>
              </a:lnSpc>
              <a:buSzPct val="25000"/>
              <a:defRPr/>
            </a:pPr>
            <a:r>
              <a:rPr lang="zh-CN" altLang="en-US" sz="1000" dirty="0">
                <a:latin typeface="Source Han Sans CN Light" panose="020B0500000000000000" pitchFamily="34" charset="-128"/>
                <a:ea typeface="Source Han Sans CN Light" panose="020B0500000000000000" pitchFamily="34" charset="-128"/>
              </a:rPr>
              <a:t>「黑湖小工单」是简单实用的工厂数字化小程序，以轻量、简单、高效的方式，帮助高成长制造企业轻松迈出数字化转型第一步，打破工厂内外部数据孤岛，实现生产进度透明、生产任务快速下发、生产作业标准化、计时计件工资自动核算、库存台账实时更新、外协进度追溯等，让车间与办公室、厂内与供应链上下游实现高效协作，提升运转效率、质量及柔性制造能力，灵活快速响应多变的市场需求，领跑中国制造。</a:t>
            </a:r>
            <a:endParaRPr lang="zh-CN" altLang="en-US" sz="1000" dirty="0">
              <a:latin typeface="Source Han Sans CN Light" panose="020B0500000000000000" pitchFamily="34" charset="-128"/>
              <a:ea typeface="Source Han Sans CN Light" panose="020B0500000000000000" pitchFamily="34" charset="-128"/>
            </a:endParaRPr>
          </a:p>
        </p:txBody>
      </p:sp>
      <p:sp>
        <p:nvSpPr>
          <p:cNvPr id="527" name="îśļíde"/>
          <p:cNvSpPr txBox="1"/>
          <p:nvPr>
            <p:custDataLst>
              <p:tags r:id="rId10"/>
            </p:custDataLst>
          </p:nvPr>
        </p:nvSpPr>
        <p:spPr>
          <a:xfrm>
            <a:off x="933704" y="1502044"/>
            <a:ext cx="4338616" cy="11988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>
              <a:buSzPct val="25000"/>
            </a:pPr>
            <a:r>
              <a:rPr lang="en-US" altLang="zh-CN" sz="3600" b="1" dirty="0">
                <a:solidFill>
                  <a:srgbClr val="00B050"/>
                </a:solidFill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7000+</a:t>
            </a:r>
            <a:r>
              <a:rPr lang="zh-CN" altLang="en-US" sz="3600" b="1" dirty="0">
                <a:solidFill>
                  <a:schemeClr val="bg1"/>
                </a:solidFill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工厂</a:t>
            </a:r>
            <a:endParaRPr lang="en-US" altLang="zh-CN" sz="3600" b="1" dirty="0">
              <a:solidFill>
                <a:schemeClr val="bg1"/>
              </a:solidFill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  <a:p>
            <a:pPr>
              <a:buSzPct val="25000"/>
            </a:pPr>
            <a:r>
              <a:rPr lang="zh-CN" altLang="en-US" sz="3600" b="1" dirty="0">
                <a:solidFill>
                  <a:schemeClr val="bg1"/>
                </a:solidFill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数字化转型</a:t>
            </a:r>
            <a:r>
              <a:rPr lang="zh-CN" altLang="en-US" sz="3600" b="1" dirty="0">
                <a:solidFill>
                  <a:srgbClr val="00B050"/>
                </a:solidFill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首选</a:t>
            </a:r>
            <a:endParaRPr lang="zh-CN" altLang="en-US" sz="3600" b="1" dirty="0">
              <a:solidFill>
                <a:srgbClr val="00B050"/>
              </a:solidFill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</p:txBody>
      </p:sp>
      <p:sp>
        <p:nvSpPr>
          <p:cNvPr id="528" name="îS1iḍê"/>
          <p:cNvSpPr txBox="1"/>
          <p:nvPr>
            <p:custDataLst>
              <p:tags r:id="rId11"/>
            </p:custDataLst>
          </p:nvPr>
        </p:nvSpPr>
        <p:spPr>
          <a:xfrm>
            <a:off x="933703" y="4178938"/>
            <a:ext cx="433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2000" b="1">
                <a:solidFill>
                  <a:schemeClr val="accent5"/>
                </a:solidFill>
                <a:effectLst>
                  <a:outerShdw blurRad="254000" dist="127000" algn="ctr" rotWithShape="0">
                    <a:schemeClr val="accent5">
                      <a:alpha val="40000"/>
                    </a:schemeClr>
                  </a:outerShdw>
                </a:effectLst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/>
                </a:solidFill>
                <a:effectLst/>
                <a:latin typeface="思源黑体 CN Bold" panose="020B0800000000000000" pitchFamily="34" charset="-128"/>
                <a:ea typeface="思源黑体 CN Bold" panose="020B0800000000000000" pitchFamily="34" charset="-128"/>
              </a:rPr>
              <a:t>随时随地，管理车间现场</a:t>
            </a:r>
            <a:endParaRPr lang="en-US" altLang="zh-CN" sz="1800" dirty="0">
              <a:solidFill>
                <a:schemeClr val="tx1"/>
              </a:solidFill>
              <a:effectLst/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</p:txBody>
      </p:sp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933703" y="3209435"/>
            <a:ext cx="1213005" cy="32215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6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0" rIns="9144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4400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简单实用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8" name="文本框 547"/>
          <p:cNvSpPr txBox="1"/>
          <p:nvPr>
            <p:custDataLst>
              <p:tags r:id="rId13"/>
            </p:custDataLst>
          </p:nvPr>
        </p:nvSpPr>
        <p:spPr>
          <a:xfrm>
            <a:off x="3716583" y="3209435"/>
            <a:ext cx="1157852" cy="32215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5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0" rIns="9144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4400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周见效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9" name="文本框 548"/>
          <p:cNvSpPr txBox="1"/>
          <p:nvPr>
            <p:custDataLst>
              <p:tags r:id="rId14"/>
            </p:custDataLst>
          </p:nvPr>
        </p:nvSpPr>
        <p:spPr>
          <a:xfrm>
            <a:off x="2365554" y="3209435"/>
            <a:ext cx="1157852" cy="32215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0" rIns="9144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4400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高效协同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714200" y="3266056"/>
            <a:ext cx="4224492" cy="2718593"/>
          </a:xfrm>
          <a:prstGeom prst="rect">
            <a:avLst/>
          </a:prstGeom>
        </p:spPr>
      </p:pic>
      <p:pic>
        <p:nvPicPr>
          <p:cNvPr id="529" name="图片 52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251133" y="2130696"/>
            <a:ext cx="1966231" cy="3759536"/>
          </a:xfrm>
          <a:prstGeom prst="rect">
            <a:avLst/>
          </a:prstGeom>
          <a:effectLst>
            <a:glow rad="101599">
              <a:schemeClr val="bg2">
                <a:lumMod val="50000"/>
                <a:alpha val="18732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upload_post_object_v2_1485108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3164"/>
            <a:ext cx="12192000" cy="68516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9140" cy="68427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295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39775" y="5365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温馨提醒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5375" y="1564005"/>
            <a:ext cx="97917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、购买前请务必联系客服，预约专业销售进行需求调研，确认需求匹配后方可下单购买；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、软件服务启用日期说明：软件服务以账号开通日为启用日期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39775" y="304038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服务流程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222375" y="4039235"/>
            <a:ext cx="979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服务流程包括：售前调研</a:t>
            </a:r>
            <a:r>
              <a:rPr lang="en-US" altLang="zh-CN"/>
              <a:t>—</a:t>
            </a:r>
            <a:r>
              <a:rPr lang="zh-CN" altLang="en-US"/>
              <a:t>线上下单</a:t>
            </a:r>
            <a:r>
              <a:rPr lang="en-US" altLang="zh-CN"/>
              <a:t>——</a:t>
            </a:r>
            <a:r>
              <a:rPr lang="zh-CN" altLang="en-US"/>
              <a:t>开通账号</a:t>
            </a:r>
            <a:r>
              <a:rPr lang="en-US" altLang="zh-CN"/>
              <a:t>—</a:t>
            </a:r>
            <a:r>
              <a:rPr lang="zh-CN" altLang="en-US"/>
              <a:t>实施培训</a:t>
            </a:r>
            <a:r>
              <a:rPr lang="en-US" altLang="zh-CN"/>
              <a:t>——</a:t>
            </a:r>
            <a:r>
              <a:rPr lang="zh-CN" altLang="en-US"/>
              <a:t>持续</a:t>
            </a:r>
            <a:r>
              <a:rPr lang="zh-CN" altLang="en-US"/>
              <a:t>服务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COMMONDATA" val="eyJoZGlkIjoiMTI5Zjg2MDVkNzMwOWM3ZjNjNTJkNDJkMzI1ZjlmMj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WPS 演示</Application>
  <PresentationFormat>宽屏</PresentationFormat>
  <Paragraphs>36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Source Han Sans CN Regular</vt:lpstr>
      <vt:lpstr>Yu Gothic UI</vt:lpstr>
      <vt:lpstr>Montserrat</vt:lpstr>
      <vt:lpstr>思源黑体 CN Regular</vt:lpstr>
      <vt:lpstr>Segoe Print</vt:lpstr>
      <vt:lpstr>Source Han Sans CN Light</vt:lpstr>
      <vt:lpstr>思源黑体 CN Bold</vt:lpstr>
      <vt:lpstr>黑体</vt:lpstr>
      <vt:lpstr>思源黑体 CN Bold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Bella</cp:lastModifiedBy>
  <cp:revision>155</cp:revision>
  <dcterms:created xsi:type="dcterms:W3CDTF">2019-06-19T02:08:00Z</dcterms:created>
  <dcterms:modified xsi:type="dcterms:W3CDTF">2023-05-24T03:01:10Z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C038D85C073B445491A0DE08F38380C3_11</vt:lpwstr>
  </property>
</Properties>
</file>