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3"/>
    <p:sldId id="1626" r:id="rId4"/>
    <p:sldId id="1638" r:id="rId5"/>
    <p:sldId id="1648" r:id="rId6"/>
    <p:sldId id="1646" r:id="rId7"/>
    <p:sldId id="1649" r:id="rId8"/>
    <p:sldId id="1647" r:id="rId9"/>
    <p:sldId id="1662" r:id="rId10"/>
    <p:sldId id="1661" r:id="rId11"/>
    <p:sldId id="1663" r:id="rId12"/>
  </p:sldIdLst>
  <p:sldSz cx="12192000" cy="6858000"/>
  <p:notesSz cx="6858000" cy="9144000"/>
  <p:custDataLst>
    <p:tags r:id="rId18"/>
  </p:custDataLst>
  <p:kinsoku lang="zh-CN" invalStChars="" invalEndChars="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4" userDrawn="1">
          <p15:clr>
            <a:srgbClr val="A4A3A4"/>
          </p15:clr>
        </p15:guide>
        <p15:guide id="2" pos="39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30D23"/>
    <a:srgbClr val="FF00D5"/>
    <a:srgbClr val="F8F8F8"/>
    <a:srgbClr val="FFF4E8"/>
    <a:srgbClr val="FEDF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15"/>
    <p:restoredTop sz="91864"/>
  </p:normalViewPr>
  <p:slideViewPr>
    <p:cSldViewPr snapToGrid="0" snapToObjects="1" showGuides="1">
      <p:cViewPr varScale="1">
        <p:scale>
          <a:sx n="83" d="100"/>
          <a:sy n="83" d="100"/>
        </p:scale>
        <p:origin x="-78" y="-120"/>
      </p:cViewPr>
      <p:guideLst>
        <p:guide orient="horz" pos="1994"/>
        <p:guide pos="39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en-US" altLang="zh-CN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使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0" y="4057650"/>
            <a:ext cx="12201525" cy="280035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等线" panose="02010600030101010101" charset="-122"/>
              <a:cs typeface="等线" panose="0201060003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使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42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8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0250"/>
            <a:ext cx="11985625" cy="15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由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42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30250"/>
            <a:ext cx="11985625" cy="15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 eaLnBrk="0" hangingPunct="0">
              <a:defRPr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</p:spPr>
        <p:txBody>
          <a:bodyPr vert="horz" wrap="square" lIns="91440" tIns="45720" rIns="91440" bIns="45720" numCol="1" anchor="t" anchorCtr="0" compatLnSpc="1"/>
          <a:p>
            <a:pPr lvl="0" fontAlgn="base"/>
            <a:fld id="{9A0DB2DC-4C9A-4742-B13C-FB6460FD3503}" type="slidenum">
              <a:rPr lang="zh-CN" altLang="en-US" strike="noStrike" noProof="1" dirty="0"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0" y="4057650"/>
            <a:ext cx="12201525" cy="2800350"/>
          </a:xfrm>
          <a:prstGeom prst="rect">
            <a:avLst/>
          </a:prstGeom>
          <a:solidFill>
            <a:srgbClr val="C20F2A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等线" panose="02010600030101010101" charset="-122"/>
              <a:cs typeface="等线" panose="0201060003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01913" y="1585913"/>
            <a:ext cx="6986587" cy="4078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7" name="文本框 58"/>
          <p:cNvSpPr>
            <a:spLocks noChangeArrowheads="1"/>
          </p:cNvSpPr>
          <p:nvPr/>
        </p:nvSpPr>
        <p:spPr bwMode="auto">
          <a:xfrm>
            <a:off x="4641850" y="5213350"/>
            <a:ext cx="290671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微软雅黑" panose="020B0503020204020204" pitchFamily="34" charset="-122"/>
              </a:rPr>
              <a:t>POWERPIONT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微软雅黑" panose="020B0503020204020204" pitchFamily="34" charset="-122"/>
            </a:endParaRPr>
          </a:p>
        </p:txBody>
      </p:sp>
      <p:sp>
        <p:nvSpPr>
          <p:cNvPr id="1028" name="文本框 49"/>
          <p:cNvSpPr>
            <a:spLocks noChangeArrowheads="1"/>
          </p:cNvSpPr>
          <p:nvPr/>
        </p:nvSpPr>
        <p:spPr bwMode="auto">
          <a:xfrm>
            <a:off x="3898900" y="5457825"/>
            <a:ext cx="43942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等线" panose="02010600030101010101" charset="-122"/>
                <a:sym typeface="微软雅黑" panose="020B0503020204020204" pitchFamily="34" charset="-122"/>
              </a:rPr>
              <a:t>适用于年终、总结、汇报及相关类别演示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等线" panose="02010600030101010101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30250"/>
            <a:ext cx="11985625" cy="1587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svg"/><Relationship Id="rId7" Type="http://schemas.openxmlformats.org/officeDocument/2006/relationships/image" Target="../media/image12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58"/>
          <p:cNvSpPr/>
          <p:nvPr/>
        </p:nvSpPr>
        <p:spPr>
          <a:xfrm>
            <a:off x="3771900" y="4875213"/>
            <a:ext cx="75580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indent="0" eaLnBrk="0" hangingPunct="0"/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关于云网融合、自动驾驶网络</a:t>
            </a:r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2" name="TextBox 1"/>
          <p:cNvSpPr txBox="1"/>
          <p:nvPr/>
        </p:nvSpPr>
        <p:spPr>
          <a:xfrm>
            <a:off x="622300" y="1312863"/>
            <a:ext cx="10947400" cy="1660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indent="0" algn="ctr" eaLnBrk="0" hangingPunct="0">
              <a:lnSpc>
                <a:spcPct val="150000"/>
              </a:lnSpc>
            </a:pPr>
            <a:r>
              <a:rPr lang="en-US" altLang="zh-CN" sz="4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Frine WAN  </a:t>
            </a:r>
            <a:r>
              <a:rPr lang="zh-CN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再次定义网络</a:t>
            </a:r>
            <a:endParaRPr lang="en-US" altLang="zh-CN" sz="4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ctr"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———云网自动化和安全边缘计算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" name="CustomShape 8"/>
          <p:cNvSpPr/>
          <p:nvPr/>
        </p:nvSpPr>
        <p:spPr>
          <a:xfrm>
            <a:off x="309245" y="0"/>
            <a:ext cx="11044555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>
            <a:noAutofit/>
          </a:bodyPr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Frine 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云交换业务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范围</a:t>
            </a:r>
            <a:endParaRPr lang="zh-CN" altLang="en-US" sz="2000" b="1" dirty="0">
              <a:solidFill>
                <a:srgbClr val="F45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60" name="textbox 560"/>
          <p:cNvSpPr/>
          <p:nvPr/>
        </p:nvSpPr>
        <p:spPr>
          <a:xfrm>
            <a:off x="1513128" y="2353462"/>
            <a:ext cx="708025" cy="2717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400" spc="100" dirty="0">
                <a:ln w="3175" cap="flat" cmpd="sng">
                  <a:solidFill>
                    <a:srgbClr val="586371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混合</a:t>
            </a:r>
            <a:r>
              <a:rPr sz="1400" spc="70" dirty="0">
                <a:ln w="3175" cap="flat" cmpd="sng">
                  <a:solidFill>
                    <a:srgbClr val="586371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</a:t>
            </a:r>
            <a:endParaRPr lang="en-US" altLang="en-US" sz="1400" spc="70" dirty="0">
              <a:ln w="3175" cap="flat" cmpd="sng">
                <a:solidFill>
                  <a:srgbClr val="586371">
                    <a:alpha val="100000"/>
                  </a:srgbClr>
                </a:solidFill>
                <a:prstDash val="solid"/>
                <a:miter lim="0"/>
              </a:ln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14140" y="2267585"/>
            <a:ext cx="957580" cy="2959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 algn="l" rtl="0" eaLnBrk="0">
              <a:lnSpc>
                <a:spcPct val="95000"/>
              </a:lnSpc>
            </a:pPr>
            <a:r>
              <a:rPr lang="zh-CN" sz="1400" spc="100" dirty="0">
                <a:ln w="3175" cap="flat" cmpd="sng">
                  <a:solidFill>
                    <a:srgbClr val="586371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多云互联</a:t>
            </a:r>
            <a:endParaRPr lang="zh-CN" sz="1400" spc="100" dirty="0">
              <a:ln w="3175" cap="flat" cmpd="sng">
                <a:solidFill>
                  <a:srgbClr val="586371">
                    <a:alpha val="100000"/>
                  </a:srgbClr>
                </a:solidFill>
                <a:prstDash val="solid"/>
                <a:miter lim="0"/>
              </a:ln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62980" y="2214880"/>
            <a:ext cx="2481580" cy="295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95000"/>
              </a:lnSpc>
            </a:pPr>
            <a:r>
              <a:rPr lang="en-US" altLang="zh-CN" sz="1400" spc="100" dirty="0">
                <a:ln w="3175" cap="flat" cmpd="sng">
                  <a:solidFill>
                    <a:srgbClr val="586371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MPLS/VPSL/</a:t>
            </a:r>
            <a:r>
              <a:rPr lang="zh-CN" altLang="en-US" sz="1400" spc="100" dirty="0">
                <a:ln w="3175" cap="flat" cmpd="sng">
                  <a:solidFill>
                    <a:srgbClr val="586371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本地汇聚</a:t>
            </a:r>
            <a:endParaRPr lang="zh-CN" altLang="en-US" sz="1400" spc="100" dirty="0">
              <a:ln w="3175" cap="flat" cmpd="sng">
                <a:solidFill>
                  <a:srgbClr val="586371">
                    <a:alpha val="100000"/>
                  </a:srgbClr>
                </a:solidFill>
                <a:prstDash val="solid"/>
                <a:miter lim="0"/>
              </a:ln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40800" y="2267585"/>
            <a:ext cx="1626870" cy="295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 algn="l" rtl="0" eaLnBrk="0">
              <a:lnSpc>
                <a:spcPct val="95000"/>
              </a:lnSpc>
            </a:pPr>
            <a:r>
              <a:rPr lang="zh-CN" altLang="en-US" sz="1400" spc="100" dirty="0">
                <a:ln w="3175" cap="flat" cmpd="sng">
                  <a:solidFill>
                    <a:srgbClr val="586371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云安全</a:t>
            </a:r>
            <a:r>
              <a:rPr lang="zh-CN" altLang="en-US" sz="1400" spc="100" dirty="0">
                <a:ln w="3175" cap="flat" cmpd="sng">
                  <a:solidFill>
                    <a:srgbClr val="586371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tx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防护</a:t>
            </a:r>
            <a:endParaRPr lang="zh-CN" altLang="en-US" sz="1400" spc="100" dirty="0">
              <a:ln w="3175" cap="flat" cmpd="sng">
                <a:solidFill>
                  <a:srgbClr val="586371">
                    <a:alpha val="100000"/>
                  </a:srgbClr>
                </a:solidFill>
                <a:prstDash val="solid"/>
                <a:miter lim="0"/>
              </a:ln>
              <a:solidFill>
                <a:schemeClr val="tx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008505" y="3691890"/>
            <a:ext cx="36849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lvl="0" indent="-171450" algn="just">
              <a:lnSpc>
                <a:spcPct val="200000"/>
              </a:lnSpc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区域：全国 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34 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省市自治区</a:t>
            </a:r>
            <a:endParaRPr lang="en-US" altLang="zh-CN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资源：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A-B/A-N/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全互联、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传输颗粒从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2M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—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40G</a:t>
            </a:r>
            <a:endParaRPr lang="zh-CN" altLang="en-US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灵活：按需计费、弹性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开通</a:t>
            </a:r>
            <a:endParaRPr lang="zh-CN" altLang="en-US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免费配套：自有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安全网管平台，支持多极化、日志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分析</a:t>
            </a:r>
            <a:endParaRPr lang="zh-CN" altLang="en-US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868920" y="3723005"/>
            <a:ext cx="35464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lvl="0" indent="-171450" algn="just">
              <a:lnSpc>
                <a:spcPct val="200000"/>
              </a:lnSpc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服务范围：境内资源、境外资源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互联互通</a:t>
            </a:r>
            <a:endParaRPr lang="zh-CN" altLang="en-US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171450" lvl="0" indent="-171450" algn="just">
              <a:lnSpc>
                <a:spcPct val="200000"/>
              </a:lnSpc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纵向服务：本地传输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+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骨干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环网</a:t>
            </a:r>
            <a:endParaRPr lang="zh-CN" altLang="en-US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171450" lvl="0" indent="-171450" algn="just">
              <a:lnSpc>
                <a:spcPct val="200000"/>
              </a:lnSpc>
              <a:buClrTx/>
              <a:buSzTx/>
              <a:buFont typeface="Wingdings" panose="05000000000000000000" pitchFamily="2" charset="2"/>
              <a:buChar char="p"/>
            </a:pP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横向服务：数据中心、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DCI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、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ECI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、护云、</a:t>
            </a: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WAF</a:t>
            </a:r>
            <a:endParaRPr lang="zh-CN" altLang="en-US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  <a:p>
            <a:pPr marL="171450" lvl="0" indent="-171450" algn="just">
              <a:lnSpc>
                <a:spcPct val="200000"/>
              </a:lnSpc>
              <a:buClrTx/>
              <a:buSzTx/>
              <a:buFont typeface="Wingdings" panose="05000000000000000000" pitchFamily="2" charset="2"/>
              <a:buChar char="p"/>
            </a:pP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SLA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服务：自有研发安全网关，端到端</a:t>
            </a:r>
            <a:r>
              <a:rPr lang="zh-CN" altLang="en-US" sz="1000" dirty="0">
                <a:solidFill>
                  <a:schemeClr val="tx1"/>
                </a:solidFill>
                <a:ea typeface="微软雅黑" panose="020B0503020204020204" pitchFamily="34" charset="-122"/>
                <a:cs typeface="思源黑体 CN Light" panose="020B0300000000000000" pitchFamily="34" charset="-122"/>
              </a:rPr>
              <a:t>防护</a:t>
            </a:r>
            <a:endParaRPr lang="zh-CN" altLang="en-US" sz="1000" dirty="0">
              <a:solidFill>
                <a:schemeClr val="tx1"/>
              </a:solidFill>
              <a:ea typeface="微软雅黑" panose="020B0503020204020204" pitchFamily="34" charset="-122"/>
              <a:cs typeface="思源黑体 CN Light" panose="020B03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9245" y="4215765"/>
            <a:ext cx="17951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弹性定义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业务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835650" y="4274820"/>
            <a:ext cx="18846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云网</a:t>
            </a:r>
            <a:r>
              <a:rPr lang="en-US" altLang="zh-CN" sz="1600" dirty="0">
                <a:solidFill>
                  <a:schemeClr val="tx1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系统</a:t>
            </a:r>
            <a:r>
              <a:rPr lang="zh-CN" altLang="en-US" sz="1600" dirty="0">
                <a:solidFill>
                  <a:schemeClr val="tx1"/>
                </a:solidFill>
                <a:ea typeface="微软雅黑" panose="020B0503020204020204" pitchFamily="34" charset="-122"/>
              </a:rPr>
              <a:t>化交付</a:t>
            </a:r>
            <a:endParaRPr lang="zh-CN" altLang="en-US" sz="1600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1735" y="1429385"/>
            <a:ext cx="1358265" cy="785495"/>
          </a:xfrm>
          <a:prstGeom prst="rect">
            <a:avLst/>
          </a:prstGeom>
        </p:spPr>
      </p:pic>
      <p:pic>
        <p:nvPicPr>
          <p:cNvPr id="22" name="图片 2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40" y="1337310"/>
            <a:ext cx="1357630" cy="785495"/>
          </a:xfrm>
          <a:prstGeom prst="rect">
            <a:avLst/>
          </a:prstGeom>
        </p:spPr>
      </p:pic>
      <p:pic>
        <p:nvPicPr>
          <p:cNvPr id="24" name="图片 2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365250"/>
            <a:ext cx="1309370" cy="757555"/>
          </a:xfrm>
          <a:prstGeom prst="rect">
            <a:avLst/>
          </a:prstGeom>
        </p:spPr>
      </p:pic>
      <p:pic>
        <p:nvPicPr>
          <p:cNvPr id="25" name="图片 24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450" y="1429385"/>
            <a:ext cx="1231265" cy="712470"/>
          </a:xfrm>
          <a:prstGeom prst="rect">
            <a:avLst/>
          </a:prstGeom>
        </p:spPr>
      </p:pic>
      <p:sp>
        <p:nvSpPr>
          <p:cNvPr id="28" name="左大括号 27"/>
          <p:cNvSpPr/>
          <p:nvPr/>
        </p:nvSpPr>
        <p:spPr>
          <a:xfrm rot="10800000" flipH="1">
            <a:off x="1932305" y="3872865"/>
            <a:ext cx="76200" cy="1022985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左大括号 28"/>
          <p:cNvSpPr/>
          <p:nvPr/>
        </p:nvSpPr>
        <p:spPr>
          <a:xfrm rot="10800000" flipH="1">
            <a:off x="7751445" y="3931920"/>
            <a:ext cx="76200" cy="1022985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CustomShape 8"/>
          <p:cNvSpPr/>
          <p:nvPr/>
        </p:nvSpPr>
        <p:spPr>
          <a:xfrm>
            <a:off x="304800" y="14288"/>
            <a:ext cx="7764463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Frine WAN 2.0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—重新定义网络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04800" y="1190625"/>
            <a:ext cx="118878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en-US" altLang="zh-CN" sz="2400" b="1" spc="5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2400" b="1" spc="5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、将传统以网络</a:t>
            </a:r>
            <a:r>
              <a:rPr lang="en-US" altLang="zh-CN" sz="2400" b="1" spc="5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2400" b="1" spc="5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设备为中心的数通网络 → 以用户</a:t>
            </a:r>
            <a:r>
              <a:rPr lang="en-US" altLang="zh-CN" sz="2400" b="1" spc="5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2400" b="1" spc="5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业务为</a:t>
            </a:r>
            <a:r>
              <a:rPr lang="zh-CN" altLang="en-US" sz="2400" b="1" spc="50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中心的开放自动化网络</a:t>
            </a:r>
            <a:endParaRPr lang="zh-CN" altLang="en-US" sz="2400" b="1" spc="50" noProof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331469" y="2525394"/>
            <a:ext cx="11887827" cy="8299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en-US" altLang="zh-CN" sz="2400" b="1" spc="50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400" b="1" spc="50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、不仅是一款产品，是包括了客户端软硬件、系统平台、传输网、虚拟化、边缘安全、弹性计算的解决方案体系</a:t>
            </a:r>
            <a:endParaRPr lang="zh-CN" altLang="en-US" sz="2400" b="1" spc="50" noProof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31469" y="3988435"/>
            <a:ext cx="11887827" cy="8299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marL="0" lvl="1" fontAlgn="base"/>
            <a:r>
              <a:rPr lang="en-US" altLang="zh-CN" sz="2400" b="1" strike="noStrike" spc="50" noProof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b="1" strike="noStrike" spc="50" noProof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2400" b="1" strike="noStrike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面向</a:t>
            </a:r>
            <a:r>
              <a:rPr lang="zh-CN" altLang="en-US" sz="2400" b="1" strike="noStrike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未来、平滑过渡的</a:t>
            </a:r>
            <a:r>
              <a:rPr lang="en-US" altLang="zh-CN" sz="2400" b="1" strike="noStrike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SDN/</a:t>
            </a:r>
            <a:r>
              <a:rPr lang="zh-CN" altLang="en-US" sz="2400" b="1" strike="noStrike" noProof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传统网络混合组网，支持开放、再编程、弹性伸缩、全局智能</a:t>
            </a:r>
            <a:r>
              <a:rPr lang="zh-CN" altLang="en-US" sz="2400" b="1" strike="noStrike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网络、云网融合、边缘节点计算</a:t>
            </a:r>
            <a:endParaRPr lang="zh-CN" altLang="en-US" sz="2400" strike="noStrike" noProof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31469" y="5213985"/>
            <a:ext cx="11887827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marL="0" lvl="1" fontAlgn="base"/>
            <a:r>
              <a:rPr lang="en-US" altLang="zh-CN" sz="2400" b="1" strike="noStrike" spc="50" noProof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400" b="1" strike="noStrike" spc="50" noProof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、百亿级</a:t>
            </a:r>
            <a:r>
              <a:rPr lang="en-US" altLang="zh-CN" sz="2400" b="1" strike="noStrike" spc="50" noProof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400" b="1" strike="noStrike" spc="50" noProof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年新赛道，网络演变新趋势</a:t>
            </a:r>
            <a:endParaRPr lang="zh-CN" altLang="en-US" sz="2400" b="1" strike="noStrike" spc="50" noProof="1" dirty="0" smtClean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CustomShape 8"/>
          <p:cNvSpPr/>
          <p:nvPr/>
        </p:nvSpPr>
        <p:spPr>
          <a:xfrm>
            <a:off x="304800" y="14288"/>
            <a:ext cx="7764463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当前客户痛点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6725" y="1039813"/>
            <a:ext cx="11506200" cy="13382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互联网的规模和复杂性正在继续的难以想象的方式增长，但是所有网服务商依然以</a:t>
            </a:r>
            <a:r>
              <a:rPr lang="en-US" altLang="zh-CN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点到点的拉线”</a:t>
            </a:r>
            <a:r>
              <a:rPr lang="zh-CN" altLang="en-US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模式提供服务，</a:t>
            </a:r>
            <a:r>
              <a:rPr lang="zh-CN" altLang="en-US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公有云、私有云、</a:t>
            </a:r>
            <a:r>
              <a:rPr lang="en-US" altLang="zh-CN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IDC</a:t>
            </a:r>
            <a:r>
              <a:rPr lang="zh-CN" altLang="en-US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、边缘数据、安全计算、</a:t>
            </a:r>
            <a:r>
              <a:rPr lang="en-US" altLang="zh-CN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TOP</a:t>
            </a:r>
            <a:r>
              <a:rPr lang="zh-CN" altLang="en-US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互联网企业</a:t>
            </a:r>
            <a:r>
              <a:rPr lang="zh-CN" altLang="en-US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。。。。各种系统、业务模型构成了</a:t>
            </a:r>
            <a:r>
              <a:rPr lang="zh-CN" altLang="en-US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新的数据壁垒</a:t>
            </a:r>
            <a:r>
              <a:rPr lang="zh-CN" altLang="en-US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，企业网络面临越来越复杂问题</a:t>
            </a:r>
            <a:endParaRPr lang="zh-CN" altLang="en-US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229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55" y="2609850"/>
            <a:ext cx="7854315" cy="2973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CustomShape 8"/>
          <p:cNvSpPr/>
          <p:nvPr/>
        </p:nvSpPr>
        <p:spPr>
          <a:xfrm>
            <a:off x="304800" y="14288"/>
            <a:ext cx="7764463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FrineWAN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采用开放网络构架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14" name="Group 4"/>
          <p:cNvGrpSpPr/>
          <p:nvPr/>
        </p:nvGrpSpPr>
        <p:grpSpPr>
          <a:xfrm>
            <a:off x="593725" y="4422775"/>
            <a:ext cx="917575" cy="514350"/>
            <a:chOff x="344860" y="4155926"/>
            <a:chExt cx="918776" cy="514350"/>
          </a:xfrm>
        </p:grpSpPr>
        <p:sp>
          <p:nvSpPr>
            <p:cNvPr id="14" name="KSO_Shape"/>
            <p:cNvSpPr/>
            <p:nvPr/>
          </p:nvSpPr>
          <p:spPr>
            <a:xfrm>
              <a:off x="344860" y="427975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1634837" h="1634837">
                  <a:moveTo>
                    <a:pt x="268410" y="1364038"/>
                  </a:moveTo>
                  <a:cubicBezTo>
                    <a:pt x="269188" y="1365046"/>
                    <a:pt x="270081" y="1365939"/>
                    <a:pt x="271117" y="1366689"/>
                  </a:cubicBezTo>
                  <a:close/>
                  <a:moveTo>
                    <a:pt x="817418" y="42530"/>
                  </a:moveTo>
                  <a:cubicBezTo>
                    <a:pt x="389459" y="42530"/>
                    <a:pt x="42530" y="389459"/>
                    <a:pt x="42530" y="817418"/>
                  </a:cubicBezTo>
                  <a:cubicBezTo>
                    <a:pt x="42530" y="1011671"/>
                    <a:pt x="114008" y="1189230"/>
                    <a:pt x="234598" y="1323057"/>
                  </a:cubicBezTo>
                  <a:cubicBezTo>
                    <a:pt x="215358" y="1302208"/>
                    <a:pt x="198286" y="1278545"/>
                    <a:pt x="181972" y="1253215"/>
                  </a:cubicBezTo>
                  <a:cubicBezTo>
                    <a:pt x="87938" y="1092709"/>
                    <a:pt x="91180" y="763589"/>
                    <a:pt x="298704" y="562551"/>
                  </a:cubicBezTo>
                  <a:cubicBezTo>
                    <a:pt x="506228" y="361513"/>
                    <a:pt x="746176" y="350164"/>
                    <a:pt x="843453" y="280449"/>
                  </a:cubicBezTo>
                  <a:lnTo>
                    <a:pt x="843453" y="134534"/>
                  </a:lnTo>
                  <a:cubicBezTo>
                    <a:pt x="931002" y="124806"/>
                    <a:pt x="1232558" y="231811"/>
                    <a:pt x="1310380" y="455547"/>
                  </a:cubicBezTo>
                  <a:cubicBezTo>
                    <a:pt x="1388202" y="679283"/>
                    <a:pt x="1010445" y="901398"/>
                    <a:pt x="833725" y="922474"/>
                  </a:cubicBezTo>
                  <a:lnTo>
                    <a:pt x="833725" y="698738"/>
                  </a:lnTo>
                  <a:cubicBezTo>
                    <a:pt x="748646" y="729179"/>
                    <a:pt x="675404" y="769767"/>
                    <a:pt x="615133" y="816689"/>
                  </a:cubicBezTo>
                  <a:cubicBezTo>
                    <a:pt x="437656" y="931895"/>
                    <a:pt x="300959" y="1089582"/>
                    <a:pt x="375076" y="1231345"/>
                  </a:cubicBezTo>
                  <a:cubicBezTo>
                    <a:pt x="436433" y="1348704"/>
                    <a:pt x="566362" y="1430339"/>
                    <a:pt x="699809" y="1478973"/>
                  </a:cubicBezTo>
                  <a:cubicBezTo>
                    <a:pt x="737268" y="1499172"/>
                    <a:pt x="790944" y="1511676"/>
                    <a:pt x="839539" y="1523159"/>
                  </a:cubicBezTo>
                  <a:lnTo>
                    <a:pt x="839539" y="1356648"/>
                  </a:lnTo>
                  <a:cubicBezTo>
                    <a:pt x="992528" y="1251204"/>
                    <a:pt x="1161014" y="1225748"/>
                    <a:pt x="1357795" y="1082189"/>
                  </a:cubicBezTo>
                  <a:cubicBezTo>
                    <a:pt x="1603930" y="902625"/>
                    <a:pt x="1599779" y="689698"/>
                    <a:pt x="1477768" y="416968"/>
                  </a:cubicBezTo>
                  <a:cubicBezTo>
                    <a:pt x="1344177" y="191916"/>
                    <a:pt x="1098243" y="42530"/>
                    <a:pt x="817418" y="42530"/>
                  </a:cubicBezTo>
                  <a:close/>
                  <a:moveTo>
                    <a:pt x="817419" y="0"/>
                  </a:moveTo>
                  <a:cubicBezTo>
                    <a:pt x="1268866" y="0"/>
                    <a:pt x="1634837" y="365971"/>
                    <a:pt x="1634837" y="817419"/>
                  </a:cubicBezTo>
                  <a:cubicBezTo>
                    <a:pt x="1634837" y="1268866"/>
                    <a:pt x="1268866" y="1634837"/>
                    <a:pt x="817419" y="1634837"/>
                  </a:cubicBezTo>
                  <a:cubicBezTo>
                    <a:pt x="365971" y="1634837"/>
                    <a:pt x="0" y="1268866"/>
                    <a:pt x="0" y="817419"/>
                  </a:cubicBezTo>
                  <a:cubicBezTo>
                    <a:pt x="0" y="365971"/>
                    <a:pt x="365971" y="0"/>
                    <a:pt x="8174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3316" name="内容占位符 2"/>
            <p:cNvSpPr txBox="1"/>
            <p:nvPr/>
          </p:nvSpPr>
          <p:spPr>
            <a:xfrm>
              <a:off x="611560" y="4155926"/>
              <a:ext cx="652076" cy="514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6000" tIns="36000" rIns="36000" bIns="36000" anchor="ctr" anchorCtr="0"/>
            <a:p>
              <a:pPr indent="0" algn="just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开放</a:t>
              </a:r>
              <a:endPara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17" name="Group 5"/>
          <p:cNvGrpSpPr/>
          <p:nvPr/>
        </p:nvGrpSpPr>
        <p:grpSpPr>
          <a:xfrm>
            <a:off x="593725" y="2976563"/>
            <a:ext cx="917575" cy="514350"/>
            <a:chOff x="344860" y="2561456"/>
            <a:chExt cx="918776" cy="514350"/>
          </a:xfrm>
        </p:grpSpPr>
        <p:sp>
          <p:nvSpPr>
            <p:cNvPr id="12" name="KSO_Shape"/>
            <p:cNvSpPr/>
            <p:nvPr/>
          </p:nvSpPr>
          <p:spPr>
            <a:xfrm>
              <a:off x="344860" y="2685281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1634837" h="1634837">
                  <a:moveTo>
                    <a:pt x="268410" y="1364038"/>
                  </a:moveTo>
                  <a:cubicBezTo>
                    <a:pt x="269188" y="1365046"/>
                    <a:pt x="270081" y="1365939"/>
                    <a:pt x="271117" y="1366689"/>
                  </a:cubicBezTo>
                  <a:close/>
                  <a:moveTo>
                    <a:pt x="817418" y="42530"/>
                  </a:moveTo>
                  <a:cubicBezTo>
                    <a:pt x="389459" y="42530"/>
                    <a:pt x="42530" y="389459"/>
                    <a:pt x="42530" y="817418"/>
                  </a:cubicBezTo>
                  <a:cubicBezTo>
                    <a:pt x="42530" y="1011671"/>
                    <a:pt x="114008" y="1189230"/>
                    <a:pt x="234598" y="1323057"/>
                  </a:cubicBezTo>
                  <a:cubicBezTo>
                    <a:pt x="215358" y="1302208"/>
                    <a:pt x="198286" y="1278545"/>
                    <a:pt x="181972" y="1253215"/>
                  </a:cubicBezTo>
                  <a:cubicBezTo>
                    <a:pt x="87938" y="1092709"/>
                    <a:pt x="91180" y="763589"/>
                    <a:pt x="298704" y="562551"/>
                  </a:cubicBezTo>
                  <a:cubicBezTo>
                    <a:pt x="506228" y="361513"/>
                    <a:pt x="746176" y="350164"/>
                    <a:pt x="843453" y="280449"/>
                  </a:cubicBezTo>
                  <a:lnTo>
                    <a:pt x="843453" y="134534"/>
                  </a:lnTo>
                  <a:cubicBezTo>
                    <a:pt x="931002" y="124806"/>
                    <a:pt x="1232558" y="231811"/>
                    <a:pt x="1310380" y="455547"/>
                  </a:cubicBezTo>
                  <a:cubicBezTo>
                    <a:pt x="1388202" y="679283"/>
                    <a:pt x="1010445" y="901398"/>
                    <a:pt x="833725" y="922474"/>
                  </a:cubicBezTo>
                  <a:lnTo>
                    <a:pt x="833725" y="698738"/>
                  </a:lnTo>
                  <a:cubicBezTo>
                    <a:pt x="748646" y="729179"/>
                    <a:pt x="675404" y="769767"/>
                    <a:pt x="615133" y="816689"/>
                  </a:cubicBezTo>
                  <a:cubicBezTo>
                    <a:pt x="437656" y="931895"/>
                    <a:pt x="300959" y="1089582"/>
                    <a:pt x="375076" y="1231345"/>
                  </a:cubicBezTo>
                  <a:cubicBezTo>
                    <a:pt x="436433" y="1348704"/>
                    <a:pt x="566362" y="1430339"/>
                    <a:pt x="699809" y="1478973"/>
                  </a:cubicBezTo>
                  <a:cubicBezTo>
                    <a:pt x="737268" y="1499172"/>
                    <a:pt x="790944" y="1511676"/>
                    <a:pt x="839539" y="1523159"/>
                  </a:cubicBezTo>
                  <a:lnTo>
                    <a:pt x="839539" y="1356648"/>
                  </a:lnTo>
                  <a:cubicBezTo>
                    <a:pt x="992528" y="1251204"/>
                    <a:pt x="1161014" y="1225748"/>
                    <a:pt x="1357795" y="1082189"/>
                  </a:cubicBezTo>
                  <a:cubicBezTo>
                    <a:pt x="1603930" y="902625"/>
                    <a:pt x="1599779" y="689698"/>
                    <a:pt x="1477768" y="416968"/>
                  </a:cubicBezTo>
                  <a:cubicBezTo>
                    <a:pt x="1344177" y="191916"/>
                    <a:pt x="1098243" y="42530"/>
                    <a:pt x="817418" y="42530"/>
                  </a:cubicBezTo>
                  <a:close/>
                  <a:moveTo>
                    <a:pt x="817419" y="0"/>
                  </a:moveTo>
                  <a:cubicBezTo>
                    <a:pt x="1268866" y="0"/>
                    <a:pt x="1634837" y="365971"/>
                    <a:pt x="1634837" y="817419"/>
                  </a:cubicBezTo>
                  <a:cubicBezTo>
                    <a:pt x="1634837" y="1268866"/>
                    <a:pt x="1268866" y="1634837"/>
                    <a:pt x="817419" y="1634837"/>
                  </a:cubicBezTo>
                  <a:cubicBezTo>
                    <a:pt x="365971" y="1634837"/>
                    <a:pt x="0" y="1268866"/>
                    <a:pt x="0" y="817419"/>
                  </a:cubicBezTo>
                  <a:cubicBezTo>
                    <a:pt x="0" y="365971"/>
                    <a:pt x="365971" y="0"/>
                    <a:pt x="8174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3319" name="内容占位符 2"/>
            <p:cNvSpPr txBox="1"/>
            <p:nvPr/>
          </p:nvSpPr>
          <p:spPr>
            <a:xfrm>
              <a:off x="611560" y="2561456"/>
              <a:ext cx="652076" cy="514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6000" tIns="36000" rIns="36000" bIns="36000" anchor="ctr" anchorCtr="0"/>
            <a:p>
              <a:pPr indent="0" algn="just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融合</a:t>
              </a:r>
              <a:endPara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0" name="Group 8"/>
          <p:cNvGrpSpPr/>
          <p:nvPr/>
        </p:nvGrpSpPr>
        <p:grpSpPr>
          <a:xfrm>
            <a:off x="593725" y="1531938"/>
            <a:ext cx="917575" cy="514350"/>
            <a:chOff x="344860" y="1265312"/>
            <a:chExt cx="918776" cy="514350"/>
          </a:xfrm>
        </p:grpSpPr>
        <p:sp>
          <p:nvSpPr>
            <p:cNvPr id="10" name="KSO_Shape"/>
            <p:cNvSpPr/>
            <p:nvPr/>
          </p:nvSpPr>
          <p:spPr>
            <a:xfrm>
              <a:off x="344860" y="138913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1634837" h="1634837">
                  <a:moveTo>
                    <a:pt x="268410" y="1364038"/>
                  </a:moveTo>
                  <a:cubicBezTo>
                    <a:pt x="269188" y="1365046"/>
                    <a:pt x="270081" y="1365939"/>
                    <a:pt x="271117" y="1366689"/>
                  </a:cubicBezTo>
                  <a:close/>
                  <a:moveTo>
                    <a:pt x="817418" y="42530"/>
                  </a:moveTo>
                  <a:cubicBezTo>
                    <a:pt x="389459" y="42530"/>
                    <a:pt x="42530" y="389459"/>
                    <a:pt x="42530" y="817418"/>
                  </a:cubicBezTo>
                  <a:cubicBezTo>
                    <a:pt x="42530" y="1011671"/>
                    <a:pt x="114008" y="1189230"/>
                    <a:pt x="234598" y="1323057"/>
                  </a:cubicBezTo>
                  <a:cubicBezTo>
                    <a:pt x="215358" y="1302208"/>
                    <a:pt x="198286" y="1278545"/>
                    <a:pt x="181972" y="1253215"/>
                  </a:cubicBezTo>
                  <a:cubicBezTo>
                    <a:pt x="87938" y="1092709"/>
                    <a:pt x="91180" y="763589"/>
                    <a:pt x="298704" y="562551"/>
                  </a:cubicBezTo>
                  <a:cubicBezTo>
                    <a:pt x="506228" y="361513"/>
                    <a:pt x="746176" y="350164"/>
                    <a:pt x="843453" y="280449"/>
                  </a:cubicBezTo>
                  <a:lnTo>
                    <a:pt x="843453" y="134534"/>
                  </a:lnTo>
                  <a:cubicBezTo>
                    <a:pt x="931002" y="124806"/>
                    <a:pt x="1232558" y="231811"/>
                    <a:pt x="1310380" y="455547"/>
                  </a:cubicBezTo>
                  <a:cubicBezTo>
                    <a:pt x="1388202" y="679283"/>
                    <a:pt x="1010445" y="901398"/>
                    <a:pt x="833725" y="922474"/>
                  </a:cubicBezTo>
                  <a:lnTo>
                    <a:pt x="833725" y="698738"/>
                  </a:lnTo>
                  <a:cubicBezTo>
                    <a:pt x="748646" y="729179"/>
                    <a:pt x="675404" y="769767"/>
                    <a:pt x="615133" y="816689"/>
                  </a:cubicBezTo>
                  <a:cubicBezTo>
                    <a:pt x="437656" y="931895"/>
                    <a:pt x="300959" y="1089582"/>
                    <a:pt x="375076" y="1231345"/>
                  </a:cubicBezTo>
                  <a:cubicBezTo>
                    <a:pt x="436433" y="1348704"/>
                    <a:pt x="566362" y="1430339"/>
                    <a:pt x="699809" y="1478973"/>
                  </a:cubicBezTo>
                  <a:cubicBezTo>
                    <a:pt x="737268" y="1499172"/>
                    <a:pt x="790944" y="1511676"/>
                    <a:pt x="839539" y="1523159"/>
                  </a:cubicBezTo>
                  <a:lnTo>
                    <a:pt x="839539" y="1356648"/>
                  </a:lnTo>
                  <a:cubicBezTo>
                    <a:pt x="992528" y="1251204"/>
                    <a:pt x="1161014" y="1225748"/>
                    <a:pt x="1357795" y="1082189"/>
                  </a:cubicBezTo>
                  <a:cubicBezTo>
                    <a:pt x="1603930" y="902625"/>
                    <a:pt x="1599779" y="689698"/>
                    <a:pt x="1477768" y="416968"/>
                  </a:cubicBezTo>
                  <a:cubicBezTo>
                    <a:pt x="1344177" y="191916"/>
                    <a:pt x="1098243" y="42530"/>
                    <a:pt x="817418" y="42530"/>
                  </a:cubicBezTo>
                  <a:close/>
                  <a:moveTo>
                    <a:pt x="817419" y="0"/>
                  </a:moveTo>
                  <a:cubicBezTo>
                    <a:pt x="1268866" y="0"/>
                    <a:pt x="1634837" y="365971"/>
                    <a:pt x="1634837" y="817419"/>
                  </a:cubicBezTo>
                  <a:cubicBezTo>
                    <a:pt x="1634837" y="1268866"/>
                    <a:pt x="1268866" y="1634837"/>
                    <a:pt x="817419" y="1634837"/>
                  </a:cubicBezTo>
                  <a:cubicBezTo>
                    <a:pt x="365971" y="1634837"/>
                    <a:pt x="0" y="1268866"/>
                    <a:pt x="0" y="817419"/>
                  </a:cubicBezTo>
                  <a:cubicBezTo>
                    <a:pt x="0" y="365971"/>
                    <a:pt x="365971" y="0"/>
                    <a:pt x="8174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strike="noStrike" noProof="1">
                <a:solidFill>
                  <a:srgbClr val="FFFFFF"/>
                </a:solidFill>
              </a:endParaRPr>
            </a:p>
          </p:txBody>
        </p:sp>
        <p:sp>
          <p:nvSpPr>
            <p:cNvPr id="13322" name="内容占位符 2"/>
            <p:cNvSpPr txBox="1"/>
            <p:nvPr/>
          </p:nvSpPr>
          <p:spPr>
            <a:xfrm>
              <a:off x="611560" y="1265312"/>
              <a:ext cx="652076" cy="5143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36000" tIns="36000" rIns="36000" bIns="36000" anchor="ctr" anchorCtr="0"/>
            <a:p>
              <a:pPr indent="0" algn="just">
                <a:spcBef>
                  <a:spcPct val="20000"/>
                </a:spcBef>
                <a:buFont typeface="Arial" panose="020B0604020202020204" pitchFamily="34" charset="0"/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自动化</a:t>
              </a:r>
              <a:endParaRPr lang="zh-CN" altLang="en-US" sz="1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23" name="Text Box 1"/>
          <p:cNvSpPr txBox="1"/>
          <p:nvPr/>
        </p:nvSpPr>
        <p:spPr>
          <a:xfrm>
            <a:off x="2206625" y="5033963"/>
            <a:ext cx="8616950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开放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中间件、自研Functions；多厂商对接；传统网络、SDN平滑演进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融合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：传统网络、虚拟化融合，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云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网安大数据融合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342900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自动化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：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云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)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网安自动化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/AI</a:t>
            </a: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，运管维自动化</a:t>
            </a:r>
            <a:endParaRPr lang="en-US" altLang="en-US" sz="2000" dirty="0" err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3324" name="对象 3"/>
          <p:cNvGraphicFramePr>
            <a:graphicFrameLocks noChangeAspect="1"/>
          </p:cNvGraphicFramePr>
          <p:nvPr/>
        </p:nvGraphicFramePr>
        <p:xfrm>
          <a:off x="1846263" y="887413"/>
          <a:ext cx="101981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0294600" imgH="8229600" progId="">
                  <p:embed/>
                </p:oleObj>
              </mc:Choice>
              <mc:Fallback>
                <p:oleObj name="" r:id="rId1" imgW="20294600" imgH="82296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6263" y="887413"/>
                        <a:ext cx="10198100" cy="4146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CustomShape 8"/>
          <p:cNvSpPr/>
          <p:nvPr/>
        </p:nvSpPr>
        <p:spPr>
          <a:xfrm>
            <a:off x="304800" y="14288"/>
            <a:ext cx="7764463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Frine WAN 2.0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—核心价值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488" y="1041400"/>
            <a:ext cx="11322050" cy="1050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、在传统网络基础上帮组客户构建</a:t>
            </a:r>
            <a:r>
              <a:rPr lang="zh-CN" altLang="en-US" sz="26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“快捷、智能、可调度”</a:t>
            </a:r>
            <a:r>
              <a:rPr lang="zh-CN" altLang="en-US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的敏捷网络，以适应业务的快速变化</a:t>
            </a:r>
            <a:endParaRPr lang="zh-CN" altLang="en-US" sz="26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1488" y="2185988"/>
            <a:ext cx="11323638" cy="1050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、搭载自研</a:t>
            </a:r>
            <a:r>
              <a:rPr lang="en-US" altLang="zh-CN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SDN</a:t>
            </a:r>
            <a:r>
              <a:rPr lang="zh-CN" altLang="en-US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系统和可信加密技术，</a:t>
            </a:r>
            <a:r>
              <a:rPr lang="zh-CN" altLang="en-US" sz="26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实现云、网、5G、工业互联网的互联互通</a:t>
            </a:r>
            <a:r>
              <a:rPr lang="zh-CN" altLang="en-US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，从而带来颠覆传统运营商的新业态。</a:t>
            </a:r>
            <a:endParaRPr lang="zh-CN" altLang="en-US" sz="26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1488" y="3968750"/>
            <a:ext cx="11539538" cy="1050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0000"/>
              </a:lnSpc>
              <a:buClrTx/>
              <a:buSzTx/>
              <a:buFontTx/>
            </a:pPr>
            <a:r>
              <a:rPr lang="en-US" altLang="zh-CN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、“传输网络+产品”的全栈解决方案体系，在一套平台上实现</a:t>
            </a:r>
            <a:r>
              <a:rPr lang="zh-CN" altLang="en-US" sz="2600" b="1" noProof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“组网、连云、优化、调度”</a:t>
            </a:r>
            <a:r>
              <a:rPr lang="zh-CN" altLang="en-US" sz="26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的四路业务引擎。</a:t>
            </a:r>
            <a:endParaRPr lang="zh-CN" altLang="en-US" sz="26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CustomShape 8"/>
          <p:cNvSpPr/>
          <p:nvPr/>
        </p:nvSpPr>
        <p:spPr>
          <a:xfrm>
            <a:off x="304800" y="14288"/>
            <a:ext cx="7764463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Frine WAN 2.0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—服务价值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488" y="1041400"/>
            <a:ext cx="11322050" cy="9223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spcBef>
                <a:spcPts val="820"/>
              </a:spcBef>
            </a:pPr>
            <a:r>
              <a:rPr lang="en-US" altLang="zh-CN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打破不同网络隔离和限制</a:t>
            </a:r>
            <a:r>
              <a:rPr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pc="-6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将原先复杂的网络组网和运维管理，</a:t>
            </a:r>
            <a:r>
              <a:rPr b="1" spc="300" noProof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变成简单的服务模式提供给企业</a:t>
            </a:r>
            <a:r>
              <a:rPr b="1" noProof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企业无需购买昂贵的专用软硬件，</a:t>
            </a:r>
            <a:r>
              <a:rPr spc="-6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改变了现有的网络服务模式，真正做</a:t>
            </a:r>
            <a:r>
              <a:rPr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</a:t>
            </a:r>
            <a:r>
              <a:rPr spc="229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-5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spc="-175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网络即</a:t>
            </a:r>
            <a:r>
              <a:rPr spc="29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</a:t>
            </a:r>
            <a:r>
              <a:rPr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务</a:t>
            </a:r>
            <a:r>
              <a:rPr spc="-5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企业只需</a:t>
            </a:r>
            <a:r>
              <a:rPr lang="zh-CN"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</a:t>
            </a:r>
            <a:r>
              <a:rPr lang="zh-CN" b="1" spc="300" noProof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电信通友乾</a:t>
            </a:r>
            <a:r>
              <a:rPr lang="en-US" altLang="zh-CN" b="1" spc="300" noProof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WAN</a:t>
            </a:r>
            <a:r>
              <a:rPr spc="-6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，即开实现任意端的高速高质量的互联</a:t>
            </a:r>
            <a:r>
              <a:rPr lang="zh-CN" spc="300"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互通</a:t>
            </a:r>
            <a:r>
              <a:rPr noProof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noProof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270"/>
          <p:cNvSpPr txBox="1"/>
          <p:nvPr/>
        </p:nvSpPr>
        <p:spPr>
          <a:xfrm>
            <a:off x="566738" y="2363788"/>
            <a:ext cx="5583238" cy="4295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20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CN" altLang="en-US" sz="20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、用企业提供了以下自动化解决方案</a:t>
            </a:r>
            <a:endParaRPr lang="zh-CN" altLang="en-US" sz="1600" b="1" noProof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9705" indent="-17970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集中化</a:t>
            </a:r>
            <a:endParaRPr lang="en-US" altLang="zh-CN" sz="1600" b="1" noProof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9558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整合网络、计算管控平台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9558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物理、虚拟网络统一管理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9558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以业务为中心按需</a:t>
            </a:r>
            <a:r>
              <a:rPr lang="zh-CN" altLang="en-US" sz="1600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资源</a:t>
            </a: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编排</a:t>
            </a:r>
            <a:r>
              <a:rPr lang="en-US" altLang="zh-CN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调度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9558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多厂商</a:t>
            </a: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兼容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9705" indent="-17970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图形化</a:t>
            </a:r>
            <a:endParaRPr lang="en-US" altLang="zh-CN" sz="1600" b="1" noProof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68275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图形化界面，批量配置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9705" indent="-17970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自动化</a:t>
            </a:r>
            <a:endParaRPr lang="en-US" altLang="zh-CN" sz="1600" b="1" noProof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7780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监控管控、管理配置</a:t>
            </a: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自动化：网络</a:t>
            </a:r>
            <a:r>
              <a:rPr lang="en-US" altLang="zh-CN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传统</a:t>
            </a:r>
            <a:r>
              <a:rPr lang="en-US" altLang="zh-CN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/SDN)</a:t>
            </a: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，计算</a:t>
            </a:r>
            <a:endParaRPr lang="en-US" altLang="zh-CN" sz="1600" strike="noStrike" noProof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7780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对接流程系统，配置变更自动化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9705" indent="-17970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1600" b="1" noProof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面向</a:t>
            </a:r>
            <a:r>
              <a:rPr lang="zh-CN" altLang="en-US" sz="16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未来、平滑过渡的</a:t>
            </a:r>
            <a:r>
              <a:rPr lang="en-US" altLang="zh-CN" sz="16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SDN/</a:t>
            </a:r>
            <a:r>
              <a:rPr lang="zh-CN" altLang="en-US" sz="1600" b="1" noProof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传统网络混合组网</a:t>
            </a:r>
            <a:endParaRPr lang="en-US" altLang="zh-CN" sz="1600" b="1" noProof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9558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开放、再编程，延长使用周期，全局智能</a:t>
            </a:r>
            <a:r>
              <a:rPr lang="zh-CN" altLang="en-US" sz="1600" strike="noStrike" noProof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网络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57505" lvl="1" indent="-195580"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600" strike="noStrike" noProof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服务灵活插入、编排</a:t>
            </a:r>
            <a:endParaRPr lang="en-US" altLang="zh-CN" sz="1600" strike="noStrike" noProof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5364" name="Picture 2" descr="https://gss1.bdstatic.com/-vo3dSag_xI4khGkpoWK1HF6hhy/baike/c0%3Dbaike80%2C5%2C5%2C80%2C26/sign=6e1dfdc43a12b31bd361c57be7715d1f/0df431adcbef760956a6f81c2ddda3cc7dd99e8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8288" y="2397125"/>
            <a:ext cx="3684587" cy="4027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4" name="Straight Connector 19"/>
          <p:cNvCxnSpPr/>
          <p:nvPr/>
        </p:nvCxnSpPr>
        <p:spPr>
          <a:xfrm>
            <a:off x="2277745" y="2776855"/>
            <a:ext cx="0" cy="471805"/>
          </a:xfrm>
          <a:prstGeom prst="line">
            <a:avLst/>
          </a:prstGeom>
          <a:noFill/>
          <a:ln w="19050" cap="flat" cmpd="sng" algn="ctr">
            <a:solidFill>
              <a:srgbClr val="ED7D31"/>
            </a:solidFill>
            <a:prstDash val="sysDot"/>
            <a:miter lim="800000"/>
            <a:tailEnd type="oval"/>
          </a:ln>
          <a:effectLst/>
        </p:spPr>
      </p:cxnSp>
      <p:sp>
        <p:nvSpPr>
          <p:cNvPr id="45" name="Curved Down Ribbon 21"/>
          <p:cNvSpPr/>
          <p:nvPr/>
        </p:nvSpPr>
        <p:spPr>
          <a:xfrm rot="10800000">
            <a:off x="1545590" y="1831975"/>
            <a:ext cx="1351915" cy="1089025"/>
          </a:xfrm>
          <a:prstGeom prst="ellipseRibbon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26"/>
          <p:cNvCxnSpPr/>
          <p:nvPr/>
        </p:nvCxnSpPr>
        <p:spPr>
          <a:xfrm>
            <a:off x="4565650" y="2827020"/>
            <a:ext cx="0" cy="471805"/>
          </a:xfrm>
          <a:prstGeom prst="line">
            <a:avLst/>
          </a:prstGeom>
          <a:noFill/>
          <a:ln w="19050" cap="flat" cmpd="sng" algn="ctr">
            <a:solidFill>
              <a:srgbClr val="ED7D31"/>
            </a:solidFill>
            <a:prstDash val="sysDot"/>
            <a:miter lim="800000"/>
            <a:tailEnd type="oval"/>
          </a:ln>
          <a:effectLst/>
        </p:spPr>
      </p:cxnSp>
      <p:sp>
        <p:nvSpPr>
          <p:cNvPr id="48" name="Curved Down Ribbon 28"/>
          <p:cNvSpPr/>
          <p:nvPr/>
        </p:nvSpPr>
        <p:spPr>
          <a:xfrm rot="10800000">
            <a:off x="3887470" y="1832610"/>
            <a:ext cx="1304925" cy="1089025"/>
          </a:xfrm>
          <a:prstGeom prst="ellipseRibbon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33"/>
          <p:cNvCxnSpPr/>
          <p:nvPr/>
        </p:nvCxnSpPr>
        <p:spPr>
          <a:xfrm>
            <a:off x="6859270" y="2776220"/>
            <a:ext cx="0" cy="560705"/>
          </a:xfrm>
          <a:prstGeom prst="line">
            <a:avLst/>
          </a:prstGeom>
          <a:noFill/>
          <a:ln w="19050" cap="flat" cmpd="sng" algn="ctr">
            <a:solidFill>
              <a:srgbClr val="D76739"/>
            </a:solidFill>
            <a:prstDash val="sysDot"/>
            <a:miter lim="800000"/>
            <a:tailEnd type="oval"/>
          </a:ln>
          <a:effectLst/>
        </p:spPr>
      </p:cxnSp>
      <p:sp>
        <p:nvSpPr>
          <p:cNvPr id="51" name="Curved Down Ribbon 35"/>
          <p:cNvSpPr/>
          <p:nvPr/>
        </p:nvSpPr>
        <p:spPr>
          <a:xfrm rot="10800000">
            <a:off x="6220460" y="1832610"/>
            <a:ext cx="1236345" cy="1014730"/>
          </a:xfrm>
          <a:prstGeom prst="ellipseRibbon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Straight Connector 40"/>
          <p:cNvCxnSpPr/>
          <p:nvPr/>
        </p:nvCxnSpPr>
        <p:spPr>
          <a:xfrm>
            <a:off x="8966350" y="2733841"/>
            <a:ext cx="0" cy="616663"/>
          </a:xfrm>
          <a:prstGeom prst="line">
            <a:avLst/>
          </a:prstGeom>
          <a:noFill/>
          <a:ln w="19050" cap="flat" cmpd="sng" algn="ctr">
            <a:solidFill>
              <a:srgbClr val="ED7D31"/>
            </a:solidFill>
            <a:prstDash val="sysDot"/>
            <a:miter lim="800000"/>
            <a:tailEnd type="oval"/>
          </a:ln>
          <a:effectLst/>
        </p:spPr>
      </p:cxnSp>
      <p:sp>
        <p:nvSpPr>
          <p:cNvPr id="54" name="Curved Down Ribbon 42"/>
          <p:cNvSpPr/>
          <p:nvPr/>
        </p:nvSpPr>
        <p:spPr>
          <a:xfrm rot="10800000">
            <a:off x="8333740" y="1834515"/>
            <a:ext cx="1172845" cy="1014730"/>
          </a:xfrm>
          <a:prstGeom prst="ellipseRibbon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图形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71255" y="2065655"/>
            <a:ext cx="390525" cy="390525"/>
          </a:xfrm>
          <a:prstGeom prst="rect">
            <a:avLst/>
          </a:prstGeom>
        </p:spPr>
      </p:pic>
      <p:pic>
        <p:nvPicPr>
          <p:cNvPr id="46" name="图形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935" y="1967230"/>
            <a:ext cx="504825" cy="504825"/>
          </a:xfrm>
          <a:prstGeom prst="rect">
            <a:avLst/>
          </a:prstGeom>
        </p:spPr>
      </p:pic>
      <p:pic>
        <p:nvPicPr>
          <p:cNvPr id="49" name="图形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9745" y="1974850"/>
            <a:ext cx="499110" cy="497205"/>
          </a:xfrm>
          <a:prstGeom prst="rect">
            <a:avLst/>
          </a:prstGeom>
        </p:spPr>
      </p:pic>
      <p:pic>
        <p:nvPicPr>
          <p:cNvPr id="52" name="图形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5645" y="2012315"/>
            <a:ext cx="497840" cy="497840"/>
          </a:xfrm>
          <a:prstGeom prst="rect">
            <a:avLst/>
          </a:prstGeom>
        </p:spPr>
      </p:pic>
      <p:sp>
        <p:nvSpPr>
          <p:cNvPr id="74" name="文本框 73"/>
          <p:cNvSpPr txBox="1"/>
          <p:nvPr/>
        </p:nvSpPr>
        <p:spPr>
          <a:xfrm>
            <a:off x="1469054" y="3356826"/>
            <a:ext cx="1618108" cy="441926"/>
          </a:xfrm>
          <a:prstGeom prst="roundRect">
            <a:avLst/>
          </a:prstGeom>
          <a:noFill/>
          <a:ln w="57150" cmpd="thickThin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FrineWAN</a:t>
            </a:r>
            <a:endParaRPr kumimoji="1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kumimoji="1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云网交换</a:t>
            </a:r>
            <a:r>
              <a:rPr kumimoji="1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</a:t>
            </a:r>
            <a:endParaRPr kumimoji="1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207705" y="3406991"/>
            <a:ext cx="1618108" cy="441926"/>
          </a:xfrm>
          <a:prstGeom prst="roundRect">
            <a:avLst/>
          </a:prstGeom>
          <a:noFill/>
          <a:ln w="57150" cmpd="thickThin">
            <a:solidFill>
              <a:srgbClr val="ED7D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1" sz="1200" b="1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Frine SASE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网络安全体系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874877" y="3390481"/>
            <a:ext cx="1618108" cy="441924"/>
          </a:xfrm>
          <a:prstGeom prst="roundRect">
            <a:avLst/>
          </a:prstGeom>
          <a:noFill/>
          <a:ln w="57150" cmpd="thickThin">
            <a:solidFill>
              <a:srgbClr val="ED7D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1" sz="1200" b="1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运营商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SDWAN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广域网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加速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8270959" y="3406991"/>
            <a:ext cx="1618108" cy="441926"/>
          </a:xfrm>
          <a:prstGeom prst="roundRect">
            <a:avLst/>
          </a:prstGeom>
          <a:noFill/>
          <a:ln w="57150" cmpd="thickThin">
            <a:solidFill>
              <a:srgbClr val="ED7D3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1" sz="1200" b="1" i="0" u="none" strike="noStrike" cap="none" spc="0" normalizeH="0" baseline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Frine Service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安全运维与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MSP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593133" y="3960685"/>
            <a:ext cx="137033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BGP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资源</a:t>
            </a:r>
            <a:endParaRPr lang="en-US" altLang="zh-CN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多云连接云快线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三方中立传输网络</a:t>
            </a:r>
            <a:endParaRPr lang="en-US" altLang="zh-CN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SSL VPN</a:t>
            </a:r>
            <a:endParaRPr lang="en-US" altLang="zh-CN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云安全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防护</a:t>
            </a:r>
            <a:endParaRPr lang="en-US" altLang="zh-CN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96578" y="3886390"/>
            <a:ext cx="15290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NGFW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下一代防火墙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IPS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入侵防御系统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IDS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入侵检测系统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AVG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病毒网关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ADG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应用交付网关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>
              <a:buFont typeface="Arial" panose="020B0604020202020204" pitchFamily="34" charset="0"/>
              <a:buNone/>
            </a:pP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039788" y="3923855"/>
            <a:ext cx="124333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定向网络优化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组网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硬件加速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组网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快速敏捷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上云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路由与质量优化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648618" y="3905440"/>
            <a:ext cx="86233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等级保护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托管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护云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zh-CN" altLang="en-US" sz="10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CustomShape 8"/>
          <p:cNvSpPr/>
          <p:nvPr/>
        </p:nvSpPr>
        <p:spPr>
          <a:xfrm>
            <a:off x="309245" y="0"/>
            <a:ext cx="11044555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>
            <a:noAutofit/>
          </a:bodyPr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FrineWAN 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描述</a:t>
            </a:r>
            <a:endParaRPr lang="zh-CN" altLang="en-US" sz="2000" b="1" dirty="0">
              <a:solidFill>
                <a:srgbClr val="F45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83565" y="793750"/>
            <a:ext cx="11532870" cy="5415280"/>
            <a:chOff x="619063" y="1150135"/>
            <a:chExt cx="10807910" cy="5097073"/>
          </a:xfrm>
        </p:grpSpPr>
        <p:sp>
          <p:nvSpPr>
            <p:cNvPr id="6" name="圆角矩形 25"/>
            <p:cNvSpPr/>
            <p:nvPr/>
          </p:nvSpPr>
          <p:spPr>
            <a:xfrm>
              <a:off x="913805" y="1150135"/>
              <a:ext cx="10513168" cy="5097073"/>
            </a:xfrm>
            <a:prstGeom prst="roundRect">
              <a:avLst>
                <a:gd name="adj" fmla="val 4602"/>
              </a:avLst>
            </a:prstGeom>
            <a:solidFill>
              <a:srgbClr val="DADADB"/>
            </a:solidFill>
            <a:ln w="9525" cap="flat" cmpd="sng">
              <a:solidFill>
                <a:srgbClr val="294A5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19063" y="1443956"/>
              <a:ext cx="589484" cy="4362719"/>
              <a:chOff x="619063" y="1443956"/>
              <a:chExt cx="589484" cy="4362719"/>
            </a:xfrm>
          </p:grpSpPr>
          <p:sp>
            <p:nvSpPr>
              <p:cNvPr id="9" name="圆角矩形 27"/>
              <p:cNvSpPr/>
              <p:nvPr/>
            </p:nvSpPr>
            <p:spPr>
              <a:xfrm>
                <a:off x="619063" y="3807128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圆角矩形 28"/>
              <p:cNvSpPr/>
              <p:nvPr/>
            </p:nvSpPr>
            <p:spPr>
              <a:xfrm>
                <a:off x="619063" y="4397921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圆角矩形 29"/>
              <p:cNvSpPr/>
              <p:nvPr/>
            </p:nvSpPr>
            <p:spPr>
              <a:xfrm>
                <a:off x="619063" y="4988714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圆角矩形 30"/>
              <p:cNvSpPr/>
              <p:nvPr/>
            </p:nvSpPr>
            <p:spPr>
              <a:xfrm>
                <a:off x="619063" y="5579504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圆角矩形 31"/>
              <p:cNvSpPr/>
              <p:nvPr/>
            </p:nvSpPr>
            <p:spPr>
              <a:xfrm>
                <a:off x="619063" y="1443956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圆角矩形 32"/>
              <p:cNvSpPr/>
              <p:nvPr/>
            </p:nvSpPr>
            <p:spPr>
              <a:xfrm>
                <a:off x="619063" y="2034749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圆角矩形 33"/>
              <p:cNvSpPr/>
              <p:nvPr/>
            </p:nvSpPr>
            <p:spPr>
              <a:xfrm>
                <a:off x="619063" y="2625542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圆角矩形 34"/>
              <p:cNvSpPr/>
              <p:nvPr/>
            </p:nvSpPr>
            <p:spPr>
              <a:xfrm>
                <a:off x="619063" y="3216335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" name="CustomShape 8"/>
          <p:cNvSpPr/>
          <p:nvPr/>
        </p:nvSpPr>
        <p:spPr>
          <a:xfrm>
            <a:off x="3348355" y="1430655"/>
            <a:ext cx="1817370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云网交换业务（底座）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CustomShape 8"/>
          <p:cNvSpPr/>
          <p:nvPr/>
        </p:nvSpPr>
        <p:spPr>
          <a:xfrm>
            <a:off x="3378200" y="2605405"/>
            <a:ext cx="1671320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广域网加速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（优化）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CustomShape 8"/>
          <p:cNvSpPr/>
          <p:nvPr/>
        </p:nvSpPr>
        <p:spPr>
          <a:xfrm>
            <a:off x="3378200" y="3790315"/>
            <a:ext cx="1846580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下一代安全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（防护）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ustomShape 8"/>
          <p:cNvSpPr/>
          <p:nvPr/>
        </p:nvSpPr>
        <p:spPr>
          <a:xfrm>
            <a:off x="3358515" y="4930140"/>
            <a:ext cx="1817370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安全运维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（服务）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左大括号 21"/>
          <p:cNvSpPr/>
          <p:nvPr/>
        </p:nvSpPr>
        <p:spPr>
          <a:xfrm rot="10800000" flipH="1">
            <a:off x="5165725" y="1303020"/>
            <a:ext cx="76200" cy="1022985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左大括号 23"/>
          <p:cNvSpPr/>
          <p:nvPr/>
        </p:nvSpPr>
        <p:spPr>
          <a:xfrm rot="10800000" flipH="1">
            <a:off x="5145405" y="2598420"/>
            <a:ext cx="116205" cy="90678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左大括号 24"/>
          <p:cNvSpPr/>
          <p:nvPr/>
        </p:nvSpPr>
        <p:spPr>
          <a:xfrm rot="10800000" flipH="1">
            <a:off x="5126355" y="3745230"/>
            <a:ext cx="116205" cy="90678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CustomShape 8"/>
          <p:cNvSpPr/>
          <p:nvPr/>
        </p:nvSpPr>
        <p:spPr>
          <a:xfrm>
            <a:off x="5350193" y="1134428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云专线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多云链接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CustomShape 8"/>
          <p:cNvSpPr/>
          <p:nvPr/>
        </p:nvSpPr>
        <p:spPr>
          <a:xfrm>
            <a:off x="5350193" y="1430338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传输专网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CustomShape 8"/>
          <p:cNvSpPr/>
          <p:nvPr/>
        </p:nvSpPr>
        <p:spPr>
          <a:xfrm>
            <a:off x="5350510" y="1748155"/>
            <a:ext cx="2313940" cy="36322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MPLS/VPSL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专网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ustomShape 8"/>
          <p:cNvSpPr/>
          <p:nvPr/>
        </p:nvSpPr>
        <p:spPr>
          <a:xfrm>
            <a:off x="5350510" y="2099945"/>
            <a:ext cx="2313940" cy="22606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云安全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CustomShape 8"/>
          <p:cNvSpPr/>
          <p:nvPr/>
        </p:nvSpPr>
        <p:spPr>
          <a:xfrm>
            <a:off x="5380038" y="2375853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安全海外加速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ustomShape 8"/>
          <p:cNvSpPr/>
          <p:nvPr/>
        </p:nvSpPr>
        <p:spPr>
          <a:xfrm>
            <a:off x="5393373" y="2697163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SDWAN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组网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CustomShape 8"/>
          <p:cNvSpPr/>
          <p:nvPr/>
        </p:nvSpPr>
        <p:spPr>
          <a:xfrm>
            <a:off x="5393373" y="2944178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上云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CustomShape 8"/>
          <p:cNvSpPr/>
          <p:nvPr/>
        </p:nvSpPr>
        <p:spPr>
          <a:xfrm>
            <a:off x="5406073" y="3231833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透传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CustomShape 8"/>
          <p:cNvSpPr/>
          <p:nvPr/>
        </p:nvSpPr>
        <p:spPr>
          <a:xfrm>
            <a:off x="5378133" y="3606483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下一代防火墙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CustomShape 8"/>
          <p:cNvSpPr/>
          <p:nvPr/>
        </p:nvSpPr>
        <p:spPr>
          <a:xfrm>
            <a:off x="5406073" y="3789998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态势感知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CustomShape 8"/>
          <p:cNvSpPr/>
          <p:nvPr/>
        </p:nvSpPr>
        <p:spPr>
          <a:xfrm>
            <a:off x="5378133" y="4082098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零信任网络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CustomShape 8"/>
          <p:cNvSpPr/>
          <p:nvPr/>
        </p:nvSpPr>
        <p:spPr>
          <a:xfrm>
            <a:off x="5350193" y="4348163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SASE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网关（远程办公）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CustomShape 8"/>
          <p:cNvSpPr/>
          <p:nvPr/>
        </p:nvSpPr>
        <p:spPr>
          <a:xfrm>
            <a:off x="5350193" y="5551488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等保建设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CustomShape 8"/>
          <p:cNvSpPr/>
          <p:nvPr/>
        </p:nvSpPr>
        <p:spPr>
          <a:xfrm>
            <a:off x="5350193" y="4753928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安全驻场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CustomShape 8"/>
          <p:cNvSpPr/>
          <p:nvPr/>
        </p:nvSpPr>
        <p:spPr>
          <a:xfrm>
            <a:off x="5350193" y="4999673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安全评测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CustomShape 8"/>
          <p:cNvSpPr/>
          <p:nvPr/>
        </p:nvSpPr>
        <p:spPr>
          <a:xfrm>
            <a:off x="5378133" y="5300663"/>
            <a:ext cx="1928812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/>
          <a:p>
            <a:pPr indent="0">
              <a:buFont typeface="Arial" panose="020B0604020202020204" pitchFamily="34" charset="0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安全审计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左大括号 41"/>
          <p:cNvSpPr/>
          <p:nvPr/>
        </p:nvSpPr>
        <p:spPr>
          <a:xfrm rot="10800000" flipH="1">
            <a:off x="5108575" y="4930140"/>
            <a:ext cx="116205" cy="90678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CustomShape 8"/>
          <p:cNvSpPr/>
          <p:nvPr/>
        </p:nvSpPr>
        <p:spPr>
          <a:xfrm>
            <a:off x="309245" y="0"/>
            <a:ext cx="11044555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>
            <a:noAutofit/>
          </a:bodyPr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FrineWAN 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总览</a:t>
            </a:r>
            <a:endParaRPr lang="zh-CN" altLang="en-US" sz="2000" b="1" dirty="0">
              <a:solidFill>
                <a:srgbClr val="F45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>
            <a:off x="544830" y="808355"/>
            <a:ext cx="11532870" cy="5415280"/>
            <a:chOff x="619063" y="1150135"/>
            <a:chExt cx="10807910" cy="5097073"/>
          </a:xfrm>
        </p:grpSpPr>
        <p:sp>
          <p:nvSpPr>
            <p:cNvPr id="6" name="圆角矩形 25"/>
            <p:cNvSpPr/>
            <p:nvPr/>
          </p:nvSpPr>
          <p:spPr>
            <a:xfrm>
              <a:off x="913805" y="1150135"/>
              <a:ext cx="10513168" cy="5097073"/>
            </a:xfrm>
            <a:prstGeom prst="roundRect">
              <a:avLst>
                <a:gd name="adj" fmla="val 4602"/>
              </a:avLst>
            </a:prstGeom>
            <a:solidFill>
              <a:srgbClr val="DADADB"/>
            </a:solidFill>
            <a:ln w="9525" cap="flat" cmpd="sng">
              <a:solidFill>
                <a:srgbClr val="294A5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p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19063" y="1443956"/>
              <a:ext cx="589484" cy="4362719"/>
              <a:chOff x="619063" y="1443956"/>
              <a:chExt cx="589484" cy="4362719"/>
            </a:xfrm>
          </p:grpSpPr>
          <p:sp>
            <p:nvSpPr>
              <p:cNvPr id="9" name="圆角矩形 27"/>
              <p:cNvSpPr/>
              <p:nvPr/>
            </p:nvSpPr>
            <p:spPr>
              <a:xfrm>
                <a:off x="619063" y="3807128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圆角矩形 28"/>
              <p:cNvSpPr/>
              <p:nvPr/>
            </p:nvSpPr>
            <p:spPr>
              <a:xfrm>
                <a:off x="619063" y="4397921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" name="圆角矩形 29"/>
              <p:cNvSpPr/>
              <p:nvPr/>
            </p:nvSpPr>
            <p:spPr>
              <a:xfrm>
                <a:off x="619063" y="4988714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圆角矩形 30"/>
              <p:cNvSpPr/>
              <p:nvPr/>
            </p:nvSpPr>
            <p:spPr>
              <a:xfrm>
                <a:off x="619063" y="5579504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圆角矩形 31"/>
              <p:cNvSpPr/>
              <p:nvPr/>
            </p:nvSpPr>
            <p:spPr>
              <a:xfrm>
                <a:off x="619063" y="1443956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" name="圆角矩形 32"/>
              <p:cNvSpPr/>
              <p:nvPr/>
            </p:nvSpPr>
            <p:spPr>
              <a:xfrm>
                <a:off x="619063" y="2034749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圆角矩形 33"/>
              <p:cNvSpPr/>
              <p:nvPr/>
            </p:nvSpPr>
            <p:spPr>
              <a:xfrm>
                <a:off x="619063" y="2625542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圆角矩形 34"/>
              <p:cNvSpPr/>
              <p:nvPr/>
            </p:nvSpPr>
            <p:spPr>
              <a:xfrm>
                <a:off x="619063" y="3216335"/>
                <a:ext cx="589484" cy="227171"/>
              </a:xfrm>
              <a:prstGeom prst="roundRect">
                <a:avLst>
                  <a:gd name="adj" fmla="val 50000"/>
                </a:avLst>
              </a:prstGeom>
              <a:solidFill>
                <a:srgbClr val="254061"/>
              </a:solidFill>
              <a:ln w="9525">
                <a:noFill/>
              </a:ln>
            </p:spPr>
            <p:txBody>
              <a:bodyPr wrap="square" lIns="91440" tIns="45720" rIns="91440" bIns="45720" anchor="t"/>
              <a:p>
                <a:pPr marL="0" indent="0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100000"/>
                  <a:buFont typeface="Arial" panose="020B0604020202020204" pitchFamily="34" charset="0"/>
                  <a:buNone/>
                </a:pPr>
                <a:endParaRPr lang="zh-CN" altLang="en-US" sz="18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" name="CustomShape 8"/>
          <p:cNvSpPr/>
          <p:nvPr/>
        </p:nvSpPr>
        <p:spPr>
          <a:xfrm>
            <a:off x="1430655" y="3224530"/>
            <a:ext cx="3330575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Frine 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SDWAN3.0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3801110" y="1304608"/>
            <a:ext cx="312738" cy="4721225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CustomShape 8"/>
          <p:cNvSpPr/>
          <p:nvPr/>
        </p:nvSpPr>
        <p:spPr>
          <a:xfrm>
            <a:off x="3995103" y="1405890"/>
            <a:ext cx="3330575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加速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ustomShape 8"/>
          <p:cNvSpPr/>
          <p:nvPr/>
        </p:nvSpPr>
        <p:spPr>
          <a:xfrm>
            <a:off x="3995103" y="2711450"/>
            <a:ext cx="3330575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组网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CustomShape 8"/>
          <p:cNvSpPr/>
          <p:nvPr/>
        </p:nvSpPr>
        <p:spPr>
          <a:xfrm>
            <a:off x="3995420" y="4146550"/>
            <a:ext cx="1073150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上云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7" name="CustomShape 8"/>
          <p:cNvSpPr/>
          <p:nvPr/>
        </p:nvSpPr>
        <p:spPr>
          <a:xfrm>
            <a:off x="3995103" y="5199698"/>
            <a:ext cx="3765550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左大括号 22"/>
          <p:cNvSpPr/>
          <p:nvPr/>
        </p:nvSpPr>
        <p:spPr>
          <a:xfrm rot="10800000" flipH="1">
            <a:off x="4874895" y="1230630"/>
            <a:ext cx="97155" cy="1083310"/>
          </a:xfrm>
          <a:prstGeom prst="leftBrace">
            <a:avLst/>
          </a:prstGeom>
          <a:ln>
            <a:solidFill>
              <a:srgbClr val="F67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左大括号 42"/>
          <p:cNvSpPr/>
          <p:nvPr/>
        </p:nvSpPr>
        <p:spPr>
          <a:xfrm rot="10800000" flipH="1">
            <a:off x="4859655" y="4154170"/>
            <a:ext cx="76835" cy="685165"/>
          </a:xfrm>
          <a:prstGeom prst="leftBrace">
            <a:avLst/>
          </a:prstGeom>
          <a:ln>
            <a:solidFill>
              <a:srgbClr val="F67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CustomShape 8"/>
          <p:cNvSpPr/>
          <p:nvPr/>
        </p:nvSpPr>
        <p:spPr>
          <a:xfrm>
            <a:off x="4972050" y="1040130"/>
            <a:ext cx="6785610" cy="412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极速版（适用于普通用户和需求简单用户）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CustomShape 8"/>
          <p:cNvSpPr/>
          <p:nvPr/>
        </p:nvSpPr>
        <p:spPr>
          <a:xfrm>
            <a:off x="4959985" y="1304925"/>
            <a:ext cx="7117715" cy="38989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高性能版（内置高级路由功能，适用于中大型、高要求、网络环境复杂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客户）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CustomShape 8"/>
          <p:cNvSpPr/>
          <p:nvPr/>
        </p:nvSpPr>
        <p:spPr>
          <a:xfrm>
            <a:off x="4972050" y="1570990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可视化版（高大上版、自服务、适用于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专家用户）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CustomShape 8"/>
          <p:cNvSpPr/>
          <p:nvPr/>
        </p:nvSpPr>
        <p:spPr>
          <a:xfrm>
            <a:off x="4999990" y="2520950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POP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点高质量全国组网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海外组网，适用于高价值客户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CustomShape 8"/>
          <p:cNvSpPr/>
          <p:nvPr/>
        </p:nvSpPr>
        <p:spPr>
          <a:xfrm>
            <a:off x="4972050" y="2947670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高性价比硬件加速组网，适用于中小用户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958715" y="3395980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SDWAN+MPLS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混合组网，适用于央企等大型客户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CustomShape 8"/>
          <p:cNvSpPr/>
          <p:nvPr/>
        </p:nvSpPr>
        <p:spPr>
          <a:xfrm>
            <a:off x="4959350" y="5109845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5G+SDWAN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公网透传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CustomShape 8"/>
          <p:cNvSpPr/>
          <p:nvPr/>
        </p:nvSpPr>
        <p:spPr>
          <a:xfrm>
            <a:off x="4987290" y="4324350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公有云和私有云之间互联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4993640" y="4067175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全球公有云和办公室、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之间互联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4959350" y="5638165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运营商出口优化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CustomShape 8"/>
          <p:cNvSpPr/>
          <p:nvPr/>
        </p:nvSpPr>
        <p:spPr>
          <a:xfrm>
            <a:off x="4952365" y="5367655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重要客户备份线路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CustomShape 8"/>
          <p:cNvSpPr/>
          <p:nvPr/>
        </p:nvSpPr>
        <p:spPr>
          <a:xfrm>
            <a:off x="4959985" y="1869440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安全版（基于安全应用，自带防火墙、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IDS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、行为分析，适合用安全需求较高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用户）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左大括号 55"/>
          <p:cNvSpPr/>
          <p:nvPr/>
        </p:nvSpPr>
        <p:spPr>
          <a:xfrm rot="10800000" flipH="1">
            <a:off x="4867910" y="2587625"/>
            <a:ext cx="97155" cy="1083310"/>
          </a:xfrm>
          <a:prstGeom prst="leftBrace">
            <a:avLst/>
          </a:prstGeom>
          <a:ln>
            <a:solidFill>
              <a:srgbClr val="F67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7" name="左大括号 56"/>
          <p:cNvSpPr/>
          <p:nvPr/>
        </p:nvSpPr>
        <p:spPr>
          <a:xfrm rot="10800000" flipH="1">
            <a:off x="4855210" y="5241290"/>
            <a:ext cx="76835" cy="685165"/>
          </a:xfrm>
          <a:prstGeom prst="leftBrace">
            <a:avLst/>
          </a:prstGeom>
          <a:ln>
            <a:solidFill>
              <a:srgbClr val="F67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  <a:cs typeface="+mn-cs"/>
              </a:defRPr>
            </a:lvl5pPr>
          </a:lstStyle>
          <a:p>
            <a:pPr lvl="0" indent="0" algn="ctr"/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CustomShape 8"/>
          <p:cNvSpPr/>
          <p:nvPr/>
        </p:nvSpPr>
        <p:spPr>
          <a:xfrm>
            <a:off x="4987290" y="4582160"/>
            <a:ext cx="6459855" cy="4508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/>
          <a:p>
            <a:pPr indent="0"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云安全、云防护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CustomShape 8"/>
          <p:cNvSpPr/>
          <p:nvPr/>
        </p:nvSpPr>
        <p:spPr>
          <a:xfrm>
            <a:off x="309245" y="0"/>
            <a:ext cx="11044555" cy="793750"/>
          </a:xfrm>
          <a:prstGeom prst="rect">
            <a:avLst/>
          </a:prstGeom>
          <a:noFill/>
          <a:ln w="9525">
            <a:noFill/>
          </a:ln>
        </p:spPr>
        <p:txBody>
          <a:bodyPr lIns="36000" tIns="36000" rIns="36000" bIns="36000" anchor="ctr" anchorCtr="0">
            <a:noAutofit/>
          </a:bodyPr>
          <a:p>
            <a:pPr lvl="0" algn="l">
              <a:buClrTx/>
              <a:buSzTx/>
              <a:buFont typeface="Arial" panose="020B0604020202020204" pitchFamily="34" charset="0"/>
            </a:pPr>
            <a:r>
              <a:rPr lang="en-US" altLang="zh-CN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Frine SDWAN 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业务</a:t>
            </a:r>
            <a:r>
              <a:rPr lang="zh-CN" altLang="en-US" sz="2000" b="1" dirty="0">
                <a:solidFill>
                  <a:srgbClr val="F45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范围</a:t>
            </a:r>
            <a:endParaRPr lang="zh-CN" altLang="en-US" sz="2000" b="1" dirty="0">
              <a:solidFill>
                <a:srgbClr val="F45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816.8740157480315,&quot;width&quot;:8251.8755905511807}"/>
</p:tagLst>
</file>

<file path=ppt/tags/tag2.xml><?xml version="1.0" encoding="utf-8"?>
<p:tagLst xmlns:p="http://schemas.openxmlformats.org/presentationml/2006/main">
  <p:tag name="KSO_WPP_MARK_KEY" val="a00f2ad7-b96f-443e-ab74-0b16f4e6c137"/>
  <p:tag name="COMMONDATA" val="eyJoZGlkIjoiMmQwODFiZTFjNThmMmIxNDZiMzA5ZDc2NWFlMGQ0OTEifQ==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WPS 演示</Application>
  <PresentationFormat>自定义</PresentationFormat>
  <Paragraphs>202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等线</vt:lpstr>
      <vt:lpstr>微软雅黑</vt:lpstr>
      <vt:lpstr>Calibri</vt:lpstr>
      <vt:lpstr>Wingdings</vt:lpstr>
      <vt:lpstr>Calibri</vt:lpstr>
      <vt:lpstr>思源黑体</vt:lpstr>
      <vt:lpstr>黑体</vt:lpstr>
      <vt:lpstr>思源黑体 CN Light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love325</dc:creator>
  <cp:lastModifiedBy>Z-XUE</cp:lastModifiedBy>
  <cp:revision>1263</cp:revision>
  <dcterms:created xsi:type="dcterms:W3CDTF">2023-05-18T10:06:00Z</dcterms:created>
  <dcterms:modified xsi:type="dcterms:W3CDTF">2023-06-29T09:21:29Z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76F2AC62C957B8450FB56464BC44DD7F</vt:lpwstr>
  </property>
</Properties>
</file>