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98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6/30/2020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6/30/2020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6/30/2020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6/30/2020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C1E0C80D-EE00-41BC-A4A0-4CC9C7E989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05000"/>
            <a:ext cx="7772400" cy="3581400"/>
          </a:xfrm>
        </p:spPr>
        <p:txBody>
          <a:bodyPr/>
          <a:lstStyle/>
          <a:p>
            <a:pPr marL="0" indent="0">
              <a:buNone/>
            </a:pPr>
            <a:endParaRPr lang="en-US" altLang="zh-CN" dirty="0">
              <a:solidFill>
                <a:srgbClr val="C00000"/>
              </a:solidFill>
              <a:latin typeface="华文隶书" panose="02010800040101010101" pitchFamily="2" charset="-122"/>
              <a:ea typeface="华文隶书" panose="02010800040101010101" pitchFamily="2" charset="-122"/>
            </a:endParaRPr>
          </a:p>
          <a:p>
            <a:pPr marL="0" indent="0">
              <a:buNone/>
            </a:pPr>
            <a:r>
              <a:rPr lang="zh-CN" altLang="en-US" dirty="0">
                <a:solidFill>
                  <a:srgbClr val="C00000"/>
                </a:solidFill>
                <a:latin typeface="华文隶书" panose="02010800040101010101" pitchFamily="2" charset="-122"/>
                <a:ea typeface="华文隶书" panose="02010800040101010101" pitchFamily="2" charset="-122"/>
              </a:rPr>
              <a:t>购买互联网贷款业务平台镜像后，需开通</a:t>
            </a:r>
            <a:r>
              <a:rPr lang="en-US" altLang="zh-CN" dirty="0">
                <a:solidFill>
                  <a:srgbClr val="C00000"/>
                </a:solidFill>
                <a:latin typeface="华文隶书" panose="02010800040101010101" pitchFamily="2" charset="-122"/>
                <a:ea typeface="华文隶书" panose="02010800040101010101" pitchFamily="2" charset="-122"/>
              </a:rPr>
              <a:t>80</a:t>
            </a:r>
            <a:r>
              <a:rPr lang="zh-CN" altLang="en-US" dirty="0">
                <a:solidFill>
                  <a:srgbClr val="C00000"/>
                </a:solidFill>
                <a:latin typeface="华文隶书" panose="02010800040101010101" pitchFamily="2" charset="-122"/>
                <a:ea typeface="华文隶书" panose="02010800040101010101" pitchFamily="2" charset="-122"/>
              </a:rPr>
              <a:t>端口，配合华为云的</a:t>
            </a:r>
            <a:r>
              <a:rPr lang="en-US" altLang="zh-CN" dirty="0">
                <a:solidFill>
                  <a:srgbClr val="C00000"/>
                </a:solidFill>
                <a:latin typeface="华文隶书" panose="02010800040101010101" pitchFamily="2" charset="-122"/>
                <a:ea typeface="华文隶书" panose="02010800040101010101" pitchFamily="2" charset="-122"/>
              </a:rPr>
              <a:t>MySQL</a:t>
            </a:r>
            <a:r>
              <a:rPr lang="zh-CN" altLang="en-US" dirty="0">
                <a:solidFill>
                  <a:srgbClr val="C00000"/>
                </a:solidFill>
                <a:latin typeface="华文隶书" panose="02010800040101010101" pitchFamily="2" charset="-122"/>
                <a:ea typeface="华文隶书" panose="02010800040101010101" pitchFamily="2" charset="-122"/>
              </a:rPr>
              <a:t>和</a:t>
            </a:r>
            <a:r>
              <a:rPr lang="en-US" altLang="zh-CN" dirty="0">
                <a:solidFill>
                  <a:srgbClr val="C00000"/>
                </a:solidFill>
                <a:latin typeface="华文隶书" panose="02010800040101010101" pitchFamily="2" charset="-122"/>
                <a:ea typeface="华文隶书" panose="02010800040101010101" pitchFamily="2" charset="-122"/>
              </a:rPr>
              <a:t>RDS</a:t>
            </a:r>
            <a:r>
              <a:rPr lang="zh-CN" altLang="en-US" dirty="0">
                <a:solidFill>
                  <a:srgbClr val="C00000"/>
                </a:solidFill>
                <a:latin typeface="华文隶书" panose="02010800040101010101" pitchFamily="2" charset="-122"/>
                <a:ea typeface="华文隶书" panose="02010800040101010101" pitchFamily="2" charset="-122"/>
              </a:rPr>
              <a:t>弹性缓存</a:t>
            </a:r>
          </a:p>
        </p:txBody>
      </p:sp>
      <p:pic>
        <p:nvPicPr>
          <p:cNvPr id="4" name="图片 3" descr="正常">
            <a:extLst>
              <a:ext uri="{FF2B5EF4-FFF2-40B4-BE49-F238E27FC236}">
                <a16:creationId xmlns:a16="http://schemas.microsoft.com/office/drawing/2014/main" id="{715D5FEA-75B9-4EA2-8AFA-F2030BB6D234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781800" y="457200"/>
            <a:ext cx="2247900" cy="3070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59280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标题 1">
            <a:extLst>
              <a:ext uri="{FF2B5EF4-FFF2-40B4-BE49-F238E27FC236}">
                <a16:creationId xmlns:a16="http://schemas.microsoft.com/office/drawing/2014/main" id="{AF7A3137-8126-44E1-9234-B8CFCEC06A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1" y="90805"/>
            <a:ext cx="5496090" cy="777240"/>
          </a:xfrm>
        </p:spPr>
        <p:txBody>
          <a:bodyPr/>
          <a:lstStyle/>
          <a:p>
            <a:pPr>
              <a:defRPr/>
            </a:pPr>
            <a:r>
              <a:rPr lang="zh-CN" altLang="en-US" sz="2400" dirty="0"/>
              <a:t>产品功能</a:t>
            </a:r>
            <a:r>
              <a:rPr lang="en-US" altLang="zh-CN" sz="1800" dirty="0"/>
              <a:t>-</a:t>
            </a:r>
            <a:r>
              <a:rPr lang="zh-CN" altLang="en-US" sz="1800" dirty="0"/>
              <a:t>为企业互联渠道提供强大服务中台能力</a:t>
            </a:r>
          </a:p>
        </p:txBody>
      </p:sp>
      <p:grpSp>
        <p:nvGrpSpPr>
          <p:cNvPr id="57" name="组合 56">
            <a:extLst>
              <a:ext uri="{FF2B5EF4-FFF2-40B4-BE49-F238E27FC236}">
                <a16:creationId xmlns:a16="http://schemas.microsoft.com/office/drawing/2014/main" id="{17D30A52-1B89-4B67-BA7F-0AB6922C5D7B}"/>
              </a:ext>
            </a:extLst>
          </p:cNvPr>
          <p:cNvGrpSpPr/>
          <p:nvPr/>
        </p:nvGrpSpPr>
        <p:grpSpPr>
          <a:xfrm>
            <a:off x="251520" y="962044"/>
            <a:ext cx="8537958" cy="4734568"/>
            <a:chOff x="282514" y="710656"/>
            <a:chExt cx="10490817" cy="4833495"/>
          </a:xfrm>
        </p:grpSpPr>
        <p:sp>
          <p:nvSpPr>
            <p:cNvPr id="58" name="Oval 7">
              <a:extLst>
                <a:ext uri="{FF2B5EF4-FFF2-40B4-BE49-F238E27FC236}">
                  <a16:creationId xmlns:a16="http://schemas.microsoft.com/office/drawing/2014/main" id="{15AC8E28-F861-4DF0-B3BC-32CC29FB7F4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31023" y="1359821"/>
              <a:ext cx="3778248" cy="3778248"/>
            </a:xfrm>
            <a:prstGeom prst="ellipse">
              <a:avLst/>
            </a:prstGeom>
            <a:noFill/>
            <a:ln w="76200">
              <a:solidFill>
                <a:schemeClr val="bg1">
                  <a:lumMod val="50000"/>
                </a:schemeClr>
              </a:solidFill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1600">
                <a:solidFill>
                  <a:prstClr val="black"/>
                </a:solidFill>
              </a:endParaRPr>
            </a:p>
          </p:txBody>
        </p:sp>
        <p:sp>
          <p:nvSpPr>
            <p:cNvPr id="59" name="Oval 7">
              <a:extLst>
                <a:ext uri="{FF2B5EF4-FFF2-40B4-BE49-F238E27FC236}">
                  <a16:creationId xmlns:a16="http://schemas.microsoft.com/office/drawing/2014/main" id="{B3FB86A9-9B69-443D-B9AF-0F049A1ADC6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42702" y="2227999"/>
              <a:ext cx="1745392" cy="1745392"/>
            </a:xfrm>
            <a:prstGeom prst="ellipse">
              <a:avLst/>
            </a:prstGeom>
            <a:solidFill>
              <a:srgbClr val="C00000"/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1600">
                <a:solidFill>
                  <a:prstClr val="black"/>
                </a:solidFill>
              </a:endParaRPr>
            </a:p>
          </p:txBody>
        </p:sp>
        <p:sp>
          <p:nvSpPr>
            <p:cNvPr id="60" name="Text Box 11">
              <a:extLst>
                <a:ext uri="{FF2B5EF4-FFF2-40B4-BE49-F238E27FC236}">
                  <a16:creationId xmlns:a16="http://schemas.microsoft.com/office/drawing/2014/main" id="{0BC87141-37FF-4442-A6E7-640F00F5FEE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624344" y="3009993"/>
              <a:ext cx="2197035" cy="257257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wrap="square">
              <a:spAutoFit/>
            </a:bodyPr>
            <a:lstStyle/>
            <a:p>
              <a:pPr algn="ctr">
                <a:lnSpc>
                  <a:spcPct val="60000"/>
                </a:lnSpc>
                <a:spcBef>
                  <a:spcPct val="50000"/>
                </a:spcBef>
              </a:pPr>
              <a:r>
                <a:rPr lang="zh-CN" altLang="en-US" sz="1600" b="1" dirty="0">
                  <a:solidFill>
                    <a:prstClr val="white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Arial" panose="020B0604020202020204" pitchFamily="34" charset="0"/>
                </a:rPr>
                <a:t>服务整合平台</a:t>
              </a:r>
              <a:endParaRPr lang="en-US" altLang="zh-CN" sz="1600" b="1" dirty="0">
                <a:solidFill>
                  <a:prstClr val="white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endParaRPr>
            </a:p>
          </p:txBody>
        </p:sp>
        <p:grpSp>
          <p:nvGrpSpPr>
            <p:cNvPr id="61" name="组合 60">
              <a:extLst>
                <a:ext uri="{FF2B5EF4-FFF2-40B4-BE49-F238E27FC236}">
                  <a16:creationId xmlns:a16="http://schemas.microsoft.com/office/drawing/2014/main" id="{3DED9FE2-BAD5-411C-8A5B-36CD1CC0754A}"/>
                </a:ext>
              </a:extLst>
            </p:cNvPr>
            <p:cNvGrpSpPr/>
            <p:nvPr/>
          </p:nvGrpSpPr>
          <p:grpSpPr>
            <a:xfrm>
              <a:off x="1625002" y="4134076"/>
              <a:ext cx="3775151" cy="1377112"/>
              <a:chOff x="3471033" y="3606041"/>
              <a:chExt cx="2668290" cy="1032834"/>
            </a:xfrm>
          </p:grpSpPr>
          <p:grpSp>
            <p:nvGrpSpPr>
              <p:cNvPr id="100" name="组合 56">
                <a:extLst>
                  <a:ext uri="{FF2B5EF4-FFF2-40B4-BE49-F238E27FC236}">
                    <a16:creationId xmlns:a16="http://schemas.microsoft.com/office/drawing/2014/main" id="{66A27AE7-1725-4DD3-970F-0FDDF7972187}"/>
                  </a:ext>
                </a:extLst>
              </p:cNvPr>
              <p:cNvGrpSpPr/>
              <p:nvPr/>
            </p:nvGrpSpPr>
            <p:grpSpPr>
              <a:xfrm>
                <a:off x="5004632" y="3606041"/>
                <a:ext cx="1134691" cy="1032834"/>
                <a:chOff x="7089190" y="2530024"/>
                <a:chExt cx="1192057" cy="1085050"/>
              </a:xfrm>
            </p:grpSpPr>
            <p:sp>
              <p:nvSpPr>
                <p:cNvPr id="103" name="Oval 7">
                  <a:extLst>
                    <a:ext uri="{FF2B5EF4-FFF2-40B4-BE49-F238E27FC236}">
                      <a16:creationId xmlns:a16="http://schemas.microsoft.com/office/drawing/2014/main" id="{34574BD5-2E43-4DEB-B3FE-170FE49E588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147783" y="2530024"/>
                  <a:ext cx="1085050" cy="1085050"/>
                </a:xfrm>
                <a:prstGeom prst="ellipse">
                  <a:avLst/>
                </a:prstGeom>
                <a:solidFill>
                  <a:schemeClr val="bg1">
                    <a:lumMod val="95000"/>
                  </a:schemeClr>
                </a:solidFill>
                <a:ln w="12700">
                  <a:solidFill>
                    <a:schemeClr val="bg1">
                      <a:lumMod val="95000"/>
                    </a:schemeClr>
                  </a:solidFill>
                  <a:round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 sz="200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04" name="Freeform 278">
                  <a:extLst>
                    <a:ext uri="{FF2B5EF4-FFF2-40B4-BE49-F238E27FC236}">
                      <a16:creationId xmlns:a16="http://schemas.microsoft.com/office/drawing/2014/main" id="{38248756-063E-4594-A66E-CFCF10C5B3A8}"/>
                    </a:ext>
                  </a:extLst>
                </p:cNvPr>
                <p:cNvSpPr/>
                <p:nvPr/>
              </p:nvSpPr>
              <p:spPr bwMode="auto">
                <a:xfrm>
                  <a:off x="7242749" y="2772013"/>
                  <a:ext cx="918268" cy="523826"/>
                </a:xfrm>
                <a:custGeom>
                  <a:avLst/>
                  <a:gdLst>
                    <a:gd name="T0" fmla="*/ 208 w 443"/>
                    <a:gd name="T1" fmla="*/ 0 h 294"/>
                    <a:gd name="T2" fmla="*/ 228 w 443"/>
                    <a:gd name="T3" fmla="*/ 1 h 294"/>
                    <a:gd name="T4" fmla="*/ 248 w 443"/>
                    <a:gd name="T5" fmla="*/ 7 h 294"/>
                    <a:gd name="T6" fmla="*/ 266 w 443"/>
                    <a:gd name="T7" fmla="*/ 13 h 294"/>
                    <a:gd name="T8" fmla="*/ 284 w 443"/>
                    <a:gd name="T9" fmla="*/ 24 h 294"/>
                    <a:gd name="T10" fmla="*/ 299 w 443"/>
                    <a:gd name="T11" fmla="*/ 36 h 294"/>
                    <a:gd name="T12" fmla="*/ 312 w 443"/>
                    <a:gd name="T13" fmla="*/ 50 h 294"/>
                    <a:gd name="T14" fmla="*/ 324 w 443"/>
                    <a:gd name="T15" fmla="*/ 66 h 294"/>
                    <a:gd name="T16" fmla="*/ 332 w 443"/>
                    <a:gd name="T17" fmla="*/ 84 h 294"/>
                    <a:gd name="T18" fmla="*/ 338 w 443"/>
                    <a:gd name="T19" fmla="*/ 84 h 294"/>
                    <a:gd name="T20" fmla="*/ 348 w 443"/>
                    <a:gd name="T21" fmla="*/ 85 h 294"/>
                    <a:gd name="T22" fmla="*/ 368 w 443"/>
                    <a:gd name="T23" fmla="*/ 89 h 294"/>
                    <a:gd name="T24" fmla="*/ 388 w 443"/>
                    <a:gd name="T25" fmla="*/ 97 h 294"/>
                    <a:gd name="T26" fmla="*/ 404 w 443"/>
                    <a:gd name="T27" fmla="*/ 107 h 294"/>
                    <a:gd name="T28" fmla="*/ 418 w 443"/>
                    <a:gd name="T29" fmla="*/ 123 h 294"/>
                    <a:gd name="T30" fmla="*/ 430 w 443"/>
                    <a:gd name="T31" fmla="*/ 139 h 294"/>
                    <a:gd name="T32" fmla="*/ 438 w 443"/>
                    <a:gd name="T33" fmla="*/ 158 h 294"/>
                    <a:gd name="T34" fmla="*/ 442 w 443"/>
                    <a:gd name="T35" fmla="*/ 178 h 294"/>
                    <a:gd name="T36" fmla="*/ 443 w 443"/>
                    <a:gd name="T37" fmla="*/ 189 h 294"/>
                    <a:gd name="T38" fmla="*/ 441 w 443"/>
                    <a:gd name="T39" fmla="*/ 211 h 294"/>
                    <a:gd name="T40" fmla="*/ 434 w 443"/>
                    <a:gd name="T41" fmla="*/ 230 h 294"/>
                    <a:gd name="T42" fmla="*/ 425 w 443"/>
                    <a:gd name="T43" fmla="*/ 248 h 294"/>
                    <a:gd name="T44" fmla="*/ 412 w 443"/>
                    <a:gd name="T45" fmla="*/ 264 h 294"/>
                    <a:gd name="T46" fmla="*/ 396 w 443"/>
                    <a:gd name="T47" fmla="*/ 277 h 294"/>
                    <a:gd name="T48" fmla="*/ 378 w 443"/>
                    <a:gd name="T49" fmla="*/ 286 h 294"/>
                    <a:gd name="T50" fmla="*/ 358 w 443"/>
                    <a:gd name="T51" fmla="*/ 292 h 294"/>
                    <a:gd name="T52" fmla="*/ 338 w 443"/>
                    <a:gd name="T53" fmla="*/ 294 h 294"/>
                    <a:gd name="T54" fmla="*/ 87 w 443"/>
                    <a:gd name="T55" fmla="*/ 294 h 294"/>
                    <a:gd name="T56" fmla="*/ 70 w 443"/>
                    <a:gd name="T57" fmla="*/ 293 h 294"/>
                    <a:gd name="T58" fmla="*/ 54 w 443"/>
                    <a:gd name="T59" fmla="*/ 288 h 294"/>
                    <a:gd name="T60" fmla="*/ 39 w 443"/>
                    <a:gd name="T61" fmla="*/ 280 h 294"/>
                    <a:gd name="T62" fmla="*/ 26 w 443"/>
                    <a:gd name="T63" fmla="*/ 269 h 294"/>
                    <a:gd name="T64" fmla="*/ 15 w 443"/>
                    <a:gd name="T65" fmla="*/ 256 h 294"/>
                    <a:gd name="T66" fmla="*/ 7 w 443"/>
                    <a:gd name="T67" fmla="*/ 241 h 294"/>
                    <a:gd name="T68" fmla="*/ 2 w 443"/>
                    <a:gd name="T69" fmla="*/ 225 h 294"/>
                    <a:gd name="T70" fmla="*/ 0 w 443"/>
                    <a:gd name="T71" fmla="*/ 207 h 294"/>
                    <a:gd name="T72" fmla="*/ 1 w 443"/>
                    <a:gd name="T73" fmla="*/ 199 h 294"/>
                    <a:gd name="T74" fmla="*/ 3 w 443"/>
                    <a:gd name="T75" fmla="*/ 183 h 294"/>
                    <a:gd name="T76" fmla="*/ 8 w 443"/>
                    <a:gd name="T77" fmla="*/ 169 h 294"/>
                    <a:gd name="T78" fmla="*/ 16 w 443"/>
                    <a:gd name="T79" fmla="*/ 156 h 294"/>
                    <a:gd name="T80" fmla="*/ 32 w 443"/>
                    <a:gd name="T81" fmla="*/ 139 h 294"/>
                    <a:gd name="T82" fmla="*/ 44 w 443"/>
                    <a:gd name="T83" fmla="*/ 130 h 294"/>
                    <a:gd name="T84" fmla="*/ 58 w 443"/>
                    <a:gd name="T85" fmla="*/ 124 h 294"/>
                    <a:gd name="T86" fmla="*/ 73 w 443"/>
                    <a:gd name="T87" fmla="*/ 121 h 294"/>
                    <a:gd name="T88" fmla="*/ 75 w 443"/>
                    <a:gd name="T89" fmla="*/ 107 h 294"/>
                    <a:gd name="T90" fmla="*/ 82 w 443"/>
                    <a:gd name="T91" fmla="*/ 84 h 294"/>
                    <a:gd name="T92" fmla="*/ 94 w 443"/>
                    <a:gd name="T93" fmla="*/ 62 h 294"/>
                    <a:gd name="T94" fmla="*/ 108 w 443"/>
                    <a:gd name="T95" fmla="*/ 44 h 294"/>
                    <a:gd name="T96" fmla="*/ 126 w 443"/>
                    <a:gd name="T97" fmla="*/ 27 h 294"/>
                    <a:gd name="T98" fmla="*/ 147 w 443"/>
                    <a:gd name="T99" fmla="*/ 14 h 294"/>
                    <a:gd name="T100" fmla="*/ 170 w 443"/>
                    <a:gd name="T101" fmla="*/ 6 h 294"/>
                    <a:gd name="T102" fmla="*/ 195 w 443"/>
                    <a:gd name="T103" fmla="*/ 0 h 294"/>
                    <a:gd name="T104" fmla="*/ 208 w 443"/>
                    <a:gd name="T105" fmla="*/ 0 h 29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</a:cxnLst>
                  <a:rect l="0" t="0" r="r" b="b"/>
                  <a:pathLst>
                    <a:path w="443" h="294">
                      <a:moveTo>
                        <a:pt x="208" y="0"/>
                      </a:moveTo>
                      <a:lnTo>
                        <a:pt x="208" y="0"/>
                      </a:lnTo>
                      <a:lnTo>
                        <a:pt x="218" y="0"/>
                      </a:lnTo>
                      <a:lnTo>
                        <a:pt x="228" y="1"/>
                      </a:lnTo>
                      <a:lnTo>
                        <a:pt x="238" y="3"/>
                      </a:lnTo>
                      <a:lnTo>
                        <a:pt x="248" y="7"/>
                      </a:lnTo>
                      <a:lnTo>
                        <a:pt x="258" y="10"/>
                      </a:lnTo>
                      <a:lnTo>
                        <a:pt x="266" y="13"/>
                      </a:lnTo>
                      <a:lnTo>
                        <a:pt x="275" y="19"/>
                      </a:lnTo>
                      <a:lnTo>
                        <a:pt x="284" y="24"/>
                      </a:lnTo>
                      <a:lnTo>
                        <a:pt x="291" y="29"/>
                      </a:lnTo>
                      <a:lnTo>
                        <a:pt x="299" y="36"/>
                      </a:lnTo>
                      <a:lnTo>
                        <a:pt x="305" y="42"/>
                      </a:lnTo>
                      <a:lnTo>
                        <a:pt x="312" y="50"/>
                      </a:lnTo>
                      <a:lnTo>
                        <a:pt x="318" y="58"/>
                      </a:lnTo>
                      <a:lnTo>
                        <a:pt x="324" y="66"/>
                      </a:lnTo>
                      <a:lnTo>
                        <a:pt x="328" y="75"/>
                      </a:lnTo>
                      <a:lnTo>
                        <a:pt x="332" y="84"/>
                      </a:lnTo>
                      <a:lnTo>
                        <a:pt x="332" y="84"/>
                      </a:lnTo>
                      <a:lnTo>
                        <a:pt x="338" y="84"/>
                      </a:lnTo>
                      <a:lnTo>
                        <a:pt x="338" y="84"/>
                      </a:lnTo>
                      <a:lnTo>
                        <a:pt x="348" y="85"/>
                      </a:lnTo>
                      <a:lnTo>
                        <a:pt x="358" y="86"/>
                      </a:lnTo>
                      <a:lnTo>
                        <a:pt x="368" y="89"/>
                      </a:lnTo>
                      <a:lnTo>
                        <a:pt x="378" y="92"/>
                      </a:lnTo>
                      <a:lnTo>
                        <a:pt x="388" y="97"/>
                      </a:lnTo>
                      <a:lnTo>
                        <a:pt x="396" y="102"/>
                      </a:lnTo>
                      <a:lnTo>
                        <a:pt x="404" y="107"/>
                      </a:lnTo>
                      <a:lnTo>
                        <a:pt x="412" y="115"/>
                      </a:lnTo>
                      <a:lnTo>
                        <a:pt x="418" y="123"/>
                      </a:lnTo>
                      <a:lnTo>
                        <a:pt x="425" y="130"/>
                      </a:lnTo>
                      <a:lnTo>
                        <a:pt x="430" y="139"/>
                      </a:lnTo>
                      <a:lnTo>
                        <a:pt x="434" y="149"/>
                      </a:lnTo>
                      <a:lnTo>
                        <a:pt x="438" y="158"/>
                      </a:lnTo>
                      <a:lnTo>
                        <a:pt x="441" y="168"/>
                      </a:lnTo>
                      <a:lnTo>
                        <a:pt x="442" y="178"/>
                      </a:lnTo>
                      <a:lnTo>
                        <a:pt x="443" y="189"/>
                      </a:lnTo>
                      <a:lnTo>
                        <a:pt x="443" y="189"/>
                      </a:lnTo>
                      <a:lnTo>
                        <a:pt x="442" y="200"/>
                      </a:lnTo>
                      <a:lnTo>
                        <a:pt x="441" y="211"/>
                      </a:lnTo>
                      <a:lnTo>
                        <a:pt x="438" y="220"/>
                      </a:lnTo>
                      <a:lnTo>
                        <a:pt x="434" y="230"/>
                      </a:lnTo>
                      <a:lnTo>
                        <a:pt x="430" y="240"/>
                      </a:lnTo>
                      <a:lnTo>
                        <a:pt x="425" y="248"/>
                      </a:lnTo>
                      <a:lnTo>
                        <a:pt x="418" y="256"/>
                      </a:lnTo>
                      <a:lnTo>
                        <a:pt x="412" y="264"/>
                      </a:lnTo>
                      <a:lnTo>
                        <a:pt x="404" y="270"/>
                      </a:lnTo>
                      <a:lnTo>
                        <a:pt x="396" y="277"/>
                      </a:lnTo>
                      <a:lnTo>
                        <a:pt x="388" y="282"/>
                      </a:lnTo>
                      <a:lnTo>
                        <a:pt x="378" y="286"/>
                      </a:lnTo>
                      <a:lnTo>
                        <a:pt x="368" y="290"/>
                      </a:lnTo>
                      <a:lnTo>
                        <a:pt x="358" y="292"/>
                      </a:lnTo>
                      <a:lnTo>
                        <a:pt x="348" y="294"/>
                      </a:lnTo>
                      <a:lnTo>
                        <a:pt x="338" y="294"/>
                      </a:lnTo>
                      <a:lnTo>
                        <a:pt x="87" y="294"/>
                      </a:lnTo>
                      <a:lnTo>
                        <a:pt x="87" y="294"/>
                      </a:lnTo>
                      <a:lnTo>
                        <a:pt x="79" y="294"/>
                      </a:lnTo>
                      <a:lnTo>
                        <a:pt x="70" y="293"/>
                      </a:lnTo>
                      <a:lnTo>
                        <a:pt x="61" y="291"/>
                      </a:lnTo>
                      <a:lnTo>
                        <a:pt x="54" y="288"/>
                      </a:lnTo>
                      <a:lnTo>
                        <a:pt x="46" y="284"/>
                      </a:lnTo>
                      <a:lnTo>
                        <a:pt x="39" y="280"/>
                      </a:lnTo>
                      <a:lnTo>
                        <a:pt x="32" y="275"/>
                      </a:lnTo>
                      <a:lnTo>
                        <a:pt x="26" y="269"/>
                      </a:lnTo>
                      <a:lnTo>
                        <a:pt x="20" y="263"/>
                      </a:lnTo>
                      <a:lnTo>
                        <a:pt x="15" y="256"/>
                      </a:lnTo>
                      <a:lnTo>
                        <a:pt x="10" y="248"/>
                      </a:lnTo>
                      <a:lnTo>
                        <a:pt x="7" y="241"/>
                      </a:lnTo>
                      <a:lnTo>
                        <a:pt x="4" y="233"/>
                      </a:lnTo>
                      <a:lnTo>
                        <a:pt x="2" y="225"/>
                      </a:lnTo>
                      <a:lnTo>
                        <a:pt x="1" y="216"/>
                      </a:lnTo>
                      <a:lnTo>
                        <a:pt x="0" y="207"/>
                      </a:lnTo>
                      <a:lnTo>
                        <a:pt x="0" y="207"/>
                      </a:lnTo>
                      <a:lnTo>
                        <a:pt x="1" y="199"/>
                      </a:lnTo>
                      <a:lnTo>
                        <a:pt x="2" y="191"/>
                      </a:lnTo>
                      <a:lnTo>
                        <a:pt x="3" y="183"/>
                      </a:lnTo>
                      <a:lnTo>
                        <a:pt x="5" y="176"/>
                      </a:lnTo>
                      <a:lnTo>
                        <a:pt x="8" y="169"/>
                      </a:lnTo>
                      <a:lnTo>
                        <a:pt x="13" y="162"/>
                      </a:lnTo>
                      <a:lnTo>
                        <a:pt x="16" y="156"/>
                      </a:lnTo>
                      <a:lnTo>
                        <a:pt x="21" y="150"/>
                      </a:lnTo>
                      <a:lnTo>
                        <a:pt x="32" y="139"/>
                      </a:lnTo>
                      <a:lnTo>
                        <a:pt x="37" y="135"/>
                      </a:lnTo>
                      <a:lnTo>
                        <a:pt x="44" y="130"/>
                      </a:lnTo>
                      <a:lnTo>
                        <a:pt x="51" y="127"/>
                      </a:lnTo>
                      <a:lnTo>
                        <a:pt x="58" y="124"/>
                      </a:lnTo>
                      <a:lnTo>
                        <a:pt x="66" y="122"/>
                      </a:lnTo>
                      <a:lnTo>
                        <a:pt x="73" y="121"/>
                      </a:lnTo>
                      <a:lnTo>
                        <a:pt x="73" y="121"/>
                      </a:lnTo>
                      <a:lnTo>
                        <a:pt x="75" y="107"/>
                      </a:lnTo>
                      <a:lnTo>
                        <a:pt x="79" y="96"/>
                      </a:lnTo>
                      <a:lnTo>
                        <a:pt x="82" y="84"/>
                      </a:lnTo>
                      <a:lnTo>
                        <a:pt x="87" y="73"/>
                      </a:lnTo>
                      <a:lnTo>
                        <a:pt x="94" y="62"/>
                      </a:lnTo>
                      <a:lnTo>
                        <a:pt x="100" y="52"/>
                      </a:lnTo>
                      <a:lnTo>
                        <a:pt x="108" y="44"/>
                      </a:lnTo>
                      <a:lnTo>
                        <a:pt x="117" y="35"/>
                      </a:lnTo>
                      <a:lnTo>
                        <a:pt x="126" y="27"/>
                      </a:lnTo>
                      <a:lnTo>
                        <a:pt x="136" y="21"/>
                      </a:lnTo>
                      <a:lnTo>
                        <a:pt x="147" y="14"/>
                      </a:lnTo>
                      <a:lnTo>
                        <a:pt x="158" y="9"/>
                      </a:lnTo>
                      <a:lnTo>
                        <a:pt x="170" y="6"/>
                      </a:lnTo>
                      <a:lnTo>
                        <a:pt x="182" y="2"/>
                      </a:lnTo>
                      <a:lnTo>
                        <a:pt x="195" y="0"/>
                      </a:lnTo>
                      <a:lnTo>
                        <a:pt x="208" y="0"/>
                      </a:lnTo>
                      <a:lnTo>
                        <a:pt x="208" y="0"/>
                      </a:lnTo>
                      <a:close/>
                    </a:path>
                  </a:pathLst>
                </a:custGeom>
                <a:solidFill>
                  <a:schemeClr val="tx1">
                    <a:lumMod val="65000"/>
                    <a:lumOff val="35000"/>
                  </a:schemeClr>
                </a:solidFill>
                <a:ln>
                  <a:noFill/>
                </a:ln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</p:spPr>
              <p:txBody>
                <a:bodyPr vert="horz" wrap="square" lIns="121920" tIns="60960" rIns="121920" bIns="60960" numCol="1" rtlCol="0" anchor="ctr" anchorCtr="0" compatLnSpc="1"/>
                <a:lstStyle/>
                <a:p>
                  <a:pPr algn="ctr">
                    <a:buClr>
                      <a:srgbClr val="CC9900"/>
                    </a:buClr>
                    <a:defRPr/>
                  </a:pPr>
                  <a:endParaRPr lang="en-US" altLang="zh-CN" sz="900" b="1" kern="0" dirty="0">
                    <a:solidFill>
                      <a:prstClr val="white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105" name="Text Box 48">
                  <a:extLst>
                    <a:ext uri="{FF2B5EF4-FFF2-40B4-BE49-F238E27FC236}">
                      <a16:creationId xmlns:a16="http://schemas.microsoft.com/office/drawing/2014/main" id="{BF9E1973-D060-4ACD-A2AC-0BC1697AEC08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7089190" y="2959577"/>
                  <a:ext cx="1192057" cy="247570"/>
                </a:xfrm>
                <a:prstGeom prst="rect">
                  <a:avLst/>
                </a:prstGeom>
                <a:noFill/>
                <a:ln w="9525">
                  <a:noFill/>
                  <a:miter lim="800000"/>
                </a:ln>
              </p:spPr>
              <p:txBody>
                <a:bodyPr wrap="square">
                  <a:spAutoFit/>
                </a:bodyPr>
                <a:lstStyle/>
                <a:p>
                  <a:pPr algn="ctr" eaLnBrk="0" hangingPunct="0"/>
                  <a:r>
                    <a:rPr lang="zh-CN" altLang="en-US" sz="1400" b="1" dirty="0">
                      <a:solidFill>
                        <a:prstClr val="white"/>
                      </a:solidFill>
                      <a:latin typeface="微软雅黑" panose="020B0503020204020204" pitchFamily="34" charset="-122"/>
                      <a:ea typeface="微软雅黑" panose="020B0503020204020204" pitchFamily="34" charset="-122"/>
                    </a:rPr>
                    <a:t>系统适配</a:t>
                  </a:r>
                </a:p>
              </p:txBody>
            </p:sp>
          </p:grpSp>
          <p:sp>
            <p:nvSpPr>
              <p:cNvPr id="101" name="任意多边形 9">
                <a:extLst>
                  <a:ext uri="{FF2B5EF4-FFF2-40B4-BE49-F238E27FC236}">
                    <a16:creationId xmlns:a16="http://schemas.microsoft.com/office/drawing/2014/main" id="{93BD8730-5C93-42B2-AB3E-F13A895125BE}"/>
                  </a:ext>
                </a:extLst>
              </p:cNvPr>
              <p:cNvSpPr/>
              <p:nvPr/>
            </p:nvSpPr>
            <p:spPr bwMode="auto">
              <a:xfrm flipH="1">
                <a:off x="3490535" y="3683871"/>
                <a:ext cx="1698461" cy="250330"/>
              </a:xfrm>
              <a:custGeom>
                <a:avLst/>
                <a:gdLst>
                  <a:gd name="connsiteX0" fmla="*/ 0 w 2082800"/>
                  <a:gd name="connsiteY0" fmla="*/ 406400 h 406400"/>
                  <a:gd name="connsiteX1" fmla="*/ 266700 w 2082800"/>
                  <a:gd name="connsiteY1" fmla="*/ 0 h 406400"/>
                  <a:gd name="connsiteX2" fmla="*/ 2082800 w 2082800"/>
                  <a:gd name="connsiteY2" fmla="*/ 0 h 4064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082800" h="406400">
                    <a:moveTo>
                      <a:pt x="0" y="406400"/>
                    </a:moveTo>
                    <a:lnTo>
                      <a:pt x="266700" y="0"/>
                    </a:lnTo>
                    <a:lnTo>
                      <a:pt x="2082800" y="0"/>
                    </a:lnTo>
                  </a:path>
                </a:pathLst>
              </a:custGeom>
              <a:noFill/>
              <a:ln>
                <a:solidFill>
                  <a:schemeClr val="bg1">
                    <a:lumMod val="50000"/>
                  </a:schemeClr>
                </a:solidFill>
                <a:headEnd type="oval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/>
              <a:lstStyle/>
              <a:p>
                <a:pPr defTabSz="913765">
                  <a:buClr>
                    <a:srgbClr val="CC9900"/>
                  </a:buClr>
                  <a:buFont typeface="Wingdings" panose="05000000000000000000" pitchFamily="2" charset="2"/>
                  <a:buChar char="n"/>
                </a:pPr>
                <a:endParaRPr lang="zh-CN" altLang="en-US" sz="1600">
                  <a:solidFill>
                    <a:prstClr val="black"/>
                  </a:solidFill>
                  <a:latin typeface="Arial" panose="020B0604020202020204" pitchFamily="34" charset="0"/>
                </a:endParaRPr>
              </a:p>
            </p:txBody>
          </p:sp>
          <p:sp>
            <p:nvSpPr>
              <p:cNvPr id="102" name="Text Box 11">
                <a:extLst>
                  <a:ext uri="{FF2B5EF4-FFF2-40B4-BE49-F238E27FC236}">
                    <a16:creationId xmlns:a16="http://schemas.microsoft.com/office/drawing/2014/main" id="{10D40292-6B75-4282-B373-C9B04877277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471033" y="3755689"/>
                <a:ext cx="2096608" cy="235656"/>
              </a:xfrm>
              <a:prstGeom prst="rect">
                <a:avLst/>
              </a:prstGeom>
              <a:noFill/>
              <a:ln w="9525">
                <a:noFill/>
                <a:miter lim="800000"/>
              </a:ln>
            </p:spPr>
            <p:txBody>
              <a:bodyPr wrap="square">
                <a:spAutoFit/>
              </a:bodyPr>
              <a:lstStyle/>
              <a:p>
                <a:endParaRPr lang="en-US" altLang="zh-CN" sz="1400" b="1" dirty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</p:grpSp>
        <p:grpSp>
          <p:nvGrpSpPr>
            <p:cNvPr id="62" name="组合 64">
              <a:extLst>
                <a:ext uri="{FF2B5EF4-FFF2-40B4-BE49-F238E27FC236}">
                  <a16:creationId xmlns:a16="http://schemas.microsoft.com/office/drawing/2014/main" id="{15495D28-CB48-4479-84AE-776B13761605}"/>
                </a:ext>
              </a:extLst>
            </p:cNvPr>
            <p:cNvGrpSpPr/>
            <p:nvPr/>
          </p:nvGrpSpPr>
          <p:grpSpPr>
            <a:xfrm>
              <a:off x="1997163" y="710656"/>
              <a:ext cx="8776168" cy="2935459"/>
              <a:chOff x="1541483" y="3412462"/>
              <a:chExt cx="6582126" cy="2201594"/>
            </a:xfrm>
          </p:grpSpPr>
          <p:grpSp>
            <p:nvGrpSpPr>
              <p:cNvPr id="93" name="组合 81">
                <a:extLst>
                  <a:ext uri="{FF2B5EF4-FFF2-40B4-BE49-F238E27FC236}">
                    <a16:creationId xmlns:a16="http://schemas.microsoft.com/office/drawing/2014/main" id="{64F1AA92-EC9B-4EFB-A692-2610D8A9E35A}"/>
                  </a:ext>
                </a:extLst>
              </p:cNvPr>
              <p:cNvGrpSpPr/>
              <p:nvPr/>
            </p:nvGrpSpPr>
            <p:grpSpPr>
              <a:xfrm>
                <a:off x="3032782" y="3412462"/>
                <a:ext cx="5090827" cy="2201594"/>
                <a:chOff x="2453001" y="2290702"/>
                <a:chExt cx="5090827" cy="2201594"/>
              </a:xfrm>
            </p:grpSpPr>
            <p:grpSp>
              <p:nvGrpSpPr>
                <p:cNvPr id="95" name="组合 82">
                  <a:extLst>
                    <a:ext uri="{FF2B5EF4-FFF2-40B4-BE49-F238E27FC236}">
                      <a16:creationId xmlns:a16="http://schemas.microsoft.com/office/drawing/2014/main" id="{1A8E25D0-E199-4BEF-8334-F3B7DD0F79E3}"/>
                    </a:ext>
                  </a:extLst>
                </p:cNvPr>
                <p:cNvGrpSpPr/>
                <p:nvPr/>
              </p:nvGrpSpPr>
              <p:grpSpPr>
                <a:xfrm>
                  <a:off x="2453001" y="2290702"/>
                  <a:ext cx="1032834" cy="1032834"/>
                  <a:chOff x="7147783" y="2530024"/>
                  <a:chExt cx="1085050" cy="1085050"/>
                </a:xfrm>
              </p:grpSpPr>
              <p:sp>
                <p:nvSpPr>
                  <p:cNvPr id="97" name="Oval 7">
                    <a:extLst>
                      <a:ext uri="{FF2B5EF4-FFF2-40B4-BE49-F238E27FC236}">
                        <a16:creationId xmlns:a16="http://schemas.microsoft.com/office/drawing/2014/main" id="{0C2B9DC6-3E52-4341-A13C-661F475063C5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7147783" y="2530024"/>
                    <a:ext cx="1085050" cy="1085050"/>
                  </a:xfrm>
                  <a:prstGeom prst="ellipse">
                    <a:avLst/>
                  </a:prstGeom>
                  <a:solidFill>
                    <a:schemeClr val="bg1">
                      <a:lumMod val="95000"/>
                    </a:schemeClr>
                  </a:solidFill>
                  <a:ln w="12700">
                    <a:solidFill>
                      <a:schemeClr val="bg1">
                        <a:lumMod val="95000"/>
                      </a:schemeClr>
                    </a:solidFill>
                    <a:round/>
                  </a:ln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p:spPr>
                <p:txBody>
                  <a:bodyPr vert="horz" wrap="square" lIns="91440" tIns="45720" rIns="91440" bIns="45720" numCol="1" anchor="t" anchorCtr="0" compatLnSpc="1"/>
                  <a:lstStyle/>
                  <a:p>
                    <a:endParaRPr lang="zh-CN" altLang="en-US" sz="2000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98" name="Freeform 278">
                    <a:extLst>
                      <a:ext uri="{FF2B5EF4-FFF2-40B4-BE49-F238E27FC236}">
                        <a16:creationId xmlns:a16="http://schemas.microsoft.com/office/drawing/2014/main" id="{E20D13EC-F00C-4238-9B54-281734C321A9}"/>
                      </a:ext>
                    </a:extLst>
                  </p:cNvPr>
                  <p:cNvSpPr/>
                  <p:nvPr/>
                </p:nvSpPr>
                <p:spPr bwMode="auto">
                  <a:xfrm>
                    <a:off x="7242749" y="2772013"/>
                    <a:ext cx="918268" cy="523826"/>
                  </a:xfrm>
                  <a:custGeom>
                    <a:avLst/>
                    <a:gdLst>
                      <a:gd name="T0" fmla="*/ 208 w 443"/>
                      <a:gd name="T1" fmla="*/ 0 h 294"/>
                      <a:gd name="T2" fmla="*/ 228 w 443"/>
                      <a:gd name="T3" fmla="*/ 1 h 294"/>
                      <a:gd name="T4" fmla="*/ 248 w 443"/>
                      <a:gd name="T5" fmla="*/ 7 h 294"/>
                      <a:gd name="T6" fmla="*/ 266 w 443"/>
                      <a:gd name="T7" fmla="*/ 13 h 294"/>
                      <a:gd name="T8" fmla="*/ 284 w 443"/>
                      <a:gd name="T9" fmla="*/ 24 h 294"/>
                      <a:gd name="T10" fmla="*/ 299 w 443"/>
                      <a:gd name="T11" fmla="*/ 36 h 294"/>
                      <a:gd name="T12" fmla="*/ 312 w 443"/>
                      <a:gd name="T13" fmla="*/ 50 h 294"/>
                      <a:gd name="T14" fmla="*/ 324 w 443"/>
                      <a:gd name="T15" fmla="*/ 66 h 294"/>
                      <a:gd name="T16" fmla="*/ 332 w 443"/>
                      <a:gd name="T17" fmla="*/ 84 h 294"/>
                      <a:gd name="T18" fmla="*/ 338 w 443"/>
                      <a:gd name="T19" fmla="*/ 84 h 294"/>
                      <a:gd name="T20" fmla="*/ 348 w 443"/>
                      <a:gd name="T21" fmla="*/ 85 h 294"/>
                      <a:gd name="T22" fmla="*/ 368 w 443"/>
                      <a:gd name="T23" fmla="*/ 89 h 294"/>
                      <a:gd name="T24" fmla="*/ 388 w 443"/>
                      <a:gd name="T25" fmla="*/ 97 h 294"/>
                      <a:gd name="T26" fmla="*/ 404 w 443"/>
                      <a:gd name="T27" fmla="*/ 107 h 294"/>
                      <a:gd name="T28" fmla="*/ 418 w 443"/>
                      <a:gd name="T29" fmla="*/ 123 h 294"/>
                      <a:gd name="T30" fmla="*/ 430 w 443"/>
                      <a:gd name="T31" fmla="*/ 139 h 294"/>
                      <a:gd name="T32" fmla="*/ 438 w 443"/>
                      <a:gd name="T33" fmla="*/ 158 h 294"/>
                      <a:gd name="T34" fmla="*/ 442 w 443"/>
                      <a:gd name="T35" fmla="*/ 178 h 294"/>
                      <a:gd name="T36" fmla="*/ 443 w 443"/>
                      <a:gd name="T37" fmla="*/ 189 h 294"/>
                      <a:gd name="T38" fmla="*/ 441 w 443"/>
                      <a:gd name="T39" fmla="*/ 211 h 294"/>
                      <a:gd name="T40" fmla="*/ 434 w 443"/>
                      <a:gd name="T41" fmla="*/ 230 h 294"/>
                      <a:gd name="T42" fmla="*/ 425 w 443"/>
                      <a:gd name="T43" fmla="*/ 248 h 294"/>
                      <a:gd name="T44" fmla="*/ 412 w 443"/>
                      <a:gd name="T45" fmla="*/ 264 h 294"/>
                      <a:gd name="T46" fmla="*/ 396 w 443"/>
                      <a:gd name="T47" fmla="*/ 277 h 294"/>
                      <a:gd name="T48" fmla="*/ 378 w 443"/>
                      <a:gd name="T49" fmla="*/ 286 h 294"/>
                      <a:gd name="T50" fmla="*/ 358 w 443"/>
                      <a:gd name="T51" fmla="*/ 292 h 294"/>
                      <a:gd name="T52" fmla="*/ 338 w 443"/>
                      <a:gd name="T53" fmla="*/ 294 h 294"/>
                      <a:gd name="T54" fmla="*/ 87 w 443"/>
                      <a:gd name="T55" fmla="*/ 294 h 294"/>
                      <a:gd name="T56" fmla="*/ 70 w 443"/>
                      <a:gd name="T57" fmla="*/ 293 h 294"/>
                      <a:gd name="T58" fmla="*/ 54 w 443"/>
                      <a:gd name="T59" fmla="*/ 288 h 294"/>
                      <a:gd name="T60" fmla="*/ 39 w 443"/>
                      <a:gd name="T61" fmla="*/ 280 h 294"/>
                      <a:gd name="T62" fmla="*/ 26 w 443"/>
                      <a:gd name="T63" fmla="*/ 269 h 294"/>
                      <a:gd name="T64" fmla="*/ 15 w 443"/>
                      <a:gd name="T65" fmla="*/ 256 h 294"/>
                      <a:gd name="T66" fmla="*/ 7 w 443"/>
                      <a:gd name="T67" fmla="*/ 241 h 294"/>
                      <a:gd name="T68" fmla="*/ 2 w 443"/>
                      <a:gd name="T69" fmla="*/ 225 h 294"/>
                      <a:gd name="T70" fmla="*/ 0 w 443"/>
                      <a:gd name="T71" fmla="*/ 207 h 294"/>
                      <a:gd name="T72" fmla="*/ 1 w 443"/>
                      <a:gd name="T73" fmla="*/ 199 h 294"/>
                      <a:gd name="T74" fmla="*/ 3 w 443"/>
                      <a:gd name="T75" fmla="*/ 183 h 294"/>
                      <a:gd name="T76" fmla="*/ 8 w 443"/>
                      <a:gd name="T77" fmla="*/ 169 h 294"/>
                      <a:gd name="T78" fmla="*/ 16 w 443"/>
                      <a:gd name="T79" fmla="*/ 156 h 294"/>
                      <a:gd name="T80" fmla="*/ 32 w 443"/>
                      <a:gd name="T81" fmla="*/ 139 h 294"/>
                      <a:gd name="T82" fmla="*/ 44 w 443"/>
                      <a:gd name="T83" fmla="*/ 130 h 294"/>
                      <a:gd name="T84" fmla="*/ 58 w 443"/>
                      <a:gd name="T85" fmla="*/ 124 h 294"/>
                      <a:gd name="T86" fmla="*/ 73 w 443"/>
                      <a:gd name="T87" fmla="*/ 121 h 294"/>
                      <a:gd name="T88" fmla="*/ 75 w 443"/>
                      <a:gd name="T89" fmla="*/ 107 h 294"/>
                      <a:gd name="T90" fmla="*/ 82 w 443"/>
                      <a:gd name="T91" fmla="*/ 84 h 294"/>
                      <a:gd name="T92" fmla="*/ 94 w 443"/>
                      <a:gd name="T93" fmla="*/ 62 h 294"/>
                      <a:gd name="T94" fmla="*/ 108 w 443"/>
                      <a:gd name="T95" fmla="*/ 44 h 294"/>
                      <a:gd name="T96" fmla="*/ 126 w 443"/>
                      <a:gd name="T97" fmla="*/ 27 h 294"/>
                      <a:gd name="T98" fmla="*/ 147 w 443"/>
                      <a:gd name="T99" fmla="*/ 14 h 294"/>
                      <a:gd name="T100" fmla="*/ 170 w 443"/>
                      <a:gd name="T101" fmla="*/ 6 h 294"/>
                      <a:gd name="T102" fmla="*/ 195 w 443"/>
                      <a:gd name="T103" fmla="*/ 0 h 294"/>
                      <a:gd name="T104" fmla="*/ 208 w 443"/>
                      <a:gd name="T105" fmla="*/ 0 h 29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  <a:cxn ang="0">
                        <a:pos x="T68" y="T69"/>
                      </a:cxn>
                      <a:cxn ang="0">
                        <a:pos x="T70" y="T71"/>
                      </a:cxn>
                      <a:cxn ang="0">
                        <a:pos x="T72" y="T73"/>
                      </a:cxn>
                      <a:cxn ang="0">
                        <a:pos x="T74" y="T75"/>
                      </a:cxn>
                      <a:cxn ang="0">
                        <a:pos x="T76" y="T77"/>
                      </a:cxn>
                      <a:cxn ang="0">
                        <a:pos x="T78" y="T79"/>
                      </a:cxn>
                      <a:cxn ang="0">
                        <a:pos x="T80" y="T81"/>
                      </a:cxn>
                      <a:cxn ang="0">
                        <a:pos x="T82" y="T83"/>
                      </a:cxn>
                      <a:cxn ang="0">
                        <a:pos x="T84" y="T85"/>
                      </a:cxn>
                      <a:cxn ang="0">
                        <a:pos x="T86" y="T87"/>
                      </a:cxn>
                      <a:cxn ang="0">
                        <a:pos x="T88" y="T89"/>
                      </a:cxn>
                      <a:cxn ang="0">
                        <a:pos x="T90" y="T91"/>
                      </a:cxn>
                      <a:cxn ang="0">
                        <a:pos x="T92" y="T93"/>
                      </a:cxn>
                      <a:cxn ang="0">
                        <a:pos x="T94" y="T95"/>
                      </a:cxn>
                      <a:cxn ang="0">
                        <a:pos x="T96" y="T97"/>
                      </a:cxn>
                      <a:cxn ang="0">
                        <a:pos x="T98" y="T99"/>
                      </a:cxn>
                      <a:cxn ang="0">
                        <a:pos x="T100" y="T101"/>
                      </a:cxn>
                      <a:cxn ang="0">
                        <a:pos x="T102" y="T103"/>
                      </a:cxn>
                      <a:cxn ang="0">
                        <a:pos x="T104" y="T105"/>
                      </a:cxn>
                    </a:cxnLst>
                    <a:rect l="0" t="0" r="r" b="b"/>
                    <a:pathLst>
                      <a:path w="443" h="294">
                        <a:moveTo>
                          <a:pt x="208" y="0"/>
                        </a:moveTo>
                        <a:lnTo>
                          <a:pt x="208" y="0"/>
                        </a:lnTo>
                        <a:lnTo>
                          <a:pt x="218" y="0"/>
                        </a:lnTo>
                        <a:lnTo>
                          <a:pt x="228" y="1"/>
                        </a:lnTo>
                        <a:lnTo>
                          <a:pt x="238" y="3"/>
                        </a:lnTo>
                        <a:lnTo>
                          <a:pt x="248" y="7"/>
                        </a:lnTo>
                        <a:lnTo>
                          <a:pt x="258" y="10"/>
                        </a:lnTo>
                        <a:lnTo>
                          <a:pt x="266" y="13"/>
                        </a:lnTo>
                        <a:lnTo>
                          <a:pt x="275" y="19"/>
                        </a:lnTo>
                        <a:lnTo>
                          <a:pt x="284" y="24"/>
                        </a:lnTo>
                        <a:lnTo>
                          <a:pt x="291" y="29"/>
                        </a:lnTo>
                        <a:lnTo>
                          <a:pt x="299" y="36"/>
                        </a:lnTo>
                        <a:lnTo>
                          <a:pt x="305" y="42"/>
                        </a:lnTo>
                        <a:lnTo>
                          <a:pt x="312" y="50"/>
                        </a:lnTo>
                        <a:lnTo>
                          <a:pt x="318" y="58"/>
                        </a:lnTo>
                        <a:lnTo>
                          <a:pt x="324" y="66"/>
                        </a:lnTo>
                        <a:lnTo>
                          <a:pt x="328" y="75"/>
                        </a:lnTo>
                        <a:lnTo>
                          <a:pt x="332" y="84"/>
                        </a:lnTo>
                        <a:lnTo>
                          <a:pt x="332" y="84"/>
                        </a:lnTo>
                        <a:lnTo>
                          <a:pt x="338" y="84"/>
                        </a:lnTo>
                        <a:lnTo>
                          <a:pt x="338" y="84"/>
                        </a:lnTo>
                        <a:lnTo>
                          <a:pt x="348" y="85"/>
                        </a:lnTo>
                        <a:lnTo>
                          <a:pt x="358" y="86"/>
                        </a:lnTo>
                        <a:lnTo>
                          <a:pt x="368" y="89"/>
                        </a:lnTo>
                        <a:lnTo>
                          <a:pt x="378" y="92"/>
                        </a:lnTo>
                        <a:lnTo>
                          <a:pt x="388" y="97"/>
                        </a:lnTo>
                        <a:lnTo>
                          <a:pt x="396" y="102"/>
                        </a:lnTo>
                        <a:lnTo>
                          <a:pt x="404" y="107"/>
                        </a:lnTo>
                        <a:lnTo>
                          <a:pt x="412" y="115"/>
                        </a:lnTo>
                        <a:lnTo>
                          <a:pt x="418" y="123"/>
                        </a:lnTo>
                        <a:lnTo>
                          <a:pt x="425" y="130"/>
                        </a:lnTo>
                        <a:lnTo>
                          <a:pt x="430" y="139"/>
                        </a:lnTo>
                        <a:lnTo>
                          <a:pt x="434" y="149"/>
                        </a:lnTo>
                        <a:lnTo>
                          <a:pt x="438" y="158"/>
                        </a:lnTo>
                        <a:lnTo>
                          <a:pt x="441" y="168"/>
                        </a:lnTo>
                        <a:lnTo>
                          <a:pt x="442" y="178"/>
                        </a:lnTo>
                        <a:lnTo>
                          <a:pt x="443" y="189"/>
                        </a:lnTo>
                        <a:lnTo>
                          <a:pt x="443" y="189"/>
                        </a:lnTo>
                        <a:lnTo>
                          <a:pt x="442" y="200"/>
                        </a:lnTo>
                        <a:lnTo>
                          <a:pt x="441" y="211"/>
                        </a:lnTo>
                        <a:lnTo>
                          <a:pt x="438" y="220"/>
                        </a:lnTo>
                        <a:lnTo>
                          <a:pt x="434" y="230"/>
                        </a:lnTo>
                        <a:lnTo>
                          <a:pt x="430" y="240"/>
                        </a:lnTo>
                        <a:lnTo>
                          <a:pt x="425" y="248"/>
                        </a:lnTo>
                        <a:lnTo>
                          <a:pt x="418" y="256"/>
                        </a:lnTo>
                        <a:lnTo>
                          <a:pt x="412" y="264"/>
                        </a:lnTo>
                        <a:lnTo>
                          <a:pt x="404" y="270"/>
                        </a:lnTo>
                        <a:lnTo>
                          <a:pt x="396" y="277"/>
                        </a:lnTo>
                        <a:lnTo>
                          <a:pt x="388" y="282"/>
                        </a:lnTo>
                        <a:lnTo>
                          <a:pt x="378" y="286"/>
                        </a:lnTo>
                        <a:lnTo>
                          <a:pt x="368" y="290"/>
                        </a:lnTo>
                        <a:lnTo>
                          <a:pt x="358" y="292"/>
                        </a:lnTo>
                        <a:lnTo>
                          <a:pt x="348" y="294"/>
                        </a:lnTo>
                        <a:lnTo>
                          <a:pt x="338" y="294"/>
                        </a:lnTo>
                        <a:lnTo>
                          <a:pt x="87" y="294"/>
                        </a:lnTo>
                        <a:lnTo>
                          <a:pt x="87" y="294"/>
                        </a:lnTo>
                        <a:lnTo>
                          <a:pt x="79" y="294"/>
                        </a:lnTo>
                        <a:lnTo>
                          <a:pt x="70" y="293"/>
                        </a:lnTo>
                        <a:lnTo>
                          <a:pt x="61" y="291"/>
                        </a:lnTo>
                        <a:lnTo>
                          <a:pt x="54" y="288"/>
                        </a:lnTo>
                        <a:lnTo>
                          <a:pt x="46" y="284"/>
                        </a:lnTo>
                        <a:lnTo>
                          <a:pt x="39" y="280"/>
                        </a:lnTo>
                        <a:lnTo>
                          <a:pt x="32" y="275"/>
                        </a:lnTo>
                        <a:lnTo>
                          <a:pt x="26" y="269"/>
                        </a:lnTo>
                        <a:lnTo>
                          <a:pt x="20" y="263"/>
                        </a:lnTo>
                        <a:lnTo>
                          <a:pt x="15" y="256"/>
                        </a:lnTo>
                        <a:lnTo>
                          <a:pt x="10" y="248"/>
                        </a:lnTo>
                        <a:lnTo>
                          <a:pt x="7" y="241"/>
                        </a:lnTo>
                        <a:lnTo>
                          <a:pt x="4" y="233"/>
                        </a:lnTo>
                        <a:lnTo>
                          <a:pt x="2" y="225"/>
                        </a:lnTo>
                        <a:lnTo>
                          <a:pt x="1" y="216"/>
                        </a:lnTo>
                        <a:lnTo>
                          <a:pt x="0" y="207"/>
                        </a:lnTo>
                        <a:lnTo>
                          <a:pt x="0" y="207"/>
                        </a:lnTo>
                        <a:lnTo>
                          <a:pt x="1" y="199"/>
                        </a:lnTo>
                        <a:lnTo>
                          <a:pt x="2" y="191"/>
                        </a:lnTo>
                        <a:lnTo>
                          <a:pt x="3" y="183"/>
                        </a:lnTo>
                        <a:lnTo>
                          <a:pt x="5" y="176"/>
                        </a:lnTo>
                        <a:lnTo>
                          <a:pt x="8" y="169"/>
                        </a:lnTo>
                        <a:lnTo>
                          <a:pt x="13" y="162"/>
                        </a:lnTo>
                        <a:lnTo>
                          <a:pt x="16" y="156"/>
                        </a:lnTo>
                        <a:lnTo>
                          <a:pt x="21" y="150"/>
                        </a:lnTo>
                        <a:lnTo>
                          <a:pt x="32" y="139"/>
                        </a:lnTo>
                        <a:lnTo>
                          <a:pt x="37" y="135"/>
                        </a:lnTo>
                        <a:lnTo>
                          <a:pt x="44" y="130"/>
                        </a:lnTo>
                        <a:lnTo>
                          <a:pt x="51" y="127"/>
                        </a:lnTo>
                        <a:lnTo>
                          <a:pt x="58" y="124"/>
                        </a:lnTo>
                        <a:lnTo>
                          <a:pt x="66" y="122"/>
                        </a:lnTo>
                        <a:lnTo>
                          <a:pt x="73" y="121"/>
                        </a:lnTo>
                        <a:lnTo>
                          <a:pt x="73" y="121"/>
                        </a:lnTo>
                        <a:lnTo>
                          <a:pt x="75" y="107"/>
                        </a:lnTo>
                        <a:lnTo>
                          <a:pt x="79" y="96"/>
                        </a:lnTo>
                        <a:lnTo>
                          <a:pt x="82" y="84"/>
                        </a:lnTo>
                        <a:lnTo>
                          <a:pt x="87" y="73"/>
                        </a:lnTo>
                        <a:lnTo>
                          <a:pt x="94" y="62"/>
                        </a:lnTo>
                        <a:lnTo>
                          <a:pt x="100" y="52"/>
                        </a:lnTo>
                        <a:lnTo>
                          <a:pt x="108" y="44"/>
                        </a:lnTo>
                        <a:lnTo>
                          <a:pt x="117" y="35"/>
                        </a:lnTo>
                        <a:lnTo>
                          <a:pt x="126" y="27"/>
                        </a:lnTo>
                        <a:lnTo>
                          <a:pt x="136" y="21"/>
                        </a:lnTo>
                        <a:lnTo>
                          <a:pt x="147" y="14"/>
                        </a:lnTo>
                        <a:lnTo>
                          <a:pt x="158" y="9"/>
                        </a:lnTo>
                        <a:lnTo>
                          <a:pt x="170" y="6"/>
                        </a:lnTo>
                        <a:lnTo>
                          <a:pt x="182" y="2"/>
                        </a:lnTo>
                        <a:lnTo>
                          <a:pt x="195" y="0"/>
                        </a:lnTo>
                        <a:lnTo>
                          <a:pt x="208" y="0"/>
                        </a:lnTo>
                        <a:lnTo>
                          <a:pt x="208" y="0"/>
                        </a:lnTo>
                        <a:close/>
                      </a:path>
                    </a:pathLst>
                  </a:custGeom>
                  <a:solidFill>
                    <a:schemeClr val="tx1">
                      <a:lumMod val="65000"/>
                      <a:lumOff val="35000"/>
                    </a:schemeClr>
                  </a:solidFill>
                  <a:ln>
                    <a:noFill/>
                  </a:ln>
                  <a:effectLst>
                    <a:innerShdw blurRad="63500" dist="50800" dir="13500000">
                      <a:prstClr val="black">
                        <a:alpha val="50000"/>
                      </a:prstClr>
                    </a:innerShdw>
                  </a:effectLst>
                </p:spPr>
                <p:txBody>
                  <a:bodyPr vert="horz" wrap="square" lIns="121920" tIns="60960" rIns="121920" bIns="60960" numCol="1" rtlCol="0" anchor="ctr" anchorCtr="0" compatLnSpc="1"/>
                  <a:lstStyle/>
                  <a:p>
                    <a:pPr algn="ctr">
                      <a:buClr>
                        <a:srgbClr val="CC9900"/>
                      </a:buClr>
                      <a:defRPr/>
                    </a:pPr>
                    <a:endParaRPr lang="en-US" altLang="zh-CN" sz="900" b="1" kern="0" dirty="0">
                      <a:solidFill>
                        <a:prstClr val="white"/>
                      </a:solidFill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99" name="Text Box 48">
                    <a:extLst>
                      <a:ext uri="{FF2B5EF4-FFF2-40B4-BE49-F238E27FC236}">
                        <a16:creationId xmlns:a16="http://schemas.microsoft.com/office/drawing/2014/main" id="{65E51111-98E7-4019-90EB-0C6527EB8782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7233416" y="2950507"/>
                    <a:ext cx="947679" cy="247570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</a:ln>
                </p:spPr>
                <p:txBody>
                  <a:bodyPr wrap="square">
                    <a:spAutoFit/>
                  </a:bodyPr>
                  <a:lstStyle/>
                  <a:p>
                    <a:pPr algn="ctr" eaLnBrk="0" hangingPunct="0"/>
                    <a:r>
                      <a:rPr lang="zh-CN" altLang="en-US" sz="1400" b="1" dirty="0">
                        <a:solidFill>
                          <a:prstClr val="white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rPr>
                      <a:t>服务整合</a:t>
                    </a:r>
                    <a:endParaRPr lang="en-US" altLang="zh-CN" sz="1400" b="1" dirty="0">
                      <a:solidFill>
                        <a:prstClr val="white"/>
                      </a:solidFill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</p:grpSp>
            <p:sp>
              <p:nvSpPr>
                <p:cNvPr id="96" name="Text Box 11">
                  <a:extLst>
                    <a:ext uri="{FF2B5EF4-FFF2-40B4-BE49-F238E27FC236}">
                      <a16:creationId xmlns:a16="http://schemas.microsoft.com/office/drawing/2014/main" id="{A4DF3D9E-FC09-4875-8826-2E28A276DB33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5742805" y="3962071"/>
                  <a:ext cx="1801023" cy="530225"/>
                </a:xfrm>
                <a:prstGeom prst="rect">
                  <a:avLst/>
                </a:prstGeom>
                <a:noFill/>
                <a:ln w="9525">
                  <a:noFill/>
                  <a:miter lim="800000"/>
                </a:ln>
              </p:spPr>
              <p:txBody>
                <a:bodyPr wrap="square">
                  <a:spAutoFit/>
                </a:bodyPr>
                <a:lstStyle/>
                <a:p>
                  <a:r>
                    <a:rPr lang="zh-CN" altLang="en-US" sz="1300" b="1" dirty="0">
                      <a:solidFill>
                        <a:srgbClr val="000000"/>
                      </a:solidFill>
                      <a:latin typeface="微软雅黑" panose="020B0503020204020204" pitchFamily="34" charset="-122"/>
                      <a:ea typeface="微软雅黑" panose="020B0503020204020204" pitchFamily="34" charset="-122"/>
                    </a:rPr>
                    <a:t>支持定义多维度多场景的服务流控阀值和多类</a:t>
                  </a:r>
                  <a:endParaRPr lang="en-US" altLang="zh-CN" sz="1300" b="1" dirty="0">
                    <a:solidFill>
                      <a:srgbClr val="000000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  <a:p>
                  <a:r>
                    <a:rPr lang="zh-CN" altLang="en-US" sz="1300" b="1" dirty="0">
                      <a:solidFill>
                        <a:srgbClr val="000000"/>
                      </a:solidFill>
                      <a:latin typeface="微软雅黑" panose="020B0503020204020204" pitchFamily="34" charset="-122"/>
                      <a:ea typeface="微软雅黑" panose="020B0503020204020204" pitchFamily="34" charset="-122"/>
                    </a:rPr>
                    <a:t>应对方式的设置</a:t>
                  </a:r>
                  <a:endParaRPr lang="en-US" altLang="zh-CN" sz="1300" b="1" dirty="0">
                    <a:solidFill>
                      <a:srgbClr val="000000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</p:grpSp>
          <p:sp>
            <p:nvSpPr>
              <p:cNvPr id="94" name="任意多边形 16">
                <a:extLst>
                  <a:ext uri="{FF2B5EF4-FFF2-40B4-BE49-F238E27FC236}">
                    <a16:creationId xmlns:a16="http://schemas.microsoft.com/office/drawing/2014/main" id="{43AD231E-1A71-43C7-A34E-6E4CC88BDA8B}"/>
                  </a:ext>
                </a:extLst>
              </p:cNvPr>
              <p:cNvSpPr/>
              <p:nvPr/>
            </p:nvSpPr>
            <p:spPr bwMode="auto">
              <a:xfrm flipH="1">
                <a:off x="1541483" y="3558775"/>
                <a:ext cx="1562100" cy="268365"/>
              </a:xfrm>
              <a:custGeom>
                <a:avLst/>
                <a:gdLst>
                  <a:gd name="connsiteX0" fmla="*/ 0 w 2082800"/>
                  <a:gd name="connsiteY0" fmla="*/ 406400 h 406400"/>
                  <a:gd name="connsiteX1" fmla="*/ 266700 w 2082800"/>
                  <a:gd name="connsiteY1" fmla="*/ 0 h 406400"/>
                  <a:gd name="connsiteX2" fmla="*/ 2082800 w 2082800"/>
                  <a:gd name="connsiteY2" fmla="*/ 0 h 4064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082800" h="406400">
                    <a:moveTo>
                      <a:pt x="0" y="406400"/>
                    </a:moveTo>
                    <a:lnTo>
                      <a:pt x="266700" y="0"/>
                    </a:lnTo>
                    <a:lnTo>
                      <a:pt x="2082800" y="0"/>
                    </a:lnTo>
                  </a:path>
                </a:pathLst>
              </a:custGeom>
              <a:noFill/>
              <a:ln>
                <a:solidFill>
                  <a:schemeClr val="bg1">
                    <a:lumMod val="50000"/>
                  </a:schemeClr>
                </a:solidFill>
                <a:headEnd type="oval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/>
              <a:lstStyle/>
              <a:p>
                <a:pPr defTabSz="913765">
                  <a:buClr>
                    <a:srgbClr val="CC9900"/>
                  </a:buClr>
                  <a:buFont typeface="Wingdings" panose="05000000000000000000" pitchFamily="2" charset="2"/>
                  <a:buChar char="n"/>
                </a:pPr>
                <a:endParaRPr lang="zh-CN" altLang="en-US" sz="1600">
                  <a:solidFill>
                    <a:prstClr val="black"/>
                  </a:solidFill>
                  <a:latin typeface="Arial" panose="020B0604020202020204" pitchFamily="34" charset="0"/>
                </a:endParaRPr>
              </a:p>
            </p:txBody>
          </p:sp>
        </p:grpSp>
        <p:grpSp>
          <p:nvGrpSpPr>
            <p:cNvPr id="63" name="组合 76">
              <a:extLst>
                <a:ext uri="{FF2B5EF4-FFF2-40B4-BE49-F238E27FC236}">
                  <a16:creationId xmlns:a16="http://schemas.microsoft.com/office/drawing/2014/main" id="{B6296CBE-4A46-4B0B-BE4D-E78509F13445}"/>
                </a:ext>
              </a:extLst>
            </p:cNvPr>
            <p:cNvGrpSpPr/>
            <p:nvPr/>
          </p:nvGrpSpPr>
          <p:grpSpPr>
            <a:xfrm>
              <a:off x="6994856" y="2405884"/>
              <a:ext cx="3300959" cy="1377112"/>
              <a:chOff x="4219403" y="745451"/>
              <a:chExt cx="2475719" cy="1032834"/>
            </a:xfrm>
          </p:grpSpPr>
          <p:grpSp>
            <p:nvGrpSpPr>
              <p:cNvPr id="88" name="组合 2">
                <a:extLst>
                  <a:ext uri="{FF2B5EF4-FFF2-40B4-BE49-F238E27FC236}">
                    <a16:creationId xmlns:a16="http://schemas.microsoft.com/office/drawing/2014/main" id="{C24D206E-C965-4985-8F52-6ECA17108BAB}"/>
                  </a:ext>
                </a:extLst>
              </p:cNvPr>
              <p:cNvGrpSpPr/>
              <p:nvPr/>
            </p:nvGrpSpPr>
            <p:grpSpPr>
              <a:xfrm>
                <a:off x="4219403" y="745451"/>
                <a:ext cx="1032834" cy="1032834"/>
                <a:chOff x="7147783" y="2530024"/>
                <a:chExt cx="1085050" cy="1085050"/>
              </a:xfrm>
            </p:grpSpPr>
            <p:sp>
              <p:nvSpPr>
                <p:cNvPr id="90" name="Oval 7">
                  <a:extLst>
                    <a:ext uri="{FF2B5EF4-FFF2-40B4-BE49-F238E27FC236}">
                      <a16:creationId xmlns:a16="http://schemas.microsoft.com/office/drawing/2014/main" id="{33D3C627-3E4F-4B1A-8836-7B641AEFB5B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147783" y="2530024"/>
                  <a:ext cx="1085050" cy="1085050"/>
                </a:xfrm>
                <a:prstGeom prst="ellipse">
                  <a:avLst/>
                </a:prstGeom>
                <a:solidFill>
                  <a:schemeClr val="bg1">
                    <a:lumMod val="95000"/>
                  </a:schemeClr>
                </a:solidFill>
                <a:ln w="12700">
                  <a:solidFill>
                    <a:schemeClr val="bg1">
                      <a:lumMod val="95000"/>
                    </a:schemeClr>
                  </a:solidFill>
                  <a:round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 sz="200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91" name="Freeform 278">
                  <a:extLst>
                    <a:ext uri="{FF2B5EF4-FFF2-40B4-BE49-F238E27FC236}">
                      <a16:creationId xmlns:a16="http://schemas.microsoft.com/office/drawing/2014/main" id="{086991E9-7C52-412E-BDF5-341B787B52F3}"/>
                    </a:ext>
                  </a:extLst>
                </p:cNvPr>
                <p:cNvSpPr/>
                <p:nvPr/>
              </p:nvSpPr>
              <p:spPr bwMode="auto">
                <a:xfrm>
                  <a:off x="7242749" y="2772013"/>
                  <a:ext cx="918268" cy="523826"/>
                </a:xfrm>
                <a:custGeom>
                  <a:avLst/>
                  <a:gdLst>
                    <a:gd name="T0" fmla="*/ 208 w 443"/>
                    <a:gd name="T1" fmla="*/ 0 h 294"/>
                    <a:gd name="T2" fmla="*/ 228 w 443"/>
                    <a:gd name="T3" fmla="*/ 1 h 294"/>
                    <a:gd name="T4" fmla="*/ 248 w 443"/>
                    <a:gd name="T5" fmla="*/ 7 h 294"/>
                    <a:gd name="T6" fmla="*/ 266 w 443"/>
                    <a:gd name="T7" fmla="*/ 13 h 294"/>
                    <a:gd name="T8" fmla="*/ 284 w 443"/>
                    <a:gd name="T9" fmla="*/ 24 h 294"/>
                    <a:gd name="T10" fmla="*/ 299 w 443"/>
                    <a:gd name="T11" fmla="*/ 36 h 294"/>
                    <a:gd name="T12" fmla="*/ 312 w 443"/>
                    <a:gd name="T13" fmla="*/ 50 h 294"/>
                    <a:gd name="T14" fmla="*/ 324 w 443"/>
                    <a:gd name="T15" fmla="*/ 66 h 294"/>
                    <a:gd name="T16" fmla="*/ 332 w 443"/>
                    <a:gd name="T17" fmla="*/ 84 h 294"/>
                    <a:gd name="T18" fmla="*/ 338 w 443"/>
                    <a:gd name="T19" fmla="*/ 84 h 294"/>
                    <a:gd name="T20" fmla="*/ 348 w 443"/>
                    <a:gd name="T21" fmla="*/ 85 h 294"/>
                    <a:gd name="T22" fmla="*/ 368 w 443"/>
                    <a:gd name="T23" fmla="*/ 89 h 294"/>
                    <a:gd name="T24" fmla="*/ 388 w 443"/>
                    <a:gd name="T25" fmla="*/ 97 h 294"/>
                    <a:gd name="T26" fmla="*/ 404 w 443"/>
                    <a:gd name="T27" fmla="*/ 107 h 294"/>
                    <a:gd name="T28" fmla="*/ 418 w 443"/>
                    <a:gd name="T29" fmla="*/ 123 h 294"/>
                    <a:gd name="T30" fmla="*/ 430 w 443"/>
                    <a:gd name="T31" fmla="*/ 139 h 294"/>
                    <a:gd name="T32" fmla="*/ 438 w 443"/>
                    <a:gd name="T33" fmla="*/ 158 h 294"/>
                    <a:gd name="T34" fmla="*/ 442 w 443"/>
                    <a:gd name="T35" fmla="*/ 178 h 294"/>
                    <a:gd name="T36" fmla="*/ 443 w 443"/>
                    <a:gd name="T37" fmla="*/ 189 h 294"/>
                    <a:gd name="T38" fmla="*/ 441 w 443"/>
                    <a:gd name="T39" fmla="*/ 211 h 294"/>
                    <a:gd name="T40" fmla="*/ 434 w 443"/>
                    <a:gd name="T41" fmla="*/ 230 h 294"/>
                    <a:gd name="T42" fmla="*/ 425 w 443"/>
                    <a:gd name="T43" fmla="*/ 248 h 294"/>
                    <a:gd name="T44" fmla="*/ 412 w 443"/>
                    <a:gd name="T45" fmla="*/ 264 h 294"/>
                    <a:gd name="T46" fmla="*/ 396 w 443"/>
                    <a:gd name="T47" fmla="*/ 277 h 294"/>
                    <a:gd name="T48" fmla="*/ 378 w 443"/>
                    <a:gd name="T49" fmla="*/ 286 h 294"/>
                    <a:gd name="T50" fmla="*/ 358 w 443"/>
                    <a:gd name="T51" fmla="*/ 292 h 294"/>
                    <a:gd name="T52" fmla="*/ 338 w 443"/>
                    <a:gd name="T53" fmla="*/ 294 h 294"/>
                    <a:gd name="T54" fmla="*/ 87 w 443"/>
                    <a:gd name="T55" fmla="*/ 294 h 294"/>
                    <a:gd name="T56" fmla="*/ 70 w 443"/>
                    <a:gd name="T57" fmla="*/ 293 h 294"/>
                    <a:gd name="T58" fmla="*/ 54 w 443"/>
                    <a:gd name="T59" fmla="*/ 288 h 294"/>
                    <a:gd name="T60" fmla="*/ 39 w 443"/>
                    <a:gd name="T61" fmla="*/ 280 h 294"/>
                    <a:gd name="T62" fmla="*/ 26 w 443"/>
                    <a:gd name="T63" fmla="*/ 269 h 294"/>
                    <a:gd name="T64" fmla="*/ 15 w 443"/>
                    <a:gd name="T65" fmla="*/ 256 h 294"/>
                    <a:gd name="T66" fmla="*/ 7 w 443"/>
                    <a:gd name="T67" fmla="*/ 241 h 294"/>
                    <a:gd name="T68" fmla="*/ 2 w 443"/>
                    <a:gd name="T69" fmla="*/ 225 h 294"/>
                    <a:gd name="T70" fmla="*/ 0 w 443"/>
                    <a:gd name="T71" fmla="*/ 207 h 294"/>
                    <a:gd name="T72" fmla="*/ 1 w 443"/>
                    <a:gd name="T73" fmla="*/ 199 h 294"/>
                    <a:gd name="T74" fmla="*/ 3 w 443"/>
                    <a:gd name="T75" fmla="*/ 183 h 294"/>
                    <a:gd name="T76" fmla="*/ 8 w 443"/>
                    <a:gd name="T77" fmla="*/ 169 h 294"/>
                    <a:gd name="T78" fmla="*/ 16 w 443"/>
                    <a:gd name="T79" fmla="*/ 156 h 294"/>
                    <a:gd name="T80" fmla="*/ 32 w 443"/>
                    <a:gd name="T81" fmla="*/ 139 h 294"/>
                    <a:gd name="T82" fmla="*/ 44 w 443"/>
                    <a:gd name="T83" fmla="*/ 130 h 294"/>
                    <a:gd name="T84" fmla="*/ 58 w 443"/>
                    <a:gd name="T85" fmla="*/ 124 h 294"/>
                    <a:gd name="T86" fmla="*/ 73 w 443"/>
                    <a:gd name="T87" fmla="*/ 121 h 294"/>
                    <a:gd name="T88" fmla="*/ 75 w 443"/>
                    <a:gd name="T89" fmla="*/ 107 h 294"/>
                    <a:gd name="T90" fmla="*/ 82 w 443"/>
                    <a:gd name="T91" fmla="*/ 84 h 294"/>
                    <a:gd name="T92" fmla="*/ 94 w 443"/>
                    <a:gd name="T93" fmla="*/ 62 h 294"/>
                    <a:gd name="T94" fmla="*/ 108 w 443"/>
                    <a:gd name="T95" fmla="*/ 44 h 294"/>
                    <a:gd name="T96" fmla="*/ 126 w 443"/>
                    <a:gd name="T97" fmla="*/ 27 h 294"/>
                    <a:gd name="T98" fmla="*/ 147 w 443"/>
                    <a:gd name="T99" fmla="*/ 14 h 294"/>
                    <a:gd name="T100" fmla="*/ 170 w 443"/>
                    <a:gd name="T101" fmla="*/ 6 h 294"/>
                    <a:gd name="T102" fmla="*/ 195 w 443"/>
                    <a:gd name="T103" fmla="*/ 0 h 294"/>
                    <a:gd name="T104" fmla="*/ 208 w 443"/>
                    <a:gd name="T105" fmla="*/ 0 h 29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</a:cxnLst>
                  <a:rect l="0" t="0" r="r" b="b"/>
                  <a:pathLst>
                    <a:path w="443" h="294">
                      <a:moveTo>
                        <a:pt x="208" y="0"/>
                      </a:moveTo>
                      <a:lnTo>
                        <a:pt x="208" y="0"/>
                      </a:lnTo>
                      <a:lnTo>
                        <a:pt x="218" y="0"/>
                      </a:lnTo>
                      <a:lnTo>
                        <a:pt x="228" y="1"/>
                      </a:lnTo>
                      <a:lnTo>
                        <a:pt x="238" y="3"/>
                      </a:lnTo>
                      <a:lnTo>
                        <a:pt x="248" y="7"/>
                      </a:lnTo>
                      <a:lnTo>
                        <a:pt x="258" y="10"/>
                      </a:lnTo>
                      <a:lnTo>
                        <a:pt x="266" y="13"/>
                      </a:lnTo>
                      <a:lnTo>
                        <a:pt x="275" y="19"/>
                      </a:lnTo>
                      <a:lnTo>
                        <a:pt x="284" y="24"/>
                      </a:lnTo>
                      <a:lnTo>
                        <a:pt x="291" y="29"/>
                      </a:lnTo>
                      <a:lnTo>
                        <a:pt x="299" y="36"/>
                      </a:lnTo>
                      <a:lnTo>
                        <a:pt x="305" y="42"/>
                      </a:lnTo>
                      <a:lnTo>
                        <a:pt x="312" y="50"/>
                      </a:lnTo>
                      <a:lnTo>
                        <a:pt x="318" y="58"/>
                      </a:lnTo>
                      <a:lnTo>
                        <a:pt x="324" y="66"/>
                      </a:lnTo>
                      <a:lnTo>
                        <a:pt x="328" y="75"/>
                      </a:lnTo>
                      <a:lnTo>
                        <a:pt x="332" y="84"/>
                      </a:lnTo>
                      <a:lnTo>
                        <a:pt x="332" y="84"/>
                      </a:lnTo>
                      <a:lnTo>
                        <a:pt x="338" y="84"/>
                      </a:lnTo>
                      <a:lnTo>
                        <a:pt x="338" y="84"/>
                      </a:lnTo>
                      <a:lnTo>
                        <a:pt x="348" y="85"/>
                      </a:lnTo>
                      <a:lnTo>
                        <a:pt x="358" y="86"/>
                      </a:lnTo>
                      <a:lnTo>
                        <a:pt x="368" y="89"/>
                      </a:lnTo>
                      <a:lnTo>
                        <a:pt x="378" y="92"/>
                      </a:lnTo>
                      <a:lnTo>
                        <a:pt x="388" y="97"/>
                      </a:lnTo>
                      <a:lnTo>
                        <a:pt x="396" y="102"/>
                      </a:lnTo>
                      <a:lnTo>
                        <a:pt x="404" y="107"/>
                      </a:lnTo>
                      <a:lnTo>
                        <a:pt x="412" y="115"/>
                      </a:lnTo>
                      <a:lnTo>
                        <a:pt x="418" y="123"/>
                      </a:lnTo>
                      <a:lnTo>
                        <a:pt x="425" y="130"/>
                      </a:lnTo>
                      <a:lnTo>
                        <a:pt x="430" y="139"/>
                      </a:lnTo>
                      <a:lnTo>
                        <a:pt x="434" y="149"/>
                      </a:lnTo>
                      <a:lnTo>
                        <a:pt x="438" y="158"/>
                      </a:lnTo>
                      <a:lnTo>
                        <a:pt x="441" y="168"/>
                      </a:lnTo>
                      <a:lnTo>
                        <a:pt x="442" y="178"/>
                      </a:lnTo>
                      <a:lnTo>
                        <a:pt x="443" y="189"/>
                      </a:lnTo>
                      <a:lnTo>
                        <a:pt x="443" y="189"/>
                      </a:lnTo>
                      <a:lnTo>
                        <a:pt x="442" y="200"/>
                      </a:lnTo>
                      <a:lnTo>
                        <a:pt x="441" y="211"/>
                      </a:lnTo>
                      <a:lnTo>
                        <a:pt x="438" y="220"/>
                      </a:lnTo>
                      <a:lnTo>
                        <a:pt x="434" y="230"/>
                      </a:lnTo>
                      <a:lnTo>
                        <a:pt x="430" y="240"/>
                      </a:lnTo>
                      <a:lnTo>
                        <a:pt x="425" y="248"/>
                      </a:lnTo>
                      <a:lnTo>
                        <a:pt x="418" y="256"/>
                      </a:lnTo>
                      <a:lnTo>
                        <a:pt x="412" y="264"/>
                      </a:lnTo>
                      <a:lnTo>
                        <a:pt x="404" y="270"/>
                      </a:lnTo>
                      <a:lnTo>
                        <a:pt x="396" y="277"/>
                      </a:lnTo>
                      <a:lnTo>
                        <a:pt x="388" y="282"/>
                      </a:lnTo>
                      <a:lnTo>
                        <a:pt x="378" y="286"/>
                      </a:lnTo>
                      <a:lnTo>
                        <a:pt x="368" y="290"/>
                      </a:lnTo>
                      <a:lnTo>
                        <a:pt x="358" y="292"/>
                      </a:lnTo>
                      <a:lnTo>
                        <a:pt x="348" y="294"/>
                      </a:lnTo>
                      <a:lnTo>
                        <a:pt x="338" y="294"/>
                      </a:lnTo>
                      <a:lnTo>
                        <a:pt x="87" y="294"/>
                      </a:lnTo>
                      <a:lnTo>
                        <a:pt x="87" y="294"/>
                      </a:lnTo>
                      <a:lnTo>
                        <a:pt x="79" y="294"/>
                      </a:lnTo>
                      <a:lnTo>
                        <a:pt x="70" y="293"/>
                      </a:lnTo>
                      <a:lnTo>
                        <a:pt x="61" y="291"/>
                      </a:lnTo>
                      <a:lnTo>
                        <a:pt x="54" y="288"/>
                      </a:lnTo>
                      <a:lnTo>
                        <a:pt x="46" y="284"/>
                      </a:lnTo>
                      <a:lnTo>
                        <a:pt x="39" y="280"/>
                      </a:lnTo>
                      <a:lnTo>
                        <a:pt x="32" y="275"/>
                      </a:lnTo>
                      <a:lnTo>
                        <a:pt x="26" y="269"/>
                      </a:lnTo>
                      <a:lnTo>
                        <a:pt x="20" y="263"/>
                      </a:lnTo>
                      <a:lnTo>
                        <a:pt x="15" y="256"/>
                      </a:lnTo>
                      <a:lnTo>
                        <a:pt x="10" y="248"/>
                      </a:lnTo>
                      <a:lnTo>
                        <a:pt x="7" y="241"/>
                      </a:lnTo>
                      <a:lnTo>
                        <a:pt x="4" y="233"/>
                      </a:lnTo>
                      <a:lnTo>
                        <a:pt x="2" y="225"/>
                      </a:lnTo>
                      <a:lnTo>
                        <a:pt x="1" y="216"/>
                      </a:lnTo>
                      <a:lnTo>
                        <a:pt x="0" y="207"/>
                      </a:lnTo>
                      <a:lnTo>
                        <a:pt x="0" y="207"/>
                      </a:lnTo>
                      <a:lnTo>
                        <a:pt x="1" y="199"/>
                      </a:lnTo>
                      <a:lnTo>
                        <a:pt x="2" y="191"/>
                      </a:lnTo>
                      <a:lnTo>
                        <a:pt x="3" y="183"/>
                      </a:lnTo>
                      <a:lnTo>
                        <a:pt x="5" y="176"/>
                      </a:lnTo>
                      <a:lnTo>
                        <a:pt x="8" y="169"/>
                      </a:lnTo>
                      <a:lnTo>
                        <a:pt x="13" y="162"/>
                      </a:lnTo>
                      <a:lnTo>
                        <a:pt x="16" y="156"/>
                      </a:lnTo>
                      <a:lnTo>
                        <a:pt x="21" y="150"/>
                      </a:lnTo>
                      <a:lnTo>
                        <a:pt x="32" y="139"/>
                      </a:lnTo>
                      <a:lnTo>
                        <a:pt x="37" y="135"/>
                      </a:lnTo>
                      <a:lnTo>
                        <a:pt x="44" y="130"/>
                      </a:lnTo>
                      <a:lnTo>
                        <a:pt x="51" y="127"/>
                      </a:lnTo>
                      <a:lnTo>
                        <a:pt x="58" y="124"/>
                      </a:lnTo>
                      <a:lnTo>
                        <a:pt x="66" y="122"/>
                      </a:lnTo>
                      <a:lnTo>
                        <a:pt x="73" y="121"/>
                      </a:lnTo>
                      <a:lnTo>
                        <a:pt x="73" y="121"/>
                      </a:lnTo>
                      <a:lnTo>
                        <a:pt x="75" y="107"/>
                      </a:lnTo>
                      <a:lnTo>
                        <a:pt x="79" y="96"/>
                      </a:lnTo>
                      <a:lnTo>
                        <a:pt x="82" y="84"/>
                      </a:lnTo>
                      <a:lnTo>
                        <a:pt x="87" y="73"/>
                      </a:lnTo>
                      <a:lnTo>
                        <a:pt x="94" y="62"/>
                      </a:lnTo>
                      <a:lnTo>
                        <a:pt x="100" y="52"/>
                      </a:lnTo>
                      <a:lnTo>
                        <a:pt x="108" y="44"/>
                      </a:lnTo>
                      <a:lnTo>
                        <a:pt x="117" y="35"/>
                      </a:lnTo>
                      <a:lnTo>
                        <a:pt x="126" y="27"/>
                      </a:lnTo>
                      <a:lnTo>
                        <a:pt x="136" y="21"/>
                      </a:lnTo>
                      <a:lnTo>
                        <a:pt x="147" y="14"/>
                      </a:lnTo>
                      <a:lnTo>
                        <a:pt x="158" y="9"/>
                      </a:lnTo>
                      <a:lnTo>
                        <a:pt x="170" y="6"/>
                      </a:lnTo>
                      <a:lnTo>
                        <a:pt x="182" y="2"/>
                      </a:lnTo>
                      <a:lnTo>
                        <a:pt x="195" y="0"/>
                      </a:lnTo>
                      <a:lnTo>
                        <a:pt x="208" y="0"/>
                      </a:lnTo>
                      <a:lnTo>
                        <a:pt x="208" y="0"/>
                      </a:lnTo>
                      <a:close/>
                    </a:path>
                  </a:pathLst>
                </a:custGeom>
                <a:solidFill>
                  <a:schemeClr val="tx1">
                    <a:lumMod val="65000"/>
                    <a:lumOff val="35000"/>
                  </a:schemeClr>
                </a:solidFill>
                <a:ln>
                  <a:noFill/>
                </a:ln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</p:spPr>
              <p:txBody>
                <a:bodyPr vert="horz" wrap="square" lIns="121920" tIns="60960" rIns="121920" bIns="60960" numCol="1" rtlCol="0" anchor="ctr" anchorCtr="0" compatLnSpc="1"/>
                <a:lstStyle/>
                <a:p>
                  <a:pPr algn="ctr">
                    <a:buClr>
                      <a:srgbClr val="CC9900"/>
                    </a:buClr>
                    <a:defRPr/>
                  </a:pPr>
                  <a:endParaRPr lang="en-US" altLang="zh-CN" sz="900" b="1" kern="0" dirty="0">
                    <a:solidFill>
                      <a:prstClr val="white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92" name="Text Box 48">
                  <a:extLst>
                    <a:ext uri="{FF2B5EF4-FFF2-40B4-BE49-F238E27FC236}">
                      <a16:creationId xmlns:a16="http://schemas.microsoft.com/office/drawing/2014/main" id="{8C16A6E1-21D5-46CE-B722-F26B122A5DB2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7222163" y="2985981"/>
                  <a:ext cx="947679" cy="247570"/>
                </a:xfrm>
                <a:prstGeom prst="rect">
                  <a:avLst/>
                </a:prstGeom>
                <a:noFill/>
                <a:ln w="9525">
                  <a:noFill/>
                  <a:miter lim="800000"/>
                </a:ln>
              </p:spPr>
              <p:txBody>
                <a:bodyPr wrap="square">
                  <a:spAutoFit/>
                </a:bodyPr>
                <a:lstStyle/>
                <a:p>
                  <a:pPr algn="ctr" eaLnBrk="0" hangingPunct="0"/>
                  <a:r>
                    <a:rPr lang="zh-CN" altLang="en-US" sz="1400" b="1" dirty="0">
                      <a:solidFill>
                        <a:prstClr val="white"/>
                      </a:solidFill>
                      <a:latin typeface="微软雅黑" panose="020B0503020204020204" pitchFamily="34" charset="-122"/>
                      <a:ea typeface="微软雅黑" panose="020B0503020204020204" pitchFamily="34" charset="-122"/>
                    </a:rPr>
                    <a:t>服务流控</a:t>
                  </a:r>
                </a:p>
              </p:txBody>
            </p:sp>
          </p:grpSp>
          <p:sp>
            <p:nvSpPr>
              <p:cNvPr id="89" name="任意多边形 24">
                <a:extLst>
                  <a:ext uri="{FF2B5EF4-FFF2-40B4-BE49-F238E27FC236}">
                    <a16:creationId xmlns:a16="http://schemas.microsoft.com/office/drawing/2014/main" id="{19F37640-23BD-48C3-91C4-84D0344800F7}"/>
                  </a:ext>
                </a:extLst>
              </p:cNvPr>
              <p:cNvSpPr/>
              <p:nvPr/>
            </p:nvSpPr>
            <p:spPr bwMode="auto">
              <a:xfrm>
                <a:off x="5133022" y="1077330"/>
                <a:ext cx="1562100" cy="257175"/>
              </a:xfrm>
              <a:custGeom>
                <a:avLst/>
                <a:gdLst>
                  <a:gd name="connsiteX0" fmla="*/ 0 w 2082800"/>
                  <a:gd name="connsiteY0" fmla="*/ 406400 h 406400"/>
                  <a:gd name="connsiteX1" fmla="*/ 266700 w 2082800"/>
                  <a:gd name="connsiteY1" fmla="*/ 0 h 406400"/>
                  <a:gd name="connsiteX2" fmla="*/ 2082800 w 2082800"/>
                  <a:gd name="connsiteY2" fmla="*/ 0 h 4064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082800" h="406400">
                    <a:moveTo>
                      <a:pt x="0" y="406400"/>
                    </a:moveTo>
                    <a:lnTo>
                      <a:pt x="266700" y="0"/>
                    </a:lnTo>
                    <a:lnTo>
                      <a:pt x="2082800" y="0"/>
                    </a:lnTo>
                  </a:path>
                </a:pathLst>
              </a:custGeom>
              <a:noFill/>
              <a:ln>
                <a:solidFill>
                  <a:schemeClr val="bg1">
                    <a:lumMod val="50000"/>
                  </a:schemeClr>
                </a:solidFill>
                <a:headEnd type="oval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/>
              <a:lstStyle/>
              <a:p>
                <a:pPr defTabSz="913765">
                  <a:buClr>
                    <a:srgbClr val="CC9900"/>
                  </a:buClr>
                  <a:buFont typeface="Wingdings" panose="05000000000000000000" pitchFamily="2" charset="2"/>
                  <a:buChar char="n"/>
                </a:pPr>
                <a:endParaRPr lang="zh-CN" altLang="en-US" sz="1600">
                  <a:solidFill>
                    <a:prstClr val="black"/>
                  </a:solidFill>
                  <a:latin typeface="Arial" panose="020B0604020202020204" pitchFamily="34" charset="0"/>
                </a:endParaRPr>
              </a:p>
            </p:txBody>
          </p:sp>
        </p:grpSp>
        <p:grpSp>
          <p:nvGrpSpPr>
            <p:cNvPr id="64" name="组合 92">
              <a:extLst>
                <a:ext uri="{FF2B5EF4-FFF2-40B4-BE49-F238E27FC236}">
                  <a16:creationId xmlns:a16="http://schemas.microsoft.com/office/drawing/2014/main" id="{B65A4D47-EABC-4C67-B69A-37A7E1F354CF}"/>
                </a:ext>
              </a:extLst>
            </p:cNvPr>
            <p:cNvGrpSpPr/>
            <p:nvPr/>
          </p:nvGrpSpPr>
          <p:grpSpPr>
            <a:xfrm>
              <a:off x="6125596" y="764704"/>
              <a:ext cx="4098159" cy="1377112"/>
              <a:chOff x="5815213" y="2290702"/>
              <a:chExt cx="3073619" cy="1032834"/>
            </a:xfrm>
          </p:grpSpPr>
          <p:grpSp>
            <p:nvGrpSpPr>
              <p:cNvPr id="82" name="组合 48">
                <a:extLst>
                  <a:ext uri="{FF2B5EF4-FFF2-40B4-BE49-F238E27FC236}">
                    <a16:creationId xmlns:a16="http://schemas.microsoft.com/office/drawing/2014/main" id="{3CC242B8-2ED2-40BA-98F6-0EF43F0217BD}"/>
                  </a:ext>
                </a:extLst>
              </p:cNvPr>
              <p:cNvGrpSpPr/>
              <p:nvPr/>
            </p:nvGrpSpPr>
            <p:grpSpPr>
              <a:xfrm>
                <a:off x="5815213" y="2290702"/>
                <a:ext cx="1032834" cy="1032834"/>
                <a:chOff x="7147783" y="2530024"/>
                <a:chExt cx="1085050" cy="1085050"/>
              </a:xfrm>
            </p:grpSpPr>
            <p:sp>
              <p:nvSpPr>
                <p:cNvPr id="85" name="Oval 7">
                  <a:extLst>
                    <a:ext uri="{FF2B5EF4-FFF2-40B4-BE49-F238E27FC236}">
                      <a16:creationId xmlns:a16="http://schemas.microsoft.com/office/drawing/2014/main" id="{C6B74735-7007-45C6-B6C7-1D4C12B49CA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147783" y="2530024"/>
                  <a:ext cx="1085050" cy="1085050"/>
                </a:xfrm>
                <a:prstGeom prst="ellipse">
                  <a:avLst/>
                </a:prstGeom>
                <a:solidFill>
                  <a:schemeClr val="bg1">
                    <a:lumMod val="95000"/>
                  </a:schemeClr>
                </a:solidFill>
                <a:ln w="12700">
                  <a:solidFill>
                    <a:schemeClr val="bg1">
                      <a:lumMod val="95000"/>
                    </a:schemeClr>
                  </a:solidFill>
                  <a:round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 sz="200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86" name="Freeform 278">
                  <a:extLst>
                    <a:ext uri="{FF2B5EF4-FFF2-40B4-BE49-F238E27FC236}">
                      <a16:creationId xmlns:a16="http://schemas.microsoft.com/office/drawing/2014/main" id="{24E9B8E6-3F10-460A-A785-74D3A4B90419}"/>
                    </a:ext>
                  </a:extLst>
                </p:cNvPr>
                <p:cNvSpPr/>
                <p:nvPr/>
              </p:nvSpPr>
              <p:spPr bwMode="auto">
                <a:xfrm>
                  <a:off x="7242749" y="2772013"/>
                  <a:ext cx="918268" cy="523826"/>
                </a:xfrm>
                <a:custGeom>
                  <a:avLst/>
                  <a:gdLst>
                    <a:gd name="T0" fmla="*/ 208 w 443"/>
                    <a:gd name="T1" fmla="*/ 0 h 294"/>
                    <a:gd name="T2" fmla="*/ 228 w 443"/>
                    <a:gd name="T3" fmla="*/ 1 h 294"/>
                    <a:gd name="T4" fmla="*/ 248 w 443"/>
                    <a:gd name="T5" fmla="*/ 7 h 294"/>
                    <a:gd name="T6" fmla="*/ 266 w 443"/>
                    <a:gd name="T7" fmla="*/ 13 h 294"/>
                    <a:gd name="T8" fmla="*/ 284 w 443"/>
                    <a:gd name="T9" fmla="*/ 24 h 294"/>
                    <a:gd name="T10" fmla="*/ 299 w 443"/>
                    <a:gd name="T11" fmla="*/ 36 h 294"/>
                    <a:gd name="T12" fmla="*/ 312 w 443"/>
                    <a:gd name="T13" fmla="*/ 50 h 294"/>
                    <a:gd name="T14" fmla="*/ 324 w 443"/>
                    <a:gd name="T15" fmla="*/ 66 h 294"/>
                    <a:gd name="T16" fmla="*/ 332 w 443"/>
                    <a:gd name="T17" fmla="*/ 84 h 294"/>
                    <a:gd name="T18" fmla="*/ 338 w 443"/>
                    <a:gd name="T19" fmla="*/ 84 h 294"/>
                    <a:gd name="T20" fmla="*/ 348 w 443"/>
                    <a:gd name="T21" fmla="*/ 85 h 294"/>
                    <a:gd name="T22" fmla="*/ 368 w 443"/>
                    <a:gd name="T23" fmla="*/ 89 h 294"/>
                    <a:gd name="T24" fmla="*/ 388 w 443"/>
                    <a:gd name="T25" fmla="*/ 97 h 294"/>
                    <a:gd name="T26" fmla="*/ 404 w 443"/>
                    <a:gd name="T27" fmla="*/ 107 h 294"/>
                    <a:gd name="T28" fmla="*/ 418 w 443"/>
                    <a:gd name="T29" fmla="*/ 123 h 294"/>
                    <a:gd name="T30" fmla="*/ 430 w 443"/>
                    <a:gd name="T31" fmla="*/ 139 h 294"/>
                    <a:gd name="T32" fmla="*/ 438 w 443"/>
                    <a:gd name="T33" fmla="*/ 158 h 294"/>
                    <a:gd name="T34" fmla="*/ 442 w 443"/>
                    <a:gd name="T35" fmla="*/ 178 h 294"/>
                    <a:gd name="T36" fmla="*/ 443 w 443"/>
                    <a:gd name="T37" fmla="*/ 189 h 294"/>
                    <a:gd name="T38" fmla="*/ 441 w 443"/>
                    <a:gd name="T39" fmla="*/ 211 h 294"/>
                    <a:gd name="T40" fmla="*/ 434 w 443"/>
                    <a:gd name="T41" fmla="*/ 230 h 294"/>
                    <a:gd name="T42" fmla="*/ 425 w 443"/>
                    <a:gd name="T43" fmla="*/ 248 h 294"/>
                    <a:gd name="T44" fmla="*/ 412 w 443"/>
                    <a:gd name="T45" fmla="*/ 264 h 294"/>
                    <a:gd name="T46" fmla="*/ 396 w 443"/>
                    <a:gd name="T47" fmla="*/ 277 h 294"/>
                    <a:gd name="T48" fmla="*/ 378 w 443"/>
                    <a:gd name="T49" fmla="*/ 286 h 294"/>
                    <a:gd name="T50" fmla="*/ 358 w 443"/>
                    <a:gd name="T51" fmla="*/ 292 h 294"/>
                    <a:gd name="T52" fmla="*/ 338 w 443"/>
                    <a:gd name="T53" fmla="*/ 294 h 294"/>
                    <a:gd name="T54" fmla="*/ 87 w 443"/>
                    <a:gd name="T55" fmla="*/ 294 h 294"/>
                    <a:gd name="T56" fmla="*/ 70 w 443"/>
                    <a:gd name="T57" fmla="*/ 293 h 294"/>
                    <a:gd name="T58" fmla="*/ 54 w 443"/>
                    <a:gd name="T59" fmla="*/ 288 h 294"/>
                    <a:gd name="T60" fmla="*/ 39 w 443"/>
                    <a:gd name="T61" fmla="*/ 280 h 294"/>
                    <a:gd name="T62" fmla="*/ 26 w 443"/>
                    <a:gd name="T63" fmla="*/ 269 h 294"/>
                    <a:gd name="T64" fmla="*/ 15 w 443"/>
                    <a:gd name="T65" fmla="*/ 256 h 294"/>
                    <a:gd name="T66" fmla="*/ 7 w 443"/>
                    <a:gd name="T67" fmla="*/ 241 h 294"/>
                    <a:gd name="T68" fmla="*/ 2 w 443"/>
                    <a:gd name="T69" fmla="*/ 225 h 294"/>
                    <a:gd name="T70" fmla="*/ 0 w 443"/>
                    <a:gd name="T71" fmla="*/ 207 h 294"/>
                    <a:gd name="T72" fmla="*/ 1 w 443"/>
                    <a:gd name="T73" fmla="*/ 199 h 294"/>
                    <a:gd name="T74" fmla="*/ 3 w 443"/>
                    <a:gd name="T75" fmla="*/ 183 h 294"/>
                    <a:gd name="T76" fmla="*/ 8 w 443"/>
                    <a:gd name="T77" fmla="*/ 169 h 294"/>
                    <a:gd name="T78" fmla="*/ 16 w 443"/>
                    <a:gd name="T79" fmla="*/ 156 h 294"/>
                    <a:gd name="T80" fmla="*/ 32 w 443"/>
                    <a:gd name="T81" fmla="*/ 139 h 294"/>
                    <a:gd name="T82" fmla="*/ 44 w 443"/>
                    <a:gd name="T83" fmla="*/ 130 h 294"/>
                    <a:gd name="T84" fmla="*/ 58 w 443"/>
                    <a:gd name="T85" fmla="*/ 124 h 294"/>
                    <a:gd name="T86" fmla="*/ 73 w 443"/>
                    <a:gd name="T87" fmla="*/ 121 h 294"/>
                    <a:gd name="T88" fmla="*/ 75 w 443"/>
                    <a:gd name="T89" fmla="*/ 107 h 294"/>
                    <a:gd name="T90" fmla="*/ 82 w 443"/>
                    <a:gd name="T91" fmla="*/ 84 h 294"/>
                    <a:gd name="T92" fmla="*/ 94 w 443"/>
                    <a:gd name="T93" fmla="*/ 62 h 294"/>
                    <a:gd name="T94" fmla="*/ 108 w 443"/>
                    <a:gd name="T95" fmla="*/ 44 h 294"/>
                    <a:gd name="T96" fmla="*/ 126 w 443"/>
                    <a:gd name="T97" fmla="*/ 27 h 294"/>
                    <a:gd name="T98" fmla="*/ 147 w 443"/>
                    <a:gd name="T99" fmla="*/ 14 h 294"/>
                    <a:gd name="T100" fmla="*/ 170 w 443"/>
                    <a:gd name="T101" fmla="*/ 6 h 294"/>
                    <a:gd name="T102" fmla="*/ 195 w 443"/>
                    <a:gd name="T103" fmla="*/ 0 h 294"/>
                    <a:gd name="T104" fmla="*/ 208 w 443"/>
                    <a:gd name="T105" fmla="*/ 0 h 29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</a:cxnLst>
                  <a:rect l="0" t="0" r="r" b="b"/>
                  <a:pathLst>
                    <a:path w="443" h="294">
                      <a:moveTo>
                        <a:pt x="208" y="0"/>
                      </a:moveTo>
                      <a:lnTo>
                        <a:pt x="208" y="0"/>
                      </a:lnTo>
                      <a:lnTo>
                        <a:pt x="218" y="0"/>
                      </a:lnTo>
                      <a:lnTo>
                        <a:pt x="228" y="1"/>
                      </a:lnTo>
                      <a:lnTo>
                        <a:pt x="238" y="3"/>
                      </a:lnTo>
                      <a:lnTo>
                        <a:pt x="248" y="7"/>
                      </a:lnTo>
                      <a:lnTo>
                        <a:pt x="258" y="10"/>
                      </a:lnTo>
                      <a:lnTo>
                        <a:pt x="266" y="13"/>
                      </a:lnTo>
                      <a:lnTo>
                        <a:pt x="275" y="19"/>
                      </a:lnTo>
                      <a:lnTo>
                        <a:pt x="284" y="24"/>
                      </a:lnTo>
                      <a:lnTo>
                        <a:pt x="291" y="29"/>
                      </a:lnTo>
                      <a:lnTo>
                        <a:pt x="299" y="36"/>
                      </a:lnTo>
                      <a:lnTo>
                        <a:pt x="305" y="42"/>
                      </a:lnTo>
                      <a:lnTo>
                        <a:pt x="312" y="50"/>
                      </a:lnTo>
                      <a:lnTo>
                        <a:pt x="318" y="58"/>
                      </a:lnTo>
                      <a:lnTo>
                        <a:pt x="324" y="66"/>
                      </a:lnTo>
                      <a:lnTo>
                        <a:pt x="328" y="75"/>
                      </a:lnTo>
                      <a:lnTo>
                        <a:pt x="332" y="84"/>
                      </a:lnTo>
                      <a:lnTo>
                        <a:pt x="332" y="84"/>
                      </a:lnTo>
                      <a:lnTo>
                        <a:pt x="338" y="84"/>
                      </a:lnTo>
                      <a:lnTo>
                        <a:pt x="338" y="84"/>
                      </a:lnTo>
                      <a:lnTo>
                        <a:pt x="348" y="85"/>
                      </a:lnTo>
                      <a:lnTo>
                        <a:pt x="358" y="86"/>
                      </a:lnTo>
                      <a:lnTo>
                        <a:pt x="368" y="89"/>
                      </a:lnTo>
                      <a:lnTo>
                        <a:pt x="378" y="92"/>
                      </a:lnTo>
                      <a:lnTo>
                        <a:pt x="388" y="97"/>
                      </a:lnTo>
                      <a:lnTo>
                        <a:pt x="396" y="102"/>
                      </a:lnTo>
                      <a:lnTo>
                        <a:pt x="404" y="107"/>
                      </a:lnTo>
                      <a:lnTo>
                        <a:pt x="412" y="115"/>
                      </a:lnTo>
                      <a:lnTo>
                        <a:pt x="418" y="123"/>
                      </a:lnTo>
                      <a:lnTo>
                        <a:pt x="425" y="130"/>
                      </a:lnTo>
                      <a:lnTo>
                        <a:pt x="430" y="139"/>
                      </a:lnTo>
                      <a:lnTo>
                        <a:pt x="434" y="149"/>
                      </a:lnTo>
                      <a:lnTo>
                        <a:pt x="438" y="158"/>
                      </a:lnTo>
                      <a:lnTo>
                        <a:pt x="441" y="168"/>
                      </a:lnTo>
                      <a:lnTo>
                        <a:pt x="442" y="178"/>
                      </a:lnTo>
                      <a:lnTo>
                        <a:pt x="443" y="189"/>
                      </a:lnTo>
                      <a:lnTo>
                        <a:pt x="443" y="189"/>
                      </a:lnTo>
                      <a:lnTo>
                        <a:pt x="442" y="200"/>
                      </a:lnTo>
                      <a:lnTo>
                        <a:pt x="441" y="211"/>
                      </a:lnTo>
                      <a:lnTo>
                        <a:pt x="438" y="220"/>
                      </a:lnTo>
                      <a:lnTo>
                        <a:pt x="434" y="230"/>
                      </a:lnTo>
                      <a:lnTo>
                        <a:pt x="430" y="240"/>
                      </a:lnTo>
                      <a:lnTo>
                        <a:pt x="425" y="248"/>
                      </a:lnTo>
                      <a:lnTo>
                        <a:pt x="418" y="256"/>
                      </a:lnTo>
                      <a:lnTo>
                        <a:pt x="412" y="264"/>
                      </a:lnTo>
                      <a:lnTo>
                        <a:pt x="404" y="270"/>
                      </a:lnTo>
                      <a:lnTo>
                        <a:pt x="396" y="277"/>
                      </a:lnTo>
                      <a:lnTo>
                        <a:pt x="388" y="282"/>
                      </a:lnTo>
                      <a:lnTo>
                        <a:pt x="378" y="286"/>
                      </a:lnTo>
                      <a:lnTo>
                        <a:pt x="368" y="290"/>
                      </a:lnTo>
                      <a:lnTo>
                        <a:pt x="358" y="292"/>
                      </a:lnTo>
                      <a:lnTo>
                        <a:pt x="348" y="294"/>
                      </a:lnTo>
                      <a:lnTo>
                        <a:pt x="338" y="294"/>
                      </a:lnTo>
                      <a:lnTo>
                        <a:pt x="87" y="294"/>
                      </a:lnTo>
                      <a:lnTo>
                        <a:pt x="87" y="294"/>
                      </a:lnTo>
                      <a:lnTo>
                        <a:pt x="79" y="294"/>
                      </a:lnTo>
                      <a:lnTo>
                        <a:pt x="70" y="293"/>
                      </a:lnTo>
                      <a:lnTo>
                        <a:pt x="61" y="291"/>
                      </a:lnTo>
                      <a:lnTo>
                        <a:pt x="54" y="288"/>
                      </a:lnTo>
                      <a:lnTo>
                        <a:pt x="46" y="284"/>
                      </a:lnTo>
                      <a:lnTo>
                        <a:pt x="39" y="280"/>
                      </a:lnTo>
                      <a:lnTo>
                        <a:pt x="32" y="275"/>
                      </a:lnTo>
                      <a:lnTo>
                        <a:pt x="26" y="269"/>
                      </a:lnTo>
                      <a:lnTo>
                        <a:pt x="20" y="263"/>
                      </a:lnTo>
                      <a:lnTo>
                        <a:pt x="15" y="256"/>
                      </a:lnTo>
                      <a:lnTo>
                        <a:pt x="10" y="248"/>
                      </a:lnTo>
                      <a:lnTo>
                        <a:pt x="7" y="241"/>
                      </a:lnTo>
                      <a:lnTo>
                        <a:pt x="4" y="233"/>
                      </a:lnTo>
                      <a:lnTo>
                        <a:pt x="2" y="225"/>
                      </a:lnTo>
                      <a:lnTo>
                        <a:pt x="1" y="216"/>
                      </a:lnTo>
                      <a:lnTo>
                        <a:pt x="0" y="207"/>
                      </a:lnTo>
                      <a:lnTo>
                        <a:pt x="0" y="207"/>
                      </a:lnTo>
                      <a:lnTo>
                        <a:pt x="1" y="199"/>
                      </a:lnTo>
                      <a:lnTo>
                        <a:pt x="2" y="191"/>
                      </a:lnTo>
                      <a:lnTo>
                        <a:pt x="3" y="183"/>
                      </a:lnTo>
                      <a:lnTo>
                        <a:pt x="5" y="176"/>
                      </a:lnTo>
                      <a:lnTo>
                        <a:pt x="8" y="169"/>
                      </a:lnTo>
                      <a:lnTo>
                        <a:pt x="13" y="162"/>
                      </a:lnTo>
                      <a:lnTo>
                        <a:pt x="16" y="156"/>
                      </a:lnTo>
                      <a:lnTo>
                        <a:pt x="21" y="150"/>
                      </a:lnTo>
                      <a:lnTo>
                        <a:pt x="32" y="139"/>
                      </a:lnTo>
                      <a:lnTo>
                        <a:pt x="37" y="135"/>
                      </a:lnTo>
                      <a:lnTo>
                        <a:pt x="44" y="130"/>
                      </a:lnTo>
                      <a:lnTo>
                        <a:pt x="51" y="127"/>
                      </a:lnTo>
                      <a:lnTo>
                        <a:pt x="58" y="124"/>
                      </a:lnTo>
                      <a:lnTo>
                        <a:pt x="66" y="122"/>
                      </a:lnTo>
                      <a:lnTo>
                        <a:pt x="73" y="121"/>
                      </a:lnTo>
                      <a:lnTo>
                        <a:pt x="73" y="121"/>
                      </a:lnTo>
                      <a:lnTo>
                        <a:pt x="75" y="107"/>
                      </a:lnTo>
                      <a:lnTo>
                        <a:pt x="79" y="96"/>
                      </a:lnTo>
                      <a:lnTo>
                        <a:pt x="82" y="84"/>
                      </a:lnTo>
                      <a:lnTo>
                        <a:pt x="87" y="73"/>
                      </a:lnTo>
                      <a:lnTo>
                        <a:pt x="94" y="62"/>
                      </a:lnTo>
                      <a:lnTo>
                        <a:pt x="100" y="52"/>
                      </a:lnTo>
                      <a:lnTo>
                        <a:pt x="108" y="44"/>
                      </a:lnTo>
                      <a:lnTo>
                        <a:pt x="117" y="35"/>
                      </a:lnTo>
                      <a:lnTo>
                        <a:pt x="126" y="27"/>
                      </a:lnTo>
                      <a:lnTo>
                        <a:pt x="136" y="21"/>
                      </a:lnTo>
                      <a:lnTo>
                        <a:pt x="147" y="14"/>
                      </a:lnTo>
                      <a:lnTo>
                        <a:pt x="158" y="9"/>
                      </a:lnTo>
                      <a:lnTo>
                        <a:pt x="170" y="6"/>
                      </a:lnTo>
                      <a:lnTo>
                        <a:pt x="182" y="2"/>
                      </a:lnTo>
                      <a:lnTo>
                        <a:pt x="195" y="0"/>
                      </a:lnTo>
                      <a:lnTo>
                        <a:pt x="208" y="0"/>
                      </a:lnTo>
                      <a:lnTo>
                        <a:pt x="208" y="0"/>
                      </a:lnTo>
                      <a:close/>
                    </a:path>
                  </a:pathLst>
                </a:custGeom>
                <a:solidFill>
                  <a:schemeClr val="tx1">
                    <a:lumMod val="65000"/>
                    <a:lumOff val="35000"/>
                  </a:schemeClr>
                </a:solidFill>
                <a:ln>
                  <a:noFill/>
                </a:ln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</p:spPr>
              <p:txBody>
                <a:bodyPr vert="horz" wrap="square" lIns="121920" tIns="60960" rIns="121920" bIns="60960" numCol="1" rtlCol="0" anchor="ctr" anchorCtr="0" compatLnSpc="1"/>
                <a:lstStyle/>
                <a:p>
                  <a:pPr algn="ctr">
                    <a:buClr>
                      <a:srgbClr val="CC9900"/>
                    </a:buClr>
                    <a:defRPr/>
                  </a:pPr>
                  <a:endParaRPr lang="en-US" altLang="zh-CN" sz="900" b="1" kern="0" dirty="0">
                    <a:solidFill>
                      <a:prstClr val="white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87" name="Text Box 48">
                  <a:extLst>
                    <a:ext uri="{FF2B5EF4-FFF2-40B4-BE49-F238E27FC236}">
                      <a16:creationId xmlns:a16="http://schemas.microsoft.com/office/drawing/2014/main" id="{5612D036-B7D9-4588-A8AB-7DEF7CEDF581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7222167" y="2965842"/>
                  <a:ext cx="947680" cy="247570"/>
                </a:xfrm>
                <a:prstGeom prst="rect">
                  <a:avLst/>
                </a:prstGeom>
                <a:noFill/>
                <a:ln w="9525">
                  <a:noFill/>
                  <a:miter lim="800000"/>
                </a:ln>
              </p:spPr>
              <p:txBody>
                <a:bodyPr wrap="square">
                  <a:spAutoFit/>
                </a:bodyPr>
                <a:lstStyle/>
                <a:p>
                  <a:pPr algn="ctr" eaLnBrk="0" hangingPunct="0"/>
                  <a:r>
                    <a:rPr lang="zh-CN" altLang="en-US" sz="1400" b="1" dirty="0">
                      <a:solidFill>
                        <a:prstClr val="white"/>
                      </a:solidFill>
                      <a:latin typeface="微软雅黑" panose="020B0503020204020204" pitchFamily="34" charset="-122"/>
                      <a:ea typeface="微软雅黑" panose="020B0503020204020204" pitchFamily="34" charset="-122"/>
                    </a:rPr>
                    <a:t>渠道整合</a:t>
                  </a:r>
                </a:p>
              </p:txBody>
            </p:sp>
          </p:grpSp>
          <p:sp>
            <p:nvSpPr>
              <p:cNvPr id="83" name="任意多边形 30">
                <a:extLst>
                  <a:ext uri="{FF2B5EF4-FFF2-40B4-BE49-F238E27FC236}">
                    <a16:creationId xmlns:a16="http://schemas.microsoft.com/office/drawing/2014/main" id="{47B11592-3B55-4E4F-BC5B-AE0C38576BB8}"/>
                  </a:ext>
                </a:extLst>
              </p:cNvPr>
              <p:cNvSpPr/>
              <p:nvPr/>
            </p:nvSpPr>
            <p:spPr bwMode="auto">
              <a:xfrm>
                <a:off x="6687339" y="2299780"/>
                <a:ext cx="1670317" cy="261009"/>
              </a:xfrm>
              <a:custGeom>
                <a:avLst/>
                <a:gdLst>
                  <a:gd name="connsiteX0" fmla="*/ 0 w 2082800"/>
                  <a:gd name="connsiteY0" fmla="*/ 406400 h 406400"/>
                  <a:gd name="connsiteX1" fmla="*/ 266700 w 2082800"/>
                  <a:gd name="connsiteY1" fmla="*/ 0 h 406400"/>
                  <a:gd name="connsiteX2" fmla="*/ 2082800 w 2082800"/>
                  <a:gd name="connsiteY2" fmla="*/ 0 h 4064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082800" h="406400">
                    <a:moveTo>
                      <a:pt x="0" y="406400"/>
                    </a:moveTo>
                    <a:lnTo>
                      <a:pt x="266700" y="0"/>
                    </a:lnTo>
                    <a:lnTo>
                      <a:pt x="2082800" y="0"/>
                    </a:lnTo>
                  </a:path>
                </a:pathLst>
              </a:custGeom>
              <a:noFill/>
              <a:ln>
                <a:solidFill>
                  <a:schemeClr val="bg1">
                    <a:lumMod val="50000"/>
                  </a:schemeClr>
                </a:solidFill>
                <a:headEnd type="oval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/>
              <a:lstStyle/>
              <a:p>
                <a:pPr defTabSz="913765">
                  <a:buClr>
                    <a:srgbClr val="CC9900"/>
                  </a:buClr>
                  <a:buFont typeface="Wingdings" panose="05000000000000000000" pitchFamily="2" charset="2"/>
                  <a:buChar char="n"/>
                </a:pPr>
                <a:endParaRPr lang="zh-CN" altLang="en-US" sz="1600">
                  <a:solidFill>
                    <a:prstClr val="black"/>
                  </a:solidFill>
                  <a:latin typeface="Arial" panose="020B0604020202020204" pitchFamily="34" charset="0"/>
                </a:endParaRPr>
              </a:p>
            </p:txBody>
          </p:sp>
          <p:sp>
            <p:nvSpPr>
              <p:cNvPr id="84" name="Text Box 11">
                <a:extLst>
                  <a:ext uri="{FF2B5EF4-FFF2-40B4-BE49-F238E27FC236}">
                    <a16:creationId xmlns:a16="http://schemas.microsoft.com/office/drawing/2014/main" id="{CC73B56B-C149-4766-9498-FE28B411B43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848047" y="2386645"/>
                <a:ext cx="2040785" cy="235656"/>
              </a:xfrm>
              <a:prstGeom prst="rect">
                <a:avLst/>
              </a:prstGeom>
              <a:noFill/>
              <a:ln w="9525">
                <a:noFill/>
                <a:miter lim="800000"/>
              </a:ln>
            </p:spPr>
            <p:txBody>
              <a:bodyPr wrap="square">
                <a:spAutoFit/>
              </a:bodyPr>
              <a:lstStyle/>
              <a:p>
                <a:endParaRPr lang="en-US" altLang="zh-CN" sz="1400" b="1" dirty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</p:grpSp>
        <p:grpSp>
          <p:nvGrpSpPr>
            <p:cNvPr id="65" name="组合 7">
              <a:extLst>
                <a:ext uri="{FF2B5EF4-FFF2-40B4-BE49-F238E27FC236}">
                  <a16:creationId xmlns:a16="http://schemas.microsoft.com/office/drawing/2014/main" id="{A90A1900-DC12-4A8E-8752-A10B393CB61C}"/>
                </a:ext>
              </a:extLst>
            </p:cNvPr>
            <p:cNvGrpSpPr/>
            <p:nvPr/>
          </p:nvGrpSpPr>
          <p:grpSpPr>
            <a:xfrm>
              <a:off x="6100028" y="4167039"/>
              <a:ext cx="4123727" cy="1377112"/>
              <a:chOff x="5060406" y="3606041"/>
              <a:chExt cx="3092795" cy="1032834"/>
            </a:xfrm>
          </p:grpSpPr>
          <p:grpSp>
            <p:nvGrpSpPr>
              <p:cNvPr id="76" name="组合 56">
                <a:extLst>
                  <a:ext uri="{FF2B5EF4-FFF2-40B4-BE49-F238E27FC236}">
                    <a16:creationId xmlns:a16="http://schemas.microsoft.com/office/drawing/2014/main" id="{11DADB2B-6667-4C1D-B2D3-4C7260C68FCD}"/>
                  </a:ext>
                </a:extLst>
              </p:cNvPr>
              <p:cNvGrpSpPr/>
              <p:nvPr/>
            </p:nvGrpSpPr>
            <p:grpSpPr>
              <a:xfrm>
                <a:off x="5060406" y="3606041"/>
                <a:ext cx="1032834" cy="1032834"/>
                <a:chOff x="7147781" y="2530024"/>
                <a:chExt cx="1085050" cy="1085050"/>
              </a:xfrm>
            </p:grpSpPr>
            <p:sp>
              <p:nvSpPr>
                <p:cNvPr id="79" name="Oval 7">
                  <a:extLst>
                    <a:ext uri="{FF2B5EF4-FFF2-40B4-BE49-F238E27FC236}">
                      <a16:creationId xmlns:a16="http://schemas.microsoft.com/office/drawing/2014/main" id="{2552F9A1-A418-473E-8047-1BA622E864F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147781" y="2530024"/>
                  <a:ext cx="1085050" cy="1085050"/>
                </a:xfrm>
                <a:prstGeom prst="ellipse">
                  <a:avLst/>
                </a:prstGeom>
                <a:solidFill>
                  <a:schemeClr val="bg1">
                    <a:lumMod val="95000"/>
                  </a:schemeClr>
                </a:solidFill>
                <a:ln w="12700">
                  <a:solidFill>
                    <a:schemeClr val="bg1">
                      <a:lumMod val="95000"/>
                    </a:schemeClr>
                  </a:solidFill>
                  <a:round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 sz="200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80" name="Freeform 278">
                  <a:extLst>
                    <a:ext uri="{FF2B5EF4-FFF2-40B4-BE49-F238E27FC236}">
                      <a16:creationId xmlns:a16="http://schemas.microsoft.com/office/drawing/2014/main" id="{46135820-42C1-41AB-A192-4A941DBA9625}"/>
                    </a:ext>
                  </a:extLst>
                </p:cNvPr>
                <p:cNvSpPr/>
                <p:nvPr/>
              </p:nvSpPr>
              <p:spPr bwMode="auto">
                <a:xfrm>
                  <a:off x="7242749" y="2772013"/>
                  <a:ext cx="918268" cy="523826"/>
                </a:xfrm>
                <a:custGeom>
                  <a:avLst/>
                  <a:gdLst>
                    <a:gd name="T0" fmla="*/ 208 w 443"/>
                    <a:gd name="T1" fmla="*/ 0 h 294"/>
                    <a:gd name="T2" fmla="*/ 228 w 443"/>
                    <a:gd name="T3" fmla="*/ 1 h 294"/>
                    <a:gd name="T4" fmla="*/ 248 w 443"/>
                    <a:gd name="T5" fmla="*/ 7 h 294"/>
                    <a:gd name="T6" fmla="*/ 266 w 443"/>
                    <a:gd name="T7" fmla="*/ 13 h 294"/>
                    <a:gd name="T8" fmla="*/ 284 w 443"/>
                    <a:gd name="T9" fmla="*/ 24 h 294"/>
                    <a:gd name="T10" fmla="*/ 299 w 443"/>
                    <a:gd name="T11" fmla="*/ 36 h 294"/>
                    <a:gd name="T12" fmla="*/ 312 w 443"/>
                    <a:gd name="T13" fmla="*/ 50 h 294"/>
                    <a:gd name="T14" fmla="*/ 324 w 443"/>
                    <a:gd name="T15" fmla="*/ 66 h 294"/>
                    <a:gd name="T16" fmla="*/ 332 w 443"/>
                    <a:gd name="T17" fmla="*/ 84 h 294"/>
                    <a:gd name="T18" fmla="*/ 338 w 443"/>
                    <a:gd name="T19" fmla="*/ 84 h 294"/>
                    <a:gd name="T20" fmla="*/ 348 w 443"/>
                    <a:gd name="T21" fmla="*/ 85 h 294"/>
                    <a:gd name="T22" fmla="*/ 368 w 443"/>
                    <a:gd name="T23" fmla="*/ 89 h 294"/>
                    <a:gd name="T24" fmla="*/ 388 w 443"/>
                    <a:gd name="T25" fmla="*/ 97 h 294"/>
                    <a:gd name="T26" fmla="*/ 404 w 443"/>
                    <a:gd name="T27" fmla="*/ 107 h 294"/>
                    <a:gd name="T28" fmla="*/ 418 w 443"/>
                    <a:gd name="T29" fmla="*/ 123 h 294"/>
                    <a:gd name="T30" fmla="*/ 430 w 443"/>
                    <a:gd name="T31" fmla="*/ 139 h 294"/>
                    <a:gd name="T32" fmla="*/ 438 w 443"/>
                    <a:gd name="T33" fmla="*/ 158 h 294"/>
                    <a:gd name="T34" fmla="*/ 442 w 443"/>
                    <a:gd name="T35" fmla="*/ 178 h 294"/>
                    <a:gd name="T36" fmla="*/ 443 w 443"/>
                    <a:gd name="T37" fmla="*/ 189 h 294"/>
                    <a:gd name="T38" fmla="*/ 441 w 443"/>
                    <a:gd name="T39" fmla="*/ 211 h 294"/>
                    <a:gd name="T40" fmla="*/ 434 w 443"/>
                    <a:gd name="T41" fmla="*/ 230 h 294"/>
                    <a:gd name="T42" fmla="*/ 425 w 443"/>
                    <a:gd name="T43" fmla="*/ 248 h 294"/>
                    <a:gd name="T44" fmla="*/ 412 w 443"/>
                    <a:gd name="T45" fmla="*/ 264 h 294"/>
                    <a:gd name="T46" fmla="*/ 396 w 443"/>
                    <a:gd name="T47" fmla="*/ 277 h 294"/>
                    <a:gd name="T48" fmla="*/ 378 w 443"/>
                    <a:gd name="T49" fmla="*/ 286 h 294"/>
                    <a:gd name="T50" fmla="*/ 358 w 443"/>
                    <a:gd name="T51" fmla="*/ 292 h 294"/>
                    <a:gd name="T52" fmla="*/ 338 w 443"/>
                    <a:gd name="T53" fmla="*/ 294 h 294"/>
                    <a:gd name="T54" fmla="*/ 87 w 443"/>
                    <a:gd name="T55" fmla="*/ 294 h 294"/>
                    <a:gd name="T56" fmla="*/ 70 w 443"/>
                    <a:gd name="T57" fmla="*/ 293 h 294"/>
                    <a:gd name="T58" fmla="*/ 54 w 443"/>
                    <a:gd name="T59" fmla="*/ 288 h 294"/>
                    <a:gd name="T60" fmla="*/ 39 w 443"/>
                    <a:gd name="T61" fmla="*/ 280 h 294"/>
                    <a:gd name="T62" fmla="*/ 26 w 443"/>
                    <a:gd name="T63" fmla="*/ 269 h 294"/>
                    <a:gd name="T64" fmla="*/ 15 w 443"/>
                    <a:gd name="T65" fmla="*/ 256 h 294"/>
                    <a:gd name="T66" fmla="*/ 7 w 443"/>
                    <a:gd name="T67" fmla="*/ 241 h 294"/>
                    <a:gd name="T68" fmla="*/ 2 w 443"/>
                    <a:gd name="T69" fmla="*/ 225 h 294"/>
                    <a:gd name="T70" fmla="*/ 0 w 443"/>
                    <a:gd name="T71" fmla="*/ 207 h 294"/>
                    <a:gd name="T72" fmla="*/ 1 w 443"/>
                    <a:gd name="T73" fmla="*/ 199 h 294"/>
                    <a:gd name="T74" fmla="*/ 3 w 443"/>
                    <a:gd name="T75" fmla="*/ 183 h 294"/>
                    <a:gd name="T76" fmla="*/ 8 w 443"/>
                    <a:gd name="T77" fmla="*/ 169 h 294"/>
                    <a:gd name="T78" fmla="*/ 16 w 443"/>
                    <a:gd name="T79" fmla="*/ 156 h 294"/>
                    <a:gd name="T80" fmla="*/ 32 w 443"/>
                    <a:gd name="T81" fmla="*/ 139 h 294"/>
                    <a:gd name="T82" fmla="*/ 44 w 443"/>
                    <a:gd name="T83" fmla="*/ 130 h 294"/>
                    <a:gd name="T84" fmla="*/ 58 w 443"/>
                    <a:gd name="T85" fmla="*/ 124 h 294"/>
                    <a:gd name="T86" fmla="*/ 73 w 443"/>
                    <a:gd name="T87" fmla="*/ 121 h 294"/>
                    <a:gd name="T88" fmla="*/ 75 w 443"/>
                    <a:gd name="T89" fmla="*/ 107 h 294"/>
                    <a:gd name="T90" fmla="*/ 82 w 443"/>
                    <a:gd name="T91" fmla="*/ 84 h 294"/>
                    <a:gd name="T92" fmla="*/ 94 w 443"/>
                    <a:gd name="T93" fmla="*/ 62 h 294"/>
                    <a:gd name="T94" fmla="*/ 108 w 443"/>
                    <a:gd name="T95" fmla="*/ 44 h 294"/>
                    <a:gd name="T96" fmla="*/ 126 w 443"/>
                    <a:gd name="T97" fmla="*/ 27 h 294"/>
                    <a:gd name="T98" fmla="*/ 147 w 443"/>
                    <a:gd name="T99" fmla="*/ 14 h 294"/>
                    <a:gd name="T100" fmla="*/ 170 w 443"/>
                    <a:gd name="T101" fmla="*/ 6 h 294"/>
                    <a:gd name="T102" fmla="*/ 195 w 443"/>
                    <a:gd name="T103" fmla="*/ 0 h 294"/>
                    <a:gd name="T104" fmla="*/ 208 w 443"/>
                    <a:gd name="T105" fmla="*/ 0 h 29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</a:cxnLst>
                  <a:rect l="0" t="0" r="r" b="b"/>
                  <a:pathLst>
                    <a:path w="443" h="294">
                      <a:moveTo>
                        <a:pt x="208" y="0"/>
                      </a:moveTo>
                      <a:lnTo>
                        <a:pt x="208" y="0"/>
                      </a:lnTo>
                      <a:lnTo>
                        <a:pt x="218" y="0"/>
                      </a:lnTo>
                      <a:lnTo>
                        <a:pt x="228" y="1"/>
                      </a:lnTo>
                      <a:lnTo>
                        <a:pt x="238" y="3"/>
                      </a:lnTo>
                      <a:lnTo>
                        <a:pt x="248" y="7"/>
                      </a:lnTo>
                      <a:lnTo>
                        <a:pt x="258" y="10"/>
                      </a:lnTo>
                      <a:lnTo>
                        <a:pt x="266" y="13"/>
                      </a:lnTo>
                      <a:lnTo>
                        <a:pt x="275" y="19"/>
                      </a:lnTo>
                      <a:lnTo>
                        <a:pt x="284" y="24"/>
                      </a:lnTo>
                      <a:lnTo>
                        <a:pt x="291" y="29"/>
                      </a:lnTo>
                      <a:lnTo>
                        <a:pt x="299" y="36"/>
                      </a:lnTo>
                      <a:lnTo>
                        <a:pt x="305" y="42"/>
                      </a:lnTo>
                      <a:lnTo>
                        <a:pt x="312" y="50"/>
                      </a:lnTo>
                      <a:lnTo>
                        <a:pt x="318" y="58"/>
                      </a:lnTo>
                      <a:lnTo>
                        <a:pt x="324" y="66"/>
                      </a:lnTo>
                      <a:lnTo>
                        <a:pt x="328" y="75"/>
                      </a:lnTo>
                      <a:lnTo>
                        <a:pt x="332" y="84"/>
                      </a:lnTo>
                      <a:lnTo>
                        <a:pt x="332" y="84"/>
                      </a:lnTo>
                      <a:lnTo>
                        <a:pt x="338" y="84"/>
                      </a:lnTo>
                      <a:lnTo>
                        <a:pt x="338" y="84"/>
                      </a:lnTo>
                      <a:lnTo>
                        <a:pt x="348" y="85"/>
                      </a:lnTo>
                      <a:lnTo>
                        <a:pt x="358" y="86"/>
                      </a:lnTo>
                      <a:lnTo>
                        <a:pt x="368" y="89"/>
                      </a:lnTo>
                      <a:lnTo>
                        <a:pt x="378" y="92"/>
                      </a:lnTo>
                      <a:lnTo>
                        <a:pt x="388" y="97"/>
                      </a:lnTo>
                      <a:lnTo>
                        <a:pt x="396" y="102"/>
                      </a:lnTo>
                      <a:lnTo>
                        <a:pt x="404" y="107"/>
                      </a:lnTo>
                      <a:lnTo>
                        <a:pt x="412" y="115"/>
                      </a:lnTo>
                      <a:lnTo>
                        <a:pt x="418" y="123"/>
                      </a:lnTo>
                      <a:lnTo>
                        <a:pt x="425" y="130"/>
                      </a:lnTo>
                      <a:lnTo>
                        <a:pt x="430" y="139"/>
                      </a:lnTo>
                      <a:lnTo>
                        <a:pt x="434" y="149"/>
                      </a:lnTo>
                      <a:lnTo>
                        <a:pt x="438" y="158"/>
                      </a:lnTo>
                      <a:lnTo>
                        <a:pt x="441" y="168"/>
                      </a:lnTo>
                      <a:lnTo>
                        <a:pt x="442" y="178"/>
                      </a:lnTo>
                      <a:lnTo>
                        <a:pt x="443" y="189"/>
                      </a:lnTo>
                      <a:lnTo>
                        <a:pt x="443" y="189"/>
                      </a:lnTo>
                      <a:lnTo>
                        <a:pt x="442" y="200"/>
                      </a:lnTo>
                      <a:lnTo>
                        <a:pt x="441" y="211"/>
                      </a:lnTo>
                      <a:lnTo>
                        <a:pt x="438" y="220"/>
                      </a:lnTo>
                      <a:lnTo>
                        <a:pt x="434" y="230"/>
                      </a:lnTo>
                      <a:lnTo>
                        <a:pt x="430" y="240"/>
                      </a:lnTo>
                      <a:lnTo>
                        <a:pt x="425" y="248"/>
                      </a:lnTo>
                      <a:lnTo>
                        <a:pt x="418" y="256"/>
                      </a:lnTo>
                      <a:lnTo>
                        <a:pt x="412" y="264"/>
                      </a:lnTo>
                      <a:lnTo>
                        <a:pt x="404" y="270"/>
                      </a:lnTo>
                      <a:lnTo>
                        <a:pt x="396" y="277"/>
                      </a:lnTo>
                      <a:lnTo>
                        <a:pt x="388" y="282"/>
                      </a:lnTo>
                      <a:lnTo>
                        <a:pt x="378" y="286"/>
                      </a:lnTo>
                      <a:lnTo>
                        <a:pt x="368" y="290"/>
                      </a:lnTo>
                      <a:lnTo>
                        <a:pt x="358" y="292"/>
                      </a:lnTo>
                      <a:lnTo>
                        <a:pt x="348" y="294"/>
                      </a:lnTo>
                      <a:lnTo>
                        <a:pt x="338" y="294"/>
                      </a:lnTo>
                      <a:lnTo>
                        <a:pt x="87" y="294"/>
                      </a:lnTo>
                      <a:lnTo>
                        <a:pt x="87" y="294"/>
                      </a:lnTo>
                      <a:lnTo>
                        <a:pt x="79" y="294"/>
                      </a:lnTo>
                      <a:lnTo>
                        <a:pt x="70" y="293"/>
                      </a:lnTo>
                      <a:lnTo>
                        <a:pt x="61" y="291"/>
                      </a:lnTo>
                      <a:lnTo>
                        <a:pt x="54" y="288"/>
                      </a:lnTo>
                      <a:lnTo>
                        <a:pt x="46" y="284"/>
                      </a:lnTo>
                      <a:lnTo>
                        <a:pt x="39" y="280"/>
                      </a:lnTo>
                      <a:lnTo>
                        <a:pt x="32" y="275"/>
                      </a:lnTo>
                      <a:lnTo>
                        <a:pt x="26" y="269"/>
                      </a:lnTo>
                      <a:lnTo>
                        <a:pt x="20" y="263"/>
                      </a:lnTo>
                      <a:lnTo>
                        <a:pt x="15" y="256"/>
                      </a:lnTo>
                      <a:lnTo>
                        <a:pt x="10" y="248"/>
                      </a:lnTo>
                      <a:lnTo>
                        <a:pt x="7" y="241"/>
                      </a:lnTo>
                      <a:lnTo>
                        <a:pt x="4" y="233"/>
                      </a:lnTo>
                      <a:lnTo>
                        <a:pt x="2" y="225"/>
                      </a:lnTo>
                      <a:lnTo>
                        <a:pt x="1" y="216"/>
                      </a:lnTo>
                      <a:lnTo>
                        <a:pt x="0" y="207"/>
                      </a:lnTo>
                      <a:lnTo>
                        <a:pt x="0" y="207"/>
                      </a:lnTo>
                      <a:lnTo>
                        <a:pt x="1" y="199"/>
                      </a:lnTo>
                      <a:lnTo>
                        <a:pt x="2" y="191"/>
                      </a:lnTo>
                      <a:lnTo>
                        <a:pt x="3" y="183"/>
                      </a:lnTo>
                      <a:lnTo>
                        <a:pt x="5" y="176"/>
                      </a:lnTo>
                      <a:lnTo>
                        <a:pt x="8" y="169"/>
                      </a:lnTo>
                      <a:lnTo>
                        <a:pt x="13" y="162"/>
                      </a:lnTo>
                      <a:lnTo>
                        <a:pt x="16" y="156"/>
                      </a:lnTo>
                      <a:lnTo>
                        <a:pt x="21" y="150"/>
                      </a:lnTo>
                      <a:lnTo>
                        <a:pt x="32" y="139"/>
                      </a:lnTo>
                      <a:lnTo>
                        <a:pt x="37" y="135"/>
                      </a:lnTo>
                      <a:lnTo>
                        <a:pt x="44" y="130"/>
                      </a:lnTo>
                      <a:lnTo>
                        <a:pt x="51" y="127"/>
                      </a:lnTo>
                      <a:lnTo>
                        <a:pt x="58" y="124"/>
                      </a:lnTo>
                      <a:lnTo>
                        <a:pt x="66" y="122"/>
                      </a:lnTo>
                      <a:lnTo>
                        <a:pt x="73" y="121"/>
                      </a:lnTo>
                      <a:lnTo>
                        <a:pt x="73" y="121"/>
                      </a:lnTo>
                      <a:lnTo>
                        <a:pt x="75" y="107"/>
                      </a:lnTo>
                      <a:lnTo>
                        <a:pt x="79" y="96"/>
                      </a:lnTo>
                      <a:lnTo>
                        <a:pt x="82" y="84"/>
                      </a:lnTo>
                      <a:lnTo>
                        <a:pt x="87" y="73"/>
                      </a:lnTo>
                      <a:lnTo>
                        <a:pt x="94" y="62"/>
                      </a:lnTo>
                      <a:lnTo>
                        <a:pt x="100" y="52"/>
                      </a:lnTo>
                      <a:lnTo>
                        <a:pt x="108" y="44"/>
                      </a:lnTo>
                      <a:lnTo>
                        <a:pt x="117" y="35"/>
                      </a:lnTo>
                      <a:lnTo>
                        <a:pt x="126" y="27"/>
                      </a:lnTo>
                      <a:lnTo>
                        <a:pt x="136" y="21"/>
                      </a:lnTo>
                      <a:lnTo>
                        <a:pt x="147" y="14"/>
                      </a:lnTo>
                      <a:lnTo>
                        <a:pt x="158" y="9"/>
                      </a:lnTo>
                      <a:lnTo>
                        <a:pt x="170" y="6"/>
                      </a:lnTo>
                      <a:lnTo>
                        <a:pt x="182" y="2"/>
                      </a:lnTo>
                      <a:lnTo>
                        <a:pt x="195" y="0"/>
                      </a:lnTo>
                      <a:lnTo>
                        <a:pt x="208" y="0"/>
                      </a:lnTo>
                      <a:lnTo>
                        <a:pt x="208" y="0"/>
                      </a:lnTo>
                      <a:close/>
                    </a:path>
                  </a:pathLst>
                </a:custGeom>
                <a:solidFill>
                  <a:schemeClr val="tx1">
                    <a:lumMod val="65000"/>
                    <a:lumOff val="35000"/>
                  </a:schemeClr>
                </a:solidFill>
                <a:ln>
                  <a:noFill/>
                </a:ln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</p:spPr>
              <p:txBody>
                <a:bodyPr vert="horz" wrap="square" lIns="121920" tIns="60960" rIns="121920" bIns="60960" numCol="1" rtlCol="0" anchor="ctr" anchorCtr="0" compatLnSpc="1"/>
                <a:lstStyle/>
                <a:p>
                  <a:pPr algn="ctr">
                    <a:buClr>
                      <a:srgbClr val="CC9900"/>
                    </a:buClr>
                    <a:defRPr/>
                  </a:pPr>
                  <a:endParaRPr lang="en-US" altLang="zh-CN" sz="900" b="1" kern="0" dirty="0">
                    <a:solidFill>
                      <a:prstClr val="white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81" name="Text Box 48">
                  <a:extLst>
                    <a:ext uri="{FF2B5EF4-FFF2-40B4-BE49-F238E27FC236}">
                      <a16:creationId xmlns:a16="http://schemas.microsoft.com/office/drawing/2014/main" id="{22A10586-CBEA-4F35-98B5-A9ACB6127822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7222164" y="2991527"/>
                  <a:ext cx="947679" cy="247570"/>
                </a:xfrm>
                <a:prstGeom prst="rect">
                  <a:avLst/>
                </a:prstGeom>
                <a:noFill/>
                <a:ln w="9525">
                  <a:noFill/>
                  <a:miter lim="800000"/>
                </a:ln>
              </p:spPr>
              <p:txBody>
                <a:bodyPr wrap="square">
                  <a:spAutoFit/>
                </a:bodyPr>
                <a:lstStyle/>
                <a:p>
                  <a:pPr algn="ctr" eaLnBrk="0" hangingPunct="0"/>
                  <a:r>
                    <a:rPr lang="zh-CN" altLang="en-US" sz="1400" b="1" dirty="0">
                      <a:solidFill>
                        <a:prstClr val="white"/>
                      </a:solidFill>
                      <a:latin typeface="微软雅黑" panose="020B0503020204020204" pitchFamily="34" charset="-122"/>
                      <a:ea typeface="微软雅黑" panose="020B0503020204020204" pitchFamily="34" charset="-122"/>
                    </a:rPr>
                    <a:t>智能监控</a:t>
                  </a:r>
                </a:p>
              </p:txBody>
            </p:sp>
          </p:grpSp>
          <p:sp>
            <p:nvSpPr>
              <p:cNvPr id="77" name="任意多边形 37">
                <a:extLst>
                  <a:ext uri="{FF2B5EF4-FFF2-40B4-BE49-F238E27FC236}">
                    <a16:creationId xmlns:a16="http://schemas.microsoft.com/office/drawing/2014/main" id="{65A7FD44-5E3C-4842-9228-8CCE76FE0AE3}"/>
                  </a:ext>
                </a:extLst>
              </p:cNvPr>
              <p:cNvSpPr/>
              <p:nvPr/>
            </p:nvSpPr>
            <p:spPr bwMode="auto">
              <a:xfrm>
                <a:off x="6051453" y="3804852"/>
                <a:ext cx="1353324" cy="232506"/>
              </a:xfrm>
              <a:custGeom>
                <a:avLst/>
                <a:gdLst>
                  <a:gd name="connsiteX0" fmla="*/ 0 w 2082800"/>
                  <a:gd name="connsiteY0" fmla="*/ 406400 h 406400"/>
                  <a:gd name="connsiteX1" fmla="*/ 266700 w 2082800"/>
                  <a:gd name="connsiteY1" fmla="*/ 0 h 406400"/>
                  <a:gd name="connsiteX2" fmla="*/ 2082800 w 2082800"/>
                  <a:gd name="connsiteY2" fmla="*/ 0 h 4064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082800" h="406400">
                    <a:moveTo>
                      <a:pt x="0" y="406400"/>
                    </a:moveTo>
                    <a:lnTo>
                      <a:pt x="266700" y="0"/>
                    </a:lnTo>
                    <a:lnTo>
                      <a:pt x="2082800" y="0"/>
                    </a:lnTo>
                  </a:path>
                </a:pathLst>
              </a:custGeom>
              <a:noFill/>
              <a:ln>
                <a:solidFill>
                  <a:schemeClr val="bg1">
                    <a:lumMod val="50000"/>
                  </a:schemeClr>
                </a:solidFill>
                <a:headEnd type="oval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/>
              <a:lstStyle/>
              <a:p>
                <a:pPr defTabSz="913765">
                  <a:buClr>
                    <a:srgbClr val="CC9900"/>
                  </a:buClr>
                  <a:buFont typeface="Wingdings" panose="05000000000000000000" pitchFamily="2" charset="2"/>
                  <a:buChar char="n"/>
                </a:pPr>
                <a:endParaRPr lang="zh-CN" altLang="en-US" sz="1600">
                  <a:solidFill>
                    <a:prstClr val="black"/>
                  </a:solidFill>
                  <a:latin typeface="Arial" panose="020B0604020202020204" pitchFamily="34" charset="0"/>
                </a:endParaRPr>
              </a:p>
            </p:txBody>
          </p:sp>
          <p:sp>
            <p:nvSpPr>
              <p:cNvPr id="78" name="Text Box 11">
                <a:extLst>
                  <a:ext uri="{FF2B5EF4-FFF2-40B4-BE49-F238E27FC236}">
                    <a16:creationId xmlns:a16="http://schemas.microsoft.com/office/drawing/2014/main" id="{E1A2E7F4-B2A5-496C-AB2E-2617B349577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215726" y="3885583"/>
                <a:ext cx="1937475" cy="530225"/>
              </a:xfrm>
              <a:prstGeom prst="rect">
                <a:avLst/>
              </a:prstGeom>
              <a:noFill/>
              <a:ln w="9525">
                <a:noFill/>
                <a:miter lim="800000"/>
              </a:ln>
            </p:spPr>
            <p:txBody>
              <a:bodyPr wrap="square">
                <a:spAutoFit/>
              </a:bodyPr>
              <a:lstStyle/>
              <a:p>
                <a:r>
                  <a:rPr lang="zh-CN" altLang="en-US" sz="1300" b="1" dirty="0">
                    <a:solidFill>
                      <a:srgbClr val="000000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支持实时交易监控和统计报表。异步交易信息采集和实时流计算</a:t>
                </a:r>
                <a:endParaRPr lang="en-US" altLang="zh-CN" sz="1300" b="1" dirty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</p:grpSp>
        <p:sp>
          <p:nvSpPr>
            <p:cNvPr id="66" name="Text Box 11">
              <a:extLst>
                <a:ext uri="{FF2B5EF4-FFF2-40B4-BE49-F238E27FC236}">
                  <a16:creationId xmlns:a16="http://schemas.microsoft.com/office/drawing/2014/main" id="{5BE97F23-A8BC-4FEB-AC51-8355833A35E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558921" y="806446"/>
              <a:ext cx="2987059" cy="706966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wrap="square">
              <a:spAutoFit/>
            </a:bodyPr>
            <a:lstStyle/>
            <a:p>
              <a:r>
                <a:rPr lang="zh-CN" altLang="en-US" sz="1300" b="1" dirty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对渠道的接入适配，安全管理，服务权限管理，渠道流量控制等</a:t>
              </a:r>
              <a:endParaRPr lang="en-US" altLang="zh-CN" sz="13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67" name="Text Box 11">
              <a:extLst>
                <a:ext uri="{FF2B5EF4-FFF2-40B4-BE49-F238E27FC236}">
                  <a16:creationId xmlns:a16="http://schemas.microsoft.com/office/drawing/2014/main" id="{CFA31688-7A32-4799-A291-708E02D8FCE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flipH="1">
              <a:off x="1109975" y="1004808"/>
              <a:ext cx="2699248" cy="706966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wrap="square">
              <a:spAutoFit/>
            </a:bodyPr>
            <a:lstStyle/>
            <a:p>
              <a:r>
                <a:rPr lang="zh-CN" altLang="en-US" sz="1300" b="1" dirty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支持对接入原子服务的适配、封装及组合，以标准服务形态提供给其他系统调用。</a:t>
              </a:r>
              <a:endParaRPr lang="en-US" altLang="zh-CN" sz="13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68" name="Text Box 11">
              <a:extLst>
                <a:ext uri="{FF2B5EF4-FFF2-40B4-BE49-F238E27FC236}">
                  <a16:creationId xmlns:a16="http://schemas.microsoft.com/office/drawing/2014/main" id="{33C12A42-FE56-40E0-AEDC-DA3A59D9E86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13140" y="4371733"/>
              <a:ext cx="3108500" cy="706966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wrap="square">
              <a:spAutoFit/>
            </a:bodyPr>
            <a:lstStyle/>
            <a:p>
              <a:r>
                <a:rPr lang="zh-CN" altLang="en-US" sz="1300" b="1" dirty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支持各类通讯协议和报文协议类型的系统接入适配，并能通过配置实现和快速适配接入。</a:t>
              </a:r>
            </a:p>
          </p:txBody>
        </p:sp>
        <p:grpSp>
          <p:nvGrpSpPr>
            <p:cNvPr id="69" name="组合 68">
              <a:extLst>
                <a:ext uri="{FF2B5EF4-FFF2-40B4-BE49-F238E27FC236}">
                  <a16:creationId xmlns:a16="http://schemas.microsoft.com/office/drawing/2014/main" id="{6CB3EC4C-5552-4B63-982A-30A6C30694C5}"/>
                </a:ext>
              </a:extLst>
            </p:cNvPr>
            <p:cNvGrpSpPr/>
            <p:nvPr/>
          </p:nvGrpSpPr>
          <p:grpSpPr>
            <a:xfrm>
              <a:off x="282514" y="2438847"/>
              <a:ext cx="4120053" cy="1856839"/>
              <a:chOff x="815432" y="733824"/>
              <a:chExt cx="3090040" cy="1392628"/>
            </a:xfrm>
          </p:grpSpPr>
          <p:grpSp>
            <p:nvGrpSpPr>
              <p:cNvPr id="71" name="组合 82">
                <a:extLst>
                  <a:ext uri="{FF2B5EF4-FFF2-40B4-BE49-F238E27FC236}">
                    <a16:creationId xmlns:a16="http://schemas.microsoft.com/office/drawing/2014/main" id="{661ED59B-1D73-4C41-A3AE-20C9E823826D}"/>
                  </a:ext>
                </a:extLst>
              </p:cNvPr>
              <p:cNvGrpSpPr/>
              <p:nvPr/>
            </p:nvGrpSpPr>
            <p:grpSpPr>
              <a:xfrm>
                <a:off x="2872638" y="733824"/>
                <a:ext cx="1032834" cy="1032834"/>
                <a:chOff x="7147783" y="2530024"/>
                <a:chExt cx="1085050" cy="1085050"/>
              </a:xfrm>
            </p:grpSpPr>
            <p:sp>
              <p:nvSpPr>
                <p:cNvPr id="73" name="Oval 7">
                  <a:extLst>
                    <a:ext uri="{FF2B5EF4-FFF2-40B4-BE49-F238E27FC236}">
                      <a16:creationId xmlns:a16="http://schemas.microsoft.com/office/drawing/2014/main" id="{CB6C2AFD-5B2C-454C-B45D-BF1FC403B7C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147783" y="2530024"/>
                  <a:ext cx="1085050" cy="1085050"/>
                </a:xfrm>
                <a:prstGeom prst="ellipse">
                  <a:avLst/>
                </a:prstGeom>
                <a:solidFill>
                  <a:schemeClr val="bg1">
                    <a:lumMod val="95000"/>
                  </a:schemeClr>
                </a:solidFill>
                <a:ln w="12700">
                  <a:solidFill>
                    <a:schemeClr val="bg1">
                      <a:lumMod val="95000"/>
                    </a:schemeClr>
                  </a:solidFill>
                  <a:round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 sz="200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74" name="Freeform 278">
                  <a:extLst>
                    <a:ext uri="{FF2B5EF4-FFF2-40B4-BE49-F238E27FC236}">
                      <a16:creationId xmlns:a16="http://schemas.microsoft.com/office/drawing/2014/main" id="{09931CBF-E261-4958-980E-70B51C554F06}"/>
                    </a:ext>
                  </a:extLst>
                </p:cNvPr>
                <p:cNvSpPr/>
                <p:nvPr/>
              </p:nvSpPr>
              <p:spPr bwMode="auto">
                <a:xfrm>
                  <a:off x="7242749" y="2772013"/>
                  <a:ext cx="918268" cy="523826"/>
                </a:xfrm>
                <a:custGeom>
                  <a:avLst/>
                  <a:gdLst>
                    <a:gd name="T0" fmla="*/ 208 w 443"/>
                    <a:gd name="T1" fmla="*/ 0 h 294"/>
                    <a:gd name="T2" fmla="*/ 228 w 443"/>
                    <a:gd name="T3" fmla="*/ 1 h 294"/>
                    <a:gd name="T4" fmla="*/ 248 w 443"/>
                    <a:gd name="T5" fmla="*/ 7 h 294"/>
                    <a:gd name="T6" fmla="*/ 266 w 443"/>
                    <a:gd name="T7" fmla="*/ 13 h 294"/>
                    <a:gd name="T8" fmla="*/ 284 w 443"/>
                    <a:gd name="T9" fmla="*/ 24 h 294"/>
                    <a:gd name="T10" fmla="*/ 299 w 443"/>
                    <a:gd name="T11" fmla="*/ 36 h 294"/>
                    <a:gd name="T12" fmla="*/ 312 w 443"/>
                    <a:gd name="T13" fmla="*/ 50 h 294"/>
                    <a:gd name="T14" fmla="*/ 324 w 443"/>
                    <a:gd name="T15" fmla="*/ 66 h 294"/>
                    <a:gd name="T16" fmla="*/ 332 w 443"/>
                    <a:gd name="T17" fmla="*/ 84 h 294"/>
                    <a:gd name="T18" fmla="*/ 338 w 443"/>
                    <a:gd name="T19" fmla="*/ 84 h 294"/>
                    <a:gd name="T20" fmla="*/ 348 w 443"/>
                    <a:gd name="T21" fmla="*/ 85 h 294"/>
                    <a:gd name="T22" fmla="*/ 368 w 443"/>
                    <a:gd name="T23" fmla="*/ 89 h 294"/>
                    <a:gd name="T24" fmla="*/ 388 w 443"/>
                    <a:gd name="T25" fmla="*/ 97 h 294"/>
                    <a:gd name="T26" fmla="*/ 404 w 443"/>
                    <a:gd name="T27" fmla="*/ 107 h 294"/>
                    <a:gd name="T28" fmla="*/ 418 w 443"/>
                    <a:gd name="T29" fmla="*/ 123 h 294"/>
                    <a:gd name="T30" fmla="*/ 430 w 443"/>
                    <a:gd name="T31" fmla="*/ 139 h 294"/>
                    <a:gd name="T32" fmla="*/ 438 w 443"/>
                    <a:gd name="T33" fmla="*/ 158 h 294"/>
                    <a:gd name="T34" fmla="*/ 442 w 443"/>
                    <a:gd name="T35" fmla="*/ 178 h 294"/>
                    <a:gd name="T36" fmla="*/ 443 w 443"/>
                    <a:gd name="T37" fmla="*/ 189 h 294"/>
                    <a:gd name="T38" fmla="*/ 441 w 443"/>
                    <a:gd name="T39" fmla="*/ 211 h 294"/>
                    <a:gd name="T40" fmla="*/ 434 w 443"/>
                    <a:gd name="T41" fmla="*/ 230 h 294"/>
                    <a:gd name="T42" fmla="*/ 425 w 443"/>
                    <a:gd name="T43" fmla="*/ 248 h 294"/>
                    <a:gd name="T44" fmla="*/ 412 w 443"/>
                    <a:gd name="T45" fmla="*/ 264 h 294"/>
                    <a:gd name="T46" fmla="*/ 396 w 443"/>
                    <a:gd name="T47" fmla="*/ 277 h 294"/>
                    <a:gd name="T48" fmla="*/ 378 w 443"/>
                    <a:gd name="T49" fmla="*/ 286 h 294"/>
                    <a:gd name="T50" fmla="*/ 358 w 443"/>
                    <a:gd name="T51" fmla="*/ 292 h 294"/>
                    <a:gd name="T52" fmla="*/ 338 w 443"/>
                    <a:gd name="T53" fmla="*/ 294 h 294"/>
                    <a:gd name="T54" fmla="*/ 87 w 443"/>
                    <a:gd name="T55" fmla="*/ 294 h 294"/>
                    <a:gd name="T56" fmla="*/ 70 w 443"/>
                    <a:gd name="T57" fmla="*/ 293 h 294"/>
                    <a:gd name="T58" fmla="*/ 54 w 443"/>
                    <a:gd name="T59" fmla="*/ 288 h 294"/>
                    <a:gd name="T60" fmla="*/ 39 w 443"/>
                    <a:gd name="T61" fmla="*/ 280 h 294"/>
                    <a:gd name="T62" fmla="*/ 26 w 443"/>
                    <a:gd name="T63" fmla="*/ 269 h 294"/>
                    <a:gd name="T64" fmla="*/ 15 w 443"/>
                    <a:gd name="T65" fmla="*/ 256 h 294"/>
                    <a:gd name="T66" fmla="*/ 7 w 443"/>
                    <a:gd name="T67" fmla="*/ 241 h 294"/>
                    <a:gd name="T68" fmla="*/ 2 w 443"/>
                    <a:gd name="T69" fmla="*/ 225 h 294"/>
                    <a:gd name="T70" fmla="*/ 0 w 443"/>
                    <a:gd name="T71" fmla="*/ 207 h 294"/>
                    <a:gd name="T72" fmla="*/ 1 w 443"/>
                    <a:gd name="T73" fmla="*/ 199 h 294"/>
                    <a:gd name="T74" fmla="*/ 3 w 443"/>
                    <a:gd name="T75" fmla="*/ 183 h 294"/>
                    <a:gd name="T76" fmla="*/ 8 w 443"/>
                    <a:gd name="T77" fmla="*/ 169 h 294"/>
                    <a:gd name="T78" fmla="*/ 16 w 443"/>
                    <a:gd name="T79" fmla="*/ 156 h 294"/>
                    <a:gd name="T80" fmla="*/ 32 w 443"/>
                    <a:gd name="T81" fmla="*/ 139 h 294"/>
                    <a:gd name="T82" fmla="*/ 44 w 443"/>
                    <a:gd name="T83" fmla="*/ 130 h 294"/>
                    <a:gd name="T84" fmla="*/ 58 w 443"/>
                    <a:gd name="T85" fmla="*/ 124 h 294"/>
                    <a:gd name="T86" fmla="*/ 73 w 443"/>
                    <a:gd name="T87" fmla="*/ 121 h 294"/>
                    <a:gd name="T88" fmla="*/ 75 w 443"/>
                    <a:gd name="T89" fmla="*/ 107 h 294"/>
                    <a:gd name="T90" fmla="*/ 82 w 443"/>
                    <a:gd name="T91" fmla="*/ 84 h 294"/>
                    <a:gd name="T92" fmla="*/ 94 w 443"/>
                    <a:gd name="T93" fmla="*/ 62 h 294"/>
                    <a:gd name="T94" fmla="*/ 108 w 443"/>
                    <a:gd name="T95" fmla="*/ 44 h 294"/>
                    <a:gd name="T96" fmla="*/ 126 w 443"/>
                    <a:gd name="T97" fmla="*/ 27 h 294"/>
                    <a:gd name="T98" fmla="*/ 147 w 443"/>
                    <a:gd name="T99" fmla="*/ 14 h 294"/>
                    <a:gd name="T100" fmla="*/ 170 w 443"/>
                    <a:gd name="T101" fmla="*/ 6 h 294"/>
                    <a:gd name="T102" fmla="*/ 195 w 443"/>
                    <a:gd name="T103" fmla="*/ 0 h 294"/>
                    <a:gd name="T104" fmla="*/ 208 w 443"/>
                    <a:gd name="T105" fmla="*/ 0 h 29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</a:cxnLst>
                  <a:rect l="0" t="0" r="r" b="b"/>
                  <a:pathLst>
                    <a:path w="443" h="294">
                      <a:moveTo>
                        <a:pt x="208" y="0"/>
                      </a:moveTo>
                      <a:lnTo>
                        <a:pt x="208" y="0"/>
                      </a:lnTo>
                      <a:lnTo>
                        <a:pt x="218" y="0"/>
                      </a:lnTo>
                      <a:lnTo>
                        <a:pt x="228" y="1"/>
                      </a:lnTo>
                      <a:lnTo>
                        <a:pt x="238" y="3"/>
                      </a:lnTo>
                      <a:lnTo>
                        <a:pt x="248" y="7"/>
                      </a:lnTo>
                      <a:lnTo>
                        <a:pt x="258" y="10"/>
                      </a:lnTo>
                      <a:lnTo>
                        <a:pt x="266" y="13"/>
                      </a:lnTo>
                      <a:lnTo>
                        <a:pt x="275" y="19"/>
                      </a:lnTo>
                      <a:lnTo>
                        <a:pt x="284" y="24"/>
                      </a:lnTo>
                      <a:lnTo>
                        <a:pt x="291" y="29"/>
                      </a:lnTo>
                      <a:lnTo>
                        <a:pt x="299" y="36"/>
                      </a:lnTo>
                      <a:lnTo>
                        <a:pt x="305" y="42"/>
                      </a:lnTo>
                      <a:lnTo>
                        <a:pt x="312" y="50"/>
                      </a:lnTo>
                      <a:lnTo>
                        <a:pt x="318" y="58"/>
                      </a:lnTo>
                      <a:lnTo>
                        <a:pt x="324" y="66"/>
                      </a:lnTo>
                      <a:lnTo>
                        <a:pt x="328" y="75"/>
                      </a:lnTo>
                      <a:lnTo>
                        <a:pt x="332" y="84"/>
                      </a:lnTo>
                      <a:lnTo>
                        <a:pt x="332" y="84"/>
                      </a:lnTo>
                      <a:lnTo>
                        <a:pt x="338" y="84"/>
                      </a:lnTo>
                      <a:lnTo>
                        <a:pt x="338" y="84"/>
                      </a:lnTo>
                      <a:lnTo>
                        <a:pt x="348" y="85"/>
                      </a:lnTo>
                      <a:lnTo>
                        <a:pt x="358" y="86"/>
                      </a:lnTo>
                      <a:lnTo>
                        <a:pt x="368" y="89"/>
                      </a:lnTo>
                      <a:lnTo>
                        <a:pt x="378" y="92"/>
                      </a:lnTo>
                      <a:lnTo>
                        <a:pt x="388" y="97"/>
                      </a:lnTo>
                      <a:lnTo>
                        <a:pt x="396" y="102"/>
                      </a:lnTo>
                      <a:lnTo>
                        <a:pt x="404" y="107"/>
                      </a:lnTo>
                      <a:lnTo>
                        <a:pt x="412" y="115"/>
                      </a:lnTo>
                      <a:lnTo>
                        <a:pt x="418" y="123"/>
                      </a:lnTo>
                      <a:lnTo>
                        <a:pt x="425" y="130"/>
                      </a:lnTo>
                      <a:lnTo>
                        <a:pt x="430" y="139"/>
                      </a:lnTo>
                      <a:lnTo>
                        <a:pt x="434" y="149"/>
                      </a:lnTo>
                      <a:lnTo>
                        <a:pt x="438" y="158"/>
                      </a:lnTo>
                      <a:lnTo>
                        <a:pt x="441" y="168"/>
                      </a:lnTo>
                      <a:lnTo>
                        <a:pt x="442" y="178"/>
                      </a:lnTo>
                      <a:lnTo>
                        <a:pt x="443" y="189"/>
                      </a:lnTo>
                      <a:lnTo>
                        <a:pt x="443" y="189"/>
                      </a:lnTo>
                      <a:lnTo>
                        <a:pt x="442" y="200"/>
                      </a:lnTo>
                      <a:lnTo>
                        <a:pt x="441" y="211"/>
                      </a:lnTo>
                      <a:lnTo>
                        <a:pt x="438" y="220"/>
                      </a:lnTo>
                      <a:lnTo>
                        <a:pt x="434" y="230"/>
                      </a:lnTo>
                      <a:lnTo>
                        <a:pt x="430" y="240"/>
                      </a:lnTo>
                      <a:lnTo>
                        <a:pt x="425" y="248"/>
                      </a:lnTo>
                      <a:lnTo>
                        <a:pt x="418" y="256"/>
                      </a:lnTo>
                      <a:lnTo>
                        <a:pt x="412" y="264"/>
                      </a:lnTo>
                      <a:lnTo>
                        <a:pt x="404" y="270"/>
                      </a:lnTo>
                      <a:lnTo>
                        <a:pt x="396" y="277"/>
                      </a:lnTo>
                      <a:lnTo>
                        <a:pt x="388" y="282"/>
                      </a:lnTo>
                      <a:lnTo>
                        <a:pt x="378" y="286"/>
                      </a:lnTo>
                      <a:lnTo>
                        <a:pt x="368" y="290"/>
                      </a:lnTo>
                      <a:lnTo>
                        <a:pt x="358" y="292"/>
                      </a:lnTo>
                      <a:lnTo>
                        <a:pt x="348" y="294"/>
                      </a:lnTo>
                      <a:lnTo>
                        <a:pt x="338" y="294"/>
                      </a:lnTo>
                      <a:lnTo>
                        <a:pt x="87" y="294"/>
                      </a:lnTo>
                      <a:lnTo>
                        <a:pt x="87" y="294"/>
                      </a:lnTo>
                      <a:lnTo>
                        <a:pt x="79" y="294"/>
                      </a:lnTo>
                      <a:lnTo>
                        <a:pt x="70" y="293"/>
                      </a:lnTo>
                      <a:lnTo>
                        <a:pt x="61" y="291"/>
                      </a:lnTo>
                      <a:lnTo>
                        <a:pt x="54" y="288"/>
                      </a:lnTo>
                      <a:lnTo>
                        <a:pt x="46" y="284"/>
                      </a:lnTo>
                      <a:lnTo>
                        <a:pt x="39" y="280"/>
                      </a:lnTo>
                      <a:lnTo>
                        <a:pt x="32" y="275"/>
                      </a:lnTo>
                      <a:lnTo>
                        <a:pt x="26" y="269"/>
                      </a:lnTo>
                      <a:lnTo>
                        <a:pt x="20" y="263"/>
                      </a:lnTo>
                      <a:lnTo>
                        <a:pt x="15" y="256"/>
                      </a:lnTo>
                      <a:lnTo>
                        <a:pt x="10" y="248"/>
                      </a:lnTo>
                      <a:lnTo>
                        <a:pt x="7" y="241"/>
                      </a:lnTo>
                      <a:lnTo>
                        <a:pt x="4" y="233"/>
                      </a:lnTo>
                      <a:lnTo>
                        <a:pt x="2" y="225"/>
                      </a:lnTo>
                      <a:lnTo>
                        <a:pt x="1" y="216"/>
                      </a:lnTo>
                      <a:lnTo>
                        <a:pt x="0" y="207"/>
                      </a:lnTo>
                      <a:lnTo>
                        <a:pt x="0" y="207"/>
                      </a:lnTo>
                      <a:lnTo>
                        <a:pt x="1" y="199"/>
                      </a:lnTo>
                      <a:lnTo>
                        <a:pt x="2" y="191"/>
                      </a:lnTo>
                      <a:lnTo>
                        <a:pt x="3" y="183"/>
                      </a:lnTo>
                      <a:lnTo>
                        <a:pt x="5" y="176"/>
                      </a:lnTo>
                      <a:lnTo>
                        <a:pt x="8" y="169"/>
                      </a:lnTo>
                      <a:lnTo>
                        <a:pt x="13" y="162"/>
                      </a:lnTo>
                      <a:lnTo>
                        <a:pt x="16" y="156"/>
                      </a:lnTo>
                      <a:lnTo>
                        <a:pt x="21" y="150"/>
                      </a:lnTo>
                      <a:lnTo>
                        <a:pt x="32" y="139"/>
                      </a:lnTo>
                      <a:lnTo>
                        <a:pt x="37" y="135"/>
                      </a:lnTo>
                      <a:lnTo>
                        <a:pt x="44" y="130"/>
                      </a:lnTo>
                      <a:lnTo>
                        <a:pt x="51" y="127"/>
                      </a:lnTo>
                      <a:lnTo>
                        <a:pt x="58" y="124"/>
                      </a:lnTo>
                      <a:lnTo>
                        <a:pt x="66" y="122"/>
                      </a:lnTo>
                      <a:lnTo>
                        <a:pt x="73" y="121"/>
                      </a:lnTo>
                      <a:lnTo>
                        <a:pt x="73" y="121"/>
                      </a:lnTo>
                      <a:lnTo>
                        <a:pt x="75" y="107"/>
                      </a:lnTo>
                      <a:lnTo>
                        <a:pt x="79" y="96"/>
                      </a:lnTo>
                      <a:lnTo>
                        <a:pt x="82" y="84"/>
                      </a:lnTo>
                      <a:lnTo>
                        <a:pt x="87" y="73"/>
                      </a:lnTo>
                      <a:lnTo>
                        <a:pt x="94" y="62"/>
                      </a:lnTo>
                      <a:lnTo>
                        <a:pt x="100" y="52"/>
                      </a:lnTo>
                      <a:lnTo>
                        <a:pt x="108" y="44"/>
                      </a:lnTo>
                      <a:lnTo>
                        <a:pt x="117" y="35"/>
                      </a:lnTo>
                      <a:lnTo>
                        <a:pt x="126" y="27"/>
                      </a:lnTo>
                      <a:lnTo>
                        <a:pt x="136" y="21"/>
                      </a:lnTo>
                      <a:lnTo>
                        <a:pt x="147" y="14"/>
                      </a:lnTo>
                      <a:lnTo>
                        <a:pt x="158" y="9"/>
                      </a:lnTo>
                      <a:lnTo>
                        <a:pt x="170" y="6"/>
                      </a:lnTo>
                      <a:lnTo>
                        <a:pt x="182" y="2"/>
                      </a:lnTo>
                      <a:lnTo>
                        <a:pt x="195" y="0"/>
                      </a:lnTo>
                      <a:lnTo>
                        <a:pt x="208" y="0"/>
                      </a:lnTo>
                      <a:lnTo>
                        <a:pt x="208" y="0"/>
                      </a:lnTo>
                      <a:close/>
                    </a:path>
                  </a:pathLst>
                </a:custGeom>
                <a:solidFill>
                  <a:schemeClr val="tx1">
                    <a:lumMod val="65000"/>
                    <a:lumOff val="35000"/>
                  </a:schemeClr>
                </a:solidFill>
                <a:ln>
                  <a:noFill/>
                </a:ln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</p:spPr>
              <p:txBody>
                <a:bodyPr vert="horz" wrap="square" lIns="121920" tIns="60960" rIns="121920" bIns="60960" numCol="1" rtlCol="0" anchor="ctr" anchorCtr="0" compatLnSpc="1"/>
                <a:lstStyle/>
                <a:p>
                  <a:pPr algn="ctr">
                    <a:buClr>
                      <a:srgbClr val="CC9900"/>
                    </a:buClr>
                    <a:defRPr/>
                  </a:pPr>
                  <a:endParaRPr lang="en-US" altLang="zh-CN" sz="900" b="1" kern="0" dirty="0">
                    <a:solidFill>
                      <a:prstClr val="white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75" name="Text Box 48">
                  <a:extLst>
                    <a:ext uri="{FF2B5EF4-FFF2-40B4-BE49-F238E27FC236}">
                      <a16:creationId xmlns:a16="http://schemas.microsoft.com/office/drawing/2014/main" id="{94EC51D2-41DF-4314-9150-EDEB74B230F9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7222163" y="2921036"/>
                  <a:ext cx="947679" cy="420867"/>
                </a:xfrm>
                <a:prstGeom prst="rect">
                  <a:avLst/>
                </a:prstGeom>
                <a:noFill/>
                <a:ln w="9525">
                  <a:noFill/>
                  <a:miter lim="800000"/>
                </a:ln>
              </p:spPr>
              <p:txBody>
                <a:bodyPr wrap="square">
                  <a:spAutoFit/>
                </a:bodyPr>
                <a:lstStyle/>
                <a:p>
                  <a:pPr algn="ctr" eaLnBrk="0" hangingPunct="0"/>
                  <a:r>
                    <a:rPr lang="zh-CN" altLang="en-US" sz="1400" b="1" dirty="0">
                      <a:solidFill>
                        <a:prstClr val="white"/>
                      </a:solidFill>
                      <a:latin typeface="微软雅黑" panose="020B0503020204020204" pitchFamily="34" charset="-122"/>
                      <a:ea typeface="微软雅黑" panose="020B0503020204020204" pitchFamily="34" charset="-122"/>
                    </a:rPr>
                    <a:t>渠道间协作</a:t>
                  </a:r>
                </a:p>
              </p:txBody>
            </p:sp>
          </p:grpSp>
          <p:sp>
            <p:nvSpPr>
              <p:cNvPr id="72" name="Text Box 11">
                <a:extLst>
                  <a:ext uri="{FF2B5EF4-FFF2-40B4-BE49-F238E27FC236}">
                    <a16:creationId xmlns:a16="http://schemas.microsoft.com/office/drawing/2014/main" id="{7F933F4A-D579-46C8-BBEC-17D1FD6EC99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 flipH="1">
                <a:off x="815432" y="830347"/>
                <a:ext cx="1983338" cy="1296105"/>
              </a:xfrm>
              <a:prstGeom prst="rect">
                <a:avLst/>
              </a:prstGeom>
              <a:noFill/>
              <a:ln w="9525">
                <a:noFill/>
                <a:miter lim="800000"/>
              </a:ln>
            </p:spPr>
            <p:txBody>
              <a:bodyPr wrap="square">
                <a:spAutoFit/>
              </a:bodyPr>
              <a:lstStyle/>
              <a:p>
                <a:r>
                  <a:rPr lang="zh-CN" altLang="en-US" sz="1300" b="1" dirty="0">
                    <a:solidFill>
                      <a:srgbClr val="000000"/>
                    </a:solidFill>
                    <a:latin typeface="13"/>
                    <a:ea typeface="微软雅黑" panose="020B0503020204020204" pitchFamily="34" charset="-122"/>
                  </a:rPr>
                  <a:t>支持渠道之间协同合作，为客户提供一致性体验，客户信息下沉，支持渠道用户信息的下沉和统一识别，支持渠道、业务横向扩展，支持前、中、后台业务处理虚拟化的电子运营支撑体系。</a:t>
                </a:r>
                <a:endParaRPr lang="en-US" altLang="zh-CN" sz="1300" b="1" dirty="0">
                  <a:solidFill>
                    <a:srgbClr val="000000"/>
                  </a:solidFill>
                  <a:latin typeface="13"/>
                  <a:ea typeface="微软雅黑" panose="020B0503020204020204" pitchFamily="34" charset="-122"/>
                </a:endParaRPr>
              </a:p>
            </p:txBody>
          </p:sp>
        </p:grpSp>
        <p:sp>
          <p:nvSpPr>
            <p:cNvPr id="70" name="任意多边形 51">
              <a:extLst>
                <a:ext uri="{FF2B5EF4-FFF2-40B4-BE49-F238E27FC236}">
                  <a16:creationId xmlns:a16="http://schemas.microsoft.com/office/drawing/2014/main" id="{90D3A496-7BAD-4316-945F-E659B8E0D545}"/>
                </a:ext>
              </a:extLst>
            </p:cNvPr>
            <p:cNvSpPr/>
            <p:nvPr/>
          </p:nvSpPr>
          <p:spPr bwMode="auto">
            <a:xfrm flipH="1">
              <a:off x="1015368" y="2494032"/>
              <a:ext cx="2082800" cy="357821"/>
            </a:xfrm>
            <a:custGeom>
              <a:avLst/>
              <a:gdLst>
                <a:gd name="connsiteX0" fmla="*/ 0 w 2082800"/>
                <a:gd name="connsiteY0" fmla="*/ 406400 h 406400"/>
                <a:gd name="connsiteX1" fmla="*/ 266700 w 2082800"/>
                <a:gd name="connsiteY1" fmla="*/ 0 h 406400"/>
                <a:gd name="connsiteX2" fmla="*/ 2082800 w 2082800"/>
                <a:gd name="connsiteY2" fmla="*/ 0 h 406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082800" h="406400">
                  <a:moveTo>
                    <a:pt x="0" y="406400"/>
                  </a:moveTo>
                  <a:lnTo>
                    <a:pt x="266700" y="0"/>
                  </a:lnTo>
                  <a:lnTo>
                    <a:pt x="2082800" y="0"/>
                  </a:lnTo>
                </a:path>
              </a:pathLst>
            </a:custGeom>
            <a:noFill/>
            <a:ln>
              <a:solidFill>
                <a:schemeClr val="bg1">
                  <a:lumMod val="50000"/>
                </a:schemeClr>
              </a:solidFill>
              <a:headEnd type="oval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/>
            <a:lstStyle/>
            <a:p>
              <a:pPr defTabSz="913765">
                <a:buClr>
                  <a:srgbClr val="CC9900"/>
                </a:buClr>
                <a:buFont typeface="Wingdings" panose="05000000000000000000" pitchFamily="2" charset="2"/>
                <a:buChar char="n"/>
              </a:pPr>
              <a:endParaRPr lang="zh-CN" altLang="en-US" sz="1600">
                <a:solidFill>
                  <a:prstClr val="black"/>
                </a:solidFill>
                <a:latin typeface="Arial" panose="020B0604020202020204" pitchFamily="34" charset="0"/>
              </a:endParaRPr>
            </a:p>
          </p:txBody>
        </p:sp>
      </p:grpSp>
      <p:pic>
        <p:nvPicPr>
          <p:cNvPr id="106" name="图片 105" descr="正常">
            <a:extLst>
              <a:ext uri="{FF2B5EF4-FFF2-40B4-BE49-F238E27FC236}">
                <a16:creationId xmlns:a16="http://schemas.microsoft.com/office/drawing/2014/main" id="{59E63610-B9ED-4397-82C2-FB89AAB6579E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770370" y="325700"/>
            <a:ext cx="2247900" cy="3070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83216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201</Words>
  <Application>Microsoft Office PowerPoint</Application>
  <PresentationFormat>全屏显示(4:3)</PresentationFormat>
  <Paragraphs>17</Paragraphs>
  <Slides>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9" baseType="lpstr">
      <vt:lpstr>13</vt:lpstr>
      <vt:lpstr>华文隶书</vt:lpstr>
      <vt:lpstr>微软雅黑</vt:lpstr>
      <vt:lpstr>Arial</vt:lpstr>
      <vt:lpstr>Calibri</vt:lpstr>
      <vt:lpstr>Wingdings</vt:lpstr>
      <vt:lpstr>Office Theme</vt:lpstr>
      <vt:lpstr>PowerPoint 演示文稿</vt:lpstr>
      <vt:lpstr>产品功能-为企业互联渠道提供强大服务中台能力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Jason.Lee</cp:lastModifiedBy>
  <cp:revision>5</cp:revision>
  <dcterms:created xsi:type="dcterms:W3CDTF">2006-08-16T00:00:00Z</dcterms:created>
  <dcterms:modified xsi:type="dcterms:W3CDTF">2020-06-30T01:28:45Z</dcterms:modified>
</cp:coreProperties>
</file>