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handoutMasterIdLst>
    <p:handoutMasterId r:id="rId29"/>
  </p:handoutMasterIdLst>
  <p:sldIdLst>
    <p:sldId id="1902" r:id="rId4"/>
    <p:sldId id="1936" r:id="rId5"/>
    <p:sldId id="1909" r:id="rId6"/>
    <p:sldId id="1923" r:id="rId8"/>
    <p:sldId id="1924" r:id="rId9"/>
    <p:sldId id="1913" r:id="rId10"/>
    <p:sldId id="1925" r:id="rId11"/>
    <p:sldId id="1914" r:id="rId12"/>
    <p:sldId id="1921" r:id="rId13"/>
    <p:sldId id="1922" r:id="rId14"/>
    <p:sldId id="1937" r:id="rId15"/>
    <p:sldId id="1938" r:id="rId16"/>
    <p:sldId id="1939" r:id="rId17"/>
    <p:sldId id="1941" r:id="rId18"/>
    <p:sldId id="1940" r:id="rId19"/>
    <p:sldId id="1942" r:id="rId20"/>
    <p:sldId id="1946" r:id="rId21"/>
    <p:sldId id="1947" r:id="rId22"/>
    <p:sldId id="1948" r:id="rId23"/>
    <p:sldId id="1945" r:id="rId24"/>
    <p:sldId id="1952" r:id="rId25"/>
    <p:sldId id="1953" r:id="rId26"/>
    <p:sldId id="1954" r:id="rId27"/>
    <p:sldId id="1739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b="0" i="0" u="none" kern="1200" baseline="0">
        <a:solidFill>
          <a:schemeClr val="tx1"/>
        </a:solidFill>
        <a:latin typeface="Arial" panose="020B0604020202020204"/>
        <a:ea typeface="汉仪中黑简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 userDrawn="1">
          <p15:clr>
            <a:srgbClr val="A4A3A4"/>
          </p15:clr>
        </p15:guide>
        <p15:guide id="2" pos="37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yanyang@outlook.com" initials="x" lastIdx="1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1E6F5"/>
    <a:srgbClr val="297FB9"/>
    <a:srgbClr val="1B76B1"/>
    <a:srgbClr val="1B7AB9"/>
    <a:srgbClr val="068269"/>
    <a:srgbClr val="397297"/>
    <a:srgbClr val="2C3F50"/>
    <a:srgbClr val="0E69A5"/>
    <a:srgbClr val="D7A67B"/>
    <a:srgbClr val="1B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276"/>
        <p:guide pos="376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FigureOut">
              <a:rPr lang="en-US" altLang="en-US" sz="120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en-US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4" name="幻灯片图像占位符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en-US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en-US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 b="1"/>
              <a:t>域名：</a:t>
            </a:r>
            <a:r>
              <a:rPr lang="zh-CN" altLang="en-US"/>
              <a:t>任一合法有效域名。由于是自助提单，客户必须确认域名信息的正确。</a:t>
            </a:r>
            <a:endParaRPr lang="zh-CN" altLang="en-US"/>
          </a:p>
          <a:p>
            <a:r>
              <a:rPr lang="zh-CN" altLang="en-US" b="1"/>
              <a:t>组织名称：</a:t>
            </a:r>
            <a:r>
              <a:rPr lang="zh-CN" altLang="en-US"/>
              <a:t>公司或者客户名称都可以。</a:t>
            </a:r>
            <a:endParaRPr lang="zh-CN" altLang="en-US"/>
          </a:p>
          <a:p>
            <a:r>
              <a:rPr lang="zh-CN" altLang="en-US" b="1"/>
              <a:t>组织名称或域名重复冲突：</a:t>
            </a:r>
            <a:r>
              <a:rPr lang="zh-CN" altLang="en-US"/>
              <a:t>新购流程中需要客户手动填写域名和组织名称信息完成自助开通。这里弹窗【信息冲突】指客户输入的信息是</a:t>
            </a:r>
            <a:r>
              <a:rPr lang="zh-CN" altLang="en-US">
                <a:sym typeface="+mn-ea"/>
              </a:rPr>
              <a:t>已在服务商开通过的、任一同样的域名信息或组织名称会导致自助开通失败。</a:t>
            </a:r>
            <a:r>
              <a:rPr lang="zh-CN" altLang="en-US"/>
              <a:t>复购时直接进入【我的云市场】，选择续费或者扩容即可。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管理地址：管理员</a:t>
            </a:r>
            <a:r>
              <a:rPr lang="zh-CN" altLang="en-US"/>
              <a:t>登录</a:t>
            </a:r>
            <a:endParaRPr lang="zh-CN" altLang="en-US"/>
          </a:p>
          <a:p>
            <a:r>
              <a:rPr lang="zh-CN" altLang="en-US"/>
              <a:t>前台地址：用户</a:t>
            </a:r>
            <a:r>
              <a:rPr lang="zh-CN" altLang="en-US"/>
              <a:t>登录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îṣḻîḓê"/>
          <p:cNvSpPr/>
          <p:nvPr userDrawn="1"/>
        </p:nvSpPr>
        <p:spPr>
          <a:xfrm>
            <a:off x="4427538" y="1962150"/>
            <a:ext cx="3336925" cy="3336925"/>
          </a:xfrm>
          <a:custGeom>
            <a:avLst/>
            <a:gdLst/>
            <a:ahLst/>
            <a:cxnLst>
              <a:cxn ang="0">
                <a:pos x="482939476" y="82866773"/>
              </a:cxn>
              <a:cxn ang="0">
                <a:pos x="482939476" y="482939476"/>
              </a:cxn>
              <a:cxn ang="0">
                <a:pos x="82866773" y="482939476"/>
              </a:cxn>
              <a:cxn ang="0">
                <a:pos x="82866773" y="82866773"/>
              </a:cxn>
              <a:cxn ang="0">
                <a:pos x="482939476" y="82866773"/>
              </a:cxn>
            </a:cxnLst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6D4D8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î$ḷíďè"/>
          <p:cNvSpPr/>
          <p:nvPr userDrawn="1"/>
        </p:nvSpPr>
        <p:spPr>
          <a:xfrm>
            <a:off x="4625975" y="2160588"/>
            <a:ext cx="2940050" cy="2940050"/>
          </a:xfrm>
          <a:custGeom>
            <a:avLst/>
            <a:gdLst/>
            <a:ahLst/>
            <a:cxnLst>
              <a:cxn ang="0">
                <a:pos x="374894696" y="64327619"/>
              </a:cxn>
              <a:cxn ang="0">
                <a:pos x="374894696" y="374894696"/>
              </a:cxn>
              <a:cxn ang="0">
                <a:pos x="64327619" y="374894696"/>
              </a:cxn>
              <a:cxn ang="0">
                <a:pos x="64327619" y="64327619"/>
              </a:cxn>
              <a:cxn ang="0">
                <a:pos x="374894696" y="64327619"/>
              </a:cxn>
            </a:cxnLst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ïṩḻíḋè"/>
          <p:cNvSpPr/>
          <p:nvPr userDrawn="1"/>
        </p:nvSpPr>
        <p:spPr>
          <a:xfrm>
            <a:off x="0" y="0"/>
            <a:ext cx="12192000" cy="70326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en-US" sz="4000" dirty="0">
              <a:solidFill>
                <a:srgbClr val="FFFFFF"/>
              </a:solidFill>
              <a:latin typeface="汉仪中黑简" charset="-122"/>
            </a:endParaRPr>
          </a:p>
        </p:txBody>
      </p:sp>
      <p:pic>
        <p:nvPicPr>
          <p:cNvPr id="2053" name="iśḻídè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863" y="-855662"/>
            <a:ext cx="11966575" cy="78597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313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30" lvl="0" indent="-227330" algn="l" defTabSz="91313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4530" lvl="1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组合 1"/>
          <p:cNvGrpSpPr/>
          <p:nvPr userDrawn="1"/>
        </p:nvGrpSpPr>
        <p:grpSpPr>
          <a:xfrm>
            <a:off x="0" y="-538869"/>
            <a:ext cx="12192000" cy="7866268"/>
            <a:chOff x="0" y="4064"/>
            <a:chExt cx="12192000" cy="7882744"/>
          </a:xfrm>
        </p:grpSpPr>
        <p:sp>
          <p:nvSpPr>
            <p:cNvPr id="3075" name="ïṩḻíḋè"/>
            <p:cNvSpPr/>
            <p:nvPr/>
          </p:nvSpPr>
          <p:spPr>
            <a:xfrm>
              <a:off x="0" y="549428"/>
              <a:ext cx="12192000" cy="1060747"/>
            </a:xfrm>
            <a:prstGeom prst="rect">
              <a:avLst/>
            </a:prstGeom>
            <a:gradFill rotWithShape="0">
              <a:gsLst>
                <a:gs pos="0">
                  <a:srgbClr val="186CA4"/>
                </a:gs>
                <a:gs pos="100000">
                  <a:srgbClr val="1E82C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lvl="0" algn="ctr" eaLnBrk="1" hangingPunct="1"/>
              <a:endParaRPr lang="zh-CN" altLang="en-US" sz="4000" dirty="0">
                <a:latin typeface="汉仪中黑简" charset="-122"/>
              </a:endParaRPr>
            </a:p>
          </p:txBody>
        </p:sp>
        <p:pic>
          <p:nvPicPr>
            <p:cNvPr id="3076" name="iśḻíd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248" y="4064"/>
              <a:ext cx="11966448" cy="78827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 descr="Coremail_Logo_New-白色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23755" y="294640"/>
            <a:ext cx="2205355" cy="478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 ftr="0" dt="0"/>
  <p:txStyles>
    <p:titleStyle>
      <a:lvl1pPr marL="0" lvl="0" indent="0" algn="l" defTabSz="91313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30" lvl="0" indent="-227330" algn="l" defTabSz="91313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4530" lvl="1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汉仪中黑简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标题 7"/>
          <p:cNvSpPr>
            <a:spLocks noGrp="1"/>
          </p:cNvSpPr>
          <p:nvPr/>
        </p:nvSpPr>
        <p:spPr>
          <a:xfrm>
            <a:off x="1395095" y="1707515"/>
            <a:ext cx="9743440" cy="2549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defTabSz="913130">
              <a:lnSpc>
                <a:spcPct val="120000"/>
              </a:lnSpc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/>
              </a:rPr>
              <a:t>Coremail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/>
              </a:rPr>
              <a:t>云享版企业邮箱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/>
            </a:endParaRPr>
          </a:p>
          <a:p>
            <a:pPr algn="ctr" defTabSz="913130">
              <a:lnSpc>
                <a:spcPct val="12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/>
              </a:rPr>
              <a:t>购买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/>
              </a:rPr>
              <a:t>开通指引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截图_20230110105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8280" y="2270125"/>
            <a:ext cx="8173720" cy="383857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219075" y="1092835"/>
            <a:ext cx="11421110" cy="81470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订单开通成功后，刷新网页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查看【用户账号】、【登录密码】、【管理地址】、【前台地址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】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  <a:p>
            <a:pPr lvl="1" algn="l"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【使用指南】点击查看，下载云享版企业邮箱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DNS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设置文档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按照DNS设置指引完成邮箱设置即可正常使用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77585" y="5033645"/>
            <a:ext cx="427355" cy="32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①  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68865" y="509841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7620" y="5281930"/>
            <a:ext cx="362585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94545" y="5281930"/>
            <a:ext cx="427990" cy="3568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④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03700" y="5515610"/>
            <a:ext cx="2252980" cy="2152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 descr="微信截图_20230110110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2466975"/>
            <a:ext cx="3754755" cy="313880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3352800" y="4091940"/>
            <a:ext cx="948055" cy="461010"/>
          </a:xfrm>
          <a:prstGeom prst="rightArrow">
            <a:avLst/>
          </a:prstGeom>
          <a:noFill/>
          <a:ln w="28575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219075" y="238125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步：【自助开通】云享版邮箱（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144905" y="2852420"/>
            <a:ext cx="9708515" cy="960755"/>
          </a:xfrm>
        </p:spPr>
        <p:txBody>
          <a:bodyPr/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需求场景二：</a:t>
            </a:r>
            <a:r>
              <a:rPr lang="zh-CN" altLang="en-US" sz="6000">
                <a:solidFill>
                  <a:schemeClr val="bg1"/>
                </a:solidFill>
                <a:sym typeface="+mn-ea"/>
              </a:rPr>
              <a:t>续费</a:t>
            </a:r>
            <a:endParaRPr lang="zh-CN" altLang="en-US" sz="60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第一步：进入【我的云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商店】，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选择【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续费】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219075" y="1200150"/>
            <a:ext cx="11725275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219075" y="1199515"/>
            <a:ext cx="11421110" cy="46101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no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进入【我的云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商店】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选择【已购买服务】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—&gt;在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已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购买的订单右侧点击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【更多】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选择【续费】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续费订单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页面</a:t>
            </a:r>
            <a:endParaRPr lang="en-US" alt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8" name="图片 7" descr="微信截图_202301101117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425" y="1760855"/>
            <a:ext cx="10695940" cy="4251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11655" y="298831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27565" y="450659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41990" y="4624070"/>
            <a:ext cx="362585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第二步：【自助完成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续费】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 descr="微信截图_20230110111806"/>
          <p:cNvPicPr>
            <a:picLocks noChangeAspect="1"/>
          </p:cNvPicPr>
          <p:nvPr/>
        </p:nvPicPr>
        <p:blipFill>
          <a:blip r:embed="rId1"/>
          <a:srcRect l="16686" r="474"/>
          <a:stretch>
            <a:fillRect/>
          </a:stretch>
        </p:blipFill>
        <p:spPr>
          <a:xfrm>
            <a:off x="521970" y="1928495"/>
            <a:ext cx="7546975" cy="4284980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-93345" y="1200150"/>
            <a:ext cx="11725275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进入【续费】页面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拖到滑块选择【续费周期】，并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可勾选是否设置统一到期日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【支付订单】，确认付款后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即完成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续费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5" name="图片 4" descr="微信截图_20230110112415"/>
          <p:cNvPicPr>
            <a:picLocks noChangeAspect="1"/>
          </p:cNvPicPr>
          <p:nvPr/>
        </p:nvPicPr>
        <p:blipFill>
          <a:blip r:embed="rId2"/>
          <a:srcRect t="4818"/>
          <a:stretch>
            <a:fillRect/>
          </a:stretch>
        </p:blipFill>
        <p:spPr>
          <a:xfrm>
            <a:off x="8157210" y="2727325"/>
            <a:ext cx="3819525" cy="268732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7416800" y="4404360"/>
            <a:ext cx="948055" cy="461010"/>
          </a:xfrm>
          <a:prstGeom prst="rightArrow">
            <a:avLst/>
          </a:prstGeom>
          <a:noFill/>
          <a:ln w="28575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045" y="357060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045" y="440436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54215" y="5798820"/>
            <a:ext cx="362585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84200" y="401955"/>
            <a:ext cx="8229600" cy="1143000"/>
          </a:xfrm>
          <a:prstGeom prst="rect">
            <a:avLst/>
          </a:prstGeom>
        </p:spPr>
        <p:txBody>
          <a:bodyPr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第三步：查看【续费情况】（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pic>
        <p:nvPicPr>
          <p:cNvPr id="5" name="图片 4" descr="微信截图_20230110113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1873250"/>
            <a:ext cx="9881235" cy="4660900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219075" y="1200150"/>
            <a:ext cx="1142111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方法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：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自助完成续费结束后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【我的云商店】，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点击【我的订单】，查看资源详情，可看到交易完成情况</a:t>
            </a:r>
            <a:endParaRPr 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23075" y="3091180"/>
            <a:ext cx="883920" cy="2584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04060" y="317182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9700" y="224853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30410" y="4936490"/>
            <a:ext cx="437515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第三步：查看【续费情况】（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pic>
        <p:nvPicPr>
          <p:cNvPr id="4" name="图片 3" descr="微信截图_20230110112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4470" y="1932305"/>
            <a:ext cx="7914640" cy="428434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143510" y="1200150"/>
            <a:ext cx="1142111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方法二：自助完成续费结束后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点击【返回续费管理】即可查看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111885" y="2852420"/>
            <a:ext cx="9708515" cy="960755"/>
          </a:xfrm>
        </p:spPr>
        <p:txBody>
          <a:bodyPr/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需求场景三：</a:t>
            </a:r>
            <a:r>
              <a:rPr lang="zh-CN" altLang="en-US" sz="6000">
                <a:solidFill>
                  <a:schemeClr val="bg1"/>
                </a:solidFill>
                <a:sym typeface="+mn-ea"/>
              </a:rPr>
              <a:t>扩容</a:t>
            </a:r>
            <a:endParaRPr lang="zh-CN" altLang="en-US" sz="60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第一步：进入我的云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商店，选择【升级】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rcRect t="1445"/>
          <a:stretch>
            <a:fillRect/>
          </a:stretch>
        </p:blipFill>
        <p:spPr>
          <a:xfrm>
            <a:off x="993140" y="1814195"/>
            <a:ext cx="10206355" cy="481457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219075" y="1199515"/>
            <a:ext cx="11421110" cy="46101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no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进入【我的云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商店】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选择【已购买服务】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—&gt;在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已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购买的订单右侧点击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【更多】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选择【升级】，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扩容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页面</a:t>
            </a:r>
            <a:endParaRPr lang="en-US" alt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42515" y="287655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76435" y="435038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80725" y="4525645"/>
            <a:ext cx="456565" cy="497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rcRect b="2452"/>
          <a:stretch>
            <a:fillRect/>
          </a:stretch>
        </p:blipFill>
        <p:spPr>
          <a:xfrm>
            <a:off x="219075" y="2399030"/>
            <a:ext cx="8263255" cy="3840480"/>
          </a:xfrm>
          <a:prstGeom prst="rect">
            <a:avLst/>
          </a:prstGeom>
        </p:spPr>
      </p:pic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第二步：规格升级选择，可直接扩容当前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配置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200" y="4305935"/>
            <a:ext cx="1443990" cy="2489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"/>
          <p:cNvSpPr txBox="1"/>
          <p:nvPr/>
        </p:nvSpPr>
        <p:spPr>
          <a:xfrm>
            <a:off x="121920" y="1200150"/>
            <a:ext cx="11725275" cy="1198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进入【规格升级】页面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【选择升级配置】，此时若只需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扩容当前配置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，即填写所需用户数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“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新容量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”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，规格保持不变即可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点击【去支付】，确认付款后即【完成扩容】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【注：这里填入的是扩容到的数量，必须比原容量大。如示例原订单规格：用户数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5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，需要扩容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5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用户，即选择升级配置用户数为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10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。】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2"/>
          <a:srcRect r="21139" b="13377"/>
          <a:stretch>
            <a:fillRect/>
          </a:stretch>
        </p:blipFill>
        <p:spPr>
          <a:xfrm>
            <a:off x="7844790" y="3625215"/>
            <a:ext cx="3830320" cy="184404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7416800" y="4404360"/>
            <a:ext cx="948055" cy="461010"/>
          </a:xfrm>
          <a:prstGeom prst="rightArrow">
            <a:avLst/>
          </a:prstGeom>
          <a:noFill/>
          <a:ln w="28575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44790" y="3625215"/>
            <a:ext cx="520700" cy="2584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27920" y="4926965"/>
            <a:ext cx="520700" cy="2584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55190" y="351536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2500" y="418655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0390" y="4554855"/>
            <a:ext cx="365760" cy="310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150" y="1966595"/>
            <a:ext cx="9080500" cy="426910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219075" y="1200150"/>
            <a:ext cx="1142111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扩容支付结束后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【我的云商店】，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点击【我的订单】，查看【资源详情】，可看到规格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升配完成情况</a:t>
            </a:r>
            <a:endParaRPr 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第三步：查看【规格升配完成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情况】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55190" y="370776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82100" y="532066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9325" y="4244340"/>
            <a:ext cx="365760" cy="310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241425" y="2852420"/>
            <a:ext cx="9708515" cy="960755"/>
          </a:xfrm>
        </p:spPr>
        <p:txBody>
          <a:bodyPr/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需求场景一：</a:t>
            </a:r>
            <a:r>
              <a:rPr lang="zh-CN" altLang="en-US" sz="6000">
                <a:solidFill>
                  <a:schemeClr val="bg1"/>
                </a:solidFill>
                <a:sym typeface="+mn-ea"/>
              </a:rPr>
              <a:t>新购</a:t>
            </a:r>
            <a:endParaRPr lang="zh-CN" altLang="en-US" sz="60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123315" y="2852420"/>
            <a:ext cx="9708515" cy="960755"/>
          </a:xfrm>
        </p:spPr>
        <p:txBody>
          <a:bodyPr/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需求场景四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:</a:t>
            </a:r>
            <a:r>
              <a:rPr lang="zh-CN" altLang="en-US" sz="6000">
                <a:solidFill>
                  <a:schemeClr val="bg1"/>
                </a:solidFill>
                <a:sym typeface="+mn-ea"/>
              </a:rPr>
              <a:t>退订</a:t>
            </a:r>
            <a:endParaRPr lang="zh-CN" altLang="en-US" sz="60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"/>
          <p:cNvSpPr txBox="1"/>
          <p:nvPr/>
        </p:nvSpPr>
        <p:spPr>
          <a:xfrm>
            <a:off x="213360" y="1200150"/>
            <a:ext cx="11917045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进入【我的云市场】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选择【已购买服务】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—&gt;在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已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购买的订单右侧点击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【更多】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选择【退订】，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可五天无理由退订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页面</a:t>
            </a:r>
            <a:endParaRPr 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第一步：进入我的云市场，选择【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退订】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7" name="图片 6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345" y="1660525"/>
            <a:ext cx="10379710" cy="48761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16480" y="278066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44990" y="424688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58985" y="5485765"/>
            <a:ext cx="365760" cy="310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第二步：进行【退订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申请】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410" y="1543685"/>
            <a:ext cx="9086215" cy="51384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39365" y="430466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31960" y="611822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758825" y="1083310"/>
            <a:ext cx="11917045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进入【退订申请】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确认【退订信息和退款信息】，并【选择退订原因】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退订】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第三步：查看【退订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结果】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 descr="微信截图_20230110152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660" y="1643380"/>
            <a:ext cx="10266680" cy="48342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24710" y="280924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88355" y="3507105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384810" y="1095375"/>
            <a:ext cx="1142111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【退订申请】提交成功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由卖家进行审批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随后可看到退订结果和现已购买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服务</a:t>
            </a:r>
            <a:endParaRPr 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/>
          <p:nvPr/>
        </p:nvSpPr>
        <p:spPr>
          <a:xfrm>
            <a:off x="1763713" y="2174875"/>
            <a:ext cx="8856662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algn="ctr"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汉仪中黑简" charset="-122"/>
                <a:sym typeface="微软雅黑" panose="020B0503020204020204" pitchFamily="2" charset="-122"/>
              </a:rPr>
              <a:t>期待同行</a:t>
            </a:r>
            <a:r>
              <a:rPr lang="en-US" altLang="zh-CN" sz="6000" b="1" dirty="0">
                <a:solidFill>
                  <a:srgbClr val="FFFFFF"/>
                </a:solidFill>
                <a:latin typeface="汉仪中黑简" charset="-122"/>
                <a:sym typeface="微软雅黑" panose="020B0503020204020204" pitchFamily="2" charset="-122"/>
              </a:rPr>
              <a:t>  </a:t>
            </a:r>
            <a:r>
              <a:rPr lang="zh-CN" altLang="en-US" sz="6000" b="1" dirty="0">
                <a:solidFill>
                  <a:srgbClr val="FFFFFF"/>
                </a:solidFill>
                <a:latin typeface="汉仪中黑简" charset="-122"/>
                <a:sym typeface="微软雅黑" panose="020B0503020204020204" pitchFamily="2" charset="-122"/>
              </a:rPr>
              <a:t>共创辉煌</a:t>
            </a:r>
            <a:endParaRPr lang="zh-CN" altLang="en-US" sz="8000" b="1" dirty="0">
              <a:solidFill>
                <a:srgbClr val="FFFFFF"/>
              </a:solidFill>
              <a:latin typeface="汉仪中黑简" charset="-122"/>
              <a:ea typeface="Calibri" panose="020F0502020204030204" pitchFamily="2" charset="0"/>
              <a:sym typeface="微软雅黑" panose="020B0503020204020204" pitchFamily="2" charset="-122"/>
            </a:endParaRPr>
          </a:p>
        </p:txBody>
      </p:sp>
      <p:cxnSp>
        <p:nvCxnSpPr>
          <p:cNvPr id="36868" name="直接连接符 7"/>
          <p:cNvCxnSpPr/>
          <p:nvPr/>
        </p:nvCxnSpPr>
        <p:spPr>
          <a:xfrm>
            <a:off x="4611688" y="5008563"/>
            <a:ext cx="3160712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6869" name="Rectangle 2"/>
          <p:cNvSpPr/>
          <p:nvPr/>
        </p:nvSpPr>
        <p:spPr>
          <a:xfrm>
            <a:off x="4483100" y="5040313"/>
            <a:ext cx="3417888" cy="625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algn="ctr" eaLnBrk="1" hangingPunct="1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汉仪中黑简" charset="-122"/>
                <a:sym typeface="微软雅黑" panose="020B0503020204020204" pitchFamily="2" charset="-122"/>
              </a:rPr>
              <a:t>守正于心  至简在行</a:t>
            </a:r>
            <a:endParaRPr lang="zh-CN" altLang="en-US" sz="3200" dirty="0">
              <a:solidFill>
                <a:srgbClr val="FFFFFF"/>
              </a:solidFill>
              <a:latin typeface="汉仪中黑简" charset="-122"/>
              <a:ea typeface="Calibri" panose="020F0502020204030204" pitchFamily="2" charset="0"/>
              <a:sym typeface="微软雅黑" panose="020B0503020204020204" pitchFamily="2" charset="-122"/>
            </a:endParaRPr>
          </a:p>
        </p:txBody>
      </p:sp>
      <p:pic>
        <p:nvPicPr>
          <p:cNvPr id="3" name="图片 2" descr="Coremail_Logo_New-白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6675" y="4460875"/>
            <a:ext cx="1898650" cy="412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1"/>
          <p:cNvSpPr txBox="1"/>
          <p:nvPr/>
        </p:nvSpPr>
        <p:spPr>
          <a:xfrm>
            <a:off x="219075" y="1111250"/>
            <a:ext cx="11044555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zh-CN" alt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进入华为云官网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页面右上角点击 【登录】—&gt;填写账号密码登录</a:t>
            </a:r>
            <a:endParaRPr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一步：登录华为云账号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380" y="2398395"/>
            <a:ext cx="5767070" cy="270954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 l="60405" t="887" b="4956"/>
          <a:stretch>
            <a:fillRect/>
          </a:stretch>
        </p:blipFill>
        <p:spPr>
          <a:xfrm>
            <a:off x="7239000" y="1303020"/>
            <a:ext cx="4774565" cy="53930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1"/>
          <p:cNvSpPr txBox="1"/>
          <p:nvPr/>
        </p:nvSpPr>
        <p:spPr>
          <a:xfrm>
            <a:off x="792480" y="1065530"/>
            <a:ext cx="11308715" cy="85788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no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商品链接：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https://marketplace.huaweicloud.com/hidden/product/OFFI583471064566976512</a:t>
            </a:r>
            <a:endParaRPr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(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示例为测试商品，商品链接和价格以实际上架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的为准，现仅作为新购流程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指引）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二步：进入商品链接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 descr="微信截图_20230109105625"/>
          <p:cNvPicPr>
            <a:picLocks noChangeAspect="1"/>
          </p:cNvPicPr>
          <p:nvPr/>
        </p:nvPicPr>
        <p:blipFill>
          <a:blip r:embed="rId1"/>
          <a:srcRect r="766"/>
          <a:stretch>
            <a:fillRect/>
          </a:stretch>
        </p:blipFill>
        <p:spPr>
          <a:xfrm>
            <a:off x="883285" y="2171065"/>
            <a:ext cx="10188575" cy="43059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1"/>
          <p:cNvSpPr txBox="1"/>
          <p:nvPr/>
        </p:nvSpPr>
        <p:spPr>
          <a:xfrm>
            <a:off x="219075" y="1111250"/>
            <a:ext cx="11044555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选择【规格】、【商品配置】、【用户数】、【购买方式】、【购买时长】—&gt;点击【立即购买】</a:t>
            </a:r>
            <a:endParaRPr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8198" name="标题 3"/>
          <p:cNvSpPr>
            <a:spLocks noGrp="1"/>
          </p:cNvSpPr>
          <p:nvPr/>
        </p:nvSpPr>
        <p:spPr>
          <a:xfrm>
            <a:off x="219075" y="228600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步：购买商品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045" y="1571625"/>
            <a:ext cx="9650095" cy="4899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75860" y="3625215"/>
            <a:ext cx="459740" cy="196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 ② ③ ④ ⑤   ⑥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69230" y="5640705"/>
            <a:ext cx="1043940" cy="4254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38125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第四步：进入【我的云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商店】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219075" y="1200150"/>
            <a:ext cx="1142111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方法一：确定订单详情，勾选协议和授权，点击【去支付】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【确认付款】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购买完成后，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直接点击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【我的云市场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】</a:t>
            </a:r>
            <a:endParaRPr lang="en-US" alt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" y="1767840"/>
            <a:ext cx="7623175" cy="40697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93190" y="2767330"/>
            <a:ext cx="6482715" cy="2306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480935" y="5699760"/>
            <a:ext cx="607695" cy="668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1"/>
          <p:cNvPicPr>
            <a:picLocks noChangeAspect="1"/>
          </p:cNvPicPr>
          <p:nvPr/>
        </p:nvPicPr>
        <p:blipFill>
          <a:blip r:embed="rId2"/>
          <a:srcRect l="33946" t="15129" r="35329" b="5243"/>
          <a:stretch>
            <a:fillRect/>
          </a:stretch>
        </p:blipFill>
        <p:spPr>
          <a:xfrm>
            <a:off x="8472170" y="2657475"/>
            <a:ext cx="3363595" cy="261366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8088630" y="3907155"/>
            <a:ext cx="948055" cy="461010"/>
          </a:xfrm>
          <a:prstGeom prst="rightArrow">
            <a:avLst/>
          </a:prstGeom>
          <a:noFill/>
          <a:ln w="28575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555875" y="417703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75905" y="520446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标题 3"/>
          <p:cNvSpPr>
            <a:spLocks noGrp="1"/>
          </p:cNvSpPr>
          <p:nvPr/>
        </p:nvSpPr>
        <p:spPr>
          <a:xfrm>
            <a:off x="219075" y="238125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第四步：进入【我的云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商店】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219075" y="1200150"/>
            <a:ext cx="11421110" cy="82994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方法二：</a:t>
            </a:r>
            <a:r>
              <a:rPr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进入华为云主页https://marketplace.huaweicloud.com/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点击页面右上角后选择【云商店买家中心】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即进入【我的云商店】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微信截图_20230110113142"/>
          <p:cNvPicPr>
            <a:picLocks noChangeAspect="1"/>
          </p:cNvPicPr>
          <p:nvPr/>
        </p:nvPicPr>
        <p:blipFill>
          <a:blip r:embed="rId3"/>
          <a:srcRect l="69182"/>
          <a:stretch>
            <a:fillRect/>
          </a:stretch>
        </p:blipFill>
        <p:spPr>
          <a:xfrm>
            <a:off x="695960" y="2030095"/>
            <a:ext cx="3568065" cy="430212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2335530"/>
            <a:ext cx="7598410" cy="3022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63770" y="2799715"/>
            <a:ext cx="701040" cy="2374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97095" y="3536950"/>
            <a:ext cx="701040" cy="2374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3509645" y="4057650"/>
            <a:ext cx="948055" cy="461010"/>
          </a:xfrm>
          <a:prstGeom prst="rightArrow">
            <a:avLst/>
          </a:prstGeom>
          <a:noFill/>
          <a:ln w="28575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275330" y="243459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2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75330" y="4343400"/>
            <a:ext cx="41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98135" y="3450590"/>
            <a:ext cx="362585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2033270"/>
            <a:ext cx="11227435" cy="3441065"/>
          </a:xfrm>
          <a:prstGeom prst="rect">
            <a:avLst/>
          </a:prstGeom>
        </p:spPr>
      </p:pic>
      <p:sp>
        <p:nvSpPr>
          <p:cNvPr id="8198" name="标题 3"/>
          <p:cNvSpPr>
            <a:spLocks noGrp="1"/>
          </p:cNvSpPr>
          <p:nvPr/>
        </p:nvSpPr>
        <p:spPr>
          <a:xfrm>
            <a:off x="219075" y="238125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第五步：【自助开通】云享版邮箱（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219075" y="1200150"/>
            <a:ext cx="1142111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进入【我的云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商店】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选择【已购买服务】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—&gt;在购买的订单右侧点击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【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资源详情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，进入订单信息页面</a:t>
            </a:r>
            <a:endParaRPr lang="en-US" altLang="zh-CN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11555" y="3340100"/>
            <a:ext cx="9958070" cy="1685290"/>
            <a:chOff x="1593" y="5260"/>
            <a:chExt cx="15682" cy="2654"/>
          </a:xfrm>
        </p:grpSpPr>
        <p:sp>
          <p:nvSpPr>
            <p:cNvPr id="16" name="文本框 15"/>
            <p:cNvSpPr txBox="1"/>
            <p:nvPr/>
          </p:nvSpPr>
          <p:spPr>
            <a:xfrm>
              <a:off x="3036" y="5260"/>
              <a:ext cx="65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2" charset="0"/>
                </a:rPr>
                <a:t>①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93" y="5260"/>
              <a:ext cx="1331" cy="4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6499" y="7551"/>
              <a:ext cx="776" cy="3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846" y="7334"/>
              <a:ext cx="65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2" charset="0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2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微信截图_20230110104523"/>
          <p:cNvPicPr>
            <a:picLocks noChangeAspect="1"/>
          </p:cNvPicPr>
          <p:nvPr/>
        </p:nvPicPr>
        <p:blipFill>
          <a:blip r:embed="rId1"/>
          <a:srcRect l="14404"/>
          <a:stretch>
            <a:fillRect/>
          </a:stretch>
        </p:blipFill>
        <p:spPr>
          <a:xfrm>
            <a:off x="414020" y="2242820"/>
            <a:ext cx="7682865" cy="3711575"/>
          </a:xfrm>
          <a:prstGeom prst="rect">
            <a:avLst/>
          </a:prstGeom>
        </p:spPr>
      </p:pic>
      <p:pic>
        <p:nvPicPr>
          <p:cNvPr id="14" name="图片 1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390" y="2242820"/>
            <a:ext cx="4245610" cy="3790950"/>
          </a:xfrm>
          <a:prstGeom prst="rect">
            <a:avLst/>
          </a:prstGeom>
        </p:spPr>
      </p:pic>
      <p:sp>
        <p:nvSpPr>
          <p:cNvPr id="8198" name="标题 3"/>
          <p:cNvSpPr>
            <a:spLocks noGrp="1"/>
          </p:cNvSpPr>
          <p:nvPr/>
        </p:nvSpPr>
        <p:spPr>
          <a:xfrm>
            <a:off x="219075" y="238125"/>
            <a:ext cx="10515600" cy="588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第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步：【自助开通】云享版邮箱（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219075" y="1091565"/>
            <a:ext cx="11289030" cy="10604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</a:t>
            </a:r>
            <a:r>
              <a:rPr lang="en-US" sz="1600" b="1" dirty="0">
                <a:solidFill>
                  <a:srgbClr val="1B7AB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</a:t>
            </a:r>
            <a:r>
              <a:rPr 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进入【资源详情】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点击【管理地址】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进入自助开通界面【填写域名和组织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名称，确认开通】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 </a:t>
            </a: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      —&gt;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点击【前台地址】查看开通结果</a:t>
            </a:r>
            <a:endParaRPr lang="zh-CN" altLang="en-US" sz="1600" b="1" dirty="0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5360" y="4237355"/>
            <a:ext cx="8390255" cy="1632585"/>
            <a:chOff x="1491" y="6421"/>
            <a:chExt cx="13213" cy="2571"/>
          </a:xfrm>
        </p:grpSpPr>
        <p:sp>
          <p:nvSpPr>
            <p:cNvPr id="10" name="文本框 9"/>
            <p:cNvSpPr txBox="1"/>
            <p:nvPr/>
          </p:nvSpPr>
          <p:spPr>
            <a:xfrm>
              <a:off x="7256" y="7510"/>
              <a:ext cx="65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2" charset="0"/>
                </a:rPr>
                <a:t>①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051" y="6421"/>
              <a:ext cx="65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2" charset="0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048" y="7236"/>
              <a:ext cx="65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2" charset="0"/>
                </a:rPr>
                <a:t>③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91" y="8243"/>
              <a:ext cx="787" cy="7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④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>
              <a:off x="11952" y="7001"/>
              <a:ext cx="1493" cy="726"/>
            </a:xfrm>
            <a:prstGeom prst="rightArrow">
              <a:avLst/>
            </a:prstGeom>
            <a:noFill/>
            <a:ln w="28575"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" name="直接箭头连接符 1"/>
          <p:cNvCxnSpPr/>
          <p:nvPr/>
        </p:nvCxnSpPr>
        <p:spPr>
          <a:xfrm>
            <a:off x="9538335" y="1755140"/>
            <a:ext cx="0" cy="86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538335" y="1693545"/>
            <a:ext cx="4628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注意：弹窗报错</a:t>
            </a:r>
            <a:r>
              <a:rPr lang="zh-CN" altLang="en-US">
                <a:sym typeface="+mn-ea"/>
              </a:rPr>
              <a:t>指客户如果输入的信息是已在服务商开通过的</a:t>
            </a:r>
            <a:r>
              <a:rPr lang="en-US" altLang="zh-CN">
                <a:sym typeface="+mn-ea"/>
              </a:rPr>
              <a:t>----</a:t>
            </a:r>
            <a:r>
              <a:rPr lang="zh-CN" altLang="en-US">
                <a:sym typeface="+mn-ea"/>
              </a:rPr>
              <a:t>任一同样的域名信息或组织名称</a:t>
            </a:r>
            <a:r>
              <a:rPr lang="zh-CN" altLang="en-US">
                <a:sym typeface="+mn-ea"/>
              </a:rPr>
              <a:t>信息会导致自助开通失败。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PP_MARK_KEY" val="260d9491-1809-44df-b0af-06a8ee81c84d"/>
  <p:tag name="COMMONDATA" val="eyJoZGlkIjoiZGQ0OGE3YmE0YjM0ODMxOTAyMzU5MTI3OGQ5ZjA1MmMifQ=="/>
</p:tagLst>
</file>

<file path=ppt/theme/theme1.xml><?xml version="1.0" encoding="utf-8"?>
<a:theme xmlns:a="http://schemas.openxmlformats.org/drawingml/2006/main" name="1_主题5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0B9"/>
      </a:accent1>
      <a:accent2>
        <a:srgbClr val="16A085"/>
      </a:accent2>
      <a:accent3>
        <a:srgbClr val="FFFFFF"/>
      </a:accent3>
      <a:accent4>
        <a:srgbClr val="000000"/>
      </a:accent4>
      <a:accent5>
        <a:srgbClr val="ACC1D8"/>
      </a:accent5>
      <a:accent6>
        <a:srgbClr val="138F77"/>
      </a:accent6>
      <a:hlink>
        <a:srgbClr val="2980B9"/>
      </a:hlink>
      <a:folHlink>
        <a:srgbClr val="BFBFBF"/>
      </a:folHlink>
    </a:clrScheme>
    <a:fontScheme name="">
      <a:majorFont>
        <a:latin typeface="Arial"/>
        <a:ea typeface="汉仪中黑简"/>
        <a:cs typeface=""/>
      </a:majorFont>
      <a:minorFont>
        <a:latin typeface="Arial"/>
        <a:ea typeface="汉仪中黑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778495"/>
        </a:dk2>
        <a:lt2>
          <a:srgbClr val="F0F0F0"/>
        </a:lt2>
        <a:accent1>
          <a:srgbClr val="2980B9"/>
        </a:accent1>
        <a:accent2>
          <a:srgbClr val="16A085"/>
        </a:accent2>
        <a:accent3>
          <a:srgbClr val="FFFFFF"/>
        </a:accent3>
        <a:accent4>
          <a:srgbClr val="000000"/>
        </a:accent4>
        <a:accent5>
          <a:srgbClr val="ACC1D8"/>
        </a:accent5>
        <a:accent6>
          <a:srgbClr val="138F77"/>
        </a:accent6>
        <a:hlink>
          <a:srgbClr val="2980B9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主题5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0B9"/>
      </a:accent1>
      <a:accent2>
        <a:srgbClr val="16A085"/>
      </a:accent2>
      <a:accent3>
        <a:srgbClr val="FFFFFF"/>
      </a:accent3>
      <a:accent4>
        <a:srgbClr val="000000"/>
      </a:accent4>
      <a:accent5>
        <a:srgbClr val="ACC1D8"/>
      </a:accent5>
      <a:accent6>
        <a:srgbClr val="138F77"/>
      </a:accent6>
      <a:hlink>
        <a:srgbClr val="2980B9"/>
      </a:hlink>
      <a:folHlink>
        <a:srgbClr val="BFBFBF"/>
      </a:folHlink>
    </a:clrScheme>
    <a:fontScheme name="">
      <a:majorFont>
        <a:latin typeface="Arial"/>
        <a:ea typeface="汉仪中黑简"/>
        <a:cs typeface=""/>
      </a:majorFont>
      <a:minorFont>
        <a:latin typeface="Arial"/>
        <a:ea typeface="汉仪中黑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778495"/>
        </a:dk2>
        <a:lt2>
          <a:srgbClr val="F0F0F0"/>
        </a:lt2>
        <a:accent1>
          <a:srgbClr val="2980B9"/>
        </a:accent1>
        <a:accent2>
          <a:srgbClr val="16A085"/>
        </a:accent2>
        <a:accent3>
          <a:srgbClr val="FFFFFF"/>
        </a:accent3>
        <a:accent4>
          <a:srgbClr val="000000"/>
        </a:accent4>
        <a:accent5>
          <a:srgbClr val="ACC1D8"/>
        </a:accent5>
        <a:accent6>
          <a:srgbClr val="138F77"/>
        </a:accent6>
        <a:hlink>
          <a:srgbClr val="2980B9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WPS 演示</Application>
  <PresentationFormat>宽屏</PresentationFormat>
  <Paragraphs>176</Paragraphs>
  <Slides>24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Arial</vt:lpstr>
      <vt:lpstr>汉仪中黑简</vt:lpstr>
      <vt:lpstr>黑体</vt:lpstr>
      <vt:lpstr>Calibri</vt:lpstr>
      <vt:lpstr>微软雅黑</vt:lpstr>
      <vt:lpstr>Arial Unicode MS</vt:lpstr>
      <vt:lpstr>等线</vt:lpstr>
      <vt:lpstr>1_主题5</vt:lpstr>
      <vt:lpstr>2_主题5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第三步：查看【续费情况】（2）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蒋必翀</dc:creator>
  <cp:lastModifiedBy>Savior</cp:lastModifiedBy>
  <cp:revision>88</cp:revision>
  <dcterms:created xsi:type="dcterms:W3CDTF">2019-10-16T01:00:00Z</dcterms:created>
  <dcterms:modified xsi:type="dcterms:W3CDTF">2023-01-30T07:40:24Z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B95F6A0CA7E5406AAA43BBDF2521396B</vt:lpwstr>
  </property>
</Properties>
</file>