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2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5.png"/><Relationship Id="rId7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19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image" Target="../media/image2.png"/><Relationship Id="rId19" Type="http://schemas.openxmlformats.org/officeDocument/2006/relationships/tags" Target="../tags/tag12.xml"/><Relationship Id="rId18" Type="http://schemas.openxmlformats.org/officeDocument/2006/relationships/image" Target="../media/image10.png"/><Relationship Id="rId17" Type="http://schemas.openxmlformats.org/officeDocument/2006/relationships/tags" Target="../tags/tag11.xml"/><Relationship Id="rId16" Type="http://schemas.openxmlformats.org/officeDocument/2006/relationships/image" Target="../media/image9.png"/><Relationship Id="rId15" Type="http://schemas.openxmlformats.org/officeDocument/2006/relationships/tags" Target="../tags/tag10.xml"/><Relationship Id="rId14" Type="http://schemas.openxmlformats.org/officeDocument/2006/relationships/image" Target="../media/image8.png"/><Relationship Id="rId13" Type="http://schemas.openxmlformats.org/officeDocument/2006/relationships/tags" Target="../tags/tag9.xml"/><Relationship Id="rId12" Type="http://schemas.openxmlformats.org/officeDocument/2006/relationships/image" Target="../media/image7.png"/><Relationship Id="rId11" Type="http://schemas.openxmlformats.org/officeDocument/2006/relationships/tags" Target="../tags/tag8.xml"/><Relationship Id="rId10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15.png"/><Relationship Id="rId7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tags" Target="../tags/tag22.xml"/><Relationship Id="rId4" Type="http://schemas.openxmlformats.org/officeDocument/2006/relationships/image" Target="../media/image13.png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0.png"/><Relationship Id="rId17" Type="http://schemas.openxmlformats.org/officeDocument/2006/relationships/tags" Target="../tags/tag28.xml"/><Relationship Id="rId16" Type="http://schemas.openxmlformats.org/officeDocument/2006/relationships/image" Target="../media/image19.png"/><Relationship Id="rId15" Type="http://schemas.openxmlformats.org/officeDocument/2006/relationships/tags" Target="../tags/tag27.xml"/><Relationship Id="rId14" Type="http://schemas.openxmlformats.org/officeDocument/2006/relationships/image" Target="../media/image18.png"/><Relationship Id="rId13" Type="http://schemas.openxmlformats.org/officeDocument/2006/relationships/tags" Target="../tags/tag26.xml"/><Relationship Id="rId12" Type="http://schemas.openxmlformats.org/officeDocument/2006/relationships/image" Target="../media/image17.png"/><Relationship Id="rId11" Type="http://schemas.openxmlformats.org/officeDocument/2006/relationships/tags" Target="../tags/tag25.xml"/><Relationship Id="rId10" Type="http://schemas.openxmlformats.org/officeDocument/2006/relationships/image" Target="../media/image16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071495" y="242062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sz="2800" b="1">
                <a:solidFill>
                  <a:schemeClr val="tx1"/>
                </a:solidFill>
                <a:sym typeface="+mn-ea"/>
              </a:rPr>
              <a:t>海之晨VDkit视觉检查系统软件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V1.0</a:t>
            </a:r>
            <a:endParaRPr lang="en-US" sz="2800" b="1">
              <a:solidFill>
                <a:schemeClr val="tx1"/>
              </a:solidFill>
              <a:sym typeface="+mn-ea"/>
            </a:endParaRPr>
          </a:p>
          <a:p>
            <a:pPr indent="0" algn="ctr"/>
            <a:r>
              <a:rPr lang="en-US" sz="2800" b="1">
                <a:solidFill>
                  <a:schemeClr val="tx1"/>
                </a:solidFill>
                <a:sym typeface="+mn-ea"/>
              </a:rPr>
              <a:t>使用说明文档</a:t>
            </a:r>
            <a:endParaRPr lang="en-US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11675" y="50850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青岛海之晨工业装备</a:t>
            </a:r>
            <a:r>
              <a:rPr lang="zh-CN" altLang="en-US"/>
              <a:t>有限公司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1536680" y="6452616"/>
            <a:ext cx="128016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1</a:t>
            </a:r>
            <a:endParaRPr lang="en-US" sz="1800">
              <a:solidFill>
                <a:srgbClr val="59595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35280" y="121920"/>
            <a:ext cx="2273808" cy="3352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0"/>
            <a:r>
              <a:rPr lang="en-US" sz="2500" b="1">
                <a:solidFill>
                  <a:schemeClr val="tx1"/>
                </a:solidFill>
                <a:latin typeface="Arial" panose="020B0604020202020204"/>
              </a:rPr>
              <a:t>6. </a:t>
            </a:r>
            <a:r>
              <a:rPr lang="zh-TW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常用参数</a:t>
            </a:r>
            <a:endParaRPr lang="zh-TW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1710" y="1212850"/>
            <a:ext cx="4531995" cy="267589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400"/>
              </a:spcAft>
            </a:pPr>
            <a:r>
              <a:rPr lang="zh-TW" sz="2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通用测试参数</a:t>
            </a:r>
            <a:endParaRPr lang="zh-TW" sz="2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lnSpc>
                <a:spcPts val="2495"/>
              </a:lnSpc>
              <a:spcAft>
                <a:spcPts val="700"/>
              </a:spcAft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推理模式：优化不同需求场景的推理速度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lnSpc>
                <a:spcPts val="2495"/>
              </a:lnSpc>
            </a:pPr>
            <a:r>
              <a:rPr lang="en-US" alt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快速启动：启动速度快，推理速度一般；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55905" indent="-292100" algn="just">
              <a:lnSpc>
                <a:spcPts val="2495"/>
              </a:lnSpc>
            </a:pPr>
            <a:r>
              <a:rPr lang="en-US" alt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极速推理：第一次启动慢，推理速度最快，推理结 果有</a:t>
            </a:r>
            <a:r>
              <a:rPr lang="zh-CN" alt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轻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微的失真；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55905" indent="-292100" algn="just">
              <a:lnSpc>
                <a:spcPts val="2495"/>
              </a:lnSpc>
            </a:pPr>
            <a:r>
              <a:rPr lang="en-US" alt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极速推理高精度：第一次启动慢，推理速度介于快 速启动和极速推理之间。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4472" y="1213104"/>
            <a:ext cx="1859280" cy="3261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模块测试参数</a:t>
            </a:r>
            <a:endParaRPr lang="zh-TW" sz="2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94592" y="1505712"/>
            <a:ext cx="310896" cy="960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400" u="sng">
                <a:latin typeface="Arial" panose="020B0604020202020204"/>
              </a:rPr>
              <a:t>__</a:t>
            </a:r>
            <a:endParaRPr lang="en-US" sz="400" u="sng">
              <a:latin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27520" y="1996440"/>
            <a:ext cx="4166616" cy="11643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555"/>
              </a:lnSpc>
            </a:pPr>
            <a:r>
              <a:rPr lang="zh-TW" sz="1300" b="1">
                <a:solidFill>
                  <a:srgbClr val="595959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rPr>
              <a:t>分类模块</a:t>
            </a:r>
            <a:endParaRPr lang="zh-TW" sz="1300" b="1">
              <a:solidFill>
                <a:srgbClr val="595959"/>
              </a:solidFill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ts val="2555"/>
              </a:lnSpc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过滤参数：筛选出部分图像定义为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OK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ts val="2555"/>
              </a:lnSpc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可视化参数：启用可视化后，推理结果包含热力图, 用于检验模型是否学习到关键特征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21424" y="3596640"/>
            <a:ext cx="3285744" cy="8656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560"/>
              </a:spcAft>
            </a:pPr>
            <a:r>
              <a:rPr lang="zh-TW" sz="1300" b="1">
                <a:solidFill>
                  <a:srgbClr val="595959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rPr>
              <a:t>非监督分割、非监督分类模块</a:t>
            </a:r>
            <a:endParaRPr lang="zh-TW" sz="1300" b="1">
              <a:solidFill>
                <a:srgbClr val="595959"/>
              </a:solidFill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spcAft>
                <a:spcPts val="560"/>
              </a:spcAft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得分分布图：快速调整阈值以平衡过漏检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默认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0.05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,训练后调整，再次推理生效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12280" y="4589780"/>
            <a:ext cx="4200144" cy="890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90"/>
              </a:spcAft>
            </a:pPr>
            <a:r>
              <a:rPr lang="zh-TW" sz="1300" b="1">
                <a:solidFill>
                  <a:srgbClr val="595959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rPr>
              <a:t>字符识别模块</a:t>
            </a:r>
            <a:endParaRPr lang="zh-TW" sz="1300" b="1">
              <a:solidFill>
                <a:srgbClr val="595959"/>
              </a:solidFill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spcAft>
                <a:spcPts val="700"/>
              </a:spcAft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字符宽高：匹配出设定宽高相近的字符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spcAft>
                <a:spcPts val="700"/>
              </a:spcAft>
            </a:pP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同时作用于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OCR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通用模型，和重新训练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OCR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的模型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545824" y="6452616"/>
            <a:ext cx="240792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6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10</a:t>
            </a:r>
            <a:endParaRPr lang="zh-TW" sz="16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337816" y="1840992"/>
            <a:ext cx="1758696" cy="3550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spcAft>
                <a:spcPts val="1540"/>
              </a:spcAft>
            </a:pP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1.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软件简介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spcAft>
                <a:spcPts val="1540"/>
              </a:spcAft>
            </a:pP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2.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使用流程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spcAft>
                <a:spcPts val="1540"/>
              </a:spcAft>
            </a:pP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3.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界面概览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spcAft>
                <a:spcPts val="1540"/>
              </a:spcAft>
            </a:pP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4.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常用工具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spcAft>
                <a:spcPts val="1540"/>
              </a:spcAft>
            </a:pP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5.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常用术语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spcAft>
                <a:spcPts val="1540"/>
              </a:spcAft>
            </a:pP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6.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常用参数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36680" y="6452616"/>
            <a:ext cx="128016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2</a:t>
            </a:r>
            <a:endParaRPr lang="en-US" sz="1800">
              <a:solidFill>
                <a:srgbClr val="59595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47472" y="124968"/>
            <a:ext cx="2255520" cy="3322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0"/>
            <a:r>
              <a:rPr lang="en-US" sz="2500" b="1">
                <a:solidFill>
                  <a:schemeClr val="tx1"/>
                </a:solidFill>
                <a:latin typeface="Arial" panose="020B0604020202020204"/>
              </a:rPr>
              <a:t>1.</a:t>
            </a:r>
            <a:r>
              <a:rPr lang="zh-TW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软件介绍</a:t>
            </a:r>
            <a:endParaRPr lang="zh-TW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8576" y="2639568"/>
            <a:ext cx="5145024" cy="1914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2180"/>
              </a:lnSpc>
            </a:pPr>
            <a:r>
              <a:rPr sz="1600" b="1">
                <a:sym typeface="+mn-ea"/>
              </a:rPr>
              <a:t>海之晨VDkit视觉检查系统软件</a:t>
            </a:r>
            <a:r>
              <a:rPr lang="en-US" sz="1600" b="1">
                <a:sym typeface="+mn-ea"/>
              </a:rPr>
              <a:t>V1.0</a:t>
            </a:r>
            <a:r>
              <a:rPr lang="zh-CN" altLang="en-US" sz="1600" b="1">
                <a:sym typeface="+mn-ea"/>
              </a:rPr>
              <a:t>：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是基于深度学习的工业视觉软件平台，赋能多种工 业应用场景，可解决复杂缺陷和字符的定位、检测、 分类及识别等问题，具有强大的兼容性。内置 多种应用模块，无需编程，帮助用户快速构建和迭 代模型，满足不同业务场景下的差异化需求，助力 产业智能化升级。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36680" y="6452616"/>
            <a:ext cx="128016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3</a:t>
            </a:r>
            <a:endParaRPr lang="en-US" sz="1800">
              <a:solidFill>
                <a:srgbClr val="595959"/>
              </a:solidFill>
              <a:latin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68390" y="1917065"/>
            <a:ext cx="5660390" cy="31851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35280" y="125095"/>
            <a:ext cx="2768600" cy="33210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304800">
              <a:spcBef>
                <a:spcPts val="350"/>
              </a:spcBef>
            </a:pPr>
            <a:r>
              <a:rPr lang="en-US" sz="2500" b="1">
                <a:solidFill>
                  <a:schemeClr val="tx1"/>
                </a:solidFill>
                <a:latin typeface="Arial" panose="020B0604020202020204"/>
              </a:rPr>
              <a:t>2. </a:t>
            </a:r>
            <a:r>
              <a:rPr lang="zh-TW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使用流程</a:t>
            </a:r>
            <a:endParaRPr lang="zh-TW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1184" y="1932432"/>
            <a:ext cx="1243584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1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加载图像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6224" y="1932432"/>
            <a:ext cx="1859280" cy="2346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2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选择合适的模块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90488" y="1932432"/>
            <a:ext cx="1246632" cy="2346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整理标注数据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82056" y="1944624"/>
            <a:ext cx="128016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3</a:t>
            </a:r>
            <a:endParaRPr lang="zh-TW" sz="18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93024" y="1944624"/>
            <a:ext cx="853440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4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训练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58400" y="1956816"/>
            <a:ext cx="826008" cy="2346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5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测试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53512" y="4178808"/>
            <a:ext cx="1048512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AI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系统上线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42832" y="4178808"/>
            <a:ext cx="1862328" cy="2346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6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分析结果并优化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63368" y="4191000"/>
            <a:ext cx="134112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9</a:t>
            </a:r>
            <a:endParaRPr lang="zh-TW" sz="18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42688" y="4187952"/>
            <a:ext cx="3541776" cy="2377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8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调用</a:t>
            </a: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API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接口   </a:t>
            </a:r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7  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AI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模型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530584" y="6452616"/>
            <a:ext cx="140208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4</a:t>
            </a:r>
            <a:endParaRPr lang="zh-TW" sz="18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2175" y="2564765"/>
            <a:ext cx="1403350" cy="78359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7265" y="2592705"/>
            <a:ext cx="1471295" cy="75565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28055" y="2570480"/>
            <a:ext cx="1571625" cy="7778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80550" y="4580890"/>
            <a:ext cx="1104900" cy="8572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67940" y="4580890"/>
            <a:ext cx="1209675" cy="8572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88255" y="4690745"/>
            <a:ext cx="742950" cy="7239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00190" y="4647565"/>
            <a:ext cx="876300" cy="7905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84210" y="2592705"/>
            <a:ext cx="885825" cy="762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065385" y="2564765"/>
            <a:ext cx="819150" cy="657225"/>
          </a:xfrm>
          <a:prstGeom prst="rect">
            <a:avLst/>
          </a:prstGeom>
        </p:spPr>
      </p:pic>
      <p:sp>
        <p:nvSpPr>
          <p:cNvPr id="33" name="右箭头 32"/>
          <p:cNvSpPr/>
          <p:nvPr/>
        </p:nvSpPr>
        <p:spPr>
          <a:xfrm>
            <a:off x="2712085" y="2924810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>
            <p:custDataLst>
              <p:tags r:id="rId19"/>
            </p:custDataLst>
          </p:nvPr>
        </p:nvSpPr>
        <p:spPr>
          <a:xfrm>
            <a:off x="5187950" y="2853055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>
            <p:custDataLst>
              <p:tags r:id="rId20"/>
            </p:custDataLst>
          </p:nvPr>
        </p:nvSpPr>
        <p:spPr>
          <a:xfrm>
            <a:off x="7726045" y="2853055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>
            <p:custDataLst>
              <p:tags r:id="rId21"/>
            </p:custDataLst>
          </p:nvPr>
        </p:nvSpPr>
        <p:spPr>
          <a:xfrm>
            <a:off x="9401810" y="2853055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>
            <p:custDataLst>
              <p:tags r:id="rId22"/>
            </p:custDataLst>
          </p:nvPr>
        </p:nvSpPr>
        <p:spPr>
          <a:xfrm rot="5400000">
            <a:off x="9768840" y="3573145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>
            <p:custDataLst>
              <p:tags r:id="rId23"/>
            </p:custDataLst>
          </p:nvPr>
        </p:nvSpPr>
        <p:spPr>
          <a:xfrm rot="10800000">
            <a:off x="8472805" y="4937125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>
            <p:custDataLst>
              <p:tags r:id="rId24"/>
            </p:custDataLst>
          </p:nvPr>
        </p:nvSpPr>
        <p:spPr>
          <a:xfrm rot="10800000">
            <a:off x="6096000" y="4940935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>
            <p:custDataLst>
              <p:tags r:id="rId25"/>
            </p:custDataLst>
          </p:nvPr>
        </p:nvSpPr>
        <p:spPr>
          <a:xfrm rot="10800000">
            <a:off x="4224020" y="4940935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>
            <p:custDataLst>
              <p:tags r:id="rId26"/>
            </p:custDataLst>
          </p:nvPr>
        </p:nvSpPr>
        <p:spPr>
          <a:xfrm rot="14040000">
            <a:off x="8832850" y="3867150"/>
            <a:ext cx="431800" cy="1441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335280" y="188595"/>
            <a:ext cx="2769870" cy="3454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292100">
              <a:spcBef>
                <a:spcPts val="280"/>
              </a:spcBef>
            </a:pPr>
            <a:r>
              <a:rPr lang="en-US" altLang="zh-TW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界面概览</a:t>
            </a:r>
            <a:endParaRPr lang="zh-TW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94904" y="2438400"/>
            <a:ext cx="79248" cy="94488"/>
          </a:xfrm>
          <a:prstGeom prst="rect">
            <a:avLst/>
          </a:prstGeom>
          <a:solidFill>
            <a:srgbClr val="F6F6F6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7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»</a:t>
            </a:r>
            <a:endParaRPr lang="zh-TW" sz="7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17765" y="836930"/>
            <a:ext cx="4419600" cy="51085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 fontAlgn="auto">
              <a:lnSpc>
                <a:spcPct val="150000"/>
              </a:lnSpc>
              <a:spcAft>
                <a:spcPts val="140"/>
              </a:spcAft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菜单栏：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文件的基本操作、版本管理、工具、设 置、图像管理、训练推理、模型管理、设置、视 图、软件帮助等。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工程管理：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新建、删除、打开、查看工程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流程图：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新建、管理算法流程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标注/显示类型：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显示内容设置、标注、掩膜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标注工具选项：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选择详细标注工具、标签设置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主画布：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标注绘制，测试结果查看的区域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 数据集统计：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统计当前模块训练集、测试集数量 </a:t>
            </a: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图像列表：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图像查找、筛选、排序、批量操作 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标注管理：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设置标签、</a:t>
            </a:r>
            <a:r>
              <a:rPr lang="en-US" sz="1600">
                <a:latin typeface="微软雅黑" panose="020B0503020204020204" charset="-122"/>
              </a:rPr>
              <a:t>Tag、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标注统计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</a:rPr>
              <a:t>训练推理：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训练推理参数设置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TW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模型评估：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过检、漏检、错检、耗时等信息统计</a:t>
            </a:r>
            <a:endParaRPr lang="zh-TW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7" name="图片 26" descr="96f6a77b325e5fbfbd8b46ed8a9fb6c"/>
          <p:cNvPicPr>
            <a:picLocks noChangeAspect="1"/>
          </p:cNvPicPr>
          <p:nvPr/>
        </p:nvPicPr>
        <p:blipFill>
          <a:blip r:embed="rId1"/>
          <a:srcRect t="1929"/>
          <a:stretch>
            <a:fillRect/>
          </a:stretch>
        </p:blipFill>
        <p:spPr>
          <a:xfrm>
            <a:off x="263525" y="1700530"/>
            <a:ext cx="6975475" cy="36804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4" name="图片 5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2980" y="2837815"/>
            <a:ext cx="2031365" cy="15005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563227" y="1557274"/>
            <a:ext cx="1780032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调整显示类型：查看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53600" y="1798320"/>
            <a:ext cx="484632" cy="408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705"/>
              </a:lnSpc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原图、 果等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341864" y="1792224"/>
            <a:ext cx="487680" cy="2011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标注、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720959" y="1789176"/>
            <a:ext cx="591312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测试结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840849" y="2820543"/>
            <a:ext cx="1426464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推理结果整合输出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78392" y="4465828"/>
            <a:ext cx="1085088" cy="20116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none" lIns="0" tIns="0" rIns="0" bIns="0">
            <a:noAutofit/>
          </a:bodyPr>
          <a:p>
            <a:pPr indent="0" algn="ctr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工厂模式验证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78138" y="5824728"/>
            <a:ext cx="1246632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版本管理、回退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973576" y="1444752"/>
            <a:ext cx="1621536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首选项：设置语言等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00070" y="2999740"/>
            <a:ext cx="2633345" cy="8540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670"/>
              </a:lnSpc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视图转换器：确定进入算法模块 的感兴趣区域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(ROI)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、掩膜，视 图转换器支持偏移、旋转、切分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14040" y="4673092"/>
            <a:ext cx="731520" cy="536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630"/>
              </a:spcAft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开始训练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开始测试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90568" y="4673092"/>
            <a:ext cx="737616" cy="542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630"/>
              </a:spcAft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新增模块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删除模块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19120" y="5998845"/>
            <a:ext cx="1425575" cy="19748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模块重命名、复制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536680" y="6452616"/>
            <a:ext cx="134112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6</a:t>
            </a:r>
            <a:endParaRPr lang="zh-TW" sz="16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6990" y="116840"/>
            <a:ext cx="609600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sz="2500" b="1">
                <a:latin typeface="Arial" panose="020B0604020202020204"/>
              </a:rPr>
              <a:t>4.常用工具</a:t>
            </a:r>
            <a:endParaRPr lang="en-US" sz="2500" b="1">
              <a:latin typeface="Arial" panose="020B0604020202020204"/>
            </a:endParaRPr>
          </a:p>
        </p:txBody>
      </p:sp>
      <p:pic>
        <p:nvPicPr>
          <p:cNvPr id="51" name="图片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8375" y="908685"/>
            <a:ext cx="2647950" cy="147510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3413"/>
          <a:stretch>
            <a:fillRect/>
          </a:stretch>
        </p:blipFill>
        <p:spPr>
          <a:xfrm>
            <a:off x="5881370" y="912495"/>
            <a:ext cx="3681730" cy="144208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7900" y="2820670"/>
            <a:ext cx="2052955" cy="56388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82980" y="4465955"/>
            <a:ext cx="2047875" cy="100203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94410" y="5612765"/>
            <a:ext cx="2019300" cy="105092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56605" y="2491105"/>
            <a:ext cx="3705860" cy="126238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56605" y="3838575"/>
            <a:ext cx="3037205" cy="136842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56605" y="5419090"/>
            <a:ext cx="3037205" cy="12534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18488" y="1271016"/>
            <a:ext cx="6339840" cy="43769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700"/>
              </a:spcAft>
            </a:pPr>
            <a:r>
              <a:rPr lang="zh-CN" sz="1600" b="1">
                <a:solidFill>
                  <a:srgbClr val="87868C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zh-TW" sz="16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数据集</a:t>
            </a:r>
            <a:endParaRPr lang="zh-TW" sz="16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>
              <a:spcAft>
                <a:spcPts val="700"/>
              </a:spcAft>
            </a:pP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训练集：已标注并用于网络训练的数据集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>
              <a:spcAft>
                <a:spcPts val="700"/>
              </a:spcAft>
            </a:pP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测试集：已标注并用于模型测试的数据集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>
              <a:spcAft>
                <a:spcPts val="700"/>
              </a:spcAft>
            </a:pP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未标注：未标注数据用于人工模型评价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spcAft>
                <a:spcPts val="700"/>
              </a:spcAft>
            </a:pPr>
            <a:r>
              <a:rPr lang="zh-TW" sz="16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＞基础操作</a:t>
            </a:r>
            <a:endParaRPr lang="zh-TW" sz="16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>
              <a:spcAft>
                <a:spcPts val="700"/>
              </a:spcAft>
            </a:pP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训练：利用训练集训练模型的过程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>
              <a:spcAft>
                <a:spcPts val="700"/>
              </a:spcAft>
            </a:pP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测试/推理：利用训练得到的模型对数据进行测试的过程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>
              <a:spcAft>
                <a:spcPts val="700"/>
              </a:spcAft>
            </a:pP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导出模型：将训练得到的模型导出到其他设备上使用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spcAft>
                <a:spcPts val="700"/>
              </a:spcAft>
            </a:pPr>
            <a:r>
              <a:rPr lang="zh-TW" sz="16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＞指标说明</a:t>
            </a:r>
            <a:endParaRPr lang="zh-TW" sz="16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>
              <a:spcAft>
                <a:spcPts val="700"/>
              </a:spcAft>
            </a:pP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漏检率=未检出</a:t>
            </a: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NG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数量/ </a:t>
            </a: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NG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总数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98780" indent="0"/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过检率</a:t>
            </a: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=0K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判为</a:t>
            </a: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NG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数量</a:t>
            </a:r>
            <a:r>
              <a:rPr lang="en-US" sz="1800">
                <a:solidFill>
                  <a:srgbClr val="595959"/>
                </a:solidFill>
                <a:latin typeface="Arial" panose="020B0604020202020204"/>
              </a:rPr>
              <a:t>/0K</a:t>
            </a:r>
            <a:r>
              <a:rPr lang="zh-TW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总数</a:t>
            </a:r>
            <a:endParaRPr lang="zh-TW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36680" y="6452616"/>
            <a:ext cx="131064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600">
                <a:solidFill>
                  <a:srgbClr val="595959"/>
                </a:solidFill>
                <a:latin typeface="Arial" panose="020B0604020202020204"/>
              </a:rPr>
              <a:t>7</a:t>
            </a:r>
            <a:endParaRPr lang="en-US" sz="1600">
              <a:solidFill>
                <a:srgbClr val="595959"/>
              </a:solidFill>
              <a:latin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4765" y="44450"/>
            <a:ext cx="609600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en-US" sz="2500" b="1">
                <a:latin typeface="Arial" panose="020B0604020202020204"/>
                <a:sym typeface="+mn-ea"/>
              </a:rPr>
              <a:t>5. 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常用</a:t>
            </a:r>
            <a:r>
              <a:rPr lang="zh-CN" altLang="zh-TW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术语</a:t>
            </a:r>
            <a:endParaRPr lang="zh-CN" altLang="zh-TW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35280" y="121920"/>
            <a:ext cx="2273808" cy="3352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0"/>
            <a:r>
              <a:rPr lang="en-US" sz="2500" b="1">
                <a:solidFill>
                  <a:schemeClr val="tx1"/>
                </a:solidFill>
                <a:latin typeface="Arial" panose="020B0604020202020204"/>
              </a:rPr>
              <a:t>6. </a:t>
            </a:r>
            <a:r>
              <a:rPr lang="zh-TW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常用参数</a:t>
            </a:r>
            <a:endParaRPr lang="zh-TW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4215" y="972185"/>
            <a:ext cx="4634865" cy="44132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540"/>
              </a:spcAft>
            </a:pPr>
            <a:r>
              <a:rPr lang="zh-TW" sz="2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模块通用训练参数</a:t>
            </a:r>
            <a:endParaRPr lang="zh-TW" sz="2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lnSpc>
                <a:spcPts val="2110"/>
              </a:lnSpc>
              <a:spcAft>
                <a:spcPts val="420"/>
              </a:spcAft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训练轮数：将训练集中所有图像均学习一遍为一次迭代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97865" indent="0" algn="just">
              <a:lnSpc>
                <a:spcPts val="212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 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—般设置为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200-400</a:t>
            </a:r>
            <a:endParaRPr lang="en-US" sz="1300" b="1">
              <a:solidFill>
                <a:srgbClr val="595959"/>
              </a:solidFill>
              <a:latin typeface="微软雅黑" panose="020B0503020204020204" charset="-122"/>
            </a:endParaRPr>
          </a:p>
          <a:p>
            <a:pPr indent="736600" algn="just">
              <a:lnSpc>
                <a:spcPts val="212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训练数据越复杂，需要将迭代次数设置得越大 </a:t>
            </a: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"  </a:t>
            </a:r>
            <a:endParaRPr lang="en-US" sz="1300">
              <a:solidFill>
                <a:srgbClr val="595959"/>
              </a:solidFill>
              <a:latin typeface="微软雅黑" panose="020B0503020204020204" charset="-122"/>
            </a:endParaRPr>
          </a:p>
          <a:p>
            <a:pPr indent="736600" algn="just">
              <a:lnSpc>
                <a:spcPts val="212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 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迭代次数越高，训练集结果越收敛，同时训练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77265" indent="12700" algn="just">
              <a:lnSpc>
                <a:spcPts val="2125"/>
              </a:lnSpc>
              <a:spcAft>
                <a:spcPts val="770"/>
              </a:spcAft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时间越长（需注意避免迭代次数过高导致过拟 合的情况）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>
              <a:lnSpc>
                <a:spcPts val="2110"/>
              </a:lnSpc>
              <a:spcAft>
                <a:spcPts val="210"/>
              </a:spcAft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训练批次：将多张图打包成一个批次同时进行训练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97865" indent="0" algn="just">
              <a:lnSpc>
                <a:spcPts val="2100"/>
              </a:lnSpc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-检测和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OCR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模块训练批次固定为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（修改无效）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97865" indent="0" algn="just">
              <a:lnSpc>
                <a:spcPts val="2100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分类模块一般设置为</a:t>
            </a:r>
            <a:r>
              <a:rPr lang="en-US" sz="1300" b="1">
                <a:solidFill>
                  <a:srgbClr val="595959"/>
                </a:solidFill>
                <a:latin typeface="微软雅黑" panose="020B0503020204020204" charset="-122"/>
              </a:rPr>
              <a:t>50-100</a:t>
            </a:r>
            <a:endParaRPr lang="en-US" sz="1300" b="1">
              <a:solidFill>
                <a:srgbClr val="595959"/>
              </a:solidFill>
              <a:latin typeface="微软雅黑" panose="020B0503020204020204" charset="-122"/>
            </a:endParaRPr>
          </a:p>
          <a:p>
            <a:pPr marL="697865" indent="0" algn="just">
              <a:lnSpc>
                <a:spcPts val="2100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其他模块一般设置为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77265" indent="-279400" algn="just">
              <a:lnSpc>
                <a:spcPts val="2100"/>
              </a:lnSpc>
            </a:pPr>
            <a:r>
              <a:rPr lang="en-US" sz="1300">
                <a:solidFill>
                  <a:srgbClr val="87868C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适当增加训练批次，可以加快训练速度（若训 练批次的次数大于训练集中的图像数量，训练 速度会变慢）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9216" y="1676400"/>
            <a:ext cx="4474464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基准通道：将训练图像转换为彩色图或者灰度图用于训练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50736" y="2036064"/>
            <a:ext cx="4639056" cy="10058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243205" indent="-279400">
              <a:lnSpc>
                <a:spcPts val="210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若设置为彩色图，彩色图可以兼容灰度图；若设置为灰 度图，则会将彩色图转换为灰度图，丢失颜色信息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43205" indent="-279400">
              <a:lnSpc>
                <a:spcPts val="210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若无特殊情况，需要保持和源数据相同，即源数据为灰 度图则设置为灰度图，源数据为彩色图则设置为彩色图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22264" y="3477768"/>
            <a:ext cx="5001768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数据增广：训练时随机生成图片，已实现增加训练集样本的效果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50736" y="3880104"/>
            <a:ext cx="4663440" cy="1810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090"/>
              </a:lnSpc>
              <a:spcBef>
                <a:spcPts val="420"/>
              </a:spcBef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根据待检图像的性质勾选合适参数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43205" indent="-279400" algn="just">
              <a:lnSpc>
                <a:spcPts val="2090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推荐用于（代表性）样本数量较少的情况，旨在对缺少 样本的情况进行仿真，同时提高模型泛化能力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43205" indent="-279400" algn="just">
              <a:lnSpc>
                <a:spcPts val="2090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勾选数据增广参数的同时需要增加迭代次数（如果当前 训练集效果较好，每添加一个数据增强参数，迭代次数 需要在原有基础上增加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0.5</a:t>
            </a:r>
            <a:r>
              <a:rPr lang="zh-CN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倍；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如果当前训练集效果不好, 可以成倍地增加迭代次数）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33632" y="6452616"/>
            <a:ext cx="137160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8</a:t>
            </a:r>
            <a:endParaRPr lang="zh-TW" sz="18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35280" y="121920"/>
            <a:ext cx="2273808" cy="3352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0"/>
            <a:r>
              <a:rPr lang="en-US" sz="2500" b="1">
                <a:solidFill>
                  <a:schemeClr val="tx1"/>
                </a:solidFill>
                <a:latin typeface="Arial" panose="020B0604020202020204"/>
              </a:rPr>
              <a:t>6. </a:t>
            </a:r>
            <a:r>
              <a:rPr lang="zh-TW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常用参数</a:t>
            </a:r>
            <a:endParaRPr lang="zh-TW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3480" y="1158240"/>
            <a:ext cx="2468880" cy="3261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模块特殊训练参数</a:t>
            </a:r>
            <a:endParaRPr lang="zh-TW" sz="2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9680" y="1652270"/>
            <a:ext cx="4961890" cy="233489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105"/>
              </a:lnSpc>
              <a:spcAft>
                <a:spcPts val="770"/>
              </a:spcAft>
            </a:pPr>
            <a:r>
              <a:rPr lang="zh-TW" sz="1300" b="1">
                <a:solidFill>
                  <a:srgbClr val="595959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rPr>
              <a:t>非监督分割模块</a:t>
            </a:r>
            <a:endParaRPr lang="zh-TW" sz="1300" b="1">
              <a:solidFill>
                <a:srgbClr val="595959"/>
              </a:solidFill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ts val="2075"/>
              </a:lnSpc>
              <a:spcAft>
                <a:spcPts val="210"/>
              </a:spcAft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最大精度：将源图像的短边缩放至【256*最大精度】，长边等 比例缩放后用于训练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ts val="210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最大精度V【源图像短边尺寸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/256]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ts val="210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最大精度越大，可以检出缺陷越小，训练时间越长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94005" indent="-330200">
              <a:lnSpc>
                <a:spcPts val="2105"/>
              </a:lnSpc>
              <a:spcAft>
                <a:spcPts val="2870"/>
              </a:spcAft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为了保证缺陷信息在缩放过程中不会丢失，一般设 置为【源图像短边尺寸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/256],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若能保证缺陷信息 在缩放时不会大量丢失，可以将最大精度设置得小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3734" y="4366641"/>
            <a:ext cx="4791456" cy="1274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93675" indent="-228600">
              <a:lnSpc>
                <a:spcPts val="2120"/>
              </a:lnSpc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精度等级：将源图像的短边缩放至【256*最大精度】，长边等 比例缩放后用于训练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3675" indent="-228600">
              <a:lnSpc>
                <a:spcPts val="2120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自动适应：依据原图尺寸、最小标注尺寸，自动适应精度 等级以达到最佳分割效果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3675" indent="-228600">
              <a:lnSpc>
                <a:spcPts val="2120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人工设置：默认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1,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最大边长以人工设置为准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3675" indent="-228600">
              <a:lnSpc>
                <a:spcPts val="2120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若能保证缺陷信息在缩放时不会大量丢失，可以将精度等 级减小，以节省显存，增快训练推理速度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21424" y="1652016"/>
            <a:ext cx="2157984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 b="1">
                <a:solidFill>
                  <a:srgbClr val="595959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rPr>
              <a:t>检测、定位模參、装配检查</a:t>
            </a:r>
            <a:endParaRPr lang="zh-TW" sz="1300" b="1">
              <a:solidFill>
                <a:srgbClr val="595959"/>
              </a:solidFill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594592" y="1505712"/>
            <a:ext cx="310896" cy="960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400" u="sng">
                <a:latin typeface="Arial" panose="020B0604020202020204"/>
              </a:rPr>
              <a:t>__</a:t>
            </a:r>
            <a:endParaRPr lang="en-US" sz="400" u="sng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1424" y="2023872"/>
            <a:ext cx="4191000" cy="728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065"/>
              </a:lnSpc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最大边长：若源图像的</a:t>
            </a:r>
            <a:r>
              <a:rPr lang="zh-CN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长边〉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【最大边长】,则将源 图像的长边缩放至【最大边长】,短边等比例缩放后 用于训练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24345" y="2666365"/>
            <a:ext cx="4610100" cy="17773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12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自动适应：依据原图大小自动适应以达到最佳检测效果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ts val="212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人工设置：默认</a:t>
            </a: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512,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最大边长以人工设置为准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40665" indent="-279400">
              <a:lnSpc>
                <a:spcPts val="2125"/>
              </a:lnSpc>
              <a:spcAft>
                <a:spcPts val="560"/>
              </a:spcAft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若能保证缺陷信息在缩放时不会大量丢失，可以将最大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40665" indent="-279400">
              <a:lnSpc>
                <a:spcPts val="2125"/>
              </a:lnSpc>
              <a:spcAft>
                <a:spcPts val="560"/>
              </a:spcAft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边长减小，以节省显存，增快训练推理速度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40665" indent="-279400">
              <a:lnSpc>
                <a:spcPts val="2125"/>
              </a:lnSpc>
              <a:spcAft>
                <a:spcPts val="560"/>
              </a:spcAft>
            </a:pP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ts val="2125"/>
              </a:lnSpc>
              <a:spcAft>
                <a:spcPts val="560"/>
              </a:spcAft>
            </a:pPr>
            <a:r>
              <a:rPr lang="zh-TW" sz="1300" b="1">
                <a:solidFill>
                  <a:srgbClr val="595959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rPr>
              <a:t>分类、非监督分类模块</a:t>
            </a:r>
            <a:endParaRPr lang="zh-TW" sz="1300" b="1">
              <a:solidFill>
                <a:srgbClr val="595959"/>
              </a:solidFill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101600">
              <a:lnSpc>
                <a:spcPts val="2125"/>
              </a:lnSpc>
            </a:pPr>
            <a:r>
              <a:rPr lang="zh-TW" sz="13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输入图像高度/宽度：将源图像按设置宽高输入网络</a:t>
            </a:r>
            <a:endParaRPr lang="zh-TW" sz="13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24345" y="4818380"/>
            <a:ext cx="4646295" cy="47561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240665" indent="-279400">
              <a:lnSpc>
                <a:spcPts val="2125"/>
              </a:lnSpc>
            </a:pPr>
            <a:r>
              <a:rPr lang="en-US" sz="1300">
                <a:solidFill>
                  <a:srgbClr val="595959"/>
                </a:solidFill>
                <a:latin typeface="微软雅黑" panose="020B0503020204020204" charset="-122"/>
              </a:rPr>
              <a:t>•</a:t>
            </a: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若能保证缺陷信息在缩放时不会大量丢失，可以将输入图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40665" indent="-279400">
              <a:lnSpc>
                <a:spcPts val="2125"/>
              </a:lnSpc>
            </a:pPr>
            <a:r>
              <a:rPr lang="zh-TW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像宽高减小，以节省显存，增快训练推理速度</a:t>
            </a:r>
            <a:endParaRPr lang="zh-TW" sz="13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533632" y="6452616"/>
            <a:ext cx="134112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8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9</a:t>
            </a:r>
            <a:endParaRPr lang="zh-TW" sz="18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3480" y="4004945"/>
            <a:ext cx="406400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sz="1300" b="1">
                <a:solidFill>
                  <a:srgbClr val="595959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rPr>
              <a:t>分类模块</a:t>
            </a:r>
            <a:endParaRPr lang="zh-TW" sz="1300" b="1">
              <a:solidFill>
                <a:srgbClr val="595959"/>
              </a:solidFill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NmEzOThiMzkzZDY1ZTg3ZGVkNDBmMTg5YzU4NTBjNz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2251</Words>
  <Application>WPS 演示</Application>
  <PresentationFormat/>
  <Paragraphs>196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Arial</vt:lpstr>
      <vt:lpstr>微软雅黑</vt:lpstr>
      <vt:lpstr>Calibri</vt:lpstr>
      <vt:lpstr>MingLiU</vt:lpstr>
      <vt:lpstr>Segoe Print</vt:lpstr>
      <vt:lpstr>Times New Roman</vt:lpstr>
      <vt:lpstr>Courier New</vt:lpstr>
      <vt:lpstr>Arial Unicode MS</vt:lpstr>
      <vt:lpstr>MS PGothic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QX丫。。。</cp:lastModifiedBy>
  <cp:revision>1</cp:revision>
  <dcterms:created xsi:type="dcterms:W3CDTF">2023-08-09T17:03:09Z</dcterms:created>
  <dcterms:modified xsi:type="dcterms:W3CDTF">2023-08-09T17:03:09Z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EC88DF299D92462C9EBA35C2DDD70CAA_12</vt:lpwstr>
  </property>
  <property fmtid="{D5CDD505-2E9C-101B-9397-08002B2CF9AE}" pid="3" name="KSOProductBuildVer">
    <vt:lpwstr>2052-12.1.0.15120</vt:lpwstr>
  </property>
</Properties>
</file>